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47"/>
  </p:notes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69" r:id="rId14"/>
    <p:sldId id="271" r:id="rId15"/>
    <p:sldId id="273" r:id="rId16"/>
    <p:sldId id="274" r:id="rId17"/>
    <p:sldId id="272" r:id="rId18"/>
    <p:sldId id="275" r:id="rId19"/>
    <p:sldId id="276" r:id="rId20"/>
    <p:sldId id="277" r:id="rId21"/>
    <p:sldId id="278" r:id="rId22"/>
    <p:sldId id="280" r:id="rId23"/>
    <p:sldId id="281" r:id="rId24"/>
    <p:sldId id="282" r:id="rId25"/>
    <p:sldId id="283" r:id="rId26"/>
    <p:sldId id="284" r:id="rId27"/>
    <p:sldId id="285" r:id="rId28"/>
    <p:sldId id="287" r:id="rId29"/>
    <p:sldId id="288" r:id="rId30"/>
    <p:sldId id="297" r:id="rId31"/>
    <p:sldId id="291" r:id="rId32"/>
    <p:sldId id="292" r:id="rId33"/>
    <p:sldId id="293" r:id="rId34"/>
    <p:sldId id="294" r:id="rId35"/>
    <p:sldId id="295" r:id="rId36"/>
    <p:sldId id="296" r:id="rId37"/>
    <p:sldId id="298" r:id="rId38"/>
    <p:sldId id="299" r:id="rId39"/>
    <p:sldId id="300" r:id="rId40"/>
    <p:sldId id="289" r:id="rId41"/>
    <p:sldId id="290" r:id="rId42"/>
    <p:sldId id="301" r:id="rId43"/>
    <p:sldId id="302" r:id="rId44"/>
    <p:sldId id="303" r:id="rId45"/>
    <p:sldId id="30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638" autoAdjust="0"/>
  </p:normalViewPr>
  <p:slideViewPr>
    <p:cSldViewPr snapToGrid="0" snapToObjects="1">
      <p:cViewPr varScale="1">
        <p:scale>
          <a:sx n="57" d="100"/>
          <a:sy n="57" d="100"/>
        </p:scale>
        <p:origin x="-90" y="-7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ABC9F-343B-6D47-A1C0-EDF9C5B8602A}" type="datetimeFigureOut">
              <a:rPr lang="en-US" smtClean="0"/>
              <a:pPr/>
              <a:t>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C31D6-6C94-6446-AF32-156D0955C2C0}" type="slidenum">
              <a:rPr lang="en-US" smtClean="0"/>
              <a:pPr/>
              <a:t>‹#›</a:t>
            </a:fld>
            <a:endParaRPr lang="en-US"/>
          </a:p>
        </p:txBody>
      </p:sp>
    </p:spTree>
    <p:extLst>
      <p:ext uri="{BB962C8B-B14F-4D97-AF65-F5344CB8AC3E}">
        <p14:creationId xmlns:p14="http://schemas.microsoft.com/office/powerpoint/2010/main" xmlns="" val="4199801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smtClean="0">
                <a:solidFill>
                  <a:schemeClr val="tx1"/>
                </a:solidFill>
                <a:latin typeface="+mn-lt"/>
                <a:ea typeface="+mn-ea"/>
                <a:cs typeface="+mn-cs"/>
              </a:rPr>
              <a:t>Aspergillus</a:t>
            </a:r>
            <a:r>
              <a:rPr lang="en-US" sz="1200" i="0" kern="1200" dirty="0" smtClean="0">
                <a:solidFill>
                  <a:schemeClr val="tx1"/>
                </a:solidFill>
                <a:latin typeface="+mn-lt"/>
                <a:ea typeface="+mn-ea"/>
                <a:cs typeface="+mn-cs"/>
              </a:rPr>
              <a:t> species</a:t>
            </a:r>
            <a:endParaRPr lang="en-US" dirty="0"/>
          </a:p>
        </p:txBody>
      </p:sp>
      <p:sp>
        <p:nvSpPr>
          <p:cNvPr id="4" name="Slide Number Placeholder 3"/>
          <p:cNvSpPr>
            <a:spLocks noGrp="1"/>
          </p:cNvSpPr>
          <p:nvPr>
            <p:ph type="sldNum" sz="quarter" idx="10"/>
          </p:nvPr>
        </p:nvSpPr>
        <p:spPr/>
        <p:txBody>
          <a:bodyPr/>
          <a:lstStyle/>
          <a:p>
            <a:fld id="{970C31D6-6C94-6446-AF32-156D0955C2C0}" type="slidenum">
              <a:rPr lang="en-US" smtClean="0"/>
              <a:pPr/>
              <a:t>4</a:t>
            </a:fld>
            <a:endParaRPr lang="en-US"/>
          </a:p>
        </p:txBody>
      </p:sp>
    </p:spTree>
    <p:extLst>
      <p:ext uri="{BB962C8B-B14F-4D97-AF65-F5344CB8AC3E}">
        <p14:creationId xmlns:p14="http://schemas.microsoft.com/office/powerpoint/2010/main" xmlns="" val="98392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C31D6-6C94-6446-AF32-156D0955C2C0}" type="slidenum">
              <a:rPr lang="en-US" smtClean="0"/>
              <a:pPr/>
              <a:t>8</a:t>
            </a:fld>
            <a:endParaRPr lang="en-US"/>
          </a:p>
        </p:txBody>
      </p:sp>
    </p:spTree>
    <p:extLst>
      <p:ext uri="{BB962C8B-B14F-4D97-AF65-F5344CB8AC3E}">
        <p14:creationId xmlns:p14="http://schemas.microsoft.com/office/powerpoint/2010/main" xmlns="" val="235086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C31D6-6C94-6446-AF32-156D0955C2C0}" type="slidenum">
              <a:rPr lang="en-US" smtClean="0"/>
              <a:pPr/>
              <a:t>10</a:t>
            </a:fld>
            <a:endParaRPr lang="en-US"/>
          </a:p>
        </p:txBody>
      </p:sp>
    </p:spTree>
    <p:extLst>
      <p:ext uri="{BB962C8B-B14F-4D97-AF65-F5344CB8AC3E}">
        <p14:creationId xmlns:p14="http://schemas.microsoft.com/office/powerpoint/2010/main" xmlns="" val="367491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Asper</a:t>
            </a:r>
            <a:endParaRPr lang="en-US" dirty="0"/>
          </a:p>
        </p:txBody>
      </p:sp>
      <p:sp>
        <p:nvSpPr>
          <p:cNvPr id="4" name="Slide Number Placeholder 3"/>
          <p:cNvSpPr>
            <a:spLocks noGrp="1"/>
          </p:cNvSpPr>
          <p:nvPr>
            <p:ph type="sldNum" sz="quarter" idx="10"/>
          </p:nvPr>
        </p:nvSpPr>
        <p:spPr/>
        <p:txBody>
          <a:bodyPr/>
          <a:lstStyle/>
          <a:p>
            <a:fld id="{970C31D6-6C94-6446-AF32-156D0955C2C0}" type="slidenum">
              <a:rPr lang="en-US" smtClean="0"/>
              <a:pPr/>
              <a:t>11</a:t>
            </a:fld>
            <a:endParaRPr lang="en-US"/>
          </a:p>
        </p:txBody>
      </p:sp>
    </p:spTree>
    <p:extLst>
      <p:ext uri="{BB962C8B-B14F-4D97-AF65-F5344CB8AC3E}">
        <p14:creationId xmlns:p14="http://schemas.microsoft.com/office/powerpoint/2010/main" xmlns="" val="247473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Azole antifungal drugs inhibit the enzyme </a:t>
            </a:r>
            <a:r>
              <a:rPr lang="en-US" dirty="0" err="1" smtClean="0"/>
              <a:t>lanosterol</a:t>
            </a:r>
            <a:r>
              <a:rPr lang="en-US" dirty="0" smtClean="0"/>
              <a:t> 14 α-</a:t>
            </a:r>
            <a:r>
              <a:rPr lang="en-US" dirty="0" err="1" smtClean="0"/>
              <a:t>demethylase</a:t>
            </a:r>
            <a:r>
              <a:rPr lang="en-US" dirty="0" smtClean="0"/>
              <a:t>; the enzyme necessary to convert </a:t>
            </a:r>
            <a:r>
              <a:rPr lang="en-US" dirty="0" err="1" smtClean="0"/>
              <a:t>lanosterol</a:t>
            </a:r>
            <a:r>
              <a:rPr lang="en-US" dirty="0" smtClean="0"/>
              <a:t> to </a:t>
            </a:r>
            <a:r>
              <a:rPr lang="en-US" dirty="0" err="1" smtClean="0"/>
              <a:t>ergosterol</a:t>
            </a:r>
            <a:r>
              <a:rPr lang="en-US" dirty="0" smtClean="0"/>
              <a:t>. Depletion of </a:t>
            </a:r>
            <a:r>
              <a:rPr lang="en-US" dirty="0" err="1" smtClean="0"/>
              <a:t>ergosterol</a:t>
            </a:r>
            <a:r>
              <a:rPr lang="en-US" dirty="0" smtClean="0"/>
              <a:t> in fungal membrane disrupts the structure and many functions of fungal membrane leading to inhibition of fungal growth.[</a:t>
            </a:r>
            <a:endParaRPr lang="en-US" dirty="0"/>
          </a:p>
        </p:txBody>
      </p:sp>
      <p:sp>
        <p:nvSpPr>
          <p:cNvPr id="4" name="Slide Number Placeholder 3"/>
          <p:cNvSpPr>
            <a:spLocks noGrp="1"/>
          </p:cNvSpPr>
          <p:nvPr>
            <p:ph type="sldNum" sz="quarter" idx="10"/>
          </p:nvPr>
        </p:nvSpPr>
        <p:spPr/>
        <p:txBody>
          <a:bodyPr/>
          <a:lstStyle/>
          <a:p>
            <a:fld id="{970C31D6-6C94-6446-AF32-156D0955C2C0}" type="slidenum">
              <a:rPr lang="en-US" smtClean="0"/>
              <a:pPr/>
              <a:t>16</a:t>
            </a:fld>
            <a:endParaRPr lang="en-US"/>
          </a:p>
        </p:txBody>
      </p:sp>
    </p:spTree>
    <p:extLst>
      <p:ext uri="{BB962C8B-B14F-4D97-AF65-F5344CB8AC3E}">
        <p14:creationId xmlns:p14="http://schemas.microsoft.com/office/powerpoint/2010/main" xmlns="" val="138595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C31D6-6C94-6446-AF32-156D0955C2C0}" type="slidenum">
              <a:rPr lang="en-US" smtClean="0"/>
              <a:pPr/>
              <a:t>32</a:t>
            </a:fld>
            <a:endParaRPr lang="en-US"/>
          </a:p>
        </p:txBody>
      </p:sp>
    </p:spTree>
    <p:extLst>
      <p:ext uri="{BB962C8B-B14F-4D97-AF65-F5344CB8AC3E}">
        <p14:creationId xmlns:p14="http://schemas.microsoft.com/office/powerpoint/2010/main" xmlns="" val="158273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419B06-3754-554D-A47A-DB8DAF194243}" type="datetimeFigureOut">
              <a:rPr lang="en-US" smtClean="0"/>
              <a:pPr/>
              <a:t>1/2/2013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19B06-3754-554D-A47A-DB8DAF194243}"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D72A4-DA91-8C46-A71F-8D78DC53E5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19D72A4-DA91-8C46-A71F-8D78DC53E59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19B06-3754-554D-A47A-DB8DAF194243}"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8419B06-3754-554D-A47A-DB8DAF194243}" type="datetimeFigureOut">
              <a:rPr lang="en-US" smtClean="0"/>
              <a:pPr/>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19D72A4-DA91-8C46-A71F-8D78DC53E59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8419B06-3754-554D-A47A-DB8DAF194243}" type="datetimeFigureOut">
              <a:rPr lang="en-US" smtClean="0"/>
              <a:pPr/>
              <a:t>1/2/2013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19D72A4-DA91-8C46-A71F-8D78DC53E59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8419B06-3754-554D-A47A-DB8DAF194243}" type="datetimeFigureOut">
              <a:rPr lang="en-US" smtClean="0"/>
              <a:pPr/>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D72A4-DA91-8C46-A71F-8D78DC53E59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8419B06-3754-554D-A47A-DB8DAF194243}" type="datetimeFigureOut">
              <a:rPr lang="en-US" smtClean="0"/>
              <a:pPr/>
              <a:t>1/2/2013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19D72A4-DA91-8C46-A71F-8D78DC53E59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419B06-3754-554D-A47A-DB8DAF194243}" type="datetimeFigureOut">
              <a:rPr lang="en-US" smtClean="0"/>
              <a:pPr/>
              <a:t>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19D72A4-DA91-8C46-A71F-8D78DC53E5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8419B06-3754-554D-A47A-DB8DAF194243}" type="datetimeFigureOut">
              <a:rPr lang="en-US" smtClean="0"/>
              <a:pPr/>
              <a:t>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19D72A4-DA91-8C46-A71F-8D78DC53E5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8419B06-3754-554D-A47A-DB8DAF194243}" type="datetimeFigureOut">
              <a:rPr lang="en-US" smtClean="0"/>
              <a:pPr/>
              <a:t>1/2/2013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19D72A4-DA91-8C46-A71F-8D78DC53E59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8419B06-3754-554D-A47A-DB8DAF194243}" type="datetimeFigureOut">
              <a:rPr lang="en-US" smtClean="0"/>
              <a:pPr/>
              <a:t>1/2/2013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8419B06-3754-554D-A47A-DB8DAF194243}" type="datetimeFigureOut">
              <a:rPr lang="en-US" smtClean="0"/>
              <a:pPr/>
              <a:t>1/2/2013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19D72A4-DA91-8C46-A71F-8D78DC53E59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Fungal </a:t>
            </a:r>
            <a:r>
              <a:rPr lang="en-US" dirty="0" err="1" smtClean="0"/>
              <a:t>Rhinosinusitis</a:t>
            </a:r>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ctrTitle"/>
          </p:nvPr>
        </p:nvSpPr>
        <p:spPr/>
        <p:txBody>
          <a:bodyPr/>
          <a:lstStyle/>
          <a:p>
            <a:r>
              <a:rPr lang="en-US" dirty="0" smtClean="0"/>
              <a:t>Chapter 48 </a:t>
            </a:r>
            <a:endParaRPr lang="en-US" dirty="0"/>
          </a:p>
        </p:txBody>
      </p:sp>
    </p:spTree>
    <p:extLst>
      <p:ext uri="{BB962C8B-B14F-4D97-AF65-F5344CB8AC3E}">
        <p14:creationId xmlns:p14="http://schemas.microsoft.com/office/powerpoint/2010/main" xmlns="" val="3725898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54734"/>
          </a:xfrm>
        </p:spPr>
        <p:txBody>
          <a:bodyPr>
            <a:normAutofit fontScale="90000"/>
          </a:bodyPr>
          <a:lstStyle/>
          <a:p>
            <a:r>
              <a:rPr lang="en-US" dirty="0" smtClean="0"/>
              <a:t>Role of Sinus CT in Acute Invasive Fungal Sinusitis</a:t>
            </a:r>
            <a:endParaRPr lang="en-US" dirty="0"/>
          </a:p>
        </p:txBody>
      </p:sp>
      <p:sp>
        <p:nvSpPr>
          <p:cNvPr id="3" name="Content Placeholder 2"/>
          <p:cNvSpPr>
            <a:spLocks noGrp="1"/>
          </p:cNvSpPr>
          <p:nvPr>
            <p:ph sz="quarter" idx="1"/>
          </p:nvPr>
        </p:nvSpPr>
        <p:spPr>
          <a:xfrm>
            <a:off x="301752" y="1527048"/>
            <a:ext cx="8534400" cy="4572000"/>
          </a:xfrm>
        </p:spPr>
        <p:txBody>
          <a:bodyPr>
            <a:normAutofit fontScale="85000" lnSpcReduction="20000"/>
          </a:bodyPr>
          <a:lstStyle/>
          <a:p>
            <a:r>
              <a:rPr lang="en-US" dirty="0" smtClean="0"/>
              <a:t>If the diagnosis </a:t>
            </a:r>
            <a:r>
              <a:rPr lang="en-US" dirty="0"/>
              <a:t>is </a:t>
            </a:r>
            <a:r>
              <a:rPr lang="en-US" dirty="0" smtClean="0"/>
              <a:t>suspected, </a:t>
            </a:r>
            <a:r>
              <a:rPr lang="en-US" dirty="0"/>
              <a:t>sinus </a:t>
            </a:r>
            <a:r>
              <a:rPr lang="en-US" dirty="0" smtClean="0"/>
              <a:t>CT </a:t>
            </a:r>
            <a:r>
              <a:rPr lang="en-US" dirty="0"/>
              <a:t>should be </a:t>
            </a:r>
            <a:r>
              <a:rPr lang="en-US" dirty="0" smtClean="0"/>
              <a:t>obtained.</a:t>
            </a:r>
          </a:p>
          <a:p>
            <a:pPr marL="0" indent="0">
              <a:buNone/>
            </a:pPr>
            <a:endParaRPr lang="en-US" dirty="0" smtClean="0"/>
          </a:p>
          <a:p>
            <a:r>
              <a:rPr lang="en-US" dirty="0" smtClean="0"/>
              <a:t>BUT…</a:t>
            </a:r>
          </a:p>
          <a:p>
            <a:pPr lvl="1"/>
            <a:r>
              <a:rPr lang="en-US" sz="2400" dirty="0" smtClean="0">
                <a:solidFill>
                  <a:prstClr val="black"/>
                </a:solidFill>
                <a:latin typeface="ArialMT"/>
              </a:rPr>
              <a:t>Changes </a:t>
            </a:r>
            <a:r>
              <a:rPr lang="en-US" sz="2400" dirty="0">
                <a:solidFill>
                  <a:prstClr val="black"/>
                </a:solidFill>
                <a:latin typeface="ArialMT"/>
              </a:rPr>
              <a:t>seen on sinus CT scans or plain radiographs usually are indistinguishable from those in other causes of </a:t>
            </a:r>
            <a:r>
              <a:rPr lang="en-US" sz="2400" dirty="0" err="1" smtClean="0">
                <a:solidFill>
                  <a:prstClr val="black"/>
                </a:solidFill>
                <a:latin typeface="ArialMT"/>
              </a:rPr>
              <a:t>rhinosinusitis</a:t>
            </a:r>
            <a:r>
              <a:rPr lang="en-US" sz="2400" dirty="0" smtClean="0">
                <a:solidFill>
                  <a:prstClr val="black"/>
                </a:solidFill>
                <a:latin typeface="ArialMT"/>
              </a:rPr>
              <a:t>.</a:t>
            </a:r>
          </a:p>
          <a:p>
            <a:pPr marL="274320" lvl="1" indent="0">
              <a:buNone/>
            </a:pPr>
            <a:endParaRPr lang="en-US" sz="2400" dirty="0" smtClean="0">
              <a:solidFill>
                <a:prstClr val="black"/>
              </a:solidFill>
              <a:latin typeface="ArialMT"/>
            </a:endParaRPr>
          </a:p>
          <a:p>
            <a:pPr marL="274320" lvl="1" indent="0">
              <a:buNone/>
            </a:pPr>
            <a:r>
              <a:rPr lang="en-US" sz="2400" b="1" dirty="0">
                <a:solidFill>
                  <a:prstClr val="black"/>
                </a:solidFill>
                <a:latin typeface="ArialMT"/>
              </a:rPr>
              <a:t>(</a:t>
            </a:r>
            <a:r>
              <a:rPr lang="en-US" sz="2400" b="1" i="1" dirty="0">
                <a:solidFill>
                  <a:prstClr val="black"/>
                </a:solidFill>
                <a:latin typeface="ArialMT"/>
              </a:rPr>
              <a:t>Except for </a:t>
            </a:r>
            <a:r>
              <a:rPr lang="en-US" sz="2400" b="1" i="1" u="sng" dirty="0">
                <a:solidFill>
                  <a:prstClr val="black"/>
                </a:solidFill>
                <a:latin typeface="ArialMT"/>
              </a:rPr>
              <a:t>advanced diseases</a:t>
            </a:r>
            <a:r>
              <a:rPr lang="en-US" sz="2400" b="1" i="1" dirty="0">
                <a:solidFill>
                  <a:prstClr val="black"/>
                </a:solidFill>
                <a:latin typeface="ArialMT"/>
              </a:rPr>
              <a:t> which may show bony erosion or soft tissue invasion.)</a:t>
            </a:r>
          </a:p>
          <a:p>
            <a:pPr marL="274320" lvl="1" indent="0">
              <a:buNone/>
            </a:pPr>
            <a:endParaRPr lang="en-US" sz="2400" dirty="0" smtClean="0">
              <a:solidFill>
                <a:prstClr val="black"/>
              </a:solidFill>
              <a:latin typeface="ArialMT"/>
            </a:endParaRPr>
          </a:p>
          <a:p>
            <a:pPr lvl="1"/>
            <a:r>
              <a:rPr lang="en-US" sz="2400" dirty="0" smtClean="0">
                <a:solidFill>
                  <a:prstClr val="black"/>
                </a:solidFill>
                <a:latin typeface="ArialMT"/>
              </a:rPr>
              <a:t>Abnormal </a:t>
            </a:r>
            <a:r>
              <a:rPr lang="en-US" sz="2400" dirty="0">
                <a:solidFill>
                  <a:prstClr val="black"/>
                </a:solidFill>
                <a:latin typeface="ArialMT"/>
              </a:rPr>
              <a:t>imaging findings are common in </a:t>
            </a:r>
            <a:r>
              <a:rPr lang="en-US" sz="2400" dirty="0" err="1">
                <a:solidFill>
                  <a:prstClr val="black"/>
                </a:solidFill>
                <a:latin typeface="ArialMT"/>
              </a:rPr>
              <a:t>immunocompromised</a:t>
            </a:r>
            <a:r>
              <a:rPr lang="en-US" sz="2400" dirty="0">
                <a:solidFill>
                  <a:prstClr val="black"/>
                </a:solidFill>
                <a:latin typeface="ArialMT"/>
              </a:rPr>
              <a:t> patients</a:t>
            </a:r>
            <a:r>
              <a:rPr lang="en-US" sz="2400" dirty="0" smtClean="0">
                <a:solidFill>
                  <a:prstClr val="black"/>
                </a:solidFill>
                <a:latin typeface="ArialMT"/>
              </a:rPr>
              <a:t>.</a:t>
            </a:r>
          </a:p>
          <a:p>
            <a:pPr marL="274320" lvl="1" indent="0">
              <a:buNone/>
            </a:pPr>
            <a:endParaRPr lang="en-US" sz="2400" dirty="0" smtClean="0">
              <a:solidFill>
                <a:prstClr val="black"/>
              </a:solidFill>
              <a:latin typeface="ArialMT"/>
            </a:endParaRPr>
          </a:p>
          <a:p>
            <a:pPr lvl="1"/>
            <a:r>
              <a:rPr lang="en-US" sz="2400" dirty="0">
                <a:solidFill>
                  <a:prstClr val="black"/>
                </a:solidFill>
                <a:latin typeface="ArialMT"/>
              </a:rPr>
              <a:t>42% of patients with leukemia in one series, for example, had abnormal sinus radiographic </a:t>
            </a:r>
            <a:r>
              <a:rPr lang="en-US" sz="2400" dirty="0" smtClean="0">
                <a:solidFill>
                  <a:prstClr val="black"/>
                </a:solidFill>
                <a:latin typeface="ArialMT"/>
              </a:rPr>
              <a:t>findings.</a:t>
            </a:r>
          </a:p>
          <a:p>
            <a:pPr lvl="1"/>
            <a:endParaRPr lang="en-US" sz="2400" dirty="0" smtClean="0">
              <a:solidFill>
                <a:prstClr val="black"/>
              </a:solidFill>
              <a:latin typeface="ArialMT"/>
            </a:endParaRPr>
          </a:p>
          <a:p>
            <a:pPr lvl="1"/>
            <a:endParaRPr lang="en-US" sz="2400" dirty="0">
              <a:solidFill>
                <a:prstClr val="black"/>
              </a:solidFill>
              <a:latin typeface="ArialMT"/>
            </a:endParaRPr>
          </a:p>
          <a:p>
            <a:pPr lvl="1"/>
            <a:endParaRPr lang="en-US" dirty="0" smtClean="0"/>
          </a:p>
        </p:txBody>
      </p:sp>
    </p:spTree>
    <p:extLst>
      <p:ext uri="{BB962C8B-B14F-4D97-AF65-F5344CB8AC3E}">
        <p14:creationId xmlns:p14="http://schemas.microsoft.com/office/powerpoint/2010/main" xmlns="" val="110554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Biopsy Diagnosis</a:t>
            </a:r>
            <a:endParaRPr lang="en-US" dirty="0"/>
          </a:p>
        </p:txBody>
      </p:sp>
      <p:sp>
        <p:nvSpPr>
          <p:cNvPr id="3" name="Content Placeholder 2"/>
          <p:cNvSpPr>
            <a:spLocks noGrp="1"/>
          </p:cNvSpPr>
          <p:nvPr>
            <p:ph sz="quarter" idx="1"/>
          </p:nvPr>
        </p:nvSpPr>
        <p:spPr>
          <a:xfrm>
            <a:off x="-12700" y="1527048"/>
            <a:ext cx="4572000" cy="2422652"/>
          </a:xfrm>
        </p:spPr>
        <p:txBody>
          <a:bodyPr>
            <a:normAutofit fontScale="62500" lnSpcReduction="20000"/>
          </a:bodyPr>
          <a:lstStyle/>
          <a:p>
            <a:r>
              <a:rPr lang="en-US" dirty="0" smtClean="0"/>
              <a:t>Histopathologic </a:t>
            </a:r>
            <a:r>
              <a:rPr lang="en-US" dirty="0"/>
              <a:t>findings of hyphae within tissue establish the diagnosis of invasive fungal </a:t>
            </a:r>
            <a:r>
              <a:rPr lang="en-US" dirty="0" err="1" smtClean="0"/>
              <a:t>rhinosinusitis</a:t>
            </a:r>
            <a:r>
              <a:rPr lang="en-US" dirty="0" smtClean="0"/>
              <a:t>.</a:t>
            </a:r>
          </a:p>
          <a:p>
            <a:pPr marL="0" indent="0">
              <a:buNone/>
            </a:pPr>
            <a:endParaRPr lang="en-US" dirty="0" smtClean="0"/>
          </a:p>
          <a:p>
            <a:r>
              <a:rPr lang="en-US" dirty="0"/>
              <a:t>D</a:t>
            </a:r>
            <a:r>
              <a:rPr lang="en-US" dirty="0" smtClean="0"/>
              <a:t>etection </a:t>
            </a:r>
            <a:r>
              <a:rPr lang="en-US" dirty="0"/>
              <a:t>enhanced by the use of special stains for fungus. </a:t>
            </a:r>
            <a:endParaRPr lang="en-US" dirty="0" smtClean="0"/>
          </a:p>
          <a:p>
            <a:endParaRPr lang="en-US" dirty="0"/>
          </a:p>
          <a:p>
            <a:r>
              <a:rPr lang="en-US" dirty="0" smtClean="0"/>
              <a:t>Fungal </a:t>
            </a:r>
            <a:r>
              <a:rPr lang="en-US" dirty="0"/>
              <a:t>culture specimens should be obtained, preferably before the initiation of systemic antifungal </a:t>
            </a:r>
            <a:r>
              <a:rPr lang="en-US" dirty="0" smtClean="0"/>
              <a:t>therapy.</a:t>
            </a:r>
          </a:p>
        </p:txBody>
      </p:sp>
      <p:pic>
        <p:nvPicPr>
          <p:cNvPr id="4" name="Picture 3"/>
          <p:cNvPicPr>
            <a:picLocks noChangeAspect="1"/>
          </p:cNvPicPr>
          <p:nvPr/>
        </p:nvPicPr>
        <p:blipFill>
          <a:blip r:embed="rId3"/>
          <a:stretch>
            <a:fillRect/>
          </a:stretch>
        </p:blipFill>
        <p:spPr>
          <a:xfrm>
            <a:off x="4892413" y="1527048"/>
            <a:ext cx="3943739" cy="2708034"/>
          </a:xfrm>
          <a:prstGeom prst="rect">
            <a:avLst/>
          </a:prstGeom>
        </p:spPr>
      </p:pic>
      <p:sp>
        <p:nvSpPr>
          <p:cNvPr id="5" name="TextBox 4"/>
          <p:cNvSpPr txBox="1"/>
          <p:nvPr/>
        </p:nvSpPr>
        <p:spPr>
          <a:xfrm>
            <a:off x="301752" y="4343400"/>
            <a:ext cx="8354116" cy="1754327"/>
          </a:xfrm>
          <a:prstGeom prst="rect">
            <a:avLst/>
          </a:prstGeom>
          <a:noFill/>
        </p:spPr>
        <p:txBody>
          <a:bodyPr wrap="square" rtlCol="0">
            <a:spAutoFit/>
          </a:bodyPr>
          <a:lstStyle/>
          <a:p>
            <a:r>
              <a:rPr lang="en-US" b="1" dirty="0" smtClean="0"/>
              <a:t>Q: </a:t>
            </a:r>
            <a:r>
              <a:rPr lang="en-US" dirty="0" smtClean="0"/>
              <a:t>Frozen section with </a:t>
            </a:r>
            <a:r>
              <a:rPr lang="en-US" dirty="0" err="1" smtClean="0"/>
              <a:t>calcofluor</a:t>
            </a:r>
            <a:r>
              <a:rPr lang="en-US" dirty="0" smtClean="0"/>
              <a:t> white stain shows </a:t>
            </a:r>
            <a:r>
              <a:rPr lang="en-US" dirty="0" err="1" smtClean="0"/>
              <a:t>hyphal</a:t>
            </a:r>
            <a:r>
              <a:rPr lang="en-US" dirty="0" smtClean="0"/>
              <a:t> elements invading into tissue. Fungal elements are broad, </a:t>
            </a:r>
            <a:r>
              <a:rPr lang="en-US" dirty="0"/>
              <a:t>ribbon–like (10 to 15 </a:t>
            </a:r>
            <a:r>
              <a:rPr lang="en-US" i="1" dirty="0"/>
              <a:t>u</a:t>
            </a:r>
            <a:r>
              <a:rPr lang="en-US" dirty="0" smtClean="0"/>
              <a:t>m</a:t>
            </a:r>
            <a:r>
              <a:rPr lang="en-US" dirty="0"/>
              <a:t>), irregular, and rarely </a:t>
            </a:r>
            <a:r>
              <a:rPr lang="en-US" dirty="0" err="1" smtClean="0"/>
              <a:t>septated</a:t>
            </a:r>
            <a:r>
              <a:rPr lang="en-US" dirty="0" smtClean="0"/>
              <a:t>. </a:t>
            </a:r>
          </a:p>
          <a:p>
            <a:endParaRPr lang="en-US" dirty="0"/>
          </a:p>
          <a:p>
            <a:r>
              <a:rPr lang="en-US" b="1" dirty="0" smtClean="0"/>
              <a:t>Diagnosis? </a:t>
            </a:r>
          </a:p>
          <a:p>
            <a:endParaRPr lang="en-US" dirty="0"/>
          </a:p>
        </p:txBody>
      </p:sp>
      <p:sp>
        <p:nvSpPr>
          <p:cNvPr id="6" name="TextBox 5"/>
          <p:cNvSpPr txBox="1"/>
          <p:nvPr/>
        </p:nvSpPr>
        <p:spPr>
          <a:xfrm>
            <a:off x="301752" y="4343400"/>
            <a:ext cx="8354116" cy="2308324"/>
          </a:xfrm>
          <a:prstGeom prst="rect">
            <a:avLst/>
          </a:prstGeom>
          <a:noFill/>
        </p:spPr>
        <p:txBody>
          <a:bodyPr wrap="square" rtlCol="0">
            <a:spAutoFit/>
          </a:bodyPr>
          <a:lstStyle/>
          <a:p>
            <a:r>
              <a:rPr lang="en-US" b="1" dirty="0" smtClean="0"/>
              <a:t>Q: </a:t>
            </a:r>
            <a:r>
              <a:rPr lang="en-US" dirty="0" smtClean="0"/>
              <a:t>Frozen section with </a:t>
            </a:r>
            <a:r>
              <a:rPr lang="en-US" dirty="0" err="1" smtClean="0"/>
              <a:t>calcofluor</a:t>
            </a:r>
            <a:r>
              <a:rPr lang="en-US" dirty="0" smtClean="0"/>
              <a:t> white stain shows </a:t>
            </a:r>
            <a:r>
              <a:rPr lang="en-US" dirty="0" err="1" smtClean="0"/>
              <a:t>hyphal</a:t>
            </a:r>
            <a:r>
              <a:rPr lang="en-US" dirty="0" smtClean="0"/>
              <a:t> elements invading into tissue. Fungal elements are broad, </a:t>
            </a:r>
            <a:r>
              <a:rPr lang="en-US" dirty="0"/>
              <a:t>ribbon–like (10 to 15 </a:t>
            </a:r>
            <a:r>
              <a:rPr lang="en-US" i="1" dirty="0"/>
              <a:t>u</a:t>
            </a:r>
            <a:r>
              <a:rPr lang="en-US" dirty="0" smtClean="0"/>
              <a:t>m</a:t>
            </a:r>
            <a:r>
              <a:rPr lang="en-US" dirty="0"/>
              <a:t>), irregular, and rarely </a:t>
            </a:r>
            <a:r>
              <a:rPr lang="en-US" dirty="0" err="1" smtClean="0"/>
              <a:t>septated</a:t>
            </a:r>
            <a:r>
              <a:rPr lang="en-US" dirty="0" smtClean="0"/>
              <a:t>. </a:t>
            </a:r>
          </a:p>
          <a:p>
            <a:endParaRPr lang="en-US" dirty="0"/>
          </a:p>
          <a:p>
            <a:r>
              <a:rPr lang="en-US" b="1" dirty="0" smtClean="0"/>
              <a:t>Diagnosis?  </a:t>
            </a:r>
            <a:r>
              <a:rPr lang="en-US" b="1" dirty="0" err="1" smtClean="0"/>
              <a:t>Mucormycosis</a:t>
            </a:r>
            <a:r>
              <a:rPr lang="en-US" b="1" dirty="0" smtClean="0"/>
              <a:t>. </a:t>
            </a:r>
          </a:p>
          <a:p>
            <a:endParaRPr lang="en-US" b="1" i="1" dirty="0"/>
          </a:p>
          <a:p>
            <a:r>
              <a:rPr lang="en-US" i="1" dirty="0" err="1" smtClean="0"/>
              <a:t>Aspergillus</a:t>
            </a:r>
            <a:r>
              <a:rPr lang="en-US" dirty="0" smtClean="0"/>
              <a:t> </a:t>
            </a:r>
            <a:r>
              <a:rPr lang="en-US" dirty="0"/>
              <a:t>species </a:t>
            </a:r>
            <a:r>
              <a:rPr lang="en-US" dirty="0" smtClean="0"/>
              <a:t>by contrast demonstrate </a:t>
            </a:r>
            <a:r>
              <a:rPr lang="en-US" dirty="0"/>
              <a:t>more narrow hyphae with regular septations and 45-degree </a:t>
            </a:r>
            <a:r>
              <a:rPr lang="en-US" dirty="0" smtClean="0"/>
              <a:t>branching.</a:t>
            </a:r>
            <a:endParaRPr lang="en-US" dirty="0"/>
          </a:p>
        </p:txBody>
      </p:sp>
    </p:spTree>
    <p:extLst>
      <p:ext uri="{BB962C8B-B14F-4D97-AF65-F5344CB8AC3E}">
        <p14:creationId xmlns:p14="http://schemas.microsoft.com/office/powerpoint/2010/main" xmlns="" val="17668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7" name="Content Placeholder 6"/>
          <p:cNvSpPr>
            <a:spLocks noGrp="1"/>
          </p:cNvSpPr>
          <p:nvPr>
            <p:ph sz="quarter" idx="1"/>
          </p:nvPr>
        </p:nvSpPr>
        <p:spPr>
          <a:xfrm>
            <a:off x="4657852" y="1542796"/>
            <a:ext cx="4178300" cy="4572000"/>
          </a:xfrm>
        </p:spPr>
        <p:txBody>
          <a:bodyPr/>
          <a:lstStyle/>
          <a:p>
            <a:r>
              <a:rPr lang="en-US" dirty="0" err="1" smtClean="0"/>
              <a:t>Mucormycosis</a:t>
            </a:r>
            <a:endParaRPr lang="en-US" dirty="0" smtClean="0"/>
          </a:p>
          <a:p>
            <a:pPr lvl="1"/>
            <a:r>
              <a:rPr lang="en-US" dirty="0" smtClean="0"/>
              <a:t>Broad-hyphae</a:t>
            </a:r>
          </a:p>
          <a:p>
            <a:pPr lvl="1"/>
            <a:r>
              <a:rPr lang="en-US" dirty="0" smtClean="0"/>
              <a:t>Irregular, rare septations</a:t>
            </a:r>
          </a:p>
          <a:p>
            <a:pPr lvl="1"/>
            <a:r>
              <a:rPr lang="en-US" dirty="0" err="1" smtClean="0"/>
              <a:t>Angioinvasion</a:t>
            </a:r>
            <a:r>
              <a:rPr lang="en-US" dirty="0" smtClean="0"/>
              <a:t>: hyphae can be seen invading the vessel wall. </a:t>
            </a:r>
          </a:p>
          <a:p>
            <a:pPr lvl="1"/>
            <a:endParaRPr lang="en-US" dirty="0" smtClean="0"/>
          </a:p>
          <a:p>
            <a:pPr lvl="1"/>
            <a:endParaRPr lang="en-US" dirty="0" smtClean="0"/>
          </a:p>
        </p:txBody>
      </p:sp>
      <p:sp>
        <p:nvSpPr>
          <p:cNvPr id="9" name="Rectangle 8"/>
          <p:cNvSpPr/>
          <p:nvPr/>
        </p:nvSpPr>
        <p:spPr>
          <a:xfrm>
            <a:off x="825500" y="5126338"/>
            <a:ext cx="3232591" cy="369332"/>
          </a:xfrm>
          <a:prstGeom prst="rect">
            <a:avLst/>
          </a:prstGeom>
        </p:spPr>
        <p:txBody>
          <a:bodyPr wrap="square">
            <a:spAutoFit/>
          </a:bodyPr>
          <a:lstStyle/>
          <a:p>
            <a:pPr lvl="1"/>
            <a:r>
              <a:rPr lang="en-US" dirty="0" smtClean="0"/>
              <a:t>Periodic acid–Schiff stain</a:t>
            </a:r>
            <a:endParaRPr lang="en-US" dirty="0"/>
          </a:p>
        </p:txBody>
      </p:sp>
      <p:pic>
        <p:nvPicPr>
          <p:cNvPr id="10" name="Picture 9"/>
          <p:cNvPicPr>
            <a:picLocks noChangeAspect="1"/>
          </p:cNvPicPr>
          <p:nvPr/>
        </p:nvPicPr>
        <p:blipFill>
          <a:blip r:embed="rId2"/>
          <a:stretch>
            <a:fillRect/>
          </a:stretch>
        </p:blipFill>
        <p:spPr>
          <a:xfrm>
            <a:off x="449954" y="1790699"/>
            <a:ext cx="4207898" cy="3188891"/>
          </a:xfrm>
          <a:prstGeom prst="rect">
            <a:avLst/>
          </a:prstGeom>
        </p:spPr>
      </p:pic>
    </p:spTree>
    <p:extLst>
      <p:ext uri="{BB962C8B-B14F-4D97-AF65-F5344CB8AC3E}">
        <p14:creationId xmlns:p14="http://schemas.microsoft.com/office/powerpoint/2010/main" xmlns="" val="294688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p:cTn id="22"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7" name="Content Placeholder 6"/>
          <p:cNvSpPr>
            <a:spLocks noGrp="1"/>
          </p:cNvSpPr>
          <p:nvPr>
            <p:ph sz="quarter" idx="1"/>
          </p:nvPr>
        </p:nvSpPr>
        <p:spPr>
          <a:xfrm>
            <a:off x="4657852" y="1542796"/>
            <a:ext cx="4178300" cy="4572000"/>
          </a:xfrm>
        </p:spPr>
        <p:txBody>
          <a:bodyPr/>
          <a:lstStyle/>
          <a:p>
            <a:r>
              <a:rPr lang="en-US" dirty="0" smtClean="0"/>
              <a:t>Fungus ball showing hyphae of </a:t>
            </a:r>
            <a:r>
              <a:rPr lang="en-US" dirty="0" err="1" smtClean="0"/>
              <a:t>Aspergillus</a:t>
            </a:r>
            <a:endParaRPr lang="en-US" dirty="0" smtClean="0"/>
          </a:p>
          <a:p>
            <a:pPr marL="0" indent="0">
              <a:buNone/>
            </a:pPr>
            <a:endParaRPr lang="en-US" dirty="0" smtClean="0"/>
          </a:p>
          <a:p>
            <a:pPr lvl="1"/>
            <a:r>
              <a:rPr lang="en-US" dirty="0" smtClean="0"/>
              <a:t>Narrow hyphae</a:t>
            </a:r>
          </a:p>
          <a:p>
            <a:pPr lvl="1"/>
            <a:r>
              <a:rPr lang="en-US" dirty="0" smtClean="0"/>
              <a:t>Regular septations</a:t>
            </a:r>
          </a:p>
          <a:p>
            <a:pPr lvl="1"/>
            <a:r>
              <a:rPr lang="en-US" dirty="0" smtClean="0"/>
              <a:t>45 degree branching</a:t>
            </a:r>
          </a:p>
          <a:p>
            <a:pPr lvl="1"/>
            <a:r>
              <a:rPr lang="en-US" dirty="0"/>
              <a:t>No tissue invasion </a:t>
            </a:r>
          </a:p>
          <a:p>
            <a:pPr lvl="1"/>
            <a:endParaRPr lang="en-US" dirty="0" smtClean="0"/>
          </a:p>
          <a:p>
            <a:pPr marL="274320" lvl="1" indent="0">
              <a:buNone/>
            </a:pPr>
            <a:endParaRPr lang="en-US" dirty="0" smtClean="0"/>
          </a:p>
          <a:p>
            <a:pPr lvl="1"/>
            <a:endParaRPr lang="en-US" dirty="0" smtClean="0"/>
          </a:p>
        </p:txBody>
      </p:sp>
      <p:sp>
        <p:nvSpPr>
          <p:cNvPr id="9" name="Rectangle 8"/>
          <p:cNvSpPr/>
          <p:nvPr/>
        </p:nvSpPr>
        <p:spPr>
          <a:xfrm>
            <a:off x="736600" y="4765244"/>
            <a:ext cx="3232591" cy="369332"/>
          </a:xfrm>
          <a:prstGeom prst="rect">
            <a:avLst/>
          </a:prstGeom>
        </p:spPr>
        <p:txBody>
          <a:bodyPr wrap="square">
            <a:spAutoFit/>
          </a:bodyPr>
          <a:lstStyle/>
          <a:p>
            <a:pPr lvl="1"/>
            <a:r>
              <a:rPr lang="en-US" dirty="0" smtClean="0"/>
              <a:t>Periodic acid–Schiff stain</a:t>
            </a:r>
            <a:endParaRPr lang="en-US" dirty="0"/>
          </a:p>
        </p:txBody>
      </p:sp>
      <p:pic>
        <p:nvPicPr>
          <p:cNvPr id="3" name="Picture 2"/>
          <p:cNvPicPr>
            <a:picLocks noChangeAspect="1"/>
          </p:cNvPicPr>
          <p:nvPr/>
        </p:nvPicPr>
        <p:blipFill>
          <a:blip r:embed="rId2"/>
          <a:stretch>
            <a:fillRect/>
          </a:stretch>
        </p:blipFill>
        <p:spPr>
          <a:xfrm>
            <a:off x="421049" y="1752600"/>
            <a:ext cx="4236803" cy="2794000"/>
          </a:xfrm>
          <a:prstGeom prst="rect">
            <a:avLst/>
          </a:prstGeom>
        </p:spPr>
      </p:pic>
    </p:spTree>
    <p:extLst>
      <p:ext uri="{BB962C8B-B14F-4D97-AF65-F5344CB8AC3E}">
        <p14:creationId xmlns:p14="http://schemas.microsoft.com/office/powerpoint/2010/main" xmlns="" val="36708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3" end="3"/>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7">
                                            <p:txEl>
                                              <p:pRg st="4" end="4"/>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p:cTn id="27"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7" name="Content Placeholder 6"/>
          <p:cNvSpPr>
            <a:spLocks noGrp="1"/>
          </p:cNvSpPr>
          <p:nvPr>
            <p:ph sz="quarter" idx="1"/>
          </p:nvPr>
        </p:nvSpPr>
        <p:spPr>
          <a:xfrm>
            <a:off x="5089306" y="1854909"/>
            <a:ext cx="3746846" cy="2827085"/>
          </a:xfrm>
        </p:spPr>
        <p:txBody>
          <a:bodyPr/>
          <a:lstStyle/>
          <a:p>
            <a:r>
              <a:rPr lang="en-US" dirty="0" smtClean="0"/>
              <a:t>Candida</a:t>
            </a:r>
          </a:p>
          <a:p>
            <a:pPr marL="0" indent="0">
              <a:buNone/>
            </a:pPr>
            <a:endParaRPr lang="en-US" dirty="0" smtClean="0"/>
          </a:p>
          <a:p>
            <a:pPr lvl="1"/>
            <a:r>
              <a:rPr lang="en-US" dirty="0" smtClean="0"/>
              <a:t>Polymorphic yeast</a:t>
            </a:r>
          </a:p>
          <a:p>
            <a:pPr lvl="1"/>
            <a:r>
              <a:rPr lang="en-US" dirty="0" smtClean="0"/>
              <a:t>Yeast </a:t>
            </a:r>
            <a:r>
              <a:rPr lang="en-US" dirty="0"/>
              <a:t>cells, hyphae and </a:t>
            </a:r>
            <a:r>
              <a:rPr lang="en-US" dirty="0" err="1"/>
              <a:t>pseudohyphae</a:t>
            </a:r>
            <a:r>
              <a:rPr lang="en-US" dirty="0"/>
              <a:t> are </a:t>
            </a:r>
            <a:r>
              <a:rPr lang="en-US" dirty="0" smtClean="0"/>
              <a:t>produced.</a:t>
            </a:r>
          </a:p>
          <a:p>
            <a:pPr marL="274320" lvl="1" indent="0">
              <a:buNone/>
            </a:pPr>
            <a:endParaRPr lang="en-US" dirty="0" smtClean="0"/>
          </a:p>
          <a:p>
            <a:pPr lvl="1"/>
            <a:endParaRPr lang="en-US" dirty="0" smtClean="0"/>
          </a:p>
        </p:txBody>
      </p:sp>
      <p:sp>
        <p:nvSpPr>
          <p:cNvPr id="9" name="Rectangle 8"/>
          <p:cNvSpPr/>
          <p:nvPr/>
        </p:nvSpPr>
        <p:spPr>
          <a:xfrm>
            <a:off x="587183" y="5134576"/>
            <a:ext cx="3232591" cy="369332"/>
          </a:xfrm>
          <a:prstGeom prst="rect">
            <a:avLst/>
          </a:prstGeom>
        </p:spPr>
        <p:txBody>
          <a:bodyPr wrap="square">
            <a:spAutoFit/>
          </a:bodyPr>
          <a:lstStyle/>
          <a:p>
            <a:pPr lvl="1"/>
            <a:r>
              <a:rPr lang="en-US" dirty="0" smtClean="0"/>
              <a:t>Periodic acid–Schiff stain</a:t>
            </a:r>
            <a:endParaRPr lang="en-US" dirty="0"/>
          </a:p>
        </p:txBody>
      </p:sp>
      <p:pic>
        <p:nvPicPr>
          <p:cNvPr id="4" name="Picture 3"/>
          <p:cNvPicPr>
            <a:picLocks noChangeAspect="1"/>
          </p:cNvPicPr>
          <p:nvPr/>
        </p:nvPicPr>
        <p:blipFill>
          <a:blip r:embed="rId2"/>
          <a:stretch>
            <a:fillRect/>
          </a:stretch>
        </p:blipFill>
        <p:spPr>
          <a:xfrm>
            <a:off x="301752" y="1630425"/>
            <a:ext cx="4504490" cy="3389685"/>
          </a:xfrm>
          <a:prstGeom prst="rect">
            <a:avLst/>
          </a:prstGeom>
        </p:spPr>
      </p:pic>
    </p:spTree>
    <p:extLst>
      <p:ext uri="{BB962C8B-B14F-4D97-AF65-F5344CB8AC3E}">
        <p14:creationId xmlns:p14="http://schemas.microsoft.com/office/powerpoint/2010/main" xmlns="" val="39940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Therapy</a:t>
            </a:r>
            <a:endParaRPr lang="en-US" dirty="0"/>
          </a:p>
        </p:txBody>
      </p:sp>
      <p:sp>
        <p:nvSpPr>
          <p:cNvPr id="3" name="Content Placeholder 2"/>
          <p:cNvSpPr>
            <a:spLocks noGrp="1"/>
          </p:cNvSpPr>
          <p:nvPr>
            <p:ph sz="quarter" idx="1"/>
          </p:nvPr>
        </p:nvSpPr>
        <p:spPr>
          <a:xfrm>
            <a:off x="301752" y="1527048"/>
            <a:ext cx="8503920" cy="2806287"/>
          </a:xfrm>
        </p:spPr>
        <p:txBody>
          <a:bodyPr/>
          <a:lstStyle/>
          <a:p>
            <a:r>
              <a:rPr lang="en-US" dirty="0" smtClean="0"/>
              <a:t>Which of the following is the most important element in the treatment of invasive fungal sinusitis?</a:t>
            </a:r>
          </a:p>
          <a:p>
            <a:endParaRPr lang="en-US" dirty="0"/>
          </a:p>
          <a:p>
            <a:pPr lvl="1"/>
            <a:r>
              <a:rPr lang="en-US" dirty="0" smtClean="0"/>
              <a:t>A) Surgical debridement</a:t>
            </a:r>
          </a:p>
          <a:p>
            <a:pPr lvl="1"/>
            <a:r>
              <a:rPr lang="en-US" dirty="0" smtClean="0"/>
              <a:t>B) Systemic antifungal therapy</a:t>
            </a:r>
          </a:p>
          <a:p>
            <a:pPr lvl="1"/>
            <a:r>
              <a:rPr lang="en-US" dirty="0" smtClean="0"/>
              <a:t>C) Reversal of the underlying cause of immunocompromise</a:t>
            </a:r>
          </a:p>
        </p:txBody>
      </p:sp>
      <p:sp>
        <p:nvSpPr>
          <p:cNvPr id="4" name="TextBox 3"/>
          <p:cNvSpPr txBox="1"/>
          <p:nvPr/>
        </p:nvSpPr>
        <p:spPr>
          <a:xfrm>
            <a:off x="1120626" y="4520116"/>
            <a:ext cx="6935432" cy="923330"/>
          </a:xfrm>
          <a:prstGeom prst="rect">
            <a:avLst/>
          </a:prstGeom>
          <a:noFill/>
        </p:spPr>
        <p:txBody>
          <a:bodyPr wrap="square" rtlCol="0">
            <a:spAutoFit/>
          </a:bodyPr>
          <a:lstStyle/>
          <a:p>
            <a:r>
              <a:rPr lang="en-US" b="1" dirty="0" smtClean="0"/>
              <a:t>If </a:t>
            </a:r>
            <a:r>
              <a:rPr lang="en-US" b="1" dirty="0"/>
              <a:t>the source of immunocompromise is profound and irreversible, the treatment will not be successful, and mutilating and painful adjuncts should be avoided.</a:t>
            </a:r>
          </a:p>
        </p:txBody>
      </p:sp>
    </p:spTree>
    <p:extLst>
      <p:ext uri="{BB962C8B-B14F-4D97-AF65-F5344CB8AC3E}">
        <p14:creationId xmlns:p14="http://schemas.microsoft.com/office/powerpoint/2010/main" xmlns="" val="313351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Antifungal Agents</a:t>
            </a:r>
            <a:endParaRPr lang="en-US" dirty="0"/>
          </a:p>
        </p:txBody>
      </p:sp>
      <p:sp>
        <p:nvSpPr>
          <p:cNvPr id="3" name="Content Placeholder 2"/>
          <p:cNvSpPr>
            <a:spLocks noGrp="1"/>
          </p:cNvSpPr>
          <p:nvPr>
            <p:ph sz="quarter" idx="1"/>
          </p:nvPr>
        </p:nvSpPr>
        <p:spPr/>
        <p:txBody>
          <a:bodyPr/>
          <a:lstStyle/>
          <a:p>
            <a:r>
              <a:rPr lang="en-US" dirty="0" smtClean="0"/>
              <a:t>Which of the following antifungal agents is available as an oral formulation?</a:t>
            </a:r>
          </a:p>
          <a:p>
            <a:endParaRPr lang="en-US" dirty="0"/>
          </a:p>
          <a:p>
            <a:r>
              <a:rPr lang="en-US" dirty="0" smtClean="0"/>
              <a:t>A) Amphotericin</a:t>
            </a:r>
          </a:p>
          <a:p>
            <a:r>
              <a:rPr lang="en-US" dirty="0" smtClean="0"/>
              <a:t>B) </a:t>
            </a:r>
            <a:r>
              <a:rPr lang="en-US" dirty="0" err="1" smtClean="0"/>
              <a:t>Itraconazole</a:t>
            </a:r>
            <a:endParaRPr lang="en-US" dirty="0" smtClean="0"/>
          </a:p>
          <a:p>
            <a:r>
              <a:rPr lang="en-US" dirty="0" smtClean="0"/>
              <a:t>C) </a:t>
            </a:r>
            <a:r>
              <a:rPr lang="en-US" dirty="0" err="1" smtClean="0"/>
              <a:t>Voriconazole</a:t>
            </a:r>
            <a:endParaRPr lang="en-US" dirty="0" smtClean="0"/>
          </a:p>
          <a:p>
            <a:r>
              <a:rPr lang="en-US" dirty="0" smtClean="0"/>
              <a:t>D) </a:t>
            </a:r>
            <a:r>
              <a:rPr lang="en-US" dirty="0" err="1" smtClean="0"/>
              <a:t>Posaconazole</a:t>
            </a:r>
            <a:endParaRPr lang="en-US" dirty="0" smtClean="0"/>
          </a:p>
          <a:p>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xmlns="" val="23269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Antifungal Agents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Amphotericin</a:t>
            </a:r>
          </a:p>
          <a:p>
            <a:pPr lvl="1"/>
            <a:r>
              <a:rPr lang="en-US" dirty="0" smtClean="0"/>
              <a:t>Active against most pathogenic fungi</a:t>
            </a:r>
          </a:p>
          <a:p>
            <a:pPr lvl="1"/>
            <a:r>
              <a:rPr lang="en-US" dirty="0" smtClean="0"/>
              <a:t>Nephrotoxic, although reduced with lipid formulations</a:t>
            </a:r>
          </a:p>
          <a:p>
            <a:pPr marL="274320" lvl="1" indent="0">
              <a:buNone/>
            </a:pPr>
            <a:endParaRPr lang="en-US" dirty="0" smtClean="0"/>
          </a:p>
          <a:p>
            <a:r>
              <a:rPr lang="en-US" dirty="0" err="1" smtClean="0"/>
              <a:t>Itraconazole</a:t>
            </a:r>
            <a:endParaRPr lang="en-US" dirty="0" smtClean="0"/>
          </a:p>
          <a:p>
            <a:pPr lvl="1"/>
            <a:r>
              <a:rPr lang="en-US" dirty="0"/>
              <a:t>V</a:t>
            </a:r>
            <a:r>
              <a:rPr lang="en-US" dirty="0" smtClean="0"/>
              <a:t>ariably </a:t>
            </a:r>
            <a:r>
              <a:rPr lang="en-US" dirty="0"/>
              <a:t>active against </a:t>
            </a:r>
            <a:r>
              <a:rPr lang="en-US" i="1" dirty="0" err="1"/>
              <a:t>Aspergillus</a:t>
            </a:r>
            <a:r>
              <a:rPr lang="en-US" dirty="0"/>
              <a:t> species; not active against </a:t>
            </a:r>
            <a:r>
              <a:rPr lang="en-US" dirty="0" err="1" smtClean="0"/>
              <a:t>Zygomycetes</a:t>
            </a:r>
            <a:r>
              <a:rPr lang="en-US" dirty="0" smtClean="0"/>
              <a:t>.</a:t>
            </a:r>
          </a:p>
          <a:p>
            <a:pPr lvl="1"/>
            <a:r>
              <a:rPr lang="en-US" dirty="0"/>
              <a:t> </a:t>
            </a:r>
            <a:r>
              <a:rPr lang="en-US" dirty="0" smtClean="0"/>
              <a:t>Monitor for liver toxicity</a:t>
            </a:r>
          </a:p>
          <a:p>
            <a:r>
              <a:rPr lang="en-US" dirty="0" err="1" smtClean="0"/>
              <a:t>Voriconazole</a:t>
            </a:r>
            <a:r>
              <a:rPr lang="en-US" dirty="0" smtClean="0"/>
              <a:t>- </a:t>
            </a:r>
          </a:p>
          <a:p>
            <a:pPr lvl="1"/>
            <a:r>
              <a:rPr lang="en-US" dirty="0" smtClean="0"/>
              <a:t>Indicated </a:t>
            </a:r>
            <a:r>
              <a:rPr lang="en-US" dirty="0"/>
              <a:t>for treatment of a broad range of fungal pathogens		</a:t>
            </a:r>
            <a:endParaRPr lang="en-US" dirty="0" smtClean="0"/>
          </a:p>
          <a:p>
            <a:pPr lvl="1"/>
            <a:r>
              <a:rPr lang="en-US" dirty="0" smtClean="0"/>
              <a:t>Not FDA approved but </a:t>
            </a:r>
            <a:r>
              <a:rPr lang="en-US" dirty="0"/>
              <a:t>success has been reported with its use in chronic invasive fungal </a:t>
            </a:r>
            <a:r>
              <a:rPr lang="en-US" dirty="0" err="1"/>
              <a:t>rhinosinusitis</a:t>
            </a:r>
            <a:r>
              <a:rPr lang="en-US" dirty="0" smtClean="0"/>
              <a:t>.</a:t>
            </a:r>
          </a:p>
          <a:p>
            <a:r>
              <a:rPr lang="en-US" dirty="0" err="1"/>
              <a:t>Posaconazole</a:t>
            </a:r>
            <a:endParaRPr lang="en-US" dirty="0"/>
          </a:p>
          <a:p>
            <a:pPr lvl="1"/>
            <a:r>
              <a:rPr lang="en-US" dirty="0"/>
              <a:t>Broad range of invasive fungal infections, including </a:t>
            </a:r>
            <a:r>
              <a:rPr lang="en-US" dirty="0" err="1"/>
              <a:t>Zygomycetes</a:t>
            </a:r>
            <a:r>
              <a:rPr lang="en-US" dirty="0"/>
              <a:t>, </a:t>
            </a:r>
            <a:r>
              <a:rPr lang="en-US" i="1" dirty="0" err="1"/>
              <a:t>Fusarium</a:t>
            </a:r>
            <a:r>
              <a:rPr lang="en-US" dirty="0"/>
              <a:t>, and </a:t>
            </a:r>
            <a:r>
              <a:rPr lang="en-US" i="1" dirty="0" err="1"/>
              <a:t>Aspergillus</a:t>
            </a:r>
            <a:endParaRPr lang="en-US" i="1" dirty="0"/>
          </a:p>
          <a:p>
            <a:pPr lvl="1"/>
            <a:r>
              <a:rPr lang="en-US" dirty="0" smtClean="0"/>
              <a:t>Available as oral suspension 	</a:t>
            </a:r>
          </a:p>
          <a:p>
            <a:pPr lvl="1"/>
            <a:r>
              <a:rPr lang="en-US" dirty="0" smtClean="0"/>
              <a:t>Also not FDA approved but </a:t>
            </a:r>
            <a:r>
              <a:rPr lang="en-US" dirty="0"/>
              <a:t>efficacy in </a:t>
            </a:r>
            <a:r>
              <a:rPr lang="en-US" i="1" dirty="0" err="1"/>
              <a:t>Mucor</a:t>
            </a:r>
            <a:r>
              <a:rPr lang="en-US" dirty="0"/>
              <a:t> </a:t>
            </a:r>
            <a:r>
              <a:rPr lang="en-US" dirty="0" err="1"/>
              <a:t>rhinosinusitis</a:t>
            </a:r>
            <a:r>
              <a:rPr lang="en-US" dirty="0"/>
              <a:t> and </a:t>
            </a:r>
            <a:r>
              <a:rPr lang="en-US" i="1" dirty="0" err="1"/>
              <a:t>Aspergillus</a:t>
            </a:r>
            <a:r>
              <a:rPr lang="en-US" dirty="0"/>
              <a:t> </a:t>
            </a:r>
            <a:r>
              <a:rPr lang="en-US" dirty="0" err="1"/>
              <a:t>rhinosinusitis</a:t>
            </a:r>
            <a:r>
              <a:rPr lang="en-US" dirty="0"/>
              <a:t> has been </a:t>
            </a:r>
            <a:r>
              <a:rPr lang="en-US" dirty="0" smtClean="0"/>
              <a:t>reported</a:t>
            </a:r>
            <a:r>
              <a:rPr lang="en-US" dirty="0"/>
              <a:t>.</a:t>
            </a:r>
            <a:endParaRPr lang="en-US" dirty="0" smtClean="0"/>
          </a:p>
          <a:p>
            <a:pPr lvl="1"/>
            <a:r>
              <a:rPr lang="en-US" dirty="0"/>
              <a:t>M</a:t>
            </a:r>
            <a:r>
              <a:rPr lang="en-US" dirty="0" smtClean="0"/>
              <a:t>ay </a:t>
            </a:r>
            <a:r>
              <a:rPr lang="en-US" dirty="0"/>
              <a:t>well become the antifungal of choice for </a:t>
            </a:r>
            <a:r>
              <a:rPr lang="en-US" dirty="0" err="1"/>
              <a:t>mucormycosis</a:t>
            </a:r>
            <a:r>
              <a:rPr lang="en-US" dirty="0"/>
              <a:t> in the </a:t>
            </a:r>
            <a:r>
              <a:rPr lang="en-US" dirty="0" smtClean="0"/>
              <a:t>future</a:t>
            </a:r>
            <a:endParaRPr lang="en-US" dirty="0"/>
          </a:p>
        </p:txBody>
      </p:sp>
    </p:spTree>
    <p:extLst>
      <p:ext uri="{BB962C8B-B14F-4D97-AF65-F5344CB8AC3E}">
        <p14:creationId xmlns:p14="http://schemas.microsoft.com/office/powerpoint/2010/main" xmlns="" val="233870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Paranasal</a:t>
            </a:r>
            <a:r>
              <a:rPr lang="en-US" dirty="0"/>
              <a:t> fungus balls </a:t>
            </a:r>
          </a:p>
        </p:txBody>
      </p:sp>
      <p:sp>
        <p:nvSpPr>
          <p:cNvPr id="3" name="Content Placeholder 2"/>
          <p:cNvSpPr>
            <a:spLocks noGrp="1"/>
          </p:cNvSpPr>
          <p:nvPr>
            <p:ph sz="quarter" idx="1"/>
          </p:nvPr>
        </p:nvSpPr>
        <p:spPr>
          <a:xfrm>
            <a:off x="301752" y="1527048"/>
            <a:ext cx="4940289" cy="4572000"/>
          </a:xfrm>
        </p:spPr>
        <p:txBody>
          <a:bodyPr>
            <a:normAutofit fontScale="77500" lnSpcReduction="20000"/>
          </a:bodyPr>
          <a:lstStyle/>
          <a:p>
            <a:r>
              <a:rPr lang="en-US" dirty="0"/>
              <a:t>S</a:t>
            </a:r>
            <a:r>
              <a:rPr lang="en-US" dirty="0" smtClean="0"/>
              <a:t>ymptoms </a:t>
            </a:r>
            <a:r>
              <a:rPr lang="en-US" dirty="0"/>
              <a:t>indistinguishable from those of chronic </a:t>
            </a:r>
            <a:r>
              <a:rPr lang="en-US" dirty="0" err="1"/>
              <a:t>rhinosinusitis</a:t>
            </a:r>
            <a:r>
              <a:rPr lang="en-US" dirty="0"/>
              <a:t> or may be asymptomatic and discovered incidentally</a:t>
            </a:r>
            <a:r>
              <a:rPr lang="en-US" dirty="0" smtClean="0"/>
              <a:t>.</a:t>
            </a:r>
          </a:p>
          <a:p>
            <a:pPr marL="0" indent="0">
              <a:buNone/>
            </a:pPr>
            <a:endParaRPr lang="en-US" dirty="0" smtClean="0"/>
          </a:p>
          <a:p>
            <a:r>
              <a:rPr lang="en-US" dirty="0" smtClean="0"/>
              <a:t>Gross </a:t>
            </a:r>
            <a:r>
              <a:rPr lang="en-US" dirty="0"/>
              <a:t>appearance </a:t>
            </a:r>
            <a:r>
              <a:rPr lang="en-US" dirty="0" smtClean="0"/>
              <a:t>at surgery is </a:t>
            </a:r>
            <a:r>
              <a:rPr lang="en-US" dirty="0"/>
              <a:t>that of a darkened, often crumbly mass, occasionally with visible </a:t>
            </a:r>
            <a:r>
              <a:rPr lang="en-US" dirty="0" smtClean="0"/>
              <a:t>sporulation, 100% positive predictive value for histologic appearance of fungus ball.</a:t>
            </a:r>
          </a:p>
          <a:p>
            <a:endParaRPr lang="en-US" dirty="0" smtClean="0"/>
          </a:p>
          <a:p>
            <a:r>
              <a:rPr lang="en-US" dirty="0" smtClean="0"/>
              <a:t>CT finding of metallic </a:t>
            </a:r>
            <a:r>
              <a:rPr lang="en-US" dirty="0"/>
              <a:t>or calcified densities within an </a:t>
            </a:r>
            <a:r>
              <a:rPr lang="en-US" dirty="0" err="1"/>
              <a:t>opacified</a:t>
            </a:r>
            <a:r>
              <a:rPr lang="en-US" dirty="0"/>
              <a:t> sinus cavity have a positive predictive power of around 60% </a:t>
            </a:r>
            <a:r>
              <a:rPr lang="en-US" dirty="0" smtClean="0"/>
              <a:t>.</a:t>
            </a:r>
            <a:endParaRPr lang="en-US" dirty="0"/>
          </a:p>
        </p:txBody>
      </p:sp>
      <p:pic>
        <p:nvPicPr>
          <p:cNvPr id="4" name="Picture 3"/>
          <p:cNvPicPr>
            <a:picLocks noChangeAspect="1"/>
          </p:cNvPicPr>
          <p:nvPr/>
        </p:nvPicPr>
        <p:blipFill>
          <a:blip r:embed="rId2"/>
          <a:stretch>
            <a:fillRect/>
          </a:stretch>
        </p:blipFill>
        <p:spPr>
          <a:xfrm>
            <a:off x="5480622" y="2056153"/>
            <a:ext cx="3251944" cy="3024307"/>
          </a:xfrm>
          <a:prstGeom prst="rect">
            <a:avLst/>
          </a:prstGeom>
        </p:spPr>
      </p:pic>
    </p:spTree>
    <p:extLst>
      <p:ext uri="{BB962C8B-B14F-4D97-AF65-F5344CB8AC3E}">
        <p14:creationId xmlns:p14="http://schemas.microsoft.com/office/powerpoint/2010/main" xmlns="" val="1277781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Fungal </a:t>
            </a:r>
            <a:r>
              <a:rPr lang="en-US" dirty="0" err="1"/>
              <a:t>Rhinosinusitis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D</a:t>
            </a:r>
            <a:r>
              <a:rPr lang="en-US" dirty="0" smtClean="0"/>
              <a:t>iagnosis </a:t>
            </a:r>
            <a:r>
              <a:rPr lang="en-US" dirty="0"/>
              <a:t>is made </a:t>
            </a:r>
            <a:r>
              <a:rPr lang="en-US" dirty="0" err="1"/>
              <a:t>histopathologically</a:t>
            </a:r>
            <a:r>
              <a:rPr lang="en-US" dirty="0"/>
              <a:t> from the finding of an allergic </a:t>
            </a:r>
            <a:r>
              <a:rPr lang="en-US" dirty="0" err="1"/>
              <a:t>mucin</a:t>
            </a:r>
            <a:r>
              <a:rPr lang="en-US" dirty="0"/>
              <a:t> characterized by necrotic inflammatory cells, </a:t>
            </a:r>
            <a:r>
              <a:rPr lang="en-US" dirty="0" err="1"/>
              <a:t>eosinophils</a:t>
            </a:r>
            <a:r>
              <a:rPr lang="en-US" dirty="0"/>
              <a:t>, and Charcot-Leyden crystals (a by-product of eosinophil degranulation</a:t>
            </a:r>
            <a:r>
              <a:rPr lang="en-US" dirty="0" smtClean="0"/>
              <a:t>).</a:t>
            </a:r>
          </a:p>
          <a:p>
            <a:endParaRPr lang="en-US" dirty="0" smtClean="0"/>
          </a:p>
          <a:p>
            <a:r>
              <a:rPr lang="en-US" dirty="0"/>
              <a:t>Culture of the allergic </a:t>
            </a:r>
            <a:r>
              <a:rPr lang="en-US" dirty="0" err="1"/>
              <a:t>mucin</a:t>
            </a:r>
            <a:r>
              <a:rPr lang="en-US" dirty="0"/>
              <a:t> reveals a variety of fungal species. </a:t>
            </a:r>
            <a:endParaRPr lang="en-US" dirty="0" smtClean="0"/>
          </a:p>
          <a:p>
            <a:endParaRPr lang="en-US" dirty="0" smtClean="0"/>
          </a:p>
          <a:p>
            <a:r>
              <a:rPr lang="en-US" dirty="0" smtClean="0"/>
              <a:t>Most rigorous criteria: </a:t>
            </a:r>
            <a:r>
              <a:rPr lang="en-US" dirty="0"/>
              <a:t>elevation of immunoglobulin (</a:t>
            </a:r>
            <a:r>
              <a:rPr lang="en-US" dirty="0" err="1"/>
              <a:t>Ig</a:t>
            </a:r>
            <a:r>
              <a:rPr lang="en-US" dirty="0"/>
              <a:t>) E antibodies specific to the fungus found on culture </a:t>
            </a:r>
            <a:endParaRPr lang="en-US" dirty="0" smtClean="0"/>
          </a:p>
          <a:p>
            <a:pPr marL="0" indent="0">
              <a:buNone/>
            </a:pPr>
            <a:endParaRPr lang="en-US" dirty="0" smtClean="0"/>
          </a:p>
          <a:p>
            <a:r>
              <a:rPr lang="en-US" dirty="0" smtClean="0"/>
              <a:t>There </a:t>
            </a:r>
            <a:r>
              <a:rPr lang="en-US" dirty="0"/>
              <a:t>must be no evidence of fungal invasion.</a:t>
            </a:r>
            <a:endParaRPr lang="en-US" dirty="0" smtClean="0"/>
          </a:p>
          <a:p>
            <a:endParaRPr lang="en-US" dirty="0"/>
          </a:p>
        </p:txBody>
      </p:sp>
    </p:spTree>
    <p:extLst>
      <p:ext uri="{BB962C8B-B14F-4D97-AF65-F5344CB8AC3E}">
        <p14:creationId xmlns:p14="http://schemas.microsoft.com/office/powerpoint/2010/main" xmlns="" val="379666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a:t>
            </a:r>
            <a:r>
              <a:rPr lang="en-US" dirty="0" err="1" smtClean="0"/>
              <a:t>Rhinosinusitis</a:t>
            </a:r>
            <a:endParaRPr lang="en-US" dirty="0"/>
          </a:p>
        </p:txBody>
      </p:sp>
      <p:sp>
        <p:nvSpPr>
          <p:cNvPr id="3" name="Content Placeholder 2"/>
          <p:cNvSpPr>
            <a:spLocks noGrp="1"/>
          </p:cNvSpPr>
          <p:nvPr>
            <p:ph sz="quarter" idx="1"/>
          </p:nvPr>
        </p:nvSpPr>
        <p:spPr>
          <a:xfrm>
            <a:off x="301752" y="1527048"/>
            <a:ext cx="8503920" cy="4822694"/>
          </a:xfrm>
        </p:spPr>
        <p:txBody>
          <a:bodyPr>
            <a:normAutofit fontScale="92500" lnSpcReduction="10000"/>
          </a:bodyPr>
          <a:lstStyle/>
          <a:p>
            <a:r>
              <a:rPr lang="en-US" dirty="0" smtClean="0"/>
              <a:t>Acute invasive </a:t>
            </a:r>
          </a:p>
          <a:p>
            <a:pPr lvl="1"/>
            <a:r>
              <a:rPr lang="en-US" dirty="0" smtClean="0"/>
              <a:t>Severe immunologic compromise</a:t>
            </a:r>
          </a:p>
          <a:p>
            <a:r>
              <a:rPr lang="en-US" dirty="0" smtClean="0"/>
              <a:t>Chronic invasive</a:t>
            </a:r>
          </a:p>
          <a:p>
            <a:pPr lvl="1"/>
            <a:r>
              <a:rPr lang="en-US" dirty="0" smtClean="0"/>
              <a:t> Intact immune systems </a:t>
            </a:r>
          </a:p>
          <a:p>
            <a:r>
              <a:rPr lang="en-US" dirty="0"/>
              <a:t>N</a:t>
            </a:r>
            <a:r>
              <a:rPr lang="en-US" dirty="0" smtClean="0"/>
              <a:t>on</a:t>
            </a:r>
            <a:r>
              <a:rPr lang="en-US" dirty="0"/>
              <a:t>-</a:t>
            </a:r>
            <a:r>
              <a:rPr lang="en-US" dirty="0" smtClean="0"/>
              <a:t>invasive</a:t>
            </a:r>
          </a:p>
          <a:p>
            <a:pPr lvl="1"/>
            <a:r>
              <a:rPr lang="en-US" dirty="0" smtClean="0"/>
              <a:t>Intact immune systems, neither over nor under responsive</a:t>
            </a:r>
          </a:p>
          <a:p>
            <a:pPr marL="594360" lvl="2" indent="0">
              <a:buNone/>
            </a:pPr>
            <a:r>
              <a:rPr lang="en-US" dirty="0" smtClean="0"/>
              <a:t>	e.g. fungus balls</a:t>
            </a:r>
          </a:p>
          <a:p>
            <a:pPr lvl="1"/>
            <a:r>
              <a:rPr lang="en-US" dirty="0" smtClean="0"/>
              <a:t>Over-responsiveness to fungus</a:t>
            </a:r>
            <a:endParaRPr lang="en-US" dirty="0"/>
          </a:p>
          <a:p>
            <a:pPr marL="594360" lvl="2" indent="0">
              <a:buNone/>
            </a:pPr>
            <a:r>
              <a:rPr lang="en-US" dirty="0"/>
              <a:t>	</a:t>
            </a:r>
            <a:r>
              <a:rPr lang="en-US" dirty="0" smtClean="0"/>
              <a:t>e.g. eosinophilic fungal sinusitis</a:t>
            </a:r>
          </a:p>
          <a:p>
            <a:pPr marL="594360" lvl="2" indent="0">
              <a:buNone/>
            </a:pPr>
            <a:r>
              <a:rPr lang="en-US" dirty="0"/>
              <a:t>	</a:t>
            </a:r>
            <a:r>
              <a:rPr lang="en-US" dirty="0" smtClean="0"/>
              <a:t>	- </a:t>
            </a:r>
            <a:r>
              <a:rPr lang="en-US" dirty="0" err="1" smtClean="0"/>
              <a:t>allegic</a:t>
            </a:r>
            <a:r>
              <a:rPr lang="en-US" dirty="0" smtClean="0"/>
              <a:t> fungal </a:t>
            </a:r>
            <a:r>
              <a:rPr lang="en-US" dirty="0" err="1" smtClean="0"/>
              <a:t>rhinosinusitis</a:t>
            </a:r>
            <a:endParaRPr lang="en-US" dirty="0" smtClean="0"/>
          </a:p>
          <a:p>
            <a:pPr marL="594360" lvl="2" indent="0">
              <a:buNone/>
            </a:pPr>
            <a:r>
              <a:rPr lang="en-US" dirty="0"/>
              <a:t>	</a:t>
            </a:r>
            <a:r>
              <a:rPr lang="en-US" dirty="0" smtClean="0"/>
              <a:t>	- non-allergic eosinophilic fungal </a:t>
            </a:r>
            <a:r>
              <a:rPr lang="en-US" dirty="0" err="1" smtClean="0"/>
              <a:t>rhinosinusitis</a:t>
            </a:r>
            <a:endParaRPr lang="en-US" dirty="0" smtClean="0"/>
          </a:p>
          <a:p>
            <a:pPr marL="594360" lvl="2" indent="0">
              <a:buNone/>
            </a:pPr>
            <a:endParaRPr lang="en-US" dirty="0"/>
          </a:p>
          <a:p>
            <a:pPr marL="594360" lvl="2" indent="0">
              <a:buNone/>
            </a:pPr>
            <a:r>
              <a:rPr lang="en-US" b="1" dirty="0" smtClean="0"/>
              <a:t>	Host immunologic response &gt;&gt; specific fungal species.  </a:t>
            </a:r>
            <a:endParaRPr lang="en-US" b="1" dirty="0"/>
          </a:p>
        </p:txBody>
      </p:sp>
    </p:spTree>
    <p:extLst>
      <p:ext uri="{BB962C8B-B14F-4D97-AF65-F5344CB8AC3E}">
        <p14:creationId xmlns:p14="http://schemas.microsoft.com/office/powerpoint/2010/main" xmlns="" val="2962645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Therapy for Allergic Fungal Sinusitis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Endoscopic </a:t>
            </a:r>
            <a:r>
              <a:rPr lang="en-US" dirty="0"/>
              <a:t>removal of the nasal polyps and </a:t>
            </a:r>
            <a:r>
              <a:rPr lang="en-US" dirty="0" err="1"/>
              <a:t>inspissated</a:t>
            </a:r>
            <a:r>
              <a:rPr lang="en-US" dirty="0"/>
              <a:t> allergic </a:t>
            </a:r>
            <a:r>
              <a:rPr lang="en-US" dirty="0" err="1" smtClean="0"/>
              <a:t>mucin</a:t>
            </a:r>
            <a:r>
              <a:rPr lang="en-US" dirty="0" smtClean="0"/>
              <a:t>.</a:t>
            </a:r>
          </a:p>
          <a:p>
            <a:endParaRPr lang="en-US" dirty="0"/>
          </a:p>
          <a:p>
            <a:r>
              <a:rPr lang="en-US" dirty="0" smtClean="0"/>
              <a:t>Even </a:t>
            </a:r>
            <a:r>
              <a:rPr lang="en-US" dirty="0"/>
              <a:t>if the surgical resection is incomplete, adjunctive systemic steroid therapy, usually beginning </a:t>
            </a:r>
            <a:r>
              <a:rPr lang="en-US" dirty="0" err="1"/>
              <a:t>perioperatively</a:t>
            </a:r>
            <a:r>
              <a:rPr lang="en-US" dirty="0"/>
              <a:t> at a prednisone dose of 40 to 60 mg for several days with tapering over 2 to 4 weeks, can result in </a:t>
            </a:r>
            <a:r>
              <a:rPr lang="en-US" dirty="0" smtClean="0"/>
              <a:t>remission. </a:t>
            </a:r>
          </a:p>
          <a:p>
            <a:pPr marL="0" indent="0">
              <a:buNone/>
            </a:pPr>
            <a:endParaRPr lang="en-US" dirty="0" smtClean="0"/>
          </a:p>
          <a:p>
            <a:r>
              <a:rPr lang="en-US" dirty="0"/>
              <a:t>Unfortunately, the predisposition to this allergic response can result in recurrence. Once large sinus cavity openings have been created, recurrences can often be managed in the office with endoscopic </a:t>
            </a:r>
            <a:r>
              <a:rPr lang="en-US" dirty="0" smtClean="0"/>
              <a:t>debridement</a:t>
            </a:r>
            <a:r>
              <a:rPr lang="en-US" dirty="0"/>
              <a:t>, systemic and topical steroids, and, possibly, antifungal therapy.</a:t>
            </a:r>
            <a:endParaRPr lang="en-US" dirty="0" smtClean="0"/>
          </a:p>
        </p:txBody>
      </p:sp>
    </p:spTree>
    <p:extLst>
      <p:ext uri="{BB962C8B-B14F-4D97-AF65-F5344CB8AC3E}">
        <p14:creationId xmlns:p14="http://schemas.microsoft.com/office/powerpoint/2010/main" xmlns="" val="2248400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Nonallergic</a:t>
            </a:r>
            <a:r>
              <a:rPr lang="en-US" dirty="0"/>
              <a:t> Eosinophilic Fungal </a:t>
            </a:r>
            <a:r>
              <a:rPr lang="en-US" dirty="0" err="1"/>
              <a:t>Rhinosinusitis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err="1" smtClean="0"/>
              <a:t>Ponikau</a:t>
            </a:r>
            <a:r>
              <a:rPr lang="en-US" dirty="0" smtClean="0"/>
              <a:t> et al. reported </a:t>
            </a:r>
            <a:r>
              <a:rPr lang="en-US" dirty="0"/>
              <a:t>that in 93% of patients undergoing sinus surgery, both eosinophilic </a:t>
            </a:r>
            <a:r>
              <a:rPr lang="en-US" dirty="0" err="1"/>
              <a:t>mucin</a:t>
            </a:r>
            <a:r>
              <a:rPr lang="en-US" dirty="0"/>
              <a:t> and fungus were present in nasal lavage samples</a:t>
            </a:r>
            <a:r>
              <a:rPr lang="en-US" dirty="0" smtClean="0"/>
              <a:t>.</a:t>
            </a:r>
          </a:p>
          <a:p>
            <a:pPr marL="0" indent="0">
              <a:buNone/>
            </a:pPr>
            <a:endParaRPr lang="en-US" dirty="0" smtClean="0"/>
          </a:p>
          <a:p>
            <a:r>
              <a:rPr lang="en-US" dirty="0" smtClean="0"/>
              <a:t>Less </a:t>
            </a:r>
            <a:r>
              <a:rPr lang="en-US" dirty="0"/>
              <a:t>than half of their sample of almost 100 patients in whom eosinophilic </a:t>
            </a:r>
            <a:r>
              <a:rPr lang="en-US" dirty="0" err="1"/>
              <a:t>mucin</a:t>
            </a:r>
            <a:r>
              <a:rPr lang="en-US" dirty="0"/>
              <a:t> and fungus were present were </a:t>
            </a:r>
            <a:r>
              <a:rPr lang="en-US" dirty="0" smtClean="0"/>
              <a:t>allergic to fungus.</a:t>
            </a:r>
            <a:endParaRPr lang="en-US" dirty="0"/>
          </a:p>
          <a:p>
            <a:endParaRPr lang="en-US" dirty="0" smtClean="0"/>
          </a:p>
          <a:p>
            <a:r>
              <a:rPr lang="en-US" dirty="0"/>
              <a:t>C</a:t>
            </a:r>
            <a:r>
              <a:rPr lang="en-US" dirty="0" smtClean="0"/>
              <a:t>ell</a:t>
            </a:r>
            <a:r>
              <a:rPr lang="en-US" dirty="0"/>
              <a:t>-mediated responses provoked by fungus in a susceptible host were responsible for eosinophilic fungal </a:t>
            </a:r>
            <a:r>
              <a:rPr lang="en-US" dirty="0" err="1"/>
              <a:t>rhinosinusitis</a:t>
            </a:r>
            <a:r>
              <a:rPr lang="en-US" dirty="0"/>
              <a:t> (EFRS). </a:t>
            </a:r>
          </a:p>
          <a:p>
            <a:pPr lvl="2"/>
            <a:r>
              <a:rPr lang="en-US" dirty="0" smtClean="0"/>
              <a:t>“</a:t>
            </a:r>
            <a:r>
              <a:rPr lang="en-US" i="1" dirty="0" err="1" smtClean="0"/>
              <a:t>nonallergic</a:t>
            </a:r>
            <a:r>
              <a:rPr lang="en-US" i="1" dirty="0" smtClean="0"/>
              <a:t>” </a:t>
            </a:r>
            <a:r>
              <a:rPr lang="en-US" i="1" dirty="0"/>
              <a:t>eosinophilic fungal </a:t>
            </a:r>
            <a:r>
              <a:rPr lang="en-US" i="1" dirty="0" err="1" smtClean="0"/>
              <a:t>rhinosinusitis</a:t>
            </a:r>
            <a:endParaRPr lang="en-US" i="1" dirty="0"/>
          </a:p>
          <a:p>
            <a:pPr lvl="2"/>
            <a:r>
              <a:rPr lang="en-US" i="1" dirty="0" smtClean="0"/>
              <a:t>Potential role for topical amphotericin B nasal irrigation BID</a:t>
            </a:r>
            <a:endParaRPr lang="en-US" dirty="0"/>
          </a:p>
          <a:p>
            <a:endParaRPr lang="en-US" dirty="0"/>
          </a:p>
        </p:txBody>
      </p:sp>
    </p:spTree>
    <p:extLst>
      <p:ext uri="{BB962C8B-B14F-4D97-AF65-F5344CB8AC3E}">
        <p14:creationId xmlns:p14="http://schemas.microsoft.com/office/powerpoint/2010/main" xmlns="" val="324091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Benign Tumors of the </a:t>
            </a:r>
            <a:r>
              <a:rPr lang="en-US" dirty="0" err="1" smtClean="0"/>
              <a:t>sinonasal</a:t>
            </a:r>
            <a:r>
              <a:rPr lang="en-US" dirty="0" smtClean="0"/>
              <a:t> tract</a:t>
            </a:r>
          </a:p>
          <a:p>
            <a:endParaRPr lang="en-US" dirty="0"/>
          </a:p>
        </p:txBody>
      </p:sp>
      <p:sp>
        <p:nvSpPr>
          <p:cNvPr id="2" name="Title 1"/>
          <p:cNvSpPr>
            <a:spLocks noGrp="1"/>
          </p:cNvSpPr>
          <p:nvPr>
            <p:ph type="ctrTitle"/>
          </p:nvPr>
        </p:nvSpPr>
        <p:spPr/>
        <p:txBody>
          <a:bodyPr/>
          <a:lstStyle/>
          <a:p>
            <a:r>
              <a:rPr lang="en-US" dirty="0" smtClean="0"/>
              <a:t>Chapter 49 </a:t>
            </a:r>
            <a:endParaRPr lang="en-US" dirty="0"/>
          </a:p>
        </p:txBody>
      </p:sp>
    </p:spTree>
    <p:extLst>
      <p:ext uri="{BB962C8B-B14F-4D97-AF65-F5344CB8AC3E}">
        <p14:creationId xmlns:p14="http://schemas.microsoft.com/office/powerpoint/2010/main" xmlns="" val="4178303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Benign </a:t>
            </a:r>
            <a:r>
              <a:rPr lang="en-US" dirty="0" err="1" smtClean="0"/>
              <a:t>Sinonasal</a:t>
            </a:r>
            <a:r>
              <a:rPr lang="en-US" dirty="0" smtClean="0"/>
              <a:t> Tumors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Unilateral nasal obstruction is the most common symptom in patients with either benign or malignant tumors of the </a:t>
            </a:r>
            <a:r>
              <a:rPr lang="en-US" dirty="0" err="1"/>
              <a:t>sinonasal</a:t>
            </a:r>
            <a:r>
              <a:rPr lang="en-US" dirty="0"/>
              <a:t> tract. </a:t>
            </a:r>
            <a:endParaRPr lang="en-US" dirty="0" smtClean="0"/>
          </a:p>
          <a:p>
            <a:endParaRPr lang="en-US" dirty="0" smtClean="0"/>
          </a:p>
          <a:p>
            <a:r>
              <a:rPr lang="en-US" dirty="0" err="1"/>
              <a:t>Osteoma</a:t>
            </a:r>
            <a:r>
              <a:rPr lang="en-US" dirty="0"/>
              <a:t> and inverted papilloma are the first and second most frequent benign tumors of the </a:t>
            </a:r>
            <a:r>
              <a:rPr lang="en-US" dirty="0" err="1"/>
              <a:t>sinonasal</a:t>
            </a:r>
            <a:r>
              <a:rPr lang="en-US" dirty="0"/>
              <a:t> tract, respectively</a:t>
            </a:r>
            <a:r>
              <a:rPr lang="en-US" dirty="0" smtClean="0"/>
              <a:t>.</a:t>
            </a:r>
          </a:p>
          <a:p>
            <a:endParaRPr lang="en-US" dirty="0" smtClean="0"/>
          </a:p>
          <a:p>
            <a:r>
              <a:rPr lang="en-US" dirty="0"/>
              <a:t>I</a:t>
            </a:r>
            <a:r>
              <a:rPr lang="en-US" dirty="0" smtClean="0"/>
              <a:t>nverted </a:t>
            </a:r>
            <a:r>
              <a:rPr lang="en-US" dirty="0"/>
              <a:t>papilloma is the most common surgical indication </a:t>
            </a:r>
            <a:r>
              <a:rPr lang="en-US" dirty="0" smtClean="0"/>
              <a:t>and JNA is second most common indication because </a:t>
            </a:r>
            <a:r>
              <a:rPr lang="en-US" dirty="0" err="1" smtClean="0"/>
              <a:t>osteomas</a:t>
            </a:r>
            <a:r>
              <a:rPr lang="en-US" dirty="0" smtClean="0"/>
              <a:t> do not always require surgery.</a:t>
            </a:r>
          </a:p>
          <a:p>
            <a:endParaRPr lang="en-US" dirty="0"/>
          </a:p>
          <a:p>
            <a:endParaRPr lang="en-US" dirty="0"/>
          </a:p>
        </p:txBody>
      </p:sp>
    </p:spTree>
    <p:extLst>
      <p:ext uri="{BB962C8B-B14F-4D97-AF65-F5344CB8AC3E}">
        <p14:creationId xmlns:p14="http://schemas.microsoft.com/office/powerpoint/2010/main" xmlns="" val="3374137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Papilloma</a:t>
            </a:r>
            <a:endParaRPr lang="en-US" dirty="0"/>
          </a:p>
        </p:txBody>
      </p:sp>
      <p:sp>
        <p:nvSpPr>
          <p:cNvPr id="3" name="Content Placeholder 2"/>
          <p:cNvSpPr>
            <a:spLocks noGrp="1"/>
          </p:cNvSpPr>
          <p:nvPr>
            <p:ph sz="quarter" idx="1"/>
          </p:nvPr>
        </p:nvSpPr>
        <p:spPr>
          <a:xfrm>
            <a:off x="301752" y="1153485"/>
            <a:ext cx="8503920" cy="3578317"/>
          </a:xfrm>
        </p:spPr>
        <p:txBody>
          <a:bodyPr/>
          <a:lstStyle/>
          <a:p>
            <a:pPr marL="0" indent="0">
              <a:buNone/>
            </a:pPr>
            <a:endParaRPr lang="en-US" dirty="0" smtClean="0"/>
          </a:p>
          <a:p>
            <a:pPr marL="0" indent="0">
              <a:buNone/>
            </a:pPr>
            <a:r>
              <a:rPr lang="en-US" dirty="0" smtClean="0"/>
              <a:t>Q: Most frequently </a:t>
            </a:r>
            <a:r>
              <a:rPr lang="en-US" dirty="0"/>
              <a:t>arises </a:t>
            </a:r>
            <a:r>
              <a:rPr lang="en-US" dirty="0" smtClean="0"/>
              <a:t>from which of the following sites:</a:t>
            </a:r>
          </a:p>
          <a:p>
            <a:pPr marL="0" indent="0">
              <a:buNone/>
            </a:pPr>
            <a:r>
              <a:rPr lang="en-US" dirty="0" smtClean="0"/>
              <a:t>A) the </a:t>
            </a:r>
            <a:r>
              <a:rPr lang="en-US" dirty="0"/>
              <a:t>lateral nasal wall in the </a:t>
            </a:r>
            <a:r>
              <a:rPr lang="en-US" dirty="0" err="1"/>
              <a:t>fontanelle</a:t>
            </a:r>
            <a:r>
              <a:rPr lang="en-US" dirty="0"/>
              <a:t> area</a:t>
            </a:r>
            <a:r>
              <a:rPr lang="en-US" dirty="0" smtClean="0"/>
              <a:t>.</a:t>
            </a:r>
          </a:p>
          <a:p>
            <a:pPr marL="0" indent="0">
              <a:buNone/>
            </a:pPr>
            <a:r>
              <a:rPr lang="en-US" dirty="0" smtClean="0"/>
              <a:t>B) maxillary sinus</a:t>
            </a:r>
          </a:p>
          <a:p>
            <a:pPr marL="0" indent="0">
              <a:buNone/>
            </a:pPr>
            <a:r>
              <a:rPr lang="en-US" dirty="0" smtClean="0"/>
              <a:t>C) frontal sinus</a:t>
            </a:r>
          </a:p>
          <a:p>
            <a:pPr marL="0" indent="0">
              <a:buNone/>
            </a:pPr>
            <a:r>
              <a:rPr lang="en-US" dirty="0" smtClean="0"/>
              <a:t>D) </a:t>
            </a:r>
            <a:r>
              <a:rPr lang="en-US" dirty="0"/>
              <a:t>s</a:t>
            </a:r>
            <a:r>
              <a:rPr lang="en-US" dirty="0" smtClean="0"/>
              <a:t>phenoid sinus</a:t>
            </a:r>
            <a:endParaRPr lang="en-US" dirty="0"/>
          </a:p>
        </p:txBody>
      </p:sp>
      <p:sp>
        <p:nvSpPr>
          <p:cNvPr id="4" name="Rectangle 3"/>
          <p:cNvSpPr/>
          <p:nvPr/>
        </p:nvSpPr>
        <p:spPr>
          <a:xfrm>
            <a:off x="717124" y="4702999"/>
            <a:ext cx="7488352" cy="1200329"/>
          </a:xfrm>
          <a:prstGeom prst="rect">
            <a:avLst/>
          </a:prstGeom>
        </p:spPr>
        <p:txBody>
          <a:bodyPr wrap="square">
            <a:spAutoFit/>
          </a:bodyPr>
          <a:lstStyle/>
          <a:p>
            <a:r>
              <a:rPr lang="en-US" dirty="0" smtClean="0"/>
              <a:t>The </a:t>
            </a:r>
            <a:r>
              <a:rPr lang="en-US" dirty="0"/>
              <a:t>maxillary sinus is the second most commonly affected site, and frontal and sphenoid sinuses are rarely involved primarily. Often the lesion extensively involves more than one sinus, making it impossible to assess the exact site of origin.</a:t>
            </a:r>
          </a:p>
        </p:txBody>
      </p:sp>
    </p:spTree>
    <p:extLst>
      <p:ext uri="{BB962C8B-B14F-4D97-AF65-F5344CB8AC3E}">
        <p14:creationId xmlns:p14="http://schemas.microsoft.com/office/powerpoint/2010/main" xmlns="" val="16172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Papilloma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Composed almost </a:t>
            </a:r>
            <a:r>
              <a:rPr lang="en-US" dirty="0"/>
              <a:t>exclusively of hyperplastic ribbons of basement </a:t>
            </a:r>
            <a:r>
              <a:rPr lang="en-US" dirty="0" smtClean="0"/>
              <a:t>membrane (enclosed epithelium) </a:t>
            </a:r>
            <a:r>
              <a:rPr lang="en-US" dirty="0"/>
              <a:t>that grow </a:t>
            </a:r>
            <a:r>
              <a:rPr lang="en-US" dirty="0" err="1"/>
              <a:t>endophytically</a:t>
            </a:r>
            <a:r>
              <a:rPr lang="en-US" dirty="0"/>
              <a:t> into the underlying </a:t>
            </a:r>
            <a:r>
              <a:rPr lang="en-US" dirty="0" err="1" smtClean="0"/>
              <a:t>stroma</a:t>
            </a:r>
            <a:r>
              <a:rPr lang="en-US" dirty="0" smtClean="0"/>
              <a:t>.</a:t>
            </a:r>
          </a:p>
          <a:p>
            <a:pPr marL="0" indent="0">
              <a:buNone/>
            </a:pPr>
            <a:endParaRPr lang="en-US" dirty="0" smtClean="0"/>
          </a:p>
          <a:p>
            <a:r>
              <a:rPr lang="en-US" dirty="0" smtClean="0"/>
              <a:t>Viral etiology: HPV 6,11, 16, 18. </a:t>
            </a:r>
          </a:p>
          <a:p>
            <a:pPr marL="0" indent="0">
              <a:buNone/>
            </a:pPr>
            <a:endParaRPr lang="en-US" dirty="0" smtClean="0"/>
          </a:p>
          <a:p>
            <a:r>
              <a:rPr lang="en-US" dirty="0"/>
              <a:t>Association with SCCA of between 3-10%</a:t>
            </a:r>
            <a:r>
              <a:rPr lang="en-US" dirty="0" smtClean="0"/>
              <a:t>.</a:t>
            </a:r>
          </a:p>
          <a:p>
            <a:pPr lvl="1"/>
            <a:r>
              <a:rPr lang="en-US" dirty="0" smtClean="0"/>
              <a:t>Malignant transformation especially associated with HPV 16 and 18. </a:t>
            </a:r>
          </a:p>
          <a:p>
            <a:pPr marL="274320" lvl="1" indent="0">
              <a:buNone/>
            </a:pPr>
            <a:endParaRPr lang="en-US" dirty="0"/>
          </a:p>
          <a:p>
            <a:r>
              <a:rPr lang="en-US" dirty="0" smtClean="0"/>
              <a:t>Unilateral nasal obstruction with watery </a:t>
            </a:r>
            <a:r>
              <a:rPr lang="en-US" dirty="0" err="1" smtClean="0"/>
              <a:t>rhinnorhea</a:t>
            </a:r>
            <a:r>
              <a:rPr lang="en-US" dirty="0" smtClean="0"/>
              <a:t> is the most commonly presenting symptom. </a:t>
            </a:r>
          </a:p>
          <a:p>
            <a:pPr marL="0" indent="0">
              <a:buNone/>
            </a:pPr>
            <a:endParaRPr lang="en-US" dirty="0"/>
          </a:p>
        </p:txBody>
      </p:sp>
    </p:spTree>
    <p:extLst>
      <p:ext uri="{BB962C8B-B14F-4D97-AF65-F5344CB8AC3E}">
        <p14:creationId xmlns:p14="http://schemas.microsoft.com/office/powerpoint/2010/main" xmlns="" val="2378047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Papilloma</a:t>
            </a:r>
            <a:endParaRPr lang="en-US" dirty="0"/>
          </a:p>
        </p:txBody>
      </p:sp>
      <p:sp>
        <p:nvSpPr>
          <p:cNvPr id="3" name="Content Placeholder 2"/>
          <p:cNvSpPr>
            <a:spLocks noGrp="1"/>
          </p:cNvSpPr>
          <p:nvPr>
            <p:ph sz="quarter" idx="1"/>
          </p:nvPr>
        </p:nvSpPr>
        <p:spPr>
          <a:xfrm>
            <a:off x="301752" y="2187010"/>
            <a:ext cx="4417330" cy="2644409"/>
          </a:xfrm>
        </p:spPr>
        <p:txBody>
          <a:bodyPr/>
          <a:lstStyle/>
          <a:p>
            <a:r>
              <a:rPr lang="en-US" dirty="0"/>
              <a:t>Endoscopy of the nose, </a:t>
            </a:r>
            <a:r>
              <a:rPr lang="en-US" dirty="0" smtClean="0"/>
              <a:t>showing </a:t>
            </a:r>
            <a:r>
              <a:rPr lang="en-US" dirty="0"/>
              <a:t>a pale, </a:t>
            </a:r>
            <a:r>
              <a:rPr lang="en-US" dirty="0" err="1"/>
              <a:t>polypoid</a:t>
            </a:r>
            <a:r>
              <a:rPr lang="en-US" dirty="0"/>
              <a:t> lesion with a papillary appearance protruding from the middle </a:t>
            </a:r>
            <a:r>
              <a:rPr lang="en-US" dirty="0" smtClean="0"/>
              <a:t>meatus. </a:t>
            </a:r>
            <a:endParaRPr lang="en-US" dirty="0"/>
          </a:p>
        </p:txBody>
      </p:sp>
      <p:pic>
        <p:nvPicPr>
          <p:cNvPr id="4" name="Picture 3"/>
          <p:cNvPicPr>
            <a:picLocks noChangeAspect="1"/>
          </p:cNvPicPr>
          <p:nvPr/>
        </p:nvPicPr>
        <p:blipFill>
          <a:blip r:embed="rId2"/>
          <a:stretch>
            <a:fillRect/>
          </a:stretch>
        </p:blipFill>
        <p:spPr>
          <a:xfrm>
            <a:off x="4965581" y="1855365"/>
            <a:ext cx="3508382" cy="3508382"/>
          </a:xfrm>
          <a:prstGeom prst="rect">
            <a:avLst/>
          </a:prstGeom>
        </p:spPr>
      </p:pic>
    </p:spTree>
    <p:extLst>
      <p:ext uri="{BB962C8B-B14F-4D97-AF65-F5344CB8AC3E}">
        <p14:creationId xmlns:p14="http://schemas.microsoft.com/office/powerpoint/2010/main" xmlns="" val="3150703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3" name="Content Placeholder 2"/>
          <p:cNvSpPr>
            <a:spLocks noGrp="1"/>
          </p:cNvSpPr>
          <p:nvPr>
            <p:ph sz="quarter" idx="1"/>
          </p:nvPr>
        </p:nvSpPr>
        <p:spPr>
          <a:xfrm>
            <a:off x="301752" y="1527048"/>
            <a:ext cx="4180754" cy="4572000"/>
          </a:xfrm>
        </p:spPr>
        <p:txBody>
          <a:bodyPr>
            <a:normAutofit fontScale="92500" lnSpcReduction="20000"/>
          </a:bodyPr>
          <a:lstStyle/>
          <a:p>
            <a:r>
              <a:rPr lang="en-US" dirty="0" smtClean="0"/>
              <a:t>MRI better than CT at </a:t>
            </a:r>
            <a:r>
              <a:rPr lang="en-US" dirty="0"/>
              <a:t>differentiating tumor from inflammatory mucosal </a:t>
            </a:r>
            <a:r>
              <a:rPr lang="en-US" dirty="0" smtClean="0"/>
              <a:t>changes.</a:t>
            </a:r>
          </a:p>
          <a:p>
            <a:pPr marL="0" indent="0">
              <a:buNone/>
            </a:pPr>
            <a:endParaRPr lang="en-US" dirty="0" smtClean="0"/>
          </a:p>
          <a:p>
            <a:r>
              <a:rPr lang="en-US" dirty="0" err="1"/>
              <a:t>C</a:t>
            </a:r>
            <a:r>
              <a:rPr lang="en-US" dirty="0" err="1" smtClean="0"/>
              <a:t>erebriform</a:t>
            </a:r>
            <a:r>
              <a:rPr lang="en-US" dirty="0"/>
              <a:t>-columnar </a:t>
            </a:r>
            <a:r>
              <a:rPr lang="en-US" dirty="0" smtClean="0"/>
              <a:t>pattern: characterized </a:t>
            </a:r>
            <a:r>
              <a:rPr lang="en-US" dirty="0"/>
              <a:t>by the alternation of regular parallel folds made of a highly cellular </a:t>
            </a:r>
            <a:r>
              <a:rPr lang="en-US" dirty="0" err="1"/>
              <a:t>metaplastic</a:t>
            </a:r>
            <a:r>
              <a:rPr lang="en-US" dirty="0"/>
              <a:t> epithelium and </a:t>
            </a:r>
            <a:r>
              <a:rPr lang="en-US" dirty="0" smtClean="0"/>
              <a:t>less cellular underlying </a:t>
            </a:r>
            <a:r>
              <a:rPr lang="en-US" dirty="0" err="1" smtClean="0"/>
              <a:t>stroma</a:t>
            </a:r>
            <a:r>
              <a:rPr lang="en-US" dirty="0" smtClean="0"/>
              <a:t>.</a:t>
            </a:r>
            <a:endParaRPr lang="en-US" dirty="0"/>
          </a:p>
        </p:txBody>
      </p:sp>
      <p:pic>
        <p:nvPicPr>
          <p:cNvPr id="4" name="Picture 3"/>
          <p:cNvPicPr>
            <a:picLocks noChangeAspect="1"/>
          </p:cNvPicPr>
          <p:nvPr/>
        </p:nvPicPr>
        <p:blipFill>
          <a:blip r:embed="rId2"/>
          <a:stretch>
            <a:fillRect/>
          </a:stretch>
        </p:blipFill>
        <p:spPr>
          <a:xfrm>
            <a:off x="4667906" y="1705938"/>
            <a:ext cx="4168246" cy="3765315"/>
          </a:xfrm>
          <a:prstGeom prst="rect">
            <a:avLst/>
          </a:prstGeom>
        </p:spPr>
      </p:pic>
    </p:spTree>
    <p:extLst>
      <p:ext uri="{BB962C8B-B14F-4D97-AF65-F5344CB8AC3E}">
        <p14:creationId xmlns:p14="http://schemas.microsoft.com/office/powerpoint/2010/main" xmlns="" val="1758240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vs. CT</a:t>
            </a:r>
            <a:endParaRPr lang="en-US" dirty="0"/>
          </a:p>
        </p:txBody>
      </p:sp>
      <p:sp>
        <p:nvSpPr>
          <p:cNvPr id="3" name="Content Placeholder 2"/>
          <p:cNvSpPr>
            <a:spLocks noGrp="1"/>
          </p:cNvSpPr>
          <p:nvPr>
            <p:ph sz="quarter" idx="1"/>
          </p:nvPr>
        </p:nvSpPr>
        <p:spPr>
          <a:xfrm>
            <a:off x="301752" y="1527048"/>
            <a:ext cx="3881920" cy="4572000"/>
          </a:xfrm>
        </p:spPr>
        <p:txBody>
          <a:bodyPr>
            <a:normAutofit fontScale="77500" lnSpcReduction="20000"/>
          </a:bodyPr>
          <a:lstStyle/>
          <a:p>
            <a:r>
              <a:rPr lang="en-US" dirty="0" smtClean="0"/>
              <a:t> </a:t>
            </a:r>
            <a:r>
              <a:rPr lang="en-US" dirty="0"/>
              <a:t>T2</a:t>
            </a:r>
            <a:r>
              <a:rPr lang="en-US" dirty="0" smtClean="0"/>
              <a:t>-MRI demonstrates </a:t>
            </a:r>
            <a:r>
              <a:rPr lang="en-US" dirty="0"/>
              <a:t>the </a:t>
            </a:r>
            <a:r>
              <a:rPr lang="en-US" dirty="0" err="1"/>
              <a:t>cerebriform</a:t>
            </a:r>
            <a:r>
              <a:rPr lang="en-US" dirty="0"/>
              <a:t>-columnar pattern of the lesion and permits visualization of the bony spur along the lateral maxillary sinus wall where the lesion originates</a:t>
            </a:r>
            <a:r>
              <a:rPr lang="en-US" dirty="0" smtClean="0"/>
              <a:t>.</a:t>
            </a:r>
          </a:p>
          <a:p>
            <a:pPr marL="0" indent="0">
              <a:buNone/>
            </a:pPr>
            <a:endParaRPr lang="en-US" dirty="0" smtClean="0"/>
          </a:p>
          <a:p>
            <a:r>
              <a:rPr lang="en-US" dirty="0" smtClean="0"/>
              <a:t>The </a:t>
            </a:r>
            <a:r>
              <a:rPr lang="en-US" dirty="0"/>
              <a:t>CT scan does not provide a good characterization of soft tissue density </a:t>
            </a:r>
            <a:r>
              <a:rPr lang="en-US" dirty="0" err="1"/>
              <a:t>opacification</a:t>
            </a:r>
            <a:r>
              <a:rPr lang="en-US" dirty="0"/>
              <a:t> but gives a superior view of the sclerotic bony spur.</a:t>
            </a:r>
          </a:p>
        </p:txBody>
      </p:sp>
      <p:pic>
        <p:nvPicPr>
          <p:cNvPr id="4" name="Picture 3"/>
          <p:cNvPicPr>
            <a:picLocks noChangeAspect="1"/>
          </p:cNvPicPr>
          <p:nvPr/>
        </p:nvPicPr>
        <p:blipFill>
          <a:blip r:embed="rId2"/>
          <a:stretch>
            <a:fillRect/>
          </a:stretch>
        </p:blipFill>
        <p:spPr>
          <a:xfrm>
            <a:off x="5050460" y="1424855"/>
            <a:ext cx="3092758" cy="4674193"/>
          </a:xfrm>
          <a:prstGeom prst="rect">
            <a:avLst/>
          </a:prstGeom>
        </p:spPr>
      </p:pic>
    </p:spTree>
    <p:extLst>
      <p:ext uri="{BB962C8B-B14F-4D97-AF65-F5344CB8AC3E}">
        <p14:creationId xmlns:p14="http://schemas.microsoft.com/office/powerpoint/2010/main" xmlns="" val="3270368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162"/>
            <a:ext cx="6120254" cy="758952"/>
          </a:xfrm>
        </p:spPr>
        <p:txBody>
          <a:bodyPr>
            <a:normAutofit fontScale="90000"/>
          </a:bodyPr>
          <a:lstStyle/>
          <a:p>
            <a:r>
              <a:rPr lang="en-US" dirty="0" smtClean="0"/>
              <a:t>Endoscopic Approaches</a:t>
            </a:r>
            <a:br>
              <a:rPr lang="en-US" dirty="0" smtClean="0"/>
            </a:br>
            <a:r>
              <a:rPr lang="en-US" dirty="0" smtClean="0"/>
              <a:t>for Inverted Papilloma   </a:t>
            </a:r>
            <a:endParaRPr lang="en-US" dirty="0"/>
          </a:p>
        </p:txBody>
      </p:sp>
      <p:sp>
        <p:nvSpPr>
          <p:cNvPr id="3" name="Content Placeholder 2"/>
          <p:cNvSpPr>
            <a:spLocks noGrp="1"/>
          </p:cNvSpPr>
          <p:nvPr>
            <p:ph sz="quarter" idx="1"/>
          </p:nvPr>
        </p:nvSpPr>
        <p:spPr>
          <a:xfrm>
            <a:off x="301751" y="1414979"/>
            <a:ext cx="5450797" cy="5184640"/>
          </a:xfrm>
        </p:spPr>
        <p:txBody>
          <a:bodyPr>
            <a:normAutofit fontScale="70000" lnSpcReduction="20000"/>
          </a:bodyPr>
          <a:lstStyle/>
          <a:p>
            <a:r>
              <a:rPr lang="en-US" dirty="0"/>
              <a:t>Type I </a:t>
            </a:r>
            <a:r>
              <a:rPr lang="en-US" dirty="0" smtClean="0"/>
              <a:t>resection</a:t>
            </a:r>
          </a:p>
          <a:p>
            <a:pPr lvl="1"/>
            <a:r>
              <a:rPr lang="en-US" dirty="0" smtClean="0"/>
              <a:t>For I.P. involving the middle </a:t>
            </a:r>
            <a:r>
              <a:rPr lang="en-US" dirty="0"/>
              <a:t>meatus, </a:t>
            </a:r>
            <a:r>
              <a:rPr lang="en-US" dirty="0" err="1"/>
              <a:t>ethmoid</a:t>
            </a:r>
            <a:r>
              <a:rPr lang="en-US" dirty="0"/>
              <a:t>, superior meatus, sphenoid </a:t>
            </a:r>
            <a:r>
              <a:rPr lang="en-US" dirty="0" smtClean="0"/>
              <a:t>sinus. </a:t>
            </a:r>
          </a:p>
          <a:p>
            <a:pPr lvl="1"/>
            <a:endParaRPr lang="en-US" dirty="0" smtClean="0"/>
          </a:p>
          <a:p>
            <a:r>
              <a:rPr lang="en-US" dirty="0" smtClean="0"/>
              <a:t>Type II resection</a:t>
            </a:r>
            <a:endParaRPr lang="en-US" dirty="0"/>
          </a:p>
          <a:p>
            <a:pPr lvl="1"/>
            <a:r>
              <a:rPr lang="en-US" dirty="0" smtClean="0"/>
              <a:t>endoscopic </a:t>
            </a:r>
            <a:r>
              <a:rPr lang="en-US" dirty="0"/>
              <a:t>medial </a:t>
            </a:r>
            <a:r>
              <a:rPr lang="en-US" dirty="0" err="1"/>
              <a:t>maxillectomy</a:t>
            </a:r>
            <a:r>
              <a:rPr lang="en-US" dirty="0" smtClean="0"/>
              <a:t>,</a:t>
            </a:r>
          </a:p>
          <a:p>
            <a:pPr lvl="1"/>
            <a:r>
              <a:rPr lang="en-US" dirty="0" smtClean="0"/>
              <a:t>tumors </a:t>
            </a:r>
            <a:r>
              <a:rPr lang="en-US" dirty="0"/>
              <a:t>originating within the </a:t>
            </a:r>
            <a:r>
              <a:rPr lang="en-US" dirty="0" err="1"/>
              <a:t>nasoethmoidal</a:t>
            </a:r>
            <a:r>
              <a:rPr lang="en-US" dirty="0"/>
              <a:t> complex and secondarily extending into the maxillary sinus </a:t>
            </a:r>
          </a:p>
          <a:p>
            <a:pPr lvl="1"/>
            <a:r>
              <a:rPr lang="en-US" dirty="0" smtClean="0"/>
              <a:t>For lesions </a:t>
            </a:r>
            <a:r>
              <a:rPr lang="en-US" dirty="0"/>
              <a:t>not involving the anterior and lateral walls of the sinus </a:t>
            </a:r>
            <a:r>
              <a:rPr lang="en-US" dirty="0" smtClean="0"/>
              <a:t>itself.</a:t>
            </a:r>
          </a:p>
          <a:p>
            <a:pPr marL="274320" lvl="1" indent="0">
              <a:buNone/>
            </a:pPr>
            <a:endParaRPr lang="en-US" dirty="0" smtClean="0"/>
          </a:p>
          <a:p>
            <a:r>
              <a:rPr lang="en-US" dirty="0" smtClean="0"/>
              <a:t>Type III resection</a:t>
            </a:r>
          </a:p>
          <a:p>
            <a:pPr lvl="1"/>
            <a:r>
              <a:rPr lang="en-US" dirty="0"/>
              <a:t>E</a:t>
            </a:r>
            <a:r>
              <a:rPr lang="en-US" dirty="0" smtClean="0"/>
              <a:t>ntails </a:t>
            </a:r>
            <a:r>
              <a:rPr lang="en-US" dirty="0"/>
              <a:t>removal of the medial portion of the anterior wall of the maxillary sinus to enable access to all the </a:t>
            </a:r>
            <a:r>
              <a:rPr lang="en-US" dirty="0" err="1"/>
              <a:t>antrum</a:t>
            </a:r>
            <a:r>
              <a:rPr lang="en-US" dirty="0"/>
              <a:t> walls</a:t>
            </a:r>
            <a:r>
              <a:rPr lang="en-US" dirty="0" smtClean="0"/>
              <a:t>.</a:t>
            </a:r>
          </a:p>
          <a:p>
            <a:pPr lvl="1"/>
            <a:r>
              <a:rPr lang="en-US" dirty="0"/>
              <a:t>R</a:t>
            </a:r>
            <a:r>
              <a:rPr lang="en-US" dirty="0" smtClean="0"/>
              <a:t>ecommended </a:t>
            </a:r>
            <a:r>
              <a:rPr lang="en-US" dirty="0"/>
              <a:t>for inverted </a:t>
            </a:r>
            <a:r>
              <a:rPr lang="en-US" dirty="0" err="1"/>
              <a:t>papillomas</a:t>
            </a:r>
            <a:r>
              <a:rPr lang="en-US" dirty="0"/>
              <a:t> extensively involving the anterior compartment of the maxillary sinus</a:t>
            </a:r>
            <a:r>
              <a:rPr lang="en-US" dirty="0" smtClean="0"/>
              <a:t>.	</a:t>
            </a:r>
          </a:p>
          <a:p>
            <a:pPr lvl="1"/>
            <a:endParaRPr lang="en-US" dirty="0" smtClean="0"/>
          </a:p>
          <a:p>
            <a:r>
              <a:rPr lang="en-US" u="sng" dirty="0" smtClean="0"/>
              <a:t>Goal: </a:t>
            </a:r>
            <a:r>
              <a:rPr lang="en-US" dirty="0" smtClean="0"/>
              <a:t>Creation </a:t>
            </a:r>
            <a:r>
              <a:rPr lang="en-US" dirty="0"/>
              <a:t>of a largely marsupialized cavity that will give wide access during follow-up for endoscopic </a:t>
            </a:r>
            <a:r>
              <a:rPr lang="en-US" dirty="0" smtClean="0"/>
              <a:t>inspection.</a:t>
            </a:r>
          </a:p>
        </p:txBody>
      </p:sp>
      <p:pic>
        <p:nvPicPr>
          <p:cNvPr id="4" name="Picture 3"/>
          <p:cNvPicPr>
            <a:picLocks noChangeAspect="1"/>
          </p:cNvPicPr>
          <p:nvPr/>
        </p:nvPicPr>
        <p:blipFill>
          <a:blip r:embed="rId2"/>
          <a:stretch>
            <a:fillRect/>
          </a:stretch>
        </p:blipFill>
        <p:spPr>
          <a:xfrm>
            <a:off x="6114028" y="379162"/>
            <a:ext cx="2328023" cy="5844408"/>
          </a:xfrm>
          <a:prstGeom prst="rect">
            <a:avLst/>
          </a:prstGeom>
        </p:spPr>
      </p:pic>
    </p:spTree>
    <p:extLst>
      <p:ext uri="{BB962C8B-B14F-4D97-AF65-F5344CB8AC3E}">
        <p14:creationId xmlns:p14="http://schemas.microsoft.com/office/powerpoint/2010/main" xmlns="" val="2383359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Acute Invasive Fungal </a:t>
            </a:r>
            <a:r>
              <a:rPr lang="en-US" b="1" dirty="0" err="1"/>
              <a:t>Rhinosinusitis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Immunocompromised patients:  transplantation</a:t>
            </a:r>
            <a:r>
              <a:rPr lang="en-US" dirty="0"/>
              <a:t>, </a:t>
            </a:r>
            <a:r>
              <a:rPr lang="en-US" dirty="0" smtClean="0"/>
              <a:t>diabetic ketoacidosis</a:t>
            </a:r>
            <a:r>
              <a:rPr lang="en-US" dirty="0"/>
              <a:t>, </a:t>
            </a:r>
            <a:r>
              <a:rPr lang="en-US" dirty="0" smtClean="0"/>
              <a:t>leukemia.</a:t>
            </a:r>
          </a:p>
          <a:p>
            <a:pPr marL="0" indent="0">
              <a:buNone/>
            </a:pPr>
            <a:endParaRPr lang="en-US" dirty="0" smtClean="0"/>
          </a:p>
          <a:p>
            <a:r>
              <a:rPr lang="en-US" dirty="0" smtClean="0"/>
              <a:t>Rapid time course</a:t>
            </a:r>
          </a:p>
          <a:p>
            <a:endParaRPr lang="en-US" dirty="0"/>
          </a:p>
          <a:p>
            <a:r>
              <a:rPr lang="en-US" dirty="0"/>
              <a:t>F</a:t>
            </a:r>
            <a:r>
              <a:rPr lang="en-US" dirty="0" smtClean="0"/>
              <a:t>ever </a:t>
            </a:r>
          </a:p>
          <a:p>
            <a:endParaRPr lang="en-US" dirty="0"/>
          </a:p>
          <a:p>
            <a:r>
              <a:rPr lang="en-US" dirty="0"/>
              <a:t>L</a:t>
            </a:r>
            <a:r>
              <a:rPr lang="en-US" dirty="0" smtClean="0"/>
              <a:t>ocalization </a:t>
            </a:r>
            <a:r>
              <a:rPr lang="en-US" dirty="0"/>
              <a:t>of symptoms to the nose or </a:t>
            </a:r>
            <a:r>
              <a:rPr lang="en-US" dirty="0" err="1"/>
              <a:t>paranasal</a:t>
            </a:r>
            <a:r>
              <a:rPr lang="en-US" dirty="0"/>
              <a:t> sinus area, such as orbital swelling, facial pain, or nasal congestion. </a:t>
            </a:r>
          </a:p>
          <a:p>
            <a:endParaRPr lang="en-US" dirty="0" smtClean="0"/>
          </a:p>
          <a:p>
            <a:r>
              <a:rPr lang="en-US" dirty="0"/>
              <a:t>Nasal </a:t>
            </a:r>
            <a:r>
              <a:rPr lang="en-US" dirty="0" smtClean="0"/>
              <a:t>endoscopy: necrosis </a:t>
            </a:r>
            <a:r>
              <a:rPr lang="en-US" dirty="0"/>
              <a:t>of the nasal </a:t>
            </a:r>
            <a:r>
              <a:rPr lang="en-US" dirty="0" smtClean="0"/>
              <a:t>mucosa, fungal sporulation </a:t>
            </a:r>
            <a:r>
              <a:rPr lang="en-US" dirty="0"/>
              <a:t>v</a:t>
            </a:r>
            <a:r>
              <a:rPr lang="en-US" dirty="0" smtClean="0"/>
              <a:t>s. edema </a:t>
            </a:r>
            <a:r>
              <a:rPr lang="en-US" dirty="0"/>
              <a:t>and changes indistinguishable from those seen in </a:t>
            </a:r>
            <a:r>
              <a:rPr lang="en-US" dirty="0" err="1"/>
              <a:t>rhinosinusitis</a:t>
            </a:r>
            <a:r>
              <a:rPr lang="en-US" dirty="0"/>
              <a:t> from </a:t>
            </a:r>
            <a:r>
              <a:rPr lang="en-US" dirty="0" err="1"/>
              <a:t>nonfungal</a:t>
            </a:r>
            <a:r>
              <a:rPr lang="en-US" dirty="0"/>
              <a:t> causes.</a:t>
            </a:r>
          </a:p>
          <a:p>
            <a:endParaRPr lang="en-US" dirty="0"/>
          </a:p>
        </p:txBody>
      </p:sp>
    </p:spTree>
    <p:extLst>
      <p:ext uri="{BB962C8B-B14F-4D97-AF65-F5344CB8AC3E}">
        <p14:creationId xmlns:p14="http://schemas.microsoft.com/office/powerpoint/2010/main" xmlns="" val="2636425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Sinonasal</a:t>
            </a:r>
            <a:r>
              <a:rPr lang="en-US" dirty="0" smtClean="0"/>
              <a:t> </a:t>
            </a:r>
            <a:r>
              <a:rPr lang="en-US" dirty="0" err="1" smtClean="0"/>
              <a:t>Papillomas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Fungiform </a:t>
            </a:r>
            <a:r>
              <a:rPr lang="en-US" dirty="0" err="1" smtClean="0"/>
              <a:t>papillomas</a:t>
            </a:r>
            <a:endParaRPr lang="en-US" dirty="0"/>
          </a:p>
          <a:p>
            <a:pPr lvl="1"/>
            <a:r>
              <a:rPr lang="en-US" dirty="0" err="1" smtClean="0"/>
              <a:t>exophytic</a:t>
            </a:r>
            <a:r>
              <a:rPr lang="en-US" dirty="0" smtClean="0"/>
              <a:t> </a:t>
            </a:r>
            <a:r>
              <a:rPr lang="en-US" dirty="0"/>
              <a:t>fungiform papilloma found on the mucous membrane of the nasal </a:t>
            </a:r>
            <a:r>
              <a:rPr lang="en-US" dirty="0" smtClean="0"/>
              <a:t>septum </a:t>
            </a:r>
            <a:endParaRPr lang="en-US" dirty="0"/>
          </a:p>
          <a:p>
            <a:pPr lvl="1"/>
            <a:r>
              <a:rPr lang="en-US" dirty="0" smtClean="0"/>
              <a:t>have not been reported to have malignant potential. </a:t>
            </a:r>
          </a:p>
          <a:p>
            <a:endParaRPr lang="en-US" dirty="0" smtClean="0"/>
          </a:p>
          <a:p>
            <a:r>
              <a:rPr lang="en-US" dirty="0"/>
              <a:t>I</a:t>
            </a:r>
            <a:r>
              <a:rPr lang="en-US" dirty="0" smtClean="0"/>
              <a:t>nverted </a:t>
            </a:r>
            <a:r>
              <a:rPr lang="en-US" dirty="0" err="1" smtClean="0"/>
              <a:t>papillomas</a:t>
            </a:r>
            <a:endParaRPr lang="en-US" dirty="0" smtClean="0"/>
          </a:p>
          <a:p>
            <a:pPr lvl="1"/>
            <a:r>
              <a:rPr lang="en-US" dirty="0" smtClean="0"/>
              <a:t>Most common, arise from lateral nasal side wall</a:t>
            </a:r>
          </a:p>
          <a:p>
            <a:pPr lvl="1"/>
            <a:r>
              <a:rPr lang="en-US" dirty="0" smtClean="0"/>
              <a:t>Have </a:t>
            </a:r>
            <a:r>
              <a:rPr lang="en-US" dirty="0"/>
              <a:t>been reported to develop into carcinoma in 5-10% of cases. </a:t>
            </a:r>
            <a:endParaRPr lang="en-US" dirty="0" smtClean="0"/>
          </a:p>
          <a:p>
            <a:endParaRPr lang="en-US" dirty="0"/>
          </a:p>
          <a:p>
            <a:r>
              <a:rPr lang="en-US" dirty="0" smtClean="0"/>
              <a:t>Cylindrical </a:t>
            </a:r>
            <a:r>
              <a:rPr lang="en-US" dirty="0" err="1"/>
              <a:t>papillomas</a:t>
            </a:r>
            <a:r>
              <a:rPr lang="en-US" dirty="0"/>
              <a:t> </a:t>
            </a:r>
            <a:endParaRPr lang="en-US" dirty="0" smtClean="0"/>
          </a:p>
          <a:p>
            <a:pPr lvl="1"/>
            <a:r>
              <a:rPr lang="en-US" dirty="0" smtClean="0"/>
              <a:t>Behave clinically like inverted </a:t>
            </a:r>
            <a:r>
              <a:rPr lang="en-US" dirty="0" err="1" smtClean="0"/>
              <a:t>papillomas</a:t>
            </a:r>
            <a:endParaRPr lang="en-US" dirty="0" smtClean="0"/>
          </a:p>
          <a:p>
            <a:pPr lvl="1"/>
            <a:r>
              <a:rPr lang="en-US" dirty="0"/>
              <a:t>A</a:t>
            </a:r>
            <a:r>
              <a:rPr lang="en-US" dirty="0" smtClean="0"/>
              <a:t>ppear </a:t>
            </a:r>
            <a:r>
              <a:rPr lang="en-US" dirty="0"/>
              <a:t>to have a higher frequency (14-19%) of malignancy </a:t>
            </a:r>
            <a:r>
              <a:rPr lang="en-US" dirty="0" smtClean="0"/>
              <a:t>association. </a:t>
            </a:r>
            <a:endParaRPr lang="en-US" dirty="0"/>
          </a:p>
        </p:txBody>
      </p:sp>
    </p:spTree>
    <p:extLst>
      <p:ext uri="{BB962C8B-B14F-4D97-AF65-F5344CB8AC3E}">
        <p14:creationId xmlns:p14="http://schemas.microsoft.com/office/powerpoint/2010/main" xmlns="" val="305273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Nasopharyngeal </a:t>
            </a:r>
            <a:r>
              <a:rPr lang="en-US" dirty="0" err="1" smtClean="0"/>
              <a:t>Angiofibroma</a:t>
            </a:r>
            <a:endParaRPr lang="en-US" dirty="0"/>
          </a:p>
        </p:txBody>
      </p:sp>
      <p:sp>
        <p:nvSpPr>
          <p:cNvPr id="3" name="Content Placeholder 2"/>
          <p:cNvSpPr>
            <a:spLocks noGrp="1"/>
          </p:cNvSpPr>
          <p:nvPr>
            <p:ph sz="quarter" idx="1"/>
          </p:nvPr>
        </p:nvSpPr>
        <p:spPr>
          <a:xfrm>
            <a:off x="301752" y="1527048"/>
            <a:ext cx="4056353" cy="4572000"/>
          </a:xfrm>
        </p:spPr>
        <p:txBody>
          <a:bodyPr>
            <a:normAutofit fontScale="85000" lnSpcReduction="20000"/>
          </a:bodyPr>
          <a:lstStyle/>
          <a:p>
            <a:r>
              <a:rPr lang="en-US" dirty="0" smtClean="0"/>
              <a:t>Vascular endothelium-lined spaces embedded in a fibrous </a:t>
            </a:r>
            <a:r>
              <a:rPr lang="en-US" dirty="0" err="1" smtClean="0"/>
              <a:t>stroma</a:t>
            </a:r>
            <a:endParaRPr lang="en-US" dirty="0" smtClean="0"/>
          </a:p>
          <a:p>
            <a:endParaRPr lang="en-US" dirty="0" smtClean="0"/>
          </a:p>
          <a:p>
            <a:r>
              <a:rPr lang="en-US" dirty="0" smtClean="0"/>
              <a:t>Typically affects young adolescents.</a:t>
            </a:r>
          </a:p>
          <a:p>
            <a:pPr marL="0" indent="0">
              <a:buNone/>
            </a:pPr>
            <a:endParaRPr lang="en-US" dirty="0" smtClean="0"/>
          </a:p>
          <a:p>
            <a:r>
              <a:rPr lang="en-US" dirty="0" smtClean="0"/>
              <a:t>Pathogenesis may be related to vascular malformation vs. tumor. </a:t>
            </a:r>
          </a:p>
          <a:p>
            <a:pPr marL="0" indent="0">
              <a:buNone/>
            </a:pPr>
            <a:endParaRPr lang="en-US" dirty="0" smtClean="0"/>
          </a:p>
          <a:p>
            <a:r>
              <a:rPr lang="en-US" dirty="0" smtClean="0"/>
              <a:t>Might develop from incomplete regression of a </a:t>
            </a:r>
            <a:r>
              <a:rPr lang="en-US" dirty="0" err="1" smtClean="0"/>
              <a:t>branchial</a:t>
            </a:r>
            <a:r>
              <a:rPr lang="en-US" dirty="0" smtClean="0"/>
              <a:t> artery</a:t>
            </a:r>
            <a:endParaRPr lang="en-US" dirty="0"/>
          </a:p>
        </p:txBody>
      </p:sp>
      <p:pic>
        <p:nvPicPr>
          <p:cNvPr id="4" name="Picture 3"/>
          <p:cNvPicPr>
            <a:picLocks noChangeAspect="1"/>
          </p:cNvPicPr>
          <p:nvPr/>
        </p:nvPicPr>
        <p:blipFill>
          <a:blip r:embed="rId2"/>
          <a:stretch>
            <a:fillRect/>
          </a:stretch>
        </p:blipFill>
        <p:spPr>
          <a:xfrm>
            <a:off x="4358105" y="1833479"/>
            <a:ext cx="4272399" cy="2778626"/>
          </a:xfrm>
          <a:prstGeom prst="rect">
            <a:avLst/>
          </a:prstGeom>
        </p:spPr>
      </p:pic>
    </p:spTree>
    <p:extLst>
      <p:ext uri="{BB962C8B-B14F-4D97-AF65-F5344CB8AC3E}">
        <p14:creationId xmlns:p14="http://schemas.microsoft.com/office/powerpoint/2010/main" xmlns="" val="3723176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a:t>
            </a:r>
            <a:r>
              <a:rPr lang="en-US" dirty="0" err="1" smtClean="0"/>
              <a:t>Angiofibroma</a:t>
            </a:r>
            <a:endParaRPr lang="en-US" dirty="0"/>
          </a:p>
        </p:txBody>
      </p:sp>
      <p:sp>
        <p:nvSpPr>
          <p:cNvPr id="3" name="Content Placeholder 2"/>
          <p:cNvSpPr>
            <a:spLocks noGrp="1"/>
          </p:cNvSpPr>
          <p:nvPr>
            <p:ph sz="quarter" idx="1"/>
          </p:nvPr>
        </p:nvSpPr>
        <p:spPr>
          <a:xfrm>
            <a:off x="301752" y="1527048"/>
            <a:ext cx="4337992" cy="4020844"/>
          </a:xfrm>
        </p:spPr>
        <p:txBody>
          <a:bodyPr>
            <a:normAutofit fontScale="70000" lnSpcReduction="20000"/>
          </a:bodyPr>
          <a:lstStyle/>
          <a:p>
            <a:r>
              <a:rPr lang="en-US" dirty="0" smtClean="0"/>
              <a:t>Early lesions: </a:t>
            </a:r>
          </a:p>
          <a:p>
            <a:pPr lvl="1"/>
            <a:r>
              <a:rPr lang="en-US" dirty="0" smtClean="0"/>
              <a:t>Unilateral nasal obstruction</a:t>
            </a:r>
          </a:p>
          <a:p>
            <a:pPr lvl="1"/>
            <a:r>
              <a:rPr lang="en-US" dirty="0" smtClean="0"/>
              <a:t>Epistaxis</a:t>
            </a:r>
          </a:p>
          <a:p>
            <a:pPr marL="274320" lvl="1" indent="0">
              <a:buNone/>
            </a:pPr>
            <a:endParaRPr lang="en-US" dirty="0" smtClean="0"/>
          </a:p>
          <a:p>
            <a:r>
              <a:rPr lang="en-US" dirty="0" smtClean="0"/>
              <a:t>Advanced lesions: </a:t>
            </a:r>
          </a:p>
          <a:p>
            <a:pPr lvl="1"/>
            <a:r>
              <a:rPr lang="en-US" dirty="0"/>
              <a:t>S</a:t>
            </a:r>
            <a:r>
              <a:rPr lang="en-US" dirty="0" smtClean="0"/>
              <a:t>welling </a:t>
            </a:r>
            <a:r>
              <a:rPr lang="en-US" dirty="0"/>
              <a:t>of the cheek, </a:t>
            </a:r>
            <a:r>
              <a:rPr lang="en-US" dirty="0" err="1"/>
              <a:t>proptosis</a:t>
            </a:r>
            <a:r>
              <a:rPr lang="en-US" dirty="0"/>
              <a:t>, or headache may be present, indicating an involvement of the </a:t>
            </a:r>
            <a:r>
              <a:rPr lang="en-US" dirty="0" err="1"/>
              <a:t>infratemporal</a:t>
            </a:r>
            <a:r>
              <a:rPr lang="en-US" dirty="0"/>
              <a:t> fossa, the orbit, or the cranial </a:t>
            </a:r>
            <a:r>
              <a:rPr lang="en-US" dirty="0" smtClean="0"/>
              <a:t>fossa.</a:t>
            </a:r>
          </a:p>
          <a:p>
            <a:pPr lvl="1"/>
            <a:endParaRPr lang="en-US" dirty="0" smtClean="0"/>
          </a:p>
          <a:p>
            <a:pPr lvl="2"/>
            <a:r>
              <a:rPr lang="en-US" dirty="0" smtClean="0"/>
              <a:t>Endoscopic </a:t>
            </a:r>
            <a:r>
              <a:rPr lang="en-US" dirty="0"/>
              <a:t>finding of a smooth, </a:t>
            </a:r>
            <a:r>
              <a:rPr lang="en-US" dirty="0" err="1"/>
              <a:t>hypervascularized</a:t>
            </a:r>
            <a:r>
              <a:rPr lang="en-US" dirty="0"/>
              <a:t> lesion originating behind the middle turbinate, which is usually laterally displaced against the lateral </a:t>
            </a:r>
            <a:r>
              <a:rPr lang="en-US" dirty="0" smtClean="0"/>
              <a:t>wall.</a:t>
            </a:r>
          </a:p>
          <a:p>
            <a:pPr lvl="2"/>
            <a:endParaRPr lang="en-US" dirty="0" smtClean="0"/>
          </a:p>
          <a:p>
            <a:r>
              <a:rPr lang="en-US" b="1" dirty="0" smtClean="0"/>
              <a:t>Q: The </a:t>
            </a:r>
            <a:r>
              <a:rPr lang="en-US" b="1" dirty="0" err="1"/>
              <a:t>p</a:t>
            </a:r>
            <a:r>
              <a:rPr lang="en-US" b="1" dirty="0" err="1" smtClean="0"/>
              <a:t>athognomic</a:t>
            </a:r>
            <a:r>
              <a:rPr lang="en-US" b="1" dirty="0" smtClean="0"/>
              <a:t> epicenter of origin for JNA is ? </a:t>
            </a:r>
            <a:endParaRPr lang="en-US" b="1" dirty="0"/>
          </a:p>
        </p:txBody>
      </p:sp>
      <p:pic>
        <p:nvPicPr>
          <p:cNvPr id="4" name="Picture 3"/>
          <p:cNvPicPr>
            <a:picLocks noChangeAspect="1"/>
          </p:cNvPicPr>
          <p:nvPr/>
        </p:nvPicPr>
        <p:blipFill>
          <a:blip r:embed="rId3"/>
          <a:stretch>
            <a:fillRect/>
          </a:stretch>
        </p:blipFill>
        <p:spPr>
          <a:xfrm>
            <a:off x="4639744" y="1871577"/>
            <a:ext cx="3897154" cy="3676315"/>
          </a:xfrm>
          <a:prstGeom prst="rect">
            <a:avLst/>
          </a:prstGeom>
        </p:spPr>
      </p:pic>
      <p:sp>
        <p:nvSpPr>
          <p:cNvPr id="5" name="TextBox 4"/>
          <p:cNvSpPr txBox="1"/>
          <p:nvPr/>
        </p:nvSpPr>
        <p:spPr>
          <a:xfrm>
            <a:off x="1069474" y="5396195"/>
            <a:ext cx="2938763" cy="646331"/>
          </a:xfrm>
          <a:prstGeom prst="rect">
            <a:avLst/>
          </a:prstGeom>
          <a:noFill/>
        </p:spPr>
        <p:txBody>
          <a:bodyPr wrap="none" rtlCol="0">
            <a:spAutoFit/>
          </a:bodyPr>
          <a:lstStyle/>
          <a:p>
            <a:r>
              <a:rPr lang="en-US" b="1" dirty="0" err="1" smtClean="0"/>
              <a:t>pterygopalatine</a:t>
            </a:r>
            <a:r>
              <a:rPr lang="en-US" b="1" dirty="0" smtClean="0"/>
              <a:t> </a:t>
            </a:r>
            <a:r>
              <a:rPr lang="en-US" b="1" dirty="0"/>
              <a:t>fossae. </a:t>
            </a:r>
          </a:p>
          <a:p>
            <a:endParaRPr lang="en-US" dirty="0"/>
          </a:p>
        </p:txBody>
      </p:sp>
    </p:spTree>
    <p:extLst>
      <p:ext uri="{BB962C8B-B14F-4D97-AF65-F5344CB8AC3E}">
        <p14:creationId xmlns:p14="http://schemas.microsoft.com/office/powerpoint/2010/main" xmlns="" val="230382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The best way to diagnose JNA is by endoscopic tissue biopsy. </a:t>
            </a:r>
            <a:endParaRPr lang="en-US" dirty="0"/>
          </a:p>
          <a:p>
            <a:endParaRPr lang="en-US" dirty="0"/>
          </a:p>
          <a:p>
            <a:pPr lvl="1"/>
            <a:r>
              <a:rPr lang="en-US" b="1" dirty="0" smtClean="0"/>
              <a:t>False.</a:t>
            </a:r>
          </a:p>
          <a:p>
            <a:pPr lvl="1"/>
            <a:r>
              <a:rPr lang="en-US" dirty="0"/>
              <a:t>The endoscopic finding of a </a:t>
            </a:r>
            <a:r>
              <a:rPr lang="en-US" dirty="0" err="1" smtClean="0"/>
              <a:t>polypoid</a:t>
            </a:r>
            <a:r>
              <a:rPr lang="en-US" dirty="0" smtClean="0"/>
              <a:t> </a:t>
            </a:r>
            <a:r>
              <a:rPr lang="en-US" dirty="0" err="1" smtClean="0"/>
              <a:t>hypervascular</a:t>
            </a:r>
            <a:r>
              <a:rPr lang="en-US" dirty="0" smtClean="0"/>
              <a:t> mass in </a:t>
            </a:r>
            <a:r>
              <a:rPr lang="en-US" dirty="0"/>
              <a:t>a teenage boy strongly suggests a diagnosis of juvenile </a:t>
            </a:r>
            <a:r>
              <a:rPr lang="en-US" dirty="0" err="1"/>
              <a:t>angiofibroma</a:t>
            </a:r>
            <a:r>
              <a:rPr lang="en-US" dirty="0"/>
              <a:t>, which is usually confirmed by CT and MRI. </a:t>
            </a:r>
            <a:endParaRPr lang="en-US" dirty="0" smtClean="0"/>
          </a:p>
          <a:p>
            <a:pPr lvl="1"/>
            <a:r>
              <a:rPr lang="en-US" dirty="0"/>
              <a:t>R</a:t>
            </a:r>
            <a:r>
              <a:rPr lang="en-US" dirty="0" smtClean="0"/>
              <a:t>esorting </a:t>
            </a:r>
            <a:r>
              <a:rPr lang="en-US" dirty="0"/>
              <a:t>to a biopsy, which is associated with a high risk of hemorrhage, is rarely if ever justified.</a:t>
            </a:r>
            <a:endParaRPr lang="en-US" dirty="0" smtClean="0"/>
          </a:p>
        </p:txBody>
      </p:sp>
    </p:spTree>
    <p:extLst>
      <p:ext uri="{BB962C8B-B14F-4D97-AF65-F5344CB8AC3E}">
        <p14:creationId xmlns:p14="http://schemas.microsoft.com/office/powerpoint/2010/main" xmlns="" val="2038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Surgery is considered the mainstay in the management of juvenile </a:t>
            </a:r>
            <a:r>
              <a:rPr lang="en-US" dirty="0" err="1"/>
              <a:t>angiofibroma</a:t>
            </a:r>
            <a:r>
              <a:rPr lang="en-US" dirty="0"/>
              <a:t>. </a:t>
            </a:r>
            <a:endParaRPr lang="en-US" dirty="0" smtClean="0"/>
          </a:p>
          <a:p>
            <a:pPr lvl="1"/>
            <a:r>
              <a:rPr lang="en-US" dirty="0" err="1" smtClean="0"/>
              <a:t>microendoscopic</a:t>
            </a:r>
            <a:r>
              <a:rPr lang="en-US" dirty="0" smtClean="0"/>
              <a:t> </a:t>
            </a:r>
            <a:r>
              <a:rPr lang="en-US" dirty="0"/>
              <a:t>techniques </a:t>
            </a:r>
          </a:p>
          <a:p>
            <a:pPr lvl="1"/>
            <a:r>
              <a:rPr lang="en-US" dirty="0" err="1" smtClean="0"/>
              <a:t>midfacial</a:t>
            </a:r>
            <a:r>
              <a:rPr lang="en-US" dirty="0" smtClean="0"/>
              <a:t> </a:t>
            </a:r>
            <a:r>
              <a:rPr lang="en-US" dirty="0" err="1"/>
              <a:t>degloving</a:t>
            </a:r>
            <a:r>
              <a:rPr lang="en-US" dirty="0"/>
              <a:t> </a:t>
            </a:r>
          </a:p>
          <a:p>
            <a:pPr lvl="1"/>
            <a:r>
              <a:rPr lang="en-US" dirty="0" err="1" smtClean="0"/>
              <a:t>infratemporal</a:t>
            </a:r>
            <a:r>
              <a:rPr lang="en-US" dirty="0" smtClean="0"/>
              <a:t> </a:t>
            </a:r>
            <a:r>
              <a:rPr lang="en-US" dirty="0"/>
              <a:t>fossa </a:t>
            </a:r>
            <a:r>
              <a:rPr lang="en-US" dirty="0" smtClean="0"/>
              <a:t>resection</a:t>
            </a:r>
          </a:p>
          <a:p>
            <a:pPr lvl="1"/>
            <a:endParaRPr lang="en-US" dirty="0" smtClean="0"/>
          </a:p>
          <a:p>
            <a:r>
              <a:rPr lang="en-US" dirty="0"/>
              <a:t>K</a:t>
            </a:r>
            <a:r>
              <a:rPr lang="en-US" dirty="0" smtClean="0"/>
              <a:t>ey </a:t>
            </a:r>
            <a:r>
              <a:rPr lang="en-US" dirty="0"/>
              <a:t>steps to minimizing bleeding and achieving radical resection </a:t>
            </a:r>
            <a:r>
              <a:rPr lang="en-US" dirty="0" smtClean="0"/>
              <a:t>are:</a:t>
            </a:r>
          </a:p>
          <a:p>
            <a:pPr lvl="1"/>
            <a:r>
              <a:rPr lang="en-US" dirty="0"/>
              <a:t>D</a:t>
            </a:r>
            <a:r>
              <a:rPr lang="en-US" dirty="0" smtClean="0"/>
              <a:t>issection </a:t>
            </a:r>
            <a:r>
              <a:rPr lang="en-US" dirty="0"/>
              <a:t>of the lesion in the </a:t>
            </a:r>
            <a:r>
              <a:rPr lang="en-US" dirty="0" err="1"/>
              <a:t>subperiosteal</a:t>
            </a:r>
            <a:r>
              <a:rPr lang="en-US" dirty="0"/>
              <a:t> plane with the help of bipolar </a:t>
            </a:r>
            <a:r>
              <a:rPr lang="en-US" dirty="0" smtClean="0"/>
              <a:t>coagulation</a:t>
            </a:r>
          </a:p>
          <a:p>
            <a:pPr lvl="1"/>
            <a:r>
              <a:rPr lang="en-US" dirty="0"/>
              <a:t>E</a:t>
            </a:r>
            <a:r>
              <a:rPr lang="en-US" dirty="0" smtClean="0"/>
              <a:t>xtensive </a:t>
            </a:r>
            <a:r>
              <a:rPr lang="en-US" dirty="0"/>
              <a:t>drilling of the </a:t>
            </a:r>
            <a:r>
              <a:rPr lang="en-US" dirty="0" err="1"/>
              <a:t>basisphenoid</a:t>
            </a:r>
            <a:r>
              <a:rPr lang="en-US" dirty="0"/>
              <a:t> where the tumor is growing with digitations that are difficult to identify even under magnification</a:t>
            </a:r>
            <a:r>
              <a:rPr lang="en-US" dirty="0" smtClean="0"/>
              <a:t>.</a:t>
            </a:r>
          </a:p>
          <a:p>
            <a:endParaRPr lang="en-US" dirty="0"/>
          </a:p>
          <a:p>
            <a:r>
              <a:rPr lang="en-US" dirty="0" smtClean="0"/>
              <a:t>Preoperative embolization of vascular blood supply can also be helpful in reducing intraoperative bleeding. </a:t>
            </a:r>
          </a:p>
          <a:p>
            <a:endParaRPr lang="en-US" dirty="0" smtClean="0"/>
          </a:p>
          <a:p>
            <a:endParaRPr lang="en-US" dirty="0"/>
          </a:p>
        </p:txBody>
      </p:sp>
    </p:spTree>
    <p:extLst>
      <p:ext uri="{BB962C8B-B14F-4D97-AF65-F5344CB8AC3E}">
        <p14:creationId xmlns:p14="http://schemas.microsoft.com/office/powerpoint/2010/main" xmlns="" val="1187226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Radiotherapy is a potentially effective alternative to surgery in the management of JNA. </a:t>
            </a:r>
            <a:endParaRPr lang="en-US" dirty="0"/>
          </a:p>
          <a:p>
            <a:endParaRPr lang="en-US" dirty="0"/>
          </a:p>
          <a:p>
            <a:pPr lvl="1"/>
            <a:r>
              <a:rPr lang="en-US" b="1" dirty="0" smtClean="0"/>
              <a:t>True. </a:t>
            </a:r>
          </a:p>
          <a:p>
            <a:pPr lvl="1"/>
            <a:r>
              <a:rPr lang="en-US" dirty="0"/>
              <a:t>Radiotherapy at a low dose (30-36 </a:t>
            </a:r>
            <a:r>
              <a:rPr lang="en-US" dirty="0" err="1"/>
              <a:t>Gy</a:t>
            </a:r>
            <a:r>
              <a:rPr lang="en-US" dirty="0"/>
              <a:t>) has been demonstrated to be effective in cases of advanced or recurrent lesions deemed not amenable to complete resection with acceptable morbidity</a:t>
            </a:r>
            <a:r>
              <a:rPr lang="en-US" dirty="0" smtClean="0"/>
              <a:t>.</a:t>
            </a:r>
            <a:endParaRPr lang="en-US" dirty="0"/>
          </a:p>
        </p:txBody>
      </p:sp>
    </p:spTree>
    <p:extLst>
      <p:ext uri="{BB962C8B-B14F-4D97-AF65-F5344CB8AC3E}">
        <p14:creationId xmlns:p14="http://schemas.microsoft.com/office/powerpoint/2010/main" xmlns="" val="16903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Osteoma</a:t>
            </a:r>
            <a:endParaRPr lang="en-US" dirty="0"/>
          </a:p>
        </p:txBody>
      </p:sp>
      <p:sp>
        <p:nvSpPr>
          <p:cNvPr id="3" name="Content Placeholder 2"/>
          <p:cNvSpPr>
            <a:spLocks noGrp="1"/>
          </p:cNvSpPr>
          <p:nvPr>
            <p:ph sz="quarter" idx="1"/>
          </p:nvPr>
        </p:nvSpPr>
        <p:spPr>
          <a:xfrm>
            <a:off x="301752" y="1527048"/>
            <a:ext cx="8503920" cy="3633163"/>
          </a:xfrm>
        </p:spPr>
        <p:txBody>
          <a:bodyPr>
            <a:normAutofit fontScale="85000" lnSpcReduction="20000"/>
          </a:bodyPr>
          <a:lstStyle/>
          <a:p>
            <a:r>
              <a:rPr lang="en-US" dirty="0"/>
              <a:t>B</a:t>
            </a:r>
            <a:r>
              <a:rPr lang="en-US" dirty="0" smtClean="0"/>
              <a:t>enign</a:t>
            </a:r>
            <a:r>
              <a:rPr lang="en-US" dirty="0"/>
              <a:t>, slow-growing </a:t>
            </a:r>
            <a:r>
              <a:rPr lang="en-US" dirty="0" err="1"/>
              <a:t>osteoblastic</a:t>
            </a:r>
            <a:r>
              <a:rPr lang="en-US" dirty="0"/>
              <a:t> </a:t>
            </a:r>
            <a:r>
              <a:rPr lang="en-US" dirty="0" smtClean="0"/>
              <a:t>lesion.</a:t>
            </a:r>
          </a:p>
          <a:p>
            <a:pPr marL="0" indent="0">
              <a:buNone/>
            </a:pPr>
            <a:endParaRPr lang="en-US" dirty="0" smtClean="0"/>
          </a:p>
          <a:p>
            <a:r>
              <a:rPr lang="en-US" dirty="0"/>
              <a:t>M</a:t>
            </a:r>
            <a:r>
              <a:rPr lang="en-US" dirty="0" smtClean="0"/>
              <a:t>ost </a:t>
            </a:r>
            <a:r>
              <a:rPr lang="en-US" dirty="0"/>
              <a:t>common benign tumor of the </a:t>
            </a:r>
            <a:r>
              <a:rPr lang="en-US" dirty="0" err="1"/>
              <a:t>sinonasal</a:t>
            </a:r>
            <a:r>
              <a:rPr lang="en-US" dirty="0"/>
              <a:t> </a:t>
            </a:r>
            <a:r>
              <a:rPr lang="en-US" dirty="0" smtClean="0"/>
              <a:t>tract, found in 1-3% of patients who get imaging for sinus symptoms.</a:t>
            </a:r>
          </a:p>
          <a:p>
            <a:pPr marL="0" indent="0">
              <a:buNone/>
            </a:pPr>
            <a:endParaRPr lang="en-US" dirty="0" smtClean="0"/>
          </a:p>
          <a:p>
            <a:r>
              <a:rPr lang="en-US" dirty="0" smtClean="0"/>
              <a:t>Q: The most </a:t>
            </a:r>
            <a:r>
              <a:rPr lang="en-US" dirty="0"/>
              <a:t>frequently involved anatomic </a:t>
            </a:r>
            <a:r>
              <a:rPr lang="en-US" dirty="0" smtClean="0"/>
              <a:t>site is the: </a:t>
            </a:r>
          </a:p>
          <a:p>
            <a:pPr marL="274320" lvl="1" indent="0">
              <a:buNone/>
            </a:pPr>
            <a:r>
              <a:rPr lang="en-US" dirty="0"/>
              <a:t> </a:t>
            </a:r>
            <a:r>
              <a:rPr lang="en-US" dirty="0" smtClean="0"/>
              <a:t>A) maxillary sinus</a:t>
            </a:r>
          </a:p>
          <a:p>
            <a:pPr marL="274320" lvl="1" indent="0">
              <a:buNone/>
            </a:pPr>
            <a:r>
              <a:rPr lang="en-US" dirty="0"/>
              <a:t> </a:t>
            </a:r>
            <a:r>
              <a:rPr lang="en-US" dirty="0" smtClean="0"/>
              <a:t>B) </a:t>
            </a:r>
            <a:r>
              <a:rPr lang="en-US" dirty="0" err="1" smtClean="0"/>
              <a:t>ethmoid</a:t>
            </a:r>
            <a:endParaRPr lang="en-US" dirty="0" smtClean="0"/>
          </a:p>
          <a:p>
            <a:pPr marL="274320" lvl="1" indent="0">
              <a:buNone/>
            </a:pPr>
            <a:r>
              <a:rPr lang="en-US" dirty="0"/>
              <a:t> </a:t>
            </a:r>
            <a:r>
              <a:rPr lang="en-US" dirty="0" smtClean="0"/>
              <a:t>C) frontal</a:t>
            </a:r>
          </a:p>
          <a:p>
            <a:pPr marL="274320" lvl="1" indent="0">
              <a:buNone/>
            </a:pPr>
            <a:r>
              <a:rPr lang="en-US" dirty="0" smtClean="0"/>
              <a:t> D) sphenoid</a:t>
            </a:r>
          </a:p>
          <a:p>
            <a:pPr marL="274320" lvl="1" indent="0">
              <a:buNone/>
            </a:pPr>
            <a:r>
              <a:rPr lang="en-US" dirty="0" smtClean="0"/>
              <a:t> </a:t>
            </a:r>
          </a:p>
        </p:txBody>
      </p:sp>
      <p:sp>
        <p:nvSpPr>
          <p:cNvPr id="4" name="TextBox 3"/>
          <p:cNvSpPr txBox="1"/>
          <p:nvPr/>
        </p:nvSpPr>
        <p:spPr>
          <a:xfrm>
            <a:off x="1010280" y="4932948"/>
            <a:ext cx="6542880" cy="1200329"/>
          </a:xfrm>
          <a:prstGeom prst="rect">
            <a:avLst/>
          </a:prstGeom>
          <a:noFill/>
        </p:spPr>
        <p:txBody>
          <a:bodyPr wrap="square" rtlCol="0">
            <a:spAutoFit/>
          </a:bodyPr>
          <a:lstStyle/>
          <a:p>
            <a:pPr marL="0" lvl="1"/>
            <a:r>
              <a:rPr lang="en-US" b="1" dirty="0"/>
              <a:t> </a:t>
            </a:r>
            <a:r>
              <a:rPr lang="en-US" b="1" dirty="0" smtClean="0"/>
              <a:t>A: </a:t>
            </a:r>
            <a:r>
              <a:rPr lang="en-US" b="1" dirty="0"/>
              <a:t>F</a:t>
            </a:r>
            <a:r>
              <a:rPr lang="en-US" b="1" dirty="0" smtClean="0"/>
              <a:t>rontal </a:t>
            </a:r>
            <a:r>
              <a:rPr lang="en-US" b="1" dirty="0"/>
              <a:t>sinus (approximately 80% of cases), followed by the </a:t>
            </a:r>
            <a:r>
              <a:rPr lang="en-US" b="1" dirty="0" err="1"/>
              <a:t>ethmoid</a:t>
            </a:r>
            <a:r>
              <a:rPr lang="en-US" b="1" dirty="0"/>
              <a:t>, the maxillary sinus, and, more rarely, the sphenoid sinus.</a:t>
            </a:r>
          </a:p>
          <a:p>
            <a:endParaRPr lang="en-US" dirty="0"/>
          </a:p>
        </p:txBody>
      </p:sp>
    </p:spTree>
    <p:extLst>
      <p:ext uri="{BB962C8B-B14F-4D97-AF65-F5344CB8AC3E}">
        <p14:creationId xmlns:p14="http://schemas.microsoft.com/office/powerpoint/2010/main" xmlns="" val="3255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Osteomas</a:t>
            </a:r>
            <a:endParaRPr lang="en-US" dirty="0"/>
          </a:p>
        </p:txBody>
      </p:sp>
      <p:sp>
        <p:nvSpPr>
          <p:cNvPr id="3" name="Content Placeholder 2"/>
          <p:cNvSpPr>
            <a:spLocks noGrp="1"/>
          </p:cNvSpPr>
          <p:nvPr>
            <p:ph sz="quarter" idx="1"/>
          </p:nvPr>
        </p:nvSpPr>
        <p:spPr/>
        <p:txBody>
          <a:bodyPr/>
          <a:lstStyle/>
          <a:p>
            <a:r>
              <a:rPr lang="en-US" b="1" dirty="0" smtClean="0"/>
              <a:t>Q: </a:t>
            </a:r>
            <a:r>
              <a:rPr lang="en-US" dirty="0" err="1" smtClean="0"/>
              <a:t>Osteomas</a:t>
            </a:r>
            <a:r>
              <a:rPr lang="en-US" dirty="0" smtClean="0"/>
              <a:t> </a:t>
            </a:r>
            <a:r>
              <a:rPr lang="en-US" dirty="0"/>
              <a:t>can be observed in conjunction with </a:t>
            </a:r>
            <a:r>
              <a:rPr lang="en-US" dirty="0" smtClean="0"/>
              <a:t>______  </a:t>
            </a:r>
            <a:r>
              <a:rPr lang="en-US" dirty="0"/>
              <a:t>syndrome, a genetic disorder characterized by multiple polyps of the colon in association with </a:t>
            </a:r>
            <a:r>
              <a:rPr lang="en-US" dirty="0" err="1"/>
              <a:t>osteomas</a:t>
            </a:r>
            <a:r>
              <a:rPr lang="en-US" dirty="0"/>
              <a:t> of the skull and multiple soft tissue tumors</a:t>
            </a:r>
            <a:r>
              <a:rPr lang="en-US" dirty="0" smtClean="0"/>
              <a:t>.</a:t>
            </a:r>
          </a:p>
          <a:p>
            <a:endParaRPr lang="en-US" dirty="0"/>
          </a:p>
          <a:p>
            <a:r>
              <a:rPr lang="en-US" b="1" dirty="0" smtClean="0"/>
              <a:t>Answer: Gardner’s Syndrome. </a:t>
            </a:r>
            <a:endParaRPr lang="en-US" b="1" dirty="0"/>
          </a:p>
          <a:p>
            <a:endParaRPr lang="en-US" dirty="0"/>
          </a:p>
        </p:txBody>
      </p:sp>
    </p:spTree>
    <p:extLst>
      <p:ext uri="{BB962C8B-B14F-4D97-AF65-F5344CB8AC3E}">
        <p14:creationId xmlns:p14="http://schemas.microsoft.com/office/powerpoint/2010/main" xmlns="" val="279256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a:xfrm>
            <a:off x="301752" y="1527048"/>
            <a:ext cx="8534400" cy="4716005"/>
          </a:xfrm>
        </p:spPr>
        <p:txBody>
          <a:bodyPr>
            <a:normAutofit fontScale="92500" lnSpcReduction="20000"/>
          </a:bodyPr>
          <a:lstStyle/>
          <a:p>
            <a:r>
              <a:rPr lang="en-US" dirty="0" smtClean="0"/>
              <a:t>Observation</a:t>
            </a:r>
          </a:p>
          <a:p>
            <a:pPr lvl="1"/>
            <a:r>
              <a:rPr lang="en-US" dirty="0" smtClean="0"/>
              <a:t>“wait and see”</a:t>
            </a:r>
          </a:p>
          <a:p>
            <a:pPr lvl="1"/>
            <a:r>
              <a:rPr lang="en-US" dirty="0" smtClean="0"/>
              <a:t> asymptomatic, slow-growing lesions </a:t>
            </a:r>
            <a:r>
              <a:rPr lang="en-US" dirty="0"/>
              <a:t>that </a:t>
            </a:r>
            <a:r>
              <a:rPr lang="en-US" dirty="0" smtClean="0"/>
              <a:t>do not </a:t>
            </a:r>
            <a:r>
              <a:rPr lang="en-US" dirty="0"/>
              <a:t>encroach upon critical structures such as the optic </a:t>
            </a:r>
            <a:r>
              <a:rPr lang="en-US" dirty="0" smtClean="0"/>
              <a:t>nerve, anterior </a:t>
            </a:r>
            <a:r>
              <a:rPr lang="en-US" dirty="0"/>
              <a:t>skull base or the orbit </a:t>
            </a:r>
            <a:r>
              <a:rPr lang="en-US" dirty="0" smtClean="0"/>
              <a:t>(low risk </a:t>
            </a:r>
            <a:r>
              <a:rPr lang="en-US" dirty="0"/>
              <a:t>for </a:t>
            </a:r>
            <a:r>
              <a:rPr lang="en-US" dirty="0" smtClean="0"/>
              <a:t>intracranial or orbital </a:t>
            </a:r>
            <a:r>
              <a:rPr lang="en-US" dirty="0"/>
              <a:t>complication)</a:t>
            </a:r>
            <a:r>
              <a:rPr lang="en-US" dirty="0" smtClean="0"/>
              <a:t>.</a:t>
            </a:r>
            <a:r>
              <a:rPr lang="en-US" dirty="0"/>
              <a:t> risk for intracranial complication</a:t>
            </a:r>
            <a:r>
              <a:rPr lang="en-US" dirty="0" smtClean="0"/>
              <a:t>)</a:t>
            </a:r>
          </a:p>
          <a:p>
            <a:pPr lvl="1"/>
            <a:endParaRPr lang="en-US" dirty="0" smtClean="0"/>
          </a:p>
          <a:p>
            <a:r>
              <a:rPr lang="en-US" dirty="0" err="1" smtClean="0"/>
              <a:t>Frontoethmoidectomy</a:t>
            </a:r>
            <a:endParaRPr lang="en-US" dirty="0" smtClean="0"/>
          </a:p>
          <a:p>
            <a:pPr lvl="1"/>
            <a:r>
              <a:rPr lang="en-US" dirty="0"/>
              <a:t>Lynch-</a:t>
            </a:r>
            <a:r>
              <a:rPr lang="en-US" dirty="0" err="1"/>
              <a:t>Howarth</a:t>
            </a:r>
            <a:r>
              <a:rPr lang="en-US" dirty="0"/>
              <a:t> incision, </a:t>
            </a:r>
            <a:r>
              <a:rPr lang="en-US" dirty="0" err="1"/>
              <a:t>midfacial</a:t>
            </a:r>
            <a:r>
              <a:rPr lang="en-US" dirty="0"/>
              <a:t> </a:t>
            </a:r>
            <a:r>
              <a:rPr lang="en-US" dirty="0" err="1"/>
              <a:t>degloving</a:t>
            </a:r>
            <a:r>
              <a:rPr lang="en-US" dirty="0"/>
              <a:t>, lateral </a:t>
            </a:r>
            <a:r>
              <a:rPr lang="en-US" dirty="0" err="1"/>
              <a:t>rhinotomy</a:t>
            </a:r>
            <a:r>
              <a:rPr lang="en-US" dirty="0"/>
              <a:t>, Caldwell-Luc procedure, and osteoplastic frontal </a:t>
            </a:r>
            <a:r>
              <a:rPr lang="en-US" dirty="0" err="1"/>
              <a:t>sinusotomy</a:t>
            </a:r>
            <a:r>
              <a:rPr lang="en-US" dirty="0"/>
              <a:t> via a coronal incision</a:t>
            </a:r>
            <a:r>
              <a:rPr lang="en-US" dirty="0" smtClean="0"/>
              <a:t>)</a:t>
            </a:r>
          </a:p>
          <a:p>
            <a:pPr marL="274320" lvl="1" indent="0">
              <a:buNone/>
            </a:pPr>
            <a:endParaRPr lang="en-US" dirty="0" smtClean="0"/>
          </a:p>
          <a:p>
            <a:r>
              <a:rPr lang="en-US" dirty="0" smtClean="0"/>
              <a:t>Endoscopic Resection</a:t>
            </a:r>
          </a:p>
          <a:p>
            <a:pPr lvl="1"/>
            <a:r>
              <a:rPr lang="en-US" dirty="0" smtClean="0"/>
              <a:t>Technique consists </a:t>
            </a:r>
            <a:r>
              <a:rPr lang="en-US" dirty="0"/>
              <a:t>of drilling the core of the lesion with a diamond bur, thus leaving a very thin shell of bone that can be easily fractured and dissected from the adjacent tissues</a:t>
            </a:r>
            <a:r>
              <a:rPr lang="en-US" dirty="0" smtClean="0"/>
              <a:t>.</a:t>
            </a:r>
          </a:p>
          <a:p>
            <a:pPr lvl="1"/>
            <a:endParaRPr lang="en-US" dirty="0"/>
          </a:p>
        </p:txBody>
      </p:sp>
    </p:spTree>
    <p:extLst>
      <p:ext uri="{BB962C8B-B14F-4D97-AF65-F5344CB8AC3E}">
        <p14:creationId xmlns:p14="http://schemas.microsoft.com/office/powerpoint/2010/main" xmlns="" val="1984354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for </a:t>
            </a:r>
            <a:r>
              <a:rPr lang="en-US" dirty="0" err="1" smtClean="0"/>
              <a:t>Osteoma</a:t>
            </a:r>
            <a:endParaRPr lang="en-US" dirty="0"/>
          </a:p>
        </p:txBody>
      </p:sp>
      <p:sp>
        <p:nvSpPr>
          <p:cNvPr id="3" name="Content Placeholder 2"/>
          <p:cNvSpPr>
            <a:spLocks noGrp="1"/>
          </p:cNvSpPr>
          <p:nvPr>
            <p:ph sz="quarter" idx="1"/>
          </p:nvPr>
        </p:nvSpPr>
        <p:spPr/>
        <p:txBody>
          <a:bodyPr/>
          <a:lstStyle/>
          <a:p>
            <a:r>
              <a:rPr lang="en-US" dirty="0" err="1"/>
              <a:t>O</a:t>
            </a:r>
            <a:r>
              <a:rPr lang="en-US" dirty="0" err="1" smtClean="0"/>
              <a:t>steoma</a:t>
            </a:r>
            <a:r>
              <a:rPr lang="en-US" dirty="0" smtClean="0"/>
              <a:t> </a:t>
            </a:r>
            <a:r>
              <a:rPr lang="en-US" dirty="0"/>
              <a:t>recurrences are very rare, routine periodic postoperative surveillance by CT is not justified. </a:t>
            </a:r>
            <a:endParaRPr lang="en-US" dirty="0" smtClean="0"/>
          </a:p>
          <a:p>
            <a:endParaRPr lang="en-US" dirty="0"/>
          </a:p>
          <a:p>
            <a:r>
              <a:rPr lang="en-US" dirty="0" smtClean="0"/>
              <a:t>CT exams performed </a:t>
            </a:r>
            <a:r>
              <a:rPr lang="en-US" dirty="0"/>
              <a:t>1 year after surgery and, on the basis of its results, make a decision about further radiologic follow-up. </a:t>
            </a:r>
            <a:endParaRPr lang="en-US" dirty="0" smtClean="0"/>
          </a:p>
          <a:p>
            <a:endParaRPr lang="en-US" dirty="0"/>
          </a:p>
          <a:p>
            <a:r>
              <a:rPr lang="en-US" dirty="0" smtClean="0"/>
              <a:t>The </a:t>
            </a:r>
            <a:r>
              <a:rPr lang="en-US" dirty="0"/>
              <a:t>presence of a symptomatic </a:t>
            </a:r>
            <a:r>
              <a:rPr lang="en-US" dirty="0" err="1"/>
              <a:t>stenotic</a:t>
            </a:r>
            <a:r>
              <a:rPr lang="en-US" dirty="0"/>
              <a:t> frontal or maxillary </a:t>
            </a:r>
            <a:r>
              <a:rPr lang="en-US" dirty="0" err="1"/>
              <a:t>sinusotomy</a:t>
            </a:r>
            <a:r>
              <a:rPr lang="en-US" dirty="0"/>
              <a:t> </a:t>
            </a:r>
            <a:r>
              <a:rPr lang="en-US" dirty="0" smtClean="0"/>
              <a:t>would merit repeat CT </a:t>
            </a:r>
            <a:r>
              <a:rPr lang="en-US" dirty="0"/>
              <a:t>examination.</a:t>
            </a:r>
          </a:p>
        </p:txBody>
      </p:sp>
    </p:spTree>
    <p:extLst>
      <p:ext uri="{BB962C8B-B14F-4D97-AF65-F5344CB8AC3E}">
        <p14:creationId xmlns:p14="http://schemas.microsoft.com/office/powerpoint/2010/main" xmlns="" val="128554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 Invasive vs. Non-invasive</a:t>
            </a:r>
            <a:endParaRPr lang="en-US" dirty="0"/>
          </a:p>
        </p:txBody>
      </p:sp>
      <p:sp>
        <p:nvSpPr>
          <p:cNvPr id="3" name="Content Placeholder 2"/>
          <p:cNvSpPr>
            <a:spLocks noGrp="1"/>
          </p:cNvSpPr>
          <p:nvPr>
            <p:ph sz="quarter" idx="1"/>
          </p:nvPr>
        </p:nvSpPr>
        <p:spPr>
          <a:xfrm>
            <a:off x="301752" y="1527048"/>
            <a:ext cx="4828227" cy="4572000"/>
          </a:xfrm>
        </p:spPr>
        <p:txBody>
          <a:bodyPr>
            <a:normAutofit fontScale="92500"/>
          </a:bodyPr>
          <a:lstStyle/>
          <a:p>
            <a:r>
              <a:rPr lang="en-US" dirty="0"/>
              <a:t>Histopathologic inspection shows the fungus invading </a:t>
            </a:r>
            <a:r>
              <a:rPr lang="en-US" dirty="0" smtClean="0"/>
              <a:t>tissue.</a:t>
            </a:r>
          </a:p>
          <a:p>
            <a:pPr marL="0" indent="0">
              <a:buNone/>
            </a:pPr>
            <a:endParaRPr lang="en-US" dirty="0" smtClean="0"/>
          </a:p>
          <a:p>
            <a:r>
              <a:rPr lang="en-US" dirty="0" smtClean="0"/>
              <a:t>45</a:t>
            </a:r>
            <a:r>
              <a:rPr lang="en-US" dirty="0"/>
              <a:t>-degree </a:t>
            </a:r>
            <a:r>
              <a:rPr lang="en-US" dirty="0" smtClean="0"/>
              <a:t>branching</a:t>
            </a:r>
          </a:p>
          <a:p>
            <a:pPr marL="0" indent="0">
              <a:buNone/>
            </a:pPr>
            <a:endParaRPr lang="en-US" dirty="0" smtClean="0"/>
          </a:p>
          <a:p>
            <a:r>
              <a:rPr lang="en-US" dirty="0" err="1"/>
              <a:t>S</a:t>
            </a:r>
            <a:r>
              <a:rPr lang="en-US" dirty="0" err="1" smtClean="0"/>
              <a:t>eptated</a:t>
            </a:r>
            <a:r>
              <a:rPr lang="en-US" dirty="0" smtClean="0"/>
              <a:t> </a:t>
            </a:r>
            <a:r>
              <a:rPr lang="en-US" dirty="0"/>
              <a:t>hyphae are present</a:t>
            </a:r>
            <a:r>
              <a:rPr lang="en-US" dirty="0" smtClean="0"/>
              <a:t>.</a:t>
            </a:r>
          </a:p>
          <a:p>
            <a:endParaRPr lang="en-US" dirty="0"/>
          </a:p>
          <a:p>
            <a:pPr marL="0" indent="0">
              <a:buNone/>
            </a:pPr>
            <a:r>
              <a:rPr lang="en-US" dirty="0" smtClean="0"/>
              <a:t>Q: These feature are typical of: ?</a:t>
            </a:r>
            <a:endParaRPr lang="en-US" dirty="0"/>
          </a:p>
        </p:txBody>
      </p:sp>
      <p:pic>
        <p:nvPicPr>
          <p:cNvPr id="4" name="Picture 3"/>
          <p:cNvPicPr>
            <a:picLocks noChangeAspect="1"/>
          </p:cNvPicPr>
          <p:nvPr/>
        </p:nvPicPr>
        <p:blipFill>
          <a:blip r:embed="rId3"/>
          <a:stretch>
            <a:fillRect/>
          </a:stretch>
        </p:blipFill>
        <p:spPr>
          <a:xfrm>
            <a:off x="4893728" y="1688926"/>
            <a:ext cx="3842813" cy="2369735"/>
          </a:xfrm>
          <a:prstGeom prst="rect">
            <a:avLst/>
          </a:prstGeom>
        </p:spPr>
      </p:pic>
      <p:sp>
        <p:nvSpPr>
          <p:cNvPr id="5" name="TextBox 4"/>
          <p:cNvSpPr txBox="1"/>
          <p:nvPr/>
        </p:nvSpPr>
        <p:spPr>
          <a:xfrm>
            <a:off x="5129979" y="5039896"/>
            <a:ext cx="2784126" cy="646331"/>
          </a:xfrm>
          <a:prstGeom prst="rect">
            <a:avLst/>
          </a:prstGeom>
          <a:noFill/>
        </p:spPr>
        <p:txBody>
          <a:bodyPr wrap="square" rtlCol="0">
            <a:spAutoFit/>
          </a:bodyPr>
          <a:lstStyle/>
          <a:p>
            <a:r>
              <a:rPr lang="en-US" b="1" i="1" dirty="0" err="1"/>
              <a:t>Aspergillus</a:t>
            </a:r>
            <a:r>
              <a:rPr lang="en-US" b="1" dirty="0"/>
              <a:t> species</a:t>
            </a:r>
          </a:p>
          <a:p>
            <a:endParaRPr lang="en-US" dirty="0"/>
          </a:p>
        </p:txBody>
      </p:sp>
    </p:spTree>
    <p:extLst>
      <p:ext uri="{BB962C8B-B14F-4D97-AF65-F5344CB8AC3E}">
        <p14:creationId xmlns:p14="http://schemas.microsoft.com/office/powerpoint/2010/main" xmlns="" val="1584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Lobular Capillary </a:t>
            </a:r>
            <a:r>
              <a:rPr lang="en-US" dirty="0" err="1" smtClean="0"/>
              <a:t>Hemangioma</a:t>
            </a:r>
            <a:endParaRPr lang="en-US" dirty="0"/>
          </a:p>
        </p:txBody>
      </p:sp>
      <p:sp>
        <p:nvSpPr>
          <p:cNvPr id="3" name="Content Placeholder 2"/>
          <p:cNvSpPr>
            <a:spLocks noGrp="1"/>
          </p:cNvSpPr>
          <p:nvPr>
            <p:ph sz="quarter" idx="1"/>
          </p:nvPr>
        </p:nvSpPr>
        <p:spPr>
          <a:xfrm>
            <a:off x="301752" y="1738734"/>
            <a:ext cx="4280365" cy="4572000"/>
          </a:xfrm>
        </p:spPr>
        <p:txBody>
          <a:bodyPr>
            <a:normAutofit fontScale="77500" lnSpcReduction="20000"/>
          </a:bodyPr>
          <a:lstStyle/>
          <a:p>
            <a:r>
              <a:rPr lang="en-US" dirty="0" smtClean="0"/>
              <a:t>Rapidly </a:t>
            </a:r>
            <a:r>
              <a:rPr lang="en-US" dirty="0"/>
              <a:t>growing lesion characterized by a proliferation of capillaries arranged in lobules and separated by a loose connective tissue </a:t>
            </a:r>
            <a:r>
              <a:rPr lang="en-US" dirty="0" err="1"/>
              <a:t>stroma</a:t>
            </a:r>
            <a:r>
              <a:rPr lang="en-US" dirty="0"/>
              <a:t>, often infiltrated by inflammatory </a:t>
            </a:r>
            <a:r>
              <a:rPr lang="en-US" dirty="0" smtClean="0"/>
              <a:t>cells</a:t>
            </a:r>
          </a:p>
          <a:p>
            <a:pPr marL="0" indent="0">
              <a:buNone/>
            </a:pPr>
            <a:endParaRPr lang="en-US" dirty="0" smtClean="0"/>
          </a:p>
          <a:p>
            <a:r>
              <a:rPr lang="en-US" dirty="0" smtClean="0"/>
              <a:t>Typically appears </a:t>
            </a:r>
            <a:r>
              <a:rPr lang="en-US" dirty="0"/>
              <a:t>at endoscopy as a red to purple mass, not larger than 1 cm, associated with </a:t>
            </a:r>
            <a:r>
              <a:rPr lang="en-US" dirty="0" smtClean="0"/>
              <a:t>epistaxis.</a:t>
            </a:r>
          </a:p>
          <a:p>
            <a:endParaRPr lang="en-US" dirty="0"/>
          </a:p>
          <a:p>
            <a:r>
              <a:rPr lang="en-US" dirty="0" smtClean="0"/>
              <a:t>Endoscopic resection is treatment of choice. </a:t>
            </a:r>
            <a:endParaRPr lang="en-US" dirty="0"/>
          </a:p>
        </p:txBody>
      </p:sp>
      <p:pic>
        <p:nvPicPr>
          <p:cNvPr id="4" name="Picture 3"/>
          <p:cNvPicPr>
            <a:picLocks noChangeAspect="1"/>
          </p:cNvPicPr>
          <p:nvPr/>
        </p:nvPicPr>
        <p:blipFill>
          <a:blip r:embed="rId2"/>
          <a:stretch>
            <a:fillRect/>
          </a:stretch>
        </p:blipFill>
        <p:spPr>
          <a:xfrm>
            <a:off x="5048820" y="1855364"/>
            <a:ext cx="3194620" cy="4043823"/>
          </a:xfrm>
          <a:prstGeom prst="rect">
            <a:avLst/>
          </a:prstGeom>
        </p:spPr>
      </p:pic>
    </p:spTree>
    <p:extLst>
      <p:ext uri="{BB962C8B-B14F-4D97-AF65-F5344CB8AC3E}">
        <p14:creationId xmlns:p14="http://schemas.microsoft.com/office/powerpoint/2010/main" xmlns="" val="4169606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Ossifying </a:t>
            </a:r>
            <a:r>
              <a:rPr lang="en-US" dirty="0" smtClean="0"/>
              <a:t>Fibroma and Fibrous Dysplasia</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Ossifying fibroma of the </a:t>
            </a:r>
            <a:r>
              <a:rPr lang="en-US" dirty="0" err="1"/>
              <a:t>sinonasal</a:t>
            </a:r>
            <a:r>
              <a:rPr lang="en-US" dirty="0"/>
              <a:t> tract generally occurs in the third and fourth decades of life, preferentially in black </a:t>
            </a:r>
            <a:r>
              <a:rPr lang="en-US" dirty="0" smtClean="0"/>
              <a:t>women. 	</a:t>
            </a:r>
          </a:p>
          <a:p>
            <a:pPr lvl="2"/>
            <a:r>
              <a:rPr lang="en-US" dirty="0" err="1" smtClean="0"/>
              <a:t>psammomatoid</a:t>
            </a:r>
            <a:r>
              <a:rPr lang="en-US" dirty="0" smtClean="0"/>
              <a:t> </a:t>
            </a:r>
            <a:r>
              <a:rPr lang="en-US" dirty="0"/>
              <a:t>variant typically affects men at a younger age and displays a more aggressive local behavior. </a:t>
            </a:r>
            <a:endParaRPr lang="en-US" dirty="0" smtClean="0"/>
          </a:p>
          <a:p>
            <a:pPr marL="0" indent="0">
              <a:buNone/>
            </a:pPr>
            <a:endParaRPr lang="en-US" dirty="0" smtClean="0"/>
          </a:p>
          <a:p>
            <a:r>
              <a:rPr lang="en-US" dirty="0" smtClean="0"/>
              <a:t>Fibrous </a:t>
            </a:r>
            <a:r>
              <a:rPr lang="en-US" dirty="0"/>
              <a:t>dysplasia is commonly diagnosed within the first two decades of life and may present in the following three forms: </a:t>
            </a:r>
            <a:r>
              <a:rPr lang="en-US" dirty="0" err="1"/>
              <a:t>monostotic</a:t>
            </a:r>
            <a:r>
              <a:rPr lang="en-US" dirty="0"/>
              <a:t>, </a:t>
            </a:r>
            <a:r>
              <a:rPr lang="en-US" dirty="0" err="1"/>
              <a:t>polyostotic</a:t>
            </a:r>
            <a:r>
              <a:rPr lang="en-US" dirty="0"/>
              <a:t>, and </a:t>
            </a:r>
            <a:r>
              <a:rPr lang="en-US" dirty="0" smtClean="0"/>
              <a:t>disseminated (a.k.a. McCune</a:t>
            </a:r>
            <a:r>
              <a:rPr lang="en-US" dirty="0"/>
              <a:t>-Albright </a:t>
            </a:r>
            <a:r>
              <a:rPr lang="en-US" dirty="0" smtClean="0"/>
              <a:t>syndrome).</a:t>
            </a:r>
          </a:p>
          <a:p>
            <a:endParaRPr lang="en-US" dirty="0" smtClean="0"/>
          </a:p>
          <a:p>
            <a:r>
              <a:rPr lang="en-US" dirty="0"/>
              <a:t>Neither ossifying fibroma nor fibrous dysplasia is associated with specific symptoms</a:t>
            </a:r>
            <a:r>
              <a:rPr lang="en-US" dirty="0" smtClean="0"/>
              <a:t>.</a:t>
            </a:r>
          </a:p>
          <a:p>
            <a:endParaRPr lang="en-US" dirty="0" smtClean="0"/>
          </a:p>
          <a:p>
            <a:r>
              <a:rPr lang="en-US" dirty="0" smtClean="0"/>
              <a:t>Present as space</a:t>
            </a:r>
            <a:r>
              <a:rPr lang="en-US" dirty="0"/>
              <a:t>-occupying lesion in the nasal </a:t>
            </a:r>
            <a:r>
              <a:rPr lang="en-US" dirty="0" smtClean="0"/>
              <a:t>cavity and cause symptoms from </a:t>
            </a:r>
            <a:r>
              <a:rPr lang="en-US" dirty="0" err="1" smtClean="0"/>
              <a:t>sinonasal</a:t>
            </a:r>
            <a:r>
              <a:rPr lang="en-US" dirty="0" smtClean="0"/>
              <a:t> obstruction.</a:t>
            </a:r>
          </a:p>
          <a:p>
            <a:endParaRPr lang="en-US" dirty="0"/>
          </a:p>
          <a:p>
            <a:r>
              <a:rPr lang="en-US" dirty="0" smtClean="0"/>
              <a:t>Advanced fibrous dysplasia may compress </a:t>
            </a:r>
            <a:r>
              <a:rPr lang="en-US" dirty="0"/>
              <a:t>the optic nerve or the orbit </a:t>
            </a:r>
            <a:r>
              <a:rPr lang="en-US" dirty="0" smtClean="0"/>
              <a:t>(visual impairment) or contribute to </a:t>
            </a:r>
            <a:r>
              <a:rPr lang="en-US" dirty="0"/>
              <a:t>aesthetic deformities.</a:t>
            </a:r>
          </a:p>
          <a:p>
            <a:endParaRPr lang="en-US" dirty="0"/>
          </a:p>
        </p:txBody>
      </p:sp>
    </p:spTree>
    <p:extLst>
      <p:ext uri="{BB962C8B-B14F-4D97-AF65-F5344CB8AC3E}">
        <p14:creationId xmlns:p14="http://schemas.microsoft.com/office/powerpoint/2010/main" xmlns="" val="1230299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Fibrous Dysplasia</a:t>
            </a:r>
            <a:endParaRPr lang="en-US" dirty="0"/>
          </a:p>
        </p:txBody>
      </p:sp>
      <p:sp>
        <p:nvSpPr>
          <p:cNvPr id="3" name="Content Placeholder 2"/>
          <p:cNvSpPr>
            <a:spLocks noGrp="1"/>
          </p:cNvSpPr>
          <p:nvPr>
            <p:ph sz="quarter" idx="1"/>
          </p:nvPr>
        </p:nvSpPr>
        <p:spPr>
          <a:xfrm>
            <a:off x="301752" y="1527048"/>
            <a:ext cx="4096459" cy="4572000"/>
          </a:xfrm>
        </p:spPr>
        <p:txBody>
          <a:bodyPr>
            <a:normAutofit fontScale="70000" lnSpcReduction="20000"/>
          </a:bodyPr>
          <a:lstStyle/>
          <a:p>
            <a:endParaRPr lang="en-US" dirty="0" smtClean="0"/>
          </a:p>
          <a:p>
            <a:r>
              <a:rPr lang="en-US" dirty="0"/>
              <a:t>G</a:t>
            </a:r>
            <a:r>
              <a:rPr lang="en-US" dirty="0" smtClean="0"/>
              <a:t>enetically </a:t>
            </a:r>
            <a:r>
              <a:rPr lang="en-US" dirty="0"/>
              <a:t>based developmental anomaly of the bone-forming mesenchyme with a defect in </a:t>
            </a:r>
            <a:r>
              <a:rPr lang="en-US" dirty="0" err="1"/>
              <a:t>osteoblastic</a:t>
            </a:r>
            <a:r>
              <a:rPr lang="en-US" dirty="0"/>
              <a:t> differentiation and </a:t>
            </a:r>
            <a:r>
              <a:rPr lang="en-US" dirty="0" smtClean="0"/>
              <a:t>maturation.</a:t>
            </a:r>
          </a:p>
          <a:p>
            <a:pPr marL="0" indent="0">
              <a:buNone/>
            </a:pPr>
            <a:endParaRPr lang="en-US" dirty="0" smtClean="0"/>
          </a:p>
          <a:p>
            <a:r>
              <a:rPr lang="en-US" dirty="0" smtClean="0"/>
              <a:t>Non-neoplastic condition. </a:t>
            </a:r>
          </a:p>
          <a:p>
            <a:pPr marL="0" indent="0">
              <a:buNone/>
            </a:pPr>
            <a:r>
              <a:rPr lang="en-US" dirty="0" smtClean="0"/>
              <a:t> </a:t>
            </a:r>
            <a:endParaRPr lang="en-US" dirty="0"/>
          </a:p>
          <a:p>
            <a:r>
              <a:rPr lang="en-US" dirty="0"/>
              <a:t>L</a:t>
            </a:r>
            <a:r>
              <a:rPr lang="en-US" dirty="0" smtClean="0"/>
              <a:t>eads to </a:t>
            </a:r>
            <a:r>
              <a:rPr lang="en-US" dirty="0"/>
              <a:t>replacement of normal bony tissue by fibrous tissue of variable cellularity and immature woven bone. </a:t>
            </a:r>
            <a:endParaRPr lang="en-US" dirty="0" smtClean="0"/>
          </a:p>
          <a:p>
            <a:endParaRPr lang="en-US" dirty="0"/>
          </a:p>
          <a:p>
            <a:r>
              <a:rPr lang="en-US" dirty="0" smtClean="0"/>
              <a:t>CT shows mineralized </a:t>
            </a:r>
            <a:r>
              <a:rPr lang="en-US" dirty="0"/>
              <a:t>fibrous tissue replacing normal </a:t>
            </a:r>
            <a:r>
              <a:rPr lang="en-US" dirty="0" smtClean="0"/>
              <a:t>bone. </a:t>
            </a:r>
            <a:endParaRPr lang="en-US" dirty="0"/>
          </a:p>
        </p:txBody>
      </p:sp>
      <p:pic>
        <p:nvPicPr>
          <p:cNvPr id="5" name="Picture 4"/>
          <p:cNvPicPr>
            <a:picLocks noChangeAspect="1"/>
          </p:cNvPicPr>
          <p:nvPr/>
        </p:nvPicPr>
        <p:blipFill>
          <a:blip r:embed="rId2"/>
          <a:stretch>
            <a:fillRect/>
          </a:stretch>
        </p:blipFill>
        <p:spPr>
          <a:xfrm>
            <a:off x="4692315" y="2138948"/>
            <a:ext cx="3982547" cy="3371890"/>
          </a:xfrm>
          <a:prstGeom prst="rect">
            <a:avLst/>
          </a:prstGeom>
        </p:spPr>
      </p:pic>
    </p:spTree>
    <p:extLst>
      <p:ext uri="{BB962C8B-B14F-4D97-AF65-F5344CB8AC3E}">
        <p14:creationId xmlns:p14="http://schemas.microsoft.com/office/powerpoint/2010/main" xmlns="" val="2370043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Ossifying Fibroma</a:t>
            </a:r>
            <a:endParaRPr lang="en-US" dirty="0"/>
          </a:p>
        </p:txBody>
      </p:sp>
      <p:sp>
        <p:nvSpPr>
          <p:cNvPr id="3" name="Content Placeholder 2"/>
          <p:cNvSpPr>
            <a:spLocks noGrp="1"/>
          </p:cNvSpPr>
          <p:nvPr>
            <p:ph sz="quarter" idx="1"/>
          </p:nvPr>
        </p:nvSpPr>
        <p:spPr>
          <a:xfrm>
            <a:off x="301752" y="1527048"/>
            <a:ext cx="4283616" cy="4572000"/>
          </a:xfrm>
        </p:spPr>
        <p:txBody>
          <a:bodyPr>
            <a:normAutofit lnSpcReduction="10000"/>
          </a:bodyPr>
          <a:lstStyle/>
          <a:p>
            <a:r>
              <a:rPr lang="en-US" dirty="0" smtClean="0"/>
              <a:t>Appears on CT </a:t>
            </a:r>
            <a:r>
              <a:rPr lang="en-US" dirty="0"/>
              <a:t>as a well-defined, </a:t>
            </a:r>
            <a:r>
              <a:rPr lang="en-US" dirty="0" err="1"/>
              <a:t>multiloculated</a:t>
            </a:r>
            <a:r>
              <a:rPr lang="en-US" dirty="0"/>
              <a:t> lesion, bordered by a peripheral eggshell-like dense </a:t>
            </a:r>
            <a:r>
              <a:rPr lang="en-US" dirty="0" smtClean="0"/>
              <a:t>rim. </a:t>
            </a:r>
          </a:p>
          <a:p>
            <a:pPr marL="0" indent="0">
              <a:buNone/>
            </a:pPr>
            <a:endParaRPr lang="en-US" dirty="0" smtClean="0"/>
          </a:p>
          <a:p>
            <a:r>
              <a:rPr lang="en-US" dirty="0" smtClean="0"/>
              <a:t>True </a:t>
            </a:r>
            <a:r>
              <a:rPr lang="en-US" dirty="0"/>
              <a:t>benign </a:t>
            </a:r>
            <a:r>
              <a:rPr lang="en-US" dirty="0" smtClean="0"/>
              <a:t>neoplasm.</a:t>
            </a:r>
          </a:p>
          <a:p>
            <a:pPr marL="0" indent="0">
              <a:buNone/>
            </a:pPr>
            <a:endParaRPr lang="en-US" dirty="0" smtClean="0"/>
          </a:p>
          <a:p>
            <a:r>
              <a:rPr lang="en-US" dirty="0" smtClean="0"/>
              <a:t>Well circumscribed, capsulated lesion with </a:t>
            </a:r>
            <a:r>
              <a:rPr lang="en-US" dirty="0" err="1" smtClean="0"/>
              <a:t>osteoblastic</a:t>
            </a:r>
            <a:r>
              <a:rPr lang="en-US" dirty="0" smtClean="0"/>
              <a:t> rimming. </a:t>
            </a:r>
          </a:p>
          <a:p>
            <a:endParaRPr lang="en-US" dirty="0"/>
          </a:p>
        </p:txBody>
      </p:sp>
      <p:pic>
        <p:nvPicPr>
          <p:cNvPr id="4" name="Picture 3"/>
          <p:cNvPicPr>
            <a:picLocks noChangeAspect="1"/>
          </p:cNvPicPr>
          <p:nvPr/>
        </p:nvPicPr>
        <p:blipFill>
          <a:blip r:embed="rId2"/>
          <a:stretch>
            <a:fillRect/>
          </a:stretch>
        </p:blipFill>
        <p:spPr>
          <a:xfrm>
            <a:off x="5895473" y="1527048"/>
            <a:ext cx="2424053" cy="2275304"/>
          </a:xfrm>
          <a:prstGeom prst="rect">
            <a:avLst/>
          </a:prstGeom>
        </p:spPr>
      </p:pic>
      <p:pic>
        <p:nvPicPr>
          <p:cNvPr id="5" name="Picture 4"/>
          <p:cNvPicPr>
            <a:picLocks noChangeAspect="1"/>
          </p:cNvPicPr>
          <p:nvPr/>
        </p:nvPicPr>
        <p:blipFill>
          <a:blip r:embed="rId3"/>
          <a:stretch>
            <a:fillRect/>
          </a:stretch>
        </p:blipFill>
        <p:spPr>
          <a:xfrm>
            <a:off x="5172135" y="3997158"/>
            <a:ext cx="3664017" cy="2743868"/>
          </a:xfrm>
          <a:prstGeom prst="rect">
            <a:avLst/>
          </a:prstGeom>
        </p:spPr>
      </p:pic>
    </p:spTree>
    <p:extLst>
      <p:ext uri="{BB962C8B-B14F-4D97-AF65-F5344CB8AC3E}">
        <p14:creationId xmlns:p14="http://schemas.microsoft.com/office/powerpoint/2010/main" xmlns="" val="27754607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Ossifying Fibroma-</a:t>
            </a:r>
          </a:p>
          <a:p>
            <a:pPr lvl="1"/>
            <a:r>
              <a:rPr lang="en-US" dirty="0" smtClean="0"/>
              <a:t>Requires radical resection</a:t>
            </a:r>
          </a:p>
          <a:p>
            <a:pPr lvl="1"/>
            <a:r>
              <a:rPr lang="en-US" dirty="0"/>
              <a:t>H</a:t>
            </a:r>
            <a:r>
              <a:rPr lang="en-US" dirty="0" smtClean="0"/>
              <a:t>igh </a:t>
            </a:r>
            <a:r>
              <a:rPr lang="en-US" dirty="0"/>
              <a:t>rate of relapses, </a:t>
            </a:r>
            <a:endParaRPr lang="en-US" dirty="0" smtClean="0"/>
          </a:p>
          <a:p>
            <a:pPr lvl="1"/>
            <a:r>
              <a:rPr lang="en-US" dirty="0"/>
              <a:t>A</a:t>
            </a:r>
            <a:r>
              <a:rPr lang="en-US" dirty="0" smtClean="0"/>
              <a:t>ggressive </a:t>
            </a:r>
            <a:r>
              <a:rPr lang="en-US" dirty="0"/>
              <a:t>behavior of recurring tumors, with local destruction and potential invasion of adjacent vital structures</a:t>
            </a:r>
            <a:r>
              <a:rPr lang="en-US" dirty="0" smtClean="0"/>
              <a:t>.</a:t>
            </a:r>
          </a:p>
          <a:p>
            <a:pPr marL="274320" lvl="1" indent="0">
              <a:buNone/>
            </a:pPr>
            <a:endParaRPr lang="en-US" dirty="0" smtClean="0"/>
          </a:p>
          <a:p>
            <a:r>
              <a:rPr lang="en-US" dirty="0"/>
              <a:t>F</a:t>
            </a:r>
            <a:r>
              <a:rPr lang="en-US" dirty="0" smtClean="0"/>
              <a:t>ibrous dysplasia- </a:t>
            </a:r>
          </a:p>
          <a:p>
            <a:pPr lvl="1"/>
            <a:r>
              <a:rPr lang="en-US" dirty="0"/>
              <a:t>S</a:t>
            </a:r>
            <a:r>
              <a:rPr lang="en-US" dirty="0" smtClean="0"/>
              <a:t>urgery </a:t>
            </a:r>
            <a:r>
              <a:rPr lang="en-US" dirty="0"/>
              <a:t>is intended to relieve symptoms such as visual impairment due to compression of the optic nerve or to correct aesthetic deformities, but not to remove the entire lesion. </a:t>
            </a:r>
            <a:endParaRPr lang="en-US" dirty="0" smtClean="0"/>
          </a:p>
          <a:p>
            <a:pPr lvl="1"/>
            <a:endParaRPr lang="en-US" dirty="0" smtClean="0"/>
          </a:p>
          <a:p>
            <a:pPr lvl="1"/>
            <a:r>
              <a:rPr lang="en-US" dirty="0"/>
              <a:t>B</a:t>
            </a:r>
            <a:r>
              <a:rPr lang="en-US" dirty="0" smtClean="0"/>
              <a:t>isphosphonates (inhibit </a:t>
            </a:r>
            <a:r>
              <a:rPr lang="en-US" dirty="0" err="1"/>
              <a:t>osteoclastic</a:t>
            </a:r>
            <a:r>
              <a:rPr lang="en-US" dirty="0"/>
              <a:t> </a:t>
            </a:r>
            <a:r>
              <a:rPr lang="en-US" dirty="0" smtClean="0"/>
              <a:t>activity) have </a:t>
            </a:r>
            <a:r>
              <a:rPr lang="en-US" dirty="0"/>
              <a:t>been used with success in patients with extensive lesions associated with significant disfigurement and pain.</a:t>
            </a:r>
          </a:p>
        </p:txBody>
      </p:sp>
    </p:spTree>
    <p:extLst>
      <p:ext uri="{BB962C8B-B14F-4D97-AF65-F5344CB8AC3E}">
        <p14:creationId xmlns:p14="http://schemas.microsoft.com/office/powerpoint/2010/main" xmlns="" val="1023073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Schwannoma</a:t>
            </a:r>
            <a:endParaRPr lang="en-US" dirty="0"/>
          </a:p>
        </p:txBody>
      </p:sp>
      <p:sp>
        <p:nvSpPr>
          <p:cNvPr id="3" name="Content Placeholder 2"/>
          <p:cNvSpPr>
            <a:spLocks noGrp="1"/>
          </p:cNvSpPr>
          <p:nvPr>
            <p:ph sz="quarter" idx="1"/>
          </p:nvPr>
        </p:nvSpPr>
        <p:spPr>
          <a:xfrm>
            <a:off x="301752" y="1527048"/>
            <a:ext cx="4136564" cy="5010110"/>
          </a:xfrm>
        </p:spPr>
        <p:txBody>
          <a:bodyPr>
            <a:normAutofit fontScale="62500" lnSpcReduction="20000"/>
          </a:bodyPr>
          <a:lstStyle/>
          <a:p>
            <a:r>
              <a:rPr lang="en-US" dirty="0"/>
              <a:t>N</a:t>
            </a:r>
            <a:r>
              <a:rPr lang="en-US" dirty="0" smtClean="0"/>
              <a:t>eurogenic </a:t>
            </a:r>
            <a:r>
              <a:rPr lang="en-US" dirty="0"/>
              <a:t>tumor arising from the Schwann cells of the sheath of </a:t>
            </a:r>
            <a:r>
              <a:rPr lang="en-US" dirty="0" err="1"/>
              <a:t>myelinated</a:t>
            </a:r>
            <a:r>
              <a:rPr lang="en-US" dirty="0"/>
              <a:t> </a:t>
            </a:r>
            <a:r>
              <a:rPr lang="en-US" dirty="0" smtClean="0"/>
              <a:t>nerves.</a:t>
            </a:r>
          </a:p>
          <a:p>
            <a:pPr marL="0" indent="0">
              <a:buNone/>
            </a:pPr>
            <a:endParaRPr lang="en-US" dirty="0" smtClean="0"/>
          </a:p>
          <a:p>
            <a:r>
              <a:rPr lang="en-US" dirty="0"/>
              <a:t>R</a:t>
            </a:r>
            <a:r>
              <a:rPr lang="en-US" dirty="0" smtClean="0"/>
              <a:t>are </a:t>
            </a:r>
            <a:r>
              <a:rPr lang="en-US" dirty="0"/>
              <a:t>neoplasm that can be found in any part of the </a:t>
            </a:r>
            <a:r>
              <a:rPr lang="en-US" dirty="0" smtClean="0"/>
              <a:t>body; only </a:t>
            </a:r>
            <a:r>
              <a:rPr lang="en-US" dirty="0"/>
              <a:t>4% of the lesions involve the </a:t>
            </a:r>
            <a:r>
              <a:rPr lang="en-US" dirty="0" err="1"/>
              <a:t>sinonasal</a:t>
            </a:r>
            <a:r>
              <a:rPr lang="en-US" dirty="0"/>
              <a:t> </a:t>
            </a:r>
            <a:r>
              <a:rPr lang="en-US" dirty="0" smtClean="0"/>
              <a:t>tract.</a:t>
            </a:r>
          </a:p>
          <a:p>
            <a:endParaRPr lang="en-US" dirty="0" smtClean="0"/>
          </a:p>
          <a:p>
            <a:r>
              <a:rPr lang="en-US" dirty="0" smtClean="0"/>
              <a:t> May arise from </a:t>
            </a:r>
            <a:r>
              <a:rPr lang="en-US" dirty="0"/>
              <a:t>the ophthalmic and maxillary divisions of the trigeminal nerves, </a:t>
            </a:r>
            <a:r>
              <a:rPr lang="en-US" dirty="0" smtClean="0"/>
              <a:t>sympathetic </a:t>
            </a:r>
            <a:r>
              <a:rPr lang="en-US" dirty="0"/>
              <a:t>fibers of the carotid plexus or parasympathetic fibers of the </a:t>
            </a:r>
            <a:r>
              <a:rPr lang="en-US" dirty="0" err="1"/>
              <a:t>pterygopalatine</a:t>
            </a:r>
            <a:r>
              <a:rPr lang="en-US" dirty="0"/>
              <a:t> </a:t>
            </a:r>
            <a:r>
              <a:rPr lang="en-US" dirty="0" smtClean="0"/>
              <a:t>ganglion</a:t>
            </a:r>
            <a:endParaRPr lang="en-US" dirty="0"/>
          </a:p>
          <a:p>
            <a:pPr marL="0" indent="0">
              <a:buNone/>
            </a:pPr>
            <a:endParaRPr lang="en-US" dirty="0" smtClean="0"/>
          </a:p>
          <a:p>
            <a:r>
              <a:rPr lang="en-US" dirty="0" smtClean="0"/>
              <a:t>Non-specific appearance on endoscopy as </a:t>
            </a:r>
            <a:r>
              <a:rPr lang="en-US" dirty="0"/>
              <a:t>large </a:t>
            </a:r>
            <a:r>
              <a:rPr lang="en-US" dirty="0" err="1"/>
              <a:t>polypoid</a:t>
            </a:r>
            <a:r>
              <a:rPr lang="en-US" dirty="0"/>
              <a:t> mass entirely filling the left nasal </a:t>
            </a:r>
            <a:r>
              <a:rPr lang="en-US" dirty="0" smtClean="0"/>
              <a:t>cavity.</a:t>
            </a:r>
          </a:p>
          <a:p>
            <a:endParaRPr lang="en-US" dirty="0" smtClean="0"/>
          </a:p>
          <a:p>
            <a:r>
              <a:rPr lang="en-US" dirty="0" smtClean="0"/>
              <a:t>Treatment of choice is radical resection: endoscopic vs. traditional open techniques. </a:t>
            </a:r>
            <a:endParaRPr lang="en-US" dirty="0"/>
          </a:p>
        </p:txBody>
      </p:sp>
      <p:pic>
        <p:nvPicPr>
          <p:cNvPr id="4" name="Picture 3"/>
          <p:cNvPicPr>
            <a:picLocks noChangeAspect="1"/>
          </p:cNvPicPr>
          <p:nvPr/>
        </p:nvPicPr>
        <p:blipFill>
          <a:blip r:embed="rId2"/>
          <a:stretch>
            <a:fillRect/>
          </a:stretch>
        </p:blipFill>
        <p:spPr>
          <a:xfrm>
            <a:off x="5362854" y="1527048"/>
            <a:ext cx="3201460" cy="24597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094664" y="4104104"/>
            <a:ext cx="2058372" cy="2155363"/>
          </a:xfrm>
          <a:prstGeom prst="rect">
            <a:avLst/>
          </a:prstGeom>
        </p:spPr>
      </p:pic>
    </p:spTree>
    <p:extLst>
      <p:ext uri="{BB962C8B-B14F-4D97-AF65-F5344CB8AC3E}">
        <p14:creationId xmlns:p14="http://schemas.microsoft.com/office/powerpoint/2010/main" xmlns="" val="254957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Fungal Species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i="1" dirty="0" err="1" smtClean="0"/>
              <a:t>Aspergillus</a:t>
            </a:r>
            <a:endParaRPr lang="en-US" i="1" dirty="0" smtClean="0"/>
          </a:p>
          <a:p>
            <a:pPr lvl="1"/>
            <a:r>
              <a:rPr lang="en-US" dirty="0" smtClean="0"/>
              <a:t>A. </a:t>
            </a:r>
            <a:r>
              <a:rPr lang="en-US" dirty="0" err="1" smtClean="0"/>
              <a:t>fumigatus</a:t>
            </a:r>
            <a:r>
              <a:rPr lang="en-US" dirty="0" smtClean="0"/>
              <a:t>, A. </a:t>
            </a:r>
            <a:r>
              <a:rPr lang="en-US" dirty="0" err="1" smtClean="0"/>
              <a:t>flavus</a:t>
            </a:r>
            <a:endParaRPr lang="en-US" dirty="0"/>
          </a:p>
          <a:p>
            <a:pPr lvl="1"/>
            <a:r>
              <a:rPr lang="en-US" dirty="0" smtClean="0"/>
              <a:t>Can be acute invasive or chronic invasive</a:t>
            </a:r>
          </a:p>
          <a:p>
            <a:pPr lvl="1"/>
            <a:r>
              <a:rPr lang="en-US" dirty="0" smtClean="0"/>
              <a:t>Slowly progressive over weeks to many months</a:t>
            </a:r>
          </a:p>
          <a:p>
            <a:pPr lvl="1"/>
            <a:r>
              <a:rPr lang="en-US" dirty="0" smtClean="0"/>
              <a:t>Can even </a:t>
            </a:r>
            <a:r>
              <a:rPr lang="en-US" dirty="0"/>
              <a:t>be </a:t>
            </a:r>
            <a:r>
              <a:rPr lang="en-US" dirty="0" err="1"/>
              <a:t>angioinvasive</a:t>
            </a:r>
            <a:r>
              <a:rPr lang="en-US" dirty="0"/>
              <a:t>, but they do not cause the </a:t>
            </a:r>
            <a:r>
              <a:rPr lang="en-US" dirty="0" err="1"/>
              <a:t>obliterative</a:t>
            </a:r>
            <a:r>
              <a:rPr lang="en-US" dirty="0"/>
              <a:t> invasion seen with </a:t>
            </a:r>
            <a:r>
              <a:rPr lang="en-US" dirty="0" err="1"/>
              <a:t>mucormycosis</a:t>
            </a:r>
            <a:r>
              <a:rPr lang="en-US" dirty="0" smtClean="0"/>
              <a:t>.</a:t>
            </a:r>
          </a:p>
          <a:p>
            <a:pPr marL="274320" lvl="1" indent="0">
              <a:buNone/>
            </a:pPr>
            <a:endParaRPr lang="en-US" dirty="0"/>
          </a:p>
          <a:p>
            <a:r>
              <a:rPr lang="en-US" i="1" dirty="0" err="1"/>
              <a:t>Scedosporium</a:t>
            </a:r>
            <a:r>
              <a:rPr lang="en-US" i="1" dirty="0"/>
              <a:t> </a:t>
            </a:r>
            <a:r>
              <a:rPr lang="en-US" i="1" dirty="0" err="1" smtClean="0"/>
              <a:t>apiospermum</a:t>
            </a:r>
            <a:r>
              <a:rPr lang="en-US" i="1" dirty="0"/>
              <a:t>,</a:t>
            </a:r>
            <a:r>
              <a:rPr lang="en-US" i="1" dirty="0" smtClean="0"/>
              <a:t> </a:t>
            </a:r>
            <a:r>
              <a:rPr lang="en-US" i="1" dirty="0" err="1"/>
              <a:t>Pseudallescheria</a:t>
            </a:r>
            <a:r>
              <a:rPr lang="en-US" i="1" dirty="0"/>
              <a:t> </a:t>
            </a:r>
            <a:r>
              <a:rPr lang="en-US" i="1" dirty="0" err="1"/>
              <a:t>boydii</a:t>
            </a:r>
            <a:r>
              <a:rPr lang="en-US" i="1" dirty="0"/>
              <a:t>, </a:t>
            </a:r>
            <a:r>
              <a:rPr lang="en-US" i="1" dirty="0" err="1" smtClean="0"/>
              <a:t>Fusarium</a:t>
            </a:r>
            <a:endParaRPr lang="en-US" i="1" dirty="0" smtClean="0"/>
          </a:p>
          <a:p>
            <a:pPr lvl="1"/>
            <a:r>
              <a:rPr lang="en-US" i="1" dirty="0" smtClean="0"/>
              <a:t> </a:t>
            </a:r>
            <a:r>
              <a:rPr lang="en-US" dirty="0" smtClean="0"/>
              <a:t>Invasive only in the setting of immunocompromise</a:t>
            </a:r>
          </a:p>
          <a:p>
            <a:pPr marL="0" indent="0">
              <a:buNone/>
            </a:pPr>
            <a:endParaRPr lang="en-US" dirty="0" smtClean="0"/>
          </a:p>
          <a:p>
            <a:r>
              <a:rPr lang="en-US" dirty="0" err="1" smtClean="0"/>
              <a:t>Mucormycosis</a:t>
            </a:r>
            <a:r>
              <a:rPr lang="en-US" dirty="0" smtClean="0"/>
              <a:t> - </a:t>
            </a:r>
            <a:r>
              <a:rPr lang="en-US" dirty="0"/>
              <a:t>all fungal species within the order </a:t>
            </a:r>
            <a:r>
              <a:rPr lang="en-US" dirty="0" err="1"/>
              <a:t>Mucorales</a:t>
            </a:r>
            <a:r>
              <a:rPr lang="en-US" dirty="0"/>
              <a:t> in the class of the </a:t>
            </a:r>
            <a:r>
              <a:rPr lang="en-US" dirty="0" err="1" smtClean="0"/>
              <a:t>Zygomycetes</a:t>
            </a:r>
            <a:endParaRPr lang="en-US" dirty="0" smtClean="0"/>
          </a:p>
          <a:p>
            <a:pPr lvl="1"/>
            <a:r>
              <a:rPr lang="en-US" dirty="0" smtClean="0"/>
              <a:t>most </a:t>
            </a:r>
            <a:r>
              <a:rPr lang="en-US" dirty="0"/>
              <a:t>virulent and common species is </a:t>
            </a:r>
            <a:r>
              <a:rPr lang="en-US" i="1" dirty="0" err="1"/>
              <a:t>Rhizopus</a:t>
            </a:r>
            <a:r>
              <a:rPr lang="en-US" i="1" dirty="0"/>
              <a:t> </a:t>
            </a:r>
            <a:r>
              <a:rPr lang="en-US" i="1" dirty="0" err="1"/>
              <a:t>oryzae</a:t>
            </a:r>
            <a:endParaRPr lang="en-US" dirty="0" smtClean="0"/>
          </a:p>
        </p:txBody>
      </p:sp>
    </p:spTree>
    <p:extLst>
      <p:ext uri="{BB962C8B-B14F-4D97-AF65-F5344CB8AC3E}">
        <p14:creationId xmlns:p14="http://schemas.microsoft.com/office/powerpoint/2010/main" xmlns="" val="392116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Mucormycosis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M</a:t>
            </a:r>
            <a:r>
              <a:rPr lang="en-US" dirty="0" smtClean="0"/>
              <a:t>ost </a:t>
            </a:r>
            <a:r>
              <a:rPr lang="en-US" dirty="0"/>
              <a:t>acutely fatal fungal infection known to </a:t>
            </a:r>
            <a:r>
              <a:rPr lang="en-US" dirty="0" smtClean="0"/>
              <a:t>humans</a:t>
            </a:r>
          </a:p>
          <a:p>
            <a:pPr marL="0" indent="0">
              <a:buNone/>
            </a:pPr>
            <a:endParaRPr lang="en-US" dirty="0" smtClean="0"/>
          </a:p>
          <a:p>
            <a:r>
              <a:rPr lang="en-US" dirty="0" smtClean="0"/>
              <a:t>Rapidly growing</a:t>
            </a:r>
          </a:p>
          <a:p>
            <a:pPr marL="0" indent="0">
              <a:buNone/>
            </a:pPr>
            <a:endParaRPr lang="en-US" dirty="0" smtClean="0"/>
          </a:p>
          <a:p>
            <a:r>
              <a:rPr lang="en-US" dirty="0" smtClean="0"/>
              <a:t>Within </a:t>
            </a:r>
            <a:r>
              <a:rPr lang="en-US" dirty="0"/>
              <a:t>24 hours, cultures of </a:t>
            </a:r>
            <a:r>
              <a:rPr lang="en-US" i="1" dirty="0" err="1"/>
              <a:t>Mucor</a:t>
            </a:r>
            <a:r>
              <a:rPr lang="en-US" dirty="0"/>
              <a:t> species can grow to the top of the culture plate</a:t>
            </a:r>
            <a:r>
              <a:rPr lang="en-US" dirty="0" smtClean="0"/>
              <a:t>.</a:t>
            </a:r>
          </a:p>
          <a:p>
            <a:endParaRPr lang="en-US" dirty="0" smtClean="0"/>
          </a:p>
          <a:p>
            <a:r>
              <a:rPr lang="en-US" i="1" dirty="0" err="1" smtClean="0"/>
              <a:t>Mucor</a:t>
            </a:r>
            <a:r>
              <a:rPr lang="en-US" dirty="0" smtClean="0"/>
              <a:t> </a:t>
            </a:r>
            <a:r>
              <a:rPr lang="en-US" dirty="0"/>
              <a:t>has a propensity for vascular invasion and obliteration leading to ischemia. </a:t>
            </a:r>
            <a:endParaRPr lang="en-US" dirty="0" smtClean="0"/>
          </a:p>
          <a:p>
            <a:endParaRPr lang="en-US" dirty="0" smtClean="0"/>
          </a:p>
          <a:p>
            <a:r>
              <a:rPr lang="en-US" dirty="0"/>
              <a:t>G</a:t>
            </a:r>
            <a:r>
              <a:rPr lang="en-US" dirty="0" smtClean="0"/>
              <a:t>rowth is </a:t>
            </a:r>
            <a:r>
              <a:rPr lang="en-US" dirty="0"/>
              <a:t>facilitated by acidotic conditions, and as the fungus grows, it facilitates its propagation by this vascular invasion, leading </a:t>
            </a:r>
            <a:r>
              <a:rPr lang="en-US" dirty="0" smtClean="0"/>
              <a:t>to more tissue </a:t>
            </a:r>
            <a:r>
              <a:rPr lang="en-US" dirty="0"/>
              <a:t>ischemia.</a:t>
            </a:r>
          </a:p>
        </p:txBody>
      </p:sp>
    </p:spTree>
    <p:extLst>
      <p:ext uri="{BB962C8B-B14F-4D97-AF65-F5344CB8AC3E}">
        <p14:creationId xmlns:p14="http://schemas.microsoft.com/office/powerpoint/2010/main" xmlns="" val="27323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Mucormycosis</a:t>
            </a:r>
            <a:r>
              <a:rPr lang="en-US" dirty="0" smtClean="0"/>
              <a:t> and Diabetes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Patients </a:t>
            </a:r>
            <a:r>
              <a:rPr lang="en-US" dirty="0"/>
              <a:t>with poorly controlled diabetes, particularly with diabetic ketoacidosis, are uniquely at risk for invasive </a:t>
            </a:r>
            <a:r>
              <a:rPr lang="en-US" dirty="0" err="1"/>
              <a:t>mucormycosis</a:t>
            </a:r>
            <a:r>
              <a:rPr lang="en-US" dirty="0"/>
              <a:t>. </a:t>
            </a:r>
            <a:endParaRPr lang="en-US" dirty="0" smtClean="0"/>
          </a:p>
          <a:p>
            <a:endParaRPr lang="en-US" dirty="0"/>
          </a:p>
          <a:p>
            <a:r>
              <a:rPr lang="en-US" dirty="0" smtClean="0"/>
              <a:t>Normal </a:t>
            </a:r>
            <a:r>
              <a:rPr lang="en-US" dirty="0"/>
              <a:t>human serum can inhibit the growth of </a:t>
            </a:r>
            <a:r>
              <a:rPr lang="en-US" i="1" dirty="0" err="1" smtClean="0"/>
              <a:t>Rhizopus</a:t>
            </a:r>
            <a:r>
              <a:rPr lang="en-US" dirty="0" smtClean="0"/>
              <a:t> (the most virulent of the </a:t>
            </a:r>
            <a:r>
              <a:rPr lang="en-US" dirty="0" err="1" smtClean="0"/>
              <a:t>mucor</a:t>
            </a:r>
            <a:r>
              <a:rPr lang="en-US" dirty="0" smtClean="0"/>
              <a:t> species),</a:t>
            </a:r>
          </a:p>
          <a:p>
            <a:endParaRPr lang="en-US" dirty="0"/>
          </a:p>
          <a:p>
            <a:r>
              <a:rPr lang="en-US" dirty="0" smtClean="0"/>
              <a:t>BUT… </a:t>
            </a:r>
            <a:r>
              <a:rPr lang="en-US" dirty="0"/>
              <a:t>the serum of patients with diabetic ketoacidosis actually may enhance fungal growth</a:t>
            </a:r>
            <a:r>
              <a:rPr lang="en-US" dirty="0" smtClean="0"/>
              <a:t>.</a:t>
            </a:r>
          </a:p>
          <a:p>
            <a:endParaRPr lang="en-US" dirty="0"/>
          </a:p>
          <a:p>
            <a:r>
              <a:rPr lang="en-US" dirty="0" smtClean="0"/>
              <a:t>Dialysis patients and those receiving </a:t>
            </a:r>
            <a:r>
              <a:rPr lang="en-US" dirty="0" err="1" smtClean="0"/>
              <a:t>deferoxamine</a:t>
            </a:r>
            <a:r>
              <a:rPr lang="en-US" dirty="0" smtClean="0"/>
              <a:t> are also at higher risk.  </a:t>
            </a:r>
            <a:endParaRPr lang="en-US" dirty="0"/>
          </a:p>
          <a:p>
            <a:endParaRPr lang="en-US" dirty="0" smtClean="0"/>
          </a:p>
          <a:p>
            <a:r>
              <a:rPr lang="en-US" dirty="0" smtClean="0"/>
              <a:t>Iron and altered transferrin binding physiology relate to the pathophysiology.</a:t>
            </a:r>
            <a:endParaRPr lang="en-US" dirty="0"/>
          </a:p>
        </p:txBody>
      </p:sp>
    </p:spTree>
    <p:extLst>
      <p:ext uri="{BB962C8B-B14F-4D97-AF65-F5344CB8AC3E}">
        <p14:creationId xmlns:p14="http://schemas.microsoft.com/office/powerpoint/2010/main" xmlns="" val="170438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Q: Which finding is most common in acute invasive fungal sinusitis and precedes the others?</a:t>
            </a:r>
          </a:p>
          <a:p>
            <a:pPr marL="0" indent="0">
              <a:buNone/>
            </a:pPr>
            <a:endParaRPr lang="en-US" dirty="0" smtClean="0"/>
          </a:p>
          <a:p>
            <a:r>
              <a:rPr lang="en-US" dirty="0" smtClean="0"/>
              <a:t>A) Ischemic </a:t>
            </a:r>
            <a:r>
              <a:rPr lang="en-US" dirty="0"/>
              <a:t>darkened necrosis of the nasal </a:t>
            </a:r>
            <a:r>
              <a:rPr lang="en-US" dirty="0" smtClean="0"/>
              <a:t>cavity.</a:t>
            </a:r>
          </a:p>
          <a:p>
            <a:pPr marL="0" indent="0">
              <a:buNone/>
            </a:pPr>
            <a:endParaRPr lang="en-US" dirty="0" smtClean="0"/>
          </a:p>
          <a:p>
            <a:r>
              <a:rPr lang="en-US" dirty="0" smtClean="0"/>
              <a:t>B) Anesthesia </a:t>
            </a:r>
            <a:r>
              <a:rPr lang="en-US" dirty="0"/>
              <a:t>of the nasal mucosa or cheeks, independent of topical </a:t>
            </a:r>
            <a:r>
              <a:rPr lang="en-US" dirty="0" smtClean="0"/>
              <a:t>anesthetics.</a:t>
            </a:r>
          </a:p>
          <a:p>
            <a:endParaRPr lang="en-US" dirty="0" smtClean="0"/>
          </a:p>
          <a:p>
            <a:r>
              <a:rPr lang="en-US" dirty="0" smtClean="0"/>
              <a:t>C) Oral </a:t>
            </a:r>
            <a:r>
              <a:rPr lang="en-US" dirty="0"/>
              <a:t>cavity </a:t>
            </a:r>
            <a:r>
              <a:rPr lang="en-US" dirty="0" smtClean="0"/>
              <a:t>shows </a:t>
            </a:r>
            <a:r>
              <a:rPr lang="en-US" dirty="0"/>
              <a:t>invasion through the hard palate from the </a:t>
            </a:r>
            <a:r>
              <a:rPr lang="en-US" dirty="0" smtClean="0"/>
              <a:t>nose.</a:t>
            </a:r>
            <a:endParaRPr lang="en-US" dirty="0"/>
          </a:p>
        </p:txBody>
      </p:sp>
    </p:spTree>
    <p:extLst>
      <p:ext uri="{BB962C8B-B14F-4D97-AF65-F5344CB8AC3E}">
        <p14:creationId xmlns:p14="http://schemas.microsoft.com/office/powerpoint/2010/main" xmlns="" val="345030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CT scan of sinuses can be helpful in diagnosing acute invasive fungal sinusitis.</a:t>
            </a:r>
            <a:endParaRPr lang="en-US" dirty="0"/>
          </a:p>
        </p:txBody>
      </p:sp>
    </p:spTree>
    <p:extLst>
      <p:ext uri="{BB962C8B-B14F-4D97-AF65-F5344CB8AC3E}">
        <p14:creationId xmlns:p14="http://schemas.microsoft.com/office/powerpoint/2010/main" xmlns="" val="3245486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2496</TotalTime>
  <Words>2535</Words>
  <Application>Microsoft Macintosh PowerPoint</Application>
  <PresentationFormat>On-screen Show (4:3)</PresentationFormat>
  <Paragraphs>386</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Civic</vt:lpstr>
      <vt:lpstr>Chapter 48 </vt:lpstr>
      <vt:lpstr>Fungal Rhinosinusitis</vt:lpstr>
      <vt:lpstr>Acute Invasive Fungal Rhinosinusitis</vt:lpstr>
      <vt:lpstr>Histopathology: Invasive vs. Non-invasive</vt:lpstr>
      <vt:lpstr>Invasive Fungal Species</vt:lpstr>
      <vt:lpstr>Mucormycosis</vt:lpstr>
      <vt:lpstr>Mucormycosis and Diabetes</vt:lpstr>
      <vt:lpstr>Physical Exam</vt:lpstr>
      <vt:lpstr>True or False?</vt:lpstr>
      <vt:lpstr>Role of Sinus CT in Acute Invasive Fungal Sinusitis</vt:lpstr>
      <vt:lpstr>Tissue Biopsy Diagnosis</vt:lpstr>
      <vt:lpstr>Diagnosis?</vt:lpstr>
      <vt:lpstr>Diagnosis?</vt:lpstr>
      <vt:lpstr>Diagnosis?</vt:lpstr>
      <vt:lpstr>Therapy</vt:lpstr>
      <vt:lpstr>Antifungal Agents</vt:lpstr>
      <vt:lpstr>Antifungal Agents</vt:lpstr>
      <vt:lpstr>Paranasal fungus balls </vt:lpstr>
      <vt:lpstr>Allergic Fungal Rhinosinusitis</vt:lpstr>
      <vt:lpstr>Therapy for Allergic Fungal Sinusitis</vt:lpstr>
      <vt:lpstr>Nonallergic Eosinophilic Fungal Rhinosinusitis</vt:lpstr>
      <vt:lpstr>Chapter 49 </vt:lpstr>
      <vt:lpstr>Benign Sinonasal Tumors</vt:lpstr>
      <vt:lpstr>Inverted Papilloma</vt:lpstr>
      <vt:lpstr>Inverted Papilloma</vt:lpstr>
      <vt:lpstr>Inverted Papilloma</vt:lpstr>
      <vt:lpstr>Imaging</vt:lpstr>
      <vt:lpstr>MRI vs. CT</vt:lpstr>
      <vt:lpstr>Endoscopic Approaches for Inverted Papilloma   </vt:lpstr>
      <vt:lpstr>Sinonasal Papillomas</vt:lpstr>
      <vt:lpstr>Juvenile Nasopharyngeal Angiofibroma</vt:lpstr>
      <vt:lpstr>Juvenile Angiofibroma</vt:lpstr>
      <vt:lpstr>True or False?</vt:lpstr>
      <vt:lpstr>Treatment</vt:lpstr>
      <vt:lpstr>True or False?</vt:lpstr>
      <vt:lpstr>Osteoma</vt:lpstr>
      <vt:lpstr>Osteomas</vt:lpstr>
      <vt:lpstr>Treatment</vt:lpstr>
      <vt:lpstr>Follow Up for Osteoma</vt:lpstr>
      <vt:lpstr>Lobular Capillary Hemangioma</vt:lpstr>
      <vt:lpstr>Ossifying Fibroma and Fibrous Dysplasia</vt:lpstr>
      <vt:lpstr>Fibrous Dysplasia</vt:lpstr>
      <vt:lpstr>Ossifying Fibroma</vt:lpstr>
      <vt:lpstr>Treatment</vt:lpstr>
      <vt:lpstr>Schwannoma</vt:lpstr>
    </vt:vector>
  </TitlesOfParts>
  <Company>Harvard Medical School, Class of 2010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48 </dc:title>
  <dc:creator>Soroush Zaghi</dc:creator>
  <cp:lastModifiedBy>skane</cp:lastModifiedBy>
  <cp:revision>72</cp:revision>
  <dcterms:created xsi:type="dcterms:W3CDTF">2012-12-31T21:31:56Z</dcterms:created>
  <dcterms:modified xsi:type="dcterms:W3CDTF">2013-01-02T20:01:02Z</dcterms:modified>
</cp:coreProperties>
</file>