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4" r:id="rId48"/>
    <p:sldId id="305" r:id="rId49"/>
    <p:sldId id="306" r:id="rId50"/>
    <p:sldId id="307" r:id="rId51"/>
    <p:sldId id="308" r:id="rId52"/>
    <p:sldId id="312" r:id="rId53"/>
    <p:sldId id="309" r:id="rId54"/>
    <p:sldId id="310" r:id="rId55"/>
    <p:sldId id="311" r:id="rId56"/>
    <p:sldId id="313" r:id="rId57"/>
    <p:sldId id="314" r:id="rId58"/>
    <p:sldId id="316" r:id="rId59"/>
    <p:sldId id="315" r:id="rId60"/>
    <p:sldId id="327" r:id="rId61"/>
    <p:sldId id="328" r:id="rId62"/>
    <p:sldId id="329" r:id="rId63"/>
    <p:sldId id="317" r:id="rId64"/>
    <p:sldId id="324" r:id="rId65"/>
    <p:sldId id="325" r:id="rId66"/>
    <p:sldId id="326" r:id="rId67"/>
    <p:sldId id="318" r:id="rId68"/>
    <p:sldId id="319" r:id="rId69"/>
    <p:sldId id="320" r:id="rId70"/>
    <p:sldId id="321" r:id="rId71"/>
    <p:sldId id="322" r:id="rId72"/>
    <p:sldId id="323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1B097-BA47-D741-B3C8-6F94F6F21445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E3B1B-2F15-9D42-B7D5-3FF347926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0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79539-BDBE-FA48-81EF-1938AC8F466C}" type="slidenum">
              <a:rPr lang="en-US"/>
              <a:pPr/>
              <a:t>28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8B72A9-D1B2-2349-9CB9-7842BECADD04}" type="slidenum">
              <a:rPr lang="en-US"/>
              <a:pPr/>
              <a:t>29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D8829-7836-AA4E-8D91-D6B698A088D1}" type="slidenum">
              <a:rPr lang="en-US"/>
              <a:pPr/>
              <a:t>30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907C65-F0A4-074F-93A7-CA6F1F8051A2}" type="slidenum">
              <a:rPr lang="en-US"/>
              <a:pPr/>
              <a:t>31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E277D-E5F3-854A-BD99-BC0FDF99FECA}" type="slidenum">
              <a:rPr lang="en-US"/>
              <a:pPr/>
              <a:t>32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8D7D96-D142-1D4F-8595-F250E91FA2A0}" type="slidenum">
              <a:rPr lang="en-US"/>
              <a:pPr/>
              <a:t>33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52CF62-BA46-814B-8C17-1CBCB978F55B}" type="slidenum">
              <a:rPr lang="en-US"/>
              <a:pPr/>
              <a:t>34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69E02-1626-B445-8B07-434D6DBC0EA9}" type="slidenum">
              <a:rPr lang="en-US"/>
              <a:pPr/>
              <a:t>35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BC5823-5D22-D741-8E78-93EECAF5FE6E}" type="slidenum">
              <a:rPr lang="en-US"/>
              <a:pPr/>
              <a:t>36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49D16-8AD3-2348-9558-C5821704F7AC}" type="slidenum">
              <a:rPr lang="en-US"/>
              <a:pPr/>
              <a:t>37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51EA5F-D47E-2A4D-9099-75FB0B82532A}" type="slidenum">
              <a:rPr lang="en-US"/>
              <a:pPr/>
              <a:t>38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C7E14-25FC-2140-9547-3267EC5100F2}" type="slidenum">
              <a:rPr lang="en-US"/>
              <a:pPr/>
              <a:t>39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AE3A2-32DC-A146-AC9F-87BA1DB8B256}" type="slidenum">
              <a:rPr lang="en-US"/>
              <a:pPr/>
              <a:t>40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B800CA-4F9F-5948-8B57-44C5CC89CCC6}" type="slidenum">
              <a:rPr lang="en-US"/>
              <a:pPr/>
              <a:t>41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osteosarcoma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E3B1B-2F15-9D42-B7D5-3FF347926D9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4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hemangioperictyoma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E3B1B-2F15-9D42-B7D5-3FF347926D9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54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Papillary thyroid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E3B1B-2F15-9D42-B7D5-3FF347926D9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86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NPC with necrosis, ECS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E3B1B-2F15-9D42-B7D5-3FF347926D9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3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6C250DB-7ADB-3D47-A9D0-B02B5192FB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tif"/><Relationship Id="rId3" Type="http://schemas.openxmlformats.org/officeDocument/2006/relationships/image" Target="../media/image41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tiff"/><Relationship Id="rId3" Type="http://schemas.openxmlformats.org/officeDocument/2006/relationships/image" Target="../media/image4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tiff"/><Relationship Id="rId3" Type="http://schemas.openxmlformats.org/officeDocument/2006/relationships/image" Target="../media/image83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tiff"/><Relationship Id="rId3" Type="http://schemas.openxmlformats.org/officeDocument/2006/relationships/image" Target="../media/image85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tiff"/><Relationship Id="rId3" Type="http://schemas.openxmlformats.org/officeDocument/2006/relationships/image" Target="../media/image94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microsoft.com/office/2007/relationships/hdphoto" Target="../media/hdphoto2.wdp"/><Relationship Id="rId5" Type="http://schemas.openxmlformats.org/officeDocument/2006/relationships/image" Target="../media/image96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4" Type="http://schemas.openxmlformats.org/officeDocument/2006/relationships/image" Target="../media/image98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tiff"/><Relationship Id="rId3" Type="http://schemas.openxmlformats.org/officeDocument/2006/relationships/image" Target="../media/image100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4" Type="http://schemas.openxmlformats.org/officeDocument/2006/relationships/image" Target="../media/image103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tiff"/><Relationship Id="rId3" Type="http://schemas.openxmlformats.org/officeDocument/2006/relationships/image" Target="../media/image105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tiff"/><Relationship Id="rId3" Type="http://schemas.openxmlformats.org/officeDocument/2006/relationships/image" Target="../media/image10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tiff"/><Relationship Id="rId3" Type="http://schemas.openxmlformats.org/officeDocument/2006/relationships/image" Target="../media/image109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head and neck imaging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Ali Sepahdari,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1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609451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/>
          <a:lstStyle/>
          <a:p>
            <a:pPr algn="l" defTabSz="914145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Drainage pathways</a:t>
            </a:r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354" y="1980159"/>
            <a:ext cx="7772177" cy="4115470"/>
          </a:xfrm>
          <a:effectLst>
            <a:outerShdw blurRad="63500" dist="53882" dir="2700000" algn="ctr" rotWithShape="0">
              <a:srgbClr val="000000"/>
            </a:outerShdw>
          </a:effectLst>
        </p:spPr>
        <p:txBody>
          <a:bodyPr lIns="62506" rIns="62506" anchor="t"/>
          <a:lstStyle/>
          <a:p>
            <a:pPr marL="342665" indent="-342665" defTabSz="914145">
              <a:spcBef>
                <a:spcPts val="492"/>
              </a:spcBef>
              <a:buClr>
                <a:srgbClr val="FFFFFF"/>
              </a:buClr>
              <a:buFont typeface="ArialMT" charset="0"/>
              <a:buChar char="•"/>
            </a:pP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Superior meatus</a:t>
            </a:r>
          </a:p>
          <a:p>
            <a:pPr marL="607197" lvl="1" indent="-285740" defTabSz="914145">
              <a:spcBef>
                <a:spcPts val="422"/>
              </a:spcBef>
              <a:buClr>
                <a:srgbClr val="FFFFFF"/>
              </a:buClr>
              <a:buFont typeface="ArialMT" charset="0"/>
              <a:buChar char="–"/>
            </a:pPr>
            <a:r>
              <a:rPr lang="en-US" sz="2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Sphenoids via sphenoethmoidal recess</a:t>
            </a:r>
          </a:p>
          <a:p>
            <a:pPr marL="607197" lvl="1" indent="-285740" defTabSz="914145">
              <a:spcBef>
                <a:spcPts val="422"/>
              </a:spcBef>
              <a:buClr>
                <a:srgbClr val="FFFFFF"/>
              </a:buClr>
              <a:buFont typeface="ArialMT" charset="0"/>
              <a:buChar char="–"/>
            </a:pPr>
            <a:r>
              <a:rPr lang="en-US" sz="2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Posterior ethmoids directly </a:t>
            </a:r>
          </a:p>
          <a:p>
            <a:pPr marL="342665" indent="-342665" defTabSz="914145">
              <a:spcBef>
                <a:spcPts val="492"/>
              </a:spcBef>
              <a:buClr>
                <a:srgbClr val="FFFFFF"/>
              </a:buClr>
              <a:buFont typeface="ArialMT" charset="0"/>
              <a:buChar char="•"/>
            </a:pP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Middle meatus</a:t>
            </a:r>
          </a:p>
          <a:p>
            <a:pPr marL="607197" lvl="1" indent="-285740" defTabSz="914145">
              <a:spcBef>
                <a:spcPts val="422"/>
              </a:spcBef>
              <a:buClr>
                <a:srgbClr val="FFFFFF"/>
              </a:buClr>
              <a:buFont typeface="ArialMT" charset="0"/>
              <a:buChar char="–"/>
            </a:pPr>
            <a:r>
              <a:rPr lang="en-US" sz="2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Frontals via frontoethmoidal recesses</a:t>
            </a:r>
          </a:p>
          <a:p>
            <a:pPr marL="607197" lvl="1" indent="-285740" defTabSz="914145">
              <a:spcBef>
                <a:spcPts val="422"/>
              </a:spcBef>
              <a:buClr>
                <a:srgbClr val="FFFFFF"/>
              </a:buClr>
              <a:buFont typeface="ArialMT" charset="0"/>
              <a:buChar char="–"/>
            </a:pPr>
            <a:r>
              <a:rPr lang="en-US" sz="2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Maxillary via infundibula</a:t>
            </a:r>
          </a:p>
          <a:p>
            <a:pPr marL="607197" lvl="1" indent="-285740" defTabSz="914145">
              <a:spcBef>
                <a:spcPts val="422"/>
              </a:spcBef>
              <a:buClr>
                <a:srgbClr val="FFFFFF"/>
              </a:buClr>
              <a:buFont typeface="ArialMT" charset="0"/>
              <a:buChar char="–"/>
            </a:pPr>
            <a:r>
              <a:rPr lang="en-US" sz="2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Ethmoids directly</a:t>
            </a:r>
          </a:p>
          <a:p>
            <a:pPr marL="607197" lvl="1" indent="-285740" defTabSz="914145">
              <a:spcBef>
                <a:spcPts val="422"/>
              </a:spcBef>
              <a:buClr>
                <a:srgbClr val="FFFFFF"/>
              </a:buClr>
              <a:buNone/>
            </a:pPr>
            <a:endParaRPr lang="en-US" sz="2700" b="1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8898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609451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/>
          <a:lstStyle/>
          <a:p>
            <a:pPr algn="l" defTabSz="914145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Nasal cavity</a:t>
            </a:r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43438" y="1980159"/>
            <a:ext cx="3814093" cy="4115470"/>
          </a:xfrm>
          <a:effectLst>
            <a:outerShdw blurRad="63500" dist="53882" dir="2700000" algn="ctr" rotWithShape="0">
              <a:srgbClr val="000000"/>
            </a:outerShdw>
          </a:effectLst>
        </p:spPr>
        <p:txBody>
          <a:bodyPr lIns="62506" rIns="62506" anchor="t"/>
          <a:lstStyle/>
          <a:p>
            <a:pPr marL="227699" indent="-227699" defTabSz="914145">
              <a:spcBef>
                <a:spcPts val="422"/>
              </a:spcBef>
              <a:buClr>
                <a:srgbClr val="FFFFFF"/>
              </a:buClr>
              <a:buFont typeface="ArialMT" charset="0"/>
              <a:buChar char="•"/>
            </a:pPr>
            <a:r>
              <a:rPr lang="en-US" sz="2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Superior, middle and inferior turbinates</a:t>
            </a:r>
          </a:p>
          <a:p>
            <a:pPr marL="227699" indent="-227699" defTabSz="914145">
              <a:spcBef>
                <a:spcPts val="422"/>
              </a:spcBef>
              <a:buNone/>
            </a:pPr>
            <a:endParaRPr lang="en-US" sz="2700" b="1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  <a:p>
            <a:pPr marL="227699" indent="-227699" defTabSz="914145">
              <a:spcBef>
                <a:spcPts val="422"/>
              </a:spcBef>
              <a:buClr>
                <a:srgbClr val="FFFFFF"/>
              </a:buClr>
              <a:buFont typeface="ArialMT" charset="0"/>
              <a:buChar char="•"/>
            </a:pPr>
            <a:r>
              <a:rPr lang="en-US" sz="2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Superior, middle and inferior meati lateral and inferior to the turbinates</a:t>
            </a:r>
            <a:endParaRPr lang="en-US"/>
          </a:p>
        </p:txBody>
      </p:sp>
      <p:pic>
        <p:nvPicPr>
          <p:cNvPr id="22531" name="Picture 3" descr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354" y="2201168"/>
            <a:ext cx="3815209" cy="367233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1963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609451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>
            <a:normAutofit fontScale="90000"/>
          </a:bodyPr>
          <a:lstStyle/>
          <a:p>
            <a:pPr algn="l" defTabSz="914145"/>
            <a:r>
              <a:rPr lang="en-US" sz="3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Superior meatus: sphenoid and posterior ethmoids</a:t>
            </a:r>
            <a:endParaRPr lang="en-US"/>
          </a:p>
        </p:txBody>
      </p:sp>
      <p:pic>
        <p:nvPicPr>
          <p:cNvPr id="23554" name="Picture 2" descr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74441"/>
            <a:ext cx="4343177" cy="4183559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3555" name="Picture 3" descr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707" y="2674441"/>
            <a:ext cx="4344293" cy="4183559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278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227707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>
            <a:normAutofit fontScale="90000"/>
          </a:bodyPr>
          <a:lstStyle/>
          <a:p>
            <a:pPr defTabSz="914145"/>
            <a:r>
              <a:rPr lang="en-US" sz="3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Middle meatus – frontoethmoidal recess</a:t>
            </a:r>
            <a:endParaRPr lang="en-US"/>
          </a:p>
        </p:txBody>
      </p:sp>
      <p:pic>
        <p:nvPicPr>
          <p:cNvPr id="24578" name="Picture 2" descr="Anatomy frontal rece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885" y="1599531"/>
            <a:ext cx="4953744" cy="495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2672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609451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>
            <a:normAutofit fontScale="90000"/>
          </a:bodyPr>
          <a:lstStyle/>
          <a:p>
            <a:pPr algn="l" defTabSz="914145"/>
            <a:r>
              <a:rPr lang="en-US" sz="3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Middle meatus – anterior ethmoids</a:t>
            </a:r>
            <a:endParaRPr lang="en-US"/>
          </a:p>
        </p:txBody>
      </p:sp>
      <p:pic>
        <p:nvPicPr>
          <p:cNvPr id="25602" name="Picture 2" descr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057178"/>
            <a:ext cx="4723805" cy="454744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0381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2133080" y="1294805"/>
            <a:ext cx="5867921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>
            <a:normAutofit fontScale="90000"/>
          </a:bodyPr>
          <a:lstStyle/>
          <a:p>
            <a:pPr defTabSz="914145"/>
            <a: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Ostium</a:t>
            </a:r>
            <a:b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Infundibulum</a:t>
            </a:r>
            <a:b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Hiatus Semilunaris</a:t>
            </a:r>
            <a:b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Uncinate process</a:t>
            </a:r>
            <a:b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Middle meatus</a:t>
            </a:r>
            <a:endParaRPr lang="en-US" sz="2200"/>
          </a:p>
        </p:txBody>
      </p:sp>
      <p:pic>
        <p:nvPicPr>
          <p:cNvPr id="26626" name="Picture 2" descr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451" y="3224734"/>
            <a:ext cx="3961433" cy="363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7" name="Rectangle 3"/>
          <p:cNvSpPr>
            <a:spLocks/>
          </p:cNvSpPr>
          <p:nvPr/>
        </p:nvSpPr>
        <p:spPr bwMode="auto">
          <a:xfrm>
            <a:off x="1874119" y="58044"/>
            <a:ext cx="5351115" cy="76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506" tIns="35717" rIns="62506" bIns="35717">
            <a:spAutoFit/>
          </a:bodyPr>
          <a:lstStyle/>
          <a:p>
            <a:pPr defTabSz="914145"/>
            <a:r>
              <a:rPr lang="en-US" sz="4400" b="1">
                <a:solidFill>
                  <a:srgbClr val="FFFFFF"/>
                </a:solidFill>
                <a:latin typeface="Times New Roman" charset="0"/>
                <a:cs typeface="Times New Roman" charset="0"/>
                <a:sym typeface="Times New Roman" charset="0"/>
              </a:rPr>
              <a:t>Ostiomeatal Complex</a:t>
            </a:r>
            <a:endParaRPr lang="en-US"/>
          </a:p>
        </p:txBody>
      </p:sp>
      <p:pic>
        <p:nvPicPr>
          <p:cNvPr id="26628" name="Picture 4" descr="scfig1_350blu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28" y="3123158"/>
            <a:ext cx="3334122" cy="351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1351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609451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>
            <a:normAutofit fontScale="90000"/>
          </a:bodyPr>
          <a:lstStyle/>
          <a:p>
            <a:pPr algn="l" defTabSz="914145"/>
            <a:r>
              <a:rPr lang="en-US" sz="37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Inferior meatus – nasolacrimal duct</a:t>
            </a:r>
            <a:endParaRPr lang="en-US"/>
          </a:p>
        </p:txBody>
      </p:sp>
      <p:pic>
        <p:nvPicPr>
          <p:cNvPr id="27650" name="Picture 2" descr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463" y="1980158"/>
            <a:ext cx="2062758" cy="198797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7651" name="Picture 3" descr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431" y="1980158"/>
            <a:ext cx="2063874" cy="198797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7652" name="Picture 4" descr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463" y="4106541"/>
            <a:ext cx="2064990" cy="19890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7653" name="Picture 5" descr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431" y="4106541"/>
            <a:ext cx="2064990" cy="198908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6516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2818433" y="914177"/>
            <a:ext cx="7773293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>
            <a:normAutofit fontScale="90000"/>
          </a:bodyPr>
          <a:lstStyle/>
          <a:p>
            <a:pPr algn="l" defTabSz="914145"/>
            <a: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Variants in the OMC</a:t>
            </a:r>
            <a:b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	Concha bullosa</a:t>
            </a:r>
            <a:b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	Paradoxical turbinate</a:t>
            </a:r>
            <a:b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2200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	Septal spur</a:t>
            </a:r>
            <a:endParaRPr lang="en-US" sz="2200"/>
          </a:p>
        </p:txBody>
      </p:sp>
      <p:pic>
        <p:nvPicPr>
          <p:cNvPr id="28674" name="Picture 2" descr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26" y="1294805"/>
            <a:ext cx="2895451" cy="3200177"/>
          </a:xfrm>
          <a:prstGeom prst="rect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5" name="Picture 3" descr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256" y="3692426"/>
            <a:ext cx="3504902" cy="2978051"/>
          </a:xfrm>
          <a:prstGeom prst="rect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6" name="Picture 4" descr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451" y="2742531"/>
            <a:ext cx="3124275" cy="2974702"/>
          </a:xfrm>
          <a:prstGeom prst="rect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8347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380628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/>
          <a:lstStyle/>
          <a:p>
            <a:pPr algn="l" defTabSz="914145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Opacified concha bullosa</a:t>
            </a:r>
            <a:endParaRPr lang="en-US"/>
          </a:p>
        </p:txBody>
      </p:sp>
      <p:pic>
        <p:nvPicPr>
          <p:cNvPr id="29698" name="Picture 2" descr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0159" y="1980159"/>
            <a:ext cx="5029646" cy="459767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3029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/>
          </p:cNvSpPr>
          <p:nvPr/>
        </p:nvSpPr>
        <p:spPr bwMode="auto">
          <a:xfrm>
            <a:off x="1904256" y="456531"/>
            <a:ext cx="6296546" cy="67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506" tIns="35717" rIns="62506" bIns="35717">
            <a:spAutoFit/>
          </a:bodyPr>
          <a:lstStyle/>
          <a:p>
            <a:pPr defTabSz="914145"/>
            <a:r>
              <a:rPr lang="en-US" sz="3900" b="1">
                <a:solidFill>
                  <a:srgbClr val="FFFFFF"/>
                </a:solidFill>
                <a:latin typeface="Times New Roman" charset="0"/>
                <a:cs typeface="Times New Roman" charset="0"/>
                <a:sym typeface="Times New Roman" charset="0"/>
              </a:rPr>
              <a:t>Haller cell (infraorbital cell)</a:t>
            </a:r>
            <a:endParaRPr lang="en-US"/>
          </a:p>
        </p:txBody>
      </p:sp>
      <p:pic>
        <p:nvPicPr>
          <p:cNvPr id="30726" name="Picture 6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88" y="1339453"/>
            <a:ext cx="4383361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3661172" y="4018359"/>
            <a:ext cx="589359" cy="375047"/>
          </a:xfrm>
          <a:prstGeom prst="line">
            <a:avLst/>
          </a:prstGeom>
          <a:noFill/>
          <a:ln w="76200">
            <a:solidFill>
              <a:schemeClr val="bg1"/>
            </a:solidFill>
            <a:miter lim="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H="1">
            <a:off x="5643562" y="3964781"/>
            <a:ext cx="321469" cy="428625"/>
          </a:xfrm>
          <a:prstGeom prst="line">
            <a:avLst/>
          </a:prstGeom>
          <a:noFill/>
          <a:ln w="76200">
            <a:solidFill>
              <a:schemeClr val="bg1"/>
            </a:solidFill>
            <a:miter lim="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595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Modalities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CT</a:t>
            </a:r>
          </a:p>
          <a:p>
            <a:r>
              <a:rPr lang="en-US" dirty="0" smtClean="0"/>
              <a:t>MRI</a:t>
            </a:r>
          </a:p>
          <a:p>
            <a:r>
              <a:rPr lang="en-US" dirty="0" smtClean="0"/>
              <a:t>Plain films</a:t>
            </a:r>
          </a:p>
          <a:p>
            <a:r>
              <a:rPr lang="en-US" dirty="0" smtClean="0"/>
              <a:t>PET, PET/CT</a:t>
            </a:r>
          </a:p>
          <a:p>
            <a:r>
              <a:rPr lang="en-US" dirty="0" smtClean="0"/>
              <a:t>Ultrasound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7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/>
          </p:cNvSpPr>
          <p:nvPr/>
        </p:nvSpPr>
        <p:spPr bwMode="auto">
          <a:xfrm>
            <a:off x="3580805" y="0"/>
            <a:ext cx="2304976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506" tIns="35717" rIns="62506" bIns="35717">
            <a:spAutoFit/>
          </a:bodyPr>
          <a:lstStyle/>
          <a:p>
            <a:pPr defTabSz="914145"/>
            <a:r>
              <a:rPr lang="en-US" sz="3600" b="1">
                <a:solidFill>
                  <a:srgbClr val="FFFFFF"/>
                </a:solidFill>
                <a:latin typeface="Times New Roman" charset="0"/>
                <a:cs typeface="Times New Roman" charset="0"/>
                <a:sym typeface="Times New Roman" charset="0"/>
              </a:rPr>
              <a:t>Onodi Cell</a:t>
            </a:r>
            <a:endParaRPr lang="en-US"/>
          </a:p>
        </p:txBody>
      </p:sp>
      <p:pic>
        <p:nvPicPr>
          <p:cNvPr id="31749" name="Picture 5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16" y="535781"/>
            <a:ext cx="2625328" cy="24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172" y="3696890"/>
            <a:ext cx="267890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079" y="428625"/>
            <a:ext cx="2319486" cy="251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547" y="3214688"/>
            <a:ext cx="1928813" cy="164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5484" y="3214687"/>
            <a:ext cx="2518172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547" y="5036344"/>
            <a:ext cx="1821656" cy="16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906" y="5036344"/>
            <a:ext cx="2571750" cy="16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533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660797" y="107156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/>
          <a:lstStyle/>
          <a:p>
            <a:pPr defTabSz="914145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Agger Nasi Cell</a:t>
            </a:r>
            <a:endParaRPr lang="en-US"/>
          </a:p>
        </p:txBody>
      </p:sp>
      <p:pic>
        <p:nvPicPr>
          <p:cNvPr id="32773" name="Picture 5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16" y="1232297"/>
            <a:ext cx="4232672" cy="41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857" y="2196703"/>
            <a:ext cx="4434706" cy="45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5804297" y="4018359"/>
            <a:ext cx="696516" cy="375047"/>
          </a:xfrm>
          <a:prstGeom prst="line">
            <a:avLst/>
          </a:prstGeom>
          <a:noFill/>
          <a:ln w="76200">
            <a:solidFill>
              <a:schemeClr val="bg1"/>
            </a:solidFill>
            <a:miter lim="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>
            <a:off x="7250906" y="3857625"/>
            <a:ext cx="642938" cy="375047"/>
          </a:xfrm>
          <a:prstGeom prst="line">
            <a:avLst/>
          </a:prstGeom>
          <a:noFill/>
          <a:ln w="76200">
            <a:solidFill>
              <a:schemeClr val="bg1"/>
            </a:solidFill>
            <a:miter lim="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>
            <a:off x="1410891" y="1768078"/>
            <a:ext cx="428625" cy="375047"/>
          </a:xfrm>
          <a:prstGeom prst="line">
            <a:avLst/>
          </a:prstGeom>
          <a:noFill/>
          <a:ln w="76200">
            <a:solidFill>
              <a:schemeClr val="bg1"/>
            </a:solidFill>
            <a:miter lim="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H="1">
            <a:off x="2375297" y="1714500"/>
            <a:ext cx="375047" cy="482203"/>
          </a:xfrm>
          <a:prstGeom prst="line">
            <a:avLst/>
          </a:prstGeom>
          <a:noFill/>
          <a:ln w="76200">
            <a:solidFill>
              <a:schemeClr val="bg1"/>
            </a:solidFill>
            <a:miter lim="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84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37828"/>
            <a:ext cx="8229600" cy="868378"/>
          </a:xfrm>
        </p:spPr>
        <p:txBody>
          <a:bodyPr/>
          <a:lstStyle/>
          <a:p>
            <a:r>
              <a:rPr lang="en-US" dirty="0" err="1" smtClean="0"/>
              <a:t>Opacification</a:t>
            </a:r>
            <a:r>
              <a:rPr lang="en-US" dirty="0" smtClean="0"/>
              <a:t> or tumor?</a:t>
            </a:r>
            <a:endParaRPr lang="en-US" dirty="0"/>
          </a:p>
        </p:txBody>
      </p:sp>
      <p:pic>
        <p:nvPicPr>
          <p:cNvPr id="3081" name="Picture 9" descr="1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20" y="1143016"/>
            <a:ext cx="3103175" cy="278488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1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891090"/>
            <a:ext cx="3419096" cy="2930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1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522" y="1143016"/>
            <a:ext cx="3116884" cy="274807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1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637" y="3927899"/>
            <a:ext cx="2843983" cy="284350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1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998" y="625754"/>
            <a:ext cx="2503439" cy="250302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1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998" y="3386438"/>
            <a:ext cx="2503439" cy="294789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1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591" y="441710"/>
            <a:ext cx="2562469" cy="27450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1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591" y="3386437"/>
            <a:ext cx="2562469" cy="271454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er003img00024.tif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11" b="1042"/>
          <a:stretch/>
        </p:blipFill>
        <p:spPr>
          <a:xfrm>
            <a:off x="457200" y="2134929"/>
            <a:ext cx="4038600" cy="3991234"/>
          </a:xfrm>
        </p:spPr>
      </p:pic>
      <p:pic>
        <p:nvPicPr>
          <p:cNvPr id="6" name="Content Placeholder 5" descr="ser003img00022.ti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11" b="1042"/>
          <a:stretch/>
        </p:blipFill>
        <p:spPr>
          <a:xfrm>
            <a:off x="4648200" y="2134929"/>
            <a:ext cx="4038600" cy="3991234"/>
          </a:xfrm>
        </p:spPr>
      </p:pic>
    </p:spTree>
    <p:extLst>
      <p:ext uri="{BB962C8B-B14F-4D97-AF65-F5344CB8AC3E}">
        <p14:creationId xmlns:p14="http://schemas.microsoft.com/office/powerpoint/2010/main" val="113371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er010img00035.tif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25398"/>
            <a:ext cx="3663122" cy="4800765"/>
          </a:xfrm>
        </p:spPr>
      </p:pic>
      <p:pic>
        <p:nvPicPr>
          <p:cNvPr id="6" name="Content Placeholder 5" descr="ser010img00033.ti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1789" y="1417638"/>
            <a:ext cx="3595731" cy="4708525"/>
          </a:xfrm>
        </p:spPr>
      </p:pic>
    </p:spTree>
    <p:extLst>
      <p:ext uri="{BB962C8B-B14F-4D97-AF65-F5344CB8AC3E}">
        <p14:creationId xmlns:p14="http://schemas.microsoft.com/office/powerpoint/2010/main" val="148813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er010img00032.tif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67" y="1601198"/>
            <a:ext cx="3496539" cy="4524966"/>
          </a:xfrm>
        </p:spPr>
      </p:pic>
      <p:pic>
        <p:nvPicPr>
          <p:cNvPr id="6" name="Content Placeholder 5" descr="ser010img00031.ti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4142" y="1601198"/>
            <a:ext cx="3601856" cy="4524965"/>
          </a:xfrm>
        </p:spPr>
      </p:pic>
    </p:spTree>
    <p:extLst>
      <p:ext uri="{BB962C8B-B14F-4D97-AF65-F5344CB8AC3E}">
        <p14:creationId xmlns:p14="http://schemas.microsoft.com/office/powerpoint/2010/main" val="44630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bone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CT for infection, inflammatory disease, trauma</a:t>
            </a:r>
          </a:p>
          <a:p>
            <a:r>
              <a:rPr lang="en-US" dirty="0" smtClean="0"/>
              <a:t>CT for conductive hearing loss</a:t>
            </a:r>
          </a:p>
          <a:p>
            <a:endParaRPr lang="en-US" dirty="0"/>
          </a:p>
          <a:p>
            <a:r>
              <a:rPr lang="en-US" dirty="0" smtClean="0"/>
              <a:t>MR to rule out vestibular schwannoma</a:t>
            </a:r>
          </a:p>
          <a:p>
            <a:r>
              <a:rPr lang="en-US" dirty="0" smtClean="0"/>
              <a:t>MR in place of second look surgery to rule out recurrent </a:t>
            </a:r>
            <a:r>
              <a:rPr lang="en-US" dirty="0" err="1" smtClean="0"/>
              <a:t>cholesteatoma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2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431925" y="47625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Axial anatomy</a:t>
            </a:r>
          </a:p>
        </p:txBody>
      </p:sp>
      <p:pic>
        <p:nvPicPr>
          <p:cNvPr id="18443" name="Picture 11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381000"/>
            <a:ext cx="7162800" cy="6421438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693738"/>
            <a:ext cx="8229600" cy="5783262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Sinuses and nasal cavity</a:t>
            </a:r>
          </a:p>
          <a:p>
            <a:r>
              <a:rPr lang="en-US" dirty="0" smtClean="0"/>
              <a:t>Temporal bone, skull base</a:t>
            </a:r>
          </a:p>
          <a:p>
            <a:r>
              <a:rPr lang="en-US" dirty="0" smtClean="0"/>
              <a:t>“Neck”</a:t>
            </a:r>
          </a:p>
          <a:p>
            <a:pPr lvl="1"/>
            <a:r>
              <a:rPr lang="en-US" dirty="0" smtClean="0"/>
              <a:t>Suprahyoid</a:t>
            </a:r>
          </a:p>
          <a:p>
            <a:pPr lvl="1"/>
            <a:r>
              <a:rPr lang="en-US" dirty="0" err="1" smtClean="0"/>
              <a:t>Infrahyoid</a:t>
            </a:r>
            <a:endParaRPr lang="en-US" dirty="0" smtClean="0"/>
          </a:p>
          <a:p>
            <a:r>
              <a:rPr lang="en-US" dirty="0" smtClean="0"/>
              <a:t>Orbit</a:t>
            </a:r>
          </a:p>
          <a:p>
            <a:r>
              <a:rPr lang="en-US" dirty="0" smtClean="0"/>
              <a:t>Mandible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0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500" y="344191"/>
            <a:ext cx="7848600" cy="6183313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4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457200"/>
            <a:ext cx="7086600" cy="6142038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9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6" name="Picture 12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593725"/>
            <a:ext cx="8153400" cy="5578475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3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643494"/>
            <a:ext cx="8001000" cy="54737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2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Picture 10" descr="axial caroitd and ju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535981"/>
            <a:ext cx="8458200" cy="5638800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5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/>
              <a:t>Coronal anatomy - middle ear</a:t>
            </a:r>
          </a:p>
        </p:txBody>
      </p:sp>
      <p:pic>
        <p:nvPicPr>
          <p:cNvPr id="19464" name="Picture 8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48" y="1066800"/>
            <a:ext cx="7696200" cy="5557838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1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616788"/>
            <a:ext cx="8077200" cy="5834062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9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0260" y="312885"/>
            <a:ext cx="6705600" cy="6208712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339031"/>
            <a:ext cx="7467600" cy="6472238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6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304800"/>
            <a:ext cx="6629400" cy="6383338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Sinus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CT is the test of choice</a:t>
            </a:r>
          </a:p>
          <a:p>
            <a:r>
              <a:rPr lang="en-US" dirty="0" smtClean="0"/>
              <a:t>MR for characterization of solid masses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7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313801"/>
            <a:ext cx="8305800" cy="5789612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labe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307382"/>
            <a:ext cx="7772400" cy="6315075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3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75F benjamin 4716787_6 copy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0" r="-740"/>
          <a:stretch/>
        </p:blipFill>
        <p:spPr>
          <a:xfrm>
            <a:off x="199493" y="1840456"/>
            <a:ext cx="4088033" cy="3772936"/>
          </a:xfrm>
        </p:spPr>
      </p:pic>
      <p:pic>
        <p:nvPicPr>
          <p:cNvPr id="6" name="Picture 5" descr="75F benjamin 4716787_8 cop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451" y="1950883"/>
            <a:ext cx="4545981" cy="393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75F benjamin 4716787_10 copy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15" r="-7015"/>
          <a:stretch>
            <a:fillRect/>
          </a:stretch>
        </p:blipFill>
        <p:spPr/>
      </p:pic>
      <p:pic>
        <p:nvPicPr>
          <p:cNvPr id="6" name="Content Placeholder 5" descr="75F benjamin 4716787_1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073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0F_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509"/>
          <a:stretch/>
        </p:blipFill>
        <p:spPr>
          <a:xfrm>
            <a:off x="1472611" y="1417638"/>
            <a:ext cx="6433336" cy="50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Suprahyoid neck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Oral cavity</a:t>
            </a:r>
          </a:p>
          <a:p>
            <a:r>
              <a:rPr lang="en-US" dirty="0" smtClean="0"/>
              <a:t>Nasopharynx</a:t>
            </a:r>
          </a:p>
          <a:p>
            <a:r>
              <a:rPr lang="en-US" dirty="0" smtClean="0"/>
              <a:t>Oropharynx</a:t>
            </a:r>
          </a:p>
          <a:p>
            <a:r>
              <a:rPr lang="en-US" dirty="0" smtClean="0"/>
              <a:t>Parapharyngeal space</a:t>
            </a:r>
          </a:p>
          <a:p>
            <a:r>
              <a:rPr lang="en-US" dirty="0" smtClean="0"/>
              <a:t>Masticator space</a:t>
            </a:r>
          </a:p>
          <a:p>
            <a:r>
              <a:rPr lang="en-US" dirty="0" smtClean="0"/>
              <a:t>Retropharyngeal space</a:t>
            </a:r>
          </a:p>
          <a:p>
            <a:r>
              <a:rPr lang="en-US" dirty="0" smtClean="0"/>
              <a:t>Prevertebral space</a:t>
            </a:r>
          </a:p>
          <a:p>
            <a:r>
              <a:rPr lang="en-US" dirty="0" smtClean="0"/>
              <a:t>Submandibular space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93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Oral cavity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Done for cancer staging</a:t>
            </a:r>
          </a:p>
          <a:p>
            <a:r>
              <a:rPr lang="en-US" dirty="0" smtClean="0"/>
              <a:t>CT can show bone invasion, but otherwise limited by artifact from jaw/teeth</a:t>
            </a:r>
          </a:p>
          <a:p>
            <a:r>
              <a:rPr lang="en-US" dirty="0" smtClean="0"/>
              <a:t>MR usually preferred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97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1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75" y="317618"/>
            <a:ext cx="3314408" cy="346857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2271" y="441709"/>
            <a:ext cx="3247430" cy="334447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1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633" y="3699325"/>
            <a:ext cx="2963634" cy="275147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1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645" y="3515274"/>
            <a:ext cx="3658286" cy="268706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1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34" t="9307"/>
          <a:stretch/>
        </p:blipFill>
        <p:spPr>
          <a:xfrm>
            <a:off x="1417387" y="496924"/>
            <a:ext cx="2888251" cy="299479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1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441" y="496923"/>
            <a:ext cx="2851465" cy="299479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1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3665" y="3625699"/>
            <a:ext cx="3051273" cy="319468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1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217" y="3786188"/>
            <a:ext cx="2791689" cy="296057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1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800" y="386496"/>
            <a:ext cx="3361462" cy="310521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1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8876" y="386496"/>
            <a:ext cx="3361462" cy="310521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1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800" y="3699313"/>
            <a:ext cx="3361462" cy="307867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1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8876" y="3699313"/>
            <a:ext cx="3361462" cy="307867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609451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/>
          <a:lstStyle/>
          <a:p>
            <a:pPr algn="l" defTabSz="914145"/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Why not MRI?</a:t>
            </a:r>
            <a:endParaRPr lang="en-US" dirty="0"/>
          </a:p>
        </p:txBody>
      </p:sp>
      <p:pic>
        <p:nvPicPr>
          <p:cNvPr id="5122" name="Picture 2" descr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670" y="1980159"/>
            <a:ext cx="3807396" cy="411547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5123" name="Picture 3" descr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703" y="1980159"/>
            <a:ext cx="3806279" cy="411547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8985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T diffuse large b cell lymphoma_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Content Placeholder 5" descr="CT diffuse large b cell lymphoma_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481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W 4938637 61F_1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760" y="1379843"/>
            <a:ext cx="4576528" cy="4325571"/>
          </a:xfrm>
        </p:spPr>
      </p:pic>
      <p:pic>
        <p:nvPicPr>
          <p:cNvPr id="6" name="Content Placeholder 5" descr="BW 4938637 61F_2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60" y="3249515"/>
            <a:ext cx="3460639" cy="3155273"/>
          </a:xfrm>
        </p:spPr>
      </p:pic>
      <p:pic>
        <p:nvPicPr>
          <p:cNvPr id="7" name="Content Placeholder 4" descr="BW 4938637 61F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899" y="168197"/>
            <a:ext cx="2653693" cy="297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Nasopharynx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MR usually preferred over CT, superior for showing local extent of disease</a:t>
            </a:r>
          </a:p>
          <a:p>
            <a:r>
              <a:rPr lang="en-US" smtClean="0"/>
              <a:t>Nodal evaluation (2, 3, 5A)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32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Nasopharynx</a:t>
            </a:r>
            <a:endParaRPr lang="en-US" dirty="0"/>
          </a:p>
        </p:txBody>
      </p:sp>
      <p:pic>
        <p:nvPicPr>
          <p:cNvPr id="4" name="Content Placeholder 3" descr="ser004img00004.ti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950884"/>
            <a:ext cx="3791976" cy="4175279"/>
          </a:xfrm>
        </p:spPr>
      </p:pic>
      <p:pic>
        <p:nvPicPr>
          <p:cNvPr id="5" name="Picture 4" descr="ser004img00006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6688" y="1950884"/>
            <a:ext cx="4140111" cy="43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8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er007img00005.tif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655" y="1564390"/>
            <a:ext cx="4209591" cy="4561774"/>
          </a:xfrm>
        </p:spPr>
      </p:pic>
      <p:pic>
        <p:nvPicPr>
          <p:cNvPr id="6" name="Content Placeholder 5" descr="ser108img00012.ti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4246" y="1564389"/>
            <a:ext cx="4478242" cy="4895613"/>
          </a:xfrm>
        </p:spPr>
      </p:pic>
    </p:spTree>
    <p:extLst>
      <p:ext uri="{BB962C8B-B14F-4D97-AF65-F5344CB8AC3E}">
        <p14:creationId xmlns:p14="http://schemas.microsoft.com/office/powerpoint/2010/main" val="300745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Oropharynx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7899873" cy="4525963"/>
          </a:xfrm>
        </p:spPr>
        <p:txBody>
          <a:bodyPr/>
          <a:lstStyle/>
          <a:p>
            <a:r>
              <a:rPr lang="en-US" dirty="0" smtClean="0"/>
              <a:t>Tonsil, base of tongue, pharyngeal wall</a:t>
            </a:r>
          </a:p>
          <a:p>
            <a:r>
              <a:rPr lang="en-US" dirty="0" smtClean="0"/>
              <a:t>Either CT or MR can be used (many centers prefer CT, we prefer MR at UCLA)</a:t>
            </a:r>
          </a:p>
          <a:p>
            <a:r>
              <a:rPr lang="en-US" dirty="0" smtClean="0"/>
              <a:t>Size, invasiveness, and extent of primary</a:t>
            </a:r>
          </a:p>
          <a:p>
            <a:r>
              <a:rPr lang="en-US" dirty="0" smtClean="0"/>
              <a:t>Nodal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98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2357" y="552137"/>
            <a:ext cx="4841211" cy="58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-0001-002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Content Placeholder 5" descr="IM-0001-001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746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-0002-0024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Content Placeholder 5" descr="IM-0002-002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567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-0004-002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Content Placeholder 5" descr="IM-0003-001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132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609451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/>
          <a:lstStyle/>
          <a:p>
            <a:pPr algn="l" defTabSz="914145"/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Why not MRI</a:t>
            </a:r>
            <a:endParaRPr lang="en-US" dirty="0"/>
          </a:p>
        </p:txBody>
      </p:sp>
      <p:pic>
        <p:nvPicPr>
          <p:cNvPr id="6146" name="Picture 2" descr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354" y="2201168"/>
            <a:ext cx="3815209" cy="367233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6147" name="Picture 3" descr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201168"/>
            <a:ext cx="3814093" cy="367233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4223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Parapharyngeal space</a:t>
            </a:r>
            <a:endParaRPr lang="en-US" dirty="0"/>
          </a:p>
        </p:txBody>
      </p:sp>
      <p:pic>
        <p:nvPicPr>
          <p:cNvPr id="5" name="Content Placeholder 4" descr="9.8A AxPDFS.tif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16" b="-4816"/>
          <a:stretch>
            <a:fillRect/>
          </a:stretch>
        </p:blipFill>
        <p:spPr/>
      </p:pic>
      <p:pic>
        <p:nvPicPr>
          <p:cNvPr id="6" name="Content Placeholder 5" descr="9.9B.t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14" b="-89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210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Masticator space</a:t>
            </a:r>
            <a:endParaRPr lang="en-US" dirty="0"/>
          </a:p>
        </p:txBody>
      </p:sp>
      <p:pic>
        <p:nvPicPr>
          <p:cNvPr id="5" name="Content Placeholder 4" descr="9.62B.tif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301" b="-8301"/>
          <a:stretch>
            <a:fillRect/>
          </a:stretch>
        </p:blipFill>
        <p:spPr/>
      </p:pic>
      <p:pic>
        <p:nvPicPr>
          <p:cNvPr id="6" name="Content Placeholder 5" descr="9.62A.tif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1426" b="-114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245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9.60A.tif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41" b="-18241"/>
          <a:stretch>
            <a:fillRect/>
          </a:stretch>
        </p:blipFill>
        <p:spPr/>
      </p:pic>
      <p:pic>
        <p:nvPicPr>
          <p:cNvPr id="6" name="Content Placeholder 5" descr="9.60B.tif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335" b="-20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319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Infrahyoid</a:t>
            </a:r>
            <a:r>
              <a:rPr lang="en-US" dirty="0" smtClean="0"/>
              <a:t> neck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Hypopharynx</a:t>
            </a:r>
            <a:endParaRPr lang="en-US" dirty="0" smtClean="0"/>
          </a:p>
          <a:p>
            <a:r>
              <a:rPr lang="en-US" dirty="0" smtClean="0"/>
              <a:t>Larynx</a:t>
            </a:r>
          </a:p>
          <a:p>
            <a:r>
              <a:rPr lang="en-US" dirty="0" smtClean="0"/>
              <a:t>Thyroid</a:t>
            </a:r>
          </a:p>
          <a:p>
            <a:r>
              <a:rPr lang="en-US" dirty="0" smtClean="0"/>
              <a:t>Parathyroid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g 16A CT1.tif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052" b="-9052"/>
          <a:stretch>
            <a:fillRect/>
          </a:stretch>
        </p:blipFill>
        <p:spPr/>
      </p:pic>
      <p:pic>
        <p:nvPicPr>
          <p:cNvPr id="6" name="Content Placeholder 5" descr="Fig 16B CT2.t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647" b="-126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819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g 16C MR.tif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24" b="-12724"/>
          <a:stretch>
            <a:fillRect/>
          </a:stretch>
        </p:blipFill>
        <p:spPr>
          <a:xfrm>
            <a:off x="2628900" y="1636012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64886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g 17A ax-LN2.tif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45" b="-23945"/>
          <a:stretch>
            <a:fillRect/>
          </a:stretch>
        </p:blipFill>
        <p:spPr/>
      </p:pic>
      <p:pic>
        <p:nvPicPr>
          <p:cNvPr id="6" name="Content Placeholder 5" descr="Fig 17B cor-LN1.tif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0" b="-14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963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 nodes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7145159" cy="4525963"/>
          </a:xfrm>
        </p:spPr>
        <p:txBody>
          <a:bodyPr/>
          <a:lstStyle/>
          <a:p>
            <a:r>
              <a:rPr lang="en-US" dirty="0" smtClean="0"/>
              <a:t>Classification by echelon</a:t>
            </a:r>
          </a:p>
          <a:p>
            <a:r>
              <a:rPr lang="en-US" dirty="0" smtClean="0"/>
              <a:t>Criteria for pathology</a:t>
            </a:r>
          </a:p>
          <a:p>
            <a:pPr lvl="1"/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Necrosis</a:t>
            </a:r>
          </a:p>
          <a:p>
            <a:pPr lvl="1"/>
            <a:r>
              <a:rPr lang="en-US" dirty="0" err="1" smtClean="0"/>
              <a:t>Extracapsular</a:t>
            </a:r>
            <a:r>
              <a:rPr lang="en-US" dirty="0" smtClean="0"/>
              <a:t> spread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65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g 2D.tif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40" b="-5540"/>
          <a:stretch>
            <a:fillRect/>
          </a:stretch>
        </p:blipFill>
        <p:spPr/>
      </p:pic>
      <p:pic>
        <p:nvPicPr>
          <p:cNvPr id="6" name="Content Placeholder 5" descr="Fig 2E.t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83" r="-42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0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g 2F.tif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84" r="-4184"/>
          <a:stretch>
            <a:fillRect/>
          </a:stretch>
        </p:blipFill>
        <p:spPr/>
      </p:pic>
      <p:pic>
        <p:nvPicPr>
          <p:cNvPr id="6" name="Content Placeholder 5" descr="Fig 2G.t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973" b="-169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702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609451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/>
          <a:lstStyle/>
          <a:p>
            <a:pPr defTabSz="914145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MRI versus CT</a:t>
            </a:r>
            <a:endParaRPr lang="en-US"/>
          </a:p>
        </p:txBody>
      </p:sp>
      <p:pic>
        <p:nvPicPr>
          <p:cNvPr id="7170" name="Picture 2" descr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791" y="1980159"/>
            <a:ext cx="3665637" cy="411547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7171" name="Picture 3" descr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7902" y="2133080"/>
            <a:ext cx="3809628" cy="380962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1876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g 2H.tif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202" b="-11202"/>
          <a:stretch>
            <a:fillRect/>
          </a:stretch>
        </p:blipFill>
        <p:spPr/>
      </p:pic>
      <p:pic>
        <p:nvPicPr>
          <p:cNvPr id="6" name="Content Placeholder 5" descr="Fig 2I.t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303" b="-30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135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g 2J.tif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934" b="-24934"/>
          <a:stretch>
            <a:fillRect/>
          </a:stretch>
        </p:blipFill>
        <p:spPr>
          <a:xfrm>
            <a:off x="2476500" y="1616048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Necrosis, ECS</a:t>
            </a:r>
            <a:endParaRPr lang="en-US" dirty="0"/>
          </a:p>
        </p:txBody>
      </p:sp>
      <p:pic>
        <p:nvPicPr>
          <p:cNvPr id="5" name="Content Placeholder 4" descr="Fig 3 node-necrosis-ECS.tif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24"/>
          <a:stretch/>
        </p:blipFill>
        <p:spPr>
          <a:xfrm>
            <a:off x="1745736" y="1417637"/>
            <a:ext cx="5746178" cy="5286509"/>
          </a:xfrm>
        </p:spPr>
      </p:pic>
    </p:spTree>
    <p:extLst>
      <p:ext uri="{BB962C8B-B14F-4D97-AF65-F5344CB8AC3E}">
        <p14:creationId xmlns:p14="http://schemas.microsoft.com/office/powerpoint/2010/main" val="401763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609451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/>
          <a:lstStyle/>
          <a:p>
            <a:pPr defTabSz="914145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Why not MRI</a:t>
            </a:r>
            <a:endParaRPr lang="en-US"/>
          </a:p>
        </p:txBody>
      </p:sp>
      <p:pic>
        <p:nvPicPr>
          <p:cNvPr id="10242" name="Picture 2" descr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354" y="2201168"/>
            <a:ext cx="3815209" cy="367233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0243" name="Picture 3" descr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201168"/>
            <a:ext cx="3814093" cy="367233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7125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54" y="609451"/>
            <a:ext cx="7772177" cy="1143000"/>
          </a:xfrm>
          <a:effectLst>
            <a:outerShdw blurRad="63500" dist="71842" dir="2700000" algn="ctr" rotWithShape="0">
              <a:srgbClr val="000000"/>
            </a:outerShdw>
          </a:effectLst>
        </p:spPr>
        <p:txBody>
          <a:bodyPr lIns="62506" rIns="62506"/>
          <a:lstStyle/>
          <a:p>
            <a:pPr algn="l" defTabSz="914145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CT - technique</a:t>
            </a:r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354" y="1980159"/>
            <a:ext cx="7772177" cy="4115470"/>
          </a:xfrm>
          <a:effectLst>
            <a:outerShdw blurRad="63500" dist="53882" dir="2700000" algn="ctr" rotWithShape="0">
              <a:srgbClr val="000000"/>
            </a:outerShdw>
          </a:effectLst>
        </p:spPr>
        <p:txBody>
          <a:bodyPr lIns="62506" rIns="62506" anchor="t"/>
          <a:lstStyle/>
          <a:p>
            <a:pPr marL="342665" indent="-342665" defTabSz="914145">
              <a:lnSpc>
                <a:spcPct val="90000"/>
              </a:lnSpc>
              <a:spcBef>
                <a:spcPts val="492"/>
              </a:spcBef>
              <a:buClr>
                <a:srgbClr val="FFFFFF"/>
              </a:buClr>
              <a:buFont typeface="ArialMT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Perform after medical treatment</a:t>
            </a:r>
          </a:p>
          <a:p>
            <a:pPr marL="607197" lvl="1" indent="-285740" defTabSz="914145">
              <a:lnSpc>
                <a:spcPct val="90000"/>
              </a:lnSpc>
              <a:spcBef>
                <a:spcPts val="422"/>
              </a:spcBef>
              <a:buClr>
                <a:srgbClr val="FFFFFF"/>
              </a:buClr>
              <a:buFont typeface="ArialMT" charset="0"/>
              <a:buChar char="–"/>
            </a:pPr>
            <a:r>
              <a:rPr lang="en-US" sz="27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Evaluate for residual disease to be addressed by surgery</a:t>
            </a:r>
          </a:p>
          <a:p>
            <a:pPr marL="342665" indent="-342665" defTabSz="914145">
              <a:lnSpc>
                <a:spcPct val="90000"/>
              </a:lnSpc>
              <a:spcBef>
                <a:spcPts val="492"/>
              </a:spcBef>
              <a:buClr>
                <a:srgbClr val="FFFFFF"/>
              </a:buClr>
              <a:buFont typeface="ArialMT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No contrast </a:t>
            </a: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necessary</a:t>
            </a:r>
          </a:p>
          <a:p>
            <a:pPr marL="342665" indent="-342665" defTabSz="914145">
              <a:lnSpc>
                <a:spcPct val="90000"/>
              </a:lnSpc>
              <a:spcBef>
                <a:spcPts val="492"/>
              </a:spcBef>
              <a:buClr>
                <a:srgbClr val="FFFFFF"/>
              </a:buClr>
              <a:buFont typeface="ArialMT" charset="0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Order with image guidance protocol (</a:t>
            </a:r>
            <a:r>
              <a:rPr lang="en-US" b="1" dirty="0" err="1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Brainlab</a:t>
            </a: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 or Medtronic Sinus Protocol) to accommodate intraoperative guidance systems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318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3611</TotalTime>
  <Words>386</Words>
  <Application>Microsoft Macintosh PowerPoint</Application>
  <PresentationFormat>On-screen Show (4:3)</PresentationFormat>
  <Paragraphs>118</Paragraphs>
  <Slides>72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 Black </vt:lpstr>
      <vt:lpstr>Introduction to head and neck imaging</vt:lpstr>
      <vt:lpstr>Imaging Modalities</vt:lpstr>
      <vt:lpstr>Anatomy</vt:lpstr>
      <vt:lpstr>Sinus Imaging</vt:lpstr>
      <vt:lpstr>Why not MRI?</vt:lpstr>
      <vt:lpstr>Why not MRI</vt:lpstr>
      <vt:lpstr>MRI versus CT</vt:lpstr>
      <vt:lpstr>Why not MRI</vt:lpstr>
      <vt:lpstr>CT - technique</vt:lpstr>
      <vt:lpstr>Drainage pathways</vt:lpstr>
      <vt:lpstr>Nasal cavity</vt:lpstr>
      <vt:lpstr>Superior meatus: sphenoid and posterior ethmoids</vt:lpstr>
      <vt:lpstr>Middle meatus – frontoethmoidal recess</vt:lpstr>
      <vt:lpstr>Middle meatus – anterior ethmoids</vt:lpstr>
      <vt:lpstr>Ostium Infundibulum Hiatus Semilunaris Uncinate process Middle meatus</vt:lpstr>
      <vt:lpstr>Inferior meatus – nasolacrimal duct</vt:lpstr>
      <vt:lpstr>Variants in the OMC  Concha bullosa  Paradoxical turbinate  Septal spur</vt:lpstr>
      <vt:lpstr>Opacified concha bullosa</vt:lpstr>
      <vt:lpstr>PowerPoint Presentation</vt:lpstr>
      <vt:lpstr>PowerPoint Presentation</vt:lpstr>
      <vt:lpstr>Agger Nasi Cell</vt:lpstr>
      <vt:lpstr>Opacification or tumor?</vt:lpstr>
      <vt:lpstr>PowerPoint Presentation</vt:lpstr>
      <vt:lpstr>PowerPoint Presentation</vt:lpstr>
      <vt:lpstr>PowerPoint Presentation</vt:lpstr>
      <vt:lpstr>PowerPoint Presentation</vt:lpstr>
      <vt:lpstr>Temporal bone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Coronal anatomy - middle 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Suprahyoid neck</vt:lpstr>
      <vt:lpstr>Oral cavity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Nasopharynx</vt:lpstr>
      <vt:lpstr>Nasopharynx</vt:lpstr>
      <vt:lpstr>PowerPoint Presentation</vt:lpstr>
      <vt:lpstr>Oropharynx</vt:lpstr>
      <vt:lpstr>PowerPoint Presentation</vt:lpstr>
      <vt:lpstr>PowerPoint Presentation</vt:lpstr>
      <vt:lpstr>PowerPoint Presentation</vt:lpstr>
      <vt:lpstr>PowerPoint Presentation</vt:lpstr>
      <vt:lpstr>Parapharyngeal space</vt:lpstr>
      <vt:lpstr>Masticator space</vt:lpstr>
      <vt:lpstr>PowerPoint Presentation</vt:lpstr>
      <vt:lpstr>Infrahyoid neck</vt:lpstr>
      <vt:lpstr>PowerPoint Presentation</vt:lpstr>
      <vt:lpstr>PowerPoint Presentation</vt:lpstr>
      <vt:lpstr>PowerPoint Presentation</vt:lpstr>
      <vt:lpstr>Lymph nodes</vt:lpstr>
      <vt:lpstr>PowerPoint Presentation</vt:lpstr>
      <vt:lpstr>PowerPoint Presentation</vt:lpstr>
      <vt:lpstr>PowerPoint Presentation</vt:lpstr>
      <vt:lpstr>PowerPoint Presentation</vt:lpstr>
      <vt:lpstr>Necrosis, ECS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head and neck imaging</dc:title>
  <dc:creator>Ali Sepahdari</dc:creator>
  <cp:lastModifiedBy>Ali Sepahdari</cp:lastModifiedBy>
  <cp:revision>25</cp:revision>
  <dcterms:created xsi:type="dcterms:W3CDTF">2012-10-05T22:56:55Z</dcterms:created>
  <dcterms:modified xsi:type="dcterms:W3CDTF">2012-10-10T16:38:59Z</dcterms:modified>
</cp:coreProperties>
</file>