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5" r:id="rId8"/>
    <p:sldId id="259" r:id="rId9"/>
    <p:sldId id="261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73" autoAdjust="0"/>
    <p:restoredTop sz="94660"/>
  </p:normalViewPr>
  <p:slideViewPr>
    <p:cSldViewPr>
      <p:cViewPr varScale="1">
        <p:scale>
          <a:sx n="87" d="100"/>
          <a:sy n="87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132E3D9-73AB-4765-BE19-0B5290A2F9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4463726-49B6-4CB3-AA79-4C66A90B87C1}" type="datetimeFigureOut">
              <a:rPr lang="en-US" smtClean="0"/>
              <a:t>11/13/2012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r>
              <a:rPr lang="en-US" dirty="0" smtClean="0"/>
              <a:t>Chapter 31:</a:t>
            </a:r>
            <a:br>
              <a:rPr lang="en-US" dirty="0" smtClean="0"/>
            </a:br>
            <a:r>
              <a:rPr lang="en-US" dirty="0" smtClean="0"/>
              <a:t>Liposuction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Sameer Ahmed</a:t>
            </a:r>
          </a:p>
          <a:p>
            <a:r>
              <a:rPr lang="en-US" dirty="0" smtClean="0"/>
              <a:t>11/14/2012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0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Hematoma</a:t>
            </a:r>
          </a:p>
          <a:p>
            <a:pPr lvl="1"/>
            <a:r>
              <a:rPr lang="en-US" dirty="0" smtClean="0"/>
              <a:t>Can get infected and cause skin flap necrosis</a:t>
            </a:r>
          </a:p>
          <a:p>
            <a:pPr lvl="1"/>
            <a:r>
              <a:rPr lang="en-US" dirty="0" smtClean="0"/>
              <a:t>Pigment changes from undiagnosed hematomas</a:t>
            </a:r>
          </a:p>
          <a:p>
            <a:r>
              <a:rPr lang="en-US" dirty="0" smtClean="0"/>
              <a:t>Contour irregularities</a:t>
            </a:r>
          </a:p>
          <a:p>
            <a:pPr lvl="1"/>
            <a:r>
              <a:rPr lang="en-US" dirty="0" smtClean="0"/>
              <a:t>From asymmetric </a:t>
            </a:r>
            <a:r>
              <a:rPr lang="en-US" dirty="0" err="1" smtClean="0"/>
              <a:t>liposuctioning</a:t>
            </a:r>
            <a:endParaRPr lang="en-US" dirty="0" smtClean="0"/>
          </a:p>
          <a:p>
            <a:r>
              <a:rPr lang="en-US" dirty="0" smtClean="0"/>
              <a:t>Motor or sensory nerve injuries</a:t>
            </a:r>
          </a:p>
          <a:p>
            <a:pPr lvl="1"/>
            <a:r>
              <a:rPr lang="en-US" dirty="0" smtClean="0"/>
              <a:t>Rare but if they occur, are usually temporary</a:t>
            </a:r>
          </a:p>
          <a:p>
            <a:r>
              <a:rPr lang="en-US" dirty="0" smtClean="0"/>
              <a:t>Cardiovascular instability does not happen w/ only H&amp;N liposuctioning</a:t>
            </a:r>
          </a:p>
          <a:p>
            <a:pPr lvl="1"/>
            <a:r>
              <a:rPr lang="en-US" dirty="0" smtClean="0"/>
              <a:t>Can happen with total body suctioning 2/2 massive fluid shifts</a:t>
            </a:r>
          </a:p>
        </p:txBody>
      </p:sp>
    </p:spTree>
    <p:extLst>
      <p:ext uri="{BB962C8B-B14F-4D97-AF65-F5344CB8AC3E}">
        <p14:creationId xmlns:p14="http://schemas.microsoft.com/office/powerpoint/2010/main" val="140516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dconsult.com/books/bbmapAsset?appID=MDC&amp;isbn=978-0-323-05283-2&amp;eid=4-u1.0-B978-0-323-05283-2..00032-X..f2&amp;assetType=ful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911" y="838200"/>
            <a:ext cx="4798577" cy="334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4648200"/>
            <a:ext cx="708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Preoperative </a:t>
            </a:r>
            <a:r>
              <a:rPr lang="en-US" b="1" dirty="0"/>
              <a:t>(A)</a:t>
            </a:r>
            <a:r>
              <a:rPr lang="en-US" dirty="0"/>
              <a:t> and postoperative </a:t>
            </a:r>
            <a:r>
              <a:rPr lang="en-US" b="1" dirty="0"/>
              <a:t>(B)</a:t>
            </a:r>
            <a:r>
              <a:rPr lang="en-US" dirty="0"/>
              <a:t> photographs show the illusion of enhanced chin projection after </a:t>
            </a:r>
            <a:r>
              <a:rPr lang="en-US" dirty="0" err="1"/>
              <a:t>submental</a:t>
            </a:r>
            <a:r>
              <a:rPr lang="en-US" dirty="0"/>
              <a:t> and submandibular liposuction, as well as the enhancement of the mandibular margin with improvement of the </a:t>
            </a:r>
            <a:r>
              <a:rPr lang="en-US" dirty="0" err="1"/>
              <a:t>cervicomental</a:t>
            </a:r>
            <a:r>
              <a:rPr lang="en-US" dirty="0"/>
              <a:t> angle. 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4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Adipocyte physiology</a:t>
            </a:r>
          </a:p>
          <a:p>
            <a:pPr lvl="1"/>
            <a:r>
              <a:rPr lang="en-US" dirty="0" smtClean="0"/>
              <a:t>Hyperplasia occurs after a critical mass has been reached</a:t>
            </a:r>
          </a:p>
          <a:p>
            <a:r>
              <a:rPr lang="en-US" dirty="0" smtClean="0"/>
              <a:t>Liposuction reduces # of adipocytes, regardless of their size</a:t>
            </a:r>
          </a:p>
          <a:p>
            <a:pPr lvl="1"/>
            <a:r>
              <a:rPr lang="en-US" dirty="0" smtClean="0"/>
              <a:t>Should provide long lasting results</a:t>
            </a:r>
          </a:p>
          <a:p>
            <a:r>
              <a:rPr lang="en-US" dirty="0" smtClean="0"/>
              <a:t>Lipocontouring happens in the subQ plane </a:t>
            </a:r>
          </a:p>
          <a:p>
            <a:pPr lvl="1"/>
            <a:r>
              <a:rPr lang="en-US" dirty="0" smtClean="0"/>
              <a:t>Healthy skin flap (don’t get too superficial)</a:t>
            </a:r>
          </a:p>
          <a:p>
            <a:pPr lvl="1"/>
            <a:r>
              <a:rPr lang="en-US" dirty="0" smtClean="0"/>
              <a:t>Avoid damaging deeper structures (nerves, muscles)</a:t>
            </a:r>
          </a:p>
        </p:txBody>
      </p:sp>
      <p:pic>
        <p:nvPicPr>
          <p:cNvPr id="3074" name="Picture 2" descr="picture of adipocy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4343400"/>
            <a:ext cx="23812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4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Candidate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 for liposuction: </a:t>
            </a:r>
          </a:p>
          <a:p>
            <a:pPr lvl="1"/>
            <a:r>
              <a:rPr lang="en-US" dirty="0" smtClean="0"/>
              <a:t>Diet-resistant </a:t>
            </a:r>
            <a:r>
              <a:rPr lang="en-US" dirty="0"/>
              <a:t>fat pockets, congenital in nature</a:t>
            </a:r>
          </a:p>
          <a:p>
            <a:pPr lvl="2"/>
            <a:r>
              <a:rPr lang="en-US" dirty="0"/>
              <a:t>e.g.: double chin since childhood</a:t>
            </a:r>
          </a:p>
          <a:p>
            <a:r>
              <a:rPr lang="en-US" dirty="0" smtClean="0"/>
              <a:t>Anatomical sites:</a:t>
            </a:r>
          </a:p>
          <a:p>
            <a:pPr lvl="1"/>
            <a:r>
              <a:rPr lang="en-US" dirty="0" smtClean="0"/>
              <a:t>Submental</a:t>
            </a:r>
            <a:r>
              <a:rPr lang="en-US" dirty="0"/>
              <a:t>, melolabial, submandibular, and buccal </a:t>
            </a:r>
            <a:r>
              <a:rPr lang="en-US" dirty="0" smtClean="0"/>
              <a:t>areas</a:t>
            </a:r>
          </a:p>
          <a:p>
            <a:r>
              <a:rPr lang="en-US" dirty="0" smtClean="0"/>
              <a:t>Younger </a:t>
            </a:r>
            <a:r>
              <a:rPr lang="en-US" dirty="0"/>
              <a:t>patients </a:t>
            </a:r>
          </a:p>
          <a:p>
            <a:pPr lvl="1"/>
            <a:r>
              <a:rPr lang="en-US" dirty="0"/>
              <a:t>Greater skin elasticity, skin contracts better on new subQ contour</a:t>
            </a:r>
          </a:p>
          <a:p>
            <a:r>
              <a:rPr lang="en-US" dirty="0"/>
              <a:t>Pt. is not obese/overweight.  These pts have excess adipose in multiple layers and do not respond to lipocontouring 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Lipocontouring does </a:t>
            </a:r>
            <a:r>
              <a:rPr lang="en-US" dirty="0">
                <a:sym typeface="Wingdings" pitchFamily="2" charset="2"/>
              </a:rPr>
              <a:t>not replace weight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Lipocontouring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Liposuction</a:t>
            </a:r>
          </a:p>
          <a:p>
            <a:pPr lvl="1"/>
            <a:r>
              <a:rPr lang="en-US" dirty="0"/>
              <a:t>Involves negative pressure through a hollow </a:t>
            </a:r>
            <a:r>
              <a:rPr lang="en-US" dirty="0" smtClean="0"/>
              <a:t>cannula</a:t>
            </a:r>
          </a:p>
          <a:p>
            <a:pPr lvl="1"/>
            <a:r>
              <a:rPr lang="en-US" dirty="0" smtClean="0"/>
              <a:t>No cutting surface, Fat avulsed “atraumatically”</a:t>
            </a:r>
            <a:endParaRPr lang="en-US" dirty="0"/>
          </a:p>
          <a:p>
            <a:r>
              <a:rPr lang="en-US" dirty="0" smtClean="0"/>
              <a:t>Liposhaving</a:t>
            </a:r>
          </a:p>
          <a:p>
            <a:pPr lvl="1"/>
            <a:r>
              <a:rPr lang="en-US" dirty="0" smtClean="0"/>
              <a:t>Soft tissue shaver w/ gentle suctioning</a:t>
            </a:r>
          </a:p>
          <a:p>
            <a:pPr lvl="1"/>
            <a:r>
              <a:rPr lang="en-US" dirty="0"/>
              <a:t>After the blade is activated, </a:t>
            </a:r>
            <a:r>
              <a:rPr lang="en-US" dirty="0" smtClean="0"/>
              <a:t>care </a:t>
            </a:r>
            <a:r>
              <a:rPr lang="en-US" dirty="0"/>
              <a:t>should be taken at the </a:t>
            </a:r>
            <a:r>
              <a:rPr lang="en-US" dirty="0" smtClean="0"/>
              <a:t>incision site </a:t>
            </a:r>
            <a:r>
              <a:rPr lang="en-US" dirty="0"/>
              <a:t>to avoid damage to the skin margins</a:t>
            </a:r>
            <a:endParaRPr lang="en-US" dirty="0" smtClean="0"/>
          </a:p>
          <a:p>
            <a:r>
              <a:rPr lang="en-US" dirty="0" smtClean="0"/>
              <a:t>Ultrasonic Liposuction</a:t>
            </a:r>
          </a:p>
          <a:p>
            <a:pPr lvl="1"/>
            <a:r>
              <a:rPr lang="en-US" dirty="0" smtClean="0"/>
              <a:t>Mechanical agitation of cannula </a:t>
            </a:r>
            <a:r>
              <a:rPr lang="en-US" dirty="0" smtClean="0">
                <a:sym typeface="Wingdings" pitchFamily="2" charset="2"/>
              </a:rPr>
              <a:t> microcavities within adipocytes implode  liquefaction of fat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Liposuction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724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5-10mm incision</a:t>
            </a:r>
          </a:p>
          <a:p>
            <a:pPr lvl="1"/>
            <a:r>
              <a:rPr lang="en-US" dirty="0" smtClean="0"/>
              <a:t>Identify subQ plane w/ Metz</a:t>
            </a:r>
          </a:p>
          <a:p>
            <a:pPr lvl="1"/>
            <a:r>
              <a:rPr lang="en-US" dirty="0" smtClean="0"/>
              <a:t>Increasing size cannulas to bluntly dissect, “spokelike”, without suction</a:t>
            </a:r>
          </a:p>
          <a:p>
            <a:pPr lvl="1"/>
            <a:r>
              <a:rPr lang="en-US" dirty="0" smtClean="0"/>
              <a:t>Suction aspiration of fat</a:t>
            </a:r>
          </a:p>
          <a:p>
            <a:r>
              <a:rPr lang="en-US" dirty="0" smtClean="0"/>
              <a:t>Sequence:</a:t>
            </a:r>
          </a:p>
          <a:p>
            <a:pPr lvl="1"/>
            <a:r>
              <a:rPr lang="en-US" dirty="0" smtClean="0"/>
              <a:t>Submental, jaw &amp; posterior cervical, melolabial</a:t>
            </a:r>
          </a:p>
          <a:p>
            <a:r>
              <a:rPr lang="en-US" dirty="0" smtClean="0"/>
              <a:t>1 atm of negative pressure</a:t>
            </a:r>
          </a:p>
          <a:p>
            <a:r>
              <a:rPr lang="en-US" dirty="0" smtClean="0"/>
              <a:t>Cannula tips 3-6mm in size</a:t>
            </a:r>
          </a:p>
          <a:p>
            <a:pPr lvl="1"/>
            <a:r>
              <a:rPr lang="en-US" dirty="0" smtClean="0"/>
              <a:t>Smaller size for melolabial</a:t>
            </a:r>
            <a:r>
              <a:rPr lang="en-US" dirty="0"/>
              <a:t> </a:t>
            </a:r>
            <a:r>
              <a:rPr lang="en-US" dirty="0" smtClean="0"/>
              <a:t>region</a:t>
            </a:r>
          </a:p>
          <a:p>
            <a:r>
              <a:rPr lang="en-US" dirty="0"/>
              <a:t>Post-operative </a:t>
            </a:r>
            <a:r>
              <a:rPr lang="en-US" dirty="0" smtClean="0"/>
              <a:t>dressing</a:t>
            </a:r>
          </a:p>
          <a:p>
            <a:endParaRPr lang="en-US" dirty="0"/>
          </a:p>
        </p:txBody>
      </p:sp>
      <p:pic>
        <p:nvPicPr>
          <p:cNvPr id="4100" name="Picture 4" descr="http://www.mdconsult.com/books/bbmapAsset?appID=MDC&amp;isbn=978-0-323-05283-2&amp;eid=4-u1.0-B978-0-323-05283-2..00032-X..f11&amp;assetType=f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366" y="2105025"/>
            <a:ext cx="2339834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6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Incision Sites and Access</a:t>
            </a:r>
            <a:endParaRPr lang="en-US" dirty="0"/>
          </a:p>
        </p:txBody>
      </p:sp>
      <p:pic>
        <p:nvPicPr>
          <p:cNvPr id="5122" name="Picture 2" descr="http://www.mdconsult.com/books/bbmapAsset?appID=MDC&amp;isbn=978-0-323-05283-2&amp;eid=4-u1.0-B978-0-323-05283-2..00032-X..f13&amp;assetType=ful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05000"/>
            <a:ext cx="3123526" cy="3730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0" y="3124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Melolabial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5334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Submental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93953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Post-auricular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62200" y="3308866"/>
            <a:ext cx="1097280" cy="914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876800" y="5181600"/>
            <a:ext cx="579120" cy="2608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05400" y="3493532"/>
            <a:ext cx="1143000" cy="3164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90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Liposuction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“Open” Liposuction combined with face lift</a:t>
            </a:r>
          </a:p>
          <a:p>
            <a:pPr lvl="1"/>
            <a:r>
              <a:rPr lang="en-US" dirty="0" smtClean="0"/>
              <a:t>Completely </a:t>
            </a:r>
            <a:r>
              <a:rPr lang="en-US" dirty="0"/>
              <a:t>cross-hatch each area, </a:t>
            </a:r>
            <a:r>
              <a:rPr lang="en-US" dirty="0" smtClean="0"/>
              <a:t>reduce </a:t>
            </a:r>
            <a:r>
              <a:rPr lang="en-US" dirty="0"/>
              <a:t>the risk of banding. </a:t>
            </a:r>
            <a:endParaRPr lang="en-US" dirty="0" smtClean="0"/>
          </a:p>
          <a:p>
            <a:r>
              <a:rPr lang="en-US" dirty="0" smtClean="0"/>
              <a:t>Hollowing </a:t>
            </a:r>
            <a:r>
              <a:rPr lang="en-US" dirty="0"/>
              <a:t>and inconsistent flap elevation can be avoided</a:t>
            </a:r>
          </a:p>
          <a:p>
            <a:pPr lvl="1"/>
            <a:r>
              <a:rPr lang="en-US" dirty="0"/>
              <a:t>Palpate cannula tip and preserve some fat on the flap’s </a:t>
            </a:r>
            <a:r>
              <a:rPr lang="en-US" dirty="0" smtClean="0"/>
              <a:t>undersurface</a:t>
            </a:r>
          </a:p>
          <a:p>
            <a:r>
              <a:rPr lang="en-US" dirty="0" smtClean="0"/>
              <a:t>Avoid </a:t>
            </a:r>
            <a:r>
              <a:rPr lang="en-US" dirty="0"/>
              <a:t>repeated passes in the immediate </a:t>
            </a:r>
            <a:r>
              <a:rPr lang="en-US" dirty="0" err="1"/>
              <a:t>submental</a:t>
            </a:r>
            <a:r>
              <a:rPr lang="en-US" dirty="0"/>
              <a:t> </a:t>
            </a:r>
            <a:r>
              <a:rPr lang="en-US" dirty="0" smtClean="0"/>
              <a:t>area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result </a:t>
            </a:r>
            <a:r>
              <a:rPr lang="en-US" dirty="0" smtClean="0"/>
              <a:t>in a cobra </a:t>
            </a:r>
            <a:r>
              <a:rPr lang="en-US" dirty="0"/>
              <a:t>neck deformity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Release </a:t>
            </a:r>
            <a:r>
              <a:rPr lang="en-US" dirty="0"/>
              <a:t>vacuum </a:t>
            </a:r>
            <a:r>
              <a:rPr lang="en-US" dirty="0" smtClean="0"/>
              <a:t>when withdrawing/repositioning </a:t>
            </a:r>
            <a:r>
              <a:rPr lang="en-US" dirty="0"/>
              <a:t>the </a:t>
            </a:r>
            <a:r>
              <a:rPr lang="en-US" dirty="0" smtClean="0"/>
              <a:t>cannula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avoid </a:t>
            </a:r>
            <a:r>
              <a:rPr lang="en-US" dirty="0" smtClean="0"/>
              <a:t>creating grooves over posterior </a:t>
            </a:r>
            <a:r>
              <a:rPr lang="en-US" dirty="0"/>
              <a:t>face </a:t>
            </a:r>
            <a:r>
              <a:rPr lang="en-US" dirty="0" smtClean="0"/>
              <a:t>&amp; parotid 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 err="1"/>
              <a:t>criss</a:t>
            </a:r>
            <a:r>
              <a:rPr lang="en-US" dirty="0"/>
              <a:t>-crossed pattern of passes helps create a smoother, more natural </a:t>
            </a:r>
            <a:r>
              <a:rPr lang="en-US" dirty="0" smtClean="0"/>
              <a:t>contour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Integrating Liposuction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6019800" cy="467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3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1.     Significant </a:t>
            </a:r>
            <a:r>
              <a:rPr lang="en-US" dirty="0"/>
              <a:t>ptosis of facial skin may appear accentuated after lipocontouring, thereby creating a more aged </a:t>
            </a:r>
            <a:r>
              <a:rPr lang="en-US" dirty="0" smtClean="0"/>
              <a:t>appearance; 	</a:t>
            </a:r>
            <a:r>
              <a:rPr lang="en-US" dirty="0" smtClean="0">
                <a:sym typeface="Wingdings" pitchFamily="2" charset="2"/>
              </a:rPr>
              <a:t> Perform </a:t>
            </a:r>
            <a:r>
              <a:rPr lang="en-US" dirty="0">
                <a:sym typeface="Wingdings" pitchFamily="2" charset="2"/>
              </a:rPr>
              <a:t>f</a:t>
            </a:r>
            <a:r>
              <a:rPr lang="en-US" dirty="0" smtClean="0"/>
              <a:t>ace lift.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571500" indent="-457200">
              <a:buAutoNum type="arabicPeriod" startAt="2"/>
            </a:pPr>
            <a:r>
              <a:rPr lang="en-US" dirty="0" smtClean="0"/>
              <a:t>Skeletal </a:t>
            </a:r>
            <a:r>
              <a:rPr lang="en-US" dirty="0"/>
              <a:t>insufficiency may reduce structural definition and give the illusion of excess fullness of a certain area </a:t>
            </a:r>
          </a:p>
          <a:p>
            <a:pPr marL="114300" indent="0">
              <a:buNone/>
            </a:pPr>
            <a:r>
              <a:rPr lang="en-US" dirty="0" smtClean="0">
                <a:sym typeface="Wingdings" pitchFamily="2" charset="2"/>
              </a:rPr>
              <a:t>	 </a:t>
            </a:r>
            <a:r>
              <a:rPr lang="en-US" dirty="0" smtClean="0"/>
              <a:t>Chin implant </a:t>
            </a:r>
            <a:r>
              <a:rPr lang="en-US" dirty="0"/>
              <a:t>or </a:t>
            </a:r>
            <a:r>
              <a:rPr lang="en-US" dirty="0" err="1"/>
              <a:t>genioplasty</a:t>
            </a:r>
            <a:r>
              <a:rPr lang="en-US" dirty="0"/>
              <a:t> </a:t>
            </a:r>
            <a:r>
              <a:rPr lang="en-US" dirty="0" smtClean="0"/>
              <a:t>may improve </a:t>
            </a:r>
            <a:r>
              <a:rPr lang="en-US" dirty="0"/>
              <a:t>blunted </a:t>
            </a:r>
            <a:r>
              <a:rPr lang="en-US" dirty="0" smtClean="0"/>
              <a:t>	</a:t>
            </a:r>
            <a:r>
              <a:rPr lang="en-US" dirty="0" err="1" smtClean="0"/>
              <a:t>cervicomental</a:t>
            </a:r>
            <a:r>
              <a:rPr lang="en-US" dirty="0" smtClean="0"/>
              <a:t> angle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3.     </a:t>
            </a:r>
            <a:r>
              <a:rPr lang="en-US" dirty="0"/>
              <a:t>Ptotic submandibular glands and hypertrophy of parotid glands can mimic areas of excess adipose collection and should be appreciated and not traumatized.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3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91</TotalTime>
  <Words>451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Chapter 31: Liposuction</vt:lpstr>
      <vt:lpstr>Background</vt:lpstr>
      <vt:lpstr>Ideal Candidate</vt:lpstr>
      <vt:lpstr>Types of Lipocontouring</vt:lpstr>
      <vt:lpstr>Liposuction Technique</vt:lpstr>
      <vt:lpstr>Incision Sites and Access</vt:lpstr>
      <vt:lpstr>Liposuction Technique</vt:lpstr>
      <vt:lpstr>Integrating Liposuction</vt:lpstr>
      <vt:lpstr>Pitfalls</vt:lpstr>
      <vt:lpstr>Complications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31: Liposuction</dc:title>
  <dc:creator>Administrator</dc:creator>
  <cp:lastModifiedBy>Administrator</cp:lastModifiedBy>
  <cp:revision>15</cp:revision>
  <dcterms:created xsi:type="dcterms:W3CDTF">2012-11-14T02:21:06Z</dcterms:created>
  <dcterms:modified xsi:type="dcterms:W3CDTF">2012-11-14T05:29:34Z</dcterms:modified>
</cp:coreProperties>
</file>