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FD2DC"/>
          </a:solidFill>
        </a:fill>
      </a:tcStyle>
    </a:wholeTbl>
    <a:band2H>
      <a:tcTxStyle/>
      <a:tcStyle>
        <a:tcBdr/>
        <a:fill>
          <a:solidFill>
            <a:srgbClr val="E9EAEE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0D0D0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3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8"/>
          <p:cNvGrpSpPr/>
          <p:nvPr/>
        </p:nvGrpSpPr>
        <p:grpSpPr>
          <a:xfrm>
            <a:off x="0" y="6024650"/>
            <a:ext cx="9144000" cy="350662"/>
            <a:chOff x="0" y="0"/>
            <a:chExt cx="9144000" cy="350661"/>
          </a:xfrm>
        </p:grpSpPr>
        <p:sp>
          <p:nvSpPr>
            <p:cNvPr id="16" name="Shape 16"/>
            <p:cNvSpPr/>
            <p:nvPr/>
          </p:nvSpPr>
          <p:spPr>
            <a:xfrm>
              <a:off x="0" y="145962"/>
              <a:ext cx="9144000" cy="58737"/>
            </a:xfrm>
            <a:prstGeom prst="rect">
              <a:avLst/>
            </a:prstGeom>
            <a:solidFill>
              <a:srgbClr val="FFB61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-1"/>
              <a:ext cx="167653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r>
                <a:t> </a:t>
              </a:r>
            </a:p>
          </p:txBody>
        </p:sp>
      </p:grp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" name="image1.pdf" descr="UCLA_H_RGB_NEW.ep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5732" y="6307666"/>
            <a:ext cx="1388536" cy="4488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-1" y="-1"/>
            <a:ext cx="9144001" cy="6173305"/>
          </a:xfrm>
          <a:prstGeom prst="rect">
            <a:avLst/>
          </a:prstGeom>
          <a:solidFill>
            <a:srgbClr val="2B70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i="1"/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84212" y="2284413"/>
            <a:ext cx="7769226" cy="1371601"/>
          </a:xfrm>
          <a:prstGeom prst="rect">
            <a:avLst/>
          </a:prstGeom>
        </p:spPr>
        <p:txBody>
          <a:bodyPr anchor="t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sz="half" idx="1"/>
          </p:nvPr>
        </p:nvSpPr>
        <p:spPr>
          <a:xfrm>
            <a:off x="684212" y="3886200"/>
            <a:ext cx="7769226" cy="2057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Off val="44000"/>
                  </a:schemeClr>
                </a:solidFill>
              </a:defRPr>
            </a:lvl1pPr>
            <a:lvl2pPr marL="541019" indent="-140969">
              <a:defRPr>
                <a:solidFill>
                  <a:schemeClr val="accent3">
                    <a:lumOff val="44000"/>
                  </a:schemeClr>
                </a:solidFill>
              </a:defRPr>
            </a:lvl2pPr>
            <a:lvl3pPr marL="898525" indent="-158750">
              <a:defRPr>
                <a:solidFill>
                  <a:schemeClr val="accent3">
                    <a:lumOff val="44000"/>
                  </a:schemeClr>
                </a:solidFill>
              </a:defRPr>
            </a:lvl3pPr>
            <a:lvl4pPr marL="1245394" indent="-159544">
              <a:defRPr>
                <a:solidFill>
                  <a:schemeClr val="accent3">
                    <a:lumOff val="44000"/>
                  </a:schemeClr>
                </a:solidFill>
              </a:defRPr>
            </a:lvl4pPr>
            <a:lvl5pPr marL="1622425" indent="-190500">
              <a:defRPr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sz="half" idx="1"/>
          </p:nvPr>
        </p:nvSpPr>
        <p:spPr>
          <a:xfrm>
            <a:off x="684212" y="1598612"/>
            <a:ext cx="3808414" cy="43449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sz="half" idx="1"/>
          </p:nvPr>
        </p:nvSpPr>
        <p:spPr>
          <a:xfrm>
            <a:off x="684212" y="1598612"/>
            <a:ext cx="3808414" cy="43449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sz="half" idx="13"/>
          </p:nvPr>
        </p:nvSpPr>
        <p:spPr>
          <a:xfrm>
            <a:off x="4645025" y="1598612"/>
            <a:ext cx="3808413" cy="43449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700"/>
              </a:spcBef>
              <a:buSzTx/>
              <a:buNone/>
              <a:defRPr sz="2000"/>
            </a:lvl1pPr>
            <a:lvl2pPr marL="0" indent="457200">
              <a:spcBef>
                <a:spcPts val="700"/>
              </a:spcBef>
              <a:buSzTx/>
              <a:buNone/>
              <a:defRPr sz="2000"/>
            </a:lvl2pPr>
            <a:lvl3pPr marL="0" indent="914400">
              <a:spcBef>
                <a:spcPts val="700"/>
              </a:spcBef>
              <a:buSzTx/>
              <a:buNone/>
              <a:defRPr sz="2000"/>
            </a:lvl3pPr>
            <a:lvl4pPr marL="0" indent="1371600">
              <a:spcBef>
                <a:spcPts val="700"/>
              </a:spcBef>
              <a:buSzTx/>
              <a:buNone/>
              <a:defRPr sz="2000"/>
            </a:lvl4pPr>
            <a:lvl5pPr marL="0" indent="1828800">
              <a:spcBef>
                <a:spcPts val="7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half" idx="1"/>
          </p:nvPr>
        </p:nvSpPr>
        <p:spPr>
          <a:xfrm>
            <a:off x="684212" y="1598612"/>
            <a:ext cx="3808414" cy="4344989"/>
          </a:xfrm>
          <a:prstGeom prst="rect">
            <a:avLst/>
          </a:prstGeom>
        </p:spPr>
        <p:txBody>
          <a:bodyPr/>
          <a:lstStyle>
            <a:lvl1pPr marL="176212" indent="-176212">
              <a:spcBef>
                <a:spcPts val="1000"/>
              </a:spcBef>
              <a:defRPr sz="2800"/>
            </a:lvl1pPr>
            <a:lvl2pPr marL="533400" indent="-133350">
              <a:spcBef>
                <a:spcPts val="1000"/>
              </a:spcBef>
              <a:defRPr sz="2800"/>
            </a:lvl2pPr>
            <a:lvl3pPr marL="902652" indent="-164464">
              <a:spcBef>
                <a:spcPts val="1000"/>
              </a:spcBef>
              <a:defRPr sz="2800"/>
            </a:lvl3pPr>
            <a:lvl4pPr marL="1263650" indent="-177800">
              <a:spcBef>
                <a:spcPts val="1000"/>
              </a:spcBef>
              <a:defRPr sz="2800"/>
            </a:lvl4pPr>
            <a:lvl5pPr marL="1606550" indent="-177800">
              <a:spcBef>
                <a:spcPts val="10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None/>
              <a:defRPr b="1"/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176212" indent="-176212">
              <a:spcBef>
                <a:spcPts val="1100"/>
              </a:spcBef>
              <a:defRPr sz="3200"/>
            </a:lvl1pPr>
            <a:lvl2pPr marL="530678" indent="-130628">
              <a:spcBef>
                <a:spcPts val="1100"/>
              </a:spcBef>
              <a:defRPr sz="3200"/>
            </a:lvl2pPr>
            <a:lvl3pPr>
              <a:spcBef>
                <a:spcPts val="1100"/>
              </a:spcBef>
              <a:defRPr sz="3200"/>
            </a:lvl3pPr>
            <a:lvl4pPr marL="1268730" indent="-182880">
              <a:spcBef>
                <a:spcPts val="1100"/>
              </a:spcBef>
              <a:defRPr sz="3200"/>
            </a:lvl4pPr>
            <a:lvl5pPr marL="1611630" indent="-182880">
              <a:spcBef>
                <a:spcPts val="11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1400"/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1400"/>
            </a:lvl1pPr>
            <a:lvl2pPr marL="0" indent="457200">
              <a:spcBef>
                <a:spcPts val="500"/>
              </a:spcBef>
              <a:buSzTx/>
              <a:buNone/>
              <a:defRPr sz="1400"/>
            </a:lvl2pPr>
            <a:lvl3pPr marL="0" indent="914400">
              <a:spcBef>
                <a:spcPts val="500"/>
              </a:spcBef>
              <a:buSzTx/>
              <a:buNone/>
              <a:defRPr sz="1400"/>
            </a:lvl3pPr>
            <a:lvl4pPr marL="0" indent="1371600">
              <a:spcBef>
                <a:spcPts val="500"/>
              </a:spcBef>
              <a:buSzTx/>
              <a:buNone/>
              <a:defRPr sz="1400"/>
            </a:lvl4pPr>
            <a:lvl5pPr marL="0" indent="1828800">
              <a:spcBef>
                <a:spcPts val="5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6511925" y="225425"/>
            <a:ext cx="1941514" cy="571817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684212" y="225425"/>
            <a:ext cx="5675314" cy="57181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0" y="6024650"/>
            <a:ext cx="9144000" cy="350662"/>
            <a:chOff x="0" y="0"/>
            <a:chExt cx="9144000" cy="350661"/>
          </a:xfrm>
        </p:grpSpPr>
        <p:sp>
          <p:nvSpPr>
            <p:cNvPr id="2" name="Shape 2"/>
            <p:cNvSpPr/>
            <p:nvPr/>
          </p:nvSpPr>
          <p:spPr>
            <a:xfrm>
              <a:off x="0" y="145962"/>
              <a:ext cx="9144000" cy="58737"/>
            </a:xfrm>
            <a:prstGeom prst="rect">
              <a:avLst/>
            </a:prstGeom>
            <a:solidFill>
              <a:srgbClr val="FFB61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-1"/>
              <a:ext cx="167653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r>
                <a:t> </a:t>
              </a:r>
            </a:p>
          </p:txBody>
        </p:sp>
      </p:grpSp>
      <p:pic>
        <p:nvPicPr>
          <p:cNvPr id="5" name="image1.pdf" descr="UCLA_H_RGB_NEW.eps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575732" y="6307666"/>
            <a:ext cx="1388536" cy="44889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0" y="-1"/>
            <a:ext cx="9144000" cy="1369393"/>
          </a:xfrm>
          <a:prstGeom prst="rect">
            <a:avLst/>
          </a:prstGeom>
          <a:solidFill>
            <a:srgbClr val="2B70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i="1"/>
            </a:pPr>
            <a:endParaRPr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4212" y="225425"/>
            <a:ext cx="7769226" cy="1036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684212" y="1598612"/>
            <a:ext cx="7769226" cy="4344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758262" y="6534639"/>
            <a:ext cx="153964" cy="13554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3">
              <a:lumOff val="44000"/>
            </a:schemeClr>
          </a:solidFill>
          <a:uFillTx/>
          <a:latin typeface="Times"/>
          <a:ea typeface="Times"/>
          <a:cs typeface="Times"/>
          <a:sym typeface="Times"/>
        </a:defRPr>
      </a:lvl9pPr>
    </p:titleStyle>
    <p:bodyStyle>
      <a:lvl1pPr marL="176212" marR="0" indent="-17621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1pPr>
      <a:lvl2pPr marL="537209" marR="0" indent="-137159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2pPr>
      <a:lvl3pPr marL="894821" marR="0" indent="-156633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3pPr>
      <a:lvl4pPr marL="1257300" marR="0" indent="-171450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4pPr>
      <a:lvl5pPr marL="16246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5pPr>
      <a:lvl6pPr marL="20818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6pPr>
      <a:lvl7pPr marL="25390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7pPr>
      <a:lvl8pPr marL="29962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8pPr>
      <a:lvl9pPr marL="3453492" marR="0" indent="-195942" algn="l" defTabSz="914400" rtl="0" latinLnBrk="0">
        <a:lnSpc>
          <a:spcPts val="2800"/>
        </a:lnSpc>
        <a:spcBef>
          <a:spcPts val="800"/>
        </a:spcBef>
        <a:spcAft>
          <a:spcPts val="0"/>
        </a:spcAft>
        <a:buClrTx/>
        <a:buSzPct val="8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0" y="-87086"/>
            <a:ext cx="8453440" cy="14369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2400"/>
            </a:pPr>
            <a:r>
              <a:rPr sz="3200" dirty="0"/>
              <a:t> Huddle Message: </a:t>
            </a:r>
            <a:br>
              <a:rPr sz="3200" dirty="0"/>
            </a:br>
            <a:r>
              <a:rPr sz="3200" dirty="0"/>
              <a:t> From the </a:t>
            </a:r>
            <a:r>
              <a:rPr sz="3200" dirty="0" smtClean="0"/>
              <a:t>Sepsis</a:t>
            </a:r>
            <a:r>
              <a:rPr lang="en-US" sz="3200" dirty="0" smtClean="0"/>
              <a:t> </a:t>
            </a:r>
            <a:r>
              <a:rPr lang="en-US" sz="3200" dirty="0" smtClean="0"/>
              <a:t>Champions Group </a:t>
            </a:r>
            <a:endParaRPr sz="3200" dirty="0"/>
          </a:p>
        </p:txBody>
      </p:sp>
      <p:pic>
        <p:nvPicPr>
          <p:cNvPr id="170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1192" y="6217865"/>
            <a:ext cx="1902118" cy="640136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xfrm>
            <a:off x="8785224" y="6534639"/>
            <a:ext cx="127001" cy="13554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1872343" y="6602411"/>
            <a:ext cx="484885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 b="1" i="1"/>
            </a:pPr>
            <a:r>
              <a:t>If you have any questions contact your unit Sepsis Champion(s</a:t>
            </a:r>
            <a:r>
              <a:rPr b="0" i="0"/>
              <a:t>)</a:t>
            </a:r>
          </a:p>
        </p:txBody>
      </p:sp>
      <p:sp>
        <p:nvSpPr>
          <p:cNvPr id="173" name="Shape 173"/>
          <p:cNvSpPr/>
          <p:nvPr/>
        </p:nvSpPr>
        <p:spPr>
          <a:xfrm>
            <a:off x="305509" y="1413426"/>
            <a:ext cx="8838491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For our 18+ patients, please remember: </a:t>
            </a:r>
          </a:p>
          <a:p>
            <a:endParaRPr lang="en-US" dirty="0"/>
          </a:p>
          <a:p>
            <a:pPr marL="180473" indent="-180473">
              <a:buSzPct val="100000"/>
              <a:buFontTx/>
              <a:buChar char="•"/>
            </a:pPr>
            <a:endParaRPr lang="en-US" dirty="0"/>
          </a:p>
          <a:p>
            <a:pPr marL="180473" indent="-180473">
              <a:buSzPct val="100000"/>
              <a:buChar char="•"/>
            </a:pPr>
            <a:endParaRPr lang="en-US" sz="2400" b="1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" t="27663" r="57257" b="4459"/>
          <a:stretch/>
        </p:blipFill>
        <p:spPr bwMode="auto">
          <a:xfrm>
            <a:off x="468536" y="2105984"/>
            <a:ext cx="4559562" cy="3048489"/>
          </a:xfrm>
          <a:prstGeom prst="rect">
            <a:avLst/>
          </a:prstGeom>
          <a:noFill/>
          <a:ln w="9525">
            <a:solidFill>
              <a:srgbClr val="5B9BD5"/>
            </a:solidFill>
            <a:round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191125" y="1349830"/>
            <a:ext cx="3721100" cy="575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endParaRPr lang="en-US" sz="2000" dirty="0"/>
          </a:p>
          <a:p>
            <a:pPr lvl="1" indent="0">
              <a:lnSpc>
                <a:spcPct val="150000"/>
              </a:lnSpc>
              <a:buSzPct val="100000"/>
            </a:pPr>
            <a:r>
              <a:rPr lang="en-US" b="1" i="1" dirty="0" smtClean="0"/>
              <a:t>Be </a:t>
            </a:r>
            <a:r>
              <a:rPr lang="en-US" b="1" i="1" dirty="0"/>
              <a:t>sure to complete the entire sepsis screening on all patients. </a:t>
            </a:r>
            <a:endParaRPr lang="en-US" b="1" i="1" dirty="0" smtClean="0"/>
          </a:p>
          <a:p>
            <a:pPr lvl="1" indent="0">
              <a:lnSpc>
                <a:spcPct val="150000"/>
              </a:lnSpc>
              <a:buSzPct val="100000"/>
            </a:pPr>
            <a:endParaRPr lang="en-US" i="1" dirty="0"/>
          </a:p>
          <a:p>
            <a:pPr lvl="1" indent="0">
              <a:lnSpc>
                <a:spcPct val="150000"/>
              </a:lnSpc>
              <a:buSzPct val="100000"/>
            </a:pPr>
            <a:r>
              <a:rPr lang="en-US" b="1" i="1" dirty="0" smtClean="0"/>
              <a:t>The </a:t>
            </a:r>
            <a:r>
              <a:rPr lang="en-US" b="1" i="1" dirty="0" smtClean="0"/>
              <a:t>screening done at </a:t>
            </a:r>
            <a:r>
              <a:rPr lang="en-US" b="1" i="1" dirty="0" smtClean="0"/>
              <a:t>“change </a:t>
            </a:r>
            <a:r>
              <a:rPr lang="en-US" b="1" i="1" dirty="0" smtClean="0"/>
              <a:t>of shift </a:t>
            </a:r>
            <a:r>
              <a:rPr lang="en-US" b="1" i="1" dirty="0" smtClean="0"/>
              <a:t>handover” </a:t>
            </a:r>
            <a:r>
              <a:rPr lang="en-US" b="1" i="1" dirty="0" smtClean="0"/>
              <a:t>must be completed by </a:t>
            </a:r>
            <a:r>
              <a:rPr lang="en-US" b="1" i="1" dirty="0"/>
              <a:t>2</a:t>
            </a:r>
            <a:r>
              <a:rPr lang="en-US" b="1" i="1" dirty="0" smtClean="0"/>
              <a:t> </a:t>
            </a:r>
            <a:r>
              <a:rPr lang="en-US" b="1" i="1" dirty="0" smtClean="0"/>
              <a:t>RN’s. </a:t>
            </a:r>
            <a:endParaRPr lang="en-US" b="1" i="1" dirty="0" smtClean="0"/>
          </a:p>
          <a:p>
            <a:pPr lvl="1" indent="0">
              <a:lnSpc>
                <a:spcPct val="150000"/>
              </a:lnSpc>
              <a:buSzPct val="100000"/>
            </a:pPr>
            <a:endParaRPr lang="en-US" b="1" i="1" dirty="0" smtClean="0"/>
          </a:p>
          <a:p>
            <a:pPr lvl="1" indent="0">
              <a:lnSpc>
                <a:spcPct val="150000"/>
              </a:lnSpc>
              <a:buSzPct val="100000"/>
            </a:pPr>
            <a:r>
              <a:rPr lang="en-US" b="1" i="1" dirty="0"/>
              <a:t>If you have a patient on antibiotics, but they continue to have &gt;2 SIRS Criteria, don’t hesitate to call a code sepsis!</a:t>
            </a:r>
          </a:p>
          <a:p>
            <a:pPr lvl="1" indent="0">
              <a:lnSpc>
                <a:spcPct val="150000"/>
              </a:lnSpc>
              <a:buSzPct val="100000"/>
            </a:pPr>
            <a:endParaRPr lang="en-US" b="1" i="1" u="sng" dirty="0"/>
          </a:p>
          <a:p>
            <a:pPr lvl="1" indent="0">
              <a:lnSpc>
                <a:spcPct val="150000"/>
              </a:lnSpc>
              <a:buSzPct val="100000"/>
            </a:pPr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6895"/>
      </a:accent1>
      <a:accent2>
        <a:srgbClr val="616365"/>
      </a:accent2>
      <a:accent3>
        <a:srgbClr val="8F8F8F"/>
      </a:accent3>
      <a:accent4>
        <a:srgbClr val="707070"/>
      </a:accent4>
      <a:accent5>
        <a:srgbClr val="B3B9C8"/>
      </a:accent5>
      <a:accent6>
        <a:srgbClr val="57595B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6895"/>
      </a:accent1>
      <a:accent2>
        <a:srgbClr val="616365"/>
      </a:accent2>
      <a:accent3>
        <a:srgbClr val="8F8F8F"/>
      </a:accent3>
      <a:accent4>
        <a:srgbClr val="707070"/>
      </a:accent4>
      <a:accent5>
        <a:srgbClr val="B3B9C8"/>
      </a:accent5>
      <a:accent6>
        <a:srgbClr val="57595B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Default</vt:lpstr>
      <vt:lpstr> Huddle Message:   From the Sepsis Champions Group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Huddle Message:   From the Sepsis Champions</dc:title>
  <dc:creator>Kao, Yuhan</dc:creator>
  <cp:lastModifiedBy>Ternavan, Kimberly A.</cp:lastModifiedBy>
  <cp:revision>6</cp:revision>
  <dcterms:modified xsi:type="dcterms:W3CDTF">2018-11-16T20:21:48Z</dcterms:modified>
</cp:coreProperties>
</file>