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3" r:id="rId2"/>
    <p:sldMasterId id="2147483667" r:id="rId3"/>
    <p:sldMasterId id="2147483681" r:id="rId4"/>
  </p:sldMasterIdLst>
  <p:notesMasterIdLst>
    <p:notesMasterId r:id="rId40"/>
  </p:notesMasterIdLst>
  <p:sldIdLst>
    <p:sldId id="256" r:id="rId5"/>
    <p:sldId id="339" r:id="rId6"/>
    <p:sldId id="372" r:id="rId7"/>
    <p:sldId id="373" r:id="rId8"/>
    <p:sldId id="374" r:id="rId9"/>
    <p:sldId id="375" r:id="rId10"/>
    <p:sldId id="376" r:id="rId11"/>
    <p:sldId id="377" r:id="rId12"/>
    <p:sldId id="378" r:id="rId13"/>
    <p:sldId id="379" r:id="rId14"/>
    <p:sldId id="380" r:id="rId15"/>
    <p:sldId id="381" r:id="rId16"/>
    <p:sldId id="273" r:id="rId17"/>
    <p:sldId id="274" r:id="rId18"/>
    <p:sldId id="280" r:id="rId19"/>
    <p:sldId id="344" r:id="rId20"/>
    <p:sldId id="348" r:id="rId21"/>
    <p:sldId id="394" r:id="rId22"/>
    <p:sldId id="385" r:id="rId23"/>
    <p:sldId id="392" r:id="rId24"/>
    <p:sldId id="393" r:id="rId25"/>
    <p:sldId id="386" r:id="rId26"/>
    <p:sldId id="387" r:id="rId27"/>
    <p:sldId id="389" r:id="rId28"/>
    <p:sldId id="390" r:id="rId29"/>
    <p:sldId id="388" r:id="rId30"/>
    <p:sldId id="363" r:id="rId31"/>
    <p:sldId id="384" r:id="rId32"/>
    <p:sldId id="383" r:id="rId33"/>
    <p:sldId id="364" r:id="rId34"/>
    <p:sldId id="367" r:id="rId35"/>
    <p:sldId id="382" r:id="rId36"/>
    <p:sldId id="391" r:id="rId37"/>
    <p:sldId id="370" r:id="rId38"/>
    <p:sldId id="272"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Bodoni MT" panose="02070603080606020203" pitchFamily="18" charset="0"/>
      <p:regular r:id="rId47"/>
      <p:bold r:id="rId48"/>
      <p:italic r:id="rId49"/>
      <p:boldItalic r:id="rId50"/>
    </p:embeddedFont>
    <p:embeddedFont>
      <p:font typeface="Ink Free" panose="03080402000500000000" pitchFamily="66" charset="0"/>
      <p:regular r:id="rId51"/>
    </p:embeddedFont>
    <p:embeddedFont>
      <p:font typeface="Helvetica" panose="020B0604020202020204" pitchFamily="34" charset="0"/>
      <p:regular r:id="rId52"/>
      <p:bold r:id="rId53"/>
      <p:italic r:id="rId54"/>
      <p:boldItalic r:id="rId55"/>
    </p:embeddedFont>
    <p:embeddedFont>
      <p:font typeface="Helvetica Neue" panose="020B060402020202020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gIQWtj1xtR1O4eVgep4g6VQik9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659C"/>
    <a:srgbClr val="14669D"/>
    <a:srgbClr val="795A45"/>
    <a:srgbClr val="EDF0F7"/>
    <a:srgbClr val="E6E6E6"/>
    <a:srgbClr val="E4E4E4"/>
    <a:srgbClr val="F9F9F9"/>
    <a:srgbClr val="205E6B"/>
    <a:srgbClr val="185768"/>
    <a:srgbClr val="0158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34DB4C-8F9F-4031-8EC6-0B126F8A54F6}">
  <a:tblStyle styleId="{4F34DB4C-8F9F-4031-8EC6-0B126F8A54F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61" autoAdjust="0"/>
    <p:restoredTop sz="94660"/>
  </p:normalViewPr>
  <p:slideViewPr>
    <p:cSldViewPr snapToGrid="0">
      <p:cViewPr varScale="1">
        <p:scale>
          <a:sx n="143" d="100"/>
          <a:sy n="143" d="100"/>
        </p:scale>
        <p:origin x="22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customschemas.google.com/relationships/presentationmetadata" Target="meta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s://security.ucop.edu/policies/institutional-information-and-it-resource-classification.html" TargetMode="External"/><Relationship Id="rId7" Type="http://schemas.openxmlformats.org/officeDocument/2006/relationships/image" Target="../media/image12.png"/><Relationship Id="rId12" Type="http://schemas.openxmlformats.org/officeDocument/2006/relationships/image" Target="../media/image12.svg"/><Relationship Id="rId2" Type="http://schemas.openxmlformats.org/officeDocument/2006/relationships/hyperlink" Target="https://guides.library.ucla.edu/c.php?g=180539&amp;p=1190661" TargetMode="External"/><Relationship Id="rId1" Type="http://schemas.openxmlformats.org/officeDocument/2006/relationships/hyperlink" Target="https://www3.research.ucla.edu/nih-data-management-and-sharing-policy" TargetMode="External"/><Relationship Id="rId6" Type="http://schemas.openxmlformats.org/officeDocument/2006/relationships/image" Target="../media/image6.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0.svg"/><Relationship Id="rId4" Type="http://schemas.openxmlformats.org/officeDocument/2006/relationships/hyperlink" Target="https://www3.research.ucla.edu/nih-data-management-and-sharing-policy/budgeting-data-management-and-sharing" TargetMode="External"/><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security.ucop.edu/policies/institutional-information-and-it-resource-classification.html" TargetMode="External"/><Relationship Id="rId7" Type="http://schemas.openxmlformats.org/officeDocument/2006/relationships/hyperlink" Target="https://www3.research.ucla.edu/nih-data-management-and-sharing-policy" TargetMode="External"/><Relationship Id="rId12" Type="http://schemas.openxmlformats.org/officeDocument/2006/relationships/image" Target="../media/image10.svg"/><Relationship Id="rId16" Type="http://schemas.openxmlformats.org/officeDocument/2006/relationships/hyperlink" Target="https://www3.research.ucla.edu/nih-data-management-and-sharing-policy/budgeting-data-management-and-sharing" TargetMode="External"/><Relationship Id="rId1" Type="http://schemas.openxmlformats.org/officeDocument/2006/relationships/image" Target="../media/image11.png"/><Relationship Id="rId6" Type="http://schemas.openxmlformats.org/officeDocument/2006/relationships/image" Target="../media/image6.svg"/><Relationship Id="rId11" Type="http://schemas.openxmlformats.org/officeDocument/2006/relationships/image" Target="../media/image13.png"/><Relationship Id="rId15" Type="http://schemas.openxmlformats.org/officeDocument/2006/relationships/image" Target="../media/image12.svg"/><Relationship Id="rId10" Type="http://schemas.openxmlformats.org/officeDocument/2006/relationships/hyperlink" Target="https://guides.library.ucla.edu/c.php?g=180539&amp;p=1190661" TargetMode="External"/><Relationship Id="rId9" Type="http://schemas.openxmlformats.org/officeDocument/2006/relationships/image" Target="../media/image8.svg"/><Relationship Id="rId1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BA6181-BD71-4E98-BE14-4660F0EF2137}" type="doc">
      <dgm:prSet loTypeId="urn:microsoft.com/office/officeart/2018/2/layout/IconCircle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CFCF95A4-2DFE-4729-A6FE-461BBC147EA8}">
      <dgm:prSet/>
      <dgm:spPr/>
      <dgm:t>
        <a:bodyPr/>
        <a:lstStyle/>
        <a:p>
          <a:r>
            <a:rPr lang="en-US" dirty="0">
              <a:hlinkClick xmlns:r="http://schemas.openxmlformats.org/officeDocument/2006/relationships" r:id="rId1"/>
            </a:rPr>
            <a:t>NIH 2023 Data Management &amp; Sharing Requirements</a:t>
          </a:r>
          <a:endParaRPr lang="en-US" dirty="0"/>
        </a:p>
      </dgm:t>
    </dgm:pt>
    <dgm:pt modelId="{8597C72D-0DD1-4B3A-AEB5-16C3235B6149}" type="parTrans" cxnId="{26D12CF0-2DBD-4E34-851A-B833B448BA69}">
      <dgm:prSet/>
      <dgm:spPr/>
      <dgm:t>
        <a:bodyPr/>
        <a:lstStyle/>
        <a:p>
          <a:endParaRPr lang="en-US"/>
        </a:p>
      </dgm:t>
    </dgm:pt>
    <dgm:pt modelId="{D3CE7443-4C5C-4BEA-8500-1BFDF5003FB7}" type="sibTrans" cxnId="{26D12CF0-2DBD-4E34-851A-B833B448BA69}">
      <dgm:prSet/>
      <dgm:spPr/>
      <dgm:t>
        <a:bodyPr/>
        <a:lstStyle/>
        <a:p>
          <a:endParaRPr lang="en-US"/>
        </a:p>
      </dgm:t>
    </dgm:pt>
    <dgm:pt modelId="{8A4E41B5-D543-4AA8-970B-03055C43965F}">
      <dgm:prSet/>
      <dgm:spPr/>
      <dgm:t>
        <a:bodyPr/>
        <a:lstStyle/>
        <a:p>
          <a:r>
            <a:rPr lang="en-US" dirty="0">
              <a:hlinkClick xmlns:r="http://schemas.openxmlformats.org/officeDocument/2006/relationships" r:id="rId2"/>
            </a:rPr>
            <a:t>File Management &amp; Naming Conventions</a:t>
          </a:r>
          <a:endParaRPr lang="en-US" dirty="0"/>
        </a:p>
      </dgm:t>
    </dgm:pt>
    <dgm:pt modelId="{C4B9B457-A9A0-4258-8A47-29FC5E10B5CF}" type="parTrans" cxnId="{069C5BE7-4267-44EB-9853-26AABF6AE197}">
      <dgm:prSet/>
      <dgm:spPr/>
      <dgm:t>
        <a:bodyPr/>
        <a:lstStyle/>
        <a:p>
          <a:endParaRPr lang="en-US"/>
        </a:p>
      </dgm:t>
    </dgm:pt>
    <dgm:pt modelId="{92DB2B86-D3B6-4EFA-9043-EC127DCD88F3}" type="sibTrans" cxnId="{069C5BE7-4267-44EB-9853-26AABF6AE197}">
      <dgm:prSet/>
      <dgm:spPr/>
      <dgm:t>
        <a:bodyPr/>
        <a:lstStyle/>
        <a:p>
          <a:endParaRPr lang="en-US"/>
        </a:p>
      </dgm:t>
    </dgm:pt>
    <dgm:pt modelId="{85D881BF-08AA-4D1A-A42D-58EFACCFCF7A}">
      <dgm:prSet/>
      <dgm:spPr/>
      <dgm:t>
        <a:bodyPr/>
        <a:lstStyle/>
        <a:p>
          <a:r>
            <a:rPr lang="en-US">
              <a:hlinkClick xmlns:r="http://schemas.openxmlformats.org/officeDocument/2006/relationships" r:id="rId3"/>
            </a:rPr>
            <a:t>Identifying Data Security Requirements</a:t>
          </a:r>
          <a:endParaRPr lang="en-US"/>
        </a:p>
      </dgm:t>
    </dgm:pt>
    <dgm:pt modelId="{48C38823-C317-4548-AD7F-F752C9664206}" type="parTrans" cxnId="{F9A2DD50-0AB2-418B-A21C-F7DC479B4CC1}">
      <dgm:prSet/>
      <dgm:spPr/>
      <dgm:t>
        <a:bodyPr/>
        <a:lstStyle/>
        <a:p>
          <a:endParaRPr lang="en-US"/>
        </a:p>
      </dgm:t>
    </dgm:pt>
    <dgm:pt modelId="{A071C8A7-C727-43E7-AFD7-20C0DA2106EA}" type="sibTrans" cxnId="{F9A2DD50-0AB2-418B-A21C-F7DC479B4CC1}">
      <dgm:prSet/>
      <dgm:spPr/>
      <dgm:t>
        <a:bodyPr/>
        <a:lstStyle/>
        <a:p>
          <a:endParaRPr lang="en-US"/>
        </a:p>
      </dgm:t>
    </dgm:pt>
    <dgm:pt modelId="{E989E7C8-2503-4E39-B13D-9431A7988EB4}">
      <dgm:prSet/>
      <dgm:spPr/>
      <dgm:t>
        <a:bodyPr/>
        <a:lstStyle/>
        <a:p>
          <a:r>
            <a:rPr lang="en-US">
              <a:hlinkClick xmlns:r="http://schemas.openxmlformats.org/officeDocument/2006/relationships" r:id="rId4"/>
            </a:rPr>
            <a:t>Budgeting for Data Management &amp; Curation</a:t>
          </a:r>
          <a:endParaRPr lang="en-US"/>
        </a:p>
      </dgm:t>
    </dgm:pt>
    <dgm:pt modelId="{E18A768C-924B-4919-957A-386E133665A9}" type="parTrans" cxnId="{77D5A0E8-ABE1-48C8-BEE6-CE0163D2EFA5}">
      <dgm:prSet/>
      <dgm:spPr/>
      <dgm:t>
        <a:bodyPr/>
        <a:lstStyle/>
        <a:p>
          <a:endParaRPr lang="en-US"/>
        </a:p>
      </dgm:t>
    </dgm:pt>
    <dgm:pt modelId="{61507EB6-3DCA-420A-AA32-D3C804F8C4CB}" type="sibTrans" cxnId="{77D5A0E8-ABE1-48C8-BEE6-CE0163D2EFA5}">
      <dgm:prSet/>
      <dgm:spPr/>
      <dgm:t>
        <a:bodyPr/>
        <a:lstStyle/>
        <a:p>
          <a:endParaRPr lang="en-US"/>
        </a:p>
      </dgm:t>
    </dgm:pt>
    <dgm:pt modelId="{1F3D40E8-FB40-4CFE-AE1B-5724880B173C}" type="pres">
      <dgm:prSet presAssocID="{BEBA6181-BD71-4E98-BE14-4660F0EF2137}" presName="root" presStyleCnt="0">
        <dgm:presLayoutVars>
          <dgm:dir/>
          <dgm:resizeHandles val="exact"/>
        </dgm:presLayoutVars>
      </dgm:prSet>
      <dgm:spPr/>
      <dgm:t>
        <a:bodyPr/>
        <a:lstStyle/>
        <a:p>
          <a:endParaRPr lang="en-US"/>
        </a:p>
      </dgm:t>
    </dgm:pt>
    <dgm:pt modelId="{918FE499-4BC1-48D0-A230-D1C427AC8914}" type="pres">
      <dgm:prSet presAssocID="{BEBA6181-BD71-4E98-BE14-4660F0EF2137}" presName="container" presStyleCnt="0">
        <dgm:presLayoutVars>
          <dgm:dir/>
          <dgm:resizeHandles val="exact"/>
        </dgm:presLayoutVars>
      </dgm:prSet>
      <dgm:spPr/>
    </dgm:pt>
    <dgm:pt modelId="{EA04E0AE-49A7-4BC7-90A8-25FEA0C15044}" type="pres">
      <dgm:prSet presAssocID="{CFCF95A4-2DFE-4729-A6FE-461BBC147EA8}" presName="compNode" presStyleCnt="0"/>
      <dgm:spPr/>
    </dgm:pt>
    <dgm:pt modelId="{EB2A4571-55EE-44B6-BA49-9AB2A63E1448}" type="pres">
      <dgm:prSet presAssocID="{CFCF95A4-2DFE-4729-A6FE-461BBC147EA8}" presName="iconBgRect" presStyleLbl="bgShp" presStyleIdx="0" presStyleCnt="4"/>
      <dgm:spPr/>
    </dgm:pt>
    <dgm:pt modelId="{B7B863CE-356A-48F2-B721-61A27BAC7D1A}" type="pres">
      <dgm:prSet presAssocID="{CFCF95A4-2DFE-4729-A6FE-461BBC147EA8}" presName="iconRect" presStyleLbl="node1" presStyleIdx="0"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B636650F-40DA-4F2F-88DD-EB736D16319A}" type="pres">
      <dgm:prSet presAssocID="{CFCF95A4-2DFE-4729-A6FE-461BBC147EA8}" presName="spaceRect" presStyleCnt="0"/>
      <dgm:spPr/>
    </dgm:pt>
    <dgm:pt modelId="{EDAE5CCD-473F-429F-AC53-F215D7BC53D8}" type="pres">
      <dgm:prSet presAssocID="{CFCF95A4-2DFE-4729-A6FE-461BBC147EA8}" presName="textRect" presStyleLbl="revTx" presStyleIdx="0" presStyleCnt="4">
        <dgm:presLayoutVars>
          <dgm:chMax val="1"/>
          <dgm:chPref val="1"/>
        </dgm:presLayoutVars>
      </dgm:prSet>
      <dgm:spPr/>
      <dgm:t>
        <a:bodyPr/>
        <a:lstStyle/>
        <a:p>
          <a:endParaRPr lang="en-US"/>
        </a:p>
      </dgm:t>
    </dgm:pt>
    <dgm:pt modelId="{743401A0-7CE4-4AC0-9AD6-7CEF7C5CD7AC}" type="pres">
      <dgm:prSet presAssocID="{D3CE7443-4C5C-4BEA-8500-1BFDF5003FB7}" presName="sibTrans" presStyleLbl="sibTrans2D1" presStyleIdx="0" presStyleCnt="0"/>
      <dgm:spPr/>
      <dgm:t>
        <a:bodyPr/>
        <a:lstStyle/>
        <a:p>
          <a:endParaRPr lang="en-US"/>
        </a:p>
      </dgm:t>
    </dgm:pt>
    <dgm:pt modelId="{E0AD3876-522F-4259-90D6-55F35F99DC67}" type="pres">
      <dgm:prSet presAssocID="{8A4E41B5-D543-4AA8-970B-03055C43965F}" presName="compNode" presStyleCnt="0"/>
      <dgm:spPr/>
    </dgm:pt>
    <dgm:pt modelId="{0F4C8922-ACAD-4E2C-B63D-906884FBD3B7}" type="pres">
      <dgm:prSet presAssocID="{8A4E41B5-D543-4AA8-970B-03055C43965F}" presName="iconBgRect" presStyleLbl="bgShp" presStyleIdx="1" presStyleCnt="4"/>
      <dgm:spPr/>
    </dgm:pt>
    <dgm:pt modelId="{5B95898A-DDB2-4C0A-BB11-DB087DB6045B}" type="pres">
      <dgm:prSet presAssocID="{8A4E41B5-D543-4AA8-970B-03055C43965F}" presName="iconRect" presStyleLbl="node1" presStyleIdx="1"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Folder"/>
        </a:ext>
      </dgm:extLst>
    </dgm:pt>
    <dgm:pt modelId="{9BB153F7-558F-4340-BE84-59F74BAA28B6}" type="pres">
      <dgm:prSet presAssocID="{8A4E41B5-D543-4AA8-970B-03055C43965F}" presName="spaceRect" presStyleCnt="0"/>
      <dgm:spPr/>
    </dgm:pt>
    <dgm:pt modelId="{38644959-9DF7-4CCF-8449-B3AD097F96D3}" type="pres">
      <dgm:prSet presAssocID="{8A4E41B5-D543-4AA8-970B-03055C43965F}" presName="textRect" presStyleLbl="revTx" presStyleIdx="1" presStyleCnt="4">
        <dgm:presLayoutVars>
          <dgm:chMax val="1"/>
          <dgm:chPref val="1"/>
        </dgm:presLayoutVars>
      </dgm:prSet>
      <dgm:spPr/>
      <dgm:t>
        <a:bodyPr/>
        <a:lstStyle/>
        <a:p>
          <a:endParaRPr lang="en-US"/>
        </a:p>
      </dgm:t>
    </dgm:pt>
    <dgm:pt modelId="{E1DDF89D-ABDC-4DDA-B40E-10034793A6D5}" type="pres">
      <dgm:prSet presAssocID="{92DB2B86-D3B6-4EFA-9043-EC127DCD88F3}" presName="sibTrans" presStyleLbl="sibTrans2D1" presStyleIdx="0" presStyleCnt="0"/>
      <dgm:spPr/>
      <dgm:t>
        <a:bodyPr/>
        <a:lstStyle/>
        <a:p>
          <a:endParaRPr lang="en-US"/>
        </a:p>
      </dgm:t>
    </dgm:pt>
    <dgm:pt modelId="{05F79739-0D89-400C-8F3A-406DF37A48F9}" type="pres">
      <dgm:prSet presAssocID="{85D881BF-08AA-4D1A-A42D-58EFACCFCF7A}" presName="compNode" presStyleCnt="0"/>
      <dgm:spPr/>
    </dgm:pt>
    <dgm:pt modelId="{FD5B78A3-6C98-43AC-95F2-0611962473D8}" type="pres">
      <dgm:prSet presAssocID="{85D881BF-08AA-4D1A-A42D-58EFACCFCF7A}" presName="iconBgRect" presStyleLbl="bgShp" presStyleIdx="2" presStyleCnt="4"/>
      <dgm:spPr/>
    </dgm:pt>
    <dgm:pt modelId="{587DAC7E-F3C3-4450-A92A-544136CD0347}" type="pres">
      <dgm:prSet presAssocID="{85D881BF-08AA-4D1A-A42D-58EFACCFCF7A}" presName="iconRect" presStyleLbl="node1" presStyleIdx="2"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68A163D7-C929-4AA1-8E8E-4AE123B81284}" type="pres">
      <dgm:prSet presAssocID="{85D881BF-08AA-4D1A-A42D-58EFACCFCF7A}" presName="spaceRect" presStyleCnt="0"/>
      <dgm:spPr/>
    </dgm:pt>
    <dgm:pt modelId="{54328EC6-557C-4A48-A633-43D712C7EEF0}" type="pres">
      <dgm:prSet presAssocID="{85D881BF-08AA-4D1A-A42D-58EFACCFCF7A}" presName="textRect" presStyleLbl="revTx" presStyleIdx="2" presStyleCnt="4">
        <dgm:presLayoutVars>
          <dgm:chMax val="1"/>
          <dgm:chPref val="1"/>
        </dgm:presLayoutVars>
      </dgm:prSet>
      <dgm:spPr/>
      <dgm:t>
        <a:bodyPr/>
        <a:lstStyle/>
        <a:p>
          <a:endParaRPr lang="en-US"/>
        </a:p>
      </dgm:t>
    </dgm:pt>
    <dgm:pt modelId="{B09591CA-6E0B-4D11-9697-6EAC368AFE0F}" type="pres">
      <dgm:prSet presAssocID="{A071C8A7-C727-43E7-AFD7-20C0DA2106EA}" presName="sibTrans" presStyleLbl="sibTrans2D1" presStyleIdx="0" presStyleCnt="0"/>
      <dgm:spPr/>
      <dgm:t>
        <a:bodyPr/>
        <a:lstStyle/>
        <a:p>
          <a:endParaRPr lang="en-US"/>
        </a:p>
      </dgm:t>
    </dgm:pt>
    <dgm:pt modelId="{A7C01059-C211-4C50-A983-8FD89E80EB03}" type="pres">
      <dgm:prSet presAssocID="{E989E7C8-2503-4E39-B13D-9431A7988EB4}" presName="compNode" presStyleCnt="0"/>
      <dgm:spPr/>
    </dgm:pt>
    <dgm:pt modelId="{5C1DE989-8137-4D8C-8272-60A33F40DD26}" type="pres">
      <dgm:prSet presAssocID="{E989E7C8-2503-4E39-B13D-9431A7988EB4}" presName="iconBgRect" presStyleLbl="bgShp" presStyleIdx="3" presStyleCnt="4"/>
      <dgm:spPr/>
    </dgm:pt>
    <dgm:pt modelId="{DCA9246D-EC64-485C-AFAA-5B85BF0749CE}" type="pres">
      <dgm:prSet presAssocID="{E989E7C8-2503-4E39-B13D-9431A7988EB4}" presName="iconRect" presStyleLbl="node1" presStyleIdx="3" presStyleCnt="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alculator"/>
        </a:ext>
      </dgm:extLst>
    </dgm:pt>
    <dgm:pt modelId="{60D631AF-66F6-4C06-8D12-BECE6C511262}" type="pres">
      <dgm:prSet presAssocID="{E989E7C8-2503-4E39-B13D-9431A7988EB4}" presName="spaceRect" presStyleCnt="0"/>
      <dgm:spPr/>
    </dgm:pt>
    <dgm:pt modelId="{F5F5E834-7572-4B09-A847-C476C52D989A}" type="pres">
      <dgm:prSet presAssocID="{E989E7C8-2503-4E39-B13D-9431A7988EB4}" presName="textRect" presStyleLbl="revTx" presStyleIdx="3" presStyleCnt="4">
        <dgm:presLayoutVars>
          <dgm:chMax val="1"/>
          <dgm:chPref val="1"/>
        </dgm:presLayoutVars>
      </dgm:prSet>
      <dgm:spPr/>
      <dgm:t>
        <a:bodyPr/>
        <a:lstStyle/>
        <a:p>
          <a:endParaRPr lang="en-US"/>
        </a:p>
      </dgm:t>
    </dgm:pt>
  </dgm:ptLst>
  <dgm:cxnLst>
    <dgm:cxn modelId="{796A4DE2-3134-4059-8B37-E3B9A92805A5}" type="presOf" srcId="{BEBA6181-BD71-4E98-BE14-4660F0EF2137}" destId="{1F3D40E8-FB40-4CFE-AE1B-5724880B173C}" srcOrd="0" destOrd="0" presId="urn:microsoft.com/office/officeart/2018/2/layout/IconCircleList"/>
    <dgm:cxn modelId="{F9A2DD50-0AB2-418B-A21C-F7DC479B4CC1}" srcId="{BEBA6181-BD71-4E98-BE14-4660F0EF2137}" destId="{85D881BF-08AA-4D1A-A42D-58EFACCFCF7A}" srcOrd="2" destOrd="0" parTransId="{48C38823-C317-4548-AD7F-F752C9664206}" sibTransId="{A071C8A7-C727-43E7-AFD7-20C0DA2106EA}"/>
    <dgm:cxn modelId="{B1218694-A5E7-4F29-B044-0696B76823B6}" type="presOf" srcId="{CFCF95A4-2DFE-4729-A6FE-461BBC147EA8}" destId="{EDAE5CCD-473F-429F-AC53-F215D7BC53D8}" srcOrd="0" destOrd="0" presId="urn:microsoft.com/office/officeart/2018/2/layout/IconCircleList"/>
    <dgm:cxn modelId="{D5B39DF3-F7B5-4017-B610-FF0379B5C2E6}" type="presOf" srcId="{92DB2B86-D3B6-4EFA-9043-EC127DCD88F3}" destId="{E1DDF89D-ABDC-4DDA-B40E-10034793A6D5}" srcOrd="0" destOrd="0" presId="urn:microsoft.com/office/officeart/2018/2/layout/IconCircleList"/>
    <dgm:cxn modelId="{15C216E8-005A-47F1-A839-AC67CA281BAC}" type="presOf" srcId="{D3CE7443-4C5C-4BEA-8500-1BFDF5003FB7}" destId="{743401A0-7CE4-4AC0-9AD6-7CEF7C5CD7AC}" srcOrd="0" destOrd="0" presId="urn:microsoft.com/office/officeart/2018/2/layout/IconCircleList"/>
    <dgm:cxn modelId="{069C5BE7-4267-44EB-9853-26AABF6AE197}" srcId="{BEBA6181-BD71-4E98-BE14-4660F0EF2137}" destId="{8A4E41B5-D543-4AA8-970B-03055C43965F}" srcOrd="1" destOrd="0" parTransId="{C4B9B457-A9A0-4258-8A47-29FC5E10B5CF}" sibTransId="{92DB2B86-D3B6-4EFA-9043-EC127DCD88F3}"/>
    <dgm:cxn modelId="{2D3A1164-8C9C-4360-9CA2-A8ECE5BB4DD2}" type="presOf" srcId="{85D881BF-08AA-4D1A-A42D-58EFACCFCF7A}" destId="{54328EC6-557C-4A48-A633-43D712C7EEF0}" srcOrd="0" destOrd="0" presId="urn:microsoft.com/office/officeart/2018/2/layout/IconCircleList"/>
    <dgm:cxn modelId="{58F9FEC6-5268-4FC5-A362-F29EA6E3ABDB}" type="presOf" srcId="{8A4E41B5-D543-4AA8-970B-03055C43965F}" destId="{38644959-9DF7-4CCF-8449-B3AD097F96D3}" srcOrd="0" destOrd="0" presId="urn:microsoft.com/office/officeart/2018/2/layout/IconCircleList"/>
    <dgm:cxn modelId="{77D5A0E8-ABE1-48C8-BEE6-CE0163D2EFA5}" srcId="{BEBA6181-BD71-4E98-BE14-4660F0EF2137}" destId="{E989E7C8-2503-4E39-B13D-9431A7988EB4}" srcOrd="3" destOrd="0" parTransId="{E18A768C-924B-4919-957A-386E133665A9}" sibTransId="{61507EB6-3DCA-420A-AA32-D3C804F8C4CB}"/>
    <dgm:cxn modelId="{7CE7A4D0-6721-4391-A484-3F723BDA1DE7}" type="presOf" srcId="{E989E7C8-2503-4E39-B13D-9431A7988EB4}" destId="{F5F5E834-7572-4B09-A847-C476C52D989A}" srcOrd="0" destOrd="0" presId="urn:microsoft.com/office/officeart/2018/2/layout/IconCircleList"/>
    <dgm:cxn modelId="{78029E31-F909-4959-A0E3-FD85C603F22B}" type="presOf" srcId="{A071C8A7-C727-43E7-AFD7-20C0DA2106EA}" destId="{B09591CA-6E0B-4D11-9697-6EAC368AFE0F}" srcOrd="0" destOrd="0" presId="urn:microsoft.com/office/officeart/2018/2/layout/IconCircleList"/>
    <dgm:cxn modelId="{26D12CF0-2DBD-4E34-851A-B833B448BA69}" srcId="{BEBA6181-BD71-4E98-BE14-4660F0EF2137}" destId="{CFCF95A4-2DFE-4729-A6FE-461BBC147EA8}" srcOrd="0" destOrd="0" parTransId="{8597C72D-0DD1-4B3A-AEB5-16C3235B6149}" sibTransId="{D3CE7443-4C5C-4BEA-8500-1BFDF5003FB7}"/>
    <dgm:cxn modelId="{BB31B874-D508-4737-8338-042C1FB9AA4C}" type="presParOf" srcId="{1F3D40E8-FB40-4CFE-AE1B-5724880B173C}" destId="{918FE499-4BC1-48D0-A230-D1C427AC8914}" srcOrd="0" destOrd="0" presId="urn:microsoft.com/office/officeart/2018/2/layout/IconCircleList"/>
    <dgm:cxn modelId="{03593F24-AEFE-413E-A335-404F728A2727}" type="presParOf" srcId="{918FE499-4BC1-48D0-A230-D1C427AC8914}" destId="{EA04E0AE-49A7-4BC7-90A8-25FEA0C15044}" srcOrd="0" destOrd="0" presId="urn:microsoft.com/office/officeart/2018/2/layout/IconCircleList"/>
    <dgm:cxn modelId="{DF9F133A-DCFE-44EE-95F6-E1150EE1B387}" type="presParOf" srcId="{EA04E0AE-49A7-4BC7-90A8-25FEA0C15044}" destId="{EB2A4571-55EE-44B6-BA49-9AB2A63E1448}" srcOrd="0" destOrd="0" presId="urn:microsoft.com/office/officeart/2018/2/layout/IconCircleList"/>
    <dgm:cxn modelId="{2C2F330E-7F4D-44AC-8F65-90D58859AAC7}" type="presParOf" srcId="{EA04E0AE-49A7-4BC7-90A8-25FEA0C15044}" destId="{B7B863CE-356A-48F2-B721-61A27BAC7D1A}" srcOrd="1" destOrd="0" presId="urn:microsoft.com/office/officeart/2018/2/layout/IconCircleList"/>
    <dgm:cxn modelId="{43965B60-CB1A-446E-991D-A7FD219E7050}" type="presParOf" srcId="{EA04E0AE-49A7-4BC7-90A8-25FEA0C15044}" destId="{B636650F-40DA-4F2F-88DD-EB736D16319A}" srcOrd="2" destOrd="0" presId="urn:microsoft.com/office/officeart/2018/2/layout/IconCircleList"/>
    <dgm:cxn modelId="{A6384AD6-AB9C-4DE6-9752-385095554AF4}" type="presParOf" srcId="{EA04E0AE-49A7-4BC7-90A8-25FEA0C15044}" destId="{EDAE5CCD-473F-429F-AC53-F215D7BC53D8}" srcOrd="3" destOrd="0" presId="urn:microsoft.com/office/officeart/2018/2/layout/IconCircleList"/>
    <dgm:cxn modelId="{7AEDBA36-9A4B-4E59-B958-A4ED708709C1}" type="presParOf" srcId="{918FE499-4BC1-48D0-A230-D1C427AC8914}" destId="{743401A0-7CE4-4AC0-9AD6-7CEF7C5CD7AC}" srcOrd="1" destOrd="0" presId="urn:microsoft.com/office/officeart/2018/2/layout/IconCircleList"/>
    <dgm:cxn modelId="{A76BCA14-658D-42A4-9D4E-714AAD916E75}" type="presParOf" srcId="{918FE499-4BC1-48D0-A230-D1C427AC8914}" destId="{E0AD3876-522F-4259-90D6-55F35F99DC67}" srcOrd="2" destOrd="0" presId="urn:microsoft.com/office/officeart/2018/2/layout/IconCircleList"/>
    <dgm:cxn modelId="{D9D688B3-A2E3-4098-A688-CC95F49C04AC}" type="presParOf" srcId="{E0AD3876-522F-4259-90D6-55F35F99DC67}" destId="{0F4C8922-ACAD-4E2C-B63D-906884FBD3B7}" srcOrd="0" destOrd="0" presId="urn:microsoft.com/office/officeart/2018/2/layout/IconCircleList"/>
    <dgm:cxn modelId="{C127C64E-959E-45BB-B7B6-3C0370CD90E2}" type="presParOf" srcId="{E0AD3876-522F-4259-90D6-55F35F99DC67}" destId="{5B95898A-DDB2-4C0A-BB11-DB087DB6045B}" srcOrd="1" destOrd="0" presId="urn:microsoft.com/office/officeart/2018/2/layout/IconCircleList"/>
    <dgm:cxn modelId="{B6A20EE1-8B89-463A-AF0F-EB1B5184B5B3}" type="presParOf" srcId="{E0AD3876-522F-4259-90D6-55F35F99DC67}" destId="{9BB153F7-558F-4340-BE84-59F74BAA28B6}" srcOrd="2" destOrd="0" presId="urn:microsoft.com/office/officeart/2018/2/layout/IconCircleList"/>
    <dgm:cxn modelId="{3D5DB8E7-C38A-4E7F-A243-9FCA3A31584B}" type="presParOf" srcId="{E0AD3876-522F-4259-90D6-55F35F99DC67}" destId="{38644959-9DF7-4CCF-8449-B3AD097F96D3}" srcOrd="3" destOrd="0" presId="urn:microsoft.com/office/officeart/2018/2/layout/IconCircleList"/>
    <dgm:cxn modelId="{87D6ACF8-FD8A-4BD5-9558-DB8174573203}" type="presParOf" srcId="{918FE499-4BC1-48D0-A230-D1C427AC8914}" destId="{E1DDF89D-ABDC-4DDA-B40E-10034793A6D5}" srcOrd="3" destOrd="0" presId="urn:microsoft.com/office/officeart/2018/2/layout/IconCircleList"/>
    <dgm:cxn modelId="{31BDA520-70EE-4217-A8EB-82AE2346BA70}" type="presParOf" srcId="{918FE499-4BC1-48D0-A230-D1C427AC8914}" destId="{05F79739-0D89-400C-8F3A-406DF37A48F9}" srcOrd="4" destOrd="0" presId="urn:microsoft.com/office/officeart/2018/2/layout/IconCircleList"/>
    <dgm:cxn modelId="{E0639777-2AAB-4C23-8DFD-AD7BDCD806D3}" type="presParOf" srcId="{05F79739-0D89-400C-8F3A-406DF37A48F9}" destId="{FD5B78A3-6C98-43AC-95F2-0611962473D8}" srcOrd="0" destOrd="0" presId="urn:microsoft.com/office/officeart/2018/2/layout/IconCircleList"/>
    <dgm:cxn modelId="{D05CC5A0-8598-4177-9E2A-2EC8D537BA4B}" type="presParOf" srcId="{05F79739-0D89-400C-8F3A-406DF37A48F9}" destId="{587DAC7E-F3C3-4450-A92A-544136CD0347}" srcOrd="1" destOrd="0" presId="urn:microsoft.com/office/officeart/2018/2/layout/IconCircleList"/>
    <dgm:cxn modelId="{C757A187-C48E-4F03-A116-F485EDE2CACF}" type="presParOf" srcId="{05F79739-0D89-400C-8F3A-406DF37A48F9}" destId="{68A163D7-C929-4AA1-8E8E-4AE123B81284}" srcOrd="2" destOrd="0" presId="urn:microsoft.com/office/officeart/2018/2/layout/IconCircleList"/>
    <dgm:cxn modelId="{E7AF5364-E61F-4142-9B00-CE6878A90F19}" type="presParOf" srcId="{05F79739-0D89-400C-8F3A-406DF37A48F9}" destId="{54328EC6-557C-4A48-A633-43D712C7EEF0}" srcOrd="3" destOrd="0" presId="urn:microsoft.com/office/officeart/2018/2/layout/IconCircleList"/>
    <dgm:cxn modelId="{DA02B630-75CE-43AB-A028-544B06115933}" type="presParOf" srcId="{918FE499-4BC1-48D0-A230-D1C427AC8914}" destId="{B09591CA-6E0B-4D11-9697-6EAC368AFE0F}" srcOrd="5" destOrd="0" presId="urn:microsoft.com/office/officeart/2018/2/layout/IconCircleList"/>
    <dgm:cxn modelId="{8CBCD74A-2DB0-4FEB-870A-D3D180E00104}" type="presParOf" srcId="{918FE499-4BC1-48D0-A230-D1C427AC8914}" destId="{A7C01059-C211-4C50-A983-8FD89E80EB03}" srcOrd="6" destOrd="0" presId="urn:microsoft.com/office/officeart/2018/2/layout/IconCircleList"/>
    <dgm:cxn modelId="{5CBA0204-60C2-446D-90EE-072B78E19BED}" type="presParOf" srcId="{A7C01059-C211-4C50-A983-8FD89E80EB03}" destId="{5C1DE989-8137-4D8C-8272-60A33F40DD26}" srcOrd="0" destOrd="0" presId="urn:microsoft.com/office/officeart/2018/2/layout/IconCircleList"/>
    <dgm:cxn modelId="{388F2513-6F9D-4C24-8DEB-7F29E15CFDCC}" type="presParOf" srcId="{A7C01059-C211-4C50-A983-8FD89E80EB03}" destId="{DCA9246D-EC64-485C-AFAA-5B85BF0749CE}" srcOrd="1" destOrd="0" presId="urn:microsoft.com/office/officeart/2018/2/layout/IconCircleList"/>
    <dgm:cxn modelId="{62956351-78E7-4E76-8DDC-99E83574A8D1}" type="presParOf" srcId="{A7C01059-C211-4C50-A983-8FD89E80EB03}" destId="{60D631AF-66F6-4C06-8D12-BECE6C511262}" srcOrd="2" destOrd="0" presId="urn:microsoft.com/office/officeart/2018/2/layout/IconCircleList"/>
    <dgm:cxn modelId="{92129BA6-D24E-411B-88B2-E4AB39672AE8}" type="presParOf" srcId="{A7C01059-C211-4C50-A983-8FD89E80EB03}" destId="{F5F5E834-7572-4B09-A847-C476C52D989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A4571-55EE-44B6-BA49-9AB2A63E1448}">
      <dsp:nvSpPr>
        <dsp:cNvPr id="0" name=""/>
        <dsp:cNvSpPr/>
      </dsp:nvSpPr>
      <dsp:spPr>
        <a:xfrm>
          <a:off x="120914" y="614"/>
          <a:ext cx="998468" cy="99846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B863CE-356A-48F2-B721-61A27BAC7D1A}">
      <dsp:nvSpPr>
        <dsp:cNvPr id="0" name=""/>
        <dsp:cNvSpPr/>
      </dsp:nvSpPr>
      <dsp:spPr>
        <a:xfrm>
          <a:off x="330593" y="210292"/>
          <a:ext cx="579111" cy="579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AE5CCD-473F-429F-AC53-F215D7BC53D8}">
      <dsp:nvSpPr>
        <dsp:cNvPr id="0" name=""/>
        <dsp:cNvSpPr/>
      </dsp:nvSpPr>
      <dsp:spPr>
        <a:xfrm>
          <a:off x="1333340" y="614"/>
          <a:ext cx="2353531" cy="998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en-US" sz="2000" kern="1200" dirty="0">
              <a:hlinkClick xmlns:r="http://schemas.openxmlformats.org/officeDocument/2006/relationships" r:id="rId7"/>
            </a:rPr>
            <a:t>NIH 2023 Data Management &amp; Sharing Requirements</a:t>
          </a:r>
          <a:endParaRPr lang="en-US" sz="2000" kern="1200" dirty="0"/>
        </a:p>
      </dsp:txBody>
      <dsp:txXfrm>
        <a:off x="1333340" y="614"/>
        <a:ext cx="2353531" cy="998468"/>
      </dsp:txXfrm>
    </dsp:sp>
    <dsp:sp modelId="{0F4C8922-ACAD-4E2C-B63D-906884FBD3B7}">
      <dsp:nvSpPr>
        <dsp:cNvPr id="0" name=""/>
        <dsp:cNvSpPr/>
      </dsp:nvSpPr>
      <dsp:spPr>
        <a:xfrm>
          <a:off x="4096957" y="614"/>
          <a:ext cx="998468" cy="99846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95898A-DDB2-4C0A-BB11-DB087DB6045B}">
      <dsp:nvSpPr>
        <dsp:cNvPr id="0" name=""/>
        <dsp:cNvSpPr/>
      </dsp:nvSpPr>
      <dsp:spPr>
        <a:xfrm>
          <a:off x="4306635" y="210292"/>
          <a:ext cx="579111" cy="579111"/>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644959-9DF7-4CCF-8449-B3AD097F96D3}">
      <dsp:nvSpPr>
        <dsp:cNvPr id="0" name=""/>
        <dsp:cNvSpPr/>
      </dsp:nvSpPr>
      <dsp:spPr>
        <a:xfrm>
          <a:off x="5309383" y="614"/>
          <a:ext cx="2353531" cy="998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en-US" sz="2000" kern="1200" dirty="0">
              <a:hlinkClick xmlns:r="http://schemas.openxmlformats.org/officeDocument/2006/relationships" r:id="rId10"/>
            </a:rPr>
            <a:t>File Management &amp; Naming Conventions</a:t>
          </a:r>
          <a:endParaRPr lang="en-US" sz="2000" kern="1200" dirty="0"/>
        </a:p>
      </dsp:txBody>
      <dsp:txXfrm>
        <a:off x="5309383" y="614"/>
        <a:ext cx="2353531" cy="998468"/>
      </dsp:txXfrm>
    </dsp:sp>
    <dsp:sp modelId="{FD5B78A3-6C98-43AC-95F2-0611962473D8}">
      <dsp:nvSpPr>
        <dsp:cNvPr id="0" name=""/>
        <dsp:cNvSpPr/>
      </dsp:nvSpPr>
      <dsp:spPr>
        <a:xfrm>
          <a:off x="120914" y="1408344"/>
          <a:ext cx="998468" cy="99846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7DAC7E-F3C3-4450-A92A-544136CD0347}">
      <dsp:nvSpPr>
        <dsp:cNvPr id="0" name=""/>
        <dsp:cNvSpPr/>
      </dsp:nvSpPr>
      <dsp:spPr>
        <a:xfrm>
          <a:off x="330593" y="1618023"/>
          <a:ext cx="579111" cy="57911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328EC6-557C-4A48-A633-43D712C7EEF0}">
      <dsp:nvSpPr>
        <dsp:cNvPr id="0" name=""/>
        <dsp:cNvSpPr/>
      </dsp:nvSpPr>
      <dsp:spPr>
        <a:xfrm>
          <a:off x="1333340" y="1408344"/>
          <a:ext cx="2353531" cy="998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en-US" sz="2000" kern="1200">
              <a:hlinkClick xmlns:r="http://schemas.openxmlformats.org/officeDocument/2006/relationships" r:id="rId13"/>
            </a:rPr>
            <a:t>Identifying Data Security Requirements</a:t>
          </a:r>
          <a:endParaRPr lang="en-US" sz="2000" kern="1200"/>
        </a:p>
      </dsp:txBody>
      <dsp:txXfrm>
        <a:off x="1333340" y="1408344"/>
        <a:ext cx="2353531" cy="998468"/>
      </dsp:txXfrm>
    </dsp:sp>
    <dsp:sp modelId="{5C1DE989-8137-4D8C-8272-60A33F40DD26}">
      <dsp:nvSpPr>
        <dsp:cNvPr id="0" name=""/>
        <dsp:cNvSpPr/>
      </dsp:nvSpPr>
      <dsp:spPr>
        <a:xfrm>
          <a:off x="4096957" y="1408344"/>
          <a:ext cx="998468" cy="99846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A9246D-EC64-485C-AFAA-5B85BF0749CE}">
      <dsp:nvSpPr>
        <dsp:cNvPr id="0" name=""/>
        <dsp:cNvSpPr/>
      </dsp:nvSpPr>
      <dsp:spPr>
        <a:xfrm>
          <a:off x="4306635" y="1618023"/>
          <a:ext cx="579111" cy="579111"/>
        </a:xfrm>
        <a:prstGeom prst="rect">
          <a:avLst/>
        </a:prstGeom>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F5E834-7572-4B09-A847-C476C52D989A}">
      <dsp:nvSpPr>
        <dsp:cNvPr id="0" name=""/>
        <dsp:cNvSpPr/>
      </dsp:nvSpPr>
      <dsp:spPr>
        <a:xfrm>
          <a:off x="5309383" y="1408344"/>
          <a:ext cx="2353531" cy="998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889000">
            <a:lnSpc>
              <a:spcPct val="90000"/>
            </a:lnSpc>
            <a:spcBef>
              <a:spcPct val="0"/>
            </a:spcBef>
            <a:spcAft>
              <a:spcPct val="35000"/>
            </a:spcAft>
          </a:pPr>
          <a:r>
            <a:rPr lang="en-US" sz="2000" kern="1200">
              <a:hlinkClick xmlns:r="http://schemas.openxmlformats.org/officeDocument/2006/relationships" r:id="rId16"/>
            </a:rPr>
            <a:t>Budgeting for Data Management &amp; Curation</a:t>
          </a:r>
          <a:endParaRPr lang="en-US" sz="2000" kern="1200"/>
        </a:p>
      </dsp:txBody>
      <dsp:txXfrm>
        <a:off x="5309383" y="1408344"/>
        <a:ext cx="2353531" cy="99846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2790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903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6537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4959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7743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639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0770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5255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8071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855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917AF-A1F3-7440-90A6-570687CCC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900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917AF-A1F3-7440-90A6-570687CCC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82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917AF-A1F3-7440-90A6-570687CCC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981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917AF-A1F3-7440-90A6-570687CCC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361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917AF-A1F3-7440-90A6-570687CCC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985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D917AF-A1F3-7440-90A6-570687CCC6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395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8970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31577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pener">
  <p:cSld name="Title Opener">
    <p:spTree>
      <p:nvGrpSpPr>
        <p:cNvPr id="1" name="Shape 17"/>
        <p:cNvGrpSpPr/>
        <p:nvPr/>
      </p:nvGrpSpPr>
      <p:grpSpPr>
        <a:xfrm>
          <a:off x="0" y="0"/>
          <a:ext cx="0" cy="0"/>
          <a:chOff x="0" y="0"/>
          <a:chExt cx="0" cy="0"/>
        </a:xfrm>
      </p:grpSpPr>
      <p:sp>
        <p:nvSpPr>
          <p:cNvPr id="18" name="Google Shape;18;p27"/>
          <p:cNvSpPr/>
          <p:nvPr/>
        </p:nvSpPr>
        <p:spPr>
          <a:xfrm>
            <a:off x="640080" y="2409443"/>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19" name="Google Shape;19;p27"/>
          <p:cNvSpPr/>
          <p:nvPr/>
        </p:nvSpPr>
        <p:spPr>
          <a:xfrm>
            <a:off x="640080" y="1322135"/>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20" name="Google Shape;20;p27"/>
          <p:cNvSpPr txBox="1">
            <a:spLocks noGrp="1"/>
          </p:cNvSpPr>
          <p:nvPr>
            <p:ph type="body" idx="1"/>
          </p:nvPr>
        </p:nvSpPr>
        <p:spPr>
          <a:xfrm>
            <a:off x="640078" y="4378865"/>
            <a:ext cx="1188720"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1" name="Google Shape;21;p27"/>
          <p:cNvSpPr txBox="1">
            <a:spLocks noGrp="1"/>
          </p:cNvSpPr>
          <p:nvPr>
            <p:ph type="body" idx="2"/>
          </p:nvPr>
        </p:nvSpPr>
        <p:spPr>
          <a:xfrm>
            <a:off x="640078" y="4561745"/>
            <a:ext cx="1624612" cy="268792"/>
          </a:xfrm>
          <a:prstGeom prst="rect">
            <a:avLst/>
          </a:prstGeom>
          <a:noFill/>
          <a:ln>
            <a:noFill/>
          </a:ln>
        </p:spPr>
        <p:txBody>
          <a:bodyPr spcFirstLastPara="1" wrap="square" lIns="9125" tIns="0" rIns="0" bIns="0" anchor="b" anchorCtr="0">
            <a:spAutoFit/>
          </a:bodyPr>
          <a:lstStyle>
            <a:lvl1pPr marL="457200" lvl="0" indent="-228600" algn="l">
              <a:lnSpc>
                <a:spcPct val="90000"/>
              </a:lnSpc>
              <a:spcBef>
                <a:spcPts val="750"/>
              </a:spcBef>
              <a:spcAft>
                <a:spcPts val="0"/>
              </a:spcAft>
              <a:buClr>
                <a:schemeClr val="lt1"/>
              </a:buClr>
              <a:buSzPts val="1200"/>
              <a:buNone/>
              <a:defRPr sz="1200">
                <a:solidFill>
                  <a:schemeClr val="lt1"/>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2" name="Google Shape;22;p27"/>
          <p:cNvSpPr txBox="1">
            <a:spLocks noGrp="1"/>
          </p:cNvSpPr>
          <p:nvPr>
            <p:ph type="body" idx="3"/>
          </p:nvPr>
        </p:nvSpPr>
        <p:spPr>
          <a:xfrm>
            <a:off x="640080" y="1645920"/>
            <a:ext cx="3383280" cy="213392"/>
          </a:xfrm>
          <a:prstGeom prst="rect">
            <a:avLst/>
          </a:prstGeom>
          <a:noFill/>
          <a:ln>
            <a:noFill/>
          </a:ln>
        </p:spPr>
        <p:txBody>
          <a:bodyPr spcFirstLastPara="1" wrap="square" lIns="18275" tIns="0" rIns="0" bIns="0" anchor="t" anchorCtr="0">
            <a:spAutoFit/>
          </a:bodyPr>
          <a:lstStyle>
            <a:lvl1pPr marL="457200" lvl="0" indent="-228600" algn="l">
              <a:lnSpc>
                <a:spcPct val="90000"/>
              </a:lnSpc>
              <a:spcBef>
                <a:spcPts val="750"/>
              </a:spcBef>
              <a:spcAft>
                <a:spcPts val="0"/>
              </a:spcAft>
              <a:buClr>
                <a:schemeClr val="lt1"/>
              </a:buClr>
              <a:buSzPts val="800"/>
              <a:buNone/>
              <a:defRPr sz="800" cap="none">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800"/>
              <a:buFont typeface="Arial"/>
              <a:buNone/>
              <a:defRPr sz="800">
                <a:latin typeface="Helvetica Neue"/>
                <a:ea typeface="Helvetica Neue"/>
                <a:cs typeface="Helvetica Neue"/>
                <a:sym typeface="Helvetica Neue"/>
              </a:defRPr>
            </a:lvl2pPr>
            <a:lvl3pPr marL="1371600" lvl="2"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3pPr>
            <a:lvl4pPr marL="1828800" lvl="3"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4pPr>
            <a:lvl5pPr marL="2286000" lvl="4" indent="-228600" algn="l">
              <a:lnSpc>
                <a:spcPct val="90000"/>
              </a:lnSpc>
              <a:spcBef>
                <a:spcPts val="375"/>
              </a:spcBef>
              <a:spcAft>
                <a:spcPts val="0"/>
              </a:spcAft>
              <a:buClr>
                <a:schemeClr val="lt1"/>
              </a:buClr>
              <a:buSzPts val="800"/>
              <a:buNone/>
              <a:defRPr sz="800">
                <a:latin typeface="Helvetica Neue"/>
                <a:ea typeface="Helvetica Neue"/>
                <a:cs typeface="Helvetica Neue"/>
                <a:sym typeface="Helvetica Neu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 name="Google Shape;23;p27"/>
          <p:cNvSpPr>
            <a:spLocks noGrp="1"/>
          </p:cNvSpPr>
          <p:nvPr>
            <p:ph type="pic" idx="4"/>
          </p:nvPr>
        </p:nvSpPr>
        <p:spPr>
          <a:xfrm>
            <a:off x="640079" y="442002"/>
            <a:ext cx="5759450" cy="370101"/>
          </a:xfrm>
          <a:prstGeom prst="rect">
            <a:avLst/>
          </a:prstGeom>
          <a:noFill/>
          <a:ln>
            <a:noFill/>
          </a:ln>
        </p:spPr>
      </p:sp>
      <p:sp>
        <p:nvSpPr>
          <p:cNvPr id="24" name="Google Shape;24;p27"/>
          <p:cNvSpPr txBox="1">
            <a:spLocks noGrp="1"/>
          </p:cNvSpPr>
          <p:nvPr>
            <p:ph type="body" idx="5"/>
          </p:nvPr>
        </p:nvSpPr>
        <p:spPr>
          <a:xfrm>
            <a:off x="3110248" y="3239110"/>
            <a:ext cx="5867974" cy="343412"/>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27"/>
          <p:cNvSpPr txBox="1">
            <a:spLocks noGrp="1"/>
          </p:cNvSpPr>
          <p:nvPr>
            <p:ph type="body" idx="6"/>
          </p:nvPr>
        </p:nvSpPr>
        <p:spPr>
          <a:xfrm>
            <a:off x="3509494" y="3642860"/>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 name="Google Shape;26;p27"/>
          <p:cNvSpPr txBox="1">
            <a:spLocks noGrp="1"/>
          </p:cNvSpPr>
          <p:nvPr>
            <p:ph type="body" idx="7"/>
          </p:nvPr>
        </p:nvSpPr>
        <p:spPr>
          <a:xfrm>
            <a:off x="3509494" y="4050407"/>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27"/>
          <p:cNvSpPr txBox="1">
            <a:spLocks noGrp="1"/>
          </p:cNvSpPr>
          <p:nvPr>
            <p:ph type="body" idx="8"/>
          </p:nvPr>
        </p:nvSpPr>
        <p:spPr>
          <a:xfrm>
            <a:off x="3509494" y="4842153"/>
            <a:ext cx="5468728" cy="333384"/>
          </a:xfrm>
          <a:prstGeom prst="rect">
            <a:avLst/>
          </a:prstGeom>
          <a:noFill/>
          <a:ln>
            <a:noFill/>
          </a:ln>
        </p:spPr>
        <p:txBody>
          <a:bodyPr spcFirstLastPara="1" wrap="square" lIns="91425" tIns="45700" rIns="91425" bIns="45700" anchor="t" anchorCtr="0">
            <a:spAutoFit/>
          </a:bodyPr>
          <a:lstStyle>
            <a:lvl1pPr marL="457200" marR="0" lvl="0" indent="-228600" algn="l">
              <a:lnSpc>
                <a:spcPct val="90000"/>
              </a:lnSpc>
              <a:spcBef>
                <a:spcPts val="750"/>
              </a:spcBef>
              <a:spcAft>
                <a:spcPts val="0"/>
              </a:spcAft>
              <a:buClr>
                <a:srgbClr val="FFFF00"/>
              </a:buClr>
              <a:buSzPts val="1000"/>
              <a:buFont typeface="Arial"/>
              <a:buNone/>
              <a:defRPr sz="1000">
                <a:solidFill>
                  <a:srgbClr val="FFFF00"/>
                </a:solidFill>
                <a:latin typeface="+mn-lt"/>
              </a:defRPr>
            </a:lvl1pPr>
            <a:lvl2pPr marL="914400" lvl="1" indent="-342900" algn="l">
              <a:lnSpc>
                <a:spcPct val="90000"/>
              </a:lnSpc>
              <a:spcBef>
                <a:spcPts val="375"/>
              </a:spcBef>
              <a:spcAft>
                <a:spcPts val="0"/>
              </a:spcAft>
              <a:buClr>
                <a:schemeClr val="lt1"/>
              </a:buClr>
              <a:buSzPts val="1800"/>
              <a:buChar char="•"/>
              <a:defRPr/>
            </a:lvl2pPr>
            <a:lvl3pPr marL="1371600" lvl="2" indent="-342900" algn="l">
              <a:lnSpc>
                <a:spcPct val="90000"/>
              </a:lnSpc>
              <a:spcBef>
                <a:spcPts val="375"/>
              </a:spcBef>
              <a:spcAft>
                <a:spcPts val="0"/>
              </a:spcAft>
              <a:buClr>
                <a:schemeClr val="lt1"/>
              </a:buClr>
              <a:buSzPts val="1800"/>
              <a:buChar char="•"/>
              <a:defRPr/>
            </a:lvl3pPr>
            <a:lvl4pPr marL="1828800" lvl="3" indent="-342900" algn="l">
              <a:lnSpc>
                <a:spcPct val="90000"/>
              </a:lnSpc>
              <a:spcBef>
                <a:spcPts val="375"/>
              </a:spcBef>
              <a:spcAft>
                <a:spcPts val="0"/>
              </a:spcAft>
              <a:buClr>
                <a:schemeClr val="lt1"/>
              </a:buClr>
              <a:buSzPts val="1800"/>
              <a:buChar char="•"/>
              <a:defRPr/>
            </a:lvl4pPr>
            <a:lvl5pPr marL="2286000" lvl="4" indent="-342900" algn="l">
              <a:lnSpc>
                <a:spcPct val="90000"/>
              </a:lnSpc>
              <a:spcBef>
                <a:spcPts val="375"/>
              </a:spcBef>
              <a:spcAft>
                <a:spcPts val="0"/>
              </a:spcAft>
              <a:buClr>
                <a:schemeClr val="lt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27"/>
          <p:cNvSpPr txBox="1">
            <a:spLocks noGrp="1"/>
          </p:cNvSpPr>
          <p:nvPr>
            <p:ph type="body" idx="9"/>
          </p:nvPr>
        </p:nvSpPr>
        <p:spPr>
          <a:xfrm>
            <a:off x="640080" y="2145424"/>
            <a:ext cx="7772400" cy="601190"/>
          </a:xfrm>
          <a:prstGeom prst="rect">
            <a:avLst/>
          </a:prstGeom>
          <a:noFill/>
          <a:ln>
            <a:noFill/>
          </a:ln>
        </p:spPr>
        <p:txBody>
          <a:bodyPr spcFirstLastPara="1" wrap="square" lIns="0" tIns="0" rIns="0" bIns="0" anchor="ctr" anchorCtr="0">
            <a:spAutoFit/>
          </a:bodyPr>
          <a:lstStyle>
            <a:lvl1pPr marL="457200" lvl="0" indent="-228600" algn="l">
              <a:lnSpc>
                <a:spcPct val="90000"/>
              </a:lnSpc>
              <a:spcBef>
                <a:spcPts val="750"/>
              </a:spcBef>
              <a:spcAft>
                <a:spcPts val="0"/>
              </a:spcAft>
              <a:buClr>
                <a:schemeClr val="lt1"/>
              </a:buClr>
              <a:buSzPts val="3600"/>
              <a:buNone/>
              <a:defRPr sz="3600" b="1">
                <a:latin typeface="+mn-lt"/>
              </a:defRPr>
            </a:lvl1pPr>
            <a:lvl2pPr marL="914400" lvl="1" indent="-228600" algn="l">
              <a:lnSpc>
                <a:spcPct val="90000"/>
              </a:lnSpc>
              <a:spcBef>
                <a:spcPts val="375"/>
              </a:spcBef>
              <a:spcAft>
                <a:spcPts val="0"/>
              </a:spcAft>
              <a:buClr>
                <a:schemeClr val="lt1"/>
              </a:buClr>
              <a:buSzPts val="3600"/>
              <a:buNone/>
              <a:defRPr sz="3600" b="1"/>
            </a:lvl2pPr>
            <a:lvl3pPr marL="1371600" lvl="2" indent="-228600" algn="l">
              <a:lnSpc>
                <a:spcPct val="90000"/>
              </a:lnSpc>
              <a:spcBef>
                <a:spcPts val="375"/>
              </a:spcBef>
              <a:spcAft>
                <a:spcPts val="0"/>
              </a:spcAft>
              <a:buClr>
                <a:schemeClr val="lt1"/>
              </a:buClr>
              <a:buSzPts val="3600"/>
              <a:buNone/>
              <a:defRPr sz="3600" b="1"/>
            </a:lvl3pPr>
            <a:lvl4pPr marL="1828800" lvl="3" indent="-228600" algn="l">
              <a:lnSpc>
                <a:spcPct val="90000"/>
              </a:lnSpc>
              <a:spcBef>
                <a:spcPts val="375"/>
              </a:spcBef>
              <a:spcAft>
                <a:spcPts val="0"/>
              </a:spcAft>
              <a:buClr>
                <a:schemeClr val="lt1"/>
              </a:buClr>
              <a:buSzPts val="3600"/>
              <a:buNone/>
              <a:defRPr sz="3600" b="1"/>
            </a:lvl4pPr>
            <a:lvl5pPr marL="2286000" lvl="4" indent="-228600" algn="l">
              <a:lnSpc>
                <a:spcPct val="90000"/>
              </a:lnSpc>
              <a:spcBef>
                <a:spcPts val="375"/>
              </a:spcBef>
              <a:spcAft>
                <a:spcPts val="0"/>
              </a:spcAft>
              <a:buClr>
                <a:schemeClr val="lt1"/>
              </a:buClr>
              <a:buSzPts val="3600"/>
              <a:buNone/>
              <a:defRPr sz="3600"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444">
          <p15:clr>
            <a:srgbClr val="FBAE40"/>
          </p15:clr>
        </p15:guide>
        <p15:guide id="2" orient="horz" pos="276">
          <p15:clr>
            <a:srgbClr val="FBAE40"/>
          </p15:clr>
        </p15:guide>
        <p15:guide id="3" pos="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eader w/one image on Left">
  <p:cSld name="Header w/one image on Left">
    <p:spTree>
      <p:nvGrpSpPr>
        <p:cNvPr id="1" name="Shape 95"/>
        <p:cNvGrpSpPr/>
        <p:nvPr/>
      </p:nvGrpSpPr>
      <p:grpSpPr>
        <a:xfrm>
          <a:off x="0" y="0"/>
          <a:ext cx="0" cy="0"/>
          <a:chOff x="0" y="0"/>
          <a:chExt cx="0" cy="0"/>
        </a:xfrm>
      </p:grpSpPr>
      <p:sp>
        <p:nvSpPr>
          <p:cNvPr id="96" name="Google Shape;96;p3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7" name="Google Shape;97;p3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8" name="Google Shape;98;p39"/>
          <p:cNvSpPr txBox="1">
            <a:spLocks noGrp="1"/>
          </p:cNvSpPr>
          <p:nvPr>
            <p:ph type="body" idx="1"/>
          </p:nvPr>
        </p:nvSpPr>
        <p:spPr>
          <a:xfrm>
            <a:off x="4572000" y="1828800"/>
            <a:ext cx="3840478"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9" name="Google Shape;99;p39"/>
          <p:cNvSpPr txBox="1">
            <a:spLocks noGrp="1"/>
          </p:cNvSpPr>
          <p:nvPr>
            <p:ph type="body" idx="2"/>
          </p:nvPr>
        </p:nvSpPr>
        <p:spPr>
          <a:xfrm>
            <a:off x="4571999" y="1463040"/>
            <a:ext cx="3840479"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39"/>
          <p:cNvSpPr>
            <a:spLocks noGrp="1"/>
          </p:cNvSpPr>
          <p:nvPr>
            <p:ph type="pic" idx="3"/>
          </p:nvPr>
        </p:nvSpPr>
        <p:spPr>
          <a:xfrm>
            <a:off x="640080" y="1463040"/>
            <a:ext cx="3931920" cy="3108960"/>
          </a:xfrm>
          <a:prstGeom prst="rect">
            <a:avLst/>
          </a:prstGeom>
          <a:solidFill>
            <a:srgbClr val="DBE7F5"/>
          </a:solidFill>
          <a:ln>
            <a:noFill/>
          </a:ln>
        </p:spPr>
      </p:sp>
      <p:sp>
        <p:nvSpPr>
          <p:cNvPr id="101" name="Google Shape;101;p3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Header w/two images">
  <p:cSld name="Header w/two images">
    <p:spTree>
      <p:nvGrpSpPr>
        <p:cNvPr id="1" name="Shape 102"/>
        <p:cNvGrpSpPr/>
        <p:nvPr/>
      </p:nvGrpSpPr>
      <p:grpSpPr>
        <a:xfrm>
          <a:off x="0" y="0"/>
          <a:ext cx="0" cy="0"/>
          <a:chOff x="0" y="0"/>
          <a:chExt cx="0" cy="0"/>
        </a:xfrm>
      </p:grpSpPr>
      <p:sp>
        <p:nvSpPr>
          <p:cNvPr id="103" name="Google Shape;103;p4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04" name="Google Shape;104;p4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05" name="Google Shape;105;p40"/>
          <p:cNvSpPr>
            <a:spLocks noGrp="1"/>
          </p:cNvSpPr>
          <p:nvPr>
            <p:ph type="pic" idx="2"/>
          </p:nvPr>
        </p:nvSpPr>
        <p:spPr>
          <a:xfrm>
            <a:off x="639952" y="1463040"/>
            <a:ext cx="3749039" cy="2057400"/>
          </a:xfrm>
          <a:prstGeom prst="rect">
            <a:avLst/>
          </a:prstGeom>
          <a:solidFill>
            <a:srgbClr val="DBE7F5"/>
          </a:solidFill>
          <a:ln>
            <a:noFill/>
          </a:ln>
        </p:spPr>
      </p:sp>
      <p:sp>
        <p:nvSpPr>
          <p:cNvPr id="106" name="Google Shape;106;p40"/>
          <p:cNvSpPr txBox="1">
            <a:spLocks noGrp="1"/>
          </p:cNvSpPr>
          <p:nvPr>
            <p:ph type="body" idx="1"/>
          </p:nvPr>
        </p:nvSpPr>
        <p:spPr>
          <a:xfrm>
            <a:off x="640080" y="3566160"/>
            <a:ext cx="3749039"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4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0"/>
          <p:cNvSpPr>
            <a:spLocks noGrp="1"/>
          </p:cNvSpPr>
          <p:nvPr>
            <p:ph type="pic" idx="3"/>
          </p:nvPr>
        </p:nvSpPr>
        <p:spPr>
          <a:xfrm>
            <a:off x="4666262" y="1466850"/>
            <a:ext cx="3749039" cy="2057400"/>
          </a:xfrm>
          <a:prstGeom prst="rect">
            <a:avLst/>
          </a:prstGeom>
          <a:solidFill>
            <a:srgbClr val="DBE7F5"/>
          </a:solidFill>
          <a:ln>
            <a:noFill/>
          </a:ln>
        </p:spPr>
      </p:sp>
      <p:sp>
        <p:nvSpPr>
          <p:cNvPr id="109" name="Google Shape;109;p40"/>
          <p:cNvSpPr txBox="1">
            <a:spLocks noGrp="1"/>
          </p:cNvSpPr>
          <p:nvPr>
            <p:ph type="body" idx="4"/>
          </p:nvPr>
        </p:nvSpPr>
        <p:spPr>
          <a:xfrm>
            <a:off x="4666390" y="3569970"/>
            <a:ext cx="3749039"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er w/three images">
  <p:cSld name="Header w/three images">
    <p:spTree>
      <p:nvGrpSpPr>
        <p:cNvPr id="1" name="Shape 110"/>
        <p:cNvGrpSpPr/>
        <p:nvPr/>
      </p:nvGrpSpPr>
      <p:grpSpPr>
        <a:xfrm>
          <a:off x="0" y="0"/>
          <a:ext cx="0" cy="0"/>
          <a:chOff x="0" y="0"/>
          <a:chExt cx="0" cy="0"/>
        </a:xfrm>
      </p:grpSpPr>
      <p:sp>
        <p:nvSpPr>
          <p:cNvPr id="111" name="Google Shape;111;p4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12" name="Google Shape;112;p4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13" name="Google Shape;113;p41"/>
          <p:cNvSpPr>
            <a:spLocks noGrp="1"/>
          </p:cNvSpPr>
          <p:nvPr>
            <p:ph type="pic" idx="2"/>
          </p:nvPr>
        </p:nvSpPr>
        <p:spPr>
          <a:xfrm>
            <a:off x="639952" y="1463040"/>
            <a:ext cx="2468880" cy="2057400"/>
          </a:xfrm>
          <a:prstGeom prst="rect">
            <a:avLst/>
          </a:prstGeom>
          <a:solidFill>
            <a:srgbClr val="DBE7F5"/>
          </a:solidFill>
          <a:ln>
            <a:noFill/>
          </a:ln>
        </p:spPr>
      </p:sp>
      <p:sp>
        <p:nvSpPr>
          <p:cNvPr id="114" name="Google Shape;114;p41"/>
          <p:cNvSpPr txBox="1">
            <a:spLocks noGrp="1"/>
          </p:cNvSpPr>
          <p:nvPr>
            <p:ph type="body" idx="1"/>
          </p:nvPr>
        </p:nvSpPr>
        <p:spPr>
          <a:xfrm>
            <a:off x="594360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41"/>
          <p:cNvSpPr>
            <a:spLocks noGrp="1"/>
          </p:cNvSpPr>
          <p:nvPr>
            <p:ph type="pic" idx="3"/>
          </p:nvPr>
        </p:nvSpPr>
        <p:spPr>
          <a:xfrm>
            <a:off x="5943600" y="1463040"/>
            <a:ext cx="2468880" cy="2057400"/>
          </a:xfrm>
          <a:prstGeom prst="rect">
            <a:avLst/>
          </a:prstGeom>
          <a:solidFill>
            <a:srgbClr val="DBE7F5"/>
          </a:solidFill>
          <a:ln>
            <a:noFill/>
          </a:ln>
        </p:spPr>
      </p:sp>
      <p:sp>
        <p:nvSpPr>
          <p:cNvPr id="116" name="Google Shape;116;p41"/>
          <p:cNvSpPr txBox="1">
            <a:spLocks noGrp="1"/>
          </p:cNvSpPr>
          <p:nvPr>
            <p:ph type="body" idx="4"/>
          </p:nvPr>
        </p:nvSpPr>
        <p:spPr>
          <a:xfrm>
            <a:off x="3291840" y="3566160"/>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7" name="Google Shape;117;p41"/>
          <p:cNvSpPr>
            <a:spLocks noGrp="1"/>
          </p:cNvSpPr>
          <p:nvPr>
            <p:ph type="pic" idx="5"/>
          </p:nvPr>
        </p:nvSpPr>
        <p:spPr>
          <a:xfrm>
            <a:off x="3291776" y="1463040"/>
            <a:ext cx="2468880" cy="2057400"/>
          </a:xfrm>
          <a:prstGeom prst="rect">
            <a:avLst/>
          </a:prstGeom>
          <a:solidFill>
            <a:srgbClr val="DBE7F5"/>
          </a:solidFill>
          <a:ln>
            <a:noFill/>
          </a:ln>
        </p:spPr>
      </p:sp>
      <p:sp>
        <p:nvSpPr>
          <p:cNvPr id="118" name="Google Shape;118;p41"/>
          <p:cNvSpPr txBox="1">
            <a:spLocks noGrp="1"/>
          </p:cNvSpPr>
          <p:nvPr>
            <p:ph type="body" idx="6"/>
          </p:nvPr>
        </p:nvSpPr>
        <p:spPr>
          <a:xfrm>
            <a:off x="640080" y="3566158"/>
            <a:ext cx="246888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9" name="Google Shape;119;p4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wide image">
  <p:cSld name="Header/wide image">
    <p:spTree>
      <p:nvGrpSpPr>
        <p:cNvPr id="1" name="Shape 120"/>
        <p:cNvGrpSpPr/>
        <p:nvPr/>
      </p:nvGrpSpPr>
      <p:grpSpPr>
        <a:xfrm>
          <a:off x="0" y="0"/>
          <a:ext cx="0" cy="0"/>
          <a:chOff x="0" y="0"/>
          <a:chExt cx="0" cy="0"/>
        </a:xfrm>
      </p:grpSpPr>
      <p:sp>
        <p:nvSpPr>
          <p:cNvPr id="121" name="Google Shape;121;p42"/>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22" name="Google Shape;122;p42"/>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23" name="Google Shape;123;p42"/>
          <p:cNvSpPr txBox="1">
            <a:spLocks noGrp="1"/>
          </p:cNvSpPr>
          <p:nvPr>
            <p:ph type="body" idx="1"/>
          </p:nvPr>
        </p:nvSpPr>
        <p:spPr>
          <a:xfrm>
            <a:off x="640080" y="3931920"/>
            <a:ext cx="7772400" cy="502697"/>
          </a:xfrm>
          <a:prstGeom prst="rect">
            <a:avLst/>
          </a:prstGeom>
          <a:noFill/>
          <a:ln>
            <a:noFill/>
          </a:ln>
        </p:spPr>
        <p:txBody>
          <a:bodyPr spcFirstLastPara="1" wrap="square" lIns="0" tIns="182875"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Arial" panose="020B0604020202020204" pitchFamily="34" charset="0"/>
                <a:ea typeface="Arial" panose="020B0604020202020204" pitchFamily="34" charset="0"/>
                <a:cs typeface="Arial" panose="020B0604020202020204" pitchFamily="34" charset="0"/>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4" name="Google Shape;124;p42"/>
          <p:cNvSpPr>
            <a:spLocks noGrp="1"/>
          </p:cNvSpPr>
          <p:nvPr>
            <p:ph type="pic" idx="2"/>
          </p:nvPr>
        </p:nvSpPr>
        <p:spPr>
          <a:xfrm>
            <a:off x="640080" y="1463040"/>
            <a:ext cx="7772400" cy="2423160"/>
          </a:xfrm>
          <a:prstGeom prst="rect">
            <a:avLst/>
          </a:prstGeom>
          <a:solidFill>
            <a:srgbClr val="DBE7F5"/>
          </a:solidFill>
          <a:ln>
            <a:noFill/>
          </a:ln>
        </p:spPr>
      </p:sp>
      <p:sp>
        <p:nvSpPr>
          <p:cNvPr id="125" name="Google Shape;125;p42"/>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w/video">
  <p:cSld name="Header w/video">
    <p:spTree>
      <p:nvGrpSpPr>
        <p:cNvPr id="1" name="Shape 126"/>
        <p:cNvGrpSpPr/>
        <p:nvPr/>
      </p:nvGrpSpPr>
      <p:grpSpPr>
        <a:xfrm>
          <a:off x="0" y="0"/>
          <a:ext cx="0" cy="0"/>
          <a:chOff x="0" y="0"/>
          <a:chExt cx="0" cy="0"/>
        </a:xfrm>
      </p:grpSpPr>
      <p:sp>
        <p:nvSpPr>
          <p:cNvPr id="127" name="Google Shape;127;p43"/>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28" name="Google Shape;128;p43"/>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29" name="Google Shape;129;p43"/>
          <p:cNvSpPr>
            <a:spLocks noGrp="1"/>
          </p:cNvSpPr>
          <p:nvPr>
            <p:ph type="media" idx="2"/>
          </p:nvPr>
        </p:nvSpPr>
        <p:spPr>
          <a:xfrm>
            <a:off x="1828800" y="1463040"/>
            <a:ext cx="5486400" cy="310896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Arial" panose="020B0604020202020204" pitchFamily="34" charset="0"/>
                <a:ea typeface="Arial" panose="020B0604020202020204" pitchFamily="34" charset="0"/>
                <a:cs typeface="Arial" panose="020B0604020202020204" pitchFamily="34" charset="0"/>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0" name="Google Shape;130;p43"/>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er w/video and copy">
  <p:cSld name="Header w/video and copy">
    <p:spTree>
      <p:nvGrpSpPr>
        <p:cNvPr id="1" name="Shape 131"/>
        <p:cNvGrpSpPr/>
        <p:nvPr/>
      </p:nvGrpSpPr>
      <p:grpSpPr>
        <a:xfrm>
          <a:off x="0" y="0"/>
          <a:ext cx="0" cy="0"/>
          <a:chOff x="0" y="0"/>
          <a:chExt cx="0" cy="0"/>
        </a:xfrm>
      </p:grpSpPr>
      <p:sp>
        <p:nvSpPr>
          <p:cNvPr id="132" name="Google Shape;132;p4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133" name="Google Shape;133;p4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34" name="Google Shape;134;p44"/>
          <p:cNvSpPr txBox="1">
            <a:spLocks noGrp="1"/>
          </p:cNvSpPr>
          <p:nvPr>
            <p:ph type="body" idx="1"/>
          </p:nvPr>
        </p:nvSpPr>
        <p:spPr>
          <a:xfrm>
            <a:off x="5669280" y="1828799"/>
            <a:ext cx="2743200" cy="318036"/>
          </a:xfrm>
          <a:prstGeom prst="rect">
            <a:avLst/>
          </a:prstGeom>
          <a:noFill/>
          <a:ln>
            <a:noFill/>
          </a:ln>
        </p:spPr>
        <p:txBody>
          <a:bodyPr spcFirstLastPara="1" wrap="square" lIns="36575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5" name="Google Shape;135;p44"/>
          <p:cNvSpPr txBox="1">
            <a:spLocks noGrp="1"/>
          </p:cNvSpPr>
          <p:nvPr>
            <p:ph type="body" idx="2"/>
          </p:nvPr>
        </p:nvSpPr>
        <p:spPr>
          <a:xfrm>
            <a:off x="5669280" y="1463040"/>
            <a:ext cx="2743200" cy="318036"/>
          </a:xfrm>
          <a:prstGeom prst="rect">
            <a:avLst/>
          </a:prstGeom>
          <a:noFill/>
          <a:ln>
            <a:noFill/>
          </a:ln>
        </p:spPr>
        <p:txBody>
          <a:bodyPr spcFirstLastPara="1" wrap="square" lIns="36575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44"/>
          <p:cNvSpPr>
            <a:spLocks noGrp="1"/>
          </p:cNvSpPr>
          <p:nvPr>
            <p:ph type="media" idx="3"/>
          </p:nvPr>
        </p:nvSpPr>
        <p:spPr>
          <a:xfrm>
            <a:off x="640080" y="1463040"/>
            <a:ext cx="5029200" cy="2834640"/>
          </a:xfrm>
          <a:prstGeom prst="rect">
            <a:avLst/>
          </a:prstGeom>
          <a:solidFill>
            <a:srgbClr val="DBE7F5"/>
          </a:solidFill>
          <a:ln>
            <a:noFill/>
          </a:ln>
        </p:spPr>
        <p:txBody>
          <a:bodyPr spcFirstLastPara="1" wrap="square" lIns="0" tIns="0" rIns="0" bIns="0" anchor="t" anchorCtr="1">
            <a:noAutofit/>
          </a:bodyPr>
          <a:lstStyle>
            <a:lvl1pPr marR="0" lvl="0" algn="ctr" rtl="0">
              <a:lnSpc>
                <a:spcPct val="90000"/>
              </a:lnSpc>
              <a:spcBef>
                <a:spcPts val="750"/>
              </a:spcBef>
              <a:spcAft>
                <a:spcPts val="0"/>
              </a:spcAft>
              <a:buClr>
                <a:srgbClr val="898989"/>
              </a:buClr>
              <a:buSzPts val="1400"/>
              <a:buFont typeface="Arial"/>
              <a:buNone/>
              <a:defRPr sz="1400" b="0" i="0" u="none" strike="noStrike" cap="none">
                <a:solidFill>
                  <a:srgbClr val="898989"/>
                </a:solidFill>
                <a:latin typeface="+mn-lt"/>
                <a:ea typeface="Helvetica Neue"/>
                <a:cs typeface="Helvetica Neue"/>
                <a:sym typeface="Helvetica Neue"/>
              </a:defRPr>
            </a:lvl1pPr>
            <a:lvl2pPr marR="0" lvl="1"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R="0" lvl="2"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R="0" lvl="3"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R="0" lvl="4"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137" name="Google Shape;137;p4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smtClean="0"/>
              <a:t>September 1,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a:t>
            </a:r>
          </a:p>
        </p:txBody>
      </p:sp>
    </p:spTree>
    <p:extLst>
      <p:ext uri="{BB962C8B-B14F-4D97-AF65-F5344CB8AC3E}">
        <p14:creationId xmlns:p14="http://schemas.microsoft.com/office/powerpoint/2010/main" val="152493100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1"/>
            <a:ext cx="6858000" cy="582788"/>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685800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5BB146B1-0B88-5443-B37C-799D96157DB2}" type="datetime4">
              <a:rPr lang="en-US" smtClean="0"/>
              <a:pPr/>
              <a:t>October 13,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bullets</a:t>
            </a:r>
          </a:p>
        </p:txBody>
      </p:sp>
      <p:sp>
        <p:nvSpPr>
          <p:cNvPr id="5" name="Text Placeholder 4">
            <a:extLst>
              <a:ext uri="{FF2B5EF4-FFF2-40B4-BE49-F238E27FC236}">
                <a16:creationId xmlns:a16="http://schemas.microsoft.com/office/drawing/2014/main" id="{0FFD0577-5F1A-6D46-A761-EF474AB9FB11}"/>
              </a:ext>
            </a:extLst>
          </p:cNvPr>
          <p:cNvSpPr>
            <a:spLocks noGrp="1"/>
          </p:cNvSpPr>
          <p:nvPr>
            <p:ph type="body" sz="quarter" idx="20" hasCustomPrompt="1"/>
          </p:nvPr>
        </p:nvSpPr>
        <p:spPr>
          <a:xfrm>
            <a:off x="1097279" y="2560320"/>
            <a:ext cx="6858000" cy="388889"/>
          </a:xfrm>
        </p:spPr>
        <p:txBody>
          <a:bodyPr lIns="365760">
            <a:spAutoFit/>
          </a:bodyPr>
          <a:lstStyle>
            <a:lvl1pP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27910957"/>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09728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097280" y="1463040"/>
            <a:ext cx="3383280" cy="215444"/>
          </a:xfrm>
          <a:prstGeom prst="rect">
            <a:avLst/>
          </a:prstGeom>
        </p:spPr>
        <p:txBody>
          <a:bodyPr>
            <a:spAutoFit/>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0208F493-AC88-434C-85C6-8D8B21A8305D}" type="datetime4">
              <a:rPr lang="en-US" smtClean="0"/>
              <a:pPr/>
              <a:t>October 13,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029200" y="1828800"/>
            <a:ext cx="3383280" cy="1205209"/>
          </a:xfrm>
          <a:prstGeom prst="rect">
            <a:avLst/>
          </a:prstGeom>
        </p:spPr>
        <p:txBody>
          <a:bodyPr>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029200" y="1463040"/>
            <a:ext cx="3383280" cy="219456"/>
          </a:xfrm>
          <a:prstGeom prst="rect">
            <a:avLst/>
          </a:prstGeom>
        </p:spPr>
        <p:txBody>
          <a:bodyPr/>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columns</a:t>
            </a:r>
          </a:p>
        </p:txBody>
      </p:sp>
    </p:spTree>
    <p:extLst>
      <p:ext uri="{BB962C8B-B14F-4D97-AF65-F5344CB8AC3E}">
        <p14:creationId xmlns:p14="http://schemas.microsoft.com/office/powerpoint/2010/main" val="2483667450"/>
      </p:ext>
    </p:extLst>
  </p:cSld>
  <p:clrMapOvr>
    <a:masterClrMapping/>
  </p:clrMapOvr>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r>
              <a:rPr lang="en-US" smtClean="0"/>
              <a:t>June 2, 2022</a:t>
            </a:r>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097280" y="1463040"/>
            <a:ext cx="6400800" cy="3108960"/>
          </a:xfrm>
          <a:prstGeom prst="rect">
            <a:avLst/>
          </a:prstGeom>
          <a:solidFill>
            <a:srgbClr val="DBE7F5"/>
          </a:solidFill>
        </p:spPr>
        <p:txBody>
          <a:bodyPr wrap="none" anchor="t" anchorCtr="1">
            <a:noAutofit/>
          </a:bodyPr>
          <a:lstStyle>
            <a:lvl1pPr marL="0" indent="0" algn="ctr">
              <a:buNone/>
              <a:defRPr>
                <a:solidFill>
                  <a:srgbClr val="898989"/>
                </a:solidFill>
                <a:latin typeface="Arial" panose="020B0604020202020204" pitchFamily="34" charset="0"/>
                <a:cs typeface="Arial" panose="020B0604020202020204" pitchFamily="34" charset="0"/>
              </a:defRPr>
            </a:lvl1pPr>
          </a:lstStyle>
          <a:p>
            <a:r>
              <a:rPr lang="en-US" dirty="0"/>
              <a:t>Click icon to add table</a:t>
            </a:r>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7739808" y="1463040"/>
            <a:ext cx="1139015" cy="1231106"/>
          </a:xfrm>
          <a:prstGeom prst="rect">
            <a:avLst/>
          </a:prstGeom>
        </p:spPr>
        <p:txBody>
          <a:bodyPr wrap="square" lIns="0">
            <a:spAutoFit/>
          </a:bodyPr>
          <a:lstStyle>
            <a:lvl1pPr marL="0" indent="0" algn="l">
              <a:lnSpc>
                <a:spcPct val="100000"/>
              </a:lnSpc>
              <a:buNone/>
              <a:defRPr sz="800" b="0">
                <a:solidFill>
                  <a:srgbClr val="FF00FF"/>
                </a:solidFill>
                <a:latin typeface="Arial" panose="020B0604020202020204" pitchFamily="34" charset="0"/>
                <a:cs typeface="Arial" panose="020B0604020202020204" pitchFamily="34" charset="0"/>
              </a:defRPr>
            </a:lvl1pPr>
            <a:lvl2pPr marL="342900" indent="0">
              <a:buNone/>
              <a:defRPr>
                <a:solidFill>
                  <a:srgbClr val="FF0000"/>
                </a:solidFill>
              </a:defRPr>
            </a:lvl2pPr>
            <a:lvl3pPr marL="685800" indent="0">
              <a:buNone/>
              <a:defRPr>
                <a:solidFill>
                  <a:srgbClr val="FF0000"/>
                </a:solidFill>
              </a:defRPr>
            </a:lvl3pPr>
            <a:lvl4pPr marL="1028700" indent="0">
              <a:buNone/>
              <a:defRPr>
                <a:solidFill>
                  <a:srgbClr val="FF0000"/>
                </a:solidFill>
              </a:defRPr>
            </a:lvl4pPr>
            <a:lvl5pPr marL="1371600" indent="0">
              <a:buNone/>
              <a:defRPr>
                <a:solidFill>
                  <a:srgbClr val="FF0000"/>
                </a:solidFill>
              </a:defRPr>
            </a:lvl5pPr>
          </a:lstStyle>
          <a:p>
            <a:pPr lvl="0"/>
            <a:r>
              <a:rPr lang="en-US" dirty="0"/>
              <a:t>Input data using this custom table. If you’re not sure you’ll need this table, we recommend HIDING the slide temporarily instead of deleting it. If deleted, the custom table can be recovered from the master source file. </a:t>
            </a:r>
          </a:p>
        </p:txBody>
      </p:sp>
    </p:spTree>
    <p:extLst>
      <p:ext uri="{BB962C8B-B14F-4D97-AF65-F5344CB8AC3E}">
        <p14:creationId xmlns:p14="http://schemas.microsoft.com/office/powerpoint/2010/main" val="3299201066"/>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29"/>
        <p:cNvGrpSpPr/>
        <p:nvPr/>
      </p:nvGrpSpPr>
      <p:grpSpPr>
        <a:xfrm>
          <a:off x="0" y="0"/>
          <a:ext cx="0" cy="0"/>
          <a:chOff x="0" y="0"/>
          <a:chExt cx="0" cy="0"/>
        </a:xfrm>
      </p:grpSpPr>
      <p:sp>
        <p:nvSpPr>
          <p:cNvPr id="30" name="Google Shape;30;p35"/>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1" name="Google Shape;31;p35"/>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mn-lt"/>
                <a:ea typeface="Helvetica Neue"/>
                <a:cs typeface="Helvetica Neue"/>
                <a:sym typeface="Helvetica Neue"/>
              </a:rPr>
              <a:t>Thank You</a:t>
            </a:r>
            <a:endParaRPr sz="1400" b="0" i="0" u="none" strike="noStrike" cap="none" dirty="0">
              <a:solidFill>
                <a:srgbClr val="000000"/>
              </a:solidFill>
              <a:latin typeface="+mn-lt"/>
              <a:ea typeface="Arial"/>
              <a:cs typeface="Arial"/>
              <a:sym typeface="Arial"/>
            </a:endParaRPr>
          </a:p>
        </p:txBody>
      </p:sp>
      <p:sp>
        <p:nvSpPr>
          <p:cNvPr id="32" name="Google Shape;32;p35"/>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3" name="Google Shape;33;p3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F4F0894-4C05-9C4E-B600-D9ECD898A4E1}" type="datetime4">
              <a:rPr lang="en-US" smtClean="0"/>
              <a:pPr/>
              <a:t>October 13,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4572000" y="1828800"/>
            <a:ext cx="3840478" cy="1205209"/>
          </a:xfrm>
          <a:prstGeom prst="rect">
            <a:avLst/>
          </a:prstGeom>
        </p:spPr>
        <p:txBody>
          <a:bodyPr lIns="365760">
            <a:sp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4571999" y="1463040"/>
            <a:ext cx="3840479"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640080"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dirty="0"/>
              <a:t>Click icon to add picture</a:t>
            </a:r>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left</a:t>
            </a:r>
          </a:p>
        </p:txBody>
      </p:sp>
    </p:spTree>
    <p:extLst>
      <p:ext uri="{BB962C8B-B14F-4D97-AF65-F5344CB8AC3E}">
        <p14:creationId xmlns:p14="http://schemas.microsoft.com/office/powerpoint/2010/main" val="82013441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C5558416-D4A5-2C4B-BFD9-97D61B9D22FA}" type="datetime4">
              <a:rPr lang="en-US" smtClean="0"/>
              <a:pPr/>
              <a:t>October 13,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1828800"/>
            <a:ext cx="3840480" cy="1205209"/>
          </a:xfrm>
          <a:prstGeom prst="rect">
            <a:avLst/>
          </a:prstGeom>
        </p:spPr>
        <p:txBody>
          <a:bodyPr lIns="0" rIns="36576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 Ut </a:t>
            </a:r>
            <a:r>
              <a:rPr lang="en-US" sz="1400" b="0" i="0" kern="1200" dirty="0" err="1">
                <a:solidFill>
                  <a:srgbClr val="58595B"/>
                </a:solidFill>
                <a:effectLst/>
                <a:latin typeface="Helvetica" pitchFamily="2" charset="0"/>
                <a:ea typeface="+mn-ea"/>
                <a:cs typeface="+mn-cs"/>
              </a:rPr>
              <a:t>enim</a:t>
            </a:r>
            <a:r>
              <a:rPr lang="en-US" sz="1400" b="0" i="0" kern="1200" dirty="0">
                <a:solidFill>
                  <a:srgbClr val="58595B"/>
                </a:solidFill>
                <a:effectLst/>
                <a:latin typeface="Helvetica" pitchFamily="2" charset="0"/>
                <a:ea typeface="+mn-ea"/>
                <a:cs typeface="+mn-cs"/>
              </a:rPr>
              <a:t> ad minim </a:t>
            </a:r>
            <a:r>
              <a:rPr lang="en-US" sz="1400" b="0" i="0" kern="1200" dirty="0" err="1">
                <a:solidFill>
                  <a:srgbClr val="58595B"/>
                </a:solidFill>
                <a:effectLst/>
                <a:latin typeface="Helvetica" pitchFamily="2" charset="0"/>
                <a:ea typeface="+mn-ea"/>
                <a:cs typeface="+mn-cs"/>
              </a:rPr>
              <a:t>veniam</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quis</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nostrud</a:t>
            </a:r>
            <a:r>
              <a:rPr lang="en-US" sz="1400" b="0" i="0" kern="1200" dirty="0">
                <a:solidFill>
                  <a:srgbClr val="58595B"/>
                </a:solidFill>
                <a:effectLst/>
                <a:latin typeface="Helvetica" pitchFamily="2" charset="0"/>
                <a:ea typeface="+mn-ea"/>
                <a:cs typeface="+mn-cs"/>
              </a:rPr>
              <a:t> exercitation </a:t>
            </a:r>
            <a:r>
              <a:rPr lang="en-US" sz="1400" b="0" i="0" kern="1200" dirty="0" err="1">
                <a:solidFill>
                  <a:srgbClr val="58595B"/>
                </a:solidFill>
                <a:effectLst/>
                <a:latin typeface="Helvetica" pitchFamily="2" charset="0"/>
                <a:ea typeface="+mn-ea"/>
                <a:cs typeface="+mn-cs"/>
              </a:rPr>
              <a:t>ullamco</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laboris</a:t>
            </a:r>
            <a:r>
              <a:rPr lang="en-US" sz="1400" b="0" i="0" kern="1200" dirty="0">
                <a:solidFill>
                  <a:srgbClr val="58595B"/>
                </a:solidFill>
                <a:effectLst/>
                <a:latin typeface="Helvetica" pitchFamily="2" charset="0"/>
                <a:ea typeface="+mn-ea"/>
                <a:cs typeface="+mn-cs"/>
              </a:rPr>
              <a:t> nisi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aliquip</a:t>
            </a:r>
            <a:r>
              <a:rPr lang="en-US" sz="1400" b="0" i="0" kern="1200" dirty="0">
                <a:solidFill>
                  <a:srgbClr val="58595B"/>
                </a:solidFill>
                <a:effectLst/>
                <a:latin typeface="Helvetica" pitchFamily="2" charset="0"/>
                <a:ea typeface="+mn-ea"/>
                <a:cs typeface="+mn-cs"/>
              </a:rPr>
              <a:t> ex </a:t>
            </a:r>
            <a:r>
              <a:rPr lang="en-US" sz="1400" b="0" i="0" kern="1200" dirty="0" err="1">
                <a:solidFill>
                  <a:srgbClr val="58595B"/>
                </a:solidFill>
                <a:effectLst/>
                <a:latin typeface="Helvetica" pitchFamily="2" charset="0"/>
                <a:ea typeface="+mn-ea"/>
                <a:cs typeface="+mn-cs"/>
              </a:rPr>
              <a:t>ead</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40080" y="1463040"/>
            <a:ext cx="3840479" cy="219456"/>
          </a:xfrm>
          <a:prstGeom prst="rect">
            <a:avLst/>
          </a:prstGeom>
        </p:spPr>
        <p:txBody>
          <a:bodyPr lIns="0" rIns="36576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4480559" y="1463040"/>
            <a:ext cx="393192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w/one image on right</a:t>
            </a:r>
          </a:p>
        </p:txBody>
      </p:sp>
    </p:spTree>
    <p:extLst>
      <p:ext uri="{BB962C8B-B14F-4D97-AF65-F5344CB8AC3E}">
        <p14:creationId xmlns:p14="http://schemas.microsoft.com/office/powerpoint/2010/main" val="342929836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A44ACDD2-15F2-0B4C-A54B-A39030A6F076}" type="datetime4">
              <a:rPr lang="en-US" smtClean="0"/>
              <a:pPr/>
              <a:t>October 13,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6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w/two images</a:t>
            </a:r>
          </a:p>
        </p:txBody>
      </p:sp>
      <p:sp>
        <p:nvSpPr>
          <p:cNvPr id="9" name="Picture Placeholder 2">
            <a:extLst>
              <a:ext uri="{FF2B5EF4-FFF2-40B4-BE49-F238E27FC236}">
                <a16:creationId xmlns:a16="http://schemas.microsoft.com/office/drawing/2014/main" id="{008D5794-D0A3-9A4A-8E55-31C816DBB18B}"/>
              </a:ext>
            </a:extLst>
          </p:cNvPr>
          <p:cNvSpPr>
            <a:spLocks noGrp="1"/>
          </p:cNvSpPr>
          <p:nvPr>
            <p:ph type="pic" sz="quarter" idx="29"/>
          </p:nvPr>
        </p:nvSpPr>
        <p:spPr>
          <a:xfrm>
            <a:off x="4666262" y="1466850"/>
            <a:ext cx="3749039"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0" name="Text Placeholder 19">
            <a:extLst>
              <a:ext uri="{FF2B5EF4-FFF2-40B4-BE49-F238E27FC236}">
                <a16:creationId xmlns:a16="http://schemas.microsoft.com/office/drawing/2014/main" id="{ACEE43D6-E059-E04C-9FC3-7001F8E9216B}"/>
              </a:ext>
            </a:extLst>
          </p:cNvPr>
          <p:cNvSpPr>
            <a:spLocks noGrp="1"/>
          </p:cNvSpPr>
          <p:nvPr>
            <p:ph type="body" sz="quarter" idx="30" hasCustomPrompt="1"/>
          </p:nvPr>
        </p:nvSpPr>
        <p:spPr>
          <a:xfrm>
            <a:off x="4666390" y="3569970"/>
            <a:ext cx="3749039" cy="767454"/>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3464756648"/>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D74E759E-4D0E-9441-BADB-21737C39DC67}" type="datetime4">
              <a:rPr lang="en-US" smtClean="0"/>
              <a:pPr/>
              <a:t>October 13,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39952"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594360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5943600"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3291840" y="3566160"/>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3291776" y="1463040"/>
            <a:ext cx="2468880" cy="205740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640080" y="3566158"/>
            <a:ext cx="2468880" cy="960263"/>
          </a:xfrm>
          <a:prstGeom prst="rect">
            <a:avLst/>
          </a:prstGeom>
        </p:spPr>
        <p:txBody>
          <a:bodyPr lIns="0" tIns="18288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baseline="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w/three images</a:t>
            </a:r>
          </a:p>
        </p:txBody>
      </p:sp>
    </p:spTree>
    <p:extLst>
      <p:ext uri="{BB962C8B-B14F-4D97-AF65-F5344CB8AC3E}">
        <p14:creationId xmlns:p14="http://schemas.microsoft.com/office/powerpoint/2010/main" val="2953223695"/>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E17783BE-84C8-5042-BA6A-13AB4BD0036C}" type="datetime4">
              <a:rPr lang="en-US" smtClean="0"/>
              <a:pPr/>
              <a:t>October 13,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40080" y="3931920"/>
            <a:ext cx="7772400" cy="572464"/>
          </a:xfrm>
          <a:prstGeom prst="rect">
            <a:avLst/>
          </a:prstGeom>
        </p:spPr>
        <p:txBody>
          <a:bodyPr lIns="0" tIns="18288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640080" y="1463040"/>
            <a:ext cx="7772400" cy="193899"/>
          </a:xfrm>
          <a:prstGeom prst="rect">
            <a:avLst/>
          </a:prstGeom>
          <a:solidFill>
            <a:srgbClr val="DBE7F5"/>
          </a:solidFill>
        </p:spPr>
        <p:txBody>
          <a:bodyPr wrap="square" anchor="t" anchorCtr="1">
            <a:sp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w/wide image</a:t>
            </a:r>
          </a:p>
        </p:txBody>
      </p:sp>
    </p:spTree>
    <p:extLst>
      <p:ext uri="{BB962C8B-B14F-4D97-AF65-F5344CB8AC3E}">
        <p14:creationId xmlns:p14="http://schemas.microsoft.com/office/powerpoint/2010/main" val="3535317336"/>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B7928292-3211-8341-A661-272FA150A3B9}" type="datetime4">
              <a:rPr lang="en-US" smtClean="0"/>
              <a:pPr/>
              <a:t>October 13,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1828800" y="1463040"/>
            <a:ext cx="5486400" cy="310896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w/video</a:t>
            </a:r>
          </a:p>
        </p:txBody>
      </p:sp>
    </p:spTree>
    <p:extLst>
      <p:ext uri="{BB962C8B-B14F-4D97-AF65-F5344CB8AC3E}">
        <p14:creationId xmlns:p14="http://schemas.microsoft.com/office/powerpoint/2010/main" val="1192081749"/>
      </p:ext>
    </p:extLst>
  </p:cSld>
  <p:clrMapOvr>
    <a:masterClrMapping/>
  </p:clrMapOvr>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lvl1pPr>
              <a:defRPr>
                <a:latin typeface="Arial" panose="020B0604020202020204" pitchFamily="34" charset="0"/>
                <a:cs typeface="Arial" panose="020B0604020202020204" pitchFamily="34" charset="0"/>
              </a:defRPr>
            </a:lvl1pPr>
          </a:lstStyle>
          <a:p>
            <a:fld id="{2E3DB65E-7C5A-1446-BA7B-47129C2A3344}" type="datetime4">
              <a:rPr lang="en-US" smtClean="0"/>
              <a:pPr/>
              <a:t>October 13, 2023</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lvl1pPr>
              <a:defRPr>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5669280" y="1828799"/>
            <a:ext cx="2743200" cy="1005840"/>
          </a:xfrm>
          <a:prstGeom prst="rect">
            <a:avLst/>
          </a:prstGeom>
        </p:spPr>
        <p:txBody>
          <a:bodyPr lIns="365760" r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b="0" i="0">
                <a:solidFill>
                  <a:srgbClr val="58595B"/>
                </a:solidFill>
                <a:latin typeface="Arial" panose="020B0604020202020204" pitchFamily="34" charset="0"/>
                <a:cs typeface="Arial" panose="020B06040202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400" b="0" i="0" kern="1200" dirty="0">
                <a:solidFill>
                  <a:srgbClr val="58595B"/>
                </a:solidFill>
                <a:effectLst/>
                <a:latin typeface="Helvetica" pitchFamily="2" charset="0"/>
                <a:ea typeface="+mn-ea"/>
                <a:cs typeface="+mn-cs"/>
              </a:rPr>
              <a:t>Lorem ipsum dolor sit </a:t>
            </a:r>
            <a:r>
              <a:rPr lang="en-US" sz="1400" b="0" i="0" kern="1200" dirty="0" err="1">
                <a:solidFill>
                  <a:srgbClr val="58595B"/>
                </a:solidFill>
                <a:effectLst/>
                <a:latin typeface="Helvetica" pitchFamily="2" charset="0"/>
                <a:ea typeface="+mn-ea"/>
                <a:cs typeface="+mn-cs"/>
              </a:rPr>
              <a:t>amet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consectetur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adipiscing</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elit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sed</a:t>
            </a:r>
            <a:r>
              <a:rPr lang="en-US" sz="1400" b="0" i="0" kern="1200" dirty="0">
                <a:solidFill>
                  <a:srgbClr val="58595B"/>
                </a:solidFill>
                <a:effectLst/>
                <a:latin typeface="Helvetica" pitchFamily="2" charset="0"/>
                <a:ea typeface="+mn-ea"/>
                <a:cs typeface="+mn-cs"/>
              </a:rPr>
              <a:t> do </a:t>
            </a:r>
            <a:r>
              <a:rPr lang="en-US" sz="1400" b="0" i="0" kern="1200" dirty="0" err="1">
                <a:solidFill>
                  <a:srgbClr val="58595B"/>
                </a:solidFill>
                <a:effectLst/>
                <a:latin typeface="Helvetica" pitchFamily="2" charset="0"/>
                <a:ea typeface="+mn-ea"/>
                <a:cs typeface="+mn-cs"/>
              </a:rPr>
              <a:t>eiusmod</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tempor</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incididunt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ut</a:t>
            </a:r>
            <a:r>
              <a:rPr lang="en-US" sz="1400" b="0" i="0" kern="1200" dirty="0">
                <a:solidFill>
                  <a:srgbClr val="58595B"/>
                </a:solidFill>
                <a:effectLst/>
                <a:latin typeface="Helvetica" pitchFamily="2" charset="0"/>
                <a:ea typeface="+mn-ea"/>
                <a:cs typeface="+mn-cs"/>
              </a:rPr>
              <a:t> </a:t>
            </a:r>
            <a:r>
              <a:rPr lang="en-US" sz="1400" b="0" i="0" kern="1200" dirty="0" err="1">
                <a:solidFill>
                  <a:srgbClr val="58595B"/>
                </a:solidFill>
                <a:effectLst/>
                <a:latin typeface="Helvetica" pitchFamily="2" charset="0"/>
                <a:ea typeface="+mn-ea"/>
                <a:cs typeface="+mn-cs"/>
              </a:rPr>
              <a:t>labore</a:t>
            </a:r>
            <a:r>
              <a:rPr lang="en-US" sz="1400" b="0" i="0" kern="1200" dirty="0">
                <a:solidFill>
                  <a:srgbClr val="58595B"/>
                </a:solidFill>
                <a:effectLst/>
                <a:latin typeface="Helvetica" pitchFamily="2" charset="0"/>
                <a:ea typeface="+mn-ea"/>
                <a:cs typeface="+mn-cs"/>
              </a:rPr>
              <a:t> et dolore magna </a:t>
            </a:r>
            <a:r>
              <a:rPr lang="en-US" sz="1400" b="0" i="0" kern="1200" dirty="0" err="1">
                <a:solidFill>
                  <a:srgbClr val="58595B"/>
                </a:solidFill>
                <a:effectLst/>
                <a:latin typeface="Helvetica" pitchFamily="2" charset="0"/>
                <a:ea typeface="+mn-ea"/>
                <a:cs typeface="+mn-cs"/>
              </a:rPr>
              <a:t>aliqua</a:t>
            </a:r>
            <a:r>
              <a:rPr lang="en-US" sz="1400"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5669280" y="1463040"/>
            <a:ext cx="2743200" cy="219456"/>
          </a:xfrm>
          <a:prstGeom prst="rect">
            <a:avLst/>
          </a:prstGeom>
        </p:spPr>
        <p:txBody>
          <a:bodyPr lIns="365760" rIns="0"/>
          <a:lstStyle>
            <a:lvl1pPr marL="0" indent="0">
              <a:lnSpc>
                <a:spcPct val="100000"/>
              </a:lnSpc>
              <a:buFontTx/>
              <a:buNone/>
              <a:defRPr b="1" i="0" cap="all" baseline="0">
                <a:latin typeface="Arial" panose="020B0604020202020204" pitchFamily="34" charset="0"/>
                <a:cs typeface="Arial" panose="020B0604020202020204" pitchFamily="34"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640080" y="1463040"/>
            <a:ext cx="5029200" cy="2834640"/>
          </a:xfrm>
          <a:prstGeom prst="rect">
            <a:avLst/>
          </a:prstGeom>
          <a:solidFill>
            <a:srgbClr val="DBE7F5"/>
          </a:solidFill>
        </p:spPr>
        <p:txBody>
          <a:bodyPr wrap="none" anchor="t" anchorCtr="1">
            <a:noAutofit/>
          </a:bodyPr>
          <a:lstStyle>
            <a:lvl1pPr marL="0" indent="0" algn="ctr">
              <a:buFontTx/>
              <a:buNone/>
              <a:defRPr b="0" i="0">
                <a:solidFill>
                  <a:srgbClr val="898989"/>
                </a:solidFill>
                <a:latin typeface="Arial" panose="020B0604020202020204" pitchFamily="34" charset="0"/>
                <a:cs typeface="Arial" panose="020B0604020202020204" pitchFamily="34"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dirty="0"/>
              <a:t>Header w/copy and video</a:t>
            </a:r>
          </a:p>
        </p:txBody>
      </p:sp>
    </p:spTree>
    <p:extLst>
      <p:ext uri="{BB962C8B-B14F-4D97-AF65-F5344CB8AC3E}">
        <p14:creationId xmlns:p14="http://schemas.microsoft.com/office/powerpoint/2010/main" val="3446907705"/>
      </p:ext>
    </p:extLst>
  </p:cSld>
  <p:clrMapOvr>
    <a:masterClrMapping/>
  </p:clrMapOvr>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
        <p:nvSpPr>
          <p:cNvPr id="10" name="Slide Number Placeholder 5">
            <a:extLst>
              <a:ext uri="{FF2B5EF4-FFF2-40B4-BE49-F238E27FC236}">
                <a16:creationId xmlns:a16="http://schemas.microsoft.com/office/drawing/2014/main" id="{057813A0-EDF7-074A-93A0-097B5ADEEF45}"/>
              </a:ext>
            </a:extLst>
          </p:cNvPr>
          <p:cNvSpPr>
            <a:spLocks noGrp="1"/>
          </p:cNvSpPr>
          <p:nvPr>
            <p:ph type="sldNum" sz="quarter" idx="4"/>
          </p:nvPr>
        </p:nvSpPr>
        <p:spPr>
          <a:xfrm>
            <a:off x="8249285" y="4768835"/>
            <a:ext cx="548640" cy="122997"/>
          </a:xfrm>
          <a:prstGeom prst="rect">
            <a:avLst/>
          </a:prstGeom>
        </p:spPr>
        <p:txBody>
          <a:bodyPr vert="horz" wrap="square" lIns="0" tIns="0" rIns="0" bIns="0" rtlCol="0" anchor="ctr">
            <a:spAutoFit/>
          </a:bodyPr>
          <a:lstStyle>
            <a:lvl1pPr algn="r">
              <a:defRPr sz="799">
                <a:solidFill>
                  <a:srgbClr val="003557"/>
                </a:solidFill>
                <a:latin typeface="Arial" panose="020B0604020202020204" pitchFamily="34" charset="0"/>
                <a:cs typeface="Arial" panose="020B0604020202020204" pitchFamily="34" charset="0"/>
              </a:defRPr>
            </a:lvl1pPr>
          </a:lstStyle>
          <a:p>
            <a:fld id="{8368066F-241F-DA46-A244-6F6C08E1BFA8}" type="slidenum">
              <a:rPr lang="en-US" smtClean="0"/>
              <a:pPr/>
              <a:t>‹#›</a:t>
            </a:fld>
            <a:endParaRPr lang="en-US" dirty="0"/>
          </a:p>
        </p:txBody>
      </p:sp>
    </p:spTree>
    <p:extLst>
      <p:ext uri="{BB962C8B-B14F-4D97-AF65-F5344CB8AC3E}">
        <p14:creationId xmlns:p14="http://schemas.microsoft.com/office/powerpoint/2010/main" val="15052971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_Header w/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461687"/>
            <a:ext cx="7315200" cy="333950"/>
          </a:xfrm>
        </p:spPr>
        <p:txBody>
          <a:bodyPr wrap="square" anchor="b" anchorCtr="0">
            <a:spAutoFit/>
          </a:bodyPr>
          <a:lstStyle>
            <a:lvl1pPr>
              <a:defRPr sz="2398">
                <a:latin typeface="Arial" panose="020B0604020202020204" pitchFamily="34" charset="0"/>
                <a:cs typeface="Arial" panose="020B0604020202020204" pitchFamily="34" charset="0"/>
              </a:defRPr>
            </a:lvl1pPr>
          </a:lstStyle>
          <a:p>
            <a:r>
              <a:rPr lang="en-US" dirty="0"/>
              <a:t>Header w/bullets</a:t>
            </a:r>
          </a:p>
        </p:txBody>
      </p:sp>
      <p:sp>
        <p:nvSpPr>
          <p:cNvPr id="8" name="Text Placeholder 6">
            <a:extLst>
              <a:ext uri="{FF2B5EF4-FFF2-40B4-BE49-F238E27FC236}">
                <a16:creationId xmlns:a16="http://schemas.microsoft.com/office/drawing/2014/main" id="{0A621076-D4E9-794C-AD36-843BF2FF609B}"/>
              </a:ext>
            </a:extLst>
          </p:cNvPr>
          <p:cNvSpPr>
            <a:spLocks noGrp="1"/>
          </p:cNvSpPr>
          <p:nvPr>
            <p:ph type="body" sz="quarter" idx="13" hasCustomPrompt="1"/>
          </p:nvPr>
        </p:nvSpPr>
        <p:spPr>
          <a:xfrm>
            <a:off x="731838" y="1918464"/>
            <a:ext cx="7315200" cy="387798"/>
          </a:xfrm>
        </p:spPr>
        <p:txBody>
          <a:bodyPr/>
          <a:lstStyle>
            <a:lvl1pPr marL="173580" indent="-173580">
              <a:buFont typeface="Arial" panose="020B0604020202020204" pitchFamily="34" charset="0"/>
              <a:buChar char="•"/>
              <a:defRPr>
                <a:latin typeface="Arial" panose="020B0604020202020204" pitchFamily="34" charset="0"/>
                <a:cs typeface="Arial" panose="020B0604020202020204" pitchFamily="34" charset="0"/>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1678218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25A2-856E-FA1D-3194-55E0773969F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5CF09C2-C5E8-B5C2-AB94-B753844212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138DA7C-676A-79F1-C1AB-85847A54B281}"/>
              </a:ext>
            </a:extLst>
          </p:cNvPr>
          <p:cNvSpPr>
            <a:spLocks noGrp="1"/>
          </p:cNvSpPr>
          <p:nvPr>
            <p:ph type="dt" sz="half" idx="10"/>
          </p:nvPr>
        </p:nvSpPr>
        <p:spPr/>
        <p:txBody>
          <a:bodyPr/>
          <a:lstStyle/>
          <a:p>
            <a:fld id="{F45ED591-3DBD-594A-83F0-81491622AC56}" type="datetimeFigureOut">
              <a:rPr lang="en-US" smtClean="0"/>
              <a:t>10/13/2023</a:t>
            </a:fld>
            <a:endParaRPr lang="en-US"/>
          </a:p>
        </p:txBody>
      </p:sp>
      <p:sp>
        <p:nvSpPr>
          <p:cNvPr id="5" name="Footer Placeholder 4">
            <a:extLst>
              <a:ext uri="{FF2B5EF4-FFF2-40B4-BE49-F238E27FC236}">
                <a16:creationId xmlns:a16="http://schemas.microsoft.com/office/drawing/2014/main" id="{7F86C434-3545-1E99-B21A-7F94D52B8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6504E-FF4F-C63D-BECF-BC3A84571570}"/>
              </a:ext>
            </a:extLst>
          </p:cNvPr>
          <p:cNvSpPr>
            <a:spLocks noGrp="1"/>
          </p:cNvSpPr>
          <p:nvPr>
            <p:ph type="sldNum" sz="quarter" idx="12"/>
          </p:nvPr>
        </p:nvSpPr>
        <p:spPr/>
        <p:txBody>
          <a:bodyPr/>
          <a:lstStyle/>
          <a:p>
            <a:fld id="{0641AB9A-3342-364D-9047-5B40AB7F0121}" type="slidenum">
              <a:rPr lang="en-US" smtClean="0"/>
              <a:t>‹#›</a:t>
            </a:fld>
            <a:endParaRPr lang="en-US"/>
          </a:p>
        </p:txBody>
      </p:sp>
    </p:spTree>
    <p:extLst>
      <p:ext uri="{BB962C8B-B14F-4D97-AF65-F5344CB8AC3E}">
        <p14:creationId xmlns:p14="http://schemas.microsoft.com/office/powerpoint/2010/main" val="100976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34"/>
        <p:cNvGrpSpPr/>
        <p:nvPr/>
      </p:nvGrpSpPr>
      <p:grpSpPr>
        <a:xfrm>
          <a:off x="0" y="0"/>
          <a:ext cx="0" cy="0"/>
          <a:chOff x="0" y="0"/>
          <a:chExt cx="0" cy="0"/>
        </a:xfrm>
      </p:grpSpPr>
      <p:sp>
        <p:nvSpPr>
          <p:cNvPr id="35" name="Google Shape;35;p36"/>
          <p:cNvSpPr/>
          <p:nvPr/>
        </p:nvSpPr>
        <p:spPr>
          <a:xfrm>
            <a:off x="640080" y="2468880"/>
            <a:ext cx="7772400" cy="36576"/>
          </a:xfrm>
          <a:prstGeom prst="rect">
            <a:avLst/>
          </a:prstGeom>
          <a:solidFill>
            <a:srgbClr val="FFD100"/>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36" name="Google Shape;36;p36"/>
          <p:cNvSpPr txBox="1"/>
          <p:nvPr/>
        </p:nvSpPr>
        <p:spPr>
          <a:xfrm>
            <a:off x="640080" y="1874520"/>
            <a:ext cx="7772400" cy="553998"/>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mn-lt"/>
                <a:ea typeface="Helvetica Neue"/>
                <a:cs typeface="Helvetica Neue"/>
                <a:sym typeface="Helvetica Neue"/>
              </a:rPr>
              <a:t>Section Divider</a:t>
            </a:r>
            <a:endParaRPr sz="1400" b="0" i="0" u="none" strike="noStrike" cap="none">
              <a:solidFill>
                <a:srgbClr val="000000"/>
              </a:solidFill>
              <a:latin typeface="+mn-lt"/>
              <a:ea typeface="Arial"/>
              <a:cs typeface="Arial"/>
              <a:sym typeface="Arial"/>
            </a:endParaRPr>
          </a:p>
        </p:txBody>
      </p:sp>
      <p:sp>
        <p:nvSpPr>
          <p:cNvPr id="37" name="Google Shape;37;p36"/>
          <p:cNvSpPr txBox="1">
            <a:spLocks noGrp="1"/>
          </p:cNvSpPr>
          <p:nvPr>
            <p:ph type="body" idx="1"/>
          </p:nvPr>
        </p:nvSpPr>
        <p:spPr>
          <a:xfrm>
            <a:off x="640079" y="2651760"/>
            <a:ext cx="7772400" cy="324191"/>
          </a:xfrm>
          <a:prstGeom prst="rect">
            <a:avLst/>
          </a:prstGeom>
          <a:noFill/>
          <a:ln>
            <a:noFill/>
          </a:ln>
        </p:spPr>
        <p:txBody>
          <a:bodyPr spcFirstLastPara="1" wrap="square" lIns="0" tIns="0" rIns="0" bIns="0" anchor="t" anchorCtr="0">
            <a:spAutoFit/>
          </a:bodyPr>
          <a:lstStyle>
            <a:lvl1pPr marL="457200" lvl="0" indent="-228600" algn="l">
              <a:lnSpc>
                <a:spcPct val="90000"/>
              </a:lnSpc>
              <a:spcBef>
                <a:spcPts val="750"/>
              </a:spcBef>
              <a:spcAft>
                <a:spcPts val="0"/>
              </a:spcAft>
              <a:buClr>
                <a:schemeClr val="lt1"/>
              </a:buClr>
              <a:buSzPts val="1600"/>
              <a:buFont typeface="Helvetica Neue"/>
              <a:buNone/>
              <a:defRPr sz="1600" b="1" i="0" cap="none">
                <a:solidFill>
                  <a:schemeClr val="lt1"/>
                </a:solidFill>
                <a:latin typeface="+mn-lt"/>
                <a:ea typeface="Helvetica Neue"/>
                <a:cs typeface="Helvetica Neue"/>
                <a:sym typeface="Helvetica Neue"/>
              </a:defRPr>
            </a:lvl1pPr>
            <a:lvl2pPr marL="914400" lvl="1" indent="-228600" algn="l">
              <a:lnSpc>
                <a:spcPct val="90000"/>
              </a:lnSpc>
              <a:spcBef>
                <a:spcPts val="375"/>
              </a:spcBef>
              <a:spcAft>
                <a:spcPts val="0"/>
              </a:spcAft>
              <a:buClr>
                <a:schemeClr val="lt1"/>
              </a:buClr>
              <a:buSzPts val="1400"/>
              <a:buFont typeface="Helvetica Neue"/>
              <a:buNone/>
              <a:defRPr b="1"/>
            </a:lvl2pPr>
            <a:lvl3pPr marL="1371600" lvl="2" indent="-228600" algn="l">
              <a:lnSpc>
                <a:spcPct val="90000"/>
              </a:lnSpc>
              <a:spcBef>
                <a:spcPts val="375"/>
              </a:spcBef>
              <a:spcAft>
                <a:spcPts val="0"/>
              </a:spcAft>
              <a:buClr>
                <a:schemeClr val="lt1"/>
              </a:buClr>
              <a:buSzPts val="1400"/>
              <a:buFont typeface="Helvetica Neue"/>
              <a:buNone/>
              <a:defRPr b="1"/>
            </a:lvl3pPr>
            <a:lvl4pPr marL="1828800" lvl="3" indent="-228600" algn="l">
              <a:lnSpc>
                <a:spcPct val="90000"/>
              </a:lnSpc>
              <a:spcBef>
                <a:spcPts val="375"/>
              </a:spcBef>
              <a:spcAft>
                <a:spcPts val="0"/>
              </a:spcAft>
              <a:buClr>
                <a:schemeClr val="lt1"/>
              </a:buClr>
              <a:buSzPts val="1400"/>
              <a:buFont typeface="Helvetica Neue"/>
              <a:buNone/>
              <a:defRPr b="1"/>
            </a:lvl4pPr>
            <a:lvl5pPr marL="2286000" lvl="4" indent="-228600" algn="l">
              <a:lnSpc>
                <a:spcPct val="90000"/>
              </a:lnSpc>
              <a:spcBef>
                <a:spcPts val="375"/>
              </a:spcBef>
              <a:spcAft>
                <a:spcPts val="0"/>
              </a:spcAft>
              <a:buClr>
                <a:schemeClr val="lt1"/>
              </a:buClr>
              <a:buSzPts val="1400"/>
              <a:buFont typeface="Helvetica Neue"/>
              <a:buNone/>
              <a:defRPr b="1"/>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36"/>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39" name="Google Shape;39;p36"/>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4B09-E056-35A1-8ADA-9DA6B5390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06FE08-BBD4-AF07-2F75-6AAC6AA34E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8456B-2920-08D7-BB5C-B3AE96914DA1}"/>
              </a:ext>
            </a:extLst>
          </p:cNvPr>
          <p:cNvSpPr>
            <a:spLocks noGrp="1"/>
          </p:cNvSpPr>
          <p:nvPr>
            <p:ph type="dt" sz="half" idx="10"/>
          </p:nvPr>
        </p:nvSpPr>
        <p:spPr/>
        <p:txBody>
          <a:bodyPr/>
          <a:lstStyle/>
          <a:p>
            <a:fld id="{F45ED591-3DBD-594A-83F0-81491622AC56}" type="datetimeFigureOut">
              <a:rPr lang="en-US" smtClean="0"/>
              <a:t>10/13/2023</a:t>
            </a:fld>
            <a:endParaRPr lang="en-US"/>
          </a:p>
        </p:txBody>
      </p:sp>
      <p:sp>
        <p:nvSpPr>
          <p:cNvPr id="5" name="Footer Placeholder 4">
            <a:extLst>
              <a:ext uri="{FF2B5EF4-FFF2-40B4-BE49-F238E27FC236}">
                <a16:creationId xmlns:a16="http://schemas.microsoft.com/office/drawing/2014/main" id="{D1EF669C-528C-5C8A-E315-19C62CACC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CEC6-51EE-0352-825C-D879AD576287}"/>
              </a:ext>
            </a:extLst>
          </p:cNvPr>
          <p:cNvSpPr>
            <a:spLocks noGrp="1"/>
          </p:cNvSpPr>
          <p:nvPr>
            <p:ph type="sldNum" sz="quarter" idx="12"/>
          </p:nvPr>
        </p:nvSpPr>
        <p:spPr/>
        <p:txBody>
          <a:bodyPr/>
          <a:lstStyle/>
          <a:p>
            <a:fld id="{0641AB9A-3342-364D-9047-5B40AB7F0121}" type="slidenum">
              <a:rPr lang="en-US" smtClean="0"/>
              <a:t>‹#›</a:t>
            </a:fld>
            <a:endParaRPr lang="en-US"/>
          </a:p>
        </p:txBody>
      </p:sp>
    </p:spTree>
    <p:extLst>
      <p:ext uri="{BB962C8B-B14F-4D97-AF65-F5344CB8AC3E}">
        <p14:creationId xmlns:p14="http://schemas.microsoft.com/office/powerpoint/2010/main" val="1543585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D7B9-5E47-C7A1-CD46-20773E8899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1EF4592-8F91-1691-5ADC-BA790966779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B66944-212F-6964-A042-21B304E16856}"/>
              </a:ext>
            </a:extLst>
          </p:cNvPr>
          <p:cNvSpPr>
            <a:spLocks noGrp="1"/>
          </p:cNvSpPr>
          <p:nvPr>
            <p:ph type="dt" sz="half" idx="10"/>
          </p:nvPr>
        </p:nvSpPr>
        <p:spPr/>
        <p:txBody>
          <a:bodyPr/>
          <a:lstStyle/>
          <a:p>
            <a:fld id="{F45ED591-3DBD-594A-83F0-81491622AC56}" type="datetimeFigureOut">
              <a:rPr lang="en-US" smtClean="0"/>
              <a:t>10/13/2023</a:t>
            </a:fld>
            <a:endParaRPr lang="en-US"/>
          </a:p>
        </p:txBody>
      </p:sp>
      <p:sp>
        <p:nvSpPr>
          <p:cNvPr id="5" name="Footer Placeholder 4">
            <a:extLst>
              <a:ext uri="{FF2B5EF4-FFF2-40B4-BE49-F238E27FC236}">
                <a16:creationId xmlns:a16="http://schemas.microsoft.com/office/drawing/2014/main" id="{F6B01263-FDDB-F201-C473-E6A00B8DA9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74090-717F-828B-E57D-BFE7A75C9F02}"/>
              </a:ext>
            </a:extLst>
          </p:cNvPr>
          <p:cNvSpPr>
            <a:spLocks noGrp="1"/>
          </p:cNvSpPr>
          <p:nvPr>
            <p:ph type="sldNum" sz="quarter" idx="12"/>
          </p:nvPr>
        </p:nvSpPr>
        <p:spPr/>
        <p:txBody>
          <a:bodyPr/>
          <a:lstStyle/>
          <a:p>
            <a:fld id="{0641AB9A-3342-364D-9047-5B40AB7F0121}" type="slidenum">
              <a:rPr lang="en-US" smtClean="0"/>
              <a:t>‹#›</a:t>
            </a:fld>
            <a:endParaRPr lang="en-US"/>
          </a:p>
        </p:txBody>
      </p:sp>
    </p:spTree>
    <p:extLst>
      <p:ext uri="{BB962C8B-B14F-4D97-AF65-F5344CB8AC3E}">
        <p14:creationId xmlns:p14="http://schemas.microsoft.com/office/powerpoint/2010/main" val="4258076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A73B-4FB0-DB5B-D191-C8519E6CD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3EC2A-C718-EF8C-6947-F3BA77155AB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6F0030-2E08-4CAE-1F06-E5353D847DA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08A50-D6F7-F575-22D2-B733AF68A561}"/>
              </a:ext>
            </a:extLst>
          </p:cNvPr>
          <p:cNvSpPr>
            <a:spLocks noGrp="1"/>
          </p:cNvSpPr>
          <p:nvPr>
            <p:ph type="dt" sz="half" idx="10"/>
          </p:nvPr>
        </p:nvSpPr>
        <p:spPr/>
        <p:txBody>
          <a:bodyPr/>
          <a:lstStyle/>
          <a:p>
            <a:fld id="{F45ED591-3DBD-594A-83F0-81491622AC56}" type="datetimeFigureOut">
              <a:rPr lang="en-US" smtClean="0"/>
              <a:t>10/13/2023</a:t>
            </a:fld>
            <a:endParaRPr lang="en-US"/>
          </a:p>
        </p:txBody>
      </p:sp>
      <p:sp>
        <p:nvSpPr>
          <p:cNvPr id="6" name="Footer Placeholder 5">
            <a:extLst>
              <a:ext uri="{FF2B5EF4-FFF2-40B4-BE49-F238E27FC236}">
                <a16:creationId xmlns:a16="http://schemas.microsoft.com/office/drawing/2014/main" id="{A661A733-BC42-5798-6996-FF639ADC5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5E499A-39E9-DF4E-0C1A-82B3905295E0}"/>
              </a:ext>
            </a:extLst>
          </p:cNvPr>
          <p:cNvSpPr>
            <a:spLocks noGrp="1"/>
          </p:cNvSpPr>
          <p:nvPr>
            <p:ph type="sldNum" sz="quarter" idx="12"/>
          </p:nvPr>
        </p:nvSpPr>
        <p:spPr/>
        <p:txBody>
          <a:bodyPr/>
          <a:lstStyle/>
          <a:p>
            <a:fld id="{0641AB9A-3342-364D-9047-5B40AB7F0121}" type="slidenum">
              <a:rPr lang="en-US" smtClean="0"/>
              <a:t>‹#›</a:t>
            </a:fld>
            <a:endParaRPr lang="en-US"/>
          </a:p>
        </p:txBody>
      </p:sp>
    </p:spTree>
    <p:extLst>
      <p:ext uri="{BB962C8B-B14F-4D97-AF65-F5344CB8AC3E}">
        <p14:creationId xmlns:p14="http://schemas.microsoft.com/office/powerpoint/2010/main" val="2231787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BADD8-304E-661E-4900-0D177182425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EA454C-2E95-9AA1-2B16-3AADB859113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673C550-651B-DBE1-7D15-1D89D512B62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1110C2-E439-17F8-BCAD-884FCA561C2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ECD0A14-17EE-7C60-E46F-E92FFAFB230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81579B-B3D7-38E6-D3D9-3924F1E11992}"/>
              </a:ext>
            </a:extLst>
          </p:cNvPr>
          <p:cNvSpPr>
            <a:spLocks noGrp="1"/>
          </p:cNvSpPr>
          <p:nvPr>
            <p:ph type="dt" sz="half" idx="10"/>
          </p:nvPr>
        </p:nvSpPr>
        <p:spPr/>
        <p:txBody>
          <a:bodyPr/>
          <a:lstStyle/>
          <a:p>
            <a:fld id="{F45ED591-3DBD-594A-83F0-81491622AC56}" type="datetimeFigureOut">
              <a:rPr lang="en-US" smtClean="0"/>
              <a:t>10/13/2023</a:t>
            </a:fld>
            <a:endParaRPr lang="en-US"/>
          </a:p>
        </p:txBody>
      </p:sp>
      <p:sp>
        <p:nvSpPr>
          <p:cNvPr id="8" name="Footer Placeholder 7">
            <a:extLst>
              <a:ext uri="{FF2B5EF4-FFF2-40B4-BE49-F238E27FC236}">
                <a16:creationId xmlns:a16="http://schemas.microsoft.com/office/drawing/2014/main" id="{D6A8BA44-5DD7-2599-0052-D475319E92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3F2E88-0317-72B2-774B-DBC349F43FC7}"/>
              </a:ext>
            </a:extLst>
          </p:cNvPr>
          <p:cNvSpPr>
            <a:spLocks noGrp="1"/>
          </p:cNvSpPr>
          <p:nvPr>
            <p:ph type="sldNum" sz="quarter" idx="12"/>
          </p:nvPr>
        </p:nvSpPr>
        <p:spPr/>
        <p:txBody>
          <a:bodyPr/>
          <a:lstStyle/>
          <a:p>
            <a:fld id="{0641AB9A-3342-364D-9047-5B40AB7F0121}" type="slidenum">
              <a:rPr lang="en-US" smtClean="0"/>
              <a:t>‹#›</a:t>
            </a:fld>
            <a:endParaRPr lang="en-US"/>
          </a:p>
        </p:txBody>
      </p:sp>
    </p:spTree>
    <p:extLst>
      <p:ext uri="{BB962C8B-B14F-4D97-AF65-F5344CB8AC3E}">
        <p14:creationId xmlns:p14="http://schemas.microsoft.com/office/powerpoint/2010/main" val="1983711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AABCA-960A-D7F1-68D0-D4BB05994B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C5E2D6-232E-660D-0BCD-D93D42881960}"/>
              </a:ext>
            </a:extLst>
          </p:cNvPr>
          <p:cNvSpPr>
            <a:spLocks noGrp="1"/>
          </p:cNvSpPr>
          <p:nvPr>
            <p:ph type="dt" sz="half" idx="10"/>
          </p:nvPr>
        </p:nvSpPr>
        <p:spPr/>
        <p:txBody>
          <a:bodyPr/>
          <a:lstStyle/>
          <a:p>
            <a:fld id="{F45ED591-3DBD-594A-83F0-81491622AC56}" type="datetimeFigureOut">
              <a:rPr lang="en-US" smtClean="0"/>
              <a:t>10/13/2023</a:t>
            </a:fld>
            <a:endParaRPr lang="en-US"/>
          </a:p>
        </p:txBody>
      </p:sp>
      <p:sp>
        <p:nvSpPr>
          <p:cNvPr id="4" name="Footer Placeholder 3">
            <a:extLst>
              <a:ext uri="{FF2B5EF4-FFF2-40B4-BE49-F238E27FC236}">
                <a16:creationId xmlns:a16="http://schemas.microsoft.com/office/drawing/2014/main" id="{6DF9BEDB-1D3C-92FD-EBEE-64B9B6976B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7B9CB3-CAD1-D834-8155-48982CD3725A}"/>
              </a:ext>
            </a:extLst>
          </p:cNvPr>
          <p:cNvSpPr>
            <a:spLocks noGrp="1"/>
          </p:cNvSpPr>
          <p:nvPr>
            <p:ph type="sldNum" sz="quarter" idx="12"/>
          </p:nvPr>
        </p:nvSpPr>
        <p:spPr/>
        <p:txBody>
          <a:bodyPr/>
          <a:lstStyle/>
          <a:p>
            <a:fld id="{0641AB9A-3342-364D-9047-5B40AB7F0121}" type="slidenum">
              <a:rPr lang="en-US" smtClean="0"/>
              <a:t>‹#›</a:t>
            </a:fld>
            <a:endParaRPr lang="en-US"/>
          </a:p>
        </p:txBody>
      </p:sp>
    </p:spTree>
    <p:extLst>
      <p:ext uri="{BB962C8B-B14F-4D97-AF65-F5344CB8AC3E}">
        <p14:creationId xmlns:p14="http://schemas.microsoft.com/office/powerpoint/2010/main" val="2234433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F8363C-D4B7-E9EF-36B4-03F1065759CD}"/>
              </a:ext>
            </a:extLst>
          </p:cNvPr>
          <p:cNvSpPr>
            <a:spLocks noGrp="1"/>
          </p:cNvSpPr>
          <p:nvPr>
            <p:ph type="dt" sz="half" idx="10"/>
          </p:nvPr>
        </p:nvSpPr>
        <p:spPr/>
        <p:txBody>
          <a:bodyPr/>
          <a:lstStyle/>
          <a:p>
            <a:fld id="{F45ED591-3DBD-594A-83F0-81491622AC56}" type="datetimeFigureOut">
              <a:rPr lang="en-US" smtClean="0"/>
              <a:t>10/13/2023</a:t>
            </a:fld>
            <a:endParaRPr lang="en-US"/>
          </a:p>
        </p:txBody>
      </p:sp>
      <p:sp>
        <p:nvSpPr>
          <p:cNvPr id="3" name="Footer Placeholder 2">
            <a:extLst>
              <a:ext uri="{FF2B5EF4-FFF2-40B4-BE49-F238E27FC236}">
                <a16:creationId xmlns:a16="http://schemas.microsoft.com/office/drawing/2014/main" id="{08907B82-95A6-E711-8319-30C848909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1DA7D8-3337-5DC0-9BC3-859B19523B10}"/>
              </a:ext>
            </a:extLst>
          </p:cNvPr>
          <p:cNvSpPr>
            <a:spLocks noGrp="1"/>
          </p:cNvSpPr>
          <p:nvPr>
            <p:ph type="sldNum" sz="quarter" idx="12"/>
          </p:nvPr>
        </p:nvSpPr>
        <p:spPr/>
        <p:txBody>
          <a:bodyPr/>
          <a:lstStyle/>
          <a:p>
            <a:fld id="{0641AB9A-3342-364D-9047-5B40AB7F0121}" type="slidenum">
              <a:rPr lang="en-US" smtClean="0"/>
              <a:t>‹#›</a:t>
            </a:fld>
            <a:endParaRPr lang="en-US"/>
          </a:p>
        </p:txBody>
      </p:sp>
    </p:spTree>
    <p:extLst>
      <p:ext uri="{BB962C8B-B14F-4D97-AF65-F5344CB8AC3E}">
        <p14:creationId xmlns:p14="http://schemas.microsoft.com/office/powerpoint/2010/main" val="1093956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C7D30-842E-C460-9AF7-D105D703ACA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8A0B75B-E56D-5999-EC4F-BCB2B2A5155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E4D79-B004-0FAA-A6C3-508F2E38E1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FED8363-A194-CDF4-1AC5-9339776D8643}"/>
              </a:ext>
            </a:extLst>
          </p:cNvPr>
          <p:cNvSpPr>
            <a:spLocks noGrp="1"/>
          </p:cNvSpPr>
          <p:nvPr>
            <p:ph type="dt" sz="half" idx="10"/>
          </p:nvPr>
        </p:nvSpPr>
        <p:spPr/>
        <p:txBody>
          <a:bodyPr/>
          <a:lstStyle/>
          <a:p>
            <a:fld id="{F45ED591-3DBD-594A-83F0-81491622AC56}" type="datetimeFigureOut">
              <a:rPr lang="en-US" smtClean="0"/>
              <a:t>10/13/2023</a:t>
            </a:fld>
            <a:endParaRPr lang="en-US"/>
          </a:p>
        </p:txBody>
      </p:sp>
      <p:sp>
        <p:nvSpPr>
          <p:cNvPr id="6" name="Footer Placeholder 5">
            <a:extLst>
              <a:ext uri="{FF2B5EF4-FFF2-40B4-BE49-F238E27FC236}">
                <a16:creationId xmlns:a16="http://schemas.microsoft.com/office/drawing/2014/main" id="{8096BA62-995B-6B68-1450-38578C97B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57DFEE-810C-D79E-DEBC-63E192817A24}"/>
              </a:ext>
            </a:extLst>
          </p:cNvPr>
          <p:cNvSpPr>
            <a:spLocks noGrp="1"/>
          </p:cNvSpPr>
          <p:nvPr>
            <p:ph type="sldNum" sz="quarter" idx="12"/>
          </p:nvPr>
        </p:nvSpPr>
        <p:spPr/>
        <p:txBody>
          <a:bodyPr/>
          <a:lstStyle/>
          <a:p>
            <a:fld id="{0641AB9A-3342-364D-9047-5B40AB7F0121}" type="slidenum">
              <a:rPr lang="en-US" smtClean="0"/>
              <a:t>‹#›</a:t>
            </a:fld>
            <a:endParaRPr lang="en-US"/>
          </a:p>
        </p:txBody>
      </p:sp>
    </p:spTree>
    <p:extLst>
      <p:ext uri="{BB962C8B-B14F-4D97-AF65-F5344CB8AC3E}">
        <p14:creationId xmlns:p14="http://schemas.microsoft.com/office/powerpoint/2010/main" val="950545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363A-A761-2F41-15D4-8D09FB6A91F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6B3DD42-697A-B9C2-BAA7-AD64F88599B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4CF1CC3-66D4-5D1D-6281-B0AEE1E77FA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90219B9-165A-9883-8E62-B1D2EC14552A}"/>
              </a:ext>
            </a:extLst>
          </p:cNvPr>
          <p:cNvSpPr>
            <a:spLocks noGrp="1"/>
          </p:cNvSpPr>
          <p:nvPr>
            <p:ph type="dt" sz="half" idx="10"/>
          </p:nvPr>
        </p:nvSpPr>
        <p:spPr/>
        <p:txBody>
          <a:bodyPr/>
          <a:lstStyle/>
          <a:p>
            <a:fld id="{F45ED591-3DBD-594A-83F0-81491622AC56}" type="datetimeFigureOut">
              <a:rPr lang="en-US" smtClean="0"/>
              <a:t>10/13/2023</a:t>
            </a:fld>
            <a:endParaRPr lang="en-US"/>
          </a:p>
        </p:txBody>
      </p:sp>
      <p:sp>
        <p:nvSpPr>
          <p:cNvPr id="6" name="Footer Placeholder 5">
            <a:extLst>
              <a:ext uri="{FF2B5EF4-FFF2-40B4-BE49-F238E27FC236}">
                <a16:creationId xmlns:a16="http://schemas.microsoft.com/office/drawing/2014/main" id="{D75352DD-7AF2-5F0F-CAFD-E7A60FCD5A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B2AEE-8B35-676D-9D9A-0FBBE42654E0}"/>
              </a:ext>
            </a:extLst>
          </p:cNvPr>
          <p:cNvSpPr>
            <a:spLocks noGrp="1"/>
          </p:cNvSpPr>
          <p:nvPr>
            <p:ph type="sldNum" sz="quarter" idx="12"/>
          </p:nvPr>
        </p:nvSpPr>
        <p:spPr/>
        <p:txBody>
          <a:bodyPr/>
          <a:lstStyle/>
          <a:p>
            <a:fld id="{0641AB9A-3342-364D-9047-5B40AB7F0121}" type="slidenum">
              <a:rPr lang="en-US" smtClean="0"/>
              <a:t>‹#›</a:t>
            </a:fld>
            <a:endParaRPr lang="en-US"/>
          </a:p>
        </p:txBody>
      </p:sp>
    </p:spTree>
    <p:extLst>
      <p:ext uri="{BB962C8B-B14F-4D97-AF65-F5344CB8AC3E}">
        <p14:creationId xmlns:p14="http://schemas.microsoft.com/office/powerpoint/2010/main" val="281520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0033C-88E2-10F7-4712-74D0C4025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28835D-7912-9927-CDDE-33949452A5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3C3965-6649-4AD2-4953-5CF2573D0CA8}"/>
              </a:ext>
            </a:extLst>
          </p:cNvPr>
          <p:cNvSpPr>
            <a:spLocks noGrp="1"/>
          </p:cNvSpPr>
          <p:nvPr>
            <p:ph type="dt" sz="half" idx="10"/>
          </p:nvPr>
        </p:nvSpPr>
        <p:spPr/>
        <p:txBody>
          <a:bodyPr/>
          <a:lstStyle/>
          <a:p>
            <a:fld id="{F45ED591-3DBD-594A-83F0-81491622AC56}" type="datetimeFigureOut">
              <a:rPr lang="en-US" smtClean="0"/>
              <a:t>10/13/2023</a:t>
            </a:fld>
            <a:endParaRPr lang="en-US"/>
          </a:p>
        </p:txBody>
      </p:sp>
      <p:sp>
        <p:nvSpPr>
          <p:cNvPr id="5" name="Footer Placeholder 4">
            <a:extLst>
              <a:ext uri="{FF2B5EF4-FFF2-40B4-BE49-F238E27FC236}">
                <a16:creationId xmlns:a16="http://schemas.microsoft.com/office/drawing/2014/main" id="{0261F404-F8A2-C173-AFFE-1C5EFECE7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58B80-23D2-58DE-C8F8-A1050BDD5296}"/>
              </a:ext>
            </a:extLst>
          </p:cNvPr>
          <p:cNvSpPr>
            <a:spLocks noGrp="1"/>
          </p:cNvSpPr>
          <p:nvPr>
            <p:ph type="sldNum" sz="quarter" idx="12"/>
          </p:nvPr>
        </p:nvSpPr>
        <p:spPr/>
        <p:txBody>
          <a:bodyPr/>
          <a:lstStyle/>
          <a:p>
            <a:fld id="{0641AB9A-3342-364D-9047-5B40AB7F0121}" type="slidenum">
              <a:rPr lang="en-US" smtClean="0"/>
              <a:t>‹#›</a:t>
            </a:fld>
            <a:endParaRPr lang="en-US"/>
          </a:p>
        </p:txBody>
      </p:sp>
    </p:spTree>
    <p:extLst>
      <p:ext uri="{BB962C8B-B14F-4D97-AF65-F5344CB8AC3E}">
        <p14:creationId xmlns:p14="http://schemas.microsoft.com/office/powerpoint/2010/main" val="2918074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CAE743-0498-2EAF-63DA-39A04EAB254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4E1F47-1AAF-6AE0-79FB-886B94B74AF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E9F822-2119-6985-EA9A-8043CAA2A406}"/>
              </a:ext>
            </a:extLst>
          </p:cNvPr>
          <p:cNvSpPr>
            <a:spLocks noGrp="1"/>
          </p:cNvSpPr>
          <p:nvPr>
            <p:ph type="dt" sz="half" idx="10"/>
          </p:nvPr>
        </p:nvSpPr>
        <p:spPr/>
        <p:txBody>
          <a:bodyPr/>
          <a:lstStyle/>
          <a:p>
            <a:fld id="{F45ED591-3DBD-594A-83F0-81491622AC56}" type="datetimeFigureOut">
              <a:rPr lang="en-US" smtClean="0"/>
              <a:t>10/13/2023</a:t>
            </a:fld>
            <a:endParaRPr lang="en-US"/>
          </a:p>
        </p:txBody>
      </p:sp>
      <p:sp>
        <p:nvSpPr>
          <p:cNvPr id="5" name="Footer Placeholder 4">
            <a:extLst>
              <a:ext uri="{FF2B5EF4-FFF2-40B4-BE49-F238E27FC236}">
                <a16:creationId xmlns:a16="http://schemas.microsoft.com/office/drawing/2014/main" id="{A4DBB254-C74E-F1D4-A99F-13A1142CF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82EE6B-049E-B9FE-2B0A-65C1B6D6851A}"/>
              </a:ext>
            </a:extLst>
          </p:cNvPr>
          <p:cNvSpPr>
            <a:spLocks noGrp="1"/>
          </p:cNvSpPr>
          <p:nvPr>
            <p:ph type="sldNum" sz="quarter" idx="12"/>
          </p:nvPr>
        </p:nvSpPr>
        <p:spPr/>
        <p:txBody>
          <a:bodyPr/>
          <a:lstStyle/>
          <a:p>
            <a:fld id="{0641AB9A-3342-364D-9047-5B40AB7F0121}" type="slidenum">
              <a:rPr lang="en-US" smtClean="0"/>
              <a:t>‹#›</a:t>
            </a:fld>
            <a:endParaRPr lang="en-US"/>
          </a:p>
        </p:txBody>
      </p:sp>
    </p:spTree>
    <p:extLst>
      <p:ext uri="{BB962C8B-B14F-4D97-AF65-F5344CB8AC3E}">
        <p14:creationId xmlns:p14="http://schemas.microsoft.com/office/powerpoint/2010/main" val="329603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tement w/dark background">
  <p:cSld name="Statement w/dark background">
    <p:spTree>
      <p:nvGrpSpPr>
        <p:cNvPr id="1" name="Shape 40"/>
        <p:cNvGrpSpPr/>
        <p:nvPr/>
      </p:nvGrpSpPr>
      <p:grpSpPr>
        <a:xfrm>
          <a:off x="0" y="0"/>
          <a:ext cx="0" cy="0"/>
          <a:chOff x="0" y="0"/>
          <a:chExt cx="0" cy="0"/>
        </a:xfrm>
      </p:grpSpPr>
      <p:sp>
        <p:nvSpPr>
          <p:cNvPr id="41" name="Google Shape;41;p37"/>
          <p:cNvSpPr txBox="1">
            <a:spLocks noGrp="1"/>
          </p:cNvSpPr>
          <p:nvPr>
            <p:ph type="dt" idx="10"/>
          </p:nvPr>
        </p:nvSpPr>
        <p:spPr>
          <a:xfrm>
            <a:off x="4297680" y="4754880"/>
            <a:ext cx="2117634"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42" name="Google Shape;42;p37"/>
          <p:cNvSpPr txBox="1">
            <a:spLocks noGrp="1"/>
          </p:cNvSpPr>
          <p:nvPr>
            <p:ph type="sldNum" idx="12"/>
          </p:nvPr>
        </p:nvSpPr>
        <p:spPr>
          <a:xfrm>
            <a:off x="8421624" y="4754880"/>
            <a:ext cx="457200" cy="381643"/>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3" name="Google Shape;43;p37"/>
          <p:cNvSpPr txBox="1">
            <a:spLocks noGrp="1"/>
          </p:cNvSpPr>
          <p:nvPr>
            <p:ph type="body" idx="1"/>
          </p:nvPr>
        </p:nvSpPr>
        <p:spPr>
          <a:xfrm>
            <a:off x="1371600" y="1912416"/>
            <a:ext cx="6400800" cy="656590"/>
          </a:xfrm>
          <a:prstGeom prst="rect">
            <a:avLst/>
          </a:prstGeom>
          <a:noFill/>
          <a:ln>
            <a:noFill/>
          </a:ln>
        </p:spPr>
        <p:txBody>
          <a:bodyPr spcFirstLastPara="1" wrap="square" lIns="0" tIns="0" rIns="0" bIns="0" anchor="ctr" anchorCtr="0">
            <a:spAutoFit/>
          </a:bodyPr>
          <a:lstStyle>
            <a:lvl1pPr marL="457200" lvl="0" indent="-228600" algn="ctr">
              <a:lnSpc>
                <a:spcPct val="90000"/>
              </a:lnSpc>
              <a:spcBef>
                <a:spcPts val="750"/>
              </a:spcBef>
              <a:spcAft>
                <a:spcPts val="0"/>
              </a:spcAft>
              <a:buClr>
                <a:schemeClr val="lt1"/>
              </a:buClr>
              <a:buSzPts val="4000"/>
              <a:buNone/>
              <a:defRPr sz="4000">
                <a:latin typeface="+mn-lt"/>
              </a:defRPr>
            </a:lvl1pPr>
            <a:lvl2pPr marL="914400" lvl="1" indent="-228600" algn="ctr">
              <a:lnSpc>
                <a:spcPct val="90000"/>
              </a:lnSpc>
              <a:spcBef>
                <a:spcPts val="375"/>
              </a:spcBef>
              <a:spcAft>
                <a:spcPts val="0"/>
              </a:spcAft>
              <a:buClr>
                <a:schemeClr val="lt1"/>
              </a:buClr>
              <a:buSzPts val="4000"/>
              <a:buNone/>
              <a:defRPr sz="4000"/>
            </a:lvl2pPr>
            <a:lvl3pPr marL="1371600" lvl="2" indent="-228600" algn="ctr">
              <a:lnSpc>
                <a:spcPct val="90000"/>
              </a:lnSpc>
              <a:spcBef>
                <a:spcPts val="375"/>
              </a:spcBef>
              <a:spcAft>
                <a:spcPts val="0"/>
              </a:spcAft>
              <a:buClr>
                <a:schemeClr val="lt1"/>
              </a:buClr>
              <a:buSzPts val="4000"/>
              <a:buNone/>
              <a:defRPr sz="4000"/>
            </a:lvl3pPr>
            <a:lvl4pPr marL="1828800" lvl="3" indent="-228600" algn="ctr">
              <a:lnSpc>
                <a:spcPct val="90000"/>
              </a:lnSpc>
              <a:spcBef>
                <a:spcPts val="375"/>
              </a:spcBef>
              <a:spcAft>
                <a:spcPts val="0"/>
              </a:spcAft>
              <a:buClr>
                <a:schemeClr val="lt1"/>
              </a:buClr>
              <a:buSzPts val="4000"/>
              <a:buNone/>
              <a:defRPr sz="4000"/>
            </a:lvl4pPr>
            <a:lvl5pPr marL="2286000" lvl="4" indent="-228600" algn="ctr">
              <a:lnSpc>
                <a:spcPct val="90000"/>
              </a:lnSpc>
              <a:spcBef>
                <a:spcPts val="375"/>
              </a:spcBef>
              <a:spcAft>
                <a:spcPts val="0"/>
              </a:spcAft>
              <a:buClr>
                <a:schemeClr val="lt1"/>
              </a:buClr>
              <a:buSzPts val="4000"/>
              <a:buNone/>
              <a:defRPr sz="4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w/table">
  <p:cSld name="Header w/table">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56" name="Google Shape;56;p2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57" name="Google Shape;57;p29"/>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a:spLocks noGrp="1"/>
          </p:cNvSpPr>
          <p:nvPr>
            <p:ph type="tbl" idx="2"/>
          </p:nvPr>
        </p:nvSpPr>
        <p:spPr>
          <a:xfrm>
            <a:off x="1097280" y="1463040"/>
            <a:ext cx="6400800" cy="3108960"/>
          </a:xfrm>
          <a:prstGeom prst="rect">
            <a:avLst/>
          </a:prstGeom>
          <a:solidFill>
            <a:srgbClr val="DBE7F5"/>
          </a:solidFill>
          <a:ln>
            <a:noFill/>
          </a:ln>
        </p:spPr>
        <p:txBody>
          <a:bodyPr spcFirstLastPara="1" wrap="square" lIns="91425" tIns="45700" rIns="91425" bIns="45700" anchor="t" anchorCtr="1">
            <a:noAutofit/>
          </a:bodyPr>
          <a:lstStyle>
            <a:lvl1pPr marR="0" lvl="0" algn="ctr" rtl="0">
              <a:lnSpc>
                <a:spcPct val="100000"/>
              </a:lnSpc>
              <a:spcBef>
                <a:spcPts val="0"/>
              </a:spcBef>
              <a:spcAft>
                <a:spcPts val="0"/>
              </a:spcAft>
              <a:buClr>
                <a:srgbClr val="898989"/>
              </a:buClr>
              <a:buSzPts val="1350"/>
              <a:buFont typeface="Helvetica Neue"/>
              <a:buNone/>
              <a:defRPr sz="135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a:p>
        </p:txBody>
      </p:sp>
      <p:sp>
        <p:nvSpPr>
          <p:cNvPr id="59" name="Google Shape;59;p29"/>
          <p:cNvSpPr txBox="1">
            <a:spLocks noGrp="1"/>
          </p:cNvSpPr>
          <p:nvPr>
            <p:ph type="body" idx="1"/>
          </p:nvPr>
        </p:nvSpPr>
        <p:spPr>
          <a:xfrm>
            <a:off x="7739808" y="1463040"/>
            <a:ext cx="1139015" cy="22570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FF00FF"/>
              </a:buClr>
              <a:buSzPts val="800"/>
              <a:buNone/>
              <a:defRPr sz="800" b="0">
                <a:solidFill>
                  <a:srgbClr val="FF00FF"/>
                </a:solidFill>
                <a:latin typeface="+mn-lt"/>
              </a:defRPr>
            </a:lvl1pPr>
            <a:lvl2pPr marL="914400" lvl="1" indent="-228600" algn="l">
              <a:lnSpc>
                <a:spcPct val="90000"/>
              </a:lnSpc>
              <a:spcBef>
                <a:spcPts val="375"/>
              </a:spcBef>
              <a:spcAft>
                <a:spcPts val="0"/>
              </a:spcAft>
              <a:buClr>
                <a:srgbClr val="FF0000"/>
              </a:buClr>
              <a:buSzPts val="1400"/>
              <a:buNone/>
              <a:defRPr>
                <a:solidFill>
                  <a:srgbClr val="FF0000"/>
                </a:solidFill>
              </a:defRPr>
            </a:lvl2pPr>
            <a:lvl3pPr marL="1371600" lvl="2" indent="-228600" algn="l">
              <a:lnSpc>
                <a:spcPct val="90000"/>
              </a:lnSpc>
              <a:spcBef>
                <a:spcPts val="375"/>
              </a:spcBef>
              <a:spcAft>
                <a:spcPts val="0"/>
              </a:spcAft>
              <a:buClr>
                <a:srgbClr val="FF0000"/>
              </a:buClr>
              <a:buSzPts val="1400"/>
              <a:buNone/>
              <a:defRPr>
                <a:solidFill>
                  <a:srgbClr val="FF0000"/>
                </a:solidFill>
              </a:defRPr>
            </a:lvl3pPr>
            <a:lvl4pPr marL="1828800" lvl="3" indent="-228600" algn="l">
              <a:lnSpc>
                <a:spcPct val="90000"/>
              </a:lnSpc>
              <a:spcBef>
                <a:spcPts val="375"/>
              </a:spcBef>
              <a:spcAft>
                <a:spcPts val="0"/>
              </a:spcAft>
              <a:buClr>
                <a:srgbClr val="FF0000"/>
              </a:buClr>
              <a:buSzPts val="1400"/>
              <a:buNone/>
              <a:defRPr>
                <a:solidFill>
                  <a:srgbClr val="FF0000"/>
                </a:solidFill>
              </a:defRPr>
            </a:lvl4pPr>
            <a:lvl5pPr marL="2286000" lvl="4" indent="-228600" algn="l">
              <a:lnSpc>
                <a:spcPct val="90000"/>
              </a:lnSpc>
              <a:spcBef>
                <a:spcPts val="375"/>
              </a:spcBef>
              <a:spcAft>
                <a:spcPts val="0"/>
              </a:spcAft>
              <a:buClr>
                <a:srgbClr val="FF0000"/>
              </a:buClr>
              <a:buSzPts val="1400"/>
              <a:buNone/>
              <a:defRPr>
                <a:solidFill>
                  <a:srgbClr val="FF0000"/>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Header w/bullets">
  <p:cSld name="Header w/bullets">
    <p:spTree>
      <p:nvGrpSpPr>
        <p:cNvPr id="1" name="Shape 60"/>
        <p:cNvGrpSpPr/>
        <p:nvPr/>
      </p:nvGrpSpPr>
      <p:grpSpPr>
        <a:xfrm>
          <a:off x="0" y="0"/>
          <a:ext cx="0" cy="0"/>
          <a:chOff x="0" y="0"/>
          <a:chExt cx="0" cy="0"/>
        </a:xfrm>
      </p:grpSpPr>
      <p:sp>
        <p:nvSpPr>
          <p:cNvPr id="61" name="Google Shape;61;p30"/>
          <p:cNvSpPr txBox="1">
            <a:spLocks noGrp="1"/>
          </p:cNvSpPr>
          <p:nvPr>
            <p:ph type="body" idx="1"/>
          </p:nvPr>
        </p:nvSpPr>
        <p:spPr>
          <a:xfrm>
            <a:off x="1097280" y="1828801"/>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2" name="Google Shape;62;p30"/>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 name="Google Shape;63;p30"/>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4" name="Google Shape;64;p30"/>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65" name="Google Shape;65;p30"/>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body" idx="3"/>
          </p:nvPr>
        </p:nvSpPr>
        <p:spPr>
          <a:xfrm>
            <a:off x="1097279" y="2560320"/>
            <a:ext cx="6858000" cy="296491"/>
          </a:xfrm>
          <a:prstGeom prst="rect">
            <a:avLst/>
          </a:prstGeom>
          <a:noFill/>
          <a:ln>
            <a:noFill/>
          </a:ln>
        </p:spPr>
        <p:txBody>
          <a:bodyPr spcFirstLastPara="1" wrap="square" lIns="365750" tIns="0" rIns="0" bIns="0" anchor="t" anchorCtr="0">
            <a:spAutoFit/>
          </a:bodyPr>
          <a:lstStyle>
            <a:lvl1pPr marL="457200" lvl="0" indent="-317500" algn="l">
              <a:lnSpc>
                <a:spcPct val="90000"/>
              </a:lnSpc>
              <a:spcBef>
                <a:spcPts val="750"/>
              </a:spcBef>
              <a:spcAft>
                <a:spcPts val="0"/>
              </a:spcAft>
              <a:buClr>
                <a:srgbClr val="58595B"/>
              </a:buClr>
              <a:buSzPts val="1400"/>
              <a:buChar char="•"/>
              <a:defRPr>
                <a:latin typeface="+mn-lt"/>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eader w/one image on Right">
  <p:cSld name="Header w/one image on Right">
    <p:spTree>
      <p:nvGrpSpPr>
        <p:cNvPr id="1" name="Shape 67"/>
        <p:cNvGrpSpPr/>
        <p:nvPr/>
      </p:nvGrpSpPr>
      <p:grpSpPr>
        <a:xfrm>
          <a:off x="0" y="0"/>
          <a:ext cx="0" cy="0"/>
          <a:chOff x="0" y="0"/>
          <a:chExt cx="0" cy="0"/>
        </a:xfrm>
      </p:grpSpPr>
      <p:sp>
        <p:nvSpPr>
          <p:cNvPr id="68" name="Google Shape;68;p31"/>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69" name="Google Shape;69;p31"/>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70" name="Google Shape;70;p31"/>
          <p:cNvSpPr txBox="1">
            <a:spLocks noGrp="1"/>
          </p:cNvSpPr>
          <p:nvPr>
            <p:ph type="body" idx="1"/>
          </p:nvPr>
        </p:nvSpPr>
        <p:spPr>
          <a:xfrm>
            <a:off x="640080" y="1828800"/>
            <a:ext cx="3840480" cy="318036"/>
          </a:xfrm>
          <a:prstGeom prst="rect">
            <a:avLst/>
          </a:prstGeom>
          <a:noFill/>
          <a:ln>
            <a:noFill/>
          </a:ln>
        </p:spPr>
        <p:txBody>
          <a:bodyPr spcFirstLastPara="1" wrap="square" lIns="0" tIns="0" rIns="36575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1" name="Google Shape;71;p31"/>
          <p:cNvSpPr txBox="1">
            <a:spLocks noGrp="1"/>
          </p:cNvSpPr>
          <p:nvPr>
            <p:ph type="body" idx="2"/>
          </p:nvPr>
        </p:nvSpPr>
        <p:spPr>
          <a:xfrm>
            <a:off x="640080" y="1463040"/>
            <a:ext cx="3840479" cy="318036"/>
          </a:xfrm>
          <a:prstGeom prst="rect">
            <a:avLst/>
          </a:prstGeom>
          <a:noFill/>
          <a:ln>
            <a:noFill/>
          </a:ln>
        </p:spPr>
        <p:txBody>
          <a:bodyPr spcFirstLastPara="1" wrap="square" lIns="0" tIns="0" rIns="36575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2" name="Google Shape;72;p31"/>
          <p:cNvSpPr>
            <a:spLocks noGrp="1"/>
          </p:cNvSpPr>
          <p:nvPr>
            <p:ph type="pic" idx="3"/>
          </p:nvPr>
        </p:nvSpPr>
        <p:spPr>
          <a:xfrm>
            <a:off x="4480559" y="1463040"/>
            <a:ext cx="3931920" cy="3108960"/>
          </a:xfrm>
          <a:prstGeom prst="rect">
            <a:avLst/>
          </a:prstGeom>
          <a:solidFill>
            <a:srgbClr val="DBE7F5"/>
          </a:solidFill>
          <a:ln>
            <a:noFill/>
          </a:ln>
        </p:spPr>
      </p:sp>
      <p:sp>
        <p:nvSpPr>
          <p:cNvPr id="73" name="Google Shape;73;p31"/>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w/copy">
  <p:cSld name="Header w/copy">
    <p:spTree>
      <p:nvGrpSpPr>
        <p:cNvPr id="1" name="Shape 81"/>
        <p:cNvGrpSpPr/>
        <p:nvPr/>
      </p:nvGrpSpPr>
      <p:grpSpPr>
        <a:xfrm>
          <a:off x="0" y="0"/>
          <a:ext cx="0" cy="0"/>
          <a:chOff x="0" y="0"/>
          <a:chExt cx="0" cy="0"/>
        </a:xfrm>
      </p:grpSpPr>
      <p:sp>
        <p:nvSpPr>
          <p:cNvPr id="82" name="Google Shape;82;p34"/>
          <p:cNvSpPr txBox="1">
            <a:spLocks noGrp="1"/>
          </p:cNvSpPr>
          <p:nvPr>
            <p:ph type="body" idx="1"/>
          </p:nvPr>
        </p:nvSpPr>
        <p:spPr>
          <a:xfrm>
            <a:off x="1097280" y="1828800"/>
            <a:ext cx="685800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3" name="Google Shape;83;p34"/>
          <p:cNvSpPr txBox="1">
            <a:spLocks noGrp="1"/>
          </p:cNvSpPr>
          <p:nvPr>
            <p:ph type="body" idx="2"/>
          </p:nvPr>
        </p:nvSpPr>
        <p:spPr>
          <a:xfrm>
            <a:off x="1097280" y="1463040"/>
            <a:ext cx="685800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4" name="Google Shape;84;p34"/>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85" name="Google Shape;85;p3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86" name="Google Shape;86;p3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eader w/two columns">
  <p:cSld name="Header w/two columns">
    <p:spTree>
      <p:nvGrpSpPr>
        <p:cNvPr id="1" name="Shape 87"/>
        <p:cNvGrpSpPr/>
        <p:nvPr/>
      </p:nvGrpSpPr>
      <p:grpSpPr>
        <a:xfrm>
          <a:off x="0" y="0"/>
          <a:ext cx="0" cy="0"/>
          <a:chOff x="0" y="0"/>
          <a:chExt cx="0" cy="0"/>
        </a:xfrm>
      </p:grpSpPr>
      <p:sp>
        <p:nvSpPr>
          <p:cNvPr id="88" name="Google Shape;88;p38"/>
          <p:cNvSpPr txBox="1">
            <a:spLocks noGrp="1"/>
          </p:cNvSpPr>
          <p:nvPr>
            <p:ph type="body" idx="1"/>
          </p:nvPr>
        </p:nvSpPr>
        <p:spPr>
          <a:xfrm>
            <a:off x="109728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9" name="Google Shape;89;p38"/>
          <p:cNvSpPr txBox="1">
            <a:spLocks noGrp="1"/>
          </p:cNvSpPr>
          <p:nvPr>
            <p:ph type="body" idx="2"/>
          </p:nvPr>
        </p:nvSpPr>
        <p:spPr>
          <a:xfrm>
            <a:off x="109728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3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lvl="0" algn="l">
              <a:lnSpc>
                <a:spcPct val="100000"/>
              </a:lnSpc>
              <a:spcBef>
                <a:spcPts val="0"/>
              </a:spcBef>
              <a:spcAft>
                <a:spcPts val="0"/>
              </a:spcAft>
              <a:buSzPts val="14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a:p>
        </p:txBody>
      </p:sp>
      <p:sp>
        <p:nvSpPr>
          <p:cNvPr id="91" name="Google Shape;91;p3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92" name="Google Shape;92;p38"/>
          <p:cNvSpPr txBox="1">
            <a:spLocks noGrp="1"/>
          </p:cNvSpPr>
          <p:nvPr>
            <p:ph type="body" idx="3"/>
          </p:nvPr>
        </p:nvSpPr>
        <p:spPr>
          <a:xfrm>
            <a:off x="5029200" y="1828800"/>
            <a:ext cx="3383280" cy="318036"/>
          </a:xfrm>
          <a:prstGeom prst="rect">
            <a:avLst/>
          </a:prstGeom>
          <a:noFill/>
          <a:ln>
            <a:noFill/>
          </a:ln>
        </p:spPr>
        <p:txBody>
          <a:bodyPr spcFirstLastPara="1" wrap="square" lIns="0" tIns="0" rIns="0" bIns="0" anchor="t" anchorCtr="0">
            <a:spAutoFit/>
          </a:bodyPr>
          <a:lstStyle>
            <a:lvl1pPr marL="457200" marR="0" lvl="0" indent="-228600" algn="l">
              <a:lnSpc>
                <a:spcPct val="100000"/>
              </a:lnSpc>
              <a:spcBef>
                <a:spcPts val="750"/>
              </a:spcBef>
              <a:spcAft>
                <a:spcPts val="0"/>
              </a:spcAft>
              <a:buClr>
                <a:srgbClr val="58595B"/>
              </a:buClr>
              <a:buSzPts val="1400"/>
              <a:buFont typeface="Arial"/>
              <a:buNone/>
              <a:defRPr b="0" i="0">
                <a:solidFill>
                  <a:srgbClr val="58595B"/>
                </a:solidFill>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3" name="Google Shape;93;p38"/>
          <p:cNvSpPr txBox="1">
            <a:spLocks noGrp="1"/>
          </p:cNvSpPr>
          <p:nvPr>
            <p:ph type="body" idx="4"/>
          </p:nvPr>
        </p:nvSpPr>
        <p:spPr>
          <a:xfrm>
            <a:off x="5029200" y="1463040"/>
            <a:ext cx="3383280" cy="318036"/>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750"/>
              </a:spcBef>
              <a:spcAft>
                <a:spcPts val="0"/>
              </a:spcAft>
              <a:buClr>
                <a:srgbClr val="58595B"/>
              </a:buClr>
              <a:buSzPts val="1400"/>
              <a:buFont typeface="Helvetica Neue"/>
              <a:buNone/>
              <a:defRPr b="1" i="0" cap="none">
                <a:latin typeface="+mn-lt"/>
                <a:ea typeface="Helvetica Neue"/>
                <a:cs typeface="Helvetica Neue"/>
                <a:sym typeface="Helvetica Neue"/>
              </a:defRPr>
            </a:lvl1pPr>
            <a:lvl2pPr marL="914400" lvl="1" indent="-342900" algn="l">
              <a:lnSpc>
                <a:spcPct val="90000"/>
              </a:lnSpc>
              <a:spcBef>
                <a:spcPts val="375"/>
              </a:spcBef>
              <a:spcAft>
                <a:spcPts val="0"/>
              </a:spcAft>
              <a:buClr>
                <a:srgbClr val="58595B"/>
              </a:buClr>
              <a:buSzPts val="1800"/>
              <a:buChar char="•"/>
              <a:defRPr/>
            </a:lvl2pPr>
            <a:lvl3pPr marL="1371600" lvl="2" indent="-342900" algn="l">
              <a:lnSpc>
                <a:spcPct val="90000"/>
              </a:lnSpc>
              <a:spcBef>
                <a:spcPts val="375"/>
              </a:spcBef>
              <a:spcAft>
                <a:spcPts val="0"/>
              </a:spcAft>
              <a:buClr>
                <a:srgbClr val="58595B"/>
              </a:buClr>
              <a:buSzPts val="1800"/>
              <a:buChar char="•"/>
              <a:defRPr/>
            </a:lvl3pPr>
            <a:lvl4pPr marL="1828800" lvl="3" indent="-342900" algn="l">
              <a:lnSpc>
                <a:spcPct val="90000"/>
              </a:lnSpc>
              <a:spcBef>
                <a:spcPts val="375"/>
              </a:spcBef>
              <a:spcAft>
                <a:spcPts val="0"/>
              </a:spcAft>
              <a:buClr>
                <a:srgbClr val="58595B"/>
              </a:buClr>
              <a:buSzPts val="1800"/>
              <a:buChar char="•"/>
              <a:defRPr/>
            </a:lvl4pPr>
            <a:lvl5pPr marL="2286000" lvl="4" indent="-342900" algn="l">
              <a:lnSpc>
                <a:spcPct val="90000"/>
              </a:lnSpc>
              <a:spcBef>
                <a:spcPts val="375"/>
              </a:spcBef>
              <a:spcAft>
                <a:spcPts val="0"/>
              </a:spcAft>
              <a:buClr>
                <a:srgbClr val="58595B"/>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3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58595B"/>
              </a:buClr>
              <a:buSzPts val="1800"/>
              <a:buNone/>
              <a:defRPr>
                <a:latin typeface="+mn-l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sv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578B"/>
            </a:gs>
            <a:gs pos="100000">
              <a:srgbClr val="2774AE"/>
            </a:gs>
          </a:gsLst>
          <a:lin ang="0" scaled="0"/>
        </a:gradFill>
        <a:effectLst/>
      </p:bgPr>
    </p:bg>
    <p:spTree>
      <p:nvGrpSpPr>
        <p:cNvPr id="1" name="Shape 9"/>
        <p:cNvGrpSpPr/>
        <p:nvPr/>
      </p:nvGrpSpPr>
      <p:grpSpPr>
        <a:xfrm>
          <a:off x="0" y="0"/>
          <a:ext cx="0" cy="0"/>
          <a:chOff x="0" y="0"/>
          <a:chExt cx="0" cy="0"/>
        </a:xfrm>
      </p:grpSpPr>
      <p:sp>
        <p:nvSpPr>
          <p:cNvPr id="10" name="Google Shape;10;p26"/>
          <p:cNvSpPr txBox="1"/>
          <p:nvPr/>
        </p:nvSpPr>
        <p:spPr>
          <a:xfrm>
            <a:off x="365760" y="4764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chemeClr val="lt1"/>
              </a:buClr>
              <a:buSzPts val="800"/>
              <a:buFont typeface="Helvetica Neue"/>
              <a:buNone/>
            </a:pPr>
            <a:r>
              <a:rPr lang="en-US" sz="800" b="0" i="0" u="none" strike="noStrike" cap="none" dirty="0">
                <a:solidFill>
                  <a:schemeClr val="lt1"/>
                </a:solidFill>
                <a:latin typeface="+mn-lt"/>
                <a:ea typeface="Helvetica Neue"/>
                <a:cs typeface="Helvetica Neue"/>
                <a:sym typeface="Helvetica Neue"/>
              </a:rPr>
              <a:t>Monthly Research Unit Meeting</a:t>
            </a:r>
            <a:endParaRPr sz="1400" b="0" i="0" u="none" strike="noStrike" cap="none" dirty="0">
              <a:solidFill>
                <a:srgbClr val="000000"/>
              </a:solidFill>
              <a:latin typeface="+mn-lt"/>
              <a:ea typeface="Arial"/>
              <a:cs typeface="Arial"/>
              <a:sym typeface="Arial"/>
            </a:endParaRPr>
          </a:p>
        </p:txBody>
      </p:sp>
      <p:sp>
        <p:nvSpPr>
          <p:cNvPr id="11" name="Google Shape;11;p26"/>
          <p:cNvSpPr txBox="1"/>
          <p:nvPr/>
        </p:nvSpPr>
        <p:spPr>
          <a:xfrm>
            <a:off x="6581307" y="207926"/>
            <a:ext cx="2295993"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dirty="0">
                <a:solidFill>
                  <a:srgbClr val="FFFFFF"/>
                </a:solidFill>
                <a:latin typeface="+mn-lt"/>
                <a:ea typeface="Helvetica Neue"/>
                <a:cs typeface="Helvetica Neue"/>
                <a:sym typeface="Helvetica Neue"/>
              </a:rPr>
              <a:t>Department of Family Medicine</a:t>
            </a:r>
            <a:endParaRPr sz="800" b="0" i="0" u="none" strike="noStrike" cap="none" dirty="0">
              <a:solidFill>
                <a:srgbClr val="FFFFFF"/>
              </a:solidFill>
              <a:latin typeface="+mn-lt"/>
              <a:ea typeface="Helvetica Neue"/>
              <a:cs typeface="Helvetica Neue"/>
              <a:sym typeface="Helvetica Neue"/>
            </a:endParaRPr>
          </a:p>
        </p:txBody>
      </p:sp>
      <p:pic>
        <p:nvPicPr>
          <p:cNvPr id="12" name="Google Shape;12;p26"/>
          <p:cNvPicPr preferRelativeResize="0"/>
          <p:nvPr/>
        </p:nvPicPr>
        <p:blipFill rotWithShape="1">
          <a:blip r:embed="rId6">
            <a:alphaModFix/>
          </a:blip>
          <a:srcRect/>
          <a:stretch/>
        </p:blipFill>
        <p:spPr>
          <a:xfrm>
            <a:off x="365760" y="175759"/>
            <a:ext cx="423229" cy="136525"/>
          </a:xfrm>
          <a:prstGeom prst="rect">
            <a:avLst/>
          </a:prstGeom>
          <a:noFill/>
          <a:ln>
            <a:noFill/>
          </a:ln>
        </p:spPr>
      </p:pic>
      <p:sp>
        <p:nvSpPr>
          <p:cNvPr id="13" name="Google Shape;13;p26"/>
          <p:cNvSpPr txBox="1">
            <a:spLocks noGrp="1"/>
          </p:cNvSpPr>
          <p:nvPr>
            <p:ph type="sldNum" idx="12"/>
          </p:nvPr>
        </p:nvSpPr>
        <p:spPr>
          <a:xfrm>
            <a:off x="8420100"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lt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4" name="Google Shape;14;p26"/>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chemeClr val="lt1"/>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15" name="Google Shape;15;p26"/>
          <p:cNvSpPr txBox="1">
            <a:spLocks noGrp="1"/>
          </p:cNvSpPr>
          <p:nvPr>
            <p:ph type="title"/>
          </p:nvPr>
        </p:nvSpPr>
        <p:spPr>
          <a:xfrm>
            <a:off x="640080" y="1933706"/>
            <a:ext cx="7780020" cy="498598"/>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chemeClr val="lt1"/>
              </a:buClr>
              <a:buSzPts val="3600"/>
              <a:buFont typeface="Helvetica Neue"/>
              <a:buNone/>
              <a:defRPr sz="360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6" name="Google Shape;16;p26"/>
          <p:cNvSpPr txBox="1">
            <a:spLocks noGrp="1"/>
          </p:cNvSpPr>
          <p:nvPr>
            <p:ph type="body" idx="1"/>
          </p:nvPr>
        </p:nvSpPr>
        <p:spPr>
          <a:xfrm>
            <a:off x="640080" y="2651760"/>
            <a:ext cx="7772400" cy="388784"/>
          </a:xfrm>
          <a:prstGeom prst="rect">
            <a:avLst/>
          </a:prstGeom>
          <a:noFill/>
          <a:ln>
            <a:noFill/>
          </a:ln>
        </p:spPr>
        <p:txBody>
          <a:bodyPr spcFirstLastPara="1" wrap="square" lIns="91425" tIns="45700" rIns="91425" bIns="45700" anchor="t" anchorCtr="0">
            <a:spAutoFit/>
          </a:bodyPr>
          <a:lstStyle>
            <a:lvl1pPr marL="457200" marR="0" lvl="0" indent="-317500" algn="l" rtl="0">
              <a:lnSpc>
                <a:spcPct val="90000"/>
              </a:lnSpc>
              <a:spcBef>
                <a:spcPts val="75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
        <p:nvSpPr>
          <p:cNvPr id="45" name="Google Shape;45;p28"/>
          <p:cNvSpPr/>
          <p:nvPr/>
        </p:nvSpPr>
        <p:spPr>
          <a:xfrm>
            <a:off x="640080" y="1103074"/>
            <a:ext cx="7772400" cy="36576"/>
          </a:xfrm>
          <a:prstGeom prst="rect">
            <a:avLst/>
          </a:prstGeom>
          <a:solidFill>
            <a:srgbClr val="2774AE"/>
          </a:solid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46" name="Google Shape;46;p28"/>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58595B"/>
              </a:buClr>
              <a:buSzPts val="2800"/>
              <a:buFont typeface="Helvetica Neue"/>
              <a:buNone/>
              <a:defRPr sz="2800" b="1" i="0" u="none" strike="noStrike" cap="none">
                <a:solidFill>
                  <a:srgbClr val="58595B"/>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28"/>
          <p:cNvSpPr txBox="1">
            <a:spLocks noGrp="1"/>
          </p:cNvSpPr>
          <p:nvPr>
            <p:ph type="dt" idx="10"/>
          </p:nvPr>
        </p:nvSpPr>
        <p:spPr>
          <a:xfrm>
            <a:off x="4297680" y="4754880"/>
            <a:ext cx="2057400" cy="381643"/>
          </a:xfrm>
          <a:prstGeom prst="rect">
            <a:avLst/>
          </a:prstGeom>
          <a:noFill/>
          <a:ln>
            <a:noFill/>
          </a:ln>
        </p:spPr>
        <p:txBody>
          <a:bodyPr spcFirstLastPara="1" wrap="square" lIns="0" tIns="0" rIns="0" bIns="256025" anchor="t" anchorCtr="0">
            <a:sp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898989"/>
                </a:solidFill>
                <a:latin typeface="+mn-lt"/>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Helvetica Neue"/>
                <a:ea typeface="Helvetica Neue"/>
                <a:cs typeface="Helvetica Neue"/>
                <a:sym typeface="Helvetica Neue"/>
              </a:defRPr>
            </a:lvl9pPr>
          </a:lstStyle>
          <a:p>
            <a:endParaRPr lang="en-US"/>
          </a:p>
        </p:txBody>
      </p:sp>
      <p:sp>
        <p:nvSpPr>
          <p:cNvPr id="48" name="Google Shape;48;p28"/>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mn-lt"/>
                <a:ea typeface="Helvetica Neue"/>
                <a:cs typeface="Helvetica Neue"/>
                <a:sym typeface="Helvetica Neue"/>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898989"/>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9" name="Google Shape;49;p28"/>
          <p:cNvSpPr/>
          <p:nvPr/>
        </p:nvSpPr>
        <p:spPr>
          <a:xfrm>
            <a:off x="0" y="0"/>
            <a:ext cx="9144000" cy="457200"/>
          </a:xfrm>
          <a:prstGeom prst="rect">
            <a:avLst/>
          </a:prstGeom>
          <a:gradFill>
            <a:gsLst>
              <a:gs pos="0">
                <a:srgbClr val="00578B"/>
              </a:gs>
              <a:gs pos="100000">
                <a:srgbClr val="2774A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mn-lt"/>
              <a:ea typeface="Helvetica Neue"/>
              <a:cs typeface="Helvetica Neue"/>
              <a:sym typeface="Helvetica Neue"/>
            </a:endParaRPr>
          </a:p>
        </p:txBody>
      </p:sp>
      <p:sp>
        <p:nvSpPr>
          <p:cNvPr id="50" name="Google Shape;50;p28"/>
          <p:cNvSpPr txBox="1"/>
          <p:nvPr/>
        </p:nvSpPr>
        <p:spPr>
          <a:xfrm>
            <a:off x="6583680" y="210312"/>
            <a:ext cx="2295144" cy="132344"/>
          </a:xfrm>
          <a:prstGeom prst="rect">
            <a:avLst/>
          </a:prstGeom>
          <a:noFill/>
          <a:ln>
            <a:noFill/>
          </a:ln>
        </p:spPr>
        <p:txBody>
          <a:bodyPr spcFirstLastPara="1" wrap="square" lIns="91425" tIns="4550" rIns="0" bIns="455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rgbClr val="FFFFFF"/>
                </a:solidFill>
                <a:latin typeface="+mn-lt"/>
                <a:ea typeface="Helvetica Neue"/>
                <a:cs typeface="Helvetica Neue"/>
                <a:sym typeface="Helvetica Neue"/>
              </a:rPr>
              <a:t>Department of Family Medicine</a:t>
            </a:r>
            <a:endParaRPr sz="1400" b="0" i="0" u="none" strike="noStrike" cap="none">
              <a:solidFill>
                <a:srgbClr val="000000"/>
              </a:solidFill>
              <a:latin typeface="+mn-lt"/>
              <a:ea typeface="Arial"/>
              <a:cs typeface="Arial"/>
              <a:sym typeface="Arial"/>
            </a:endParaRPr>
          </a:p>
        </p:txBody>
      </p:sp>
      <p:pic>
        <p:nvPicPr>
          <p:cNvPr id="51" name="Google Shape;51;p28"/>
          <p:cNvPicPr preferRelativeResize="0"/>
          <p:nvPr/>
        </p:nvPicPr>
        <p:blipFill rotWithShape="1">
          <a:blip r:embed="rId13">
            <a:alphaModFix/>
          </a:blip>
          <a:srcRect/>
          <a:stretch/>
        </p:blipFill>
        <p:spPr>
          <a:xfrm>
            <a:off x="365760" y="175759"/>
            <a:ext cx="423229" cy="136525"/>
          </a:xfrm>
          <a:prstGeom prst="rect">
            <a:avLst/>
          </a:prstGeom>
          <a:noFill/>
          <a:ln>
            <a:noFill/>
          </a:ln>
        </p:spPr>
      </p:pic>
      <p:sp>
        <p:nvSpPr>
          <p:cNvPr id="52" name="Google Shape;52;p28"/>
          <p:cNvSpPr txBox="1"/>
          <p:nvPr/>
        </p:nvSpPr>
        <p:spPr>
          <a:xfrm>
            <a:off x="365760" y="4762024"/>
            <a:ext cx="3566160" cy="369973"/>
          </a:xfrm>
          <a:prstGeom prst="rect">
            <a:avLst/>
          </a:prstGeom>
          <a:noFill/>
          <a:ln>
            <a:noFill/>
          </a:ln>
        </p:spPr>
        <p:txBody>
          <a:bodyPr spcFirstLastPara="1" wrap="square" lIns="0" tIns="0" rIns="0" bIns="256025" anchor="t" anchorCtr="0">
            <a:spAutoFit/>
          </a:bodyPr>
          <a:lstStyle/>
          <a:p>
            <a:pPr marL="0" marR="0" lvl="0" indent="0" algn="l" rtl="0">
              <a:lnSpc>
                <a:spcPct val="90000"/>
              </a:lnSpc>
              <a:spcBef>
                <a:spcPts val="0"/>
              </a:spcBef>
              <a:spcAft>
                <a:spcPts val="0"/>
              </a:spcAft>
              <a:buClr>
                <a:srgbClr val="898989"/>
              </a:buClr>
              <a:buSzPts val="800"/>
              <a:buFont typeface="Helvetica Neue"/>
              <a:buNone/>
            </a:pPr>
            <a:r>
              <a:rPr lang="en-US" sz="800" b="0" i="0" u="none" strike="noStrike" cap="none">
                <a:solidFill>
                  <a:srgbClr val="898989"/>
                </a:solidFill>
                <a:latin typeface="+mn-lt"/>
                <a:ea typeface="Helvetica Neue"/>
                <a:cs typeface="Helvetica Neue"/>
                <a:sym typeface="Helvetica Neue"/>
              </a:rPr>
              <a:t>Monthly Research Unit Meeting</a:t>
            </a:r>
            <a:endParaRPr sz="800" b="0" i="0" u="none" strike="noStrike" cap="none">
              <a:solidFill>
                <a:srgbClr val="898989"/>
              </a:solidFill>
              <a:latin typeface="+mn-lt"/>
              <a:ea typeface="Helvetica Neue"/>
              <a:cs typeface="Helvetica Neue"/>
              <a:sym typeface="Helvetica Neue"/>
            </a:endParaRPr>
          </a:p>
        </p:txBody>
      </p:sp>
      <p:sp>
        <p:nvSpPr>
          <p:cNvPr id="53" name="Google Shape;53;p28"/>
          <p:cNvSpPr txBox="1">
            <a:spLocks noGrp="1"/>
          </p:cNvSpPr>
          <p:nvPr>
            <p:ph type="body" idx="1"/>
          </p:nvPr>
        </p:nvSpPr>
        <p:spPr>
          <a:xfrm>
            <a:off x="1097280" y="1463040"/>
            <a:ext cx="7315200" cy="296491"/>
          </a:xfrm>
          <a:prstGeom prst="rect">
            <a:avLst/>
          </a:prstGeom>
          <a:noFill/>
          <a:ln>
            <a:noFill/>
          </a:ln>
        </p:spPr>
        <p:txBody>
          <a:bodyPr spcFirstLastPara="1" wrap="square" lIns="0" tIns="0" rIns="0" bIns="0" anchor="t" anchorCtr="0">
            <a:spAutoFit/>
          </a:bodyPr>
          <a:lstStyle>
            <a:lvl1pPr marL="457200" marR="0" lvl="0" indent="-317500" algn="l" rtl="0">
              <a:lnSpc>
                <a:spcPct val="90000"/>
              </a:lnSpc>
              <a:spcBef>
                <a:spcPts val="750"/>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1pPr>
            <a:lvl2pPr marL="914400" marR="0" lvl="1"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2pPr>
            <a:lvl3pPr marL="1371600" marR="0" lvl="2"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3pPr>
            <a:lvl4pPr marL="1828800" marR="0" lvl="3"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4pPr>
            <a:lvl5pPr marL="2286000" marR="0" lvl="4" indent="-317500" algn="l" rtl="0">
              <a:lnSpc>
                <a:spcPct val="90000"/>
              </a:lnSpc>
              <a:spcBef>
                <a:spcPts val="375"/>
              </a:spcBef>
              <a:spcAft>
                <a:spcPts val="0"/>
              </a:spcAft>
              <a:buClr>
                <a:srgbClr val="58595B"/>
              </a:buClr>
              <a:buSzPts val="1400"/>
              <a:buFont typeface="Arial"/>
              <a:buChar char="•"/>
              <a:defRPr sz="1400" b="0" i="0" u="none" strike="noStrike" cap="none">
                <a:solidFill>
                  <a:srgbClr val="58595B"/>
                </a:solidFill>
                <a:latin typeface="Helvetica Neue"/>
                <a:ea typeface="Helvetica Neue"/>
                <a:cs typeface="Helvetica Neue"/>
                <a:sym typeface="Helvetica Neue"/>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Header rule">
            <a:extLst>
              <a:ext uri="{FF2B5EF4-FFF2-40B4-BE49-F238E27FC236}">
                <a16:creationId xmlns:a16="http://schemas.microsoft.com/office/drawing/2014/main" id="{98E6E0B5-9270-574F-A10E-09DA8982DB02}"/>
              </a:ext>
            </a:extLst>
          </p:cNvPr>
          <p:cNvSpPr/>
          <p:nvPr/>
        </p:nvSpPr>
        <p:spPr>
          <a:xfrm>
            <a:off x="640080" y="1103074"/>
            <a:ext cx="7772400" cy="36576"/>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b="0" i="0" dirty="0">
              <a:latin typeface="Arial" panose="020B0604020202020204" pitchFamily="34" charset="0"/>
              <a:cs typeface="Arial" panose="020B0604020202020204" pitchFamily="34"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640079" y="640080"/>
            <a:ext cx="7772400" cy="39319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4297680" y="4754880"/>
            <a:ext cx="2057400" cy="381643"/>
          </a:xfrm>
          <a:prstGeom prst="rect">
            <a:avLst/>
          </a:prstGeom>
        </p:spPr>
        <p:txBody>
          <a:bodyPr vert="horz" wrap="square" lIns="0" tIns="0" rIns="0" bIns="256032" rtlCol="0" anchor="t" anchorCtr="0">
            <a:spAutoFit/>
          </a:bodyPr>
          <a:lstStyle>
            <a:lvl1pPr algn="l">
              <a:lnSpc>
                <a:spcPct val="100000"/>
              </a:lnSpc>
              <a:defRPr sz="800" b="0" i="0">
                <a:solidFill>
                  <a:srgbClr val="898989"/>
                </a:solidFill>
                <a:latin typeface="Arial" panose="020B0604020202020204" pitchFamily="34" charset="0"/>
                <a:cs typeface="Arial" panose="020B0604020202020204" pitchFamily="34" charset="0"/>
              </a:defRPr>
            </a:lvl1pPr>
          </a:lstStyle>
          <a:p>
            <a:r>
              <a:rPr lang="en-US" smtClean="0"/>
              <a:t>September 1, 2022</a:t>
            </a:r>
            <a:endParaRPr lang="en-US" dirty="0"/>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8421624" y="4754880"/>
            <a:ext cx="457200" cy="365760"/>
          </a:xfrm>
          <a:prstGeom prst="rect">
            <a:avLst/>
          </a:prstGeom>
        </p:spPr>
        <p:txBody>
          <a:bodyPr vert="horz" wrap="square" lIns="0" tIns="0" rIns="0" bIns="256032" rtlCol="0" anchor="t" anchorCtr="0">
            <a:noAutofit/>
          </a:bodyPr>
          <a:lstStyle>
            <a:lvl1pPr algn="r">
              <a:lnSpc>
                <a:spcPct val="100000"/>
              </a:lnSpc>
              <a:defRPr sz="800" b="0" i="0">
                <a:solidFill>
                  <a:srgbClr val="898989"/>
                </a:solidFill>
                <a:latin typeface="Arial" panose="020B0604020202020204" pitchFamily="34" charset="0"/>
                <a:cs typeface="Arial" panose="020B0604020202020204" pitchFamily="34" charset="0"/>
              </a:defRPr>
            </a:lvl1p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F4D58D5-A817-8C46-AB00-9E4F26EA159C}"/>
              </a:ext>
            </a:extLst>
          </p:cNvPr>
          <p:cNvSpPr/>
          <p:nvPr userDrawn="1"/>
        </p:nvSpPr>
        <p:spPr>
          <a:xfrm>
            <a:off x="0" y="0"/>
            <a:ext cx="9144000" cy="457200"/>
          </a:xfrm>
          <a:prstGeom prst="rect">
            <a:avLst/>
          </a:prstGeom>
          <a:gradFill>
            <a:gsLst>
              <a:gs pos="0">
                <a:srgbClr val="00578B"/>
              </a:gs>
              <a:gs pos="100000">
                <a:srgbClr val="2774A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 name="Department name placeholder">
            <a:extLst>
              <a:ext uri="{FF2B5EF4-FFF2-40B4-BE49-F238E27FC236}">
                <a16:creationId xmlns:a16="http://schemas.microsoft.com/office/drawing/2014/main" id="{41828359-8F80-E846-BC68-9046475E0D05}"/>
              </a:ext>
            </a:extLst>
          </p:cNvPr>
          <p:cNvSpPr txBox="1"/>
          <p:nvPr userDrawn="1"/>
        </p:nvSpPr>
        <p:spPr>
          <a:xfrm>
            <a:off x="6583680" y="210312"/>
            <a:ext cx="2295144" cy="132344"/>
          </a:xfrm>
          <a:prstGeom prst="rect">
            <a:avLst/>
          </a:prstGeom>
          <a:noFill/>
        </p:spPr>
        <p:txBody>
          <a:bodyPr wrap="square" lIns="91440" tIns="4572" rIns="0" bIns="4572" rtlCol="0">
            <a:noAutofit/>
          </a:bodyPr>
          <a:lstStyle/>
          <a:p>
            <a:pPr algn="r"/>
            <a:r>
              <a:rPr lang="en-US" sz="800" dirty="0">
                <a:solidFill>
                  <a:srgbClr val="FFFFFF"/>
                </a:solidFill>
                <a:latin typeface="Arial" panose="020B0604020202020204" pitchFamily="34" charset="0"/>
                <a:cs typeface="Arial" panose="020B0604020202020204" pitchFamily="34" charset="0"/>
              </a:rPr>
              <a:t>Department of Family Medicine</a:t>
            </a:r>
          </a:p>
        </p:txBody>
      </p:sp>
      <p:pic>
        <p:nvPicPr>
          <p:cNvPr id="12" name="Logo">
            <a:extLst>
              <a:ext uri="{FF2B5EF4-FFF2-40B4-BE49-F238E27FC236}">
                <a16:creationId xmlns:a16="http://schemas.microsoft.com/office/drawing/2014/main" id="{6E1D559F-4EF1-6E45-B5D7-15C84F808AAA}"/>
              </a:ext>
            </a:extLst>
          </p:cNvPr>
          <p:cNvPicPr>
            <a:picLocks noChangeAspect="1"/>
          </p:cNvPicPr>
          <p:nvPr userDrawn="1"/>
        </p:nvPicPr>
        <p:blipFill>
          <a:blip r:embed="rId15">
            <a:extLst>
              <a:ext uri="{96DAC541-7B7A-43D3-8B79-37D633B846F1}">
                <asvg:svgBlip xmlns:asvg="http://schemas.microsoft.com/office/drawing/2016/SVG/main" xmlns="" r:embed="rId17"/>
              </a:ext>
            </a:extLst>
          </a:blip>
          <a:stretch>
            <a:fillRect/>
          </a:stretch>
        </p:blipFill>
        <p:spPr>
          <a:xfrm>
            <a:off x="365760" y="175759"/>
            <a:ext cx="423229" cy="136525"/>
          </a:xfrm>
          <a:prstGeom prst="rect">
            <a:avLst/>
          </a:prstGeom>
        </p:spPr>
      </p:pic>
      <p:sp>
        <p:nvSpPr>
          <p:cNvPr id="16" name="Text Placeholder-left">
            <a:extLst>
              <a:ext uri="{FF2B5EF4-FFF2-40B4-BE49-F238E27FC236}">
                <a16:creationId xmlns:a16="http://schemas.microsoft.com/office/drawing/2014/main" id="{7AC9189D-0EEA-1842-9A84-2D9C40375164}"/>
              </a:ext>
            </a:extLst>
          </p:cNvPr>
          <p:cNvSpPr txBox="1">
            <a:spLocks/>
          </p:cNvSpPr>
          <p:nvPr userDrawn="1"/>
        </p:nvSpPr>
        <p:spPr>
          <a:xfrm>
            <a:off x="365760" y="4762024"/>
            <a:ext cx="3566160" cy="369973"/>
          </a:xfrm>
          <a:prstGeom prst="rect">
            <a:avLst/>
          </a:prstGeom>
        </p:spPr>
        <p:txBody>
          <a:bodyPr wrap="square" lIns="0" tIns="0" rIns="0" bIns="256032">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b="0" i="0" dirty="0">
                <a:solidFill>
                  <a:srgbClr val="898989"/>
                </a:solidFill>
                <a:latin typeface="Arial" panose="020B0604020202020204" pitchFamily="34" charset="0"/>
                <a:cs typeface="Arial" panose="020B0604020202020204" pitchFamily="34" charset="0"/>
              </a:rPr>
              <a:t>Monthly Research</a:t>
            </a:r>
            <a:r>
              <a:rPr lang="en-US" b="0" i="0" baseline="0" dirty="0">
                <a:solidFill>
                  <a:srgbClr val="898989"/>
                </a:solidFill>
                <a:latin typeface="Arial" panose="020B0604020202020204" pitchFamily="34" charset="0"/>
                <a:cs typeface="Arial" panose="020B0604020202020204" pitchFamily="34" charset="0"/>
              </a:rPr>
              <a:t> Unit Meeting</a:t>
            </a:r>
            <a:endParaRPr lang="en-US" b="0" i="0" dirty="0">
              <a:solidFill>
                <a:srgbClr val="898989"/>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C5A38CAE-CC53-A346-9993-73CC87395D49}"/>
              </a:ext>
            </a:extLst>
          </p:cNvPr>
          <p:cNvSpPr>
            <a:spLocks noGrp="1"/>
          </p:cNvSpPr>
          <p:nvPr>
            <p:ph type="body" idx="1"/>
          </p:nvPr>
        </p:nvSpPr>
        <p:spPr>
          <a:xfrm>
            <a:off x="1097280" y="1463040"/>
            <a:ext cx="7315200" cy="1175771"/>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84622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iming>
    <p:tnLst>
      <p:par>
        <p:cTn id="1" dur="indefinite" restart="never" nodeType="tmRoot"/>
      </p:par>
    </p:tnLst>
  </p:timing>
  <p:hf hdr="0" ftr="0"/>
  <p:txStyles>
    <p:titleStyle>
      <a:lvl1pPr algn="l" defTabSz="685800" rtl="0" eaLnBrk="1" latinLnBrk="0" hangingPunct="1">
        <a:lnSpc>
          <a:spcPct val="90000"/>
        </a:lnSpc>
        <a:spcBef>
          <a:spcPct val="0"/>
        </a:spcBef>
        <a:buNone/>
        <a:defRPr sz="2800" b="1" i="0" kern="1200" baseline="0">
          <a:solidFill>
            <a:srgbClr val="58595B"/>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1pPr>
      <a:lvl2pPr marL="448056" indent="-173736" algn="l" defTabSz="685800" rtl="0" eaLnBrk="1" latinLnBrk="0" hangingPunct="1">
        <a:lnSpc>
          <a:spcPct val="90000"/>
        </a:lnSpc>
        <a:spcBef>
          <a:spcPts val="375"/>
        </a:spcBef>
        <a:buFont typeface="Arial" panose="020B0604020202020204" pitchFamily="34" charset="0"/>
        <a:buChar char="•"/>
        <a:defRPr sz="1400" b="0" i="0" kern="1200" baseline="0">
          <a:solidFill>
            <a:srgbClr val="58595B"/>
          </a:solidFill>
          <a:latin typeface="Arial" panose="020B0604020202020204" pitchFamily="34" charset="0"/>
          <a:ea typeface="+mn-ea"/>
          <a:cs typeface="Arial" panose="020B0604020202020204" pitchFamily="34" charset="0"/>
        </a:defRPr>
      </a:lvl2pPr>
      <a:lvl3pPr marL="72237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3pPr>
      <a:lvl4pPr marL="996696" indent="-171450" algn="l" defTabSz="685800" rtl="0" eaLnBrk="1" latinLnBrk="0" hangingPunct="1">
        <a:lnSpc>
          <a:spcPct val="90000"/>
        </a:lnSpc>
        <a:spcBef>
          <a:spcPts val="375"/>
        </a:spcBef>
        <a:buFont typeface="Arial" panose="020B0604020202020204" pitchFamily="34" charset="0"/>
        <a:buChar char="•"/>
        <a:defRPr sz="1400" b="0" i="0" kern="1200">
          <a:solidFill>
            <a:srgbClr val="58595B"/>
          </a:solidFill>
          <a:latin typeface="Arial" panose="020B0604020202020204" pitchFamily="34" charset="0"/>
          <a:ea typeface="+mn-ea"/>
          <a:cs typeface="Arial" panose="020B0604020202020204" pitchFamily="34" charset="0"/>
        </a:defRPr>
      </a:lvl4pPr>
      <a:lvl5pPr marL="1271016" indent="-171450" algn="l" defTabSz="685800" rtl="0" eaLnBrk="1" latinLnBrk="0" hangingPunct="1">
        <a:lnSpc>
          <a:spcPct val="90000"/>
        </a:lnSpc>
        <a:spcBef>
          <a:spcPts val="375"/>
        </a:spcBef>
        <a:buFont typeface="Arial" panose="020B0604020202020204" pitchFamily="34" charset="0"/>
        <a:buChar char="•"/>
        <a:defRPr sz="1400" b="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69F896-6C39-6250-2744-1C63F4791B2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7CD256-4198-A356-18A3-CBB11B8F81F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0352B-DFEB-1785-B26A-E919B698BD4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5ED591-3DBD-594A-83F0-81491622AC56}" type="datetimeFigureOut">
              <a:rPr lang="en-US" smtClean="0"/>
              <a:t>10/13/2023</a:t>
            </a:fld>
            <a:endParaRPr lang="en-US"/>
          </a:p>
        </p:txBody>
      </p:sp>
      <p:sp>
        <p:nvSpPr>
          <p:cNvPr id="5" name="Footer Placeholder 4">
            <a:extLst>
              <a:ext uri="{FF2B5EF4-FFF2-40B4-BE49-F238E27FC236}">
                <a16:creationId xmlns:a16="http://schemas.microsoft.com/office/drawing/2014/main" id="{A7A8F1CC-1F4C-87C2-9866-8702D68339A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B24D5A-2F91-4C57-FC01-9D9D0FEE1A2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641AB9A-3342-364D-9047-5B40AB7F0121}" type="slidenum">
              <a:rPr lang="en-US" smtClean="0"/>
              <a:t>‹#›</a:t>
            </a:fld>
            <a:endParaRPr lang="en-US"/>
          </a:p>
        </p:txBody>
      </p:sp>
    </p:spTree>
    <p:extLst>
      <p:ext uri="{BB962C8B-B14F-4D97-AF65-F5344CB8AC3E}">
        <p14:creationId xmlns:p14="http://schemas.microsoft.com/office/powerpoint/2010/main" val="94510622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s://it.uclahealth.org/support/guides/guide-for-box" TargetMode="Externa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15.jpeg"/><Relationship Id="rId5" Type="http://schemas.openxmlformats.org/officeDocument/2006/relationships/hyperlink" Target="https://uclahsprod.service-now.com/it_portal?id=service_sc&amp;sys_id=7980ce0d1b2530100e68a8e3b24bcb90&amp;table=u_service_definition" TargetMode="External"/><Relationship Id="rId4" Type="http://schemas.openxmlformats.org/officeDocument/2006/relationships/hyperlink" Target="https://uclahsprod.service-now.com/it_portal?id=service_sc&amp;sys_id=06d1c0a91b3b2014f4356391b24bcbcc&amp;table=u_service_defini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hyperlink" Target="https://uclahs.fyi/DGITresearchcontact" TargetMode="External"/><Relationship Id="rId5" Type="http://schemas.openxmlformats.org/officeDocument/2006/relationships/hyperlink" Target="https://it.uclahealth.org/about/dgit/teams/brms-your-dedicated-it-partners" TargetMode="Externa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urldefense.com/v3/__https:/click.bp.e.ucla.edu/?qs=fd3da3f33dcd53133de47d66eac3e3f95659dd74faa59ba7b8046c224d2f98171ab3de2ab647e6cc8652362c6b0b8ddcac22e04b3e32b2d548e206975e3a6277__;!!F9wkZZsI-LA!Ei6kHBLsLa8i5ch8XWeFj0ukGfa7pJlt6HxTUPGDLGTv2MUslnsUYBnVmbIy4NQKDXCgdeylLET-09m-cnLdfKmeRg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hyperlink" Target="https://ocga.research.ucla.edu/wp-content/uploads/letter-of-intent.pdf"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ocga.research.ucla.edu/wp-content/uploads/fair-and-reasonable-cost-analysis.pdf" TargetMode="External"/><Relationship Id="rId4" Type="http://schemas.openxmlformats.org/officeDocument/2006/relationships/hyperlink" Target="https://ocga.research.ucla.edu/wp-content/uploads/UCLA-MCA-commitment-form.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s://piportal.research.ucla.edu/" TargetMode="External"/><Relationship Id="rId2" Type="http://schemas.openxmlformats.org/officeDocument/2006/relationships/hyperlink" Target="https://www.ncbi.nlm.nih.gov/sciencv/" TargetMode="Externa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ocga.research.ucla.edu/facilities-and-administrative/" TargetMode="External"/><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uclahealth.org/family-medicine/for-research-employees"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uclahealth.org/volunteer/programs/uhs-volunteer-program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41"/>
        <p:cNvGrpSpPr/>
        <p:nvPr/>
      </p:nvGrpSpPr>
      <p:grpSpPr>
        <a:xfrm>
          <a:off x="0" y="0"/>
          <a:ext cx="0" cy="0"/>
          <a:chOff x="0" y="0"/>
          <a:chExt cx="0" cy="0"/>
        </a:xfrm>
      </p:grpSpPr>
      <p:sp>
        <p:nvSpPr>
          <p:cNvPr id="3" name="Rectangle 2"/>
          <p:cNvSpPr/>
          <p:nvPr/>
        </p:nvSpPr>
        <p:spPr>
          <a:xfrm>
            <a:off x="1" y="2064123"/>
            <a:ext cx="9144000" cy="104978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Google Shape;145;p1"/>
          <p:cNvSpPr txBox="1">
            <a:spLocks noGrp="1"/>
          </p:cNvSpPr>
          <p:nvPr>
            <p:ph type="body" idx="4294967295"/>
          </p:nvPr>
        </p:nvSpPr>
        <p:spPr>
          <a:xfrm>
            <a:off x="4304714" y="1357295"/>
            <a:ext cx="4699260" cy="2357568"/>
          </a:xfrm>
          <a:prstGeom prst="rect">
            <a:avLst/>
          </a:prstGeom>
          <a:noFill/>
          <a:ln>
            <a:noFill/>
          </a:ln>
        </p:spPr>
        <p:txBody>
          <a:bodyPr spcFirstLastPara="1" wrap="square" lIns="0" tIns="0" rIns="0" bIns="0" anchor="ctr" anchorCtr="0">
            <a:spAutoFit/>
          </a:bodyPr>
          <a:lstStyle/>
          <a:p>
            <a:pPr marL="0" lvl="0" indent="0" algn="ctr" rtl="0">
              <a:lnSpc>
                <a:spcPct val="90000"/>
              </a:lnSpc>
              <a:spcBef>
                <a:spcPts val="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Family Medicine Research Unit </a:t>
            </a:r>
            <a:endParaRPr sz="3200" dirty="0">
              <a:solidFill>
                <a:schemeClr val="bg1"/>
              </a:solidFill>
              <a:effectLst>
                <a:outerShdw blurRad="50800" dist="50800" dir="5400000" algn="ctr" rotWithShape="0">
                  <a:schemeClr val="tx1">
                    <a:lumMod val="50000"/>
                  </a:schemeClr>
                </a:outerShdw>
              </a:effectLst>
              <a:latin typeface="+mj-lt"/>
            </a:endParaRPr>
          </a:p>
          <a:p>
            <a:pPr marL="0" lvl="0" indent="0" algn="ctr" rtl="0">
              <a:lnSpc>
                <a:spcPct val="90000"/>
              </a:lnSpc>
              <a:spcBef>
                <a:spcPts val="750"/>
              </a:spcBef>
              <a:spcAft>
                <a:spcPts val="0"/>
              </a:spcAft>
              <a:buClr>
                <a:srgbClr val="FFDD7F"/>
              </a:buClr>
              <a:buSzPts val="3200"/>
              <a:buNone/>
            </a:pPr>
            <a:r>
              <a:rPr lang="en-US" sz="3200" dirty="0">
                <a:solidFill>
                  <a:schemeClr val="bg1"/>
                </a:solidFill>
                <a:effectLst>
                  <a:outerShdw blurRad="50800" dist="50800" dir="5400000" algn="ctr" rotWithShape="0">
                    <a:schemeClr val="tx1">
                      <a:lumMod val="50000"/>
                    </a:schemeClr>
                  </a:outerShdw>
                </a:effectLst>
                <a:latin typeface="+mj-lt"/>
              </a:rPr>
              <a:t>Monthly Meeting </a:t>
            </a:r>
            <a:endParaRPr lang="en-US" sz="3200" dirty="0" smtClean="0">
              <a:solidFill>
                <a:schemeClr val="bg1"/>
              </a:solidFill>
              <a:effectLst>
                <a:outerShdw blurRad="50800" dist="50800" dir="5400000" algn="ctr" rotWithShape="0">
                  <a:schemeClr val="tx1">
                    <a:lumMod val="50000"/>
                  </a:schemeClr>
                </a:outerShdw>
              </a:effectLst>
              <a:latin typeface="+mj-lt"/>
            </a:endParaRPr>
          </a:p>
          <a:p>
            <a:pPr marL="0" lvl="0" indent="0" algn="ctr" rtl="0">
              <a:lnSpc>
                <a:spcPct val="90000"/>
              </a:lnSpc>
              <a:spcBef>
                <a:spcPts val="750"/>
              </a:spcBef>
              <a:spcAft>
                <a:spcPts val="0"/>
              </a:spcAft>
              <a:buClr>
                <a:srgbClr val="FFDD7F"/>
              </a:buClr>
              <a:buSzPts val="3200"/>
              <a:buNone/>
            </a:pPr>
            <a:endParaRPr lang="en-US" sz="2000" dirty="0" smtClean="0">
              <a:solidFill>
                <a:schemeClr val="bg1"/>
              </a:solidFill>
              <a:latin typeface="+mj-lt"/>
            </a:endParaRPr>
          </a:p>
          <a:p>
            <a:pPr marL="0" lvl="0" indent="0" algn="ctr" rtl="0">
              <a:lnSpc>
                <a:spcPct val="90000"/>
              </a:lnSpc>
              <a:spcBef>
                <a:spcPts val="750"/>
              </a:spcBef>
              <a:spcAft>
                <a:spcPts val="0"/>
              </a:spcAft>
              <a:buClr>
                <a:srgbClr val="FF9900"/>
              </a:buClr>
              <a:buSzPts val="3200"/>
              <a:buNone/>
            </a:pPr>
            <a:r>
              <a:rPr lang="en-US" sz="3200" b="1" dirty="0" smtClean="0">
                <a:solidFill>
                  <a:schemeClr val="bg1"/>
                </a:solidFill>
                <a:latin typeface="+mj-lt"/>
              </a:rPr>
              <a:t>October 2023</a:t>
            </a:r>
            <a:endParaRPr b="1" dirty="0">
              <a:solidFill>
                <a:schemeClr val="bg1"/>
              </a:solidFill>
              <a:latin typeface="+mj-lt"/>
            </a:endParaRPr>
          </a:p>
        </p:txBody>
      </p:sp>
      <p:pic>
        <p:nvPicPr>
          <p:cNvPr id="146" name="Google Shape;146;p1"/>
          <p:cNvPicPr preferRelativeResize="0"/>
          <p:nvPr/>
        </p:nvPicPr>
        <p:blipFill rotWithShape="1">
          <a:blip r:embed="rId3">
            <a:alphaModFix/>
          </a:blip>
          <a:srcRect/>
          <a:stretch/>
        </p:blipFill>
        <p:spPr>
          <a:xfrm>
            <a:off x="-180776" y="-134475"/>
            <a:ext cx="5486411" cy="981458"/>
          </a:xfrm>
          <a:prstGeom prst="rect">
            <a:avLst/>
          </a:prstGeom>
          <a:noFill/>
          <a:ln>
            <a:noFill/>
          </a:ln>
        </p:spPr>
      </p:pic>
      <p:pic>
        <p:nvPicPr>
          <p:cNvPr id="1026" name="Picture 2" descr="Festive Autumn Decor From Pumpkins, Berries And Leaves On Canvas Pr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14" y="1050215"/>
            <a:ext cx="4454250" cy="29717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8F92D11C-1D87-3C38-8770-26BDBC14C2B5}"/>
              </a:ext>
            </a:extLst>
          </p:cNvPr>
          <p:cNvSpPr>
            <a:spLocks noGrp="1"/>
          </p:cNvSpPr>
          <p:nvPr>
            <p:ph type="title"/>
          </p:nvPr>
        </p:nvSpPr>
        <p:spPr>
          <a:xfrm>
            <a:off x="571350" y="285751"/>
            <a:ext cx="4000648" cy="1281182"/>
          </a:xfrm>
        </p:spPr>
        <p:txBody>
          <a:bodyPr anchor="ctr">
            <a:normAutofit/>
          </a:bodyPr>
          <a:lstStyle/>
          <a:p>
            <a:r>
              <a:rPr lang="en-US" sz="3000" dirty="0"/>
              <a:t>Identifying Storage and Compute Resources</a:t>
            </a:r>
          </a:p>
        </p:txBody>
      </p:sp>
      <p:sp>
        <p:nvSpPr>
          <p:cNvPr id="3" name="Content Placeholder 2">
            <a:extLst>
              <a:ext uri="{FF2B5EF4-FFF2-40B4-BE49-F238E27FC236}">
                <a16:creationId xmlns:a16="http://schemas.microsoft.com/office/drawing/2014/main" id="{737C117A-D49A-E4D1-D363-F2F113CD9142}"/>
              </a:ext>
            </a:extLst>
          </p:cNvPr>
          <p:cNvSpPr>
            <a:spLocks noGrp="1"/>
          </p:cNvSpPr>
          <p:nvPr>
            <p:ph idx="1"/>
          </p:nvPr>
        </p:nvSpPr>
        <p:spPr>
          <a:xfrm>
            <a:off x="571350" y="1455009"/>
            <a:ext cx="4275588" cy="3225051"/>
          </a:xfrm>
        </p:spPr>
        <p:txBody>
          <a:bodyPr anchor="ctr">
            <a:normAutofit lnSpcReduction="10000"/>
          </a:bodyPr>
          <a:lstStyle/>
          <a:p>
            <a:pPr>
              <a:spcBef>
                <a:spcPts val="1800"/>
              </a:spcBef>
            </a:pPr>
            <a:r>
              <a:rPr lang="en-US" sz="1800" dirty="0"/>
              <a:t>Depends on data type &amp; collaboration requirements</a:t>
            </a:r>
          </a:p>
          <a:p>
            <a:pPr>
              <a:spcBef>
                <a:spcPts val="1800"/>
              </a:spcBef>
            </a:pPr>
            <a:r>
              <a:rPr lang="en-US" sz="1800" dirty="0">
                <a:hlinkClick r:id="rId3"/>
              </a:rPr>
              <a:t>Use Health Box </a:t>
            </a:r>
            <a:r>
              <a:rPr lang="en-US" sz="1800" dirty="0"/>
              <a:t>for storing files, syncing to cloud and collaborating (HIPAA compliant)</a:t>
            </a:r>
          </a:p>
          <a:p>
            <a:pPr>
              <a:spcBef>
                <a:spcPts val="1800"/>
              </a:spcBef>
            </a:pPr>
            <a:r>
              <a:rPr lang="en-US" sz="1800" dirty="0"/>
              <a:t>Leverage cloud storage or compute using</a:t>
            </a:r>
            <a:r>
              <a:rPr lang="en-US" sz="1800" dirty="0">
                <a:hlinkClick r:id="rId4"/>
              </a:rPr>
              <a:t> Amazon Web Services</a:t>
            </a:r>
            <a:r>
              <a:rPr lang="en-US" sz="1800" dirty="0"/>
              <a:t> (HIPAA compliant)</a:t>
            </a:r>
          </a:p>
          <a:p>
            <a:pPr>
              <a:spcBef>
                <a:spcPts val="1800"/>
              </a:spcBef>
            </a:pPr>
            <a:r>
              <a:rPr lang="en-US" sz="1800" dirty="0">
                <a:hlinkClick r:id="rId5"/>
              </a:rPr>
              <a:t>Network drives available</a:t>
            </a:r>
            <a:r>
              <a:rPr lang="en-US" sz="1800" dirty="0"/>
              <a:t> up to 2 Terabytes of storage per lab</a:t>
            </a:r>
          </a:p>
          <a:p>
            <a:pPr>
              <a:spcBef>
                <a:spcPts val="1800"/>
              </a:spcBef>
            </a:pPr>
            <a:r>
              <a:rPr lang="en-US" sz="1800" dirty="0"/>
              <a:t>Hoffman2 Compute Cluster Storage</a:t>
            </a:r>
          </a:p>
        </p:txBody>
      </p:sp>
      <p:pic>
        <p:nvPicPr>
          <p:cNvPr id="6" name="Picture 5" descr="Illuminated server room panel">
            <a:extLst>
              <a:ext uri="{FF2B5EF4-FFF2-40B4-BE49-F238E27FC236}">
                <a16:creationId xmlns:a16="http://schemas.microsoft.com/office/drawing/2014/main" id="{5FE933EF-E3CD-F15A-6615-28B01D8CC625}"/>
              </a:ext>
            </a:extLst>
          </p:cNvPr>
          <p:cNvPicPr>
            <a:picLocks noChangeAspect="1"/>
          </p:cNvPicPr>
          <p:nvPr/>
        </p:nvPicPr>
        <p:blipFill rotWithShape="1">
          <a:blip r:embed="rId6"/>
          <a:srcRect l="20716" r="27448" b="-1"/>
          <a:stretch/>
        </p:blipFill>
        <p:spPr>
          <a:xfrm>
            <a:off x="5143348" y="-8165"/>
            <a:ext cx="4000653" cy="5151665"/>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396197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6" name="Picture 5" descr="Different coloured organisers">
            <a:extLst>
              <a:ext uri="{FF2B5EF4-FFF2-40B4-BE49-F238E27FC236}">
                <a16:creationId xmlns:a16="http://schemas.microsoft.com/office/drawing/2014/main" id="{20D5BFE3-A87F-51FF-D9B0-0ECD2AC01769}"/>
              </a:ext>
            </a:extLst>
          </p:cNvPr>
          <p:cNvPicPr>
            <a:picLocks noChangeAspect="1"/>
          </p:cNvPicPr>
          <p:nvPr/>
        </p:nvPicPr>
        <p:blipFill rotWithShape="1">
          <a:blip r:embed="rId3"/>
          <a:srcRect l="7401" r="7295" b="1"/>
          <a:stretch/>
        </p:blipFill>
        <p:spPr>
          <a:xfrm>
            <a:off x="1891768" y="7"/>
            <a:ext cx="7252232" cy="5143493"/>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4" cy="51435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8F92D11C-1D87-3C38-8770-26BDBC14C2B5}"/>
              </a:ext>
            </a:extLst>
          </p:cNvPr>
          <p:cNvSpPr>
            <a:spLocks noGrp="1"/>
          </p:cNvSpPr>
          <p:nvPr>
            <p:ph type="title"/>
          </p:nvPr>
        </p:nvSpPr>
        <p:spPr>
          <a:xfrm>
            <a:off x="714171" y="557585"/>
            <a:ext cx="2980039" cy="2769021"/>
          </a:xfrm>
          <a:noFill/>
        </p:spPr>
        <p:txBody>
          <a:bodyPr vert="horz" lIns="68580" tIns="34290" rIns="68580" bIns="34290" rtlCol="0" anchor="b">
            <a:normAutofit/>
          </a:bodyPr>
          <a:lstStyle/>
          <a:p>
            <a:r>
              <a:rPr lang="en-US" sz="3900" dirty="0">
                <a:solidFill>
                  <a:schemeClr val="bg1"/>
                </a:solidFill>
              </a:rPr>
              <a:t>Safe Data Sharing and Management</a:t>
            </a:r>
          </a:p>
        </p:txBody>
      </p:sp>
      <p:sp>
        <p:nvSpPr>
          <p:cNvPr id="4" name="Content Placeholder 2">
            <a:extLst>
              <a:ext uri="{FF2B5EF4-FFF2-40B4-BE49-F238E27FC236}">
                <a16:creationId xmlns:a16="http://schemas.microsoft.com/office/drawing/2014/main" id="{90C06E59-3348-64EA-2F3C-C99AF66A26AA}"/>
              </a:ext>
            </a:extLst>
          </p:cNvPr>
          <p:cNvSpPr txBox="1">
            <a:spLocks/>
          </p:cNvSpPr>
          <p:nvPr/>
        </p:nvSpPr>
        <p:spPr>
          <a:xfrm>
            <a:off x="3577281" y="700709"/>
            <a:ext cx="4938069" cy="3797949"/>
          </a:xfrm>
          <a:prstGeom prst="rect">
            <a:avLst/>
          </a:prstGeom>
          <a:solidFill>
            <a:srgbClr val="FFFFFF">
              <a:alpha val="79608"/>
            </a:srgbClr>
          </a:solid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1800"/>
              </a:spcBef>
              <a:buClrTx/>
              <a:buNone/>
            </a:pPr>
            <a:r>
              <a:rPr lang="en-US" sz="2100" b="1" dirty="0">
                <a:solidFill>
                  <a:prstClr val="black"/>
                </a:solidFill>
                <a:latin typeface="Calibri" panose="020F0502020204030204"/>
              </a:rPr>
              <a:t>Identify storage options for protected health data</a:t>
            </a:r>
          </a:p>
          <a:p>
            <a:pPr marL="0" indent="0" defTabSz="685800">
              <a:lnSpc>
                <a:spcPct val="110000"/>
              </a:lnSpc>
              <a:spcBef>
                <a:spcPts val="1800"/>
              </a:spcBef>
              <a:buClrTx/>
              <a:buNone/>
            </a:pPr>
            <a:r>
              <a:rPr lang="en-US" sz="2100" b="1" dirty="0">
                <a:solidFill>
                  <a:prstClr val="black"/>
                </a:solidFill>
                <a:latin typeface="Calibri" panose="020F0502020204030204"/>
              </a:rPr>
              <a:t>Identify deidentification options, and repositories for sharing protected data</a:t>
            </a:r>
          </a:p>
          <a:p>
            <a:pPr marL="0" indent="0" defTabSz="685800">
              <a:lnSpc>
                <a:spcPct val="110000"/>
              </a:lnSpc>
              <a:spcBef>
                <a:spcPts val="1800"/>
              </a:spcBef>
              <a:buClrTx/>
              <a:buNone/>
            </a:pPr>
            <a:r>
              <a:rPr lang="en-US" sz="2100" b="1" dirty="0">
                <a:solidFill>
                  <a:prstClr val="black"/>
                </a:solidFill>
                <a:latin typeface="Calibri" panose="020F0502020204030204"/>
              </a:rPr>
              <a:t>Consultation will likely be required to collect information on specific use cases</a:t>
            </a:r>
          </a:p>
        </p:txBody>
      </p:sp>
    </p:spTree>
    <p:extLst>
      <p:ext uri="{BB962C8B-B14F-4D97-AF65-F5344CB8AC3E}">
        <p14:creationId xmlns:p14="http://schemas.microsoft.com/office/powerpoint/2010/main" val="2847602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2D11C-1D87-3C38-8770-26BDBC14C2B5}"/>
              </a:ext>
            </a:extLst>
          </p:cNvPr>
          <p:cNvSpPr>
            <a:spLocks noGrp="1"/>
          </p:cNvSpPr>
          <p:nvPr>
            <p:ph type="title"/>
          </p:nvPr>
        </p:nvSpPr>
        <p:spPr>
          <a:xfrm>
            <a:off x="3451898" y="1003690"/>
            <a:ext cx="4521523" cy="972836"/>
          </a:xfrm>
        </p:spPr>
        <p:txBody>
          <a:bodyPr vert="horz" lIns="68580" tIns="34290" rIns="68580" bIns="34290" rtlCol="0" anchor="t">
            <a:normAutofit/>
          </a:bodyPr>
          <a:lstStyle/>
          <a:p>
            <a:r>
              <a:rPr lang="en-US" sz="3000" b="1" dirty="0">
                <a:solidFill>
                  <a:schemeClr val="tx2"/>
                </a:solidFill>
              </a:rPr>
              <a:t>Consultations and Referrals</a:t>
            </a:r>
          </a:p>
        </p:txBody>
      </p:sp>
      <p:pic>
        <p:nvPicPr>
          <p:cNvPr id="8" name="Graphic 7" descr="Call center">
            <a:extLst>
              <a:ext uri="{FF2B5EF4-FFF2-40B4-BE49-F238E27FC236}">
                <a16:creationId xmlns:a16="http://schemas.microsoft.com/office/drawing/2014/main" id="{66C8CFFB-33A8-A28C-4ECD-4C00996486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8377" y="1361490"/>
            <a:ext cx="3106320" cy="3106320"/>
          </a:xfrm>
          <a:custGeom>
            <a:avLst/>
            <a:gdLst/>
            <a:ahLst/>
            <a:cxnLst/>
            <a:rect l="l" t="t" r="r" b="b"/>
            <a:pathLst>
              <a:path w="4141760" h="4377846">
                <a:moveTo>
                  <a:pt x="0" y="0"/>
                </a:moveTo>
                <a:lnTo>
                  <a:pt x="4141760" y="0"/>
                </a:lnTo>
                <a:lnTo>
                  <a:pt x="4141760" y="4377846"/>
                </a:lnTo>
                <a:lnTo>
                  <a:pt x="0" y="4377846"/>
                </a:lnTo>
                <a:close/>
              </a:path>
            </a:pathLst>
          </a:custGeom>
        </p:spPr>
      </p:pic>
      <p:sp>
        <p:nvSpPr>
          <p:cNvPr id="5" name="Content Placeholder 2">
            <a:extLst>
              <a:ext uri="{FF2B5EF4-FFF2-40B4-BE49-F238E27FC236}">
                <a16:creationId xmlns:a16="http://schemas.microsoft.com/office/drawing/2014/main" id="{A009EAF3-9D81-EA40-26D9-D073745C6696}"/>
              </a:ext>
            </a:extLst>
          </p:cNvPr>
          <p:cNvSpPr txBox="1">
            <a:spLocks/>
          </p:cNvSpPr>
          <p:nvPr/>
        </p:nvSpPr>
        <p:spPr>
          <a:xfrm>
            <a:off x="2920180" y="2476013"/>
            <a:ext cx="6223820" cy="1861719"/>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1800"/>
              </a:spcBef>
              <a:buClrTx/>
              <a:buNone/>
            </a:pPr>
            <a:r>
              <a:rPr lang="en-US" sz="2100" dirty="0">
                <a:solidFill>
                  <a:prstClr val="black"/>
                </a:solidFill>
                <a:latin typeface="Calibri" panose="020F0502020204030204"/>
              </a:rPr>
              <a:t>Consult with your </a:t>
            </a:r>
            <a:r>
              <a:rPr lang="en-US" sz="2100" dirty="0">
                <a:solidFill>
                  <a:prstClr val="black"/>
                </a:solidFill>
                <a:latin typeface="Calibri" panose="020F0502020204030204"/>
                <a:hlinkClick r:id="rId5"/>
              </a:rPr>
              <a:t>Business Relationship Manager</a:t>
            </a:r>
            <a:r>
              <a:rPr lang="en-US" sz="2100" dirty="0">
                <a:solidFill>
                  <a:prstClr val="black"/>
                </a:solidFill>
                <a:latin typeface="Calibri" panose="020F0502020204030204"/>
              </a:rPr>
              <a:t> (BRM) for more information on services (Jose Gil)</a:t>
            </a:r>
          </a:p>
          <a:p>
            <a:pPr marL="0" indent="0" algn="ctr" defTabSz="685800">
              <a:lnSpc>
                <a:spcPct val="110000"/>
              </a:lnSpc>
              <a:spcBef>
                <a:spcPts val="1800"/>
              </a:spcBef>
              <a:buClrTx/>
              <a:buNone/>
            </a:pPr>
            <a:r>
              <a:rPr lang="en-US" sz="2100" dirty="0">
                <a:solidFill>
                  <a:prstClr val="black"/>
                </a:solidFill>
                <a:latin typeface="Calibri" panose="020F0502020204030204"/>
                <a:hlinkClick r:id="rId6"/>
              </a:rPr>
              <a:t>Connect with us</a:t>
            </a:r>
            <a:r>
              <a:rPr lang="en-US" sz="2100" dirty="0">
                <a:solidFill>
                  <a:prstClr val="black"/>
                </a:solidFill>
                <a:latin typeface="Calibri" panose="020F0502020204030204"/>
              </a:rPr>
              <a:t> (Clifford and Ibraheem)</a:t>
            </a:r>
          </a:p>
        </p:txBody>
      </p:sp>
    </p:spTree>
    <p:extLst>
      <p:ext uri="{BB962C8B-B14F-4D97-AF65-F5344CB8AC3E}">
        <p14:creationId xmlns:p14="http://schemas.microsoft.com/office/powerpoint/2010/main" val="690556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a:xfrm>
            <a:off x="640079" y="645474"/>
            <a:ext cx="7772400" cy="387798"/>
          </a:xfrm>
        </p:spPr>
        <p:txBody>
          <a:bodyPr/>
          <a:lstStyle/>
          <a:p>
            <a:r>
              <a:rPr lang="en-US" dirty="0" smtClean="0">
                <a:solidFill>
                  <a:schemeClr val="tx1">
                    <a:lumMod val="50000"/>
                  </a:schemeClr>
                </a:solidFill>
                <a:latin typeface="Arial" panose="020B0604020202020204" pitchFamily="34" charset="0"/>
                <a:cs typeface="Arial" panose="020B0604020202020204" pitchFamily="34" charset="0"/>
              </a:rPr>
              <a:t>Recently Processed Awards </a:t>
            </a:r>
            <a:r>
              <a:rPr lang="en-US" sz="1800" b="0" dirty="0" smtClean="0">
                <a:solidFill>
                  <a:schemeClr val="tx1">
                    <a:lumMod val="50000"/>
                  </a:schemeClr>
                </a:solidFill>
                <a:latin typeface="Arial" panose="020B0604020202020204" pitchFamily="34" charset="0"/>
                <a:cs typeface="Arial" panose="020B0604020202020204" pitchFamily="34" charset="0"/>
              </a:rPr>
              <a:t>(since August)</a:t>
            </a:r>
            <a:endParaRPr lang="en-US" sz="1800" b="0" dirty="0">
              <a:solidFill>
                <a:schemeClr val="tx1">
                  <a:lumMod val="50000"/>
                </a:schemeClr>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55259599"/>
              </p:ext>
            </p:extLst>
          </p:nvPr>
        </p:nvGraphicFramePr>
        <p:xfrm>
          <a:off x="237069" y="1286935"/>
          <a:ext cx="8449730" cy="3686989"/>
        </p:xfrm>
        <a:graphic>
          <a:graphicData uri="http://schemas.openxmlformats.org/drawingml/2006/table">
            <a:tbl>
              <a:tblPr>
                <a:tableStyleId>{4F34DB4C-8F9F-4031-8EC6-0B126F8A54F6}</a:tableStyleId>
              </a:tblPr>
              <a:tblGrid>
                <a:gridCol w="795864">
                  <a:extLst>
                    <a:ext uri="{9D8B030D-6E8A-4147-A177-3AD203B41FA5}">
                      <a16:colId xmlns:a16="http://schemas.microsoft.com/office/drawing/2014/main" val="4071373059"/>
                    </a:ext>
                  </a:extLst>
                </a:gridCol>
                <a:gridCol w="2496077">
                  <a:extLst>
                    <a:ext uri="{9D8B030D-6E8A-4147-A177-3AD203B41FA5}">
                      <a16:colId xmlns:a16="http://schemas.microsoft.com/office/drawing/2014/main" val="4006078751"/>
                    </a:ext>
                  </a:extLst>
                </a:gridCol>
                <a:gridCol w="1306206">
                  <a:extLst>
                    <a:ext uri="{9D8B030D-6E8A-4147-A177-3AD203B41FA5}">
                      <a16:colId xmlns:a16="http://schemas.microsoft.com/office/drawing/2014/main" val="2882388467"/>
                    </a:ext>
                  </a:extLst>
                </a:gridCol>
                <a:gridCol w="837451">
                  <a:extLst>
                    <a:ext uri="{9D8B030D-6E8A-4147-A177-3AD203B41FA5}">
                      <a16:colId xmlns:a16="http://schemas.microsoft.com/office/drawing/2014/main" val="1453221590"/>
                    </a:ext>
                  </a:extLst>
                </a:gridCol>
                <a:gridCol w="914400">
                  <a:extLst>
                    <a:ext uri="{9D8B030D-6E8A-4147-A177-3AD203B41FA5}">
                      <a16:colId xmlns:a16="http://schemas.microsoft.com/office/drawing/2014/main" val="995117209"/>
                    </a:ext>
                  </a:extLst>
                </a:gridCol>
                <a:gridCol w="1083733">
                  <a:extLst>
                    <a:ext uri="{9D8B030D-6E8A-4147-A177-3AD203B41FA5}">
                      <a16:colId xmlns:a16="http://schemas.microsoft.com/office/drawing/2014/main" val="1253628293"/>
                    </a:ext>
                  </a:extLst>
                </a:gridCol>
                <a:gridCol w="1015999">
                  <a:extLst>
                    <a:ext uri="{9D8B030D-6E8A-4147-A177-3AD203B41FA5}">
                      <a16:colId xmlns:a16="http://schemas.microsoft.com/office/drawing/2014/main" val="1256587031"/>
                    </a:ext>
                  </a:extLst>
                </a:gridCol>
              </a:tblGrid>
              <a:tr h="341236">
                <a:tc>
                  <a:txBody>
                    <a:bodyPr/>
                    <a:lstStyle/>
                    <a:p>
                      <a:pPr algn="ctr" fontAlgn="ctr"/>
                      <a:r>
                        <a:rPr lang="en-US" sz="1000" u="none" strike="noStrike" dirty="0">
                          <a:solidFill>
                            <a:schemeClr val="bg1"/>
                          </a:solidFill>
                          <a:effectLst/>
                        </a:rPr>
                        <a:t>PI</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Award Title</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Sponsor</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Prime Sponsor</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Action Type</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Project Period Begin Date</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tc>
                  <a:txBody>
                    <a:bodyPr/>
                    <a:lstStyle/>
                    <a:p>
                      <a:pPr algn="ctr" fontAlgn="ctr"/>
                      <a:r>
                        <a:rPr lang="en-US" sz="1000" u="none" strike="noStrike" dirty="0">
                          <a:solidFill>
                            <a:schemeClr val="bg1"/>
                          </a:solidFill>
                          <a:effectLst/>
                        </a:rPr>
                        <a:t>Project Period End Date</a:t>
                      </a:r>
                      <a:endParaRPr lang="en-US" sz="1000" b="1" i="0" u="none" strike="noStrike" dirty="0">
                        <a:solidFill>
                          <a:schemeClr val="bg1"/>
                        </a:solidFill>
                        <a:effectLst/>
                        <a:latin typeface="Calibri" panose="020F0502020204030204" pitchFamily="34" charset="0"/>
                      </a:endParaRPr>
                    </a:p>
                  </a:txBody>
                  <a:tcPr marT="2025" marB="0" anchor="ctr">
                    <a:solidFill>
                      <a:srgbClr val="12659C"/>
                    </a:solidFill>
                  </a:tcPr>
                </a:tc>
                <a:extLst>
                  <a:ext uri="{0D108BD9-81ED-4DB2-BD59-A6C34878D82A}">
                    <a16:rowId xmlns:a16="http://schemas.microsoft.com/office/drawing/2014/main" val="255266611"/>
                  </a:ext>
                </a:extLst>
              </a:tr>
              <a:tr h="341236">
                <a:tc>
                  <a:txBody>
                    <a:bodyPr/>
                    <a:lstStyle/>
                    <a:p>
                      <a:pPr algn="l" fontAlgn="ctr"/>
                      <a:r>
                        <a:rPr lang="en-US" sz="1000" u="none" strike="noStrike">
                          <a:effectLst/>
                        </a:rPr>
                        <a:t>Gelberg, Lillian</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Subthreshold Opioid Use Disorder Prevention (STOP) Trial</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NEW YORK UNIVERSITY</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smtClean="0">
                          <a:effectLst/>
                        </a:rPr>
                        <a:t>NIH-NIDA</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Continuation</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02/15/2019</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02/29/2024</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extLst>
                  <a:ext uri="{0D108BD9-81ED-4DB2-BD59-A6C34878D82A}">
                    <a16:rowId xmlns:a16="http://schemas.microsoft.com/office/drawing/2014/main" val="2341693762"/>
                  </a:ext>
                </a:extLst>
              </a:tr>
              <a:tr h="457270">
                <a:tc>
                  <a:txBody>
                    <a:bodyPr/>
                    <a:lstStyle/>
                    <a:p>
                      <a:pPr algn="l" fontAlgn="ctr"/>
                      <a:r>
                        <a:rPr lang="en-US" sz="1000" u="none" strike="noStrike" dirty="0">
                          <a:effectLst/>
                        </a:rPr>
                        <a:t>Shoptaw, Steven </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Screen, Treat and Retain Meth-Using Opioid Drug Users at Methadone Clinics (STAR-OM)</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Hanoi Medical University (Vietnam) </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smtClean="0">
                          <a:effectLst/>
                        </a:rPr>
                        <a:t>NIH-NIDA</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Continuation</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06/01/2020</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03/31/2025</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extLst>
                  <a:ext uri="{0D108BD9-81ED-4DB2-BD59-A6C34878D82A}">
                    <a16:rowId xmlns:a16="http://schemas.microsoft.com/office/drawing/2014/main" val="3104406668"/>
                  </a:ext>
                </a:extLst>
              </a:tr>
              <a:tr h="454979">
                <a:tc>
                  <a:txBody>
                    <a:bodyPr/>
                    <a:lstStyle/>
                    <a:p>
                      <a:pPr algn="l" fontAlgn="ctr"/>
                      <a:r>
                        <a:rPr lang="en-US" sz="1000" u="none" strike="noStrike">
                          <a:effectLst/>
                        </a:rPr>
                        <a:t>Donohoe, Thomas J</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Ending the HIV Epidemic: A Plan for America – Technical Assistance Provider</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Cicatelli Associates</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smtClean="0">
                          <a:effectLst/>
                        </a:rPr>
                        <a:t>DHHS-HRSA</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Continuation</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03/01/2020</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02/28/2025</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extLst>
                  <a:ext uri="{0D108BD9-81ED-4DB2-BD59-A6C34878D82A}">
                    <a16:rowId xmlns:a16="http://schemas.microsoft.com/office/drawing/2014/main" val="694419151"/>
                  </a:ext>
                </a:extLst>
              </a:tr>
              <a:tr h="341236">
                <a:tc>
                  <a:txBody>
                    <a:bodyPr/>
                    <a:lstStyle/>
                    <a:p>
                      <a:pPr algn="l" fontAlgn="ctr"/>
                      <a:r>
                        <a:rPr lang="en-US" sz="1000" u="none" strike="noStrike">
                          <a:effectLst/>
                        </a:rPr>
                        <a:t>Tarn, Derjung</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Medicare Annual Wellness Visit Practice Redesign Toolkit: A Tailored Intervention to Improve Preventive Health Service Use</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NIH-NIA National Institute on Aging</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Continuation</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08/15/2020</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07/31/2025</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extLst>
                  <a:ext uri="{0D108BD9-81ED-4DB2-BD59-A6C34878D82A}">
                    <a16:rowId xmlns:a16="http://schemas.microsoft.com/office/drawing/2014/main" val="2696994453"/>
                  </a:ext>
                </a:extLst>
              </a:tr>
              <a:tr h="682473">
                <a:tc>
                  <a:txBody>
                    <a:bodyPr/>
                    <a:lstStyle/>
                    <a:p>
                      <a:pPr algn="l" fontAlgn="ctr"/>
                      <a:r>
                        <a:rPr lang="en-US" sz="1000" u="none" strike="noStrike">
                          <a:effectLst/>
                        </a:rPr>
                        <a:t>Sur, Denise Kc</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SBPCR-1000497: UCLA Family Medicine Residency Program (Song-Brown 2020)</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smtClean="0">
                          <a:effectLst/>
                        </a:rPr>
                        <a:t>CA-</a:t>
                      </a:r>
                      <a:r>
                        <a:rPr lang="en-US" sz="1000" u="none" strike="noStrike" dirty="0" err="1" smtClean="0">
                          <a:effectLst/>
                        </a:rPr>
                        <a:t>Dept</a:t>
                      </a:r>
                      <a:r>
                        <a:rPr lang="en-US" sz="1000" u="none" strike="noStrike" dirty="0" smtClean="0">
                          <a:effectLst/>
                        </a:rPr>
                        <a:t> </a:t>
                      </a:r>
                      <a:r>
                        <a:rPr lang="en-US" sz="1000" u="none" strike="noStrike" dirty="0">
                          <a:effectLst/>
                        </a:rPr>
                        <a:t>of Health Care Access and </a:t>
                      </a:r>
                      <a:r>
                        <a:rPr lang="en-US" sz="1000" u="none" strike="noStrike" dirty="0" smtClean="0">
                          <a:effectLst/>
                        </a:rPr>
                        <a:t>Information</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Continuation</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06/30/2021</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06/29/2024</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extLst>
                  <a:ext uri="{0D108BD9-81ED-4DB2-BD59-A6C34878D82A}">
                    <a16:rowId xmlns:a16="http://schemas.microsoft.com/office/drawing/2014/main" val="305284857"/>
                  </a:ext>
                </a:extLst>
              </a:tr>
              <a:tr h="341236">
                <a:tc>
                  <a:txBody>
                    <a:bodyPr/>
                    <a:lstStyle/>
                    <a:p>
                      <a:pPr algn="l" fontAlgn="ctr"/>
                      <a:r>
                        <a:rPr lang="en-US" sz="1000" u="none" strike="noStrike">
                          <a:effectLst/>
                        </a:rPr>
                        <a:t>Shoptaw, Steven J</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UCLA Alcohol Medication Research Unit - Base Contract</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smtClean="0">
                          <a:effectLst/>
                        </a:rPr>
                        <a:t>NIH-NIAAA</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Modification/ Amendment</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03/25/2021</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03/14/2028</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extLst>
                  <a:ext uri="{0D108BD9-81ED-4DB2-BD59-A6C34878D82A}">
                    <a16:rowId xmlns:a16="http://schemas.microsoft.com/office/drawing/2014/main" val="3186943151"/>
                  </a:ext>
                </a:extLst>
              </a:tr>
              <a:tr h="454979">
                <a:tc>
                  <a:txBody>
                    <a:bodyPr/>
                    <a:lstStyle/>
                    <a:p>
                      <a:pPr algn="l" fontAlgn="ctr"/>
                      <a:r>
                        <a:rPr lang="en-US" sz="1000" u="none" strike="noStrike">
                          <a:effectLst/>
                        </a:rPr>
                        <a:t>Shoptaw, Steven J</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HPTN 094 Integra</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FHI 360 </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NIH-NIAID </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Modification/ Amendment</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a:effectLst/>
                        </a:rPr>
                        <a:t>10/01/2020</a:t>
                      </a:r>
                      <a:endParaRPr lang="en-US" sz="1000" b="0" i="0" u="none" strike="noStrike">
                        <a:solidFill>
                          <a:srgbClr val="000000"/>
                        </a:solidFill>
                        <a:effectLst/>
                        <a:latin typeface="Calibri" panose="020F0502020204030204" pitchFamily="34" charset="0"/>
                      </a:endParaRPr>
                    </a:p>
                  </a:txBody>
                  <a:tcPr marT="2025" marB="0" anchor="ctr">
                    <a:solidFill>
                      <a:schemeClr val="bg1"/>
                    </a:solidFill>
                  </a:tcPr>
                </a:tc>
                <a:tc>
                  <a:txBody>
                    <a:bodyPr/>
                    <a:lstStyle/>
                    <a:p>
                      <a:pPr algn="l" fontAlgn="ctr"/>
                      <a:r>
                        <a:rPr lang="en-US" sz="1000" u="none" strike="noStrike" dirty="0">
                          <a:effectLst/>
                        </a:rPr>
                        <a:t>03/31/2025</a:t>
                      </a:r>
                      <a:endParaRPr lang="en-US" sz="1000" b="0" i="0" u="none" strike="noStrike" dirty="0">
                        <a:solidFill>
                          <a:srgbClr val="000000"/>
                        </a:solidFill>
                        <a:effectLst/>
                        <a:latin typeface="Calibri" panose="020F0502020204030204" pitchFamily="34" charset="0"/>
                      </a:endParaRPr>
                    </a:p>
                  </a:txBody>
                  <a:tcPr marT="2025" marB="0" anchor="ctr">
                    <a:solidFill>
                      <a:schemeClr val="bg1"/>
                    </a:solidFill>
                  </a:tcPr>
                </a:tc>
                <a:extLst>
                  <a:ext uri="{0D108BD9-81ED-4DB2-BD59-A6C34878D82A}">
                    <a16:rowId xmlns:a16="http://schemas.microsoft.com/office/drawing/2014/main" val="1209500679"/>
                  </a:ext>
                </a:extLst>
              </a:tr>
            </a:tbl>
          </a:graphicData>
        </a:graphic>
      </p:graphicFrame>
    </p:spTree>
    <p:extLst>
      <p:ext uri="{BB962C8B-B14F-4D97-AF65-F5344CB8AC3E}">
        <p14:creationId xmlns:p14="http://schemas.microsoft.com/office/powerpoint/2010/main" val="2132553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4092A4-DCF1-1348-9960-323D083968EE}"/>
              </a:ext>
            </a:extLst>
          </p:cNvPr>
          <p:cNvSpPr>
            <a:spLocks noGrp="1"/>
          </p:cNvSpPr>
          <p:nvPr>
            <p:ph type="sldNum" sz="quarter" idx="19"/>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6238B5B-F19C-E947-A0BC-87BD7983F871}" type="slidenum">
              <a:rPr kumimoji="0" lang="en-US" sz="800" b="0" i="0" u="none" strike="noStrike" kern="1200" cap="none" spc="0" normalizeH="0" baseline="0" noProof="0" smtClean="0">
                <a:ln>
                  <a:noFill/>
                </a:ln>
                <a:solidFill>
                  <a:srgbClr val="898989"/>
                </a:solidFill>
                <a:effectLst/>
                <a:uLnTx/>
                <a:uFillTx/>
                <a:latin typeface="Helvetica Regular"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srgbClr val="898989"/>
              </a:solidFill>
              <a:effectLst/>
              <a:uLnTx/>
              <a:uFillTx/>
              <a:latin typeface="Helvetica Regular" pitchFamily="2" charset="0"/>
              <a:ea typeface="+mn-ea"/>
              <a:cs typeface="+mn-cs"/>
            </a:endParaRPr>
          </a:p>
        </p:txBody>
      </p:sp>
      <p:sp>
        <p:nvSpPr>
          <p:cNvPr id="2" name="Title 1">
            <a:extLst>
              <a:ext uri="{FF2B5EF4-FFF2-40B4-BE49-F238E27FC236}">
                <a16:creationId xmlns:a16="http://schemas.microsoft.com/office/drawing/2014/main" id="{9999A3A3-B77B-9A49-9A57-95F35B12E1A1}"/>
              </a:ext>
            </a:extLst>
          </p:cNvPr>
          <p:cNvSpPr>
            <a:spLocks noGrp="1"/>
          </p:cNvSpPr>
          <p:nvPr>
            <p:ph type="title"/>
          </p:nvPr>
        </p:nvSpPr>
        <p:spPr/>
        <p:txBody>
          <a:bodyPr/>
          <a:lstStyle/>
          <a:p>
            <a:r>
              <a:rPr lang="en-US" dirty="0">
                <a:solidFill>
                  <a:schemeClr val="tx1">
                    <a:lumMod val="50000"/>
                  </a:schemeClr>
                </a:solidFill>
                <a:latin typeface="Arial" panose="020B0604020202020204" pitchFamily="34" charset="0"/>
                <a:cs typeface="Arial" panose="020B0604020202020204" pitchFamily="34" charset="0"/>
              </a:rPr>
              <a:t>Recently Submitted </a:t>
            </a:r>
            <a:r>
              <a:rPr lang="en-US" dirty="0" smtClean="0">
                <a:solidFill>
                  <a:schemeClr val="tx1">
                    <a:lumMod val="50000"/>
                  </a:schemeClr>
                </a:solidFill>
                <a:latin typeface="Arial" panose="020B0604020202020204" pitchFamily="34" charset="0"/>
                <a:cs typeface="Arial" panose="020B0604020202020204" pitchFamily="34" charset="0"/>
              </a:rPr>
              <a:t>Proposals </a:t>
            </a:r>
            <a:r>
              <a:rPr lang="en-US" sz="1800" b="0" dirty="0">
                <a:solidFill>
                  <a:schemeClr val="tx1">
                    <a:lumMod val="50000"/>
                  </a:schemeClr>
                </a:solidFill>
              </a:rPr>
              <a:t>(since </a:t>
            </a:r>
            <a:r>
              <a:rPr lang="en-US" sz="1800" b="0" dirty="0" smtClean="0">
                <a:solidFill>
                  <a:schemeClr val="tx1">
                    <a:lumMod val="50000"/>
                  </a:schemeClr>
                </a:solidFill>
              </a:rPr>
              <a:t>August)</a:t>
            </a:r>
            <a:endParaRPr lang="en-US" sz="1800" dirty="0">
              <a:solidFill>
                <a:schemeClr val="tx1">
                  <a:lumMod val="50000"/>
                </a:schemeClr>
              </a:solidFill>
            </a:endParaRPr>
          </a:p>
        </p:txBody>
      </p:sp>
      <p:graphicFrame>
        <p:nvGraphicFramePr>
          <p:cNvPr id="8" name="Table 7">
            <a:extLst>
              <a:ext uri="{FF2B5EF4-FFF2-40B4-BE49-F238E27FC236}">
                <a16:creationId xmlns:a16="http://schemas.microsoft.com/office/drawing/2014/main" id="{D09A853D-0469-694E-8DBB-33BC741187CA}"/>
              </a:ext>
            </a:extLst>
          </p:cNvPr>
          <p:cNvGraphicFramePr>
            <a:graphicFrameLocks noGrp="1"/>
          </p:cNvGraphicFramePr>
          <p:nvPr>
            <p:extLst>
              <p:ext uri="{D42A27DB-BD31-4B8C-83A1-F6EECF244321}">
                <p14:modId xmlns:p14="http://schemas.microsoft.com/office/powerpoint/2010/main" val="4155116493"/>
              </p:ext>
            </p:extLst>
          </p:nvPr>
        </p:nvGraphicFramePr>
        <p:xfrm>
          <a:off x="289711" y="1283818"/>
          <a:ext cx="8589113" cy="3653942"/>
        </p:xfrm>
        <a:graphic>
          <a:graphicData uri="http://schemas.openxmlformats.org/drawingml/2006/table">
            <a:tbl>
              <a:tblPr firstRow="1">
                <a:tableStyleId>{5C22544A-7EE6-4342-B048-85BDC9FD1C3A}</a:tableStyleId>
              </a:tblPr>
              <a:tblGrid>
                <a:gridCol w="912556">
                  <a:extLst>
                    <a:ext uri="{9D8B030D-6E8A-4147-A177-3AD203B41FA5}">
                      <a16:colId xmlns:a16="http://schemas.microsoft.com/office/drawing/2014/main" val="3764042023"/>
                    </a:ext>
                  </a:extLst>
                </a:gridCol>
                <a:gridCol w="4250266">
                  <a:extLst>
                    <a:ext uri="{9D8B030D-6E8A-4147-A177-3AD203B41FA5}">
                      <a16:colId xmlns:a16="http://schemas.microsoft.com/office/drawing/2014/main" val="2674146677"/>
                    </a:ext>
                  </a:extLst>
                </a:gridCol>
                <a:gridCol w="1913467">
                  <a:extLst>
                    <a:ext uri="{9D8B030D-6E8A-4147-A177-3AD203B41FA5}">
                      <a16:colId xmlns:a16="http://schemas.microsoft.com/office/drawing/2014/main" val="3006092247"/>
                    </a:ext>
                  </a:extLst>
                </a:gridCol>
                <a:gridCol w="677333">
                  <a:extLst>
                    <a:ext uri="{9D8B030D-6E8A-4147-A177-3AD203B41FA5}">
                      <a16:colId xmlns:a16="http://schemas.microsoft.com/office/drawing/2014/main" val="175481784"/>
                    </a:ext>
                  </a:extLst>
                </a:gridCol>
                <a:gridCol w="835491">
                  <a:extLst>
                    <a:ext uri="{9D8B030D-6E8A-4147-A177-3AD203B41FA5}">
                      <a16:colId xmlns:a16="http://schemas.microsoft.com/office/drawing/2014/main" val="3869669175"/>
                    </a:ext>
                  </a:extLst>
                </a:gridCol>
              </a:tblGrid>
              <a:tr h="342182">
                <a:tc>
                  <a:txBody>
                    <a:bodyPr/>
                    <a:lstStyle/>
                    <a:p>
                      <a:pPr algn="l"/>
                      <a:r>
                        <a:rPr lang="en-US" sz="1200" b="1" i="0" dirty="0">
                          <a:latin typeface="Calibri" panose="020F0502020204030204" pitchFamily="34" charset="0"/>
                          <a:cs typeface="Calibri" panose="020F0502020204030204" pitchFamily="34" charset="0"/>
                        </a:rPr>
                        <a:t>PI</a:t>
                      </a:r>
                    </a:p>
                  </a:txBody>
                  <a:tcPr marL="45720" marR="4572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14669D"/>
                    </a:solidFill>
                  </a:tcPr>
                </a:tc>
                <a:tc>
                  <a:txBody>
                    <a:bodyPr/>
                    <a:lstStyle/>
                    <a:p>
                      <a:pPr algn="l"/>
                      <a:r>
                        <a:rPr lang="en-US" sz="1200" b="1" i="0" dirty="0" smtClean="0">
                          <a:latin typeface="Calibri" panose="020F0502020204030204" pitchFamily="34" charset="0"/>
                          <a:cs typeface="Calibri" panose="020F0502020204030204" pitchFamily="34" charset="0"/>
                        </a:rPr>
                        <a:t>Title</a:t>
                      </a:r>
                      <a:endParaRPr lang="en-US" sz="1200" b="1" i="0" dirty="0">
                        <a:latin typeface="Calibri" panose="020F0502020204030204" pitchFamily="34" charset="0"/>
                        <a:cs typeface="Calibri" panose="020F0502020204030204" pitchFamily="34" charset="0"/>
                      </a:endParaRP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14669D"/>
                    </a:solidFill>
                  </a:tcPr>
                </a:tc>
                <a:tc>
                  <a:txBody>
                    <a:bodyPr/>
                    <a:lstStyle/>
                    <a:p>
                      <a:pPr algn="l"/>
                      <a:r>
                        <a:rPr lang="en-US" sz="1200" b="1" i="0" dirty="0">
                          <a:latin typeface="Calibri" panose="020F0502020204030204" pitchFamily="34" charset="0"/>
                          <a:cs typeface="Calibri" panose="020F0502020204030204" pitchFamily="34" charset="0"/>
                        </a:rPr>
                        <a:t>Sponsor</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14669D"/>
                    </a:solidFill>
                  </a:tcPr>
                </a:tc>
                <a:tc>
                  <a:txBody>
                    <a:bodyPr/>
                    <a:lstStyle/>
                    <a:p>
                      <a:pPr algn="l"/>
                      <a:r>
                        <a:rPr lang="en-US" sz="1200" b="1" i="0" dirty="0">
                          <a:latin typeface="Calibri" panose="020F0502020204030204" pitchFamily="34" charset="0"/>
                          <a:cs typeface="Calibri" panose="020F0502020204030204" pitchFamily="34" charset="0"/>
                        </a:rPr>
                        <a:t>Prime Sponsor</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14669D"/>
                    </a:solidFill>
                  </a:tcPr>
                </a:tc>
                <a:tc>
                  <a:txBody>
                    <a:bodyPr/>
                    <a:lstStyle/>
                    <a:p>
                      <a:pPr algn="l"/>
                      <a:r>
                        <a:rPr lang="en-US" sz="1200" b="1" i="0" baseline="0" dirty="0" smtClean="0">
                          <a:latin typeface="Calibri" panose="020F0502020204030204" pitchFamily="34" charset="0"/>
                          <a:cs typeface="Calibri" panose="020F0502020204030204" pitchFamily="34" charset="0"/>
                        </a:rPr>
                        <a:t>Type</a:t>
                      </a:r>
                      <a:endParaRPr lang="en-US" sz="1200" b="1" i="0" dirty="0">
                        <a:latin typeface="Calibri" panose="020F0502020204030204" pitchFamily="34" charset="0"/>
                        <a:cs typeface="Calibri" panose="020F0502020204030204" pitchFamily="34" charset="0"/>
                      </a:endParaRP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14669D"/>
                    </a:solidFill>
                  </a:tcPr>
                </a:tc>
                <a:extLst>
                  <a:ext uri="{0D108BD9-81ED-4DB2-BD59-A6C34878D82A}">
                    <a16:rowId xmlns:a16="http://schemas.microsoft.com/office/drawing/2014/main" val="1160960130"/>
                  </a:ext>
                </a:extLst>
              </a:tr>
              <a:tr h="383529">
                <a:tc>
                  <a:txBody>
                    <a:bodyPr/>
                    <a:lstStyle/>
                    <a:p>
                      <a:pPr algn="l" fontAlgn="ctr"/>
                      <a:r>
                        <a:rPr lang="en-US" sz="1100" b="0" i="0" u="none" strike="noStrike">
                          <a:solidFill>
                            <a:srgbClr val="000000"/>
                          </a:solidFill>
                          <a:effectLst/>
                          <a:latin typeface="Calibri" panose="020F0502020204030204" pitchFamily="34" charset="0"/>
                        </a:rPr>
                        <a:t>Gelberg, Lillian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Effect of an Adapted Community-Based Biofeedback Program on Heart Rate Variability and Mental Health among People Experiencing Homelessness</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UNIVERSITY OF CALIFORNIA, IRVINE</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NIH</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Resubmission - 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3736052"/>
                  </a:ext>
                </a:extLst>
              </a:tr>
              <a:tr h="319062">
                <a:tc>
                  <a:txBody>
                    <a:bodyPr/>
                    <a:lstStyle/>
                    <a:p>
                      <a:pPr algn="l" fontAlgn="ctr"/>
                      <a:r>
                        <a:rPr lang="en-US" sz="1100" b="0" i="0" u="none" strike="noStrike">
                          <a:solidFill>
                            <a:srgbClr val="000000"/>
                          </a:solidFill>
                          <a:effectLst/>
                          <a:latin typeface="Calibri" panose="020F0502020204030204" pitchFamily="34" charset="0"/>
                        </a:rPr>
                        <a:t>Sur, Denise Kc</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CalMedForce Grant (2023-2026)</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Physicians for a Healthy California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1655040"/>
                  </a:ext>
                </a:extLst>
              </a:tr>
              <a:tr h="288481">
                <a:tc>
                  <a:txBody>
                    <a:bodyPr/>
                    <a:lstStyle/>
                    <a:p>
                      <a:pPr algn="l" fontAlgn="ctr"/>
                      <a:r>
                        <a:rPr lang="en-US" sz="1100" b="0" i="0" u="none" strike="noStrike">
                          <a:solidFill>
                            <a:srgbClr val="000000"/>
                          </a:solidFill>
                          <a:effectLst/>
                          <a:latin typeface="Calibri" panose="020F0502020204030204" pitchFamily="34" charset="0"/>
                        </a:rPr>
                        <a:t>Sur, Denise Kc</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HCAI Song-Brown Grant Primary Care Residency Program</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CA-Department of Health Care Access and Information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5888484"/>
                  </a:ext>
                </a:extLst>
              </a:tr>
              <a:tr h="379727">
                <a:tc>
                  <a:txBody>
                    <a:bodyPr/>
                    <a:lstStyle/>
                    <a:p>
                      <a:pPr algn="l" fontAlgn="ctr"/>
                      <a:r>
                        <a:rPr lang="en-US" sz="1100" b="0" i="0" u="none" strike="noStrike">
                          <a:solidFill>
                            <a:srgbClr val="000000"/>
                          </a:solidFill>
                          <a:effectLst/>
                          <a:latin typeface="Calibri" panose="020F0502020204030204" pitchFamily="34" charset="0"/>
                        </a:rPr>
                        <a:t>Tarn, Derjung</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iCARE, Improving the Quality of Care in Asthma Patients at Risk of Exacerbations</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BRIGHAM AND WOMEN'S HOSPITAL</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PCORI</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7837321"/>
                  </a:ext>
                </a:extLst>
              </a:tr>
              <a:tr h="423411">
                <a:tc>
                  <a:txBody>
                    <a:bodyPr/>
                    <a:lstStyle/>
                    <a:p>
                      <a:pPr algn="l" fontAlgn="ctr"/>
                      <a:r>
                        <a:rPr lang="en-US" sz="1100" b="0" i="0" u="none" strike="noStrike">
                          <a:solidFill>
                            <a:srgbClr val="000000"/>
                          </a:solidFill>
                          <a:effectLst/>
                          <a:latin typeface="Calibri" panose="020F0502020204030204" pitchFamily="34" charset="0"/>
                        </a:rPr>
                        <a:t>Li, Michael Jonathan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A whole-person approach to biomarker assessment in substance use and HIV intervention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NIH-NIDA National Institute on Drug Abuse</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New</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2031225"/>
                  </a:ext>
                </a:extLst>
              </a:tr>
              <a:tr h="368000">
                <a:tc>
                  <a:txBody>
                    <a:bodyPr/>
                    <a:lstStyle/>
                    <a:p>
                      <a:pPr algn="l" fontAlgn="ctr"/>
                      <a:r>
                        <a:rPr lang="en-US" sz="1100" b="0" i="0" u="none" strike="noStrike">
                          <a:solidFill>
                            <a:srgbClr val="000000"/>
                          </a:solidFill>
                          <a:effectLst/>
                          <a:latin typeface="Calibri" panose="020F0502020204030204" pitchFamily="34" charset="0"/>
                        </a:rPr>
                        <a:t>Li, Michael Jonathan</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Midwest Integration of the National HIV Curriculum (MINHC) Grant (</a:t>
                      </a:r>
                      <a:r>
                        <a:rPr lang="en-US" sz="1100" b="0" i="0" u="none" strike="noStrike" dirty="0" err="1" smtClean="0">
                          <a:solidFill>
                            <a:srgbClr val="000000"/>
                          </a:solidFill>
                          <a:effectLst/>
                          <a:latin typeface="Calibri" panose="020F0502020204030204" pitchFamily="34" charset="0"/>
                        </a:rPr>
                        <a:t>Yr</a:t>
                      </a:r>
                      <a:r>
                        <a:rPr lang="en-US" sz="1100" b="0" i="0" u="none" strike="noStrike" dirty="0" smtClean="0">
                          <a:solidFill>
                            <a:srgbClr val="000000"/>
                          </a:solidFill>
                          <a:effectLst/>
                          <a:latin typeface="Calibri" panose="020F0502020204030204" pitchFamily="34" charset="0"/>
                        </a:rPr>
                        <a:t> </a:t>
                      </a:r>
                      <a:r>
                        <a:rPr lang="en-US" sz="11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UNIVERSITY OF ILLINOIS</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DHHS-HRSA</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Modification/ Amendment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4040416"/>
                  </a:ext>
                </a:extLst>
              </a:tr>
              <a:tr h="258062">
                <a:tc>
                  <a:txBody>
                    <a:bodyPr/>
                    <a:lstStyle/>
                    <a:p>
                      <a:pPr algn="l"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CTN-0110 MURB Non-HEAL YR19</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dirty="0" err="1" smtClean="0">
                          <a:solidFill>
                            <a:srgbClr val="000000"/>
                          </a:solidFill>
                          <a:effectLst/>
                          <a:latin typeface="Calibri" panose="020F0502020204030204" pitchFamily="34" charset="0"/>
                        </a:rPr>
                        <a:t>Univ</a:t>
                      </a:r>
                      <a:r>
                        <a:rPr lang="en-US" sz="1100" b="0" i="0" u="none" strike="noStrike" dirty="0" smtClean="0">
                          <a:solidFill>
                            <a:srgbClr val="000000"/>
                          </a:solidFill>
                          <a:effectLst/>
                          <a:latin typeface="Calibri" panose="020F0502020204030204" pitchFamily="34" charset="0"/>
                        </a:rPr>
                        <a:t> of Texas-Southwestern Med</a:t>
                      </a:r>
                      <a:r>
                        <a:rPr lang="en-US" sz="1100" b="0" i="0" u="none" strike="noStrike" baseline="0" dirty="0" smtClean="0">
                          <a:solidFill>
                            <a:srgbClr val="000000"/>
                          </a:solidFill>
                          <a:effectLst/>
                          <a:latin typeface="Calibri" panose="020F0502020204030204" pitchFamily="34" charset="0"/>
                        </a:rPr>
                        <a:t> </a:t>
                      </a:r>
                      <a:r>
                        <a:rPr lang="en-US" sz="1100" b="0" i="0" u="none" strike="noStrike" dirty="0" smtClean="0">
                          <a:solidFill>
                            <a:srgbClr val="000000"/>
                          </a:solidFill>
                          <a:effectLst/>
                          <a:latin typeface="Calibri" panose="020F0502020204030204" pitchFamily="34" charset="0"/>
                        </a:rPr>
                        <a:t>Center at Dallas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NIH-NIDA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Supplement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93864476"/>
                  </a:ext>
                </a:extLst>
              </a:tr>
              <a:tr h="478744">
                <a:tc>
                  <a:txBody>
                    <a:bodyPr/>
                    <a:lstStyle/>
                    <a:p>
                      <a:pPr algn="l" fontAlgn="ctr"/>
                      <a:r>
                        <a:rPr lang="en-US" sz="1100" b="0" i="0" u="none" strike="noStrike">
                          <a:solidFill>
                            <a:srgbClr val="000000"/>
                          </a:solidFill>
                          <a:effectLst/>
                          <a:latin typeface="Calibri" panose="020F0502020204030204" pitchFamily="34" charset="0"/>
                        </a:rPr>
                        <a:t>Shoptaw, Steven J</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CTN-0109: Randomized, placebo-controlled trial of injectable naltrexone and monthly injectable buprenorphine for cocaine use (CURB-2)</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dirty="0" err="1" smtClean="0">
                          <a:solidFill>
                            <a:srgbClr val="000000"/>
                          </a:solidFill>
                          <a:effectLst/>
                          <a:latin typeface="Calibri" panose="020F0502020204030204" pitchFamily="34" charset="0"/>
                        </a:rPr>
                        <a:t>Univ</a:t>
                      </a:r>
                      <a:r>
                        <a:rPr lang="en-US" sz="1100" b="0" i="0" u="none" strike="noStrike" dirty="0" smtClean="0">
                          <a:solidFill>
                            <a:srgbClr val="000000"/>
                          </a:solidFill>
                          <a:effectLst/>
                          <a:latin typeface="Calibri" panose="020F0502020204030204" pitchFamily="34" charset="0"/>
                        </a:rPr>
                        <a:t> </a:t>
                      </a:r>
                      <a:r>
                        <a:rPr lang="en-US" sz="1100" b="0" i="0" u="none" strike="noStrike" dirty="0">
                          <a:solidFill>
                            <a:srgbClr val="000000"/>
                          </a:solidFill>
                          <a:effectLst/>
                          <a:latin typeface="Calibri" panose="020F0502020204030204" pitchFamily="34" charset="0"/>
                        </a:rPr>
                        <a:t>of Texas-Southwestern </a:t>
                      </a:r>
                      <a:r>
                        <a:rPr lang="en-US" sz="1100" b="0" i="0" u="none" strike="noStrike" dirty="0" smtClean="0">
                          <a:solidFill>
                            <a:srgbClr val="000000"/>
                          </a:solidFill>
                          <a:effectLst/>
                          <a:latin typeface="Calibri" panose="020F0502020204030204" pitchFamily="34" charset="0"/>
                        </a:rPr>
                        <a:t>Med</a:t>
                      </a:r>
                      <a:r>
                        <a:rPr lang="en-US" sz="1100" b="0" i="0" u="none" strike="noStrike" baseline="0" dirty="0" smtClean="0">
                          <a:solidFill>
                            <a:srgbClr val="000000"/>
                          </a:solidFill>
                          <a:effectLst/>
                          <a:latin typeface="Calibri" panose="020F0502020204030204" pitchFamily="34" charset="0"/>
                        </a:rPr>
                        <a:t> </a:t>
                      </a:r>
                      <a:r>
                        <a:rPr lang="en-US" sz="1100" b="0" i="0" u="none" strike="noStrike" dirty="0" smtClean="0">
                          <a:solidFill>
                            <a:srgbClr val="000000"/>
                          </a:solidFill>
                          <a:effectLst/>
                          <a:latin typeface="Calibri" panose="020F0502020204030204" pitchFamily="34" charset="0"/>
                        </a:rPr>
                        <a:t>Center </a:t>
                      </a:r>
                      <a:r>
                        <a:rPr lang="en-US" sz="1100" b="0" i="0" u="none" strike="noStrike" dirty="0">
                          <a:solidFill>
                            <a:srgbClr val="000000"/>
                          </a:solidFill>
                          <a:effectLst/>
                          <a:latin typeface="Calibri" panose="020F0502020204030204" pitchFamily="34" charset="0"/>
                        </a:rPr>
                        <a:t>at Dallas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a:solidFill>
                            <a:srgbClr val="000000"/>
                          </a:solidFill>
                          <a:effectLst/>
                          <a:latin typeface="Calibri" panose="020F0502020204030204" pitchFamily="34" charset="0"/>
                        </a:rPr>
                        <a:t>NIH-NIDA </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en-US" sz="1100" b="0" i="0" u="none" strike="noStrike" dirty="0">
                          <a:solidFill>
                            <a:srgbClr val="000000"/>
                          </a:solidFill>
                          <a:effectLst/>
                          <a:latin typeface="Calibri" panose="020F0502020204030204" pitchFamily="34" charset="0"/>
                        </a:rPr>
                        <a:t>Supplement</a:t>
                      </a:r>
                    </a:p>
                  </a:txBody>
                  <a:tcPr marL="9525" marR="9525" marT="9525"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3013705"/>
                  </a:ext>
                </a:extLst>
              </a:tr>
            </a:tbl>
          </a:graphicData>
        </a:graphic>
      </p:graphicFrame>
    </p:spTree>
    <p:extLst>
      <p:ext uri="{BB962C8B-B14F-4D97-AF65-F5344CB8AC3E}">
        <p14:creationId xmlns:p14="http://schemas.microsoft.com/office/powerpoint/2010/main" val="2013231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15</a:t>
            </a:fld>
            <a:endParaRPr/>
          </a:p>
        </p:txBody>
      </p:sp>
      <p:sp>
        <p:nvSpPr>
          <p:cNvPr id="154" name="Google Shape;154;p4"/>
          <p:cNvSpPr txBox="1">
            <a:spLocks noGrp="1"/>
          </p:cNvSpPr>
          <p:nvPr>
            <p:ph type="title"/>
          </p:nvPr>
        </p:nvSpPr>
        <p:spPr>
          <a:xfrm>
            <a:off x="640079" y="640080"/>
            <a:ext cx="7772400" cy="387900"/>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solidFill>
                  <a:schemeClr val="tx1">
                    <a:lumMod val="50000"/>
                  </a:schemeClr>
                </a:solidFill>
              </a:rPr>
              <a:t>Grand Rounds</a:t>
            </a:r>
            <a:endParaRPr dirty="0">
              <a:solidFill>
                <a:schemeClr val="tx1">
                  <a:lumMod val="50000"/>
                </a:schemeClr>
              </a:solidFill>
              <a:latin typeface="+mj-lt"/>
            </a:endParaRPr>
          </a:p>
        </p:txBody>
      </p:sp>
      <p:sp>
        <p:nvSpPr>
          <p:cNvPr id="6" name="Rectangle 5"/>
          <p:cNvSpPr/>
          <p:nvPr/>
        </p:nvSpPr>
        <p:spPr>
          <a:xfrm>
            <a:off x="0" y="0"/>
            <a:ext cx="4955059" cy="5143500"/>
          </a:xfrm>
          <a:prstGeom prst="rect">
            <a:avLst/>
          </a:prstGeom>
          <a:solidFill>
            <a:srgbClr val="015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4555108" y="-1"/>
            <a:ext cx="4928858" cy="5143501"/>
          </a:xfrm>
          <a:prstGeom prst="rect">
            <a:avLst/>
          </a:prstGeom>
        </p:spPr>
      </p:pic>
      <p:sp>
        <p:nvSpPr>
          <p:cNvPr id="7" name="Oval 6"/>
          <p:cNvSpPr/>
          <p:nvPr/>
        </p:nvSpPr>
        <p:spPr>
          <a:xfrm>
            <a:off x="-596073" y="210065"/>
            <a:ext cx="6002603" cy="4707924"/>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 y="931857"/>
            <a:ext cx="4955059" cy="3462486"/>
          </a:xfrm>
          <a:prstGeom prst="rect">
            <a:avLst/>
          </a:prstGeom>
        </p:spPr>
        <p:txBody>
          <a:bodyPr wrap="square">
            <a:spAutoFit/>
          </a:bodyPr>
          <a:lstStyle/>
          <a:p>
            <a:pPr algn="ctr" eaLnBrk="0" fontAlgn="base" hangingPunct="0">
              <a:spcBef>
                <a:spcPct val="0"/>
              </a:spcBef>
              <a:spcAft>
                <a:spcPts val="1200"/>
              </a:spcAft>
              <a:buClrTx/>
            </a:pPr>
            <a:r>
              <a:rPr lang="en-US" altLang="en-US" sz="3000" b="1" dirty="0" smtClean="0">
                <a:solidFill>
                  <a:schemeClr val="bg1"/>
                </a:solidFill>
                <a:latin typeface="Arial" panose="020B0604020202020204" pitchFamily="34" charset="0"/>
                <a:ea typeface="Calibri" panose="020F0502020204030204" pitchFamily="34" charset="0"/>
              </a:rPr>
              <a:t>October Grand Rounds</a:t>
            </a:r>
          </a:p>
          <a:p>
            <a:pPr algn="ctr" eaLnBrk="0" fontAlgn="base" hangingPunct="0">
              <a:spcBef>
                <a:spcPct val="0"/>
              </a:spcBef>
              <a:spcAft>
                <a:spcPts val="1200"/>
              </a:spcAft>
              <a:buClrTx/>
            </a:pPr>
            <a:endParaRPr lang="en-US" altLang="en-US" sz="800" b="1" dirty="0" smtClean="0">
              <a:solidFill>
                <a:schemeClr val="bg1"/>
              </a:solidFill>
              <a:latin typeface="Arial" panose="020B0604020202020204" pitchFamily="34" charset="0"/>
              <a:ea typeface="Calibri" panose="020F0502020204030204" pitchFamily="34" charset="0"/>
            </a:endParaRPr>
          </a:p>
          <a:p>
            <a:pPr algn="ctr" eaLnBrk="0" fontAlgn="base" hangingPunct="0">
              <a:spcBef>
                <a:spcPct val="0"/>
              </a:spcBef>
              <a:spcAft>
                <a:spcPts val="1200"/>
              </a:spcAft>
              <a:buClrTx/>
            </a:pPr>
            <a:r>
              <a:rPr lang="en-US" altLang="en-US" sz="2400" b="1" dirty="0" smtClean="0">
                <a:solidFill>
                  <a:schemeClr val="bg1"/>
                </a:solidFill>
                <a:latin typeface="Arial" panose="020B0604020202020204" pitchFamily="34" charset="0"/>
                <a:ea typeface="Calibri" panose="020F0502020204030204" pitchFamily="34" charset="0"/>
              </a:rPr>
              <a:t>Friday</a:t>
            </a:r>
            <a:r>
              <a:rPr lang="en-US" altLang="en-US" sz="2400" b="1" dirty="0">
                <a:solidFill>
                  <a:schemeClr val="bg1"/>
                </a:solidFill>
                <a:latin typeface="Arial" panose="020B0604020202020204" pitchFamily="34" charset="0"/>
                <a:ea typeface="Calibri" panose="020F0502020204030204" pitchFamily="34" charset="0"/>
              </a:rPr>
              <a:t>, </a:t>
            </a:r>
            <a:r>
              <a:rPr lang="en-US" altLang="en-US" sz="2400" b="1" dirty="0" smtClean="0">
                <a:solidFill>
                  <a:schemeClr val="bg1"/>
                </a:solidFill>
                <a:latin typeface="Arial" panose="020B0604020202020204" pitchFamily="34" charset="0"/>
                <a:ea typeface="Calibri" panose="020F0502020204030204" pitchFamily="34" charset="0"/>
              </a:rPr>
              <a:t>October 27, 2023</a:t>
            </a:r>
          </a:p>
          <a:p>
            <a:pPr algn="ctr" eaLnBrk="0" fontAlgn="base" hangingPunct="0">
              <a:spcBef>
                <a:spcPct val="0"/>
              </a:spcBef>
              <a:spcAft>
                <a:spcPts val="1200"/>
              </a:spcAft>
              <a:buClrTx/>
            </a:pPr>
            <a:r>
              <a:rPr lang="en-US" altLang="en-US" sz="2400" b="1" dirty="0" smtClean="0">
                <a:solidFill>
                  <a:schemeClr val="bg1"/>
                </a:solidFill>
                <a:latin typeface="Arial" panose="020B0604020202020204" pitchFamily="34" charset="0"/>
                <a:ea typeface="Calibri" panose="020F0502020204030204" pitchFamily="34" charset="0"/>
              </a:rPr>
              <a:t>12:00pm-1:00pm</a:t>
            </a:r>
          </a:p>
          <a:p>
            <a:pPr algn="ctr" eaLnBrk="0" fontAlgn="base" hangingPunct="0">
              <a:spcBef>
                <a:spcPct val="0"/>
              </a:spcBef>
              <a:spcAft>
                <a:spcPts val="1200"/>
              </a:spcAft>
              <a:buClrTx/>
            </a:pPr>
            <a:endParaRPr lang="en-US" altLang="en-US" sz="800" b="1" dirty="0" smtClean="0">
              <a:solidFill>
                <a:schemeClr val="bg1"/>
              </a:solidFill>
              <a:latin typeface="Arial" panose="020B0604020202020204" pitchFamily="34" charset="0"/>
              <a:ea typeface="Calibri" panose="020F0502020204030204" pitchFamily="34" charset="0"/>
            </a:endParaRPr>
          </a:p>
          <a:p>
            <a:pPr algn="ctr" eaLnBrk="0" fontAlgn="base" hangingPunct="0">
              <a:spcBef>
                <a:spcPct val="0"/>
              </a:spcBef>
              <a:spcAft>
                <a:spcPts val="300"/>
              </a:spcAft>
              <a:buClrTx/>
            </a:pPr>
            <a:r>
              <a:rPr lang="en-US" altLang="en-US" sz="2400" b="1" dirty="0" smtClean="0">
                <a:solidFill>
                  <a:schemeClr val="bg1"/>
                </a:solidFill>
                <a:latin typeface="Arial" panose="020B0604020202020204" pitchFamily="34" charset="0"/>
                <a:ea typeface="Calibri" panose="020F0502020204030204" pitchFamily="34" charset="0"/>
              </a:rPr>
              <a:t>Theodore C. Friedman, MD PhD</a:t>
            </a:r>
          </a:p>
          <a:p>
            <a:pPr algn="ctr" eaLnBrk="0" fontAlgn="base" hangingPunct="0">
              <a:spcBef>
                <a:spcPct val="0"/>
              </a:spcBef>
              <a:spcAft>
                <a:spcPts val="300"/>
              </a:spcAft>
              <a:buClrTx/>
            </a:pPr>
            <a:r>
              <a:rPr lang="en-US" altLang="en-US" sz="2000" b="1" dirty="0" smtClean="0">
                <a:solidFill>
                  <a:schemeClr val="bg1"/>
                </a:solidFill>
                <a:latin typeface="Arial" panose="020B0604020202020204" pitchFamily="34" charset="0"/>
                <a:ea typeface="Calibri" panose="020F0502020204030204" pitchFamily="34" charset="0"/>
              </a:rPr>
              <a:t>Chairman, Dept. of Internal Medicine</a:t>
            </a:r>
          </a:p>
          <a:p>
            <a:pPr algn="ctr" eaLnBrk="0" fontAlgn="base" hangingPunct="0">
              <a:spcBef>
                <a:spcPct val="0"/>
              </a:spcBef>
              <a:spcAft>
                <a:spcPts val="300"/>
              </a:spcAft>
              <a:buClrTx/>
            </a:pPr>
            <a:r>
              <a:rPr lang="en-US" altLang="en-US" sz="2000" b="1" dirty="0" smtClean="0">
                <a:solidFill>
                  <a:schemeClr val="bg1"/>
                </a:solidFill>
                <a:latin typeface="Arial" panose="020B0604020202020204" pitchFamily="34" charset="0"/>
                <a:ea typeface="Calibri" panose="020F0502020204030204" pitchFamily="34" charset="0"/>
              </a:rPr>
              <a:t>Charles R Drew Univ.</a:t>
            </a:r>
            <a:endParaRPr lang="en-US" altLang="en-US" sz="2000" b="1" dirty="0">
              <a:solidFill>
                <a:schemeClr val="bg1"/>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0895867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16</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smtClean="0">
                <a:solidFill>
                  <a:schemeClr val="tx1">
                    <a:lumMod val="50000"/>
                  </a:schemeClr>
                </a:solidFill>
                <a:latin typeface="+mj-lt"/>
              </a:rPr>
              <a:t>Transitioning from Desktops to Laptops</a:t>
            </a:r>
            <a:endParaRPr sz="2600" dirty="0">
              <a:solidFill>
                <a:schemeClr val="tx1">
                  <a:lumMod val="50000"/>
                </a:schemeClr>
              </a:solidFill>
              <a:latin typeface="+mj-lt"/>
            </a:endParaRPr>
          </a:p>
        </p:txBody>
      </p:sp>
      <p:sp>
        <p:nvSpPr>
          <p:cNvPr id="2" name="TextBox 1"/>
          <p:cNvSpPr txBox="1"/>
          <p:nvPr/>
        </p:nvSpPr>
        <p:spPr>
          <a:xfrm>
            <a:off x="649224" y="1266539"/>
            <a:ext cx="7772400" cy="172354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smtClean="0"/>
              <a:t>Department wants to sunset all desktops and transition to laptops (with docking stations)</a:t>
            </a:r>
          </a:p>
          <a:p>
            <a:pPr marL="285750" indent="-285750">
              <a:spcAft>
                <a:spcPts val="600"/>
              </a:spcAft>
              <a:buFont typeface="Arial" panose="020B0604020202020204" pitchFamily="34" charset="0"/>
              <a:buChar char="•"/>
            </a:pPr>
            <a:r>
              <a:rPr lang="en-US" sz="1600" dirty="0" smtClean="0"/>
              <a:t>Personnel should bring their laptop to the office for in-person work, and home for remote work</a:t>
            </a:r>
          </a:p>
          <a:p>
            <a:pPr marL="285750" indent="-285750">
              <a:spcAft>
                <a:spcPts val="600"/>
              </a:spcAft>
              <a:buFont typeface="Arial" panose="020B0604020202020204" pitchFamily="34" charset="0"/>
              <a:buChar char="•"/>
            </a:pPr>
            <a:r>
              <a:rPr lang="en-US" sz="1600" dirty="0" smtClean="0"/>
              <a:t>Please reach out to Laura if you are still using a desktop computer so that we can add you to the transition list</a:t>
            </a:r>
          </a:p>
        </p:txBody>
      </p:sp>
      <p:pic>
        <p:nvPicPr>
          <p:cNvPr id="5122" name="Picture 2" descr="10 Reasons a Desktop Is Always Better Than a Laptop"/>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4522"/>
                    </a14:imgEffect>
                    <a14:imgEffect>
                      <a14:brightnessContrast bright="-5000"/>
                    </a14:imgEffect>
                  </a14:imgLayer>
                </a14:imgProps>
              </a:ext>
              <a:ext uri="{28A0092B-C50C-407E-A947-70E740481C1C}">
                <a14:useLocalDpi xmlns:a14="http://schemas.microsoft.com/office/drawing/2010/main" val="0"/>
              </a:ext>
            </a:extLst>
          </a:blip>
          <a:srcRect t="20990" b="20134"/>
          <a:stretch/>
        </p:blipFill>
        <p:spPr bwMode="auto">
          <a:xfrm>
            <a:off x="1972864" y="3167957"/>
            <a:ext cx="5125119" cy="150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01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17</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smtClean="0">
                <a:solidFill>
                  <a:schemeClr val="tx1">
                    <a:lumMod val="50000"/>
                  </a:schemeClr>
                </a:solidFill>
                <a:latin typeface="+mj-lt"/>
              </a:rPr>
              <a:t>Non Employee Disbursement Requests </a:t>
            </a:r>
            <a:endParaRPr sz="2600" dirty="0">
              <a:solidFill>
                <a:schemeClr val="tx1">
                  <a:lumMod val="50000"/>
                </a:schemeClr>
              </a:solidFill>
              <a:latin typeface="+mj-lt"/>
            </a:endParaRPr>
          </a:p>
        </p:txBody>
      </p:sp>
      <p:pic>
        <p:nvPicPr>
          <p:cNvPr id="2" name="Picture 1"/>
          <p:cNvPicPr>
            <a:picLocks noChangeAspect="1"/>
          </p:cNvPicPr>
          <p:nvPr/>
        </p:nvPicPr>
        <p:blipFill>
          <a:blip r:embed="rId3"/>
          <a:stretch>
            <a:fillRect/>
          </a:stretch>
        </p:blipFill>
        <p:spPr>
          <a:xfrm rot="20251581">
            <a:off x="1571467" y="1799409"/>
            <a:ext cx="2860666" cy="3840480"/>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rot="20251581">
            <a:off x="3015871" y="1799408"/>
            <a:ext cx="3188771" cy="3817621"/>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rot="20251581">
            <a:off x="4782124" y="1776548"/>
            <a:ext cx="2741205" cy="36987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05968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18</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smtClean="0">
                <a:solidFill>
                  <a:schemeClr val="tx1">
                    <a:lumMod val="50000"/>
                  </a:schemeClr>
                </a:solidFill>
                <a:latin typeface="+mj-lt"/>
              </a:rPr>
              <a:t>Non Employee Disbursement Requests </a:t>
            </a:r>
            <a:endParaRPr sz="2600" dirty="0">
              <a:solidFill>
                <a:schemeClr val="tx1">
                  <a:lumMod val="50000"/>
                </a:schemeClr>
              </a:solidFill>
              <a:latin typeface="+mj-lt"/>
            </a:endParaRPr>
          </a:p>
        </p:txBody>
      </p:sp>
      <p:sp>
        <p:nvSpPr>
          <p:cNvPr id="7" name="TextBox 6"/>
          <p:cNvSpPr txBox="1"/>
          <p:nvPr/>
        </p:nvSpPr>
        <p:spPr>
          <a:xfrm>
            <a:off x="649224" y="1266539"/>
            <a:ext cx="7772400" cy="3108543"/>
          </a:xfrm>
          <a:prstGeom prst="rect">
            <a:avLst/>
          </a:prstGeom>
          <a:noFill/>
        </p:spPr>
        <p:txBody>
          <a:bodyPr wrap="square" rtlCol="0">
            <a:spAutoFit/>
          </a:bodyPr>
          <a:lstStyle/>
          <a:p>
            <a:endParaRPr lang="en-US" dirty="0"/>
          </a:p>
          <a:p>
            <a:pPr marL="285750" lvl="2" indent="-285750">
              <a:spcAft>
                <a:spcPts val="1200"/>
              </a:spcAft>
              <a:buFont typeface="Arial" panose="020B0604020202020204" pitchFamily="34" charset="0"/>
              <a:buChar char="•"/>
            </a:pPr>
            <a:r>
              <a:rPr lang="en-US" sz="1800" dirty="0"/>
              <a:t>Please remove the word “compensation” from any future requests. Per G-42 policy, gifts are allowed for </a:t>
            </a:r>
            <a:r>
              <a:rPr lang="en-US" sz="1800" b="1" dirty="0"/>
              <a:t>volunteering</a:t>
            </a:r>
            <a:r>
              <a:rPr lang="en-US" sz="1800" dirty="0"/>
              <a:t> or completing a survey or questionnaire, or </a:t>
            </a:r>
            <a:r>
              <a:rPr lang="en-US" sz="1800" b="1" dirty="0"/>
              <a:t>participation</a:t>
            </a:r>
            <a:r>
              <a:rPr lang="en-US" sz="1800" dirty="0"/>
              <a:t>. </a:t>
            </a:r>
          </a:p>
          <a:p>
            <a:pPr marL="285750" lvl="2" indent="-285750">
              <a:spcAft>
                <a:spcPts val="1200"/>
              </a:spcAft>
              <a:buFont typeface="Arial" panose="020B0604020202020204" pitchFamily="34" charset="0"/>
              <a:buChar char="•"/>
            </a:pPr>
            <a:r>
              <a:rPr lang="en-US" sz="1800" dirty="0"/>
              <a:t>Please pay close attention to “Deliver Address” field, e-codes should list authorized personnel’s email address and physical cards should shows the campus address for delivery</a:t>
            </a:r>
          </a:p>
          <a:p>
            <a:pPr marL="285750" lvl="1" indent="-285750">
              <a:spcAft>
                <a:spcPts val="1200"/>
              </a:spcAft>
              <a:buFont typeface="Arial" panose="020B0604020202020204" pitchFamily="34" charset="0"/>
              <a:buChar char="•"/>
            </a:pPr>
            <a:r>
              <a:rPr lang="en-US" sz="1800" b="1" dirty="0"/>
              <a:t>New Process</a:t>
            </a:r>
            <a:r>
              <a:rPr lang="en-US" sz="1800" dirty="0"/>
              <a:t>: Please route future non-employee requests to the fund manager via </a:t>
            </a:r>
            <a:r>
              <a:rPr lang="en-US" sz="1800" b="1" dirty="0" err="1"/>
              <a:t>Docusign</a:t>
            </a:r>
            <a:r>
              <a:rPr lang="en-US" sz="1800" dirty="0"/>
              <a:t>. This allows all signatures to be captured and submitted to the processing department without any issues. </a:t>
            </a:r>
          </a:p>
        </p:txBody>
      </p:sp>
    </p:spTree>
    <p:extLst>
      <p:ext uri="{BB962C8B-B14F-4D97-AF65-F5344CB8AC3E}">
        <p14:creationId xmlns:p14="http://schemas.microsoft.com/office/powerpoint/2010/main" val="41158279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19</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smtClean="0">
                <a:solidFill>
                  <a:schemeClr val="tx1">
                    <a:lumMod val="50000"/>
                  </a:schemeClr>
                </a:solidFill>
                <a:latin typeface="+mj-lt"/>
              </a:rPr>
              <a:t>Preparing for </a:t>
            </a:r>
            <a:r>
              <a:rPr lang="en-US" sz="2600" dirty="0" err="1" smtClean="0">
                <a:solidFill>
                  <a:schemeClr val="tx1">
                    <a:lumMod val="50000"/>
                  </a:schemeClr>
                </a:solidFill>
                <a:latin typeface="+mj-lt"/>
              </a:rPr>
              <a:t>BruinBuy</a:t>
            </a:r>
            <a:r>
              <a:rPr lang="en-US" sz="2600" dirty="0" smtClean="0">
                <a:solidFill>
                  <a:schemeClr val="tx1">
                    <a:lumMod val="50000"/>
                  </a:schemeClr>
                </a:solidFill>
                <a:latin typeface="+mj-lt"/>
              </a:rPr>
              <a:t> Plus</a:t>
            </a:r>
            <a:endParaRPr sz="2600" dirty="0">
              <a:solidFill>
                <a:schemeClr val="tx1">
                  <a:lumMod val="50000"/>
                </a:schemeClr>
              </a:solidFill>
              <a:latin typeface="+mj-lt"/>
            </a:endParaRPr>
          </a:p>
        </p:txBody>
      </p:sp>
      <p:sp>
        <p:nvSpPr>
          <p:cNvPr id="7" name="TextBox 6"/>
          <p:cNvSpPr txBox="1"/>
          <p:nvPr/>
        </p:nvSpPr>
        <p:spPr>
          <a:xfrm>
            <a:off x="649224" y="1403699"/>
            <a:ext cx="7772400" cy="304698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800" dirty="0"/>
              <a:t>The </a:t>
            </a:r>
            <a:r>
              <a:rPr lang="en-US" sz="1800" u="sng" dirty="0">
                <a:hlinkClick r:id="rId3"/>
              </a:rPr>
              <a:t>Ascend 2.0 Program</a:t>
            </a:r>
            <a:r>
              <a:rPr lang="en-US" sz="1800" dirty="0"/>
              <a:t> is launching </a:t>
            </a:r>
            <a:r>
              <a:rPr lang="en-US" sz="1800" dirty="0" err="1"/>
              <a:t>BruinBuy</a:t>
            </a:r>
            <a:r>
              <a:rPr lang="en-US" sz="1800" dirty="0"/>
              <a:t> Plus, UCLA’s new procure-to-pay system, on January 2, </a:t>
            </a:r>
            <a:r>
              <a:rPr lang="en-US" sz="1800" dirty="0" smtClean="0"/>
              <a:t>2024</a:t>
            </a:r>
          </a:p>
          <a:p>
            <a:pPr marL="285750" indent="-285750">
              <a:spcAft>
                <a:spcPts val="1200"/>
              </a:spcAft>
              <a:buFont typeface="Arial" panose="020B0604020202020204" pitchFamily="34" charset="0"/>
              <a:buChar char="•"/>
            </a:pPr>
            <a:r>
              <a:rPr lang="en-US" sz="1800" dirty="0" err="1"/>
              <a:t>BruinBuy</a:t>
            </a:r>
            <a:r>
              <a:rPr lang="en-US" sz="1800" dirty="0"/>
              <a:t> Plus brings modernized, streamlined, and efficient procurement processes that will benefit the current and future Bruin </a:t>
            </a:r>
            <a:r>
              <a:rPr lang="en-US" sz="1800" dirty="0" smtClean="0"/>
              <a:t>community</a:t>
            </a:r>
          </a:p>
          <a:p>
            <a:pPr marL="285750" indent="-285750">
              <a:spcAft>
                <a:spcPts val="1200"/>
              </a:spcAft>
              <a:buFont typeface="Arial" panose="020B0604020202020204" pitchFamily="34" charset="0"/>
              <a:buChar char="•"/>
            </a:pPr>
            <a:r>
              <a:rPr lang="en-US" sz="1800" dirty="0" err="1"/>
              <a:t>BruinBuy</a:t>
            </a:r>
            <a:r>
              <a:rPr lang="en-US" sz="1800" dirty="0"/>
              <a:t> Plus will further support Accounts Payable (AP) efforts currently underway to provide faster payments and less payment </a:t>
            </a:r>
            <a:r>
              <a:rPr lang="en-US" sz="1800" dirty="0" smtClean="0"/>
              <a:t>uncertainty</a:t>
            </a:r>
          </a:p>
          <a:p>
            <a:pPr marL="285750" indent="-285750">
              <a:spcAft>
                <a:spcPts val="1200"/>
              </a:spcAft>
              <a:buFont typeface="Arial" panose="020B0604020202020204" pitchFamily="34" charset="0"/>
              <a:buChar char="•"/>
            </a:pPr>
            <a:r>
              <a:rPr lang="en-US" sz="1800" dirty="0"/>
              <a:t>End-user training kicks off on October 30, 2023</a:t>
            </a:r>
            <a:endParaRPr lang="en-US" sz="1800" dirty="0" smtClean="0"/>
          </a:p>
        </p:txBody>
      </p:sp>
    </p:spTree>
    <p:extLst>
      <p:ext uri="{BB962C8B-B14F-4D97-AF65-F5344CB8AC3E}">
        <p14:creationId xmlns:p14="http://schemas.microsoft.com/office/powerpoint/2010/main" val="3098758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2</a:t>
            </a:fld>
            <a:endParaRPr lang="en-US"/>
          </a:p>
        </p:txBody>
      </p:sp>
      <p:sp>
        <p:nvSpPr>
          <p:cNvPr id="5" name="Title 4"/>
          <p:cNvSpPr>
            <a:spLocks noGrp="1"/>
          </p:cNvSpPr>
          <p:nvPr>
            <p:ph type="title"/>
          </p:nvPr>
        </p:nvSpPr>
        <p:spPr/>
        <p:txBody>
          <a:bodyPr/>
          <a:lstStyle/>
          <a:p>
            <a:r>
              <a:rPr lang="en-US" dirty="0" err="1" smtClean="0">
                <a:solidFill>
                  <a:schemeClr val="tx1">
                    <a:lumMod val="50000"/>
                  </a:schemeClr>
                </a:solidFill>
              </a:rPr>
              <a:t>WebClock</a:t>
            </a:r>
            <a:endParaRPr lang="en-US" dirty="0">
              <a:solidFill>
                <a:schemeClr val="tx1">
                  <a:lumMod val="50000"/>
                </a:schemeClr>
              </a:solidFill>
            </a:endParaRPr>
          </a:p>
        </p:txBody>
      </p:sp>
      <p:sp>
        <p:nvSpPr>
          <p:cNvPr id="3" name="Rectangle 2"/>
          <p:cNvSpPr/>
          <p:nvPr/>
        </p:nvSpPr>
        <p:spPr>
          <a:xfrm>
            <a:off x="478173" y="1185909"/>
            <a:ext cx="8035632" cy="3323987"/>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Effective November 12, non-exempt (bi-weekly) employees will utilize </a:t>
            </a:r>
            <a:r>
              <a:rPr lang="en-US" sz="2000" dirty="0" err="1" smtClean="0">
                <a:latin typeface="Calibri" panose="020F0502020204030204" pitchFamily="34" charset="0"/>
                <a:ea typeface="Calibri" panose="020F0502020204030204" pitchFamily="34" charset="0"/>
              </a:rPr>
              <a:t>WebClock</a:t>
            </a:r>
            <a:r>
              <a:rPr lang="en-US" sz="2000" dirty="0" smtClean="0">
                <a:latin typeface="Calibri" panose="020F0502020204030204" pitchFamily="34" charset="0"/>
                <a:ea typeface="Calibri" panose="020F0502020204030204" pitchFamily="34" charset="0"/>
              </a:rPr>
              <a:t> Timekeeping System</a:t>
            </a:r>
          </a:p>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Timesheets will now autofill from </a:t>
            </a:r>
            <a:r>
              <a:rPr lang="en-US" sz="2000" dirty="0" err="1" smtClean="0">
                <a:latin typeface="Calibri" panose="020F0502020204030204" pitchFamily="34" charset="0"/>
                <a:ea typeface="Calibri" panose="020F0502020204030204" pitchFamily="34" charset="0"/>
              </a:rPr>
              <a:t>WebClock</a:t>
            </a:r>
            <a:endParaRPr lang="en-US" sz="2000" dirty="0" smtClean="0">
              <a:latin typeface="Calibri" panose="020F0502020204030204" pitchFamily="34" charset="0"/>
              <a:ea typeface="Calibri" panose="020F0502020204030204" pitchFamily="34" charset="0"/>
            </a:endParaRPr>
          </a:p>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You must clock in at the start and clock out at the end of your shift</a:t>
            </a:r>
          </a:p>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Overtime must be approved in advance</a:t>
            </a:r>
          </a:p>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Supervisors must approve timesheets</a:t>
            </a:r>
          </a:p>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Instructions went out via email last week</a:t>
            </a:r>
          </a:p>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Invited Speakers: Monica Bolanos and Sandra Fernandez will answer questions </a:t>
            </a:r>
          </a:p>
        </p:txBody>
      </p:sp>
    </p:spTree>
    <p:extLst>
      <p:ext uri="{BB962C8B-B14F-4D97-AF65-F5344CB8AC3E}">
        <p14:creationId xmlns:p14="http://schemas.microsoft.com/office/powerpoint/2010/main" val="3798714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20</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smtClean="0">
                <a:solidFill>
                  <a:schemeClr val="tx1">
                    <a:lumMod val="50000"/>
                  </a:schemeClr>
                </a:solidFill>
                <a:latin typeface="+mj-lt"/>
              </a:rPr>
              <a:t>Preparing for </a:t>
            </a:r>
            <a:r>
              <a:rPr lang="en-US" sz="2600" dirty="0" err="1" smtClean="0">
                <a:solidFill>
                  <a:schemeClr val="tx1">
                    <a:lumMod val="50000"/>
                  </a:schemeClr>
                </a:solidFill>
                <a:latin typeface="+mj-lt"/>
              </a:rPr>
              <a:t>BruinBuy</a:t>
            </a:r>
            <a:r>
              <a:rPr lang="en-US" sz="2600" dirty="0" smtClean="0">
                <a:solidFill>
                  <a:schemeClr val="tx1">
                    <a:lumMod val="50000"/>
                  </a:schemeClr>
                </a:solidFill>
                <a:latin typeface="+mj-lt"/>
              </a:rPr>
              <a:t> Plus</a:t>
            </a:r>
            <a:endParaRPr sz="2600" dirty="0">
              <a:solidFill>
                <a:schemeClr val="tx1">
                  <a:lumMod val="50000"/>
                </a:schemeClr>
              </a:solidFill>
              <a:latin typeface="+mj-lt"/>
            </a:endParaRPr>
          </a:p>
        </p:txBody>
      </p:sp>
      <p:sp>
        <p:nvSpPr>
          <p:cNvPr id="7" name="TextBox 6"/>
          <p:cNvSpPr txBox="1"/>
          <p:nvPr/>
        </p:nvSpPr>
        <p:spPr>
          <a:xfrm>
            <a:off x="649224" y="1403699"/>
            <a:ext cx="7772400" cy="249299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800" b="1" dirty="0" smtClean="0">
                <a:solidFill>
                  <a:srgbClr val="FF0000"/>
                </a:solidFill>
              </a:rPr>
              <a:t>There will be a procurement blackout/shut down from December 23 through January 2</a:t>
            </a:r>
          </a:p>
          <a:p>
            <a:pPr marL="285750" indent="-285750">
              <a:spcAft>
                <a:spcPts val="1200"/>
              </a:spcAft>
              <a:buFont typeface="Arial" panose="020B0604020202020204" pitchFamily="34" charset="0"/>
              <a:buChar char="•"/>
            </a:pPr>
            <a:r>
              <a:rPr lang="en-US" sz="1800" dirty="0" smtClean="0"/>
              <a:t>You will not be able to place orders during this time unless they are emergent, and those will require special approval and processing</a:t>
            </a:r>
          </a:p>
          <a:p>
            <a:pPr marL="285750" indent="-285750">
              <a:spcAft>
                <a:spcPts val="1200"/>
              </a:spcAft>
              <a:buFont typeface="Arial" panose="020B0604020202020204" pitchFamily="34" charset="0"/>
              <a:buChar char="•"/>
            </a:pPr>
            <a:r>
              <a:rPr lang="en-US" sz="1800" dirty="0" smtClean="0"/>
              <a:t>Please plan ahead! We encourage you to place supply orders, pay invoices, set up subawards, etc. no later than early December </a:t>
            </a:r>
          </a:p>
          <a:p>
            <a:pPr marL="285750" indent="-285750">
              <a:spcAft>
                <a:spcPts val="1200"/>
              </a:spcAft>
              <a:buFont typeface="Arial" panose="020B0604020202020204" pitchFamily="34" charset="0"/>
              <a:buChar char="•"/>
            </a:pPr>
            <a:r>
              <a:rPr lang="en-US" sz="1800" dirty="0" smtClean="0"/>
              <a:t>Delay non-urgent requests in December until after roll-out</a:t>
            </a:r>
          </a:p>
        </p:txBody>
      </p:sp>
    </p:spTree>
    <p:extLst>
      <p:ext uri="{BB962C8B-B14F-4D97-AF65-F5344CB8AC3E}">
        <p14:creationId xmlns:p14="http://schemas.microsoft.com/office/powerpoint/2010/main" val="4005889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21</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smtClean="0">
                <a:solidFill>
                  <a:schemeClr val="tx1">
                    <a:lumMod val="50000"/>
                  </a:schemeClr>
                </a:solidFill>
                <a:latin typeface="+mj-lt"/>
              </a:rPr>
              <a:t>Preparing for </a:t>
            </a:r>
            <a:r>
              <a:rPr lang="en-US" sz="2600" dirty="0" err="1" smtClean="0">
                <a:solidFill>
                  <a:schemeClr val="tx1">
                    <a:lumMod val="50000"/>
                  </a:schemeClr>
                </a:solidFill>
                <a:latin typeface="+mj-lt"/>
              </a:rPr>
              <a:t>BruinBuy</a:t>
            </a:r>
            <a:r>
              <a:rPr lang="en-US" sz="2600" dirty="0" smtClean="0">
                <a:solidFill>
                  <a:schemeClr val="tx1">
                    <a:lumMod val="50000"/>
                  </a:schemeClr>
                </a:solidFill>
                <a:latin typeface="+mj-lt"/>
              </a:rPr>
              <a:t> Plus</a:t>
            </a:r>
            <a:endParaRPr sz="2600" dirty="0">
              <a:solidFill>
                <a:schemeClr val="tx1">
                  <a:lumMod val="50000"/>
                </a:schemeClr>
              </a:solidFill>
              <a:latin typeface="+mj-lt"/>
            </a:endParaRPr>
          </a:p>
        </p:txBody>
      </p:sp>
      <p:sp>
        <p:nvSpPr>
          <p:cNvPr id="7" name="TextBox 6"/>
          <p:cNvSpPr txBox="1"/>
          <p:nvPr/>
        </p:nvSpPr>
        <p:spPr>
          <a:xfrm>
            <a:off x="649224" y="1398281"/>
            <a:ext cx="7772400" cy="304698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800" dirty="0" smtClean="0"/>
              <a:t>The invoicing process will change. PO’s will be automatically sent to the vendor and they will be instructed to submit invoices to a centralized email address</a:t>
            </a:r>
            <a:endParaRPr lang="en-US" sz="1800" dirty="0"/>
          </a:p>
          <a:p>
            <a:pPr marL="285750" indent="-285750">
              <a:spcAft>
                <a:spcPts val="1200"/>
              </a:spcAft>
              <a:buFont typeface="Arial" panose="020B0604020202020204" pitchFamily="34" charset="0"/>
              <a:buChar char="•"/>
            </a:pPr>
            <a:r>
              <a:rPr lang="en-US" sz="1800" b="1" dirty="0" smtClean="0">
                <a:solidFill>
                  <a:srgbClr val="FF0000"/>
                </a:solidFill>
              </a:rPr>
              <a:t>Starting December 14, vendors must submit invoices through the new centralized email address. </a:t>
            </a:r>
            <a:r>
              <a:rPr lang="en-US" sz="1800" b="1" dirty="0" err="1" smtClean="0">
                <a:solidFill>
                  <a:srgbClr val="FF0000"/>
                </a:solidFill>
              </a:rPr>
              <a:t>Transcepta</a:t>
            </a:r>
            <a:r>
              <a:rPr lang="en-US" sz="1800" b="1" dirty="0" smtClean="0">
                <a:solidFill>
                  <a:srgbClr val="FF0000"/>
                </a:solidFill>
              </a:rPr>
              <a:t> and the Invoice Submission Portal will be decommissioned on this date!</a:t>
            </a:r>
          </a:p>
          <a:p>
            <a:pPr marL="285750" indent="-285750">
              <a:spcAft>
                <a:spcPts val="1200"/>
              </a:spcAft>
              <a:buFont typeface="Arial" panose="020B0604020202020204" pitchFamily="34" charset="0"/>
              <a:buChar char="•"/>
            </a:pPr>
            <a:r>
              <a:rPr lang="en-US" sz="1800" dirty="0" smtClean="0"/>
              <a:t>Non-procurement transactions (e.g. guest speaker fees) will follow a different process, which will be announced shortly</a:t>
            </a:r>
          </a:p>
          <a:p>
            <a:pPr marL="285750" indent="-285750">
              <a:spcAft>
                <a:spcPts val="1200"/>
              </a:spcAft>
              <a:buFont typeface="Arial" panose="020B0604020202020204" pitchFamily="34" charset="0"/>
              <a:buChar char="•"/>
            </a:pPr>
            <a:r>
              <a:rPr lang="en-US" sz="1800" dirty="0" smtClean="0"/>
              <a:t>All active vendors will be notified of these changes in the coming weeks</a:t>
            </a:r>
          </a:p>
        </p:txBody>
      </p:sp>
    </p:spTree>
    <p:extLst>
      <p:ext uri="{BB962C8B-B14F-4D97-AF65-F5344CB8AC3E}">
        <p14:creationId xmlns:p14="http://schemas.microsoft.com/office/powerpoint/2010/main" val="38980643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1571212">
            <a:off x="4844355" y="1660930"/>
            <a:ext cx="3123493" cy="4081620"/>
          </a:xfrm>
          <a:prstGeom prst="rect">
            <a:avLst/>
          </a:prstGeom>
          <a:effectLst>
            <a:outerShdw blurRad="63500" sx="102000" sy="102000" algn="ctr" rotWithShape="0">
              <a:prstClr val="black">
                <a:alpha val="40000"/>
              </a:prstClr>
            </a:outerShdw>
          </a:effectLst>
        </p:spPr>
      </p:pic>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22</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smtClean="0">
                <a:solidFill>
                  <a:schemeClr val="tx1">
                    <a:lumMod val="50000"/>
                  </a:schemeClr>
                </a:solidFill>
                <a:latin typeface="+mj-lt"/>
              </a:rPr>
              <a:t>Updated Proposal Intake Form</a:t>
            </a:r>
            <a:endParaRPr sz="2600" dirty="0">
              <a:solidFill>
                <a:schemeClr val="tx1">
                  <a:lumMod val="50000"/>
                </a:schemeClr>
              </a:solidFill>
              <a:latin typeface="+mj-lt"/>
            </a:endParaRPr>
          </a:p>
        </p:txBody>
      </p:sp>
      <p:pic>
        <p:nvPicPr>
          <p:cNvPr id="2" name="Picture 1"/>
          <p:cNvPicPr>
            <a:picLocks noChangeAspect="1"/>
          </p:cNvPicPr>
          <p:nvPr/>
        </p:nvPicPr>
        <p:blipFill rotWithShape="1">
          <a:blip r:embed="rId4"/>
          <a:srcRect t="2635"/>
          <a:stretch/>
        </p:blipFill>
        <p:spPr>
          <a:xfrm rot="21213950">
            <a:off x="1649696" y="1337794"/>
            <a:ext cx="3013812" cy="38963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35071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23</a:t>
            </a:fld>
            <a:endParaRPr/>
          </a:p>
        </p:txBody>
      </p:sp>
      <p:sp>
        <p:nvSpPr>
          <p:cNvPr id="187" name="Google Shape;187;p9"/>
          <p:cNvSpPr txBox="1">
            <a:spLocks noGrp="1"/>
          </p:cNvSpPr>
          <p:nvPr>
            <p:ph type="title"/>
          </p:nvPr>
        </p:nvSpPr>
        <p:spPr>
          <a:xfrm>
            <a:off x="649224" y="728571"/>
            <a:ext cx="7772400" cy="3600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600" dirty="0" smtClean="0">
                <a:solidFill>
                  <a:schemeClr val="tx1">
                    <a:lumMod val="50000"/>
                  </a:schemeClr>
                </a:solidFill>
                <a:latin typeface="+mj-lt"/>
              </a:rPr>
              <a:t>Required Subaward Documents</a:t>
            </a:r>
            <a:endParaRPr sz="2600" dirty="0">
              <a:solidFill>
                <a:schemeClr val="tx1">
                  <a:lumMod val="50000"/>
                </a:schemeClr>
              </a:solidFill>
              <a:latin typeface="+mj-lt"/>
            </a:endParaRPr>
          </a:p>
        </p:txBody>
      </p:sp>
      <p:sp>
        <p:nvSpPr>
          <p:cNvPr id="4" name="Rectangle 3"/>
          <p:cNvSpPr>
            <a:spLocks noChangeArrowheads="1"/>
          </p:cNvSpPr>
          <p:nvPr/>
        </p:nvSpPr>
        <p:spPr bwMode="auto">
          <a:xfrm>
            <a:off x="402089" y="1327357"/>
            <a:ext cx="8031892" cy="284693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63442" tIns="0" rIns="0" bIns="0" numCol="1" anchor="ctr" anchorCtr="0" compatLnSpc="1">
            <a:prstTxWarp prst="textNoShape">
              <a:avLst/>
            </a:prstTxWarp>
            <a:spAutoFit/>
          </a:bodyPr>
          <a:lstStyle/>
          <a:p>
            <a:pPr marL="234950" marR="0" lvl="1" indent="-234950" algn="l" defTabSz="914400" rtl="0" eaLnBrk="0" fontAlgn="base" latinLnBrk="0" hangingPunct="0">
              <a:lnSpc>
                <a:spcPct val="100000"/>
              </a:lnSpc>
              <a:spcBef>
                <a:spcPct val="0"/>
              </a:spcBef>
              <a:spcAft>
                <a:spcPts val="600"/>
              </a:spcAft>
              <a:buClrTx/>
              <a:buSzTx/>
              <a:buFontTx/>
              <a:buChar char="•"/>
              <a:tabLst/>
            </a:pPr>
            <a:r>
              <a:rPr kumimoji="0" lang="en-US" altLang="en-US" sz="1600" b="1" i="0" u="none" strike="noStrike" cap="none" normalizeH="0" baseline="0" dirty="0" smtClean="0">
                <a:ln>
                  <a:noFill/>
                </a:ln>
                <a:solidFill>
                  <a:srgbClr val="2574A9"/>
                </a:solidFill>
                <a:effectLst/>
                <a:latin typeface="+mn-lt"/>
                <a:hlinkClick r:id="rId3"/>
              </a:rPr>
              <a:t>UCLA </a:t>
            </a:r>
            <a:r>
              <a:rPr kumimoji="0" lang="en-US" altLang="en-US" sz="1600" b="1" i="0" u="none" strike="noStrike" cap="none" normalizeH="0" baseline="0" dirty="0" err="1" smtClean="0">
                <a:ln>
                  <a:noFill/>
                </a:ln>
                <a:solidFill>
                  <a:srgbClr val="2574A9"/>
                </a:solidFill>
                <a:effectLst/>
                <a:latin typeface="+mn-lt"/>
                <a:hlinkClick r:id="rId3"/>
              </a:rPr>
              <a:t>Subrecipient</a:t>
            </a:r>
            <a:r>
              <a:rPr kumimoji="0" lang="en-US" altLang="en-US" sz="1600" b="1" i="0" u="none" strike="noStrike" cap="none" normalizeH="0" baseline="0" dirty="0" smtClean="0">
                <a:ln>
                  <a:noFill/>
                </a:ln>
                <a:solidFill>
                  <a:srgbClr val="2574A9"/>
                </a:solidFill>
                <a:effectLst/>
                <a:latin typeface="+mn-lt"/>
                <a:hlinkClick r:id="rId3"/>
              </a:rPr>
              <a:t> Letter of Intent (LOI)</a:t>
            </a:r>
            <a:r>
              <a:rPr kumimoji="0" lang="en-US" altLang="en-US" sz="1600" b="0" i="0" u="none" strike="noStrike" cap="none" normalizeH="0" baseline="0" dirty="0" smtClean="0">
                <a:ln>
                  <a:noFill/>
                </a:ln>
                <a:solidFill>
                  <a:srgbClr val="000000"/>
                </a:solidFill>
                <a:effectLst/>
                <a:latin typeface="+mn-lt"/>
              </a:rPr>
              <a:t> or </a:t>
            </a:r>
            <a:r>
              <a:rPr kumimoji="0" lang="en-US" altLang="en-US" sz="1600" b="1" i="0" u="none" strike="noStrike" cap="none" normalizeH="0" baseline="0" dirty="0" smtClean="0">
                <a:ln>
                  <a:noFill/>
                </a:ln>
                <a:solidFill>
                  <a:srgbClr val="2574A9"/>
                </a:solidFill>
                <a:effectLst/>
                <a:latin typeface="+mn-lt"/>
                <a:hlinkClick r:id="rId4"/>
              </a:rPr>
              <a:t>UCOP MCA Commitment Form</a:t>
            </a:r>
            <a:r>
              <a:rPr kumimoji="0" lang="en-US" altLang="en-US" sz="1600" b="0" i="0" u="none" strike="noStrike" cap="none" normalizeH="0" baseline="0" dirty="0" smtClean="0">
                <a:ln>
                  <a:noFill/>
                </a:ln>
                <a:solidFill>
                  <a:srgbClr val="000000"/>
                </a:solidFill>
                <a:effectLst/>
                <a:latin typeface="+mn-lt"/>
              </a:rPr>
              <a:t> must be completed and signed by the </a:t>
            </a:r>
            <a:r>
              <a:rPr kumimoji="0" lang="en-US" altLang="en-US" sz="1600" b="0" i="0" u="none" strike="noStrike" cap="none" normalizeH="0" baseline="0" dirty="0" err="1" smtClean="0">
                <a:ln>
                  <a:noFill/>
                </a:ln>
                <a:solidFill>
                  <a:srgbClr val="000000"/>
                </a:solidFill>
                <a:effectLst/>
                <a:latin typeface="+mn-lt"/>
              </a:rPr>
              <a:t>subrecipient's</a:t>
            </a:r>
            <a:r>
              <a:rPr kumimoji="0" lang="en-US" altLang="en-US" sz="1600" b="0" i="0" u="none" strike="noStrike" cap="none" normalizeH="0" baseline="0" dirty="0" smtClean="0">
                <a:ln>
                  <a:noFill/>
                </a:ln>
                <a:solidFill>
                  <a:srgbClr val="000000"/>
                </a:solidFill>
                <a:effectLst/>
                <a:latin typeface="+mn-lt"/>
              </a:rPr>
              <a:t> or participating campus' authorized official</a:t>
            </a:r>
          </a:p>
          <a:p>
            <a:pPr marL="234950" marR="0" lvl="1" indent="-234950" algn="l" defTabSz="914400" rtl="0" eaLnBrk="0" fontAlgn="base" latinLnBrk="0" hangingPunct="0">
              <a:lnSpc>
                <a:spcPct val="100000"/>
              </a:lnSpc>
              <a:spcBef>
                <a:spcPct val="0"/>
              </a:spcBef>
              <a:spcAft>
                <a:spcPts val="600"/>
              </a:spcAft>
              <a:buClrTx/>
              <a:buSzTx/>
              <a:buFontTx/>
              <a:buChar char="•"/>
              <a:tabLst/>
            </a:pPr>
            <a:r>
              <a:rPr kumimoji="0" lang="en-US" altLang="en-US" sz="1600" b="1" i="0" u="none" strike="noStrike" cap="none" normalizeH="0" baseline="0" dirty="0" smtClean="0">
                <a:ln>
                  <a:noFill/>
                </a:ln>
                <a:solidFill>
                  <a:srgbClr val="000000"/>
                </a:solidFill>
                <a:effectLst/>
                <a:latin typeface="+mn-lt"/>
              </a:rPr>
              <a:t>Scope of work </a:t>
            </a:r>
            <a:r>
              <a:rPr kumimoji="0" lang="en-US" altLang="en-US" sz="1600" b="0" i="0" u="none" strike="noStrike" cap="none" normalizeH="0" baseline="0" dirty="0" smtClean="0">
                <a:ln>
                  <a:noFill/>
                </a:ln>
                <a:solidFill>
                  <a:srgbClr val="000000"/>
                </a:solidFill>
                <a:effectLst/>
                <a:latin typeface="+mn-lt"/>
              </a:rPr>
              <a:t>(SOW) that describes the  </a:t>
            </a:r>
            <a:r>
              <a:rPr kumimoji="0" lang="en-US" altLang="en-US" sz="1600" b="0" i="0" u="none" strike="noStrike" cap="none" normalizeH="0" baseline="0" dirty="0" err="1" smtClean="0">
                <a:ln>
                  <a:noFill/>
                </a:ln>
                <a:solidFill>
                  <a:srgbClr val="000000"/>
                </a:solidFill>
                <a:effectLst/>
                <a:latin typeface="+mn-lt"/>
              </a:rPr>
              <a:t>subrecipient‘s</a:t>
            </a:r>
            <a:r>
              <a:rPr kumimoji="0" lang="en-US" altLang="en-US" sz="1600" b="0" i="0" u="none" strike="noStrike" cap="none" normalizeH="0" baseline="0" dirty="0" smtClean="0">
                <a:ln>
                  <a:noFill/>
                </a:ln>
                <a:solidFill>
                  <a:srgbClr val="000000"/>
                </a:solidFill>
                <a:effectLst/>
                <a:latin typeface="+mn-lt"/>
              </a:rPr>
              <a:t> objectives, tasks or deliverables, milestones, and timeframes</a:t>
            </a:r>
          </a:p>
          <a:p>
            <a:pPr marL="234950" marR="0" lvl="1" indent="-234950" algn="l" defTabSz="914400" rtl="0" eaLnBrk="0" fontAlgn="base" latinLnBrk="0" hangingPunct="0">
              <a:lnSpc>
                <a:spcPct val="100000"/>
              </a:lnSpc>
              <a:spcBef>
                <a:spcPct val="0"/>
              </a:spcBef>
              <a:spcAft>
                <a:spcPts val="600"/>
              </a:spcAft>
              <a:buClrTx/>
              <a:buSzTx/>
              <a:buFontTx/>
              <a:buChar char="•"/>
              <a:tabLst/>
            </a:pPr>
            <a:r>
              <a:rPr kumimoji="0" lang="en-US" altLang="en-US" sz="1600" b="0" i="0" u="none" strike="noStrike" cap="none" normalizeH="0" baseline="0" dirty="0" err="1" smtClean="0">
                <a:ln>
                  <a:noFill/>
                </a:ln>
                <a:solidFill>
                  <a:srgbClr val="000000"/>
                </a:solidFill>
                <a:effectLst/>
                <a:latin typeface="+mn-lt"/>
              </a:rPr>
              <a:t>Subrecipient's</a:t>
            </a:r>
            <a:r>
              <a:rPr kumimoji="0" lang="en-US" altLang="en-US" sz="1600" b="0" i="0" u="none" strike="noStrike" cap="none" normalizeH="0" baseline="0" dirty="0" smtClean="0">
                <a:ln>
                  <a:noFill/>
                </a:ln>
                <a:solidFill>
                  <a:srgbClr val="000000"/>
                </a:solidFill>
                <a:effectLst/>
                <a:latin typeface="+mn-lt"/>
              </a:rPr>
              <a:t> detailed </a:t>
            </a:r>
            <a:r>
              <a:rPr kumimoji="0" lang="en-US" altLang="en-US" sz="1600" b="1" i="0" u="none" strike="noStrike" cap="none" normalizeH="0" baseline="0" dirty="0" smtClean="0">
                <a:ln>
                  <a:noFill/>
                </a:ln>
                <a:solidFill>
                  <a:srgbClr val="000000"/>
                </a:solidFill>
                <a:effectLst/>
                <a:latin typeface="+mn-lt"/>
              </a:rPr>
              <a:t>budget</a:t>
            </a:r>
            <a:r>
              <a:rPr kumimoji="0" lang="en-US" altLang="en-US" sz="1600" b="0" i="0" u="none" strike="noStrike" cap="none" normalizeH="0" baseline="0" dirty="0" smtClean="0">
                <a:ln>
                  <a:noFill/>
                </a:ln>
                <a:solidFill>
                  <a:srgbClr val="000000"/>
                </a:solidFill>
                <a:effectLst/>
                <a:latin typeface="+mn-lt"/>
              </a:rPr>
              <a:t> and </a:t>
            </a:r>
            <a:r>
              <a:rPr kumimoji="0" lang="en-US" altLang="en-US" sz="1600" b="1" i="0" u="none" strike="noStrike" cap="none" normalizeH="0" baseline="0" dirty="0" smtClean="0">
                <a:ln>
                  <a:noFill/>
                </a:ln>
                <a:solidFill>
                  <a:srgbClr val="000000"/>
                </a:solidFill>
                <a:effectLst/>
                <a:latin typeface="+mn-lt"/>
              </a:rPr>
              <a:t>budget justification </a:t>
            </a:r>
            <a:r>
              <a:rPr kumimoji="0" lang="en-US" altLang="en-US" sz="1600" b="0" i="0" u="none" strike="noStrike" cap="none" normalizeH="0" baseline="0" dirty="0" smtClean="0">
                <a:ln>
                  <a:noFill/>
                </a:ln>
                <a:solidFill>
                  <a:srgbClr val="000000"/>
                </a:solidFill>
                <a:effectLst/>
                <a:latin typeface="+mn-lt"/>
              </a:rPr>
              <a:t>in prime sponsor's format</a:t>
            </a:r>
          </a:p>
          <a:p>
            <a:pPr marL="234950" marR="0" lvl="1" indent="-234950" algn="l" defTabSz="914400" rtl="0" eaLnBrk="0" fontAlgn="base" latinLnBrk="0" hangingPunct="0">
              <a:lnSpc>
                <a:spcPct val="100000"/>
              </a:lnSpc>
              <a:spcBef>
                <a:spcPct val="0"/>
              </a:spcBef>
              <a:spcAft>
                <a:spcPts val="600"/>
              </a:spcAft>
              <a:buClrTx/>
              <a:buSzTx/>
              <a:buFontTx/>
              <a:buChar char="•"/>
              <a:tabLst/>
            </a:pPr>
            <a:r>
              <a:rPr kumimoji="0" lang="en-US" altLang="en-US" sz="1600" b="0" i="0" u="none" strike="noStrike" cap="none" normalizeH="0" baseline="0" dirty="0" smtClean="0">
                <a:ln>
                  <a:noFill/>
                </a:ln>
                <a:solidFill>
                  <a:srgbClr val="000000"/>
                </a:solidFill>
                <a:effectLst/>
                <a:latin typeface="+mn-lt"/>
              </a:rPr>
              <a:t>Other proposal documents required by the sponsor (e.g. </a:t>
            </a:r>
            <a:r>
              <a:rPr kumimoji="0" lang="en-US" altLang="en-US" sz="1600" b="0" i="0" u="none" strike="noStrike" cap="none" normalizeH="0" baseline="0" dirty="0" err="1" smtClean="0">
                <a:ln>
                  <a:noFill/>
                </a:ln>
                <a:solidFill>
                  <a:srgbClr val="000000"/>
                </a:solidFill>
                <a:effectLst/>
                <a:latin typeface="+mn-lt"/>
              </a:rPr>
              <a:t>biosketches</a:t>
            </a:r>
            <a:r>
              <a:rPr kumimoji="0" lang="en-US" altLang="en-US" sz="1600" b="0" i="0" u="none" strike="noStrike" cap="none" normalizeH="0" baseline="0" dirty="0" smtClean="0">
                <a:ln>
                  <a:noFill/>
                </a:ln>
                <a:solidFill>
                  <a:srgbClr val="000000"/>
                </a:solidFill>
                <a:effectLst/>
                <a:latin typeface="+mn-lt"/>
              </a:rPr>
              <a:t>, facilities,</a:t>
            </a:r>
            <a:r>
              <a:rPr kumimoji="0" lang="en-US" altLang="en-US" sz="1600" b="0" i="0" u="none" strike="noStrike" cap="none" normalizeH="0" dirty="0" smtClean="0">
                <a:ln>
                  <a:noFill/>
                </a:ln>
                <a:solidFill>
                  <a:srgbClr val="000000"/>
                </a:solidFill>
                <a:effectLst/>
                <a:latin typeface="+mn-lt"/>
              </a:rPr>
              <a:t> etc.)</a:t>
            </a:r>
            <a:endParaRPr kumimoji="0" lang="en-US" altLang="en-US" sz="1600" b="0" i="0" u="none" strike="noStrike" cap="none" normalizeH="0" baseline="0" dirty="0" smtClean="0">
              <a:ln>
                <a:noFill/>
              </a:ln>
              <a:solidFill>
                <a:srgbClr val="000000"/>
              </a:solidFill>
              <a:effectLst/>
              <a:latin typeface="+mn-lt"/>
            </a:endParaRPr>
          </a:p>
          <a:p>
            <a:pPr marL="234950" marR="0" lvl="0" indent="-2349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endParaRPr kumimoji="0" lang="en-US" altLang="en-US" sz="1600" b="0" i="1" u="none" strike="noStrike" cap="none" normalizeH="0" baseline="0" dirty="0" smtClean="0">
              <a:ln>
                <a:noFill/>
              </a:ln>
              <a:solidFill>
                <a:srgbClr val="000000"/>
              </a:solidFill>
              <a:effectLst/>
              <a:latin typeface="+mn-lt"/>
            </a:endParaRPr>
          </a:p>
          <a:p>
            <a:pPr marL="234950" marR="0" lvl="0" indent="-2349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1600" b="0" i="1" u="none" strike="noStrike" cap="none" normalizeH="0" baseline="0" dirty="0" smtClean="0">
                <a:ln>
                  <a:noFill/>
                </a:ln>
                <a:solidFill>
                  <a:srgbClr val="000000"/>
                </a:solidFill>
                <a:effectLst/>
                <a:latin typeface="+mn-lt"/>
              </a:rPr>
              <a:t>If the </a:t>
            </a:r>
            <a:r>
              <a:rPr kumimoji="0" lang="en-US" altLang="en-US" sz="1600" b="0" i="1" u="none" strike="noStrike" cap="none" normalizeH="0" baseline="0" dirty="0" err="1" smtClean="0">
                <a:ln>
                  <a:noFill/>
                </a:ln>
                <a:solidFill>
                  <a:srgbClr val="000000"/>
                </a:solidFill>
                <a:effectLst/>
                <a:latin typeface="+mn-lt"/>
              </a:rPr>
              <a:t>subrecipient</a:t>
            </a:r>
            <a:r>
              <a:rPr kumimoji="0" lang="en-US" altLang="en-US" sz="1600" b="0" i="1" u="none" strike="noStrike" cap="none" normalizeH="0" baseline="0" dirty="0" smtClean="0">
                <a:ln>
                  <a:noFill/>
                </a:ln>
                <a:solidFill>
                  <a:srgbClr val="000000"/>
                </a:solidFill>
                <a:effectLst/>
                <a:latin typeface="+mn-lt"/>
              </a:rPr>
              <a:t> is a for-profit entity, the UCLA Principal Investigator completes a </a:t>
            </a:r>
            <a:r>
              <a:rPr kumimoji="0" lang="en-US" altLang="en-US" sz="1600" b="0" i="1" u="none" strike="noStrike" cap="none" normalizeH="0" baseline="0" dirty="0" smtClean="0">
                <a:ln>
                  <a:noFill/>
                </a:ln>
                <a:solidFill>
                  <a:srgbClr val="2574A9"/>
                </a:solidFill>
                <a:effectLst/>
                <a:latin typeface="+mn-lt"/>
                <a:hlinkClick r:id="rId5"/>
              </a:rPr>
              <a:t>Fair &amp; Reasonable Cost Analysis</a:t>
            </a:r>
            <a:r>
              <a:rPr kumimoji="0" lang="en-US" altLang="en-US" sz="1600" b="0" i="1" u="none" strike="noStrike" cap="none" normalizeH="0" baseline="0" dirty="0" smtClean="0">
                <a:ln>
                  <a:noFill/>
                </a:ln>
                <a:solidFill>
                  <a:srgbClr val="000000"/>
                </a:solidFill>
                <a:effectLst/>
                <a:latin typeface="+mn-lt"/>
              </a:rPr>
              <a:t>.</a:t>
            </a:r>
          </a:p>
        </p:txBody>
      </p:sp>
    </p:spTree>
    <p:extLst>
      <p:ext uri="{BB962C8B-B14F-4D97-AF65-F5344CB8AC3E}">
        <p14:creationId xmlns:p14="http://schemas.microsoft.com/office/powerpoint/2010/main" val="5399118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3" name="Rectangle 2"/>
          <p:cNvSpPr/>
          <p:nvPr/>
        </p:nvSpPr>
        <p:spPr>
          <a:xfrm>
            <a:off x="-123568" y="691978"/>
            <a:ext cx="9885406" cy="939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24</a:t>
            </a:fld>
            <a:endParaRPr/>
          </a:p>
        </p:txBody>
      </p:sp>
      <p:sp>
        <p:nvSpPr>
          <p:cNvPr id="187" name="Google Shape;187;p9"/>
          <p:cNvSpPr txBox="1">
            <a:spLocks noGrp="1"/>
          </p:cNvSpPr>
          <p:nvPr>
            <p:ph type="title"/>
          </p:nvPr>
        </p:nvSpPr>
        <p:spPr>
          <a:xfrm>
            <a:off x="-1198605" y="1492073"/>
            <a:ext cx="8199203" cy="1661993"/>
          </a:xfrm>
          <a:prstGeom prst="rect">
            <a:avLst/>
          </a:prstGeom>
          <a:solidFill>
            <a:schemeClr val="accent6">
              <a:lumMod val="90000"/>
              <a:lumOff val="10000"/>
            </a:schemeClr>
          </a:solidFill>
          <a:ln>
            <a:noFill/>
          </a:ln>
        </p:spPr>
        <p:txBody>
          <a:bodyPr spcFirstLastPara="1" wrap="square" lIns="0" tIns="0" rIns="0" bIns="0" anchor="b" anchorCtr="0">
            <a:spAutoFit/>
          </a:bodyPr>
          <a:lstStyle/>
          <a:p>
            <a:pPr marL="0" lvl="0" indent="0" algn="ctr" rtl="0">
              <a:lnSpc>
                <a:spcPct val="90000"/>
              </a:lnSpc>
              <a:spcBef>
                <a:spcPts val="0"/>
              </a:spcBef>
              <a:spcAft>
                <a:spcPts val="0"/>
              </a:spcAft>
              <a:buClr>
                <a:srgbClr val="58595B"/>
              </a:buClr>
              <a:buSzPts val="2800"/>
              <a:buFont typeface="Helvetica Neue"/>
              <a:buNone/>
            </a:pPr>
            <a:r>
              <a:rPr lang="en-US" sz="4000" dirty="0" smtClean="0">
                <a:solidFill>
                  <a:schemeClr val="bg1"/>
                </a:solidFill>
                <a:latin typeface="+mj-lt"/>
              </a:rPr>
              <a:t/>
            </a:r>
            <a:br>
              <a:rPr lang="en-US" sz="4000" dirty="0" smtClean="0">
                <a:solidFill>
                  <a:schemeClr val="bg1"/>
                </a:solidFill>
                <a:latin typeface="+mj-lt"/>
              </a:rPr>
            </a:br>
            <a:r>
              <a:rPr lang="en-US" sz="4000" dirty="0" err="1" smtClean="0">
                <a:solidFill>
                  <a:schemeClr val="bg1"/>
                </a:solidFill>
                <a:latin typeface="+mj-lt"/>
              </a:rPr>
              <a:t>Subrecipient</a:t>
            </a:r>
            <a:r>
              <a:rPr lang="en-US" sz="4000" dirty="0" smtClean="0">
                <a:solidFill>
                  <a:schemeClr val="bg1"/>
                </a:solidFill>
                <a:latin typeface="+mj-lt"/>
              </a:rPr>
              <a:t> LOI</a:t>
            </a:r>
            <a:br>
              <a:rPr lang="en-US" sz="4000" dirty="0" smtClean="0">
                <a:solidFill>
                  <a:schemeClr val="bg1"/>
                </a:solidFill>
                <a:latin typeface="+mj-lt"/>
              </a:rPr>
            </a:br>
            <a:r>
              <a:rPr lang="en-US" sz="4000" dirty="0" smtClean="0">
                <a:solidFill>
                  <a:schemeClr val="bg1"/>
                </a:solidFill>
                <a:latin typeface="+mj-lt"/>
              </a:rPr>
              <a:t> </a:t>
            </a:r>
            <a:endParaRPr sz="4000" dirty="0">
              <a:solidFill>
                <a:schemeClr val="bg1"/>
              </a:solidFill>
              <a:latin typeface="+mj-lt"/>
            </a:endParaRPr>
          </a:p>
        </p:txBody>
      </p:sp>
      <p:pic>
        <p:nvPicPr>
          <p:cNvPr id="2" name="Picture 1"/>
          <p:cNvPicPr>
            <a:picLocks noChangeAspect="1"/>
          </p:cNvPicPr>
          <p:nvPr/>
        </p:nvPicPr>
        <p:blipFill>
          <a:blip r:embed="rId3"/>
          <a:stretch>
            <a:fillRect/>
          </a:stretch>
        </p:blipFill>
        <p:spPr>
          <a:xfrm>
            <a:off x="5375189" y="0"/>
            <a:ext cx="3768811" cy="5076886"/>
          </a:xfrm>
          <a:prstGeom prst="rect">
            <a:avLst/>
          </a:prstGeom>
        </p:spPr>
      </p:pic>
    </p:spTree>
    <p:extLst>
      <p:ext uri="{BB962C8B-B14F-4D97-AF65-F5344CB8AC3E}">
        <p14:creationId xmlns:p14="http://schemas.microsoft.com/office/powerpoint/2010/main" val="2410762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US" smtClean="0"/>
              <a:pPr/>
              <a:t>25</a:t>
            </a:fld>
            <a:endParaRPr lang="en-US"/>
          </a:p>
        </p:txBody>
      </p:sp>
      <p:sp>
        <p:nvSpPr>
          <p:cNvPr id="6" name="Title 5"/>
          <p:cNvSpPr>
            <a:spLocks noGrp="1"/>
          </p:cNvSpPr>
          <p:nvPr>
            <p:ph type="title"/>
          </p:nvPr>
        </p:nvSpPr>
        <p:spPr/>
        <p:txBody>
          <a:bodyPr/>
          <a:lstStyle/>
          <a:p>
            <a:r>
              <a:rPr lang="en-US" dirty="0" smtClean="0"/>
              <a:t>New Guidance Updated on Website</a:t>
            </a:r>
            <a:endParaRPr lang="en-US" dirty="0"/>
          </a:p>
        </p:txBody>
      </p:sp>
      <p:pic>
        <p:nvPicPr>
          <p:cNvPr id="7" name="Picture 6"/>
          <p:cNvPicPr>
            <a:picLocks noChangeAspect="1"/>
          </p:cNvPicPr>
          <p:nvPr/>
        </p:nvPicPr>
        <p:blipFill>
          <a:blip r:embed="rId2"/>
          <a:stretch>
            <a:fillRect/>
          </a:stretch>
        </p:blipFill>
        <p:spPr>
          <a:xfrm>
            <a:off x="2093383" y="1371600"/>
            <a:ext cx="4687614" cy="2717271"/>
          </a:xfrm>
          <a:prstGeom prst="rect">
            <a:avLst/>
          </a:prstGeom>
        </p:spPr>
      </p:pic>
      <p:sp>
        <p:nvSpPr>
          <p:cNvPr id="8" name="Oval 7"/>
          <p:cNvSpPr/>
          <p:nvPr/>
        </p:nvSpPr>
        <p:spPr>
          <a:xfrm>
            <a:off x="2093383" y="2472267"/>
            <a:ext cx="2343807" cy="3894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73250" y="3496205"/>
            <a:ext cx="4907747" cy="5926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33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26</a:t>
            </a:fld>
            <a:endParaRPr/>
          </a:p>
        </p:txBody>
      </p:sp>
      <p:sp>
        <p:nvSpPr>
          <p:cNvPr id="187" name="Google Shape;187;p9"/>
          <p:cNvSpPr txBox="1">
            <a:spLocks noGrp="1"/>
          </p:cNvSpPr>
          <p:nvPr>
            <p:ph type="title"/>
          </p:nvPr>
        </p:nvSpPr>
        <p:spPr>
          <a:xfrm>
            <a:off x="287867" y="722405"/>
            <a:ext cx="8709491" cy="332399"/>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sz="2400" dirty="0" smtClean="0">
                <a:solidFill>
                  <a:schemeClr val="tx1">
                    <a:lumMod val="50000"/>
                  </a:schemeClr>
                </a:solidFill>
                <a:latin typeface="+mj-lt"/>
              </a:rPr>
              <a:t>NIH Reporting Requirements for International </a:t>
            </a:r>
            <a:r>
              <a:rPr lang="en-US" sz="2400" dirty="0" err="1" smtClean="0">
                <a:solidFill>
                  <a:schemeClr val="tx1">
                    <a:lumMod val="50000"/>
                  </a:schemeClr>
                </a:solidFill>
                <a:latin typeface="+mj-lt"/>
              </a:rPr>
              <a:t>Subrecipients</a:t>
            </a:r>
            <a:endParaRPr sz="2400" dirty="0">
              <a:solidFill>
                <a:schemeClr val="tx1">
                  <a:lumMod val="50000"/>
                </a:schemeClr>
              </a:solidFill>
              <a:latin typeface="+mj-lt"/>
            </a:endParaRPr>
          </a:p>
        </p:txBody>
      </p:sp>
      <p:pic>
        <p:nvPicPr>
          <p:cNvPr id="4" name="Picture 3"/>
          <p:cNvPicPr/>
          <p:nvPr/>
        </p:nvPicPr>
        <p:blipFill rotWithShape="1">
          <a:blip r:embed="rId3"/>
          <a:srcRect t="13683"/>
          <a:stretch/>
        </p:blipFill>
        <p:spPr>
          <a:xfrm>
            <a:off x="372532" y="1260389"/>
            <a:ext cx="8338982" cy="3677371"/>
          </a:xfrm>
          <a:prstGeom prst="rect">
            <a:avLst/>
          </a:prstGeom>
        </p:spPr>
      </p:pic>
      <p:grpSp>
        <p:nvGrpSpPr>
          <p:cNvPr id="5" name="Group 4"/>
          <p:cNvGrpSpPr/>
          <p:nvPr/>
        </p:nvGrpSpPr>
        <p:grpSpPr>
          <a:xfrm>
            <a:off x="5770605" y="2496065"/>
            <a:ext cx="3373395" cy="2579196"/>
            <a:chOff x="5603631" y="1791254"/>
            <a:chExt cx="3334921" cy="3146507"/>
          </a:xfrm>
        </p:grpSpPr>
        <p:pic>
          <p:nvPicPr>
            <p:cNvPr id="6" name="Picture 5" descr="Post It Note Memo · Free image on Pixabay"/>
            <p:cNvPicPr>
              <a:picLocks noChangeAspect="1"/>
            </p:cNvPicPr>
            <p:nvPr/>
          </p:nvPicPr>
          <p:blipFill rotWithShape="1">
            <a:blip r:embed="rId4">
              <a:extLst>
                <a:ext uri="{28A0092B-C50C-407E-A947-70E740481C1C}">
                  <a14:useLocalDpi xmlns:a14="http://schemas.microsoft.com/office/drawing/2010/main" val="0"/>
                </a:ext>
              </a:extLst>
            </a:blip>
            <a:srcRect l="13684" t="4927" r="13271" b="5862"/>
            <a:stretch/>
          </p:blipFill>
          <p:spPr>
            <a:xfrm>
              <a:off x="5603631" y="1791254"/>
              <a:ext cx="3334921" cy="3146507"/>
            </a:xfrm>
            <a:prstGeom prst="rect">
              <a:avLst/>
            </a:prstGeom>
          </p:spPr>
        </p:pic>
        <p:sp>
          <p:nvSpPr>
            <p:cNvPr id="7" name="TextBox 6"/>
            <p:cNvSpPr txBox="1"/>
            <p:nvPr/>
          </p:nvSpPr>
          <p:spPr>
            <a:xfrm rot="20883079">
              <a:off x="6192754" y="2260347"/>
              <a:ext cx="2685867" cy="1593075"/>
            </a:xfrm>
            <a:prstGeom prst="rect">
              <a:avLst/>
            </a:prstGeom>
            <a:noFill/>
          </p:spPr>
          <p:txBody>
            <a:bodyPr wrap="square" rtlCol="0">
              <a:spAutoFit/>
            </a:bodyPr>
            <a:lstStyle/>
            <a:p>
              <a:r>
                <a:rPr lang="en-US" sz="1800" b="1" dirty="0" smtClean="0">
                  <a:latin typeface="Ink Free" panose="03080402000500000000" pitchFamily="66" charset="0"/>
                </a:rPr>
                <a:t>OCGA will include this language in both proposal- and award-stage documents to international </a:t>
              </a:r>
              <a:r>
                <a:rPr lang="en-US" sz="1800" b="1" dirty="0" err="1" smtClean="0">
                  <a:latin typeface="Ink Free" panose="03080402000500000000" pitchFamily="66" charset="0"/>
                </a:rPr>
                <a:t>subrecipients</a:t>
              </a:r>
              <a:endParaRPr lang="en-US" sz="1800" b="1" dirty="0">
                <a:latin typeface="Ink Free" panose="03080402000500000000" pitchFamily="66" charset="0"/>
              </a:endParaRPr>
            </a:p>
          </p:txBody>
        </p:sp>
      </p:grpSp>
    </p:spTree>
    <p:extLst>
      <p:ext uri="{BB962C8B-B14F-4D97-AF65-F5344CB8AC3E}">
        <p14:creationId xmlns:p14="http://schemas.microsoft.com/office/powerpoint/2010/main" val="301373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27</a:t>
            </a:fld>
            <a:endParaRPr lang="en-US"/>
          </a:p>
        </p:txBody>
      </p:sp>
      <p:sp>
        <p:nvSpPr>
          <p:cNvPr id="5" name="Title 4"/>
          <p:cNvSpPr>
            <a:spLocks noGrp="1"/>
          </p:cNvSpPr>
          <p:nvPr>
            <p:ph type="title"/>
          </p:nvPr>
        </p:nvSpPr>
        <p:spPr/>
        <p:txBody>
          <a:bodyPr/>
          <a:lstStyle/>
          <a:p>
            <a:r>
              <a:rPr lang="en-US" dirty="0" smtClean="0">
                <a:solidFill>
                  <a:schemeClr val="tx1">
                    <a:lumMod val="50000"/>
                  </a:schemeClr>
                </a:solidFill>
              </a:rPr>
              <a:t>Other Support Pages</a:t>
            </a:r>
            <a:endParaRPr lang="en-US" dirty="0">
              <a:solidFill>
                <a:schemeClr val="tx1">
                  <a:lumMod val="50000"/>
                </a:schemeClr>
              </a:solidFill>
            </a:endParaRPr>
          </a:p>
        </p:txBody>
      </p:sp>
      <p:pic>
        <p:nvPicPr>
          <p:cNvPr id="6146" name="Picture 2" descr="Overlap - Free edit tools icons"/>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440179" y="251883"/>
            <a:ext cx="6981445" cy="57835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58392" y="2441760"/>
            <a:ext cx="4969766" cy="1092607"/>
          </a:xfrm>
          <a:prstGeom prst="rect">
            <a:avLst/>
          </a:prstGeom>
        </p:spPr>
        <p:txBody>
          <a:bodyPr wrap="square">
            <a:spAutoFit/>
          </a:bodyPr>
          <a:lstStyle/>
          <a:p>
            <a:pPr algn="ctr"/>
            <a:r>
              <a:rPr lang="en-US" sz="6500" dirty="0" smtClean="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Overlap</a:t>
            </a:r>
            <a:endParaRPr lang="en-US" sz="65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 name="TextBox 1"/>
          <p:cNvSpPr txBox="1"/>
          <p:nvPr/>
        </p:nvSpPr>
        <p:spPr>
          <a:xfrm>
            <a:off x="5246371" y="2011680"/>
            <a:ext cx="2830829" cy="2308324"/>
          </a:xfrm>
          <a:prstGeom prst="rect">
            <a:avLst/>
          </a:prstGeom>
          <a:noFill/>
        </p:spPr>
        <p:txBody>
          <a:bodyPr wrap="square" rtlCol="0">
            <a:spAutoFit/>
          </a:bodyPr>
          <a:lstStyle/>
          <a:p>
            <a:r>
              <a:rPr lang="en-US" sz="1800" dirty="0" smtClean="0">
                <a:solidFill>
                  <a:schemeClr val="bg1"/>
                </a:solidFill>
              </a:rPr>
              <a:t>Overlap section should not be blank (state “No overlap” if applicable)</a:t>
            </a:r>
          </a:p>
          <a:p>
            <a:endParaRPr lang="en-US" sz="1800" dirty="0" smtClean="0">
              <a:solidFill>
                <a:schemeClr val="bg1"/>
              </a:solidFill>
            </a:endParaRPr>
          </a:p>
          <a:p>
            <a:pPr marL="1084263" indent="-285750"/>
            <a:r>
              <a:rPr lang="en-US" sz="1800" dirty="0" smtClean="0">
                <a:solidFill>
                  <a:schemeClr val="bg1"/>
                </a:solidFill>
              </a:rPr>
              <a:t>Three types:</a:t>
            </a:r>
          </a:p>
          <a:p>
            <a:pPr marL="1371600" indent="-285750">
              <a:buClr>
                <a:schemeClr val="bg1"/>
              </a:buClr>
              <a:buFont typeface="Arial" panose="020B0604020202020204" pitchFamily="34" charset="0"/>
              <a:buChar char="•"/>
            </a:pPr>
            <a:r>
              <a:rPr lang="en-US" sz="1800" dirty="0" smtClean="0">
                <a:solidFill>
                  <a:schemeClr val="bg1"/>
                </a:solidFill>
              </a:rPr>
              <a:t>Scientific</a:t>
            </a:r>
          </a:p>
          <a:p>
            <a:pPr marL="1371600" indent="-285750">
              <a:buClr>
                <a:schemeClr val="bg1"/>
              </a:buClr>
              <a:buFont typeface="Arial" panose="020B0604020202020204" pitchFamily="34" charset="0"/>
              <a:buChar char="•"/>
            </a:pPr>
            <a:r>
              <a:rPr lang="en-US" sz="1800" dirty="0" smtClean="0">
                <a:solidFill>
                  <a:schemeClr val="bg1"/>
                </a:solidFill>
              </a:rPr>
              <a:t>Budgetary</a:t>
            </a:r>
          </a:p>
          <a:p>
            <a:pPr marL="1371600" indent="-285750">
              <a:buClr>
                <a:schemeClr val="bg1"/>
              </a:buClr>
              <a:buFont typeface="Arial" panose="020B0604020202020204" pitchFamily="34" charset="0"/>
              <a:buChar char="•"/>
            </a:pPr>
            <a:r>
              <a:rPr lang="en-US" sz="1800" dirty="0" smtClean="0">
                <a:solidFill>
                  <a:schemeClr val="bg1"/>
                </a:solidFill>
              </a:rPr>
              <a:t>Effort</a:t>
            </a:r>
            <a:endParaRPr lang="en-US" sz="1800" dirty="0">
              <a:solidFill>
                <a:schemeClr val="bg1"/>
              </a:solidFill>
            </a:endParaRPr>
          </a:p>
        </p:txBody>
      </p:sp>
    </p:spTree>
    <p:extLst>
      <p:ext uri="{BB962C8B-B14F-4D97-AF65-F5344CB8AC3E}">
        <p14:creationId xmlns:p14="http://schemas.microsoft.com/office/powerpoint/2010/main" val="4944238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28</a:t>
            </a:fld>
            <a:endParaRPr lang="en-US"/>
          </a:p>
        </p:txBody>
      </p:sp>
      <p:sp>
        <p:nvSpPr>
          <p:cNvPr id="5" name="Title 4"/>
          <p:cNvSpPr>
            <a:spLocks noGrp="1"/>
          </p:cNvSpPr>
          <p:nvPr>
            <p:ph type="title"/>
          </p:nvPr>
        </p:nvSpPr>
        <p:spPr/>
        <p:txBody>
          <a:bodyPr/>
          <a:lstStyle/>
          <a:p>
            <a:r>
              <a:rPr lang="en-US" dirty="0" smtClean="0">
                <a:solidFill>
                  <a:schemeClr val="tx1">
                    <a:lumMod val="50000"/>
                  </a:schemeClr>
                </a:solidFill>
              </a:rPr>
              <a:t>Other Support Pages</a:t>
            </a:r>
            <a:endParaRPr lang="en-US" dirty="0">
              <a:solidFill>
                <a:schemeClr val="tx1">
                  <a:lumMod val="50000"/>
                </a:schemeClr>
              </a:solidFill>
            </a:endParaRPr>
          </a:p>
        </p:txBody>
      </p:sp>
      <p:sp>
        <p:nvSpPr>
          <p:cNvPr id="7" name="Rectangle 6"/>
          <p:cNvSpPr/>
          <p:nvPr/>
        </p:nvSpPr>
        <p:spPr>
          <a:xfrm>
            <a:off x="640079" y="1421087"/>
            <a:ext cx="7781545" cy="1569660"/>
          </a:xfrm>
          <a:prstGeom prst="rect">
            <a:avLst/>
          </a:prstGeom>
        </p:spPr>
        <p:txBody>
          <a:bodyPr wrap="square">
            <a:spAutoFit/>
          </a:bodyPr>
          <a:lstStyle/>
          <a:p>
            <a:r>
              <a:rPr lang="en-US" sz="2400" dirty="0" smtClean="0">
                <a:solidFill>
                  <a:srgbClr val="333333"/>
                </a:solidFill>
                <a:latin typeface="Calibri" panose="020F0502020204030204" pitchFamily="34" charset="0"/>
                <a:cs typeface="Calibri" panose="020F0502020204030204" pitchFamily="34" charset="0"/>
              </a:rPr>
              <a:t>Both </a:t>
            </a:r>
            <a:r>
              <a:rPr lang="en-US" sz="2400" dirty="0" smtClean="0">
                <a:solidFill>
                  <a:srgbClr val="333333"/>
                </a:solidFill>
                <a:latin typeface="Calibri" panose="020F0502020204030204" pitchFamily="34" charset="0"/>
                <a:cs typeface="Calibri" panose="020F0502020204030204" pitchFamily="34" charset="0"/>
                <a:hlinkClick r:id="rId2"/>
              </a:rPr>
              <a:t>ScienCV</a:t>
            </a:r>
            <a:r>
              <a:rPr lang="en-US" sz="2400" dirty="0" smtClean="0">
                <a:solidFill>
                  <a:srgbClr val="333333"/>
                </a:solidFill>
                <a:latin typeface="Calibri" panose="020F0502020204030204" pitchFamily="34" charset="0"/>
                <a:cs typeface="Calibri" panose="020F0502020204030204" pitchFamily="34" charset="0"/>
              </a:rPr>
              <a:t> and the </a:t>
            </a:r>
            <a:r>
              <a:rPr lang="en-US" sz="2400" dirty="0" smtClean="0">
                <a:solidFill>
                  <a:srgbClr val="333333"/>
                </a:solidFill>
                <a:latin typeface="Calibri" panose="020F0502020204030204" pitchFamily="34" charset="0"/>
                <a:cs typeface="Calibri" panose="020F0502020204030204" pitchFamily="34" charset="0"/>
                <a:hlinkClick r:id="rId3"/>
              </a:rPr>
              <a:t>UCLA PI Portal </a:t>
            </a:r>
            <a:r>
              <a:rPr lang="en-US" sz="2400" dirty="0" smtClean="0">
                <a:solidFill>
                  <a:srgbClr val="333333"/>
                </a:solidFill>
                <a:latin typeface="Calibri" panose="020F0502020204030204" pitchFamily="34" charset="0"/>
                <a:cs typeface="Calibri" panose="020F0502020204030204" pitchFamily="34" charset="0"/>
              </a:rPr>
              <a:t>can help generate your OS page</a:t>
            </a:r>
          </a:p>
          <a:p>
            <a:endParaRPr lang="en-US" sz="2400" dirty="0" smtClean="0">
              <a:solidFill>
                <a:srgbClr val="333333"/>
              </a:solidFill>
              <a:latin typeface="Calibri" panose="020F0502020204030204" pitchFamily="34" charset="0"/>
              <a:cs typeface="Calibri" panose="020F0502020204030204" pitchFamily="34" charset="0"/>
            </a:endParaRPr>
          </a:p>
          <a:p>
            <a:r>
              <a:rPr lang="en-US" sz="2400" dirty="0" smtClean="0">
                <a:solidFill>
                  <a:srgbClr val="333333"/>
                </a:solidFill>
                <a:latin typeface="Calibri" panose="020F0502020204030204" pitchFamily="34" charset="0"/>
                <a:cs typeface="Calibri" panose="020F0502020204030204" pitchFamily="34" charset="0"/>
              </a:rPr>
              <a:t>Be sure to review for accuracy and details</a:t>
            </a:r>
            <a:endParaRPr lang="en-US" sz="2400" dirty="0">
              <a:solidFill>
                <a:srgbClr val="333333"/>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4546600" y="3481391"/>
            <a:ext cx="4103624" cy="782845"/>
          </a:xfrm>
          <a:prstGeom prst="rect">
            <a:avLst/>
          </a:prstGeom>
        </p:spPr>
      </p:pic>
      <p:pic>
        <p:nvPicPr>
          <p:cNvPr id="6" name="Picture 5"/>
          <p:cNvPicPr>
            <a:picLocks noChangeAspect="1"/>
          </p:cNvPicPr>
          <p:nvPr/>
        </p:nvPicPr>
        <p:blipFill>
          <a:blip r:embed="rId5"/>
          <a:stretch>
            <a:fillRect/>
          </a:stretch>
        </p:blipFill>
        <p:spPr>
          <a:xfrm>
            <a:off x="640079" y="3179224"/>
            <a:ext cx="3152989" cy="1374626"/>
          </a:xfrm>
          <a:prstGeom prst="rect">
            <a:avLst/>
          </a:prstGeom>
        </p:spPr>
      </p:pic>
    </p:spTree>
    <p:extLst>
      <p:ext uri="{BB962C8B-B14F-4D97-AF65-F5344CB8AC3E}">
        <p14:creationId xmlns:p14="http://schemas.microsoft.com/office/powerpoint/2010/main" val="42231904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29</a:t>
            </a:fld>
            <a:endParaRPr lang="en-US"/>
          </a:p>
        </p:txBody>
      </p:sp>
      <p:sp>
        <p:nvSpPr>
          <p:cNvPr id="5" name="Title 4"/>
          <p:cNvSpPr>
            <a:spLocks noGrp="1"/>
          </p:cNvSpPr>
          <p:nvPr>
            <p:ph type="title"/>
          </p:nvPr>
        </p:nvSpPr>
        <p:spPr/>
        <p:txBody>
          <a:bodyPr/>
          <a:lstStyle/>
          <a:p>
            <a:r>
              <a:rPr lang="en-US" dirty="0" smtClean="0"/>
              <a:t>Other Support Pages</a:t>
            </a:r>
            <a:endParaRPr lang="en-US" dirty="0"/>
          </a:p>
        </p:txBody>
      </p:sp>
      <p:pic>
        <p:nvPicPr>
          <p:cNvPr id="7" name="Picture 6" descr="Keith's Space: Weekend Humo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6600" y="1282889"/>
            <a:ext cx="4397173" cy="3335513"/>
          </a:xfrm>
          <a:prstGeom prst="rect">
            <a:avLst/>
          </a:prstGeom>
        </p:spPr>
      </p:pic>
      <p:sp>
        <p:nvSpPr>
          <p:cNvPr id="8" name="Rectangle 7"/>
          <p:cNvSpPr/>
          <p:nvPr/>
        </p:nvSpPr>
        <p:spPr>
          <a:xfrm>
            <a:off x="3939425" y="1282889"/>
            <a:ext cx="4939399" cy="3335513"/>
          </a:xfrm>
          <a:prstGeom prst="rect">
            <a:avLst/>
          </a:prstGeom>
          <a:gradFill flip="none" rotWithShape="1">
            <a:gsLst>
              <a:gs pos="0">
                <a:srgbClr val="E4E4E4">
                  <a:shade val="30000"/>
                  <a:satMod val="115000"/>
                </a:srgbClr>
              </a:gs>
              <a:gs pos="0">
                <a:srgbClr val="E4E4E4">
                  <a:shade val="67500"/>
                  <a:satMod val="115000"/>
                </a:srgbClr>
              </a:gs>
              <a:gs pos="32000">
                <a:srgbClr val="E6E6E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Callout 8"/>
          <p:cNvSpPr/>
          <p:nvPr/>
        </p:nvSpPr>
        <p:spPr>
          <a:xfrm>
            <a:off x="3939425" y="1414589"/>
            <a:ext cx="4939399" cy="3072111"/>
          </a:xfrm>
          <a:prstGeom prst="cloudCallout">
            <a:avLst>
              <a:gd name="adj1" fmla="val -75883"/>
              <a:gd name="adj2" fmla="val -1391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6"/>
                </a:solidFill>
              </a:rPr>
              <a:t>The Other Support page asks for the Year (YYYY), but my project starts in one calendar year and ends in another. Which year do I list on the OS page?</a:t>
            </a:r>
            <a:endParaRPr lang="en-US" sz="2000" dirty="0">
              <a:solidFill>
                <a:schemeClr val="accent6"/>
              </a:solidFill>
            </a:endParaRPr>
          </a:p>
        </p:txBody>
      </p:sp>
    </p:spTree>
    <p:extLst>
      <p:ext uri="{BB962C8B-B14F-4D97-AF65-F5344CB8AC3E}">
        <p14:creationId xmlns:p14="http://schemas.microsoft.com/office/powerpoint/2010/main" val="2745723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3</a:t>
            </a:fld>
            <a:endParaRPr lang="en-US"/>
          </a:p>
        </p:txBody>
      </p:sp>
      <p:sp>
        <p:nvSpPr>
          <p:cNvPr id="5" name="Title 4"/>
          <p:cNvSpPr>
            <a:spLocks noGrp="1"/>
          </p:cNvSpPr>
          <p:nvPr>
            <p:ph type="title"/>
          </p:nvPr>
        </p:nvSpPr>
        <p:spPr/>
        <p:txBody>
          <a:bodyPr/>
          <a:lstStyle/>
          <a:p>
            <a:r>
              <a:rPr lang="en-US" dirty="0" smtClean="0">
                <a:solidFill>
                  <a:schemeClr val="tx1">
                    <a:lumMod val="50000"/>
                  </a:schemeClr>
                </a:solidFill>
              </a:rPr>
              <a:t>New Personnel: Chris Ashikyan</a:t>
            </a:r>
            <a:endParaRPr lang="en-US" dirty="0">
              <a:solidFill>
                <a:schemeClr val="tx1">
                  <a:lumMod val="50000"/>
                </a:schemeClr>
              </a:solidFill>
            </a:endParaRPr>
          </a:p>
        </p:txBody>
      </p:sp>
      <p:sp>
        <p:nvSpPr>
          <p:cNvPr id="3" name="Rectangle 2"/>
          <p:cNvSpPr/>
          <p:nvPr/>
        </p:nvSpPr>
        <p:spPr>
          <a:xfrm>
            <a:off x="128954" y="1185909"/>
            <a:ext cx="6913301" cy="2554545"/>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Pre- and Post-Award Senior Analyst</a:t>
            </a:r>
          </a:p>
          <a:p>
            <a:pPr marL="914400" lvl="4" indent="-342900">
              <a:spcAft>
                <a:spcPts val="600"/>
              </a:spcAft>
              <a:buFont typeface="Courier New" panose="02070309020205020404" pitchFamily="49" charset="0"/>
              <a:buChar char="o"/>
            </a:pPr>
            <a:r>
              <a:rPr lang="en-US" sz="2000" dirty="0" smtClean="0">
                <a:latin typeface="Calibri" panose="020F0502020204030204" pitchFamily="34" charset="0"/>
                <a:ea typeface="Calibri" panose="020F0502020204030204" pitchFamily="34" charset="0"/>
              </a:rPr>
              <a:t>All future proposal/pre-award requests </a:t>
            </a:r>
          </a:p>
          <a:p>
            <a:pPr marL="914400" lvl="4" indent="-342900">
              <a:spcAft>
                <a:spcPts val="1200"/>
              </a:spcAft>
              <a:buFont typeface="Courier New" panose="02070309020205020404" pitchFamily="49" charset="0"/>
              <a:buChar char="o"/>
            </a:pPr>
            <a:r>
              <a:rPr lang="en-US" sz="2000" dirty="0" smtClean="0">
                <a:latin typeface="Calibri" panose="020F0502020204030204" pitchFamily="34" charset="0"/>
                <a:ea typeface="Calibri" panose="020F0502020204030204" pitchFamily="34" charset="0"/>
              </a:rPr>
              <a:t>Post-award fund management for Drs. Moreno, Tarn, Bholat, Sur, and other clinical faculty</a:t>
            </a:r>
          </a:p>
          <a:p>
            <a:pPr marL="285750" lvl="1"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Comes to us with 11 years of experience at University of Illinois, Urbana-Champaign, including 8 years of Post-Award management and 3 years of Pre-Award</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255" y="531370"/>
            <a:ext cx="2014699" cy="2014699"/>
          </a:xfrm>
          <a:prstGeom prst="rect">
            <a:avLst/>
          </a:prstGeom>
        </p:spPr>
      </p:pic>
      <p:sp>
        <p:nvSpPr>
          <p:cNvPr id="7" name="Rectangle 6"/>
          <p:cNvSpPr/>
          <p:nvPr/>
        </p:nvSpPr>
        <p:spPr>
          <a:xfrm>
            <a:off x="7042255" y="2634036"/>
            <a:ext cx="2014699" cy="1384995"/>
          </a:xfrm>
          <a:prstGeom prst="rect">
            <a:avLst/>
          </a:prstGeom>
        </p:spPr>
        <p:txBody>
          <a:bodyPr wrap="square">
            <a:spAutoFit/>
          </a:bodyPr>
          <a:lstStyle/>
          <a:p>
            <a:pPr lvl="1"/>
            <a:r>
              <a:rPr lang="en-US" sz="1200" dirty="0" smtClean="0">
                <a:latin typeface="Bodoni MT" panose="02070603080606020203" pitchFamily="18" charset="0"/>
                <a:ea typeface="Times New Roman" panose="02020603050405020304" pitchFamily="18" charset="0"/>
              </a:rPr>
              <a:t>“I’m </a:t>
            </a:r>
            <a:r>
              <a:rPr lang="en-US" sz="1200" dirty="0">
                <a:latin typeface="Bodoni MT" panose="02070603080606020203" pitchFamily="18" charset="0"/>
                <a:ea typeface="Times New Roman" panose="02020603050405020304" pitchFamily="18" charset="0"/>
              </a:rPr>
              <a:t>amazed at the research that develops from proposal stage to close-out and have always been excited to see the dreams of our Principal Investigators and their teams come to life</a:t>
            </a:r>
            <a:r>
              <a:rPr lang="en-US" sz="1200" dirty="0" smtClean="0">
                <a:latin typeface="Bodoni MT" panose="02070603080606020203" pitchFamily="18" charset="0"/>
                <a:ea typeface="Times New Roman" panose="02020603050405020304" pitchFamily="18" charset="0"/>
              </a:rPr>
              <a:t>.”</a:t>
            </a:r>
            <a:endParaRPr lang="en-US" sz="1100" dirty="0">
              <a:effectLst/>
              <a:latin typeface="Calibri" panose="020F0502020204030204" pitchFamily="34" charset="0"/>
              <a:ea typeface="Calibri" panose="020F0502020204030204" pitchFamily="34" charset="0"/>
            </a:endParaRPr>
          </a:p>
        </p:txBody>
      </p:sp>
      <p:sp>
        <p:nvSpPr>
          <p:cNvPr id="8" name="Rectangle 7"/>
          <p:cNvSpPr/>
          <p:nvPr/>
        </p:nvSpPr>
        <p:spPr>
          <a:xfrm>
            <a:off x="458030" y="3857466"/>
            <a:ext cx="8420794" cy="907941"/>
          </a:xfrm>
          <a:prstGeom prst="rect">
            <a:avLst/>
          </a:prstGeom>
        </p:spPr>
        <p:txBody>
          <a:bodyPr wrap="square">
            <a:spAutoFit/>
          </a:bodyPr>
          <a:lstStyle/>
          <a:p>
            <a:pPr>
              <a:spcAft>
                <a:spcPts val="600"/>
              </a:spcAft>
            </a:pPr>
            <a:r>
              <a:rPr lang="en-US" sz="1800" b="1" i="1" dirty="0" smtClean="0">
                <a:latin typeface="Calibri" panose="020F0502020204030204" pitchFamily="34" charset="0"/>
                <a:ea typeface="Calibri" panose="020F0502020204030204" pitchFamily="34" charset="0"/>
              </a:rPr>
              <a:t>What is a personal accomplishment you’d like to share? </a:t>
            </a:r>
          </a:p>
          <a:p>
            <a:pPr>
              <a:spcAft>
                <a:spcPts val="600"/>
              </a:spcAft>
            </a:pPr>
            <a:r>
              <a:rPr lang="en-US" dirty="0" smtClean="0">
                <a:latin typeface="Bodoni MT" panose="02070603080606020203" pitchFamily="18" charset="0"/>
              </a:rPr>
              <a:t>One </a:t>
            </a:r>
            <a:r>
              <a:rPr lang="en-US" dirty="0">
                <a:latin typeface="Bodoni MT" panose="02070603080606020203" pitchFamily="18" charset="0"/>
              </a:rPr>
              <a:t>thing that I’m proud of is that 2 years ago I was the first person in my family to ever get my Master’s Degree in Business Administration.</a:t>
            </a:r>
            <a:endParaRPr lang="en-US" sz="2000" dirty="0" smtClean="0">
              <a:latin typeface="Bodoni MT" panose="02070603080606020203" pitchFamily="18" charset="0"/>
              <a:ea typeface="Calibri" panose="020F0502020204030204" pitchFamily="34" charset="0"/>
            </a:endParaRPr>
          </a:p>
        </p:txBody>
      </p:sp>
    </p:spTree>
    <p:extLst>
      <p:ext uri="{BB962C8B-B14F-4D97-AF65-F5344CB8AC3E}">
        <p14:creationId xmlns:p14="http://schemas.microsoft.com/office/powerpoint/2010/main" val="1370289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30</a:t>
            </a:fld>
            <a:endParaRPr lang="en-US"/>
          </a:p>
        </p:txBody>
      </p:sp>
      <p:sp>
        <p:nvSpPr>
          <p:cNvPr id="5" name="Title 4"/>
          <p:cNvSpPr>
            <a:spLocks noGrp="1"/>
          </p:cNvSpPr>
          <p:nvPr>
            <p:ph type="title"/>
          </p:nvPr>
        </p:nvSpPr>
        <p:spPr/>
        <p:txBody>
          <a:bodyPr/>
          <a:lstStyle/>
          <a:p>
            <a:r>
              <a:rPr lang="en-US" dirty="0" smtClean="0"/>
              <a:t>Other Support Pages</a:t>
            </a:r>
            <a:endParaRPr lang="en-US" dirty="0"/>
          </a:p>
        </p:txBody>
      </p:sp>
      <p:pic>
        <p:nvPicPr>
          <p:cNvPr id="2" name="Picture 1" descr="Smiling young man gestures to another man - Effective Child Therapy"/>
          <p:cNvPicPr>
            <a:picLocks noChangeAspect="1"/>
          </p:cNvPicPr>
          <p:nvPr/>
        </p:nvPicPr>
        <p:blipFill rotWithShape="1">
          <a:blip r:embed="rId2">
            <a:extLst>
              <a:ext uri="{28A0092B-C50C-407E-A947-70E740481C1C}">
                <a14:useLocalDpi xmlns:a14="http://schemas.microsoft.com/office/drawing/2010/main" val="0"/>
              </a:ext>
            </a:extLst>
          </a:blip>
          <a:srcRect l="33803" r="9198" b="17984"/>
          <a:stretch/>
        </p:blipFill>
        <p:spPr>
          <a:xfrm>
            <a:off x="5303111" y="1324843"/>
            <a:ext cx="3575713" cy="3430037"/>
          </a:xfrm>
          <a:prstGeom prst="rect">
            <a:avLst/>
          </a:prstGeom>
        </p:spPr>
      </p:pic>
      <p:sp>
        <p:nvSpPr>
          <p:cNvPr id="3" name="Rectangle 2"/>
          <p:cNvSpPr/>
          <p:nvPr/>
        </p:nvSpPr>
        <p:spPr>
          <a:xfrm>
            <a:off x="313899" y="1324843"/>
            <a:ext cx="5104262" cy="3430037"/>
          </a:xfrm>
          <a:prstGeom prst="rect">
            <a:avLst/>
          </a:prstGeom>
          <a:gradFill flip="none" rotWithShape="1">
            <a:gsLst>
              <a:gs pos="0">
                <a:srgbClr val="795A45"/>
              </a:gs>
              <a:gs pos="0">
                <a:schemeClr val="bg1">
                  <a:shade val="67500"/>
                  <a:satMod val="115000"/>
                </a:schemeClr>
              </a:gs>
              <a:gs pos="78000">
                <a:schemeClr val="bg1">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313899" y="1460310"/>
            <a:ext cx="4831307" cy="2183642"/>
          </a:xfrm>
          <a:prstGeom prst="wedgeRectCallout">
            <a:avLst>
              <a:gd name="adj1" fmla="val 75495"/>
              <a:gd name="adj2" fmla="val -5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smtClean="0">
                <a:solidFill>
                  <a:schemeClr val="accent6"/>
                </a:solidFill>
              </a:rPr>
              <a:t>If you are reporting </a:t>
            </a:r>
            <a:r>
              <a:rPr lang="en-US" sz="1800" dirty="0">
                <a:solidFill>
                  <a:schemeClr val="accent6"/>
                </a:solidFill>
              </a:rPr>
              <a:t>person-months that span two calendar years, </a:t>
            </a:r>
            <a:r>
              <a:rPr lang="en-US" sz="1800" dirty="0" smtClean="0">
                <a:solidFill>
                  <a:schemeClr val="accent6"/>
                </a:solidFill>
              </a:rPr>
              <a:t>you </a:t>
            </a:r>
            <a:r>
              <a:rPr lang="en-US" sz="1800" dirty="0">
                <a:solidFill>
                  <a:schemeClr val="accent6"/>
                </a:solidFill>
              </a:rPr>
              <a:t>should enter the latter year. For example, if the budget period runs from </a:t>
            </a:r>
            <a:r>
              <a:rPr lang="en-US" sz="1800" dirty="0" smtClean="0">
                <a:solidFill>
                  <a:schemeClr val="accent6"/>
                </a:solidFill>
              </a:rPr>
              <a:t>Aug 2023 </a:t>
            </a:r>
            <a:r>
              <a:rPr lang="en-US" sz="1800" dirty="0">
                <a:solidFill>
                  <a:schemeClr val="accent6"/>
                </a:solidFill>
              </a:rPr>
              <a:t>through </a:t>
            </a:r>
            <a:r>
              <a:rPr lang="en-US" sz="1800" dirty="0" smtClean="0">
                <a:solidFill>
                  <a:schemeClr val="accent6"/>
                </a:solidFill>
              </a:rPr>
              <a:t>July 2024, you </a:t>
            </a:r>
            <a:r>
              <a:rPr lang="en-US" sz="1800" dirty="0">
                <a:solidFill>
                  <a:schemeClr val="accent6"/>
                </a:solidFill>
              </a:rPr>
              <a:t>should enter “</a:t>
            </a:r>
            <a:r>
              <a:rPr lang="en-US" sz="1800" dirty="0" smtClean="0">
                <a:solidFill>
                  <a:schemeClr val="accent6"/>
                </a:solidFill>
              </a:rPr>
              <a:t>2024” </a:t>
            </a:r>
            <a:r>
              <a:rPr lang="en-US" sz="1800" dirty="0">
                <a:solidFill>
                  <a:schemeClr val="accent6"/>
                </a:solidFill>
              </a:rPr>
              <a:t>for the year and include the corresponding person months.</a:t>
            </a:r>
          </a:p>
        </p:txBody>
      </p:sp>
    </p:spTree>
    <p:extLst>
      <p:ext uri="{BB962C8B-B14F-4D97-AF65-F5344CB8AC3E}">
        <p14:creationId xmlns:p14="http://schemas.microsoft.com/office/powerpoint/2010/main" val="20665797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31</a:t>
            </a:fld>
            <a:endParaRPr lang="en-US"/>
          </a:p>
        </p:txBody>
      </p:sp>
      <p:sp>
        <p:nvSpPr>
          <p:cNvPr id="5" name="Title 4"/>
          <p:cNvSpPr>
            <a:spLocks noGrp="1"/>
          </p:cNvSpPr>
          <p:nvPr>
            <p:ph type="title"/>
          </p:nvPr>
        </p:nvSpPr>
        <p:spPr>
          <a:xfrm>
            <a:off x="640079" y="700873"/>
            <a:ext cx="7772400" cy="332399"/>
          </a:xfrm>
        </p:spPr>
        <p:txBody>
          <a:bodyPr/>
          <a:lstStyle/>
          <a:p>
            <a:r>
              <a:rPr lang="en-US" sz="2400" dirty="0" smtClean="0"/>
              <a:t>Budgeting for Data Management and Sharing Costs</a:t>
            </a:r>
            <a:endParaRPr lang="en-US" sz="2400" dirty="0"/>
          </a:p>
        </p:txBody>
      </p:sp>
      <p:sp>
        <p:nvSpPr>
          <p:cNvPr id="7" name="Rectangle 6"/>
          <p:cNvSpPr/>
          <p:nvPr/>
        </p:nvSpPr>
        <p:spPr>
          <a:xfrm>
            <a:off x="640079" y="1421087"/>
            <a:ext cx="7781545" cy="2862322"/>
          </a:xfrm>
          <a:prstGeom prst="rect">
            <a:avLst/>
          </a:prstGeom>
        </p:spPr>
        <p:txBody>
          <a:bodyPr wrap="square">
            <a:spAutoFit/>
          </a:bodyPr>
          <a:lstStyle/>
          <a:p>
            <a:r>
              <a:rPr lang="en-US" sz="1800" dirty="0" smtClean="0">
                <a:solidFill>
                  <a:srgbClr val="333333"/>
                </a:solidFill>
                <a:latin typeface="Calibri" panose="020F0502020204030204" pitchFamily="34" charset="0"/>
                <a:cs typeface="Calibri" panose="020F0502020204030204" pitchFamily="34" charset="0"/>
              </a:rPr>
              <a:t>Effective </a:t>
            </a:r>
            <a:r>
              <a:rPr lang="en-US" sz="1800" dirty="0">
                <a:solidFill>
                  <a:srgbClr val="333333"/>
                </a:solidFill>
                <a:latin typeface="Calibri" panose="020F0502020204030204" pitchFamily="34" charset="0"/>
                <a:cs typeface="Calibri" panose="020F0502020204030204" pitchFamily="34" charset="0"/>
              </a:rPr>
              <a:t>for applications submitted for due dates on or after October 5, 2023, </a:t>
            </a:r>
            <a:r>
              <a:rPr lang="en-US" sz="1800" b="1" dirty="0">
                <a:solidFill>
                  <a:srgbClr val="333333"/>
                </a:solidFill>
                <a:latin typeface="Calibri" panose="020F0502020204030204" pitchFamily="34" charset="0"/>
                <a:cs typeface="Calibri" panose="020F0502020204030204" pitchFamily="34" charset="0"/>
              </a:rPr>
              <a:t>NIH will no longer require the use of the single DMS cost line item</a:t>
            </a:r>
            <a:r>
              <a:rPr lang="en-US" sz="1800" dirty="0">
                <a:solidFill>
                  <a:srgbClr val="333333"/>
                </a:solidFill>
                <a:latin typeface="Calibri" panose="020F0502020204030204" pitchFamily="34" charset="0"/>
                <a:cs typeface="Calibri" panose="020F0502020204030204" pitchFamily="34" charset="0"/>
              </a:rPr>
              <a:t>. NIH recognizes that DMS costs may be requested in many cost categories. </a:t>
            </a:r>
            <a:endParaRPr lang="en-US" sz="1800" dirty="0" smtClean="0">
              <a:solidFill>
                <a:srgbClr val="333333"/>
              </a:solidFill>
              <a:latin typeface="Calibri" panose="020F0502020204030204" pitchFamily="34" charset="0"/>
              <a:cs typeface="Calibri" panose="020F0502020204030204" pitchFamily="34" charset="0"/>
            </a:endParaRPr>
          </a:p>
          <a:p>
            <a:endParaRPr lang="en-US" sz="1800" dirty="0">
              <a:solidFill>
                <a:srgbClr val="333333"/>
              </a:solidFill>
              <a:latin typeface="Calibri" panose="020F0502020204030204" pitchFamily="34" charset="0"/>
              <a:cs typeface="Calibri" panose="020F0502020204030204" pitchFamily="34" charset="0"/>
            </a:endParaRPr>
          </a:p>
          <a:p>
            <a:r>
              <a:rPr lang="en-US" sz="1800" dirty="0" smtClean="0">
                <a:solidFill>
                  <a:srgbClr val="333333"/>
                </a:solidFill>
                <a:latin typeface="Calibri" panose="020F0502020204030204" pitchFamily="34" charset="0"/>
                <a:cs typeface="Calibri" panose="020F0502020204030204" pitchFamily="34" charset="0"/>
              </a:rPr>
              <a:t>Therefore</a:t>
            </a:r>
            <a:r>
              <a:rPr lang="en-US" sz="1800" dirty="0">
                <a:solidFill>
                  <a:srgbClr val="333333"/>
                </a:solidFill>
                <a:latin typeface="Calibri" panose="020F0502020204030204" pitchFamily="34" charset="0"/>
                <a:cs typeface="Calibri" panose="020F0502020204030204" pitchFamily="34" charset="0"/>
              </a:rPr>
              <a:t>, </a:t>
            </a:r>
            <a:r>
              <a:rPr lang="en-US" sz="1800" dirty="0" smtClean="0">
                <a:solidFill>
                  <a:srgbClr val="333333"/>
                </a:solidFill>
                <a:latin typeface="Calibri" panose="020F0502020204030204" pitchFamily="34" charset="0"/>
                <a:cs typeface="Calibri" panose="020F0502020204030204" pitchFamily="34" charset="0"/>
              </a:rPr>
              <a:t>DMS </a:t>
            </a:r>
            <a:r>
              <a:rPr lang="en-US" sz="1800" dirty="0">
                <a:solidFill>
                  <a:srgbClr val="333333"/>
                </a:solidFill>
                <a:latin typeface="Calibri" panose="020F0502020204030204" pitchFamily="34" charset="0"/>
                <a:cs typeface="Calibri" panose="020F0502020204030204" pitchFamily="34" charset="0"/>
              </a:rPr>
              <a:t>costs must be requested in the appropriate cost category, e.g., personnel, equipment, supplies, and other expenses, following the instructions for the R&amp;R Budget Form or PHS 398 Modular Budget Form, as applicable. </a:t>
            </a:r>
            <a:endParaRPr lang="en-US" sz="1800" dirty="0" smtClean="0">
              <a:solidFill>
                <a:srgbClr val="333333"/>
              </a:solidFill>
              <a:latin typeface="Calibri" panose="020F0502020204030204" pitchFamily="34" charset="0"/>
              <a:cs typeface="Calibri" panose="020F0502020204030204" pitchFamily="34" charset="0"/>
            </a:endParaRPr>
          </a:p>
          <a:p>
            <a:endParaRPr lang="en-US" sz="1800" dirty="0">
              <a:solidFill>
                <a:srgbClr val="333333"/>
              </a:solidFill>
              <a:latin typeface="Calibri" panose="020F0502020204030204" pitchFamily="34" charset="0"/>
              <a:cs typeface="Calibri" panose="020F0502020204030204" pitchFamily="34" charset="0"/>
            </a:endParaRPr>
          </a:p>
          <a:p>
            <a:r>
              <a:rPr lang="en-US" sz="1800" dirty="0" smtClean="0">
                <a:solidFill>
                  <a:srgbClr val="333333"/>
                </a:solidFill>
                <a:latin typeface="Calibri" panose="020F0502020204030204" pitchFamily="34" charset="0"/>
                <a:cs typeface="Calibri" panose="020F0502020204030204" pitchFamily="34" charset="0"/>
              </a:rPr>
              <a:t>While </a:t>
            </a:r>
            <a:r>
              <a:rPr lang="en-US" sz="1800" dirty="0">
                <a:solidFill>
                  <a:srgbClr val="333333"/>
                </a:solidFill>
                <a:latin typeface="Calibri" panose="020F0502020204030204" pitchFamily="34" charset="0"/>
                <a:cs typeface="Calibri" panose="020F0502020204030204" pitchFamily="34" charset="0"/>
              </a:rPr>
              <a:t>the single cost line item is no longer required, NIH will require applicants to specify estimated DMS cost details within the </a:t>
            </a:r>
            <a:r>
              <a:rPr lang="en-US" sz="1800" dirty="0" smtClean="0">
                <a:solidFill>
                  <a:srgbClr val="333333"/>
                </a:solidFill>
                <a:latin typeface="Calibri" panose="020F0502020204030204" pitchFamily="34" charset="0"/>
                <a:cs typeface="Calibri" panose="020F0502020204030204" pitchFamily="34" charset="0"/>
              </a:rPr>
              <a:t>budget justification.</a:t>
            </a:r>
            <a:endParaRPr lang="en-US" sz="1800"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1095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32</a:t>
            </a:fld>
            <a:endParaRPr lang="en-US"/>
          </a:p>
        </p:txBody>
      </p:sp>
      <p:sp>
        <p:nvSpPr>
          <p:cNvPr id="5" name="Title 4"/>
          <p:cNvSpPr>
            <a:spLocks noGrp="1"/>
          </p:cNvSpPr>
          <p:nvPr>
            <p:ph type="title"/>
          </p:nvPr>
        </p:nvSpPr>
        <p:spPr/>
        <p:txBody>
          <a:bodyPr/>
          <a:lstStyle/>
          <a:p>
            <a:r>
              <a:rPr lang="en-US" dirty="0" smtClean="0"/>
              <a:t>Updated F&amp;A Rate Agreement</a:t>
            </a:r>
            <a:endParaRPr lang="en-US" dirty="0"/>
          </a:p>
        </p:txBody>
      </p:sp>
      <p:pic>
        <p:nvPicPr>
          <p:cNvPr id="2" name="Picture 1"/>
          <p:cNvPicPr>
            <a:picLocks noChangeAspect="1"/>
          </p:cNvPicPr>
          <p:nvPr/>
        </p:nvPicPr>
        <p:blipFill>
          <a:blip r:embed="rId2"/>
          <a:stretch>
            <a:fillRect/>
          </a:stretch>
        </p:blipFill>
        <p:spPr>
          <a:xfrm>
            <a:off x="640080" y="1187164"/>
            <a:ext cx="5602950" cy="3488746"/>
          </a:xfrm>
          <a:prstGeom prst="rect">
            <a:avLst/>
          </a:prstGeom>
        </p:spPr>
      </p:pic>
      <p:sp>
        <p:nvSpPr>
          <p:cNvPr id="3" name="Rectangle 2"/>
          <p:cNvSpPr/>
          <p:nvPr/>
        </p:nvSpPr>
        <p:spPr>
          <a:xfrm>
            <a:off x="640079" y="1444336"/>
            <a:ext cx="2362894" cy="207819"/>
          </a:xfrm>
          <a:prstGeom prst="rect">
            <a:avLst/>
          </a:prstGeom>
          <a:noFill/>
          <a:ln w="190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10992" y="4537410"/>
            <a:ext cx="6729152" cy="276999"/>
          </a:xfrm>
          <a:prstGeom prst="rect">
            <a:avLst/>
          </a:prstGeom>
        </p:spPr>
        <p:txBody>
          <a:bodyPr wrap="square">
            <a:spAutoFit/>
          </a:bodyPr>
          <a:lstStyle/>
          <a:p>
            <a:r>
              <a:rPr lang="en-US" sz="1200" dirty="0">
                <a:hlinkClick r:id="rId3"/>
              </a:rPr>
              <a:t>https://ocga.research.ucla.edu/facilities-and-administrative</a:t>
            </a:r>
            <a:r>
              <a:rPr lang="en-US" sz="1200" dirty="0" smtClean="0">
                <a:hlinkClick r:id="rId3"/>
              </a:rPr>
              <a:t>/</a:t>
            </a:r>
            <a:r>
              <a:rPr lang="en-US" sz="1200" dirty="0" smtClean="0"/>
              <a:t> </a:t>
            </a:r>
            <a:endParaRPr lang="en-US" sz="1200" dirty="0"/>
          </a:p>
        </p:txBody>
      </p:sp>
    </p:spTree>
    <p:extLst>
      <p:ext uri="{BB962C8B-B14F-4D97-AF65-F5344CB8AC3E}">
        <p14:creationId xmlns:p14="http://schemas.microsoft.com/office/powerpoint/2010/main" val="275777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US" smtClean="0"/>
              <a:pPr/>
              <a:t>33</a:t>
            </a:fld>
            <a:endParaRPr lang="en-US"/>
          </a:p>
        </p:txBody>
      </p:sp>
      <p:sp>
        <p:nvSpPr>
          <p:cNvPr id="3" name="Text Placeholder 2"/>
          <p:cNvSpPr>
            <a:spLocks noGrp="1"/>
          </p:cNvSpPr>
          <p:nvPr>
            <p:ph type="body" idx="1"/>
          </p:nvPr>
        </p:nvSpPr>
        <p:spPr>
          <a:xfrm>
            <a:off x="640079" y="1356361"/>
            <a:ext cx="7772399" cy="3077766"/>
          </a:xfrm>
        </p:spPr>
        <p:txBody>
          <a:bodyPr/>
          <a:lstStyle/>
          <a:p>
            <a:pPr marL="0" indent="0">
              <a:spcBef>
                <a:spcPts val="0"/>
              </a:spcBef>
              <a:spcAft>
                <a:spcPts val="1200"/>
              </a:spcAft>
            </a:pPr>
            <a:r>
              <a:rPr lang="en-US" sz="1600" dirty="0" smtClean="0">
                <a:latin typeface="+mj-lt"/>
                <a:cs typeface="Calibri" panose="020F0502020204030204" pitchFamily="34" charset="0"/>
              </a:rPr>
              <a:t>SB </a:t>
            </a:r>
            <a:r>
              <a:rPr lang="en-US" sz="1600" dirty="0">
                <a:latin typeface="+mj-lt"/>
                <a:cs typeface="Calibri" panose="020F0502020204030204" pitchFamily="34" charset="0"/>
              </a:rPr>
              <a:t>447 "Building and Reinforcing Inclusive, Diverse, Gender-Supportive Equity Project (BRIDGE Project</a:t>
            </a:r>
            <a:r>
              <a:rPr lang="en-US" sz="1600" dirty="0" smtClean="0">
                <a:latin typeface="+mj-lt"/>
                <a:cs typeface="Calibri" panose="020F0502020204030204" pitchFamily="34" charset="0"/>
              </a:rPr>
              <a:t>)“ was signed</a:t>
            </a:r>
            <a:r>
              <a:rPr lang="en-US" sz="1600" dirty="0">
                <a:latin typeface="+mj-lt"/>
                <a:cs typeface="Calibri" panose="020F0502020204030204" pitchFamily="34" charset="0"/>
              </a:rPr>
              <a:t> into law on September 13, 2023.  </a:t>
            </a:r>
            <a:endParaRPr lang="en-US" sz="1600" dirty="0" smtClean="0">
              <a:latin typeface="+mj-lt"/>
              <a:cs typeface="Calibri" panose="020F0502020204030204" pitchFamily="34" charset="0"/>
            </a:endParaRPr>
          </a:p>
          <a:p>
            <a:pPr marL="0" indent="0">
              <a:spcBef>
                <a:spcPts val="0"/>
              </a:spcBef>
              <a:spcAft>
                <a:spcPts val="1200"/>
              </a:spcAft>
            </a:pPr>
            <a:r>
              <a:rPr lang="en-US" sz="1600" dirty="0" smtClean="0">
                <a:latin typeface="+mj-lt"/>
                <a:cs typeface="Calibri" panose="020F0502020204030204" pitchFamily="34" charset="0"/>
              </a:rPr>
              <a:t>Law creates new </a:t>
            </a:r>
            <a:r>
              <a:rPr lang="en-US" sz="1600" dirty="0">
                <a:latin typeface="+mj-lt"/>
                <a:cs typeface="Calibri" panose="020F0502020204030204" pitchFamily="34" charset="0"/>
              </a:rPr>
              <a:t>public awareness project </a:t>
            </a:r>
            <a:r>
              <a:rPr lang="en-US" sz="1600" dirty="0" smtClean="0">
                <a:latin typeface="+mj-lt"/>
                <a:cs typeface="Calibri" panose="020F0502020204030204" pitchFamily="34" charset="0"/>
              </a:rPr>
              <a:t>to </a:t>
            </a:r>
            <a:r>
              <a:rPr lang="en-US" sz="1600" dirty="0">
                <a:latin typeface="+mj-lt"/>
                <a:cs typeface="Calibri" panose="020F0502020204030204" pitchFamily="34" charset="0"/>
              </a:rPr>
              <a:t>promote </a:t>
            </a:r>
            <a:r>
              <a:rPr lang="en-US" sz="1600" dirty="0" smtClean="0">
                <a:latin typeface="+mj-lt"/>
                <a:cs typeface="Calibri" panose="020F0502020204030204" pitchFamily="34" charset="0"/>
              </a:rPr>
              <a:t>acceptance </a:t>
            </a:r>
            <a:r>
              <a:rPr lang="en-US" sz="1600" dirty="0">
                <a:latin typeface="+mj-lt"/>
                <a:cs typeface="Calibri" panose="020F0502020204030204" pitchFamily="34" charset="0"/>
              </a:rPr>
              <a:t>and inclusion of the LGBTQ+ </a:t>
            </a:r>
            <a:r>
              <a:rPr lang="en-US" sz="1600" dirty="0" smtClean="0">
                <a:latin typeface="+mj-lt"/>
                <a:cs typeface="Calibri" panose="020F0502020204030204" pitchFamily="34" charset="0"/>
              </a:rPr>
              <a:t>community. </a:t>
            </a:r>
            <a:endParaRPr lang="en-US" sz="1600" b="1" dirty="0" smtClean="0">
              <a:latin typeface="+mj-lt"/>
              <a:cs typeface="Calibri" panose="020F0502020204030204" pitchFamily="34" charset="0"/>
            </a:endParaRPr>
          </a:p>
          <a:p>
            <a:pPr marL="0" indent="0">
              <a:spcBef>
                <a:spcPts val="0"/>
              </a:spcBef>
              <a:spcAft>
                <a:spcPts val="1200"/>
              </a:spcAft>
            </a:pPr>
            <a:r>
              <a:rPr lang="en-US" sz="1600" b="1" dirty="0" smtClean="0">
                <a:latin typeface="+mj-lt"/>
                <a:cs typeface="Calibri" panose="020F0502020204030204" pitchFamily="34" charset="0"/>
              </a:rPr>
              <a:t>Law also ends </a:t>
            </a:r>
            <a:r>
              <a:rPr lang="en-US" sz="1600" b="1" dirty="0">
                <a:latin typeface="+mj-lt"/>
                <a:cs typeface="Calibri" panose="020F0502020204030204" pitchFamily="34" charset="0"/>
              </a:rPr>
              <a:t>California’s restriction on taxpayer-funded travel by state agencies and departments to states that have adopted discriminatory anti-LGBTQ+ laws (AB 1887). </a:t>
            </a:r>
            <a:endParaRPr lang="en-US" sz="1600" dirty="0">
              <a:latin typeface="+mj-lt"/>
              <a:cs typeface="Calibri" panose="020F0502020204030204" pitchFamily="34" charset="0"/>
            </a:endParaRPr>
          </a:p>
          <a:p>
            <a:pPr marL="0" indent="0">
              <a:spcBef>
                <a:spcPts val="0"/>
              </a:spcBef>
              <a:spcAft>
                <a:spcPts val="1200"/>
              </a:spcAft>
            </a:pPr>
            <a:r>
              <a:rPr lang="en-US" sz="1600" dirty="0">
                <a:latin typeface="+mj-lt"/>
                <a:cs typeface="Calibri" panose="020F0502020204030204" pitchFamily="34" charset="0"/>
              </a:rPr>
              <a:t> </a:t>
            </a:r>
            <a:r>
              <a:rPr lang="en-US" sz="1600" dirty="0" smtClean="0">
                <a:latin typeface="+mj-lt"/>
                <a:cs typeface="Calibri" panose="020F0502020204030204" pitchFamily="34" charset="0"/>
              </a:rPr>
              <a:t>That means if you have any state-funded projects (e.g. TRDRP), you can now use those grant </a:t>
            </a:r>
            <a:r>
              <a:rPr lang="en-US" sz="1600" dirty="0">
                <a:latin typeface="+mj-lt"/>
                <a:cs typeface="Calibri" panose="020F0502020204030204" pitchFamily="34" charset="0"/>
              </a:rPr>
              <a:t>funds to pay for </a:t>
            </a:r>
            <a:r>
              <a:rPr lang="en-US" sz="1600" dirty="0" smtClean="0">
                <a:latin typeface="+mj-lt"/>
                <a:cs typeface="Calibri" panose="020F0502020204030204" pitchFamily="34" charset="0"/>
              </a:rPr>
              <a:t>business</a:t>
            </a:r>
            <a:r>
              <a:rPr lang="en-US" sz="1600" dirty="0">
                <a:latin typeface="+mj-lt"/>
                <a:cs typeface="Calibri" panose="020F0502020204030204" pitchFamily="34" charset="0"/>
              </a:rPr>
              <a:t> travel </a:t>
            </a:r>
            <a:r>
              <a:rPr lang="en-US" sz="1600" dirty="0" smtClean="0">
                <a:latin typeface="+mj-lt"/>
                <a:cs typeface="Calibri" panose="020F0502020204030204" pitchFamily="34" charset="0"/>
              </a:rPr>
              <a:t>to </a:t>
            </a:r>
            <a:r>
              <a:rPr lang="en-US" sz="1600" dirty="0">
                <a:latin typeface="+mj-lt"/>
                <a:cs typeface="Calibri" panose="020F0502020204030204" pitchFamily="34" charset="0"/>
              </a:rPr>
              <a:t>scientific conferences </a:t>
            </a:r>
            <a:r>
              <a:rPr lang="en-US" sz="1600" b="1" dirty="0">
                <a:latin typeface="+mj-lt"/>
                <a:cs typeface="Calibri" panose="020F0502020204030204" pitchFamily="34" charset="0"/>
              </a:rPr>
              <a:t>irrespective of location</a:t>
            </a:r>
            <a:r>
              <a:rPr lang="en-US" sz="1600" dirty="0">
                <a:latin typeface="+mj-lt"/>
                <a:cs typeface="Calibri" panose="020F0502020204030204" pitchFamily="34" charset="0"/>
              </a:rPr>
              <a:t>. </a:t>
            </a:r>
            <a:endParaRPr lang="en-US" dirty="0"/>
          </a:p>
        </p:txBody>
      </p:sp>
      <p:sp>
        <p:nvSpPr>
          <p:cNvPr id="6" name="Title 5"/>
          <p:cNvSpPr>
            <a:spLocks noGrp="1"/>
          </p:cNvSpPr>
          <p:nvPr>
            <p:ph type="title"/>
          </p:nvPr>
        </p:nvSpPr>
        <p:spPr/>
        <p:txBody>
          <a:bodyPr/>
          <a:lstStyle/>
          <a:p>
            <a:r>
              <a:rPr lang="en-US" dirty="0" smtClean="0"/>
              <a:t>State-Funded Travel Restrictions - LIFTED</a:t>
            </a:r>
            <a:endParaRPr lang="en-US" dirty="0"/>
          </a:p>
        </p:txBody>
      </p:sp>
    </p:spTree>
    <p:extLst>
      <p:ext uri="{BB962C8B-B14F-4D97-AF65-F5344CB8AC3E}">
        <p14:creationId xmlns:p14="http://schemas.microsoft.com/office/powerpoint/2010/main" val="42886850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4"/>
          <p:cNvSpPr txBox="1">
            <a:spLocks noGrp="1"/>
          </p:cNvSpPr>
          <p:nvPr>
            <p:ph type="body" idx="1"/>
          </p:nvPr>
        </p:nvSpPr>
        <p:spPr>
          <a:xfrm>
            <a:off x="576071" y="1879826"/>
            <a:ext cx="4822673" cy="1692771"/>
          </a:xfrm>
          <a:prstGeom prst="rect">
            <a:avLst/>
          </a:prstGeom>
          <a:noFill/>
          <a:ln>
            <a:noFill/>
          </a:ln>
        </p:spPr>
        <p:txBody>
          <a:bodyPr spcFirstLastPara="1" wrap="square" lIns="0" tIns="0" rIns="0" bIns="0" anchor="t" anchorCtr="0">
            <a:spAutoFit/>
          </a:bodyPr>
          <a:lstStyle/>
          <a:p>
            <a:pPr marL="284163" lvl="1" indent="-284163">
              <a:lnSpc>
                <a:spcPct val="100000"/>
              </a:lnSpc>
              <a:spcBef>
                <a:spcPts val="600"/>
              </a:spcBef>
              <a:spcAft>
                <a:spcPts val="600"/>
              </a:spcAft>
            </a:pPr>
            <a:r>
              <a:rPr lang="en-US" sz="2000" dirty="0">
                <a:latin typeface="+mj-lt"/>
              </a:rPr>
              <a:t>Next Research Unit Meeting: </a:t>
            </a:r>
            <a:r>
              <a:rPr lang="en-US" sz="2000" dirty="0" smtClean="0">
                <a:latin typeface="+mj-lt"/>
              </a:rPr>
              <a:t>Thu Nov 2</a:t>
            </a:r>
          </a:p>
          <a:p>
            <a:pPr marL="284163" lvl="1" indent="-284163">
              <a:lnSpc>
                <a:spcPct val="100000"/>
              </a:lnSpc>
              <a:spcBef>
                <a:spcPts val="600"/>
              </a:spcBef>
              <a:spcAft>
                <a:spcPts val="600"/>
              </a:spcAft>
            </a:pPr>
            <a:r>
              <a:rPr lang="en-US" sz="2000" dirty="0" smtClean="0">
                <a:latin typeface="+mj-lt"/>
              </a:rPr>
              <a:t>Next </a:t>
            </a:r>
            <a:r>
              <a:rPr lang="en-US" sz="2000" dirty="0">
                <a:latin typeface="+mj-lt"/>
              </a:rPr>
              <a:t>Grand Rounds: Friday, </a:t>
            </a:r>
            <a:r>
              <a:rPr lang="en-US" sz="2000" dirty="0" smtClean="0">
                <a:latin typeface="+mj-lt"/>
              </a:rPr>
              <a:t>Oct 27</a:t>
            </a:r>
          </a:p>
          <a:p>
            <a:pPr marL="285750" lvl="0" indent="-285750" algn="l" rtl="0">
              <a:spcBef>
                <a:spcPts val="600"/>
              </a:spcBef>
              <a:spcAft>
                <a:spcPts val="600"/>
              </a:spcAft>
              <a:buClr>
                <a:srgbClr val="58595B"/>
              </a:buClr>
              <a:buSzPts val="2000"/>
              <a:buFont typeface="Arial"/>
              <a:buChar char="•"/>
            </a:pPr>
            <a:r>
              <a:rPr lang="en-US" sz="2000" dirty="0" smtClean="0">
                <a:latin typeface="+mj-lt"/>
              </a:rPr>
              <a:t>Prior </a:t>
            </a:r>
            <a:r>
              <a:rPr lang="en-US" sz="2000" dirty="0">
                <a:latin typeface="+mj-lt"/>
              </a:rPr>
              <a:t>monthly meeting agendas/slides </a:t>
            </a:r>
            <a:r>
              <a:rPr lang="en-US" sz="2000" dirty="0" smtClean="0">
                <a:latin typeface="+mj-lt"/>
              </a:rPr>
              <a:t>are available </a:t>
            </a:r>
            <a:r>
              <a:rPr lang="en-US" sz="2000" dirty="0">
                <a:latin typeface="+mj-lt"/>
              </a:rPr>
              <a:t>on the </a:t>
            </a:r>
            <a:r>
              <a:rPr lang="en-US" sz="2000" u="sng" dirty="0" smtClean="0">
                <a:solidFill>
                  <a:schemeClr val="hlink"/>
                </a:solidFill>
                <a:latin typeface="+mj-lt"/>
                <a:hlinkClick r:id="rId3"/>
              </a:rPr>
              <a:t>website</a:t>
            </a:r>
            <a:endParaRPr lang="en-US" sz="2000" u="sng" dirty="0" smtClean="0">
              <a:solidFill>
                <a:schemeClr val="hlink"/>
              </a:solidFill>
              <a:latin typeface="+mj-lt"/>
            </a:endParaRPr>
          </a:p>
        </p:txBody>
      </p:sp>
      <p:sp>
        <p:nvSpPr>
          <p:cNvPr id="262" name="Google Shape;262;p24"/>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lvl="0" indent="0" algn="r" rtl="0">
              <a:lnSpc>
                <a:spcPct val="100000"/>
              </a:lnSpc>
              <a:spcBef>
                <a:spcPts val="0"/>
              </a:spcBef>
              <a:spcAft>
                <a:spcPts val="0"/>
              </a:spcAft>
              <a:buSzPts val="800"/>
              <a:buNone/>
            </a:pPr>
            <a:fld id="{00000000-1234-1234-1234-123412341234}" type="slidenum">
              <a:rPr lang="en-US"/>
              <a:t>34</a:t>
            </a:fld>
            <a:endParaRPr/>
          </a:p>
        </p:txBody>
      </p:sp>
      <p:sp>
        <p:nvSpPr>
          <p:cNvPr id="263" name="Google Shape;263;p24"/>
          <p:cNvSpPr txBox="1">
            <a:spLocks noGrp="1"/>
          </p:cNvSpPr>
          <p:nvPr>
            <p:ph type="title"/>
          </p:nvPr>
        </p:nvSpPr>
        <p:spPr>
          <a:xfrm>
            <a:off x="640079" y="640080"/>
            <a:ext cx="7772400" cy="393192"/>
          </a:xfrm>
          <a:prstGeom prst="rect">
            <a:avLst/>
          </a:prstGeom>
          <a:noFill/>
          <a:ln>
            <a:noFill/>
          </a:ln>
        </p:spPr>
        <p:txBody>
          <a:bodyPr spcFirstLastPara="1" wrap="square" lIns="0" tIns="0" rIns="0" bIns="0" anchor="b" anchorCtr="0">
            <a:spAutoFit/>
          </a:bodyPr>
          <a:lstStyle/>
          <a:p>
            <a:pPr marL="0" lvl="0" indent="0" algn="l" rtl="0">
              <a:lnSpc>
                <a:spcPct val="90000"/>
              </a:lnSpc>
              <a:spcBef>
                <a:spcPts val="0"/>
              </a:spcBef>
              <a:spcAft>
                <a:spcPts val="0"/>
              </a:spcAft>
              <a:buClr>
                <a:srgbClr val="58595B"/>
              </a:buClr>
              <a:buSzPts val="2800"/>
              <a:buFont typeface="Helvetica Neue"/>
              <a:buNone/>
            </a:pPr>
            <a:r>
              <a:rPr lang="en-US" dirty="0" smtClean="0">
                <a:solidFill>
                  <a:schemeClr val="tx1">
                    <a:lumMod val="50000"/>
                  </a:schemeClr>
                </a:solidFill>
                <a:latin typeface="+mj-lt"/>
              </a:rPr>
              <a:t>Upcoming Meetings/Events</a:t>
            </a:r>
            <a:endParaRPr dirty="0">
              <a:solidFill>
                <a:schemeClr val="tx1">
                  <a:lumMod val="50000"/>
                </a:schemeClr>
              </a:solidFill>
              <a:latin typeface="+mj-lt"/>
            </a:endParaRPr>
          </a:p>
        </p:txBody>
      </p:sp>
      <p:pic>
        <p:nvPicPr>
          <p:cNvPr id="264" name="Google Shape;264;p24"/>
          <p:cNvPicPr preferRelativeResize="0"/>
          <p:nvPr/>
        </p:nvPicPr>
        <p:blipFill rotWithShape="1">
          <a:blip r:embed="rId4">
            <a:alphaModFix/>
          </a:blip>
          <a:srcRect/>
          <a:stretch/>
        </p:blipFill>
        <p:spPr>
          <a:xfrm>
            <a:off x="5581514" y="1258277"/>
            <a:ext cx="2840110" cy="3414763"/>
          </a:xfrm>
          <a:prstGeom prst="rect">
            <a:avLst/>
          </a:prstGeom>
          <a:noFill/>
          <a:ln>
            <a:noFill/>
          </a:ln>
        </p:spPr>
      </p:pic>
      <p:sp>
        <p:nvSpPr>
          <p:cNvPr id="265" name="Google Shape;265;p24"/>
          <p:cNvSpPr/>
          <p:nvPr/>
        </p:nvSpPr>
        <p:spPr>
          <a:xfrm>
            <a:off x="5921327" y="4115022"/>
            <a:ext cx="1714304" cy="55801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523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1" name="Google Shape;271;p25"/>
          <p:cNvSpPr txBox="1">
            <a:spLocks noGrp="1"/>
          </p:cNvSpPr>
          <p:nvPr>
            <p:ph type="sldNum" idx="12"/>
          </p:nvPr>
        </p:nvSpPr>
        <p:spPr>
          <a:xfrm>
            <a:off x="8421624" y="4754880"/>
            <a:ext cx="457200" cy="365760"/>
          </a:xfrm>
          <a:prstGeom prst="rect">
            <a:avLst/>
          </a:prstGeom>
          <a:noFill/>
          <a:ln>
            <a:noFill/>
          </a:ln>
        </p:spPr>
        <p:txBody>
          <a:bodyPr spcFirstLastPara="1" wrap="square" lIns="0" tIns="0" rIns="0" bIns="256025" anchor="t" anchorCtr="0">
            <a:noAutofit/>
          </a:bodyPr>
          <a:lstStyle/>
          <a:p>
            <a:pPr marL="0" marR="0" lvl="0" indent="0" algn="r" rtl="0">
              <a:lnSpc>
                <a:spcPct val="100000"/>
              </a:lnSpc>
              <a:spcBef>
                <a:spcPts val="0"/>
              </a:spcBef>
              <a:spcAft>
                <a:spcPts val="0"/>
              </a:spcAft>
              <a:buClr>
                <a:srgbClr val="FFFFFF"/>
              </a:buClr>
              <a:buSzPts val="800"/>
              <a:buFont typeface="Helvetica Neue"/>
              <a:buNone/>
            </a:pPr>
            <a:fld id="{00000000-1234-1234-1234-123412341234}" type="slidenum">
              <a:rPr lang="en-US" sz="800" b="0" i="0" u="none" strike="noStrike" cap="none">
                <a:solidFill>
                  <a:srgbClr val="FFFFFF"/>
                </a:solidFill>
                <a:latin typeface="Helvetica Neue"/>
                <a:ea typeface="Helvetica Neue"/>
                <a:cs typeface="Helvetica Neue"/>
                <a:sym typeface="Helvetica Neue"/>
              </a:rPr>
              <a:t>35</a:t>
            </a:fld>
            <a:endParaRPr sz="800" b="0" i="0" u="none" strike="noStrike" cap="none">
              <a:solidFill>
                <a:srgbClr val="FFFFFF"/>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4</a:t>
            </a:fld>
            <a:endParaRPr lang="en-US"/>
          </a:p>
        </p:txBody>
      </p:sp>
      <p:sp>
        <p:nvSpPr>
          <p:cNvPr id="5" name="Title 4"/>
          <p:cNvSpPr>
            <a:spLocks noGrp="1"/>
          </p:cNvSpPr>
          <p:nvPr>
            <p:ph type="title"/>
          </p:nvPr>
        </p:nvSpPr>
        <p:spPr/>
        <p:txBody>
          <a:bodyPr/>
          <a:lstStyle/>
          <a:p>
            <a:r>
              <a:rPr lang="en-US" dirty="0" smtClean="0">
                <a:solidFill>
                  <a:schemeClr val="tx1">
                    <a:lumMod val="50000"/>
                  </a:schemeClr>
                </a:solidFill>
              </a:rPr>
              <a:t>Volunteers</a:t>
            </a:r>
            <a:endParaRPr lang="en-US" dirty="0">
              <a:solidFill>
                <a:schemeClr val="tx1">
                  <a:lumMod val="50000"/>
                </a:schemeClr>
              </a:solidFill>
            </a:endParaRPr>
          </a:p>
        </p:txBody>
      </p:sp>
      <p:sp>
        <p:nvSpPr>
          <p:cNvPr id="3" name="Rectangle 2"/>
          <p:cNvSpPr/>
          <p:nvPr/>
        </p:nvSpPr>
        <p:spPr>
          <a:xfrm>
            <a:off x="478172" y="1185909"/>
            <a:ext cx="7943451" cy="3431709"/>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Volunteers must apply through and approved by the UCLA Health Sciences Volunteer Office (UHSVO) before starting volunteer activities</a:t>
            </a:r>
          </a:p>
          <a:p>
            <a:pPr marL="285750" indent="-285750">
              <a:spcAft>
                <a:spcPts val="600"/>
              </a:spcAft>
              <a:buFont typeface="Arial" panose="020B0604020202020204" pitchFamily="34" charset="0"/>
              <a:buChar char="•"/>
            </a:pPr>
            <a:r>
              <a:rPr lang="en-US" sz="1800" u="sng" dirty="0">
                <a:hlinkClick r:id="rId2"/>
              </a:rPr>
              <a:t>https://www.uclahealth.org/volunteer/programs/uhs-volunteer-programs</a:t>
            </a:r>
            <a:r>
              <a:rPr lang="en-US" sz="1800" dirty="0"/>
              <a:t> </a:t>
            </a:r>
            <a:endParaRPr lang="en-US" sz="1800" dirty="0" smtClean="0"/>
          </a:p>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Determine if clinical or non-clinical. Non-clinical volunteers cannot have:</a:t>
            </a:r>
          </a:p>
          <a:p>
            <a:pPr marL="736600" lvl="0" indent="-285750">
              <a:buFont typeface="Courier New" panose="02070309020205020404" pitchFamily="49" charset="0"/>
              <a:buChar char="o"/>
            </a:pPr>
            <a:r>
              <a:rPr lang="en-US" sz="1800" dirty="0">
                <a:latin typeface="Calibri" panose="020F0502020204030204" pitchFamily="34" charset="0"/>
                <a:cs typeface="Calibri" panose="020F0502020204030204" pitchFamily="34" charset="0"/>
              </a:rPr>
              <a:t>Patient or human research subject contact/interaction</a:t>
            </a:r>
          </a:p>
          <a:p>
            <a:pPr marL="736600" lvl="0" indent="-285750">
              <a:buFont typeface="Courier New" panose="02070309020205020404" pitchFamily="49" charset="0"/>
              <a:buChar char="o"/>
            </a:pPr>
            <a:r>
              <a:rPr lang="en-US" sz="1800" dirty="0">
                <a:latin typeface="Calibri" panose="020F0502020204030204" pitchFamily="34" charset="0"/>
                <a:cs typeface="Calibri" panose="020F0502020204030204" pitchFamily="34" charset="0"/>
              </a:rPr>
              <a:t>Access to/handling of any identifiable/clinical/medical information</a:t>
            </a:r>
          </a:p>
          <a:p>
            <a:pPr marL="736600" lvl="0" indent="-285750">
              <a:spcAft>
                <a:spcPts val="600"/>
              </a:spcAft>
              <a:buFont typeface="Courier New" panose="02070309020205020404" pitchFamily="49" charset="0"/>
              <a:buChar char="o"/>
            </a:pPr>
            <a:r>
              <a:rPr lang="en-US" sz="1800" dirty="0">
                <a:latin typeface="Calibri" panose="020F0502020204030204" pitchFamily="34" charset="0"/>
                <a:cs typeface="Calibri" panose="020F0502020204030204" pitchFamily="34" charset="0"/>
              </a:rPr>
              <a:t>Any duties involving activity within clinical settings and </a:t>
            </a:r>
            <a:r>
              <a:rPr lang="en-US" sz="1800" dirty="0" smtClean="0">
                <a:latin typeface="Calibri" panose="020F0502020204030204" pitchFamily="34" charset="0"/>
                <a:cs typeface="Calibri" panose="020F0502020204030204" pitchFamily="34" charset="0"/>
              </a:rPr>
              <a:t>areas</a:t>
            </a:r>
            <a:endParaRPr lang="en-US" sz="1800" dirty="0" smtClean="0">
              <a:latin typeface="Calibri" panose="020F0502020204030204" pitchFamily="34" charset="0"/>
              <a:ea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Complete an Opportunity form about the position, so that UHSVO can create a link for volunteers to apply with</a:t>
            </a:r>
          </a:p>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Volunteers will then work with UHSVO to complete requirements</a:t>
            </a:r>
          </a:p>
        </p:txBody>
      </p:sp>
    </p:spTree>
    <p:extLst>
      <p:ext uri="{BB962C8B-B14F-4D97-AF65-F5344CB8AC3E}">
        <p14:creationId xmlns:p14="http://schemas.microsoft.com/office/powerpoint/2010/main" val="40697681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5</a:t>
            </a:fld>
            <a:endParaRPr lang="en-US"/>
          </a:p>
        </p:txBody>
      </p:sp>
      <p:sp>
        <p:nvSpPr>
          <p:cNvPr id="5" name="Title 4"/>
          <p:cNvSpPr>
            <a:spLocks noGrp="1"/>
          </p:cNvSpPr>
          <p:nvPr>
            <p:ph type="title"/>
          </p:nvPr>
        </p:nvSpPr>
        <p:spPr/>
        <p:txBody>
          <a:bodyPr/>
          <a:lstStyle/>
          <a:p>
            <a:r>
              <a:rPr lang="en-US" dirty="0" smtClean="0">
                <a:solidFill>
                  <a:schemeClr val="tx1">
                    <a:lumMod val="50000"/>
                  </a:schemeClr>
                </a:solidFill>
              </a:rPr>
              <a:t>Hiring Work-Study Students</a:t>
            </a:r>
            <a:endParaRPr lang="en-US" dirty="0">
              <a:solidFill>
                <a:schemeClr val="tx1">
                  <a:lumMod val="50000"/>
                </a:schemeClr>
              </a:solidFill>
            </a:endParaRPr>
          </a:p>
        </p:txBody>
      </p:sp>
      <p:sp>
        <p:nvSpPr>
          <p:cNvPr id="3" name="Rectangle 2"/>
          <p:cNvSpPr/>
          <p:nvPr/>
        </p:nvSpPr>
        <p:spPr>
          <a:xfrm>
            <a:off x="478172" y="1185909"/>
            <a:ext cx="8400652" cy="3554819"/>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To post a work-study position, the supervisor should send the following to Staff HR:</a:t>
            </a:r>
          </a:p>
          <a:p>
            <a:pPr marL="798513" lvl="1" indent="-342900">
              <a:buFont typeface="Courier New" panose="02070309020205020404" pitchFamily="49" charset="0"/>
              <a:buChar char="o"/>
            </a:pPr>
            <a:r>
              <a:rPr lang="en-US" sz="2000" dirty="0" smtClean="0">
                <a:latin typeface="Calibri" panose="020F0502020204030204" pitchFamily="34" charset="0"/>
                <a:ea typeface="Calibri" panose="020F0502020204030204" pitchFamily="34" charset="0"/>
              </a:rPr>
              <a:t>Job description</a:t>
            </a:r>
          </a:p>
          <a:p>
            <a:pPr marL="798513" lvl="1" indent="-342900">
              <a:buFont typeface="Courier New" panose="02070309020205020404" pitchFamily="49" charset="0"/>
              <a:buChar char="o"/>
            </a:pPr>
            <a:r>
              <a:rPr lang="en-US" sz="2000" dirty="0" smtClean="0">
                <a:latin typeface="Calibri" panose="020F0502020204030204" pitchFamily="34" charset="0"/>
                <a:ea typeface="Calibri" panose="020F0502020204030204" pitchFamily="34" charset="0"/>
              </a:rPr>
              <a:t>Qualifications</a:t>
            </a:r>
          </a:p>
          <a:p>
            <a:pPr marL="798513" lvl="1" indent="-342900">
              <a:buFont typeface="Courier New" panose="02070309020205020404" pitchFamily="49" charset="0"/>
              <a:buChar char="o"/>
            </a:pPr>
            <a:r>
              <a:rPr lang="en-US" sz="2000" dirty="0" smtClean="0">
                <a:latin typeface="Calibri" panose="020F0502020204030204" pitchFamily="34" charset="0"/>
                <a:ea typeface="Calibri" panose="020F0502020204030204" pitchFamily="34" charset="0"/>
              </a:rPr>
              <a:t>Working Hours</a:t>
            </a:r>
          </a:p>
          <a:p>
            <a:pPr marL="798513" lvl="1" indent="-342900">
              <a:spcAft>
                <a:spcPts val="1200"/>
              </a:spcAft>
              <a:buFont typeface="Courier New" panose="02070309020205020404" pitchFamily="49" charset="0"/>
              <a:buChar char="o"/>
            </a:pPr>
            <a:r>
              <a:rPr lang="en-US" sz="2000" dirty="0" smtClean="0">
                <a:latin typeface="Calibri" panose="020F0502020204030204" pitchFamily="34" charset="0"/>
                <a:ea typeface="Calibri" panose="020F0502020204030204" pitchFamily="34" charset="0"/>
              </a:rPr>
              <a:t>Work Location</a:t>
            </a:r>
          </a:p>
          <a:p>
            <a:pPr marL="342900" lvl="1" indent="-342900">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HR will post the position and you will </a:t>
            </a:r>
          </a:p>
          <a:p>
            <a:pPr marL="338138" lvl="1">
              <a:spcAft>
                <a:spcPts val="1200"/>
              </a:spcAft>
            </a:pPr>
            <a:r>
              <a:rPr lang="en-US" sz="2000" dirty="0" smtClean="0">
                <a:latin typeface="Calibri" panose="020F0502020204030204" pitchFamily="34" charset="0"/>
                <a:ea typeface="Calibri" panose="020F0502020204030204" pitchFamily="34" charset="0"/>
              </a:rPr>
              <a:t>receive resumes for review</a:t>
            </a:r>
          </a:p>
          <a:p>
            <a:pPr marL="342900" lvl="1" indent="-342900">
              <a:buFont typeface="Arial" panose="020B0604020202020204" pitchFamily="34" charset="0"/>
              <a:buChar char="•"/>
            </a:pPr>
            <a:r>
              <a:rPr lang="en-US" sz="2000" dirty="0" smtClean="0">
                <a:latin typeface="Calibri" panose="020F0502020204030204" pitchFamily="34" charset="0"/>
                <a:ea typeface="Calibri" panose="020F0502020204030204" pitchFamily="34" charset="0"/>
              </a:rPr>
              <a:t>Supervisor will select candidate and</a:t>
            </a:r>
          </a:p>
          <a:p>
            <a:pPr marL="338138" lvl="1"/>
            <a:r>
              <a:rPr lang="en-US" sz="2000" dirty="0" smtClean="0">
                <a:latin typeface="Calibri" panose="020F0502020204030204" pitchFamily="34" charset="0"/>
                <a:ea typeface="Calibri" panose="020F0502020204030204" pitchFamily="34" charset="0"/>
              </a:rPr>
              <a:t>inform HR for onboarding</a:t>
            </a:r>
          </a:p>
        </p:txBody>
      </p:sp>
      <p:pic>
        <p:nvPicPr>
          <p:cNvPr id="2052" name="Picture 4" descr="What's Work-Study? Working on Campus : SLU"/>
          <p:cNvPicPr>
            <a:picLocks noChangeAspect="1" noChangeArrowheads="1"/>
          </p:cNvPicPr>
          <p:nvPr/>
        </p:nvPicPr>
        <p:blipFill rotWithShape="1">
          <a:blip r:embed="rId2">
            <a:extLst>
              <a:ext uri="{28A0092B-C50C-407E-A947-70E740481C1C}">
                <a14:useLocalDpi xmlns:a14="http://schemas.microsoft.com/office/drawing/2010/main" val="0"/>
              </a:ext>
            </a:extLst>
          </a:blip>
          <a:srcRect l="7521" t="5148" r="8395" b="4118"/>
          <a:stretch/>
        </p:blipFill>
        <p:spPr bwMode="auto">
          <a:xfrm>
            <a:off x="5032532" y="1872843"/>
            <a:ext cx="3562828" cy="26025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300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smtClean="0"/>
              <a:pPr/>
              <a:t>6</a:t>
            </a:fld>
            <a:endParaRPr lang="en-US"/>
          </a:p>
        </p:txBody>
      </p:sp>
      <p:sp>
        <p:nvSpPr>
          <p:cNvPr id="5" name="Title 4"/>
          <p:cNvSpPr>
            <a:spLocks noGrp="1"/>
          </p:cNvSpPr>
          <p:nvPr>
            <p:ph type="title"/>
          </p:nvPr>
        </p:nvSpPr>
        <p:spPr/>
        <p:txBody>
          <a:bodyPr/>
          <a:lstStyle/>
          <a:p>
            <a:r>
              <a:rPr lang="en-US" dirty="0" smtClean="0">
                <a:solidFill>
                  <a:schemeClr val="tx1">
                    <a:lumMod val="50000"/>
                  </a:schemeClr>
                </a:solidFill>
              </a:rPr>
              <a:t>Winter Closure</a:t>
            </a:r>
            <a:endParaRPr lang="en-US" dirty="0">
              <a:solidFill>
                <a:schemeClr val="tx1">
                  <a:lumMod val="50000"/>
                </a:schemeClr>
              </a:solidFill>
            </a:endParaRPr>
          </a:p>
        </p:txBody>
      </p:sp>
      <p:sp>
        <p:nvSpPr>
          <p:cNvPr id="3" name="Rectangle 2"/>
          <p:cNvSpPr/>
          <p:nvPr/>
        </p:nvSpPr>
        <p:spPr>
          <a:xfrm>
            <a:off x="478172" y="1185909"/>
            <a:ext cx="8400652" cy="1438855"/>
          </a:xfrm>
          <a:prstGeom prst="rect">
            <a:avLst/>
          </a:prstGeom>
        </p:spPr>
        <p:txBody>
          <a:bodyPr wrap="square">
            <a:spAutoFit/>
          </a:bodyPr>
          <a:lstStyle/>
          <a:p>
            <a:pPr marL="342900" lvl="2" indent="-342900">
              <a:spcAft>
                <a:spcPts val="3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Sat </a:t>
            </a:r>
            <a:r>
              <a:rPr lang="en-US" sz="2000" dirty="0" smtClean="0">
                <a:latin typeface="Calibri" panose="020F0502020204030204" pitchFamily="34" charset="0"/>
                <a:cs typeface="Calibri" panose="020F0502020204030204" pitchFamily="34" charset="0"/>
              </a:rPr>
              <a:t>Dec. 23 </a:t>
            </a:r>
            <a:r>
              <a:rPr lang="en-US" sz="2000" dirty="0">
                <a:latin typeface="Calibri" panose="020F0502020204030204" pitchFamily="34" charset="0"/>
                <a:cs typeface="Calibri" panose="020F0502020204030204" pitchFamily="34" charset="0"/>
              </a:rPr>
              <a:t>– </a:t>
            </a:r>
            <a:r>
              <a:rPr lang="en-US" sz="2000" dirty="0" smtClean="0">
                <a:latin typeface="Calibri" panose="020F0502020204030204" pitchFamily="34" charset="0"/>
                <a:cs typeface="Calibri" panose="020F0502020204030204" pitchFamily="34" charset="0"/>
              </a:rPr>
              <a:t>Tues Jan. </a:t>
            </a:r>
            <a:r>
              <a:rPr lang="en-US" sz="2000" dirty="0">
                <a:latin typeface="Calibri" panose="020F0502020204030204" pitchFamily="34" charset="0"/>
                <a:cs typeface="Calibri" panose="020F0502020204030204" pitchFamily="34" charset="0"/>
              </a:rPr>
              <a:t>2</a:t>
            </a:r>
          </a:p>
          <a:p>
            <a:pPr marL="342900" lvl="2" indent="-342900">
              <a:spcAft>
                <a:spcPts val="3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Includes 4 paid </a:t>
            </a:r>
            <a:r>
              <a:rPr lang="en-US" sz="2000" dirty="0" smtClean="0">
                <a:latin typeface="Calibri" panose="020F0502020204030204" pitchFamily="34" charset="0"/>
                <a:cs typeface="Calibri" panose="020F0502020204030204" pitchFamily="34" charset="0"/>
              </a:rPr>
              <a:t>holidays (Dec 25-26, and Jan1-2)</a:t>
            </a:r>
          </a:p>
          <a:p>
            <a:pPr marL="342900" lvl="2" indent="-342900">
              <a:spcAft>
                <a:spcPts val="300"/>
              </a:spcAft>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Wed-Fri, Dec 27-29 should </a:t>
            </a:r>
            <a:r>
              <a:rPr lang="en-US" sz="2000" dirty="0">
                <a:latin typeface="Calibri" panose="020F0502020204030204" pitchFamily="34" charset="0"/>
                <a:cs typeface="Calibri" panose="020F0502020204030204" pitchFamily="34" charset="0"/>
              </a:rPr>
              <a:t>be </a:t>
            </a:r>
            <a:r>
              <a:rPr lang="en-US" sz="2000" dirty="0" smtClean="0">
                <a:latin typeface="Calibri" panose="020F0502020204030204" pitchFamily="34" charset="0"/>
                <a:cs typeface="Calibri" panose="020F0502020204030204" pitchFamily="34" charset="0"/>
              </a:rPr>
              <a:t>reported as vacation (or </a:t>
            </a:r>
            <a:r>
              <a:rPr lang="en-US" sz="2000" dirty="0">
                <a:latin typeface="Calibri" panose="020F0502020204030204" pitchFamily="34" charset="0"/>
                <a:cs typeface="Calibri" panose="020F0502020204030204" pitchFamily="34" charset="0"/>
              </a:rPr>
              <a:t>leave without </a:t>
            </a:r>
            <a:r>
              <a:rPr lang="en-US" sz="2000" dirty="0" smtClean="0">
                <a:latin typeface="Calibri" panose="020F0502020204030204" pitchFamily="34" charset="0"/>
                <a:cs typeface="Calibri" panose="020F0502020204030204" pitchFamily="34" charset="0"/>
              </a:rPr>
              <a:t>pay)</a:t>
            </a:r>
            <a:endParaRPr lang="en-US" sz="2000" dirty="0">
              <a:latin typeface="Calibri" panose="020F0502020204030204" pitchFamily="34" charset="0"/>
              <a:cs typeface="Calibri" panose="020F0502020204030204" pitchFamily="34" charset="0"/>
            </a:endParaRPr>
          </a:p>
          <a:p>
            <a:pPr marL="342900" lvl="2" indent="-342900">
              <a:spcAft>
                <a:spcPts val="3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Must have supervisor permission to work during </a:t>
            </a:r>
            <a:r>
              <a:rPr lang="en-US" sz="2000" dirty="0" smtClean="0">
                <a:latin typeface="Calibri" panose="020F0502020204030204" pitchFamily="34" charset="0"/>
                <a:cs typeface="Calibri" panose="020F0502020204030204" pitchFamily="34" charset="0"/>
              </a:rPr>
              <a:t>closure</a:t>
            </a:r>
            <a:endParaRPr lang="en-US" sz="20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1144904" y="2627226"/>
            <a:ext cx="6762750" cy="2009775"/>
          </a:xfrm>
          <a:prstGeom prst="rect">
            <a:avLst/>
          </a:prstGeom>
        </p:spPr>
      </p:pic>
    </p:spTree>
    <p:extLst>
      <p:ext uri="{BB962C8B-B14F-4D97-AF65-F5344CB8AC3E}">
        <p14:creationId xmlns:p14="http://schemas.microsoft.com/office/powerpoint/2010/main" val="36159292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B670F6-6255-0428-1672-FC06EF6FDB35}"/>
              </a:ext>
            </a:extLst>
          </p:cNvPr>
          <p:cNvSpPr/>
          <p:nvPr/>
        </p:nvSpPr>
        <p:spPr>
          <a:xfrm>
            <a:off x="3410464" y="0"/>
            <a:ext cx="5733536" cy="3617595"/>
          </a:xfrm>
          <a:prstGeom prst="rect">
            <a:avLst/>
          </a:prstGeom>
          <a:solidFill>
            <a:srgbClr val="DA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C45F2170-BD9B-4F06-B557-004245C09AC2}"/>
              </a:ext>
            </a:extLst>
          </p:cNvPr>
          <p:cNvSpPr>
            <a:spLocks noGrp="1"/>
          </p:cNvSpPr>
          <p:nvPr>
            <p:ph type="ctrTitle"/>
          </p:nvPr>
        </p:nvSpPr>
        <p:spPr>
          <a:xfrm>
            <a:off x="3466073" y="1478995"/>
            <a:ext cx="5512041" cy="2047160"/>
          </a:xfrm>
        </p:spPr>
        <p:txBody>
          <a:bodyPr>
            <a:normAutofit/>
          </a:bodyPr>
          <a:lstStyle/>
          <a:p>
            <a:pPr algn="l"/>
            <a:r>
              <a:rPr lang="en-US" sz="3600" dirty="0"/>
              <a:t>Research Technology and Data Management Support</a:t>
            </a:r>
          </a:p>
        </p:txBody>
      </p:sp>
      <p:sp>
        <p:nvSpPr>
          <p:cNvPr id="3" name="Subtitle 2">
            <a:extLst>
              <a:ext uri="{FF2B5EF4-FFF2-40B4-BE49-F238E27FC236}">
                <a16:creationId xmlns:a16="http://schemas.microsoft.com/office/drawing/2014/main" id="{4DDEF208-22F4-A534-7465-418ADD1DE9DA}"/>
              </a:ext>
            </a:extLst>
          </p:cNvPr>
          <p:cNvSpPr>
            <a:spLocks noGrp="1"/>
          </p:cNvSpPr>
          <p:nvPr>
            <p:ph type="subTitle" idx="1"/>
          </p:nvPr>
        </p:nvSpPr>
        <p:spPr>
          <a:xfrm>
            <a:off x="3410464" y="3817458"/>
            <a:ext cx="5733535" cy="1058790"/>
          </a:xfrm>
        </p:spPr>
        <p:txBody>
          <a:bodyPr anchor="ctr">
            <a:normAutofit/>
          </a:bodyPr>
          <a:lstStyle/>
          <a:p>
            <a:pPr algn="l">
              <a:spcBef>
                <a:spcPts val="900"/>
              </a:spcBef>
            </a:pPr>
            <a:r>
              <a:rPr lang="en-US" sz="2400" dirty="0"/>
              <a:t>UCLA Health IT, DGIT Research Informatics</a:t>
            </a:r>
          </a:p>
          <a:p>
            <a:pPr algn="l">
              <a:spcBef>
                <a:spcPts val="900"/>
              </a:spcBef>
            </a:pPr>
            <a:r>
              <a:rPr lang="en-US" sz="2100" dirty="0"/>
              <a:t>Oct 2023, Family Medicine Research Unit Meeting</a:t>
            </a:r>
          </a:p>
        </p:txBody>
      </p:sp>
      <p:sp>
        <p:nvSpPr>
          <p:cNvPr id="5" name="Rectangle 4">
            <a:extLst>
              <a:ext uri="{FF2B5EF4-FFF2-40B4-BE49-F238E27FC236}">
                <a16:creationId xmlns:a16="http://schemas.microsoft.com/office/drawing/2014/main" id="{EECBFEE9-8890-F166-68C4-F3DBC2020A4E}"/>
              </a:ext>
            </a:extLst>
          </p:cNvPr>
          <p:cNvSpPr/>
          <p:nvPr/>
        </p:nvSpPr>
        <p:spPr>
          <a:xfrm>
            <a:off x="0" y="0"/>
            <a:ext cx="3438268" cy="5143500"/>
          </a:xfrm>
          <a:prstGeom prst="rect">
            <a:avLst/>
          </a:prstGeom>
          <a:solidFill>
            <a:srgbClr val="005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7" name="Picture 6" descr="A person in a suit and tie&#10;&#10;Description automatically generated">
            <a:extLst>
              <a:ext uri="{FF2B5EF4-FFF2-40B4-BE49-F238E27FC236}">
                <a16:creationId xmlns:a16="http://schemas.microsoft.com/office/drawing/2014/main" id="{0390B00F-E32E-0116-378B-2F054B68E9BE}"/>
              </a:ext>
            </a:extLst>
          </p:cNvPr>
          <p:cNvPicPr>
            <a:picLocks noChangeAspect="1"/>
          </p:cNvPicPr>
          <p:nvPr/>
        </p:nvPicPr>
        <p:blipFill rotWithShape="1">
          <a:blip r:embed="rId3"/>
          <a:srcRect b="33200"/>
          <a:stretch/>
        </p:blipFill>
        <p:spPr>
          <a:xfrm>
            <a:off x="221495" y="2571750"/>
            <a:ext cx="2857500" cy="1908810"/>
          </a:xfrm>
          <a:prstGeom prst="rect">
            <a:avLst/>
          </a:prstGeom>
        </p:spPr>
      </p:pic>
      <p:pic>
        <p:nvPicPr>
          <p:cNvPr id="9" name="Picture 8" descr="A person smiling with a purple scarf&#10;&#10;Description automatically generated">
            <a:extLst>
              <a:ext uri="{FF2B5EF4-FFF2-40B4-BE49-F238E27FC236}">
                <a16:creationId xmlns:a16="http://schemas.microsoft.com/office/drawing/2014/main" id="{6EC9CBCD-D81F-9A78-B261-ACAF7F13AD6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 contrast="-20000"/>
                    </a14:imgEffect>
                  </a14:imgLayer>
                </a14:imgProps>
              </a:ext>
            </a:extLst>
          </a:blip>
          <a:stretch>
            <a:fillRect/>
          </a:stretch>
        </p:blipFill>
        <p:spPr>
          <a:xfrm>
            <a:off x="221495" y="133350"/>
            <a:ext cx="2857500" cy="1810693"/>
          </a:xfrm>
          <a:prstGeom prst="rect">
            <a:avLst/>
          </a:prstGeom>
        </p:spPr>
      </p:pic>
      <p:sp>
        <p:nvSpPr>
          <p:cNvPr id="10" name="Subtitle 2">
            <a:extLst>
              <a:ext uri="{FF2B5EF4-FFF2-40B4-BE49-F238E27FC236}">
                <a16:creationId xmlns:a16="http://schemas.microsoft.com/office/drawing/2014/main" id="{01E71BC5-65D5-34E2-A802-8FDB131C0265}"/>
              </a:ext>
            </a:extLst>
          </p:cNvPr>
          <p:cNvSpPr txBox="1">
            <a:spLocks/>
          </p:cNvSpPr>
          <p:nvPr/>
        </p:nvSpPr>
        <p:spPr>
          <a:xfrm>
            <a:off x="249299" y="1944043"/>
            <a:ext cx="3078993" cy="77271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a:spcBef>
                <a:spcPts val="0"/>
              </a:spcBef>
              <a:buClrTx/>
            </a:pPr>
            <a:r>
              <a:rPr lang="en-US" dirty="0" err="1">
                <a:solidFill>
                  <a:srgbClr val="DAEBFF"/>
                </a:solidFill>
                <a:latin typeface="Calibri" panose="020F0502020204030204"/>
              </a:rPr>
              <a:t>Ibraheem</a:t>
            </a:r>
            <a:r>
              <a:rPr lang="en-US" dirty="0">
                <a:solidFill>
                  <a:srgbClr val="DAEBFF"/>
                </a:solidFill>
                <a:latin typeface="Calibri" panose="020F0502020204030204"/>
              </a:rPr>
              <a:t> Ali, PhD</a:t>
            </a:r>
          </a:p>
          <a:p>
            <a:pPr algn="l" defTabSz="685800">
              <a:spcBef>
                <a:spcPts val="0"/>
              </a:spcBef>
              <a:buClrTx/>
            </a:pPr>
            <a:r>
              <a:rPr lang="en-US" sz="1350" dirty="0" err="1">
                <a:solidFill>
                  <a:srgbClr val="DAEBFF"/>
                </a:solidFill>
                <a:latin typeface="Calibri" panose="020F0502020204030204"/>
              </a:rPr>
              <a:t>iali@mednet.ucla.edu</a:t>
            </a:r>
            <a:endParaRPr lang="en-US" sz="1350" dirty="0">
              <a:solidFill>
                <a:srgbClr val="DAEBFF"/>
              </a:solidFill>
              <a:latin typeface="Calibri" panose="020F0502020204030204"/>
            </a:endParaRPr>
          </a:p>
        </p:txBody>
      </p:sp>
      <p:sp>
        <p:nvSpPr>
          <p:cNvPr id="11" name="Subtitle 2">
            <a:extLst>
              <a:ext uri="{FF2B5EF4-FFF2-40B4-BE49-F238E27FC236}">
                <a16:creationId xmlns:a16="http://schemas.microsoft.com/office/drawing/2014/main" id="{91D26D1A-2C94-D34A-C595-CB9595FF2DD9}"/>
              </a:ext>
            </a:extLst>
          </p:cNvPr>
          <p:cNvSpPr txBox="1">
            <a:spLocks/>
          </p:cNvSpPr>
          <p:nvPr/>
        </p:nvSpPr>
        <p:spPr>
          <a:xfrm>
            <a:off x="151834" y="4493162"/>
            <a:ext cx="3078993" cy="77271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685800">
              <a:lnSpc>
                <a:spcPct val="100000"/>
              </a:lnSpc>
              <a:spcBef>
                <a:spcPts val="0"/>
              </a:spcBef>
              <a:buClrTx/>
            </a:pPr>
            <a:r>
              <a:rPr lang="en-US" dirty="0">
                <a:solidFill>
                  <a:srgbClr val="DAEBFF"/>
                </a:solidFill>
                <a:latin typeface="Calibri" panose="020F0502020204030204"/>
              </a:rPr>
              <a:t>Clifford Kravit</a:t>
            </a:r>
          </a:p>
          <a:p>
            <a:pPr algn="l" defTabSz="685800">
              <a:lnSpc>
                <a:spcPct val="100000"/>
              </a:lnSpc>
              <a:spcBef>
                <a:spcPts val="0"/>
              </a:spcBef>
              <a:buClrTx/>
            </a:pPr>
            <a:r>
              <a:rPr lang="en-US" sz="1350" dirty="0" err="1">
                <a:solidFill>
                  <a:srgbClr val="DAEBFF"/>
                </a:solidFill>
                <a:latin typeface="Calibri" panose="020F0502020204030204"/>
              </a:rPr>
              <a:t>ckravit@mednet.ucla.edu</a:t>
            </a:r>
            <a:endParaRPr lang="en-US" sz="1350" dirty="0">
              <a:solidFill>
                <a:srgbClr val="DAEBFF"/>
              </a:solidFill>
              <a:latin typeface="Calibri" panose="020F0502020204030204"/>
            </a:endParaRPr>
          </a:p>
        </p:txBody>
      </p:sp>
      <p:pic>
        <p:nvPicPr>
          <p:cNvPr id="13" name="Picture 12" descr="A microscope and computer screen&#10;&#10;Description automatically generated">
            <a:extLst>
              <a:ext uri="{FF2B5EF4-FFF2-40B4-BE49-F238E27FC236}">
                <a16:creationId xmlns:a16="http://schemas.microsoft.com/office/drawing/2014/main" id="{7F3317BE-3DCB-2070-6113-EE780BAF5372}"/>
              </a:ext>
            </a:extLst>
          </p:cNvPr>
          <p:cNvPicPr>
            <a:picLocks noChangeAspect="1"/>
          </p:cNvPicPr>
          <p:nvPr/>
        </p:nvPicPr>
        <p:blipFill rotWithShape="1">
          <a:blip r:embed="rId6"/>
          <a:srcRect l="23186" t="17857" r="23579" b="36975"/>
          <a:stretch/>
        </p:blipFill>
        <p:spPr>
          <a:xfrm>
            <a:off x="3999805" y="103985"/>
            <a:ext cx="4006910" cy="2379794"/>
          </a:xfrm>
          <a:prstGeom prst="rect">
            <a:avLst/>
          </a:prstGeom>
        </p:spPr>
      </p:pic>
    </p:spTree>
    <p:extLst>
      <p:ext uri="{BB962C8B-B14F-4D97-AF65-F5344CB8AC3E}">
        <p14:creationId xmlns:p14="http://schemas.microsoft.com/office/powerpoint/2010/main" val="2524044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8F92D11C-1D87-3C38-8770-26BDBC14C2B5}"/>
              </a:ext>
            </a:extLst>
          </p:cNvPr>
          <p:cNvSpPr>
            <a:spLocks noGrp="1"/>
          </p:cNvSpPr>
          <p:nvPr>
            <p:ph type="title"/>
          </p:nvPr>
        </p:nvSpPr>
        <p:spPr>
          <a:xfrm>
            <a:off x="3973321" y="246888"/>
            <a:ext cx="4688333" cy="1337310"/>
          </a:xfrm>
        </p:spPr>
        <p:txBody>
          <a:bodyPr anchor="b">
            <a:normAutofit/>
          </a:bodyPr>
          <a:lstStyle/>
          <a:p>
            <a:r>
              <a:rPr lang="en-US" sz="4050"/>
              <a:t>Overview</a:t>
            </a:r>
          </a:p>
        </p:txBody>
      </p:sp>
      <p:pic>
        <p:nvPicPr>
          <p:cNvPr id="5" name="Picture 4" descr="3D box skeletons">
            <a:extLst>
              <a:ext uri="{FF2B5EF4-FFF2-40B4-BE49-F238E27FC236}">
                <a16:creationId xmlns:a16="http://schemas.microsoft.com/office/drawing/2014/main" id="{C01EFB4D-D7BF-9EEC-B173-A81AB6BD9C38}"/>
              </a:ext>
            </a:extLst>
          </p:cNvPr>
          <p:cNvPicPr>
            <a:picLocks noChangeAspect="1"/>
          </p:cNvPicPr>
          <p:nvPr/>
        </p:nvPicPr>
        <p:blipFill rotWithShape="1">
          <a:blip r:embed="rId3"/>
          <a:srcRect l="29051" r="25618" b="-1"/>
          <a:stretch/>
        </p:blipFill>
        <p:spPr>
          <a:xfrm>
            <a:off x="1" y="7"/>
            <a:ext cx="3493008" cy="5143493"/>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2" y="1781210"/>
            <a:ext cx="3182692" cy="13716"/>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37C117A-D49A-E4D1-D363-F2F113CD9142}"/>
              </a:ext>
            </a:extLst>
          </p:cNvPr>
          <p:cNvSpPr>
            <a:spLocks noGrp="1"/>
          </p:cNvSpPr>
          <p:nvPr>
            <p:ph idx="1"/>
          </p:nvPr>
        </p:nvSpPr>
        <p:spPr>
          <a:xfrm>
            <a:off x="3973321" y="2029968"/>
            <a:ext cx="4688333" cy="2612898"/>
          </a:xfrm>
        </p:spPr>
        <p:txBody>
          <a:bodyPr>
            <a:normAutofit/>
          </a:bodyPr>
          <a:lstStyle/>
          <a:p>
            <a:pPr marL="0" indent="0">
              <a:spcBef>
                <a:spcPts val="1800"/>
              </a:spcBef>
              <a:buNone/>
            </a:pPr>
            <a:r>
              <a:rPr lang="en-US" sz="1650"/>
              <a:t>Data Management Strategy and Planning</a:t>
            </a:r>
          </a:p>
          <a:p>
            <a:pPr marL="0" indent="0">
              <a:spcBef>
                <a:spcPts val="1800"/>
              </a:spcBef>
              <a:buNone/>
            </a:pPr>
            <a:r>
              <a:rPr lang="en-US" sz="1650"/>
              <a:t>Safe Data Sharing</a:t>
            </a:r>
          </a:p>
          <a:p>
            <a:pPr marL="0" indent="0">
              <a:spcBef>
                <a:spcPts val="1800"/>
              </a:spcBef>
              <a:buNone/>
            </a:pPr>
            <a:r>
              <a:rPr lang="en-US" sz="1650"/>
              <a:t>Identifying Storage and Compute Resources</a:t>
            </a:r>
          </a:p>
          <a:p>
            <a:pPr marL="0" indent="0">
              <a:spcBef>
                <a:spcPts val="1800"/>
              </a:spcBef>
              <a:buNone/>
            </a:pPr>
            <a:r>
              <a:rPr lang="en-US" sz="1650"/>
              <a:t>Consultations and Referrals</a:t>
            </a:r>
          </a:p>
        </p:txBody>
      </p:sp>
    </p:spTree>
    <p:extLst>
      <p:ext uri="{BB962C8B-B14F-4D97-AF65-F5344CB8AC3E}">
        <p14:creationId xmlns:p14="http://schemas.microsoft.com/office/powerpoint/2010/main" val="1265351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E9B3E6-E277-4D68-BA48-9CB43FFBD6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12" name="Group 11">
            <a:extLst>
              <a:ext uri="{FF2B5EF4-FFF2-40B4-BE49-F238E27FC236}">
                <a16:creationId xmlns:a16="http://schemas.microsoft.com/office/drawing/2014/main" id="{AE1C45F0-260A-458C-96ED-C1F6D215121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 y="912448"/>
            <a:ext cx="548641" cy="505095"/>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743ECCAF-29C5-4537-947C-7EA1292463D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5" name="Rectangle 14">
              <a:extLst>
                <a:ext uri="{FF2B5EF4-FFF2-40B4-BE49-F238E27FC236}">
                  <a16:creationId xmlns:a16="http://schemas.microsoft.com/office/drawing/2014/main" id="{ED49787B-8DE6-4467-AD0A-8DECC6E0C2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460466"/>
            <a:ext cx="8180615" cy="1420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8F92D11C-1D87-3C38-8770-26BDBC14C2B5}"/>
              </a:ext>
            </a:extLst>
          </p:cNvPr>
          <p:cNvSpPr>
            <a:spLocks noGrp="1"/>
          </p:cNvSpPr>
          <p:nvPr>
            <p:ph type="title"/>
          </p:nvPr>
        </p:nvSpPr>
        <p:spPr>
          <a:xfrm>
            <a:off x="782723" y="607424"/>
            <a:ext cx="7629758" cy="1165860"/>
          </a:xfrm>
        </p:spPr>
        <p:txBody>
          <a:bodyPr anchor="ctr">
            <a:normAutofit/>
          </a:bodyPr>
          <a:lstStyle/>
          <a:p>
            <a:r>
              <a:rPr lang="en-US" sz="3600"/>
              <a:t>Data Management Strategy and Planning</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4863985"/>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6" name="Content Placeholder 2">
            <a:extLst>
              <a:ext uri="{FF2B5EF4-FFF2-40B4-BE49-F238E27FC236}">
                <a16:creationId xmlns:a16="http://schemas.microsoft.com/office/drawing/2014/main" id="{7B23FFFA-2774-8ECD-5D9C-C5F75816DD40}"/>
              </a:ext>
            </a:extLst>
          </p:cNvPr>
          <p:cNvGraphicFramePr/>
          <p:nvPr>
            <p:extLst/>
          </p:nvPr>
        </p:nvGraphicFramePr>
        <p:xfrm>
          <a:off x="678452" y="2263139"/>
          <a:ext cx="7783830" cy="2407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5421142"/>
      </p:ext>
    </p:extLst>
  </p:cSld>
  <p:clrMapOvr>
    <a:masterClrMapping/>
  </p:clrMapOvr>
</p:sld>
</file>

<file path=ppt/theme/theme1.xml><?xml version="1.0" encoding="utf-8"?>
<a:theme xmlns:a="http://schemas.openxmlformats.org/drawingml/2006/main" name="presentation-01-dark">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ation-02">
  <a:themeElements>
    <a:clrScheme name="brand-presentation2">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DAEC3A6-4E4F-0549-9C7A-CD4BCDA02B71}" vid="{97CA2B89-6648-5643-8039-802698DBA2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24057</TotalTime>
  <Words>1963</Words>
  <Application>Microsoft Office PowerPoint</Application>
  <PresentationFormat>On-screen Show (16:9)</PresentationFormat>
  <Paragraphs>290</Paragraphs>
  <Slides>35</Slides>
  <Notes>20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35</vt:i4>
      </vt:variant>
    </vt:vector>
  </HeadingPairs>
  <TitlesOfParts>
    <vt:vector size="49" baseType="lpstr">
      <vt:lpstr>Calibri</vt:lpstr>
      <vt:lpstr>Calibri Light</vt:lpstr>
      <vt:lpstr>Helvetica Regular</vt:lpstr>
      <vt:lpstr>Arial</vt:lpstr>
      <vt:lpstr>Courier New</vt:lpstr>
      <vt:lpstr>Times New Roman</vt:lpstr>
      <vt:lpstr>Bodoni MT</vt:lpstr>
      <vt:lpstr>Ink Free</vt:lpstr>
      <vt:lpstr>Helvetica</vt:lpstr>
      <vt:lpstr>Helvetica Neue</vt:lpstr>
      <vt:lpstr>presentation-01-dark</vt:lpstr>
      <vt:lpstr>presentation-02</vt:lpstr>
      <vt:lpstr>1_presentation-02</vt:lpstr>
      <vt:lpstr>Office Theme</vt:lpstr>
      <vt:lpstr>PowerPoint Presentation</vt:lpstr>
      <vt:lpstr>WebClock</vt:lpstr>
      <vt:lpstr>New Personnel: Chris Ashikyan</vt:lpstr>
      <vt:lpstr>Volunteers</vt:lpstr>
      <vt:lpstr>Hiring Work-Study Students</vt:lpstr>
      <vt:lpstr>Winter Closure</vt:lpstr>
      <vt:lpstr>Research Technology and Data Management Support</vt:lpstr>
      <vt:lpstr>Overview</vt:lpstr>
      <vt:lpstr>Data Management Strategy and Planning</vt:lpstr>
      <vt:lpstr>Identifying Storage and Compute Resources</vt:lpstr>
      <vt:lpstr>Safe Data Sharing and Management</vt:lpstr>
      <vt:lpstr>Consultations and Referrals</vt:lpstr>
      <vt:lpstr>Recently Processed Awards (since August)</vt:lpstr>
      <vt:lpstr>Recently Submitted Proposals (since August)</vt:lpstr>
      <vt:lpstr>Grand Rounds</vt:lpstr>
      <vt:lpstr>Transitioning from Desktops to Laptops</vt:lpstr>
      <vt:lpstr>Non Employee Disbursement Requests </vt:lpstr>
      <vt:lpstr>Non Employee Disbursement Requests </vt:lpstr>
      <vt:lpstr>Preparing for BruinBuy Plus</vt:lpstr>
      <vt:lpstr>Preparing for BruinBuy Plus</vt:lpstr>
      <vt:lpstr>Preparing for BruinBuy Plus</vt:lpstr>
      <vt:lpstr>Updated Proposal Intake Form</vt:lpstr>
      <vt:lpstr>Required Subaward Documents</vt:lpstr>
      <vt:lpstr> Subrecipient LOI  </vt:lpstr>
      <vt:lpstr>New Guidance Updated on Website</vt:lpstr>
      <vt:lpstr>NIH Reporting Requirements for International Subrecipients</vt:lpstr>
      <vt:lpstr>Other Support Pages</vt:lpstr>
      <vt:lpstr>Other Support Pages</vt:lpstr>
      <vt:lpstr>Other Support Pages</vt:lpstr>
      <vt:lpstr>Other Support Pages</vt:lpstr>
      <vt:lpstr>Budgeting for Data Management and Sharing Costs</vt:lpstr>
      <vt:lpstr>Updated F&amp;A Rate Agreement</vt:lpstr>
      <vt:lpstr>State-Funded Travel Restrictions - LIFTED</vt:lpstr>
      <vt:lpstr>Upcoming Meetings/Events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Sheehan, Laura W.</dc:creator>
  <cp:lastModifiedBy>Sheehan, Laura W.</cp:lastModifiedBy>
  <cp:revision>203</cp:revision>
  <dcterms:created xsi:type="dcterms:W3CDTF">2022-06-02T00:23:03Z</dcterms:created>
  <dcterms:modified xsi:type="dcterms:W3CDTF">2023-10-13T23:16:35Z</dcterms:modified>
</cp:coreProperties>
</file>