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298" r:id="rId4"/>
    <p:sldId id="286" r:id="rId5"/>
    <p:sldId id="287" r:id="rId6"/>
    <p:sldId id="288" r:id="rId7"/>
    <p:sldId id="289" r:id="rId8"/>
    <p:sldId id="294" r:id="rId9"/>
    <p:sldId id="295" r:id="rId10"/>
    <p:sldId id="293" r:id="rId11"/>
    <p:sldId id="278" r:id="rId12"/>
    <p:sldId id="275" r:id="rId13"/>
    <p:sldId id="279" r:id="rId14"/>
    <p:sldId id="276" r:id="rId15"/>
    <p:sldId id="280" r:id="rId16"/>
    <p:sldId id="277" r:id="rId17"/>
    <p:sldId id="281" r:id="rId18"/>
    <p:sldId id="282" r:id="rId19"/>
    <p:sldId id="284" r:id="rId20"/>
    <p:sldId id="283" r:id="rId21"/>
    <p:sldId id="285" r:id="rId22"/>
    <p:sldId id="270" r:id="rId23"/>
    <p:sldId id="290" r:id="rId24"/>
    <p:sldId id="272" r:id="rId25"/>
    <p:sldId id="314" r:id="rId26"/>
    <p:sldId id="307" r:id="rId27"/>
    <p:sldId id="311" r:id="rId28"/>
    <p:sldId id="310" r:id="rId29"/>
    <p:sldId id="308" r:id="rId30"/>
    <p:sldId id="309" r:id="rId31"/>
    <p:sldId id="313" r:id="rId32"/>
    <p:sldId id="312" r:id="rId33"/>
    <p:sldId id="268" r:id="rId34"/>
    <p:sldId id="269" r:id="rId35"/>
    <p:sldId id="299" r:id="rId36"/>
    <p:sldId id="300" r:id="rId37"/>
    <p:sldId id="301" r:id="rId38"/>
    <p:sldId id="291" r:id="rId39"/>
    <p:sldId id="292" r:id="rId40"/>
    <p:sldId id="302" r:id="rId41"/>
    <p:sldId id="303" r:id="rId42"/>
    <p:sldId id="315" r:id="rId43"/>
    <p:sldId id="316" r:id="rId44"/>
    <p:sldId id="30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2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3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4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9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2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8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1A76-F4DF-8D4A-B176-F53E0C04E27C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9B8F-D042-5245-A31E-D45361E0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2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FPRS </a:t>
            </a:r>
            <a:r>
              <a:rPr lang="en-US" dirty="0" err="1" smtClean="0"/>
              <a:t>Inservice</a:t>
            </a:r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2-15-12</a:t>
            </a:r>
          </a:p>
        </p:txBody>
      </p:sp>
    </p:spTree>
    <p:extLst>
      <p:ext uri="{BB962C8B-B14F-4D97-AF65-F5344CB8AC3E}">
        <p14:creationId xmlns:p14="http://schemas.microsoft.com/office/powerpoint/2010/main" val="250788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Forehead Anatomy</a:t>
            </a:r>
            <a:endParaRPr lang="en-US" dirty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561117" y="1831056"/>
            <a:ext cx="3858483" cy="394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800" dirty="0" smtClean="0">
                <a:latin typeface="Arial" charset="0"/>
              </a:rPr>
              <a:t>Elevator muscle </a:t>
            </a:r>
          </a:p>
          <a:p>
            <a:r>
              <a:rPr lang="en-US" sz="2800" dirty="0" err="1" smtClean="0">
                <a:latin typeface="Arial" charset="0"/>
              </a:rPr>
              <a:t>Frontalis</a:t>
            </a:r>
            <a:endParaRPr lang="en-US" sz="2800" dirty="0" smtClean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US" sz="2800" dirty="0" smtClean="0">
                <a:latin typeface="Arial" charset="0"/>
              </a:rPr>
              <a:t>Depressor muscles: </a:t>
            </a:r>
          </a:p>
          <a:p>
            <a:r>
              <a:rPr lang="en-US" sz="2800" dirty="0" err="1" smtClean="0">
                <a:latin typeface="Arial" charset="0"/>
              </a:rPr>
              <a:t>Procerus</a:t>
            </a:r>
            <a:endParaRPr lang="en-US" sz="2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Corrugator </a:t>
            </a:r>
            <a:r>
              <a:rPr lang="en-US" sz="2800" dirty="0" err="1" smtClean="0">
                <a:latin typeface="Arial" charset="0"/>
              </a:rPr>
              <a:t>supercilii</a:t>
            </a:r>
            <a:endParaRPr lang="en-US" sz="2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Orbital portion of the orbicularis oculi)</a:t>
            </a:r>
            <a:endParaRPr lang="en-US" sz="2800" dirty="0">
              <a:latin typeface="Arial" charset="0"/>
            </a:endParaRPr>
          </a:p>
        </p:txBody>
      </p:sp>
      <p:pic>
        <p:nvPicPr>
          <p:cNvPr id="5" name="Picture 4" descr="frontal mus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31056"/>
            <a:ext cx="4495800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2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Cleft Lip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and </a:t>
            </a:r>
            <a:r>
              <a:rPr lang="en-US" dirty="0" err="1" smtClean="0"/>
              <a:t>columella</a:t>
            </a:r>
            <a:r>
              <a:rPr lang="en-US" dirty="0" smtClean="0"/>
              <a:t> deviate toward: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Cleft side</a:t>
            </a:r>
          </a:p>
          <a:p>
            <a:pPr marL="971550" lvl="1" indent="-514350">
              <a:buAutoNum type="alphaUcPeriod"/>
            </a:pPr>
            <a:r>
              <a:rPr lang="en-US" dirty="0"/>
              <a:t>N</a:t>
            </a:r>
            <a:r>
              <a:rPr lang="en-US" dirty="0" smtClean="0"/>
              <a:t>on-cleft side</a:t>
            </a:r>
          </a:p>
        </p:txBody>
      </p:sp>
    </p:spTree>
    <p:extLst>
      <p:ext uri="{BB962C8B-B14F-4D97-AF65-F5344CB8AC3E}">
        <p14:creationId xmlns:p14="http://schemas.microsoft.com/office/powerpoint/2010/main" val="35746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Cleft Lip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and </a:t>
            </a:r>
            <a:r>
              <a:rPr lang="en-US" dirty="0" err="1" smtClean="0"/>
              <a:t>columella</a:t>
            </a:r>
            <a:r>
              <a:rPr lang="en-US" dirty="0" smtClean="0"/>
              <a:t> deviate towards: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Cleft side</a:t>
            </a:r>
          </a:p>
          <a:p>
            <a:pPr marL="971550" lvl="1" indent="-514350">
              <a:buAutoNum type="alphaUcPeriod"/>
            </a:pPr>
            <a:r>
              <a:rPr lang="en-US" b="1" dirty="0"/>
              <a:t>N</a:t>
            </a:r>
            <a:r>
              <a:rPr lang="en-US" b="1" dirty="0" smtClean="0"/>
              <a:t>on-cleft side</a:t>
            </a:r>
          </a:p>
        </p:txBody>
      </p:sp>
    </p:spTree>
    <p:extLst>
      <p:ext uri="{BB962C8B-B14F-4D97-AF65-F5344CB8AC3E}">
        <p14:creationId xmlns:p14="http://schemas.microsoft.com/office/powerpoint/2010/main" val="397428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Cleft Lip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Caudal septum deviates toward: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Cleft side</a:t>
            </a:r>
          </a:p>
          <a:p>
            <a:pPr marL="971550" lvl="1" indent="-514350">
              <a:buAutoNum type="alphaUcPeriod"/>
            </a:pPr>
            <a:r>
              <a:rPr lang="en-US" dirty="0"/>
              <a:t>N</a:t>
            </a:r>
            <a:r>
              <a:rPr lang="en-US" dirty="0" smtClean="0"/>
              <a:t>on-cleft side</a:t>
            </a:r>
          </a:p>
        </p:txBody>
      </p:sp>
    </p:spTree>
    <p:extLst>
      <p:ext uri="{BB962C8B-B14F-4D97-AF65-F5344CB8AC3E}">
        <p14:creationId xmlns:p14="http://schemas.microsoft.com/office/powerpoint/2010/main" val="32320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Cleft Lip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Caudal septum deviates toward: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Cleft side</a:t>
            </a:r>
          </a:p>
          <a:p>
            <a:pPr marL="971550" lvl="1" indent="-514350">
              <a:buAutoNum type="alphaUcPeriod"/>
            </a:pPr>
            <a:r>
              <a:rPr lang="en-US" b="1" dirty="0"/>
              <a:t>N</a:t>
            </a:r>
            <a:r>
              <a:rPr lang="en-US" b="1" dirty="0" smtClean="0"/>
              <a:t>on-cleft side</a:t>
            </a:r>
          </a:p>
        </p:txBody>
      </p:sp>
    </p:spTree>
    <p:extLst>
      <p:ext uri="{BB962C8B-B14F-4D97-AF65-F5344CB8AC3E}">
        <p14:creationId xmlns:p14="http://schemas.microsoft.com/office/powerpoint/2010/main" val="14074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Cleft Lip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Cartilaginous and bony septum deviates toward: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Cleft side</a:t>
            </a:r>
          </a:p>
          <a:p>
            <a:pPr marL="971550" lvl="1" indent="-514350">
              <a:buAutoNum type="alphaUcPeriod"/>
            </a:pPr>
            <a:r>
              <a:rPr lang="en-US" dirty="0"/>
              <a:t>N</a:t>
            </a:r>
            <a:r>
              <a:rPr lang="en-US" dirty="0" smtClean="0"/>
              <a:t>on-cleft side</a:t>
            </a:r>
          </a:p>
        </p:txBody>
      </p:sp>
    </p:spTree>
    <p:extLst>
      <p:ext uri="{BB962C8B-B14F-4D97-AF65-F5344CB8AC3E}">
        <p14:creationId xmlns:p14="http://schemas.microsoft.com/office/powerpoint/2010/main" val="108116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Cleft Lip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Cartilaginous and bony septum deviates toward:</a:t>
            </a:r>
          </a:p>
          <a:p>
            <a:pPr marL="971550" lvl="1" indent="-514350">
              <a:buAutoNum type="alphaUcPeriod"/>
            </a:pPr>
            <a:r>
              <a:rPr lang="en-US" b="1" dirty="0" smtClean="0"/>
              <a:t>Cleft side</a:t>
            </a:r>
          </a:p>
          <a:p>
            <a:pPr marL="971550" lvl="1" indent="-514350">
              <a:buAutoNum type="alphaUcPeriod"/>
            </a:pPr>
            <a:r>
              <a:rPr lang="en-US" dirty="0"/>
              <a:t>N</a:t>
            </a:r>
            <a:r>
              <a:rPr lang="en-US" dirty="0" smtClean="0"/>
              <a:t>on-cleft side</a:t>
            </a:r>
          </a:p>
        </p:txBody>
      </p:sp>
    </p:spTree>
    <p:extLst>
      <p:ext uri="{BB962C8B-B14F-4D97-AF65-F5344CB8AC3E}">
        <p14:creationId xmlns:p14="http://schemas.microsoft.com/office/powerpoint/2010/main" val="3905384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Cleft Lip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Cleft side alar base is positioned: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Posteriorly, laterally and inferiorly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Medially and inferiorly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Posteriorly and medially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959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Cleft Lip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Cleft side alar base is positioned:</a:t>
            </a:r>
          </a:p>
          <a:p>
            <a:pPr marL="971550" lvl="1" indent="-514350">
              <a:buAutoNum type="alphaUcPeriod"/>
            </a:pPr>
            <a:r>
              <a:rPr lang="en-US" b="1" dirty="0" smtClean="0"/>
              <a:t>Posteriorly, laterally and inferiorly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Medially and </a:t>
            </a:r>
            <a:r>
              <a:rPr lang="en-US" dirty="0" smtClean="0"/>
              <a:t>inferiorly</a:t>
            </a:r>
          </a:p>
          <a:p>
            <a:pPr marL="971550" lvl="1" indent="-514350">
              <a:buFont typeface="Arial"/>
              <a:buAutoNum type="alphaUcPeriod"/>
            </a:pPr>
            <a:r>
              <a:rPr lang="en-US" dirty="0"/>
              <a:t>Posteriorly and medially</a:t>
            </a:r>
          </a:p>
          <a:p>
            <a:pPr marL="971550" lvl="1" indent="-514350">
              <a:buAutoNum type="alphaUcPeriod"/>
            </a:pPr>
            <a:endParaRPr lang="en-US" dirty="0" smtClean="0"/>
          </a:p>
          <a:p>
            <a:pPr marL="971550" lvl="1" indent="-51435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9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Cleft Lip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lower lateral cartilage on the cleft side has an elongated: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Lateral </a:t>
            </a:r>
            <a:r>
              <a:rPr lang="en-US" dirty="0" smtClean="0"/>
              <a:t>crus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Medial crus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43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Frankfort horizontal plane connects the:</a:t>
            </a:r>
          </a:p>
          <a:p>
            <a:pPr marL="971550" lvl="1" indent="-514350">
              <a:buAutoNum type="alphaUcPeriod"/>
            </a:pPr>
            <a:r>
              <a:rPr lang="en-US" dirty="0" err="1" smtClean="0"/>
              <a:t>Nasion</a:t>
            </a:r>
            <a:r>
              <a:rPr lang="en-US" dirty="0" smtClean="0"/>
              <a:t> and </a:t>
            </a:r>
            <a:r>
              <a:rPr lang="en-US" dirty="0" err="1" smtClean="0"/>
              <a:t>pogonion</a:t>
            </a:r>
            <a:endParaRPr lang="en-US" dirty="0" smtClean="0"/>
          </a:p>
          <a:p>
            <a:pPr marL="971550" lvl="1" indent="-514350">
              <a:buAutoNum type="alphaUcPeriod"/>
            </a:pPr>
            <a:r>
              <a:rPr lang="en-US" dirty="0" err="1" smtClean="0"/>
              <a:t>Nasion</a:t>
            </a:r>
            <a:r>
              <a:rPr lang="en-US" dirty="0" smtClean="0"/>
              <a:t> and </a:t>
            </a:r>
            <a:r>
              <a:rPr lang="en-US" dirty="0" err="1" smtClean="0"/>
              <a:t>porion</a:t>
            </a:r>
            <a:endParaRPr lang="en-US" dirty="0" smtClean="0"/>
          </a:p>
          <a:p>
            <a:pPr marL="971550" lvl="1" indent="-514350">
              <a:buAutoNum type="alphaUcPeriod"/>
            </a:pPr>
            <a:r>
              <a:rPr lang="en-US" dirty="0" err="1" smtClean="0"/>
              <a:t>Porion</a:t>
            </a:r>
            <a:r>
              <a:rPr lang="en-US" dirty="0" smtClean="0"/>
              <a:t> and </a:t>
            </a:r>
            <a:r>
              <a:rPr lang="en-US" dirty="0" err="1" smtClean="0"/>
              <a:t>orbitale</a:t>
            </a:r>
            <a:endParaRPr lang="en-US" dirty="0" smtClean="0"/>
          </a:p>
          <a:p>
            <a:pPr marL="971550" lvl="1" indent="-514350">
              <a:buAutoNum type="alphaUcPeriod"/>
            </a:pPr>
            <a:r>
              <a:rPr lang="en-US" dirty="0" err="1" smtClean="0"/>
              <a:t>Stomion</a:t>
            </a:r>
            <a:r>
              <a:rPr lang="en-US" dirty="0" smtClean="0"/>
              <a:t> and </a:t>
            </a:r>
            <a:r>
              <a:rPr lang="en-US" dirty="0" err="1" smtClean="0"/>
              <a:t>rhinion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500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Cleft Lip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lower lateral cartilage on the cleft side has an elongated:</a:t>
            </a:r>
          </a:p>
          <a:p>
            <a:pPr marL="971550" lvl="1" indent="-514350">
              <a:buAutoNum type="alphaUcPeriod"/>
            </a:pPr>
            <a:r>
              <a:rPr lang="en-US" b="1" dirty="0" smtClean="0"/>
              <a:t>Lateral </a:t>
            </a:r>
            <a:r>
              <a:rPr lang="en-US" b="1" dirty="0" smtClean="0"/>
              <a:t>crus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Medial crus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58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168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00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Rhinoplasty</a:t>
            </a:r>
            <a:endParaRPr lang="en-US" dirty="0">
              <a:latin typeface="Arial" charset="0"/>
            </a:endParaRP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What </a:t>
            </a:r>
            <a:r>
              <a:rPr lang="en-US" sz="2800" dirty="0">
                <a:latin typeface="Arial" charset="0"/>
              </a:rPr>
              <a:t>incisions comprise an open </a:t>
            </a:r>
            <a:r>
              <a:rPr lang="en-US" sz="2800" dirty="0" err="1">
                <a:latin typeface="Arial" charset="0"/>
              </a:rPr>
              <a:t>rhinoplasty</a:t>
            </a:r>
            <a:r>
              <a:rPr lang="en-US" sz="2800" dirty="0">
                <a:latin typeface="Arial" charset="0"/>
              </a:rPr>
              <a:t> incision</a:t>
            </a:r>
            <a:r>
              <a:rPr lang="en-US" sz="2800" dirty="0" smtClean="0">
                <a:latin typeface="Arial" charset="0"/>
              </a:rPr>
              <a:t>?</a:t>
            </a:r>
          </a:p>
          <a:p>
            <a:pPr marL="914400" lvl="1" indent="-457200">
              <a:buFont typeface="Arial"/>
              <a:buAutoNum type="alphaUcPeriod"/>
            </a:pPr>
            <a:r>
              <a:rPr lang="en-US" sz="2400" dirty="0" smtClean="0">
                <a:latin typeface="Arial" charset="0"/>
              </a:rPr>
              <a:t>Mid-</a:t>
            </a:r>
            <a:r>
              <a:rPr lang="en-US" sz="2400" dirty="0" err="1" smtClean="0">
                <a:latin typeface="Arial" charset="0"/>
              </a:rPr>
              <a:t>columellar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and </a:t>
            </a:r>
            <a:r>
              <a:rPr lang="en-US" sz="2400" dirty="0" smtClean="0">
                <a:latin typeface="Arial" charset="0"/>
              </a:rPr>
              <a:t>rim</a:t>
            </a:r>
            <a:endParaRPr lang="en-US" sz="2400" dirty="0">
              <a:latin typeface="Arial" charset="0"/>
            </a:endParaRPr>
          </a:p>
          <a:p>
            <a:pPr marL="914400" lvl="1" indent="-457200">
              <a:buAutoNum type="alphaUcPeriod"/>
            </a:pPr>
            <a:r>
              <a:rPr lang="en-US" sz="2400" dirty="0" smtClean="0">
                <a:latin typeface="Arial" charset="0"/>
              </a:rPr>
              <a:t>Mid</a:t>
            </a: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columellar</a:t>
            </a:r>
            <a:r>
              <a:rPr lang="en-US" sz="2400" dirty="0">
                <a:latin typeface="Arial" charset="0"/>
              </a:rPr>
              <a:t> and </a:t>
            </a:r>
            <a:r>
              <a:rPr lang="en-US" sz="2400" dirty="0" smtClean="0">
                <a:latin typeface="Arial" charset="0"/>
              </a:rPr>
              <a:t>marginal</a:t>
            </a:r>
          </a:p>
          <a:p>
            <a:pPr marL="914400" lvl="1" indent="-457200">
              <a:buAutoNum type="alphaUcPeriod"/>
            </a:pPr>
            <a:r>
              <a:rPr lang="en-US" sz="2400" dirty="0" smtClean="0">
                <a:latin typeface="Arial" charset="0"/>
              </a:rPr>
              <a:t>Mid</a:t>
            </a: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columellar</a:t>
            </a:r>
            <a:r>
              <a:rPr lang="en-US" sz="2400" dirty="0">
                <a:latin typeface="Arial" charset="0"/>
              </a:rPr>
              <a:t> and </a:t>
            </a:r>
            <a:r>
              <a:rPr lang="en-US" sz="2400" dirty="0" err="1" smtClean="0">
                <a:latin typeface="Arial" charset="0"/>
              </a:rPr>
              <a:t>intracartilaginous</a:t>
            </a:r>
            <a:endParaRPr lang="en-US" sz="2400" dirty="0" smtClean="0">
              <a:latin typeface="Arial" charset="0"/>
            </a:endParaRPr>
          </a:p>
          <a:p>
            <a:pPr marL="914400" lvl="1" indent="-457200">
              <a:buAutoNum type="alphaUcPeriod"/>
            </a:pPr>
            <a:r>
              <a:rPr lang="en-US" sz="2400" dirty="0" smtClean="0">
                <a:latin typeface="Arial" charset="0"/>
              </a:rPr>
              <a:t>Mid</a:t>
            </a: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columellar</a:t>
            </a:r>
            <a:r>
              <a:rPr lang="en-US" sz="2400" dirty="0">
                <a:latin typeface="Arial" charset="0"/>
              </a:rPr>
              <a:t> and </a:t>
            </a:r>
            <a:r>
              <a:rPr lang="en-US" sz="2400" dirty="0" err="1" smtClean="0">
                <a:latin typeface="Arial" charset="0"/>
              </a:rPr>
              <a:t>intercartilaginous</a:t>
            </a:r>
            <a:endParaRPr lang="en-US" sz="2400" dirty="0">
              <a:latin typeface="Arial" charset="0"/>
            </a:endParaRPr>
          </a:p>
          <a:p>
            <a:pPr marL="609600" indent="-609600"/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84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Rhinoplasty</a:t>
            </a:r>
            <a:endParaRPr lang="en-US" dirty="0">
              <a:latin typeface="Arial" charset="0"/>
            </a:endParaRP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What </a:t>
            </a:r>
            <a:r>
              <a:rPr lang="en-US" sz="2800" dirty="0">
                <a:latin typeface="Arial" charset="0"/>
              </a:rPr>
              <a:t>incisions comprise an open </a:t>
            </a:r>
            <a:r>
              <a:rPr lang="en-US" sz="2800" dirty="0" err="1">
                <a:latin typeface="Arial" charset="0"/>
              </a:rPr>
              <a:t>rhinoplasty</a:t>
            </a:r>
            <a:r>
              <a:rPr lang="en-US" sz="2800" dirty="0">
                <a:latin typeface="Arial" charset="0"/>
              </a:rPr>
              <a:t> incision</a:t>
            </a:r>
            <a:r>
              <a:rPr lang="en-US" sz="2800" dirty="0" smtClean="0">
                <a:latin typeface="Arial" charset="0"/>
              </a:rPr>
              <a:t>?</a:t>
            </a:r>
          </a:p>
          <a:p>
            <a:pPr marL="914400" lvl="1" indent="-457200">
              <a:buFont typeface="Arial"/>
              <a:buAutoNum type="alphaUcPeriod"/>
            </a:pPr>
            <a:r>
              <a:rPr lang="en-US" sz="2400" dirty="0" smtClean="0">
                <a:latin typeface="Arial" charset="0"/>
              </a:rPr>
              <a:t>Mid-</a:t>
            </a:r>
            <a:r>
              <a:rPr lang="en-US" sz="2400" dirty="0" err="1" smtClean="0">
                <a:latin typeface="Arial" charset="0"/>
              </a:rPr>
              <a:t>columellar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and </a:t>
            </a:r>
            <a:r>
              <a:rPr lang="en-US" sz="2400" dirty="0" smtClean="0">
                <a:latin typeface="Arial" charset="0"/>
              </a:rPr>
              <a:t>rim</a:t>
            </a:r>
            <a:endParaRPr lang="en-US" sz="2400" dirty="0">
              <a:latin typeface="Arial" charset="0"/>
            </a:endParaRPr>
          </a:p>
          <a:p>
            <a:pPr marL="914400" lvl="1" indent="-457200">
              <a:buAutoNum type="alphaUcPeriod"/>
            </a:pPr>
            <a:r>
              <a:rPr lang="en-US" sz="2400" b="1" dirty="0" smtClean="0">
                <a:latin typeface="Arial" charset="0"/>
              </a:rPr>
              <a:t>Mid</a:t>
            </a:r>
            <a:r>
              <a:rPr lang="en-US" sz="2400" b="1" dirty="0">
                <a:latin typeface="Arial" charset="0"/>
              </a:rPr>
              <a:t>-</a:t>
            </a:r>
            <a:r>
              <a:rPr lang="en-US" sz="2400" b="1" dirty="0" err="1">
                <a:latin typeface="Arial" charset="0"/>
              </a:rPr>
              <a:t>columellar</a:t>
            </a:r>
            <a:r>
              <a:rPr lang="en-US" sz="2400" b="1" dirty="0">
                <a:latin typeface="Arial" charset="0"/>
              </a:rPr>
              <a:t> and </a:t>
            </a:r>
            <a:r>
              <a:rPr lang="en-US" sz="2400" b="1" dirty="0" smtClean="0">
                <a:latin typeface="Arial" charset="0"/>
              </a:rPr>
              <a:t>marginal</a:t>
            </a:r>
          </a:p>
          <a:p>
            <a:pPr marL="914400" lvl="1" indent="-457200">
              <a:buAutoNum type="alphaUcPeriod"/>
            </a:pPr>
            <a:r>
              <a:rPr lang="en-US" sz="2400" dirty="0" smtClean="0">
                <a:latin typeface="Arial" charset="0"/>
              </a:rPr>
              <a:t>Mid</a:t>
            </a: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columellar</a:t>
            </a:r>
            <a:r>
              <a:rPr lang="en-US" sz="2400" dirty="0">
                <a:latin typeface="Arial" charset="0"/>
              </a:rPr>
              <a:t> and </a:t>
            </a:r>
            <a:r>
              <a:rPr lang="en-US" sz="2400" dirty="0" err="1" smtClean="0">
                <a:latin typeface="Arial" charset="0"/>
              </a:rPr>
              <a:t>intracartilaginous</a:t>
            </a:r>
            <a:endParaRPr lang="en-US" sz="2400" dirty="0" smtClean="0">
              <a:latin typeface="Arial" charset="0"/>
            </a:endParaRPr>
          </a:p>
          <a:p>
            <a:pPr marL="914400" lvl="1" indent="-457200">
              <a:buAutoNum type="alphaUcPeriod"/>
            </a:pPr>
            <a:r>
              <a:rPr lang="en-US" sz="2400" dirty="0" smtClean="0">
                <a:latin typeface="Arial" charset="0"/>
              </a:rPr>
              <a:t>Mid</a:t>
            </a: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columellar</a:t>
            </a:r>
            <a:r>
              <a:rPr lang="en-US" sz="2400" dirty="0">
                <a:latin typeface="Arial" charset="0"/>
              </a:rPr>
              <a:t> and </a:t>
            </a:r>
            <a:r>
              <a:rPr lang="en-US" sz="2400" dirty="0" err="1" smtClean="0">
                <a:latin typeface="Arial" charset="0"/>
              </a:rPr>
              <a:t>intercartilaginous</a:t>
            </a:r>
            <a:endParaRPr lang="en-US" sz="2400" dirty="0">
              <a:latin typeface="Arial" charset="0"/>
            </a:endParaRPr>
          </a:p>
          <a:p>
            <a:pPr marL="609600" indent="-609600"/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70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Rhinoplasty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ncisions</a:t>
            </a:r>
            <a:endParaRPr lang="en-US" dirty="0"/>
          </a:p>
        </p:txBody>
      </p:sp>
      <p:pic>
        <p:nvPicPr>
          <p:cNvPr id="4" name="Picture 1029" descr="midcolum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8120"/>
            <a:ext cx="3414480" cy="34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30" descr="mar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20" y="2148120"/>
            <a:ext cx="3414480" cy="34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2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</a:t>
            </a:r>
            <a:r>
              <a:rPr lang="en-US" dirty="0" err="1" smtClean="0"/>
              <a:t>Rhinoplasty</a:t>
            </a:r>
            <a:r>
              <a:rPr lang="en-US" dirty="0" smtClean="0"/>
              <a:t> Incisions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6" y="4205007"/>
            <a:ext cx="6502742" cy="2631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6" y="1548592"/>
            <a:ext cx="6502741" cy="26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4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Rhinoplasty</a:t>
            </a:r>
            <a:r>
              <a:rPr lang="en-US" dirty="0" smtClean="0"/>
              <a:t> </a:t>
            </a:r>
            <a:r>
              <a:rPr lang="en-US" dirty="0" smtClean="0"/>
              <a:t>Maneuvers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Cephalic trim / cephalic turn-in</a:t>
            </a:r>
          </a:p>
          <a:p>
            <a:r>
              <a:rPr lang="en-US" dirty="0" smtClean="0"/>
              <a:t>Spreader grafts / auto-spreader grafts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crural</a:t>
            </a:r>
            <a:r>
              <a:rPr lang="en-US" dirty="0" smtClean="0"/>
              <a:t> steal / Lateral </a:t>
            </a:r>
            <a:r>
              <a:rPr lang="en-US" dirty="0" err="1" smtClean="0"/>
              <a:t>crural</a:t>
            </a:r>
            <a:r>
              <a:rPr lang="en-US" dirty="0" smtClean="0"/>
              <a:t> overlay</a:t>
            </a:r>
          </a:p>
          <a:p>
            <a:r>
              <a:rPr lang="en-US" dirty="0"/>
              <a:t>Tongue-in-groove</a:t>
            </a:r>
          </a:p>
          <a:p>
            <a:r>
              <a:rPr lang="en-US" dirty="0" err="1" smtClean="0"/>
              <a:t>Domal</a:t>
            </a:r>
            <a:r>
              <a:rPr lang="en-US" dirty="0" smtClean="0"/>
              <a:t> sutures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9165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Cephalic Trim (Turn-in)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6884"/>
            <a:ext cx="9144000" cy="37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3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(Auto) Spreader Grafts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32262"/>
            <a:ext cx="63246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48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 err="1" smtClean="0"/>
              <a:t>Crural</a:t>
            </a:r>
            <a:r>
              <a:rPr lang="en-US" dirty="0" smtClean="0"/>
              <a:t> Steal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0" y="2671758"/>
            <a:ext cx="8766318" cy="3572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30" y="1705491"/>
            <a:ext cx="876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– Increases tip rotation and projection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778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Frankfort horizontal plane connects the:</a:t>
            </a:r>
          </a:p>
          <a:p>
            <a:pPr marL="971550" lvl="1" indent="-514350">
              <a:buAutoNum type="alphaUcPeriod"/>
            </a:pPr>
            <a:r>
              <a:rPr lang="en-US" dirty="0" err="1" smtClean="0"/>
              <a:t>Nasion</a:t>
            </a:r>
            <a:r>
              <a:rPr lang="en-US" dirty="0" smtClean="0"/>
              <a:t> and </a:t>
            </a:r>
            <a:r>
              <a:rPr lang="en-US" dirty="0" err="1" smtClean="0"/>
              <a:t>pogonion</a:t>
            </a:r>
            <a:endParaRPr lang="en-US" dirty="0" smtClean="0"/>
          </a:p>
          <a:p>
            <a:pPr marL="971550" lvl="1" indent="-514350">
              <a:buAutoNum type="alphaUcPeriod"/>
            </a:pPr>
            <a:r>
              <a:rPr lang="en-US" dirty="0" err="1" smtClean="0"/>
              <a:t>Nasion</a:t>
            </a:r>
            <a:r>
              <a:rPr lang="en-US" dirty="0" smtClean="0"/>
              <a:t> and </a:t>
            </a:r>
            <a:r>
              <a:rPr lang="en-US" dirty="0" err="1" smtClean="0"/>
              <a:t>porion</a:t>
            </a:r>
            <a:endParaRPr lang="en-US" dirty="0" smtClean="0"/>
          </a:p>
          <a:p>
            <a:pPr marL="971550" lvl="1" indent="-514350">
              <a:buAutoNum type="alphaUcPeriod"/>
            </a:pPr>
            <a:r>
              <a:rPr lang="en-US" b="1" dirty="0" err="1" smtClean="0"/>
              <a:t>Porion</a:t>
            </a:r>
            <a:r>
              <a:rPr lang="en-US" b="1" dirty="0" smtClean="0"/>
              <a:t> and </a:t>
            </a:r>
            <a:r>
              <a:rPr lang="en-US" b="1" dirty="0" err="1" smtClean="0"/>
              <a:t>orbitale</a:t>
            </a:r>
            <a:endParaRPr lang="en-US" b="1" dirty="0" smtClean="0"/>
          </a:p>
          <a:p>
            <a:pPr marL="971550" lvl="1" indent="-514350">
              <a:buFont typeface="Arial"/>
              <a:buAutoNum type="alphaUcPeriod"/>
            </a:pPr>
            <a:r>
              <a:rPr lang="en-US" dirty="0" err="1"/>
              <a:t>Stomion</a:t>
            </a:r>
            <a:r>
              <a:rPr lang="en-US" dirty="0"/>
              <a:t> and </a:t>
            </a:r>
            <a:r>
              <a:rPr lang="en-US" dirty="0" err="1"/>
              <a:t>rhinion</a:t>
            </a:r>
            <a:endParaRPr lang="en-US" dirty="0"/>
          </a:p>
          <a:p>
            <a:pPr marL="971550" lvl="1" indent="-51435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1662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 err="1" smtClean="0"/>
              <a:t>Crural</a:t>
            </a:r>
            <a:r>
              <a:rPr lang="en-US" dirty="0" smtClean="0"/>
              <a:t> Overlay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0" y="2245040"/>
            <a:ext cx="8826974" cy="4486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730" y="1705491"/>
            <a:ext cx="876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– Increases tip rotation, decreases tip projection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228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Tongue-in-groove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709" y="1604896"/>
            <a:ext cx="4159225" cy="4961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805341"/>
            <a:ext cx="3582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Introduced to </a:t>
            </a:r>
            <a:r>
              <a:rPr lang="en-US" sz="2800" dirty="0"/>
              <a:t>treat </a:t>
            </a:r>
            <a:r>
              <a:rPr lang="en-US" sz="2800" dirty="0" smtClean="0"/>
              <a:t>hanging </a:t>
            </a:r>
            <a:r>
              <a:rPr lang="en-US" sz="2800" dirty="0" err="1" smtClean="0"/>
              <a:t>columella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Stabilizes tip, </a:t>
            </a:r>
            <a:r>
              <a:rPr lang="en-US" sz="2800" dirty="0"/>
              <a:t>p</a:t>
            </a:r>
            <a:r>
              <a:rPr lang="en-US" sz="2800" dirty="0" smtClean="0"/>
              <a:t>revents ptosis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Can be used to set tip projection</a:t>
            </a:r>
          </a:p>
        </p:txBody>
      </p:sp>
    </p:spTree>
    <p:extLst>
      <p:ext uri="{BB962C8B-B14F-4D97-AF65-F5344CB8AC3E}">
        <p14:creationId xmlns:p14="http://schemas.microsoft.com/office/powerpoint/2010/main" val="3272292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Intra/</a:t>
            </a:r>
            <a:r>
              <a:rPr lang="en-US" dirty="0" err="1" smtClean="0"/>
              <a:t>Interdomal</a:t>
            </a:r>
            <a:r>
              <a:rPr lang="en-US" dirty="0" smtClean="0"/>
              <a:t> Sutures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0"/>
            <a:ext cx="9144000" cy="24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1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Dynamic Tip Ptosis</a:t>
            </a:r>
            <a:endParaRPr lang="en-US" dirty="0">
              <a:latin typeface="Arial" charset="0"/>
            </a:endParaRPr>
          </a:p>
        </p:txBody>
      </p:sp>
      <p:sp>
        <p:nvSpPr>
          <p:cNvPr id="155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What causes tip ptosis with smiling?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31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Tip Ptosis</a:t>
            </a:r>
          </a:p>
        </p:txBody>
      </p:sp>
      <p:sp>
        <p:nvSpPr>
          <p:cNvPr id="156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656304"/>
            <a:ext cx="4191000" cy="4648200"/>
          </a:xfrm>
        </p:spPr>
        <p:txBody>
          <a:bodyPr/>
          <a:lstStyle/>
          <a:p>
            <a:r>
              <a:rPr lang="en-US" sz="2800" b="1" dirty="0">
                <a:latin typeface="Arial" charset="0"/>
              </a:rPr>
              <a:t>D</a:t>
            </a:r>
            <a:r>
              <a:rPr lang="en-US" sz="2800" b="1" dirty="0" smtClean="0">
                <a:latin typeface="Arial" charset="0"/>
              </a:rPr>
              <a:t>epressor </a:t>
            </a:r>
            <a:r>
              <a:rPr lang="en-US" sz="2800" b="1" dirty="0" err="1">
                <a:latin typeface="Arial" charset="0"/>
              </a:rPr>
              <a:t>septi</a:t>
            </a:r>
            <a:r>
              <a:rPr lang="en-US" sz="2800" b="1" dirty="0">
                <a:latin typeface="Arial" charset="0"/>
              </a:rPr>
              <a:t> muscle </a:t>
            </a:r>
            <a:r>
              <a:rPr lang="en-US" sz="2800" dirty="0">
                <a:latin typeface="Arial" charset="0"/>
              </a:rPr>
              <a:t>can accentuate drooping nasal tip and shorten upper lip on animation</a:t>
            </a:r>
          </a:p>
          <a:p>
            <a:r>
              <a:rPr lang="en-US" sz="2800" dirty="0">
                <a:latin typeface="Arial" charset="0"/>
              </a:rPr>
              <a:t>D</a:t>
            </a:r>
            <a:r>
              <a:rPr lang="en-US" sz="2800" dirty="0" smtClean="0">
                <a:latin typeface="Arial" charset="0"/>
              </a:rPr>
              <a:t>issection </a:t>
            </a:r>
            <a:r>
              <a:rPr lang="en-US" sz="2800" dirty="0">
                <a:latin typeface="Arial" charset="0"/>
              </a:rPr>
              <a:t>and transposition of muscle during </a:t>
            </a:r>
            <a:r>
              <a:rPr lang="en-US" sz="2800" dirty="0" err="1">
                <a:latin typeface="Arial" charset="0"/>
              </a:rPr>
              <a:t>rhinoplasty</a:t>
            </a:r>
            <a:r>
              <a:rPr lang="en-US" sz="2800" dirty="0">
                <a:latin typeface="Arial" charset="0"/>
              </a:rPr>
              <a:t> can improve tip-upper lip relationship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2" y="1835880"/>
            <a:ext cx="35020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45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 nose?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848320"/>
            <a:ext cx="4051300" cy="416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848320"/>
            <a:ext cx="4178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3200" dirty="0" smtClean="0"/>
              <a:t>Radix too high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Over-rotated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Tension nose deformity</a:t>
            </a:r>
          </a:p>
          <a:p>
            <a:pPr marL="457200" indent="-457200">
              <a:buAutoNum type="alphaUcPeriod"/>
            </a:pPr>
            <a:r>
              <a:rPr lang="en-US" sz="3200" dirty="0" err="1" smtClean="0"/>
              <a:t>Rhinion</a:t>
            </a:r>
            <a:r>
              <a:rPr lang="en-US" sz="3200" dirty="0" smtClean="0"/>
              <a:t> too low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9759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 nose?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848320"/>
            <a:ext cx="4051300" cy="416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848320"/>
            <a:ext cx="4178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3200" dirty="0" smtClean="0"/>
              <a:t>Radix too high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Over-rotated</a:t>
            </a:r>
          </a:p>
          <a:p>
            <a:pPr marL="457200" indent="-457200">
              <a:buAutoNum type="alphaUcPeriod"/>
            </a:pPr>
            <a:r>
              <a:rPr lang="en-US" sz="3200" b="1" dirty="0" smtClean="0"/>
              <a:t>Tension nose deformity</a:t>
            </a:r>
          </a:p>
          <a:p>
            <a:pPr marL="457200" indent="-457200">
              <a:buAutoNum type="alphaUcPeriod"/>
            </a:pPr>
            <a:r>
              <a:rPr lang="en-US" sz="3200" dirty="0" err="1" smtClean="0"/>
              <a:t>Rhinion</a:t>
            </a:r>
            <a:r>
              <a:rPr lang="en-US" sz="3200" dirty="0" smtClean="0"/>
              <a:t> too low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2166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9" y="1848320"/>
            <a:ext cx="4354941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Overdeveloped quadrangular cartilage</a:t>
            </a:r>
          </a:p>
          <a:p>
            <a:r>
              <a:rPr lang="en-US" sz="2800" dirty="0" smtClean="0"/>
              <a:t>Tents tip away from nose</a:t>
            </a:r>
          </a:p>
          <a:p>
            <a:r>
              <a:rPr lang="en-US" sz="2800" dirty="0" smtClean="0"/>
              <a:t>Tethers upper lip</a:t>
            </a:r>
          </a:p>
          <a:p>
            <a:r>
              <a:rPr lang="en-US" sz="2800" dirty="0" smtClean="0"/>
              <a:t>Abnormal exposure of maxillary gingiva</a:t>
            </a:r>
          </a:p>
          <a:p>
            <a:r>
              <a:rPr lang="en-US" sz="2800" dirty="0" smtClean="0"/>
              <a:t>Narrowed nostrils</a:t>
            </a:r>
          </a:p>
          <a:p>
            <a:r>
              <a:rPr lang="en-US" sz="2800" dirty="0" smtClean="0"/>
              <a:t>Increased </a:t>
            </a:r>
            <a:r>
              <a:rPr lang="en-US" sz="2800" dirty="0" err="1" smtClean="0"/>
              <a:t>columellar</a:t>
            </a:r>
            <a:r>
              <a:rPr lang="en-US" sz="2800" dirty="0" smtClean="0"/>
              <a:t> show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848320"/>
            <a:ext cx="40513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8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Tip Defect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7mm defect on nasal tip. Repair with?</a:t>
            </a:r>
          </a:p>
          <a:p>
            <a:pPr marL="971550" lvl="1" indent="-514350">
              <a:buAutoNum type="alphaUcPeriod"/>
            </a:pPr>
            <a:r>
              <a:rPr lang="en-US" dirty="0" err="1" smtClean="0"/>
              <a:t>Bilobed</a:t>
            </a:r>
            <a:r>
              <a:rPr lang="en-US" dirty="0" smtClean="0"/>
              <a:t> flap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Primary closure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Secondary intention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STSG</a:t>
            </a:r>
          </a:p>
          <a:p>
            <a:pPr marL="971550" lvl="1" indent="-51435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5928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Tip Defect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7mm defect on nasal tip. Repair with?</a:t>
            </a:r>
          </a:p>
          <a:p>
            <a:pPr marL="971550" lvl="1" indent="-514350">
              <a:buAutoNum type="alphaUcPeriod"/>
            </a:pPr>
            <a:r>
              <a:rPr lang="en-US" b="1" dirty="0" err="1" smtClean="0"/>
              <a:t>Bilobed</a:t>
            </a:r>
            <a:r>
              <a:rPr lang="en-US" b="1" dirty="0" smtClean="0"/>
              <a:t> flap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Primary closure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Secondary intention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STSG</a:t>
            </a:r>
          </a:p>
          <a:p>
            <a:pPr marL="971550" lvl="1" indent="-51435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009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injured nerve:</a:t>
            </a:r>
          </a:p>
          <a:p>
            <a:pPr marL="971550" lvl="1" indent="-514350">
              <a:buAutoNum type="alphaUcPeriod"/>
            </a:pPr>
            <a:r>
              <a:rPr lang="en-US" dirty="0"/>
              <a:t>Marginal mandibular branch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Frontal branch</a:t>
            </a:r>
            <a:endParaRPr lang="en-US" dirty="0"/>
          </a:p>
          <a:p>
            <a:pPr marL="971550" lvl="1" indent="-514350">
              <a:buAutoNum type="alphaUcPeriod"/>
            </a:pPr>
            <a:r>
              <a:rPr lang="en-US" dirty="0"/>
              <a:t>Buccal branch</a:t>
            </a:r>
          </a:p>
          <a:p>
            <a:pPr marL="971550" lvl="1" indent="-514350">
              <a:buAutoNum type="alphaUcPeriod"/>
            </a:pPr>
            <a:r>
              <a:rPr lang="en-US" dirty="0"/>
              <a:t>Great auricular nerve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79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Hair Transplantation</a:t>
            </a:r>
            <a:endParaRPr lang="en-US" dirty="0">
              <a:latin typeface="Arial" charset="0"/>
            </a:endParaRP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Most common complication of follicular unit hair </a:t>
            </a:r>
            <a:r>
              <a:rPr lang="en-US" dirty="0" smtClean="0">
                <a:latin typeface="Arial" charset="0"/>
              </a:rPr>
              <a:t>transplantation?</a:t>
            </a:r>
            <a:endParaRPr lang="en-US" dirty="0">
              <a:latin typeface="Arial" charset="0"/>
            </a:endParaRPr>
          </a:p>
          <a:p>
            <a:pPr marL="990600" lvl="1" indent="-533400">
              <a:buFont typeface="+mj-lt"/>
              <a:buAutoNum type="alphaUcPeriod"/>
            </a:pPr>
            <a:r>
              <a:rPr lang="en-US" dirty="0">
                <a:latin typeface="Arial" charset="0"/>
              </a:rPr>
              <a:t>Erythema</a:t>
            </a:r>
            <a:r>
              <a:rPr lang="en-US" dirty="0">
                <a:latin typeface="Arial" charset="0"/>
                <a:cs typeface="Times" charset="0"/>
              </a:rPr>
              <a:t> </a:t>
            </a:r>
          </a:p>
          <a:p>
            <a:pPr marL="990600" lvl="1" indent="-533400">
              <a:buFont typeface="+mj-lt"/>
              <a:buAutoNum type="alphaUcPeriod"/>
            </a:pPr>
            <a:r>
              <a:rPr lang="en-US" dirty="0">
                <a:latin typeface="Arial" charset="0"/>
              </a:rPr>
              <a:t>Cellulitis</a:t>
            </a:r>
          </a:p>
          <a:p>
            <a:pPr marL="990600" lvl="1" indent="-533400">
              <a:buFont typeface="+mj-lt"/>
              <a:buAutoNum type="alphaUcPeriod"/>
            </a:pPr>
            <a:r>
              <a:rPr lang="en-US" dirty="0">
                <a:latin typeface="Arial" charset="0"/>
              </a:rPr>
              <a:t>Hair loss</a:t>
            </a:r>
          </a:p>
          <a:p>
            <a:pPr marL="990600" lvl="1" indent="-533400">
              <a:buFont typeface="+mj-lt"/>
              <a:buAutoNum type="alphaUcPeriod"/>
            </a:pPr>
            <a:r>
              <a:rPr lang="en-US" dirty="0" smtClean="0">
                <a:latin typeface="Arial" charset="0"/>
              </a:rPr>
              <a:t>Scarring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94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Hair Transplantation</a:t>
            </a:r>
            <a:endParaRPr lang="en-US" dirty="0">
              <a:latin typeface="Arial" charset="0"/>
            </a:endParaRP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Most common complication of follicular unit hair </a:t>
            </a:r>
            <a:r>
              <a:rPr lang="en-US" dirty="0" smtClean="0">
                <a:latin typeface="Arial" charset="0"/>
              </a:rPr>
              <a:t>transplantation?</a:t>
            </a:r>
            <a:endParaRPr lang="en-US" dirty="0">
              <a:latin typeface="Arial" charset="0"/>
            </a:endParaRPr>
          </a:p>
          <a:p>
            <a:pPr marL="990600" lvl="1" indent="-533400">
              <a:buFont typeface="+mj-lt"/>
              <a:buAutoNum type="alphaUcPeriod"/>
            </a:pPr>
            <a:r>
              <a:rPr lang="en-US" dirty="0">
                <a:latin typeface="Arial" charset="0"/>
              </a:rPr>
              <a:t>Erythema</a:t>
            </a:r>
            <a:r>
              <a:rPr lang="en-US" dirty="0">
                <a:latin typeface="Arial" charset="0"/>
                <a:cs typeface="Times" charset="0"/>
              </a:rPr>
              <a:t> </a:t>
            </a:r>
          </a:p>
          <a:p>
            <a:pPr marL="990600" lvl="1" indent="-533400">
              <a:buFont typeface="+mj-lt"/>
              <a:buAutoNum type="alphaUcPeriod"/>
            </a:pPr>
            <a:r>
              <a:rPr lang="en-US" dirty="0">
                <a:latin typeface="Arial" charset="0"/>
              </a:rPr>
              <a:t>Cellulitis</a:t>
            </a:r>
          </a:p>
          <a:p>
            <a:pPr marL="990600" lvl="1" indent="-533400">
              <a:buFont typeface="+mj-lt"/>
              <a:buAutoNum type="alphaUcPeriod"/>
            </a:pPr>
            <a:r>
              <a:rPr lang="en-US" dirty="0">
                <a:latin typeface="Arial" charset="0"/>
              </a:rPr>
              <a:t>Hair loss</a:t>
            </a:r>
          </a:p>
          <a:p>
            <a:pPr marL="990600" lvl="1" indent="-533400">
              <a:buFont typeface="+mj-lt"/>
              <a:buAutoNum type="alphaUcPeriod"/>
            </a:pPr>
            <a:r>
              <a:rPr lang="en-US" b="1" dirty="0" smtClean="0">
                <a:latin typeface="Arial" charset="0"/>
              </a:rPr>
              <a:t>Scarring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44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Transplantation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8" y="2158999"/>
            <a:ext cx="8817487" cy="32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58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Transplantation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3739"/>
            <a:ext cx="4571787" cy="3428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044" y="2998702"/>
            <a:ext cx="5192756" cy="35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28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Hair Transplantation</a:t>
            </a:r>
            <a:endParaRPr lang="en-US" dirty="0">
              <a:latin typeface="Arial" charset="0"/>
            </a:endParaRP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Follicular units (as opposed to “hair plugs”)</a:t>
            </a:r>
          </a:p>
          <a:p>
            <a:r>
              <a:rPr lang="en-US" dirty="0" err="1" smtClean="0">
                <a:latin typeface="Arial" charset="0"/>
              </a:rPr>
              <a:t>Telogen</a:t>
            </a:r>
            <a:r>
              <a:rPr lang="en-US" dirty="0" smtClean="0">
                <a:latin typeface="Arial" charset="0"/>
              </a:rPr>
              <a:t> effluvium</a:t>
            </a:r>
          </a:p>
          <a:p>
            <a:r>
              <a:rPr lang="en-US" dirty="0" err="1" smtClean="0">
                <a:latin typeface="Arial" charset="0"/>
              </a:rPr>
              <a:t>Trichophytic</a:t>
            </a:r>
            <a:r>
              <a:rPr lang="en-US" dirty="0" smtClean="0">
                <a:latin typeface="Arial" charset="0"/>
              </a:rPr>
              <a:t> closure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843160"/>
            <a:ext cx="8801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2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injured nerve:</a:t>
            </a:r>
          </a:p>
          <a:p>
            <a:pPr marL="971550" lvl="1" indent="-514350">
              <a:buAutoNum type="alphaUcPeriod"/>
            </a:pPr>
            <a:r>
              <a:rPr lang="en-US" dirty="0"/>
              <a:t>Marginal mandibular branch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Frontal branch</a:t>
            </a:r>
            <a:endParaRPr lang="en-US" dirty="0"/>
          </a:p>
          <a:p>
            <a:pPr marL="971550" lvl="1" indent="-514350">
              <a:buAutoNum type="alphaUcPeriod"/>
            </a:pPr>
            <a:r>
              <a:rPr lang="en-US" dirty="0"/>
              <a:t>Buccal branch</a:t>
            </a:r>
          </a:p>
          <a:p>
            <a:pPr marL="971550" lvl="1" indent="-514350">
              <a:buAutoNum type="alphaUcPeriod"/>
            </a:pPr>
            <a:r>
              <a:rPr lang="en-US" b="1" dirty="0"/>
              <a:t>Great auricular </a:t>
            </a:r>
            <a:r>
              <a:rPr lang="en-US" b="1" dirty="0" smtClean="0"/>
              <a:t>nerve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854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injured MOTOR nerve: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Marginal mandibular branch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Frontal branch</a:t>
            </a:r>
            <a:endParaRPr lang="en-US" dirty="0" smtClean="0"/>
          </a:p>
          <a:p>
            <a:pPr marL="971550" lvl="1" indent="-514350">
              <a:buAutoNum type="alphaUcPeriod"/>
            </a:pPr>
            <a:r>
              <a:rPr lang="en-US" dirty="0" smtClean="0"/>
              <a:t>Buccal branch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Great auricular nerve</a:t>
            </a:r>
          </a:p>
          <a:p>
            <a:pPr marL="971550" lvl="1" indent="-514350">
              <a:buAutoNum type="alphaU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1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injured MOTOR nerve: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Marginal mandibular branch</a:t>
            </a:r>
          </a:p>
          <a:p>
            <a:pPr marL="971550" lvl="1" indent="-514350">
              <a:buAutoNum type="alphaUcPeriod"/>
            </a:pPr>
            <a:r>
              <a:rPr lang="en-US" b="1" dirty="0" smtClean="0"/>
              <a:t>Frontal branch</a:t>
            </a:r>
            <a:endParaRPr lang="en-US" b="1" dirty="0" smtClean="0"/>
          </a:p>
          <a:p>
            <a:pPr marL="971550" lvl="1" indent="-514350">
              <a:buAutoNum type="alphaUcPeriod"/>
            </a:pPr>
            <a:r>
              <a:rPr lang="en-US" dirty="0" smtClean="0"/>
              <a:t>Buccal branch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Great auricular nerve</a:t>
            </a:r>
          </a:p>
          <a:p>
            <a:pPr marL="971550" lvl="1" indent="-514350">
              <a:buAutoNum type="alphaU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4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Forehead </a:t>
            </a:r>
            <a:r>
              <a:rPr lang="en-US" dirty="0" err="1" smtClean="0"/>
              <a:t>Rhytids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</a:t>
            </a:r>
            <a:r>
              <a:rPr lang="en-US" dirty="0" err="1" smtClean="0"/>
              <a:t>rhytids</a:t>
            </a:r>
            <a:r>
              <a:rPr lang="en-US" dirty="0" smtClean="0"/>
              <a:t> in the glabella are cause by contraction of which muscles?</a:t>
            </a:r>
          </a:p>
          <a:p>
            <a:pPr marL="971550" lvl="1" indent="-514350">
              <a:buAutoNum type="alphaUcPeriod"/>
            </a:pPr>
            <a:r>
              <a:rPr lang="en-US" dirty="0" err="1" smtClean="0"/>
              <a:t>Procerus</a:t>
            </a:r>
            <a:endParaRPr lang="en-US" dirty="0" smtClean="0"/>
          </a:p>
          <a:p>
            <a:pPr marL="971550" lvl="1" indent="-514350">
              <a:buAutoNum type="alphaUcPeriod"/>
            </a:pPr>
            <a:r>
              <a:rPr lang="en-US" dirty="0" smtClean="0"/>
              <a:t>Corrugator </a:t>
            </a:r>
            <a:r>
              <a:rPr lang="en-US" dirty="0" err="1" smtClean="0"/>
              <a:t>supercilii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3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Forehead </a:t>
            </a:r>
            <a:r>
              <a:rPr lang="en-US" dirty="0" err="1" smtClean="0"/>
              <a:t>Rhytids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</a:t>
            </a:r>
            <a:r>
              <a:rPr lang="en-US" dirty="0" err="1" smtClean="0"/>
              <a:t>rhytids</a:t>
            </a:r>
            <a:r>
              <a:rPr lang="en-US" dirty="0" smtClean="0"/>
              <a:t> in the glabella are cause by contraction of which muscles?</a:t>
            </a:r>
          </a:p>
          <a:p>
            <a:pPr marL="971550" lvl="1" indent="-514350">
              <a:buAutoNum type="alphaUcPeriod"/>
            </a:pPr>
            <a:r>
              <a:rPr lang="en-US" b="1" dirty="0" err="1" smtClean="0"/>
              <a:t>Procerus</a:t>
            </a:r>
            <a:endParaRPr lang="en-US" b="1" dirty="0" smtClean="0"/>
          </a:p>
          <a:p>
            <a:pPr marL="971550" lvl="1" indent="-514350">
              <a:buAutoNum type="alphaUcPeriod"/>
            </a:pPr>
            <a:r>
              <a:rPr lang="en-US" dirty="0" smtClean="0"/>
              <a:t>Corrugator </a:t>
            </a:r>
            <a:r>
              <a:rPr lang="en-US" dirty="0" err="1" smtClean="0"/>
              <a:t>supercilii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5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694</Words>
  <Application>Microsoft Macintosh PowerPoint</Application>
  <PresentationFormat>On-screen Show (4:3)</PresentationFormat>
  <Paragraphs>178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FPRS Inservice Review</vt:lpstr>
      <vt:lpstr>Facial Analysis</vt:lpstr>
      <vt:lpstr>Facial Analysis</vt:lpstr>
      <vt:lpstr>Facelift</vt:lpstr>
      <vt:lpstr>Facelift</vt:lpstr>
      <vt:lpstr>Facelift</vt:lpstr>
      <vt:lpstr>Facelift</vt:lpstr>
      <vt:lpstr>Forehead Rhytids</vt:lpstr>
      <vt:lpstr>Forehead Rhytids</vt:lpstr>
      <vt:lpstr>Forehead Anatomy</vt:lpstr>
      <vt:lpstr>Unilateral Cleft Lip Nose</vt:lpstr>
      <vt:lpstr>Unilateral Cleft Lip Nose</vt:lpstr>
      <vt:lpstr>Unilateral Cleft Lip Nose</vt:lpstr>
      <vt:lpstr>Unilateral Cleft Lip Nose</vt:lpstr>
      <vt:lpstr>Unilateral Cleft Lip Nose</vt:lpstr>
      <vt:lpstr>Unilateral Cleft Lip Nose</vt:lpstr>
      <vt:lpstr>Unilateral Cleft Lip Nose</vt:lpstr>
      <vt:lpstr>Unilateral Cleft Lip Nose</vt:lpstr>
      <vt:lpstr>Unilateral Cleft Lip Nose</vt:lpstr>
      <vt:lpstr>Unilateral Cleft Lip Nose</vt:lpstr>
      <vt:lpstr>PowerPoint Presentation</vt:lpstr>
      <vt:lpstr>Rhinoplasty</vt:lpstr>
      <vt:lpstr>Rhinoplasty</vt:lpstr>
      <vt:lpstr>Open Rhinoplasty Incisions</vt:lpstr>
      <vt:lpstr>Closed Rhinoplasty Incisions</vt:lpstr>
      <vt:lpstr>Rhinoplasty Maneuvers</vt:lpstr>
      <vt:lpstr>Cephalic Trim (Turn-in)</vt:lpstr>
      <vt:lpstr>(Auto) Spreader Grafts</vt:lpstr>
      <vt:lpstr>Lateral Crural Steal</vt:lpstr>
      <vt:lpstr>Lateral Crural Overlay</vt:lpstr>
      <vt:lpstr>Tongue-in-groove</vt:lpstr>
      <vt:lpstr>Intra/Interdomal Sutures</vt:lpstr>
      <vt:lpstr>Dynamic Tip Ptosis</vt:lpstr>
      <vt:lpstr>Tip Ptosis</vt:lpstr>
      <vt:lpstr>What is wrong with this nose?</vt:lpstr>
      <vt:lpstr>What is wrong with this nose?</vt:lpstr>
      <vt:lpstr>Tension Nose</vt:lpstr>
      <vt:lpstr>Nasal Tip Defect</vt:lpstr>
      <vt:lpstr>Nasal Tip Defect</vt:lpstr>
      <vt:lpstr>Hair Transplantation</vt:lpstr>
      <vt:lpstr>Hair Transplantation</vt:lpstr>
      <vt:lpstr>Hair Transplantation</vt:lpstr>
      <vt:lpstr>Hair Transplantation</vt:lpstr>
      <vt:lpstr>Hair Transplantation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FPRS Inservice Review</dc:title>
  <dc:creator>robby kang</dc:creator>
  <cp:lastModifiedBy>robby kang</cp:lastModifiedBy>
  <cp:revision>31</cp:revision>
  <dcterms:created xsi:type="dcterms:W3CDTF">2012-02-11T17:23:04Z</dcterms:created>
  <dcterms:modified xsi:type="dcterms:W3CDTF">2012-02-15T10:57:23Z</dcterms:modified>
</cp:coreProperties>
</file>