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85"/>
  </p:notesMasterIdLst>
  <p:sldIdLst>
    <p:sldId id="256" r:id="rId2"/>
    <p:sldId id="257" r:id="rId3"/>
    <p:sldId id="258" r:id="rId4"/>
    <p:sldId id="260" r:id="rId5"/>
    <p:sldId id="261" r:id="rId6"/>
    <p:sldId id="263" r:id="rId7"/>
    <p:sldId id="264" r:id="rId8"/>
    <p:sldId id="265" r:id="rId9"/>
    <p:sldId id="266" r:id="rId10"/>
    <p:sldId id="267" r:id="rId11"/>
    <p:sldId id="268" r:id="rId12"/>
    <p:sldId id="269" r:id="rId13"/>
    <p:sldId id="270" r:id="rId14"/>
    <p:sldId id="271" r:id="rId15"/>
    <p:sldId id="273" r:id="rId16"/>
    <p:sldId id="272" r:id="rId17"/>
    <p:sldId id="274" r:id="rId18"/>
    <p:sldId id="276" r:id="rId19"/>
    <p:sldId id="275" r:id="rId20"/>
    <p:sldId id="278" r:id="rId21"/>
    <p:sldId id="277" r:id="rId22"/>
    <p:sldId id="279" r:id="rId23"/>
    <p:sldId id="280" r:id="rId24"/>
    <p:sldId id="281" r:id="rId25"/>
    <p:sldId id="282" r:id="rId26"/>
    <p:sldId id="284" r:id="rId27"/>
    <p:sldId id="286" r:id="rId28"/>
    <p:sldId id="285" r:id="rId29"/>
    <p:sldId id="287" r:id="rId30"/>
    <p:sldId id="288" r:id="rId31"/>
    <p:sldId id="290" r:id="rId32"/>
    <p:sldId id="289" r:id="rId33"/>
    <p:sldId id="291" r:id="rId34"/>
    <p:sldId id="292" r:id="rId35"/>
    <p:sldId id="293" r:id="rId36"/>
    <p:sldId id="295" r:id="rId37"/>
    <p:sldId id="297" r:id="rId38"/>
    <p:sldId id="300" r:id="rId39"/>
    <p:sldId id="296" r:id="rId40"/>
    <p:sldId id="301" r:id="rId41"/>
    <p:sldId id="302" r:id="rId42"/>
    <p:sldId id="304" r:id="rId43"/>
    <p:sldId id="306" r:id="rId44"/>
    <p:sldId id="309" r:id="rId45"/>
    <p:sldId id="307" r:id="rId46"/>
    <p:sldId id="308" r:id="rId47"/>
    <p:sldId id="310" r:id="rId48"/>
    <p:sldId id="311" r:id="rId49"/>
    <p:sldId id="312" r:id="rId50"/>
    <p:sldId id="313" r:id="rId51"/>
    <p:sldId id="315" r:id="rId52"/>
    <p:sldId id="314" r:id="rId53"/>
    <p:sldId id="316" r:id="rId54"/>
    <p:sldId id="317" r:id="rId55"/>
    <p:sldId id="321" r:id="rId56"/>
    <p:sldId id="320" r:id="rId57"/>
    <p:sldId id="318" r:id="rId58"/>
    <p:sldId id="324" r:id="rId59"/>
    <p:sldId id="323" r:id="rId60"/>
    <p:sldId id="325" r:id="rId61"/>
    <p:sldId id="326" r:id="rId62"/>
    <p:sldId id="327" r:id="rId63"/>
    <p:sldId id="329" r:id="rId64"/>
    <p:sldId id="330" r:id="rId65"/>
    <p:sldId id="328" r:id="rId66"/>
    <p:sldId id="331" r:id="rId67"/>
    <p:sldId id="332" r:id="rId68"/>
    <p:sldId id="333" r:id="rId69"/>
    <p:sldId id="334" r:id="rId70"/>
    <p:sldId id="335" r:id="rId71"/>
    <p:sldId id="336" r:id="rId72"/>
    <p:sldId id="337" r:id="rId73"/>
    <p:sldId id="340" r:id="rId74"/>
    <p:sldId id="342" r:id="rId75"/>
    <p:sldId id="341" r:id="rId76"/>
    <p:sldId id="338" r:id="rId77"/>
    <p:sldId id="343" r:id="rId78"/>
    <p:sldId id="344" r:id="rId79"/>
    <p:sldId id="345" r:id="rId80"/>
    <p:sldId id="346" r:id="rId81"/>
    <p:sldId id="347" r:id="rId82"/>
    <p:sldId id="348" r:id="rId83"/>
    <p:sldId id="349"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46" autoAdjust="0"/>
    <p:restoredTop sz="91793" autoAdjust="0"/>
  </p:normalViewPr>
  <p:slideViewPr>
    <p:cSldViewPr snapToGrid="0" snapToObjects="1">
      <p:cViewPr>
        <p:scale>
          <a:sx n="100" d="100"/>
          <a:sy n="100" d="100"/>
        </p:scale>
        <p:origin x="-1224" y="-4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notesMaster" Target="notesMasters/notesMaster1.xml"/><Relationship Id="rId86" Type="http://schemas.openxmlformats.org/officeDocument/2006/relationships/printerSettings" Target="printerSettings/printerSettings1.bin"/><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990988-65E4-5A4A-B01B-05A9A042B6B7}" type="datetimeFigureOut">
              <a:rPr lang="en-US" smtClean="0"/>
              <a:t>10/29/13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613FC-FB66-E845-AD67-E43FB5F99549}" type="slidenum">
              <a:rPr lang="en-US" smtClean="0"/>
              <a:t>‹#›</a:t>
            </a:fld>
            <a:endParaRPr lang="en-US"/>
          </a:p>
        </p:txBody>
      </p:sp>
    </p:spTree>
    <p:extLst>
      <p:ext uri="{BB962C8B-B14F-4D97-AF65-F5344CB8AC3E}">
        <p14:creationId xmlns:p14="http://schemas.microsoft.com/office/powerpoint/2010/main" val="13048276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613FC-FB66-E845-AD67-E43FB5F99549}" type="slidenum">
              <a:rPr lang="en-US" smtClean="0"/>
              <a:t>1</a:t>
            </a:fld>
            <a:endParaRPr lang="en-US"/>
          </a:p>
        </p:txBody>
      </p:sp>
    </p:spTree>
    <p:extLst>
      <p:ext uri="{BB962C8B-B14F-4D97-AF65-F5344CB8AC3E}">
        <p14:creationId xmlns:p14="http://schemas.microsoft.com/office/powerpoint/2010/main" val="3301331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6D9A88-917C-1F4B-9F97-B1909CD757BE}" type="slidenum">
              <a:rPr lang="en-US" altLang="zh-TW"/>
              <a:pPr/>
              <a:t>11</a:t>
            </a:fld>
            <a:endParaRPr lang="en-US" altLang="zh-TW"/>
          </a:p>
        </p:txBody>
      </p:sp>
      <p:sp>
        <p:nvSpPr>
          <p:cNvPr id="74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BB93C6-BD62-C346-ABB3-F2DF984EAADB}" type="slidenum">
              <a:rPr lang="en-US" altLang="zh-TW"/>
              <a:pPr/>
              <a:t>12</a:t>
            </a:fld>
            <a:endParaRPr lang="en-US" altLang="zh-TW"/>
          </a:p>
        </p:txBody>
      </p:sp>
      <p:sp>
        <p:nvSpPr>
          <p:cNvPr id="7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A2E216-ACFA-5040-8A68-0E52BBBFF09E}" type="slidenum">
              <a:rPr lang="en-US" altLang="zh-TW"/>
              <a:pPr/>
              <a:t>13</a:t>
            </a:fld>
            <a:endParaRPr lang="en-US" altLang="zh-TW"/>
          </a:p>
        </p:txBody>
      </p:sp>
      <p:sp>
        <p:nvSpPr>
          <p:cNvPr id="79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98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142846-A6C5-B24A-A0B9-507B4673A19D}" type="slidenum">
              <a:rPr lang="en-US" altLang="zh-TW"/>
              <a:pPr/>
              <a:t>14</a:t>
            </a:fld>
            <a:endParaRPr lang="en-US" altLang="zh-TW"/>
          </a:p>
        </p:txBody>
      </p:sp>
      <p:sp>
        <p:nvSpPr>
          <p:cNvPr id="80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80A8AA-D1F6-1947-A6AB-AEE3D60068CA}" type="slidenum">
              <a:rPr lang="en-US" altLang="zh-TW"/>
              <a:pPr/>
              <a:t>15</a:t>
            </a:fld>
            <a:endParaRPr lang="en-US" altLang="zh-TW"/>
          </a:p>
        </p:txBody>
      </p:sp>
      <p:sp>
        <p:nvSpPr>
          <p:cNvPr id="81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B84991-DAA1-994E-A3C3-12ED68324956}" type="slidenum">
              <a:rPr lang="en-US" altLang="zh-TW"/>
              <a:pPr/>
              <a:t>16</a:t>
            </a:fld>
            <a:endParaRPr lang="en-US" altLang="zh-TW"/>
          </a:p>
        </p:txBody>
      </p:sp>
      <p:sp>
        <p:nvSpPr>
          <p:cNvPr id="82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2947" name="Rectangle 3"/>
          <p:cNvSpPr>
            <a:spLocks noGrp="1" noChangeArrowheads="1"/>
          </p:cNvSpPr>
          <p:nvPr>
            <p:ph type="body" idx="1"/>
          </p:nvPr>
        </p:nvSpPr>
        <p:spPr/>
        <p:txBody>
          <a:bodyPr/>
          <a:lstStyle/>
          <a:p>
            <a:endParaRPr lang="en-US" dirty="0" smtClean="0"/>
          </a:p>
          <a:p>
            <a:r>
              <a:rPr lang="en-US" dirty="0" smtClean="0"/>
              <a:t> Decibel Sound Pressure Level (dB SPL) is relative to 20 </a:t>
            </a:r>
            <a:r>
              <a:rPr lang="en-US" dirty="0" err="1" smtClean="0"/>
              <a:t>micropascals</a:t>
            </a:r>
            <a:r>
              <a:rPr lang="en-US" dirty="0" smtClean="0"/>
              <a:t>, or 0.0002 dynes/cm2</a:t>
            </a:r>
            <a:r>
              <a:rPr lang="en-US" baseline="0" dirty="0" smtClean="0"/>
              <a:t> </a:t>
            </a:r>
            <a:r>
              <a:rPr lang="en-US" dirty="0" smtClean="0"/>
              <a:t>, the quietest sound a human can hear at 1000 Hz. Hence, 0 </a:t>
            </a:r>
            <a:r>
              <a:rPr lang="en-US" dirty="0" err="1" smtClean="0"/>
              <a:t>db</a:t>
            </a:r>
            <a:r>
              <a:rPr lang="en-US" dirty="0" smtClean="0"/>
              <a:t> SPL corresponds to 20 </a:t>
            </a:r>
            <a:r>
              <a:rPr lang="en-US" dirty="0" err="1" smtClean="0"/>
              <a:t>micropascals</a:t>
            </a:r>
            <a:r>
              <a:rPr lang="en-US" dirty="0" smtClean="0"/>
              <a:t>, which is roughly equivalent to the sound of a mosquito flying three miles away. </a:t>
            </a:r>
          </a:p>
          <a:p>
            <a:endParaRPr lang="en-US" dirty="0" smtClean="0"/>
          </a:p>
          <a:p>
            <a:endParaRPr lang="en-US" dirty="0" smtClean="0"/>
          </a:p>
          <a:p>
            <a:endParaRPr lang="en-US" dirty="0" smtClean="0"/>
          </a:p>
          <a:p>
            <a:endParaRPr lang="en-US" dirty="0" smtClean="0"/>
          </a:p>
          <a:p>
            <a:r>
              <a:rPr lang="en-US" sz="1200" kern="1200" dirty="0" smtClean="0">
                <a:solidFill>
                  <a:schemeClr val="tx1"/>
                </a:solidFill>
                <a:latin typeface="+mn-lt"/>
                <a:ea typeface="+mn-ea"/>
                <a:cs typeface="+mn-cs"/>
              </a:rPr>
              <a:t>There are 2 main decibel scales -- dB HL (</a:t>
            </a:r>
            <a:r>
              <a:rPr lang="en-US" sz="1200" i="1" kern="1200" dirty="0" smtClean="0">
                <a:solidFill>
                  <a:schemeClr val="tx1"/>
                </a:solidFill>
                <a:latin typeface="+mn-lt"/>
                <a:ea typeface="+mn-ea"/>
                <a:cs typeface="+mn-cs"/>
              </a:rPr>
              <a:t>Hearing Level</a:t>
            </a:r>
            <a:r>
              <a:rPr lang="en-US" sz="1200" i="0" kern="1200" dirty="0" smtClean="0">
                <a:solidFill>
                  <a:schemeClr val="tx1"/>
                </a:solidFill>
                <a:latin typeface="+mn-lt"/>
                <a:ea typeface="+mn-ea"/>
                <a:cs typeface="+mn-cs"/>
              </a:rPr>
              <a:t>, or </a:t>
            </a:r>
            <a:r>
              <a:rPr lang="en-US" sz="1200" i="1" kern="1200" dirty="0" smtClean="0">
                <a:solidFill>
                  <a:schemeClr val="tx1"/>
                </a:solidFill>
                <a:latin typeface="+mn-lt"/>
                <a:ea typeface="+mn-ea"/>
                <a:cs typeface="+mn-cs"/>
              </a:rPr>
              <a:t>dB HL</a:t>
            </a:r>
            <a:r>
              <a:rPr lang="en-US" sz="1200" i="0" kern="1200" dirty="0" smtClean="0">
                <a:solidFill>
                  <a:schemeClr val="tx1"/>
                </a:solidFill>
                <a:latin typeface="+mn-lt"/>
                <a:ea typeface="+mn-ea"/>
                <a:cs typeface="+mn-cs"/>
              </a:rPr>
              <a:t>) and dB SPL (</a:t>
            </a:r>
            <a:r>
              <a:rPr lang="en-US" sz="1200" i="1" kern="1200" dirty="0" smtClean="0">
                <a:solidFill>
                  <a:schemeClr val="tx1"/>
                </a:solidFill>
                <a:latin typeface="+mn-lt"/>
                <a:ea typeface="+mn-ea"/>
                <a:cs typeface="+mn-cs"/>
              </a:rPr>
              <a:t>decibel Sound Pressure Level</a:t>
            </a:r>
            <a:r>
              <a:rPr lang="en-US" sz="1200" i="0" kern="1200" dirty="0" smtClean="0">
                <a:solidFill>
                  <a:schemeClr val="tx1"/>
                </a:solidFill>
                <a:latin typeface="+mn-lt"/>
                <a:ea typeface="+mn-ea"/>
                <a:cs typeface="+mn-cs"/>
              </a:rPr>
              <a:t>, or </a:t>
            </a:r>
            <a:r>
              <a:rPr lang="en-US" sz="1200" i="1" kern="1200" dirty="0" smtClean="0">
                <a:solidFill>
                  <a:schemeClr val="tx1"/>
                </a:solidFill>
                <a:latin typeface="+mn-lt"/>
                <a:ea typeface="+mn-ea"/>
                <a:cs typeface="+mn-cs"/>
              </a:rPr>
              <a:t>dB SPL</a:t>
            </a:r>
            <a:r>
              <a:rPr lang="en-US" sz="1200" i="0" kern="1200" dirty="0" smtClean="0">
                <a:solidFill>
                  <a:schemeClr val="tx1"/>
                </a:solidFill>
                <a:latin typeface="+mn-lt"/>
                <a:ea typeface="+mn-ea"/>
                <a:cs typeface="+mn-cs"/>
              </a:rPr>
              <a:t>). The Hearing Level/dB HL scale is typically used on the audiogram. Audiometric zero -- 0 dB HL -- is standardized as the softest audible sound heard half the time by a group of young, normal hearing listeners. The HL audiogram scale is </a:t>
            </a:r>
            <a:r>
              <a:rPr lang="en-US" sz="1200" i="1" kern="1200" dirty="0" smtClean="0">
                <a:solidFill>
                  <a:schemeClr val="tx1"/>
                </a:solidFill>
                <a:latin typeface="+mn-lt"/>
                <a:ea typeface="+mn-ea"/>
                <a:cs typeface="+mn-cs"/>
              </a:rPr>
              <a:t>normalized</a:t>
            </a:r>
            <a:r>
              <a:rPr lang="en-US" sz="1200" i="0" kern="1200" dirty="0" smtClean="0">
                <a:solidFill>
                  <a:schemeClr val="tx1"/>
                </a:solidFill>
                <a:latin typeface="+mn-lt"/>
                <a:ea typeface="+mn-ea"/>
                <a:cs typeface="+mn-cs"/>
              </a:rPr>
              <a:t> in order to compare thresholds across frequencies more easily.</a:t>
            </a:r>
          </a:p>
          <a:p>
            <a:r>
              <a:rPr lang="en-US" sz="1200" i="0" kern="1200" dirty="0" smtClean="0">
                <a:solidFill>
                  <a:schemeClr val="tx1"/>
                </a:solidFill>
                <a:latin typeface="+mn-lt"/>
                <a:ea typeface="+mn-ea"/>
                <a:cs typeface="+mn-cs"/>
              </a:rPr>
              <a:t>The other decibel scale is dB SPL, used by many hearing aid manufacturers to express the characteristics of hearing aids. The SPL scale does not share the same referent as the HL scale.	</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613FC-FB66-E845-AD67-E43FB5F99549}" type="slidenum">
              <a:rPr lang="en-US" smtClean="0"/>
              <a:t>17</a:t>
            </a:fld>
            <a:endParaRPr lang="en-US"/>
          </a:p>
        </p:txBody>
      </p:sp>
    </p:spTree>
    <p:extLst>
      <p:ext uri="{BB962C8B-B14F-4D97-AF65-F5344CB8AC3E}">
        <p14:creationId xmlns:p14="http://schemas.microsoft.com/office/powerpoint/2010/main" val="657044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613FC-FB66-E845-AD67-E43FB5F99549}" type="slidenum">
              <a:rPr lang="en-US" smtClean="0"/>
              <a:t>18</a:t>
            </a:fld>
            <a:endParaRPr lang="en-US"/>
          </a:p>
        </p:txBody>
      </p:sp>
    </p:spTree>
    <p:extLst>
      <p:ext uri="{BB962C8B-B14F-4D97-AF65-F5344CB8AC3E}">
        <p14:creationId xmlns:p14="http://schemas.microsoft.com/office/powerpoint/2010/main" val="3027397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613FC-FB66-E845-AD67-E43FB5F99549}" type="slidenum">
              <a:rPr lang="en-US" smtClean="0"/>
              <a:t>19</a:t>
            </a:fld>
            <a:endParaRPr lang="en-US"/>
          </a:p>
        </p:txBody>
      </p:sp>
    </p:spTree>
    <p:extLst>
      <p:ext uri="{BB962C8B-B14F-4D97-AF65-F5344CB8AC3E}">
        <p14:creationId xmlns:p14="http://schemas.microsoft.com/office/powerpoint/2010/main" val="3226941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practice in Timbuktu (no audiologists to be found). Tell us about tuning fork tests…how are they done and how should they be interpreted? </a:t>
            </a:r>
            <a:endParaRPr lang="en-US" dirty="0"/>
          </a:p>
        </p:txBody>
      </p:sp>
      <p:sp>
        <p:nvSpPr>
          <p:cNvPr id="4" name="Slide Number Placeholder 3"/>
          <p:cNvSpPr>
            <a:spLocks noGrp="1"/>
          </p:cNvSpPr>
          <p:nvPr>
            <p:ph type="sldNum" sz="quarter" idx="10"/>
          </p:nvPr>
        </p:nvSpPr>
        <p:spPr/>
        <p:txBody>
          <a:bodyPr/>
          <a:lstStyle/>
          <a:p>
            <a:fld id="{29B613FC-FB66-E845-AD67-E43FB5F99549}" type="slidenum">
              <a:rPr lang="en-US" smtClean="0"/>
              <a:t>20</a:t>
            </a:fld>
            <a:endParaRPr lang="en-US"/>
          </a:p>
        </p:txBody>
      </p:sp>
    </p:spTree>
    <p:extLst>
      <p:ext uri="{BB962C8B-B14F-4D97-AF65-F5344CB8AC3E}">
        <p14:creationId xmlns:p14="http://schemas.microsoft.com/office/powerpoint/2010/main" val="3226941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613FC-FB66-E845-AD67-E43FB5F99549}" type="slidenum">
              <a:rPr lang="en-US" smtClean="0"/>
              <a:t>3</a:t>
            </a:fld>
            <a:endParaRPr lang="en-US"/>
          </a:p>
        </p:txBody>
      </p:sp>
    </p:spTree>
    <p:extLst>
      <p:ext uri="{BB962C8B-B14F-4D97-AF65-F5344CB8AC3E}">
        <p14:creationId xmlns:p14="http://schemas.microsoft.com/office/powerpoint/2010/main" val="3226941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may be performed with a 256- or 512-Hz fork. The stem of a vibrating tuning fork is placed on the head in the midline and the patient is asked whether the tone is heard in both ears, or in one better than the other. With a unilateral </a:t>
            </a:r>
            <a:r>
              <a:rPr lang="en-US" i="1" dirty="0" smtClean="0"/>
              <a:t>conductive </a:t>
            </a:r>
            <a:r>
              <a:rPr lang="en-US" dirty="0" smtClean="0"/>
              <a:t>hearing loss, the tone is perceived as louder in the </a:t>
            </a:r>
            <a:r>
              <a:rPr lang="en-US" i="1" dirty="0" smtClean="0"/>
              <a:t>affected </a:t>
            </a:r>
            <a:r>
              <a:rPr lang="en-US" dirty="0" smtClean="0"/>
              <a:t>ear. With a unilateral </a:t>
            </a:r>
            <a:r>
              <a:rPr lang="en-US" i="1" dirty="0" smtClean="0"/>
              <a:t>sensorineural </a:t>
            </a:r>
            <a:r>
              <a:rPr lang="en-US" dirty="0" smtClean="0"/>
              <a:t>hearing loss, the tone is perceived as louder in the </a:t>
            </a:r>
            <a:r>
              <a:rPr lang="en-US" i="1" dirty="0" smtClean="0"/>
              <a:t>unaffected </a:t>
            </a:r>
            <a:r>
              <a:rPr lang="en-US" dirty="0" smtClean="0"/>
              <a:t>ear. As a general rule, a 5 dB difference in hearing between the two ears is required for lateralization.</a:t>
            </a:r>
          </a:p>
          <a:p>
            <a:endParaRPr lang="en-US" dirty="0"/>
          </a:p>
        </p:txBody>
      </p:sp>
      <p:sp>
        <p:nvSpPr>
          <p:cNvPr id="4" name="Slide Number Placeholder 3"/>
          <p:cNvSpPr>
            <a:spLocks noGrp="1"/>
          </p:cNvSpPr>
          <p:nvPr>
            <p:ph type="sldNum" sz="quarter" idx="10"/>
          </p:nvPr>
        </p:nvSpPr>
        <p:spPr/>
        <p:txBody>
          <a:bodyPr/>
          <a:lstStyle/>
          <a:p>
            <a:fld id="{29B613FC-FB66-E845-AD67-E43FB5F99549}" type="slidenum">
              <a:rPr lang="en-US" smtClean="0"/>
              <a:t>21</a:t>
            </a:fld>
            <a:endParaRPr lang="en-US"/>
          </a:p>
        </p:txBody>
      </p:sp>
    </p:spTree>
    <p:extLst>
      <p:ext uri="{BB962C8B-B14F-4D97-AF65-F5344CB8AC3E}">
        <p14:creationId xmlns:p14="http://schemas.microsoft.com/office/powerpoint/2010/main" val="31122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613FC-FB66-E845-AD67-E43FB5F99549}" type="slidenum">
              <a:rPr lang="en-US" smtClean="0"/>
              <a:t>23</a:t>
            </a:fld>
            <a:endParaRPr lang="en-US"/>
          </a:p>
        </p:txBody>
      </p:sp>
    </p:spTree>
    <p:extLst>
      <p:ext uri="{BB962C8B-B14F-4D97-AF65-F5344CB8AC3E}">
        <p14:creationId xmlns:p14="http://schemas.microsoft.com/office/powerpoint/2010/main" val="3226941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613FC-FB66-E845-AD67-E43FB5F99549}" type="slidenum">
              <a:rPr lang="en-US" smtClean="0"/>
              <a:t>25</a:t>
            </a:fld>
            <a:endParaRPr lang="en-US"/>
          </a:p>
        </p:txBody>
      </p:sp>
    </p:spTree>
    <p:extLst>
      <p:ext uri="{BB962C8B-B14F-4D97-AF65-F5344CB8AC3E}">
        <p14:creationId xmlns:p14="http://schemas.microsoft.com/office/powerpoint/2010/main" val="3226941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Pure-tone average</a:t>
            </a:r>
          </a:p>
          <a:p>
            <a:r>
              <a:rPr lang="en-US" sz="1200" kern="1200" dirty="0" smtClean="0">
                <a:solidFill>
                  <a:schemeClr val="tx1"/>
                </a:solidFill>
                <a:latin typeface="+mn-lt"/>
                <a:ea typeface="+mn-ea"/>
                <a:cs typeface="+mn-cs"/>
              </a:rPr>
              <a:t>Pure-tone average (PTA) is the average of hearing sensitivity at 500, 1000, and 2000. This average should approximate the speech reception threshold (SRT), within 5 dB, and the speech detection threshold (SDT), within 6-8 </a:t>
            </a:r>
            <a:r>
              <a:rPr lang="en-US" sz="1200" kern="1200" dirty="0" err="1" smtClean="0">
                <a:solidFill>
                  <a:schemeClr val="tx1"/>
                </a:solidFill>
                <a:latin typeface="+mn-lt"/>
                <a:ea typeface="+mn-ea"/>
                <a:cs typeface="+mn-cs"/>
              </a:rPr>
              <a:t>dB.</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If the SRT is significantly better than the PTA, the possibility of </a:t>
            </a:r>
            <a:r>
              <a:rPr lang="en-US" sz="1200" kern="1200" dirty="0" err="1" smtClean="0">
                <a:solidFill>
                  <a:schemeClr val="tx1"/>
                </a:solidFill>
                <a:latin typeface="+mn-lt"/>
                <a:ea typeface="+mn-ea"/>
                <a:cs typeface="+mn-cs"/>
              </a:rPr>
              <a:t>pseudohypoacusis</a:t>
            </a:r>
            <a:r>
              <a:rPr lang="en-US" sz="1200" kern="1200" dirty="0" smtClean="0">
                <a:solidFill>
                  <a:schemeClr val="tx1"/>
                </a:solidFill>
                <a:latin typeface="+mn-lt"/>
                <a:ea typeface="+mn-ea"/>
                <a:cs typeface="+mn-cs"/>
              </a:rPr>
              <a:t> should be considered. If the PTA is significantly better than the SRT, the possibility of central involvement should be considered.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Speech reception threshold</a:t>
            </a:r>
          </a:p>
          <a:p>
            <a:r>
              <a:rPr lang="en-US" sz="1200" kern="1200" dirty="0" smtClean="0">
                <a:solidFill>
                  <a:schemeClr val="tx1"/>
                </a:solidFill>
                <a:latin typeface="+mn-lt"/>
                <a:ea typeface="+mn-ea"/>
                <a:cs typeface="+mn-cs"/>
              </a:rPr>
              <a:t>The SRT is the softest intensity spondee words that an individual can repeat at least 50% of the time.</a:t>
            </a:r>
          </a:p>
          <a:p>
            <a:r>
              <a:rPr lang="en-US" sz="1200" kern="1200" dirty="0" smtClean="0">
                <a:solidFill>
                  <a:schemeClr val="tx1"/>
                </a:solidFill>
                <a:latin typeface="+mn-lt"/>
                <a:ea typeface="+mn-ea"/>
                <a:cs typeface="+mn-cs"/>
              </a:rPr>
              <a:t>Spondees are </a:t>
            </a:r>
            <a:r>
              <a:rPr lang="en-US" sz="1200" kern="1200" dirty="0" err="1" smtClean="0">
                <a:solidFill>
                  <a:schemeClr val="tx1"/>
                </a:solidFill>
                <a:latin typeface="+mn-lt"/>
                <a:ea typeface="+mn-ea"/>
                <a:cs typeface="+mn-cs"/>
              </a:rPr>
              <a:t>bisyllabic</a:t>
            </a:r>
            <a:r>
              <a:rPr lang="en-US" sz="1200" kern="1200" dirty="0" smtClean="0">
                <a:solidFill>
                  <a:schemeClr val="tx1"/>
                </a:solidFill>
                <a:latin typeface="+mn-lt"/>
                <a:ea typeface="+mn-ea"/>
                <a:cs typeface="+mn-cs"/>
              </a:rPr>
              <a:t> words equally emphasizing both syllables. In some cases (</a:t>
            </a:r>
            <a:r>
              <a:rPr lang="en-US" sz="1200" kern="1200" dirty="0" err="1" smtClean="0">
                <a:solidFill>
                  <a:schemeClr val="tx1"/>
                </a:solidFill>
                <a:latin typeface="+mn-lt"/>
                <a:ea typeface="+mn-ea"/>
                <a:cs typeface="+mn-cs"/>
              </a:rPr>
              <a:t>eg</a:t>
            </a:r>
            <a:r>
              <a:rPr lang="en-US" sz="1200" kern="1200" dirty="0" smtClean="0">
                <a:solidFill>
                  <a:schemeClr val="tx1"/>
                </a:solidFill>
                <a:latin typeface="+mn-lt"/>
                <a:ea typeface="+mn-ea"/>
                <a:cs typeface="+mn-cs"/>
              </a:rPr>
              <a:t>, patients with poor word recognition), a limited set of words may be used.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Speech detection threshold</a:t>
            </a:r>
          </a:p>
          <a:p>
            <a:r>
              <a:rPr lang="en-US" sz="1200" kern="1200" dirty="0" smtClean="0">
                <a:solidFill>
                  <a:schemeClr val="tx1"/>
                </a:solidFill>
                <a:latin typeface="+mn-lt"/>
                <a:ea typeface="+mn-ea"/>
                <a:cs typeface="+mn-cs"/>
              </a:rPr>
              <a:t>The speech detection threshold (SDT), also termed the speech awareness threshold (SAT), is the lowest intensity speech stimulus that an individual can detect at least 50% of the time.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Word recognition</a:t>
            </a:r>
          </a:p>
          <a:p>
            <a:r>
              <a:rPr lang="en-US" sz="1200" kern="1200" dirty="0" smtClean="0">
                <a:solidFill>
                  <a:schemeClr val="tx1"/>
                </a:solidFill>
                <a:latin typeface="+mn-lt"/>
                <a:ea typeface="+mn-ea"/>
                <a:cs typeface="+mn-cs"/>
              </a:rPr>
              <a:t>Word recognition (formerly called speech discrimination) is the ability to repeat correctly an open set of monosyllabic words at </a:t>
            </a:r>
            <a:r>
              <a:rPr lang="en-US" sz="1200" kern="1200" dirty="0" err="1" smtClean="0">
                <a:solidFill>
                  <a:schemeClr val="tx1"/>
                </a:solidFill>
                <a:latin typeface="+mn-lt"/>
                <a:ea typeface="+mn-ea"/>
                <a:cs typeface="+mn-cs"/>
              </a:rPr>
              <a:t>suprathreshold</a:t>
            </a:r>
            <a:r>
              <a:rPr lang="en-US" sz="1200" kern="1200" dirty="0" smtClean="0">
                <a:solidFill>
                  <a:schemeClr val="tx1"/>
                </a:solidFill>
                <a:latin typeface="+mn-lt"/>
                <a:ea typeface="+mn-ea"/>
                <a:cs typeface="+mn-cs"/>
              </a:rPr>
              <a:t> intensity. Word lists are phonetically balanced (PB), meaning that the speech sounds used occur with the same frequency as in the whole language.</a:t>
            </a:r>
          </a:p>
          <a:p>
            <a:r>
              <a:rPr lang="en-US" sz="1200" kern="1200" dirty="0" smtClean="0">
                <a:solidFill>
                  <a:schemeClr val="tx1"/>
                </a:solidFill>
                <a:latin typeface="+mn-lt"/>
                <a:ea typeface="+mn-ea"/>
                <a:cs typeface="+mn-cs"/>
              </a:rPr>
              <a:t>The score represents the percent of words correct for most word recognition tests.</a:t>
            </a:r>
            <a:endParaRPr lang="en-US" dirty="0"/>
          </a:p>
        </p:txBody>
      </p:sp>
      <p:sp>
        <p:nvSpPr>
          <p:cNvPr id="4" name="Slide Number Placeholder 3"/>
          <p:cNvSpPr>
            <a:spLocks noGrp="1"/>
          </p:cNvSpPr>
          <p:nvPr>
            <p:ph type="sldNum" sz="quarter" idx="10"/>
          </p:nvPr>
        </p:nvSpPr>
        <p:spPr/>
        <p:txBody>
          <a:bodyPr/>
          <a:lstStyle/>
          <a:p>
            <a:fld id="{29B613FC-FB66-E845-AD67-E43FB5F99549}" type="slidenum">
              <a:rPr lang="en-US" smtClean="0"/>
              <a:t>36</a:t>
            </a:fld>
            <a:endParaRPr lang="en-US"/>
          </a:p>
        </p:txBody>
      </p:sp>
    </p:spTree>
    <p:extLst>
      <p:ext uri="{BB962C8B-B14F-4D97-AF65-F5344CB8AC3E}">
        <p14:creationId xmlns:p14="http://schemas.microsoft.com/office/powerpoint/2010/main" val="3226941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If you have a hearing loss and your discrimination is good (80% or higher), typically you will find hearing aids very useful. However, if your discrimination is poor (below 40%), hearing aids will just make louder gibberish and thus are basically a waste of money.</a:t>
            </a:r>
            <a:endParaRPr lang="en-US" dirty="0"/>
          </a:p>
        </p:txBody>
      </p:sp>
      <p:sp>
        <p:nvSpPr>
          <p:cNvPr id="4" name="Slide Number Placeholder 3"/>
          <p:cNvSpPr>
            <a:spLocks noGrp="1"/>
          </p:cNvSpPr>
          <p:nvPr>
            <p:ph type="sldNum" sz="quarter" idx="10"/>
          </p:nvPr>
        </p:nvSpPr>
        <p:spPr/>
        <p:txBody>
          <a:bodyPr/>
          <a:lstStyle/>
          <a:p>
            <a:fld id="{29B613FC-FB66-E845-AD67-E43FB5F99549}" type="slidenum">
              <a:rPr lang="en-US" smtClean="0"/>
              <a:t>37</a:t>
            </a:fld>
            <a:endParaRPr lang="en-US"/>
          </a:p>
        </p:txBody>
      </p:sp>
    </p:spTree>
    <p:extLst>
      <p:ext uri="{BB962C8B-B14F-4D97-AF65-F5344CB8AC3E}">
        <p14:creationId xmlns:p14="http://schemas.microsoft.com/office/powerpoint/2010/main" val="3226941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613FC-FB66-E845-AD67-E43FB5F99549}" type="slidenum">
              <a:rPr lang="en-US" smtClean="0"/>
              <a:t>39</a:t>
            </a:fld>
            <a:endParaRPr lang="en-US"/>
          </a:p>
        </p:txBody>
      </p:sp>
    </p:spTree>
    <p:extLst>
      <p:ext uri="{BB962C8B-B14F-4D97-AF65-F5344CB8AC3E}">
        <p14:creationId xmlns:p14="http://schemas.microsoft.com/office/powerpoint/2010/main" val="1587451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613FC-FB66-E845-AD67-E43FB5F99549}" type="slidenum">
              <a:rPr lang="en-US" smtClean="0"/>
              <a:t>40</a:t>
            </a:fld>
            <a:endParaRPr lang="en-US"/>
          </a:p>
        </p:txBody>
      </p:sp>
    </p:spTree>
    <p:extLst>
      <p:ext uri="{BB962C8B-B14F-4D97-AF65-F5344CB8AC3E}">
        <p14:creationId xmlns:p14="http://schemas.microsoft.com/office/powerpoint/2010/main" val="3226941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If you have a hearing loss and your discrimination is good (80% or higher), typically you will find hearing aids very useful. However, if your discrimination is poor (below 40%), hearing aids will just make louder gibberish and thus are basically a waste of money.</a:t>
            </a:r>
            <a:endParaRPr lang="en-US" dirty="0"/>
          </a:p>
        </p:txBody>
      </p:sp>
      <p:sp>
        <p:nvSpPr>
          <p:cNvPr id="4" name="Slide Number Placeholder 3"/>
          <p:cNvSpPr>
            <a:spLocks noGrp="1"/>
          </p:cNvSpPr>
          <p:nvPr>
            <p:ph type="sldNum" sz="quarter" idx="10"/>
          </p:nvPr>
        </p:nvSpPr>
        <p:spPr/>
        <p:txBody>
          <a:bodyPr/>
          <a:lstStyle/>
          <a:p>
            <a:fld id="{29B613FC-FB66-E845-AD67-E43FB5F99549}" type="slidenum">
              <a:rPr lang="en-US" smtClean="0"/>
              <a:t>41</a:t>
            </a:fld>
            <a:endParaRPr lang="en-US"/>
          </a:p>
        </p:txBody>
      </p:sp>
    </p:spTree>
    <p:extLst>
      <p:ext uri="{BB962C8B-B14F-4D97-AF65-F5344CB8AC3E}">
        <p14:creationId xmlns:p14="http://schemas.microsoft.com/office/powerpoint/2010/main" val="3226941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latin typeface="+mn-lt"/>
                <a:ea typeface="+mn-ea"/>
                <a:cs typeface="+mn-cs"/>
              </a:rPr>
              <a:t>Masking </a:t>
            </a:r>
            <a:r>
              <a:rPr lang="en-US" sz="1200" b="0" i="0" kern="1200" dirty="0" smtClean="0">
                <a:solidFill>
                  <a:schemeClr val="tx1"/>
                </a:solidFill>
                <a:latin typeface="+mn-lt"/>
                <a:ea typeface="+mn-ea"/>
                <a:cs typeface="+mn-cs"/>
              </a:rPr>
              <a:t>is the presentation of a signal to the ear that is not being tested to ensure that the responses obtained by the test ear are reliable and have not been influenced by the sensitivity of the non test ear. Masking reduced the sensitivity of the ton test ear’s cochlea to prevent it from hearing the signal delivered to the test ear. It should be used routinely with bone conduction testing when the threshold levels between the ears are asymmetric. Masking should be used when determining the SRT whenever the SRT of the test ear and SRT, air conduction or bone conduction PTA of the non-test ear differ by 45 dB or more.</a:t>
            </a:r>
            <a:endParaRPr lang="en-US" dirty="0"/>
          </a:p>
        </p:txBody>
      </p:sp>
      <p:sp>
        <p:nvSpPr>
          <p:cNvPr id="4" name="Slide Number Placeholder 3"/>
          <p:cNvSpPr>
            <a:spLocks noGrp="1"/>
          </p:cNvSpPr>
          <p:nvPr>
            <p:ph type="sldNum" sz="quarter" idx="10"/>
          </p:nvPr>
        </p:nvSpPr>
        <p:spPr/>
        <p:txBody>
          <a:bodyPr/>
          <a:lstStyle/>
          <a:p>
            <a:fld id="{29B613FC-FB66-E845-AD67-E43FB5F99549}" type="slidenum">
              <a:rPr lang="en-US" smtClean="0"/>
              <a:t>42</a:t>
            </a:fld>
            <a:endParaRPr lang="en-US"/>
          </a:p>
        </p:txBody>
      </p:sp>
    </p:spTree>
    <p:extLst>
      <p:ext uri="{BB962C8B-B14F-4D97-AF65-F5344CB8AC3E}">
        <p14:creationId xmlns:p14="http://schemas.microsoft.com/office/powerpoint/2010/main" val="3226941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Example: Normal hearing in the right ear. Air conduction threshold in the left ear appears to be worse than 50 </a:t>
            </a:r>
            <a:r>
              <a:rPr lang="en-US" dirty="0" err="1" smtClean="0"/>
              <a:t>dB.</a:t>
            </a:r>
            <a:r>
              <a:rPr lang="en-US" dirty="0" smtClean="0"/>
              <a:t> Do you need to mask the right ear</a:t>
            </a:r>
            <a:r>
              <a:rPr lang="en-US" baseline="0" dirty="0" smtClean="0"/>
              <a:t> to test air conduction? At what threshold would you</a:t>
            </a:r>
            <a:r>
              <a:rPr lang="en-US" dirty="0" smtClean="0"/>
              <a:t> need to mask the right ear</a:t>
            </a:r>
            <a:r>
              <a:rPr lang="en-US" baseline="0" dirty="0" smtClean="0"/>
              <a:t> to test bone conduction in the left ear?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9B613FC-FB66-E845-AD67-E43FB5F99549}" type="slidenum">
              <a:rPr lang="en-US" smtClean="0"/>
              <a:t>43</a:t>
            </a:fld>
            <a:endParaRPr lang="en-US"/>
          </a:p>
        </p:txBody>
      </p:sp>
    </p:spTree>
    <p:extLst>
      <p:ext uri="{BB962C8B-B14F-4D97-AF65-F5344CB8AC3E}">
        <p14:creationId xmlns:p14="http://schemas.microsoft.com/office/powerpoint/2010/main" val="2727503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30BB32-A153-994A-9A60-36C47C07CA63}" type="slidenum">
              <a:rPr lang="en-US" altLang="zh-TW"/>
              <a:pPr/>
              <a:t>4</a:t>
            </a:fld>
            <a:endParaRPr lang="en-US" altLang="zh-TW"/>
          </a:p>
        </p:txBody>
      </p:sp>
      <p:sp>
        <p:nvSpPr>
          <p:cNvPr id="58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613FC-FB66-E845-AD67-E43FB5F99549}" type="slidenum">
              <a:rPr lang="en-US" smtClean="0"/>
              <a:t>44</a:t>
            </a:fld>
            <a:endParaRPr lang="en-US"/>
          </a:p>
        </p:txBody>
      </p:sp>
    </p:spTree>
    <p:extLst>
      <p:ext uri="{BB962C8B-B14F-4D97-AF65-F5344CB8AC3E}">
        <p14:creationId xmlns:p14="http://schemas.microsoft.com/office/powerpoint/2010/main" val="1932068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613FC-FB66-E845-AD67-E43FB5F99549}" type="slidenum">
              <a:rPr lang="en-US" smtClean="0"/>
              <a:t>45</a:t>
            </a:fld>
            <a:endParaRPr lang="en-US"/>
          </a:p>
        </p:txBody>
      </p:sp>
    </p:spTree>
    <p:extLst>
      <p:ext uri="{BB962C8B-B14F-4D97-AF65-F5344CB8AC3E}">
        <p14:creationId xmlns:p14="http://schemas.microsoft.com/office/powerpoint/2010/main" val="846358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latin typeface="+mn-lt"/>
                <a:ea typeface="+mn-ea"/>
                <a:cs typeface="+mn-cs"/>
              </a:rPr>
              <a:t>Masking </a:t>
            </a:r>
            <a:r>
              <a:rPr lang="en-US" sz="1200" b="0" i="0" kern="1200" dirty="0" smtClean="0">
                <a:solidFill>
                  <a:schemeClr val="tx1"/>
                </a:solidFill>
                <a:latin typeface="+mn-lt"/>
                <a:ea typeface="+mn-ea"/>
                <a:cs typeface="+mn-cs"/>
              </a:rPr>
              <a:t>is the presentation of a signal to the ear that is not being tested to ensure that the responses obtained by the test ear are reliable and have not been influenced by the sensitivity of the non test ear. Masking reduced the sensitivity of the ton test ear’s cochlea to prevent it from hearing the signal delivered to the test ear. It should be used routinely with bone conduction testing when the threshold levels between the ears are asymmetric. Masking should be used when determining the SRT whenever the SRT of the test ear and SRT, air conduction or bone conduction PTA of the non-test ear differ by 45 dB or more.</a:t>
            </a:r>
            <a:endParaRPr lang="en-US" dirty="0"/>
          </a:p>
        </p:txBody>
      </p:sp>
      <p:sp>
        <p:nvSpPr>
          <p:cNvPr id="4" name="Slide Number Placeholder 3"/>
          <p:cNvSpPr>
            <a:spLocks noGrp="1"/>
          </p:cNvSpPr>
          <p:nvPr>
            <p:ph type="sldNum" sz="quarter" idx="10"/>
          </p:nvPr>
        </p:nvSpPr>
        <p:spPr/>
        <p:txBody>
          <a:bodyPr/>
          <a:lstStyle/>
          <a:p>
            <a:fld id="{29B613FC-FB66-E845-AD67-E43FB5F99549}" type="slidenum">
              <a:rPr lang="en-US" smtClean="0"/>
              <a:t>46</a:t>
            </a:fld>
            <a:endParaRPr lang="en-US"/>
          </a:p>
        </p:txBody>
      </p:sp>
    </p:spTree>
    <p:extLst>
      <p:ext uri="{BB962C8B-B14F-4D97-AF65-F5344CB8AC3E}">
        <p14:creationId xmlns:p14="http://schemas.microsoft.com/office/powerpoint/2010/main" val="3226941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613FC-FB66-E845-AD67-E43FB5F99549}" type="slidenum">
              <a:rPr lang="en-US" smtClean="0"/>
              <a:t>51</a:t>
            </a:fld>
            <a:endParaRPr lang="en-US"/>
          </a:p>
        </p:txBody>
      </p:sp>
    </p:spTree>
    <p:extLst>
      <p:ext uri="{BB962C8B-B14F-4D97-AF65-F5344CB8AC3E}">
        <p14:creationId xmlns:p14="http://schemas.microsoft.com/office/powerpoint/2010/main" val="3226941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Be prepared to draw and describe the classification of </a:t>
            </a:r>
            <a:r>
              <a:rPr lang="en-US" sz="1200" kern="1200" dirty="0" err="1" smtClean="0">
                <a:solidFill>
                  <a:schemeClr val="tx1"/>
                </a:solidFill>
                <a:latin typeface="+mn-lt"/>
                <a:ea typeface="+mn-ea"/>
                <a:cs typeface="+mn-cs"/>
              </a:rPr>
              <a:t>tympanograms</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29B613FC-FB66-E845-AD67-E43FB5F99549}" type="slidenum">
              <a:rPr lang="en-US" smtClean="0"/>
              <a:t>52</a:t>
            </a:fld>
            <a:endParaRPr lang="en-US"/>
          </a:p>
        </p:txBody>
      </p:sp>
    </p:spTree>
    <p:extLst>
      <p:ext uri="{BB962C8B-B14F-4D97-AF65-F5344CB8AC3E}">
        <p14:creationId xmlns:p14="http://schemas.microsoft.com/office/powerpoint/2010/main" val="1979502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613FC-FB66-E845-AD67-E43FB5F99549}" type="slidenum">
              <a:rPr lang="en-US" smtClean="0"/>
              <a:t>56</a:t>
            </a:fld>
            <a:endParaRPr lang="en-US"/>
          </a:p>
        </p:txBody>
      </p:sp>
    </p:spTree>
    <p:extLst>
      <p:ext uri="{BB962C8B-B14F-4D97-AF65-F5344CB8AC3E}">
        <p14:creationId xmlns:p14="http://schemas.microsoft.com/office/powerpoint/2010/main" val="3226941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B9FD75-2E7B-B448-8B11-237888A6B892}" type="slidenum">
              <a:rPr lang="en-US" altLang="zh-TW"/>
              <a:pPr/>
              <a:t>5</a:t>
            </a:fld>
            <a:endParaRPr lang="en-US" altLang="zh-TW"/>
          </a:p>
        </p:txBody>
      </p:sp>
      <p:sp>
        <p:nvSpPr>
          <p:cNvPr id="59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29AA28-6E12-4F44-80A1-14150CDD4606}" type="slidenum">
              <a:rPr lang="en-US" altLang="zh-TW"/>
              <a:pPr/>
              <a:t>6</a:t>
            </a:fld>
            <a:endParaRPr lang="en-US" altLang="zh-TW"/>
          </a:p>
        </p:txBody>
      </p:sp>
      <p:sp>
        <p:nvSpPr>
          <p:cNvPr id="7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9C47F5-99CB-0D4C-8A9E-B9FE3E34FEBD}" type="slidenum">
              <a:rPr lang="en-US" altLang="zh-TW"/>
              <a:pPr/>
              <a:t>7</a:t>
            </a:fld>
            <a:endParaRPr lang="en-US" altLang="zh-TW"/>
          </a:p>
        </p:txBody>
      </p:sp>
      <p:sp>
        <p:nvSpPr>
          <p:cNvPr id="71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D45D3B-B2D4-5B45-8A60-D0C1840A57BE}" type="slidenum">
              <a:rPr lang="en-US" altLang="zh-TW"/>
              <a:pPr/>
              <a:t>8</a:t>
            </a:fld>
            <a:endParaRPr lang="en-US" altLang="zh-TW"/>
          </a:p>
        </p:txBody>
      </p:sp>
      <p:sp>
        <p:nvSpPr>
          <p:cNvPr id="72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EC4785-F441-624B-8FAA-AD60BA73E76D}" type="slidenum">
              <a:rPr lang="en-US" altLang="zh-TW"/>
              <a:pPr/>
              <a:t>9</a:t>
            </a:fld>
            <a:endParaRPr lang="en-US" altLang="zh-TW"/>
          </a:p>
        </p:txBody>
      </p:sp>
      <p:sp>
        <p:nvSpPr>
          <p:cNvPr id="73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6D9A88-917C-1F4B-9F97-B1909CD757BE}" type="slidenum">
              <a:rPr lang="en-US" altLang="zh-TW"/>
              <a:pPr/>
              <a:t>10</a:t>
            </a:fld>
            <a:endParaRPr lang="en-US" altLang="zh-TW"/>
          </a:p>
        </p:txBody>
      </p:sp>
      <p:sp>
        <p:nvSpPr>
          <p:cNvPr id="74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Tuesday, October 29,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Tuesday, October 29,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Tuesday, October 29,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zh-TW"/>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zh-TW"/>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5FCE3A2-C0BC-F741-86CD-37BC13E4F41B}" type="slidenum">
              <a:rPr lang="en-US" altLang="zh-TW"/>
              <a:pPr/>
              <a:t>‹#›</a:t>
            </a:fld>
            <a:endParaRPr lang="en-US" altLang="zh-TW"/>
          </a:p>
        </p:txBody>
      </p:sp>
    </p:spTree>
    <p:extLst>
      <p:ext uri="{BB962C8B-B14F-4D97-AF65-F5344CB8AC3E}">
        <p14:creationId xmlns:p14="http://schemas.microsoft.com/office/powerpoint/2010/main" val="1507703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zh-TW"/>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zh-TW"/>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DBB31A4-BF3B-2C40-A5EC-EE072D164F62}" type="slidenum">
              <a:rPr lang="en-US" altLang="zh-TW"/>
              <a:pPr/>
              <a:t>‹#›</a:t>
            </a:fld>
            <a:endParaRPr lang="en-US" altLang="zh-TW"/>
          </a:p>
        </p:txBody>
      </p:sp>
    </p:spTree>
    <p:extLst>
      <p:ext uri="{BB962C8B-B14F-4D97-AF65-F5344CB8AC3E}">
        <p14:creationId xmlns:p14="http://schemas.microsoft.com/office/powerpoint/2010/main" val="269202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324600"/>
            <a:ext cx="1905000" cy="457200"/>
          </a:xfrm>
        </p:spPr>
        <p:txBody>
          <a:bodyPr/>
          <a:lstStyle>
            <a:lvl1pPr>
              <a:defRPr/>
            </a:lvl1pPr>
          </a:lstStyle>
          <a:p>
            <a:fld id="{15FAECBF-6E1A-874A-B7E3-08CF27CB8A15}" type="slidenum">
              <a:rPr lang="en-US"/>
              <a:pPr/>
              <a:t>‹#›</a:t>
            </a:fld>
            <a:endParaRPr lang="en-US"/>
          </a:p>
        </p:txBody>
      </p:sp>
    </p:spTree>
    <p:extLst>
      <p:ext uri="{BB962C8B-B14F-4D97-AF65-F5344CB8AC3E}">
        <p14:creationId xmlns:p14="http://schemas.microsoft.com/office/powerpoint/2010/main" val="1972821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82688" y="41513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324600"/>
            <a:ext cx="1905000" cy="457200"/>
          </a:xfrm>
        </p:spPr>
        <p:txBody>
          <a:bodyPr/>
          <a:lstStyle>
            <a:lvl1pPr>
              <a:defRPr/>
            </a:lvl1pPr>
          </a:lstStyle>
          <a:p>
            <a:fld id="{CED41D69-8A63-9943-B293-5C0E5981D2A9}" type="slidenum">
              <a:rPr lang="en-US"/>
              <a:pPr/>
              <a:t>‹#›</a:t>
            </a:fld>
            <a:endParaRPr lang="en-US"/>
          </a:p>
        </p:txBody>
      </p:sp>
    </p:spTree>
    <p:extLst>
      <p:ext uri="{BB962C8B-B14F-4D97-AF65-F5344CB8AC3E}">
        <p14:creationId xmlns:p14="http://schemas.microsoft.com/office/powerpoint/2010/main" val="1082886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826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1182688" y="41513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914400" y="63246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352800" y="63246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81800" y="6324600"/>
            <a:ext cx="1905000" cy="457200"/>
          </a:xfrm>
        </p:spPr>
        <p:txBody>
          <a:bodyPr/>
          <a:lstStyle>
            <a:lvl1pPr>
              <a:defRPr/>
            </a:lvl1pPr>
          </a:lstStyle>
          <a:p>
            <a:fld id="{32BBFB38-171E-2142-9EB3-E9E12361D02E}" type="slidenum">
              <a:rPr lang="en-US"/>
              <a:pPr/>
              <a:t>‹#›</a:t>
            </a:fld>
            <a:endParaRPr lang="en-US"/>
          </a:p>
        </p:txBody>
      </p:sp>
    </p:spTree>
    <p:extLst>
      <p:ext uri="{BB962C8B-B14F-4D97-AF65-F5344CB8AC3E}">
        <p14:creationId xmlns:p14="http://schemas.microsoft.com/office/powerpoint/2010/main" val="3618448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Tuesday, October 29,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Tuesday, October 29,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Tuesday, October 29, 2013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Tuesday, October 29, 2013</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Tuesday, October 29, 2013</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Tuesday, October 29, 2013</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Tuesday, October 29, 2013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Tuesday, October 29, 2013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Tuesday, October 29, 2013</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lhh.org/noise/decibel.ht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hyperphysics.phy-astr.gsu.edu/hbase/sound/eqloud.html%23c1" TargetMode="External"/><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www.usatoday.com/weather/wbaromtr.htm" TargetMode="External"/><Relationship Id="rId5" Type="http://schemas.openxmlformats.org/officeDocument/2006/relationships/hyperlink" Target="http://www.valdosta.edu/~grissino/geog3150/lecture3.htm" TargetMode="External"/><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hyperlink" Target="http://www.safetyline.wa.gov.au/institute/level2/course18/lecture53/l53_02.asp" TargetMode="External"/><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7.png"/><Relationship Id="rId3" Type="http://schemas.openxmlformats.org/officeDocument/2006/relationships/image" Target="../media/image2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gi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ac6v.com/db.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70399"/>
            <a:ext cx="7848600" cy="1927225"/>
          </a:xfrm>
        </p:spPr>
        <p:txBody>
          <a:bodyPr/>
          <a:lstStyle/>
          <a:p>
            <a:r>
              <a:rPr lang="en-US" dirty="0"/>
              <a:t/>
            </a:r>
            <a:br>
              <a:rPr lang="en-US" dirty="0"/>
            </a:br>
            <a:r>
              <a:rPr lang="en-US" sz="4000" b="1" dirty="0"/>
              <a:t>CHAPTER 143 – Clinical Assessment and Surgical Treatment of Conductive Hearing </a:t>
            </a:r>
            <a:r>
              <a:rPr lang="en-US" sz="4000" b="1" dirty="0" smtClean="0"/>
              <a:t>Loss</a:t>
            </a:r>
            <a:br>
              <a:rPr lang="en-US" sz="4000" b="1" dirty="0" smtClean="0"/>
            </a:br>
            <a:r>
              <a:rPr lang="en-US" sz="4000" b="1" dirty="0"/>
              <a:t/>
            </a:r>
            <a:br>
              <a:rPr lang="en-US" sz="4000" b="1" dirty="0"/>
            </a:br>
            <a:r>
              <a:rPr lang="en-US" sz="4000" b="1" dirty="0" smtClean="0"/>
              <a:t>Chapter 144 - </a:t>
            </a:r>
            <a:r>
              <a:rPr lang="en-US" sz="4000" b="1" dirty="0" err="1" smtClean="0"/>
              <a:t>OtoscleroSis</a:t>
            </a:r>
            <a:r>
              <a:rPr lang="en-US" sz="4000" b="1" dirty="0" smtClean="0"/>
              <a:t/>
            </a:r>
            <a:br>
              <a:rPr lang="en-US" sz="4000" b="1" dirty="0" smtClean="0"/>
            </a:br>
            <a:endParaRPr lang="en-US" sz="4000" dirty="0"/>
          </a:p>
        </p:txBody>
      </p:sp>
      <p:sp>
        <p:nvSpPr>
          <p:cNvPr id="5" name="TextBox 4"/>
          <p:cNvSpPr txBox="1"/>
          <p:nvPr/>
        </p:nvSpPr>
        <p:spPr>
          <a:xfrm>
            <a:off x="3860031" y="6085515"/>
            <a:ext cx="5092225" cy="369332"/>
          </a:xfrm>
          <a:prstGeom prst="rect">
            <a:avLst/>
          </a:prstGeom>
          <a:noFill/>
        </p:spPr>
        <p:txBody>
          <a:bodyPr wrap="square" rtlCol="0">
            <a:spAutoFit/>
          </a:bodyPr>
          <a:lstStyle/>
          <a:p>
            <a:r>
              <a:rPr lang="en-US" b="1" dirty="0" smtClean="0"/>
              <a:t>Soroush Zaghi – October 30, 2013 </a:t>
            </a:r>
            <a:endParaRPr lang="en-US" b="1" dirty="0"/>
          </a:p>
        </p:txBody>
      </p:sp>
    </p:spTree>
    <p:extLst>
      <p:ext uri="{BB962C8B-B14F-4D97-AF65-F5344CB8AC3E}">
        <p14:creationId xmlns:p14="http://schemas.microsoft.com/office/powerpoint/2010/main" val="3036764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55650" y="620713"/>
            <a:ext cx="7543800" cy="914400"/>
          </a:xfrm>
        </p:spPr>
        <p:txBody>
          <a:bodyPr/>
          <a:lstStyle/>
          <a:p>
            <a:r>
              <a:rPr lang="en-US" altLang="zh-TW" sz="4800" b="1">
                <a:solidFill>
                  <a:schemeClr val="tx1"/>
                </a:solidFill>
              </a:rPr>
              <a:t>A power ratio of 1:100</a:t>
            </a:r>
          </a:p>
        </p:txBody>
      </p:sp>
      <p:sp>
        <p:nvSpPr>
          <p:cNvPr id="23555" name="Rectangle 3"/>
          <p:cNvSpPr>
            <a:spLocks noGrp="1" noChangeArrowheads="1"/>
          </p:cNvSpPr>
          <p:nvPr>
            <p:ph type="body" idx="1"/>
          </p:nvPr>
        </p:nvSpPr>
        <p:spPr>
          <a:xfrm>
            <a:off x="323850" y="1989138"/>
            <a:ext cx="8362950" cy="3600450"/>
          </a:xfrm>
        </p:spPr>
        <p:txBody>
          <a:bodyPr>
            <a:normAutofit/>
          </a:bodyPr>
          <a:lstStyle/>
          <a:p>
            <a:pPr>
              <a:lnSpc>
                <a:spcPct val="90000"/>
              </a:lnSpc>
              <a:buFontTx/>
              <a:buNone/>
            </a:pPr>
            <a:r>
              <a:rPr lang="en-US" altLang="zh-TW" dirty="0"/>
              <a:t> </a:t>
            </a:r>
            <a:r>
              <a:rPr lang="en-US" altLang="zh-TW" dirty="0" smtClean="0"/>
              <a:t> </a:t>
            </a:r>
            <a:r>
              <a:rPr lang="en-US" altLang="zh-TW" sz="4000" dirty="0"/>
              <a:t>If the intensity of one sound is 100 times greater than that of another, </a:t>
            </a:r>
            <a:r>
              <a:rPr lang="en-US" altLang="zh-TW" sz="4000" dirty="0" smtClean="0"/>
              <a:t>then what is the difference in decibels between the two sounds?</a:t>
            </a:r>
          </a:p>
          <a:p>
            <a:pPr>
              <a:lnSpc>
                <a:spcPct val="90000"/>
              </a:lnSpc>
              <a:buFontTx/>
              <a:buNone/>
            </a:pPr>
            <a:endParaRPr lang="en-US" altLang="zh-TW" sz="4000" dirty="0"/>
          </a:p>
        </p:txBody>
      </p:sp>
    </p:spTree>
    <p:extLst>
      <p:ext uri="{BB962C8B-B14F-4D97-AF65-F5344CB8AC3E}">
        <p14:creationId xmlns:p14="http://schemas.microsoft.com/office/powerpoint/2010/main" val="161922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55650" y="620713"/>
            <a:ext cx="7543800" cy="914400"/>
          </a:xfrm>
        </p:spPr>
        <p:txBody>
          <a:bodyPr/>
          <a:lstStyle/>
          <a:p>
            <a:r>
              <a:rPr lang="en-US" altLang="zh-TW" sz="4800" b="1">
                <a:solidFill>
                  <a:schemeClr val="tx1"/>
                </a:solidFill>
              </a:rPr>
              <a:t>A power ratio of 1:100</a:t>
            </a:r>
          </a:p>
        </p:txBody>
      </p:sp>
      <p:sp>
        <p:nvSpPr>
          <p:cNvPr id="23555" name="Rectangle 3"/>
          <p:cNvSpPr>
            <a:spLocks noGrp="1" noChangeArrowheads="1"/>
          </p:cNvSpPr>
          <p:nvPr>
            <p:ph type="body" idx="1"/>
          </p:nvPr>
        </p:nvSpPr>
        <p:spPr>
          <a:xfrm>
            <a:off x="323850" y="1989138"/>
            <a:ext cx="8362950" cy="3600450"/>
          </a:xfrm>
        </p:spPr>
        <p:txBody>
          <a:bodyPr>
            <a:normAutofit fontScale="92500" lnSpcReduction="10000"/>
          </a:bodyPr>
          <a:lstStyle/>
          <a:p>
            <a:pPr>
              <a:lnSpc>
                <a:spcPct val="90000"/>
              </a:lnSpc>
              <a:buFontTx/>
              <a:buNone/>
            </a:pPr>
            <a:r>
              <a:rPr lang="en-US" altLang="zh-TW" dirty="0"/>
              <a:t> </a:t>
            </a:r>
            <a:r>
              <a:rPr lang="en-US" altLang="zh-TW" dirty="0" smtClean="0"/>
              <a:t> </a:t>
            </a:r>
            <a:r>
              <a:rPr lang="en-US" altLang="zh-TW" sz="4000" dirty="0"/>
              <a:t>If the intensity of one sound is 100 times greater than that of another, </a:t>
            </a:r>
            <a:r>
              <a:rPr lang="en-US" altLang="zh-TW" sz="4000" dirty="0" smtClean="0"/>
              <a:t>then what is the difference between the two sounds in decibels?</a:t>
            </a:r>
          </a:p>
          <a:p>
            <a:pPr>
              <a:lnSpc>
                <a:spcPct val="90000"/>
              </a:lnSpc>
              <a:buFontTx/>
              <a:buNone/>
            </a:pPr>
            <a:endParaRPr lang="en-US" altLang="zh-TW" sz="4000" dirty="0"/>
          </a:p>
          <a:p>
            <a:pPr>
              <a:lnSpc>
                <a:spcPct val="90000"/>
              </a:lnSpc>
              <a:buFontTx/>
              <a:buNone/>
            </a:pPr>
            <a:r>
              <a:rPr lang="en-US" altLang="zh-TW" sz="4000" dirty="0" smtClean="0"/>
              <a:t> </a:t>
            </a:r>
            <a:r>
              <a:rPr lang="en-US" altLang="zh-TW" sz="4000" i="1" dirty="0">
                <a:solidFill>
                  <a:srgbClr val="3333CC"/>
                </a:solidFill>
              </a:rPr>
              <a:t>I</a:t>
            </a:r>
            <a:r>
              <a:rPr lang="en-US" altLang="zh-TW" sz="4000" baseline="-25000" dirty="0">
                <a:solidFill>
                  <a:srgbClr val="3333CC"/>
                </a:solidFill>
              </a:rPr>
              <a:t>1</a:t>
            </a:r>
            <a:r>
              <a:rPr lang="en-US" altLang="zh-TW" sz="4000" dirty="0">
                <a:solidFill>
                  <a:srgbClr val="3333CC"/>
                </a:solidFill>
              </a:rPr>
              <a:t>/</a:t>
            </a:r>
            <a:r>
              <a:rPr lang="en-US" altLang="zh-TW" sz="4000" i="1" dirty="0">
                <a:solidFill>
                  <a:srgbClr val="3333CC"/>
                </a:solidFill>
              </a:rPr>
              <a:t>I</a:t>
            </a:r>
            <a:r>
              <a:rPr lang="en-US" altLang="zh-TW" sz="4000" baseline="-25000" dirty="0">
                <a:solidFill>
                  <a:srgbClr val="3333CC"/>
                </a:solidFill>
              </a:rPr>
              <a:t>2  </a:t>
            </a:r>
            <a:r>
              <a:rPr lang="en-US" altLang="zh-TW" sz="4000" dirty="0">
                <a:solidFill>
                  <a:srgbClr val="3333CC"/>
                </a:solidFill>
              </a:rPr>
              <a:t>= 100; log 100 = 2.0 </a:t>
            </a:r>
            <a:r>
              <a:rPr lang="en-US" altLang="zh-TW" sz="4000" dirty="0"/>
              <a:t>and</a:t>
            </a:r>
            <a:r>
              <a:rPr lang="en-US" altLang="zh-TW" sz="4000" dirty="0">
                <a:solidFill>
                  <a:srgbClr val="3333CC"/>
                </a:solidFill>
              </a:rPr>
              <a:t> </a:t>
            </a:r>
            <a:r>
              <a:rPr lang="en-US" altLang="zh-TW" sz="4000" dirty="0" smtClean="0">
                <a:solidFill>
                  <a:srgbClr val="3333CC"/>
                </a:solidFill>
              </a:rPr>
              <a:t>10 </a:t>
            </a:r>
            <a:r>
              <a:rPr lang="en-US" altLang="zh-TW" sz="4000" dirty="0">
                <a:solidFill>
                  <a:srgbClr val="3333CC"/>
                </a:solidFill>
              </a:rPr>
              <a:t>x 2.0 = 20 </a:t>
            </a:r>
            <a:r>
              <a:rPr lang="en-US" altLang="zh-TW" sz="4000" dirty="0" err="1">
                <a:solidFill>
                  <a:srgbClr val="3333CC"/>
                </a:solidFill>
              </a:rPr>
              <a:t>dB</a:t>
            </a:r>
            <a:r>
              <a:rPr lang="en-US" altLang="zh-TW" sz="4000" dirty="0" err="1" smtClean="0"/>
              <a:t>.</a:t>
            </a:r>
            <a:endParaRPr lang="en-US" altLang="zh-TW" sz="4000" dirty="0" smtClean="0"/>
          </a:p>
          <a:p>
            <a:pPr>
              <a:lnSpc>
                <a:spcPct val="90000"/>
              </a:lnSpc>
              <a:buFontTx/>
              <a:buNone/>
            </a:pPr>
            <a:endParaRPr lang="en-US" altLang="zh-TW" sz="4000" dirty="0"/>
          </a:p>
        </p:txBody>
      </p:sp>
    </p:spTree>
    <p:extLst>
      <p:ext uri="{BB962C8B-B14F-4D97-AF65-F5344CB8AC3E}">
        <p14:creationId xmlns:p14="http://schemas.microsoft.com/office/powerpoint/2010/main" val="18291688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a:xfrm>
            <a:off x="838200" y="228600"/>
            <a:ext cx="7543800" cy="762000"/>
          </a:xfrm>
        </p:spPr>
        <p:txBody>
          <a:bodyPr/>
          <a:lstStyle/>
          <a:p>
            <a:r>
              <a:rPr lang="en-US" altLang="zh-TW" b="1"/>
              <a:t>From softest to loudest</a:t>
            </a:r>
          </a:p>
        </p:txBody>
      </p:sp>
      <p:sp>
        <p:nvSpPr>
          <p:cNvPr id="22531" name="Rectangle 1027"/>
          <p:cNvSpPr>
            <a:spLocks noGrp="1" noChangeArrowheads="1"/>
          </p:cNvSpPr>
          <p:nvPr>
            <p:ph type="body" idx="1"/>
          </p:nvPr>
        </p:nvSpPr>
        <p:spPr>
          <a:xfrm>
            <a:off x="381000" y="1066800"/>
            <a:ext cx="8305800" cy="3657600"/>
          </a:xfrm>
        </p:spPr>
        <p:txBody>
          <a:bodyPr/>
          <a:lstStyle/>
          <a:p>
            <a:pPr>
              <a:lnSpc>
                <a:spcPct val="90000"/>
              </a:lnSpc>
              <a:spcBef>
                <a:spcPct val="50000"/>
              </a:spcBef>
              <a:buFontTx/>
              <a:buNone/>
            </a:pPr>
            <a:r>
              <a:rPr lang="en-US" altLang="zh-TW"/>
              <a:t>        The intensity ratio between the faintest audible sound and the loudest sound we can tolerate is one to one trillion, i.e. </a:t>
            </a:r>
            <a:r>
              <a:rPr lang="en-US" altLang="zh-TW">
                <a:solidFill>
                  <a:srgbClr val="3333CC"/>
                </a:solidFill>
              </a:rPr>
              <a:t>10</a:t>
            </a:r>
            <a:r>
              <a:rPr lang="en-US" altLang="zh-TW" baseline="30000">
                <a:solidFill>
                  <a:srgbClr val="3333CC"/>
                </a:solidFill>
              </a:rPr>
              <a:t>12</a:t>
            </a:r>
            <a:r>
              <a:rPr lang="en-US" altLang="zh-TW"/>
              <a:t>; the log of </a:t>
            </a:r>
            <a:r>
              <a:rPr lang="en-US" altLang="zh-TW">
                <a:solidFill>
                  <a:srgbClr val="3333CC"/>
                </a:solidFill>
              </a:rPr>
              <a:t>10</a:t>
            </a:r>
            <a:r>
              <a:rPr lang="en-US" altLang="zh-TW" baseline="30000">
                <a:solidFill>
                  <a:srgbClr val="3333CC"/>
                </a:solidFill>
              </a:rPr>
              <a:t>12</a:t>
            </a:r>
            <a:r>
              <a:rPr lang="en-US" altLang="zh-TW"/>
              <a:t> is </a:t>
            </a:r>
            <a:r>
              <a:rPr lang="en-US" altLang="zh-TW">
                <a:solidFill>
                  <a:srgbClr val="3333CC"/>
                </a:solidFill>
              </a:rPr>
              <a:t>12</a:t>
            </a:r>
            <a:r>
              <a:rPr lang="en-US" altLang="zh-TW"/>
              <a:t>, and </a:t>
            </a:r>
            <a:r>
              <a:rPr lang="en-US" altLang="zh-TW">
                <a:solidFill>
                  <a:srgbClr val="3333CC"/>
                </a:solidFill>
              </a:rPr>
              <a:t>12 x 10 = 120</a:t>
            </a:r>
            <a:r>
              <a:rPr lang="en-US" altLang="zh-TW"/>
              <a:t> decibels, the approximate range of intensity that human hearing can perceive and tolerate. The eardrum would perforate instantly upon exposure to a 160 dB sound.</a:t>
            </a:r>
            <a:endParaRPr lang="en-US" altLang="zh-TW" sz="2800"/>
          </a:p>
        </p:txBody>
      </p:sp>
      <p:pic>
        <p:nvPicPr>
          <p:cNvPr id="22532" name="Picture 1028" descr="sh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105400"/>
            <a:ext cx="1120775" cy="1308100"/>
          </a:xfrm>
          <a:prstGeom prst="rect">
            <a:avLst/>
          </a:prstGeom>
          <a:noFill/>
          <a:extLst>
            <a:ext uri="{909E8E84-426E-40dd-AFC4-6F175D3DCCD1}">
              <a14:hiddenFill xmlns:a14="http://schemas.microsoft.com/office/drawing/2010/main">
                <a:solidFill>
                  <a:srgbClr val="FFFFFF"/>
                </a:solidFill>
              </a14:hiddenFill>
            </a:ext>
          </a:extLst>
        </p:spPr>
      </p:pic>
      <p:pic>
        <p:nvPicPr>
          <p:cNvPr id="22533" name="Picture 1029" descr="too lou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105400"/>
            <a:ext cx="1600200" cy="134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3927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228600"/>
            <a:ext cx="7696200" cy="457200"/>
          </a:xfrm>
        </p:spPr>
        <p:txBody>
          <a:bodyPr>
            <a:normAutofit fontScale="90000"/>
          </a:bodyPr>
          <a:lstStyle/>
          <a:p>
            <a:r>
              <a:rPr lang="en-US" altLang="zh-TW" sz="3600" b="1">
                <a:solidFill>
                  <a:schemeClr val="tx1"/>
                </a:solidFill>
              </a:rPr>
              <a:t>Decibel levels of some common sounds</a:t>
            </a:r>
            <a:r>
              <a:rPr lang="en-US" altLang="zh-TW"/>
              <a:t> </a:t>
            </a:r>
          </a:p>
        </p:txBody>
      </p:sp>
      <p:graphicFrame>
        <p:nvGraphicFramePr>
          <p:cNvPr id="15438" name="Group 78"/>
          <p:cNvGraphicFramePr>
            <a:graphicFrameLocks noGrp="1"/>
          </p:cNvGraphicFramePr>
          <p:nvPr/>
        </p:nvGraphicFramePr>
        <p:xfrm>
          <a:off x="533400" y="1066800"/>
          <a:ext cx="8153400" cy="4876802"/>
        </p:xfrm>
        <a:graphic>
          <a:graphicData uri="http://schemas.openxmlformats.org/drawingml/2006/table">
            <a:tbl>
              <a:tblPr/>
              <a:tblGrid>
                <a:gridCol w="4267200"/>
                <a:gridCol w="3886200"/>
              </a:tblGrid>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1" i="0" u="none" strike="noStrike" cap="none" normalizeH="0" baseline="0">
                          <a:ln>
                            <a:noFill/>
                          </a:ln>
                          <a:solidFill>
                            <a:schemeClr val="tx1"/>
                          </a:solidFill>
                          <a:effectLst/>
                          <a:latin typeface="Arial" charset="0"/>
                          <a:ea typeface="新細明體" charset="0"/>
                          <a:cs typeface="新細明體" charset="0"/>
                        </a:rPr>
                        <a:t>Sound Source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800" b="1" i="0" u="none" strike="noStrike" cap="none" normalizeH="0" baseline="0">
                          <a:ln>
                            <a:noFill/>
                          </a:ln>
                          <a:solidFill>
                            <a:schemeClr val="tx1"/>
                          </a:solidFill>
                          <a:effectLst/>
                          <a:latin typeface="Arial" charset="0"/>
                          <a:ea typeface="新細明體" charset="0"/>
                          <a:cs typeface="新細明體" charset="0"/>
                        </a:rPr>
                        <a:t>Sound Pressure Level (dB)</a:t>
                      </a:r>
                      <a:r>
                        <a:rPr kumimoji="1" lang="en-US" altLang="zh-TW" sz="1800" b="0" i="0" u="none" strike="noStrike" cap="none" normalizeH="0" baseline="0">
                          <a:ln>
                            <a:noFill/>
                          </a:ln>
                          <a:solidFill>
                            <a:schemeClr val="tx1"/>
                          </a:solidFill>
                          <a:effectLst/>
                          <a:latin typeface="Arial" charset="0"/>
                          <a:ea typeface="新細明體" charset="0"/>
                          <a:cs typeface="新細明體"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charset="0"/>
                          <a:ea typeface="新細明體" charset="0"/>
                          <a:cs typeface="新細明體" charset="0"/>
                        </a:rPr>
                        <a:t>threshold of excellent youthful hearing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charset="0"/>
                          <a:ea typeface="新細明體" charset="0"/>
                          <a:cs typeface="新細明體" charset="0"/>
                        </a:rPr>
                        <a:t>  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charset="0"/>
                          <a:ea typeface="新細明體" charset="0"/>
                          <a:cs typeface="新細明體" charset="0"/>
                        </a:rPr>
                        <a:t>normal breathing, threshold of good hearing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charset="0"/>
                          <a:ea typeface="新細明體" charset="0"/>
                          <a:cs typeface="新細明體" charset="0"/>
                        </a:rPr>
                        <a:t> 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charset="0"/>
                          <a:ea typeface="新細明體" charset="0"/>
                          <a:cs typeface="新細明體" charset="0"/>
                        </a:rPr>
                        <a:t>soft whisper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charset="0"/>
                          <a:ea typeface="新細明體" charset="0"/>
                          <a:cs typeface="新細明體" charset="0"/>
                        </a:rPr>
                        <a:t> 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charset="0"/>
                          <a:ea typeface="新細明體" charset="0"/>
                          <a:cs typeface="新細明體" charset="0"/>
                        </a:rPr>
                        <a:t>mosquito buzzing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charset="0"/>
                          <a:ea typeface="新細明體" charset="0"/>
                          <a:cs typeface="新細明體" charset="0"/>
                        </a:rPr>
                        <a:t> 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charset="0"/>
                          <a:ea typeface="新細明體" charset="0"/>
                          <a:cs typeface="新細明體" charset="0"/>
                        </a:rPr>
                        <a:t>average townhouse, rainfall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charset="0"/>
                          <a:ea typeface="新細明體" charset="0"/>
                          <a:cs typeface="新細明體" charset="0"/>
                        </a:rPr>
                        <a:t> 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charset="0"/>
                          <a:ea typeface="新細明體" charset="0"/>
                          <a:cs typeface="新細明體" charset="0"/>
                        </a:rPr>
                        <a:t>ordinary conversation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charset="0"/>
                          <a:ea typeface="新細明體" charset="0"/>
                          <a:cs typeface="新細明體" charset="0"/>
                        </a:rPr>
                        <a:t> 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charset="0"/>
                          <a:ea typeface="新細明體" charset="0"/>
                          <a:cs typeface="新細明體" charset="0"/>
                        </a:rPr>
                        <a:t>busy street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charset="0"/>
                          <a:ea typeface="新細明體" charset="0"/>
                          <a:cs typeface="新細明體" charset="0"/>
                        </a:rPr>
                        <a:t> 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charset="0"/>
                          <a:ea typeface="新細明體" charset="0"/>
                          <a:cs typeface="新細明體" charset="0"/>
                        </a:rPr>
                        <a:t>power mower, car horn, </a:t>
                      </a:r>
                      <a:r>
                        <a:rPr kumimoji="1" lang="en-US" altLang="zh-TW" sz="1800" b="0" i="1" u="none" strike="noStrike" cap="none" normalizeH="0" baseline="0">
                          <a:ln>
                            <a:noFill/>
                          </a:ln>
                          <a:solidFill>
                            <a:schemeClr val="tx1"/>
                          </a:solidFill>
                          <a:effectLst/>
                          <a:latin typeface="Times New Roman" charset="0"/>
                          <a:ea typeface="新細明體" charset="0"/>
                          <a:cs typeface="新細明體" charset="0"/>
                        </a:rPr>
                        <a:t>ff</a:t>
                      </a:r>
                      <a:r>
                        <a:rPr kumimoji="1" lang="en-US" altLang="zh-TW" sz="1800" b="0" i="0" u="none" strike="noStrike" cap="none" normalizeH="0" baseline="0">
                          <a:ln>
                            <a:noFill/>
                          </a:ln>
                          <a:solidFill>
                            <a:schemeClr val="tx1"/>
                          </a:solidFill>
                          <a:effectLst/>
                          <a:latin typeface="Times New Roman" charset="0"/>
                          <a:ea typeface="新細明體" charset="0"/>
                          <a:cs typeface="新細明體" charset="0"/>
                        </a:rPr>
                        <a:t> orchestra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charset="0"/>
                          <a:ea typeface="新細明體" charset="0"/>
                          <a:cs typeface="新細明體"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charset="0"/>
                          <a:ea typeface="新細明體" charset="0"/>
                          <a:cs typeface="新細明體" charset="0"/>
                        </a:rPr>
                        <a:t>air hammer at 1m, threshold of pain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charset="0"/>
                          <a:ea typeface="新細明體" charset="0"/>
                          <a:cs typeface="新細明體" charset="0"/>
                        </a:rPr>
                        <a:t>120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charset="0"/>
                          <a:ea typeface="新細明體" charset="0"/>
                          <a:cs typeface="新細明體" charset="0"/>
                        </a:rPr>
                        <a:t>rock concert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charset="0"/>
                          <a:ea typeface="新細明體" charset="0"/>
                          <a:cs typeface="新細明體" charset="0"/>
                        </a:rPr>
                        <a:t>130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charset="0"/>
                          <a:ea typeface="新細明體" charset="0"/>
                          <a:cs typeface="新細明體" charset="0"/>
                        </a:rPr>
                        <a:t>jet engine at 30m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charset="0"/>
                          <a:ea typeface="新細明體" charset="0"/>
                          <a:cs typeface="新細明體" charset="0"/>
                        </a:rPr>
                        <a:t>150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charset="0"/>
                          <a:ea typeface="新細明體" charset="0"/>
                          <a:cs typeface="新細明體" charset="0"/>
                        </a:rPr>
                        <a:t>rocket engine at 30m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a:ln>
                            <a:noFill/>
                          </a:ln>
                          <a:solidFill>
                            <a:schemeClr val="tx1"/>
                          </a:solidFill>
                          <a:effectLst/>
                          <a:latin typeface="Times New Roman" charset="0"/>
                          <a:ea typeface="新細明體" charset="0"/>
                          <a:cs typeface="新細明體" charset="0"/>
                        </a:rPr>
                        <a:t>180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439" name="Text Box 79"/>
          <p:cNvSpPr txBox="1">
            <a:spLocks noChangeArrowheads="1"/>
          </p:cNvSpPr>
          <p:nvPr/>
        </p:nvSpPr>
        <p:spPr bwMode="auto">
          <a:xfrm>
            <a:off x="381000" y="6019800"/>
            <a:ext cx="830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TW"/>
              <a:t>More decibel levels here: </a:t>
            </a:r>
            <a:r>
              <a:rPr lang="en-US" altLang="zh-TW">
                <a:hlinkClick r:id="rId3"/>
              </a:rPr>
              <a:t>http://www.lhh.org/noise/decibel.htm</a:t>
            </a:r>
            <a:endParaRPr lang="en-US" altLang="zh-TW"/>
          </a:p>
        </p:txBody>
      </p:sp>
    </p:spTree>
    <p:extLst>
      <p:ext uri="{BB962C8B-B14F-4D97-AF65-F5344CB8AC3E}">
        <p14:creationId xmlns:p14="http://schemas.microsoft.com/office/powerpoint/2010/main" val="83418602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0"/>
            <a:ext cx="8077200" cy="762000"/>
          </a:xfrm>
        </p:spPr>
        <p:txBody>
          <a:bodyPr/>
          <a:lstStyle/>
          <a:p>
            <a:r>
              <a:rPr lang="en-US" altLang="zh-TW" sz="3200" b="1"/>
              <a:t>The Range of Human Hearing</a:t>
            </a:r>
          </a:p>
        </p:txBody>
      </p:sp>
      <p:sp>
        <p:nvSpPr>
          <p:cNvPr id="16387" name="Rectangle 3"/>
          <p:cNvSpPr>
            <a:spLocks noGrp="1" noChangeArrowheads="1"/>
          </p:cNvSpPr>
          <p:nvPr>
            <p:ph type="body" sz="half" idx="1"/>
          </p:nvPr>
        </p:nvSpPr>
        <p:spPr>
          <a:xfrm>
            <a:off x="228600" y="609600"/>
            <a:ext cx="8610600" cy="1066800"/>
          </a:xfrm>
        </p:spPr>
        <p:txBody>
          <a:bodyPr>
            <a:normAutofit lnSpcReduction="10000"/>
          </a:bodyPr>
          <a:lstStyle/>
          <a:p>
            <a:pPr>
              <a:lnSpc>
                <a:spcPct val="90000"/>
              </a:lnSpc>
              <a:buFontTx/>
              <a:buNone/>
            </a:pPr>
            <a:r>
              <a:rPr lang="en-US" altLang="zh-TW" sz="2400"/>
              <a:t>        Our sensitivity to sounds depends on both the amplitude and </a:t>
            </a:r>
            <a:r>
              <a:rPr lang="en-US" altLang="zh-TW" sz="2400" i="1"/>
              <a:t>frequency </a:t>
            </a:r>
            <a:r>
              <a:rPr lang="en-US" altLang="zh-TW" sz="2400"/>
              <a:t>of a sound. Here is a graph of the range of human hearing. </a:t>
            </a:r>
          </a:p>
        </p:txBody>
      </p:sp>
      <p:pic>
        <p:nvPicPr>
          <p:cNvPr id="16389" name="Picture 5" descr="hearing range"/>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838200" y="1828800"/>
            <a:ext cx="7239000" cy="4697413"/>
          </a:xfrm>
        </p:spPr>
      </p:pic>
    </p:spTree>
    <p:extLst>
      <p:ext uri="{BB962C8B-B14F-4D97-AF65-F5344CB8AC3E}">
        <p14:creationId xmlns:p14="http://schemas.microsoft.com/office/powerpoint/2010/main" val="23941252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152400"/>
            <a:ext cx="7696200" cy="762000"/>
          </a:xfrm>
        </p:spPr>
        <p:txBody>
          <a:bodyPr/>
          <a:lstStyle/>
          <a:p>
            <a:r>
              <a:rPr lang="en-US" altLang="zh-TW" sz="3600" b="1"/>
              <a:t>Annotated Equal Loudness Curves</a:t>
            </a:r>
          </a:p>
        </p:txBody>
      </p:sp>
      <p:pic>
        <p:nvPicPr>
          <p:cNvPr id="17416" name="Picture 8" descr="eqlou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66800"/>
            <a:ext cx="7239000" cy="5287963"/>
          </a:xfrm>
          <a:prstGeom prst="rect">
            <a:avLst/>
          </a:prstGeom>
          <a:noFill/>
          <a:extLst>
            <a:ext uri="{909E8E84-426E-40dd-AFC4-6F175D3DCCD1}">
              <a14:hiddenFill xmlns:a14="http://schemas.microsoft.com/office/drawing/2010/main">
                <a:solidFill>
                  <a:srgbClr val="FFFFFF"/>
                </a:solidFill>
              </a14:hiddenFill>
            </a:ext>
          </a:extLst>
        </p:spPr>
      </p:pic>
      <p:sp>
        <p:nvSpPr>
          <p:cNvPr id="17417" name="Text Box 9"/>
          <p:cNvSpPr txBox="1">
            <a:spLocks noChangeArrowheads="1"/>
          </p:cNvSpPr>
          <p:nvPr/>
        </p:nvSpPr>
        <p:spPr bwMode="auto">
          <a:xfrm>
            <a:off x="838200" y="6324600"/>
            <a:ext cx="769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TW" sz="1200" b="1" dirty="0"/>
              <a:t>Source: </a:t>
            </a:r>
            <a:r>
              <a:rPr lang="en-US" altLang="zh-TW" sz="1200" dirty="0">
                <a:hlinkClick r:id="rId4"/>
              </a:rPr>
              <a:t>http://hyperphysics.phy-astr.gsu.edu/hbase/sound/eqloud.html#c1</a:t>
            </a:r>
            <a:endParaRPr lang="en-US" altLang="zh-TW" sz="1200" dirty="0"/>
          </a:p>
        </p:txBody>
      </p:sp>
    </p:spTree>
    <p:extLst>
      <p:ext uri="{BB962C8B-B14F-4D97-AF65-F5344CB8AC3E}">
        <p14:creationId xmlns:p14="http://schemas.microsoft.com/office/powerpoint/2010/main" val="42924616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457200"/>
            <a:ext cx="7772400" cy="1143000"/>
          </a:xfrm>
        </p:spPr>
        <p:txBody>
          <a:bodyPr/>
          <a:lstStyle/>
          <a:p>
            <a:r>
              <a:rPr lang="en-US" altLang="zh-TW" b="1" dirty="0"/>
              <a:t>SPL </a:t>
            </a:r>
            <a:r>
              <a:rPr lang="en-US" altLang="zh-TW" b="1" dirty="0" smtClean="0"/>
              <a:t>vs. HL </a:t>
            </a:r>
            <a:endParaRPr lang="en-US" altLang="zh-TW" b="1" dirty="0"/>
          </a:p>
        </p:txBody>
      </p:sp>
      <p:sp>
        <p:nvSpPr>
          <p:cNvPr id="27651" name="Rectangle 3"/>
          <p:cNvSpPr>
            <a:spLocks noGrp="1" noChangeArrowheads="1"/>
          </p:cNvSpPr>
          <p:nvPr>
            <p:ph type="body" idx="1"/>
          </p:nvPr>
        </p:nvSpPr>
        <p:spPr>
          <a:xfrm>
            <a:off x="468313" y="1422421"/>
            <a:ext cx="8353425" cy="4033837"/>
          </a:xfrm>
        </p:spPr>
        <p:txBody>
          <a:bodyPr>
            <a:normAutofit fontScale="92500" lnSpcReduction="10000"/>
          </a:bodyPr>
          <a:lstStyle/>
          <a:p>
            <a:pPr>
              <a:lnSpc>
                <a:spcPct val="90000"/>
              </a:lnSpc>
              <a:buNone/>
            </a:pPr>
            <a:r>
              <a:rPr lang="en-US" altLang="zh-TW" dirty="0" smtClean="0"/>
              <a:t>There </a:t>
            </a:r>
            <a:r>
              <a:rPr lang="en-US" altLang="zh-TW" dirty="0"/>
              <a:t>are </a:t>
            </a:r>
            <a:r>
              <a:rPr lang="en-US" altLang="zh-TW" dirty="0" smtClean="0"/>
              <a:t>two main decibel scales.</a:t>
            </a:r>
          </a:p>
          <a:p>
            <a:pPr>
              <a:lnSpc>
                <a:spcPct val="90000"/>
              </a:lnSpc>
              <a:buNone/>
            </a:pPr>
            <a:endParaRPr lang="en-US" altLang="zh-TW" dirty="0"/>
          </a:p>
          <a:p>
            <a:pPr>
              <a:lnSpc>
                <a:spcPct val="90000"/>
              </a:lnSpc>
              <a:buNone/>
            </a:pPr>
            <a:r>
              <a:rPr lang="en-US" altLang="zh-TW" b="1" dirty="0" smtClean="0"/>
              <a:t> </a:t>
            </a:r>
            <a:r>
              <a:rPr lang="en-US" altLang="zh-TW" b="1" dirty="0">
                <a:solidFill>
                  <a:srgbClr val="000000"/>
                </a:solidFill>
                <a:cs typeface="Arial" charset="0"/>
              </a:rPr>
              <a:t>S</a:t>
            </a:r>
            <a:r>
              <a:rPr lang="en-US" altLang="zh-TW" b="1" dirty="0" smtClean="0">
                <a:solidFill>
                  <a:srgbClr val="000000"/>
                </a:solidFill>
                <a:cs typeface="Arial" charset="0"/>
              </a:rPr>
              <a:t>ound </a:t>
            </a:r>
            <a:r>
              <a:rPr lang="en-US" altLang="zh-TW" b="1" dirty="0">
                <a:solidFill>
                  <a:srgbClr val="000000"/>
                </a:solidFill>
                <a:cs typeface="Arial" charset="0"/>
              </a:rPr>
              <a:t>pressure </a:t>
            </a:r>
            <a:r>
              <a:rPr lang="en-US" altLang="zh-TW" b="1" dirty="0" smtClean="0">
                <a:solidFill>
                  <a:srgbClr val="000000"/>
                </a:solidFill>
                <a:cs typeface="Arial" charset="0"/>
              </a:rPr>
              <a:t>level/ dB SPL</a:t>
            </a:r>
            <a:r>
              <a:rPr lang="en-US" altLang="zh-TW" dirty="0" smtClean="0">
                <a:solidFill>
                  <a:srgbClr val="000000"/>
                </a:solidFill>
                <a:cs typeface="Arial" charset="0"/>
              </a:rPr>
              <a:t>- </a:t>
            </a:r>
            <a:r>
              <a:rPr lang="en-US" dirty="0" smtClean="0"/>
              <a:t>used by </a:t>
            </a:r>
            <a:r>
              <a:rPr lang="en-US" dirty="0"/>
              <a:t>hearing aid </a:t>
            </a:r>
            <a:r>
              <a:rPr lang="en-US" dirty="0" smtClean="0"/>
              <a:t>manufacturers </a:t>
            </a:r>
            <a:r>
              <a:rPr lang="en-US" dirty="0"/>
              <a:t>to express the characteristics of hearing aids</a:t>
            </a:r>
            <a:r>
              <a:rPr lang="en-US" dirty="0" smtClean="0"/>
              <a:t>, physics, engineering. Based on </a:t>
            </a:r>
            <a:r>
              <a:rPr lang="en-US" dirty="0">
                <a:solidFill>
                  <a:srgbClr val="000000"/>
                </a:solidFill>
                <a:cs typeface="Arial" charset="0"/>
              </a:rPr>
              <a:t>t</a:t>
            </a:r>
            <a:r>
              <a:rPr lang="en-US" altLang="zh-TW" dirty="0" smtClean="0">
                <a:solidFill>
                  <a:srgbClr val="000000"/>
                </a:solidFill>
                <a:cs typeface="Arial" charset="0"/>
              </a:rPr>
              <a:t>he </a:t>
            </a:r>
            <a:r>
              <a:rPr lang="en-US" altLang="zh-TW" dirty="0">
                <a:solidFill>
                  <a:srgbClr val="000000"/>
                </a:solidFill>
                <a:cs typeface="Arial" charset="0"/>
              </a:rPr>
              <a:t>standard reference sound pressure in air or other gases is 20 µPa, which is usually considered the threshold of human hearing (at 1 kHz).</a:t>
            </a:r>
            <a:endParaRPr lang="en-US" altLang="zh-TW" dirty="0" smtClean="0">
              <a:solidFill>
                <a:srgbClr val="000000"/>
              </a:solidFill>
              <a:cs typeface="Arial" charset="0"/>
            </a:endParaRPr>
          </a:p>
          <a:p>
            <a:pPr>
              <a:lnSpc>
                <a:spcPct val="90000"/>
              </a:lnSpc>
              <a:buFontTx/>
              <a:buNone/>
            </a:pPr>
            <a:endParaRPr lang="en-US" altLang="zh-TW" dirty="0" smtClean="0">
              <a:solidFill>
                <a:srgbClr val="000000"/>
              </a:solidFill>
              <a:cs typeface="Arial" charset="0"/>
            </a:endParaRPr>
          </a:p>
          <a:p>
            <a:pPr>
              <a:lnSpc>
                <a:spcPct val="90000"/>
              </a:lnSpc>
              <a:buNone/>
            </a:pPr>
            <a:r>
              <a:rPr lang="en-US" b="1" dirty="0"/>
              <a:t>The Hearing Level/dB HL scale </a:t>
            </a:r>
            <a:r>
              <a:rPr lang="en-US" dirty="0" smtClean="0"/>
              <a:t>is typically used on the audiogram. Audiometric zero -- 0 dB HL -- is </a:t>
            </a:r>
            <a:r>
              <a:rPr lang="en-US" dirty="0"/>
              <a:t>standardized as the softest audible sound heard half the time by a group of young, normal hearing listeners. The HL audiogram scale is </a:t>
            </a:r>
            <a:r>
              <a:rPr lang="en-US" i="1" dirty="0"/>
              <a:t>normalized</a:t>
            </a:r>
            <a:r>
              <a:rPr lang="en-US" dirty="0"/>
              <a:t> in order to compare thresholds across frequencies more easily</a:t>
            </a:r>
            <a:r>
              <a:rPr lang="en-US" dirty="0" smtClean="0"/>
              <a:t>.</a:t>
            </a:r>
            <a:endParaRPr lang="en-US" dirty="0"/>
          </a:p>
        </p:txBody>
      </p:sp>
    </p:spTree>
    <p:extLst>
      <p:ext uri="{BB962C8B-B14F-4D97-AF65-F5344CB8AC3E}">
        <p14:creationId xmlns:p14="http://schemas.microsoft.com/office/powerpoint/2010/main" val="18064351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 HL and dB SL </a:t>
            </a:r>
            <a:endParaRPr lang="en-US" dirty="0"/>
          </a:p>
        </p:txBody>
      </p:sp>
      <p:sp>
        <p:nvSpPr>
          <p:cNvPr id="3" name="Content Placeholder 2"/>
          <p:cNvSpPr>
            <a:spLocks noGrp="1"/>
          </p:cNvSpPr>
          <p:nvPr>
            <p:ph idx="1"/>
          </p:nvPr>
        </p:nvSpPr>
        <p:spPr/>
        <p:txBody>
          <a:bodyPr>
            <a:normAutofit fontScale="92500" lnSpcReduction="20000"/>
          </a:bodyPr>
          <a:lstStyle/>
          <a:p>
            <a:r>
              <a:rPr lang="en-US" dirty="0"/>
              <a:t> The Decibel Hearing Level (dB HL) scale was developed because the normal hearing person does not hear all tones from </a:t>
            </a:r>
            <a:r>
              <a:rPr lang="en-US" dirty="0" smtClean="0"/>
              <a:t>125</a:t>
            </a:r>
            <a:r>
              <a:rPr lang="en-US" dirty="0"/>
              <a:t>-8000 Hz equally well. The reference value is different for each frequency and corresponds to the average threshold of audibility </a:t>
            </a:r>
            <a:r>
              <a:rPr lang="en-US" dirty="0" smtClean="0"/>
              <a:t>in </a:t>
            </a:r>
            <a:r>
              <a:rPr lang="en-US" dirty="0"/>
              <a:t>a large sample of adults with normal hearing tested at that same frequency. </a:t>
            </a:r>
            <a:endParaRPr lang="en-US" dirty="0" smtClean="0"/>
          </a:p>
          <a:p>
            <a:endParaRPr lang="en-US" dirty="0"/>
          </a:p>
          <a:p>
            <a:r>
              <a:rPr lang="en-US" dirty="0" smtClean="0"/>
              <a:t>An </a:t>
            </a:r>
            <a:r>
              <a:rPr lang="en-US" dirty="0"/>
              <a:t>audiogram uses the dB HL scale, and a completely </a:t>
            </a:r>
            <a:r>
              <a:rPr lang="en-US" dirty="0" smtClean="0"/>
              <a:t>normal </a:t>
            </a:r>
            <a:r>
              <a:rPr lang="en-US" dirty="0"/>
              <a:t>hearing person should have hearing levels at 0 </a:t>
            </a:r>
            <a:r>
              <a:rPr lang="en-US" dirty="0" err="1"/>
              <a:t>db</a:t>
            </a:r>
            <a:r>
              <a:rPr lang="en-US" dirty="0"/>
              <a:t> HL in all frequencies. </a:t>
            </a:r>
          </a:p>
          <a:p>
            <a:endParaRPr lang="en-US" dirty="0"/>
          </a:p>
          <a:p>
            <a:r>
              <a:rPr lang="en-US" dirty="0"/>
              <a:t> The Decibel Sensation Level (dB SL) is used to describe a signal relative to an individuals auditory threshold at a particular </a:t>
            </a:r>
            <a:r>
              <a:rPr lang="en-US" dirty="0" smtClean="0"/>
              <a:t>signal </a:t>
            </a:r>
            <a:r>
              <a:rPr lang="en-US" dirty="0"/>
              <a:t>frequency. For example, if at 1000 Hz a person’s threshold is 30 dB HL and a signal is at 50 dB HL, then the sensation level of </a:t>
            </a:r>
            <a:r>
              <a:rPr lang="en-US" dirty="0" smtClean="0"/>
              <a:t>this </a:t>
            </a:r>
            <a:r>
              <a:rPr lang="en-US" dirty="0"/>
              <a:t>signal is 20 dB SL.</a:t>
            </a:r>
          </a:p>
          <a:p>
            <a:endParaRPr lang="en-US" dirty="0"/>
          </a:p>
        </p:txBody>
      </p:sp>
    </p:spTree>
    <p:extLst>
      <p:ext uri="{BB962C8B-B14F-4D97-AF65-F5344CB8AC3E}">
        <p14:creationId xmlns:p14="http://schemas.microsoft.com/office/powerpoint/2010/main" val="241162760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is the difference between dB SL and dB HL?</a:t>
            </a:r>
            <a:br>
              <a:rPr lang="en-US" b="1" dirty="0"/>
            </a:b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sz="2900" dirty="0" smtClean="0"/>
              <a:t>The </a:t>
            </a:r>
            <a:r>
              <a:rPr lang="en-US" sz="2900" dirty="0"/>
              <a:t>"SL" in dB SL stands for "Sensation Level". The "HL" in dB HL stands for "Hearing Level"</a:t>
            </a:r>
            <a:r>
              <a:rPr lang="en-US" sz="2900" dirty="0" smtClean="0"/>
              <a:t>.</a:t>
            </a:r>
          </a:p>
          <a:p>
            <a:pPr marL="0" indent="0">
              <a:buNone/>
            </a:pPr>
            <a:r>
              <a:rPr lang="en-US" sz="2900" dirty="0" smtClean="0"/>
              <a:t> </a:t>
            </a:r>
          </a:p>
          <a:p>
            <a:pPr marL="0" indent="0">
              <a:buNone/>
            </a:pPr>
            <a:r>
              <a:rPr lang="en-US" sz="2900" b="1" dirty="0"/>
              <a:t>SL is based on the hearing ability of an individual test subject, and dB HL is based on the hearing ability of an entire population of test subjects.  </a:t>
            </a:r>
          </a:p>
          <a:p>
            <a:pPr marL="0" indent="0">
              <a:buNone/>
            </a:pPr>
            <a:r>
              <a:rPr lang="en-US" sz="2900" dirty="0" smtClean="0"/>
              <a:t> </a:t>
            </a:r>
            <a:r>
              <a:rPr lang="en-US" sz="2900" dirty="0"/>
              <a:t>The dB HL scale is the mean dB SL of a large population (theoretically the world-population) of *normal hearing* people. They measured frequency-specific thresholds for </a:t>
            </a:r>
            <a:r>
              <a:rPr lang="en-US" sz="2900" dirty="0" err="1"/>
              <a:t>alot</a:t>
            </a:r>
            <a:r>
              <a:rPr lang="en-US" sz="2900" dirty="0"/>
              <a:t> of people, and averaged them to give the dB HL scale.   Finally, dB </a:t>
            </a:r>
            <a:r>
              <a:rPr lang="en-US" sz="2900" dirty="0" err="1"/>
              <a:t>nHL</a:t>
            </a:r>
            <a:r>
              <a:rPr lang="en-US" sz="2900" dirty="0"/>
              <a:t> stands for "</a:t>
            </a:r>
            <a:r>
              <a:rPr lang="en-US" sz="2900" dirty="0" err="1"/>
              <a:t>normalised</a:t>
            </a:r>
            <a:r>
              <a:rPr lang="en-US" sz="2900" dirty="0"/>
              <a:t> hearing level". This is the same concept as dB HL, except the number of test subjects contributing to the average is smaller. It is standard practice for a Hearing Clinic to establish their own dB </a:t>
            </a:r>
            <a:r>
              <a:rPr lang="en-US" sz="2900" dirty="0" err="1"/>
              <a:t>nHL</a:t>
            </a:r>
            <a:r>
              <a:rPr lang="en-US" sz="2900" dirty="0"/>
              <a:t> scale based on all the normal-hearing test subjects they have had access to. This allows a clinic to ensure that the scale they use is correctly calibrated to their test equipment.</a:t>
            </a:r>
          </a:p>
        </p:txBody>
      </p:sp>
    </p:spTree>
    <p:extLst>
      <p:ext uri="{BB962C8B-B14F-4D97-AF65-F5344CB8AC3E}">
        <p14:creationId xmlns:p14="http://schemas.microsoft.com/office/powerpoint/2010/main" val="12240988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COCLIA- Auditory Function Tests</a:t>
            </a:r>
            <a:endParaRPr lang="en-US" b="1" dirty="0"/>
          </a:p>
        </p:txBody>
      </p:sp>
      <p:sp>
        <p:nvSpPr>
          <p:cNvPr id="3" name="Content Placeholder 2"/>
          <p:cNvSpPr>
            <a:spLocks noGrp="1"/>
          </p:cNvSpPr>
          <p:nvPr>
            <p:ph idx="1"/>
          </p:nvPr>
        </p:nvSpPr>
        <p:spPr/>
        <p:txBody>
          <a:bodyPr>
            <a:normAutofit fontScale="92500" lnSpcReduction="20000"/>
          </a:bodyPr>
          <a:lstStyle/>
          <a:p>
            <a:r>
              <a:rPr lang="en-US" b="1" dirty="0" smtClean="0"/>
              <a:t>#1 ) Describe </a:t>
            </a:r>
            <a:r>
              <a:rPr lang="en-US" b="1" dirty="0"/>
              <a:t>in detail the decibel scales used to measure sounds and hearing (dB HL, dB SPL and dB SL)</a:t>
            </a:r>
            <a:r>
              <a:rPr lang="en-US" b="1" dirty="0" smtClean="0"/>
              <a:t>.</a:t>
            </a:r>
          </a:p>
          <a:p>
            <a:endParaRPr lang="en-US" dirty="0"/>
          </a:p>
          <a:p>
            <a:r>
              <a:rPr lang="en-US" dirty="0" smtClean="0"/>
              <a:t>Which scale is measured relative to </a:t>
            </a:r>
            <a:r>
              <a:rPr lang="en-US" dirty="0"/>
              <a:t>20 </a:t>
            </a:r>
            <a:r>
              <a:rPr lang="en-US" dirty="0" err="1"/>
              <a:t>micropascals</a:t>
            </a:r>
            <a:r>
              <a:rPr lang="en-US" dirty="0"/>
              <a:t> (</a:t>
            </a:r>
            <a:r>
              <a:rPr lang="en-US" dirty="0" err="1"/>
              <a:t>μPa</a:t>
            </a:r>
            <a:r>
              <a:rPr lang="en-US" dirty="0"/>
              <a:t>) = 2×10−5 </a:t>
            </a:r>
            <a:r>
              <a:rPr lang="en-US" dirty="0" smtClean="0"/>
              <a:t>Pa</a:t>
            </a:r>
            <a:r>
              <a:rPr lang="en-US" dirty="0"/>
              <a:t> </a:t>
            </a:r>
            <a:r>
              <a:rPr lang="en-US" dirty="0" smtClean="0"/>
              <a:t>which is approximately </a:t>
            </a:r>
            <a:r>
              <a:rPr lang="en-US" dirty="0"/>
              <a:t>the quietest sound a human can </a:t>
            </a:r>
            <a:r>
              <a:rPr lang="en-US" dirty="0" smtClean="0"/>
              <a:t>hear at 1000 Hz?</a:t>
            </a:r>
          </a:p>
          <a:p>
            <a:endParaRPr lang="en-US" dirty="0" smtClean="0"/>
          </a:p>
          <a:p>
            <a:r>
              <a:rPr lang="en-US" dirty="0" smtClean="0"/>
              <a:t>Which scale is </a:t>
            </a:r>
            <a:r>
              <a:rPr lang="en-US" dirty="0"/>
              <a:t>used in audiograms as a measure of hearing </a:t>
            </a:r>
            <a:r>
              <a:rPr lang="en-US" dirty="0" smtClean="0"/>
              <a:t>loss and has a </a:t>
            </a:r>
            <a:r>
              <a:rPr lang="en-US" dirty="0"/>
              <a:t>reference level </a:t>
            </a:r>
            <a:r>
              <a:rPr lang="en-US" dirty="0" smtClean="0"/>
              <a:t>that varies </a:t>
            </a:r>
            <a:r>
              <a:rPr lang="en-US" dirty="0"/>
              <a:t>with frequency according to a </a:t>
            </a:r>
            <a:r>
              <a:rPr lang="en-US" dirty="0" smtClean="0"/>
              <a:t>minimum </a:t>
            </a:r>
            <a:r>
              <a:rPr lang="en-US" dirty="0"/>
              <a:t>audibility curve as defined </a:t>
            </a:r>
            <a:r>
              <a:rPr lang="en-US" dirty="0" smtClean="0"/>
              <a:t>by audiology standards?</a:t>
            </a:r>
          </a:p>
          <a:p>
            <a:endParaRPr lang="en-US" dirty="0"/>
          </a:p>
          <a:p>
            <a:r>
              <a:rPr lang="en-US" dirty="0"/>
              <a:t>Which </a:t>
            </a:r>
            <a:r>
              <a:rPr lang="en-US" dirty="0" smtClean="0"/>
              <a:t>scale </a:t>
            </a:r>
            <a:r>
              <a:rPr lang="en-US" dirty="0"/>
              <a:t>is based on the hearing ability of an individual test subject, and which scale is based on the hearing ability of an entire population of test subjects?  </a:t>
            </a:r>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2286736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rcRect l="-24722" r="-24722"/>
          <a:stretch>
            <a:fillRect/>
          </a:stretch>
        </p:blipFill>
        <p:spPr>
          <a:xfrm>
            <a:off x="-463280" y="682236"/>
            <a:ext cx="9607280" cy="5693203"/>
          </a:xfrm>
        </p:spPr>
      </p:pic>
    </p:spTree>
    <p:extLst>
      <p:ext uri="{BB962C8B-B14F-4D97-AF65-F5344CB8AC3E}">
        <p14:creationId xmlns:p14="http://schemas.microsoft.com/office/powerpoint/2010/main" val="926944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COCLIA- Auditory Function Tests</a:t>
            </a:r>
            <a:endParaRPr lang="en-US" b="1" dirty="0"/>
          </a:p>
        </p:txBody>
      </p:sp>
      <p:sp>
        <p:nvSpPr>
          <p:cNvPr id="3" name="Content Placeholder 2"/>
          <p:cNvSpPr>
            <a:spLocks noGrp="1"/>
          </p:cNvSpPr>
          <p:nvPr>
            <p:ph idx="1"/>
          </p:nvPr>
        </p:nvSpPr>
        <p:spPr/>
        <p:txBody>
          <a:bodyPr>
            <a:normAutofit fontScale="55000" lnSpcReduction="20000"/>
          </a:bodyPr>
          <a:lstStyle/>
          <a:p>
            <a:r>
              <a:rPr lang="en-US" sz="3600" b="1" dirty="0" smtClean="0"/>
              <a:t>#2 ) </a:t>
            </a:r>
            <a:r>
              <a:rPr lang="en-US" sz="3600" b="1" dirty="0"/>
              <a:t>You practice in Timbuktu (no audiologists to be found). Tell us about tuning fork tests…how are they done and how should they be interpreted? </a:t>
            </a:r>
            <a:endParaRPr lang="en-US" sz="3600" b="1" dirty="0" smtClean="0"/>
          </a:p>
          <a:p>
            <a:endParaRPr lang="en-US" dirty="0" smtClean="0"/>
          </a:p>
          <a:p>
            <a:r>
              <a:rPr lang="en-US" dirty="0"/>
              <a:t>Evaluating hearing with a tuning fork, using combined information from the Weber and </a:t>
            </a:r>
            <a:r>
              <a:rPr lang="en-US" dirty="0" err="1"/>
              <a:t>Rinne</a:t>
            </a:r>
            <a:r>
              <a:rPr lang="en-US" dirty="0"/>
              <a:t> tests, can be a useful screening tool to differentiate between conductive and sensorineural hearing loss. However, these tests are associated with significant false- positive and –negative responses and therefore should be utilized only as screening tools and not as a definitive evaluation of auditory function</a:t>
            </a:r>
            <a:r>
              <a:rPr lang="en-US" dirty="0" smtClean="0"/>
              <a:t>.</a:t>
            </a:r>
          </a:p>
          <a:p>
            <a:pPr marL="0" indent="0">
              <a:buNone/>
            </a:pPr>
            <a:endParaRPr lang="en-US" dirty="0"/>
          </a:p>
          <a:p>
            <a:r>
              <a:rPr lang="en-US" b="1" dirty="0"/>
              <a:t>Weber tuning fork test</a:t>
            </a:r>
            <a:r>
              <a:rPr lang="en-US" dirty="0"/>
              <a:t>- This may be performed with a 256- or 512-Hz fork. The stem of a vibrating tuning fork is placed on the head in the midline and the patient is asked whether the tone is heard in both ears, or in one better than the other. With a unilateral </a:t>
            </a:r>
            <a:r>
              <a:rPr lang="en-US" i="1" dirty="0"/>
              <a:t>conductive </a:t>
            </a:r>
            <a:r>
              <a:rPr lang="en-US" dirty="0"/>
              <a:t>hearing loss, the tone is perceived as louder in the </a:t>
            </a:r>
            <a:r>
              <a:rPr lang="en-US" i="1" dirty="0"/>
              <a:t>affected </a:t>
            </a:r>
            <a:r>
              <a:rPr lang="en-US" dirty="0"/>
              <a:t>ear. With a unilateral </a:t>
            </a:r>
            <a:r>
              <a:rPr lang="en-US" i="1" dirty="0"/>
              <a:t>sensorineural </a:t>
            </a:r>
            <a:r>
              <a:rPr lang="en-US" dirty="0"/>
              <a:t>hearing loss, the tone is perceived as louder in the </a:t>
            </a:r>
            <a:r>
              <a:rPr lang="en-US" i="1" dirty="0"/>
              <a:t>unaffected </a:t>
            </a:r>
            <a:r>
              <a:rPr lang="en-US" dirty="0"/>
              <a:t>ear. As a general rule, a 5 dB difference in hearing between the two ears is required for lateralization</a:t>
            </a:r>
            <a:r>
              <a:rPr lang="en-US" dirty="0" smtClean="0"/>
              <a:t>.</a:t>
            </a:r>
          </a:p>
          <a:p>
            <a:endParaRPr lang="en-US" dirty="0"/>
          </a:p>
          <a:p>
            <a:r>
              <a:rPr lang="en-US" b="1" dirty="0" err="1"/>
              <a:t>Rinne</a:t>
            </a:r>
            <a:r>
              <a:rPr lang="en-US" b="1" dirty="0"/>
              <a:t> tuning for test</a:t>
            </a:r>
            <a:r>
              <a:rPr lang="en-US" dirty="0"/>
              <a:t>- The </a:t>
            </a:r>
            <a:r>
              <a:rPr lang="en-US" dirty="0" err="1"/>
              <a:t>Rinne</a:t>
            </a:r>
            <a:r>
              <a:rPr lang="en-US" dirty="0"/>
              <a:t> tuning fork test is very sensitive in detecting mild conductive hearing losses if a 256-Hz fork is used. A </a:t>
            </a:r>
            <a:r>
              <a:rPr lang="en-US" dirty="0" err="1"/>
              <a:t>Rinne</a:t>
            </a:r>
            <a:r>
              <a:rPr lang="en-US" dirty="0"/>
              <a:t> test compares the ability to hear by air conduction with the ability to hear by bone conduction. The tines of a vibrating tuning fork are held near the opening of the EAC (AC), and then the stem is placed on the mastoid process (BC). The patient is asked to indicate whether the tone is louder by air or bone conduction. Normally and in the presence of sensorineural hearing loss, a tone is heard louder by air conduction than by bone conduction. However, with a 30dB or greater conductive hearing loss, the bone conduction stimulus is perceived as louder than the air conduction stimulus.</a:t>
            </a:r>
          </a:p>
        </p:txBody>
      </p:sp>
    </p:spTree>
    <p:extLst>
      <p:ext uri="{BB962C8B-B14F-4D97-AF65-F5344CB8AC3E}">
        <p14:creationId xmlns:p14="http://schemas.microsoft.com/office/powerpoint/2010/main" val="94440947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Weber Test</a:t>
            </a:r>
            <a:endParaRPr lang="en-US" dirty="0"/>
          </a:p>
        </p:txBody>
      </p:sp>
      <p:pic>
        <p:nvPicPr>
          <p:cNvPr id="4" name="Content Placeholder 3"/>
          <p:cNvPicPr>
            <a:picLocks noGrp="1" noChangeAspect="1"/>
          </p:cNvPicPr>
          <p:nvPr>
            <p:ph idx="1"/>
          </p:nvPr>
        </p:nvPicPr>
        <p:blipFill rotWithShape="1">
          <a:blip r:embed="rId3"/>
          <a:srcRect t="19312" b="-21557"/>
          <a:stretch/>
        </p:blipFill>
        <p:spPr>
          <a:xfrm>
            <a:off x="683295" y="2021441"/>
            <a:ext cx="8229600" cy="3743337"/>
          </a:xfrm>
        </p:spPr>
      </p:pic>
    </p:spTree>
    <p:extLst>
      <p:ext uri="{BB962C8B-B14F-4D97-AF65-F5344CB8AC3E}">
        <p14:creationId xmlns:p14="http://schemas.microsoft.com/office/powerpoint/2010/main" val="3464678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Rinne’s</a:t>
            </a:r>
            <a:r>
              <a:rPr lang="en-US" dirty="0" smtClean="0"/>
              <a:t> Test</a:t>
            </a:r>
            <a:endParaRPr lang="en-US" dirty="0"/>
          </a:p>
        </p:txBody>
      </p:sp>
      <p:pic>
        <p:nvPicPr>
          <p:cNvPr id="4" name="Content Placeholder 3"/>
          <p:cNvPicPr>
            <a:picLocks noGrp="1" noChangeAspect="1"/>
          </p:cNvPicPr>
          <p:nvPr>
            <p:ph idx="1"/>
          </p:nvPr>
        </p:nvPicPr>
        <p:blipFill>
          <a:blip r:embed="rId2"/>
          <a:srcRect t="-8876" b="-8876"/>
          <a:stretch>
            <a:fillRect/>
          </a:stretch>
        </p:blipFill>
        <p:spPr>
          <a:xfrm>
            <a:off x="457200" y="1176812"/>
            <a:ext cx="8229600" cy="4876800"/>
          </a:xfrm>
        </p:spPr>
      </p:pic>
    </p:spTree>
    <p:extLst>
      <p:ext uri="{BB962C8B-B14F-4D97-AF65-F5344CB8AC3E}">
        <p14:creationId xmlns:p14="http://schemas.microsoft.com/office/powerpoint/2010/main" val="1896246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COCLIA- Auditory Function Tests</a:t>
            </a:r>
            <a:endParaRPr lang="en-US" b="1" dirty="0"/>
          </a:p>
        </p:txBody>
      </p:sp>
      <p:sp>
        <p:nvSpPr>
          <p:cNvPr id="3" name="Content Placeholder 2"/>
          <p:cNvSpPr>
            <a:spLocks noGrp="1"/>
          </p:cNvSpPr>
          <p:nvPr>
            <p:ph idx="1"/>
          </p:nvPr>
        </p:nvSpPr>
        <p:spPr/>
        <p:txBody>
          <a:bodyPr>
            <a:normAutofit fontScale="70000" lnSpcReduction="20000"/>
          </a:bodyPr>
          <a:lstStyle/>
          <a:p>
            <a:r>
              <a:rPr lang="en-US" sz="3600" b="1" dirty="0" smtClean="0"/>
              <a:t>#2 ) </a:t>
            </a:r>
            <a:r>
              <a:rPr lang="en-US" sz="3600" b="1" dirty="0"/>
              <a:t>You practice in Timbuktu (no audiologists to be found). Tell us about tuning fork tests…how are they done and how should they be interpreted? </a:t>
            </a:r>
            <a:endParaRPr lang="en-US" sz="3600" b="1" dirty="0" smtClean="0"/>
          </a:p>
          <a:p>
            <a:endParaRPr lang="en-US" dirty="0" smtClean="0"/>
          </a:p>
          <a:p>
            <a:r>
              <a:rPr lang="en-US" b="1" dirty="0" smtClean="0"/>
              <a:t>Weber </a:t>
            </a:r>
            <a:r>
              <a:rPr lang="en-US" b="1" dirty="0"/>
              <a:t>tuning fork </a:t>
            </a:r>
            <a:r>
              <a:rPr lang="en-US" b="1" dirty="0" smtClean="0"/>
              <a:t>test at 512Hz lateralizes to the right</a:t>
            </a:r>
            <a:r>
              <a:rPr lang="en-US" dirty="0" smtClean="0"/>
              <a:t>. </a:t>
            </a:r>
            <a:r>
              <a:rPr lang="en-US" b="1" dirty="0" err="1"/>
              <a:t>Rinne</a:t>
            </a:r>
            <a:r>
              <a:rPr lang="en-US" b="1" dirty="0"/>
              <a:t> </a:t>
            </a:r>
            <a:r>
              <a:rPr lang="en-US" b="1" dirty="0" smtClean="0"/>
              <a:t>is negative on the right and positive on the left. What kind of hearing loss?</a:t>
            </a:r>
            <a:endParaRPr lang="en-US" dirty="0" smtClean="0"/>
          </a:p>
          <a:p>
            <a:endParaRPr lang="en-US" dirty="0"/>
          </a:p>
          <a:p>
            <a:r>
              <a:rPr lang="en-US" b="1" dirty="0" smtClean="0"/>
              <a:t>Weber tuning fork lateralizes to the right. </a:t>
            </a:r>
            <a:r>
              <a:rPr lang="en-US" b="1" dirty="0" err="1" smtClean="0"/>
              <a:t>Rinne</a:t>
            </a:r>
            <a:r>
              <a:rPr lang="en-US" b="1" dirty="0" smtClean="0"/>
              <a:t> is positive bilaterally. What kind of hearing loss?</a:t>
            </a:r>
          </a:p>
          <a:p>
            <a:endParaRPr lang="en-US" b="1" dirty="0" smtClean="0"/>
          </a:p>
          <a:p>
            <a:r>
              <a:rPr lang="en-US" b="1" dirty="0"/>
              <a:t>Weber tuning fork test </a:t>
            </a:r>
            <a:r>
              <a:rPr lang="en-US" b="1" dirty="0" smtClean="0"/>
              <a:t>does not lateralize. </a:t>
            </a:r>
            <a:r>
              <a:rPr lang="en-US" b="1" dirty="0" err="1"/>
              <a:t>Rinne</a:t>
            </a:r>
            <a:r>
              <a:rPr lang="en-US" b="1" dirty="0"/>
              <a:t> is negative on the right and positive on the </a:t>
            </a:r>
            <a:r>
              <a:rPr lang="en-US" b="1" dirty="0" smtClean="0"/>
              <a:t>left. The patient is found to have right-sided</a:t>
            </a:r>
            <a:r>
              <a:rPr lang="en-US" b="1" dirty="0"/>
              <a:t> </a:t>
            </a:r>
            <a:r>
              <a:rPr lang="en-US" b="1" dirty="0" smtClean="0"/>
              <a:t>conductive hearing loss. Is this an example of false positive or false negative?</a:t>
            </a:r>
          </a:p>
          <a:p>
            <a:endParaRPr lang="en-US" b="1" dirty="0" smtClean="0"/>
          </a:p>
          <a:p>
            <a:r>
              <a:rPr lang="en-US" b="1" dirty="0"/>
              <a:t>Weber tuning fork test does not lateralize. </a:t>
            </a:r>
            <a:r>
              <a:rPr lang="en-US" b="1" dirty="0" err="1"/>
              <a:t>Rinne</a:t>
            </a:r>
            <a:r>
              <a:rPr lang="en-US" b="1" dirty="0"/>
              <a:t> is negative on the right and positive on the left. The patient is found to have </a:t>
            </a:r>
            <a:r>
              <a:rPr lang="en-US" b="1" dirty="0" smtClean="0"/>
              <a:t>normal hearing. </a:t>
            </a:r>
            <a:r>
              <a:rPr lang="en-US" b="1" dirty="0"/>
              <a:t>Is this an example of false positive or false negative?</a:t>
            </a:r>
          </a:p>
          <a:p>
            <a:endParaRPr lang="en-US" b="1" dirty="0"/>
          </a:p>
          <a:p>
            <a:endParaRPr lang="en-US" b="1" dirty="0" smtClean="0"/>
          </a:p>
          <a:p>
            <a:endParaRPr lang="en-US" b="1" dirty="0" smtClean="0"/>
          </a:p>
          <a:p>
            <a:endParaRPr lang="en-US" dirty="0"/>
          </a:p>
        </p:txBody>
      </p:sp>
    </p:spTree>
    <p:extLst>
      <p:ext uri="{BB962C8B-B14F-4D97-AF65-F5344CB8AC3E}">
        <p14:creationId xmlns:p14="http://schemas.microsoft.com/office/powerpoint/2010/main" val="284404644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of Hearing Loss </a:t>
            </a:r>
            <a:endParaRPr lang="en-US" dirty="0"/>
          </a:p>
        </p:txBody>
      </p:sp>
      <p:pic>
        <p:nvPicPr>
          <p:cNvPr id="4" name="Content Placeholder 3"/>
          <p:cNvPicPr>
            <a:picLocks noGrp="1" noChangeAspect="1"/>
          </p:cNvPicPr>
          <p:nvPr>
            <p:ph idx="1"/>
          </p:nvPr>
        </p:nvPicPr>
        <p:blipFill>
          <a:blip r:embed="rId2"/>
          <a:srcRect t="-49891" b="-49891"/>
          <a:stretch>
            <a:fillRect/>
          </a:stretch>
        </p:blipFill>
        <p:spPr>
          <a:xfrm>
            <a:off x="457200" y="1374422"/>
            <a:ext cx="8229600" cy="4876800"/>
          </a:xfrm>
        </p:spPr>
      </p:pic>
    </p:spTree>
    <p:extLst>
      <p:ext uri="{BB962C8B-B14F-4D97-AF65-F5344CB8AC3E}">
        <p14:creationId xmlns:p14="http://schemas.microsoft.com/office/powerpoint/2010/main" val="38193022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COCLIA- Auditory Function Tests</a:t>
            </a:r>
            <a:endParaRPr lang="en-US" b="1" dirty="0"/>
          </a:p>
        </p:txBody>
      </p:sp>
      <p:sp>
        <p:nvSpPr>
          <p:cNvPr id="3" name="Content Placeholder 2"/>
          <p:cNvSpPr>
            <a:spLocks noGrp="1"/>
          </p:cNvSpPr>
          <p:nvPr>
            <p:ph idx="1"/>
          </p:nvPr>
        </p:nvSpPr>
        <p:spPr>
          <a:xfrm>
            <a:off x="457200" y="1600200"/>
            <a:ext cx="8229600" cy="4227689"/>
          </a:xfrm>
        </p:spPr>
        <p:txBody>
          <a:bodyPr>
            <a:normAutofit fontScale="70000" lnSpcReduction="20000"/>
          </a:bodyPr>
          <a:lstStyle/>
          <a:p>
            <a:r>
              <a:rPr lang="en-US" sz="3600" b="1" dirty="0" smtClean="0"/>
              <a:t>#3 ) </a:t>
            </a:r>
            <a:r>
              <a:rPr lang="en-US" sz="2800" dirty="0" smtClean="0"/>
              <a:t>What </a:t>
            </a:r>
            <a:r>
              <a:rPr lang="en-US" sz="2800" dirty="0"/>
              <a:t>is the speech reception threshold (SRT) and how is it measured?</a:t>
            </a:r>
          </a:p>
          <a:p>
            <a:pPr marL="0" indent="0">
              <a:buNone/>
            </a:pPr>
            <a:endParaRPr lang="en-US" sz="3600" b="1" dirty="0"/>
          </a:p>
          <a:p>
            <a:pPr marL="0" indent="0">
              <a:buNone/>
            </a:pPr>
            <a:r>
              <a:rPr lang="en-US" b="1" dirty="0" smtClean="0"/>
              <a:t>Speech </a:t>
            </a:r>
            <a:r>
              <a:rPr lang="en-US" b="1" dirty="0"/>
              <a:t>reception threshold is the lowest intensity at which a spondee (equally weighted two-syllable word, such as “baseball</a:t>
            </a:r>
            <a:r>
              <a:rPr lang="en-US" b="1" dirty="0" smtClean="0"/>
              <a:t>”) is understood </a:t>
            </a:r>
            <a:r>
              <a:rPr lang="en-US" b="1" dirty="0"/>
              <a:t>by a subject approximately fifty per cent of the time</a:t>
            </a:r>
            <a:r>
              <a:rPr lang="en-US" b="1" dirty="0" smtClean="0"/>
              <a:t>.</a:t>
            </a:r>
          </a:p>
          <a:p>
            <a:endParaRPr lang="en-US" b="1" dirty="0" smtClean="0"/>
          </a:p>
          <a:p>
            <a:pPr marL="0" indent="0">
              <a:buNone/>
            </a:pPr>
            <a:r>
              <a:rPr lang="en-US" b="1" dirty="0" smtClean="0"/>
              <a:t>In typical SRT testing, a subject is given a series of spondees through headphones or speakers. In between the playback of each spondee</a:t>
            </a:r>
            <a:r>
              <a:rPr lang="en-US" b="1" dirty="0"/>
              <a:t>, the tester typically adjusts the sound intensity up or down until the subject's responses are correct 50% of the time. The pure tone average and speech reception threshold should be within 7 dB of each other. </a:t>
            </a:r>
            <a:endParaRPr lang="en-US" b="1" dirty="0" smtClean="0"/>
          </a:p>
          <a:p>
            <a:pPr marL="0" indent="0">
              <a:buNone/>
            </a:pPr>
            <a:endParaRPr lang="en-US" b="1" dirty="0" smtClean="0"/>
          </a:p>
          <a:p>
            <a:pPr marL="0" indent="0">
              <a:buNone/>
            </a:pPr>
            <a:r>
              <a:rPr lang="en-US" b="1" dirty="0" smtClean="0"/>
              <a:t>Comparison </a:t>
            </a:r>
            <a:r>
              <a:rPr lang="en-US" b="1" dirty="0"/>
              <a:t>of the speech reception threshold and the pure tone average serves as a check on the validity of the pure tone thresholds. Discrepancies between these measures may suggest a functional or non-organic hearing loss</a:t>
            </a:r>
            <a:r>
              <a:rPr lang="en-US" b="1" dirty="0" smtClean="0"/>
              <a:t>.</a:t>
            </a:r>
          </a:p>
          <a:p>
            <a:endParaRPr lang="en-US" dirty="0"/>
          </a:p>
        </p:txBody>
      </p:sp>
    </p:spTree>
    <p:extLst>
      <p:ext uri="{BB962C8B-B14F-4D97-AF65-F5344CB8AC3E}">
        <p14:creationId xmlns:p14="http://schemas.microsoft.com/office/powerpoint/2010/main" val="394986453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chor="ctr"/>
          <a:lstStyle/>
          <a:p>
            <a:pPr algn="ctr"/>
            <a:r>
              <a:rPr lang="en-US">
                <a:latin typeface="Hoefler Text" charset="0"/>
              </a:rPr>
              <a:t>Pure Tone Audiometry</a:t>
            </a:r>
          </a:p>
        </p:txBody>
      </p:sp>
      <p:sp>
        <p:nvSpPr>
          <p:cNvPr id="58371" name="Rectangle 3"/>
          <p:cNvSpPr>
            <a:spLocks noGrp="1" noChangeArrowheads="1"/>
          </p:cNvSpPr>
          <p:nvPr>
            <p:ph type="body" idx="1"/>
          </p:nvPr>
        </p:nvSpPr>
        <p:spPr/>
        <p:txBody>
          <a:bodyPr anchor="ctr"/>
          <a:lstStyle/>
          <a:p>
            <a:pPr>
              <a:buFontTx/>
              <a:buNone/>
            </a:pPr>
            <a:r>
              <a:rPr lang="ja-JP" altLang="en-US">
                <a:latin typeface="Arial"/>
              </a:rPr>
              <a:t>“</a:t>
            </a:r>
            <a:r>
              <a:rPr lang="en-US">
                <a:latin typeface="Hoefler Text" charset="0"/>
              </a:rPr>
              <a:t>The aim of pure tone audiometry is to establish hearing threshold sensitivity across the range of audible frequencies important for communication</a:t>
            </a:r>
            <a:r>
              <a:rPr lang="ja-JP" altLang="en-US">
                <a:latin typeface="Arial"/>
              </a:rPr>
              <a:t>”</a:t>
            </a:r>
            <a:endParaRPr lang="en-US">
              <a:latin typeface="Hoefler Text" charset="0"/>
            </a:endParaRPr>
          </a:p>
        </p:txBody>
      </p:sp>
    </p:spTree>
    <p:extLst>
      <p:ext uri="{BB962C8B-B14F-4D97-AF65-F5344CB8AC3E}">
        <p14:creationId xmlns:p14="http://schemas.microsoft.com/office/powerpoint/2010/main" val="138750352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ctr">
              <a:lnSpc>
                <a:spcPct val="80000"/>
              </a:lnSpc>
            </a:pPr>
            <a:r>
              <a:rPr lang="en-US">
                <a:latin typeface="Hoefler Text" charset="0"/>
              </a:rPr>
              <a:t>Establishing a Pure Tone Audiogram</a:t>
            </a:r>
          </a:p>
        </p:txBody>
      </p:sp>
      <p:sp>
        <p:nvSpPr>
          <p:cNvPr id="66563" name="Rectangle 3"/>
          <p:cNvSpPr>
            <a:spLocks noGrp="1" noChangeArrowheads="1"/>
          </p:cNvSpPr>
          <p:nvPr>
            <p:ph type="body" idx="1"/>
          </p:nvPr>
        </p:nvSpPr>
        <p:spPr/>
        <p:txBody>
          <a:bodyPr/>
          <a:lstStyle/>
          <a:p>
            <a:pPr marL="609600" indent="-609600">
              <a:buSzPct val="85000"/>
              <a:buFontTx/>
              <a:buChar char="o"/>
            </a:pPr>
            <a:r>
              <a:rPr lang="en-US">
                <a:latin typeface="Hoefler Text" charset="0"/>
              </a:rPr>
              <a:t>Establish which is the better ear and test first</a:t>
            </a:r>
          </a:p>
          <a:p>
            <a:pPr marL="609600" indent="-609600">
              <a:buSzPct val="85000"/>
              <a:buFontTx/>
              <a:buChar char="o"/>
            </a:pPr>
            <a:r>
              <a:rPr lang="en-US">
                <a:latin typeface="Hoefler Text" charset="0"/>
              </a:rPr>
              <a:t>Start air conduction testing at 1000 Hz</a:t>
            </a:r>
          </a:p>
          <a:p>
            <a:pPr marL="609600" indent="-609600">
              <a:buSzPct val="85000"/>
              <a:buFontTx/>
              <a:buChar char="o"/>
            </a:pPr>
            <a:r>
              <a:rPr lang="en-US">
                <a:latin typeface="Hoefler Text" charset="0"/>
              </a:rPr>
              <a:t>Begin at 30 dB HL.  If there is no response, increase intensity in 20 dB steps until you see a response</a:t>
            </a:r>
          </a:p>
          <a:p>
            <a:pPr marL="609600" indent="-609600">
              <a:buSzPct val="85000"/>
              <a:buFontTx/>
              <a:buChar char="o"/>
            </a:pPr>
            <a:r>
              <a:rPr lang="en-US">
                <a:latin typeface="Hoefler Text" charset="0"/>
              </a:rPr>
              <a:t>Follow the </a:t>
            </a:r>
            <a:r>
              <a:rPr lang="ja-JP" altLang="en-US">
                <a:latin typeface="Arial"/>
              </a:rPr>
              <a:t>“</a:t>
            </a:r>
            <a:r>
              <a:rPr lang="en-US">
                <a:latin typeface="Hoefler Text" charset="0"/>
              </a:rPr>
              <a:t>down in 10, up in 5</a:t>
            </a:r>
            <a:r>
              <a:rPr lang="ja-JP" altLang="en-US">
                <a:latin typeface="Arial"/>
              </a:rPr>
              <a:t>”</a:t>
            </a:r>
            <a:r>
              <a:rPr lang="en-US">
                <a:latin typeface="Hoefler Text" charset="0"/>
              </a:rPr>
              <a:t> rule</a:t>
            </a:r>
          </a:p>
        </p:txBody>
      </p:sp>
    </p:spTree>
    <p:extLst>
      <p:ext uri="{BB962C8B-B14F-4D97-AF65-F5344CB8AC3E}">
        <p14:creationId xmlns:p14="http://schemas.microsoft.com/office/powerpoint/2010/main" val="235772983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chor="ctr">
            <a:normAutofit fontScale="90000"/>
          </a:bodyPr>
          <a:lstStyle/>
          <a:p>
            <a:pPr algn="ctr"/>
            <a:r>
              <a:rPr lang="en-US">
                <a:latin typeface="Hoefler Text" charset="0"/>
              </a:rPr>
              <a:t>Air Conduction vs Bone Conduction Testing</a:t>
            </a:r>
          </a:p>
        </p:txBody>
      </p:sp>
      <p:sp>
        <p:nvSpPr>
          <p:cNvPr id="60420" name="Rectangle 4"/>
          <p:cNvSpPr>
            <a:spLocks noGrp="1" noChangeArrowheads="1"/>
          </p:cNvSpPr>
          <p:nvPr>
            <p:ph type="body" sz="half" idx="2"/>
          </p:nvPr>
        </p:nvSpPr>
        <p:spPr/>
        <p:txBody>
          <a:bodyPr anchor="ctr"/>
          <a:lstStyle/>
          <a:p>
            <a:pPr>
              <a:buFontTx/>
              <a:buNone/>
            </a:pPr>
            <a:r>
              <a:rPr lang="en-US" sz="2800">
                <a:latin typeface="Hoefler Text" charset="0"/>
              </a:rPr>
              <a:t>Air conduction tests the entire auditory system.  Bone conduction bypasses the conductive mechanism, so it tests only the inner ear.</a:t>
            </a:r>
          </a:p>
        </p:txBody>
      </p:sp>
      <p:pic>
        <p:nvPicPr>
          <p:cNvPr id="60421" name="Picture 5" descr="fig 5-7                                                        000006D9Zip 100                        AB89E6CB:"/>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38200" y="2348089"/>
            <a:ext cx="3810000" cy="2846388"/>
          </a:xfrm>
        </p:spPr>
      </p:pic>
    </p:spTree>
    <p:extLst>
      <p:ext uri="{BB962C8B-B14F-4D97-AF65-F5344CB8AC3E}">
        <p14:creationId xmlns:p14="http://schemas.microsoft.com/office/powerpoint/2010/main" val="275230390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chor="ctr"/>
          <a:lstStyle/>
          <a:p>
            <a:pPr algn="ctr"/>
            <a:r>
              <a:rPr lang="en-US">
                <a:latin typeface="Hoefler Text" charset="0"/>
              </a:rPr>
              <a:t>ASHA Procedure</a:t>
            </a:r>
          </a:p>
        </p:txBody>
      </p:sp>
      <p:sp>
        <p:nvSpPr>
          <p:cNvPr id="67588" name="Rectangle 4"/>
          <p:cNvSpPr>
            <a:spLocks noGrp="1" noChangeArrowheads="1"/>
          </p:cNvSpPr>
          <p:nvPr>
            <p:ph type="body" sz="half" idx="2"/>
          </p:nvPr>
        </p:nvSpPr>
        <p:spPr>
          <a:xfrm>
            <a:off x="1066800" y="4572000"/>
            <a:ext cx="7772400" cy="1981200"/>
          </a:xfrm>
        </p:spPr>
        <p:txBody>
          <a:bodyPr>
            <a:normAutofit lnSpcReduction="10000"/>
          </a:bodyPr>
          <a:lstStyle/>
          <a:p>
            <a:pPr>
              <a:lnSpc>
                <a:spcPct val="90000"/>
              </a:lnSpc>
              <a:buFontTx/>
              <a:buNone/>
            </a:pPr>
            <a:r>
              <a:rPr lang="en-US" sz="2400">
                <a:latin typeface="Hoefler Text" charset="0"/>
              </a:rPr>
              <a:t>Hypothetical threshold search for a listener whose threshold is 35 dB HL.  A + indicates the listener heard the presentation, and a - shows the listener didn</a:t>
            </a:r>
            <a:r>
              <a:rPr lang="ja-JP" altLang="en-US" sz="2400">
                <a:latin typeface="Arial"/>
              </a:rPr>
              <a:t>’</a:t>
            </a:r>
            <a:r>
              <a:rPr lang="en-US" sz="2400">
                <a:latin typeface="Hoefler Text" charset="0"/>
              </a:rPr>
              <a:t>t hear the tone.  Notice that the hearing level of a trial is raised by 5 dB following a - and is lowered by 10 dB following a +.</a:t>
            </a:r>
          </a:p>
        </p:txBody>
      </p:sp>
      <p:pic>
        <p:nvPicPr>
          <p:cNvPr id="67589" name="Picture 5" descr="fig 5-4                                                        000006D9Zip 100                        AB89E6CB:"/>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09800" y="1905000"/>
            <a:ext cx="4714875" cy="2516188"/>
          </a:xfrm>
        </p:spPr>
      </p:pic>
    </p:spTree>
    <p:extLst>
      <p:ext uri="{BB962C8B-B14F-4D97-AF65-F5344CB8AC3E}">
        <p14:creationId xmlns:p14="http://schemas.microsoft.com/office/powerpoint/2010/main" val="1440601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COCLIA- Auditory Function Tests</a:t>
            </a:r>
            <a:endParaRPr lang="en-US" b="1" dirty="0"/>
          </a:p>
        </p:txBody>
      </p:sp>
      <p:sp>
        <p:nvSpPr>
          <p:cNvPr id="3" name="Content Placeholder 2"/>
          <p:cNvSpPr>
            <a:spLocks noGrp="1"/>
          </p:cNvSpPr>
          <p:nvPr>
            <p:ph idx="1"/>
          </p:nvPr>
        </p:nvSpPr>
        <p:spPr/>
        <p:txBody>
          <a:bodyPr>
            <a:normAutofit fontScale="92500" lnSpcReduction="10000"/>
          </a:bodyPr>
          <a:lstStyle/>
          <a:p>
            <a:r>
              <a:rPr lang="en-US" b="1" dirty="0" smtClean="0"/>
              <a:t>#1 ) Describe </a:t>
            </a:r>
            <a:r>
              <a:rPr lang="en-US" b="1" dirty="0"/>
              <a:t>in detail the decibel scales used to measure sounds and hearing (dB HL, dB SPL and dB SL)</a:t>
            </a:r>
            <a:r>
              <a:rPr lang="en-US" b="1" dirty="0" smtClean="0"/>
              <a:t>.</a:t>
            </a:r>
          </a:p>
          <a:p>
            <a:endParaRPr lang="en-US" dirty="0"/>
          </a:p>
          <a:p>
            <a:r>
              <a:rPr lang="en-US" dirty="0" smtClean="0"/>
              <a:t>A </a:t>
            </a:r>
            <a:r>
              <a:rPr lang="en-US" dirty="0"/>
              <a:t>decibel (dB) is one tenth of a </a:t>
            </a:r>
            <a:r>
              <a:rPr lang="en-US" dirty="0" err="1"/>
              <a:t>bel</a:t>
            </a:r>
            <a:r>
              <a:rPr lang="en-US" dirty="0"/>
              <a:t>, a unit named after Alexander Graham Bell that was originally developed to quantify the  </a:t>
            </a:r>
            <a:r>
              <a:rPr lang="en-US" dirty="0" smtClean="0"/>
              <a:t>reduction in audio level over one mile of telephone cable. </a:t>
            </a:r>
          </a:p>
          <a:p>
            <a:endParaRPr lang="en-US" dirty="0" smtClean="0"/>
          </a:p>
          <a:p>
            <a:r>
              <a:rPr lang="en-US" dirty="0"/>
              <a:t>The decibel scale is logarithmic, and doubling sound pressure corresponds a</a:t>
            </a:r>
            <a:r>
              <a:rPr lang="en-US" dirty="0" smtClean="0"/>
              <a:t>pproximately </a:t>
            </a:r>
            <a:r>
              <a:rPr lang="en-US" dirty="0"/>
              <a:t>to a 6 dB increase in level</a:t>
            </a:r>
            <a:r>
              <a:rPr lang="en-US" dirty="0" smtClean="0"/>
              <a:t>.</a:t>
            </a:r>
          </a:p>
          <a:p>
            <a:endParaRPr lang="en-US" dirty="0"/>
          </a:p>
          <a:p>
            <a:r>
              <a:rPr lang="en-US" dirty="0" smtClean="0"/>
              <a:t> </a:t>
            </a:r>
            <a:r>
              <a:rPr lang="en-US" dirty="0"/>
              <a:t>A decibel is a </a:t>
            </a:r>
            <a:r>
              <a:rPr lang="en-US" dirty="0" err="1"/>
              <a:t>unitless</a:t>
            </a:r>
            <a:r>
              <a:rPr lang="en-US" dirty="0"/>
              <a:t> quantity, and decibels are expressed as a ratio to a reference level </a:t>
            </a:r>
            <a:r>
              <a:rPr lang="en-US" dirty="0" smtClean="0"/>
              <a:t> sound</a:t>
            </a:r>
            <a:r>
              <a:rPr lang="en-US" dirty="0"/>
              <a:t>; dB SL, </a:t>
            </a:r>
            <a:r>
              <a:rPr lang="en-US" dirty="0" err="1"/>
              <a:t>db</a:t>
            </a:r>
            <a:r>
              <a:rPr lang="en-US" dirty="0"/>
              <a:t> SPL, and dB SL are decibel scales with different reference sounds. </a:t>
            </a:r>
          </a:p>
          <a:p>
            <a:endParaRPr lang="en-US" dirty="0"/>
          </a:p>
        </p:txBody>
      </p:sp>
    </p:spTree>
    <p:extLst>
      <p:ext uri="{BB962C8B-B14F-4D97-AF65-F5344CB8AC3E}">
        <p14:creationId xmlns:p14="http://schemas.microsoft.com/office/powerpoint/2010/main" val="1067532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chor="ctr"/>
          <a:lstStyle/>
          <a:p>
            <a:pPr algn="ctr">
              <a:lnSpc>
                <a:spcPct val="80000"/>
              </a:lnSpc>
            </a:pPr>
            <a:r>
              <a:rPr lang="en-US">
                <a:latin typeface="Hoefler Text" charset="0"/>
              </a:rPr>
              <a:t>Establishing a Pure Tone Audiogram</a:t>
            </a:r>
          </a:p>
        </p:txBody>
      </p:sp>
      <p:sp>
        <p:nvSpPr>
          <p:cNvPr id="68611" name="Rectangle 3"/>
          <p:cNvSpPr>
            <a:spLocks noGrp="1" noChangeArrowheads="1"/>
          </p:cNvSpPr>
          <p:nvPr>
            <p:ph type="body" idx="1"/>
          </p:nvPr>
        </p:nvSpPr>
        <p:spPr/>
        <p:txBody>
          <a:bodyPr anchor="ctr"/>
          <a:lstStyle/>
          <a:p>
            <a:pPr marL="609600" indent="-609600">
              <a:lnSpc>
                <a:spcPct val="80000"/>
              </a:lnSpc>
              <a:buSzPct val="85000"/>
              <a:buFontTx/>
              <a:buChar char="o"/>
            </a:pPr>
            <a:r>
              <a:rPr lang="en-US" sz="2800" dirty="0">
                <a:latin typeface="Hoefler Text" charset="0"/>
              </a:rPr>
              <a:t>After several crossings of the same intensity, pick threshold as an intensity where 50% of the time the listener responds correctly</a:t>
            </a:r>
          </a:p>
          <a:p>
            <a:pPr marL="609600" indent="-609600">
              <a:lnSpc>
                <a:spcPct val="90000"/>
              </a:lnSpc>
              <a:buSzPct val="85000"/>
              <a:buFontTx/>
              <a:buChar char="o"/>
            </a:pPr>
            <a:r>
              <a:rPr lang="en-US" sz="2800" dirty="0">
                <a:latin typeface="Hoefler Text" charset="0"/>
              </a:rPr>
              <a:t>Move to 2000 Hz, 3000 Hz, 4000 Hz, and 8000 Hz (as a minimum)</a:t>
            </a:r>
          </a:p>
          <a:p>
            <a:pPr marL="609600" indent="-609600">
              <a:buSzPct val="85000"/>
              <a:buFontTx/>
              <a:buChar char="o"/>
            </a:pPr>
            <a:r>
              <a:rPr lang="en-US" sz="2800" dirty="0">
                <a:latin typeface="Hoefler Text" charset="0"/>
              </a:rPr>
              <a:t>Pick up the low frequency (500 and 250 Hz) tones</a:t>
            </a:r>
          </a:p>
          <a:p>
            <a:pPr marL="609600" indent="-609600">
              <a:buSzPct val="85000"/>
              <a:buFontTx/>
              <a:buChar char="o"/>
            </a:pPr>
            <a:r>
              <a:rPr lang="en-US" sz="2800" dirty="0">
                <a:latin typeface="Hoefler Text" charset="0"/>
              </a:rPr>
              <a:t>Repeat for the other ear</a:t>
            </a:r>
          </a:p>
        </p:txBody>
      </p:sp>
    </p:spTree>
    <p:extLst>
      <p:ext uri="{BB962C8B-B14F-4D97-AF65-F5344CB8AC3E}">
        <p14:creationId xmlns:p14="http://schemas.microsoft.com/office/powerpoint/2010/main" val="399253172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gn="ctr"/>
            <a:r>
              <a:rPr lang="en-US">
                <a:latin typeface="Hoefler Text" charset="0"/>
              </a:rPr>
              <a:t>Speech Audiometry</a:t>
            </a:r>
          </a:p>
        </p:txBody>
      </p:sp>
      <p:sp>
        <p:nvSpPr>
          <p:cNvPr id="70659" name="Rectangle 3"/>
          <p:cNvSpPr>
            <a:spLocks noGrp="1" noChangeArrowheads="1"/>
          </p:cNvSpPr>
          <p:nvPr>
            <p:ph type="body" idx="1"/>
          </p:nvPr>
        </p:nvSpPr>
        <p:spPr/>
        <p:txBody>
          <a:bodyPr/>
          <a:lstStyle/>
          <a:p>
            <a:pPr>
              <a:buFontTx/>
              <a:buNone/>
            </a:pPr>
            <a:r>
              <a:rPr lang="en-US">
                <a:latin typeface="Hoefler Text" charset="0"/>
              </a:rPr>
              <a:t>Materials</a:t>
            </a:r>
          </a:p>
          <a:p>
            <a:pPr>
              <a:buSzPct val="75000"/>
              <a:buFont typeface="Wingdings" charset="0"/>
              <a:buChar char="§"/>
            </a:pPr>
            <a:r>
              <a:rPr lang="en-US">
                <a:latin typeface="Hoefler Text" charset="0"/>
              </a:rPr>
              <a:t>Types</a:t>
            </a:r>
          </a:p>
          <a:p>
            <a:pPr lvl="1">
              <a:buSzPct val="70000"/>
              <a:buFont typeface="Wingdings" charset="0"/>
              <a:buChar char="ü"/>
            </a:pPr>
            <a:r>
              <a:rPr lang="en-US">
                <a:latin typeface="Hoefler Text" charset="0"/>
              </a:rPr>
              <a:t>Nonsense syllables</a:t>
            </a:r>
          </a:p>
          <a:p>
            <a:pPr lvl="1">
              <a:buSzPct val="70000"/>
              <a:buFont typeface="Wingdings" charset="0"/>
              <a:buChar char="ü"/>
            </a:pPr>
            <a:r>
              <a:rPr lang="en-US">
                <a:latin typeface="Hoefler Text" charset="0"/>
              </a:rPr>
              <a:t>Monosyllabic words</a:t>
            </a:r>
          </a:p>
          <a:p>
            <a:pPr lvl="1">
              <a:buSzPct val="70000"/>
              <a:buFont typeface="Wingdings" charset="0"/>
              <a:buChar char="ü"/>
            </a:pPr>
            <a:r>
              <a:rPr lang="en-US">
                <a:latin typeface="Hoefler Text" charset="0"/>
              </a:rPr>
              <a:t>Spondaic words</a:t>
            </a:r>
          </a:p>
          <a:p>
            <a:pPr lvl="1">
              <a:buSzPct val="70000"/>
              <a:buFont typeface="Wingdings" charset="0"/>
              <a:buChar char="ü"/>
            </a:pPr>
            <a:r>
              <a:rPr lang="en-US">
                <a:latin typeface="Hoefler Text" charset="0"/>
              </a:rPr>
              <a:t>Sentence tests</a:t>
            </a:r>
          </a:p>
        </p:txBody>
      </p:sp>
    </p:spTree>
    <p:extLst>
      <p:ext uri="{BB962C8B-B14F-4D97-AF65-F5344CB8AC3E}">
        <p14:creationId xmlns:p14="http://schemas.microsoft.com/office/powerpoint/2010/main" val="410099992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ctr"/>
            <a:r>
              <a:rPr lang="en-US">
                <a:latin typeface="Hoefler Text" charset="0"/>
              </a:rPr>
              <a:t>Speech Audiometry</a:t>
            </a:r>
          </a:p>
        </p:txBody>
      </p:sp>
      <p:sp>
        <p:nvSpPr>
          <p:cNvPr id="69635" name="Rectangle 3"/>
          <p:cNvSpPr>
            <a:spLocks noGrp="1" noChangeArrowheads="1"/>
          </p:cNvSpPr>
          <p:nvPr>
            <p:ph type="body" idx="1"/>
          </p:nvPr>
        </p:nvSpPr>
        <p:spPr/>
        <p:txBody>
          <a:bodyPr/>
          <a:lstStyle/>
          <a:p>
            <a:pPr>
              <a:lnSpc>
                <a:spcPct val="90000"/>
              </a:lnSpc>
              <a:buFontTx/>
              <a:buNone/>
            </a:pPr>
            <a:r>
              <a:rPr lang="en-US" sz="2800">
                <a:latin typeface="Hoefler Text" charset="0"/>
              </a:rPr>
              <a:t>Uses:</a:t>
            </a:r>
          </a:p>
          <a:p>
            <a:pPr>
              <a:lnSpc>
                <a:spcPct val="90000"/>
              </a:lnSpc>
              <a:buSzPct val="70000"/>
              <a:buFont typeface="Wingdings" charset="0"/>
              <a:buChar char="§"/>
            </a:pPr>
            <a:r>
              <a:rPr lang="en-US" sz="2800">
                <a:latin typeface="Hoefler Text" charset="0"/>
              </a:rPr>
              <a:t>Sensitivity for speech</a:t>
            </a:r>
          </a:p>
          <a:p>
            <a:pPr lvl="1">
              <a:lnSpc>
                <a:spcPct val="90000"/>
              </a:lnSpc>
              <a:buSzPct val="65000"/>
              <a:buFont typeface="Wingdings" charset="0"/>
              <a:buChar char="ü"/>
            </a:pPr>
            <a:r>
              <a:rPr lang="en-US" sz="2400">
                <a:latin typeface="Hoefler Text" charset="0"/>
              </a:rPr>
              <a:t>Speech awareness threshold</a:t>
            </a:r>
          </a:p>
          <a:p>
            <a:pPr lvl="1">
              <a:lnSpc>
                <a:spcPct val="90000"/>
              </a:lnSpc>
              <a:buSzPct val="65000"/>
              <a:buFont typeface="Wingdings" charset="0"/>
              <a:buChar char="ü"/>
            </a:pPr>
            <a:r>
              <a:rPr lang="en-US" sz="2400">
                <a:latin typeface="Hoefler Text" charset="0"/>
              </a:rPr>
              <a:t>Speech reception threshold</a:t>
            </a:r>
          </a:p>
          <a:p>
            <a:pPr>
              <a:lnSpc>
                <a:spcPct val="90000"/>
              </a:lnSpc>
              <a:buSzPct val="70000"/>
              <a:buFont typeface="Wingdings" charset="0"/>
              <a:buChar char="§"/>
            </a:pPr>
            <a:r>
              <a:rPr lang="en-US" sz="2800">
                <a:latin typeface="Hoefler Text" charset="0"/>
              </a:rPr>
              <a:t>Pure tone cross check</a:t>
            </a:r>
          </a:p>
          <a:p>
            <a:pPr>
              <a:lnSpc>
                <a:spcPct val="90000"/>
              </a:lnSpc>
              <a:buSzPct val="70000"/>
              <a:buFont typeface="Wingdings" charset="0"/>
              <a:buChar char="§"/>
            </a:pPr>
            <a:r>
              <a:rPr lang="en-US" sz="2800">
                <a:latin typeface="Hoefler Text" charset="0"/>
              </a:rPr>
              <a:t>Speech recognition</a:t>
            </a:r>
          </a:p>
          <a:p>
            <a:pPr>
              <a:lnSpc>
                <a:spcPct val="90000"/>
              </a:lnSpc>
              <a:buSzPct val="70000"/>
              <a:buFont typeface="Wingdings" charset="0"/>
              <a:buChar char="§"/>
            </a:pPr>
            <a:r>
              <a:rPr lang="en-US" sz="2800">
                <a:latin typeface="Hoefler Text" charset="0"/>
              </a:rPr>
              <a:t>Differential diagnosis</a:t>
            </a:r>
          </a:p>
          <a:p>
            <a:pPr>
              <a:lnSpc>
                <a:spcPct val="90000"/>
              </a:lnSpc>
              <a:buSzPct val="70000"/>
              <a:buFont typeface="Wingdings" charset="0"/>
              <a:buChar char="§"/>
            </a:pPr>
            <a:r>
              <a:rPr lang="en-US" sz="2800">
                <a:latin typeface="Hoefler Text" charset="0"/>
              </a:rPr>
              <a:t>Central auditory processing</a:t>
            </a:r>
          </a:p>
          <a:p>
            <a:pPr>
              <a:lnSpc>
                <a:spcPct val="90000"/>
              </a:lnSpc>
              <a:buSzPct val="70000"/>
              <a:buFont typeface="Wingdings" charset="0"/>
              <a:buChar char="§"/>
            </a:pPr>
            <a:r>
              <a:rPr lang="en-US" sz="2800">
                <a:latin typeface="Hoefler Text" charset="0"/>
              </a:rPr>
              <a:t>Estimate of communicative function</a:t>
            </a:r>
          </a:p>
        </p:txBody>
      </p:sp>
    </p:spTree>
    <p:extLst>
      <p:ext uri="{BB962C8B-B14F-4D97-AF65-F5344CB8AC3E}">
        <p14:creationId xmlns:p14="http://schemas.microsoft.com/office/powerpoint/2010/main" val="398820191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gn="ctr"/>
            <a:r>
              <a:rPr lang="en-US">
                <a:latin typeface="Hoefler Text" charset="0"/>
              </a:rPr>
              <a:t>Speech Audiometry</a:t>
            </a:r>
          </a:p>
        </p:txBody>
      </p:sp>
      <p:sp>
        <p:nvSpPr>
          <p:cNvPr id="71684" name="Rectangle 4"/>
          <p:cNvSpPr>
            <a:spLocks noGrp="1" noChangeArrowheads="1"/>
          </p:cNvSpPr>
          <p:nvPr>
            <p:ph type="body" sz="half" idx="2"/>
          </p:nvPr>
        </p:nvSpPr>
        <p:spPr/>
        <p:txBody>
          <a:bodyPr/>
          <a:lstStyle/>
          <a:p>
            <a:endParaRPr lang="en-US" sz="2400">
              <a:latin typeface="Hoefler Text" charset="0"/>
            </a:endParaRPr>
          </a:p>
          <a:p>
            <a:pPr>
              <a:buSzPct val="65000"/>
              <a:buFontTx/>
              <a:buNone/>
            </a:pPr>
            <a:r>
              <a:rPr lang="en-US" sz="2400">
                <a:latin typeface="Hoefler Text" charset="0"/>
              </a:rPr>
              <a:t>Relationship of redundancy of informational content and sensitivity to the effects of hearing loss on three types of speech recognition materials</a:t>
            </a:r>
          </a:p>
        </p:txBody>
      </p:sp>
      <p:pic>
        <p:nvPicPr>
          <p:cNvPr id="71688" name="Picture 8" descr="Fig 6-16                                                       000006D9Zip 100                        AB89E6CB:"/>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828800" y="2133600"/>
            <a:ext cx="5634038" cy="1981200"/>
          </a:xfrm>
        </p:spPr>
      </p:pic>
    </p:spTree>
    <p:extLst>
      <p:ext uri="{BB962C8B-B14F-4D97-AF65-F5344CB8AC3E}">
        <p14:creationId xmlns:p14="http://schemas.microsoft.com/office/powerpoint/2010/main" val="147499727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chor="ctr">
            <a:normAutofit fontScale="90000"/>
          </a:bodyPr>
          <a:lstStyle/>
          <a:p>
            <a:pPr algn="ctr"/>
            <a:r>
              <a:rPr lang="en-US">
                <a:latin typeface="Hoefler Text" charset="0"/>
              </a:rPr>
              <a:t>Speech Audiometry</a:t>
            </a:r>
            <a:br>
              <a:rPr lang="en-US">
                <a:latin typeface="Hoefler Text" charset="0"/>
              </a:rPr>
            </a:br>
            <a:r>
              <a:rPr lang="en-US">
                <a:latin typeface="Hoefler Text" charset="0"/>
              </a:rPr>
              <a:t>Clinical Methods</a:t>
            </a:r>
          </a:p>
        </p:txBody>
      </p:sp>
      <p:sp>
        <p:nvSpPr>
          <p:cNvPr id="73731" name="Rectangle 3"/>
          <p:cNvSpPr>
            <a:spLocks noGrp="1" noChangeArrowheads="1"/>
          </p:cNvSpPr>
          <p:nvPr>
            <p:ph type="body" idx="1"/>
          </p:nvPr>
        </p:nvSpPr>
        <p:spPr/>
        <p:txBody>
          <a:bodyPr/>
          <a:lstStyle/>
          <a:p>
            <a:r>
              <a:rPr lang="en-US">
                <a:latin typeface="Hoefler Text" charset="0"/>
              </a:rPr>
              <a:t>Speech thresholds</a:t>
            </a:r>
          </a:p>
          <a:p>
            <a:pPr lvl="1">
              <a:buSzPct val="70000"/>
              <a:buFont typeface="Wingdings" charset="0"/>
              <a:buChar char="ü"/>
            </a:pPr>
            <a:r>
              <a:rPr lang="en-US">
                <a:latin typeface="Hoefler Text" charset="0"/>
              </a:rPr>
              <a:t>Speech Reception threshold</a:t>
            </a:r>
          </a:p>
          <a:p>
            <a:pPr lvl="2">
              <a:buClr>
                <a:schemeClr val="accent1"/>
              </a:buClr>
              <a:buSzPct val="75000"/>
              <a:buFontTx/>
              <a:buChar char="o"/>
            </a:pPr>
            <a:r>
              <a:rPr lang="en-US">
                <a:latin typeface="Hoefler Text" charset="0"/>
              </a:rPr>
              <a:t>Start audible</a:t>
            </a:r>
          </a:p>
          <a:p>
            <a:pPr lvl="2">
              <a:buClr>
                <a:schemeClr val="accent1"/>
              </a:buClr>
              <a:buSzPct val="75000"/>
              <a:buFontTx/>
              <a:buChar char="o"/>
            </a:pPr>
            <a:r>
              <a:rPr lang="en-US">
                <a:latin typeface="Hoefler Text" charset="0"/>
              </a:rPr>
              <a:t>Present four spondees</a:t>
            </a:r>
          </a:p>
          <a:p>
            <a:pPr lvl="2">
              <a:buClr>
                <a:schemeClr val="accent1"/>
              </a:buClr>
              <a:buSzPct val="75000"/>
              <a:buFontTx/>
              <a:buChar char="o"/>
            </a:pPr>
            <a:r>
              <a:rPr lang="en-US">
                <a:latin typeface="Hoefler Text" charset="0"/>
              </a:rPr>
              <a:t>Calculate percent-correct response</a:t>
            </a:r>
          </a:p>
          <a:p>
            <a:pPr lvl="2">
              <a:buClr>
                <a:schemeClr val="accent1"/>
              </a:buClr>
              <a:buSzPct val="75000"/>
              <a:buFontTx/>
              <a:buChar char="o"/>
            </a:pPr>
            <a:r>
              <a:rPr lang="en-US">
                <a:latin typeface="Hoefler Text" charset="0"/>
              </a:rPr>
              <a:t>Follow down in 10, up in 5 rule</a:t>
            </a:r>
          </a:p>
          <a:p>
            <a:pPr lvl="2">
              <a:buClr>
                <a:schemeClr val="accent1"/>
              </a:buClr>
              <a:buSzPct val="75000"/>
              <a:buFontTx/>
              <a:buChar char="o"/>
            </a:pPr>
            <a:r>
              <a:rPr lang="en-US">
                <a:latin typeface="Hoefler Text" charset="0"/>
              </a:rPr>
              <a:t>Stop at an intensity that provides 50%</a:t>
            </a:r>
          </a:p>
        </p:txBody>
      </p:sp>
    </p:spTree>
    <p:extLst>
      <p:ext uri="{BB962C8B-B14F-4D97-AF65-F5344CB8AC3E}">
        <p14:creationId xmlns:p14="http://schemas.microsoft.com/office/powerpoint/2010/main" val="412241826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Speech Threshold</a:t>
            </a:r>
            <a:endParaRPr lang="en-US" dirty="0"/>
          </a:p>
        </p:txBody>
      </p:sp>
      <p:pic>
        <p:nvPicPr>
          <p:cNvPr id="4" name="Content Placeholder 3"/>
          <p:cNvPicPr>
            <a:picLocks noGrp="1" noChangeAspect="1"/>
          </p:cNvPicPr>
          <p:nvPr>
            <p:ph idx="1"/>
          </p:nvPr>
        </p:nvPicPr>
        <p:blipFill>
          <a:blip r:embed="rId2"/>
          <a:srcRect l="-10268" r="-10268"/>
          <a:stretch>
            <a:fillRect/>
          </a:stretch>
        </p:blipFill>
        <p:spPr/>
      </p:pic>
    </p:spTree>
    <p:extLst>
      <p:ext uri="{BB962C8B-B14F-4D97-AF65-F5344CB8AC3E}">
        <p14:creationId xmlns:p14="http://schemas.microsoft.com/office/powerpoint/2010/main" val="367481203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COCLIA- Auditory Function Tests</a:t>
            </a:r>
            <a:endParaRPr lang="en-US" b="1" dirty="0"/>
          </a:p>
        </p:txBody>
      </p:sp>
      <p:sp>
        <p:nvSpPr>
          <p:cNvPr id="3" name="Content Placeholder 2"/>
          <p:cNvSpPr>
            <a:spLocks noGrp="1"/>
          </p:cNvSpPr>
          <p:nvPr>
            <p:ph idx="1"/>
          </p:nvPr>
        </p:nvSpPr>
        <p:spPr>
          <a:xfrm>
            <a:off x="457200" y="1600200"/>
            <a:ext cx="8229600" cy="4227689"/>
          </a:xfrm>
        </p:spPr>
        <p:txBody>
          <a:bodyPr>
            <a:normAutofit fontScale="77500" lnSpcReduction="20000"/>
          </a:bodyPr>
          <a:lstStyle/>
          <a:p>
            <a:r>
              <a:rPr lang="en-US" sz="3600" b="1" i="1" dirty="0" smtClean="0"/>
              <a:t>#3 ) </a:t>
            </a:r>
            <a:r>
              <a:rPr lang="en-US" sz="2800" i="1" dirty="0" smtClean="0"/>
              <a:t>What </a:t>
            </a:r>
            <a:r>
              <a:rPr lang="en-US" sz="2800" i="1" dirty="0"/>
              <a:t>is the speech reception threshold (SRT) and how is it measured</a:t>
            </a:r>
            <a:r>
              <a:rPr lang="en-US" sz="2800" i="1" dirty="0" smtClean="0"/>
              <a:t>?</a:t>
            </a:r>
          </a:p>
          <a:p>
            <a:pPr marL="0" indent="0">
              <a:buNone/>
            </a:pPr>
            <a:endParaRPr lang="en-US" sz="2800" dirty="0"/>
          </a:p>
          <a:p>
            <a:r>
              <a:rPr lang="en-US" sz="2900" dirty="0" smtClean="0"/>
              <a:t> What do you call the average </a:t>
            </a:r>
            <a:r>
              <a:rPr lang="en-US" sz="2900" dirty="0"/>
              <a:t>of hearing sensitivity at 500, 1000, and </a:t>
            </a:r>
            <a:r>
              <a:rPr lang="en-US" sz="2900" dirty="0" smtClean="0"/>
              <a:t>2000 Hz?</a:t>
            </a:r>
          </a:p>
          <a:p>
            <a:endParaRPr lang="en-US" sz="2900" dirty="0"/>
          </a:p>
          <a:p>
            <a:r>
              <a:rPr lang="en-US" sz="2900" dirty="0" smtClean="0"/>
              <a:t>What </a:t>
            </a:r>
            <a:r>
              <a:rPr lang="en-US" sz="2900" dirty="0"/>
              <a:t>do you call the lowest sound intensity speech at which  an individual can detect speech at least 50% of the time?</a:t>
            </a:r>
          </a:p>
          <a:p>
            <a:pPr marL="0" indent="0">
              <a:buNone/>
            </a:pPr>
            <a:endParaRPr lang="en-US" sz="2900" dirty="0" smtClean="0"/>
          </a:p>
          <a:p>
            <a:r>
              <a:rPr lang="en-US" sz="2900" dirty="0" smtClean="0"/>
              <a:t> What do you call the lowest sound intensity at which an individual </a:t>
            </a:r>
            <a:r>
              <a:rPr lang="en-US" sz="2900" dirty="0"/>
              <a:t>can repeat </a:t>
            </a:r>
            <a:r>
              <a:rPr lang="en-US" sz="2900" dirty="0" smtClean="0"/>
              <a:t>a spondee at </a:t>
            </a:r>
            <a:r>
              <a:rPr lang="en-US" sz="2900" dirty="0"/>
              <a:t>least 50% of the </a:t>
            </a:r>
            <a:r>
              <a:rPr lang="en-US" sz="2900" dirty="0" smtClean="0"/>
              <a:t>time?</a:t>
            </a:r>
            <a:endParaRPr lang="en-US" sz="2900" dirty="0"/>
          </a:p>
        </p:txBody>
      </p:sp>
    </p:spTree>
    <p:extLst>
      <p:ext uri="{BB962C8B-B14F-4D97-AF65-F5344CB8AC3E}">
        <p14:creationId xmlns:p14="http://schemas.microsoft.com/office/powerpoint/2010/main" val="54508503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COCLIA- Auditory Function Tests</a:t>
            </a:r>
            <a:endParaRPr lang="en-US" b="1" dirty="0"/>
          </a:p>
        </p:txBody>
      </p:sp>
      <p:sp>
        <p:nvSpPr>
          <p:cNvPr id="3" name="Content Placeholder 2"/>
          <p:cNvSpPr>
            <a:spLocks noGrp="1"/>
          </p:cNvSpPr>
          <p:nvPr>
            <p:ph idx="1"/>
          </p:nvPr>
        </p:nvSpPr>
        <p:spPr>
          <a:xfrm>
            <a:off x="274482" y="1320391"/>
            <a:ext cx="8229062" cy="2782604"/>
          </a:xfrm>
        </p:spPr>
        <p:txBody>
          <a:bodyPr>
            <a:normAutofit fontScale="62500" lnSpcReduction="20000"/>
          </a:bodyPr>
          <a:lstStyle/>
          <a:p>
            <a:pPr marL="0" indent="0">
              <a:buNone/>
            </a:pPr>
            <a:endParaRPr lang="en-US" sz="3400" b="1" i="1" dirty="0" smtClean="0"/>
          </a:p>
          <a:p>
            <a:pPr marL="0" indent="0">
              <a:buNone/>
            </a:pPr>
            <a:r>
              <a:rPr lang="en-US" sz="3400" b="1" i="1" dirty="0" smtClean="0"/>
              <a:t>#4 ) </a:t>
            </a:r>
            <a:r>
              <a:rPr lang="en-US" sz="3400" b="1" i="1" dirty="0"/>
              <a:t>How would you test speech discrimination? </a:t>
            </a:r>
            <a:endParaRPr lang="en-US" sz="3400" b="1" i="1" dirty="0" smtClean="0"/>
          </a:p>
          <a:p>
            <a:endParaRPr lang="en-US" sz="2800" dirty="0"/>
          </a:p>
          <a:p>
            <a:r>
              <a:rPr lang="en-US" sz="2900" dirty="0" smtClean="0"/>
              <a:t> </a:t>
            </a:r>
            <a:r>
              <a:rPr lang="en-US" sz="3200" dirty="0"/>
              <a:t>Speech discrimination assesses an individual's ability to understand a speech signal at normal or above-normal conversational levels. </a:t>
            </a:r>
            <a:endParaRPr lang="en-US" sz="3200" dirty="0" smtClean="0"/>
          </a:p>
          <a:p>
            <a:endParaRPr lang="en-US" sz="2900" dirty="0"/>
          </a:p>
          <a:p>
            <a:r>
              <a:rPr lang="en-US" sz="3200" dirty="0" smtClean="0"/>
              <a:t>A </a:t>
            </a:r>
            <a:r>
              <a:rPr lang="en-US" sz="3200" dirty="0"/>
              <a:t>phonetically balanced word list of fifty one-syllable words is presented to the patient at a supra-threshold level. </a:t>
            </a:r>
            <a:endParaRPr lang="en-US" sz="3200" dirty="0" smtClean="0"/>
          </a:p>
          <a:p>
            <a:endParaRPr lang="en-US" sz="2900" dirty="0" smtClean="0"/>
          </a:p>
          <a:p>
            <a:pPr marL="0" indent="0">
              <a:buNone/>
            </a:pPr>
            <a:endParaRPr lang="en-US" sz="2900" dirty="0"/>
          </a:p>
          <a:p>
            <a:pPr marL="0" indent="0">
              <a:buNone/>
            </a:pPr>
            <a:endParaRPr lang="en-US" sz="2900" dirty="0"/>
          </a:p>
        </p:txBody>
      </p:sp>
      <p:pic>
        <p:nvPicPr>
          <p:cNvPr id="4" name="Picture 3"/>
          <p:cNvPicPr>
            <a:picLocks noChangeAspect="1"/>
          </p:cNvPicPr>
          <p:nvPr/>
        </p:nvPicPr>
        <p:blipFill>
          <a:blip r:embed="rId3"/>
          <a:stretch>
            <a:fillRect/>
          </a:stretch>
        </p:blipFill>
        <p:spPr>
          <a:xfrm>
            <a:off x="3183716" y="4102995"/>
            <a:ext cx="1861899" cy="1773237"/>
          </a:xfrm>
          <a:prstGeom prst="rect">
            <a:avLst/>
          </a:prstGeom>
        </p:spPr>
      </p:pic>
      <p:grpSp>
        <p:nvGrpSpPr>
          <p:cNvPr id="5" name="Group 4"/>
          <p:cNvGrpSpPr/>
          <p:nvPr/>
        </p:nvGrpSpPr>
        <p:grpSpPr>
          <a:xfrm>
            <a:off x="844044" y="3926304"/>
            <a:ext cx="1715362" cy="912999"/>
            <a:chOff x="4168588" y="1628589"/>
            <a:chExt cx="1715362" cy="912999"/>
          </a:xfrm>
        </p:grpSpPr>
        <p:pic>
          <p:nvPicPr>
            <p:cNvPr id="6" name="Picture 3"/>
            <p:cNvPicPr>
              <a:picLocks noChangeAspect="1"/>
            </p:cNvPicPr>
            <p:nvPr/>
          </p:nvPicPr>
          <p:blipFill>
            <a:blip r:embed="rId4"/>
            <a:srcRect l="31121" t="18874" r="53807" b="55316"/>
            <a:stretch>
              <a:fillRect/>
            </a:stretch>
          </p:blipFill>
          <p:spPr bwMode="auto">
            <a:xfrm>
              <a:off x="4168588" y="1628589"/>
              <a:ext cx="687294" cy="896470"/>
            </a:xfrm>
            <a:prstGeom prst="rect">
              <a:avLst/>
            </a:prstGeom>
            <a:noFill/>
            <a:ln w="9525">
              <a:noFill/>
              <a:miter lim="800000"/>
              <a:headEnd/>
              <a:tailEnd/>
            </a:ln>
          </p:spPr>
        </p:pic>
        <p:pic>
          <p:nvPicPr>
            <p:cNvPr id="7" name="Picture 3"/>
            <p:cNvPicPr>
              <a:picLocks noChangeAspect="1"/>
            </p:cNvPicPr>
            <p:nvPr/>
          </p:nvPicPr>
          <p:blipFill>
            <a:blip r:embed="rId4"/>
            <a:srcRect l="46128" t="18874" r="37162" b="55316"/>
            <a:stretch>
              <a:fillRect/>
            </a:stretch>
          </p:blipFill>
          <p:spPr bwMode="auto">
            <a:xfrm>
              <a:off x="5121950" y="1645118"/>
              <a:ext cx="762000" cy="896470"/>
            </a:xfrm>
            <a:prstGeom prst="rect">
              <a:avLst/>
            </a:prstGeom>
            <a:noFill/>
            <a:ln w="9525">
              <a:noFill/>
              <a:miter lim="800000"/>
              <a:headEnd/>
              <a:tailEnd/>
            </a:ln>
          </p:spPr>
        </p:pic>
      </p:grpSp>
      <p:sp>
        <p:nvSpPr>
          <p:cNvPr id="8" name="TextBox 7"/>
          <p:cNvSpPr txBox="1"/>
          <p:nvPr/>
        </p:nvSpPr>
        <p:spPr>
          <a:xfrm>
            <a:off x="2882995" y="5958266"/>
            <a:ext cx="4477909" cy="461665"/>
          </a:xfrm>
          <a:prstGeom prst="rect">
            <a:avLst/>
          </a:prstGeom>
          <a:noFill/>
        </p:spPr>
        <p:txBody>
          <a:bodyPr wrap="none" rtlCol="0">
            <a:spAutoFit/>
          </a:bodyPr>
          <a:lstStyle/>
          <a:p>
            <a:r>
              <a:rPr lang="en-US" sz="2400" dirty="0" smtClean="0"/>
              <a:t>Were those the same or different?</a:t>
            </a:r>
            <a:endParaRPr lang="en-US" sz="2400" dirty="0"/>
          </a:p>
        </p:txBody>
      </p:sp>
    </p:spTree>
    <p:extLst>
      <p:ext uri="{BB962C8B-B14F-4D97-AF65-F5344CB8AC3E}">
        <p14:creationId xmlns:p14="http://schemas.microsoft.com/office/powerpoint/2010/main" val="2482020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Speech Discrimination-</a:t>
            </a:r>
            <a:br>
              <a:rPr lang="en-US" dirty="0" smtClean="0"/>
            </a:br>
            <a:r>
              <a:rPr lang="en-US" dirty="0"/>
              <a:t>	</a:t>
            </a:r>
            <a:r>
              <a:rPr lang="en-US" dirty="0" smtClean="0"/>
              <a:t>		 One syllable words. </a:t>
            </a:r>
            <a:endParaRPr lang="en-US" dirty="0"/>
          </a:p>
        </p:txBody>
      </p:sp>
      <p:pic>
        <p:nvPicPr>
          <p:cNvPr id="4" name="Content Placeholder 3"/>
          <p:cNvPicPr>
            <a:picLocks noGrp="1" noChangeAspect="1"/>
          </p:cNvPicPr>
          <p:nvPr>
            <p:ph idx="1"/>
          </p:nvPr>
        </p:nvPicPr>
        <p:blipFill>
          <a:blip r:embed="rId2"/>
          <a:srcRect t="10744" b="10744"/>
          <a:stretch>
            <a:fillRect/>
          </a:stretch>
        </p:blipFill>
        <p:spPr/>
      </p:pic>
    </p:spTree>
    <p:extLst>
      <p:ext uri="{BB962C8B-B14F-4D97-AF65-F5344CB8AC3E}">
        <p14:creationId xmlns:p14="http://schemas.microsoft.com/office/powerpoint/2010/main" val="618657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Speech Discrimination</a:t>
            </a:r>
            <a:endParaRPr lang="en-US" dirty="0"/>
          </a:p>
        </p:txBody>
      </p:sp>
      <p:sp>
        <p:nvSpPr>
          <p:cNvPr id="3" name="Content Placeholder 2"/>
          <p:cNvSpPr>
            <a:spLocks noGrp="1"/>
          </p:cNvSpPr>
          <p:nvPr>
            <p:ph idx="1"/>
          </p:nvPr>
        </p:nvSpPr>
        <p:spPr/>
        <p:txBody>
          <a:bodyPr>
            <a:normAutofit lnSpcReduction="10000"/>
          </a:bodyPr>
          <a:lstStyle/>
          <a:p>
            <a:r>
              <a:rPr lang="en-US" dirty="0" smtClean="0"/>
              <a:t> A person </a:t>
            </a:r>
            <a:r>
              <a:rPr lang="en-US" dirty="0"/>
              <a:t>with a hearing loss needs more volume in order to hear the sounds that people with normal hearing can hear</a:t>
            </a:r>
            <a:r>
              <a:rPr lang="en-US" dirty="0" smtClean="0"/>
              <a:t>.</a:t>
            </a:r>
          </a:p>
          <a:p>
            <a:endParaRPr lang="en-US" dirty="0"/>
          </a:p>
          <a:p>
            <a:r>
              <a:rPr lang="en-US" dirty="0"/>
              <a:t>In contrast, speech discrimination is a measure of how well you understand what you hear when speech is loud enough to hear comfortably</a:t>
            </a:r>
            <a:r>
              <a:rPr lang="en-US" dirty="0" smtClean="0"/>
              <a:t>.</a:t>
            </a:r>
          </a:p>
          <a:p>
            <a:endParaRPr lang="en-US" dirty="0"/>
          </a:p>
          <a:p>
            <a:r>
              <a:rPr lang="en-US" dirty="0"/>
              <a:t>Audiologists measure speech discrimination in percent. If your discrimination scores are 100%, you understand everything you hear. At the other end of the spectrum, 0% discrimination means you can’t understand a single word that is spoken, no matter how loud it is</a:t>
            </a:r>
            <a:r>
              <a:rPr lang="en-US" dirty="0" smtClean="0"/>
              <a:t>.</a:t>
            </a:r>
          </a:p>
          <a:p>
            <a:endParaRPr lang="en-US" dirty="0"/>
          </a:p>
          <a:p>
            <a:endParaRPr lang="en-US" dirty="0"/>
          </a:p>
          <a:p>
            <a:endParaRPr lang="en-US" dirty="0"/>
          </a:p>
        </p:txBody>
      </p:sp>
    </p:spTree>
    <p:extLst>
      <p:ext uri="{BB962C8B-B14F-4D97-AF65-F5344CB8AC3E}">
        <p14:creationId xmlns:p14="http://schemas.microsoft.com/office/powerpoint/2010/main" val="41513989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755650" y="333375"/>
            <a:ext cx="7773988" cy="782638"/>
          </a:xfrm>
        </p:spPr>
        <p:txBody>
          <a:bodyPr/>
          <a:lstStyle/>
          <a:p>
            <a:r>
              <a:rPr lang="en-US" altLang="zh-TW" b="1"/>
              <a:t>Air pressure and sound</a:t>
            </a:r>
          </a:p>
        </p:txBody>
      </p:sp>
      <p:sp>
        <p:nvSpPr>
          <p:cNvPr id="10245" name="Rectangle 5"/>
          <p:cNvSpPr>
            <a:spLocks noGrp="1" noChangeArrowheads="1"/>
          </p:cNvSpPr>
          <p:nvPr>
            <p:ph type="body" sz="half" idx="1"/>
          </p:nvPr>
        </p:nvSpPr>
        <p:spPr>
          <a:xfrm>
            <a:off x="395288" y="1484313"/>
            <a:ext cx="5400675" cy="4105275"/>
          </a:xfrm>
        </p:spPr>
        <p:txBody>
          <a:bodyPr/>
          <a:lstStyle/>
          <a:p>
            <a:pPr>
              <a:lnSpc>
                <a:spcPct val="90000"/>
              </a:lnSpc>
              <a:buFontTx/>
              <a:buNone/>
            </a:pPr>
            <a:r>
              <a:rPr lang="en-US" altLang="zh-TW" sz="2800"/>
              <a:t>          </a:t>
            </a:r>
            <a:r>
              <a:rPr lang="en-US" altLang="zh-TW"/>
              <a:t>Air pressure at sea level is about </a:t>
            </a:r>
            <a:r>
              <a:rPr lang="en-US" altLang="zh-TW">
                <a:solidFill>
                  <a:srgbClr val="3333CC"/>
                </a:solidFill>
              </a:rPr>
              <a:t>101,325 Pascals (Pa) </a:t>
            </a:r>
            <a:r>
              <a:rPr lang="en-US" altLang="zh-TW"/>
              <a:t>(about one </a:t>
            </a:r>
            <a:r>
              <a:rPr lang="zh-TW" altLang="en-US"/>
              <a:t>“</a:t>
            </a:r>
            <a:r>
              <a:rPr lang="en-US" altLang="zh-TW"/>
              <a:t>atmosphere</a:t>
            </a:r>
            <a:r>
              <a:rPr lang="zh-TW" altLang="en-US"/>
              <a:t>”</a:t>
            </a:r>
            <a:r>
              <a:rPr lang="en-US" altLang="zh-TW"/>
              <a:t>) or </a:t>
            </a:r>
            <a:r>
              <a:rPr lang="en-US" altLang="zh-TW">
                <a:solidFill>
                  <a:srgbClr val="3333CC"/>
                </a:solidFill>
              </a:rPr>
              <a:t>14.7 pounds per square inch (psi) </a:t>
            </a:r>
            <a:r>
              <a:rPr lang="en-US" altLang="zh-TW"/>
              <a:t>or </a:t>
            </a:r>
            <a:r>
              <a:rPr lang="en-US" altLang="zh-TW">
                <a:solidFill>
                  <a:srgbClr val="3333CC"/>
                </a:solidFill>
              </a:rPr>
              <a:t>1 kg per square cm</a:t>
            </a:r>
            <a:r>
              <a:rPr lang="en-US" altLang="zh-TW"/>
              <a:t>. This will register as 76 cm, or 760 mm, or 29.92 inches, of mercury on a mercury barometer.</a:t>
            </a:r>
          </a:p>
        </p:txBody>
      </p:sp>
      <p:sp>
        <p:nvSpPr>
          <p:cNvPr id="10248" name="Text Box 8"/>
          <p:cNvSpPr txBox="1">
            <a:spLocks noChangeArrowheads="1"/>
          </p:cNvSpPr>
          <p:nvPr/>
        </p:nvSpPr>
        <p:spPr bwMode="auto">
          <a:xfrm>
            <a:off x="827088" y="6381750"/>
            <a:ext cx="6019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endParaRPr lang="en-US" sz="1200"/>
          </a:p>
        </p:txBody>
      </p:sp>
      <p:pic>
        <p:nvPicPr>
          <p:cNvPr id="10249" name="Picture 9" descr="baromet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56325" y="1700213"/>
            <a:ext cx="2452688" cy="2808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0252" name="Rectangle 12"/>
          <p:cNvSpPr>
            <a:spLocks noChangeArrowheads="1"/>
          </p:cNvSpPr>
          <p:nvPr/>
        </p:nvSpPr>
        <p:spPr bwMode="auto">
          <a:xfrm>
            <a:off x="2339975" y="5805488"/>
            <a:ext cx="446563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lnSpc>
                <a:spcPct val="80000"/>
              </a:lnSpc>
              <a:spcBef>
                <a:spcPct val="20000"/>
              </a:spcBef>
            </a:pPr>
            <a:r>
              <a:rPr lang="en-US" altLang="zh-TW" sz="1400" b="1"/>
              <a:t>Sources:</a:t>
            </a:r>
            <a:r>
              <a:rPr lang="en-US" altLang="zh-TW" sz="1400"/>
              <a:t> </a:t>
            </a:r>
            <a:r>
              <a:rPr lang="en-US" altLang="zh-TW" sz="1400">
                <a:hlinkClick r:id="rId4"/>
              </a:rPr>
              <a:t>http://www.usatoday.com/weather/wbaromtr.htm</a:t>
            </a:r>
            <a:r>
              <a:rPr lang="en-US" altLang="zh-TW" sz="1400"/>
              <a:t/>
            </a:r>
            <a:br>
              <a:rPr lang="en-US" altLang="zh-TW" sz="1400"/>
            </a:br>
            <a:r>
              <a:rPr lang="en-US" altLang="zh-TW" sz="1400">
                <a:hlinkClick r:id="rId5"/>
              </a:rPr>
              <a:t>http://www.valdosta.edu/~grissino/geog3150/lecture3.htm</a:t>
            </a:r>
            <a:endParaRPr lang="en-US" altLang="zh-TW" sz="1400"/>
          </a:p>
        </p:txBody>
      </p:sp>
    </p:spTree>
    <p:extLst>
      <p:ext uri="{BB962C8B-B14F-4D97-AF65-F5344CB8AC3E}">
        <p14:creationId xmlns:p14="http://schemas.microsoft.com/office/powerpoint/2010/main" val="170661136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COCLIA- Auditory Function Tests</a:t>
            </a:r>
            <a:endParaRPr lang="en-US" b="1" dirty="0"/>
          </a:p>
        </p:txBody>
      </p:sp>
      <p:sp>
        <p:nvSpPr>
          <p:cNvPr id="3" name="Content Placeholder 2"/>
          <p:cNvSpPr>
            <a:spLocks noGrp="1"/>
          </p:cNvSpPr>
          <p:nvPr>
            <p:ph idx="1"/>
          </p:nvPr>
        </p:nvSpPr>
        <p:spPr>
          <a:xfrm>
            <a:off x="274482" y="1320391"/>
            <a:ext cx="8229062" cy="4749302"/>
          </a:xfrm>
        </p:spPr>
        <p:txBody>
          <a:bodyPr>
            <a:normAutofit fontScale="70000" lnSpcReduction="20000"/>
          </a:bodyPr>
          <a:lstStyle/>
          <a:p>
            <a:pPr marL="0" indent="0">
              <a:buNone/>
            </a:pPr>
            <a:endParaRPr lang="en-US" sz="3400" b="1" i="1" dirty="0" smtClean="0"/>
          </a:p>
          <a:p>
            <a:pPr marL="0" indent="0">
              <a:buNone/>
            </a:pPr>
            <a:r>
              <a:rPr lang="en-US" sz="3400" b="1" i="1" dirty="0" smtClean="0"/>
              <a:t>#4 ) </a:t>
            </a:r>
            <a:r>
              <a:rPr lang="en-US" sz="3400" b="1" i="1" dirty="0"/>
              <a:t>How would you test speech discrimination? </a:t>
            </a:r>
            <a:endParaRPr lang="en-US" sz="3400" b="1" i="1" dirty="0" smtClean="0"/>
          </a:p>
          <a:p>
            <a:endParaRPr lang="en-US" sz="2800" dirty="0"/>
          </a:p>
          <a:p>
            <a:r>
              <a:rPr lang="en-US" sz="3200" dirty="0"/>
              <a:t>If </a:t>
            </a:r>
            <a:r>
              <a:rPr lang="en-US" sz="3200" dirty="0" smtClean="0"/>
              <a:t>a patient has hearing </a:t>
            </a:r>
            <a:r>
              <a:rPr lang="en-US" sz="3200" dirty="0"/>
              <a:t>loss and </a:t>
            </a:r>
            <a:r>
              <a:rPr lang="en-US" sz="3200" dirty="0" smtClean="0"/>
              <a:t>speech </a:t>
            </a:r>
            <a:r>
              <a:rPr lang="en-US" sz="3200" dirty="0"/>
              <a:t>discrimination is good (80% or higher</a:t>
            </a:r>
            <a:r>
              <a:rPr lang="en-US" sz="3200" dirty="0" smtClean="0"/>
              <a:t>), will hearing aids be useful?</a:t>
            </a:r>
          </a:p>
          <a:p>
            <a:endParaRPr lang="en-US" sz="3200" dirty="0"/>
          </a:p>
          <a:p>
            <a:endParaRPr lang="en-US" sz="3200" dirty="0" smtClean="0"/>
          </a:p>
          <a:p>
            <a:r>
              <a:rPr lang="en-US" sz="3200" dirty="0"/>
              <a:t>If a patient has hearing loss and speech discrimination </a:t>
            </a:r>
            <a:r>
              <a:rPr lang="en-US" sz="3200" dirty="0" smtClean="0"/>
              <a:t>is </a:t>
            </a:r>
            <a:r>
              <a:rPr lang="en-US" sz="3200" dirty="0"/>
              <a:t>poor (below 40%), </a:t>
            </a:r>
            <a:r>
              <a:rPr lang="en-US" sz="3200" dirty="0" smtClean="0"/>
              <a:t>will hearing </a:t>
            </a:r>
            <a:r>
              <a:rPr lang="en-US" sz="3200" dirty="0"/>
              <a:t>aids </a:t>
            </a:r>
            <a:r>
              <a:rPr lang="en-US" sz="3200" dirty="0" smtClean="0"/>
              <a:t>be useful?</a:t>
            </a:r>
            <a:endParaRPr lang="en-US" sz="1400" dirty="0"/>
          </a:p>
          <a:p>
            <a:endParaRPr lang="en-US" sz="3200" dirty="0"/>
          </a:p>
          <a:p>
            <a:endParaRPr lang="en-US" sz="2900" dirty="0"/>
          </a:p>
          <a:p>
            <a:r>
              <a:rPr lang="en-US" sz="3200" dirty="0" smtClean="0"/>
              <a:t>If a patient has poor </a:t>
            </a:r>
            <a:r>
              <a:rPr lang="en-US" sz="3200" dirty="0"/>
              <a:t>discrimination ability in the presence of relatively good hearing </a:t>
            </a:r>
            <a:r>
              <a:rPr lang="en-US" sz="3200" dirty="0" smtClean="0"/>
              <a:t>sensitivity, what else could be going on ?</a:t>
            </a:r>
            <a:endParaRPr lang="en-US" sz="2000" dirty="0"/>
          </a:p>
          <a:p>
            <a:endParaRPr lang="en-US" sz="2900" dirty="0"/>
          </a:p>
          <a:p>
            <a:endParaRPr lang="en-US" sz="3200" dirty="0" smtClean="0"/>
          </a:p>
          <a:p>
            <a:endParaRPr lang="en-US" sz="2900" dirty="0" smtClean="0"/>
          </a:p>
          <a:p>
            <a:pPr marL="0" indent="0">
              <a:buNone/>
            </a:pPr>
            <a:endParaRPr lang="en-US" sz="2900" dirty="0"/>
          </a:p>
          <a:p>
            <a:pPr marL="0" indent="0">
              <a:buNone/>
            </a:pPr>
            <a:endParaRPr lang="en-US" sz="2900" dirty="0"/>
          </a:p>
        </p:txBody>
      </p:sp>
    </p:spTree>
    <p:extLst>
      <p:ext uri="{BB962C8B-B14F-4D97-AF65-F5344CB8AC3E}">
        <p14:creationId xmlns:p14="http://schemas.microsoft.com/office/powerpoint/2010/main" val="109053479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COCLIA- Auditory Function Tests</a:t>
            </a:r>
            <a:endParaRPr lang="en-US" b="1" dirty="0"/>
          </a:p>
        </p:txBody>
      </p:sp>
      <p:sp>
        <p:nvSpPr>
          <p:cNvPr id="3" name="Content Placeholder 2"/>
          <p:cNvSpPr>
            <a:spLocks noGrp="1"/>
          </p:cNvSpPr>
          <p:nvPr>
            <p:ph idx="1"/>
          </p:nvPr>
        </p:nvSpPr>
        <p:spPr>
          <a:xfrm>
            <a:off x="274482" y="1320391"/>
            <a:ext cx="8412318" cy="5265872"/>
          </a:xfrm>
        </p:spPr>
        <p:txBody>
          <a:bodyPr>
            <a:normAutofit fontScale="77500" lnSpcReduction="20000"/>
          </a:bodyPr>
          <a:lstStyle/>
          <a:p>
            <a:pPr marL="0" indent="0">
              <a:buNone/>
            </a:pPr>
            <a:endParaRPr lang="en-US" sz="3400" b="1" i="1" dirty="0" smtClean="0"/>
          </a:p>
          <a:p>
            <a:pPr marL="0" indent="0">
              <a:buNone/>
            </a:pPr>
            <a:r>
              <a:rPr lang="en-US" sz="3400" b="1" i="1" dirty="0" smtClean="0"/>
              <a:t>#4 ) </a:t>
            </a:r>
            <a:r>
              <a:rPr lang="en-US" sz="3400" b="1" i="1" dirty="0"/>
              <a:t>How would you test speech discrimination? </a:t>
            </a:r>
            <a:endParaRPr lang="en-US" sz="3400" b="1" i="1" dirty="0" smtClean="0"/>
          </a:p>
          <a:p>
            <a:endParaRPr lang="en-US" sz="2800" dirty="0"/>
          </a:p>
          <a:p>
            <a:r>
              <a:rPr lang="en-US" sz="2900" dirty="0"/>
              <a:t>If </a:t>
            </a:r>
            <a:r>
              <a:rPr lang="en-US" sz="2900" dirty="0" smtClean="0"/>
              <a:t>a patient has hearing </a:t>
            </a:r>
            <a:r>
              <a:rPr lang="en-US" sz="2900" dirty="0"/>
              <a:t>loss and </a:t>
            </a:r>
            <a:r>
              <a:rPr lang="en-US" sz="2900" dirty="0" smtClean="0"/>
              <a:t>speech </a:t>
            </a:r>
            <a:r>
              <a:rPr lang="en-US" sz="2900" dirty="0"/>
              <a:t>discrimination is good (80% or higher</a:t>
            </a:r>
            <a:r>
              <a:rPr lang="en-US" sz="2900" dirty="0" smtClean="0"/>
              <a:t>), will hearing aids be useful?   </a:t>
            </a:r>
            <a:r>
              <a:rPr lang="en-US" sz="2900" dirty="0" smtClean="0">
                <a:sym typeface="Wingdings"/>
              </a:rPr>
              <a:t> YES. </a:t>
            </a:r>
            <a:endParaRPr lang="en-US" sz="2900" dirty="0"/>
          </a:p>
          <a:p>
            <a:endParaRPr lang="en-US" sz="2900" dirty="0" smtClean="0"/>
          </a:p>
          <a:p>
            <a:r>
              <a:rPr lang="en-US" sz="2900" dirty="0"/>
              <a:t>If a patient has hearing loss and speech discrimination </a:t>
            </a:r>
            <a:r>
              <a:rPr lang="en-US" sz="2900" dirty="0" smtClean="0"/>
              <a:t>is </a:t>
            </a:r>
            <a:r>
              <a:rPr lang="en-US" sz="2900" dirty="0"/>
              <a:t>poor (below 40%), </a:t>
            </a:r>
            <a:r>
              <a:rPr lang="en-US" sz="2900" dirty="0" smtClean="0"/>
              <a:t>will hearing </a:t>
            </a:r>
            <a:r>
              <a:rPr lang="en-US" sz="2900" dirty="0"/>
              <a:t>aids </a:t>
            </a:r>
            <a:r>
              <a:rPr lang="en-US" sz="2900" dirty="0" smtClean="0"/>
              <a:t>be useful? </a:t>
            </a:r>
            <a:r>
              <a:rPr lang="en-US" sz="2900" dirty="0" smtClean="0">
                <a:sym typeface="Wingdings"/>
              </a:rPr>
              <a:t> </a:t>
            </a:r>
            <a:r>
              <a:rPr lang="en-US" sz="2900" dirty="0" smtClean="0"/>
              <a:t> </a:t>
            </a:r>
            <a:r>
              <a:rPr lang="en-US" sz="2900" dirty="0" smtClean="0">
                <a:sym typeface="Wingdings"/>
              </a:rPr>
              <a:t>No. Will just make things sound like louder gibberish. </a:t>
            </a:r>
          </a:p>
          <a:p>
            <a:pPr>
              <a:buFont typeface="Wingdings" charset="0"/>
              <a:buChar char="à"/>
            </a:pPr>
            <a:endParaRPr lang="en-US" sz="2900" dirty="0"/>
          </a:p>
          <a:p>
            <a:r>
              <a:rPr lang="en-US" sz="2900" dirty="0" smtClean="0"/>
              <a:t>If a patient has poor </a:t>
            </a:r>
            <a:r>
              <a:rPr lang="en-US" sz="2900" dirty="0"/>
              <a:t>discrimination ability in the presence of relatively good hearing </a:t>
            </a:r>
            <a:r>
              <a:rPr lang="en-US" sz="2900" dirty="0" smtClean="0"/>
              <a:t>sensitivity, what else could be going on?</a:t>
            </a:r>
          </a:p>
          <a:p>
            <a:pPr marL="0" indent="0">
              <a:buNone/>
            </a:pPr>
            <a:endParaRPr lang="en-US" sz="2900" dirty="0"/>
          </a:p>
          <a:p>
            <a:pPr marL="0" indent="0">
              <a:buNone/>
            </a:pPr>
            <a:r>
              <a:rPr lang="en-US" sz="2900" dirty="0" smtClean="0"/>
              <a:t> </a:t>
            </a:r>
            <a:r>
              <a:rPr lang="en-US" sz="2900" dirty="0" smtClean="0">
                <a:sym typeface="Wingdings"/>
              </a:rPr>
              <a:t> Consider </a:t>
            </a:r>
            <a:r>
              <a:rPr lang="en-US" sz="2900" dirty="0" err="1" smtClean="0">
                <a:sym typeface="Wingdings"/>
              </a:rPr>
              <a:t>retrocochlear</a:t>
            </a:r>
            <a:r>
              <a:rPr lang="en-US" sz="2900" dirty="0" smtClean="0">
                <a:sym typeface="Wingdings"/>
              </a:rPr>
              <a:t> pathology, e.g. acoustic schwannoma. </a:t>
            </a:r>
            <a:endParaRPr lang="en-US" sz="2900" dirty="0"/>
          </a:p>
          <a:p>
            <a:endParaRPr lang="en-US" sz="2900" dirty="0"/>
          </a:p>
          <a:p>
            <a:endParaRPr lang="en-US" sz="3200" dirty="0" smtClean="0"/>
          </a:p>
          <a:p>
            <a:endParaRPr lang="en-US" sz="2900" dirty="0" smtClean="0"/>
          </a:p>
          <a:p>
            <a:pPr marL="0" indent="0">
              <a:buNone/>
            </a:pPr>
            <a:endParaRPr lang="en-US" sz="2900" dirty="0"/>
          </a:p>
          <a:p>
            <a:pPr marL="0" indent="0">
              <a:buNone/>
            </a:pPr>
            <a:endParaRPr lang="en-US" sz="2900" dirty="0"/>
          </a:p>
        </p:txBody>
      </p:sp>
    </p:spTree>
    <p:extLst>
      <p:ext uri="{BB962C8B-B14F-4D97-AF65-F5344CB8AC3E}">
        <p14:creationId xmlns:p14="http://schemas.microsoft.com/office/powerpoint/2010/main" val="112254086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COCLIA- Auditory Function Tests</a:t>
            </a:r>
            <a:endParaRPr lang="en-US" b="1" dirty="0"/>
          </a:p>
        </p:txBody>
      </p:sp>
      <p:sp>
        <p:nvSpPr>
          <p:cNvPr id="3" name="Content Placeholder 2"/>
          <p:cNvSpPr>
            <a:spLocks noGrp="1"/>
          </p:cNvSpPr>
          <p:nvPr>
            <p:ph idx="1"/>
          </p:nvPr>
        </p:nvSpPr>
        <p:spPr/>
        <p:txBody>
          <a:bodyPr>
            <a:normAutofit fontScale="92500" lnSpcReduction="10000"/>
          </a:bodyPr>
          <a:lstStyle/>
          <a:p>
            <a:r>
              <a:rPr lang="en-US" sz="3600" b="1" dirty="0" smtClean="0"/>
              <a:t>#5 ) </a:t>
            </a:r>
            <a:r>
              <a:rPr lang="en-US" sz="3600" dirty="0"/>
              <a:t>Masking...what is it, why do we do it? What is a masking dilemma?</a:t>
            </a:r>
            <a:endParaRPr lang="en-US" sz="2800" dirty="0"/>
          </a:p>
          <a:p>
            <a:pPr marL="0" indent="0">
              <a:buNone/>
            </a:pPr>
            <a:endParaRPr lang="en-US" dirty="0" smtClean="0"/>
          </a:p>
          <a:p>
            <a:pPr marL="0" indent="0">
              <a:buNone/>
            </a:pPr>
            <a:r>
              <a:rPr lang="en-US" b="1" i="1" dirty="0" err="1"/>
              <a:t>Crossosver</a:t>
            </a:r>
            <a:r>
              <a:rPr lang="en-US" b="1" i="1" dirty="0"/>
              <a:t> </a:t>
            </a:r>
            <a:r>
              <a:rPr lang="en-US" dirty="0"/>
              <a:t>occurs when a sufficiently loud signal is presented to the test ear crosses the skull and is perceived by the non-test ear. The attained responses represent the performance of the non-test ear rather than the test ear due to a large sensitivity difference between the ears.</a:t>
            </a:r>
          </a:p>
          <a:p>
            <a:pPr marL="0" indent="0">
              <a:buNone/>
            </a:pPr>
            <a:endParaRPr lang="en-US" dirty="0" smtClean="0"/>
          </a:p>
          <a:p>
            <a:pPr marL="0" indent="0">
              <a:buNone/>
            </a:pPr>
            <a:r>
              <a:rPr lang="en-US" b="1" i="1" dirty="0"/>
              <a:t>Masking </a:t>
            </a:r>
            <a:r>
              <a:rPr lang="en-US" dirty="0"/>
              <a:t>is the presentation of a signal to the ear that is not being tested to ensure that the responses obtained by the test ear are reliable and have not been influenced by the sensitivity of the non test ear. </a:t>
            </a:r>
            <a:endParaRPr lang="en-US" dirty="0" smtClean="0"/>
          </a:p>
          <a:p>
            <a:pPr marL="0" indent="0">
              <a:buNone/>
            </a:pPr>
            <a:endParaRPr lang="en-US" dirty="0"/>
          </a:p>
          <a:p>
            <a:endParaRPr lang="en-US" b="1" dirty="0" smtClean="0"/>
          </a:p>
          <a:p>
            <a:endParaRPr lang="en-US" b="1" dirty="0" smtClean="0"/>
          </a:p>
          <a:p>
            <a:endParaRPr lang="en-US" b="1" dirty="0" smtClean="0"/>
          </a:p>
          <a:p>
            <a:endParaRPr lang="en-US" dirty="0"/>
          </a:p>
        </p:txBody>
      </p:sp>
    </p:spTree>
    <p:extLst>
      <p:ext uri="{BB962C8B-B14F-4D97-AF65-F5344CB8AC3E}">
        <p14:creationId xmlns:p14="http://schemas.microsoft.com/office/powerpoint/2010/main" val="140955472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6678"/>
            <a:ext cx="8229600" cy="4876800"/>
          </a:xfrm>
        </p:spPr>
        <p:txBody>
          <a:bodyPr>
            <a:normAutofit fontScale="85000" lnSpcReduction="10000"/>
          </a:bodyPr>
          <a:lstStyle/>
          <a:p>
            <a:r>
              <a:rPr lang="en-US" b="1" i="1" dirty="0" err="1"/>
              <a:t>Interaural</a:t>
            </a:r>
            <a:r>
              <a:rPr lang="en-US" b="1" i="1" dirty="0"/>
              <a:t> </a:t>
            </a:r>
            <a:r>
              <a:rPr lang="en-US" b="1" i="1" dirty="0" err="1"/>
              <a:t>attenuattion</a:t>
            </a:r>
            <a:r>
              <a:rPr lang="en-US" b="1" i="1" dirty="0"/>
              <a:t> </a:t>
            </a:r>
            <a:r>
              <a:rPr lang="en-US" dirty="0"/>
              <a:t>is the reduction of sound when it crosses from from one ear to another. </a:t>
            </a:r>
            <a:endParaRPr lang="en-US" dirty="0" smtClean="0"/>
          </a:p>
          <a:p>
            <a:endParaRPr lang="en-US" dirty="0"/>
          </a:p>
          <a:p>
            <a:r>
              <a:rPr lang="en-US" dirty="0" smtClean="0"/>
              <a:t>The </a:t>
            </a:r>
            <a:r>
              <a:rPr lang="en-US" dirty="0"/>
              <a:t>normal </a:t>
            </a:r>
            <a:r>
              <a:rPr lang="en-US" dirty="0" err="1"/>
              <a:t>interaural</a:t>
            </a:r>
            <a:r>
              <a:rPr lang="en-US" dirty="0"/>
              <a:t> attenuation of air conducted tones is 40-80 dB depending on whether ear inserts (35-50 dB) or headphones (60-65 dB) are used. </a:t>
            </a:r>
            <a:r>
              <a:rPr lang="en-US" dirty="0" smtClean="0"/>
              <a:t>Inserts </a:t>
            </a:r>
            <a:r>
              <a:rPr lang="en-US" dirty="0"/>
              <a:t>have less contact with the lateral temporal bone than headphones, therefore less sound energy is delivered </a:t>
            </a:r>
            <a:r>
              <a:rPr lang="en-US" dirty="0" err="1"/>
              <a:t>contralaterally</a:t>
            </a:r>
            <a:r>
              <a:rPr lang="en-US" dirty="0" smtClean="0"/>
              <a:t>.</a:t>
            </a:r>
          </a:p>
          <a:p>
            <a:endParaRPr lang="en-US" dirty="0"/>
          </a:p>
          <a:p>
            <a:r>
              <a:rPr lang="en-US" dirty="0" smtClean="0"/>
              <a:t> </a:t>
            </a:r>
            <a:r>
              <a:rPr lang="en-US" dirty="0"/>
              <a:t>The normal value for </a:t>
            </a:r>
            <a:r>
              <a:rPr lang="en-US" dirty="0" err="1"/>
              <a:t>interaural</a:t>
            </a:r>
            <a:r>
              <a:rPr lang="en-US" dirty="0"/>
              <a:t> attenuation for bone conduction is </a:t>
            </a:r>
            <a:r>
              <a:rPr lang="en-US" dirty="0" smtClean="0"/>
              <a:t>0 - 10 </a:t>
            </a:r>
            <a:r>
              <a:rPr lang="en-US" dirty="0" err="1" smtClean="0"/>
              <a:t>dB</a:t>
            </a:r>
            <a:r>
              <a:rPr lang="en-US" dirty="0" err="1"/>
              <a:t>.</a:t>
            </a:r>
            <a:r>
              <a:rPr lang="en-US" dirty="0"/>
              <a:t> </a:t>
            </a:r>
            <a:r>
              <a:rPr lang="en-US" dirty="0" err="1"/>
              <a:t>Interaural</a:t>
            </a:r>
            <a:r>
              <a:rPr lang="en-US" dirty="0"/>
              <a:t> attenuation values tend to be smaller for lower frequencies than higher ones</a:t>
            </a:r>
            <a:r>
              <a:rPr lang="en-US" dirty="0" smtClean="0"/>
              <a:t>.</a:t>
            </a:r>
          </a:p>
          <a:p>
            <a:endParaRPr lang="en-US" dirty="0"/>
          </a:p>
          <a:p>
            <a:r>
              <a:rPr lang="en-US" dirty="0"/>
              <a:t>In the situation where the air conduction threshold of the test ear exceeds the bone conduction threshold of the non-test ear by a value greater than </a:t>
            </a:r>
            <a:r>
              <a:rPr lang="en-US" i="1" dirty="0" err="1"/>
              <a:t>interaural</a:t>
            </a:r>
            <a:r>
              <a:rPr lang="en-US" i="1" dirty="0"/>
              <a:t> attenuation</a:t>
            </a:r>
            <a:r>
              <a:rPr lang="en-US" dirty="0"/>
              <a:t>, </a:t>
            </a:r>
            <a:r>
              <a:rPr lang="en-US" i="1" dirty="0"/>
              <a:t>masking </a:t>
            </a:r>
            <a:r>
              <a:rPr lang="en-US" dirty="0"/>
              <a:t>should be used</a:t>
            </a:r>
            <a:r>
              <a:rPr lang="en-US" dirty="0" smtClean="0"/>
              <a:t>.</a:t>
            </a:r>
          </a:p>
          <a:p>
            <a:endParaRPr lang="en-US" dirty="0"/>
          </a:p>
        </p:txBody>
      </p:sp>
    </p:spTree>
    <p:extLst>
      <p:ext uri="{BB962C8B-B14F-4D97-AF65-F5344CB8AC3E}">
        <p14:creationId xmlns:p14="http://schemas.microsoft.com/office/powerpoint/2010/main" val="20453839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solidFill>
                  <a:schemeClr val="tx1"/>
                </a:solidFill>
              </a:rPr>
              <a:t>When to mask Air Conduction?</a:t>
            </a:r>
          </a:p>
        </p:txBody>
      </p:sp>
      <p:sp>
        <p:nvSpPr>
          <p:cNvPr id="8195" name="Rectangle 3"/>
          <p:cNvSpPr>
            <a:spLocks noGrp="1" noChangeArrowheads="1"/>
          </p:cNvSpPr>
          <p:nvPr>
            <p:ph type="body" idx="1"/>
          </p:nvPr>
        </p:nvSpPr>
        <p:spPr>
          <a:xfrm>
            <a:off x="381000" y="1518589"/>
            <a:ext cx="8534400" cy="1257973"/>
          </a:xfrm>
        </p:spPr>
        <p:txBody>
          <a:bodyPr/>
          <a:lstStyle/>
          <a:p>
            <a:r>
              <a:rPr lang="en-US" dirty="0"/>
              <a:t>AC: when unmasked threshold in TE is greater than BC threshold in NTE by the minimum IA value or more</a:t>
            </a:r>
            <a:r>
              <a:rPr lang="en-US" dirty="0" smtClean="0"/>
              <a:t>.</a:t>
            </a:r>
          </a:p>
          <a:p>
            <a:endParaRPr lang="en-US" dirty="0"/>
          </a:p>
          <a:p>
            <a:endParaRPr lang="en-US" dirty="0"/>
          </a:p>
          <a:p>
            <a:pPr>
              <a:buFont typeface="Wingdings" charset="0"/>
              <a:buNone/>
            </a:pPr>
            <a:endParaRPr lang="en-US" dirty="0"/>
          </a:p>
        </p:txBody>
      </p:sp>
      <p:sp>
        <p:nvSpPr>
          <p:cNvPr id="4" name="Rectangle 2"/>
          <p:cNvSpPr txBox="1">
            <a:spLocks noChangeArrowheads="1"/>
          </p:cNvSpPr>
          <p:nvPr/>
        </p:nvSpPr>
        <p:spPr>
          <a:xfrm>
            <a:off x="457200" y="2795634"/>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solidFill>
                  <a:schemeClr val="tx1"/>
                </a:solidFill>
              </a:rPr>
              <a:t>When to mask Bone Conduction?</a:t>
            </a:r>
            <a:endParaRPr lang="en-US" dirty="0">
              <a:solidFill>
                <a:schemeClr val="tx1"/>
              </a:solidFill>
            </a:endParaRPr>
          </a:p>
        </p:txBody>
      </p:sp>
      <p:sp>
        <p:nvSpPr>
          <p:cNvPr id="5" name="Rectangle 3"/>
          <p:cNvSpPr txBox="1">
            <a:spLocks noChangeArrowheads="1"/>
          </p:cNvSpPr>
          <p:nvPr/>
        </p:nvSpPr>
        <p:spPr>
          <a:xfrm>
            <a:off x="381000" y="4146219"/>
            <a:ext cx="8534400" cy="125797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Mask any significant Air-Bone gap. </a:t>
            </a:r>
          </a:p>
          <a:p>
            <a:endParaRPr lang="en-US" dirty="0" smtClean="0"/>
          </a:p>
          <a:p>
            <a:endParaRPr lang="en-US" dirty="0" smtClean="0"/>
          </a:p>
          <a:p>
            <a:pPr>
              <a:buFont typeface="Wingdings" charset="0"/>
              <a:buNone/>
            </a:pPr>
            <a:endParaRPr lang="en-US" dirty="0"/>
          </a:p>
        </p:txBody>
      </p:sp>
    </p:spTree>
    <p:extLst>
      <p:ext uri="{BB962C8B-B14F-4D97-AF65-F5344CB8AC3E}">
        <p14:creationId xmlns:p14="http://schemas.microsoft.com/office/powerpoint/2010/main" val="2572114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left)">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P spid="5"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8202"/>
            <a:ext cx="8229600" cy="4876800"/>
          </a:xfrm>
        </p:spPr>
        <p:txBody>
          <a:bodyPr>
            <a:normAutofit fontScale="92500" lnSpcReduction="20000"/>
          </a:bodyPr>
          <a:lstStyle/>
          <a:p>
            <a:r>
              <a:rPr lang="en-US" b="1" i="1" dirty="0"/>
              <a:t>Masking </a:t>
            </a:r>
            <a:r>
              <a:rPr lang="en-US" b="1" i="1" dirty="0" smtClean="0"/>
              <a:t>dilemma </a:t>
            </a:r>
            <a:r>
              <a:rPr lang="en-US" dirty="0"/>
              <a:t>occurs when masking is necessary but not possible. </a:t>
            </a:r>
            <a:endParaRPr lang="en-US" dirty="0" smtClean="0"/>
          </a:p>
          <a:p>
            <a:endParaRPr lang="en-US" dirty="0"/>
          </a:p>
          <a:p>
            <a:r>
              <a:rPr lang="en-US" dirty="0" smtClean="0"/>
              <a:t>It </a:t>
            </a:r>
            <a:r>
              <a:rPr lang="en-US" dirty="0"/>
              <a:t>usually occurs in cases of bilateral conductive or mixed hearing losses with 50 dB or greater air-bone gaps. </a:t>
            </a:r>
            <a:endParaRPr lang="en-US" dirty="0" smtClean="0"/>
          </a:p>
          <a:p>
            <a:endParaRPr lang="en-US" dirty="0"/>
          </a:p>
          <a:p>
            <a:r>
              <a:rPr lang="en-US" dirty="0" smtClean="0"/>
              <a:t>Its </a:t>
            </a:r>
            <a:r>
              <a:rPr lang="en-US" dirty="0"/>
              <a:t>occurs when bone conduction thresholds are within normal limits, but the air thresholds equal or exceed </a:t>
            </a:r>
            <a:r>
              <a:rPr lang="en-US" dirty="0" err="1"/>
              <a:t>interaural</a:t>
            </a:r>
            <a:r>
              <a:rPr lang="en-US" dirty="0"/>
              <a:t> attenuation</a:t>
            </a:r>
            <a:r>
              <a:rPr lang="en-US" dirty="0" smtClean="0"/>
              <a:t>.</a:t>
            </a:r>
          </a:p>
          <a:p>
            <a:endParaRPr lang="en-US" dirty="0"/>
          </a:p>
          <a:p>
            <a:r>
              <a:rPr lang="en-US" dirty="0" smtClean="0"/>
              <a:t> </a:t>
            </a:r>
            <a:r>
              <a:rPr lang="en-US" dirty="0"/>
              <a:t>Unmasked thresholds will likely reflect the responses of the non-test ear, and masked thresholds may appear worse than they actually are because of </a:t>
            </a:r>
            <a:r>
              <a:rPr lang="en-US" dirty="0" err="1"/>
              <a:t>overmasking</a:t>
            </a:r>
            <a:r>
              <a:rPr lang="en-US" dirty="0"/>
              <a:t>, where the masked noise crosses over and affects the responses obtained for the test ear.</a:t>
            </a:r>
          </a:p>
        </p:txBody>
      </p:sp>
    </p:spTree>
    <p:extLst>
      <p:ext uri="{BB962C8B-B14F-4D97-AF65-F5344CB8AC3E}">
        <p14:creationId xmlns:p14="http://schemas.microsoft.com/office/powerpoint/2010/main" val="3193430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COCLIA- Auditory Function Tests</a:t>
            </a:r>
            <a:endParaRPr lang="en-US" b="1" dirty="0"/>
          </a:p>
        </p:txBody>
      </p:sp>
      <p:sp>
        <p:nvSpPr>
          <p:cNvPr id="3" name="Content Placeholder 2"/>
          <p:cNvSpPr>
            <a:spLocks noGrp="1"/>
          </p:cNvSpPr>
          <p:nvPr>
            <p:ph idx="1"/>
          </p:nvPr>
        </p:nvSpPr>
        <p:spPr/>
        <p:txBody>
          <a:bodyPr>
            <a:normAutofit/>
          </a:bodyPr>
          <a:lstStyle/>
          <a:p>
            <a:r>
              <a:rPr lang="en-US" sz="3600" b="1" dirty="0" smtClean="0"/>
              <a:t>#5 ) </a:t>
            </a:r>
            <a:r>
              <a:rPr lang="en-US" sz="3600" dirty="0"/>
              <a:t>Masking...what is it, why do we do it? What is a masking dilemma?</a:t>
            </a:r>
            <a:endParaRPr lang="en-US" sz="2800" dirty="0"/>
          </a:p>
          <a:p>
            <a:pPr marL="0" indent="0">
              <a:buNone/>
            </a:pPr>
            <a:endParaRPr lang="en-US" dirty="0" smtClean="0"/>
          </a:p>
          <a:p>
            <a:pPr marL="0" indent="0" defTabSz="457200">
              <a:spcBef>
                <a:spcPts val="0"/>
              </a:spcBef>
              <a:buClrTx/>
              <a:buSzTx/>
              <a:buNone/>
              <a:defRPr/>
            </a:pPr>
            <a:r>
              <a:rPr lang="en-US" dirty="0"/>
              <a:t>Example: Normal hearing in the right ear. Air conduction threshold in the left ear appears to be worse than 50 </a:t>
            </a:r>
            <a:r>
              <a:rPr lang="en-US" dirty="0" err="1"/>
              <a:t>dB.</a:t>
            </a:r>
            <a:r>
              <a:rPr lang="en-US" dirty="0"/>
              <a:t> </a:t>
            </a:r>
            <a:endParaRPr lang="en-US" dirty="0" smtClean="0"/>
          </a:p>
          <a:p>
            <a:pPr marL="0" indent="0" defTabSz="457200">
              <a:spcBef>
                <a:spcPts val="0"/>
              </a:spcBef>
              <a:buClrTx/>
              <a:buSzTx/>
              <a:buNone/>
              <a:defRPr/>
            </a:pPr>
            <a:endParaRPr lang="en-US" dirty="0"/>
          </a:p>
          <a:p>
            <a:pPr marL="0" indent="0" defTabSz="457200">
              <a:spcBef>
                <a:spcPts val="0"/>
              </a:spcBef>
              <a:buClrTx/>
              <a:buSzTx/>
              <a:buNone/>
              <a:defRPr/>
            </a:pPr>
            <a:r>
              <a:rPr lang="en-US" dirty="0" smtClean="0"/>
              <a:t>Do </a:t>
            </a:r>
            <a:r>
              <a:rPr lang="en-US" dirty="0"/>
              <a:t>you need to mask the right ear to test air </a:t>
            </a:r>
            <a:r>
              <a:rPr lang="en-US" dirty="0" smtClean="0"/>
              <a:t>conduction in the left ear? </a:t>
            </a:r>
          </a:p>
          <a:p>
            <a:pPr marL="0" indent="0" defTabSz="457200">
              <a:spcBef>
                <a:spcPts val="0"/>
              </a:spcBef>
              <a:buClrTx/>
              <a:buSzTx/>
              <a:buNone/>
              <a:defRPr/>
            </a:pPr>
            <a:endParaRPr lang="en-US" dirty="0"/>
          </a:p>
          <a:p>
            <a:pPr marL="0" indent="0" defTabSz="457200">
              <a:spcBef>
                <a:spcPts val="0"/>
              </a:spcBef>
              <a:buClrTx/>
              <a:buSzTx/>
              <a:buNone/>
              <a:defRPr/>
            </a:pPr>
            <a:r>
              <a:rPr lang="en-US" dirty="0" smtClean="0"/>
              <a:t>At </a:t>
            </a:r>
            <a:r>
              <a:rPr lang="en-US" dirty="0"/>
              <a:t>what threshold would you need to mask the right ear to test bone conduction in the left ear? </a:t>
            </a:r>
          </a:p>
          <a:p>
            <a:pPr marL="0" indent="0" defTabSz="457200">
              <a:spcBef>
                <a:spcPts val="0"/>
              </a:spcBef>
              <a:buClrTx/>
              <a:buSzTx/>
              <a:buNone/>
              <a:defRPr/>
            </a:pPr>
            <a:endParaRPr lang="en-US" dirty="0"/>
          </a:p>
          <a:p>
            <a:endParaRPr lang="en-US" b="1" dirty="0" smtClean="0"/>
          </a:p>
          <a:p>
            <a:endParaRPr lang="en-US" dirty="0"/>
          </a:p>
        </p:txBody>
      </p:sp>
    </p:spTree>
    <p:extLst>
      <p:ext uri="{BB962C8B-B14F-4D97-AF65-F5344CB8AC3E}">
        <p14:creationId xmlns:p14="http://schemas.microsoft.com/office/powerpoint/2010/main" val="335399069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Unilateral conductive hearing loss</a:t>
            </a:r>
            <a:endParaRPr lang="en-US" dirty="0"/>
          </a:p>
        </p:txBody>
      </p:sp>
      <p:pic>
        <p:nvPicPr>
          <p:cNvPr id="4" name="Content Placeholder 3"/>
          <p:cNvPicPr>
            <a:picLocks noGrp="1" noChangeAspect="1"/>
          </p:cNvPicPr>
          <p:nvPr>
            <p:ph idx="1"/>
          </p:nvPr>
        </p:nvPicPr>
        <p:blipFill>
          <a:blip r:embed="rId2"/>
          <a:srcRect t="1610" b="1610"/>
          <a:stretch>
            <a:fillRect/>
          </a:stretch>
        </p:blipFill>
        <p:spPr/>
      </p:pic>
    </p:spTree>
    <p:extLst>
      <p:ext uri="{BB962C8B-B14F-4D97-AF65-F5344CB8AC3E}">
        <p14:creationId xmlns:p14="http://schemas.microsoft.com/office/powerpoint/2010/main" val="17275827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Unilateral SNHL</a:t>
            </a:r>
            <a:endParaRPr lang="en-US" dirty="0"/>
          </a:p>
        </p:txBody>
      </p:sp>
      <p:pic>
        <p:nvPicPr>
          <p:cNvPr id="4" name="Picture 3"/>
          <p:cNvPicPr>
            <a:picLocks noChangeAspect="1"/>
          </p:cNvPicPr>
          <p:nvPr/>
        </p:nvPicPr>
        <p:blipFill>
          <a:blip r:embed="rId2"/>
          <a:stretch>
            <a:fillRect/>
          </a:stretch>
        </p:blipFill>
        <p:spPr>
          <a:xfrm>
            <a:off x="1873716" y="1524000"/>
            <a:ext cx="5752463" cy="4113883"/>
          </a:xfrm>
          <a:prstGeom prst="rect">
            <a:avLst/>
          </a:prstGeom>
        </p:spPr>
      </p:pic>
    </p:spTree>
    <p:extLst>
      <p:ext uri="{BB962C8B-B14F-4D97-AF65-F5344CB8AC3E}">
        <p14:creationId xmlns:p14="http://schemas.microsoft.com/office/powerpoint/2010/main" val="7508320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Audiogram Legend</a:t>
            </a:r>
            <a:endParaRPr lang="en-US" dirty="0"/>
          </a:p>
        </p:txBody>
      </p:sp>
      <p:pic>
        <p:nvPicPr>
          <p:cNvPr id="4" name="Content Placeholder 3"/>
          <p:cNvPicPr>
            <a:picLocks noGrp="1" noChangeAspect="1"/>
          </p:cNvPicPr>
          <p:nvPr>
            <p:ph idx="1"/>
          </p:nvPr>
        </p:nvPicPr>
        <p:blipFill>
          <a:blip r:embed="rId2"/>
          <a:srcRect l="-21875" r="-21875"/>
          <a:stretch>
            <a:fillRect/>
          </a:stretch>
        </p:blipFill>
        <p:spPr/>
      </p:pic>
    </p:spTree>
    <p:extLst>
      <p:ext uri="{BB962C8B-B14F-4D97-AF65-F5344CB8AC3E}">
        <p14:creationId xmlns:p14="http://schemas.microsoft.com/office/powerpoint/2010/main" val="1350022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11188" y="188913"/>
            <a:ext cx="7772400" cy="1143000"/>
          </a:xfrm>
        </p:spPr>
        <p:txBody>
          <a:bodyPr/>
          <a:lstStyle/>
          <a:p>
            <a:r>
              <a:rPr lang="en-US" altLang="zh-TW" b="1"/>
              <a:t>Micropascal and Pascal</a:t>
            </a:r>
          </a:p>
        </p:txBody>
      </p:sp>
      <p:sp>
        <p:nvSpPr>
          <p:cNvPr id="48131" name="Rectangle 3"/>
          <p:cNvSpPr>
            <a:spLocks noGrp="1" noChangeArrowheads="1"/>
          </p:cNvSpPr>
          <p:nvPr>
            <p:ph type="body" sz="half" idx="1"/>
          </p:nvPr>
        </p:nvSpPr>
        <p:spPr>
          <a:xfrm>
            <a:off x="395288" y="1125538"/>
            <a:ext cx="8280400" cy="2592387"/>
          </a:xfrm>
        </p:spPr>
        <p:txBody>
          <a:bodyPr/>
          <a:lstStyle/>
          <a:p>
            <a:pPr>
              <a:lnSpc>
                <a:spcPct val="90000"/>
              </a:lnSpc>
              <a:buFontTx/>
              <a:buNone/>
            </a:pPr>
            <a:r>
              <a:rPr lang="en-US" altLang="zh-TW" sz="1600"/>
              <a:t>         </a:t>
            </a:r>
            <a:r>
              <a:rPr lang="en-US" altLang="zh-TW" sz="4800"/>
              <a:t>   </a:t>
            </a:r>
            <a:r>
              <a:rPr lang="en-US" altLang="zh-TW" sz="1600"/>
              <a:t> </a:t>
            </a:r>
            <a:r>
              <a:rPr lang="en-US" altLang="zh-TW"/>
              <a:t>The variations in air pressure that our ears hear as sound are very, very small, </a:t>
            </a:r>
            <a:r>
              <a:rPr lang="en-US" altLang="zh-TW">
                <a:solidFill>
                  <a:srgbClr val="000000"/>
                </a:solidFill>
                <a:cs typeface="Arial" charset="0"/>
              </a:rPr>
              <a:t>between </a:t>
            </a:r>
            <a:r>
              <a:rPr lang="en-US" altLang="zh-TW">
                <a:solidFill>
                  <a:srgbClr val="3333CC"/>
                </a:solidFill>
                <a:cs typeface="Arial" charset="0"/>
              </a:rPr>
              <a:t>20 microPascals</a:t>
            </a:r>
            <a:r>
              <a:rPr lang="en-US" altLang="zh-TW">
                <a:solidFill>
                  <a:srgbClr val="000000"/>
                </a:solidFill>
                <a:cs typeface="Arial" charset="0"/>
              </a:rPr>
              <a:t> (</a:t>
            </a:r>
            <a:r>
              <a:rPr lang="en-US" altLang="zh-TW" i="1">
                <a:solidFill>
                  <a:srgbClr val="3333CC"/>
                </a:solidFill>
                <a:latin typeface="Symbol" charset="0"/>
                <a:cs typeface="Arial" charset="0"/>
              </a:rPr>
              <a:t>m</a:t>
            </a:r>
            <a:r>
              <a:rPr lang="en-US" altLang="zh-TW">
                <a:solidFill>
                  <a:srgbClr val="3333CC"/>
                </a:solidFill>
                <a:cs typeface="Arial" charset="0"/>
              </a:rPr>
              <a:t>Pa</a:t>
            </a:r>
            <a:r>
              <a:rPr lang="en-US" altLang="zh-TW">
                <a:solidFill>
                  <a:srgbClr val="000000"/>
                </a:solidFill>
                <a:cs typeface="Arial" charset="0"/>
              </a:rPr>
              <a:t>), or </a:t>
            </a:r>
            <a:r>
              <a:rPr lang="en-US" altLang="zh-CN">
                <a:solidFill>
                  <a:srgbClr val="3333CC"/>
                </a:solidFill>
                <a:cs typeface="Arial" charset="0"/>
              </a:rPr>
              <a:t>0.00002</a:t>
            </a:r>
            <a:r>
              <a:rPr lang="en-US" altLang="zh-TW">
                <a:solidFill>
                  <a:srgbClr val="3333CC"/>
                </a:solidFill>
                <a:cs typeface="Arial" charset="0"/>
              </a:rPr>
              <a:t> Pa </a:t>
            </a:r>
            <a:r>
              <a:rPr lang="en-US" altLang="zh-TW">
                <a:cs typeface="Arial" charset="0"/>
              </a:rPr>
              <a:t>(or </a:t>
            </a:r>
            <a:r>
              <a:rPr lang="en-US" altLang="zh-TW">
                <a:solidFill>
                  <a:srgbClr val="3333CC"/>
                </a:solidFill>
                <a:cs typeface="Arial" charset="0"/>
              </a:rPr>
              <a:t>newtons/m</a:t>
            </a:r>
            <a:r>
              <a:rPr lang="en-US" altLang="zh-TW" baseline="30000">
                <a:solidFill>
                  <a:srgbClr val="3333CC"/>
                </a:solidFill>
                <a:cs typeface="Arial" charset="0"/>
              </a:rPr>
              <a:t>2</a:t>
            </a:r>
            <a:r>
              <a:rPr lang="en-US" altLang="zh-TW">
                <a:cs typeface="Arial" charset="0"/>
              </a:rPr>
              <a:t>, or </a:t>
            </a:r>
            <a:r>
              <a:rPr lang="en-US" altLang="zh-CN">
                <a:solidFill>
                  <a:srgbClr val="3333CC"/>
                </a:solidFill>
                <a:cs typeface="Arial" charset="0"/>
              </a:rPr>
              <a:t>0.0002 </a:t>
            </a:r>
            <a:r>
              <a:rPr lang="en-US" altLang="zh-TW">
                <a:solidFill>
                  <a:srgbClr val="3333CC"/>
                </a:solidFill>
                <a:cs typeface="Arial" charset="0"/>
              </a:rPr>
              <a:t>microbar</a:t>
            </a:r>
            <a:r>
              <a:rPr lang="en-US" altLang="zh-TW">
                <a:cs typeface="Arial" charset="0"/>
              </a:rPr>
              <a:t> or </a:t>
            </a:r>
            <a:r>
              <a:rPr lang="en-US" altLang="zh-CN">
                <a:solidFill>
                  <a:srgbClr val="3333CC"/>
                </a:solidFill>
                <a:cs typeface="Arial" charset="0"/>
              </a:rPr>
              <a:t>dyne/</a:t>
            </a:r>
            <a:r>
              <a:rPr lang="en-US" altLang="zh-CN">
                <a:solidFill>
                  <a:srgbClr val="3333CC"/>
                </a:solidFill>
              </a:rPr>
              <a:t>cm</a:t>
            </a:r>
            <a:r>
              <a:rPr lang="en-US" altLang="zh-CN" baseline="30000">
                <a:solidFill>
                  <a:srgbClr val="3333CC"/>
                </a:solidFill>
              </a:rPr>
              <a:t>2</a:t>
            </a:r>
            <a:r>
              <a:rPr lang="en-US" altLang="zh-TW">
                <a:solidFill>
                  <a:srgbClr val="000000"/>
                </a:solidFill>
                <a:cs typeface="Arial" charset="0"/>
              </a:rPr>
              <a:t>)</a:t>
            </a:r>
            <a:r>
              <a:rPr lang="en-US" altLang="zh-TW">
                <a:cs typeface="Arial" charset="0"/>
              </a:rPr>
              <a:t>,</a:t>
            </a:r>
            <a:r>
              <a:rPr lang="en-US" altLang="zh-TW">
                <a:solidFill>
                  <a:srgbClr val="000000"/>
                </a:solidFill>
                <a:cs typeface="Arial" charset="0"/>
              </a:rPr>
              <a:t> and </a:t>
            </a:r>
            <a:r>
              <a:rPr lang="en-US" altLang="zh-TW">
                <a:solidFill>
                  <a:srgbClr val="3333CC"/>
                </a:solidFill>
                <a:cs typeface="Arial" charset="0"/>
              </a:rPr>
              <a:t>20 Pa</a:t>
            </a:r>
            <a:r>
              <a:rPr lang="en-US" altLang="zh-TW">
                <a:solidFill>
                  <a:srgbClr val="000000"/>
                </a:solidFill>
                <a:cs typeface="Arial" charset="0"/>
              </a:rPr>
              <a:t>.</a:t>
            </a:r>
          </a:p>
        </p:txBody>
      </p:sp>
      <p:sp>
        <p:nvSpPr>
          <p:cNvPr id="48136" name="Text Box 8"/>
          <p:cNvSpPr txBox="1">
            <a:spLocks noChangeArrowheads="1"/>
          </p:cNvSpPr>
          <p:nvPr/>
        </p:nvSpPr>
        <p:spPr bwMode="auto">
          <a:xfrm>
            <a:off x="323850" y="6237288"/>
            <a:ext cx="8424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TW" sz="1400" b="1"/>
              <a:t>Source:</a:t>
            </a:r>
            <a:r>
              <a:rPr lang="en-US" altLang="zh-TW" sz="1400"/>
              <a:t> </a:t>
            </a:r>
            <a:r>
              <a:rPr lang="en-US" altLang="zh-TW" sz="1400">
                <a:hlinkClick r:id="rId3"/>
              </a:rPr>
              <a:t>http://www.safetyline.wa.gov.au/institute/level2/course18/lecture53/l53_02.asp</a:t>
            </a:r>
            <a:endParaRPr lang="en-US" altLang="zh-TW" sz="1400"/>
          </a:p>
        </p:txBody>
      </p:sp>
      <p:pic>
        <p:nvPicPr>
          <p:cNvPr id="48137" name="Picture 9" descr="air pressure wave"/>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763713" y="3933825"/>
            <a:ext cx="5256212" cy="2195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86742716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Audiogram Legend</a:t>
            </a:r>
            <a:endParaRPr lang="en-US" dirty="0"/>
          </a:p>
        </p:txBody>
      </p:sp>
      <p:pic>
        <p:nvPicPr>
          <p:cNvPr id="4" name="Picture 3"/>
          <p:cNvPicPr>
            <a:picLocks noChangeAspect="1"/>
          </p:cNvPicPr>
          <p:nvPr/>
        </p:nvPicPr>
        <p:blipFill>
          <a:blip r:embed="rId2"/>
          <a:stretch>
            <a:fillRect/>
          </a:stretch>
        </p:blipFill>
        <p:spPr>
          <a:xfrm>
            <a:off x="1250490" y="1825332"/>
            <a:ext cx="6551060" cy="4502646"/>
          </a:xfrm>
          <a:prstGeom prst="rect">
            <a:avLst/>
          </a:prstGeom>
        </p:spPr>
      </p:pic>
    </p:spTree>
    <p:extLst>
      <p:ext uri="{BB962C8B-B14F-4D97-AF65-F5344CB8AC3E}">
        <p14:creationId xmlns:p14="http://schemas.microsoft.com/office/powerpoint/2010/main" val="7520135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COCLIA- Auditory Function Tests</a:t>
            </a:r>
            <a:endParaRPr lang="en-US" b="1" dirty="0"/>
          </a:p>
        </p:txBody>
      </p:sp>
      <p:sp>
        <p:nvSpPr>
          <p:cNvPr id="3" name="Content Placeholder 2"/>
          <p:cNvSpPr>
            <a:spLocks noGrp="1"/>
          </p:cNvSpPr>
          <p:nvPr>
            <p:ph idx="1"/>
          </p:nvPr>
        </p:nvSpPr>
        <p:spPr/>
        <p:txBody>
          <a:bodyPr>
            <a:normAutofit/>
          </a:bodyPr>
          <a:lstStyle/>
          <a:p>
            <a:r>
              <a:rPr lang="en-US" sz="3600" b="1" dirty="0" smtClean="0"/>
              <a:t>#6 ) </a:t>
            </a:r>
            <a:r>
              <a:rPr lang="en-US" sz="3600" dirty="0"/>
              <a:t>Be prepared to draw and describe the classification of </a:t>
            </a:r>
            <a:r>
              <a:rPr lang="en-US" sz="3600" dirty="0" err="1"/>
              <a:t>tympanograms</a:t>
            </a:r>
            <a:r>
              <a:rPr lang="en-US" sz="3600" dirty="0"/>
              <a:t>.</a:t>
            </a:r>
          </a:p>
          <a:p>
            <a:pPr marL="0" indent="0" defTabSz="457200">
              <a:spcBef>
                <a:spcPts val="0"/>
              </a:spcBef>
              <a:buClrTx/>
              <a:buSzTx/>
              <a:buNone/>
              <a:defRPr/>
            </a:pPr>
            <a:r>
              <a:rPr lang="en-US" dirty="0" smtClean="0"/>
              <a:t> </a:t>
            </a:r>
            <a:endParaRPr lang="en-US" dirty="0"/>
          </a:p>
          <a:p>
            <a:pPr marL="0" indent="0" defTabSz="457200">
              <a:spcBef>
                <a:spcPts val="0"/>
              </a:spcBef>
              <a:buClrTx/>
              <a:buSzTx/>
              <a:buNone/>
              <a:defRPr/>
            </a:pPr>
            <a:endParaRPr lang="en-US" dirty="0"/>
          </a:p>
          <a:p>
            <a:endParaRPr lang="en-US" b="1" dirty="0" smtClean="0"/>
          </a:p>
          <a:p>
            <a:endParaRPr lang="en-US" dirty="0"/>
          </a:p>
        </p:txBody>
      </p:sp>
    </p:spTree>
    <p:extLst>
      <p:ext uri="{BB962C8B-B14F-4D97-AF65-F5344CB8AC3E}">
        <p14:creationId xmlns:p14="http://schemas.microsoft.com/office/powerpoint/2010/main" val="20816294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9128" t="14447" r="5256" b="1818"/>
          <a:stretch/>
        </p:blipFill>
        <p:spPr>
          <a:xfrm>
            <a:off x="385791" y="2044700"/>
            <a:ext cx="8469455" cy="3289300"/>
          </a:xfrm>
        </p:spPr>
      </p:pic>
      <p:sp>
        <p:nvSpPr>
          <p:cNvPr id="5" name="Title 1"/>
          <p:cNvSpPr>
            <a:spLocks noGrp="1"/>
          </p:cNvSpPr>
          <p:nvPr>
            <p:ph type="title"/>
          </p:nvPr>
        </p:nvSpPr>
        <p:spPr>
          <a:xfrm>
            <a:off x="457200" y="533400"/>
            <a:ext cx="8229600" cy="990600"/>
          </a:xfrm>
        </p:spPr>
        <p:txBody>
          <a:bodyPr/>
          <a:lstStyle/>
          <a:p>
            <a:r>
              <a:rPr lang="en-US" dirty="0" smtClean="0"/>
              <a:t>Type A </a:t>
            </a:r>
            <a:r>
              <a:rPr lang="en-US" dirty="0" err="1" smtClean="0"/>
              <a:t>Tympanogram</a:t>
            </a:r>
            <a:endParaRPr lang="en-US" dirty="0"/>
          </a:p>
        </p:txBody>
      </p:sp>
    </p:spTree>
    <p:extLst>
      <p:ext uri="{BB962C8B-B14F-4D97-AF65-F5344CB8AC3E}">
        <p14:creationId xmlns:p14="http://schemas.microsoft.com/office/powerpoint/2010/main" val="10409196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B </a:t>
            </a:r>
            <a:r>
              <a:rPr lang="en-US" dirty="0" err="1" smtClean="0"/>
              <a:t>Tympanogram</a:t>
            </a:r>
            <a:endParaRPr lang="en-US" dirty="0"/>
          </a:p>
        </p:txBody>
      </p:sp>
      <p:sp>
        <p:nvSpPr>
          <p:cNvPr id="4" name="Content Placeholder 3"/>
          <p:cNvSpPr>
            <a:spLocks noGrp="1"/>
          </p:cNvSpPr>
          <p:nvPr>
            <p:ph idx="1"/>
          </p:nvPr>
        </p:nvSpPr>
        <p:spPr>
          <a:xfrm>
            <a:off x="457200" y="1600200"/>
            <a:ext cx="4267200" cy="4876800"/>
          </a:xfrm>
        </p:spPr>
        <p:txBody>
          <a:bodyPr>
            <a:normAutofit fontScale="77500" lnSpcReduction="20000"/>
          </a:bodyPr>
          <a:lstStyle/>
          <a:p>
            <a:pPr marL="0" indent="0">
              <a:buNone/>
            </a:pPr>
            <a:r>
              <a:rPr lang="en-US" dirty="0"/>
              <a:t>Type B is a flat trace with no observed compliance or </a:t>
            </a:r>
            <a:r>
              <a:rPr lang="en-US" dirty="0" err="1"/>
              <a:t>immittance</a:t>
            </a:r>
            <a:r>
              <a:rPr lang="en-US" dirty="0"/>
              <a:t> peak</a:t>
            </a:r>
            <a:r>
              <a:rPr lang="en-US" dirty="0" smtClean="0"/>
              <a:t>.</a:t>
            </a:r>
          </a:p>
          <a:p>
            <a:pPr marL="0" indent="0">
              <a:buNone/>
            </a:pPr>
            <a:endParaRPr lang="en-US" dirty="0"/>
          </a:p>
          <a:p>
            <a:pPr marL="0" indent="0">
              <a:buNone/>
            </a:pPr>
            <a:r>
              <a:rPr lang="en-US" dirty="0" smtClean="0"/>
              <a:t>Average </a:t>
            </a:r>
            <a:r>
              <a:rPr lang="en-US" dirty="0"/>
              <a:t>ear canal volumes for children are 0.42-0.97 </a:t>
            </a:r>
            <a:r>
              <a:rPr lang="en-US" dirty="0" err="1" smtClean="0"/>
              <a:t>mL.</a:t>
            </a:r>
            <a:r>
              <a:rPr lang="en-US" dirty="0"/>
              <a:t> </a:t>
            </a:r>
            <a:r>
              <a:rPr lang="en-US" dirty="0" smtClean="0"/>
              <a:t>Average </a:t>
            </a:r>
            <a:r>
              <a:rPr lang="en-US" dirty="0"/>
              <a:t>adult volumes are 0.63-1.46 </a:t>
            </a:r>
            <a:r>
              <a:rPr lang="en-US" dirty="0" err="1"/>
              <a:t>mL.</a:t>
            </a:r>
            <a:endParaRPr lang="en-US" dirty="0"/>
          </a:p>
          <a:p>
            <a:pPr marL="0" indent="0">
              <a:buNone/>
            </a:pPr>
            <a:endParaRPr lang="en-US" dirty="0"/>
          </a:p>
          <a:p>
            <a:pPr marL="0" indent="0">
              <a:buNone/>
            </a:pPr>
            <a:r>
              <a:rPr lang="en-US" dirty="0" smtClean="0"/>
              <a:t> • Type </a:t>
            </a:r>
            <a:r>
              <a:rPr lang="en-US" dirty="0"/>
              <a:t>B (normal ear canal volume) usually suggests </a:t>
            </a:r>
            <a:r>
              <a:rPr lang="en-US" dirty="0" smtClean="0"/>
              <a:t>effusion.</a:t>
            </a:r>
          </a:p>
          <a:p>
            <a:pPr marL="0" indent="0">
              <a:buNone/>
            </a:pPr>
            <a:endParaRPr lang="en-US" dirty="0" smtClean="0"/>
          </a:p>
          <a:p>
            <a:pPr marL="0" indent="0">
              <a:buNone/>
            </a:pPr>
            <a:r>
              <a:rPr lang="en-US" dirty="0" smtClean="0"/>
              <a:t>• Type </a:t>
            </a:r>
            <a:r>
              <a:rPr lang="en-US" dirty="0"/>
              <a:t>B (small ear canal volume) suggest cerumen </a:t>
            </a:r>
            <a:r>
              <a:rPr lang="en-US" dirty="0" smtClean="0"/>
              <a:t>impaction </a:t>
            </a:r>
            <a:r>
              <a:rPr lang="en-US" dirty="0"/>
              <a:t>or that the </a:t>
            </a:r>
            <a:r>
              <a:rPr lang="en-US" dirty="0" err="1"/>
              <a:t>immittance</a:t>
            </a:r>
            <a:r>
              <a:rPr lang="en-US" dirty="0"/>
              <a:t> probe is pushed </a:t>
            </a:r>
            <a:r>
              <a:rPr lang="en-US" dirty="0" smtClean="0"/>
              <a:t>against </a:t>
            </a:r>
            <a:r>
              <a:rPr lang="en-US" dirty="0"/>
              <a:t>the </a:t>
            </a:r>
            <a:r>
              <a:rPr lang="en-US" dirty="0" smtClean="0"/>
              <a:t>side of </a:t>
            </a:r>
            <a:r>
              <a:rPr lang="en-US" dirty="0"/>
              <a:t>the ear canal. </a:t>
            </a:r>
            <a:endParaRPr lang="en-US" dirty="0" smtClean="0"/>
          </a:p>
          <a:p>
            <a:pPr marL="0" indent="0">
              <a:buNone/>
            </a:pPr>
            <a:endParaRPr lang="en-US" dirty="0" smtClean="0"/>
          </a:p>
          <a:p>
            <a:pPr marL="0" indent="0">
              <a:buNone/>
            </a:pPr>
            <a:r>
              <a:rPr lang="en-US" dirty="0" smtClean="0"/>
              <a:t> • Type </a:t>
            </a:r>
            <a:r>
              <a:rPr lang="en-US" dirty="0"/>
              <a:t>B (large ear canal volume) suggests PET or </a:t>
            </a:r>
            <a:r>
              <a:rPr lang="en-US" dirty="0" smtClean="0"/>
              <a:t>perforation</a:t>
            </a:r>
            <a:endParaRPr lang="en-US" dirty="0"/>
          </a:p>
        </p:txBody>
      </p:sp>
      <p:pic>
        <p:nvPicPr>
          <p:cNvPr id="6" name="Picture 5"/>
          <p:cNvPicPr>
            <a:picLocks noChangeAspect="1"/>
          </p:cNvPicPr>
          <p:nvPr/>
        </p:nvPicPr>
        <p:blipFill>
          <a:blip r:embed="rId2"/>
          <a:stretch>
            <a:fillRect/>
          </a:stretch>
        </p:blipFill>
        <p:spPr>
          <a:xfrm>
            <a:off x="4895850" y="1828800"/>
            <a:ext cx="3594100" cy="2984500"/>
          </a:xfrm>
          <a:prstGeom prst="rect">
            <a:avLst/>
          </a:prstGeom>
        </p:spPr>
      </p:pic>
    </p:spTree>
    <p:extLst>
      <p:ext uri="{BB962C8B-B14F-4D97-AF65-F5344CB8AC3E}">
        <p14:creationId xmlns:p14="http://schemas.microsoft.com/office/powerpoint/2010/main" val="22704999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C </a:t>
            </a:r>
            <a:r>
              <a:rPr lang="en-US" dirty="0" err="1" smtClean="0"/>
              <a:t>Tympanogram</a:t>
            </a:r>
            <a:endParaRPr lang="en-US" dirty="0"/>
          </a:p>
        </p:txBody>
      </p:sp>
      <p:sp>
        <p:nvSpPr>
          <p:cNvPr id="3" name="Content Placeholder 2"/>
          <p:cNvSpPr>
            <a:spLocks noGrp="1"/>
          </p:cNvSpPr>
          <p:nvPr>
            <p:ph idx="1"/>
          </p:nvPr>
        </p:nvSpPr>
        <p:spPr/>
        <p:txBody>
          <a:bodyPr/>
          <a:lstStyle/>
          <a:p>
            <a:r>
              <a:rPr lang="en-US" dirty="0"/>
              <a:t>Type C - negative pressure in the </a:t>
            </a:r>
            <a:r>
              <a:rPr lang="en-US" dirty="0" smtClean="0"/>
              <a:t>middle ear </a:t>
            </a:r>
            <a:r>
              <a:rPr lang="en-US" dirty="0"/>
              <a:t>system, </a:t>
            </a:r>
            <a:r>
              <a:rPr lang="en-US" dirty="0" smtClean="0"/>
              <a:t>represents Eustachian Tube Dysfunction. </a:t>
            </a:r>
            <a:r>
              <a:rPr lang="en-US" dirty="0" err="1"/>
              <a:t>Immittance</a:t>
            </a:r>
            <a:r>
              <a:rPr lang="en-US" dirty="0"/>
              <a:t> peak is measurable, but compliance peak is less than -</a:t>
            </a:r>
            <a:r>
              <a:rPr lang="en-US" dirty="0" smtClean="0"/>
              <a:t>150.</a:t>
            </a:r>
          </a:p>
          <a:p>
            <a:endParaRPr lang="en-US" dirty="0"/>
          </a:p>
        </p:txBody>
      </p:sp>
      <p:pic>
        <p:nvPicPr>
          <p:cNvPr id="4" name="Picture 3"/>
          <p:cNvPicPr>
            <a:picLocks noChangeAspect="1"/>
          </p:cNvPicPr>
          <p:nvPr/>
        </p:nvPicPr>
        <p:blipFill>
          <a:blip r:embed="rId2"/>
          <a:stretch>
            <a:fillRect/>
          </a:stretch>
        </p:blipFill>
        <p:spPr>
          <a:xfrm>
            <a:off x="2743200" y="3060700"/>
            <a:ext cx="3657600" cy="3073400"/>
          </a:xfrm>
          <a:prstGeom prst="rect">
            <a:avLst/>
          </a:prstGeom>
        </p:spPr>
      </p:pic>
    </p:spTree>
    <p:extLst>
      <p:ext uri="{BB962C8B-B14F-4D97-AF65-F5344CB8AC3E}">
        <p14:creationId xmlns:p14="http://schemas.microsoft.com/office/powerpoint/2010/main" val="19839618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69900" y="617538"/>
            <a:ext cx="8474075" cy="1143000"/>
          </a:xfrm>
        </p:spPr>
        <p:txBody>
          <a:bodyPr anchor="ctr">
            <a:normAutofit fontScale="90000"/>
          </a:bodyPr>
          <a:lstStyle/>
          <a:p>
            <a:pPr algn="ctr"/>
            <a:r>
              <a:rPr lang="en-US" dirty="0" smtClean="0">
                <a:latin typeface="Hoefler Text" charset="0"/>
              </a:rPr>
              <a:t>What condition does each </a:t>
            </a:r>
            <a:r>
              <a:rPr lang="en-US" dirty="0" err="1" smtClean="0">
                <a:latin typeface="Hoefler Text" charset="0"/>
              </a:rPr>
              <a:t>tympanogram</a:t>
            </a:r>
            <a:r>
              <a:rPr lang="en-US" dirty="0" smtClean="0">
                <a:latin typeface="Hoefler Text" charset="0"/>
              </a:rPr>
              <a:t> represent?</a:t>
            </a:r>
            <a:endParaRPr lang="en-US" dirty="0">
              <a:latin typeface="Hoefler Text" charset="0"/>
            </a:endParaRPr>
          </a:p>
        </p:txBody>
      </p:sp>
      <p:pic>
        <p:nvPicPr>
          <p:cNvPr id="105478" name="Picture 6" descr="Fig 5-6                                                        00012CF9Macintosh HD                   ABA78158:"/>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38200" y="2514600"/>
            <a:ext cx="3551238" cy="3059113"/>
          </a:xfrm>
        </p:spPr>
      </p:pic>
      <p:pic>
        <p:nvPicPr>
          <p:cNvPr id="105479" name="Picture 7" descr="Fig 5-7                                                        00012CF9Macintosh HD                   ABA78158:"/>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876800" y="2514600"/>
            <a:ext cx="3287713" cy="3133725"/>
          </a:xfrm>
        </p:spPr>
      </p:pic>
    </p:spTree>
    <p:extLst>
      <p:ext uri="{BB962C8B-B14F-4D97-AF65-F5344CB8AC3E}">
        <p14:creationId xmlns:p14="http://schemas.microsoft.com/office/powerpoint/2010/main" val="1580617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54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54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COCLIA- Auditory Function Tests</a:t>
            </a:r>
            <a:endParaRPr lang="en-US" b="1" dirty="0"/>
          </a:p>
        </p:txBody>
      </p:sp>
      <p:sp>
        <p:nvSpPr>
          <p:cNvPr id="3" name="Content Placeholder 2"/>
          <p:cNvSpPr>
            <a:spLocks noGrp="1"/>
          </p:cNvSpPr>
          <p:nvPr>
            <p:ph idx="1"/>
          </p:nvPr>
        </p:nvSpPr>
        <p:spPr/>
        <p:txBody>
          <a:bodyPr>
            <a:normAutofit/>
          </a:bodyPr>
          <a:lstStyle/>
          <a:p>
            <a:pPr marL="0" indent="0">
              <a:buNone/>
            </a:pPr>
            <a:r>
              <a:rPr lang="en-US" sz="3600" b="1" dirty="0" smtClean="0"/>
              <a:t>#7 </a:t>
            </a:r>
            <a:r>
              <a:rPr lang="en-US" sz="3600" b="1" dirty="0" smtClean="0"/>
              <a:t>) </a:t>
            </a:r>
            <a:r>
              <a:rPr lang="en-US" sz="3600" dirty="0"/>
              <a:t>Educate us on the acoustic reflex. What does it mean if there is “no response”</a:t>
            </a:r>
            <a:r>
              <a:rPr lang="en-US" sz="3600" dirty="0" smtClean="0"/>
              <a:t>?</a:t>
            </a:r>
            <a:endParaRPr lang="en-US" sz="3600" dirty="0"/>
          </a:p>
          <a:p>
            <a:pPr marL="0" indent="0" defTabSz="457200">
              <a:spcBef>
                <a:spcPts val="0"/>
              </a:spcBef>
              <a:buClrTx/>
              <a:buSzTx/>
              <a:buNone/>
              <a:defRPr/>
            </a:pPr>
            <a:r>
              <a:rPr lang="en-US" dirty="0" smtClean="0"/>
              <a:t> </a:t>
            </a:r>
            <a:endParaRPr lang="en-US" dirty="0"/>
          </a:p>
          <a:p>
            <a:pPr marL="0" indent="0" defTabSz="457200">
              <a:spcBef>
                <a:spcPts val="0"/>
              </a:spcBef>
              <a:buClrTx/>
              <a:buSzTx/>
              <a:buNone/>
              <a:defRPr/>
            </a:pPr>
            <a:endParaRPr lang="en-US" dirty="0"/>
          </a:p>
          <a:p>
            <a:endParaRPr lang="en-US" b="1" dirty="0" smtClean="0"/>
          </a:p>
          <a:p>
            <a:endParaRPr lang="en-US" dirty="0"/>
          </a:p>
        </p:txBody>
      </p:sp>
    </p:spTree>
    <p:extLst>
      <p:ext uri="{BB962C8B-B14F-4D97-AF65-F5344CB8AC3E}">
        <p14:creationId xmlns:p14="http://schemas.microsoft.com/office/powerpoint/2010/main" val="256699820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Acoustic Reflex</a:t>
            </a:r>
            <a:endParaRPr lang="en-US" dirty="0"/>
          </a:p>
        </p:txBody>
      </p:sp>
      <p:sp>
        <p:nvSpPr>
          <p:cNvPr id="3" name="Content Placeholder 2"/>
          <p:cNvSpPr>
            <a:spLocks noGrp="1"/>
          </p:cNvSpPr>
          <p:nvPr>
            <p:ph idx="1"/>
          </p:nvPr>
        </p:nvSpPr>
        <p:spPr>
          <a:xfrm>
            <a:off x="457200" y="1600200"/>
            <a:ext cx="3467100" cy="4521200"/>
          </a:xfrm>
        </p:spPr>
        <p:txBody>
          <a:bodyPr>
            <a:normAutofit fontScale="70000" lnSpcReduction="20000"/>
          </a:bodyPr>
          <a:lstStyle/>
          <a:p>
            <a:r>
              <a:rPr lang="en-US" dirty="0"/>
              <a:t>The acoustic reflex is a contraction of the </a:t>
            </a:r>
            <a:r>
              <a:rPr lang="en-US" dirty="0" err="1"/>
              <a:t>stapedius</a:t>
            </a:r>
            <a:r>
              <a:rPr lang="en-US" dirty="0"/>
              <a:t> muscle of the middle ear in response to loud sound. </a:t>
            </a:r>
            <a:endParaRPr lang="en-US" dirty="0" smtClean="0"/>
          </a:p>
          <a:p>
            <a:endParaRPr lang="en-US" dirty="0"/>
          </a:p>
          <a:p>
            <a:r>
              <a:rPr lang="en-US" dirty="0" smtClean="0"/>
              <a:t>The </a:t>
            </a:r>
            <a:r>
              <a:rPr lang="en-US" dirty="0"/>
              <a:t>pathways for this reflex ascend from the peripheral auditory system to the brainstem and then descend both </a:t>
            </a:r>
            <a:r>
              <a:rPr lang="en-US" dirty="0" err="1"/>
              <a:t>ipsilaterally</a:t>
            </a:r>
            <a:r>
              <a:rPr lang="en-US" dirty="0"/>
              <a:t> and </a:t>
            </a:r>
            <a:r>
              <a:rPr lang="en-US" dirty="0" err="1"/>
              <a:t>contralaterally</a:t>
            </a:r>
            <a:r>
              <a:rPr lang="en-US" dirty="0"/>
              <a:t>, so presentation of a loud sound in one ear results in bilateral contraction of the </a:t>
            </a:r>
            <a:r>
              <a:rPr lang="en-US" dirty="0" err="1"/>
              <a:t>stapedius</a:t>
            </a:r>
            <a:r>
              <a:rPr lang="en-US" dirty="0"/>
              <a:t> muscles</a:t>
            </a:r>
            <a:r>
              <a:rPr lang="en-US" dirty="0" smtClean="0"/>
              <a:t>.</a:t>
            </a:r>
            <a:br>
              <a:rPr lang="en-US" dirty="0" smtClean="0"/>
            </a:br>
            <a:endParaRPr lang="en-US" dirty="0" smtClean="0"/>
          </a:p>
          <a:p>
            <a:r>
              <a:rPr lang="en-US" dirty="0" smtClean="0"/>
              <a:t> </a:t>
            </a:r>
            <a:r>
              <a:rPr lang="en-US" dirty="0"/>
              <a:t>This contraction stiffens the middle ear system, causing a reduction in the transfer of low-frequency energy. </a:t>
            </a:r>
            <a:endParaRPr lang="en-US" dirty="0" smtClean="0"/>
          </a:p>
          <a:p>
            <a:endParaRPr lang="en-US" dirty="0"/>
          </a:p>
        </p:txBody>
      </p:sp>
      <p:pic>
        <p:nvPicPr>
          <p:cNvPr id="4" name="Picture 5" descr="Fig 7-12                                                       00012CF9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072341" y="2826526"/>
            <a:ext cx="4793685" cy="3663174"/>
          </a:xfrm>
          <a:prstGeom prst="rect">
            <a:avLst/>
          </a:prstGeom>
        </p:spPr>
      </p:pic>
      <p:pic>
        <p:nvPicPr>
          <p:cNvPr id="5" name="Picture 7" descr="Fig 6-57                                                       00012CF9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737101" y="431315"/>
            <a:ext cx="2946399" cy="2337769"/>
          </a:xfrm>
          <a:prstGeom prst="rect">
            <a:avLst/>
          </a:prstGeom>
        </p:spPr>
      </p:pic>
    </p:spTree>
    <p:extLst>
      <p:ext uri="{BB962C8B-B14F-4D97-AF65-F5344CB8AC3E}">
        <p14:creationId xmlns:p14="http://schemas.microsoft.com/office/powerpoint/2010/main" val="1905688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chor="ctr">
            <a:normAutofit fontScale="90000"/>
          </a:bodyPr>
          <a:lstStyle/>
          <a:p>
            <a:pPr algn="ctr"/>
            <a:r>
              <a:rPr lang="en-US">
                <a:latin typeface="Hoefler Text" charset="0"/>
              </a:rPr>
              <a:t>Instrumentation for Acoustic Reflex Thresholds</a:t>
            </a:r>
          </a:p>
        </p:txBody>
      </p:sp>
      <p:pic>
        <p:nvPicPr>
          <p:cNvPr id="111620" name="Picture 4" descr="Fig 7-13                                                       00012CF9Macintosh HD                   ABA7815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0" y="2209800"/>
            <a:ext cx="4387850" cy="4114800"/>
          </a:xfrm>
        </p:spPr>
      </p:pic>
    </p:spTree>
    <p:extLst>
      <p:ext uri="{BB962C8B-B14F-4D97-AF65-F5344CB8AC3E}">
        <p14:creationId xmlns:p14="http://schemas.microsoft.com/office/powerpoint/2010/main" val="35465040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Acoustic Reflex- Absent</a:t>
            </a:r>
            <a:endParaRPr lang="en-US" dirty="0"/>
          </a:p>
        </p:txBody>
      </p:sp>
      <p:sp>
        <p:nvSpPr>
          <p:cNvPr id="3" name="Content Placeholder 2"/>
          <p:cNvSpPr>
            <a:spLocks noGrp="1"/>
          </p:cNvSpPr>
          <p:nvPr>
            <p:ph idx="1"/>
          </p:nvPr>
        </p:nvSpPr>
        <p:spPr>
          <a:xfrm>
            <a:off x="457200" y="1600200"/>
            <a:ext cx="7823200" cy="4876800"/>
          </a:xfrm>
        </p:spPr>
        <p:txBody>
          <a:bodyPr>
            <a:normAutofit fontScale="85000" lnSpcReduction="20000"/>
          </a:bodyPr>
          <a:lstStyle/>
          <a:p>
            <a:pPr marL="0" indent="0">
              <a:buNone/>
            </a:pPr>
            <a:endParaRPr lang="en-US" dirty="0"/>
          </a:p>
          <a:p>
            <a:r>
              <a:rPr lang="en-US" b="1" dirty="0" smtClean="0"/>
              <a:t>Absence </a:t>
            </a:r>
            <a:r>
              <a:rPr lang="en-US" b="1" dirty="0"/>
              <a:t>of acoustic reflexes </a:t>
            </a:r>
            <a:r>
              <a:rPr lang="en-US" dirty="0"/>
              <a:t>In listeners with normal hearing, the acoustic reflex threshold is elicited at levels approximating 85 dB HL (+/− 10 dB)</a:t>
            </a:r>
            <a:r>
              <a:rPr lang="en-US" dirty="0" smtClean="0"/>
              <a:t>.</a:t>
            </a:r>
          </a:p>
          <a:p>
            <a:endParaRPr lang="en-US" dirty="0"/>
          </a:p>
          <a:p>
            <a:r>
              <a:rPr lang="en-US" dirty="0" smtClean="0"/>
              <a:t> </a:t>
            </a:r>
            <a:r>
              <a:rPr lang="en-US" dirty="0"/>
              <a:t>The acoustic reflex is absent if the signal doesn’t reach the cochlea with sufficient intensity, if there is damage affecting any of the structures along the acoustic reflex pathway, or if there is a stiff middle ear system in the probe ear</a:t>
            </a:r>
            <a:r>
              <a:rPr lang="en-US" dirty="0" smtClean="0"/>
              <a:t>.</a:t>
            </a:r>
          </a:p>
          <a:p>
            <a:endParaRPr lang="en-US" dirty="0"/>
          </a:p>
          <a:p>
            <a:r>
              <a:rPr lang="en-US" dirty="0" smtClean="0"/>
              <a:t> </a:t>
            </a:r>
            <a:r>
              <a:rPr lang="en-US" dirty="0"/>
              <a:t>Examples: (1) CHL of 25 dB HL or greater in the stimulus ear (2)CHL of 10 dB HL or greater in the probe ear (3) SNHL exceeding 75 dB HL in the stimulus ear (4) a lesion of the facial nerve in the probe ear (5)a lesion in the auditory brainstem affecting the crossing pathway of the acoustic reflex arc (6)a lesion of the </a:t>
            </a:r>
            <a:r>
              <a:rPr lang="en-US" dirty="0" err="1"/>
              <a:t>vestibulocochlear</a:t>
            </a:r>
            <a:r>
              <a:rPr lang="en-US" dirty="0"/>
              <a:t> nerve in the stimulus ear, depending on the extent of the lesion.</a:t>
            </a:r>
            <a:endParaRPr lang="en-US" dirty="0"/>
          </a:p>
        </p:txBody>
      </p:sp>
    </p:spTree>
    <p:extLst>
      <p:ext uri="{BB962C8B-B14F-4D97-AF65-F5344CB8AC3E}">
        <p14:creationId xmlns:p14="http://schemas.microsoft.com/office/powerpoint/2010/main" val="4037742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04800"/>
            <a:ext cx="7696200" cy="685800"/>
          </a:xfrm>
        </p:spPr>
        <p:txBody>
          <a:bodyPr>
            <a:normAutofit fontScale="90000"/>
          </a:bodyPr>
          <a:lstStyle/>
          <a:p>
            <a:r>
              <a:rPr lang="en-US" altLang="zh-TW" sz="4000" b="1">
                <a:solidFill>
                  <a:schemeClr val="tx1"/>
                </a:solidFill>
              </a:rPr>
              <a:t>Logarithms and the decibel scale</a:t>
            </a:r>
          </a:p>
        </p:txBody>
      </p:sp>
      <p:sp>
        <p:nvSpPr>
          <p:cNvPr id="7171" name="Rectangle 3"/>
          <p:cNvSpPr>
            <a:spLocks noGrp="1" noChangeArrowheads="1"/>
          </p:cNvSpPr>
          <p:nvPr>
            <p:ph type="body" sz="half" idx="1"/>
          </p:nvPr>
        </p:nvSpPr>
        <p:spPr>
          <a:xfrm>
            <a:off x="304800" y="1143000"/>
            <a:ext cx="8458200" cy="5302668"/>
          </a:xfrm>
          <a:ln/>
          <a:extLst>
            <a:ext uri="{91240B29-F687-4f45-9708-019B960494DF}">
              <a14:hiddenLine xmlns:a14="http://schemas.microsoft.com/office/drawing/2010/main" w="9525">
                <a:solidFill>
                  <a:srgbClr val="660066"/>
                </a:solidFill>
                <a:miter lim="800000"/>
                <a:headEnd/>
                <a:tailEnd/>
              </a14:hiddenLine>
            </a:ext>
          </a:extLst>
        </p:spPr>
        <p:txBody>
          <a:bodyPr>
            <a:normAutofit/>
          </a:bodyPr>
          <a:lstStyle/>
          <a:p>
            <a:pPr>
              <a:lnSpc>
                <a:spcPct val="90000"/>
              </a:lnSpc>
              <a:buFontTx/>
              <a:buNone/>
            </a:pPr>
            <a:r>
              <a:rPr lang="en-US" altLang="zh-TW" sz="2800" dirty="0"/>
              <a:t>         If you hear a sound of a certain loudness, and then are asked to choose a sound that is twice as loud as the first sound, the sound you choose will in fact be about </a:t>
            </a:r>
            <a:r>
              <a:rPr lang="en-US" altLang="zh-TW" sz="2800" b="1" dirty="0"/>
              <a:t>ten times the intensity</a:t>
            </a:r>
            <a:r>
              <a:rPr lang="en-US" altLang="zh-TW" sz="2800" b="1" dirty="0">
                <a:solidFill>
                  <a:srgbClr val="660066"/>
                </a:solidFill>
              </a:rPr>
              <a:t> </a:t>
            </a:r>
            <a:r>
              <a:rPr lang="en-US" altLang="zh-TW" sz="2800" dirty="0"/>
              <a:t>of the first sound. For this reason, a </a:t>
            </a:r>
            <a:r>
              <a:rPr lang="en-US" altLang="zh-TW" sz="2800" b="1" dirty="0"/>
              <a:t>logarithmic scale</a:t>
            </a:r>
            <a:r>
              <a:rPr lang="en-US" altLang="zh-TW" sz="2800" dirty="0"/>
              <a:t>, one that goes up by </a:t>
            </a:r>
            <a:r>
              <a:rPr lang="en-US" altLang="zh-TW" sz="2800" b="1" dirty="0"/>
              <a:t>powers of ten</a:t>
            </a:r>
            <a:r>
              <a:rPr lang="en-US" altLang="zh-TW" sz="2800" dirty="0"/>
              <a:t>,</a:t>
            </a:r>
            <a:r>
              <a:rPr lang="en-US" altLang="zh-TW" sz="2800" b="1" dirty="0"/>
              <a:t> </a:t>
            </a:r>
            <a:r>
              <a:rPr lang="en-US" altLang="zh-TW" sz="2800" dirty="0"/>
              <a:t>is used to measure the loudness of a sound. The exponent of a number (here we use only 10) is its logarithm. Example of a base 10 logarithm:</a:t>
            </a:r>
          </a:p>
          <a:p>
            <a:pPr>
              <a:lnSpc>
                <a:spcPct val="90000"/>
              </a:lnSpc>
              <a:buFontTx/>
              <a:buNone/>
            </a:pPr>
            <a:r>
              <a:rPr lang="en-US" altLang="zh-TW" sz="2800" b="1" dirty="0">
                <a:solidFill>
                  <a:srgbClr val="3333CC"/>
                </a:solidFill>
              </a:rPr>
              <a:t/>
            </a:r>
            <a:br>
              <a:rPr lang="en-US" altLang="zh-TW" sz="2800" b="1" dirty="0">
                <a:solidFill>
                  <a:srgbClr val="3333CC"/>
                </a:solidFill>
              </a:rPr>
            </a:br>
            <a:r>
              <a:rPr lang="en-US" altLang="zh-TW" sz="2800" b="1" dirty="0">
                <a:solidFill>
                  <a:srgbClr val="3333CC"/>
                </a:solidFill>
              </a:rPr>
              <a:t>               10 x 10 x 10 x 10 = 10,000 = 10</a:t>
            </a:r>
            <a:r>
              <a:rPr lang="en-US" altLang="zh-TW" sz="2800" b="1" baseline="30000" dirty="0">
                <a:solidFill>
                  <a:srgbClr val="3333CC"/>
                </a:solidFill>
              </a:rPr>
              <a:t>4</a:t>
            </a:r>
            <a:br>
              <a:rPr lang="en-US" altLang="zh-TW" sz="2800" b="1" baseline="30000" dirty="0">
                <a:solidFill>
                  <a:srgbClr val="3333CC"/>
                </a:solidFill>
              </a:rPr>
            </a:br>
            <a:r>
              <a:rPr lang="en-US" altLang="zh-TW" sz="2800" b="1" baseline="30000" dirty="0">
                <a:solidFill>
                  <a:srgbClr val="3333CC"/>
                </a:solidFill>
              </a:rPr>
              <a:t>                      </a:t>
            </a:r>
            <a:r>
              <a:rPr lang="en-US" altLang="zh-TW" sz="2800" b="1" dirty="0">
                <a:solidFill>
                  <a:srgbClr val="3333CC"/>
                </a:solidFill>
              </a:rPr>
              <a:t>log</a:t>
            </a:r>
            <a:r>
              <a:rPr lang="en-US" altLang="zh-TW" sz="2800" b="1" baseline="-30000" dirty="0">
                <a:solidFill>
                  <a:srgbClr val="3333CC"/>
                </a:solidFill>
              </a:rPr>
              <a:t>10</a:t>
            </a:r>
            <a:r>
              <a:rPr lang="en-US" altLang="zh-TW" sz="2800" b="1" dirty="0">
                <a:solidFill>
                  <a:srgbClr val="3333CC"/>
                </a:solidFill>
              </a:rPr>
              <a:t> 10,000 = log 10,000 </a:t>
            </a:r>
            <a:r>
              <a:rPr lang="en-US" altLang="zh-TW" sz="2800" b="1" dirty="0" smtClean="0">
                <a:solidFill>
                  <a:srgbClr val="3333CC"/>
                </a:solidFill>
              </a:rPr>
              <a:t>= 4</a:t>
            </a:r>
            <a:r>
              <a:rPr lang="en-US" altLang="zh-TW" sz="1800" b="1" dirty="0" smtClean="0"/>
              <a:t/>
            </a:r>
            <a:br>
              <a:rPr lang="en-US" altLang="zh-TW" sz="1800" b="1" dirty="0" smtClean="0"/>
            </a:br>
            <a:r>
              <a:rPr lang="en-US" altLang="zh-TW" sz="1800" b="1" dirty="0" smtClean="0"/>
              <a:t/>
            </a:r>
            <a:br>
              <a:rPr lang="en-US" altLang="zh-TW" sz="1800" b="1" dirty="0" smtClean="0"/>
            </a:br>
            <a:endParaRPr lang="en-US" altLang="zh-TW" sz="1800" dirty="0"/>
          </a:p>
        </p:txBody>
      </p:sp>
    </p:spTree>
    <p:extLst>
      <p:ext uri="{BB962C8B-B14F-4D97-AF65-F5344CB8AC3E}">
        <p14:creationId xmlns:p14="http://schemas.microsoft.com/office/powerpoint/2010/main" val="109978607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lstStyle/>
          <a:p>
            <a:r>
              <a:rPr lang="en-US" dirty="0" smtClean="0"/>
              <a:t>COCLIA- </a:t>
            </a:r>
            <a:r>
              <a:rPr lang="en-US" dirty="0" err="1" smtClean="0"/>
              <a:t>Otosclerosis</a:t>
            </a:r>
            <a:r>
              <a:rPr lang="en-US" dirty="0" smtClean="0"/>
              <a:t> Objectives</a:t>
            </a:r>
            <a:endParaRPr lang="en-US" dirty="0"/>
          </a:p>
        </p:txBody>
      </p:sp>
      <p:sp>
        <p:nvSpPr>
          <p:cNvPr id="3" name="Content Placeholder 2"/>
          <p:cNvSpPr>
            <a:spLocks noGrp="1"/>
          </p:cNvSpPr>
          <p:nvPr>
            <p:ph idx="1"/>
          </p:nvPr>
        </p:nvSpPr>
        <p:spPr>
          <a:xfrm>
            <a:off x="457200" y="1600200"/>
            <a:ext cx="8229600" cy="2095500"/>
          </a:xfrm>
        </p:spPr>
        <p:txBody>
          <a:bodyPr/>
          <a:lstStyle/>
          <a:p>
            <a:pPr marL="0" indent="0">
              <a:buNone/>
            </a:pPr>
            <a:r>
              <a:rPr lang="en-US" dirty="0" smtClean="0"/>
              <a:t>#1) Review </a:t>
            </a:r>
            <a:r>
              <a:rPr lang="en-US" dirty="0"/>
              <a:t>the histopathology of this disease.		</a:t>
            </a:r>
            <a:endParaRPr lang="en-US" dirty="0" smtClean="0"/>
          </a:p>
          <a:p>
            <a:pPr marL="0" indent="0">
              <a:buNone/>
            </a:pPr>
            <a:endParaRPr lang="en-US" dirty="0"/>
          </a:p>
          <a:p>
            <a:pPr marL="0" indent="0">
              <a:buNone/>
            </a:pPr>
            <a:r>
              <a:rPr lang="en-US" dirty="0" smtClean="0"/>
              <a:t>#2) Discuss </a:t>
            </a:r>
            <a:r>
              <a:rPr lang="en-US" dirty="0"/>
              <a:t>the etiology of </a:t>
            </a:r>
            <a:r>
              <a:rPr lang="en-US" dirty="0" err="1" smtClean="0"/>
              <a:t>otosclerosis</a:t>
            </a:r>
            <a:r>
              <a:rPr lang="en-US" dirty="0" smtClean="0"/>
              <a:t>.</a:t>
            </a:r>
            <a:endParaRPr lang="en-US" dirty="0"/>
          </a:p>
          <a:p>
            <a:endParaRPr lang="en-US" dirty="0"/>
          </a:p>
        </p:txBody>
      </p:sp>
    </p:spTree>
    <p:extLst>
      <p:ext uri="{BB962C8B-B14F-4D97-AF65-F5344CB8AC3E}">
        <p14:creationId xmlns:p14="http://schemas.microsoft.com/office/powerpoint/2010/main" val="28785627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Otosclerosis</a:t>
            </a:r>
            <a:r>
              <a:rPr lang="en-US" dirty="0" smtClean="0"/>
              <a:t>- Pathophysiology </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a:t>Otosclerosis</a:t>
            </a:r>
            <a:r>
              <a:rPr lang="en-US" dirty="0"/>
              <a:t> is an osseous </a:t>
            </a:r>
            <a:r>
              <a:rPr lang="en-US" dirty="0" err="1"/>
              <a:t>dyscrasia</a:t>
            </a:r>
            <a:r>
              <a:rPr lang="en-US" dirty="0"/>
              <a:t>, limited to the temporal </a:t>
            </a:r>
            <a:r>
              <a:rPr lang="en-US" dirty="0" smtClean="0"/>
              <a:t>bone.</a:t>
            </a:r>
          </a:p>
          <a:p>
            <a:endParaRPr lang="en-US" dirty="0" smtClean="0"/>
          </a:p>
          <a:p>
            <a:r>
              <a:rPr lang="en-US" dirty="0"/>
              <a:t>C</a:t>
            </a:r>
            <a:r>
              <a:rPr lang="en-US" dirty="0" smtClean="0"/>
              <a:t>haracterized </a:t>
            </a:r>
            <a:r>
              <a:rPr lang="en-US" dirty="0"/>
              <a:t>by </a:t>
            </a:r>
            <a:r>
              <a:rPr lang="en-US" dirty="0" err="1"/>
              <a:t>resorption</a:t>
            </a:r>
            <a:r>
              <a:rPr lang="en-US" dirty="0"/>
              <a:t> and formation of new bone in the area of the </a:t>
            </a:r>
            <a:r>
              <a:rPr lang="en-US" dirty="0" err="1"/>
              <a:t>ossicles</a:t>
            </a:r>
            <a:r>
              <a:rPr lang="en-US" dirty="0"/>
              <a:t> and </a:t>
            </a:r>
            <a:r>
              <a:rPr lang="en-US" dirty="0" err="1"/>
              <a:t>otic</a:t>
            </a:r>
            <a:r>
              <a:rPr lang="en-US" dirty="0"/>
              <a:t> capsule.  </a:t>
            </a:r>
            <a:endParaRPr lang="en-US" dirty="0" smtClean="0"/>
          </a:p>
          <a:p>
            <a:endParaRPr lang="en-US" dirty="0" smtClean="0"/>
          </a:p>
          <a:p>
            <a:r>
              <a:rPr lang="en-US" dirty="0" smtClean="0"/>
              <a:t>The </a:t>
            </a:r>
            <a:r>
              <a:rPr lang="en-US" dirty="0"/>
              <a:t>inciting event that initiates the onset this disease is unknown. </a:t>
            </a:r>
            <a:endParaRPr lang="en-US" dirty="0" smtClean="0"/>
          </a:p>
          <a:p>
            <a:r>
              <a:rPr lang="en-US" dirty="0"/>
              <a:t> </a:t>
            </a:r>
            <a:endParaRPr lang="en-US" dirty="0" smtClean="0"/>
          </a:p>
          <a:p>
            <a:r>
              <a:rPr lang="en-US" dirty="0" smtClean="0"/>
              <a:t>The </a:t>
            </a:r>
            <a:r>
              <a:rPr lang="en-US" dirty="0"/>
              <a:t>characteristic lesion of </a:t>
            </a:r>
            <a:r>
              <a:rPr lang="en-US" dirty="0" err="1"/>
              <a:t>otosclerosis</a:t>
            </a:r>
            <a:r>
              <a:rPr lang="en-US" dirty="0"/>
              <a:t> is a pleomorphic replacement of normal bone with </a:t>
            </a:r>
            <a:r>
              <a:rPr lang="en-US" dirty="0" err="1"/>
              <a:t>spongiotic</a:t>
            </a:r>
            <a:r>
              <a:rPr lang="en-US" dirty="0"/>
              <a:t> or sclerotic bone. </a:t>
            </a:r>
            <a:endParaRPr lang="en-US" dirty="0" smtClean="0"/>
          </a:p>
          <a:p>
            <a:endParaRPr lang="en-US" dirty="0"/>
          </a:p>
          <a:p>
            <a:r>
              <a:rPr lang="en-US" dirty="0" smtClean="0"/>
              <a:t>The </a:t>
            </a:r>
            <a:r>
              <a:rPr lang="en-US" dirty="0"/>
              <a:t>extent and location of lesions vary. Some are relatively small and do not involve the stapes. As the disease advances, the lesions spread across the </a:t>
            </a:r>
            <a:r>
              <a:rPr lang="en-US" dirty="0" err="1"/>
              <a:t>stapedial</a:t>
            </a:r>
            <a:r>
              <a:rPr lang="en-US" dirty="0"/>
              <a:t> annular ligament, causing </a:t>
            </a:r>
            <a:r>
              <a:rPr lang="en-US" dirty="0" err="1"/>
              <a:t>stapedial</a:t>
            </a:r>
            <a:r>
              <a:rPr lang="en-US" dirty="0"/>
              <a:t> fixation</a:t>
            </a:r>
            <a:r>
              <a:rPr lang="en-US" dirty="0" smtClean="0"/>
              <a:t>.</a:t>
            </a:r>
          </a:p>
          <a:p>
            <a:endParaRPr lang="en-US" dirty="0"/>
          </a:p>
          <a:p>
            <a:r>
              <a:rPr lang="en-US" dirty="0" smtClean="0"/>
              <a:t> </a:t>
            </a:r>
            <a:r>
              <a:rPr lang="en-US" dirty="0"/>
              <a:t>If the lesion progresses in the opposite direction to the cochlea, it results in SNHL. It may spread in both directions, resulting in a mixed hearing loss</a:t>
            </a:r>
            <a:r>
              <a:rPr lang="en-US" dirty="0" smtClean="0"/>
              <a:t>.</a:t>
            </a:r>
          </a:p>
          <a:p>
            <a:endParaRPr lang="en-US" dirty="0"/>
          </a:p>
          <a:p>
            <a:r>
              <a:rPr lang="en-US" dirty="0" smtClean="0"/>
              <a:t>In </a:t>
            </a:r>
            <a:r>
              <a:rPr lang="en-US" dirty="0"/>
              <a:t>80-90% of patients, lesions are limited to the anterior oval window and affect its pathology by calcification of the annular ligament or by involving the stapes, resulting in the characteristic CHL</a:t>
            </a:r>
            <a:r>
              <a:rPr lang="en-US" dirty="0" smtClean="0"/>
              <a:t>.</a:t>
            </a:r>
          </a:p>
          <a:p>
            <a:pPr marL="0" indent="0">
              <a:buNone/>
            </a:pPr>
            <a:endParaRPr lang="en-US" dirty="0"/>
          </a:p>
        </p:txBody>
      </p:sp>
    </p:spTree>
    <p:extLst>
      <p:ext uri="{BB962C8B-B14F-4D97-AF65-F5344CB8AC3E}">
        <p14:creationId xmlns:p14="http://schemas.microsoft.com/office/powerpoint/2010/main" val="25003710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562100"/>
          </a:xfrm>
        </p:spPr>
        <p:txBody>
          <a:bodyPr>
            <a:normAutofit fontScale="90000"/>
          </a:bodyPr>
          <a:lstStyle/>
          <a:p>
            <a:r>
              <a:rPr lang="en-US" dirty="0" smtClean="0"/>
              <a:t>Histopathology</a:t>
            </a:r>
            <a:r>
              <a:rPr lang="en-US" dirty="0"/>
              <a:t>- </a:t>
            </a:r>
            <a:r>
              <a:rPr lang="en-US" sz="2000" dirty="0" smtClean="0">
                <a:solidFill>
                  <a:schemeClr val="tx1"/>
                </a:solidFill>
              </a:rPr>
              <a:t>Stapes </a:t>
            </a:r>
            <a:r>
              <a:rPr lang="en-US" sz="2000" dirty="0">
                <a:solidFill>
                  <a:schemeClr val="tx1"/>
                </a:solidFill>
              </a:rPr>
              <a:t>footplate and anterior crus adjacent to an anterior oval window </a:t>
            </a:r>
            <a:r>
              <a:rPr lang="en-US" sz="2000" dirty="0" err="1">
                <a:solidFill>
                  <a:schemeClr val="tx1"/>
                </a:solidFill>
              </a:rPr>
              <a:t>otosclerotic</a:t>
            </a:r>
            <a:r>
              <a:rPr lang="en-US" sz="2000" dirty="0">
                <a:solidFill>
                  <a:schemeClr val="tx1"/>
                </a:solidFill>
              </a:rPr>
              <a:t> process seen on the left. There is a small extension of </a:t>
            </a:r>
            <a:r>
              <a:rPr lang="en-US" sz="2000" dirty="0" err="1">
                <a:solidFill>
                  <a:schemeClr val="tx1"/>
                </a:solidFill>
              </a:rPr>
              <a:t>otosclerosis</a:t>
            </a:r>
            <a:r>
              <a:rPr lang="en-US" sz="2000" dirty="0">
                <a:solidFill>
                  <a:schemeClr val="tx1"/>
                </a:solidFill>
              </a:rPr>
              <a:t> in the annular ligament extending to the </a:t>
            </a:r>
            <a:r>
              <a:rPr lang="en-US" sz="2000" dirty="0" err="1">
                <a:solidFill>
                  <a:schemeClr val="tx1"/>
                </a:solidFill>
              </a:rPr>
              <a:t>stapedial</a:t>
            </a:r>
            <a:r>
              <a:rPr lang="en-US" sz="2000" dirty="0">
                <a:solidFill>
                  <a:schemeClr val="tx1"/>
                </a:solidFill>
              </a:rPr>
              <a:t> footplate and causing minimal fixation.</a:t>
            </a:r>
          </a:p>
        </p:txBody>
      </p:sp>
      <p:pic>
        <p:nvPicPr>
          <p:cNvPr id="4" name="Content Placeholder 3"/>
          <p:cNvPicPr>
            <a:picLocks noGrp="1" noChangeAspect="1"/>
          </p:cNvPicPr>
          <p:nvPr>
            <p:ph idx="1"/>
          </p:nvPr>
        </p:nvPicPr>
        <p:blipFill>
          <a:blip r:embed="rId2"/>
          <a:srcRect l="-5547" r="-5547"/>
          <a:stretch>
            <a:fillRect/>
          </a:stretch>
        </p:blipFill>
        <p:spPr>
          <a:xfrm>
            <a:off x="1689100" y="2286000"/>
            <a:ext cx="5727700" cy="3394193"/>
          </a:xfrm>
        </p:spPr>
      </p:pic>
    </p:spTree>
    <p:extLst>
      <p:ext uri="{BB962C8B-B14F-4D97-AF65-F5344CB8AC3E}">
        <p14:creationId xmlns:p14="http://schemas.microsoft.com/office/powerpoint/2010/main" val="8127125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778000"/>
          </a:xfrm>
        </p:spPr>
        <p:txBody>
          <a:bodyPr>
            <a:noAutofit/>
          </a:bodyPr>
          <a:lstStyle/>
          <a:p>
            <a:r>
              <a:rPr lang="en-US" sz="2600" dirty="0" smtClean="0"/>
              <a:t>Histopathology- </a:t>
            </a:r>
            <a:r>
              <a:rPr lang="en-US" sz="2400" dirty="0">
                <a:solidFill>
                  <a:srgbClr val="292934"/>
                </a:solidFill>
              </a:rPr>
              <a:t>Three </a:t>
            </a:r>
            <a:r>
              <a:rPr lang="en-US" sz="2400" dirty="0" err="1">
                <a:solidFill>
                  <a:srgbClr val="292934"/>
                </a:solidFill>
              </a:rPr>
              <a:t>otosclerotic</a:t>
            </a:r>
            <a:r>
              <a:rPr lang="en-US" sz="2400" dirty="0">
                <a:solidFill>
                  <a:srgbClr val="292934"/>
                </a:solidFill>
              </a:rPr>
              <a:t> lesions involving the cochlear capsule. The largest one in the anterior oval window area also is fixing the </a:t>
            </a:r>
            <a:r>
              <a:rPr lang="en-US" sz="2400" dirty="0" err="1">
                <a:solidFill>
                  <a:srgbClr val="292934"/>
                </a:solidFill>
              </a:rPr>
              <a:t>stapedial</a:t>
            </a:r>
            <a:r>
              <a:rPr lang="en-US" sz="2400" dirty="0">
                <a:solidFill>
                  <a:srgbClr val="292934"/>
                </a:solidFill>
              </a:rPr>
              <a:t> footplate. This patient had sensorineural hearing loss and conductive loss caused by </a:t>
            </a:r>
            <a:r>
              <a:rPr lang="en-US" sz="2400" dirty="0" err="1">
                <a:solidFill>
                  <a:srgbClr val="292934"/>
                </a:solidFill>
              </a:rPr>
              <a:t>stapedial</a:t>
            </a:r>
            <a:r>
              <a:rPr lang="en-US" sz="2400" dirty="0">
                <a:solidFill>
                  <a:srgbClr val="292934"/>
                </a:solidFill>
              </a:rPr>
              <a:t> fixation.</a:t>
            </a:r>
            <a:endParaRPr lang="en-US" sz="2400" dirty="0">
              <a:solidFill>
                <a:srgbClr val="292934"/>
              </a:solidFill>
            </a:endParaRPr>
          </a:p>
        </p:txBody>
      </p:sp>
      <p:pic>
        <p:nvPicPr>
          <p:cNvPr id="4" name="Content Placeholder 3"/>
          <p:cNvPicPr>
            <a:picLocks noGrp="1" noChangeAspect="1"/>
          </p:cNvPicPr>
          <p:nvPr>
            <p:ph idx="1"/>
          </p:nvPr>
        </p:nvPicPr>
        <p:blipFill>
          <a:blip r:embed="rId2"/>
          <a:srcRect t="4649" b="4649"/>
          <a:stretch>
            <a:fillRect/>
          </a:stretch>
        </p:blipFill>
        <p:spPr>
          <a:xfrm>
            <a:off x="1968500" y="2578100"/>
            <a:ext cx="5529263" cy="3276600"/>
          </a:xfrm>
        </p:spPr>
      </p:pic>
    </p:spTree>
    <p:extLst>
      <p:ext uri="{BB962C8B-B14F-4D97-AF65-F5344CB8AC3E}">
        <p14:creationId xmlns:p14="http://schemas.microsoft.com/office/powerpoint/2010/main" val="22948211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Histopathology- </a:t>
            </a:r>
            <a:r>
              <a:rPr lang="en-US" b="1" dirty="0"/>
              <a:t> </a:t>
            </a:r>
            <a:r>
              <a:rPr lang="en-US" sz="2200" b="1" dirty="0">
                <a:solidFill>
                  <a:srgbClr val="292934"/>
                </a:solidFill>
              </a:rPr>
              <a:t> </a:t>
            </a:r>
            <a:r>
              <a:rPr lang="en-US" sz="2200" dirty="0">
                <a:solidFill>
                  <a:srgbClr val="292934"/>
                </a:solidFill>
              </a:rPr>
              <a:t>A solid </a:t>
            </a:r>
            <a:r>
              <a:rPr lang="en-US" sz="2200" dirty="0" err="1">
                <a:solidFill>
                  <a:srgbClr val="292934"/>
                </a:solidFill>
              </a:rPr>
              <a:t>stapedial</a:t>
            </a:r>
            <a:r>
              <a:rPr lang="en-US" sz="2200" dirty="0">
                <a:solidFill>
                  <a:srgbClr val="292934"/>
                </a:solidFill>
              </a:rPr>
              <a:t> footplate wherein the annular ligament has been totally replaced with </a:t>
            </a:r>
            <a:r>
              <a:rPr lang="en-US" sz="2200" dirty="0" err="1">
                <a:solidFill>
                  <a:srgbClr val="292934"/>
                </a:solidFill>
              </a:rPr>
              <a:t>otosclerosis</a:t>
            </a:r>
            <a:r>
              <a:rPr lang="en-US" sz="2200" dirty="0">
                <a:solidFill>
                  <a:srgbClr val="292934"/>
                </a:solidFill>
              </a:rPr>
              <a:t>.</a:t>
            </a:r>
            <a:r>
              <a:rPr lang="en-US" sz="2200" dirty="0" smtClean="0">
                <a:solidFill>
                  <a:srgbClr val="292934"/>
                </a:solidFill>
              </a:rPr>
              <a:t> </a:t>
            </a:r>
            <a:endParaRPr lang="en-US" sz="2200" dirty="0">
              <a:solidFill>
                <a:srgbClr val="292934"/>
              </a:solidFill>
            </a:endParaRPr>
          </a:p>
        </p:txBody>
      </p:sp>
      <p:pic>
        <p:nvPicPr>
          <p:cNvPr id="4" name="Content Placeholder 3"/>
          <p:cNvPicPr>
            <a:picLocks noGrp="1" noChangeAspect="1"/>
          </p:cNvPicPr>
          <p:nvPr>
            <p:ph idx="1"/>
          </p:nvPr>
        </p:nvPicPr>
        <p:blipFill>
          <a:blip r:embed="rId2"/>
          <a:srcRect t="4993" b="4993"/>
          <a:stretch>
            <a:fillRect/>
          </a:stretch>
        </p:blipFill>
        <p:spPr>
          <a:xfrm>
            <a:off x="1854200" y="2146300"/>
            <a:ext cx="5272088" cy="3124200"/>
          </a:xfrm>
        </p:spPr>
      </p:pic>
    </p:spTree>
    <p:extLst>
      <p:ext uri="{BB962C8B-B14F-4D97-AF65-F5344CB8AC3E}">
        <p14:creationId xmlns:p14="http://schemas.microsoft.com/office/powerpoint/2010/main" val="36719544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COCLIA- </a:t>
            </a:r>
            <a:r>
              <a:rPr lang="en-US" dirty="0" err="1"/>
              <a:t>Otosclerosis</a:t>
            </a:r>
            <a:r>
              <a:rPr lang="en-US" dirty="0"/>
              <a:t> </a:t>
            </a:r>
          </a:p>
        </p:txBody>
      </p:sp>
      <p:sp>
        <p:nvSpPr>
          <p:cNvPr id="3" name="Content Placeholder 2"/>
          <p:cNvSpPr>
            <a:spLocks noGrp="1"/>
          </p:cNvSpPr>
          <p:nvPr>
            <p:ph idx="1"/>
          </p:nvPr>
        </p:nvSpPr>
        <p:spPr/>
        <p:txBody>
          <a:bodyPr/>
          <a:lstStyle/>
          <a:p>
            <a:r>
              <a:rPr lang="en-US" dirty="0" smtClean="0"/>
              <a:t>#3) </a:t>
            </a:r>
            <a:r>
              <a:rPr lang="en-US" dirty="0"/>
              <a:t>What is “</a:t>
            </a:r>
            <a:r>
              <a:rPr lang="en-US" dirty="0" err="1"/>
              <a:t>Schwarze’s</a:t>
            </a:r>
            <a:r>
              <a:rPr lang="en-US" dirty="0"/>
              <a:t> sign”</a:t>
            </a:r>
            <a:r>
              <a:rPr lang="en-US" dirty="0" smtClean="0"/>
              <a:t>?</a:t>
            </a:r>
          </a:p>
          <a:p>
            <a:endParaRPr lang="en-US" dirty="0"/>
          </a:p>
        </p:txBody>
      </p:sp>
      <p:pic>
        <p:nvPicPr>
          <p:cNvPr id="4" name="Picture 3"/>
          <p:cNvPicPr>
            <a:picLocks noChangeAspect="1"/>
          </p:cNvPicPr>
          <p:nvPr/>
        </p:nvPicPr>
        <p:blipFill rotWithShape="1">
          <a:blip r:embed="rId2"/>
          <a:srcRect t="27400" b="27400"/>
          <a:stretch/>
        </p:blipFill>
        <p:spPr>
          <a:xfrm>
            <a:off x="889000" y="2336800"/>
            <a:ext cx="7493000" cy="2870200"/>
          </a:xfrm>
          <a:prstGeom prst="rect">
            <a:avLst/>
          </a:prstGeom>
        </p:spPr>
      </p:pic>
    </p:spTree>
    <p:extLst>
      <p:ext uri="{BB962C8B-B14F-4D97-AF65-F5344CB8AC3E}">
        <p14:creationId xmlns:p14="http://schemas.microsoft.com/office/powerpoint/2010/main" val="29441028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Schwarze’s</a:t>
            </a:r>
            <a:r>
              <a:rPr lang="en-US" dirty="0" smtClean="0"/>
              <a:t> Sign</a:t>
            </a:r>
            <a:endParaRPr lang="en-US" dirty="0"/>
          </a:p>
        </p:txBody>
      </p:sp>
      <p:sp>
        <p:nvSpPr>
          <p:cNvPr id="3" name="Content Placeholder 2"/>
          <p:cNvSpPr>
            <a:spLocks noGrp="1"/>
          </p:cNvSpPr>
          <p:nvPr>
            <p:ph idx="1"/>
          </p:nvPr>
        </p:nvSpPr>
        <p:spPr>
          <a:xfrm>
            <a:off x="457200" y="1600200"/>
            <a:ext cx="4152900" cy="4876800"/>
          </a:xfrm>
        </p:spPr>
        <p:txBody>
          <a:bodyPr>
            <a:normAutofit fontScale="70000" lnSpcReduction="20000"/>
          </a:bodyPr>
          <a:lstStyle/>
          <a:p>
            <a:r>
              <a:rPr lang="en-US" dirty="0"/>
              <a:t>The earliest phase of </a:t>
            </a:r>
            <a:r>
              <a:rPr lang="en-US" dirty="0" err="1"/>
              <a:t>otosclerosis</a:t>
            </a:r>
            <a:r>
              <a:rPr lang="en-US" dirty="0"/>
              <a:t> (</a:t>
            </a:r>
            <a:r>
              <a:rPr lang="en-US" dirty="0" err="1"/>
              <a:t>spongiotic</a:t>
            </a:r>
            <a:r>
              <a:rPr lang="en-US" dirty="0"/>
              <a:t> phase) is characterized by </a:t>
            </a:r>
            <a:r>
              <a:rPr lang="en-US" dirty="0" err="1"/>
              <a:t>resorption</a:t>
            </a:r>
            <a:r>
              <a:rPr lang="en-US" dirty="0"/>
              <a:t> of bone around blood vessels, with an increase in space around the vascular channels, which is replaced by cellular, fibrous connective tissue. </a:t>
            </a:r>
            <a:endParaRPr lang="en-US" dirty="0" smtClean="0"/>
          </a:p>
          <a:p>
            <a:endParaRPr lang="en-US" dirty="0"/>
          </a:p>
          <a:p>
            <a:r>
              <a:rPr lang="en-US" dirty="0" smtClean="0"/>
              <a:t>Vascular </a:t>
            </a:r>
            <a:r>
              <a:rPr lang="en-US" dirty="0"/>
              <a:t>spaces become wider and if the active focus reaches the periosteal surface of the promontory, they may cause a red-pink glow that can be seen through the TM on </a:t>
            </a:r>
            <a:r>
              <a:rPr lang="en-US" dirty="0" err="1"/>
              <a:t>otoscopy</a:t>
            </a:r>
            <a:r>
              <a:rPr lang="en-US" dirty="0"/>
              <a:t>, known as the </a:t>
            </a:r>
            <a:r>
              <a:rPr lang="en-US" dirty="0" err="1"/>
              <a:t>Schwartze’s</a:t>
            </a:r>
            <a:r>
              <a:rPr lang="en-US" dirty="0"/>
              <a:t> sign. </a:t>
            </a:r>
            <a:endParaRPr lang="en-US" dirty="0" smtClean="0"/>
          </a:p>
          <a:p>
            <a:endParaRPr lang="en-US" dirty="0"/>
          </a:p>
          <a:p>
            <a:r>
              <a:rPr lang="en-US" dirty="0" smtClean="0"/>
              <a:t>This </a:t>
            </a:r>
            <a:r>
              <a:rPr lang="en-US" dirty="0"/>
              <a:t>represents vascular shunts between the </a:t>
            </a:r>
            <a:r>
              <a:rPr lang="en-US" dirty="0" err="1" smtClean="0"/>
              <a:t>otosclerotic</a:t>
            </a:r>
            <a:r>
              <a:rPr lang="en-US" dirty="0" smtClean="0"/>
              <a:t> </a:t>
            </a:r>
            <a:r>
              <a:rPr lang="en-US" dirty="0"/>
              <a:t>foci and the </a:t>
            </a:r>
            <a:r>
              <a:rPr lang="en-US" dirty="0" err="1"/>
              <a:t>submucosal</a:t>
            </a:r>
            <a:r>
              <a:rPr lang="en-US" dirty="0"/>
              <a:t> vessels of the promontory. </a:t>
            </a:r>
            <a:endParaRPr lang="en-US" dirty="0" smtClean="0"/>
          </a:p>
          <a:p>
            <a:endParaRPr lang="en-US" dirty="0"/>
          </a:p>
          <a:p>
            <a:endParaRPr lang="en-US" dirty="0"/>
          </a:p>
          <a:p>
            <a:endParaRPr lang="en-US" dirty="0"/>
          </a:p>
        </p:txBody>
      </p:sp>
      <p:pic>
        <p:nvPicPr>
          <p:cNvPr id="4" name="Picture 3" descr="schwartz-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0" y="1600200"/>
            <a:ext cx="3606800" cy="2440601"/>
          </a:xfrm>
          <a:prstGeom prst="rect">
            <a:avLst/>
          </a:prstGeom>
        </p:spPr>
      </p:pic>
    </p:spTree>
    <p:extLst>
      <p:ext uri="{BB962C8B-B14F-4D97-AF65-F5344CB8AC3E}">
        <p14:creationId xmlns:p14="http://schemas.microsoft.com/office/powerpoint/2010/main" val="33571531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COCLIA- </a:t>
            </a:r>
            <a:r>
              <a:rPr lang="en-US" dirty="0" err="1" smtClean="0"/>
              <a:t>Otosclerosis</a:t>
            </a:r>
            <a:endParaRPr lang="en-US" dirty="0"/>
          </a:p>
        </p:txBody>
      </p:sp>
      <p:sp>
        <p:nvSpPr>
          <p:cNvPr id="3" name="Content Placeholder 2"/>
          <p:cNvSpPr>
            <a:spLocks noGrp="1"/>
          </p:cNvSpPr>
          <p:nvPr>
            <p:ph idx="1"/>
          </p:nvPr>
        </p:nvSpPr>
        <p:spPr>
          <a:xfrm>
            <a:off x="457200" y="1422400"/>
            <a:ext cx="8229600" cy="5054600"/>
          </a:xfrm>
        </p:spPr>
        <p:txBody>
          <a:bodyPr>
            <a:normAutofit fontScale="70000" lnSpcReduction="20000"/>
          </a:bodyPr>
          <a:lstStyle/>
          <a:p>
            <a:r>
              <a:rPr lang="en-US" sz="2900" b="1" dirty="0" smtClean="0"/>
              <a:t>#5) </a:t>
            </a:r>
            <a:r>
              <a:rPr lang="en-US" sz="2900" b="1" dirty="0"/>
              <a:t>What is the clinical presentation of </a:t>
            </a:r>
            <a:r>
              <a:rPr lang="en-US" sz="2900" b="1" dirty="0" err="1"/>
              <a:t>otosclerosis</a:t>
            </a:r>
            <a:r>
              <a:rPr lang="en-US" sz="2900" b="1" dirty="0" smtClean="0"/>
              <a:t>?</a:t>
            </a:r>
          </a:p>
          <a:p>
            <a:endParaRPr lang="en-US" dirty="0"/>
          </a:p>
          <a:p>
            <a:r>
              <a:rPr lang="en-US" dirty="0"/>
              <a:t>Patients most often present with progressive hearing loss. Noticeable hearing loss usually begins in late teens or </a:t>
            </a:r>
            <a:r>
              <a:rPr lang="en-US" dirty="0" smtClean="0"/>
              <a:t>early twenties</a:t>
            </a:r>
            <a:r>
              <a:rPr lang="en-US" dirty="0"/>
              <a:t>, but it can also present later (30's-early 40's). </a:t>
            </a:r>
            <a:endParaRPr lang="en-US" dirty="0" smtClean="0"/>
          </a:p>
          <a:p>
            <a:endParaRPr lang="en-US" dirty="0"/>
          </a:p>
          <a:p>
            <a:r>
              <a:rPr lang="en-US" dirty="0" smtClean="0"/>
              <a:t>Hearing </a:t>
            </a:r>
            <a:r>
              <a:rPr lang="en-US" dirty="0"/>
              <a:t>loss may be accelerated by pregnancy</a:t>
            </a:r>
            <a:r>
              <a:rPr lang="en-US" dirty="0" smtClean="0"/>
              <a:t>.</a:t>
            </a:r>
            <a:br>
              <a:rPr lang="en-US" dirty="0" smtClean="0"/>
            </a:br>
            <a:endParaRPr lang="en-US" dirty="0" smtClean="0"/>
          </a:p>
          <a:p>
            <a:r>
              <a:rPr lang="en-US" dirty="0" smtClean="0"/>
              <a:t> </a:t>
            </a:r>
            <a:r>
              <a:rPr lang="en-US" dirty="0"/>
              <a:t>If the process involves the stapes, the hearing loss is conductive. The most commonly affected area is the anterior </a:t>
            </a:r>
            <a:r>
              <a:rPr lang="en-US" dirty="0" err="1"/>
              <a:t>crura</a:t>
            </a:r>
            <a:r>
              <a:rPr lang="en-US" dirty="0" smtClean="0"/>
              <a:t>.</a:t>
            </a:r>
          </a:p>
          <a:p>
            <a:endParaRPr lang="en-US" dirty="0"/>
          </a:p>
          <a:p>
            <a:r>
              <a:rPr lang="en-US" dirty="0" smtClean="0"/>
              <a:t> </a:t>
            </a:r>
            <a:r>
              <a:rPr lang="en-US" dirty="0" err="1"/>
              <a:t>Otosclerosis</a:t>
            </a:r>
            <a:r>
              <a:rPr lang="en-US" dirty="0"/>
              <a:t> may progress to involve entire stapes footplate or continue anteriorly toward the cochlea, causing a sensorineural hearing loss. Patients may also complain of tinnitus that progresses with the hearing loss. Occasionally, mild to severe vertigo is also </a:t>
            </a:r>
            <a:r>
              <a:rPr lang="en-US" dirty="0" smtClean="0"/>
              <a:t>present.</a:t>
            </a:r>
          </a:p>
          <a:p>
            <a:pPr marL="0" indent="0">
              <a:buNone/>
            </a:pPr>
            <a:endParaRPr lang="en-US" dirty="0"/>
          </a:p>
          <a:p>
            <a:r>
              <a:rPr lang="en-US" dirty="0"/>
              <a:t>On physical, tuning fork exams are helpful but may be confusing in patients with mixed hearing loss. The remainder of the physical exam is often normal. The </a:t>
            </a:r>
            <a:r>
              <a:rPr lang="en-US" dirty="0" err="1"/>
              <a:t>Schwartze</a:t>
            </a:r>
            <a:r>
              <a:rPr lang="en-US" dirty="0"/>
              <a:t> sign is found in approximately 10% of cases and is characteristic of </a:t>
            </a:r>
            <a:r>
              <a:rPr lang="en-US" dirty="0" err="1"/>
              <a:t>otosclerosis</a:t>
            </a:r>
            <a:r>
              <a:rPr lang="en-US" dirty="0"/>
              <a:t>; it occurs when increased vascularity of the </a:t>
            </a:r>
            <a:r>
              <a:rPr lang="en-US" dirty="0" err="1"/>
              <a:t>promontary</a:t>
            </a:r>
            <a:r>
              <a:rPr lang="en-US" dirty="0"/>
              <a:t> during the active phase of </a:t>
            </a:r>
            <a:r>
              <a:rPr lang="en-US" dirty="0" err="1"/>
              <a:t>otosclerosis</a:t>
            </a:r>
            <a:r>
              <a:rPr lang="en-US" dirty="0"/>
              <a:t> is visualized as a pinkish hue behind the TM.</a:t>
            </a:r>
            <a:endParaRPr lang="en-US" dirty="0"/>
          </a:p>
        </p:txBody>
      </p:sp>
    </p:spTree>
    <p:extLst>
      <p:ext uri="{BB962C8B-B14F-4D97-AF65-F5344CB8AC3E}">
        <p14:creationId xmlns:p14="http://schemas.microsoft.com/office/powerpoint/2010/main" val="18653970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COCLIA- </a:t>
            </a:r>
            <a:r>
              <a:rPr lang="en-US" dirty="0" err="1"/>
              <a:t>Otosclerosis</a:t>
            </a:r>
            <a:endParaRPr lang="en-US" dirty="0"/>
          </a:p>
        </p:txBody>
      </p:sp>
      <p:sp>
        <p:nvSpPr>
          <p:cNvPr id="3" name="Content Placeholder 2"/>
          <p:cNvSpPr>
            <a:spLocks noGrp="1"/>
          </p:cNvSpPr>
          <p:nvPr>
            <p:ph idx="1"/>
          </p:nvPr>
        </p:nvSpPr>
        <p:spPr>
          <a:xfrm>
            <a:off x="457200" y="1435100"/>
            <a:ext cx="8229600" cy="4127500"/>
          </a:xfrm>
        </p:spPr>
        <p:txBody>
          <a:bodyPr>
            <a:normAutofit fontScale="70000" lnSpcReduction="20000"/>
          </a:bodyPr>
          <a:lstStyle/>
          <a:p>
            <a:pPr marL="0" indent="0">
              <a:buNone/>
            </a:pPr>
            <a:r>
              <a:rPr lang="en-US" b="1" dirty="0" smtClean="0"/>
              <a:t>#6) </a:t>
            </a:r>
            <a:r>
              <a:rPr lang="en-US" b="1" dirty="0"/>
              <a:t>You have given a clinic patient the diagnosis of </a:t>
            </a:r>
            <a:r>
              <a:rPr lang="en-US" b="1" dirty="0" err="1"/>
              <a:t>otosclerosis</a:t>
            </a:r>
            <a:r>
              <a:rPr lang="en-US" b="1" dirty="0"/>
              <a:t>. She is not interested in surgery. What other options does she have</a:t>
            </a:r>
            <a:r>
              <a:rPr lang="en-US" dirty="0" smtClean="0"/>
              <a:t>?</a:t>
            </a:r>
          </a:p>
          <a:p>
            <a:pPr marL="0" indent="0">
              <a:buNone/>
            </a:pPr>
            <a:endParaRPr lang="en-US" dirty="0"/>
          </a:p>
          <a:p>
            <a:endParaRPr lang="en-US" dirty="0" smtClean="0"/>
          </a:p>
          <a:p>
            <a:pPr marL="0" indent="0">
              <a:buNone/>
            </a:pPr>
            <a:r>
              <a:rPr lang="en-US" b="1" dirty="0"/>
              <a:t>Observation- </a:t>
            </a:r>
            <a:r>
              <a:rPr lang="en-US" dirty="0"/>
              <a:t>In cases of mild CHL that does not bother patient, follow with yearly </a:t>
            </a:r>
            <a:r>
              <a:rPr lang="en-US" dirty="0" smtClean="0"/>
              <a:t>audiogram.</a:t>
            </a:r>
          </a:p>
          <a:p>
            <a:endParaRPr lang="en-US" dirty="0" smtClean="0"/>
          </a:p>
          <a:p>
            <a:pPr marL="0" indent="0">
              <a:buNone/>
            </a:pPr>
            <a:r>
              <a:rPr lang="en-US" b="1" dirty="0"/>
              <a:t>Medication</a:t>
            </a:r>
            <a:r>
              <a:rPr lang="en-US" dirty="0"/>
              <a:t>- Sodium fluoride </a:t>
            </a:r>
            <a:r>
              <a:rPr lang="en-US" dirty="0" smtClean="0"/>
              <a:t>therapy- </a:t>
            </a:r>
            <a:r>
              <a:rPr lang="en-US" dirty="0"/>
              <a:t>In patients with evidence of progressive sensorineural hearing loss, fluoride therapy has been shown to reduce the progression of hearing loss. The mechanism of action is believed to be the conversion of the active </a:t>
            </a:r>
            <a:r>
              <a:rPr lang="en-US" dirty="0" err="1"/>
              <a:t>otospongiotic</a:t>
            </a:r>
            <a:r>
              <a:rPr lang="en-US" dirty="0"/>
              <a:t> lesion to a more stable </a:t>
            </a:r>
            <a:r>
              <a:rPr lang="en-US" dirty="0" err="1"/>
              <a:t>otosclerotic</a:t>
            </a:r>
            <a:r>
              <a:rPr lang="en-US" dirty="0"/>
              <a:t> lesion. Patients are typically treated with </a:t>
            </a:r>
            <a:r>
              <a:rPr lang="en-US" dirty="0" err="1"/>
              <a:t>Florical</a:t>
            </a:r>
            <a:r>
              <a:rPr lang="en-US" dirty="0"/>
              <a:t>, 8 mg three times per day, until hearing loss stabilizes. Gastric distress is a side effect of fluoride medications; however, most patients tolerate this effect without difficulty.</a:t>
            </a:r>
          </a:p>
          <a:p>
            <a:pPr marL="0" indent="0">
              <a:buNone/>
            </a:pPr>
            <a:endParaRPr lang="en-US" dirty="0"/>
          </a:p>
          <a:p>
            <a:pPr marL="0" indent="0">
              <a:buNone/>
            </a:pPr>
            <a:r>
              <a:rPr lang="en-US" b="1" dirty="0" smtClean="0"/>
              <a:t>Amplification- </a:t>
            </a:r>
            <a:r>
              <a:rPr lang="en-US" dirty="0" smtClean="0"/>
              <a:t>Most </a:t>
            </a:r>
            <a:r>
              <a:rPr lang="en-US" dirty="0"/>
              <a:t>patients have normal cochlear function with excellent speech discrimination, and are therefore good hearing aid candidates</a:t>
            </a:r>
            <a:r>
              <a:rPr lang="en-US" dirty="0" smtClean="0"/>
              <a:t>.</a:t>
            </a:r>
            <a:endParaRPr lang="en-US" dirty="0"/>
          </a:p>
        </p:txBody>
      </p:sp>
    </p:spTree>
    <p:extLst>
      <p:ext uri="{BB962C8B-B14F-4D97-AF65-F5344CB8AC3E}">
        <p14:creationId xmlns:p14="http://schemas.microsoft.com/office/powerpoint/2010/main" val="22370551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COCLIA- </a:t>
            </a:r>
            <a:r>
              <a:rPr lang="en-US" dirty="0" err="1"/>
              <a:t>Otosclerosis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#7) Discuss </a:t>
            </a:r>
            <a:r>
              <a:rPr lang="en-US" dirty="0" err="1"/>
              <a:t>stapedectomy</a:t>
            </a:r>
            <a:r>
              <a:rPr lang="en-US" dirty="0"/>
              <a:t> vs. </a:t>
            </a:r>
            <a:r>
              <a:rPr lang="en-US" dirty="0" err="1" smtClean="0"/>
              <a:t>stapedotomy</a:t>
            </a:r>
            <a:r>
              <a:rPr lang="en-US" dirty="0" smtClean="0"/>
              <a:t>.</a:t>
            </a:r>
          </a:p>
          <a:p>
            <a:pPr marL="0" indent="0">
              <a:buNone/>
            </a:pPr>
            <a:endParaRPr lang="en-US" dirty="0"/>
          </a:p>
          <a:p>
            <a:r>
              <a:rPr lang="en-US" dirty="0" err="1" smtClean="0"/>
              <a:t>Stapedectomy</a:t>
            </a:r>
            <a:r>
              <a:rPr lang="en-US" dirty="0" smtClean="0"/>
              <a:t>: involves </a:t>
            </a:r>
            <a:r>
              <a:rPr lang="en-US" dirty="0"/>
              <a:t>removal of all or part of the stapes </a:t>
            </a:r>
            <a:r>
              <a:rPr lang="en-US" dirty="0" smtClean="0"/>
              <a:t>footplate.</a:t>
            </a:r>
          </a:p>
          <a:p>
            <a:endParaRPr lang="en-US" dirty="0" smtClean="0"/>
          </a:p>
          <a:p>
            <a:endParaRPr lang="en-US" dirty="0" smtClean="0"/>
          </a:p>
          <a:p>
            <a:r>
              <a:rPr lang="en-US" dirty="0" err="1" smtClean="0"/>
              <a:t>Stapedotomy</a:t>
            </a:r>
            <a:r>
              <a:rPr lang="en-US" dirty="0"/>
              <a:t>:</a:t>
            </a:r>
            <a:r>
              <a:rPr lang="en-US" dirty="0" smtClean="0"/>
              <a:t> creation </a:t>
            </a:r>
            <a:r>
              <a:rPr lang="en-US" dirty="0"/>
              <a:t>of a small hole in the footplate where the prosthesis will </a:t>
            </a:r>
            <a:r>
              <a:rPr lang="en-US" dirty="0" smtClean="0"/>
              <a:t>articulate.</a:t>
            </a:r>
          </a:p>
          <a:p>
            <a:endParaRPr lang="en-US" dirty="0"/>
          </a:p>
        </p:txBody>
      </p:sp>
    </p:spTree>
    <p:extLst>
      <p:ext uri="{BB962C8B-B14F-4D97-AF65-F5344CB8AC3E}">
        <p14:creationId xmlns:p14="http://schemas.microsoft.com/office/powerpoint/2010/main" val="2413810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9750" y="620713"/>
            <a:ext cx="8001000" cy="685800"/>
          </a:xfrm>
        </p:spPr>
        <p:txBody>
          <a:bodyPr>
            <a:normAutofit fontScale="90000"/>
          </a:bodyPr>
          <a:lstStyle/>
          <a:p>
            <a:r>
              <a:rPr lang="en-US" altLang="zh-TW" b="1">
                <a:solidFill>
                  <a:schemeClr val="tx1"/>
                </a:solidFill>
              </a:rPr>
              <a:t>What is a decibel?</a:t>
            </a:r>
          </a:p>
        </p:txBody>
      </p:sp>
      <p:sp>
        <p:nvSpPr>
          <p:cNvPr id="31747" name="Rectangle 3"/>
          <p:cNvSpPr>
            <a:spLocks noGrp="1" noChangeArrowheads="1"/>
          </p:cNvSpPr>
          <p:nvPr>
            <p:ph type="body" sz="half" idx="1"/>
          </p:nvPr>
        </p:nvSpPr>
        <p:spPr>
          <a:xfrm>
            <a:off x="468313" y="1700213"/>
            <a:ext cx="8064500" cy="4248150"/>
          </a:xfrm>
          <a:noFill/>
        </p:spPr>
        <p:txBody>
          <a:bodyPr>
            <a:normAutofit lnSpcReduction="10000"/>
          </a:bodyPr>
          <a:lstStyle/>
          <a:p>
            <a:pPr>
              <a:buFontTx/>
              <a:buNone/>
            </a:pPr>
            <a:r>
              <a:rPr lang="en-US" altLang="zh-TW" sz="2800"/>
              <a:t>        </a:t>
            </a:r>
            <a:r>
              <a:rPr lang="en-US" altLang="zh-TW" sz="3600"/>
              <a:t>A </a:t>
            </a:r>
            <a:r>
              <a:rPr lang="en-US" altLang="zh-TW" sz="3600" b="1"/>
              <a:t>decibel (dB)</a:t>
            </a:r>
            <a:r>
              <a:rPr lang="en-US" altLang="zh-TW" sz="3600"/>
              <a:t> is a unit for </a:t>
            </a:r>
            <a:r>
              <a:rPr lang="en-US" altLang="zh-TW" sz="3600" b="1"/>
              <a:t>comparing</a:t>
            </a:r>
            <a:r>
              <a:rPr lang="en-US" altLang="zh-TW" sz="3600"/>
              <a:t> the intensity of two different sounds; it is </a:t>
            </a:r>
            <a:r>
              <a:rPr lang="en-US" altLang="zh-TW" sz="3600" b="1"/>
              <a:t>not</a:t>
            </a:r>
            <a:r>
              <a:rPr lang="en-US" altLang="zh-TW" sz="3600"/>
              <a:t> a unit of absolute measurement. The usual basis of comparison is a barely audible sound, the sound of a very quiet room, or </a:t>
            </a:r>
            <a:r>
              <a:rPr lang="en-US" altLang="zh-TW" sz="3600">
                <a:solidFill>
                  <a:schemeClr val="accent2"/>
                </a:solidFill>
              </a:rPr>
              <a:t>0.00002 Pa</a:t>
            </a:r>
            <a:r>
              <a:rPr lang="en-US" altLang="zh-TW" sz="3600"/>
              <a:t>, at which </a:t>
            </a:r>
            <a:r>
              <a:rPr lang="en-US" altLang="zh-TW" sz="3600">
                <a:solidFill>
                  <a:schemeClr val="accent2"/>
                </a:solidFill>
              </a:rPr>
              <a:t>0 dB</a:t>
            </a:r>
            <a:r>
              <a:rPr lang="en-US" altLang="zh-TW" sz="3600"/>
              <a:t> is set.</a:t>
            </a:r>
          </a:p>
        </p:txBody>
      </p:sp>
    </p:spTree>
    <p:extLst>
      <p:ext uri="{BB962C8B-B14F-4D97-AF65-F5344CB8AC3E}">
        <p14:creationId xmlns:p14="http://schemas.microsoft.com/office/powerpoint/2010/main" val="318782215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Stapedectomy</a:t>
            </a:r>
            <a:endParaRPr lang="en-US" dirty="0"/>
          </a:p>
        </p:txBody>
      </p:sp>
      <p:sp>
        <p:nvSpPr>
          <p:cNvPr id="3" name="Content Placeholder 2"/>
          <p:cNvSpPr>
            <a:spLocks noGrp="1"/>
          </p:cNvSpPr>
          <p:nvPr>
            <p:ph idx="1"/>
          </p:nvPr>
        </p:nvSpPr>
        <p:spPr>
          <a:xfrm>
            <a:off x="457200" y="1600200"/>
            <a:ext cx="8229600" cy="3886200"/>
          </a:xfrm>
        </p:spPr>
        <p:txBody>
          <a:bodyPr>
            <a:normAutofit fontScale="85000" lnSpcReduction="20000"/>
          </a:bodyPr>
          <a:lstStyle/>
          <a:p>
            <a:r>
              <a:rPr lang="en-US" dirty="0" smtClean="0"/>
              <a:t>The </a:t>
            </a:r>
            <a:r>
              <a:rPr lang="en-US" dirty="0" err="1"/>
              <a:t>incudostapedial</a:t>
            </a:r>
            <a:r>
              <a:rPr lang="en-US" dirty="0"/>
              <a:t> joint is first divided with a round or joint </a:t>
            </a:r>
            <a:r>
              <a:rPr lang="en-US" dirty="0" smtClean="0"/>
              <a:t>knife.</a:t>
            </a:r>
          </a:p>
          <a:p>
            <a:endParaRPr lang="en-US" dirty="0"/>
          </a:p>
          <a:p>
            <a:r>
              <a:rPr lang="en-US" dirty="0" smtClean="0"/>
              <a:t>Incus </a:t>
            </a:r>
            <a:r>
              <a:rPr lang="en-US" dirty="0"/>
              <a:t>and malleus mobility are then checked.  </a:t>
            </a:r>
            <a:endParaRPr lang="en-US" dirty="0" smtClean="0"/>
          </a:p>
          <a:p>
            <a:endParaRPr lang="en-US" dirty="0"/>
          </a:p>
          <a:p>
            <a:r>
              <a:rPr lang="en-US" dirty="0" smtClean="0"/>
              <a:t>The </a:t>
            </a:r>
            <a:r>
              <a:rPr lang="en-US" dirty="0" err="1"/>
              <a:t>stapedius</a:t>
            </a:r>
            <a:r>
              <a:rPr lang="en-US" dirty="0"/>
              <a:t> tendon is divided with </a:t>
            </a:r>
            <a:r>
              <a:rPr lang="en-US" dirty="0" err="1"/>
              <a:t>microscissors</a:t>
            </a:r>
            <a:r>
              <a:rPr lang="en-US" dirty="0"/>
              <a:t> or a laser</a:t>
            </a:r>
            <a:r>
              <a:rPr lang="en-US" dirty="0" smtClean="0"/>
              <a:t>.</a:t>
            </a:r>
          </a:p>
          <a:p>
            <a:endParaRPr lang="en-US" dirty="0"/>
          </a:p>
          <a:p>
            <a:r>
              <a:rPr lang="en-US" dirty="0" smtClean="0"/>
              <a:t> </a:t>
            </a:r>
            <a:r>
              <a:rPr lang="en-US" dirty="0"/>
              <a:t>A curved pick is then used to down fracture the </a:t>
            </a:r>
            <a:r>
              <a:rPr lang="en-US" dirty="0" err="1" smtClean="0"/>
              <a:t>suprastructure</a:t>
            </a:r>
            <a:r>
              <a:rPr lang="en-US" dirty="0" smtClean="0"/>
              <a:t> </a:t>
            </a:r>
            <a:r>
              <a:rPr lang="en-US" dirty="0"/>
              <a:t>towards the promontory and is then extracted. </a:t>
            </a:r>
            <a:r>
              <a:rPr lang="en-US" dirty="0" smtClean="0"/>
              <a:t>The </a:t>
            </a:r>
            <a:r>
              <a:rPr lang="en-US" dirty="0"/>
              <a:t>footplate is then removed with right angle hooks. </a:t>
            </a:r>
            <a:endParaRPr lang="en-US" dirty="0" smtClean="0"/>
          </a:p>
          <a:p>
            <a:endParaRPr lang="en-US" dirty="0"/>
          </a:p>
          <a:p>
            <a:r>
              <a:rPr lang="en-US" dirty="0" smtClean="0"/>
              <a:t> </a:t>
            </a:r>
            <a:r>
              <a:rPr lang="en-US" dirty="0"/>
              <a:t>Autologous tissue graft is placed over the oval window and an appropriate sized piston or prosthesis is placed from the long process of the incus to the graft</a:t>
            </a:r>
            <a:r>
              <a:rPr lang="en-US" dirty="0" smtClean="0"/>
              <a:t>.</a:t>
            </a:r>
          </a:p>
          <a:p>
            <a:endParaRPr lang="en-US" dirty="0"/>
          </a:p>
          <a:p>
            <a:endParaRPr lang="en-US" dirty="0"/>
          </a:p>
        </p:txBody>
      </p:sp>
    </p:spTree>
    <p:extLst>
      <p:ext uri="{BB962C8B-B14F-4D97-AF65-F5344CB8AC3E}">
        <p14:creationId xmlns:p14="http://schemas.microsoft.com/office/powerpoint/2010/main" val="28265738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Stapedotomy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 The advantage of </a:t>
            </a:r>
            <a:r>
              <a:rPr lang="en-US" dirty="0" err="1" smtClean="0"/>
              <a:t>stapedotomy</a:t>
            </a:r>
            <a:r>
              <a:rPr lang="en-US" dirty="0" smtClean="0"/>
              <a:t> include less risk of trauma to the vestibule and less incidence of migration of the prosthesis and fixation by scar tissue as is seen in </a:t>
            </a:r>
            <a:r>
              <a:rPr lang="en-US" dirty="0" err="1" smtClean="0"/>
              <a:t>stapedectomy</a:t>
            </a:r>
            <a:r>
              <a:rPr lang="en-US" dirty="0" smtClean="0"/>
              <a:t> techniques.  </a:t>
            </a:r>
          </a:p>
          <a:p>
            <a:pPr marL="0" indent="0">
              <a:buNone/>
            </a:pPr>
            <a:endParaRPr lang="en-US" dirty="0" smtClean="0"/>
          </a:p>
          <a:p>
            <a:pPr marL="0" indent="0">
              <a:buNone/>
            </a:pPr>
            <a:r>
              <a:rPr lang="en-US" dirty="0" smtClean="0"/>
              <a:t>- </a:t>
            </a:r>
            <a:r>
              <a:rPr lang="en-US" dirty="0" err="1" smtClean="0"/>
              <a:t>Microdrill</a:t>
            </a:r>
            <a:r>
              <a:rPr lang="en-US" dirty="0" smtClean="0"/>
              <a:t> vs. laser </a:t>
            </a:r>
            <a:r>
              <a:rPr lang="en-US" dirty="0" err="1" smtClean="0"/>
              <a:t>stapedotomy</a:t>
            </a:r>
            <a:r>
              <a:rPr lang="en-US" dirty="0" smtClean="0"/>
              <a:t> techniques to fenestrate the footplate. </a:t>
            </a:r>
          </a:p>
          <a:p>
            <a:endParaRPr lang="en-US" dirty="0"/>
          </a:p>
        </p:txBody>
      </p:sp>
    </p:spTree>
    <p:extLst>
      <p:ext uri="{BB962C8B-B14F-4D97-AF65-F5344CB8AC3E}">
        <p14:creationId xmlns:p14="http://schemas.microsoft.com/office/powerpoint/2010/main" val="39071157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990600"/>
          </a:xfrm>
        </p:spPr>
        <p:txBody>
          <a:bodyPr>
            <a:normAutofit/>
          </a:bodyPr>
          <a:lstStyle/>
          <a:p>
            <a:r>
              <a:rPr lang="en-US" sz="2000" dirty="0">
                <a:solidFill>
                  <a:srgbClr val="292934"/>
                </a:solidFill>
              </a:rPr>
              <a:t>The </a:t>
            </a:r>
            <a:r>
              <a:rPr lang="en-US" sz="2000" dirty="0" smtClean="0">
                <a:solidFill>
                  <a:srgbClr val="292934"/>
                </a:solidFill>
              </a:rPr>
              <a:t>curette </a:t>
            </a:r>
            <a:r>
              <a:rPr lang="en-US" sz="2000" dirty="0">
                <a:solidFill>
                  <a:srgbClr val="292934"/>
                </a:solidFill>
              </a:rPr>
              <a:t>is used to remove the posterior superior bony canal wall to obtain better visualization of the stapes.</a:t>
            </a:r>
            <a:endParaRPr lang="en-US" sz="2000" dirty="0">
              <a:solidFill>
                <a:srgbClr val="292934"/>
              </a:solidFill>
            </a:endParaRPr>
          </a:p>
        </p:txBody>
      </p:sp>
      <p:pic>
        <p:nvPicPr>
          <p:cNvPr id="4" name="Picture 3"/>
          <p:cNvPicPr>
            <a:picLocks noChangeAspect="1"/>
          </p:cNvPicPr>
          <p:nvPr/>
        </p:nvPicPr>
        <p:blipFill>
          <a:blip r:embed="rId2"/>
          <a:stretch>
            <a:fillRect/>
          </a:stretch>
        </p:blipFill>
        <p:spPr>
          <a:xfrm>
            <a:off x="2324100" y="1482292"/>
            <a:ext cx="4140200" cy="4524808"/>
          </a:xfrm>
          <a:prstGeom prst="rect">
            <a:avLst/>
          </a:prstGeom>
        </p:spPr>
      </p:pic>
    </p:spTree>
    <p:extLst>
      <p:ext uri="{BB962C8B-B14F-4D97-AF65-F5344CB8AC3E}">
        <p14:creationId xmlns:p14="http://schemas.microsoft.com/office/powerpoint/2010/main" val="23839566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990600"/>
          </a:xfrm>
        </p:spPr>
        <p:txBody>
          <a:bodyPr>
            <a:normAutofit/>
          </a:bodyPr>
          <a:lstStyle/>
          <a:p>
            <a:r>
              <a:rPr lang="en-US" sz="2000" dirty="0">
                <a:solidFill>
                  <a:srgbClr val="292934"/>
                </a:solidFill>
              </a:rPr>
              <a:t>The </a:t>
            </a:r>
            <a:r>
              <a:rPr lang="en-US" sz="2000" dirty="0" smtClean="0">
                <a:solidFill>
                  <a:srgbClr val="292934"/>
                </a:solidFill>
              </a:rPr>
              <a:t>curette </a:t>
            </a:r>
            <a:r>
              <a:rPr lang="en-US" sz="2000" dirty="0">
                <a:solidFill>
                  <a:srgbClr val="292934"/>
                </a:solidFill>
              </a:rPr>
              <a:t>is used to remove the posterior superior bony canal wall to obtain better visualization of the stapes.</a:t>
            </a:r>
            <a:endParaRPr lang="en-US" sz="2000" dirty="0">
              <a:solidFill>
                <a:srgbClr val="292934"/>
              </a:solidFill>
            </a:endParaRPr>
          </a:p>
        </p:txBody>
      </p:sp>
      <p:pic>
        <p:nvPicPr>
          <p:cNvPr id="4" name="Picture 3"/>
          <p:cNvPicPr>
            <a:picLocks noChangeAspect="1"/>
          </p:cNvPicPr>
          <p:nvPr/>
        </p:nvPicPr>
        <p:blipFill>
          <a:blip r:embed="rId2"/>
          <a:stretch>
            <a:fillRect/>
          </a:stretch>
        </p:blipFill>
        <p:spPr>
          <a:xfrm>
            <a:off x="2324100" y="1482292"/>
            <a:ext cx="4140200" cy="4524808"/>
          </a:xfrm>
          <a:prstGeom prst="rect">
            <a:avLst/>
          </a:prstGeom>
        </p:spPr>
      </p:pic>
    </p:spTree>
    <p:extLst>
      <p:ext uri="{BB962C8B-B14F-4D97-AF65-F5344CB8AC3E}">
        <p14:creationId xmlns:p14="http://schemas.microsoft.com/office/powerpoint/2010/main" val="27950958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990600"/>
          </a:xfrm>
        </p:spPr>
        <p:txBody>
          <a:bodyPr>
            <a:normAutofit fontScale="90000"/>
          </a:bodyPr>
          <a:lstStyle/>
          <a:p>
            <a:r>
              <a:rPr lang="en-US" sz="2000" dirty="0">
                <a:solidFill>
                  <a:srgbClr val="292934"/>
                </a:solidFill>
              </a:rPr>
              <a:t>The distance from the incus to the footplate is measured from the lateral or medial surface of the incus. The usual distance from the lateral surface to the footplate is 4.5 mm.</a:t>
            </a:r>
          </a:p>
        </p:txBody>
      </p:sp>
      <p:pic>
        <p:nvPicPr>
          <p:cNvPr id="3" name="Picture 2"/>
          <p:cNvPicPr>
            <a:picLocks noChangeAspect="1"/>
          </p:cNvPicPr>
          <p:nvPr/>
        </p:nvPicPr>
        <p:blipFill>
          <a:blip r:embed="rId2"/>
          <a:stretch>
            <a:fillRect/>
          </a:stretch>
        </p:blipFill>
        <p:spPr>
          <a:xfrm>
            <a:off x="2082800" y="1641773"/>
            <a:ext cx="4521199" cy="4378027"/>
          </a:xfrm>
          <a:prstGeom prst="rect">
            <a:avLst/>
          </a:prstGeom>
        </p:spPr>
      </p:pic>
    </p:spTree>
    <p:extLst>
      <p:ext uri="{BB962C8B-B14F-4D97-AF65-F5344CB8AC3E}">
        <p14:creationId xmlns:p14="http://schemas.microsoft.com/office/powerpoint/2010/main" val="7865681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990600"/>
          </a:xfrm>
        </p:spPr>
        <p:txBody>
          <a:bodyPr>
            <a:normAutofit/>
          </a:bodyPr>
          <a:lstStyle/>
          <a:p>
            <a:r>
              <a:rPr lang="en-US" sz="2000" dirty="0">
                <a:solidFill>
                  <a:srgbClr val="292934"/>
                </a:solidFill>
              </a:rPr>
              <a:t>The diamond bur sometimes may be used to remove the posterior crus or weaken it.</a:t>
            </a:r>
          </a:p>
        </p:txBody>
      </p:sp>
      <p:pic>
        <p:nvPicPr>
          <p:cNvPr id="3" name="Picture 2"/>
          <p:cNvPicPr>
            <a:picLocks noChangeAspect="1"/>
          </p:cNvPicPr>
          <p:nvPr/>
        </p:nvPicPr>
        <p:blipFill>
          <a:blip r:embed="rId2"/>
          <a:stretch>
            <a:fillRect/>
          </a:stretch>
        </p:blipFill>
        <p:spPr>
          <a:xfrm>
            <a:off x="2514600" y="1202104"/>
            <a:ext cx="3911600" cy="4487495"/>
          </a:xfrm>
          <a:prstGeom prst="rect">
            <a:avLst/>
          </a:prstGeom>
        </p:spPr>
      </p:pic>
    </p:spTree>
    <p:extLst>
      <p:ext uri="{BB962C8B-B14F-4D97-AF65-F5344CB8AC3E}">
        <p14:creationId xmlns:p14="http://schemas.microsoft.com/office/powerpoint/2010/main" val="7865681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solidFill>
                  <a:srgbClr val="292934"/>
                </a:solidFill>
              </a:rPr>
              <a:t>The </a:t>
            </a:r>
            <a:r>
              <a:rPr lang="en-US" sz="2200" dirty="0" err="1">
                <a:solidFill>
                  <a:srgbClr val="292934"/>
                </a:solidFill>
              </a:rPr>
              <a:t>microdrill</a:t>
            </a:r>
            <a:r>
              <a:rPr lang="en-US" sz="2200" dirty="0">
                <a:solidFill>
                  <a:srgbClr val="292934"/>
                </a:solidFill>
              </a:rPr>
              <a:t> and 0.7-mm diamond bur create a fenestra in the center of the stapes footplate</a:t>
            </a:r>
            <a:r>
              <a:rPr lang="en-US" sz="2200" dirty="0" smtClean="0">
                <a:solidFill>
                  <a:srgbClr val="292934"/>
                </a:solidFill>
              </a:rPr>
              <a:t>.</a:t>
            </a:r>
            <a:endParaRPr lang="en-US" dirty="0"/>
          </a:p>
        </p:txBody>
      </p:sp>
      <p:pic>
        <p:nvPicPr>
          <p:cNvPr id="4" name="Content Placeholder 3"/>
          <p:cNvPicPr>
            <a:picLocks noGrp="1" noChangeAspect="1"/>
          </p:cNvPicPr>
          <p:nvPr>
            <p:ph idx="1"/>
          </p:nvPr>
        </p:nvPicPr>
        <p:blipFill>
          <a:blip r:embed="rId2"/>
          <a:srcRect l="-37891" r="-37891"/>
          <a:stretch>
            <a:fillRect/>
          </a:stretch>
        </p:blipFill>
        <p:spPr/>
      </p:pic>
    </p:spTree>
    <p:extLst>
      <p:ext uri="{BB962C8B-B14F-4D97-AF65-F5344CB8AC3E}">
        <p14:creationId xmlns:p14="http://schemas.microsoft.com/office/powerpoint/2010/main" val="18326183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5600"/>
            <a:ext cx="8229600" cy="990600"/>
          </a:xfrm>
        </p:spPr>
        <p:txBody>
          <a:bodyPr>
            <a:normAutofit/>
          </a:bodyPr>
          <a:lstStyle/>
          <a:p>
            <a:r>
              <a:rPr lang="en-US" sz="2000" dirty="0">
                <a:solidFill>
                  <a:srgbClr val="292934"/>
                </a:solidFill>
              </a:rPr>
              <a:t>The piston is placed from the incus to the fenestra before removal of the superstructure.</a:t>
            </a:r>
            <a:endParaRPr lang="en-US" sz="2000" dirty="0">
              <a:solidFill>
                <a:srgbClr val="292934"/>
              </a:solidFill>
            </a:endParaRPr>
          </a:p>
        </p:txBody>
      </p:sp>
      <p:pic>
        <p:nvPicPr>
          <p:cNvPr id="4" name="Content Placeholder 3"/>
          <p:cNvPicPr>
            <a:picLocks noGrp="1" noChangeAspect="1"/>
          </p:cNvPicPr>
          <p:nvPr>
            <p:ph idx="1"/>
          </p:nvPr>
        </p:nvPicPr>
        <p:blipFill>
          <a:blip r:embed="rId2"/>
          <a:srcRect l="-31563" r="-31563"/>
          <a:stretch>
            <a:fillRect/>
          </a:stretch>
        </p:blipFill>
        <p:spPr/>
      </p:pic>
    </p:spTree>
    <p:extLst>
      <p:ext uri="{BB962C8B-B14F-4D97-AF65-F5344CB8AC3E}">
        <p14:creationId xmlns:p14="http://schemas.microsoft.com/office/powerpoint/2010/main" val="7109036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solidFill>
                  <a:srgbClr val="292934"/>
                </a:solidFill>
              </a:rPr>
              <a:t>The piston is crimped around the incus before removal of the superstructure of the stapes.</a:t>
            </a:r>
            <a:endParaRPr lang="en-US" sz="2000" dirty="0">
              <a:solidFill>
                <a:srgbClr val="292934"/>
              </a:solidFill>
            </a:endParaRPr>
          </a:p>
        </p:txBody>
      </p:sp>
      <p:pic>
        <p:nvPicPr>
          <p:cNvPr id="4" name="Picture 3"/>
          <p:cNvPicPr>
            <a:picLocks noChangeAspect="1"/>
          </p:cNvPicPr>
          <p:nvPr/>
        </p:nvPicPr>
        <p:blipFill>
          <a:blip r:embed="rId2"/>
          <a:stretch>
            <a:fillRect/>
          </a:stretch>
        </p:blipFill>
        <p:spPr>
          <a:xfrm>
            <a:off x="2476500" y="1524000"/>
            <a:ext cx="3804603" cy="4381500"/>
          </a:xfrm>
          <a:prstGeom prst="rect">
            <a:avLst/>
          </a:prstGeom>
        </p:spPr>
      </p:pic>
    </p:spTree>
    <p:extLst>
      <p:ext uri="{BB962C8B-B14F-4D97-AF65-F5344CB8AC3E}">
        <p14:creationId xmlns:p14="http://schemas.microsoft.com/office/powerpoint/2010/main" val="22496028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solidFill>
                  <a:srgbClr val="292934"/>
                </a:solidFill>
              </a:rPr>
              <a:t>After removal of the stapes superstructure, blood is placed into the oval window as a seal.</a:t>
            </a:r>
            <a:endParaRPr lang="en-US" sz="2000" dirty="0">
              <a:solidFill>
                <a:srgbClr val="292934"/>
              </a:solidFill>
            </a:endParaRPr>
          </a:p>
        </p:txBody>
      </p:sp>
      <p:pic>
        <p:nvPicPr>
          <p:cNvPr id="4" name="Content Placeholder 3"/>
          <p:cNvPicPr>
            <a:picLocks noGrp="1" noChangeAspect="1"/>
          </p:cNvPicPr>
          <p:nvPr>
            <p:ph idx="1"/>
          </p:nvPr>
        </p:nvPicPr>
        <p:blipFill>
          <a:blip r:embed="rId2"/>
          <a:srcRect l="-23406" r="-23406"/>
          <a:stretch>
            <a:fillRect/>
          </a:stretch>
        </p:blipFill>
        <p:spPr>
          <a:xfrm>
            <a:off x="457200" y="1612900"/>
            <a:ext cx="8229600" cy="4876800"/>
          </a:xfrm>
        </p:spPr>
      </p:pic>
    </p:spTree>
    <p:extLst>
      <p:ext uri="{BB962C8B-B14F-4D97-AF65-F5344CB8AC3E}">
        <p14:creationId xmlns:p14="http://schemas.microsoft.com/office/powerpoint/2010/main" val="2312962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900113" y="188913"/>
            <a:ext cx="7556500" cy="998537"/>
          </a:xfrm>
        </p:spPr>
        <p:txBody>
          <a:bodyPr/>
          <a:lstStyle/>
          <a:p>
            <a:r>
              <a:rPr lang="en-US" altLang="zh-TW" b="1"/>
              <a:t>Bels and Decibels</a:t>
            </a:r>
          </a:p>
        </p:txBody>
      </p:sp>
      <p:sp>
        <p:nvSpPr>
          <p:cNvPr id="56323" name="Rectangle 3"/>
          <p:cNvSpPr>
            <a:spLocks noGrp="1" noChangeArrowheads="1"/>
          </p:cNvSpPr>
          <p:nvPr>
            <p:ph type="body" sz="half" idx="1"/>
          </p:nvPr>
        </p:nvSpPr>
        <p:spPr>
          <a:xfrm>
            <a:off x="395288" y="1125538"/>
            <a:ext cx="5761037" cy="5183187"/>
          </a:xfrm>
        </p:spPr>
        <p:txBody>
          <a:bodyPr/>
          <a:lstStyle/>
          <a:p>
            <a:pPr>
              <a:lnSpc>
                <a:spcPct val="90000"/>
              </a:lnSpc>
              <a:buFontTx/>
              <a:buNone/>
            </a:pPr>
            <a:r>
              <a:rPr lang="en-US" altLang="zh-TW" sz="2800"/>
              <a:t>         </a:t>
            </a:r>
            <a:r>
              <a:rPr lang="en-US" altLang="zh-TW"/>
              <a:t>The unit used to compare the intensity of sounds was originally the </a:t>
            </a:r>
            <a:r>
              <a:rPr lang="en-US" altLang="zh-TW" b="1"/>
              <a:t>Bel</a:t>
            </a:r>
            <a:r>
              <a:rPr lang="en-US" altLang="zh-TW"/>
              <a:t> (in commemoration of the work of Alexander Graham Bell), which was the logarithm of the intensity ratio </a:t>
            </a:r>
            <a:r>
              <a:rPr lang="en-US" altLang="zh-TW" b="1">
                <a:solidFill>
                  <a:srgbClr val="3333CC"/>
                </a:solidFill>
              </a:rPr>
              <a:t>10:1</a:t>
            </a:r>
            <a:r>
              <a:rPr lang="en-US" altLang="zh-TW"/>
              <a:t>. This unit was considered too large to be useful, so a unit one tenth the size of a Bel, the </a:t>
            </a:r>
            <a:r>
              <a:rPr lang="zh-TW" altLang="en-US"/>
              <a:t>‘</a:t>
            </a:r>
            <a:r>
              <a:rPr lang="en-US" altLang="zh-TW" b="1"/>
              <a:t>decibel</a:t>
            </a:r>
            <a:r>
              <a:rPr lang="zh-TW" altLang="en-US"/>
              <a:t>’</a:t>
            </a:r>
            <a:r>
              <a:rPr lang="en-US" altLang="zh-TW"/>
              <a:t> </a:t>
            </a:r>
            <a:r>
              <a:rPr lang="en-US" altLang="zh-TW" b="1"/>
              <a:t>(dB)</a:t>
            </a:r>
            <a:r>
              <a:rPr lang="en-US" altLang="zh-TW"/>
              <a:t>, was adopted. </a:t>
            </a:r>
          </a:p>
        </p:txBody>
      </p:sp>
      <p:pic>
        <p:nvPicPr>
          <p:cNvPr id="56324" name="Picture 4" descr="Bel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508750" y="2205038"/>
            <a:ext cx="1870075" cy="2087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255846754"/>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368300"/>
            <a:ext cx="8229600" cy="685800"/>
          </a:xfrm>
        </p:spPr>
        <p:txBody>
          <a:bodyPr>
            <a:normAutofit/>
          </a:bodyPr>
          <a:lstStyle/>
          <a:p>
            <a:r>
              <a:rPr lang="en-US" sz="3200" dirty="0"/>
              <a:t>COCLIA- </a:t>
            </a:r>
            <a:r>
              <a:rPr lang="en-US" sz="3200" dirty="0" err="1"/>
              <a:t>Otosclerosis</a:t>
            </a:r>
            <a:endParaRPr lang="en-US" sz="3200" dirty="0"/>
          </a:p>
        </p:txBody>
      </p:sp>
      <p:sp>
        <p:nvSpPr>
          <p:cNvPr id="3" name="Content Placeholder 2"/>
          <p:cNvSpPr>
            <a:spLocks noGrp="1"/>
          </p:cNvSpPr>
          <p:nvPr>
            <p:ph idx="1"/>
          </p:nvPr>
        </p:nvSpPr>
        <p:spPr>
          <a:xfrm>
            <a:off x="330200" y="1028700"/>
            <a:ext cx="8229600" cy="5321300"/>
          </a:xfrm>
        </p:spPr>
        <p:txBody>
          <a:bodyPr>
            <a:noAutofit/>
          </a:bodyPr>
          <a:lstStyle/>
          <a:p>
            <a:pPr marL="0" indent="0">
              <a:buNone/>
            </a:pPr>
            <a:r>
              <a:rPr lang="en-US" sz="1400" b="1" dirty="0" smtClean="0"/>
              <a:t>#8) What </a:t>
            </a:r>
            <a:r>
              <a:rPr lang="en-US" sz="1400" b="1" dirty="0"/>
              <a:t>are the contraindications to surgery for </a:t>
            </a:r>
            <a:r>
              <a:rPr lang="en-US" sz="1400" b="1" dirty="0" err="1"/>
              <a:t>otosclerosis</a:t>
            </a:r>
            <a:r>
              <a:rPr lang="en-US" sz="1400" b="1" dirty="0" smtClean="0"/>
              <a:t>?</a:t>
            </a:r>
            <a:br>
              <a:rPr lang="en-US" sz="1400" b="1" dirty="0" smtClean="0"/>
            </a:br>
            <a:endParaRPr lang="en-US" sz="1400" b="1" dirty="0" smtClean="0"/>
          </a:p>
          <a:p>
            <a:pPr marL="0" indent="0">
              <a:buNone/>
            </a:pPr>
            <a:r>
              <a:rPr lang="en-US" sz="1400" b="1" dirty="0" smtClean="0"/>
              <a:t>Indications:</a:t>
            </a:r>
          </a:p>
          <a:p>
            <a:pPr marL="0" indent="0">
              <a:buNone/>
            </a:pPr>
            <a:r>
              <a:rPr lang="en-US" sz="1400" b="1" dirty="0" smtClean="0"/>
              <a:t> </a:t>
            </a:r>
            <a:r>
              <a:rPr lang="en-US" sz="1400" dirty="0"/>
              <a:t>- Unilateral or bilateral </a:t>
            </a:r>
            <a:r>
              <a:rPr lang="en-US" sz="1400" dirty="0" err="1"/>
              <a:t>otosclerosis</a:t>
            </a:r>
            <a:r>
              <a:rPr lang="en-US" sz="1400" dirty="0"/>
              <a:t> in which the average air-bone gap of four frequencies (500, 1000, 2000, 4000 Hz) is 40 dB or </a:t>
            </a:r>
            <a:r>
              <a:rPr lang="en-US" sz="1400" dirty="0" smtClean="0"/>
              <a:t>more.</a:t>
            </a:r>
          </a:p>
          <a:p>
            <a:pPr>
              <a:buFontTx/>
              <a:buChar char="-"/>
            </a:pPr>
            <a:r>
              <a:rPr lang="en-US" sz="1400" dirty="0" err="1" smtClean="0"/>
              <a:t>Otosclerosis</a:t>
            </a:r>
            <a:r>
              <a:rPr lang="en-US" sz="1400" dirty="0" smtClean="0"/>
              <a:t> </a:t>
            </a:r>
            <a:r>
              <a:rPr lang="en-US" sz="1400" dirty="0"/>
              <a:t>with severely declining bone conduction and an air-bone gap &lt; 40 </a:t>
            </a:r>
            <a:r>
              <a:rPr lang="en-US" sz="1400" dirty="0" err="1" smtClean="0"/>
              <a:t>dB.</a:t>
            </a:r>
            <a:endParaRPr lang="en-US" sz="1400" dirty="0" smtClean="0"/>
          </a:p>
          <a:p>
            <a:pPr marL="0" indent="0">
              <a:buNone/>
            </a:pPr>
            <a:r>
              <a:rPr lang="en-US" sz="1400" b="1" dirty="0" smtClean="0"/>
              <a:t>Relative </a:t>
            </a:r>
            <a:r>
              <a:rPr lang="en-US" sz="1400" b="1" dirty="0"/>
              <a:t>contraindications: </a:t>
            </a:r>
            <a:endParaRPr lang="en-US" sz="1400" b="1" dirty="0" smtClean="0"/>
          </a:p>
          <a:p>
            <a:pPr marL="0" indent="0">
              <a:buNone/>
            </a:pPr>
            <a:r>
              <a:rPr lang="en-US" sz="1400" dirty="0" smtClean="0"/>
              <a:t>- </a:t>
            </a:r>
            <a:r>
              <a:rPr lang="en-US" sz="1400" dirty="0"/>
              <a:t>Air-bone gap less than 40 dB with normal bone conduction - Pediatric patient - </a:t>
            </a:r>
            <a:r>
              <a:rPr lang="en-US" sz="1400" dirty="0" smtClean="0"/>
              <a:t>Significant </a:t>
            </a:r>
            <a:r>
              <a:rPr lang="en-US" sz="1400" dirty="0"/>
              <a:t>medical comorbidities - Profound post-op vertigo from contralateral </a:t>
            </a:r>
            <a:r>
              <a:rPr lang="en-US" sz="1400" dirty="0" smtClean="0"/>
              <a:t>ear.</a:t>
            </a:r>
          </a:p>
          <a:p>
            <a:endParaRPr lang="en-US" sz="1400" dirty="0"/>
          </a:p>
          <a:p>
            <a:pPr marL="0" indent="0">
              <a:buNone/>
            </a:pPr>
            <a:r>
              <a:rPr lang="en-US" sz="1400" b="1" dirty="0"/>
              <a:t>T</a:t>
            </a:r>
            <a:r>
              <a:rPr lang="en-US" sz="1400" b="1" dirty="0" smtClean="0"/>
              <a:t>emporarily </a:t>
            </a:r>
            <a:r>
              <a:rPr lang="en-US" sz="1400" b="1" dirty="0"/>
              <a:t>absolute: </a:t>
            </a:r>
            <a:r>
              <a:rPr lang="en-US" sz="1400" dirty="0"/>
              <a:t>- Otitis </a:t>
            </a:r>
            <a:r>
              <a:rPr lang="en-US" sz="1400" dirty="0" err="1"/>
              <a:t>externa</a:t>
            </a:r>
            <a:r>
              <a:rPr lang="en-US" sz="1400" dirty="0"/>
              <a:t> </a:t>
            </a:r>
            <a:r>
              <a:rPr lang="en-US" sz="1400" dirty="0" smtClean="0"/>
              <a:t>- </a:t>
            </a:r>
            <a:r>
              <a:rPr lang="en-US" sz="1400" dirty="0"/>
              <a:t>Perforated TM (for large perforations that do not heal spontaneously, </a:t>
            </a:r>
            <a:r>
              <a:rPr lang="en-US" sz="1400" dirty="0" err="1"/>
              <a:t>tympanoplasty</a:t>
            </a:r>
            <a:r>
              <a:rPr lang="en-US" sz="1400" dirty="0"/>
              <a:t> should be done prior to and separate from stapes surgery</a:t>
            </a:r>
            <a:r>
              <a:rPr lang="en-US" sz="1400" dirty="0" smtClean="0"/>
              <a:t>)</a:t>
            </a:r>
          </a:p>
          <a:p>
            <a:endParaRPr lang="en-US" sz="1400" dirty="0"/>
          </a:p>
          <a:p>
            <a:pPr marL="0" indent="0">
              <a:buNone/>
            </a:pPr>
            <a:r>
              <a:rPr lang="en-US" sz="1400" b="1" dirty="0" smtClean="0"/>
              <a:t>Absolute</a:t>
            </a:r>
            <a:r>
              <a:rPr lang="en-US" sz="1400" b="1" dirty="0"/>
              <a:t>: </a:t>
            </a:r>
            <a:endParaRPr lang="en-US" sz="1400" b="1" dirty="0" smtClean="0"/>
          </a:p>
          <a:p>
            <a:pPr>
              <a:buFontTx/>
              <a:buChar char="-"/>
            </a:pPr>
            <a:r>
              <a:rPr lang="en-US" sz="1400" dirty="0" smtClean="0"/>
              <a:t>Only </a:t>
            </a:r>
            <a:r>
              <a:rPr lang="en-US" sz="1400" dirty="0"/>
              <a:t>hearing </a:t>
            </a:r>
            <a:r>
              <a:rPr lang="en-US" sz="1400" dirty="0" smtClean="0"/>
              <a:t>ear</a:t>
            </a:r>
          </a:p>
          <a:p>
            <a:pPr>
              <a:buFontTx/>
              <a:buChar char="-"/>
            </a:pPr>
            <a:r>
              <a:rPr lang="en-US" sz="1400" dirty="0" smtClean="0"/>
              <a:t>Significant </a:t>
            </a:r>
            <a:r>
              <a:rPr lang="en-US" sz="1400" dirty="0"/>
              <a:t>complication in contralateral ear (arterial bleed, profound post-op sensorineural hearing loss</a:t>
            </a:r>
            <a:r>
              <a:rPr lang="en-US" sz="1400" dirty="0" smtClean="0"/>
              <a:t>)</a:t>
            </a:r>
          </a:p>
          <a:p>
            <a:pPr>
              <a:buFontTx/>
              <a:buChar char="-"/>
            </a:pPr>
            <a:r>
              <a:rPr lang="en-US" sz="1400" dirty="0" smtClean="0"/>
              <a:t>Cochlear </a:t>
            </a:r>
            <a:r>
              <a:rPr lang="en-US" sz="1400" dirty="0" err="1"/>
              <a:t>otosclerosis</a:t>
            </a:r>
            <a:r>
              <a:rPr lang="en-US" sz="1400" dirty="0"/>
              <a:t> </a:t>
            </a:r>
            <a:endParaRPr lang="en-US" sz="1400" dirty="0" smtClean="0"/>
          </a:p>
          <a:p>
            <a:pPr>
              <a:buFontTx/>
              <a:buChar char="-"/>
            </a:pPr>
            <a:r>
              <a:rPr lang="en-US" sz="1400" dirty="0" smtClean="0"/>
              <a:t>Coexistent </a:t>
            </a:r>
            <a:r>
              <a:rPr lang="en-US" sz="1400" dirty="0"/>
              <a:t>Meniere's disease (significantly increases the possibility of residual hearing loss in the operated ear) </a:t>
            </a:r>
            <a:endParaRPr lang="en-US" sz="1400" dirty="0" smtClean="0"/>
          </a:p>
          <a:p>
            <a:pPr>
              <a:buFontTx/>
              <a:buChar char="-"/>
            </a:pPr>
            <a:r>
              <a:rPr lang="en-US" sz="1400" dirty="0" smtClean="0"/>
              <a:t>Documented </a:t>
            </a:r>
            <a:r>
              <a:rPr lang="en-US" sz="1400" dirty="0"/>
              <a:t>dilation of the vestibule or the vestibular aqueduct on CT or MRI (also negatively effects hearing outcome</a:t>
            </a:r>
            <a:r>
              <a:rPr lang="en-US" sz="1400" dirty="0" smtClean="0"/>
              <a:t>)</a:t>
            </a:r>
          </a:p>
          <a:p>
            <a:pPr>
              <a:buFontTx/>
              <a:buChar char="-"/>
            </a:pPr>
            <a:endParaRPr lang="en-US" sz="1400" dirty="0"/>
          </a:p>
        </p:txBody>
      </p:sp>
    </p:spTree>
    <p:extLst>
      <p:ext uri="{BB962C8B-B14F-4D97-AF65-F5344CB8AC3E}">
        <p14:creationId xmlns:p14="http://schemas.microsoft.com/office/powerpoint/2010/main" val="37432555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err="1" smtClean="0"/>
              <a:t>Carhart’s</a:t>
            </a:r>
            <a:r>
              <a:rPr lang="en-US" sz="3000" dirty="0" smtClean="0"/>
              <a:t> Notch</a:t>
            </a:r>
            <a:endParaRPr lang="en-US" sz="3000" dirty="0"/>
          </a:p>
        </p:txBody>
      </p:sp>
      <p:sp>
        <p:nvSpPr>
          <p:cNvPr id="3" name="Content Placeholder 2"/>
          <p:cNvSpPr>
            <a:spLocks noGrp="1"/>
          </p:cNvSpPr>
          <p:nvPr>
            <p:ph idx="1"/>
          </p:nvPr>
        </p:nvSpPr>
        <p:spPr>
          <a:xfrm>
            <a:off x="330200" y="1600200"/>
            <a:ext cx="4381500" cy="4876800"/>
          </a:xfrm>
        </p:spPr>
        <p:txBody>
          <a:bodyPr>
            <a:normAutofit fontScale="55000" lnSpcReduction="20000"/>
          </a:bodyPr>
          <a:lstStyle/>
          <a:p>
            <a:r>
              <a:rPr lang="en-US" sz="2900" b="1" dirty="0" smtClean="0"/>
              <a:t>#9) What </a:t>
            </a:r>
            <a:r>
              <a:rPr lang="en-US" sz="2900" b="1" dirty="0"/>
              <a:t>is </a:t>
            </a:r>
            <a:r>
              <a:rPr lang="en-US" sz="2900" b="1" dirty="0" err="1"/>
              <a:t>Carhart’s</a:t>
            </a:r>
            <a:r>
              <a:rPr lang="en-US" sz="2900" b="1" dirty="0"/>
              <a:t> notch and why does it disappear after successful </a:t>
            </a:r>
            <a:r>
              <a:rPr lang="en-US" sz="2900" b="1" dirty="0" smtClean="0"/>
              <a:t>surgery?</a:t>
            </a:r>
          </a:p>
          <a:p>
            <a:endParaRPr lang="en-US" sz="2900" dirty="0"/>
          </a:p>
          <a:p>
            <a:r>
              <a:rPr lang="en-US" sz="2900" dirty="0" err="1"/>
              <a:t>Carhart’s</a:t>
            </a:r>
            <a:r>
              <a:rPr lang="en-US" sz="2900" dirty="0"/>
              <a:t> notch: An audiometric finding characteristic of </a:t>
            </a:r>
            <a:r>
              <a:rPr lang="en-US" sz="2900" dirty="0" err="1"/>
              <a:t>otosclerosis</a:t>
            </a:r>
            <a:r>
              <a:rPr lang="en-US" sz="2900" dirty="0"/>
              <a:t> is a decrease in bone conduction threshold with a peak at 2,000 Hz</a:t>
            </a:r>
            <a:r>
              <a:rPr lang="en-US" sz="2900" dirty="0" smtClean="0"/>
              <a:t>.</a:t>
            </a:r>
            <a:br>
              <a:rPr lang="en-US" sz="2900" dirty="0" smtClean="0"/>
            </a:br>
            <a:endParaRPr lang="en-US" sz="2900" dirty="0" smtClean="0"/>
          </a:p>
          <a:p>
            <a:r>
              <a:rPr lang="en-US" sz="2900" dirty="0" smtClean="0"/>
              <a:t>Although </a:t>
            </a:r>
            <a:r>
              <a:rPr lang="en-US" sz="2900" dirty="0"/>
              <a:t>the notch occurs at 2,000 Hz, a reduction in bone conduction sensitivity is seen from 500 to 4,000 Hz which is, on average, 5 dB at 500 Hz, 10 dB at 1000 Hz, 15 dB at 2000 Hz, and 5 dB at 4,000 Hz. </a:t>
            </a:r>
            <a:endParaRPr lang="en-US" sz="2900" dirty="0" smtClean="0"/>
          </a:p>
          <a:p>
            <a:endParaRPr lang="en-US" sz="2900" dirty="0" smtClean="0"/>
          </a:p>
          <a:p>
            <a:r>
              <a:rPr lang="en-US" sz="2900" dirty="0" err="1" smtClean="0"/>
              <a:t>Carhart</a:t>
            </a:r>
            <a:r>
              <a:rPr lang="en-US" sz="2900" dirty="0" smtClean="0"/>
              <a:t> </a:t>
            </a:r>
            <a:r>
              <a:rPr lang="en-US" sz="2900" dirty="0"/>
              <a:t>attributed this phenomenon </a:t>
            </a:r>
            <a:r>
              <a:rPr lang="en-US" sz="2900" dirty="0" smtClean="0"/>
              <a:t>to “mechanical factors associated with </a:t>
            </a:r>
            <a:r>
              <a:rPr lang="en-US" sz="2900" dirty="0" err="1" smtClean="0"/>
              <a:t>stapedial</a:t>
            </a:r>
            <a:r>
              <a:rPr lang="en-US" sz="2900" dirty="0" smtClean="0"/>
              <a:t> fixation.” Related to disruption of the normal </a:t>
            </a:r>
            <a:r>
              <a:rPr lang="en-US" sz="2900" dirty="0" err="1" smtClean="0"/>
              <a:t>ossicular</a:t>
            </a:r>
            <a:r>
              <a:rPr lang="en-US" sz="2900" dirty="0" smtClean="0"/>
              <a:t> chain resonance (at 2000 </a:t>
            </a:r>
            <a:r>
              <a:rPr lang="en-US" sz="2900" dirty="0"/>
              <a:t>H</a:t>
            </a:r>
            <a:r>
              <a:rPr lang="en-US" sz="2900" dirty="0" smtClean="0"/>
              <a:t>z) vs. mechanical artifact. </a:t>
            </a:r>
            <a:endParaRPr lang="en-US" dirty="0"/>
          </a:p>
        </p:txBody>
      </p:sp>
      <p:pic>
        <p:nvPicPr>
          <p:cNvPr id="4" name="Picture 3" descr="ERAN7SDMSR-3.gif"/>
          <p:cNvPicPr>
            <a:picLocks noChangeAspect="1"/>
          </p:cNvPicPr>
          <p:nvPr/>
        </p:nvPicPr>
        <p:blipFill rotWithShape="1">
          <a:blip r:embed="rId2">
            <a:extLst>
              <a:ext uri="{28A0092B-C50C-407E-A947-70E740481C1C}">
                <a14:useLocalDpi xmlns:a14="http://schemas.microsoft.com/office/drawing/2010/main" val="0"/>
              </a:ext>
            </a:extLst>
          </a:blip>
          <a:srcRect r="31854"/>
          <a:stretch/>
        </p:blipFill>
        <p:spPr>
          <a:xfrm>
            <a:off x="5282003" y="1854200"/>
            <a:ext cx="3202296" cy="3073400"/>
          </a:xfrm>
          <a:prstGeom prst="rect">
            <a:avLst/>
          </a:prstGeom>
        </p:spPr>
      </p:pic>
    </p:spTree>
    <p:extLst>
      <p:ext uri="{BB962C8B-B14F-4D97-AF65-F5344CB8AC3E}">
        <p14:creationId xmlns:p14="http://schemas.microsoft.com/office/powerpoint/2010/main" val="17795193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COCLIA- </a:t>
            </a:r>
            <a:r>
              <a:rPr lang="en-US" dirty="0" err="1" smtClean="0"/>
              <a:t>Otosclerosis</a:t>
            </a:r>
            <a:r>
              <a:rPr lang="en-US" dirty="0" smtClean="0"/>
              <a:t>. </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t>#10) What </a:t>
            </a:r>
            <a:r>
              <a:rPr lang="en-US" b="1" dirty="0"/>
              <a:t>problems might you encounter intra-op and how would you deal with them? </a:t>
            </a:r>
            <a:endParaRPr lang="en-US" b="1" dirty="0" smtClean="0"/>
          </a:p>
          <a:p>
            <a:endParaRPr lang="en-US" dirty="0"/>
          </a:p>
          <a:p>
            <a:pPr marL="0" indent="0">
              <a:buNone/>
            </a:pPr>
            <a:r>
              <a:rPr lang="en-US" dirty="0" smtClean="0"/>
              <a:t>Intraoperative </a:t>
            </a:r>
            <a:r>
              <a:rPr lang="en-US" dirty="0"/>
              <a:t>complications of stapes surgery include: </a:t>
            </a:r>
            <a:endParaRPr lang="en-US" dirty="0"/>
          </a:p>
          <a:p>
            <a:endParaRPr lang="en-US" dirty="0" smtClean="0"/>
          </a:p>
          <a:p>
            <a:r>
              <a:rPr lang="en-US" dirty="0" smtClean="0"/>
              <a:t>TM </a:t>
            </a:r>
            <a:r>
              <a:rPr lang="en-US" dirty="0"/>
              <a:t>perforation: 1.9% incidence, repair if needed via underlay technique. </a:t>
            </a:r>
            <a:endParaRPr lang="en-US" dirty="0"/>
          </a:p>
          <a:p>
            <a:endParaRPr lang="en-US" dirty="0" smtClean="0"/>
          </a:p>
          <a:p>
            <a:r>
              <a:rPr lang="en-US" dirty="0" smtClean="0"/>
              <a:t>Chorda </a:t>
            </a:r>
            <a:r>
              <a:rPr lang="en-US" dirty="0"/>
              <a:t>injury: metallic taste, 30% of cases, usually due to stretch on nerve and resolves 3-4 </a:t>
            </a:r>
            <a:r>
              <a:rPr lang="en-US" dirty="0" smtClean="0"/>
              <a:t>months</a:t>
            </a:r>
          </a:p>
          <a:p>
            <a:endParaRPr lang="en-US" dirty="0" smtClean="0"/>
          </a:p>
          <a:p>
            <a:r>
              <a:rPr lang="en-US" dirty="0" smtClean="0"/>
              <a:t>Bleeding</a:t>
            </a:r>
            <a:r>
              <a:rPr lang="en-US" dirty="0"/>
              <a:t>: mucosal trauma (which can cause oval window fibrosis w/</a:t>
            </a:r>
            <a:r>
              <a:rPr lang="en-US" dirty="0" err="1"/>
              <a:t>reclosure</a:t>
            </a:r>
            <a:r>
              <a:rPr lang="en-US" dirty="0"/>
              <a:t>), persistent </a:t>
            </a:r>
            <a:r>
              <a:rPr lang="en-US" dirty="0" err="1"/>
              <a:t>stapedial</a:t>
            </a:r>
            <a:r>
              <a:rPr lang="en-US" dirty="0"/>
              <a:t> artery (may bipolar artery or work around</a:t>
            </a:r>
            <a:r>
              <a:rPr lang="en-US" dirty="0" smtClean="0"/>
              <a:t>)</a:t>
            </a:r>
          </a:p>
          <a:p>
            <a:pPr marL="0" indent="0">
              <a:buNone/>
            </a:pPr>
            <a:endParaRPr lang="en-US" dirty="0"/>
          </a:p>
          <a:p>
            <a:r>
              <a:rPr lang="en-US" dirty="0" smtClean="0"/>
              <a:t>Floating </a:t>
            </a:r>
            <a:r>
              <a:rPr lang="en-US" dirty="0"/>
              <a:t>stapes footplate: can occur when stapes in mobilized, may be pushed into vestibule if not careful. Control holes made to prevent further mobilization and use of hooks/needles to get under footplate and remove safely. </a:t>
            </a:r>
            <a:endParaRPr lang="en-US" dirty="0"/>
          </a:p>
          <a:p>
            <a:endParaRPr lang="en-US" dirty="0" smtClean="0"/>
          </a:p>
          <a:p>
            <a:r>
              <a:rPr lang="en-US" dirty="0" smtClean="0"/>
              <a:t>CSF </a:t>
            </a:r>
            <a:r>
              <a:rPr lang="en-US" dirty="0"/>
              <a:t>gusher: CSF gush upon entering vestibule; Two sources: widened cochlear aqueduct or defect in fundus of IAC. </a:t>
            </a:r>
            <a:r>
              <a:rPr lang="en-US" dirty="0" smtClean="0">
                <a:sym typeface="Wingdings"/>
              </a:rPr>
              <a:t></a:t>
            </a:r>
            <a:r>
              <a:rPr lang="en-US" dirty="0" smtClean="0"/>
              <a:t> </a:t>
            </a:r>
            <a:r>
              <a:rPr lang="en-US" dirty="0"/>
              <a:t>Immediate HOB elevation, small hole </a:t>
            </a:r>
            <a:r>
              <a:rPr lang="en-US" dirty="0" err="1"/>
              <a:t>stapedotomy</a:t>
            </a:r>
            <a:r>
              <a:rPr lang="en-US" dirty="0"/>
              <a:t> </a:t>
            </a:r>
            <a:r>
              <a:rPr lang="en-US" dirty="0" smtClean="0"/>
              <a:t>and </a:t>
            </a:r>
            <a:r>
              <a:rPr lang="en-US" dirty="0" err="1" smtClean="0"/>
              <a:t>fascial</a:t>
            </a:r>
            <a:r>
              <a:rPr lang="en-US" dirty="0" smtClean="0"/>
              <a:t> </a:t>
            </a:r>
            <a:r>
              <a:rPr lang="en-US" dirty="0"/>
              <a:t>plug prior to prosthesis insertion to prevent further leak. Occasionally needed lumbar drain. </a:t>
            </a:r>
            <a:endParaRPr lang="en-US" dirty="0" smtClean="0"/>
          </a:p>
        </p:txBody>
      </p:sp>
    </p:spTree>
    <p:extLst>
      <p:ext uri="{BB962C8B-B14F-4D97-AF65-F5344CB8AC3E}">
        <p14:creationId xmlns:p14="http://schemas.microsoft.com/office/powerpoint/2010/main" val="37051300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238500"/>
            <a:ext cx="4876800" cy="990600"/>
          </a:xfrm>
        </p:spPr>
        <p:txBody>
          <a:bodyPr/>
          <a:lstStyle/>
          <a:p>
            <a:r>
              <a:rPr lang="en-US" dirty="0" smtClean="0"/>
              <a:t>THANK YOU!</a:t>
            </a:r>
            <a:endParaRPr lang="en-US" dirty="0"/>
          </a:p>
        </p:txBody>
      </p:sp>
    </p:spTree>
    <p:extLst>
      <p:ext uri="{BB962C8B-B14F-4D97-AF65-F5344CB8AC3E}">
        <p14:creationId xmlns:p14="http://schemas.microsoft.com/office/powerpoint/2010/main" val="1399864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14400" y="228600"/>
            <a:ext cx="7391400" cy="762000"/>
          </a:xfrm>
        </p:spPr>
        <p:txBody>
          <a:bodyPr/>
          <a:lstStyle/>
          <a:p>
            <a:r>
              <a:rPr lang="en-US" altLang="zh-TW" b="1">
                <a:solidFill>
                  <a:schemeClr val="tx1"/>
                </a:solidFill>
              </a:rPr>
              <a:t>Calculating decibels</a:t>
            </a:r>
          </a:p>
        </p:txBody>
      </p:sp>
      <p:sp>
        <p:nvSpPr>
          <p:cNvPr id="20483" name="Rectangle 3"/>
          <p:cNvSpPr>
            <a:spLocks noGrp="1" noChangeArrowheads="1"/>
          </p:cNvSpPr>
          <p:nvPr>
            <p:ph type="body" idx="1"/>
          </p:nvPr>
        </p:nvSpPr>
        <p:spPr>
          <a:xfrm>
            <a:off x="304800" y="990600"/>
            <a:ext cx="8610600" cy="5562600"/>
          </a:xfrm>
        </p:spPr>
        <p:txBody>
          <a:bodyPr>
            <a:normAutofit/>
          </a:bodyPr>
          <a:lstStyle/>
          <a:p>
            <a:pPr>
              <a:lnSpc>
                <a:spcPct val="90000"/>
              </a:lnSpc>
              <a:spcBef>
                <a:spcPct val="50000"/>
              </a:spcBef>
              <a:buFontTx/>
              <a:buNone/>
            </a:pPr>
            <a:r>
              <a:rPr lang="en-US" altLang="zh-TW" dirty="0"/>
              <a:t>  </a:t>
            </a:r>
            <a:r>
              <a:rPr lang="en-US" altLang="zh-TW" sz="2800" dirty="0" smtClean="0"/>
              <a:t>To </a:t>
            </a:r>
            <a:r>
              <a:rPr lang="en-US" altLang="zh-TW" sz="2800" dirty="0"/>
              <a:t>compare the intensities of two sounds, </a:t>
            </a:r>
            <a:r>
              <a:rPr lang="en-US" altLang="zh-TW" sz="2800" b="1" i="1" dirty="0">
                <a:solidFill>
                  <a:srgbClr val="3333CC"/>
                </a:solidFill>
              </a:rPr>
              <a:t>I</a:t>
            </a:r>
            <a:r>
              <a:rPr lang="en-US" altLang="zh-TW" sz="2800" b="1" baseline="-25000" dirty="0">
                <a:solidFill>
                  <a:srgbClr val="3333CC"/>
                </a:solidFill>
              </a:rPr>
              <a:t>1</a:t>
            </a:r>
            <a:r>
              <a:rPr lang="en-US" altLang="zh-TW" sz="2800" dirty="0"/>
              <a:t> and </a:t>
            </a:r>
            <a:r>
              <a:rPr lang="en-US" altLang="zh-TW" sz="2800" b="1" i="1" dirty="0">
                <a:solidFill>
                  <a:srgbClr val="3333CC"/>
                </a:solidFill>
              </a:rPr>
              <a:t>I</a:t>
            </a:r>
            <a:r>
              <a:rPr lang="en-US" altLang="zh-TW" sz="2800" b="1" baseline="-25000" dirty="0">
                <a:solidFill>
                  <a:srgbClr val="3333CC"/>
                </a:solidFill>
              </a:rPr>
              <a:t>2</a:t>
            </a:r>
            <a:r>
              <a:rPr lang="en-US" altLang="zh-TW" sz="2800" dirty="0"/>
              <a:t>, we place the larger value of the two in the numerator of this formula: </a:t>
            </a:r>
            <a:br>
              <a:rPr lang="en-US" altLang="zh-TW" sz="2800" dirty="0"/>
            </a:br>
            <a:r>
              <a:rPr lang="en-US" altLang="zh-TW" sz="2800" dirty="0"/>
              <a:t/>
            </a:r>
            <a:br>
              <a:rPr lang="en-US" altLang="zh-TW" sz="2800" dirty="0"/>
            </a:br>
            <a:r>
              <a:rPr lang="en-US" altLang="zh-TW" sz="2800" b="1" dirty="0">
                <a:solidFill>
                  <a:srgbClr val="3333CC"/>
                </a:solidFill>
              </a:rPr>
              <a:t>	10 x log </a:t>
            </a:r>
            <a:r>
              <a:rPr lang="en-US" altLang="zh-TW" sz="2800" b="1" i="1" dirty="0">
                <a:solidFill>
                  <a:srgbClr val="3333CC"/>
                </a:solidFill>
              </a:rPr>
              <a:t>I</a:t>
            </a:r>
            <a:r>
              <a:rPr lang="en-US" altLang="zh-TW" sz="2800" b="1" baseline="-25000" dirty="0">
                <a:solidFill>
                  <a:srgbClr val="3333CC"/>
                </a:solidFill>
              </a:rPr>
              <a:t>1</a:t>
            </a:r>
            <a:r>
              <a:rPr lang="en-US" altLang="zh-TW" sz="2800" b="1" dirty="0">
                <a:solidFill>
                  <a:srgbClr val="3333CC"/>
                </a:solidFill>
              </a:rPr>
              <a:t>/</a:t>
            </a:r>
            <a:r>
              <a:rPr lang="en-US" altLang="zh-TW" sz="2800" b="1" i="1" dirty="0">
                <a:solidFill>
                  <a:srgbClr val="3333CC"/>
                </a:solidFill>
              </a:rPr>
              <a:t>I</a:t>
            </a:r>
            <a:r>
              <a:rPr lang="en-US" altLang="zh-TW" sz="2800" b="1" baseline="-25000" dirty="0">
                <a:solidFill>
                  <a:srgbClr val="3333CC"/>
                </a:solidFill>
              </a:rPr>
              <a:t>2 </a:t>
            </a:r>
            <a:r>
              <a:rPr lang="en-US" altLang="zh-TW" sz="2800" b="1" dirty="0">
                <a:solidFill>
                  <a:srgbClr val="3333CC"/>
                </a:solidFill>
              </a:rPr>
              <a:t>decibels (dB)</a:t>
            </a:r>
          </a:p>
          <a:p>
            <a:pPr>
              <a:lnSpc>
                <a:spcPct val="90000"/>
              </a:lnSpc>
              <a:spcBef>
                <a:spcPct val="50000"/>
              </a:spcBef>
              <a:buFontTx/>
              <a:buNone/>
            </a:pPr>
            <a:r>
              <a:rPr lang="en-US" altLang="zh-TW" sz="2800" dirty="0"/>
              <a:t>	     </a:t>
            </a:r>
            <a:endParaRPr lang="en-US" altLang="zh-TW" sz="2800" dirty="0" smtClean="0"/>
          </a:p>
          <a:p>
            <a:pPr>
              <a:lnSpc>
                <a:spcPct val="90000"/>
              </a:lnSpc>
              <a:spcBef>
                <a:spcPct val="50000"/>
              </a:spcBef>
              <a:buFontTx/>
              <a:buNone/>
            </a:pPr>
            <a:r>
              <a:rPr lang="en-US" altLang="zh-TW" sz="2000" dirty="0" smtClean="0">
                <a:latin typeface="Arial" charset="0"/>
              </a:rPr>
              <a:t>Example</a:t>
            </a:r>
            <a:r>
              <a:rPr lang="en-US" altLang="zh-TW" sz="2000" dirty="0">
                <a:latin typeface="Arial" charset="0"/>
              </a:rPr>
              <a:t>: </a:t>
            </a:r>
            <a:r>
              <a:rPr lang="en-US" altLang="zh-TW" sz="2000" dirty="0"/>
              <a:t>What is the difference in decibels between 3.5 and 0.02 watts?</a:t>
            </a:r>
            <a:br>
              <a:rPr lang="en-US" altLang="zh-TW" sz="2000" dirty="0"/>
            </a:br>
            <a:r>
              <a:rPr lang="en-US" altLang="zh-TW" sz="2000" dirty="0"/>
              <a:t>10 log 3.5/0.02 = 10 log (175) = 10 (2.24) = 22.4 dB difference</a:t>
            </a:r>
            <a:br>
              <a:rPr lang="en-US" altLang="zh-TW" sz="2000" dirty="0"/>
            </a:br>
            <a:r>
              <a:rPr lang="en-US" altLang="zh-TW" sz="2000" dirty="0"/>
              <a:t>                                   </a:t>
            </a:r>
            <a:r>
              <a:rPr lang="en-US" altLang="zh-TW" sz="1400" b="1" dirty="0"/>
              <a:t>Source: </a:t>
            </a:r>
            <a:r>
              <a:rPr lang="en-US" altLang="zh-TW" sz="1400" dirty="0"/>
              <a:t> </a:t>
            </a:r>
            <a:r>
              <a:rPr lang="en-US" altLang="zh-TW" sz="1400" dirty="0">
                <a:hlinkClick r:id="rId3"/>
              </a:rPr>
              <a:t>http://www.ac6v.com/db.htm</a:t>
            </a:r>
            <a:r>
              <a:rPr lang="en-US" altLang="zh-TW" sz="1400" dirty="0"/>
              <a:t> </a:t>
            </a:r>
          </a:p>
        </p:txBody>
      </p:sp>
    </p:spTree>
    <p:extLst>
      <p:ext uri="{BB962C8B-B14F-4D97-AF65-F5344CB8AC3E}">
        <p14:creationId xmlns:p14="http://schemas.microsoft.com/office/powerpoint/2010/main" val="424139551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583</TotalTime>
  <Words>5658</Words>
  <Application>Microsoft Macintosh PowerPoint</Application>
  <PresentationFormat>On-screen Show (4:3)</PresentationFormat>
  <Paragraphs>482</Paragraphs>
  <Slides>83</Slides>
  <Notes>35</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Clarity</vt:lpstr>
      <vt:lpstr> CHAPTER 143 – Clinical Assessment and Surgical Treatment of Conductive Hearing Loss  Chapter 144 - OtoscleroSis </vt:lpstr>
      <vt:lpstr>PowerPoint Presentation</vt:lpstr>
      <vt:lpstr>COCLIA- Auditory Function Tests</vt:lpstr>
      <vt:lpstr>Air pressure and sound</vt:lpstr>
      <vt:lpstr>Micropascal and Pascal</vt:lpstr>
      <vt:lpstr>Logarithms and the decibel scale</vt:lpstr>
      <vt:lpstr>What is a decibel?</vt:lpstr>
      <vt:lpstr>Bels and Decibels</vt:lpstr>
      <vt:lpstr>Calculating decibels</vt:lpstr>
      <vt:lpstr>A power ratio of 1:100</vt:lpstr>
      <vt:lpstr>A power ratio of 1:100</vt:lpstr>
      <vt:lpstr>From softest to loudest</vt:lpstr>
      <vt:lpstr>Decibel levels of some common sounds </vt:lpstr>
      <vt:lpstr>The Range of Human Hearing</vt:lpstr>
      <vt:lpstr>Annotated Equal Loudness Curves</vt:lpstr>
      <vt:lpstr>SPL vs. HL </vt:lpstr>
      <vt:lpstr>dB HL and dB SL </vt:lpstr>
      <vt:lpstr>What is the difference between dB SL and dB HL? </vt:lpstr>
      <vt:lpstr>COCLIA- Auditory Function Tests</vt:lpstr>
      <vt:lpstr>COCLIA- Auditory Function Tests</vt:lpstr>
      <vt:lpstr>Weber Test</vt:lpstr>
      <vt:lpstr>Rinne’s Test</vt:lpstr>
      <vt:lpstr>COCLIA- Auditory Function Tests</vt:lpstr>
      <vt:lpstr>Degree of Hearing Loss </vt:lpstr>
      <vt:lpstr>COCLIA- Auditory Function Tests</vt:lpstr>
      <vt:lpstr>Pure Tone Audiometry</vt:lpstr>
      <vt:lpstr>Establishing a Pure Tone Audiogram</vt:lpstr>
      <vt:lpstr>Air Conduction vs Bone Conduction Testing</vt:lpstr>
      <vt:lpstr>ASHA Procedure</vt:lpstr>
      <vt:lpstr>Establishing a Pure Tone Audiogram</vt:lpstr>
      <vt:lpstr>Speech Audiometry</vt:lpstr>
      <vt:lpstr>Speech Audiometry</vt:lpstr>
      <vt:lpstr>Speech Audiometry</vt:lpstr>
      <vt:lpstr>Speech Audiometry Clinical Methods</vt:lpstr>
      <vt:lpstr>Determining Speech Threshold</vt:lpstr>
      <vt:lpstr>COCLIA- Auditory Function Tests</vt:lpstr>
      <vt:lpstr>COCLIA- Auditory Function Tests</vt:lpstr>
      <vt:lpstr>Speech Discrimination-     One syllable words. </vt:lpstr>
      <vt:lpstr>Speech Discrimination</vt:lpstr>
      <vt:lpstr>COCLIA- Auditory Function Tests</vt:lpstr>
      <vt:lpstr>COCLIA- Auditory Function Tests</vt:lpstr>
      <vt:lpstr>COCLIA- Auditory Function Tests</vt:lpstr>
      <vt:lpstr>PowerPoint Presentation</vt:lpstr>
      <vt:lpstr>When to mask Air Conduction?</vt:lpstr>
      <vt:lpstr>PowerPoint Presentation</vt:lpstr>
      <vt:lpstr>COCLIA- Auditory Function Tests</vt:lpstr>
      <vt:lpstr>Unilateral conductive hearing loss</vt:lpstr>
      <vt:lpstr>Unilateral SNHL</vt:lpstr>
      <vt:lpstr>Audiogram Legend</vt:lpstr>
      <vt:lpstr>Audiogram Legend</vt:lpstr>
      <vt:lpstr>COCLIA- Auditory Function Tests</vt:lpstr>
      <vt:lpstr>Type A Tympanogram</vt:lpstr>
      <vt:lpstr>Type B Tympanogram</vt:lpstr>
      <vt:lpstr>Type C Tympanogram</vt:lpstr>
      <vt:lpstr>What condition does each tympanogram represent?</vt:lpstr>
      <vt:lpstr>COCLIA- Auditory Function Tests</vt:lpstr>
      <vt:lpstr>Acoustic Reflex</vt:lpstr>
      <vt:lpstr>Instrumentation for Acoustic Reflex Thresholds</vt:lpstr>
      <vt:lpstr>Acoustic Reflex- Absent</vt:lpstr>
      <vt:lpstr>COCLIA- Otosclerosis Objectives</vt:lpstr>
      <vt:lpstr>Otosclerosis- Pathophysiology </vt:lpstr>
      <vt:lpstr>Histopathology- Stapes footplate and anterior crus adjacent to an anterior oval window otosclerotic process seen on the left. There is a small extension of otosclerosis in the annular ligament extending to the stapedial footplate and causing minimal fixation.</vt:lpstr>
      <vt:lpstr>Histopathology- Three otosclerotic lesions involving the cochlear capsule. The largest one in the anterior oval window area also is fixing the stapedial footplate. This patient had sensorineural hearing loss and conductive loss caused by stapedial fixation.</vt:lpstr>
      <vt:lpstr>Histopathology-   A solid stapedial footplate wherein the annular ligament has been totally replaced with otosclerosis. </vt:lpstr>
      <vt:lpstr>COCLIA- Otosclerosis </vt:lpstr>
      <vt:lpstr>Schwarze’s Sign</vt:lpstr>
      <vt:lpstr>COCLIA- Otosclerosis</vt:lpstr>
      <vt:lpstr>COCLIA- Otosclerosis</vt:lpstr>
      <vt:lpstr>COCLIA- Otosclerosis</vt:lpstr>
      <vt:lpstr>Stapedectomy</vt:lpstr>
      <vt:lpstr>Stapedotomy</vt:lpstr>
      <vt:lpstr>The curette is used to remove the posterior superior bony canal wall to obtain better visualization of the stapes.</vt:lpstr>
      <vt:lpstr>The curette is used to remove the posterior superior bony canal wall to obtain better visualization of the stapes.</vt:lpstr>
      <vt:lpstr>The distance from the incus to the footplate is measured from the lateral or medial surface of the incus. The usual distance from the lateral surface to the footplate is 4.5 mm.</vt:lpstr>
      <vt:lpstr>The diamond bur sometimes may be used to remove the posterior crus or weaken it.</vt:lpstr>
      <vt:lpstr>The microdrill and 0.7-mm diamond bur create a fenestra in the center of the stapes footplate.</vt:lpstr>
      <vt:lpstr>The piston is placed from the incus to the fenestra before removal of the superstructure.</vt:lpstr>
      <vt:lpstr>The piston is crimped around the incus before removal of the superstructure of the stapes.</vt:lpstr>
      <vt:lpstr>After removal of the stapes superstructure, blood is placed into the oval window as a seal.</vt:lpstr>
      <vt:lpstr>COCLIA- Otosclerosis</vt:lpstr>
      <vt:lpstr>Carhart’s Notch</vt:lpstr>
      <vt:lpstr>COCLIA- Otosclerosis. </vt:lpstr>
      <vt:lpstr>THANK YOU!</vt:lpstr>
    </vt:vector>
  </TitlesOfParts>
  <Company>Harvard Medical School, Class of 2010</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CHAPTER 143 – Clinical Assessment and Surgical Treatment of Conductive Hearing Loss</dc:title>
  <dc:creator>Soroush Zaghi</dc:creator>
  <cp:lastModifiedBy>Soroush Zaghi</cp:lastModifiedBy>
  <cp:revision>56</cp:revision>
  <dcterms:created xsi:type="dcterms:W3CDTF">2013-10-28T00:28:01Z</dcterms:created>
  <dcterms:modified xsi:type="dcterms:W3CDTF">2013-10-30T06:21:50Z</dcterms:modified>
</cp:coreProperties>
</file>