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47" r:id="rId3"/>
    <p:sldId id="448" r:id="rId4"/>
    <p:sldId id="455" r:id="rId5"/>
    <p:sldId id="449" r:id="rId6"/>
    <p:sldId id="291" r:id="rId7"/>
    <p:sldId id="466" r:id="rId8"/>
    <p:sldId id="460" r:id="rId9"/>
    <p:sldId id="467" r:id="rId10"/>
    <p:sldId id="468" r:id="rId11"/>
    <p:sldId id="461" r:id="rId12"/>
    <p:sldId id="462" r:id="rId13"/>
    <p:sldId id="463" r:id="rId14"/>
    <p:sldId id="464" r:id="rId15"/>
    <p:sldId id="465" r:id="rId16"/>
    <p:sldId id="439" r:id="rId17"/>
    <p:sldId id="292" r:id="rId18"/>
    <p:sldId id="434" r:id="rId19"/>
    <p:sldId id="436" r:id="rId20"/>
    <p:sldId id="456" r:id="rId21"/>
    <p:sldId id="440" r:id="rId22"/>
    <p:sldId id="296" r:id="rId23"/>
    <p:sldId id="457" r:id="rId24"/>
    <p:sldId id="458" r:id="rId25"/>
    <p:sldId id="336" r:id="rId26"/>
    <p:sldId id="446" r:id="rId27"/>
    <p:sldId id="454" r:id="rId28"/>
    <p:sldId id="445" r:id="rId29"/>
    <p:sldId id="435" r:id="rId30"/>
    <p:sldId id="472" r:id="rId31"/>
    <p:sldId id="459" r:id="rId32"/>
    <p:sldId id="417" r:id="rId33"/>
    <p:sldId id="259" r:id="rId34"/>
    <p:sldId id="340" r:id="rId35"/>
    <p:sldId id="421" r:id="rId36"/>
    <p:sldId id="422" r:id="rId37"/>
    <p:sldId id="423" r:id="rId38"/>
    <p:sldId id="469" r:id="rId39"/>
    <p:sldId id="470" r:id="rId40"/>
    <p:sldId id="471" r:id="rId41"/>
    <p:sldId id="451" r:id="rId42"/>
    <p:sldId id="452" r:id="rId43"/>
    <p:sldId id="453" r:id="rId44"/>
    <p:sldId id="408" r:id="rId45"/>
    <p:sldId id="409" r:id="rId46"/>
    <p:sldId id="414" r:id="rId47"/>
    <p:sldId id="343" r:id="rId48"/>
    <p:sldId id="411" r:id="rId49"/>
    <p:sldId id="346" r:id="rId50"/>
    <p:sldId id="347" r:id="rId51"/>
    <p:sldId id="413" r:id="rId52"/>
    <p:sldId id="355" r:id="rId53"/>
    <p:sldId id="356" r:id="rId54"/>
    <p:sldId id="357" r:id="rId55"/>
    <p:sldId id="406" r:id="rId56"/>
  </p:sldIdLst>
  <p:sldSz cx="10972800" cy="73152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 Ishiyama" initials="G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-102" y="-606"/>
      </p:cViewPr>
      <p:guideLst>
        <p:guide orient="horz" pos="2304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10T22:05:05.472" idx="2">
    <p:pos x="4752" y="1910"/>
    <p:text>plant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10T22:05:05.472" idx="3">
    <p:pos x="4752" y="1910"/>
    <p:text>plant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10T22:05:05.472" idx="8">
    <p:pos x="4752" y="1910"/>
    <p:text>plant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10T22:05:05.472" idx="5">
    <p:pos x="4752" y="1910"/>
    <p:text>plant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10T22:05:05.472" idx="7">
    <p:pos x="4752" y="1910"/>
    <p:text>plant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3738" y="465138"/>
            <a:ext cx="5470525" cy="3641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5" y="2271713"/>
            <a:ext cx="93281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6238" y="4144963"/>
            <a:ext cx="7680325" cy="187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706563"/>
            <a:ext cx="9874250" cy="4827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963" y="979488"/>
            <a:ext cx="2468562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979488"/>
            <a:ext cx="7253288" cy="5554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06563"/>
            <a:ext cx="9874250" cy="4827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588"/>
            <a:ext cx="9326563" cy="14525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388"/>
            <a:ext cx="9326563" cy="1600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706563"/>
            <a:ext cx="4860925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706563"/>
            <a:ext cx="4860925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3688"/>
            <a:ext cx="98742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36713"/>
            <a:ext cx="4848225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" y="2319338"/>
            <a:ext cx="4848225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3713" y="1636713"/>
            <a:ext cx="4849812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3713" y="2319338"/>
            <a:ext cx="4849812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0513"/>
            <a:ext cx="360997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425" y="290513"/>
            <a:ext cx="6134100" cy="62436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5" y="1530350"/>
            <a:ext cx="3609975" cy="500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063" y="5121275"/>
            <a:ext cx="6583362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1063" y="654050"/>
            <a:ext cx="6583362" cy="438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063" y="5724525"/>
            <a:ext cx="6583362" cy="858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45063" y="979488"/>
            <a:ext cx="10922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charset="0"/>
        </a:defRPr>
      </a:lvl2pPr>
      <a:lvl3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charset="0"/>
        </a:defRPr>
      </a:lvl3pPr>
      <a:lvl4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charset="0"/>
        </a:defRPr>
      </a:lvl4pPr>
      <a:lvl5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charset="0"/>
        </a:defRPr>
      </a:lvl5pPr>
      <a:lvl6pPr marL="457200"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charset="0"/>
        </a:defRPr>
      </a:lvl6pPr>
      <a:lvl7pPr marL="914400"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charset="0"/>
        </a:defRPr>
      </a:lvl7pPr>
      <a:lvl8pPr marL="1371600"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charset="0"/>
        </a:defRPr>
      </a:lvl8pPr>
      <a:lvl9pPr marL="1828800"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057400"/>
            <a:ext cx="7239000" cy="617538"/>
          </a:xfrm>
        </p:spPr>
        <p:txBody>
          <a:bodyPr wrap="square"/>
          <a:lstStyle/>
          <a:p>
            <a:pPr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Cochlear Implantation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4191000"/>
            <a:ext cx="6289675" cy="1524000"/>
          </a:xfrm>
          <a:noFill/>
          <a:ln w="12700">
            <a:miter lim="800000"/>
            <a:headEnd/>
            <a:tailEnd/>
          </a:ln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306388" indent="-306388" algn="ctr" defTabSz="977900">
              <a:spcBef>
                <a:spcPct val="40000"/>
              </a:spcBef>
              <a:buFontTx/>
              <a:buNone/>
            </a:pPr>
            <a:r>
              <a:rPr lang="en-US" sz="2800" smtClean="0"/>
              <a:t>Akira Ishiyama, M.D.</a:t>
            </a:r>
          </a:p>
          <a:p>
            <a:pPr marL="306388" indent="-306388" algn="ctr" defTabSz="977900">
              <a:spcBef>
                <a:spcPct val="40000"/>
              </a:spcBef>
              <a:buFontTx/>
              <a:buNone/>
            </a:pPr>
            <a:r>
              <a:rPr lang="en-US" sz="2600" smtClean="0"/>
              <a:t>UCLA SCHOOL OF MEDICINE</a:t>
            </a:r>
          </a:p>
          <a:p>
            <a:pPr marL="306388" indent="-306388" algn="ctr" defTabSz="977900">
              <a:spcBef>
                <a:spcPct val="40000"/>
              </a:spcBef>
              <a:buFontTx/>
              <a:buNone/>
            </a:pPr>
            <a:endParaRPr lang="en-US" sz="2600" smtClean="0"/>
          </a:p>
          <a:p>
            <a:pPr marL="306388" indent="-306388" algn="ctr" defTabSz="977900">
              <a:spcBef>
                <a:spcPct val="40000"/>
              </a:spcBef>
              <a:buFontTx/>
              <a:buNone/>
            </a:pPr>
            <a:endParaRPr lang="en-US" sz="2600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85800"/>
            <a:ext cx="8153400" cy="508000"/>
          </a:xfrm>
        </p:spPr>
        <p:txBody>
          <a:bodyPr wrap="square"/>
          <a:lstStyle/>
          <a:p>
            <a:r>
              <a:rPr lang="en-US" sz="3600" smtClean="0"/>
              <a:t>Expectation needs to be adjusted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676400"/>
            <a:ext cx="9144000" cy="482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Remember that many parents and patients think that surgery will restore hearing completely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It is important for patients and families to know that extensive rehabilitation is needed following surgery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Important to relay realistic expectation to the patient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5825" y="533400"/>
            <a:ext cx="3435350" cy="512763"/>
          </a:xfrm>
        </p:spPr>
        <p:txBody>
          <a:bodyPr/>
          <a:lstStyle/>
          <a:p>
            <a:r>
              <a:rPr lang="en-US" sz="3600" smtClean="0"/>
              <a:t>Genetic testing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66800" y="1524000"/>
            <a:ext cx="9296400" cy="482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Half of 1 in 1000 infants born with severe/profound deafness have genetic factors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Importance of newborn hearing screening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Additional 1 in 1000 children will lose hearing before starting school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GJB2 (connexin 26), maps to DFNB1 locus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GJB2 and GJB6 (connexin 30) cause 50% of bilateral severe to profoud deafness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21 currently identified connexins, 5 in mammalian cochlea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smtClean="0"/>
              <a:t>	</a:t>
            </a:r>
          </a:p>
          <a:p>
            <a:pPr>
              <a:lnSpc>
                <a:spcPct val="80000"/>
              </a:lnSpc>
            </a:pPr>
            <a:endParaRPr lang="en-US" sz="3400" smtClean="0"/>
          </a:p>
          <a:p>
            <a:pPr lvl="1">
              <a:lnSpc>
                <a:spcPct val="80000"/>
              </a:lnSpc>
            </a:pPr>
            <a:endParaRPr lang="en-US" sz="12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51300" y="533400"/>
            <a:ext cx="2184400" cy="508000"/>
          </a:xfrm>
        </p:spPr>
        <p:txBody>
          <a:bodyPr/>
          <a:lstStyle/>
          <a:p>
            <a:r>
              <a:rPr lang="en-US" sz="3600" smtClean="0"/>
              <a:t>Connexin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66800" y="1524000"/>
            <a:ext cx="9296400" cy="482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Dominant Cx26 mutations identified with skin condition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Keratitis-Ichthyosis-Deafness syndrome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Palmoplnantar keratoderma with deafness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Cx26 not associated with vestibular problems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Cx26: usually presents without syndromic features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smtClean="0"/>
              <a:t>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smtClean="0"/>
              <a:t>	</a:t>
            </a:r>
          </a:p>
          <a:p>
            <a:pPr>
              <a:lnSpc>
                <a:spcPct val="80000"/>
              </a:lnSpc>
            </a:pPr>
            <a:endParaRPr lang="en-US" sz="3400" smtClean="0"/>
          </a:p>
          <a:p>
            <a:pPr lvl="1">
              <a:lnSpc>
                <a:spcPct val="80000"/>
              </a:lnSpc>
            </a:pPr>
            <a:endParaRPr lang="en-US" sz="12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51300" y="533400"/>
            <a:ext cx="2184400" cy="508000"/>
          </a:xfrm>
        </p:spPr>
        <p:txBody>
          <a:bodyPr/>
          <a:lstStyle/>
          <a:p>
            <a:r>
              <a:rPr lang="en-US" sz="3600" smtClean="0"/>
              <a:t>Connexin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524000"/>
            <a:ext cx="9829800" cy="482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sz="3200" smtClean="0"/>
              <a:t>Presence of Cx26 mutation is not a strong prognostic indicator of auditory perception after implantation.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smtClean="0"/>
              <a:t>Cx26 temporal bone study demonstrates preservation of primary afferent neurons and nerve fibers (90% of cases)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smtClean="0"/>
              <a:t>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 smtClean="0"/>
              <a:t>	</a:t>
            </a:r>
          </a:p>
          <a:p>
            <a:pPr>
              <a:lnSpc>
                <a:spcPct val="80000"/>
              </a:lnSpc>
            </a:pPr>
            <a:endParaRPr lang="en-US" sz="3800" smtClean="0"/>
          </a:p>
          <a:p>
            <a:pPr lvl="1">
              <a:lnSpc>
                <a:spcPct val="80000"/>
              </a:lnSpc>
            </a:pPr>
            <a:endParaRPr lang="en-US" sz="1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3300" y="533400"/>
            <a:ext cx="5740400" cy="508000"/>
          </a:xfrm>
        </p:spPr>
        <p:txBody>
          <a:bodyPr/>
          <a:lstStyle/>
          <a:p>
            <a:r>
              <a:rPr lang="en-US" sz="3600" smtClean="0"/>
              <a:t>Jervell and Lange-Nielsen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10972800" cy="5715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buFontTx/>
              <a:buNone/>
            </a:pPr>
            <a:r>
              <a:rPr lang="en-US" sz="3200" smtClean="0"/>
              <a:t>A deaf girl collapses and dies when disciplined at school (Freidrich Meissner, 1856)</a:t>
            </a:r>
          </a:p>
          <a:p>
            <a:pPr lvl="1">
              <a:buFontTx/>
              <a:buNone/>
            </a:pPr>
            <a:r>
              <a:rPr lang="en-US" sz="3200" smtClean="0"/>
              <a:t>Jervell and Lange-Nielsen:1957 complete description</a:t>
            </a:r>
          </a:p>
          <a:p>
            <a:pPr lvl="1">
              <a:buFontTx/>
              <a:buNone/>
            </a:pPr>
            <a:r>
              <a:rPr lang="en-US" sz="3200" smtClean="0"/>
              <a:t>Syncope, arrythmia (QT interval &gt; 0.44 in males and &gt;0.46 in females), sudden death and congenital hearing loss </a:t>
            </a:r>
          </a:p>
          <a:p>
            <a:pPr lvl="1">
              <a:buFontTx/>
              <a:buNone/>
            </a:pPr>
            <a:r>
              <a:rPr lang="en-US" sz="3200" smtClean="0"/>
              <a:t>Elevated QT interval can lead to torsades des points leading to syncope and sudden death</a:t>
            </a:r>
          </a:p>
          <a:p>
            <a:pPr lvl="1">
              <a:buFontTx/>
              <a:buNone/>
            </a:pPr>
            <a:r>
              <a:rPr lang="en-US" sz="1400" smtClean="0"/>
              <a:t>	</a:t>
            </a:r>
          </a:p>
          <a:p>
            <a:endParaRPr lang="en-US" sz="3800" smtClean="0"/>
          </a:p>
          <a:p>
            <a:pPr lvl="1"/>
            <a:endParaRPr lang="en-US" sz="1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3300" y="533400"/>
            <a:ext cx="5740400" cy="508000"/>
          </a:xfrm>
        </p:spPr>
        <p:txBody>
          <a:bodyPr/>
          <a:lstStyle/>
          <a:p>
            <a:r>
              <a:rPr lang="en-US" sz="3600" smtClean="0"/>
              <a:t>Jervell and Lange-Nielsen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1600200"/>
            <a:ext cx="10972800" cy="5715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buFontTx/>
              <a:buNone/>
            </a:pPr>
            <a:r>
              <a:rPr lang="en-US" sz="3200" smtClean="0"/>
              <a:t>KCNQ1 and KCNE1 gene defects</a:t>
            </a:r>
          </a:p>
          <a:p>
            <a:pPr lvl="1">
              <a:buFontTx/>
              <a:buNone/>
            </a:pPr>
            <a:r>
              <a:rPr lang="en-US" sz="3200" smtClean="0"/>
              <a:t>Temporal bone pathology: Reissner’s membrane collapse obliteating the scala media</a:t>
            </a:r>
          </a:p>
          <a:p>
            <a:pPr lvl="1">
              <a:buFontTx/>
              <a:buNone/>
            </a:pPr>
            <a:r>
              <a:rPr lang="en-US" sz="3200" smtClean="0"/>
              <a:t>EKG prior to surgery is important</a:t>
            </a:r>
          </a:p>
          <a:p>
            <a:pPr lvl="1">
              <a:buFontTx/>
              <a:buNone/>
            </a:pPr>
            <a:r>
              <a:rPr lang="en-US" sz="3200" smtClean="0"/>
              <a:t>Use beta blockers</a:t>
            </a:r>
          </a:p>
          <a:p>
            <a:pPr lvl="1">
              <a:buFontTx/>
              <a:buNone/>
            </a:pPr>
            <a:r>
              <a:rPr lang="en-US" sz="3200" smtClean="0"/>
              <a:t>Loud noise can trigger torsades des points</a:t>
            </a:r>
          </a:p>
          <a:p>
            <a:pPr lvl="1">
              <a:buFontTx/>
              <a:buNone/>
            </a:pPr>
            <a:r>
              <a:rPr lang="en-US" sz="3200" smtClean="0"/>
              <a:t>Quiet induction is recommended</a:t>
            </a:r>
          </a:p>
          <a:p>
            <a:pPr lvl="1">
              <a:buFontTx/>
              <a:buNone/>
            </a:pPr>
            <a:r>
              <a:rPr lang="en-US" sz="1400" smtClean="0"/>
              <a:t>	</a:t>
            </a:r>
          </a:p>
          <a:p>
            <a:endParaRPr lang="en-US" sz="3800" smtClean="0"/>
          </a:p>
          <a:p>
            <a:pPr lvl="1"/>
            <a:endParaRPr lang="en-US" sz="1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04800"/>
            <a:ext cx="3232150" cy="5127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Imaging study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10093325" cy="3276600"/>
          </a:xfrm>
          <a:noFill/>
          <a:ln w="12700">
            <a:miter lim="800000"/>
            <a:headEnd/>
            <a:tailEnd/>
          </a:ln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514350" indent="-514350" defTabSz="977900">
              <a:lnSpc>
                <a:spcPct val="70000"/>
              </a:lnSpc>
              <a:buFontTx/>
              <a:buAutoNum type="arabicPeriod"/>
            </a:pPr>
            <a:r>
              <a:rPr lang="en-US" sz="3200" smtClean="0"/>
              <a:t>Presence of primary or secondary bone disease involving the cochlea.</a:t>
            </a:r>
          </a:p>
          <a:p>
            <a:pPr marL="514350" indent="-514350" defTabSz="977900">
              <a:lnSpc>
                <a:spcPct val="70000"/>
              </a:lnSpc>
              <a:buFontTx/>
              <a:buAutoNum type="arabicPeriod"/>
            </a:pPr>
            <a:endParaRPr lang="en-US" sz="3200" smtClean="0"/>
          </a:p>
          <a:p>
            <a:pPr marL="514350" indent="-514350" defTabSz="977900">
              <a:lnSpc>
                <a:spcPct val="70000"/>
              </a:lnSpc>
              <a:buFontTx/>
              <a:buAutoNum type="arabicPeriod"/>
            </a:pPr>
            <a:r>
              <a:rPr lang="en-US" sz="3200" smtClean="0"/>
              <a:t>Appearance of the IAC on the CT (oblique sagittal T2 for the nerves on the MRI).</a:t>
            </a:r>
          </a:p>
          <a:p>
            <a:pPr marL="514350" indent="-514350" defTabSz="977900">
              <a:lnSpc>
                <a:spcPct val="70000"/>
              </a:lnSpc>
              <a:buFontTx/>
              <a:buAutoNum type="arabicPeriod"/>
            </a:pPr>
            <a:endParaRPr lang="en-US" sz="3200" smtClean="0"/>
          </a:p>
          <a:p>
            <a:pPr marL="514350" indent="-514350" defTabSz="977900">
              <a:lnSpc>
                <a:spcPct val="70000"/>
              </a:lnSpc>
              <a:buFontTx/>
              <a:buNone/>
            </a:pPr>
            <a:r>
              <a:rPr lang="en-US" sz="3200" smtClean="0"/>
              <a:t>Hypoplastic IAC: usually correlates with congenital cochleovestibular nerve deficiency. Normal CN7.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52813" y="304800"/>
            <a:ext cx="3641725" cy="5127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Hypoplastic IAC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10093325" cy="3886200"/>
          </a:xfrm>
          <a:noFill/>
          <a:ln w="12700">
            <a:miter lim="800000"/>
            <a:headEnd/>
            <a:tailEnd/>
          </a:ln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Stenosis or complete occlusion of the cochlear nerve aperture at fundus correlates with cochlear nerve deficiency.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Type1: total absence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Type 2a: hypoplastic cochlear nerve, dysplastic labyrinth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Type 2b: absent or hypoplastic cochlear nerve, morphologically normal labyrinth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2475" y="609600"/>
            <a:ext cx="3200400" cy="508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Imaging study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10093325" cy="5867400"/>
          </a:xfrm>
          <a:noFill/>
          <a:ln w="12700">
            <a:miter lim="800000"/>
            <a:headEnd/>
            <a:tailEnd/>
          </a:ln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3. Enlarged vestibular aqueduct.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4. Cochlear or vestibular malformation.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5. Cochlear-carotid interval.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6. When diffuse inner ear malformation is seen: always consider connection between CSF and cochlea.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7. Abnormal ear canal, inner ear : always consider anomalous facial nerve location.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100" y="609600"/>
            <a:ext cx="5105400" cy="5127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Internal Auditory canal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1600200"/>
            <a:ext cx="10093325" cy="5867400"/>
          </a:xfrm>
          <a:noFill/>
          <a:ln w="12700">
            <a:miter lim="800000"/>
            <a:headEnd/>
            <a:tailEnd/>
          </a:ln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Length: 11 mm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Vertical height: 4 mm, (2-8)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Symmetry less than 1mm: 99%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Symmetry less than 1-2 mm: 1%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When narrow; consider exostosis/osteoma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457200"/>
            <a:ext cx="8880475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Deafness </a:t>
            </a:r>
          </a:p>
        </p:txBody>
      </p:sp>
      <p:sp>
        <p:nvSpPr>
          <p:cNvPr id="16386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447800"/>
            <a:ext cx="10058400" cy="3886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Newborn: 1 in 1000 live birth, another 1 in 1000 by school age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	Newborn screening is critical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	Know your office and audiologists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	Educate colleagues (early referral, meningitis)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2. Aging population: Increase deafness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3. Devastating illness with serious socioeconomic consequences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4. Many etiologies for deafness: be familiar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endParaRPr lang="en-US" sz="3200" smtClean="0"/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endParaRPr lang="en-US" sz="3200" smtClean="0"/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		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609600"/>
            <a:ext cx="8356600" cy="5080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X-Linked Progressive Mixed Deafness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79475" y="1447800"/>
            <a:ext cx="10093325" cy="58674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Wide IAC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Carefully examine the bony partition between IAC and base of cochlea and vestibule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Absence of partition: strong potential for fistulous subarachnoid space-inner ear communication with perilymphatic gusher.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X-linked mode of progressive mixed hearing loss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0" y="609600"/>
            <a:ext cx="5689600" cy="5080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Anatomical consideration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676400"/>
            <a:ext cx="10093325" cy="58674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Always consider fistulous connection within the ear when inner ear anomalies are present.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SAS-inner ear: IAC fundus, cochlear aqueduct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Potential for CSF leak and anomalous migration of the electrode in the ear.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r>
              <a:rPr lang="en-US" sz="3200" smtClean="0"/>
              <a:t>Migration of the electrode placed in the scala tymani to the internal auditory canal.</a:t>
            </a:r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0" indent="0" defTabSz="977900">
              <a:lnSpc>
                <a:spcPct val="8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27438" y="609600"/>
            <a:ext cx="3540125" cy="5127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Meningitis case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9102725" cy="4729163"/>
          </a:xfrm>
          <a:noFill/>
          <a:ln w="12700">
            <a:miter lim="800000"/>
            <a:headEnd/>
            <a:tailEnd/>
          </a:ln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457200" indent="-457200" defTabSz="977900">
              <a:buFontTx/>
              <a:buNone/>
            </a:pPr>
            <a:r>
              <a:rPr lang="en-US" sz="2800" smtClean="0"/>
              <a:t>In early labyrinthine ossificans, fibrotic changes in the cochlea may not be seen on the CT. Thus MRI is critical (T2).</a:t>
            </a:r>
          </a:p>
          <a:p>
            <a:pPr marL="457200" indent="-457200" defTabSz="977900">
              <a:buFontTx/>
              <a:buNone/>
            </a:pPr>
            <a:endParaRPr lang="en-US" sz="2800" smtClean="0"/>
          </a:p>
          <a:p>
            <a:pPr marL="457200" indent="-457200" defTabSz="977900">
              <a:buFontTx/>
              <a:buNone/>
            </a:pPr>
            <a:r>
              <a:rPr lang="en-US" sz="2800" smtClean="0"/>
              <a:t>In severe case, compressed electrode may need to be selected. (Med-el 10mm) Split electrode can be utilized.</a:t>
            </a:r>
          </a:p>
          <a:p>
            <a:pPr marL="457200" indent="-457200" defTabSz="977900">
              <a:buFontTx/>
              <a:buNone/>
            </a:pPr>
            <a:endParaRPr lang="en-US" sz="2800" smtClean="0"/>
          </a:p>
          <a:p>
            <a:pPr marL="457200" indent="-457200" defTabSz="977900">
              <a:buFontTx/>
              <a:buNone/>
            </a:pPr>
            <a:r>
              <a:rPr lang="en-US" sz="2800" smtClean="0"/>
              <a:t>16 mm: hybrid electrode</a:t>
            </a:r>
          </a:p>
          <a:p>
            <a:pPr marL="457200" indent="-457200" defTabSz="977900">
              <a:buFontTx/>
              <a:buNone/>
            </a:pPr>
            <a:r>
              <a:rPr lang="en-US" sz="2800" smtClean="0"/>
              <a:t>19-24mm: standard electrode</a:t>
            </a:r>
          </a:p>
          <a:p>
            <a:pPr marL="457200" indent="-457200" defTabSz="977900">
              <a:buFontTx/>
              <a:buNone/>
            </a:pPr>
            <a:endParaRPr lang="en-US" sz="2800" smtClean="0"/>
          </a:p>
          <a:p>
            <a:pPr marL="457200" indent="-457200" defTabSz="977900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7438" y="609600"/>
            <a:ext cx="3540125" cy="5127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Meningitis case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19200" y="1371600"/>
            <a:ext cx="9102725" cy="472916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457200" indent="-457200" defTabSz="977900">
              <a:buFontTx/>
              <a:buNone/>
            </a:pPr>
            <a:r>
              <a:rPr lang="en-US" sz="3200" smtClean="0"/>
              <a:t>Meningogenic cause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Usually bacterial and it is usually bilateral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Spread of inflammation and infection from the fundus to lamina cribrosa, vestibule and cochlear nerve foramen into the cochlear apex with internal dissemination via modiolus.</a:t>
            </a:r>
          </a:p>
          <a:p>
            <a:pPr marL="457200" indent="-457200" defTabSz="977900">
              <a:buFontTx/>
              <a:buNone/>
            </a:pPr>
            <a:endParaRPr lang="en-US" sz="3200" smtClean="0"/>
          </a:p>
          <a:p>
            <a:pPr marL="457200" indent="-457200" defTabSz="977900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7438" y="609600"/>
            <a:ext cx="3540125" cy="5127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Meningitis case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371600"/>
            <a:ext cx="10363200" cy="472916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457200" indent="-457200" defTabSz="977900">
              <a:buFontTx/>
              <a:buNone/>
            </a:pPr>
            <a:r>
              <a:rPr lang="en-US" sz="3200" smtClean="0"/>
              <a:t>The fibrous stage of the disorder can start 2 weeks after the infection.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T2 images are useful: replacement of fluid containing space with fibrous tissue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First place to involve is the cochlear apex: Gad enhancement persists due to angiogenesis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Ossification can be localized or diffuse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Most common: Localized type at base: cochlear aqueduct drains to scala tympani at basal turn</a:t>
            </a:r>
          </a:p>
          <a:p>
            <a:pPr marL="457200" indent="-457200" defTabSz="977900">
              <a:buFontTx/>
              <a:buNone/>
            </a:pPr>
            <a:endParaRPr lang="en-US" sz="3200" smtClean="0"/>
          </a:p>
          <a:p>
            <a:pPr marL="457200" indent="-457200" defTabSz="977900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9154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Status of Temporal Bone Anatomy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10363200" cy="47244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buFontTx/>
              <a:buNone/>
            </a:pPr>
            <a:r>
              <a:rPr lang="en-US" sz="3200" smtClean="0"/>
              <a:t>The primary afferent neurons (spiral ganglia neurons) preservation appears to be important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Unknown how many nerve fibers you need to achieve good functional outcome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Absolute spiral ganglia neuronal number vs preservation of neuronal volume</a:t>
            </a:r>
          </a:p>
          <a:p>
            <a:pPr marL="381000" indent="-381000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9154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Status of Temporal Bone Anatomy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600200"/>
            <a:ext cx="10363200" cy="47244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buFontTx/>
              <a:buNone/>
            </a:pPr>
            <a:r>
              <a:rPr lang="en-US" sz="3200" smtClean="0"/>
              <a:t>Status of the dendrites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Relationship between primary and secondary changes following implantation unknown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Aging effect needs to be considered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Total number of temporal bone specimens available following CI is limited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Exact anatomic correlation yet to be determined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Etiology specific outcome not well defined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14400"/>
            <a:ext cx="8880475" cy="508000"/>
          </a:xfrm>
        </p:spPr>
        <p:txBody>
          <a:bodyPr wrap="square"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Definition of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terms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4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2209800"/>
            <a:ext cx="9483725" cy="3886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Acoustic stimulation: acoustically delivered sound only on one or both sides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Electric stimulation: cochlear implant only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Bimodal: Acoustic one side, cochlear implant on the other side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Hybrid: use of acoustic and electric hearing on the same ear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endParaRPr lang="en-US" sz="3200" smtClean="0"/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		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9154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Ear selection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71600" y="1447800"/>
            <a:ext cx="8001000" cy="47244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If anacusic, the ear with more residual hearing is favored.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If one ear has had profound deafness more than 10-15 years, select the ear with better hearing.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If hearing aid can be used for sound awareness, preserve the better ear for hearing aid use.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9154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Ear selection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7800"/>
            <a:ext cx="8001000" cy="47244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If abnormality exists on the imaging study, results of the imaging study dictates which side needs to be implanted.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Choose the ear with better anatomy.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14400"/>
            <a:ext cx="8880475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Cochlear implantation </a:t>
            </a:r>
          </a:p>
        </p:txBody>
      </p:sp>
      <p:sp>
        <p:nvSpPr>
          <p:cNvPr id="17410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752600"/>
            <a:ext cx="10058400" cy="3886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1.Since 1985, steady acceptance and growth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2.Improved electronics and mapping strategy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3.Less controversial than ever before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4.Safer surgery with less complications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5.More cost effective 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</a:pPr>
            <a:endParaRPr lang="en-US" sz="3200" smtClean="0"/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</a:pPr>
            <a:endParaRPr lang="en-US" sz="3200" smtClean="0"/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		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915400" cy="508000"/>
          </a:xfrm>
        </p:spPr>
        <p:txBody>
          <a:bodyPr wrap="square"/>
          <a:lstStyle/>
          <a:p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Bilateral implantation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447800"/>
            <a:ext cx="9296400" cy="47244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Improved speech understanding in noise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Better sound localization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Better music appreciation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Facilitates language acquisition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For sequential in children, shorter time correlated with improved language development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052638" y="457200"/>
            <a:ext cx="6156325" cy="5127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Contraindication of surgery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219200"/>
            <a:ext cx="8915400" cy="495776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831850" lvl="1" indent="-342900" algn="ctr" defTabSz="977900">
              <a:spcBef>
                <a:spcPct val="45000"/>
              </a:spcBef>
              <a:buFontTx/>
              <a:buNone/>
            </a:pPr>
            <a:endParaRPr lang="en-US" sz="2400" smtClean="0"/>
          </a:p>
          <a:p>
            <a:pPr marL="831850" lvl="1" indent="-342900" defTabSz="977900"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 Deafness due to lesions of the acoustic nerve or CNS pathway</a:t>
            </a:r>
          </a:p>
          <a:p>
            <a:pPr marL="831850" lvl="1" indent="-342900" defTabSz="977900"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 Active middle ear infection</a:t>
            </a:r>
          </a:p>
          <a:p>
            <a:pPr marL="831850" lvl="1" indent="-342900" defTabSz="977900"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 Absence of cochlear development</a:t>
            </a:r>
          </a:p>
          <a:p>
            <a:pPr marL="831850" lvl="1" indent="-342900" defTabSz="977900"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 Tympanic membrane perforation in the presence of active middle ear disease</a:t>
            </a:r>
          </a:p>
          <a:p>
            <a:pPr marL="831850" lvl="1" indent="-342900" defTabSz="977900">
              <a:spcBef>
                <a:spcPct val="45000"/>
              </a:spcBef>
              <a:buFontTx/>
              <a:buAutoNum type="arabicPeriod"/>
            </a:pPr>
            <a:endParaRPr lang="en-US" sz="3200" smtClean="0"/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ctrTitle"/>
          </p:nvPr>
        </p:nvSpPr>
        <p:spPr>
          <a:xfrm>
            <a:off x="2224088" y="609600"/>
            <a:ext cx="5532437" cy="546100"/>
          </a:xfrm>
        </p:spPr>
        <p:txBody>
          <a:bodyPr/>
          <a:lstStyle/>
          <a:p>
            <a:r>
              <a:rPr lang="en-US" smtClean="0"/>
              <a:t>Surgical Consideration</a:t>
            </a:r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 bwMode="auto">
          <a:xfrm>
            <a:off x="609600" y="1524000"/>
            <a:ext cx="94488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pPr algn="just"/>
            <a:r>
              <a:rPr lang="en-US" sz="3200" smtClean="0"/>
              <a:t>Preoperative planning</a:t>
            </a:r>
          </a:p>
          <a:p>
            <a:pPr algn="just"/>
            <a:r>
              <a:rPr lang="en-US" sz="3200" smtClean="0"/>
              <a:t>	Check the integrity of the tympanic membrane and absence of ear infection</a:t>
            </a:r>
          </a:p>
          <a:p>
            <a:pPr algn="just"/>
            <a:r>
              <a:rPr lang="en-US" sz="3200" smtClean="0"/>
              <a:t>	If chronic ear disease is present, it needs to be staged.  Complete eradication of infection, mastoid obliteration is needed.</a:t>
            </a:r>
          </a:p>
          <a:p>
            <a:pPr algn="just"/>
            <a:r>
              <a:rPr lang="en-US" sz="3200" smtClean="0"/>
              <a:t>	Abundant subcutaneous tissue: flap over the implant needs to be thinned.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10929938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Surgical Consideration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9829800" cy="47244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Patient with connective tissue or long history of smoking: Be cautious for the flap design.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Extremely thin patient or systemic disease: TPF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Key fact: at least 1 cm of tissue from all margins of the implant.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3200" smtClean="0"/>
              <a:t>Avoid making the vertical limb incision too close to the postauricualr sulcus: mastoid cutaneous fistula.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87630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Surgical Technique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19200"/>
            <a:ext cx="9448800" cy="52578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buFontTx/>
              <a:buNone/>
            </a:pPr>
            <a:r>
              <a:rPr lang="en-US" sz="3200" smtClean="0"/>
              <a:t>Be aware of head orientation and position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Complete mastoidectomy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Facial recess approach: adult size at birth. Critical to have adequate opening to ensure optimal electrode placement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Facial nerve needs to be identified: leave the thin layer of bone on the nerve intact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Important to preserve chorda tympani, especially for bilateral implantation</a:t>
            </a:r>
          </a:p>
          <a:p>
            <a:pPr marL="381000" indent="-381000">
              <a:buFontTx/>
              <a:buNone/>
            </a:pPr>
            <a:endParaRPr lang="en-US" sz="3200" smtClean="0"/>
          </a:p>
          <a:p>
            <a:pPr marL="381000" indent="-381000"/>
            <a:endParaRPr lang="en-US" smtClean="0"/>
          </a:p>
          <a:p>
            <a:pPr marL="381000" indent="-381000"/>
            <a:endParaRPr lang="en-US" i="1" smtClean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87630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Surgical Technique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9144000" cy="4572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buFontTx/>
              <a:buNone/>
            </a:pPr>
            <a:r>
              <a:rPr lang="en-US" sz="3200" smtClean="0"/>
              <a:t>Remember that the drill can not make any contact with the facial nerve. Use H2O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Round window insertion is considered to have less trauma to the inner ear.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Do not be dogmatic if round window can not be identified. No problem using cochleostomy.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If confused, use tympanic plexus and oval window as the guide.</a:t>
            </a:r>
          </a:p>
          <a:p>
            <a:pPr marL="381000" indent="-381000"/>
            <a:endParaRPr lang="en-US" smtClean="0"/>
          </a:p>
          <a:p>
            <a:pPr marL="381000" indent="-381000"/>
            <a:endParaRPr lang="en-US" i="1" smtClean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87630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Surgical Technique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9753600" cy="40386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buFontTx/>
              <a:buNone/>
            </a:pPr>
            <a:r>
              <a:rPr lang="en-US" sz="3200" smtClean="0"/>
              <a:t>Small cochleostomy is preferred.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Always use tissue to seal the cochleostomy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	Fascia or periosteum. Muscle use discouraged.</a:t>
            </a:r>
          </a:p>
          <a:p>
            <a:pPr marL="381000" indent="-381000">
              <a:buFontTx/>
              <a:buNone/>
            </a:pPr>
            <a:r>
              <a:rPr lang="en-US" sz="3200" smtClean="0"/>
              <a:t>Slow and gentle electrode insertion. Especially important for hybrid surgery when hearing preservation is attempted.</a:t>
            </a:r>
          </a:p>
          <a:p>
            <a:pPr marL="381000" indent="-381000"/>
            <a:endParaRPr lang="en-US" smtClean="0"/>
          </a:p>
          <a:p>
            <a:pPr marL="381000" indent="-381000"/>
            <a:endParaRPr lang="en-US" i="1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85800"/>
            <a:ext cx="87630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Surgical Technique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1524000"/>
            <a:ext cx="9677400" cy="4038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buFontTx/>
              <a:buNone/>
            </a:pPr>
            <a:r>
              <a:rPr lang="en-US" sz="2800" smtClean="0"/>
              <a:t>Secure the implant if possible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Make the well deep enough to hide the implant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If the well is holding the implant securely, no need to secure it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Careful soft tissue closure over the implant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Careful closure of the postauricular incision: avoid suture related problems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Perioperative use of antibiotics is critical</a:t>
            </a:r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/>
            <a:endParaRPr lang="en-US" sz="2000" smtClean="0"/>
          </a:p>
          <a:p>
            <a:pPr marL="381000" indent="-381000"/>
            <a:endParaRPr lang="en-US" sz="2000" i="1" smtClean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85800"/>
            <a:ext cx="8763000" cy="508000"/>
          </a:xfrm>
        </p:spPr>
        <p:txBody>
          <a:bodyPr wrap="square"/>
          <a:lstStyle/>
          <a:p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 and vaccination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2133600"/>
            <a:ext cx="9677400" cy="4038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buFontTx/>
              <a:buNone/>
            </a:pPr>
            <a:r>
              <a:rPr lang="en-US" sz="2800" smtClean="0"/>
              <a:t>Age appropriate pneumococcal vaccine and H flu type B conjugate and annual influenza vaccination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At 24 month: single dose of 23 valent pneumococcal vaccine, at least 2 weeks prior to surgery</a:t>
            </a:r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/>
            <a:endParaRPr lang="en-US" sz="2000" smtClean="0"/>
          </a:p>
          <a:p>
            <a:pPr marL="381000" indent="-381000"/>
            <a:endParaRPr lang="en-US" sz="2000" i="1" smtClean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85800"/>
            <a:ext cx="8763000" cy="508000"/>
          </a:xfrm>
        </p:spPr>
        <p:txBody>
          <a:bodyPr wrap="square"/>
          <a:lstStyle/>
          <a:p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 and otitis media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2133600"/>
            <a:ext cx="9677400" cy="4038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buFontTx/>
              <a:buNone/>
            </a:pPr>
            <a:r>
              <a:rPr lang="en-US" sz="2800" smtClean="0"/>
              <a:t>Otitis media within 2 weeks after surgery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	IV Abx: Ceftriaxone</a:t>
            </a:r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>
              <a:buFontTx/>
              <a:buNone/>
            </a:pPr>
            <a:r>
              <a:rPr lang="en-US" sz="2800" smtClean="0"/>
              <a:t>Otitis media after 2 weeks after surgery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	Oral Augmentin</a:t>
            </a:r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/>
            <a:endParaRPr lang="en-US" sz="2000" smtClean="0"/>
          </a:p>
          <a:p>
            <a:pPr marL="381000" indent="-381000"/>
            <a:endParaRPr lang="en-US" sz="2000" i="1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14400"/>
            <a:ext cx="8880475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Cochlear implantation Outcome</a:t>
            </a:r>
          </a:p>
        </p:txBody>
      </p:sp>
      <p:sp>
        <p:nvSpPr>
          <p:cNvPr id="18434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752600"/>
            <a:ext cx="10210800" cy="3886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Goal is to acquire speech and ability to hear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2.Improvement of signing ability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3.Concept of bilingualism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4.Cochlear implantation as a tool of rehabilitation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endParaRPr lang="en-US" sz="3200" smtClean="0"/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endParaRPr lang="en-US" sz="3200" smtClean="0"/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		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85800"/>
            <a:ext cx="8763000" cy="508000"/>
          </a:xfrm>
        </p:spPr>
        <p:txBody>
          <a:bodyPr wrap="square"/>
          <a:lstStyle/>
          <a:p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 and meningitis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2133600"/>
            <a:ext cx="9677400" cy="4038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buFontTx/>
              <a:buNone/>
            </a:pPr>
            <a:r>
              <a:rPr lang="en-US" sz="2800" smtClean="0"/>
              <a:t>Meningitis within 2 weeks after surgery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	IV Abx: Meropenum (Gram negative coverage) and Vancomycin</a:t>
            </a:r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>
              <a:buFontTx/>
              <a:buNone/>
            </a:pPr>
            <a:r>
              <a:rPr lang="en-US" sz="2800" smtClean="0"/>
              <a:t>Meningitis after 2 weeks after surgery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	IV Abx: Ceftriaxone and Vancomycin</a:t>
            </a:r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/>
            <a:endParaRPr lang="en-US" sz="2000" smtClean="0"/>
          </a:p>
          <a:p>
            <a:pPr marL="381000" indent="-381000"/>
            <a:endParaRPr lang="en-US" sz="2000" i="1" smtClean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7630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 with hearing preservation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1371600"/>
            <a:ext cx="9677400" cy="4038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mtClean="0"/>
              <a:t>Hybrid Study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mtClean="0"/>
              <a:t>Down sloping hearing loss: problems with hearing aids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mtClean="0"/>
              <a:t>EU study: younger patients with round window insertion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mtClean="0"/>
              <a:t>More women than men.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mtClean="0"/>
              <a:t>80% hearing preservation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mtClean="0"/>
              <a:t>US study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mtClean="0"/>
              <a:t>Older patients (21-76), 50 patients at 10 centers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mtClean="0"/>
              <a:t>Both round window and cochleostomy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mtClean="0"/>
              <a:t>60% total hearing loss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mtClean="0"/>
          </a:p>
          <a:p>
            <a:pPr marL="381000" indent="-381000">
              <a:lnSpc>
                <a:spcPct val="80000"/>
              </a:lnSpc>
            </a:pPr>
            <a:endParaRPr lang="en-US" sz="1800" smtClean="0"/>
          </a:p>
          <a:p>
            <a:pPr marL="381000" indent="-381000">
              <a:lnSpc>
                <a:spcPct val="80000"/>
              </a:lnSpc>
            </a:pPr>
            <a:endParaRPr lang="en-US" sz="1800" i="1" smtClean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7630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 with hearing preservation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1371600"/>
            <a:ext cx="9677400" cy="4038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buFontTx/>
              <a:buNone/>
            </a:pPr>
            <a:r>
              <a:rPr lang="en-US" sz="2800" smtClean="0"/>
              <a:t>If hearing is preserved and hybrid can be used: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Better sound localization ability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Better music appreciation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Good tinnitus suppression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Unknown what results in preservation of hearing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Slow cochleostomy with gentle slow insertion of electrode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Minimizing the leak from the electrode entry site</a:t>
            </a:r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/>
            <a:endParaRPr lang="en-US" sz="2000" smtClean="0"/>
          </a:p>
          <a:p>
            <a:pPr marL="381000" indent="-381000"/>
            <a:endParaRPr lang="en-US" sz="2000" i="1" smtClean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763000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 with unilateral deafness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447800"/>
            <a:ext cx="9677400" cy="4038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>
              <a:buFontTx/>
              <a:buNone/>
            </a:pPr>
            <a:r>
              <a:rPr lang="en-US" sz="2800" smtClean="0"/>
              <a:t>Unilateral sudden hearing loss in adult is devastating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For sudden hearing loss, common to see debilitating tinnitus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Unilateral implantation appears to be effective in tinnitus suppression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Appears to improve sound localization</a:t>
            </a:r>
          </a:p>
          <a:p>
            <a:pPr marL="381000" indent="-381000">
              <a:buFontTx/>
              <a:buNone/>
            </a:pPr>
            <a:r>
              <a:rPr lang="en-US" sz="2800" smtClean="0"/>
              <a:t>Unknown for better hearing and speech comprehension</a:t>
            </a:r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>
              <a:buFontTx/>
              <a:buNone/>
            </a:pPr>
            <a:endParaRPr lang="en-US" sz="2800" smtClean="0"/>
          </a:p>
          <a:p>
            <a:pPr marL="381000" indent="-381000"/>
            <a:endParaRPr lang="en-US" sz="2000" smtClean="0"/>
          </a:p>
          <a:p>
            <a:pPr marL="381000" indent="-381000"/>
            <a:endParaRPr lang="en-US" sz="2000" i="1" smtClean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F:\Armenia Talk\2011-11 (Nov)\scan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632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F:\Armenia Talk\2011-11 (Nov)\scan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678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F:\Armenia Talk\2011-11 (Nov)\scan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655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F:\Armenia Talk\2011-11 (Nov)\scan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F:\Armenia Talk\2011-11 (Nov)\scan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F:\Armenia Talk\2011-11 (Nov)\scan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14400"/>
            <a:ext cx="8880475" cy="508000"/>
          </a:xfrm>
        </p:spPr>
        <p:txBody>
          <a:bodyPr wrap="square"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Cochlear implantation Outcome</a:t>
            </a:r>
          </a:p>
        </p:txBody>
      </p:sp>
      <p:sp>
        <p:nvSpPr>
          <p:cNvPr id="19458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752600"/>
            <a:ext cx="10210800" cy="3886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n-US" sz="3200" smtClean="0"/>
              <a:t>The younger the patient, the better the outcome (FDA 12 months, 6months)</a:t>
            </a:r>
          </a:p>
          <a:p>
            <a:pPr lvl="2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Facial nerve: be careful at the mastoid tip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2. The older the patient, outcome appears to deteriorate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3. Duration of deafness: shorter the better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4. Age of implantation: optimal to be before age 3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5. Status of inner ear anatomy is important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endParaRPr lang="en-US" sz="3200" smtClean="0"/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endParaRPr lang="en-US" sz="3200" smtClean="0"/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3200" smtClean="0"/>
              <a:t>		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F:\Armenia Talk\2011-11 (Nov)\scan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655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:\Armenia Talk\2011-11 (Nov)\scan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F:\Armenia Talk\2011-11 (Nov)\scan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662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:\Armenia Talk\2011-11 (Nov)\scan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F:\Armenia Talk\2011-11 (Nov)\scan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:\Armenia Talk\2011-11 (Nov)\scan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8" y="304800"/>
            <a:ext cx="7518400" cy="508000"/>
          </a:xfrm>
        </p:spPr>
        <p:txBody>
          <a:bodyPr/>
          <a:lstStyle/>
          <a:p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Tests used to establish candidacy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10134600" cy="5867400"/>
          </a:xfrm>
          <a:noFill/>
          <a:ln w="12700">
            <a:miter lim="800000"/>
            <a:headEnd/>
            <a:tailEnd/>
          </a:ln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457200" indent="-457200" defTabSz="977900">
              <a:buFontTx/>
              <a:buNone/>
            </a:pPr>
            <a:r>
              <a:rPr lang="en-US" sz="3200" smtClean="0"/>
              <a:t>    1. HINT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	Hearing in noise test. HINT sentences are presented at 70dB in quiet and noise (60dB), signal to noise ratio 10dB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   2.  AzBio Sentence Test</a:t>
            </a:r>
          </a:p>
          <a:p>
            <a:pPr marL="457200" indent="-457200" defTabSz="977900">
              <a:buFontTx/>
              <a:buNone/>
            </a:pPr>
            <a:endParaRPr lang="en-US" sz="3200" smtClean="0"/>
          </a:p>
          <a:p>
            <a:pPr marL="457200" indent="-457200" defTabSz="977900">
              <a:buFontTx/>
              <a:buNone/>
            </a:pPr>
            <a:r>
              <a:rPr lang="en-US" sz="3200" smtClean="0"/>
              <a:t>Medicare criteria: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Severe to profound hearing loss with sentence recognition ability less than 40%</a:t>
            </a:r>
          </a:p>
          <a:p>
            <a:pPr marL="457200" indent="-457200" defTabSz="977900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8838" y="304800"/>
            <a:ext cx="8534400" cy="508000"/>
          </a:xfrm>
        </p:spPr>
        <p:txBody>
          <a:bodyPr/>
          <a:lstStyle/>
          <a:p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Tests used to measure CI performance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914400"/>
            <a:ext cx="10134600" cy="58674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425" tIns="49212" rIns="98425" bIns="49212"/>
          <a:lstStyle/>
          <a:p>
            <a:pPr marL="457200" indent="-457200" defTabSz="977900">
              <a:buFontTx/>
              <a:buNone/>
            </a:pPr>
            <a:r>
              <a:rPr lang="en-US" sz="3200" smtClean="0"/>
              <a:t>    1. CNC Monosyllabic Word Recognition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Open set word consisting of 10 record lists of 50 monosyllabic words (such as laud and duck). Presented in quiet at 60dBA.</a:t>
            </a:r>
          </a:p>
          <a:p>
            <a:pPr marL="457200" indent="-457200" defTabSz="977900">
              <a:buFontTx/>
              <a:buNone/>
            </a:pPr>
            <a:endParaRPr lang="en-US" sz="3200" smtClean="0"/>
          </a:p>
          <a:p>
            <a:pPr marL="457200" indent="-457200" defTabSz="977900">
              <a:buFontTx/>
              <a:buNone/>
            </a:pPr>
            <a:r>
              <a:rPr lang="en-US" sz="3200" smtClean="0"/>
              <a:t>   2.  AzBio Sentence Test</a:t>
            </a:r>
          </a:p>
          <a:p>
            <a:pPr marL="457200" indent="-457200" defTabSz="977900">
              <a:buFontTx/>
              <a:buNone/>
            </a:pPr>
            <a:r>
              <a:rPr lang="en-US" sz="3200" smtClean="0"/>
              <a:t>33 lists of 20 sentences that contain low contexual information. (He cried when the pet goat was sent to the market)  Each list includes 5 sentences from each of 4 different speakers (2 male, 2 female). Presented at 60 dBA with competing noise.</a:t>
            </a:r>
          </a:p>
          <a:p>
            <a:pPr marL="457200" indent="-457200" defTabSz="977900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85800"/>
            <a:ext cx="8153400" cy="508000"/>
          </a:xfrm>
        </p:spPr>
        <p:txBody>
          <a:bodyPr wrap="square"/>
          <a:lstStyle/>
          <a:p>
            <a:r>
              <a:rPr lang="en-US" sz="3600" smtClean="0"/>
              <a:t>Hearing in prelingual  deaf children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05000" y="1676400"/>
            <a:ext cx="7010400" cy="482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ABR: tone specific information, limited frequency specificity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ASSR: continuous tone with a carrier frequency that is amplitude and frequency specific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Monitor the progress with hearing aids with behavioral testing if possible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85800"/>
            <a:ext cx="8153400" cy="508000"/>
          </a:xfrm>
        </p:spPr>
        <p:txBody>
          <a:bodyPr wrap="square"/>
          <a:lstStyle/>
          <a:p>
            <a:r>
              <a:rPr lang="en-US" sz="3600" smtClean="0"/>
              <a:t>Cochlear implantation team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676400"/>
            <a:ext cx="9144000" cy="482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Critical to have a team approach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Otolaryngologist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Audiologist Speech pathologist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Developmental pediatrician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Psychologist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Social worker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Implant coordinator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School teacher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Do not start the surgery unless you have a team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 presentation">
  <a:themeElements>
    <a:clrScheme name="">
      <a:dk1>
        <a:srgbClr val="000000"/>
      </a:dk1>
      <a:lt1>
        <a:srgbClr val="FFFFFF"/>
      </a:lt1>
      <a:dk2>
        <a:srgbClr val="0000FF"/>
      </a:dk2>
      <a:lt2>
        <a:srgbClr val="FAFD00"/>
      </a:lt2>
      <a:accent1>
        <a:srgbClr val="FC0128"/>
      </a:accent1>
      <a:accent2>
        <a:srgbClr val="BC3700"/>
      </a:accent2>
      <a:accent3>
        <a:srgbClr val="AAAAFF"/>
      </a:accent3>
      <a:accent4>
        <a:srgbClr val="DADADA"/>
      </a:accent4>
      <a:accent5>
        <a:srgbClr val="FDAAAC"/>
      </a:accent5>
      <a:accent6>
        <a:srgbClr val="AA3100"/>
      </a:accent6>
      <a:hlink>
        <a:srgbClr val="790015"/>
      </a:hlink>
      <a:folHlink>
        <a:srgbClr val="063DE8"/>
      </a:folHlink>
    </a:clrScheme>
    <a:fontScheme name="Slide presentatio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d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Pages>43</Pages>
  <Words>1760</Words>
  <Application>Microsoft Office PowerPoint</Application>
  <PresentationFormat>Custom</PresentationFormat>
  <Paragraphs>305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Helvetica</vt:lpstr>
      <vt:lpstr>Slide presentation</vt:lpstr>
      <vt:lpstr>Cochlear Implantation</vt:lpstr>
      <vt:lpstr>Deafness </vt:lpstr>
      <vt:lpstr>Cochlear implantation </vt:lpstr>
      <vt:lpstr>Cochlear implantation Outcome</vt:lpstr>
      <vt:lpstr>Cochlear implantation Outcome</vt:lpstr>
      <vt:lpstr>Tests used to establish candidacy</vt:lpstr>
      <vt:lpstr>Tests used to measure CI performance</vt:lpstr>
      <vt:lpstr>Hearing in prelingual  deaf children</vt:lpstr>
      <vt:lpstr>Cochlear implantation team</vt:lpstr>
      <vt:lpstr>Expectation needs to be adjusted</vt:lpstr>
      <vt:lpstr>Genetic testing</vt:lpstr>
      <vt:lpstr>Connexin</vt:lpstr>
      <vt:lpstr>Connexin</vt:lpstr>
      <vt:lpstr>Jervell and Lange-Nielsen</vt:lpstr>
      <vt:lpstr>Jervell and Lange-Nielsen</vt:lpstr>
      <vt:lpstr>Imaging study</vt:lpstr>
      <vt:lpstr>Hypoplastic IAC</vt:lpstr>
      <vt:lpstr>Imaging study</vt:lpstr>
      <vt:lpstr>Internal Auditory canal</vt:lpstr>
      <vt:lpstr>X-Linked Progressive Mixed Deafness</vt:lpstr>
      <vt:lpstr>Anatomical consideration</vt:lpstr>
      <vt:lpstr>Meningitis case</vt:lpstr>
      <vt:lpstr>Meningitis case</vt:lpstr>
      <vt:lpstr>Meningitis case</vt:lpstr>
      <vt:lpstr>Status of Temporal Bone Anatomy</vt:lpstr>
      <vt:lpstr>Status of Temporal Bone Anatomy</vt:lpstr>
      <vt:lpstr>Definition of terms</vt:lpstr>
      <vt:lpstr>Ear selection</vt:lpstr>
      <vt:lpstr>Ear selection</vt:lpstr>
      <vt:lpstr>Bilateral implantation</vt:lpstr>
      <vt:lpstr>Contraindication of surgery</vt:lpstr>
      <vt:lpstr>Surgical Consideration</vt:lpstr>
      <vt:lpstr>Surgical Consideration</vt:lpstr>
      <vt:lpstr>Surgical Technique</vt:lpstr>
      <vt:lpstr>Surgical Technique</vt:lpstr>
      <vt:lpstr>Surgical Technique</vt:lpstr>
      <vt:lpstr>Surgical Technique</vt:lpstr>
      <vt:lpstr>CI and vaccination</vt:lpstr>
      <vt:lpstr>CI and otitis media</vt:lpstr>
      <vt:lpstr>CI and meningitis</vt:lpstr>
      <vt:lpstr>CI with hearing preservation</vt:lpstr>
      <vt:lpstr>CI with hearing preservation</vt:lpstr>
      <vt:lpstr>CI with unilateral deafness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Vertigo</dc:title>
  <dc:subject>Talk to Northridge Hospital</dc:subject>
  <dc:creator>Gail Ishiyama</dc:creator>
  <cp:keywords>vertigo, dizzy workup</cp:keywords>
  <cp:lastModifiedBy>cnmdormp266090a</cp:lastModifiedBy>
  <cp:revision>244</cp:revision>
  <cp:lastPrinted>1995-10-13T07:26:54Z</cp:lastPrinted>
  <dcterms:created xsi:type="dcterms:W3CDTF">1995-10-12T06:42:38Z</dcterms:created>
  <dcterms:modified xsi:type="dcterms:W3CDTF">2013-12-12T00:15:56Z</dcterms:modified>
</cp:coreProperties>
</file>