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21" r:id="rId1"/>
  </p:sldMasterIdLst>
  <p:notesMasterIdLst>
    <p:notesMasterId r:id="rId36"/>
  </p:notesMasterIdLst>
  <p:sldIdLst>
    <p:sldId id="258" r:id="rId2"/>
    <p:sldId id="283" r:id="rId3"/>
    <p:sldId id="306" r:id="rId4"/>
    <p:sldId id="284" r:id="rId5"/>
    <p:sldId id="295" r:id="rId6"/>
    <p:sldId id="307" r:id="rId7"/>
    <p:sldId id="256" r:id="rId8"/>
    <p:sldId id="282" r:id="rId9"/>
    <p:sldId id="308" r:id="rId10"/>
    <p:sldId id="279" r:id="rId11"/>
    <p:sldId id="257" r:id="rId12"/>
    <p:sldId id="289" r:id="rId13"/>
    <p:sldId id="302" r:id="rId14"/>
    <p:sldId id="286" r:id="rId15"/>
    <p:sldId id="299" r:id="rId16"/>
    <p:sldId id="300" r:id="rId17"/>
    <p:sldId id="301" r:id="rId18"/>
    <p:sldId id="288" r:id="rId19"/>
    <p:sldId id="276" r:id="rId20"/>
    <p:sldId id="285" r:id="rId21"/>
    <p:sldId id="260" r:id="rId22"/>
    <p:sldId id="272" r:id="rId23"/>
    <p:sldId id="305" r:id="rId24"/>
    <p:sldId id="304" r:id="rId25"/>
    <p:sldId id="297" r:id="rId26"/>
    <p:sldId id="273" r:id="rId27"/>
    <p:sldId id="291" r:id="rId28"/>
    <p:sldId id="280" r:id="rId29"/>
    <p:sldId id="311" r:id="rId30"/>
    <p:sldId id="287" r:id="rId31"/>
    <p:sldId id="296" r:id="rId32"/>
    <p:sldId id="298" r:id="rId33"/>
    <p:sldId id="309" r:id="rId34"/>
    <p:sldId id="31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099" autoAdjust="0"/>
    <p:restoredTop sz="89965" autoAdjust="0"/>
  </p:normalViewPr>
  <p:slideViewPr>
    <p:cSldViewPr snapToGrid="0" snapToObjects="1" showGuides="1">
      <p:cViewPr>
        <p:scale>
          <a:sx n="92" d="100"/>
          <a:sy n="92" d="100"/>
        </p:scale>
        <p:origin x="-832" y="-9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5DB16-FA3F-2845-A0B9-ED9E15883B51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3EA78-4C52-1F46-AA91-F400351B2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296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Painful? Enlarging? Responsive to </a:t>
            </a:r>
            <a:r>
              <a:rPr lang="en-US" baseline="0" dirty="0" err="1" smtClean="0"/>
              <a:t>abx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ROS: Negative for </a:t>
            </a:r>
            <a:r>
              <a:rPr lang="en-US" dirty="0" smtClean="0"/>
              <a:t>(for </a:t>
            </a:r>
            <a:r>
              <a:rPr lang="en-US" dirty="0" err="1" smtClean="0"/>
              <a:t>odynophagia</a:t>
            </a:r>
            <a:r>
              <a:rPr lang="en-US" dirty="0" smtClean="0"/>
              <a:t>, SOB, weight loss, F/C) -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denies weight loss,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dysphagia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odynophagia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nasal obstruction or bleeding.  No voice changes.</a:t>
            </a:r>
            <a:endParaRPr lang="en-US" dirty="0" smtClean="0"/>
          </a:p>
          <a:p>
            <a:r>
              <a:rPr lang="en-US" dirty="0" smtClean="0"/>
              <a:t>Ma</a:t>
            </a:r>
            <a:r>
              <a:rPr lang="en-US" baseline="0" dirty="0" smtClean="0"/>
              <a:t>ke it t</a:t>
            </a:r>
            <a:r>
              <a:rPr lang="en-US" dirty="0" smtClean="0"/>
              <a:t>wo separate slides</a:t>
            </a:r>
          </a:p>
          <a:p>
            <a:r>
              <a:rPr lang="en-US" dirty="0" smtClean="0"/>
              <a:t>PMH and PSH were</a:t>
            </a:r>
            <a:r>
              <a:rPr lang="en-US" baseline="0" dirty="0" smtClean="0"/>
              <a:t> non-</a:t>
            </a:r>
            <a:r>
              <a:rPr lang="en-US" baseline="0" dirty="0" err="1" smtClean="0"/>
              <a:t>contrib</a:t>
            </a:r>
            <a:endParaRPr lang="en-US" baseline="0" dirty="0" smtClean="0"/>
          </a:p>
          <a:p>
            <a:r>
              <a:rPr lang="en-US" baseline="0" dirty="0" smtClean="0"/>
              <a:t>Don’t read meds</a:t>
            </a:r>
          </a:p>
          <a:p>
            <a:r>
              <a:rPr lang="en-US" baseline="0" dirty="0" smtClean="0"/>
              <a:t>Read social </a:t>
            </a:r>
            <a:r>
              <a:rPr lang="en-US" baseline="0" dirty="0" err="1" smtClean="0"/>
              <a:t>Hx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***What % is </a:t>
            </a:r>
            <a:r>
              <a:rPr lang="en-US" baseline="0" dirty="0" err="1" smtClean="0"/>
              <a:t>squamous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subtitles bigger</a:t>
            </a:r>
          </a:p>
          <a:p>
            <a:r>
              <a:rPr lang="en-US" baseline="0" dirty="0" smtClean="0"/>
              <a:t>Cite pictures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Incidence overall decreasing due to better diagnostic modalities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CUP =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squamous</a:t>
            </a:r>
            <a:endParaRPr lang="en-US" baseline="0" dirty="0" smtClean="0"/>
          </a:p>
          <a:p>
            <a:r>
              <a:rPr lang="en-US" baseline="0" dirty="0" smtClean="0"/>
              <a:t>Cite! State that this is one study, and that there exists a range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RANGE IN THERE!</a:t>
            </a:r>
          </a:p>
          <a:p>
            <a:r>
              <a:rPr lang="en-US" baseline="0" dirty="0" smtClean="0"/>
              <a:t>Incidence overall decreasing due to better diagnostic modalities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why they used to do endoscopies of</a:t>
            </a:r>
            <a:r>
              <a:rPr lang="en-US" baseline="0" dirty="0" smtClean="0"/>
              <a:t> WALDEYER’S RING (have a slide)</a:t>
            </a:r>
          </a:p>
          <a:p>
            <a:r>
              <a:rPr lang="en-US" baseline="0" dirty="0" smtClean="0"/>
              <a:t>What is </a:t>
            </a:r>
            <a:r>
              <a:rPr lang="en-US" baseline="0" dirty="0" err="1" smtClean="0"/>
              <a:t>widefield</a:t>
            </a:r>
            <a:r>
              <a:rPr lang="en-US" baseline="0" dirty="0" smtClean="0"/>
              <a:t>? All mucosal sites that could’ve possibly missed on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- from skull base to </a:t>
            </a:r>
            <a:r>
              <a:rPr lang="en-US" baseline="0" dirty="0" err="1" smtClean="0"/>
              <a:t>hypopharynx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NCCN guidelines- whether there is </a:t>
            </a:r>
            <a:r>
              <a:rPr lang="en-US" baseline="0" dirty="0" err="1" smtClean="0"/>
              <a:t>extracapsular</a:t>
            </a:r>
            <a:r>
              <a:rPr lang="en-US" baseline="0" dirty="0" smtClean="0"/>
              <a:t> extension?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Extracapsular</a:t>
            </a:r>
            <a:r>
              <a:rPr lang="en-US" baseline="0" smtClean="0"/>
              <a:t> extension???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why they used to do endoscopies of</a:t>
            </a:r>
            <a:r>
              <a:rPr lang="en-US" baseline="0" dirty="0" smtClean="0"/>
              <a:t> WALDEYER’S RING (have a slide)</a:t>
            </a:r>
          </a:p>
          <a:p>
            <a:r>
              <a:rPr lang="en-US" baseline="0" dirty="0" smtClean="0"/>
              <a:t>What is </a:t>
            </a:r>
            <a:r>
              <a:rPr lang="en-US" baseline="0" dirty="0" err="1" smtClean="0"/>
              <a:t>widefield</a:t>
            </a:r>
            <a:r>
              <a:rPr lang="en-US" baseline="0" dirty="0" smtClean="0"/>
              <a:t>? All mucosal sites that could’ve possibly missed on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- from skull base to </a:t>
            </a:r>
            <a:r>
              <a:rPr lang="en-US" baseline="0" dirty="0" err="1" smtClean="0"/>
              <a:t>hypopharynx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NCCN guidelines- whether there is </a:t>
            </a:r>
            <a:r>
              <a:rPr lang="en-US" baseline="0" dirty="0" err="1" smtClean="0"/>
              <a:t>extracapsular</a:t>
            </a:r>
            <a:r>
              <a:rPr lang="en-US" baseline="0" dirty="0" smtClean="0"/>
              <a:t> extension?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why they used to do endoscopies of</a:t>
            </a:r>
            <a:r>
              <a:rPr lang="en-US" baseline="0" dirty="0" smtClean="0"/>
              <a:t> WALDEYER’S RING (have a slide)</a:t>
            </a:r>
          </a:p>
          <a:p>
            <a:r>
              <a:rPr lang="en-US" baseline="0" dirty="0" smtClean="0"/>
              <a:t>What is </a:t>
            </a:r>
            <a:r>
              <a:rPr lang="en-US" baseline="0" dirty="0" err="1" smtClean="0"/>
              <a:t>widefield</a:t>
            </a:r>
            <a:r>
              <a:rPr lang="en-US" baseline="0" dirty="0" smtClean="0"/>
              <a:t>? All mucosal sites that could’ve possibly missed on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- from skull base to </a:t>
            </a:r>
            <a:r>
              <a:rPr lang="en-US" baseline="0" dirty="0" err="1" smtClean="0"/>
              <a:t>hypopharynx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NCCN guidelines- whether there is </a:t>
            </a:r>
            <a:r>
              <a:rPr lang="en-US" baseline="0" dirty="0" err="1" smtClean="0"/>
              <a:t>extracapsular</a:t>
            </a:r>
            <a:r>
              <a:rPr lang="en-US" baseline="0" dirty="0" smtClean="0"/>
              <a:t> extension?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Extracapsular</a:t>
            </a:r>
            <a:r>
              <a:rPr lang="en-US" baseline="0" dirty="0" smtClean="0"/>
              <a:t> extension???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why they used to do endoscopies of</a:t>
            </a:r>
            <a:r>
              <a:rPr lang="en-US" baseline="0" dirty="0" smtClean="0"/>
              <a:t> WALDEYER’S RING (have a slide)</a:t>
            </a:r>
          </a:p>
          <a:p>
            <a:r>
              <a:rPr lang="en-US" baseline="0" dirty="0" smtClean="0"/>
              <a:t>What is </a:t>
            </a:r>
            <a:r>
              <a:rPr lang="en-US" baseline="0" dirty="0" err="1" smtClean="0"/>
              <a:t>widefield</a:t>
            </a:r>
            <a:r>
              <a:rPr lang="en-US" baseline="0" dirty="0" smtClean="0"/>
              <a:t>? All mucosal sites that could’ve possibly missed on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- from skull base to </a:t>
            </a:r>
            <a:r>
              <a:rPr lang="en-US" baseline="0" dirty="0" err="1" smtClean="0"/>
              <a:t>hypopharynx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NCCN guidelines- whether there is </a:t>
            </a:r>
            <a:r>
              <a:rPr lang="en-US" baseline="0" dirty="0" err="1" smtClean="0"/>
              <a:t>extracapsular</a:t>
            </a:r>
            <a:r>
              <a:rPr lang="en-US" baseline="0" dirty="0" smtClean="0"/>
              <a:t> extension?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Extracapsular</a:t>
            </a:r>
            <a:r>
              <a:rPr lang="en-US" baseline="0" smtClean="0"/>
              <a:t> extension???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Cite pictures</a:t>
            </a:r>
          </a:p>
          <a:p>
            <a:r>
              <a:rPr lang="en-US" baseline="0" dirty="0" smtClean="0"/>
              <a:t>Specific study dealing with CUP toxicity. </a:t>
            </a:r>
          </a:p>
          <a:p>
            <a:r>
              <a:rPr lang="en-US" baseline="0" dirty="0" smtClean="0"/>
              <a:t>Be more specific about what these grades mean!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Xerostomia</a:t>
            </a:r>
            <a:r>
              <a:rPr lang="en-US" baseline="0" dirty="0" smtClean="0"/>
              <a:t> is mild, mod, severe. Grade 2: symptomatic and significant oral intake alteration</a:t>
            </a:r>
          </a:p>
          <a:p>
            <a:r>
              <a:rPr lang="en-US" baseline="0" dirty="0" smtClean="0"/>
              <a:t>Grade 3 </a:t>
            </a:r>
            <a:r>
              <a:rPr lang="en-US" baseline="0" dirty="0" err="1" smtClean="0"/>
              <a:t>rad</a:t>
            </a:r>
            <a:r>
              <a:rPr lang="en-US" baseline="0" dirty="0" smtClean="0"/>
              <a:t> dermatitis: moist desquamation not just limited to skin folds and bleeding induced by minor trauma</a:t>
            </a:r>
          </a:p>
          <a:p>
            <a:r>
              <a:rPr lang="en-US" baseline="0" dirty="0" smtClean="0"/>
              <a:t>Dysphagia: grade 1-2 able to swallow some solids or semi solids (grade 3 is liquids only)</a:t>
            </a:r>
          </a:p>
          <a:p>
            <a:r>
              <a:rPr lang="en-US" baseline="0" dirty="0" err="1" smtClean="0"/>
              <a:t>Mucositis</a:t>
            </a:r>
            <a:r>
              <a:rPr lang="en-US" baseline="0" dirty="0" smtClean="0"/>
              <a:t>: ulceration, able to eat liquids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Underwent DL and </a:t>
            </a:r>
            <a:r>
              <a:rPr lang="en-US" dirty="0" err="1" smtClean="0"/>
              <a:t>b/l</a:t>
            </a:r>
            <a:r>
              <a:rPr lang="en-US" dirty="0" smtClean="0"/>
              <a:t> tonsillectomy or TORS</a:t>
            </a:r>
          </a:p>
          <a:p>
            <a:endParaRPr lang="en-US" dirty="0" smtClean="0"/>
          </a:p>
          <a:p>
            <a:r>
              <a:rPr lang="en-US" baseline="0" dirty="0" smtClean="0"/>
              <a:t>Mention: didn’t mention difference in morbidity but I would’ve liked to see that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 of primary site has shown therapeutic impact with vast improvement in 5-yr survival rates and potential reduction in radiation</a:t>
            </a:r>
            <a:r>
              <a:rPr lang="en-US" baseline="0" dirty="0" smtClean="0"/>
              <a:t> toxicity. </a:t>
            </a:r>
          </a:p>
          <a:p>
            <a:endParaRPr lang="en-US" dirty="0" smtClean="0"/>
          </a:p>
          <a:p>
            <a:r>
              <a:rPr lang="en-US" dirty="0" smtClean="0"/>
              <a:t>What does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kaplan-meier</a:t>
            </a:r>
            <a:r>
              <a:rPr lang="en-US" baseline="0" dirty="0" smtClean="0"/>
              <a:t> mean? Need to know what graphs mean</a:t>
            </a:r>
          </a:p>
          <a:p>
            <a:r>
              <a:rPr lang="en-US" baseline="0" dirty="0" smtClean="0"/>
              <a:t>Drop off from time from </a:t>
            </a:r>
            <a:r>
              <a:rPr lang="en-US" baseline="0" dirty="0" err="1" smtClean="0"/>
              <a:t>dx</a:t>
            </a:r>
            <a:r>
              <a:rPr lang="en-US" baseline="0" dirty="0" smtClean="0"/>
              <a:t> to time of death</a:t>
            </a:r>
          </a:p>
          <a:p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series of horizontal steps of declining magnitude which, when a large enough sample is taken, approaches the true survival function for that population. The value of the survival function between successive distinct sampled observations ("clicks") is assumed to be constant.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PMH and PSH were</a:t>
            </a:r>
            <a:r>
              <a:rPr lang="en-US" baseline="0" dirty="0" smtClean="0"/>
              <a:t> non-</a:t>
            </a:r>
            <a:r>
              <a:rPr lang="en-US" baseline="0" dirty="0" err="1" smtClean="0"/>
              <a:t>contrib</a:t>
            </a:r>
            <a:endParaRPr lang="en-US" baseline="0" dirty="0" smtClean="0"/>
          </a:p>
          <a:p>
            <a:r>
              <a:rPr lang="en-US" baseline="0" dirty="0" smtClean="0"/>
              <a:t>Don’t read meds</a:t>
            </a:r>
          </a:p>
          <a:p>
            <a:r>
              <a:rPr lang="en-US" baseline="0" dirty="0" smtClean="0"/>
              <a:t>Read social </a:t>
            </a:r>
            <a:r>
              <a:rPr lang="en-US" baseline="0" dirty="0" err="1" smtClean="0"/>
              <a:t>Hx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investigators have begun to start using TORS to try to</a:t>
            </a:r>
            <a:r>
              <a:rPr lang="en-US" baseline="0" dirty="0" smtClean="0"/>
              <a:t> ID primary site with the theory that the robot… etc. Write this out.</a:t>
            </a:r>
          </a:p>
          <a:p>
            <a:r>
              <a:rPr lang="en-US" baseline="0" dirty="0" smtClean="0"/>
              <a:t>Better look and better biopsies of </a:t>
            </a:r>
            <a:r>
              <a:rPr lang="en-US" baseline="0" dirty="0" err="1" smtClean="0"/>
              <a:t>waldeyer’s</a:t>
            </a:r>
            <a:r>
              <a:rPr lang="en-US" baseline="0" dirty="0" smtClean="0"/>
              <a:t> ring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view of TORS in mouth!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Through TORS lingual tonsillectomy, this is a small case series illustrating highly efficacious technique for finding primary sites in CUP for whom traditional diagnostic paradigms have failed.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**Despite</a:t>
            </a:r>
            <a:r>
              <a:rPr lang="en-US" baseline="0" dirty="0" smtClean="0"/>
              <a:t> having had previous BOT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, malignant tumor was not identified until after a TORS BOT resection was performed, suggesting ineffectiveness of a superficial, focal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 of the BOT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Variability in terms of imaging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EUA and random biopsies not standard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this was only 18 that didn’t have localizing findings (compared</a:t>
            </a:r>
            <a:r>
              <a:rPr lang="en-US" baseline="0" dirty="0" smtClean="0"/>
              <a:t> to 10 pts in previous)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should do TORS no matter what (methods state, why this is diff than previous)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pts diagnosed as having HNSCC without known</a:t>
            </a:r>
            <a:r>
              <a:rPr lang="en-US" baseline="0" dirty="0" smtClean="0"/>
              <a:t> primary site despite PE and/or preoperative radiographs and who underwent biopsies with TORS to aid in the workup of primary site were included.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Suspicious findings (Palatine tonsils asymmetric, increased uptake and irregular </a:t>
            </a:r>
            <a:r>
              <a:rPr lang="en-US" baseline="0" dirty="0" err="1" smtClean="0"/>
              <a:t>supraglottis</a:t>
            </a:r>
            <a:r>
              <a:rPr lang="en-US" baseline="0" dirty="0" smtClean="0"/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presented initially with neck mass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Cianchetti</a:t>
            </a:r>
            <a:r>
              <a:rPr lang="en-US" dirty="0" smtClean="0"/>
              <a:t>- </a:t>
            </a:r>
            <a:r>
              <a:rPr lang="en-US" dirty="0" err="1" smtClean="0"/>
              <a:t>panendoscopy</a:t>
            </a:r>
            <a:r>
              <a:rPr lang="en-US" dirty="0" smtClean="0"/>
              <a:t> with directed </a:t>
            </a:r>
            <a:r>
              <a:rPr lang="en-US" dirty="0" err="1" smtClean="0"/>
              <a:t>bx</a:t>
            </a:r>
            <a:r>
              <a:rPr lang="en-US" dirty="0" smtClean="0"/>
              <a:t> and </a:t>
            </a:r>
            <a:r>
              <a:rPr lang="en-US" dirty="0" err="1" smtClean="0"/>
              <a:t>uniltaeral</a:t>
            </a:r>
            <a:r>
              <a:rPr lang="en-US" dirty="0" smtClean="0"/>
              <a:t> or bilateral tonsillectomy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SCC detected in palatine tonsil in 12 pts (54.5%) and BOT in 4 pts (18.2%) </a:t>
            </a:r>
            <a:r>
              <a:rPr lang="en-US" sz="1200" dirty="0" smtClean="0">
                <a:solidFill>
                  <a:schemeClr val="tx2"/>
                </a:solidFill>
                <a:sym typeface="Wingdings"/>
              </a:rPr>
              <a:t> overall 72.2%</a:t>
            </a:r>
            <a:endParaRPr lang="en-US" sz="12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out if</a:t>
            </a:r>
            <a:r>
              <a:rPr lang="en-US" baseline="0" dirty="0" smtClean="0"/>
              <a:t> this includes pts in which not found </a:t>
            </a:r>
          </a:p>
          <a:p>
            <a:r>
              <a:rPr lang="en-US" baseline="0" dirty="0" smtClean="0"/>
              <a:t>Zoom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Frame numbers – X number of people with TORS, primary found in ___, these were QOL scores.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Why is he doing </a:t>
            </a:r>
            <a:r>
              <a:rPr lang="en-US" baseline="0" dirty="0" err="1" smtClean="0"/>
              <a:t>chemoradiation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Discussed at tumor board, consensus was </a:t>
            </a:r>
            <a:r>
              <a:rPr lang="en-US" baseline="0" dirty="0" err="1" smtClean="0"/>
              <a:t>chemorad</a:t>
            </a:r>
            <a:r>
              <a:rPr lang="en-US" baseline="0" dirty="0" smtClean="0"/>
              <a:t> with narrow field </a:t>
            </a:r>
            <a:r>
              <a:rPr lang="en-US" baseline="0" dirty="0" err="1" smtClean="0"/>
              <a:t>ratdiation</a:t>
            </a:r>
            <a:r>
              <a:rPr lang="en-US" baseline="0" dirty="0" smtClean="0"/>
              <a:t> directed at BOT and </a:t>
            </a:r>
            <a:r>
              <a:rPr lang="en-US" baseline="0" dirty="0" err="1" smtClean="0"/>
              <a:t>decrewase</a:t>
            </a:r>
            <a:r>
              <a:rPr lang="en-US" baseline="0" dirty="0" smtClean="0"/>
              <a:t> morbidity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Tors</a:t>
            </a:r>
            <a:r>
              <a:rPr lang="en-US" dirty="0" smtClean="0"/>
              <a:t> has potential to… </a:t>
            </a:r>
          </a:p>
          <a:p>
            <a:r>
              <a:rPr lang="en-US" dirty="0" smtClean="0"/>
              <a:t>Don’t praise</a:t>
            </a:r>
            <a:r>
              <a:rPr lang="en-US" baseline="0" dirty="0" smtClean="0"/>
              <a:t> it too much</a:t>
            </a:r>
          </a:p>
          <a:p>
            <a:r>
              <a:rPr lang="en-US" baseline="0" dirty="0" smtClean="0"/>
              <a:t>Worth further study and long-term </a:t>
            </a:r>
            <a:r>
              <a:rPr lang="en-US" baseline="0" smtClean="0"/>
              <a:t>outcome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“”unremarkable</a:t>
            </a:r>
            <a:r>
              <a:rPr lang="en-US" baseline="0" dirty="0" smtClean="0"/>
              <a:t> except…”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why they used to do endoscopies of</a:t>
            </a:r>
            <a:r>
              <a:rPr lang="en-US" baseline="0" dirty="0" smtClean="0"/>
              <a:t> WALDEYER’S RING (have a slide)</a:t>
            </a:r>
          </a:p>
          <a:p>
            <a:r>
              <a:rPr lang="en-US" baseline="0" dirty="0" smtClean="0"/>
              <a:t>What is </a:t>
            </a:r>
            <a:r>
              <a:rPr lang="en-US" baseline="0" dirty="0" err="1" smtClean="0"/>
              <a:t>widefield</a:t>
            </a:r>
            <a:r>
              <a:rPr lang="en-US" baseline="0" dirty="0" smtClean="0"/>
              <a:t>? All mucosal sites that could’ve possibly missed on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- from skull base to </a:t>
            </a:r>
            <a:r>
              <a:rPr lang="en-US" baseline="0" dirty="0" err="1" smtClean="0"/>
              <a:t>hypopharynx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NCCN guidelines- whether there is </a:t>
            </a:r>
            <a:r>
              <a:rPr lang="en-US" baseline="0" dirty="0" err="1" smtClean="0"/>
              <a:t>extracapsular</a:t>
            </a:r>
            <a:r>
              <a:rPr lang="en-US" baseline="0" dirty="0" smtClean="0"/>
              <a:t> extension?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why they used to do endoscopies of</a:t>
            </a:r>
            <a:r>
              <a:rPr lang="en-US" baseline="0" dirty="0" smtClean="0"/>
              <a:t> WALDEYER’S RING (have a slide)</a:t>
            </a:r>
          </a:p>
          <a:p>
            <a:r>
              <a:rPr lang="en-US" baseline="0" dirty="0" smtClean="0"/>
              <a:t>What is </a:t>
            </a:r>
            <a:r>
              <a:rPr lang="en-US" baseline="0" dirty="0" err="1" smtClean="0"/>
              <a:t>widefield</a:t>
            </a:r>
            <a:r>
              <a:rPr lang="en-US" baseline="0" dirty="0" smtClean="0"/>
              <a:t>? All mucosal sites that could’ve possibly missed on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- from skull base to </a:t>
            </a:r>
            <a:r>
              <a:rPr lang="en-US" baseline="0" dirty="0" err="1" smtClean="0"/>
              <a:t>hypopharynx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NCCN guidelines- whether there is </a:t>
            </a:r>
            <a:r>
              <a:rPr lang="en-US" baseline="0" dirty="0" err="1" smtClean="0"/>
              <a:t>extracapsular</a:t>
            </a:r>
            <a:r>
              <a:rPr lang="en-US" baseline="0" dirty="0" smtClean="0"/>
              <a:t> extension?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why they used to do endoscopies of</a:t>
            </a:r>
            <a:r>
              <a:rPr lang="en-US" baseline="0" dirty="0" smtClean="0"/>
              <a:t> WALDEYER’S RING (have a slide)</a:t>
            </a:r>
          </a:p>
          <a:p>
            <a:r>
              <a:rPr lang="en-US" baseline="0" dirty="0" smtClean="0"/>
              <a:t>What is </a:t>
            </a:r>
            <a:r>
              <a:rPr lang="en-US" baseline="0" dirty="0" err="1" smtClean="0"/>
              <a:t>widefield</a:t>
            </a:r>
            <a:r>
              <a:rPr lang="en-US" baseline="0" dirty="0" smtClean="0"/>
              <a:t>? All mucosal sites that could’ve possibly missed on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- from skull base to </a:t>
            </a:r>
            <a:r>
              <a:rPr lang="en-US" baseline="0" dirty="0" err="1" smtClean="0"/>
              <a:t>hypopharynx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NCCN guidelines- whether there is </a:t>
            </a:r>
            <a:r>
              <a:rPr lang="en-US" baseline="0" dirty="0" err="1" smtClean="0"/>
              <a:t>extracapsular</a:t>
            </a:r>
            <a:r>
              <a:rPr lang="en-US" baseline="0" dirty="0" smtClean="0"/>
              <a:t> extension?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 normal</a:t>
            </a:r>
            <a:r>
              <a:rPr lang="en-US" baseline="0" dirty="0" smtClean="0"/>
              <a:t> with no NP OP masses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Axial contrast CT showing R cervical</a:t>
            </a:r>
            <a:r>
              <a:rPr lang="en-US" baseline="0" dirty="0" smtClean="0"/>
              <a:t> LAN.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dirty="0" smtClean="0"/>
              <a:t>3 rim-enhancing lesions R neck, likely necrotic LN. Largest deep to R SCM (3.5 cm x 2.2 cm). R level III node (1.4 cm x 0.7 cm). Stranding along the fat planes R neck. No LAD in L neck.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Axial concordant PET CT,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saggital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FDG avidity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Concordant FDG-PET and CT images of the neck with necrotic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lymphadenopathy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neck .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FDG-PET finding at the level of the thoracic inlet, raises suspicion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adenopathy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(negative CT scan). Otherwise, no evidence of metastatic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involving the rest of the chest in both PET and CT scans.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FDG-PET images of the abdomen, pelvis and visualized skeleton without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for metastatic disease (there are no diagnostic CT scans of the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abdomen and pelvis for comparison).</a:t>
            </a:r>
            <a:endParaRPr lang="en-US" baseline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Persistent neck mass, </a:t>
            </a:r>
          </a:p>
          <a:p>
            <a:r>
              <a:rPr lang="en-US" dirty="0" err="1" smtClean="0"/>
              <a:t>Excisional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 of neck mass that showed </a:t>
            </a:r>
            <a:r>
              <a:rPr lang="en-US" baseline="0" dirty="0" err="1" smtClean="0"/>
              <a:t>SCCa</a:t>
            </a:r>
            <a:r>
              <a:rPr lang="en-US" baseline="0" dirty="0" smtClean="0"/>
              <a:t> on frozen so ND completed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“was FDG avid”</a:t>
            </a:r>
          </a:p>
          <a:p>
            <a:r>
              <a:rPr lang="en-US" baseline="0" dirty="0" smtClean="0"/>
              <a:t>Move CT to before going to OR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1"/>
                </a:solidFill>
              </a:rPr>
              <a:t>He had CUP. We did DL to then evaluate for masses.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CT: Three rim enhancing lesions in the right neck, likely</a:t>
            </a:r>
            <a:br>
              <a:rPr lang="en-US" dirty="0" smtClean="0"/>
            </a:br>
            <a:r>
              <a:rPr lang="en-US" dirty="0" smtClean="0"/>
              <a:t>necrotic lymph nodes. The largest is deep to R SCM (3.5 cm x 2.2 cm). A smaller one is</a:t>
            </a:r>
            <a:br>
              <a:rPr lang="en-US" dirty="0" smtClean="0"/>
            </a:br>
            <a:r>
              <a:rPr lang="en-US" dirty="0" smtClean="0"/>
              <a:t>immediately posterior to the right </a:t>
            </a:r>
            <a:r>
              <a:rPr lang="en-US" dirty="0" err="1" smtClean="0"/>
              <a:t>submandibular</a:t>
            </a:r>
            <a:r>
              <a:rPr lang="en-US" dirty="0" smtClean="0"/>
              <a:t> gland and measures 1.5</a:t>
            </a:r>
            <a:br>
              <a:rPr lang="en-US" dirty="0" smtClean="0"/>
            </a:br>
            <a:r>
              <a:rPr lang="en-US" dirty="0" smtClean="0"/>
              <a:t>cm. Third lesion is in the right lower neck at the level of the </a:t>
            </a:r>
            <a:r>
              <a:rPr lang="en-US" dirty="0" err="1" smtClean="0"/>
              <a:t>cricoid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measures 9 mm in diameter. Additionally there are other enlarged lymph</a:t>
            </a:r>
            <a:br>
              <a:rPr lang="en-US" dirty="0" smtClean="0"/>
            </a:br>
            <a:r>
              <a:rPr lang="en-US" dirty="0" smtClean="0"/>
              <a:t>nodes without low attenuation center in the right neck. There is a right</a:t>
            </a:r>
            <a:br>
              <a:rPr lang="en-US" dirty="0" smtClean="0"/>
            </a:br>
            <a:r>
              <a:rPr lang="en-US" dirty="0" smtClean="0"/>
              <a:t>level III node measuring 1.4 cm x 0.7 cm. There are no enlarged lymph</a:t>
            </a:r>
            <a:br>
              <a:rPr lang="en-US" dirty="0" smtClean="0"/>
            </a:br>
            <a:r>
              <a:rPr lang="en-US" dirty="0" smtClean="0"/>
              <a:t>nodes in the left neck. Stranding is seen along the fat planes in the</a:t>
            </a:r>
            <a:br>
              <a:rPr lang="en-US" dirty="0" smtClean="0"/>
            </a:br>
            <a:r>
              <a:rPr lang="en-US" dirty="0" smtClean="0"/>
              <a:t>right neck. The right </a:t>
            </a:r>
            <a:r>
              <a:rPr lang="en-US" dirty="0" err="1" smtClean="0"/>
              <a:t>sternocleidomastoid</a:t>
            </a:r>
            <a:r>
              <a:rPr lang="en-US" dirty="0" smtClean="0"/>
              <a:t> is edematous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Concordant FDG-PET and CT images of the neck with necrotic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lymphadenopathy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neck .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FDG-PET finding at the level of the thoracic inlet, raises suspicion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adenopathy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(negative CT scan). Otherwise, no evidence of metastatic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involving the rest of the chest in both PET and CT scans.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FDG-PET images of the abdomen, pelvis and visualized skeleton without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for metastatic disease (there are no diagnostic CT scans of the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abdomen and pelvis for comparison).</a:t>
            </a:r>
            <a:endParaRPr lang="en-US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 </a:t>
            </a:r>
            <a:r>
              <a:rPr lang="en-US" dirty="0" smtClean="0"/>
              <a:t>rim-enhancing lesions R neck, likely necrotic LN. Largest deep to R SCM (3.5 cm x 2.2 cm). R level III node (1.4 cm x 0.7 cm). Stranding along the fat planes R neck. No LAD in L neck.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Axial concordant PET CT,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saggital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FDG avidity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Concordant FDG-PET and CT images of the neck with necrotic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lymphadenopathy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neck .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FDG-PET finding at the level of the thoracic inlet, raises suspicion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adenopathy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(negative CT scan). Otherwise, no evidence of metastatic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involving the rest of the chest in both PET and CT scans.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FDG-PET images of the abdomen, pelvis and visualized skeleton without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for metastatic disease (there are no diagnostic CT scans of the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abdomen and pelvis for comparison).</a:t>
            </a:r>
            <a:endParaRPr lang="en-US" baseline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1"/>
                </a:solidFill>
              </a:rPr>
              <a:t>He had CUP. We did DL to then evaluate for masses.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CT: Three rim enhancing lesions in the right neck, likely</a:t>
            </a:r>
            <a:br>
              <a:rPr lang="en-US" dirty="0" smtClean="0"/>
            </a:br>
            <a:r>
              <a:rPr lang="en-US" dirty="0" smtClean="0"/>
              <a:t>necrotic lymph nodes. The largest is deep to R SCM (3.5 cm x 2.2 cm). A smaller one is</a:t>
            </a:r>
            <a:br>
              <a:rPr lang="en-US" dirty="0" smtClean="0"/>
            </a:br>
            <a:r>
              <a:rPr lang="en-US" dirty="0" smtClean="0"/>
              <a:t>immediately posterior to the right </a:t>
            </a:r>
            <a:r>
              <a:rPr lang="en-US" dirty="0" err="1" smtClean="0"/>
              <a:t>submandibular</a:t>
            </a:r>
            <a:r>
              <a:rPr lang="en-US" dirty="0" smtClean="0"/>
              <a:t> gland and measures 1.5</a:t>
            </a:r>
            <a:br>
              <a:rPr lang="en-US" dirty="0" smtClean="0"/>
            </a:br>
            <a:r>
              <a:rPr lang="en-US" dirty="0" smtClean="0"/>
              <a:t>cm. Third lesion is in the right lower neck at the level of the </a:t>
            </a:r>
            <a:r>
              <a:rPr lang="en-US" dirty="0" err="1" smtClean="0"/>
              <a:t>cricoid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measures 9 mm in diameter. Additionally there are other enlarged lymph</a:t>
            </a:r>
            <a:br>
              <a:rPr lang="en-US" dirty="0" smtClean="0"/>
            </a:br>
            <a:r>
              <a:rPr lang="en-US" dirty="0" smtClean="0"/>
              <a:t>nodes without low attenuation center in the right neck. There is a right</a:t>
            </a:r>
            <a:br>
              <a:rPr lang="en-US" dirty="0" smtClean="0"/>
            </a:br>
            <a:r>
              <a:rPr lang="en-US" dirty="0" smtClean="0"/>
              <a:t>level III node measuring 1.4 cm x 0.7 cm. There are no enlarged lymph</a:t>
            </a:r>
            <a:br>
              <a:rPr lang="en-US" dirty="0" smtClean="0"/>
            </a:br>
            <a:r>
              <a:rPr lang="en-US" dirty="0" smtClean="0"/>
              <a:t>nodes in the left neck. Stranding is seen along the fat planes in the</a:t>
            </a:r>
            <a:br>
              <a:rPr lang="en-US" dirty="0" smtClean="0"/>
            </a:br>
            <a:r>
              <a:rPr lang="en-US" dirty="0" smtClean="0"/>
              <a:t>right neck. The right </a:t>
            </a:r>
            <a:r>
              <a:rPr lang="en-US" dirty="0" err="1" smtClean="0"/>
              <a:t>sternocleidomastoid</a:t>
            </a:r>
            <a:r>
              <a:rPr lang="en-US" dirty="0" smtClean="0"/>
              <a:t> is edematous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Concordant FDG-PET and CT images of the neck with necrotic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lymphadenopathy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neck .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FDG-PET finding at the level of the thoracic inlet, raises suspicion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adenopathy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(negative CT scan). Otherwise, no evidence of metastatic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involving the rest of the chest in both PET and CT scans.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FDG-PET images of the abdomen, pelvis and visualized skeleton without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for metastatic disease (there are no diagnostic CT scans of the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abdomen and pelvis for comparison).</a:t>
            </a:r>
            <a:endParaRPr lang="en-US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pt. cancer with </a:t>
            </a:r>
            <a:r>
              <a:rPr lang="en-US" dirty="0" err="1" smtClean="0"/>
              <a:t>mets</a:t>
            </a:r>
            <a:r>
              <a:rPr lang="en-US" baseline="0" dirty="0" smtClean="0"/>
              <a:t> to neck but no primary site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CUP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EA78-4C52-1F46-AA91-F400351B21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708A-0977-CF4E-A232-2DACBF0EA7B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708A-0977-CF4E-A232-2DACBF0EA7B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E440-F301-B44B-83BA-E597DE2B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708A-0977-CF4E-A232-2DACBF0EA7B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E440-F301-B44B-83BA-E597DE2B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708A-0977-CF4E-A232-2DACBF0EA7B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E440-F301-B44B-83BA-E597DE2B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708A-0977-CF4E-A232-2DACBF0EA7B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E440-F301-B44B-83BA-E597DE2B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708A-0977-CF4E-A232-2DACBF0EA7B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E440-F301-B44B-83BA-E597DE2B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708A-0977-CF4E-A232-2DACBF0EA7B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E440-F301-B44B-83BA-E597DE2B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708A-0977-CF4E-A232-2DACBF0EA7B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E440-F301-B44B-83BA-E597DE2B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708A-0977-CF4E-A232-2DACBF0EA7B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E440-F301-B44B-83BA-E597DE2BF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708A-0977-CF4E-A232-2DACBF0EA7B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E440-F301-B44B-83BA-E597DE2BF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708A-0977-CF4E-A232-2DACBF0EA7B8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9FE440-F301-B44B-83BA-E597DE2BF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D9FE440-F301-B44B-83BA-E597DE2BF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67708A-0977-CF4E-A232-2DACBF0EA7B8}" type="datetimeFigureOut">
              <a:rPr lang="en-US" smtClean="0"/>
              <a:pPr/>
              <a:t>9/23/14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5083" y="1458693"/>
            <a:ext cx="9143999" cy="147002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Carcinoma of Unknown Primary: </a:t>
            </a:r>
            <a:br>
              <a:rPr lang="en-US" sz="4000" dirty="0" smtClean="0"/>
            </a:br>
            <a:r>
              <a:rPr lang="en-US" sz="4000" dirty="0" smtClean="0"/>
              <a:t>The Role of </a:t>
            </a:r>
            <a:r>
              <a:rPr lang="en-US" sz="4000" dirty="0" err="1" smtClean="0"/>
              <a:t>Transoral</a:t>
            </a:r>
            <a:r>
              <a:rPr lang="en-US" sz="4000" dirty="0" smtClean="0"/>
              <a:t> Robotic Surgery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733" y="3439387"/>
            <a:ext cx="7954338" cy="1752600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Christine M. Kim, MS4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Georgetown University School of Medicine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17762" name="Picture 2" descr="http://upload.wikimedia.org/wikipedia/commons/6/62/Georgetown_se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268" y="4686300"/>
            <a:ext cx="16383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416" y="1282921"/>
            <a:ext cx="7772400" cy="753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Carcinoma of </a:t>
            </a:r>
            <a:r>
              <a:rPr lang="en-US" dirty="0" smtClean="0"/>
              <a:t>unknown primary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417" y="2130136"/>
            <a:ext cx="7772401" cy="4472118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Definition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Presentation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Evaluation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Management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Emerging diagnostic modalities - TORS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Outcomes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20" y="-105469"/>
            <a:ext cx="8458200" cy="963035"/>
          </a:xfrm>
        </p:spPr>
        <p:txBody>
          <a:bodyPr>
            <a:noAutofit/>
          </a:bodyPr>
          <a:lstStyle/>
          <a:p>
            <a:pPr algn="ctr"/>
            <a:r>
              <a:rPr lang="en-US" sz="4600" dirty="0" smtClean="0"/>
              <a:t>Carcinoma of unknown primary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856" y="987134"/>
            <a:ext cx="8498303" cy="4434454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WHO definition: </a:t>
            </a:r>
            <a:r>
              <a:rPr lang="en-US" sz="2100" dirty="0" err="1" smtClean="0">
                <a:solidFill>
                  <a:schemeClr val="tx2"/>
                </a:solidFill>
              </a:rPr>
              <a:t>histologic</a:t>
            </a:r>
            <a:r>
              <a:rPr lang="en-US" sz="2100" dirty="0" smtClean="0">
                <a:solidFill>
                  <a:schemeClr val="tx2"/>
                </a:solidFill>
              </a:rPr>
              <a:t> </a:t>
            </a:r>
            <a:r>
              <a:rPr lang="en-US" sz="2100" dirty="0" err="1" smtClean="0">
                <a:solidFill>
                  <a:schemeClr val="tx2"/>
                </a:solidFill>
              </a:rPr>
              <a:t>dx</a:t>
            </a:r>
            <a:r>
              <a:rPr lang="en-US" sz="2100" dirty="0" smtClean="0">
                <a:solidFill>
                  <a:schemeClr val="tx2"/>
                </a:solidFill>
              </a:rPr>
              <a:t> of malignant neoplasm metastatic to cervical LN without identifiable 1</a:t>
            </a:r>
            <a:r>
              <a:rPr lang="en-US" sz="2100" baseline="30000" dirty="0" smtClean="0">
                <a:solidFill>
                  <a:schemeClr val="tx2"/>
                </a:solidFill>
              </a:rPr>
              <a:t>o</a:t>
            </a:r>
            <a:r>
              <a:rPr lang="en-US" sz="2100" dirty="0" smtClean="0">
                <a:solidFill>
                  <a:schemeClr val="tx2"/>
                </a:solidFill>
              </a:rPr>
              <a:t> tumor following comprehensive evaluation</a:t>
            </a:r>
          </a:p>
          <a:p>
            <a:pPr algn="l">
              <a:buFont typeface="Arial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SCC: 53-77% of CUP histologies</a:t>
            </a:r>
            <a:r>
              <a:rPr lang="en-US" sz="2100" baseline="30000" dirty="0" smtClean="0">
                <a:solidFill>
                  <a:schemeClr val="tx2"/>
                </a:solidFill>
              </a:rPr>
              <a:t>1</a:t>
            </a:r>
            <a:endParaRPr lang="en-US" sz="21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Constitutes 2-4% of head and neck SCCa</a:t>
            </a:r>
            <a:r>
              <a:rPr lang="en-US" sz="2100" baseline="30000" dirty="0" smtClean="0">
                <a:solidFill>
                  <a:schemeClr val="tx2"/>
                </a:solidFill>
              </a:rPr>
              <a:t>2</a:t>
            </a:r>
            <a:endParaRPr lang="en-US" sz="21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endParaRPr lang="en-US" sz="21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Presentation</a:t>
            </a:r>
            <a:r>
              <a:rPr lang="en-US" sz="2100" baseline="30000" dirty="0" smtClean="0">
                <a:solidFill>
                  <a:schemeClr val="tx2"/>
                </a:solidFill>
              </a:rPr>
              <a:t>3</a:t>
            </a:r>
            <a:endParaRPr lang="en-US" sz="2100" dirty="0" smtClean="0">
              <a:solidFill>
                <a:schemeClr val="tx2"/>
              </a:solidFill>
            </a:endParaRPr>
          </a:p>
          <a:p>
            <a:pPr lvl="1" algn="l">
              <a:buFont typeface="Arial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Neck mass 94-100%</a:t>
            </a:r>
          </a:p>
          <a:p>
            <a:pPr lvl="1" algn="l">
              <a:buFont typeface="Arial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Pain 9%</a:t>
            </a:r>
          </a:p>
          <a:p>
            <a:pPr lvl="1" algn="l">
              <a:buFont typeface="Arial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Weight loss 7%</a:t>
            </a:r>
          </a:p>
          <a:p>
            <a:pPr lvl="1" algn="l">
              <a:buFont typeface="Arial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Dysphagia 4%</a:t>
            </a:r>
          </a:p>
          <a:p>
            <a:pPr lvl="1" algn="l">
              <a:buFont typeface="Arial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M:F = 75% : 25%</a:t>
            </a:r>
          </a:p>
          <a:p>
            <a:pPr lvl="1" algn="l">
              <a:buFont typeface="Arial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Mean age 55</a:t>
            </a:r>
          </a:p>
          <a:p>
            <a:pPr algn="l">
              <a:buFont typeface="Arial"/>
              <a:buChar char="•"/>
            </a:pPr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33" y="2421254"/>
            <a:ext cx="3267080" cy="3095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73781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en-US" dirty="0" smtClean="0"/>
              <a:t>1. </a:t>
            </a:r>
            <a:r>
              <a:rPr lang="en-US" dirty="0" err="1" smtClean="0"/>
              <a:t>Strojan</a:t>
            </a:r>
            <a:r>
              <a:rPr lang="en-US" dirty="0" smtClean="0"/>
              <a:t> P et al. Contemporary management of lymph node metastases from an unknown primary to the neck, I: a review of diagnostic approaches. Head Neck, 2013. 2. </a:t>
            </a:r>
            <a:r>
              <a:rPr lang="en-US" dirty="0" err="1" smtClean="0"/>
              <a:t>Nieder</a:t>
            </a:r>
            <a:r>
              <a:rPr lang="en-US" dirty="0" smtClean="0"/>
              <a:t> et al. </a:t>
            </a:r>
            <a:r>
              <a:rPr lang="en-US" dirty="0" err="1" smtClean="0"/>
              <a:t>Curr</a:t>
            </a:r>
            <a:r>
              <a:rPr lang="en-US" dirty="0" smtClean="0"/>
              <a:t> Treat Options </a:t>
            </a:r>
            <a:r>
              <a:rPr lang="en-US" dirty="0" err="1" smtClean="0"/>
              <a:t>Oncol</a:t>
            </a:r>
            <a:r>
              <a:rPr lang="en-US" dirty="0" smtClean="0"/>
              <a:t>, 2000; </a:t>
            </a:r>
            <a:r>
              <a:rPr lang="en-US" dirty="0" err="1" smtClean="0"/>
              <a:t>Karni</a:t>
            </a:r>
            <a:r>
              <a:rPr lang="en-US" dirty="0" smtClean="0"/>
              <a:t> et al; Laryngoscope, 2011  3. </a:t>
            </a:r>
            <a:r>
              <a:rPr lang="en-US" dirty="0" err="1" smtClean="0"/>
              <a:t>Issing</a:t>
            </a:r>
            <a:r>
              <a:rPr lang="en-US" dirty="0" smtClean="0"/>
              <a:t> et al; </a:t>
            </a:r>
            <a:r>
              <a:rPr lang="en-US" dirty="0" err="1" smtClean="0"/>
              <a:t>Eur</a:t>
            </a:r>
            <a:r>
              <a:rPr lang="en-US" dirty="0" smtClean="0"/>
              <a:t> Arch ORL, 2003, </a:t>
            </a:r>
            <a:r>
              <a:rPr lang="en-US" dirty="0" err="1" smtClean="0"/>
              <a:t>Grau</a:t>
            </a:r>
            <a:r>
              <a:rPr lang="en-US" dirty="0" smtClean="0"/>
              <a:t> et al; </a:t>
            </a:r>
            <a:r>
              <a:rPr lang="en-US" dirty="0" err="1" smtClean="0"/>
              <a:t>Radiother</a:t>
            </a:r>
            <a:r>
              <a:rPr lang="en-US" dirty="0" smtClean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, </a:t>
            </a:r>
            <a:r>
              <a:rPr lang="en-US" dirty="0" smtClean="0"/>
              <a:t>2000</a:t>
            </a:r>
            <a:r>
              <a:rPr lang="en-US" dirty="0" smtClean="0"/>
              <a:t>.  </a:t>
            </a:r>
            <a:r>
              <a:rPr lang="en-US" sz="1500" dirty="0" smtClean="0"/>
              <a:t>Photo</a:t>
            </a:r>
            <a:r>
              <a:rPr lang="en-US" sz="1500" dirty="0" smtClean="0"/>
              <a:t>: http://www.aafp.org/afp/2002/0901/p831.html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8293" y="94104"/>
            <a:ext cx="8458200" cy="9630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13" y="1146626"/>
            <a:ext cx="8359033" cy="4801755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H&amp;N exam, FFL, CT, FNA, </a:t>
            </a:r>
            <a:r>
              <a:rPr lang="en-US" sz="2600" dirty="0" err="1" smtClean="0">
                <a:solidFill>
                  <a:schemeClr val="tx2"/>
                </a:solidFill>
              </a:rPr>
              <a:t>panendoscopy</a:t>
            </a:r>
            <a:r>
              <a:rPr lang="en-US" sz="2600" dirty="0" smtClean="0">
                <a:solidFill>
                  <a:schemeClr val="tx2"/>
                </a:solidFill>
              </a:rPr>
              <a:t>,</a:t>
            </a:r>
            <a:r>
              <a:rPr lang="en-US" sz="2600" dirty="0" smtClean="0">
                <a:solidFill>
                  <a:schemeClr val="tx2"/>
                </a:solidFill>
              </a:rPr>
              <a:t> PET/CT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Directed biopsies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Only 17 – 63% of primary tumors identified</a:t>
            </a:r>
            <a:r>
              <a:rPr lang="en-US" sz="2600" baseline="30000" dirty="0" smtClean="0">
                <a:solidFill>
                  <a:schemeClr val="tx2"/>
                </a:solidFill>
              </a:rPr>
              <a:t>1,2</a:t>
            </a: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Failure to find primary</a:t>
            </a:r>
            <a:r>
              <a:rPr lang="en-US" sz="2600" baseline="30000" dirty="0" smtClean="0">
                <a:solidFill>
                  <a:schemeClr val="tx2"/>
                </a:solidFill>
              </a:rPr>
              <a:t>3</a:t>
            </a:r>
            <a:r>
              <a:rPr lang="en-US" sz="2600" dirty="0" smtClean="0">
                <a:solidFill>
                  <a:schemeClr val="tx2"/>
                </a:solidFill>
              </a:rPr>
              <a:t>:</a:t>
            </a:r>
          </a:p>
          <a:p>
            <a:pPr lvl="1"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Small size</a:t>
            </a:r>
          </a:p>
          <a:p>
            <a:pPr lvl="1"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Cryptic location</a:t>
            </a:r>
          </a:p>
          <a:p>
            <a:pPr lvl="1"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Tumor regression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Most common primary sites identified in workup of CUP are palatine tonsils and BOT</a:t>
            </a:r>
            <a:r>
              <a:rPr lang="en-US" sz="2600" baseline="30000" dirty="0" smtClean="0">
                <a:solidFill>
                  <a:schemeClr val="tx2"/>
                </a:solidFill>
              </a:rPr>
              <a:t>4</a:t>
            </a: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01527"/>
            <a:ext cx="9251271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en-US" sz="1550" dirty="0" smtClean="0"/>
              <a:t>1. Mehta et al. “A new paradigm for diagnosis and management of unknown primary tumors of the head and neck: a role for </a:t>
            </a:r>
            <a:r>
              <a:rPr lang="en-US" sz="1550" dirty="0" err="1" smtClean="0"/>
              <a:t>transoral</a:t>
            </a:r>
            <a:r>
              <a:rPr lang="en-US" sz="1550" dirty="0" smtClean="0"/>
              <a:t> robotic surgery.” Laryngoscope, 2009    2. Haas I et al. “Diagnostic strategies in cervical carcinoma of an unknown primary.” </a:t>
            </a:r>
            <a:r>
              <a:rPr lang="en-US" sz="1550" dirty="0" err="1" smtClean="0"/>
              <a:t>Eur</a:t>
            </a:r>
            <a:r>
              <a:rPr lang="en-US" sz="1550" dirty="0" smtClean="0"/>
              <a:t> Arch </a:t>
            </a:r>
            <a:r>
              <a:rPr lang="en-US" sz="1550" dirty="0" err="1" smtClean="0"/>
              <a:t>Otorhinolaryngol</a:t>
            </a:r>
            <a:r>
              <a:rPr lang="en-US" sz="1550" dirty="0" smtClean="0"/>
              <a:t> 2002   3. </a:t>
            </a:r>
            <a:r>
              <a:rPr lang="en-US" sz="1550" dirty="0" err="1" smtClean="0"/>
              <a:t>Eisele</a:t>
            </a:r>
            <a:r>
              <a:rPr lang="en-US" sz="1550" dirty="0" smtClean="0"/>
              <a:t>, D. “</a:t>
            </a:r>
            <a:r>
              <a:rPr lang="en-US" sz="1550" dirty="0" err="1" smtClean="0"/>
              <a:t>Squamous</a:t>
            </a:r>
            <a:r>
              <a:rPr lang="en-US" sz="1550" dirty="0" smtClean="0"/>
              <a:t> cell carcinoma of the neck with unknown primary.” Auto-Digest </a:t>
            </a:r>
            <a:r>
              <a:rPr lang="en-US" sz="1550" dirty="0" err="1" smtClean="0"/>
              <a:t>Otolaryn</a:t>
            </a:r>
            <a:r>
              <a:rPr lang="en-US" sz="1550" dirty="0" smtClean="0"/>
              <a:t> 2013.   4. </a:t>
            </a:r>
            <a:r>
              <a:rPr lang="en-US" sz="1550" dirty="0" err="1" smtClean="0"/>
              <a:t>Cianchetti</a:t>
            </a:r>
            <a:r>
              <a:rPr lang="en-US" sz="1550" dirty="0" smtClean="0"/>
              <a:t> M et al. “Diagnostic evaluation of SCC metastatic from an unknown primary to neck: II. A review of therapeutic </a:t>
            </a:r>
            <a:r>
              <a:rPr lang="en-US" sz="1550" dirty="0" smtClean="0"/>
              <a:t>options.” </a:t>
            </a:r>
            <a:r>
              <a:rPr lang="en-US" sz="1550" dirty="0" smtClean="0"/>
              <a:t>Head Neck </a:t>
            </a:r>
            <a:r>
              <a:rPr lang="en-US" sz="1550" dirty="0" smtClean="0"/>
              <a:t>2013.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87" y="463206"/>
            <a:ext cx="6481078" cy="648107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477986" y="400815"/>
            <a:ext cx="9144000" cy="7327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Waldeyer’s</a:t>
            </a:r>
            <a:r>
              <a:rPr lang="en-US" dirty="0" smtClean="0"/>
              <a:t> 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9384" y="213777"/>
            <a:ext cx="9144000" cy="1112668"/>
          </a:xfrm>
        </p:spPr>
        <p:txBody>
          <a:bodyPr>
            <a:normAutofit/>
          </a:bodyPr>
          <a:lstStyle/>
          <a:p>
            <a:pPr algn="ctr"/>
            <a:r>
              <a:rPr lang="en-US" sz="5500" dirty="0" smtClean="0"/>
              <a:t>What if 1</a:t>
            </a:r>
            <a:r>
              <a:rPr lang="en-US" sz="5500" baseline="30000" dirty="0" smtClean="0"/>
              <a:t>o</a:t>
            </a:r>
            <a:r>
              <a:rPr lang="en-US" sz="5500" dirty="0" smtClean="0"/>
              <a:t> site is not found?</a:t>
            </a:r>
            <a:endParaRPr lang="en-US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559" y="1497067"/>
            <a:ext cx="8359033" cy="4912224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Remaining true CUP cases are treated with either primary wide-field radiation or </a:t>
            </a:r>
            <a:r>
              <a:rPr lang="en-US" sz="2600" dirty="0" err="1" smtClean="0">
                <a:solidFill>
                  <a:schemeClr val="tx2"/>
                </a:solidFill>
              </a:rPr>
              <a:t>chemoradiation</a:t>
            </a:r>
            <a:r>
              <a:rPr lang="en-US" sz="2600" dirty="0" smtClean="0">
                <a:solidFill>
                  <a:schemeClr val="tx2"/>
                </a:solidFill>
              </a:rPr>
              <a:t> therapy with or without neck dissection</a:t>
            </a:r>
            <a:endParaRPr lang="en-US" sz="2600" dirty="0" smtClean="0">
              <a:solidFill>
                <a:schemeClr val="tx2"/>
              </a:solidFill>
              <a:sym typeface="Wingdings"/>
            </a:endParaRP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  <a:sym typeface="Wingdings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sym typeface="Wingdings"/>
              </a:rPr>
              <a:t>5-year actuarial </a:t>
            </a:r>
            <a:r>
              <a:rPr lang="en-US" sz="2600" dirty="0" smtClean="0">
                <a:solidFill>
                  <a:schemeClr val="tx2"/>
                </a:solidFill>
                <a:sym typeface="Wingdings"/>
              </a:rPr>
              <a:t>survival</a:t>
            </a:r>
            <a:r>
              <a:rPr lang="en-US" sz="2600" baseline="30000" dirty="0" smtClean="0">
                <a:solidFill>
                  <a:schemeClr val="tx2"/>
                </a:solidFill>
                <a:sym typeface="Wingdings"/>
              </a:rPr>
              <a:t>1</a:t>
            </a:r>
            <a:r>
              <a:rPr lang="en-US" sz="2600" dirty="0" smtClean="0">
                <a:solidFill>
                  <a:schemeClr val="tx2"/>
                </a:solidFill>
                <a:sym typeface="Wingdings"/>
              </a:rPr>
              <a:t>: </a:t>
            </a:r>
            <a:endParaRPr lang="en-US" sz="2600" dirty="0" smtClean="0">
              <a:solidFill>
                <a:schemeClr val="tx2"/>
              </a:solidFill>
              <a:sym typeface="Wingdings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sym typeface="Wingdings"/>
              </a:rPr>
              <a:t>69% for N1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sym typeface="Wingdings"/>
              </a:rPr>
              <a:t>58% for N2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  <a:sym typeface="Wingdings"/>
              </a:rPr>
              <a:t>30% for N3  </a:t>
            </a:r>
            <a:br>
              <a:rPr lang="en-US" sz="2600" dirty="0" smtClean="0">
                <a:solidFill>
                  <a:schemeClr val="tx2"/>
                </a:solidFill>
                <a:sym typeface="Wingdings"/>
              </a:rPr>
            </a:b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  <a:sym typeface="Wingdings"/>
            </a:endParaRPr>
          </a:p>
          <a:p>
            <a:pPr algn="l">
              <a:buFont typeface="Arial"/>
              <a:buChar char="•"/>
            </a:pP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6999"/>
            <a:ext cx="91424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/>
              <a:t>1. </a:t>
            </a:r>
            <a:r>
              <a:rPr lang="en-US" sz="1900" dirty="0" err="1" smtClean="0"/>
              <a:t>Grau</a:t>
            </a:r>
            <a:r>
              <a:rPr lang="en-US" sz="1900" dirty="0" smtClean="0"/>
              <a:t> C, Johansen LV, </a:t>
            </a:r>
            <a:r>
              <a:rPr lang="en-US" sz="1900" dirty="0" err="1" smtClean="0"/>
              <a:t>Jakobsen</a:t>
            </a:r>
            <a:r>
              <a:rPr lang="en-US" sz="1900" dirty="0" smtClean="0"/>
              <a:t> J, </a:t>
            </a:r>
            <a:r>
              <a:rPr lang="en-US" sz="1900" dirty="0" err="1" smtClean="0"/>
              <a:t>Geertsen</a:t>
            </a:r>
            <a:r>
              <a:rPr lang="en-US" sz="1900" dirty="0" smtClean="0"/>
              <a:t> P, Andersen E, Jensen BB. "Cervical lymph node metastases from unknown primary tumors.” </a:t>
            </a:r>
            <a:r>
              <a:rPr lang="en-US" sz="1900" dirty="0" err="1" smtClean="0"/>
              <a:t>Radiother</a:t>
            </a:r>
            <a:r>
              <a:rPr lang="en-US" sz="1900" dirty="0" smtClean="0"/>
              <a:t> </a:t>
            </a:r>
            <a:r>
              <a:rPr lang="en-US" sz="1900" dirty="0" err="1" smtClean="0"/>
              <a:t>Oncol</a:t>
            </a:r>
            <a:r>
              <a:rPr lang="en-US" sz="1900" dirty="0" smtClean="0"/>
              <a:t> 2005.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205924"/>
            <a:ext cx="802032" cy="601615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2540" y="1905116"/>
            <a:ext cx="1721027" cy="1219943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93945" y="4230015"/>
            <a:ext cx="2537749" cy="1201235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708" y="1905116"/>
            <a:ext cx="1286593" cy="1704578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4445" y="1219941"/>
            <a:ext cx="1804572" cy="601615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26615" y="1303501"/>
            <a:ext cx="1102794" cy="601615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3335" y="1069541"/>
            <a:ext cx="2372678" cy="902423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506731"/>
            <a:ext cx="802032" cy="601615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1154" y="2506731"/>
            <a:ext cx="1002540" cy="601615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8393" y="2356331"/>
            <a:ext cx="3408636" cy="835576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0166" y="-105638"/>
            <a:ext cx="9144000" cy="11126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Toxicity of </a:t>
            </a:r>
            <a:r>
              <a:rPr lang="en-US" dirty="0" err="1" smtClean="0"/>
              <a:t>chemoradiation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6655" y="1371600"/>
            <a:ext cx="5288972" cy="3894344"/>
          </a:xfrm>
        </p:spPr>
        <p:txBody>
          <a:bodyPr>
            <a:normAutofit/>
          </a:bodyPr>
          <a:lstStyle/>
          <a:p>
            <a:pPr lvl="1"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25% with grade 2 </a:t>
            </a:r>
            <a:r>
              <a:rPr lang="en-US" sz="2600" dirty="0" err="1" smtClean="0">
                <a:solidFill>
                  <a:schemeClr val="tx2"/>
                </a:solidFill>
              </a:rPr>
              <a:t>xerostomia</a:t>
            </a:r>
            <a:endParaRPr lang="en-US" sz="2600" dirty="0" smtClean="0">
              <a:solidFill>
                <a:schemeClr val="tx2"/>
              </a:solidFill>
            </a:endParaRPr>
          </a:p>
          <a:p>
            <a:pPr lvl="1"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32% grade 3 radiation dermatitis</a:t>
            </a:r>
          </a:p>
          <a:p>
            <a:pPr lvl="1"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72% grade 1-2 dysphagia </a:t>
            </a:r>
            <a:r>
              <a:rPr lang="en-US" sz="2600" dirty="0" smtClean="0">
                <a:solidFill>
                  <a:schemeClr val="tx2"/>
                </a:solidFill>
                <a:sym typeface="Wingdings"/>
              </a:rPr>
              <a:t> </a:t>
            </a:r>
            <a:r>
              <a:rPr lang="en-US" sz="2600" dirty="0" smtClean="0">
                <a:solidFill>
                  <a:schemeClr val="tx2"/>
                </a:solidFill>
              </a:rPr>
              <a:t>95% had G tube for median of 6 </a:t>
            </a:r>
            <a:r>
              <a:rPr lang="en-US" sz="2600" dirty="0" err="1" smtClean="0">
                <a:solidFill>
                  <a:schemeClr val="tx2"/>
                </a:solidFill>
              </a:rPr>
              <a:t>mo</a:t>
            </a:r>
            <a:endParaRPr lang="en-US" sz="2600" dirty="0" smtClean="0">
              <a:solidFill>
                <a:schemeClr val="tx2"/>
              </a:solidFill>
            </a:endParaRPr>
          </a:p>
          <a:p>
            <a:pPr lvl="1"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50% grade 3 </a:t>
            </a:r>
            <a:r>
              <a:rPr lang="en-US" sz="2600" dirty="0" err="1" smtClean="0">
                <a:solidFill>
                  <a:schemeClr val="tx2"/>
                </a:solidFill>
              </a:rPr>
              <a:t>mucositis</a:t>
            </a:r>
            <a:endParaRPr lang="en-US" sz="2600" dirty="0" smtClean="0">
              <a:solidFill>
                <a:schemeClr val="tx2"/>
              </a:solidFill>
            </a:endParaRPr>
          </a:p>
          <a:p>
            <a:pPr lvl="1"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46% esophageal stricture</a:t>
            </a:r>
          </a:p>
          <a:p>
            <a:pPr lvl="1"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40% skin fibrosis</a:t>
            </a:r>
          </a:p>
        </p:txBody>
      </p:sp>
      <p:pic>
        <p:nvPicPr>
          <p:cNvPr id="5" name="Picture 4" descr="13686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0" y="1115069"/>
            <a:ext cx="3573011" cy="2677278"/>
          </a:xfrm>
          <a:prstGeom prst="rect">
            <a:avLst/>
          </a:prstGeom>
        </p:spPr>
      </p:pic>
      <p:pic>
        <p:nvPicPr>
          <p:cNvPr id="6" name="Picture 5" descr="Screen shot 2014-07-28 at 11.14.3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0" y="3860079"/>
            <a:ext cx="3573011" cy="2996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29432" y="5162614"/>
            <a:ext cx="577168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Madani</a:t>
            </a:r>
            <a:r>
              <a:rPr lang="en-US" dirty="0" smtClean="0"/>
              <a:t> I, </a:t>
            </a:r>
            <a:r>
              <a:rPr lang="en-US" dirty="0" err="1" smtClean="0"/>
              <a:t>Vakaet</a:t>
            </a:r>
            <a:r>
              <a:rPr lang="en-US" dirty="0" smtClean="0"/>
              <a:t> L, </a:t>
            </a:r>
            <a:r>
              <a:rPr lang="en-US" dirty="0" err="1" smtClean="0"/>
              <a:t>Bonte</a:t>
            </a:r>
            <a:r>
              <a:rPr lang="en-US" dirty="0" smtClean="0"/>
              <a:t> K, </a:t>
            </a:r>
            <a:r>
              <a:rPr lang="en-US" dirty="0" err="1" smtClean="0"/>
              <a:t>Boterberg</a:t>
            </a:r>
            <a:r>
              <a:rPr lang="en-US" dirty="0" smtClean="0"/>
              <a:t> T, De </a:t>
            </a:r>
            <a:r>
              <a:rPr lang="en-US" dirty="0" err="1" smtClean="0"/>
              <a:t>Neve</a:t>
            </a:r>
            <a:r>
              <a:rPr lang="en-US" dirty="0" smtClean="0"/>
              <a:t> W. Intensity-modulated radiotherapy for cervical lymph node metastases from unknown primary cancer. </a:t>
            </a:r>
            <a:r>
              <a:rPr lang="en-US" dirty="0" err="1" smtClean="0"/>
              <a:t>Int</a:t>
            </a:r>
            <a:r>
              <a:rPr lang="en-US" dirty="0" smtClean="0"/>
              <a:t> J </a:t>
            </a:r>
            <a:r>
              <a:rPr lang="en-US" dirty="0" err="1" smtClean="0"/>
              <a:t>Radiat</a:t>
            </a:r>
            <a:r>
              <a:rPr lang="en-US" dirty="0" smtClean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</a:t>
            </a:r>
            <a:r>
              <a:rPr lang="en-US" dirty="0" err="1" smtClean="0"/>
              <a:t>Phys</a:t>
            </a:r>
            <a:r>
              <a:rPr lang="en-US" dirty="0" smtClean="0"/>
              <a:t> 2008.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Top photo: http://www.headandneckcancerpatient.com/uploads/1/3/8/1/1381721/1368688.jpg?</a:t>
            </a:r>
            <a:r>
              <a:rPr lang="en-US" sz="1200" dirty="0" smtClean="0"/>
              <a:t>922. </a:t>
            </a:r>
            <a:r>
              <a:rPr lang="en-US" sz="1200" dirty="0" smtClean="0"/>
              <a:t>Bottom photo: http://ida.cdeworld.com/courses/4587-Oral_Pretreatment_of_the_Cancer_Patient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22" y="3349136"/>
            <a:ext cx="8973080" cy="2995138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N</a:t>
            </a:r>
            <a:r>
              <a:rPr lang="en-US" sz="2600" dirty="0" smtClean="0">
                <a:solidFill>
                  <a:schemeClr val="tx2"/>
                </a:solidFill>
              </a:rPr>
              <a:t>=44 </a:t>
            </a:r>
            <a:r>
              <a:rPr lang="en-US" sz="2600" dirty="0" smtClean="0">
                <a:solidFill>
                  <a:schemeClr val="tx2"/>
                </a:solidFill>
              </a:rPr>
              <a:t>CUP patients from the University of Pittsburgh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Match-paired analyses 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Improved overall, disease-free, and cause-specific survival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 shot 2014-07-27 at 2.15.0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4" y="288357"/>
            <a:ext cx="7717186" cy="217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153" y="469740"/>
            <a:ext cx="7772400" cy="753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CC: Right neck swelling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72" y="1709530"/>
            <a:ext cx="8638390" cy="4515182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HPI: JD is a 63M initially presented to PCP with a painful R neck mass after URI, thought to be neck abscess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Saw outside HNS and received antibiotics and needle aspiration showing frank pus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Sent to WHC ED and admitted to HNS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ROS: 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7-27 at 2.15.0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77" y="150732"/>
            <a:ext cx="7755874" cy="2173112"/>
          </a:xfrm>
          <a:prstGeom prst="rect">
            <a:avLst/>
          </a:prstGeom>
        </p:spPr>
      </p:pic>
      <p:pic>
        <p:nvPicPr>
          <p:cNvPr id="8196" name="Picture 4" descr="Figure 2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640" y="2435907"/>
            <a:ext cx="4329456" cy="3324225"/>
          </a:xfrm>
          <a:prstGeom prst="rect">
            <a:avLst/>
          </a:prstGeom>
          <a:noFill/>
        </p:spPr>
      </p:pic>
      <p:pic>
        <p:nvPicPr>
          <p:cNvPr id="8198" name="Picture 6" descr="Figure 4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9390" y="2443660"/>
            <a:ext cx="4191000" cy="33242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363685" y="5831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5-year overall survival: </a:t>
            </a:r>
          </a:p>
          <a:p>
            <a:pPr algn="ctr"/>
            <a:r>
              <a:rPr lang="en-US" sz="2400" b="1" dirty="0" smtClean="0"/>
              <a:t>95.7% (1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 found) vs. 52% (1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 not found)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7" y="-23683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881" y="1423555"/>
            <a:ext cx="4655128" cy="4748646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600" dirty="0" err="1" smtClean="0">
                <a:solidFill>
                  <a:schemeClr val="tx2"/>
                </a:solidFill>
              </a:rPr>
              <a:t>daVinci</a:t>
            </a:r>
            <a:r>
              <a:rPr lang="en-US" sz="2600" dirty="0" smtClean="0">
                <a:solidFill>
                  <a:schemeClr val="tx2"/>
                </a:solidFill>
              </a:rPr>
              <a:t> robot system with 3D magnified view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Improved visualization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Freedom of motion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Access to OP </a:t>
            </a:r>
            <a:r>
              <a:rPr lang="en-US" sz="2600" dirty="0" err="1" smtClean="0">
                <a:solidFill>
                  <a:schemeClr val="tx2"/>
                </a:solidFill>
              </a:rPr>
              <a:t>subsites</a:t>
            </a: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Useful for both ablative purposes and potentially as diagnostic modality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 algn="l"/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8" y="1089412"/>
            <a:ext cx="4179478" cy="3255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95" y="4011613"/>
            <a:ext cx="4179478" cy="284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7926" y="6059855"/>
            <a:ext cx="493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Top: http://www.uphs.upenn.edu/pennorl/education/images/daVinci_ Machine2.jpg </a:t>
            </a:r>
            <a:br>
              <a:rPr lang="en-US" sz="1200" dirty="0" smtClean="0"/>
            </a:br>
            <a:r>
              <a:rPr lang="en-US" sz="1200" dirty="0" smtClean="0"/>
              <a:t>Bottom: http://www.medicalgrapevineasia.com/mg/2013/03/17/</a:t>
            </a:r>
            <a:br>
              <a:rPr lang="en-US" sz="1200" dirty="0" smtClean="0"/>
            </a:br>
            <a:r>
              <a:rPr lang="en-US" sz="1200" dirty="0" smtClean="0"/>
              <a:t>minimally-invasive-head-and-neck-surgery/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7-28 at 10.18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3" y="75590"/>
            <a:ext cx="8826500" cy="2654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5914" y="2640553"/>
            <a:ext cx="82046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N = 10 CUP patients from the University of Pittsburgh</a:t>
            </a: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All patients underwent cervical </a:t>
            </a:r>
            <a:r>
              <a:rPr lang="en-US" sz="2600" dirty="0" err="1" smtClean="0">
                <a:solidFill>
                  <a:schemeClr val="tx2"/>
                </a:solidFill>
              </a:rPr>
              <a:t>bx</a:t>
            </a:r>
            <a:r>
              <a:rPr lang="en-US" sz="2600" dirty="0" smtClean="0">
                <a:solidFill>
                  <a:schemeClr val="tx2"/>
                </a:solidFill>
              </a:rPr>
              <a:t>, PET/CT, formal endoscopy, bilateral tonsillectomy, random </a:t>
            </a:r>
            <a:r>
              <a:rPr lang="en-US" sz="2600" dirty="0" err="1" smtClean="0">
                <a:solidFill>
                  <a:schemeClr val="tx2"/>
                </a:solidFill>
              </a:rPr>
              <a:t>bx</a:t>
            </a:r>
            <a:r>
              <a:rPr lang="en-US" sz="2600" dirty="0" smtClean="0">
                <a:solidFill>
                  <a:schemeClr val="tx2"/>
                </a:solidFill>
              </a:rPr>
              <a:t> BOT</a:t>
            </a:r>
          </a:p>
          <a:p>
            <a:pPr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When 1</a:t>
            </a:r>
            <a:r>
              <a:rPr lang="en-US" sz="2600" baseline="30000" dirty="0" smtClean="0">
                <a:solidFill>
                  <a:schemeClr val="tx2"/>
                </a:solidFill>
              </a:rPr>
              <a:t>o</a:t>
            </a:r>
            <a:r>
              <a:rPr lang="en-US" sz="2600" dirty="0" smtClean="0">
                <a:solidFill>
                  <a:schemeClr val="tx2"/>
                </a:solidFill>
              </a:rPr>
              <a:t> site not found </a:t>
            </a:r>
            <a:r>
              <a:rPr lang="en-US" sz="2600" dirty="0" smtClean="0">
                <a:solidFill>
                  <a:schemeClr val="tx2"/>
                </a:solidFill>
                <a:sym typeface="Wingdings"/>
              </a:rPr>
              <a:t></a:t>
            </a:r>
            <a:r>
              <a:rPr lang="en-US" sz="2600" dirty="0" smtClean="0">
                <a:solidFill>
                  <a:schemeClr val="tx2"/>
                </a:solidFill>
              </a:rPr>
              <a:t> TORS lingual tonsillectomy</a:t>
            </a: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9/10 (90%) with pathologic exam revealing invasive </a:t>
            </a:r>
            <a:r>
              <a:rPr lang="en-US" sz="2600" dirty="0" err="1" smtClean="0">
                <a:solidFill>
                  <a:schemeClr val="tx2"/>
                </a:solidFill>
              </a:rPr>
              <a:t>SCCa</a:t>
            </a:r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Mean diameter = 0.9 cm</a:t>
            </a:r>
          </a:p>
          <a:p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7500" y="2142812"/>
            <a:ext cx="88265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Multi-institutional study: </a:t>
            </a:r>
            <a:r>
              <a:rPr lang="en-US" sz="2200" dirty="0" smtClean="0">
                <a:solidFill>
                  <a:schemeClr val="tx2"/>
                </a:solidFill>
              </a:rPr>
              <a:t>University of Washington, 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MD Anderson, University of Alabama-Birmingham, UT-Houston, Johns Hopkins, Oregon Health Sciences</a:t>
            </a:r>
          </a:p>
          <a:p>
            <a:pPr>
              <a:buFont typeface="Arial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N = 47 patients with CUP</a:t>
            </a: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Tumor site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identifie</a:t>
            </a:r>
            <a:r>
              <a:rPr lang="en-US" sz="2600" dirty="0" smtClean="0">
                <a:solidFill>
                  <a:schemeClr val="tx2"/>
                </a:solidFill>
              </a:rPr>
              <a:t>d </a:t>
            </a:r>
            <a:r>
              <a:rPr lang="en-US" sz="2600" dirty="0" smtClean="0">
                <a:solidFill>
                  <a:schemeClr val="tx2"/>
                </a:solidFill>
              </a:rPr>
              <a:t>by TORS in 34 of 47 (72.3%)</a:t>
            </a: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18 with no suspicious findings </a:t>
            </a:r>
            <a:r>
              <a:rPr lang="en-US" sz="2600" dirty="0" smtClean="0">
                <a:solidFill>
                  <a:schemeClr val="tx2"/>
                </a:solidFill>
                <a:sym typeface="Wingdings"/>
              </a:rPr>
              <a:t></a:t>
            </a:r>
            <a:r>
              <a:rPr lang="en-US" sz="2600" dirty="0" smtClean="0">
                <a:solidFill>
                  <a:schemeClr val="tx2"/>
                </a:solidFill>
              </a:rPr>
              <a:t> 72.2% identified</a:t>
            </a:r>
          </a:p>
          <a:p>
            <a:pPr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Suggests that regardless of the preoperative findings, </a:t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3000" b="1" dirty="0" smtClean="0">
                <a:solidFill>
                  <a:schemeClr val="tx2"/>
                </a:solidFill>
              </a:rPr>
              <a:t>TORS had a consistently high diagnostic rate</a:t>
            </a:r>
          </a:p>
          <a:p>
            <a:pPr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79" y="175484"/>
            <a:ext cx="8850053" cy="194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478" y="985976"/>
            <a:ext cx="337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JAMA </a:t>
            </a:r>
            <a:r>
              <a:rPr lang="en-US" sz="1400" dirty="0" err="1" smtClean="0">
                <a:solidFill>
                  <a:schemeClr val="bg1"/>
                </a:solidFill>
              </a:rPr>
              <a:t>Otolaryngol</a:t>
            </a:r>
            <a:r>
              <a:rPr lang="en-US" sz="1400" dirty="0" smtClean="0">
                <a:solidFill>
                  <a:schemeClr val="bg1"/>
                </a:solidFill>
              </a:rPr>
              <a:t> Head Neck Surg. 2013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91" y="280812"/>
            <a:ext cx="8458200" cy="9630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Primary identified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379" y="1436914"/>
            <a:ext cx="8359033" cy="4801755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Management appropriate for size and extent of disease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Allows options for surgical resection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Better definition of primary tumor target volume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Focused radiation field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Assists in post-treatment surveillance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46" y="6198225"/>
            <a:ext cx="9470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Eisele</a:t>
            </a:r>
            <a:r>
              <a:rPr lang="en-US" sz="2000" dirty="0" smtClean="0"/>
              <a:t>, D. “</a:t>
            </a:r>
            <a:r>
              <a:rPr lang="en-US" sz="2000" dirty="0" err="1" smtClean="0"/>
              <a:t>Squamous</a:t>
            </a:r>
            <a:r>
              <a:rPr lang="en-US" sz="2000" dirty="0" smtClean="0"/>
              <a:t> cell carcinoma of the neck with unknown primary.” Auto-Digest Otolaryngology 2013.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9657" y="2446196"/>
            <a:ext cx="82694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N = 22 at Ohio State University</a:t>
            </a: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Long-term QOL scores collected at baseline, 3 weeks, </a:t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2600" dirty="0" smtClean="0">
                <a:solidFill>
                  <a:schemeClr val="tx2"/>
                </a:solidFill>
              </a:rPr>
              <a:t>3 months, 6 months, 12 months post-op</a:t>
            </a:r>
          </a:p>
          <a:p>
            <a:pPr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Four domains: speech, eating, aesthetics, social disruptions</a:t>
            </a:r>
          </a:p>
          <a:p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 shot 2014-07-27 at 2.08.3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79" y="319127"/>
            <a:ext cx="8082971" cy="2153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65" y="2340597"/>
            <a:ext cx="5646659" cy="4430456"/>
          </a:xfrm>
          <a:prstGeom prst="rect">
            <a:avLst/>
          </a:prstGeom>
        </p:spPr>
      </p:pic>
      <p:pic>
        <p:nvPicPr>
          <p:cNvPr id="5" name="Picture 4" descr="Screen shot 2014-07-24 at 7.21.53 PM.png"/>
          <p:cNvPicPr>
            <a:picLocks noChangeAspect="1"/>
          </p:cNvPicPr>
          <p:nvPr/>
        </p:nvPicPr>
        <p:blipFill>
          <a:blip r:embed="rId4"/>
          <a:srcRect l="6515" t="46509" r="77259" b="18666"/>
          <a:stretch>
            <a:fillRect/>
          </a:stretch>
        </p:blipFill>
        <p:spPr>
          <a:xfrm>
            <a:off x="6783961" y="3438459"/>
            <a:ext cx="1554688" cy="1798559"/>
          </a:xfrm>
          <a:prstGeom prst="rect">
            <a:avLst/>
          </a:prstGeom>
        </p:spPr>
      </p:pic>
      <p:pic>
        <p:nvPicPr>
          <p:cNvPr id="8" name="Picture 7" descr="Screen shot 2014-07-27 at 2.08.35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30" y="224849"/>
            <a:ext cx="7546246" cy="2010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81896" y="213777"/>
            <a:ext cx="9144000" cy="11126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Patient JD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45" y="1683801"/>
            <a:ext cx="8594068" cy="4554868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Palatine tonsillectomy and TORS lingual tonsillectomy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Path: Infiltrating SCC, moderately differentiated, left BOT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600" dirty="0" err="1" smtClean="0">
                <a:solidFill>
                  <a:schemeClr val="tx2"/>
                </a:solidFill>
              </a:rPr>
              <a:t>Chemoradiation</a:t>
            </a:r>
            <a:r>
              <a:rPr lang="en-US" sz="2600" dirty="0" smtClean="0">
                <a:solidFill>
                  <a:schemeClr val="tx2"/>
                </a:solidFill>
              </a:rPr>
              <a:t> for definitive treatment</a:t>
            </a:r>
          </a:p>
          <a:p>
            <a:pPr algn="l">
              <a:buFont typeface="Arial"/>
              <a:buChar char="•"/>
            </a:pP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54634" y="213776"/>
            <a:ext cx="9142413" cy="10730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864" y="1683801"/>
            <a:ext cx="8342307" cy="4554868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CUP is a devastating diagnosis with previously poor treatment options and prognoses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Wide-field radiation therapy causes significant morbidity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Finding primary site leads to much better survival outcomes</a:t>
            </a:r>
            <a:br>
              <a:rPr lang="en-US" sz="2600" dirty="0" smtClean="0">
                <a:solidFill>
                  <a:schemeClr val="tx2"/>
                </a:solidFill>
              </a:rPr>
            </a:b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TORS has potential to improve both discovery of primary tumor sites and overall survival in these pts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Analysis of quality-of-life studies after TORS has shown minimal disruptions in day-to-day functions 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57999" y="2098472"/>
            <a:ext cx="9142413" cy="10730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281" y="469740"/>
            <a:ext cx="7772400" cy="753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CC: Right neck swelling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72" y="1709530"/>
            <a:ext cx="8638390" cy="4515182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PMH: HTN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PSH: Lithotripsy for left renal calculus, arthroscopy R knee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Meds: </a:t>
            </a:r>
            <a:r>
              <a:rPr lang="en-US" sz="2600" dirty="0" err="1" smtClean="0">
                <a:solidFill>
                  <a:schemeClr val="tx2"/>
                </a:solidFill>
              </a:rPr>
              <a:t>Atenolol-Chlorthalidone</a:t>
            </a:r>
            <a:r>
              <a:rPr lang="en-US" sz="2600" dirty="0" smtClean="0">
                <a:solidFill>
                  <a:schemeClr val="tx2"/>
                </a:solidFill>
              </a:rPr>
              <a:t>, Aspirin</a:t>
            </a:r>
          </a:p>
          <a:p>
            <a:pPr algn="l"/>
            <a:r>
              <a:rPr lang="en-US" sz="2600" dirty="0" err="1" smtClean="0">
                <a:solidFill>
                  <a:schemeClr val="tx2"/>
                </a:solidFill>
              </a:rPr>
              <a:t>Fam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Hx</a:t>
            </a:r>
            <a:r>
              <a:rPr lang="en-US" sz="2600" dirty="0" smtClean="0">
                <a:solidFill>
                  <a:schemeClr val="tx2"/>
                </a:solidFill>
              </a:rPr>
              <a:t>: Denies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Social </a:t>
            </a:r>
            <a:r>
              <a:rPr lang="en-US" sz="2600" dirty="0" err="1" smtClean="0">
                <a:solidFill>
                  <a:schemeClr val="tx2"/>
                </a:solidFill>
              </a:rPr>
              <a:t>Hx</a:t>
            </a:r>
            <a:r>
              <a:rPr lang="en-US" sz="2600" dirty="0" smtClean="0">
                <a:solidFill>
                  <a:schemeClr val="tx2"/>
                </a:solidFill>
              </a:rPr>
              <a:t>: Employed as mailman. Never smoked. Occasional </a:t>
            </a:r>
            <a:r>
              <a:rPr lang="en-US" sz="2600" dirty="0" err="1" smtClean="0">
                <a:solidFill>
                  <a:schemeClr val="tx2"/>
                </a:solidFill>
              </a:rPr>
              <a:t>EtOH</a:t>
            </a:r>
            <a:endParaRPr lang="en-US" sz="2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207" y="213776"/>
            <a:ext cx="83439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TORS Quality-of-Life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380" y="2074333"/>
            <a:ext cx="8059728" cy="4164336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SCC detected in palatine tonsil in 12 pts (54.5%) and BOT in four pts (18.2%)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No primary tumor identified in six patients (27.3%)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Complete tumor resection with negative margins achieved in 12 of 16 pts (75%)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379" y="2074333"/>
            <a:ext cx="8359033" cy="4164336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SCC detected in palatine tonsil in 12 pts (54.5%) and BOT in four pts (18.2%)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No primary tumor identified in six patients (27.3%)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Complete tumor resection with negative margins achieved in 12 of 16 pts (75%)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4-07-30 at 5.20.5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15" y="1683801"/>
            <a:ext cx="8624497" cy="435895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83697" y="6630504"/>
            <a:ext cx="41206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Grau</a:t>
            </a:r>
            <a:r>
              <a:rPr lang="en-US" sz="1000" dirty="0" smtClean="0"/>
              <a:t> et al; </a:t>
            </a:r>
            <a:r>
              <a:rPr lang="en-US" sz="1000" dirty="0" err="1" smtClean="0"/>
              <a:t>Radiother</a:t>
            </a:r>
            <a:r>
              <a:rPr lang="en-US" sz="1000" dirty="0" smtClean="0"/>
              <a:t> </a:t>
            </a:r>
            <a:r>
              <a:rPr lang="en-US" sz="1000" dirty="0" err="1" smtClean="0"/>
              <a:t>Oncol</a:t>
            </a:r>
            <a:r>
              <a:rPr lang="en-US" sz="1000" dirty="0" smtClean="0"/>
              <a:t>, 2000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44075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7-31 at 3.44.2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2" y="643616"/>
            <a:ext cx="8350455" cy="4435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31 at 3.44.3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86" y="802217"/>
            <a:ext cx="8087724" cy="4781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78" y="293093"/>
            <a:ext cx="7772400" cy="753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464" y="1311935"/>
            <a:ext cx="8073736" cy="4912777"/>
          </a:xfrm>
        </p:spPr>
        <p:txBody>
          <a:bodyPr>
            <a:normAutofit/>
          </a:bodyPr>
          <a:lstStyle/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Gen: NAD, AAOx3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Eyes: EOMI, PERRLA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Ant </a:t>
            </a:r>
            <a:r>
              <a:rPr lang="en-US" sz="2600" dirty="0" err="1" smtClean="0">
                <a:solidFill>
                  <a:schemeClr val="tx2"/>
                </a:solidFill>
              </a:rPr>
              <a:t>nares</a:t>
            </a:r>
            <a:r>
              <a:rPr lang="en-US" sz="2600" dirty="0" smtClean="0">
                <a:solidFill>
                  <a:schemeClr val="tx2"/>
                </a:solidFill>
              </a:rPr>
              <a:t>: Clear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Ears: Clear, TM intact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OC/OP: Tonsils symmetric 1+ </a:t>
            </a:r>
            <a:r>
              <a:rPr lang="en-US" sz="2600" dirty="0" err="1" smtClean="0">
                <a:solidFill>
                  <a:schemeClr val="tx2"/>
                </a:solidFill>
              </a:rPr>
              <a:t>b/l</a:t>
            </a:r>
            <a:r>
              <a:rPr lang="en-US" sz="2600" dirty="0" smtClean="0">
                <a:solidFill>
                  <a:schemeClr val="tx2"/>
                </a:solidFill>
              </a:rPr>
              <a:t>, tongue mobile, no palpable masses, no </a:t>
            </a:r>
            <a:r>
              <a:rPr lang="en-US" sz="2600" dirty="0" err="1" smtClean="0">
                <a:solidFill>
                  <a:schemeClr val="tx2"/>
                </a:solidFill>
              </a:rPr>
              <a:t>erythema</a:t>
            </a:r>
            <a:endParaRPr lang="en-US" sz="2600" dirty="0" smtClean="0">
              <a:solidFill>
                <a:schemeClr val="tx2"/>
              </a:solidFill>
            </a:endParaRP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Neck: </a:t>
            </a:r>
            <a:r>
              <a:rPr lang="en-US" sz="2600" b="1" dirty="0" smtClean="0">
                <a:solidFill>
                  <a:schemeClr val="tx2"/>
                </a:solidFill>
              </a:rPr>
              <a:t>Right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levels II and III LAD. </a:t>
            </a:r>
            <a:r>
              <a:rPr lang="en-US" sz="2600" dirty="0" smtClean="0">
                <a:solidFill>
                  <a:schemeClr val="tx2"/>
                </a:solidFill>
              </a:rPr>
              <a:t>Salivary glands soft and symmetric </a:t>
            </a:r>
            <a:r>
              <a:rPr lang="en-US" sz="2600" dirty="0" err="1" smtClean="0">
                <a:solidFill>
                  <a:schemeClr val="tx2"/>
                </a:solidFill>
              </a:rPr>
              <a:t>b/l</a:t>
            </a:r>
            <a:r>
              <a:rPr lang="en-US" sz="2600" dirty="0" smtClean="0">
                <a:solidFill>
                  <a:schemeClr val="tx2"/>
                </a:solidFill>
              </a:rPr>
              <a:t>.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Thyroid normal to palpation. Trachea midline, no masses or tenderness.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0" y="407394"/>
            <a:ext cx="7772400" cy="753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Flexible </a:t>
            </a:r>
            <a:r>
              <a:rPr lang="en-US" dirty="0" err="1" smtClean="0"/>
              <a:t>laryngoscopy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330" y="1311935"/>
            <a:ext cx="8447808" cy="4912777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Nasal mucosa: no signs of inflammation</a:t>
            </a:r>
          </a:p>
          <a:p>
            <a:pPr algn="l"/>
            <a:r>
              <a:rPr lang="en-US" sz="2600" dirty="0" err="1" smtClean="0">
                <a:solidFill>
                  <a:schemeClr val="tx2"/>
                </a:solidFill>
              </a:rPr>
              <a:t>Turbinates</a:t>
            </a:r>
            <a:r>
              <a:rPr lang="en-US" sz="2600" dirty="0" smtClean="0">
                <a:solidFill>
                  <a:schemeClr val="tx2"/>
                </a:solidFill>
              </a:rPr>
              <a:t>: normal morphology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Polyps: No polyps or masses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Septum: No </a:t>
            </a:r>
            <a:r>
              <a:rPr lang="en-US" sz="2600" dirty="0" err="1" smtClean="0">
                <a:solidFill>
                  <a:schemeClr val="tx2"/>
                </a:solidFill>
              </a:rPr>
              <a:t>performations</a:t>
            </a:r>
            <a:endParaRPr lang="en-US" sz="2600" dirty="0" smtClean="0">
              <a:solidFill>
                <a:schemeClr val="tx2"/>
              </a:solidFill>
            </a:endParaRPr>
          </a:p>
          <a:p>
            <a:pPr algn="l"/>
            <a:r>
              <a:rPr lang="en-US" sz="2600" dirty="0" err="1" smtClean="0">
                <a:solidFill>
                  <a:schemeClr val="tx2"/>
                </a:solidFill>
              </a:rPr>
              <a:t>Nasopharynx</a:t>
            </a:r>
            <a:r>
              <a:rPr lang="en-US" sz="2600" dirty="0" smtClean="0">
                <a:solidFill>
                  <a:schemeClr val="tx2"/>
                </a:solidFill>
              </a:rPr>
              <a:t>: No significant adenoid enlargement, </a:t>
            </a:r>
            <a:r>
              <a:rPr lang="en-US" sz="2600" dirty="0" err="1" smtClean="0">
                <a:solidFill>
                  <a:schemeClr val="tx2"/>
                </a:solidFill>
              </a:rPr>
              <a:t>eustachian</a:t>
            </a:r>
            <a:r>
              <a:rPr lang="en-US" sz="2600" dirty="0" smtClean="0">
                <a:solidFill>
                  <a:schemeClr val="tx2"/>
                </a:solidFill>
              </a:rPr>
              <a:t> tube orifices clear</a:t>
            </a:r>
          </a:p>
          <a:p>
            <a:pPr algn="l"/>
            <a:r>
              <a:rPr lang="en-US" sz="2600" dirty="0" err="1" smtClean="0">
                <a:solidFill>
                  <a:schemeClr val="tx2"/>
                </a:solidFill>
              </a:rPr>
              <a:t>Oropharynx</a:t>
            </a:r>
            <a:r>
              <a:rPr lang="en-US" sz="2600" dirty="0" smtClean="0">
                <a:solidFill>
                  <a:schemeClr val="tx2"/>
                </a:solidFill>
              </a:rPr>
              <a:t>: Pharyngeal walls normal</a:t>
            </a:r>
          </a:p>
          <a:p>
            <a:pPr algn="l"/>
            <a:r>
              <a:rPr lang="en-US" sz="2600" dirty="0" err="1" smtClean="0">
                <a:solidFill>
                  <a:schemeClr val="tx2"/>
                </a:solidFill>
              </a:rPr>
              <a:t>Hypopharynx</a:t>
            </a:r>
            <a:r>
              <a:rPr lang="en-US" sz="2600" dirty="0" smtClean="0">
                <a:solidFill>
                  <a:schemeClr val="tx2"/>
                </a:solidFill>
              </a:rPr>
              <a:t>: No pooling of secretions; no lesions or </a:t>
            </a:r>
            <a:r>
              <a:rPr lang="en-US" sz="2600" dirty="0" err="1" smtClean="0">
                <a:solidFill>
                  <a:schemeClr val="tx2"/>
                </a:solidFill>
              </a:rPr>
              <a:t>erythema</a:t>
            </a:r>
            <a:endParaRPr lang="en-US" sz="2600" dirty="0" smtClean="0">
              <a:solidFill>
                <a:schemeClr val="tx2"/>
              </a:solidFill>
            </a:endParaRP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Larynx: Vocal cord motion is normal; no lesions</a:t>
            </a:r>
          </a:p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Vocal Folds: No vocal fold lesions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371" y="293093"/>
            <a:ext cx="7772400" cy="753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CT</a:t>
            </a:r>
            <a:endParaRPr lang="en-US" dirty="0"/>
          </a:p>
        </p:txBody>
      </p:sp>
      <p:pic>
        <p:nvPicPr>
          <p:cNvPr id="5" name="Picture 4" descr="Screen shot 2014-07-30 at 4.47.1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26" y="1096893"/>
            <a:ext cx="5561578" cy="548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3093"/>
            <a:ext cx="7772400" cy="10188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464" y="1579418"/>
            <a:ext cx="8073736" cy="4397860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FNA: no signs of malignancy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Taken to OR for LN </a:t>
            </a:r>
            <a:r>
              <a:rPr lang="en-US" sz="2600" dirty="0" smtClean="0">
                <a:solidFill>
                  <a:schemeClr val="tx2"/>
                </a:solidFill>
              </a:rPr>
              <a:t>biopsy </a:t>
            </a:r>
            <a:r>
              <a:rPr lang="en-US" sz="2600" dirty="0" smtClean="0">
                <a:solidFill>
                  <a:schemeClr val="tx2"/>
                </a:solidFill>
              </a:rPr>
              <a:t>and I&amp;D of neck abscess: </a:t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2600" dirty="0" smtClean="0">
                <a:solidFill>
                  <a:schemeClr val="tx2"/>
                </a:solidFill>
                <a:sym typeface="Wingdings"/>
              </a:rPr>
              <a:t>2 large nodes  F</a:t>
            </a:r>
            <a:r>
              <a:rPr lang="en-US" sz="2600" dirty="0" smtClean="0">
                <a:solidFill>
                  <a:schemeClr val="tx2"/>
                </a:solidFill>
              </a:rPr>
              <a:t>rozen (+) for metastatic </a:t>
            </a:r>
            <a:r>
              <a:rPr lang="en-US" sz="2600" dirty="0" err="1" smtClean="0">
                <a:solidFill>
                  <a:schemeClr val="tx2"/>
                </a:solidFill>
              </a:rPr>
              <a:t>SCCa</a:t>
            </a: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DL completed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PET/CT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771" y="293093"/>
            <a:ext cx="7772400" cy="753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PET/CT</a:t>
            </a:r>
            <a:endParaRPr lang="en-US" dirty="0"/>
          </a:p>
        </p:txBody>
      </p:sp>
      <p:pic>
        <p:nvPicPr>
          <p:cNvPr id="6" name="Picture 5" descr="Screen shot 2014-07-30 at 4.49.1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9" y="1564828"/>
            <a:ext cx="4398979" cy="43176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507" y="1564827"/>
            <a:ext cx="4048807" cy="433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40" y="293093"/>
            <a:ext cx="7772400" cy="10188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168" y="1656678"/>
            <a:ext cx="8243505" cy="4320600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FNA: no signs of malignancy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Taken to OR for LN </a:t>
            </a:r>
            <a:r>
              <a:rPr lang="en-US" sz="2600" dirty="0" err="1" smtClean="0">
                <a:solidFill>
                  <a:schemeClr val="tx2"/>
                </a:solidFill>
              </a:rPr>
              <a:t>bx</a:t>
            </a:r>
            <a:r>
              <a:rPr lang="en-US" sz="2600" dirty="0" smtClean="0">
                <a:solidFill>
                  <a:schemeClr val="tx2"/>
                </a:solidFill>
              </a:rPr>
              <a:t> and I&amp;D of neck abscess: </a:t>
            </a:r>
            <a:r>
              <a:rPr lang="en-US" sz="2600" dirty="0" smtClean="0">
                <a:solidFill>
                  <a:schemeClr val="tx2"/>
                </a:solidFill>
                <a:sym typeface="Wingdings"/>
              </a:rPr>
              <a:t>2 large nodes. F</a:t>
            </a:r>
            <a:r>
              <a:rPr lang="en-US" sz="2600" dirty="0" smtClean="0">
                <a:solidFill>
                  <a:schemeClr val="tx2"/>
                </a:solidFill>
              </a:rPr>
              <a:t>rozen positive for metastatic </a:t>
            </a:r>
            <a:r>
              <a:rPr lang="en-US" sz="2600" dirty="0" err="1" smtClean="0">
                <a:solidFill>
                  <a:schemeClr val="tx2"/>
                </a:solidFill>
              </a:rPr>
              <a:t>SCCa</a:t>
            </a:r>
            <a:r>
              <a:rPr lang="en-US" sz="2600" dirty="0" smtClean="0">
                <a:solidFill>
                  <a:schemeClr val="tx2"/>
                </a:solidFill>
              </a:rPr>
              <a:t>. 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DL completed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PET/CT: Concordant FDG-PET and CT images with necrotic LAD R neck</a:t>
            </a:r>
          </a:p>
          <a:p>
            <a:pPr algn="l">
              <a:buFont typeface="Arial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R MRND: 2/44 R level III nodes with metastatic </a:t>
            </a:r>
            <a:r>
              <a:rPr lang="en-US" sz="2600" dirty="0" err="1" smtClean="0">
                <a:solidFill>
                  <a:schemeClr val="tx2"/>
                </a:solidFill>
              </a:rPr>
              <a:t>SCCa</a:t>
            </a: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3000" b="1" dirty="0" smtClean="0">
                <a:solidFill>
                  <a:schemeClr val="tx2"/>
                </a:solidFill>
              </a:rPr>
              <a:t>Diagnosis: TxN2bM0 </a:t>
            </a:r>
            <a:r>
              <a:rPr lang="en-US" sz="3000" b="1" dirty="0" err="1" smtClean="0">
                <a:solidFill>
                  <a:schemeClr val="tx2"/>
                </a:solidFill>
              </a:rPr>
              <a:t>SCCa</a:t>
            </a:r>
            <a:r>
              <a:rPr lang="en-US" sz="3000" b="1" dirty="0" smtClean="0">
                <a:solidFill>
                  <a:schemeClr val="tx2"/>
                </a:solidFill>
              </a:rPr>
              <a:t>, primary site unknown</a:t>
            </a: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  <a:p>
            <a:pPr algn="l"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5950</TotalTime>
  <Words>3386</Words>
  <Application>Microsoft Macintosh PowerPoint</Application>
  <PresentationFormat>On-screen Show (4:3)</PresentationFormat>
  <Paragraphs>316</Paragraphs>
  <Slides>34</Slides>
  <Notes>33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Adjacency</vt:lpstr>
      <vt:lpstr>Carcinoma of Unknown Primary:  The Role of Transoral Robotic Surgery</vt:lpstr>
      <vt:lpstr>CC: Right neck swelling</vt:lpstr>
      <vt:lpstr>CC: Right neck swelling</vt:lpstr>
      <vt:lpstr>Physical Exam</vt:lpstr>
      <vt:lpstr>Flexible laryngoscopy</vt:lpstr>
      <vt:lpstr>CT</vt:lpstr>
      <vt:lpstr>Evaluation</vt:lpstr>
      <vt:lpstr>PET/CT</vt:lpstr>
      <vt:lpstr>Evaluation</vt:lpstr>
      <vt:lpstr>Carcinoma of unknown primary</vt:lpstr>
      <vt:lpstr>Carcinoma of unknown primary</vt:lpstr>
      <vt:lpstr>Evaluation</vt:lpstr>
      <vt:lpstr>Waldeyer’s Ring</vt:lpstr>
      <vt:lpstr>What if 1o site is not found?</vt:lpstr>
      <vt:lpstr>Slide 15</vt:lpstr>
      <vt:lpstr>Slide 16</vt:lpstr>
      <vt:lpstr>Slide 17</vt:lpstr>
      <vt:lpstr>Toxicity of chemoradiation</vt:lpstr>
      <vt:lpstr>Slide 19</vt:lpstr>
      <vt:lpstr>Slide 20</vt:lpstr>
      <vt:lpstr>TORS</vt:lpstr>
      <vt:lpstr>Slide 22</vt:lpstr>
      <vt:lpstr>Slide 23</vt:lpstr>
      <vt:lpstr>Primary identified</vt:lpstr>
      <vt:lpstr>Slide 25</vt:lpstr>
      <vt:lpstr>Slide 26</vt:lpstr>
      <vt:lpstr>Patient JD</vt:lpstr>
      <vt:lpstr>Conclusions</vt:lpstr>
      <vt:lpstr>Thank you</vt:lpstr>
      <vt:lpstr>TORS Quality-of-Life study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Unknown Primary Squamous Cell Carcinoma of the Head and Neck:  The Role of Transoral Robotic Surgery</dc:title>
  <dc:creator>Christine Kim</dc:creator>
  <cp:lastModifiedBy>Christine Kim</cp:lastModifiedBy>
  <cp:revision>79</cp:revision>
  <dcterms:created xsi:type="dcterms:W3CDTF">2014-09-24T01:03:15Z</dcterms:created>
  <dcterms:modified xsi:type="dcterms:W3CDTF">2014-09-24T02:56:41Z</dcterms:modified>
</cp:coreProperties>
</file>