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5"/>
  </p:notesMasterIdLst>
  <p:sldIdLst>
    <p:sldId id="256" r:id="rId2"/>
    <p:sldId id="257" r:id="rId3"/>
    <p:sldId id="259" r:id="rId4"/>
    <p:sldId id="262" r:id="rId5"/>
    <p:sldId id="263" r:id="rId6"/>
    <p:sldId id="295" r:id="rId7"/>
    <p:sldId id="278" r:id="rId8"/>
    <p:sldId id="285" r:id="rId9"/>
    <p:sldId id="280" r:id="rId10"/>
    <p:sldId id="283" r:id="rId11"/>
    <p:sldId id="265" r:id="rId12"/>
    <p:sldId id="287" r:id="rId13"/>
    <p:sldId id="318" r:id="rId14"/>
    <p:sldId id="319" r:id="rId15"/>
    <p:sldId id="320" r:id="rId16"/>
    <p:sldId id="321" r:id="rId17"/>
    <p:sldId id="322" r:id="rId18"/>
    <p:sldId id="286" r:id="rId19"/>
    <p:sldId id="323" r:id="rId20"/>
    <p:sldId id="268" r:id="rId21"/>
    <p:sldId id="293" r:id="rId22"/>
    <p:sldId id="296" r:id="rId23"/>
    <p:sldId id="299" r:id="rId24"/>
    <p:sldId id="269" r:id="rId25"/>
    <p:sldId id="306" r:id="rId26"/>
    <p:sldId id="300" r:id="rId27"/>
    <p:sldId id="270" r:id="rId28"/>
    <p:sldId id="310" r:id="rId29"/>
    <p:sldId id="325" r:id="rId30"/>
    <p:sldId id="273" r:id="rId31"/>
    <p:sldId id="327" r:id="rId32"/>
    <p:sldId id="331" r:id="rId33"/>
    <p:sldId id="272" r:id="rId34"/>
    <p:sldId id="332" r:id="rId35"/>
    <p:sldId id="275" r:id="rId36"/>
    <p:sldId id="333" r:id="rId37"/>
    <p:sldId id="316" r:id="rId38"/>
    <p:sldId id="317" r:id="rId39"/>
    <p:sldId id="315" r:id="rId40"/>
    <p:sldId id="392" r:id="rId41"/>
    <p:sldId id="335" r:id="rId42"/>
    <p:sldId id="336" r:id="rId43"/>
    <p:sldId id="393" r:id="rId44"/>
    <p:sldId id="338" r:id="rId45"/>
    <p:sldId id="354" r:id="rId46"/>
    <p:sldId id="356" r:id="rId47"/>
    <p:sldId id="395" r:id="rId48"/>
    <p:sldId id="373" r:id="rId49"/>
    <p:sldId id="367" r:id="rId50"/>
    <p:sldId id="375" r:id="rId51"/>
    <p:sldId id="376" r:id="rId52"/>
    <p:sldId id="377" r:id="rId53"/>
    <p:sldId id="344" r:id="rId54"/>
    <p:sldId id="378" r:id="rId55"/>
    <p:sldId id="379" r:id="rId56"/>
    <p:sldId id="380" r:id="rId57"/>
    <p:sldId id="381" r:id="rId58"/>
    <p:sldId id="382" r:id="rId59"/>
    <p:sldId id="383" r:id="rId60"/>
    <p:sldId id="346" r:id="rId61"/>
    <p:sldId id="390" r:id="rId62"/>
    <p:sldId id="349" r:id="rId63"/>
    <p:sldId id="386" r:id="rId64"/>
    <p:sldId id="387" r:id="rId65"/>
    <p:sldId id="384" r:id="rId66"/>
    <p:sldId id="389" r:id="rId67"/>
    <p:sldId id="345" r:id="rId68"/>
    <p:sldId id="388" r:id="rId69"/>
    <p:sldId id="351" r:id="rId70"/>
    <p:sldId id="353" r:id="rId71"/>
    <p:sldId id="398" r:id="rId72"/>
    <p:sldId id="396" r:id="rId73"/>
    <p:sldId id="397" r:id="rId7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9841" autoAdjust="0"/>
  </p:normalViewPr>
  <p:slideViewPr>
    <p:cSldViewPr snapToGrid="0" snapToObjects="1">
      <p:cViewPr>
        <p:scale>
          <a:sx n="121" d="100"/>
          <a:sy n="121" d="100"/>
        </p:scale>
        <p:origin x="-1248"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notesMaster" Target="notesMasters/notesMaster1.xml"/><Relationship Id="rId76" Type="http://schemas.openxmlformats.org/officeDocument/2006/relationships/printerSettings" Target="printerSettings/printerSettings1.bin"/><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F5A1E5-68EF-0145-A9FF-C9CD7846BFD9}" type="datetimeFigureOut">
              <a:rPr lang="en-US" smtClean="0"/>
              <a:t>10/2/14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12E83B-C4E9-DC45-B0AE-39569349BEB7}" type="slidenum">
              <a:rPr lang="en-US" smtClean="0"/>
              <a:t>‹#›</a:t>
            </a:fld>
            <a:endParaRPr lang="en-US"/>
          </a:p>
        </p:txBody>
      </p:sp>
    </p:spTree>
    <p:extLst>
      <p:ext uri="{BB962C8B-B14F-4D97-AF65-F5344CB8AC3E}">
        <p14:creationId xmlns:p14="http://schemas.microsoft.com/office/powerpoint/2010/main" val="2945176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312E83B-C4E9-DC45-B0AE-39569349BEB7}" type="slidenum">
              <a:rPr lang="en-US" smtClean="0"/>
              <a:t>4</a:t>
            </a:fld>
            <a:endParaRPr lang="en-US"/>
          </a:p>
        </p:txBody>
      </p:sp>
    </p:spTree>
    <p:extLst>
      <p:ext uri="{BB962C8B-B14F-4D97-AF65-F5344CB8AC3E}">
        <p14:creationId xmlns:p14="http://schemas.microsoft.com/office/powerpoint/2010/main" val="2720247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12E83B-C4E9-DC45-B0AE-39569349BEB7}" type="slidenum">
              <a:rPr lang="en-US" smtClean="0"/>
              <a:t>12</a:t>
            </a:fld>
            <a:endParaRPr lang="en-US"/>
          </a:p>
        </p:txBody>
      </p:sp>
    </p:spTree>
    <p:extLst>
      <p:ext uri="{BB962C8B-B14F-4D97-AF65-F5344CB8AC3E}">
        <p14:creationId xmlns:p14="http://schemas.microsoft.com/office/powerpoint/2010/main" val="3254029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12E83B-C4E9-DC45-B0AE-39569349BEB7}" type="slidenum">
              <a:rPr lang="en-US" smtClean="0"/>
              <a:t>55</a:t>
            </a:fld>
            <a:endParaRPr lang="en-US"/>
          </a:p>
        </p:txBody>
      </p:sp>
    </p:spTree>
    <p:extLst>
      <p:ext uri="{BB962C8B-B14F-4D97-AF65-F5344CB8AC3E}">
        <p14:creationId xmlns:p14="http://schemas.microsoft.com/office/powerpoint/2010/main" val="3926380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12E83B-C4E9-DC45-B0AE-39569349BEB7}" type="slidenum">
              <a:rPr lang="en-US" smtClean="0"/>
              <a:t>68</a:t>
            </a:fld>
            <a:endParaRPr lang="en-US"/>
          </a:p>
        </p:txBody>
      </p:sp>
    </p:spTree>
    <p:extLst>
      <p:ext uri="{BB962C8B-B14F-4D97-AF65-F5344CB8AC3E}">
        <p14:creationId xmlns:p14="http://schemas.microsoft.com/office/powerpoint/2010/main" val="2974064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48D00C40-BA79-AD40-8FFC-7FB2A9F0BDBF}" type="datetimeFigureOut">
              <a:rPr lang="en-US" smtClean="0"/>
              <a:t>10/2/14</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38C5498D-4F36-744F-B99E-2CD9097E87B1}" type="slidenum">
              <a:rPr lang="en-US" smtClean="0"/>
              <a:t>‹#›</a:t>
            </a:fld>
            <a:endParaRPr lang="en-US"/>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D00C40-BA79-AD40-8FFC-7FB2A9F0BDBF}" type="datetimeFigureOut">
              <a:rPr lang="en-US" smtClean="0"/>
              <a:t>10/2/14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C5498D-4F36-744F-B99E-2CD9097E87B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D00C40-BA79-AD40-8FFC-7FB2A9F0BDBF}" type="datetimeFigureOut">
              <a:rPr lang="en-US" smtClean="0"/>
              <a:t>10/2/14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C5498D-4F36-744F-B99E-2CD9097E87B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D00C40-BA79-AD40-8FFC-7FB2A9F0BDBF}" type="datetimeFigureOut">
              <a:rPr lang="en-US" smtClean="0"/>
              <a:t>10/2/14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C5498D-4F36-744F-B99E-2CD9097E87B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48D00C40-BA79-AD40-8FFC-7FB2A9F0BDBF}" type="datetimeFigureOut">
              <a:rPr lang="en-US" smtClean="0"/>
              <a:t>10/2/14</a:t>
            </a:fld>
            <a:endParaRPr lang="en-US"/>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C5498D-4F36-744F-B99E-2CD9097E87B1}" type="slidenum">
              <a:rPr lang="en-US" smtClean="0"/>
              <a:t>‹#›</a:t>
            </a:fld>
            <a:endParaRPr lang="en-US"/>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D00C40-BA79-AD40-8FFC-7FB2A9F0BDBF}" type="datetimeFigureOut">
              <a:rPr lang="en-US" smtClean="0"/>
              <a:t>10/2/14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C5498D-4F36-744F-B99E-2CD9097E87B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D00C40-BA79-AD40-8FFC-7FB2A9F0BDBF}" type="datetimeFigureOut">
              <a:rPr lang="en-US" smtClean="0"/>
              <a:t>10/2/14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C5498D-4F36-744F-B99E-2CD9097E87B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D00C40-BA79-AD40-8FFC-7FB2A9F0BDBF}" type="datetimeFigureOut">
              <a:rPr lang="en-US" smtClean="0"/>
              <a:t>10/2/14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C5498D-4F36-744F-B99E-2CD9097E87B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48D00C40-BA79-AD40-8FFC-7FB2A9F0BDBF}" type="datetimeFigureOut">
              <a:rPr lang="en-US" smtClean="0"/>
              <a:t>10/2/14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C5498D-4F36-744F-B99E-2CD9097E87B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D00C40-BA79-AD40-8FFC-7FB2A9F0BDBF}" type="datetimeFigureOut">
              <a:rPr lang="en-US" smtClean="0"/>
              <a:t>10/2/14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C5498D-4F36-744F-B99E-2CD9097E87B1}" type="slidenum">
              <a:rPr lang="en-US" smtClean="0"/>
              <a:t>‹#›</a:t>
            </a:fld>
            <a:endParaRPr lang="en-US"/>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5" name="Date Placeholder 4"/>
          <p:cNvSpPr>
            <a:spLocks noGrp="1"/>
          </p:cNvSpPr>
          <p:nvPr>
            <p:ph type="dt" sz="half" idx="10"/>
          </p:nvPr>
        </p:nvSpPr>
        <p:spPr/>
        <p:txBody>
          <a:bodyPr/>
          <a:lstStyle/>
          <a:p>
            <a:fld id="{48D00C40-BA79-AD40-8FFC-7FB2A9F0BDBF}" type="datetimeFigureOut">
              <a:rPr lang="en-US" smtClean="0"/>
              <a:t>10/2/14</a:t>
            </a:fld>
            <a:endParaRPr lang="en-US"/>
          </a:p>
        </p:txBody>
      </p:sp>
      <p:sp>
        <p:nvSpPr>
          <p:cNvPr id="7" name="Slide Number Placeholder 6"/>
          <p:cNvSpPr>
            <a:spLocks noGrp="1"/>
          </p:cNvSpPr>
          <p:nvPr>
            <p:ph type="sldNum" sz="quarter" idx="12"/>
          </p:nvPr>
        </p:nvSpPr>
        <p:spPr/>
        <p:txBody>
          <a:bodyPr/>
          <a:lstStyle/>
          <a:p>
            <a:fld id="{38C5498D-4F36-744F-B99E-2CD9097E87B1}" type="slidenum">
              <a:rPr lang="en-US" smtClean="0"/>
              <a:t>‹#›</a:t>
            </a:fld>
            <a:endParaRPr lang="en-US"/>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48D00C40-BA79-AD40-8FFC-7FB2A9F0BDBF}" type="datetimeFigureOut">
              <a:rPr lang="en-US" smtClean="0"/>
              <a:t>10/2/14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38C5498D-4F36-744F-B99E-2CD9097E87B1}" type="slidenum">
              <a:rPr lang="en-US" smtClean="0"/>
              <a:t>‹#›</a:t>
            </a:fld>
            <a:endParaRPr lang="en-US"/>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61.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3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 Id="rId3" Type="http://schemas.openxmlformats.org/officeDocument/2006/relationships/image" Target="../media/image3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jpg"/></Relationships>
</file>

<file path=ppt/slides/_rels/slide6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Soroush Zaghi, MD. Sept 2014. </a:t>
            </a:r>
            <a:endParaRPr lang="en-US" dirty="0"/>
          </a:p>
        </p:txBody>
      </p:sp>
      <p:sp>
        <p:nvSpPr>
          <p:cNvPr id="2" name="Title 1"/>
          <p:cNvSpPr>
            <a:spLocks noGrp="1"/>
          </p:cNvSpPr>
          <p:nvPr>
            <p:ph type="ctrTitle"/>
          </p:nvPr>
        </p:nvSpPr>
        <p:spPr/>
        <p:txBody>
          <a:bodyPr/>
          <a:lstStyle/>
          <a:p>
            <a:r>
              <a:rPr lang="en-US" dirty="0" smtClean="0"/>
              <a:t>Chapter 5: </a:t>
            </a:r>
            <a:br>
              <a:rPr lang="en-US" dirty="0" smtClean="0"/>
            </a:br>
            <a:r>
              <a:rPr lang="en-US" dirty="0" smtClean="0"/>
              <a:t>Outcomes Research</a:t>
            </a:r>
            <a:endParaRPr lang="en-US" dirty="0"/>
          </a:p>
        </p:txBody>
      </p:sp>
    </p:spTree>
    <p:extLst>
      <p:ext uri="{BB962C8B-B14F-4D97-AF65-F5344CB8AC3E}">
        <p14:creationId xmlns:p14="http://schemas.microsoft.com/office/powerpoint/2010/main" val="3009450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92632" y="166979"/>
            <a:ext cx="6591300" cy="3505200"/>
          </a:xfrm>
          <a:prstGeom prst="rect">
            <a:avLst/>
          </a:prstGeom>
        </p:spPr>
      </p:pic>
      <p:pic>
        <p:nvPicPr>
          <p:cNvPr id="5" name="Picture 4"/>
          <p:cNvPicPr>
            <a:picLocks noChangeAspect="1"/>
          </p:cNvPicPr>
          <p:nvPr/>
        </p:nvPicPr>
        <p:blipFill>
          <a:blip r:embed="rId3"/>
          <a:stretch>
            <a:fillRect/>
          </a:stretch>
        </p:blipFill>
        <p:spPr>
          <a:xfrm>
            <a:off x="992632" y="3537622"/>
            <a:ext cx="6553200" cy="2819400"/>
          </a:xfrm>
          <a:prstGeom prst="rect">
            <a:avLst/>
          </a:prstGeom>
        </p:spPr>
      </p:pic>
    </p:spTree>
    <p:extLst>
      <p:ext uri="{BB962C8B-B14F-4D97-AF65-F5344CB8AC3E}">
        <p14:creationId xmlns:p14="http://schemas.microsoft.com/office/powerpoint/2010/main" val="97391108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114300" indent="0"/>
            <a:r>
              <a:rPr lang="en-US" dirty="0"/>
              <a:t>Bias due to flawed Study Design</a:t>
            </a:r>
          </a:p>
        </p:txBody>
      </p:sp>
      <p:sp>
        <p:nvSpPr>
          <p:cNvPr id="3" name="Content Placeholder 2"/>
          <p:cNvSpPr>
            <a:spLocks noGrp="1"/>
          </p:cNvSpPr>
          <p:nvPr>
            <p:ph idx="1"/>
          </p:nvPr>
        </p:nvSpPr>
        <p:spPr/>
        <p:txBody>
          <a:bodyPr>
            <a:normAutofit fontScale="62500" lnSpcReduction="20000"/>
          </a:bodyPr>
          <a:lstStyle/>
          <a:p>
            <a:pPr marL="114300" indent="0">
              <a:buNone/>
            </a:pPr>
            <a:r>
              <a:rPr lang="en-US" dirty="0" smtClean="0"/>
              <a:t>Recommendation: Clearly </a:t>
            </a:r>
            <a:r>
              <a:rPr lang="en-US" dirty="0"/>
              <a:t>define risk and outcome, preferably with objective </a:t>
            </a:r>
            <a:r>
              <a:rPr lang="en-US" dirty="0" smtClean="0"/>
              <a:t>or</a:t>
            </a:r>
            <a:r>
              <a:rPr lang="en-US" dirty="0"/>
              <a:t> </a:t>
            </a:r>
            <a:r>
              <a:rPr lang="en-US" dirty="0" smtClean="0"/>
              <a:t>validated </a:t>
            </a:r>
            <a:r>
              <a:rPr lang="en-US" dirty="0"/>
              <a:t>methods. Standardize and blind data collection.</a:t>
            </a:r>
          </a:p>
          <a:p>
            <a:pPr marL="114300" indent="0">
              <a:buNone/>
            </a:pPr>
            <a:endParaRPr lang="en-US" dirty="0" smtClean="0"/>
          </a:p>
          <a:p>
            <a:r>
              <a:rPr lang="en-US" b="1" dirty="0"/>
              <a:t>Internal vs. External </a:t>
            </a:r>
            <a:r>
              <a:rPr lang="en-US" b="1" dirty="0" smtClean="0"/>
              <a:t>Validity</a:t>
            </a:r>
          </a:p>
          <a:p>
            <a:pPr marL="114300" indent="0">
              <a:buNone/>
            </a:pPr>
            <a:endParaRPr lang="en-US" b="1" dirty="0"/>
          </a:p>
          <a:p>
            <a:r>
              <a:rPr lang="en-US" b="1" dirty="0"/>
              <a:t>Internal validity </a:t>
            </a:r>
            <a:r>
              <a:rPr lang="en-US" dirty="0"/>
              <a:t>refers to the reliability or accuracy of the study results. </a:t>
            </a:r>
            <a:endParaRPr lang="en-US" dirty="0" smtClean="0"/>
          </a:p>
          <a:p>
            <a:pPr lvl="1"/>
            <a:r>
              <a:rPr lang="en-US" dirty="0" smtClean="0"/>
              <a:t>The study </a:t>
            </a:r>
            <a:r>
              <a:rPr lang="en-US" dirty="0"/>
              <a:t>design, implementation, and data analysis have minimized or eliminated </a:t>
            </a:r>
            <a:r>
              <a:rPr lang="en-US" dirty="0" smtClean="0"/>
              <a:t>bias</a:t>
            </a:r>
          </a:p>
          <a:p>
            <a:pPr lvl="1"/>
            <a:r>
              <a:rPr lang="en-US" dirty="0"/>
              <a:t>T</a:t>
            </a:r>
            <a:r>
              <a:rPr lang="en-US" dirty="0" smtClean="0"/>
              <a:t>he </a:t>
            </a:r>
            <a:r>
              <a:rPr lang="en-US" dirty="0"/>
              <a:t>findings are </a:t>
            </a:r>
            <a:r>
              <a:rPr lang="en-US" b="1" dirty="0"/>
              <a:t>representative of the true association between exposure and outcome</a:t>
            </a:r>
            <a:r>
              <a:rPr lang="en-US" b="1" dirty="0" smtClean="0"/>
              <a:t>.</a:t>
            </a:r>
          </a:p>
          <a:p>
            <a:pPr lvl="1"/>
            <a:r>
              <a:rPr lang="en-US" dirty="0" smtClean="0"/>
              <a:t>Studies with high internal validity are usually conducted under idealized conditions in a highly selected population.</a:t>
            </a:r>
          </a:p>
          <a:p>
            <a:pPr lvl="1"/>
            <a:r>
              <a:rPr lang="en-US" dirty="0" smtClean="0"/>
              <a:t>However, high internal validity often comes at the expense of ability to be generalized. </a:t>
            </a:r>
          </a:p>
          <a:p>
            <a:endParaRPr lang="en-US" dirty="0" smtClean="0"/>
          </a:p>
          <a:p>
            <a:r>
              <a:rPr lang="en-US" b="1" dirty="0"/>
              <a:t>External validity</a:t>
            </a:r>
            <a:r>
              <a:rPr lang="en-US" dirty="0"/>
              <a:t> of research design deals with the degree to which findings are able to be generalized to other groups or populations. </a:t>
            </a:r>
            <a:endParaRPr lang="en-US" dirty="0" smtClean="0"/>
          </a:p>
          <a:p>
            <a:pPr marL="114300" indent="0">
              <a:buNone/>
            </a:pPr>
            <a:endParaRPr lang="en-US" dirty="0" smtClean="0"/>
          </a:p>
          <a:p>
            <a:pPr lvl="1"/>
            <a:r>
              <a:rPr lang="en-US" dirty="0"/>
              <a:t>D</a:t>
            </a:r>
            <a:r>
              <a:rPr lang="en-US" dirty="0" smtClean="0"/>
              <a:t>esigned </a:t>
            </a:r>
            <a:r>
              <a:rPr lang="en-US" dirty="0"/>
              <a:t>to assess the benefits of interventions under real clinical conditions</a:t>
            </a:r>
            <a:r>
              <a:rPr lang="en-US" dirty="0" smtClean="0"/>
              <a:t>.</a:t>
            </a:r>
          </a:p>
          <a:p>
            <a:pPr lvl="1"/>
            <a:r>
              <a:rPr lang="en-US" dirty="0" smtClean="0"/>
              <a:t>These </a:t>
            </a:r>
            <a:r>
              <a:rPr lang="en-US" dirty="0"/>
              <a:t>studies usually include study populations generated using minimal exclusion criteria, making them very similar to the general population. </a:t>
            </a:r>
            <a:endParaRPr lang="en-US" dirty="0" smtClean="0"/>
          </a:p>
          <a:p>
            <a:pPr lvl="1"/>
            <a:r>
              <a:rPr lang="en-US" dirty="0" smtClean="0"/>
              <a:t>The loose </a:t>
            </a:r>
            <a:r>
              <a:rPr lang="en-US" dirty="0"/>
              <a:t>inclusion </a:t>
            </a:r>
            <a:r>
              <a:rPr lang="en-US" dirty="0" smtClean="0"/>
              <a:t>criteria, however, </a:t>
            </a:r>
            <a:r>
              <a:rPr lang="en-US" dirty="0"/>
              <a:t>may compromise the study's internal validity. </a:t>
            </a:r>
            <a:endParaRPr lang="en-US" dirty="0" smtClean="0"/>
          </a:p>
          <a:p>
            <a:endParaRPr lang="en-US" dirty="0" smtClean="0"/>
          </a:p>
          <a:p>
            <a:endParaRPr lang="en-US" dirty="0" smtClean="0"/>
          </a:p>
        </p:txBody>
      </p:sp>
    </p:spTree>
    <p:extLst>
      <p:ext uri="{BB962C8B-B14F-4D97-AF65-F5344CB8AC3E}">
        <p14:creationId xmlns:p14="http://schemas.microsoft.com/office/powerpoint/2010/main" val="358328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Controlling for confounding variables</a:t>
            </a:r>
            <a:endParaRPr lang="en-US" dirty="0"/>
          </a:p>
        </p:txBody>
      </p:sp>
      <p:pic>
        <p:nvPicPr>
          <p:cNvPr id="5" name="Picture 4"/>
          <p:cNvPicPr>
            <a:picLocks noChangeAspect="1"/>
          </p:cNvPicPr>
          <p:nvPr/>
        </p:nvPicPr>
        <p:blipFill>
          <a:blip r:embed="rId3"/>
          <a:stretch>
            <a:fillRect/>
          </a:stretch>
        </p:blipFill>
        <p:spPr>
          <a:xfrm>
            <a:off x="1320800" y="4335979"/>
            <a:ext cx="6781800" cy="1003300"/>
          </a:xfrm>
          <a:prstGeom prst="rect">
            <a:avLst/>
          </a:prstGeom>
        </p:spPr>
      </p:pic>
      <p:pic>
        <p:nvPicPr>
          <p:cNvPr id="8" name="Picture 7"/>
          <p:cNvPicPr>
            <a:picLocks noChangeAspect="1"/>
          </p:cNvPicPr>
          <p:nvPr/>
        </p:nvPicPr>
        <p:blipFill rotWithShape="1">
          <a:blip r:embed="rId4"/>
          <a:srcRect b="7270"/>
          <a:stretch/>
        </p:blipFill>
        <p:spPr>
          <a:xfrm>
            <a:off x="1320800" y="2086619"/>
            <a:ext cx="6781800" cy="2249360"/>
          </a:xfrm>
          <a:prstGeom prst="rect">
            <a:avLst/>
          </a:prstGeom>
        </p:spPr>
      </p:pic>
    </p:spTree>
    <p:extLst>
      <p:ext uri="{BB962C8B-B14F-4D97-AF65-F5344CB8AC3E}">
        <p14:creationId xmlns:p14="http://schemas.microsoft.com/office/powerpoint/2010/main" val="3714522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Psychometric Validation</a:t>
            </a:r>
            <a:r>
              <a:rPr lang="en-US" dirty="0"/>
              <a:t/>
            </a:r>
            <a:br>
              <a:rPr lang="en-US" dirty="0"/>
            </a:br>
            <a:endParaRPr lang="en-US" dirty="0"/>
          </a:p>
        </p:txBody>
      </p:sp>
      <p:sp>
        <p:nvSpPr>
          <p:cNvPr id="3" name="Content Placeholder 2"/>
          <p:cNvSpPr>
            <a:spLocks noGrp="1"/>
          </p:cNvSpPr>
          <p:nvPr>
            <p:ph idx="1"/>
          </p:nvPr>
        </p:nvSpPr>
        <p:spPr>
          <a:xfrm>
            <a:off x="457200" y="1752600"/>
            <a:ext cx="8229600" cy="4416285"/>
          </a:xfrm>
        </p:spPr>
        <p:txBody>
          <a:bodyPr>
            <a:normAutofit fontScale="70000" lnSpcReduction="20000"/>
          </a:bodyPr>
          <a:lstStyle/>
          <a:p>
            <a:endParaRPr lang="en-US" dirty="0"/>
          </a:p>
          <a:p>
            <a:r>
              <a:rPr lang="en-US" dirty="0"/>
              <a:t>An important contribution of outcomes research has been the development of questionnaires to quantify these “soft” constructs, such as symptoms, satisfaction, and </a:t>
            </a:r>
            <a:r>
              <a:rPr lang="en-US" dirty="0" smtClean="0"/>
              <a:t>QOL</a:t>
            </a:r>
          </a:p>
          <a:p>
            <a:endParaRPr lang="en-US" dirty="0"/>
          </a:p>
          <a:p>
            <a:r>
              <a:rPr lang="en-US" b="1" i="1" dirty="0" smtClean="0"/>
              <a:t>Reliability</a:t>
            </a:r>
            <a:r>
              <a:rPr lang="en-US" b="1" dirty="0"/>
              <a:t>. </a:t>
            </a:r>
            <a:r>
              <a:rPr lang="en-US" dirty="0"/>
              <a:t>A reliable scale reproduces the same result in precise fashion. </a:t>
            </a:r>
            <a:endParaRPr lang="en-US" dirty="0" smtClean="0"/>
          </a:p>
          <a:p>
            <a:pPr lvl="1"/>
            <a:r>
              <a:rPr lang="en-US" dirty="0" smtClean="0"/>
              <a:t>For </a:t>
            </a:r>
            <a:r>
              <a:rPr lang="en-US" dirty="0"/>
              <a:t>example, assuming there is no clinical change, a scale administered today and next week should produce the same result. This is called </a:t>
            </a:r>
            <a:r>
              <a:rPr lang="en-US" b="1" i="1" dirty="0"/>
              <a:t>test-retest reliability</a:t>
            </a:r>
            <a:r>
              <a:rPr lang="en-US" dirty="0"/>
              <a:t>. </a:t>
            </a:r>
            <a:endParaRPr lang="en-US" dirty="0" smtClean="0"/>
          </a:p>
          <a:p>
            <a:pPr lvl="1"/>
            <a:r>
              <a:rPr lang="en-US" dirty="0" smtClean="0"/>
              <a:t>Other </a:t>
            </a:r>
            <a:r>
              <a:rPr lang="en-US" dirty="0"/>
              <a:t>forms of reliability </a:t>
            </a:r>
            <a:r>
              <a:rPr lang="en-US" b="1" dirty="0"/>
              <a:t>include </a:t>
            </a:r>
            <a:r>
              <a:rPr lang="en-US" b="1" i="1" dirty="0"/>
              <a:t>internal consistency</a:t>
            </a:r>
            <a:r>
              <a:rPr lang="en-US" dirty="0"/>
              <a:t> and </a:t>
            </a:r>
            <a:r>
              <a:rPr lang="en-US" b="1" i="1" dirty="0" err="1"/>
              <a:t>interobserver</a:t>
            </a:r>
            <a:r>
              <a:rPr lang="en-US" b="1" i="1" dirty="0"/>
              <a:t> </a:t>
            </a:r>
            <a:r>
              <a:rPr lang="en-US" b="1" i="1" dirty="0" smtClean="0"/>
              <a:t>reliability</a:t>
            </a:r>
            <a:r>
              <a:rPr lang="en-US" b="1" dirty="0" smtClean="0"/>
              <a:t>.</a:t>
            </a:r>
          </a:p>
          <a:p>
            <a:endParaRPr lang="en-US" dirty="0"/>
          </a:p>
          <a:p>
            <a:r>
              <a:rPr lang="en-US" b="1" i="1" dirty="0" smtClean="0"/>
              <a:t>Validity</a:t>
            </a:r>
            <a:r>
              <a:rPr lang="en-US" b="1" dirty="0"/>
              <a:t>. </a:t>
            </a:r>
            <a:r>
              <a:rPr lang="en-US" dirty="0"/>
              <a:t>A valid scale </a:t>
            </a:r>
            <a:r>
              <a:rPr lang="en-US" b="1" dirty="0"/>
              <a:t>measures what it is purported to measure</a:t>
            </a:r>
            <a:r>
              <a:rPr lang="en-US" dirty="0"/>
              <a:t>. </a:t>
            </a:r>
            <a:endParaRPr lang="en-US" dirty="0" smtClean="0"/>
          </a:p>
          <a:p>
            <a:pPr marL="114300" indent="0">
              <a:buNone/>
            </a:pPr>
            <a:endParaRPr lang="en-US" dirty="0" smtClean="0"/>
          </a:p>
          <a:p>
            <a:r>
              <a:rPr lang="en-US" b="1" i="1" dirty="0" smtClean="0"/>
              <a:t>Responsiveness</a:t>
            </a:r>
            <a:r>
              <a:rPr lang="en-US" b="1" dirty="0"/>
              <a:t>. </a:t>
            </a:r>
            <a:r>
              <a:rPr lang="en-US" dirty="0"/>
              <a:t>A responsive scale detects clinically important change</a:t>
            </a:r>
            <a:r>
              <a:rPr lang="en-US" dirty="0" smtClean="0"/>
              <a:t>.</a:t>
            </a:r>
          </a:p>
          <a:p>
            <a:endParaRPr lang="en-US" dirty="0" smtClean="0"/>
          </a:p>
          <a:p>
            <a:r>
              <a:rPr lang="en-US" b="1" i="1" dirty="0" smtClean="0"/>
              <a:t>Burden</a:t>
            </a:r>
            <a:r>
              <a:rPr lang="en-US" b="1" dirty="0"/>
              <a:t>. </a:t>
            </a:r>
            <a:r>
              <a:rPr lang="en-US" dirty="0"/>
              <a:t>Burden refers to the time and energy that patients must spend to complete a scale, as well as the resources necessary for observers to score the questionnaire. </a:t>
            </a:r>
          </a:p>
        </p:txBody>
      </p:sp>
    </p:spTree>
    <p:extLst>
      <p:ext uri="{BB962C8B-B14F-4D97-AF65-F5344CB8AC3E}">
        <p14:creationId xmlns:p14="http://schemas.microsoft.com/office/powerpoint/2010/main" val="3723006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07041" y="198743"/>
            <a:ext cx="6058874" cy="6352208"/>
          </a:xfrm>
          <a:prstGeom prst="rect">
            <a:avLst/>
          </a:prstGeom>
        </p:spPr>
      </p:pic>
    </p:spTree>
    <p:extLst>
      <p:ext uri="{BB962C8B-B14F-4D97-AF65-F5344CB8AC3E}">
        <p14:creationId xmlns:p14="http://schemas.microsoft.com/office/powerpoint/2010/main" val="1225936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2700" y="0"/>
            <a:ext cx="9107248" cy="6858000"/>
          </a:xfrm>
          <a:prstGeom prst="rect">
            <a:avLst/>
          </a:prstGeom>
        </p:spPr>
      </p:pic>
    </p:spTree>
    <p:extLst>
      <p:ext uri="{BB962C8B-B14F-4D97-AF65-F5344CB8AC3E}">
        <p14:creationId xmlns:p14="http://schemas.microsoft.com/office/powerpoint/2010/main" val="1742620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8000" y="0"/>
            <a:ext cx="8107551" cy="6858000"/>
          </a:xfrm>
          <a:prstGeom prst="rect">
            <a:avLst/>
          </a:prstGeom>
        </p:spPr>
      </p:pic>
    </p:spTree>
    <p:extLst>
      <p:ext uri="{BB962C8B-B14F-4D97-AF65-F5344CB8AC3E}">
        <p14:creationId xmlns:p14="http://schemas.microsoft.com/office/powerpoint/2010/main" val="3456347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714500"/>
            <a:ext cx="9144000" cy="3419620"/>
          </a:xfrm>
          <a:prstGeom prst="rect">
            <a:avLst/>
          </a:prstGeom>
        </p:spPr>
      </p:pic>
    </p:spTree>
    <p:extLst>
      <p:ext uri="{BB962C8B-B14F-4D97-AF65-F5344CB8AC3E}">
        <p14:creationId xmlns:p14="http://schemas.microsoft.com/office/powerpoint/2010/main" val="3741776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 of learning Points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Study Design- Asking the right questions. Validated, well-thought out, appropriate for the objective. </a:t>
            </a:r>
          </a:p>
          <a:p>
            <a:pPr marL="114300" indent="0">
              <a:buNone/>
            </a:pPr>
            <a:endParaRPr lang="en-US" dirty="0" smtClean="0"/>
          </a:p>
          <a:p>
            <a:r>
              <a:rPr lang="en-US" dirty="0" smtClean="0"/>
              <a:t>Controlling for Confounding- </a:t>
            </a:r>
            <a:r>
              <a:rPr lang="en-US" dirty="0" err="1" smtClean="0"/>
              <a:t>eg</a:t>
            </a:r>
            <a:r>
              <a:rPr lang="en-US" dirty="0" smtClean="0"/>
              <a:t>. color blindness, gender, age, college major, education-level. </a:t>
            </a:r>
          </a:p>
          <a:p>
            <a:pPr marL="114300" indent="0">
              <a:buNone/>
            </a:pPr>
            <a:endParaRPr lang="en-US" dirty="0" smtClean="0"/>
          </a:p>
          <a:p>
            <a:r>
              <a:rPr lang="en-US" dirty="0" smtClean="0"/>
              <a:t>Internal Validity- Reproducibility within the same sample population. (</a:t>
            </a:r>
            <a:r>
              <a:rPr lang="en-US" dirty="0" err="1" smtClean="0"/>
              <a:t>eg</a:t>
            </a:r>
            <a:r>
              <a:rPr lang="en-US" dirty="0" smtClean="0"/>
              <a:t>. Young,</a:t>
            </a:r>
            <a:r>
              <a:rPr lang="en-US" dirty="0"/>
              <a:t> </a:t>
            </a:r>
            <a:r>
              <a:rPr lang="en-US" dirty="0" smtClean="0"/>
              <a:t>white, undergraduate males who are not color blind). </a:t>
            </a:r>
          </a:p>
          <a:p>
            <a:pPr marL="114300" indent="0">
              <a:buNone/>
            </a:pPr>
            <a:endParaRPr lang="en-US" dirty="0" smtClean="0"/>
          </a:p>
          <a:p>
            <a:r>
              <a:rPr lang="en-US" dirty="0" smtClean="0"/>
              <a:t>External Validity- Generalizing results to others in the general population. </a:t>
            </a:r>
            <a:endParaRPr lang="en-US" dirty="0"/>
          </a:p>
        </p:txBody>
      </p:sp>
    </p:spTree>
    <p:extLst>
      <p:ext uri="{BB962C8B-B14F-4D97-AF65-F5344CB8AC3E}">
        <p14:creationId xmlns:p14="http://schemas.microsoft.com/office/powerpoint/2010/main" val="1481988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Bias in </a:t>
            </a:r>
            <a:r>
              <a:rPr lang="en-US" dirty="0" err="1" smtClean="0"/>
              <a:t>ClinIcal</a:t>
            </a:r>
            <a:r>
              <a:rPr lang="en-US" dirty="0" smtClean="0"/>
              <a:t> Research</a:t>
            </a:r>
            <a:endParaRPr lang="en-US" dirty="0"/>
          </a:p>
        </p:txBody>
      </p:sp>
      <p:pic>
        <p:nvPicPr>
          <p:cNvPr id="4" name="Content Placeholder 3" descr="nihms-198809-f0001.jpg"/>
          <p:cNvPicPr>
            <a:picLocks noGrp="1" noChangeAspect="1"/>
          </p:cNvPicPr>
          <p:nvPr>
            <p:ph idx="1"/>
          </p:nvPr>
        </p:nvPicPr>
        <p:blipFill>
          <a:blip r:embed="rId2">
            <a:extLst>
              <a:ext uri="{28A0092B-C50C-407E-A947-70E740481C1C}">
                <a14:useLocalDpi xmlns:a14="http://schemas.microsoft.com/office/drawing/2010/main" val="0"/>
              </a:ext>
            </a:extLst>
          </a:blip>
          <a:srcRect l="-15279" r="-15279"/>
          <a:stretch>
            <a:fillRect/>
          </a:stretch>
        </p:blipFill>
        <p:spPr>
          <a:xfrm>
            <a:off x="146755" y="1752600"/>
            <a:ext cx="8730444" cy="4639733"/>
          </a:xfrm>
        </p:spPr>
      </p:pic>
    </p:spTree>
    <p:extLst>
      <p:ext uri="{BB962C8B-B14F-4D97-AF65-F5344CB8AC3E}">
        <p14:creationId xmlns:p14="http://schemas.microsoft.com/office/powerpoint/2010/main" val="164724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Outcomes research </a:t>
            </a:r>
            <a:endParaRPr lang="en-US" dirty="0"/>
          </a:p>
        </p:txBody>
      </p:sp>
      <p:sp>
        <p:nvSpPr>
          <p:cNvPr id="3" name="Content Placeholder 2"/>
          <p:cNvSpPr>
            <a:spLocks noGrp="1"/>
          </p:cNvSpPr>
          <p:nvPr>
            <p:ph idx="1"/>
          </p:nvPr>
        </p:nvSpPr>
        <p:spPr/>
        <p:txBody>
          <a:bodyPr>
            <a:normAutofit/>
          </a:bodyPr>
          <a:lstStyle/>
          <a:p>
            <a:pPr>
              <a:buFont typeface="Arial"/>
              <a:buChar char="•"/>
            </a:pPr>
            <a:r>
              <a:rPr lang="en-US" dirty="0" smtClean="0"/>
              <a:t>“Clinical Epidemiology” - </a:t>
            </a:r>
            <a:r>
              <a:rPr lang="en-US" i="1" u="sng" dirty="0" smtClean="0"/>
              <a:t>Scientific</a:t>
            </a:r>
            <a:r>
              <a:rPr lang="en-US" dirty="0" smtClean="0"/>
              <a:t> </a:t>
            </a:r>
            <a:r>
              <a:rPr lang="en-US" dirty="0"/>
              <a:t>study of treatment </a:t>
            </a:r>
            <a:r>
              <a:rPr lang="en-US" dirty="0" smtClean="0"/>
              <a:t>effectiveness</a:t>
            </a:r>
          </a:p>
          <a:p>
            <a:pPr>
              <a:buFont typeface="Arial"/>
              <a:buChar char="•"/>
            </a:pPr>
            <a:endParaRPr lang="en-US" dirty="0"/>
          </a:p>
          <a:p>
            <a:pPr>
              <a:buFont typeface="Arial"/>
              <a:buChar char="•"/>
            </a:pPr>
            <a:r>
              <a:rPr lang="en-US" dirty="0" smtClean="0"/>
              <a:t> </a:t>
            </a:r>
            <a:r>
              <a:rPr lang="en-US" dirty="0"/>
              <a:t>It allows researchers to gain knowledge </a:t>
            </a:r>
            <a:r>
              <a:rPr lang="en-US" dirty="0" smtClean="0"/>
              <a:t>about treatment effectiveness from </a:t>
            </a:r>
            <a:r>
              <a:rPr lang="en-US" b="1" dirty="0"/>
              <a:t>observational </a:t>
            </a:r>
            <a:r>
              <a:rPr lang="en-US" b="1" dirty="0" smtClean="0"/>
              <a:t>data </a:t>
            </a:r>
            <a:r>
              <a:rPr lang="en-US" dirty="0" smtClean="0"/>
              <a:t>in </a:t>
            </a:r>
            <a:r>
              <a:rPr lang="en-US" dirty="0"/>
              <a:t>the </a:t>
            </a:r>
            <a:r>
              <a:rPr lang="en-US" b="1" dirty="0"/>
              <a:t>nonrandomized, real-world setting</a:t>
            </a:r>
            <a:r>
              <a:rPr lang="en-US" dirty="0" smtClean="0"/>
              <a:t>.</a:t>
            </a:r>
          </a:p>
          <a:p>
            <a:pPr lvl="1"/>
            <a:r>
              <a:rPr lang="en-US" dirty="0" smtClean="0"/>
              <a:t>Study Design</a:t>
            </a:r>
          </a:p>
          <a:p>
            <a:pPr lvl="1"/>
            <a:r>
              <a:rPr lang="en-US" dirty="0" smtClean="0"/>
              <a:t>Internal and External Validity</a:t>
            </a:r>
          </a:p>
          <a:p>
            <a:pPr lvl="1"/>
            <a:r>
              <a:rPr lang="en-US" dirty="0" smtClean="0"/>
              <a:t>Confounding</a:t>
            </a:r>
          </a:p>
          <a:p>
            <a:pPr lvl="1"/>
            <a:r>
              <a:rPr lang="en-US" dirty="0" smtClean="0"/>
              <a:t>Different types of bias in clinical research </a:t>
            </a:r>
            <a:endParaRPr lang="en-US" dirty="0"/>
          </a:p>
          <a:p>
            <a:pPr lvl="1"/>
            <a:endParaRPr lang="en-US" dirty="0"/>
          </a:p>
        </p:txBody>
      </p:sp>
    </p:spTree>
    <p:extLst>
      <p:ext uri="{BB962C8B-B14F-4D97-AF65-F5344CB8AC3E}">
        <p14:creationId xmlns:p14="http://schemas.microsoft.com/office/powerpoint/2010/main" val="3689352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Selection </a:t>
            </a:r>
            <a:r>
              <a:rPr lang="en-US" dirty="0" err="1" smtClean="0"/>
              <a:t>BiaS</a:t>
            </a:r>
            <a:endParaRPr lang="en-US" dirty="0"/>
          </a:p>
        </p:txBody>
      </p:sp>
      <p:sp>
        <p:nvSpPr>
          <p:cNvPr id="3" name="Content Placeholder 2"/>
          <p:cNvSpPr>
            <a:spLocks noGrp="1"/>
          </p:cNvSpPr>
          <p:nvPr>
            <p:ph idx="1"/>
          </p:nvPr>
        </p:nvSpPr>
        <p:spPr/>
        <p:txBody>
          <a:bodyPr>
            <a:normAutofit fontScale="92500" lnSpcReduction="10000"/>
          </a:bodyPr>
          <a:lstStyle/>
          <a:p>
            <a:r>
              <a:rPr lang="en-US" dirty="0"/>
              <a:t>Selection bias may occur during identification of the study population. </a:t>
            </a:r>
            <a:endParaRPr lang="en-US" dirty="0" smtClean="0"/>
          </a:p>
          <a:p>
            <a:endParaRPr lang="en-US" dirty="0"/>
          </a:p>
          <a:p>
            <a:r>
              <a:rPr lang="en-US" dirty="0" smtClean="0"/>
              <a:t>When </a:t>
            </a:r>
            <a:r>
              <a:rPr lang="en-US" dirty="0"/>
              <a:t>a study population is identified, </a:t>
            </a:r>
            <a:r>
              <a:rPr lang="en-US" b="1" dirty="0"/>
              <a:t>selection bias occurs when the criteria used to recruit and enroll patients into separate study cohorts are inherently different.</a:t>
            </a:r>
            <a:r>
              <a:rPr lang="en-US" dirty="0"/>
              <a:t> </a:t>
            </a:r>
            <a:endParaRPr lang="en-US" dirty="0" smtClean="0"/>
          </a:p>
          <a:p>
            <a:endParaRPr lang="en-US" dirty="0" smtClean="0"/>
          </a:p>
          <a:p>
            <a:r>
              <a:rPr lang="en-US" dirty="0" smtClean="0"/>
              <a:t>Recommendation: </a:t>
            </a:r>
            <a:r>
              <a:rPr lang="en-US" dirty="0"/>
              <a:t> Select patients using rigorous criteria to avoid </a:t>
            </a:r>
            <a:r>
              <a:rPr lang="en-US" dirty="0" smtClean="0"/>
              <a:t>confounding</a:t>
            </a:r>
            <a:r>
              <a:rPr lang="en-US" dirty="0"/>
              <a:t> </a:t>
            </a:r>
            <a:r>
              <a:rPr lang="en-US" dirty="0" smtClean="0"/>
              <a:t>results</a:t>
            </a:r>
            <a:r>
              <a:rPr lang="en-US" dirty="0"/>
              <a:t>. Patients should originate from the same </a:t>
            </a:r>
            <a:r>
              <a:rPr lang="en-US" dirty="0" smtClean="0"/>
              <a:t>general</a:t>
            </a:r>
            <a:r>
              <a:rPr lang="en-US" dirty="0"/>
              <a:t> </a:t>
            </a:r>
            <a:r>
              <a:rPr lang="en-US" dirty="0" smtClean="0"/>
              <a:t>population</a:t>
            </a:r>
            <a:r>
              <a:rPr lang="en-US" dirty="0"/>
              <a:t>. Well designed, prospective studies help to </a:t>
            </a:r>
            <a:r>
              <a:rPr lang="en-US" dirty="0" smtClean="0"/>
              <a:t>avoid</a:t>
            </a:r>
            <a:r>
              <a:rPr lang="en-US" dirty="0"/>
              <a:t> </a:t>
            </a:r>
            <a:r>
              <a:rPr lang="en-US" dirty="0" smtClean="0"/>
              <a:t>selection </a:t>
            </a:r>
            <a:r>
              <a:rPr lang="en-US" dirty="0"/>
              <a:t>bias as outcome is unknown at time of enrollment.</a:t>
            </a:r>
          </a:p>
          <a:p>
            <a:endParaRPr lang="en-US" dirty="0"/>
          </a:p>
          <a:p>
            <a:endParaRPr lang="en-US" dirty="0"/>
          </a:p>
        </p:txBody>
      </p:sp>
    </p:spTree>
    <p:extLst>
      <p:ext uri="{BB962C8B-B14F-4D97-AF65-F5344CB8AC3E}">
        <p14:creationId xmlns:p14="http://schemas.microsoft.com/office/powerpoint/2010/main" val="2247863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Bias in </a:t>
            </a:r>
            <a:r>
              <a:rPr lang="en-US" dirty="0" err="1" smtClean="0"/>
              <a:t>ClinIcal</a:t>
            </a:r>
            <a:r>
              <a:rPr lang="en-US" dirty="0" smtClean="0"/>
              <a:t> Research</a:t>
            </a:r>
            <a:endParaRPr lang="en-US" dirty="0"/>
          </a:p>
        </p:txBody>
      </p:sp>
      <p:pic>
        <p:nvPicPr>
          <p:cNvPr id="4" name="Content Placeholder 3" descr="nihms-198809-f0001.jpg"/>
          <p:cNvPicPr>
            <a:picLocks noGrp="1" noChangeAspect="1"/>
          </p:cNvPicPr>
          <p:nvPr>
            <p:ph idx="1"/>
          </p:nvPr>
        </p:nvPicPr>
        <p:blipFill>
          <a:blip r:embed="rId2">
            <a:extLst>
              <a:ext uri="{28A0092B-C50C-407E-A947-70E740481C1C}">
                <a14:useLocalDpi xmlns:a14="http://schemas.microsoft.com/office/drawing/2010/main" val="0"/>
              </a:ext>
            </a:extLst>
          </a:blip>
          <a:srcRect l="-15279" r="-15279"/>
          <a:stretch>
            <a:fillRect/>
          </a:stretch>
        </p:blipFill>
        <p:spPr>
          <a:xfrm>
            <a:off x="146755" y="1752600"/>
            <a:ext cx="8730444" cy="4639733"/>
          </a:xfrm>
        </p:spPr>
      </p:pic>
    </p:spTree>
    <p:extLst>
      <p:ext uri="{BB962C8B-B14F-4D97-AF65-F5344CB8AC3E}">
        <p14:creationId xmlns:p14="http://schemas.microsoft.com/office/powerpoint/2010/main" val="3367730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3292"/>
          <a:stretch/>
        </p:blipFill>
        <p:spPr>
          <a:xfrm>
            <a:off x="914400" y="112889"/>
            <a:ext cx="7295255" cy="6632222"/>
          </a:xfrm>
          <a:prstGeom prst="rect">
            <a:avLst/>
          </a:prstGeom>
        </p:spPr>
      </p:pic>
    </p:spTree>
    <p:extLst>
      <p:ext uri="{BB962C8B-B14F-4D97-AF65-F5344CB8AC3E}">
        <p14:creationId xmlns:p14="http://schemas.microsoft.com/office/powerpoint/2010/main" val="1587610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Identifying sources </a:t>
            </a:r>
            <a:r>
              <a:rPr lang="en-US" smtClean="0"/>
              <a:t>of bias:</a:t>
            </a:r>
            <a:br>
              <a:rPr lang="en-US" smtClean="0"/>
            </a:br>
            <a:r>
              <a:rPr lang="en-US" smtClean="0"/>
              <a:t> Pre-Trial </a:t>
            </a:r>
            <a:r>
              <a:rPr lang="en-US" dirty="0" smtClean="0"/>
              <a:t>Bias</a:t>
            </a:r>
            <a:endParaRPr lang="en-US" dirty="0"/>
          </a:p>
        </p:txBody>
      </p:sp>
      <p:sp>
        <p:nvSpPr>
          <p:cNvPr id="3" name="Content Placeholder 2"/>
          <p:cNvSpPr>
            <a:spLocks noGrp="1"/>
          </p:cNvSpPr>
          <p:nvPr>
            <p:ph sz="half" idx="1"/>
          </p:nvPr>
        </p:nvSpPr>
        <p:spPr/>
        <p:txBody>
          <a:bodyPr>
            <a:normAutofit fontScale="77500" lnSpcReduction="20000"/>
          </a:bodyPr>
          <a:lstStyle/>
          <a:p>
            <a:pPr marL="114300" indent="0">
              <a:buNone/>
            </a:pPr>
            <a:endParaRPr lang="en-US" dirty="0" smtClean="0"/>
          </a:p>
          <a:p>
            <a:pPr marL="114300" indent="0">
              <a:buNone/>
            </a:pPr>
            <a:r>
              <a:rPr lang="en-US" dirty="0" smtClean="0"/>
              <a:t>The landmark paper by the VA Laryngeal Cancer Study Group: “Induction </a:t>
            </a:r>
            <a:r>
              <a:rPr lang="en-US" dirty="0"/>
              <a:t>Chemotherapy plus Radiation Compared with Surgery plus Radiation in Patients with Advanced Laryngeal </a:t>
            </a:r>
            <a:r>
              <a:rPr lang="en-US" dirty="0" smtClean="0"/>
              <a:t>Cancer” published in NEJM 1991 assigned laryngeal cancer patients to chemotherapy + XRT vs. surgery + XRT on the basis of response to 2 rounds of chemotherapy. </a:t>
            </a:r>
            <a:endParaRPr lang="en-US" dirty="0"/>
          </a:p>
        </p:txBody>
      </p:sp>
      <p:sp>
        <p:nvSpPr>
          <p:cNvPr id="4" name="Content Placeholder 3"/>
          <p:cNvSpPr>
            <a:spLocks noGrp="1"/>
          </p:cNvSpPr>
          <p:nvPr>
            <p:ph sz="half" idx="2"/>
          </p:nvPr>
        </p:nvSpPr>
        <p:spPr/>
        <p:txBody>
          <a:bodyPr>
            <a:normAutofit fontScale="77500" lnSpcReduction="20000"/>
          </a:bodyPr>
          <a:lstStyle/>
          <a:p>
            <a:r>
              <a:rPr lang="en-US" dirty="0" smtClean="0"/>
              <a:t>This is an example of: </a:t>
            </a:r>
          </a:p>
          <a:p>
            <a:pPr marL="114300" indent="0">
              <a:buNone/>
            </a:pPr>
            <a:endParaRPr lang="en-US" dirty="0"/>
          </a:p>
          <a:p>
            <a:pPr marL="628650" indent="-514350">
              <a:buAutoNum type="alphaUcParenR"/>
            </a:pPr>
            <a:r>
              <a:rPr lang="en-US" dirty="0" smtClean="0"/>
              <a:t>Selection Bias</a:t>
            </a:r>
          </a:p>
          <a:p>
            <a:pPr marL="628650" indent="-514350">
              <a:buAutoNum type="alphaUcParenR"/>
            </a:pPr>
            <a:r>
              <a:rPr lang="en-US" dirty="0" smtClean="0"/>
              <a:t>Channeling Bias</a:t>
            </a:r>
          </a:p>
          <a:p>
            <a:pPr marL="628650" indent="-514350">
              <a:buAutoNum type="alphaUcParenR"/>
            </a:pPr>
            <a:r>
              <a:rPr lang="en-US" dirty="0" smtClean="0"/>
              <a:t>Interviewer Bias</a:t>
            </a:r>
          </a:p>
          <a:p>
            <a:pPr marL="628650" indent="-514350">
              <a:buAutoNum type="alphaUcParenR"/>
            </a:pPr>
            <a:r>
              <a:rPr lang="en-US" dirty="0" smtClean="0"/>
              <a:t>Chronology Bias</a:t>
            </a:r>
          </a:p>
          <a:p>
            <a:pPr marL="628650" indent="-514350">
              <a:buAutoNum type="alphaUcParenR"/>
            </a:pPr>
            <a:r>
              <a:rPr lang="en-US" dirty="0" smtClean="0"/>
              <a:t>Recall Bias</a:t>
            </a:r>
          </a:p>
          <a:p>
            <a:pPr marL="628650" indent="-514350">
              <a:buAutoNum type="alphaUcParenR"/>
            </a:pPr>
            <a:r>
              <a:rPr lang="en-US" dirty="0" smtClean="0"/>
              <a:t>Performance Bias</a:t>
            </a:r>
          </a:p>
          <a:p>
            <a:pPr marL="628650" indent="-514350">
              <a:buFont typeface="Arial" pitchFamily="34" charset="0"/>
              <a:buAutoNum type="alphaUcParenR"/>
            </a:pPr>
            <a:r>
              <a:rPr lang="en-US" dirty="0"/>
              <a:t>Transfer Bias</a:t>
            </a:r>
          </a:p>
          <a:p>
            <a:pPr marL="114300" indent="0">
              <a:buNone/>
            </a:pPr>
            <a:endParaRPr lang="en-US" dirty="0" smtClean="0"/>
          </a:p>
          <a:p>
            <a:pPr marL="628650" indent="-514350">
              <a:buAutoNum type="alphaUcParenR"/>
            </a:pPr>
            <a:endParaRPr lang="en-US" dirty="0" smtClean="0"/>
          </a:p>
          <a:p>
            <a:pPr marL="114300" indent="0">
              <a:buNone/>
            </a:pPr>
            <a:endParaRPr lang="en-US" dirty="0" smtClean="0"/>
          </a:p>
        </p:txBody>
      </p:sp>
    </p:spTree>
    <p:extLst>
      <p:ext uri="{BB962C8B-B14F-4D97-AF65-F5344CB8AC3E}">
        <p14:creationId xmlns:p14="http://schemas.microsoft.com/office/powerpoint/2010/main" val="2166200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Channeling Bias vs. Selection Bias</a:t>
            </a:r>
            <a:br>
              <a:rPr lang="en-US" dirty="0" smtClean="0"/>
            </a:br>
            <a:endParaRPr lang="en-US" dirty="0"/>
          </a:p>
        </p:txBody>
      </p:sp>
      <p:sp>
        <p:nvSpPr>
          <p:cNvPr id="3" name="Content Placeholder 2"/>
          <p:cNvSpPr>
            <a:spLocks noGrp="1"/>
          </p:cNvSpPr>
          <p:nvPr>
            <p:ph idx="1"/>
          </p:nvPr>
        </p:nvSpPr>
        <p:spPr/>
        <p:txBody>
          <a:bodyPr>
            <a:normAutofit fontScale="92500"/>
          </a:bodyPr>
          <a:lstStyle/>
          <a:p>
            <a:r>
              <a:rPr lang="en-US" dirty="0"/>
              <a:t>Channeling bias occurs when patient prognostic factors or degree of illness dictates the study cohort into which patients are placed. This bias is more likely in non-randomized trials when patient assignment to groups is performed by medical personnel. </a:t>
            </a:r>
            <a:endParaRPr lang="en-US" dirty="0" smtClean="0"/>
          </a:p>
          <a:p>
            <a:endParaRPr lang="en-US" dirty="0"/>
          </a:p>
          <a:p>
            <a:r>
              <a:rPr lang="en-US" dirty="0" smtClean="0"/>
              <a:t>In </a:t>
            </a:r>
            <a:r>
              <a:rPr lang="en-US" dirty="0"/>
              <a:t>surgical studies, channeling bias can occur if one intervention carries a greater inherent </a:t>
            </a:r>
            <a:r>
              <a:rPr lang="en-US" dirty="0" smtClean="0"/>
              <a:t>risk and there is an inherent difference in terms of which patients are assigned to the intervention. </a:t>
            </a:r>
          </a:p>
          <a:p>
            <a:pPr lvl="1"/>
            <a:r>
              <a:rPr lang="en-US" dirty="0" smtClean="0"/>
              <a:t>Older patients vs. younger healthy patients</a:t>
            </a:r>
          </a:p>
          <a:p>
            <a:pPr lvl="1"/>
            <a:r>
              <a:rPr lang="en-US" dirty="0" smtClean="0"/>
              <a:t>Aggressive, resistant tumors vs. less aggressive tumors</a:t>
            </a:r>
          </a:p>
          <a:p>
            <a:pPr lvl="1"/>
            <a:endParaRPr lang="en-US" dirty="0" smtClean="0"/>
          </a:p>
          <a:p>
            <a:endParaRPr lang="en-US" dirty="0"/>
          </a:p>
          <a:p>
            <a:endParaRPr lang="en-US" dirty="0"/>
          </a:p>
        </p:txBody>
      </p:sp>
    </p:spTree>
    <p:extLst>
      <p:ext uri="{BB962C8B-B14F-4D97-AF65-F5344CB8AC3E}">
        <p14:creationId xmlns:p14="http://schemas.microsoft.com/office/powerpoint/2010/main" val="1484127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Chronology Bias</a:t>
            </a:r>
            <a:endParaRPr lang="en-US" dirty="0"/>
          </a:p>
        </p:txBody>
      </p:sp>
      <p:sp>
        <p:nvSpPr>
          <p:cNvPr id="3" name="Content Placeholder 2"/>
          <p:cNvSpPr>
            <a:spLocks noGrp="1"/>
          </p:cNvSpPr>
          <p:nvPr>
            <p:ph idx="1"/>
          </p:nvPr>
        </p:nvSpPr>
        <p:spPr/>
        <p:txBody>
          <a:bodyPr>
            <a:normAutofit fontScale="92500" lnSpcReduction="20000"/>
          </a:bodyPr>
          <a:lstStyle/>
          <a:p>
            <a:r>
              <a:rPr lang="en-US" b="1" dirty="0"/>
              <a:t>Chronology bias occurs when historic controls are used as a comparison group for patients undergoing an intervention. </a:t>
            </a:r>
            <a:endParaRPr lang="en-US" b="1" dirty="0" smtClean="0"/>
          </a:p>
          <a:p>
            <a:pPr marL="411480" lvl="1" indent="0">
              <a:buNone/>
            </a:pPr>
            <a:endParaRPr lang="en-US" dirty="0"/>
          </a:p>
          <a:p>
            <a:r>
              <a:rPr lang="en-US" b="1" dirty="0" smtClean="0"/>
              <a:t>Secular </a:t>
            </a:r>
            <a:r>
              <a:rPr lang="en-US" b="1" dirty="0"/>
              <a:t>trends within the medical system could affect how disease is diagnosed, how treatments are administered, or how preferred outcome measures are </a:t>
            </a:r>
            <a:r>
              <a:rPr lang="en-US" b="1" dirty="0" smtClean="0"/>
              <a:t>obtained.</a:t>
            </a:r>
          </a:p>
          <a:p>
            <a:pPr lvl="1"/>
            <a:r>
              <a:rPr lang="en-US" dirty="0" smtClean="0"/>
              <a:t>Advent of CT scans changes the rate and stage of disease diagnosis</a:t>
            </a:r>
            <a:endParaRPr lang="en-US" dirty="0"/>
          </a:p>
          <a:p>
            <a:pPr marL="114300" indent="0">
              <a:buNone/>
            </a:pPr>
            <a:endParaRPr lang="en-US" dirty="0"/>
          </a:p>
          <a:p>
            <a:r>
              <a:rPr lang="en-US" b="1" dirty="0" smtClean="0"/>
              <a:t>Chronology </a:t>
            </a:r>
            <a:r>
              <a:rPr lang="en-US" b="1" dirty="0"/>
              <a:t>bias can be minimized by conducting prospective cohort or randomized control trials, or by using historic controls from only the very recent past.</a:t>
            </a:r>
          </a:p>
          <a:p>
            <a:endParaRPr lang="en-US" dirty="0"/>
          </a:p>
        </p:txBody>
      </p:sp>
    </p:spTree>
    <p:extLst>
      <p:ext uri="{BB962C8B-B14F-4D97-AF65-F5344CB8AC3E}">
        <p14:creationId xmlns:p14="http://schemas.microsoft.com/office/powerpoint/2010/main" val="9244076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Identifying sources of bias:</a:t>
            </a:r>
            <a:br>
              <a:rPr lang="en-US" dirty="0" smtClean="0"/>
            </a:br>
            <a:r>
              <a:rPr lang="en-US" dirty="0" smtClean="0"/>
              <a:t>BIAS During Trial</a:t>
            </a:r>
            <a:endParaRPr lang="en-US" dirty="0"/>
          </a:p>
        </p:txBody>
      </p:sp>
      <p:sp>
        <p:nvSpPr>
          <p:cNvPr id="3" name="Content Placeholder 2"/>
          <p:cNvSpPr>
            <a:spLocks noGrp="1"/>
          </p:cNvSpPr>
          <p:nvPr>
            <p:ph sz="half" idx="1"/>
          </p:nvPr>
        </p:nvSpPr>
        <p:spPr/>
        <p:txBody>
          <a:bodyPr>
            <a:normAutofit fontScale="62500" lnSpcReduction="20000"/>
          </a:bodyPr>
          <a:lstStyle/>
          <a:p>
            <a:r>
              <a:rPr lang="en-US" dirty="0"/>
              <a:t>A</a:t>
            </a:r>
            <a:r>
              <a:rPr lang="en-US" dirty="0" smtClean="0"/>
              <a:t> </a:t>
            </a:r>
            <a:r>
              <a:rPr lang="en-US" dirty="0"/>
              <a:t>patient with </a:t>
            </a:r>
            <a:r>
              <a:rPr lang="en-US" dirty="0" err="1"/>
              <a:t>Buerger's</a:t>
            </a:r>
            <a:r>
              <a:rPr lang="en-US" dirty="0"/>
              <a:t> disease </a:t>
            </a:r>
            <a:r>
              <a:rPr lang="en-US" dirty="0" smtClean="0"/>
              <a:t>is enrolled </a:t>
            </a:r>
            <a:r>
              <a:rPr lang="en-US" dirty="0"/>
              <a:t>in a case control study which attempts to retrospectively identify risk factors.</a:t>
            </a:r>
          </a:p>
          <a:p>
            <a:endParaRPr lang="en-US" dirty="0"/>
          </a:p>
          <a:p>
            <a:r>
              <a:rPr lang="en-US" dirty="0"/>
              <a:t>If the interviewer is aware that the patient has </a:t>
            </a:r>
            <a:r>
              <a:rPr lang="en-US" dirty="0" err="1"/>
              <a:t>Buerger's</a:t>
            </a:r>
            <a:r>
              <a:rPr lang="en-US" dirty="0"/>
              <a:t> disease, he/she may probe for risk factors, such as smoking, more extensively </a:t>
            </a:r>
            <a:r>
              <a:rPr lang="en-US" dirty="0" smtClean="0"/>
              <a:t>than </a:t>
            </a:r>
            <a:r>
              <a:rPr lang="en-US" dirty="0"/>
              <a:t>in control patients. </a:t>
            </a:r>
            <a:endParaRPr lang="en-US" dirty="0" smtClean="0"/>
          </a:p>
          <a:p>
            <a:pPr marL="114300" indent="0">
              <a:buNone/>
            </a:pPr>
            <a:endParaRPr lang="en-US" dirty="0" smtClean="0"/>
          </a:p>
          <a:p>
            <a:r>
              <a:rPr lang="en-US" dirty="0" smtClean="0"/>
              <a:t>“</a:t>
            </a:r>
            <a:r>
              <a:rPr lang="en-US" b="1" dirty="0"/>
              <a:t>Are you sure you've never smoked? Never? Not even once?</a:t>
            </a:r>
            <a:r>
              <a:rPr lang="en-US" dirty="0" smtClean="0"/>
              <a:t>”</a:t>
            </a:r>
            <a:endParaRPr lang="en-US" dirty="0"/>
          </a:p>
        </p:txBody>
      </p:sp>
      <p:sp>
        <p:nvSpPr>
          <p:cNvPr id="4" name="Content Placeholder 3"/>
          <p:cNvSpPr>
            <a:spLocks noGrp="1"/>
          </p:cNvSpPr>
          <p:nvPr>
            <p:ph sz="half" idx="2"/>
          </p:nvPr>
        </p:nvSpPr>
        <p:spPr/>
        <p:txBody>
          <a:bodyPr>
            <a:normAutofit fontScale="62500" lnSpcReduction="20000"/>
          </a:bodyPr>
          <a:lstStyle/>
          <a:p>
            <a:r>
              <a:rPr lang="en-US" dirty="0" smtClean="0"/>
              <a:t>This is an example of: </a:t>
            </a:r>
          </a:p>
          <a:p>
            <a:pPr marL="114300" indent="0">
              <a:buNone/>
            </a:pPr>
            <a:endParaRPr lang="en-US" dirty="0"/>
          </a:p>
          <a:p>
            <a:pPr marL="628650" indent="-514350">
              <a:buAutoNum type="alphaUcParenR"/>
            </a:pPr>
            <a:r>
              <a:rPr lang="en-US" dirty="0" smtClean="0"/>
              <a:t>Selection Bias</a:t>
            </a:r>
          </a:p>
          <a:p>
            <a:pPr marL="628650" indent="-514350">
              <a:buAutoNum type="alphaUcParenR"/>
            </a:pPr>
            <a:r>
              <a:rPr lang="en-US" dirty="0" smtClean="0"/>
              <a:t>Channeling Bias</a:t>
            </a:r>
          </a:p>
          <a:p>
            <a:pPr marL="628650" indent="-514350">
              <a:buAutoNum type="alphaUcParenR"/>
            </a:pPr>
            <a:r>
              <a:rPr lang="en-US" dirty="0" smtClean="0"/>
              <a:t>Interviewer Bias</a:t>
            </a:r>
          </a:p>
          <a:p>
            <a:pPr marL="628650" indent="-514350">
              <a:buAutoNum type="alphaUcParenR"/>
            </a:pPr>
            <a:r>
              <a:rPr lang="en-US" dirty="0" smtClean="0"/>
              <a:t>Chronology Bias</a:t>
            </a:r>
          </a:p>
          <a:p>
            <a:pPr marL="628650" indent="-514350">
              <a:buAutoNum type="alphaUcParenR"/>
            </a:pPr>
            <a:r>
              <a:rPr lang="en-US" dirty="0" smtClean="0"/>
              <a:t>Recall Bias</a:t>
            </a:r>
          </a:p>
          <a:p>
            <a:pPr marL="628650" indent="-514350">
              <a:buAutoNum type="alphaUcParenR"/>
            </a:pPr>
            <a:r>
              <a:rPr lang="en-US" dirty="0" smtClean="0"/>
              <a:t>Performance Bias</a:t>
            </a:r>
          </a:p>
          <a:p>
            <a:pPr marL="628650" indent="-514350">
              <a:buFont typeface="Arial" pitchFamily="34" charset="0"/>
              <a:buAutoNum type="alphaUcParenR"/>
            </a:pPr>
            <a:r>
              <a:rPr lang="en-US" dirty="0"/>
              <a:t>Transfer Bias</a:t>
            </a:r>
          </a:p>
          <a:p>
            <a:pPr marL="114300" indent="0">
              <a:buNone/>
            </a:pPr>
            <a:endParaRPr lang="en-US" dirty="0" smtClean="0"/>
          </a:p>
          <a:p>
            <a:pPr marL="628650" indent="-514350">
              <a:buAutoNum type="alphaUcParenR"/>
            </a:pPr>
            <a:endParaRPr lang="en-US" dirty="0" smtClean="0"/>
          </a:p>
          <a:p>
            <a:pPr marL="628650" indent="-514350">
              <a:buAutoNum type="alphaUcParenR"/>
            </a:pPr>
            <a:endParaRPr lang="en-US" dirty="0" smtClean="0"/>
          </a:p>
        </p:txBody>
      </p:sp>
    </p:spTree>
    <p:extLst>
      <p:ext uri="{BB962C8B-B14F-4D97-AF65-F5344CB8AC3E}">
        <p14:creationId xmlns:p14="http://schemas.microsoft.com/office/powerpoint/2010/main" val="31753741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Interviewer Bias</a:t>
            </a:r>
            <a:endParaRPr lang="en-US" dirty="0"/>
          </a:p>
        </p:txBody>
      </p:sp>
      <p:sp>
        <p:nvSpPr>
          <p:cNvPr id="3" name="Content Placeholder 2"/>
          <p:cNvSpPr>
            <a:spLocks noGrp="1"/>
          </p:cNvSpPr>
          <p:nvPr>
            <p:ph idx="1"/>
          </p:nvPr>
        </p:nvSpPr>
        <p:spPr/>
        <p:txBody>
          <a:bodyPr>
            <a:normAutofit lnSpcReduction="10000"/>
          </a:bodyPr>
          <a:lstStyle/>
          <a:p>
            <a:r>
              <a:rPr lang="en-US" dirty="0"/>
              <a:t>Interviewer bias refers to a systematic difference between how information is solicited, recorded, or </a:t>
            </a:r>
            <a:r>
              <a:rPr lang="en-US" dirty="0" smtClean="0"/>
              <a:t>interpreted.</a:t>
            </a:r>
          </a:p>
          <a:p>
            <a:endParaRPr lang="en-US" dirty="0"/>
          </a:p>
          <a:p>
            <a:r>
              <a:rPr lang="en-US" dirty="0" smtClean="0"/>
              <a:t>Interviewer </a:t>
            </a:r>
            <a:r>
              <a:rPr lang="en-US" dirty="0"/>
              <a:t>bias is more likely when disease status is known to interviewer. </a:t>
            </a:r>
            <a:endParaRPr lang="en-US" dirty="0" smtClean="0"/>
          </a:p>
          <a:p>
            <a:endParaRPr lang="en-US" dirty="0"/>
          </a:p>
          <a:p>
            <a:r>
              <a:rPr lang="en-US" dirty="0" smtClean="0"/>
              <a:t>Interviewer </a:t>
            </a:r>
            <a:r>
              <a:rPr lang="en-US" dirty="0"/>
              <a:t>bias can be minimized or eliminated if the interviewer is blinded to the outcome of interest or if the outcome of interest has not yet occurred, as in a prospective trial.</a:t>
            </a:r>
          </a:p>
          <a:p>
            <a:endParaRPr lang="en-US" dirty="0" smtClean="0"/>
          </a:p>
          <a:p>
            <a:endParaRPr lang="en-US" dirty="0"/>
          </a:p>
        </p:txBody>
      </p:sp>
    </p:spTree>
    <p:extLst>
      <p:ext uri="{BB962C8B-B14F-4D97-AF65-F5344CB8AC3E}">
        <p14:creationId xmlns:p14="http://schemas.microsoft.com/office/powerpoint/2010/main" val="3956062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Interviewer Bias</a:t>
            </a:r>
            <a:endParaRPr lang="en-US" dirty="0"/>
          </a:p>
        </p:txBody>
      </p:sp>
      <p:sp>
        <p:nvSpPr>
          <p:cNvPr id="3" name="Content Placeholder 2"/>
          <p:cNvSpPr>
            <a:spLocks noGrp="1"/>
          </p:cNvSpPr>
          <p:nvPr>
            <p:ph idx="1"/>
          </p:nvPr>
        </p:nvSpPr>
        <p:spPr/>
        <p:txBody>
          <a:bodyPr>
            <a:normAutofit/>
          </a:bodyPr>
          <a:lstStyle/>
          <a:p>
            <a:pPr marL="114300" indent="0">
              <a:buNone/>
            </a:pPr>
            <a:endParaRPr lang="en-US" dirty="0" smtClean="0"/>
          </a:p>
          <a:p>
            <a:r>
              <a:rPr lang="en-US" dirty="0" smtClean="0"/>
              <a:t>Interviewer bias </a:t>
            </a:r>
            <a:r>
              <a:rPr lang="en-US" dirty="0"/>
              <a:t>c</a:t>
            </a:r>
            <a:r>
              <a:rPr lang="en-US" dirty="0" smtClean="0"/>
              <a:t>an be minimized by using structured interviews.</a:t>
            </a:r>
          </a:p>
          <a:p>
            <a:pPr lvl="1"/>
            <a:r>
              <a:rPr lang="en-US" dirty="0" smtClean="0"/>
              <a:t>Interviewer </a:t>
            </a:r>
            <a:r>
              <a:rPr lang="en-US" dirty="0"/>
              <a:t>should </a:t>
            </a:r>
            <a:r>
              <a:rPr lang="en-US" dirty="0" smtClean="0"/>
              <a:t>follow a script and be conscientious about their potential influence on responses. </a:t>
            </a:r>
          </a:p>
          <a:p>
            <a:endParaRPr lang="en-US" dirty="0" smtClean="0"/>
          </a:p>
          <a:p>
            <a:r>
              <a:rPr lang="en-US" dirty="0"/>
              <a:t>Advantages of unstructured </a:t>
            </a:r>
            <a:r>
              <a:rPr lang="en-US" dirty="0" smtClean="0"/>
              <a:t>interviews:</a:t>
            </a:r>
            <a:endParaRPr lang="en-US" dirty="0"/>
          </a:p>
          <a:p>
            <a:pPr lvl="1"/>
            <a:r>
              <a:rPr lang="en-US" dirty="0" smtClean="0"/>
              <a:t>Respondents </a:t>
            </a:r>
            <a:r>
              <a:rPr lang="en-US" dirty="0"/>
              <a:t>may be more likely to discuss sensitive and painful experiences if they feel the interviewer is sympathetic and understanding. </a:t>
            </a:r>
          </a:p>
          <a:p>
            <a:endParaRPr lang="en-US" dirty="0" smtClean="0"/>
          </a:p>
          <a:p>
            <a:endParaRPr lang="en-US" dirty="0"/>
          </a:p>
        </p:txBody>
      </p:sp>
    </p:spTree>
    <p:extLst>
      <p:ext uri="{BB962C8B-B14F-4D97-AF65-F5344CB8AC3E}">
        <p14:creationId xmlns:p14="http://schemas.microsoft.com/office/powerpoint/2010/main" val="25239943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Identifying sources of bias:</a:t>
            </a:r>
            <a:br>
              <a:rPr lang="en-US" dirty="0" smtClean="0"/>
            </a:br>
            <a:r>
              <a:rPr lang="en-US" dirty="0" smtClean="0"/>
              <a:t>BIAS During Trial</a:t>
            </a:r>
            <a:endParaRPr lang="en-US" dirty="0"/>
          </a:p>
        </p:txBody>
      </p:sp>
      <p:sp>
        <p:nvSpPr>
          <p:cNvPr id="3" name="Content Placeholder 2"/>
          <p:cNvSpPr>
            <a:spLocks noGrp="1"/>
          </p:cNvSpPr>
          <p:nvPr>
            <p:ph sz="half" idx="1"/>
          </p:nvPr>
        </p:nvSpPr>
        <p:spPr/>
        <p:txBody>
          <a:bodyPr>
            <a:normAutofit fontScale="55000" lnSpcReduction="20000"/>
          </a:bodyPr>
          <a:lstStyle/>
          <a:p>
            <a:pPr marL="114300" indent="0">
              <a:buNone/>
            </a:pPr>
            <a:endParaRPr lang="en-US" dirty="0" smtClean="0"/>
          </a:p>
          <a:p>
            <a:r>
              <a:rPr lang="en-US" dirty="0" smtClean="0"/>
              <a:t>A quality of life survey was performed among patient who underwent mandibular resection and free-flap reconstruction for ORN. </a:t>
            </a:r>
          </a:p>
          <a:p>
            <a:endParaRPr lang="en-US" dirty="0" smtClean="0"/>
          </a:p>
          <a:p>
            <a:r>
              <a:rPr lang="en-US" dirty="0" smtClean="0"/>
              <a:t>The researchers attempted to contact </a:t>
            </a:r>
            <a:r>
              <a:rPr lang="en-US" dirty="0"/>
              <a:t>68 </a:t>
            </a:r>
            <a:r>
              <a:rPr lang="en-US" dirty="0" smtClean="0"/>
              <a:t>patients by telephone.  </a:t>
            </a:r>
            <a:r>
              <a:rPr lang="en-US" dirty="0"/>
              <a:t>P</a:t>
            </a:r>
            <a:r>
              <a:rPr lang="en-US" dirty="0" smtClean="0"/>
              <a:t>atient </a:t>
            </a:r>
            <a:r>
              <a:rPr lang="en-US" dirty="0"/>
              <a:t>death was confirmed in 10.3% (7/68) of cases. The remaining 35% (24/68) of patients were deemed as lost to follow up.  37 patients were successfully reached and 33 of them volunteered to participate in the study</a:t>
            </a:r>
            <a:r>
              <a:rPr lang="en-US" dirty="0" smtClean="0"/>
              <a:t>.</a:t>
            </a:r>
          </a:p>
          <a:p>
            <a:endParaRPr lang="en-US" dirty="0" smtClean="0"/>
          </a:p>
          <a:p>
            <a:r>
              <a:rPr lang="en-US" b="1" dirty="0"/>
              <a:t>The patients were who lost to follow up may have been part of an ORN cohort with lower quality of life </a:t>
            </a:r>
            <a:r>
              <a:rPr lang="en-US" b="1" dirty="0" smtClean="0"/>
              <a:t>scores. </a:t>
            </a:r>
            <a:endParaRPr lang="en-US" b="1" dirty="0"/>
          </a:p>
        </p:txBody>
      </p:sp>
      <p:sp>
        <p:nvSpPr>
          <p:cNvPr id="4" name="Content Placeholder 3"/>
          <p:cNvSpPr>
            <a:spLocks noGrp="1"/>
          </p:cNvSpPr>
          <p:nvPr>
            <p:ph sz="half" idx="2"/>
          </p:nvPr>
        </p:nvSpPr>
        <p:spPr/>
        <p:txBody>
          <a:bodyPr>
            <a:normAutofit fontScale="55000" lnSpcReduction="20000"/>
          </a:bodyPr>
          <a:lstStyle/>
          <a:p>
            <a:pPr marL="114300" indent="0">
              <a:buNone/>
            </a:pPr>
            <a:endParaRPr lang="en-US" dirty="0"/>
          </a:p>
          <a:p>
            <a:pPr marL="114300" indent="0">
              <a:buNone/>
            </a:pPr>
            <a:r>
              <a:rPr lang="en-US" dirty="0" smtClean="0"/>
              <a:t>Differential losses to follow up is an example of: </a:t>
            </a:r>
          </a:p>
          <a:p>
            <a:pPr marL="114300" indent="0">
              <a:buNone/>
            </a:pPr>
            <a:endParaRPr lang="en-US" dirty="0"/>
          </a:p>
          <a:p>
            <a:pPr marL="628650" indent="-514350">
              <a:buAutoNum type="alphaUcParenR"/>
            </a:pPr>
            <a:r>
              <a:rPr lang="en-US" dirty="0" smtClean="0"/>
              <a:t>Selection Bias</a:t>
            </a:r>
          </a:p>
          <a:p>
            <a:pPr marL="628650" indent="-514350">
              <a:buAutoNum type="alphaUcParenR"/>
            </a:pPr>
            <a:r>
              <a:rPr lang="en-US" dirty="0" smtClean="0"/>
              <a:t>Channeling Bias</a:t>
            </a:r>
          </a:p>
          <a:p>
            <a:pPr marL="628650" indent="-514350">
              <a:buAutoNum type="alphaUcParenR"/>
            </a:pPr>
            <a:r>
              <a:rPr lang="en-US" dirty="0" smtClean="0"/>
              <a:t>Interviewer Bias</a:t>
            </a:r>
          </a:p>
          <a:p>
            <a:pPr marL="628650" indent="-514350">
              <a:buAutoNum type="alphaUcParenR"/>
            </a:pPr>
            <a:r>
              <a:rPr lang="en-US" dirty="0" smtClean="0"/>
              <a:t>Chronology Bias</a:t>
            </a:r>
          </a:p>
          <a:p>
            <a:pPr marL="628650" indent="-514350">
              <a:buAutoNum type="alphaUcParenR"/>
            </a:pPr>
            <a:r>
              <a:rPr lang="en-US" dirty="0" smtClean="0"/>
              <a:t>Recall Bias</a:t>
            </a:r>
          </a:p>
          <a:p>
            <a:pPr marL="628650" indent="-514350">
              <a:buAutoNum type="alphaUcParenR"/>
            </a:pPr>
            <a:r>
              <a:rPr lang="en-US" dirty="0" smtClean="0"/>
              <a:t>Performance Bias</a:t>
            </a:r>
          </a:p>
          <a:p>
            <a:pPr marL="628650" indent="-514350">
              <a:buAutoNum type="alphaUcParenR"/>
            </a:pPr>
            <a:r>
              <a:rPr lang="en-US" dirty="0" smtClean="0"/>
              <a:t>Transfer Bias</a:t>
            </a:r>
          </a:p>
          <a:p>
            <a:pPr marL="628650" indent="-514350">
              <a:buAutoNum type="alphaUcParenR"/>
            </a:pPr>
            <a:endParaRPr lang="en-US" dirty="0" smtClean="0"/>
          </a:p>
          <a:p>
            <a:pPr marL="628650" indent="-514350">
              <a:buAutoNum type="alphaUcParenR"/>
            </a:pPr>
            <a:endParaRPr lang="en-US" dirty="0" smtClean="0"/>
          </a:p>
        </p:txBody>
      </p:sp>
    </p:spTree>
    <p:extLst>
      <p:ext uri="{BB962C8B-B14F-4D97-AF65-F5344CB8AC3E}">
        <p14:creationId xmlns:p14="http://schemas.microsoft.com/office/powerpoint/2010/main" val="3109293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sp>
        <p:nvSpPr>
          <p:cNvPr id="3" name="Content Placeholder 2"/>
          <p:cNvSpPr>
            <a:spLocks noGrp="1"/>
          </p:cNvSpPr>
          <p:nvPr>
            <p:ph idx="1"/>
          </p:nvPr>
        </p:nvSpPr>
        <p:spPr>
          <a:xfrm>
            <a:off x="457200" y="1752600"/>
            <a:ext cx="8229600" cy="4724400"/>
          </a:xfrm>
        </p:spPr>
        <p:txBody>
          <a:bodyPr>
            <a:normAutofit fontScale="62500" lnSpcReduction="20000"/>
          </a:bodyPr>
          <a:lstStyle/>
          <a:p>
            <a:r>
              <a:rPr lang="en-US" dirty="0"/>
              <a:t>In 1900, Dr. Ernest Codman proposed to study what he termed the “end results” of therapy at the Massachusetts General </a:t>
            </a:r>
            <a:r>
              <a:rPr lang="en-US" dirty="0" smtClean="0"/>
              <a:t>Hospital.</a:t>
            </a:r>
          </a:p>
          <a:p>
            <a:pPr lvl="1"/>
            <a:r>
              <a:rPr lang="en-US" dirty="0"/>
              <a:t>He asked his fellow surgeons to report the success and failure of </a:t>
            </a:r>
            <a:r>
              <a:rPr lang="en-US" i="1" dirty="0"/>
              <a:t>each</a:t>
            </a:r>
            <a:r>
              <a:rPr lang="en-US" dirty="0"/>
              <a:t> operation and developed a classification scheme by which failures could be further detailed. </a:t>
            </a:r>
            <a:r>
              <a:rPr lang="en-US" dirty="0" smtClean="0"/>
              <a:t>His attempts were </a:t>
            </a:r>
            <a:r>
              <a:rPr lang="en-US" dirty="0"/>
              <a:t>scorned by the medical </a:t>
            </a:r>
            <a:r>
              <a:rPr lang="en-US" dirty="0" smtClean="0"/>
              <a:t>establishment.</a:t>
            </a:r>
          </a:p>
          <a:p>
            <a:pPr marL="411480" lvl="1" indent="0">
              <a:buNone/>
            </a:pPr>
            <a:endParaRPr lang="en-US" dirty="0" smtClean="0"/>
          </a:p>
          <a:p>
            <a:r>
              <a:rPr lang="en-US" dirty="0" smtClean="0"/>
              <a:t>Over </a:t>
            </a:r>
            <a:r>
              <a:rPr lang="en-US" dirty="0"/>
              <a:t>the next 50 years, the medical community accepted the randomized clinical trial (RCT) as the dominant method for evaluating </a:t>
            </a:r>
            <a:r>
              <a:rPr lang="en-US" dirty="0" smtClean="0"/>
              <a:t>treatment.</a:t>
            </a:r>
          </a:p>
          <a:p>
            <a:pPr lvl="1"/>
            <a:r>
              <a:rPr lang="en-US" dirty="0" smtClean="0"/>
              <a:t>By the </a:t>
            </a:r>
            <a:r>
              <a:rPr lang="en-US" dirty="0"/>
              <a:t>1960s, the authority of the RCT was rarely </a:t>
            </a:r>
            <a:r>
              <a:rPr lang="en-US" dirty="0" smtClean="0"/>
              <a:t>questioned.</a:t>
            </a:r>
          </a:p>
          <a:p>
            <a:endParaRPr lang="en-US" dirty="0" smtClean="0"/>
          </a:p>
          <a:p>
            <a:pPr marL="342900" lvl="1">
              <a:buClr>
                <a:schemeClr val="accent1"/>
              </a:buClr>
            </a:pPr>
            <a:r>
              <a:rPr lang="en-US" dirty="0" smtClean="0"/>
              <a:t>A </a:t>
            </a:r>
            <a:r>
              <a:rPr lang="en-US" dirty="0"/>
              <a:t>landmark 1973 publication by </a:t>
            </a:r>
            <a:r>
              <a:rPr lang="en-US" dirty="0" err="1"/>
              <a:t>Wennberg</a:t>
            </a:r>
            <a:r>
              <a:rPr lang="en-US" dirty="0"/>
              <a:t> and </a:t>
            </a:r>
            <a:r>
              <a:rPr lang="en-US" dirty="0" err="1"/>
              <a:t>Gittelsohn</a:t>
            </a:r>
            <a:r>
              <a:rPr lang="en-US" dirty="0"/>
              <a:t> spurred a sudden re-evaluation of the value of observational (nonrandomized) data.</a:t>
            </a:r>
          </a:p>
          <a:p>
            <a:pPr lvl="1"/>
            <a:r>
              <a:rPr lang="en-US" dirty="0" smtClean="0"/>
              <a:t>This led to the realization that there was huge variations in the rates of surgery from region to region despite similar demographics and rates of disease. </a:t>
            </a:r>
          </a:p>
          <a:p>
            <a:pPr marL="411480" lvl="1" indent="0">
              <a:buNone/>
            </a:pPr>
            <a:endParaRPr lang="en-US" dirty="0" smtClean="0"/>
          </a:p>
          <a:p>
            <a:r>
              <a:rPr lang="en-US" dirty="0" smtClean="0"/>
              <a:t>Congress </a:t>
            </a:r>
            <a:r>
              <a:rPr lang="en-US" dirty="0"/>
              <a:t>to establish the Agency for Health Care Policy and Research in 1989 (since renamed the Agency for Healthcare Research and Quality, or AHRQ), which was charged with “systematically studying the relationships between health care and its outcomes.</a:t>
            </a:r>
            <a:r>
              <a:rPr lang="en-US" dirty="0" smtClean="0"/>
              <a:t>”</a:t>
            </a:r>
          </a:p>
          <a:p>
            <a:endParaRPr lang="en-US" dirty="0" smtClean="0"/>
          </a:p>
          <a:p>
            <a:r>
              <a:rPr lang="en-US" dirty="0" smtClean="0"/>
              <a:t>In 2010, Congress </a:t>
            </a:r>
            <a:r>
              <a:rPr lang="en-US" dirty="0"/>
              <a:t>authorized the establishment </a:t>
            </a:r>
            <a:r>
              <a:rPr lang="en-US" dirty="0" smtClean="0"/>
              <a:t>of </a:t>
            </a:r>
            <a:r>
              <a:rPr lang="en-US" dirty="0"/>
              <a:t>Patient-Centered Outcomes Research Institute </a:t>
            </a:r>
            <a:r>
              <a:rPr lang="en-US" dirty="0" smtClean="0"/>
              <a:t>(PCORI) </a:t>
            </a:r>
            <a:r>
              <a:rPr lang="en-US" dirty="0"/>
              <a:t>in the Patient Protection and Affordable Care Act of 2010</a:t>
            </a:r>
            <a:r>
              <a:rPr lang="en-US" dirty="0" smtClean="0"/>
              <a:t>.</a:t>
            </a:r>
            <a:endParaRPr lang="en-US" dirty="0"/>
          </a:p>
          <a:p>
            <a:pPr lvl="1"/>
            <a:endParaRPr lang="en-US" dirty="0" smtClean="0"/>
          </a:p>
          <a:p>
            <a:endParaRPr lang="en-US" dirty="0" smtClean="0"/>
          </a:p>
          <a:p>
            <a:endParaRPr lang="en-US" dirty="0"/>
          </a:p>
        </p:txBody>
      </p:sp>
    </p:spTree>
    <p:extLst>
      <p:ext uri="{BB962C8B-B14F-4D97-AF65-F5344CB8AC3E}">
        <p14:creationId xmlns:p14="http://schemas.microsoft.com/office/powerpoint/2010/main" val="17279602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Transfer Bias</a:t>
            </a:r>
            <a:endParaRPr lang="en-US" dirty="0"/>
          </a:p>
        </p:txBody>
      </p:sp>
      <p:sp>
        <p:nvSpPr>
          <p:cNvPr id="3" name="Content Placeholder 2"/>
          <p:cNvSpPr>
            <a:spLocks noGrp="1"/>
          </p:cNvSpPr>
          <p:nvPr>
            <p:ph idx="1"/>
          </p:nvPr>
        </p:nvSpPr>
        <p:spPr/>
        <p:txBody>
          <a:bodyPr>
            <a:normAutofit fontScale="70000" lnSpcReduction="20000"/>
          </a:bodyPr>
          <a:lstStyle/>
          <a:p>
            <a:r>
              <a:rPr lang="en-US" b="1" dirty="0"/>
              <a:t>In almost all clinical studies, subjects are lost to follow-up. In these instances, investigators must consider whether these patients are fundamentally different than those retained in the study. </a:t>
            </a:r>
            <a:endParaRPr lang="en-US" b="1" dirty="0" smtClean="0"/>
          </a:p>
          <a:p>
            <a:endParaRPr lang="en-US" dirty="0"/>
          </a:p>
          <a:p>
            <a:r>
              <a:rPr lang="en-US" dirty="0" smtClean="0"/>
              <a:t>Researchers </a:t>
            </a:r>
            <a:r>
              <a:rPr lang="en-US" dirty="0"/>
              <a:t>must also consider how to treat patients lost to follow-up in their analysis. Well designed trials usually have protocols in place to attempt telephone or mail contact for patients who miss clinic appointments</a:t>
            </a:r>
            <a:r>
              <a:rPr lang="en-US" dirty="0" smtClean="0"/>
              <a:t>.</a:t>
            </a:r>
          </a:p>
          <a:p>
            <a:endParaRPr lang="en-US" dirty="0"/>
          </a:p>
          <a:p>
            <a:r>
              <a:rPr lang="en-US" dirty="0" smtClean="0"/>
              <a:t>Transfer </a:t>
            </a:r>
            <a:r>
              <a:rPr lang="en-US" dirty="0"/>
              <a:t>bias can occur when</a:t>
            </a:r>
            <a:r>
              <a:rPr lang="en-US" b="1" dirty="0"/>
              <a:t> study cohorts have unequal losses to follow-up</a:t>
            </a:r>
            <a:r>
              <a:rPr lang="en-US" dirty="0"/>
              <a:t>. This is particularly relevant in surgical trials when study cohorts are expected to require different follow-up regimens. </a:t>
            </a:r>
          </a:p>
          <a:p>
            <a:endParaRPr lang="en-US" dirty="0"/>
          </a:p>
          <a:p>
            <a:r>
              <a:rPr lang="en-US" dirty="0" smtClean="0"/>
              <a:t>Some authors suggest that patient loss to follow-up can be minimized by offering convenient </a:t>
            </a:r>
            <a:r>
              <a:rPr lang="en-US" dirty="0"/>
              <a:t>office hours, personalized patient contact via phone or email, and physician visits to the patient's home </a:t>
            </a:r>
          </a:p>
        </p:txBody>
      </p:sp>
    </p:spTree>
    <p:extLst>
      <p:ext uri="{BB962C8B-B14F-4D97-AF65-F5344CB8AC3E}">
        <p14:creationId xmlns:p14="http://schemas.microsoft.com/office/powerpoint/2010/main" val="10832188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Identifying sources of bias:</a:t>
            </a:r>
            <a:br>
              <a:rPr lang="en-US" dirty="0" smtClean="0"/>
            </a:br>
            <a:r>
              <a:rPr lang="en-US" dirty="0" smtClean="0"/>
              <a:t>BIAS During Trial</a:t>
            </a:r>
            <a:endParaRPr lang="en-US" dirty="0"/>
          </a:p>
        </p:txBody>
      </p:sp>
      <p:sp>
        <p:nvSpPr>
          <p:cNvPr id="3" name="Content Placeholder 2"/>
          <p:cNvSpPr>
            <a:spLocks noGrp="1"/>
          </p:cNvSpPr>
          <p:nvPr>
            <p:ph sz="half" idx="1"/>
          </p:nvPr>
        </p:nvSpPr>
        <p:spPr/>
        <p:txBody>
          <a:bodyPr>
            <a:normAutofit fontScale="62500" lnSpcReduction="20000"/>
          </a:bodyPr>
          <a:lstStyle/>
          <a:p>
            <a:pPr marL="114300" indent="0">
              <a:buNone/>
            </a:pPr>
            <a:endParaRPr lang="en-US" dirty="0" smtClean="0"/>
          </a:p>
          <a:p>
            <a:r>
              <a:rPr lang="en-US" dirty="0" smtClean="0"/>
              <a:t>A quality of life survey was performed among patient who underwent mandibular resection and free-flap reconstruction for ORN. </a:t>
            </a:r>
          </a:p>
          <a:p>
            <a:pPr marL="114300" indent="0">
              <a:buNone/>
            </a:pPr>
            <a:endParaRPr lang="en-US" dirty="0" smtClean="0"/>
          </a:p>
          <a:p>
            <a:r>
              <a:rPr lang="en-US" dirty="0" smtClean="0"/>
              <a:t>37 </a:t>
            </a:r>
            <a:r>
              <a:rPr lang="en-US" dirty="0"/>
              <a:t>patients were successfully reached and 33 of them volunteered to participate in the study</a:t>
            </a:r>
            <a:r>
              <a:rPr lang="en-US" dirty="0" smtClean="0"/>
              <a:t>.</a:t>
            </a:r>
          </a:p>
          <a:p>
            <a:pPr marL="114300" indent="0">
              <a:buNone/>
            </a:pPr>
            <a:endParaRPr lang="en-US" dirty="0" smtClean="0"/>
          </a:p>
          <a:p>
            <a:r>
              <a:rPr lang="en-US" b="1" dirty="0"/>
              <a:t>The patients </a:t>
            </a:r>
            <a:r>
              <a:rPr lang="en-US" b="1" dirty="0" smtClean="0"/>
              <a:t>who agreed to volunteer for the telephone survey may </a:t>
            </a:r>
            <a:r>
              <a:rPr lang="en-US" b="1" dirty="0"/>
              <a:t>have been part of an ORN cohort with </a:t>
            </a:r>
            <a:r>
              <a:rPr lang="en-US" b="1" dirty="0" smtClean="0"/>
              <a:t>higher </a:t>
            </a:r>
            <a:r>
              <a:rPr lang="en-US" b="1" dirty="0"/>
              <a:t>quality of </a:t>
            </a:r>
            <a:r>
              <a:rPr lang="en-US" b="1" dirty="0" smtClean="0"/>
              <a:t>life and satisfaction scores</a:t>
            </a:r>
            <a:r>
              <a:rPr lang="en-US" b="1" dirty="0"/>
              <a:t>.</a:t>
            </a:r>
          </a:p>
        </p:txBody>
      </p:sp>
      <p:sp>
        <p:nvSpPr>
          <p:cNvPr id="4" name="Content Placeholder 3"/>
          <p:cNvSpPr>
            <a:spLocks noGrp="1"/>
          </p:cNvSpPr>
          <p:nvPr>
            <p:ph sz="half" idx="2"/>
          </p:nvPr>
        </p:nvSpPr>
        <p:spPr/>
        <p:txBody>
          <a:bodyPr>
            <a:normAutofit fontScale="62500" lnSpcReduction="20000"/>
          </a:bodyPr>
          <a:lstStyle/>
          <a:p>
            <a:pPr marL="114300" indent="0">
              <a:buNone/>
            </a:pPr>
            <a:endParaRPr lang="en-US" dirty="0"/>
          </a:p>
          <a:p>
            <a:pPr marL="114300" indent="0">
              <a:buNone/>
            </a:pPr>
            <a:r>
              <a:rPr lang="en-US" dirty="0" smtClean="0"/>
              <a:t>This is an example of: </a:t>
            </a:r>
          </a:p>
          <a:p>
            <a:pPr marL="114300" indent="0">
              <a:buNone/>
            </a:pPr>
            <a:endParaRPr lang="en-US" dirty="0"/>
          </a:p>
          <a:p>
            <a:pPr marL="628650" indent="-514350">
              <a:buAutoNum type="alphaUcParenR"/>
            </a:pPr>
            <a:r>
              <a:rPr lang="en-US" dirty="0" smtClean="0"/>
              <a:t>Selection Bias</a:t>
            </a:r>
          </a:p>
          <a:p>
            <a:pPr marL="628650" indent="-514350">
              <a:buAutoNum type="alphaUcParenR"/>
            </a:pPr>
            <a:r>
              <a:rPr lang="en-US" dirty="0" smtClean="0"/>
              <a:t>Channeling Bias</a:t>
            </a:r>
          </a:p>
          <a:p>
            <a:pPr marL="628650" indent="-514350">
              <a:buAutoNum type="alphaUcParenR"/>
            </a:pPr>
            <a:r>
              <a:rPr lang="en-US" dirty="0" smtClean="0"/>
              <a:t>Interviewer Bias</a:t>
            </a:r>
          </a:p>
          <a:p>
            <a:pPr marL="628650" indent="-514350">
              <a:buAutoNum type="alphaUcParenR"/>
            </a:pPr>
            <a:r>
              <a:rPr lang="en-US" dirty="0" smtClean="0"/>
              <a:t>Chronology Bias</a:t>
            </a:r>
          </a:p>
          <a:p>
            <a:pPr marL="628650" indent="-514350">
              <a:buAutoNum type="alphaUcParenR"/>
            </a:pPr>
            <a:r>
              <a:rPr lang="en-US" dirty="0" smtClean="0"/>
              <a:t>Recall Bias</a:t>
            </a:r>
          </a:p>
          <a:p>
            <a:pPr marL="628650" indent="-514350">
              <a:buAutoNum type="alphaUcParenR"/>
            </a:pPr>
            <a:r>
              <a:rPr lang="en-US" dirty="0" smtClean="0"/>
              <a:t>Performance Bias</a:t>
            </a:r>
          </a:p>
          <a:p>
            <a:pPr marL="628650" indent="-514350">
              <a:buAutoNum type="alphaUcParenR"/>
            </a:pPr>
            <a:r>
              <a:rPr lang="en-US" dirty="0" smtClean="0"/>
              <a:t>Transfer Bias</a:t>
            </a:r>
          </a:p>
          <a:p>
            <a:pPr marL="628650" indent="-514350">
              <a:buAutoNum type="alphaUcParenR"/>
            </a:pPr>
            <a:endParaRPr lang="en-US" dirty="0" smtClean="0"/>
          </a:p>
          <a:p>
            <a:pPr marL="628650" indent="-514350">
              <a:buAutoNum type="alphaUcParenR"/>
            </a:pPr>
            <a:endParaRPr lang="en-US" dirty="0" smtClean="0"/>
          </a:p>
        </p:txBody>
      </p:sp>
    </p:spTree>
    <p:extLst>
      <p:ext uri="{BB962C8B-B14F-4D97-AF65-F5344CB8AC3E}">
        <p14:creationId xmlns:p14="http://schemas.microsoft.com/office/powerpoint/2010/main" val="25411048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Identifying sources of bias:</a:t>
            </a:r>
            <a:br>
              <a:rPr lang="en-US" dirty="0" smtClean="0"/>
            </a:br>
            <a:r>
              <a:rPr lang="en-US" dirty="0" smtClean="0"/>
              <a:t>BIAS During Trial</a:t>
            </a:r>
            <a:endParaRPr lang="en-US" dirty="0"/>
          </a:p>
        </p:txBody>
      </p:sp>
      <p:sp>
        <p:nvSpPr>
          <p:cNvPr id="3" name="Content Placeholder 2"/>
          <p:cNvSpPr>
            <a:spLocks noGrp="1"/>
          </p:cNvSpPr>
          <p:nvPr>
            <p:ph sz="half" idx="1"/>
          </p:nvPr>
        </p:nvSpPr>
        <p:spPr>
          <a:xfrm>
            <a:off x="426128" y="1719071"/>
            <a:ext cx="4222072" cy="4407408"/>
          </a:xfrm>
        </p:spPr>
        <p:txBody>
          <a:bodyPr>
            <a:normAutofit fontScale="77500" lnSpcReduction="20000"/>
          </a:bodyPr>
          <a:lstStyle/>
          <a:p>
            <a:pPr>
              <a:buFontTx/>
              <a:buChar char="-"/>
            </a:pPr>
            <a:r>
              <a:rPr lang="en-US" dirty="0" smtClean="0"/>
              <a:t>After a clinic appointment patients are asked:</a:t>
            </a:r>
          </a:p>
          <a:p>
            <a:pPr marL="114300" indent="0">
              <a:buNone/>
            </a:pPr>
            <a:endParaRPr lang="en-US" dirty="0" smtClean="0"/>
          </a:p>
          <a:p>
            <a:pPr lvl="1">
              <a:buFontTx/>
              <a:buChar char="-"/>
            </a:pPr>
            <a:r>
              <a:rPr lang="en-US" dirty="0" smtClean="0"/>
              <a:t>“</a:t>
            </a:r>
            <a:r>
              <a:rPr lang="en-US" dirty="0"/>
              <a:t>How long did you have to wait </a:t>
            </a:r>
            <a:r>
              <a:rPr lang="en-US" dirty="0" smtClean="0"/>
              <a:t>after you arrived in </a:t>
            </a:r>
            <a:r>
              <a:rPr lang="en-US" dirty="0"/>
              <a:t>the waiting room for your appointment</a:t>
            </a:r>
            <a:r>
              <a:rPr lang="en-US" dirty="0" smtClean="0"/>
              <a:t>?</a:t>
            </a:r>
          </a:p>
          <a:p>
            <a:pPr lvl="1">
              <a:buFontTx/>
              <a:buChar char="-"/>
            </a:pPr>
            <a:endParaRPr lang="en-US" dirty="0"/>
          </a:p>
          <a:p>
            <a:pPr>
              <a:buFontTx/>
              <a:buChar char="-"/>
            </a:pPr>
            <a:r>
              <a:rPr lang="en-US" dirty="0" smtClean="0"/>
              <a:t>Patients </a:t>
            </a:r>
            <a:r>
              <a:rPr lang="en-US" dirty="0"/>
              <a:t>who were satisfied with the clinical encounter might estimate lower wait times as compared to patients dissatisfied with the encounter. </a:t>
            </a:r>
          </a:p>
          <a:p>
            <a:pPr marL="114300" indent="0">
              <a:buNone/>
            </a:pPr>
            <a:endParaRPr lang="en-US" dirty="0"/>
          </a:p>
          <a:p>
            <a:pPr marL="114300" indent="0">
              <a:buNone/>
            </a:pPr>
            <a:endParaRPr lang="en-US" dirty="0" smtClean="0"/>
          </a:p>
        </p:txBody>
      </p:sp>
      <p:sp>
        <p:nvSpPr>
          <p:cNvPr id="4" name="Content Placeholder 3"/>
          <p:cNvSpPr>
            <a:spLocks noGrp="1"/>
          </p:cNvSpPr>
          <p:nvPr>
            <p:ph sz="half" idx="2"/>
          </p:nvPr>
        </p:nvSpPr>
        <p:spPr/>
        <p:txBody>
          <a:bodyPr>
            <a:normAutofit fontScale="77500" lnSpcReduction="20000"/>
          </a:bodyPr>
          <a:lstStyle/>
          <a:p>
            <a:pPr marL="114300" indent="0">
              <a:buNone/>
            </a:pPr>
            <a:endParaRPr lang="en-US" dirty="0"/>
          </a:p>
          <a:p>
            <a:pPr marL="114300" indent="0">
              <a:buNone/>
            </a:pPr>
            <a:r>
              <a:rPr lang="en-US" dirty="0" smtClean="0"/>
              <a:t>This is an example of: </a:t>
            </a:r>
          </a:p>
          <a:p>
            <a:pPr marL="114300" indent="0">
              <a:buNone/>
            </a:pPr>
            <a:endParaRPr lang="en-US" dirty="0"/>
          </a:p>
          <a:p>
            <a:pPr marL="628650" indent="-514350">
              <a:buAutoNum type="alphaUcParenR"/>
            </a:pPr>
            <a:r>
              <a:rPr lang="en-US" dirty="0" smtClean="0"/>
              <a:t>Selection Bias</a:t>
            </a:r>
          </a:p>
          <a:p>
            <a:pPr marL="628650" indent="-514350">
              <a:buAutoNum type="alphaUcParenR"/>
            </a:pPr>
            <a:r>
              <a:rPr lang="en-US" dirty="0" smtClean="0"/>
              <a:t>Channeling Bias</a:t>
            </a:r>
          </a:p>
          <a:p>
            <a:pPr marL="628650" indent="-514350">
              <a:buAutoNum type="alphaUcParenR"/>
            </a:pPr>
            <a:r>
              <a:rPr lang="en-US" dirty="0" smtClean="0"/>
              <a:t>Interviewer Bias</a:t>
            </a:r>
          </a:p>
          <a:p>
            <a:pPr marL="628650" indent="-514350">
              <a:buAutoNum type="alphaUcParenR"/>
            </a:pPr>
            <a:r>
              <a:rPr lang="en-US" dirty="0" smtClean="0"/>
              <a:t>Chronology Bias</a:t>
            </a:r>
          </a:p>
          <a:p>
            <a:pPr marL="628650" indent="-514350">
              <a:buAutoNum type="alphaUcParenR"/>
            </a:pPr>
            <a:r>
              <a:rPr lang="en-US" dirty="0" smtClean="0"/>
              <a:t>Recall Bias</a:t>
            </a:r>
          </a:p>
          <a:p>
            <a:pPr marL="628650" indent="-514350">
              <a:buAutoNum type="alphaUcParenR"/>
            </a:pPr>
            <a:r>
              <a:rPr lang="en-US" dirty="0" smtClean="0"/>
              <a:t>Performance Bias</a:t>
            </a:r>
          </a:p>
          <a:p>
            <a:pPr marL="628650" indent="-514350">
              <a:buAutoNum type="alphaUcParenR"/>
            </a:pPr>
            <a:r>
              <a:rPr lang="en-US" dirty="0" smtClean="0"/>
              <a:t>Transfer Bias</a:t>
            </a:r>
          </a:p>
          <a:p>
            <a:pPr marL="628650" indent="-514350">
              <a:buAutoNum type="alphaUcParenR"/>
            </a:pPr>
            <a:endParaRPr lang="en-US" dirty="0" smtClean="0"/>
          </a:p>
          <a:p>
            <a:pPr marL="628650" indent="-514350">
              <a:buAutoNum type="alphaUcParenR"/>
            </a:pPr>
            <a:endParaRPr lang="en-US" dirty="0" smtClean="0"/>
          </a:p>
        </p:txBody>
      </p:sp>
    </p:spTree>
    <p:extLst>
      <p:ext uri="{BB962C8B-B14F-4D97-AF65-F5344CB8AC3E}">
        <p14:creationId xmlns:p14="http://schemas.microsoft.com/office/powerpoint/2010/main" val="18114410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Recall </a:t>
            </a:r>
            <a:r>
              <a:rPr lang="en-US" dirty="0" err="1" smtClean="0"/>
              <a:t>BiAS</a:t>
            </a:r>
            <a:endParaRPr lang="en-US" dirty="0"/>
          </a:p>
        </p:txBody>
      </p:sp>
      <p:sp>
        <p:nvSpPr>
          <p:cNvPr id="3" name="Content Placeholder 2"/>
          <p:cNvSpPr>
            <a:spLocks noGrp="1"/>
          </p:cNvSpPr>
          <p:nvPr>
            <p:ph idx="1"/>
          </p:nvPr>
        </p:nvSpPr>
        <p:spPr/>
        <p:txBody>
          <a:bodyPr>
            <a:normAutofit/>
          </a:bodyPr>
          <a:lstStyle/>
          <a:p>
            <a:pPr marL="114300" indent="0">
              <a:buNone/>
            </a:pPr>
            <a:r>
              <a:rPr lang="en-US" b="1" dirty="0"/>
              <a:t>Recall bias refers to the phenomenon in which the outcomes of treatment (good or bad) may color subjects' recollections of events prior to or during the treatment process. </a:t>
            </a:r>
          </a:p>
          <a:p>
            <a:pPr>
              <a:buFontTx/>
              <a:buChar char="-"/>
            </a:pPr>
            <a:r>
              <a:rPr lang="en-US" dirty="0" smtClean="0"/>
              <a:t>Very important to consider  when collecting data retrospectively. </a:t>
            </a:r>
          </a:p>
          <a:p>
            <a:pPr>
              <a:buFontTx/>
              <a:buChar char="-"/>
            </a:pPr>
            <a:r>
              <a:rPr lang="en-US" dirty="0" smtClean="0"/>
              <a:t> Patient’s memory of pre-op pain, quality of life, dysphagia, etc. can be unreliable. </a:t>
            </a:r>
          </a:p>
          <a:p>
            <a:pPr>
              <a:buFontTx/>
              <a:buChar char="-"/>
            </a:pPr>
            <a:endParaRPr lang="en-US" dirty="0"/>
          </a:p>
        </p:txBody>
      </p:sp>
    </p:spTree>
    <p:extLst>
      <p:ext uri="{BB962C8B-B14F-4D97-AF65-F5344CB8AC3E}">
        <p14:creationId xmlns:p14="http://schemas.microsoft.com/office/powerpoint/2010/main" val="18322088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Identifying sources of bias:</a:t>
            </a:r>
            <a:br>
              <a:rPr lang="en-US" dirty="0" smtClean="0"/>
            </a:br>
            <a:r>
              <a:rPr lang="en-US" dirty="0" smtClean="0"/>
              <a:t>BIAS During Trial</a:t>
            </a:r>
            <a:endParaRPr lang="en-US" dirty="0"/>
          </a:p>
        </p:txBody>
      </p:sp>
      <p:sp>
        <p:nvSpPr>
          <p:cNvPr id="3" name="Content Placeholder 2"/>
          <p:cNvSpPr>
            <a:spLocks noGrp="1"/>
          </p:cNvSpPr>
          <p:nvPr>
            <p:ph sz="half" idx="1"/>
          </p:nvPr>
        </p:nvSpPr>
        <p:spPr>
          <a:xfrm>
            <a:off x="426128" y="1719071"/>
            <a:ext cx="4222072" cy="4407408"/>
          </a:xfrm>
        </p:spPr>
        <p:txBody>
          <a:bodyPr>
            <a:normAutofit fontScale="70000" lnSpcReduction="20000"/>
          </a:bodyPr>
          <a:lstStyle/>
          <a:p>
            <a:pPr lvl="1"/>
            <a:r>
              <a:rPr lang="en-US" dirty="0" smtClean="0">
                <a:solidFill>
                  <a:schemeClr val="tx1"/>
                </a:solidFill>
              </a:rPr>
              <a:t>A multi-institutional study  is performed to assess the reliability of osteocutaneous free flaps for mandible reconstruction.</a:t>
            </a:r>
          </a:p>
          <a:p>
            <a:pPr marL="411480" lvl="1" indent="0">
              <a:buNone/>
            </a:pPr>
            <a:endParaRPr lang="en-US" dirty="0" smtClean="0">
              <a:solidFill>
                <a:schemeClr val="tx1"/>
              </a:solidFill>
            </a:endParaRPr>
          </a:p>
          <a:p>
            <a:pPr lvl="1"/>
            <a:r>
              <a:rPr lang="en-US" dirty="0" smtClean="0">
                <a:solidFill>
                  <a:schemeClr val="tx1"/>
                </a:solidFill>
              </a:rPr>
              <a:t>Fibula flap in the study were primarily performed at UCLA by Dr. Blackwell</a:t>
            </a:r>
          </a:p>
          <a:p>
            <a:pPr marL="411480" lvl="1" indent="0">
              <a:buNone/>
            </a:pPr>
            <a:endParaRPr lang="en-US" dirty="0" smtClean="0">
              <a:solidFill>
                <a:schemeClr val="tx1"/>
              </a:solidFill>
            </a:endParaRPr>
          </a:p>
          <a:p>
            <a:pPr lvl="1"/>
            <a:r>
              <a:rPr lang="en-US" dirty="0" smtClean="0">
                <a:solidFill>
                  <a:schemeClr val="tx1"/>
                </a:solidFill>
              </a:rPr>
              <a:t>Osteocutaneous radial forearm flaps were performed by some random doctor at Pittsburgh. </a:t>
            </a:r>
          </a:p>
          <a:p>
            <a:pPr marL="411480" lvl="1" indent="0">
              <a:buNone/>
            </a:pPr>
            <a:endParaRPr lang="en-US" dirty="0" smtClean="0">
              <a:solidFill>
                <a:schemeClr val="tx1"/>
              </a:solidFill>
            </a:endParaRPr>
          </a:p>
          <a:p>
            <a:pPr lvl="1"/>
            <a:r>
              <a:rPr lang="en-US" dirty="0" smtClean="0">
                <a:solidFill>
                  <a:schemeClr val="tx1"/>
                </a:solidFill>
              </a:rPr>
              <a:t>Fibula flaps are found to have superior outcomes in comparison to osteocutaneous radial forearm free-flaps. </a:t>
            </a:r>
            <a:endParaRPr lang="en-US" dirty="0"/>
          </a:p>
          <a:p>
            <a:pPr marL="114300" indent="0">
              <a:buNone/>
            </a:pPr>
            <a:endParaRPr lang="en-US" dirty="0" smtClean="0"/>
          </a:p>
        </p:txBody>
      </p:sp>
      <p:sp>
        <p:nvSpPr>
          <p:cNvPr id="4" name="Content Placeholder 3"/>
          <p:cNvSpPr>
            <a:spLocks noGrp="1"/>
          </p:cNvSpPr>
          <p:nvPr>
            <p:ph sz="half" idx="2"/>
          </p:nvPr>
        </p:nvSpPr>
        <p:spPr/>
        <p:txBody>
          <a:bodyPr>
            <a:normAutofit fontScale="70000" lnSpcReduction="20000"/>
          </a:bodyPr>
          <a:lstStyle/>
          <a:p>
            <a:pPr marL="114300" indent="0">
              <a:buNone/>
            </a:pPr>
            <a:endParaRPr lang="en-US" dirty="0"/>
          </a:p>
          <a:p>
            <a:pPr marL="114300" indent="0">
              <a:buNone/>
            </a:pPr>
            <a:r>
              <a:rPr lang="en-US" dirty="0" smtClean="0"/>
              <a:t>This conclusion in this study that fibula flap has superior outcomes is confounded by: </a:t>
            </a:r>
          </a:p>
          <a:p>
            <a:pPr marL="114300" indent="0">
              <a:buNone/>
            </a:pPr>
            <a:endParaRPr lang="en-US" dirty="0"/>
          </a:p>
          <a:p>
            <a:pPr marL="628650" indent="-514350">
              <a:buAutoNum type="alphaUcParenR"/>
            </a:pPr>
            <a:r>
              <a:rPr lang="en-US" dirty="0" smtClean="0"/>
              <a:t>Selection Bias</a:t>
            </a:r>
          </a:p>
          <a:p>
            <a:pPr marL="628650" indent="-514350">
              <a:buAutoNum type="alphaUcParenR"/>
            </a:pPr>
            <a:r>
              <a:rPr lang="en-US" dirty="0" smtClean="0"/>
              <a:t>Channeling Bias</a:t>
            </a:r>
          </a:p>
          <a:p>
            <a:pPr marL="628650" indent="-514350">
              <a:buAutoNum type="alphaUcParenR"/>
            </a:pPr>
            <a:r>
              <a:rPr lang="en-US" dirty="0" smtClean="0"/>
              <a:t>Interviewer Bias</a:t>
            </a:r>
          </a:p>
          <a:p>
            <a:pPr marL="628650" indent="-514350">
              <a:buAutoNum type="alphaUcParenR"/>
            </a:pPr>
            <a:r>
              <a:rPr lang="en-US" dirty="0" smtClean="0"/>
              <a:t>Chronology Bias</a:t>
            </a:r>
          </a:p>
          <a:p>
            <a:pPr marL="628650" indent="-514350">
              <a:buAutoNum type="alphaUcParenR"/>
            </a:pPr>
            <a:r>
              <a:rPr lang="en-US" dirty="0" smtClean="0"/>
              <a:t>Recall Bias</a:t>
            </a:r>
          </a:p>
          <a:p>
            <a:pPr marL="628650" indent="-514350">
              <a:buAutoNum type="alphaUcParenR"/>
            </a:pPr>
            <a:r>
              <a:rPr lang="en-US" dirty="0" smtClean="0"/>
              <a:t>Performance Bias</a:t>
            </a:r>
          </a:p>
          <a:p>
            <a:pPr marL="628650" indent="-514350">
              <a:buAutoNum type="alphaUcParenR"/>
            </a:pPr>
            <a:r>
              <a:rPr lang="en-US" dirty="0" smtClean="0"/>
              <a:t>Transfer Bias</a:t>
            </a:r>
          </a:p>
          <a:p>
            <a:pPr marL="628650" indent="-514350">
              <a:buAutoNum type="alphaUcParenR"/>
            </a:pPr>
            <a:endParaRPr lang="en-US" dirty="0" smtClean="0"/>
          </a:p>
          <a:p>
            <a:pPr marL="628650" indent="-514350">
              <a:buAutoNum type="alphaUcParenR"/>
            </a:pPr>
            <a:endParaRPr lang="en-US" dirty="0" smtClean="0"/>
          </a:p>
        </p:txBody>
      </p:sp>
    </p:spTree>
    <p:extLst>
      <p:ext uri="{BB962C8B-B14F-4D97-AF65-F5344CB8AC3E}">
        <p14:creationId xmlns:p14="http://schemas.microsoft.com/office/powerpoint/2010/main" val="5261069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Performance bias</a:t>
            </a:r>
            <a:br>
              <a:rPr lang="en-US" b="1" dirty="0"/>
            </a:br>
            <a:endParaRPr lang="en-US" dirty="0"/>
          </a:p>
        </p:txBody>
      </p:sp>
      <p:sp>
        <p:nvSpPr>
          <p:cNvPr id="3" name="Content Placeholder 2"/>
          <p:cNvSpPr>
            <a:spLocks noGrp="1"/>
          </p:cNvSpPr>
          <p:nvPr>
            <p:ph idx="1"/>
          </p:nvPr>
        </p:nvSpPr>
        <p:spPr/>
        <p:txBody>
          <a:bodyPr>
            <a:normAutofit fontScale="85000" lnSpcReduction="20000"/>
          </a:bodyPr>
          <a:lstStyle/>
          <a:p>
            <a:r>
              <a:rPr lang="en-US" dirty="0"/>
              <a:t>In surgical trials, performance bias may complicate efforts to establish a cause-effect relationship between procedures and outcomes. </a:t>
            </a:r>
            <a:endParaRPr lang="en-US" dirty="0" smtClean="0"/>
          </a:p>
          <a:p>
            <a:pPr marL="114300" indent="0">
              <a:buNone/>
            </a:pPr>
            <a:endParaRPr lang="en-US" dirty="0" smtClean="0"/>
          </a:p>
          <a:p>
            <a:r>
              <a:rPr lang="en-US" b="1" dirty="0" smtClean="0"/>
              <a:t>Variations </a:t>
            </a:r>
            <a:r>
              <a:rPr lang="en-US" b="1" dirty="0"/>
              <a:t>by surgeon </a:t>
            </a:r>
            <a:r>
              <a:rPr lang="en-US" dirty="0"/>
              <a:t>commonly occur in surgical plan, flow of operation, and technical maneuvers used to achieve the desired result. </a:t>
            </a:r>
            <a:endParaRPr lang="en-US" dirty="0" smtClean="0"/>
          </a:p>
          <a:p>
            <a:pPr marL="114300" indent="0">
              <a:buNone/>
            </a:pPr>
            <a:endParaRPr lang="en-US" dirty="0" smtClean="0"/>
          </a:p>
          <a:p>
            <a:r>
              <a:rPr lang="en-US" dirty="0" smtClean="0"/>
              <a:t>The </a:t>
            </a:r>
            <a:r>
              <a:rPr lang="en-US" dirty="0"/>
              <a:t>surgeon's experience may have a significant effect on the outcome. </a:t>
            </a:r>
            <a:endParaRPr lang="en-US" dirty="0" smtClean="0"/>
          </a:p>
          <a:p>
            <a:r>
              <a:rPr lang="en-US" dirty="0" smtClean="0"/>
              <a:t>Examples: </a:t>
            </a:r>
          </a:p>
          <a:p>
            <a:pPr lvl="1"/>
            <a:r>
              <a:rPr lang="en-US" dirty="0" smtClean="0"/>
              <a:t>Outcome research studying </a:t>
            </a:r>
            <a:r>
              <a:rPr lang="en-US" dirty="0" err="1" smtClean="0"/>
              <a:t>stapedectomy</a:t>
            </a:r>
            <a:r>
              <a:rPr lang="en-US" dirty="0" smtClean="0"/>
              <a:t> vs. </a:t>
            </a:r>
            <a:r>
              <a:rPr lang="en-US" dirty="0" err="1" smtClean="0"/>
              <a:t>stapedotomy</a:t>
            </a:r>
            <a:r>
              <a:rPr lang="en-US" dirty="0" smtClean="0"/>
              <a:t>.</a:t>
            </a:r>
          </a:p>
          <a:p>
            <a:pPr lvl="1"/>
            <a:r>
              <a:rPr lang="en-US" dirty="0" smtClean="0"/>
              <a:t>Fibula flap at UCLA vs. radial bone flap at another hospital. Are you comparing the outcomes in surgery or the different performance of the surgeons?</a:t>
            </a:r>
            <a:endParaRPr lang="en-US" dirty="0"/>
          </a:p>
        </p:txBody>
      </p:sp>
    </p:spTree>
    <p:extLst>
      <p:ext uri="{BB962C8B-B14F-4D97-AF65-F5344CB8AC3E}">
        <p14:creationId xmlns:p14="http://schemas.microsoft.com/office/powerpoint/2010/main" val="32603391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Bias in </a:t>
            </a:r>
            <a:r>
              <a:rPr lang="en-US" dirty="0" err="1" smtClean="0"/>
              <a:t>ClinIcal</a:t>
            </a:r>
            <a:r>
              <a:rPr lang="en-US" dirty="0" smtClean="0"/>
              <a:t> Research</a:t>
            </a:r>
            <a:endParaRPr lang="en-US" dirty="0"/>
          </a:p>
        </p:txBody>
      </p:sp>
      <p:pic>
        <p:nvPicPr>
          <p:cNvPr id="4" name="Content Placeholder 3" descr="nihms-198809-f0001.jpg"/>
          <p:cNvPicPr>
            <a:picLocks noGrp="1" noChangeAspect="1"/>
          </p:cNvPicPr>
          <p:nvPr>
            <p:ph idx="1"/>
          </p:nvPr>
        </p:nvPicPr>
        <p:blipFill>
          <a:blip r:embed="rId2">
            <a:extLst>
              <a:ext uri="{28A0092B-C50C-407E-A947-70E740481C1C}">
                <a14:useLocalDpi xmlns:a14="http://schemas.microsoft.com/office/drawing/2010/main" val="0"/>
              </a:ext>
            </a:extLst>
          </a:blip>
          <a:srcRect l="-15279" r="-15279"/>
          <a:stretch>
            <a:fillRect/>
          </a:stretch>
        </p:blipFill>
        <p:spPr>
          <a:xfrm>
            <a:off x="146755" y="1752600"/>
            <a:ext cx="8730444" cy="4639733"/>
          </a:xfrm>
        </p:spPr>
      </p:pic>
    </p:spTree>
    <p:extLst>
      <p:ext uri="{BB962C8B-B14F-4D97-AF65-F5344CB8AC3E}">
        <p14:creationId xmlns:p14="http://schemas.microsoft.com/office/powerpoint/2010/main" val="12416008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Design</a:t>
            </a:r>
            <a:endParaRPr lang="en-US" dirty="0"/>
          </a:p>
        </p:txBody>
      </p:sp>
      <p:pic>
        <p:nvPicPr>
          <p:cNvPr id="4" name="Picture 3"/>
          <p:cNvPicPr>
            <a:picLocks noChangeAspect="1"/>
          </p:cNvPicPr>
          <p:nvPr/>
        </p:nvPicPr>
        <p:blipFill>
          <a:blip r:embed="rId2"/>
          <a:stretch>
            <a:fillRect/>
          </a:stretch>
        </p:blipFill>
        <p:spPr>
          <a:xfrm>
            <a:off x="0" y="1759876"/>
            <a:ext cx="9144000" cy="4061507"/>
          </a:xfrm>
          <a:prstGeom prst="rect">
            <a:avLst/>
          </a:prstGeom>
        </p:spPr>
      </p:pic>
    </p:spTree>
    <p:extLst>
      <p:ext uri="{BB962C8B-B14F-4D97-AF65-F5344CB8AC3E}">
        <p14:creationId xmlns:p14="http://schemas.microsoft.com/office/powerpoint/2010/main" val="24230030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Design</a:t>
            </a:r>
            <a:endParaRPr lang="en-US" dirty="0"/>
          </a:p>
        </p:txBody>
      </p:sp>
      <p:sp>
        <p:nvSpPr>
          <p:cNvPr id="3" name="Content Placeholder 2"/>
          <p:cNvSpPr>
            <a:spLocks noGrp="1"/>
          </p:cNvSpPr>
          <p:nvPr>
            <p:ph idx="1"/>
          </p:nvPr>
        </p:nvSpPr>
        <p:spPr/>
        <p:txBody>
          <a:bodyPr>
            <a:normAutofit fontScale="47500" lnSpcReduction="20000"/>
          </a:bodyPr>
          <a:lstStyle/>
          <a:p>
            <a:pPr marL="114300" indent="0">
              <a:buNone/>
            </a:pPr>
            <a:r>
              <a:rPr lang="en-US" b="1" dirty="0"/>
              <a:t>Observational </a:t>
            </a:r>
            <a:r>
              <a:rPr lang="en-US" b="1" dirty="0" smtClean="0"/>
              <a:t>Study (Level 2 – if control group)</a:t>
            </a:r>
            <a:endParaRPr lang="en-US" dirty="0"/>
          </a:p>
          <a:p>
            <a:endParaRPr lang="en-US" dirty="0"/>
          </a:p>
          <a:p>
            <a:r>
              <a:rPr lang="en-US" dirty="0" smtClean="0"/>
              <a:t>patients </a:t>
            </a:r>
            <a:r>
              <a:rPr lang="en-US" dirty="0"/>
              <a:t>are identified at baseline </a:t>
            </a:r>
            <a:r>
              <a:rPr lang="en-US" i="1" dirty="0"/>
              <a:t>before</a:t>
            </a:r>
            <a:r>
              <a:rPr lang="en-US" dirty="0"/>
              <a:t> treatment (or “exposure” </a:t>
            </a:r>
            <a:r>
              <a:rPr lang="en-US" dirty="0" smtClean="0"/>
              <a:t>),</a:t>
            </a:r>
          </a:p>
          <a:p>
            <a:r>
              <a:rPr lang="en-US" dirty="0"/>
              <a:t>S</a:t>
            </a:r>
            <a:r>
              <a:rPr lang="en-US" dirty="0" smtClean="0"/>
              <a:t>imilar </a:t>
            </a:r>
            <a:r>
              <a:rPr lang="en-US" dirty="0"/>
              <a:t>to randomized trials. </a:t>
            </a:r>
            <a:endParaRPr lang="en-US" dirty="0" smtClean="0"/>
          </a:p>
          <a:p>
            <a:r>
              <a:rPr lang="en-US" dirty="0" smtClean="0"/>
              <a:t>However</a:t>
            </a:r>
            <a:r>
              <a:rPr lang="en-US" dirty="0"/>
              <a:t>, these studies accrue patients who receive routine clinical care. </a:t>
            </a:r>
            <a:endParaRPr lang="en-US" dirty="0" smtClean="0"/>
          </a:p>
          <a:p>
            <a:r>
              <a:rPr lang="en-US" dirty="0" smtClean="0"/>
              <a:t>Inclusion </a:t>
            </a:r>
            <a:r>
              <a:rPr lang="en-US" dirty="0"/>
              <a:t>criteria are substantially less stringent, and </a:t>
            </a:r>
            <a:endParaRPr lang="en-US" dirty="0" smtClean="0"/>
          </a:p>
          <a:p>
            <a:r>
              <a:rPr lang="en-US" dirty="0"/>
              <a:t>T</a:t>
            </a:r>
            <a:r>
              <a:rPr lang="en-US" dirty="0" smtClean="0"/>
              <a:t>reatment </a:t>
            </a:r>
            <a:r>
              <a:rPr lang="en-US" dirty="0"/>
              <a:t>is assigned by the provider in the course of clinical care. </a:t>
            </a:r>
            <a:endParaRPr lang="en-US" dirty="0" smtClean="0"/>
          </a:p>
          <a:p>
            <a:r>
              <a:rPr lang="en-US" dirty="0"/>
              <a:t>P</a:t>
            </a:r>
            <a:r>
              <a:rPr lang="en-US" dirty="0" smtClean="0"/>
              <a:t>atients </a:t>
            </a:r>
            <a:r>
              <a:rPr lang="en-US" dirty="0"/>
              <a:t>and providers </a:t>
            </a:r>
            <a:r>
              <a:rPr lang="en-US" dirty="0" smtClean="0"/>
              <a:t>are neither randomized nor </a:t>
            </a:r>
            <a:r>
              <a:rPr lang="en-US" dirty="0"/>
              <a:t>blinded.</a:t>
            </a:r>
          </a:p>
          <a:p>
            <a:endParaRPr lang="en-US" b="1" dirty="0" smtClean="0"/>
          </a:p>
          <a:p>
            <a:pPr marL="114300" indent="0">
              <a:buNone/>
            </a:pPr>
            <a:r>
              <a:rPr lang="en-US" b="1" dirty="0" smtClean="0"/>
              <a:t>Case</a:t>
            </a:r>
            <a:r>
              <a:rPr lang="en-US" b="1" dirty="0"/>
              <a:t>-Control Study (Level </a:t>
            </a:r>
            <a:r>
              <a:rPr lang="en-US" b="1" dirty="0" smtClean="0"/>
              <a:t>3 )</a:t>
            </a:r>
            <a:endParaRPr lang="en-US" dirty="0"/>
          </a:p>
          <a:p>
            <a:endParaRPr lang="en-US" dirty="0"/>
          </a:p>
          <a:p>
            <a:endParaRPr lang="en-US" dirty="0"/>
          </a:p>
          <a:p>
            <a:r>
              <a:rPr lang="en-US" dirty="0"/>
              <a:t>Case-control studies are typically used by traditional epidemiologists to identify risk factors for the development of disease. </a:t>
            </a:r>
            <a:endParaRPr lang="en-US" dirty="0" smtClean="0"/>
          </a:p>
          <a:p>
            <a:endParaRPr lang="en-US" dirty="0" smtClean="0"/>
          </a:p>
          <a:p>
            <a:r>
              <a:rPr lang="en-US" b="1" dirty="0" smtClean="0"/>
              <a:t>In </a:t>
            </a:r>
            <a:r>
              <a:rPr lang="en-US" b="1" dirty="0"/>
              <a:t>contrast to randomized and observational studies, which identify patients before exposure to a treatment (or a pathogen), and then follow patients forward in time to observe the outcome, case-control studies use the opposite temporal direction</a:t>
            </a:r>
            <a:r>
              <a:rPr lang="en-US" b="1" dirty="0" smtClean="0"/>
              <a:t>.</a:t>
            </a:r>
          </a:p>
          <a:p>
            <a:endParaRPr lang="en-US" b="1" dirty="0" smtClean="0"/>
          </a:p>
          <a:p>
            <a:pPr lvl="1"/>
            <a:r>
              <a:rPr lang="en-US" b="1" dirty="0" smtClean="0"/>
              <a:t>ORN: </a:t>
            </a:r>
            <a:r>
              <a:rPr lang="en-US" dirty="0" smtClean="0"/>
              <a:t>Identify patients with the disease vs. XRT patient who didn’t get ORN and then ask them questions about potential causative factors</a:t>
            </a:r>
          </a:p>
          <a:p>
            <a:pPr lvl="1"/>
            <a:r>
              <a:rPr lang="en-US" b="1" dirty="0" smtClean="0"/>
              <a:t>Food poisoning: </a:t>
            </a:r>
            <a:r>
              <a:rPr lang="en-US" dirty="0" smtClean="0"/>
              <a:t>who has food poisoning and who doesn’t; what did you eat, where did you dine, etc. </a:t>
            </a:r>
          </a:p>
          <a:p>
            <a:pPr marL="411480" lvl="1" indent="0">
              <a:buNone/>
            </a:pPr>
            <a:endParaRPr lang="en-US" dirty="0" smtClean="0"/>
          </a:p>
          <a:p>
            <a:r>
              <a:rPr lang="en-US" dirty="0" smtClean="0"/>
              <a:t>This </a:t>
            </a:r>
            <a:r>
              <a:rPr lang="en-US" dirty="0"/>
              <a:t>design is particularly valuable when prospective studies are not feasible, either because the disease is too rare or because the time interval between baseline and outcome is prohibitively long</a:t>
            </a:r>
            <a:r>
              <a:rPr lang="en-US" dirty="0" smtClean="0"/>
              <a:t>.</a:t>
            </a:r>
          </a:p>
        </p:txBody>
      </p:sp>
    </p:spTree>
    <p:extLst>
      <p:ext uri="{BB962C8B-B14F-4D97-AF65-F5344CB8AC3E}">
        <p14:creationId xmlns:p14="http://schemas.microsoft.com/office/powerpoint/2010/main" val="42315138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Grade </a:t>
            </a:r>
            <a:r>
              <a:rPr lang="en-US" dirty="0" err="1" smtClean="0"/>
              <a:t>PractiCe</a:t>
            </a:r>
            <a:r>
              <a:rPr lang="en-US" dirty="0" smtClean="0"/>
              <a:t> recommendations</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52189" y="1646898"/>
            <a:ext cx="8537133" cy="4633642"/>
          </a:xfrm>
          <a:prstGeom prst="rect">
            <a:avLst/>
          </a:prstGeom>
          <a:noFill/>
          <a:ln>
            <a:noFill/>
          </a:ln>
        </p:spPr>
      </p:pic>
    </p:spTree>
    <p:extLst>
      <p:ext uri="{BB962C8B-B14F-4D97-AF65-F5344CB8AC3E}">
        <p14:creationId xmlns:p14="http://schemas.microsoft.com/office/powerpoint/2010/main" val="3924713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terms and concepts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Bias – systematic error is introduced into sampling or testing by selecting or encouraging one outcome or answer to others. </a:t>
            </a:r>
          </a:p>
          <a:p>
            <a:endParaRPr lang="en-US" dirty="0" smtClean="0"/>
          </a:p>
          <a:p>
            <a:r>
              <a:rPr lang="en-US" dirty="0" smtClean="0"/>
              <a:t>Confounding- Similar </a:t>
            </a:r>
            <a:r>
              <a:rPr lang="en-US" dirty="0"/>
              <a:t>to bias, </a:t>
            </a:r>
            <a:r>
              <a:rPr lang="en-US" i="1" dirty="0"/>
              <a:t>confounding</a:t>
            </a:r>
            <a:r>
              <a:rPr lang="en-US" dirty="0"/>
              <a:t> also has the potential to distort results. However, </a:t>
            </a:r>
            <a:r>
              <a:rPr lang="en-US" dirty="0" smtClean="0"/>
              <a:t>confounding </a:t>
            </a:r>
            <a:r>
              <a:rPr lang="en-US" dirty="0"/>
              <a:t>refers to specific variables. </a:t>
            </a:r>
            <a:endParaRPr lang="en-US" dirty="0" smtClean="0"/>
          </a:p>
          <a:p>
            <a:endParaRPr lang="en-US" dirty="0"/>
          </a:p>
          <a:p>
            <a:r>
              <a:rPr lang="en-US" dirty="0"/>
              <a:t>Some degree of </a:t>
            </a:r>
            <a:r>
              <a:rPr lang="en-US" dirty="0" smtClean="0"/>
              <a:t>bias and confounding </a:t>
            </a:r>
            <a:r>
              <a:rPr lang="en-US" dirty="0"/>
              <a:t>is nearly ALWAYS present in published research. </a:t>
            </a:r>
          </a:p>
          <a:p>
            <a:endParaRPr lang="en-US" dirty="0"/>
          </a:p>
          <a:p>
            <a:r>
              <a:rPr lang="en-US" dirty="0"/>
              <a:t>The key is to identify the source of bias and consider the degree to which bias was prevented by proper study design and implementation.</a:t>
            </a:r>
          </a:p>
          <a:p>
            <a:endParaRPr lang="en-US" dirty="0" smtClean="0"/>
          </a:p>
        </p:txBody>
      </p:sp>
    </p:spTree>
    <p:extLst>
      <p:ext uri="{BB962C8B-B14F-4D97-AF65-F5344CB8AC3E}">
        <p14:creationId xmlns:p14="http://schemas.microsoft.com/office/powerpoint/2010/main" val="20651235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Outcomes research </a:t>
            </a:r>
            <a:endParaRPr lang="en-US" dirty="0"/>
          </a:p>
        </p:txBody>
      </p:sp>
      <p:sp>
        <p:nvSpPr>
          <p:cNvPr id="3" name="Content Placeholder 2"/>
          <p:cNvSpPr>
            <a:spLocks noGrp="1"/>
          </p:cNvSpPr>
          <p:nvPr>
            <p:ph idx="1"/>
          </p:nvPr>
        </p:nvSpPr>
        <p:spPr/>
        <p:txBody>
          <a:bodyPr>
            <a:normAutofit/>
          </a:bodyPr>
          <a:lstStyle/>
          <a:p>
            <a:pPr>
              <a:buFont typeface="Arial"/>
              <a:buChar char="•"/>
            </a:pPr>
            <a:endParaRPr lang="en-US" dirty="0" smtClean="0"/>
          </a:p>
          <a:p>
            <a:pPr lvl="1"/>
            <a:r>
              <a:rPr lang="en-US" dirty="0" smtClean="0"/>
              <a:t>Study Design</a:t>
            </a:r>
          </a:p>
          <a:p>
            <a:pPr lvl="1"/>
            <a:r>
              <a:rPr lang="en-US" dirty="0" smtClean="0"/>
              <a:t>Internal and External Validity</a:t>
            </a:r>
          </a:p>
          <a:p>
            <a:pPr lvl="1"/>
            <a:r>
              <a:rPr lang="en-US" dirty="0" smtClean="0"/>
              <a:t>Confounding</a:t>
            </a:r>
          </a:p>
          <a:p>
            <a:pPr lvl="1"/>
            <a:r>
              <a:rPr lang="en-US" dirty="0" smtClean="0"/>
              <a:t>Different types of bias in clinical research </a:t>
            </a:r>
          </a:p>
          <a:p>
            <a:pPr lvl="1"/>
            <a:r>
              <a:rPr lang="en-US" dirty="0" smtClean="0"/>
              <a:t>Case-control vs. Observational Study</a:t>
            </a:r>
          </a:p>
          <a:p>
            <a:pPr lvl="1"/>
            <a:r>
              <a:rPr lang="en-US" dirty="0" smtClean="0"/>
              <a:t>Levels of Evidence</a:t>
            </a:r>
          </a:p>
          <a:p>
            <a:pPr marL="411480" lvl="1" indent="0">
              <a:buNone/>
            </a:pPr>
            <a:endParaRPr lang="en-US" dirty="0"/>
          </a:p>
          <a:p>
            <a:pPr lvl="1"/>
            <a:endParaRPr lang="en-US" dirty="0"/>
          </a:p>
        </p:txBody>
      </p:sp>
    </p:spTree>
    <p:extLst>
      <p:ext uri="{BB962C8B-B14F-4D97-AF65-F5344CB8AC3E}">
        <p14:creationId xmlns:p14="http://schemas.microsoft.com/office/powerpoint/2010/main" val="10467506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Soroush Zaghi, MD. Sept 2014. </a:t>
            </a:r>
            <a:endParaRPr lang="en-US" dirty="0"/>
          </a:p>
        </p:txBody>
      </p:sp>
      <p:sp>
        <p:nvSpPr>
          <p:cNvPr id="2" name="Title 1"/>
          <p:cNvSpPr>
            <a:spLocks noGrp="1"/>
          </p:cNvSpPr>
          <p:nvPr>
            <p:ph type="ctrTitle"/>
          </p:nvPr>
        </p:nvSpPr>
        <p:spPr/>
        <p:txBody>
          <a:bodyPr/>
          <a:lstStyle/>
          <a:p>
            <a:r>
              <a:rPr lang="en-US" dirty="0" smtClean="0"/>
              <a:t>Ch. 6: Interpreting </a:t>
            </a:r>
            <a:br>
              <a:rPr lang="en-US" dirty="0" smtClean="0"/>
            </a:br>
            <a:r>
              <a:rPr lang="en-US" dirty="0" smtClean="0"/>
              <a:t>Medical Data</a:t>
            </a:r>
            <a:endParaRPr lang="en-US" dirty="0"/>
          </a:p>
        </p:txBody>
      </p:sp>
    </p:spTree>
    <p:extLst>
      <p:ext uri="{BB962C8B-B14F-4D97-AF65-F5344CB8AC3E}">
        <p14:creationId xmlns:p14="http://schemas.microsoft.com/office/powerpoint/2010/main" val="22028730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Objective</a:t>
            </a:r>
            <a:endParaRPr lang="en-US" dirty="0"/>
          </a:p>
        </p:txBody>
      </p:sp>
      <p:sp>
        <p:nvSpPr>
          <p:cNvPr id="3" name="Content Placeholder 2"/>
          <p:cNvSpPr>
            <a:spLocks noGrp="1"/>
          </p:cNvSpPr>
          <p:nvPr>
            <p:ph idx="1"/>
          </p:nvPr>
        </p:nvSpPr>
        <p:spPr/>
        <p:txBody>
          <a:bodyPr>
            <a:normAutofit fontScale="92500" lnSpcReduction="20000"/>
          </a:bodyPr>
          <a:lstStyle/>
          <a:p>
            <a:pPr marL="114300" indent="0">
              <a:buNone/>
            </a:pPr>
            <a:endParaRPr lang="en-US" dirty="0"/>
          </a:p>
          <a:p>
            <a:r>
              <a:rPr lang="en-US" dirty="0"/>
              <a:t>U</a:t>
            </a:r>
            <a:r>
              <a:rPr lang="en-US" dirty="0" smtClean="0"/>
              <a:t>nderstand </a:t>
            </a:r>
            <a:r>
              <a:rPr lang="en-US" dirty="0"/>
              <a:t>the fundamental principles of data analysis and interpretation. </a:t>
            </a:r>
          </a:p>
          <a:p>
            <a:endParaRPr lang="en-US" dirty="0" smtClean="0"/>
          </a:p>
          <a:p>
            <a:r>
              <a:rPr lang="en-US" dirty="0" smtClean="0"/>
              <a:t>Types of Error</a:t>
            </a:r>
          </a:p>
          <a:p>
            <a:r>
              <a:rPr lang="en-US" dirty="0" smtClean="0"/>
              <a:t>Sample Size Calculation</a:t>
            </a:r>
          </a:p>
          <a:p>
            <a:r>
              <a:rPr lang="en-US" dirty="0" smtClean="0"/>
              <a:t>Clinical </a:t>
            </a:r>
            <a:r>
              <a:rPr lang="en-US" dirty="0"/>
              <a:t>Significance vs. Statistical Significance</a:t>
            </a:r>
          </a:p>
          <a:p>
            <a:r>
              <a:rPr lang="en-US" dirty="0" smtClean="0"/>
              <a:t>Standard Error vs. Standard Deviation </a:t>
            </a:r>
          </a:p>
          <a:p>
            <a:r>
              <a:rPr lang="en-US" dirty="0" smtClean="0"/>
              <a:t>95% Confidence </a:t>
            </a:r>
            <a:r>
              <a:rPr lang="en-US" dirty="0"/>
              <a:t>Intervals</a:t>
            </a:r>
          </a:p>
          <a:p>
            <a:r>
              <a:rPr lang="en-US" dirty="0" smtClean="0"/>
              <a:t>Meta-Analysis</a:t>
            </a:r>
          </a:p>
          <a:p>
            <a:r>
              <a:rPr lang="en-US" dirty="0" smtClean="0"/>
              <a:t>Parametric </a:t>
            </a:r>
            <a:r>
              <a:rPr lang="en-US" dirty="0"/>
              <a:t>vs. Non-Parametric Data</a:t>
            </a:r>
          </a:p>
          <a:p>
            <a:r>
              <a:rPr lang="en-US" dirty="0" smtClean="0"/>
              <a:t>Framework and References to Learn More</a:t>
            </a:r>
          </a:p>
        </p:txBody>
      </p:sp>
    </p:spTree>
    <p:extLst>
      <p:ext uri="{BB962C8B-B14F-4D97-AF65-F5344CB8AC3E}">
        <p14:creationId xmlns:p14="http://schemas.microsoft.com/office/powerpoint/2010/main" val="150828081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TypeS</a:t>
            </a:r>
            <a:r>
              <a:rPr lang="en-US" dirty="0" smtClean="0"/>
              <a:t> of error</a:t>
            </a:r>
            <a:endParaRPr lang="en-US" dirty="0"/>
          </a:p>
        </p:txBody>
      </p:sp>
      <p:sp>
        <p:nvSpPr>
          <p:cNvPr id="6" name="Content Placeholder 5"/>
          <p:cNvSpPr>
            <a:spLocks noGrp="1"/>
          </p:cNvSpPr>
          <p:nvPr>
            <p:ph sz="half" idx="2"/>
          </p:nvPr>
        </p:nvSpPr>
        <p:spPr/>
        <p:txBody>
          <a:bodyPr>
            <a:normAutofit fontScale="92500" lnSpcReduction="20000"/>
          </a:bodyPr>
          <a:lstStyle/>
          <a:p>
            <a:pPr marL="114300" indent="0">
              <a:buNone/>
            </a:pPr>
            <a:r>
              <a:rPr lang="en-US" dirty="0" smtClean="0"/>
              <a:t>If a study fails to find an association between an exposure and an outcome, even though one really does exist, this mistake is called: </a:t>
            </a:r>
          </a:p>
          <a:p>
            <a:pPr marL="114300" indent="0">
              <a:buNone/>
            </a:pPr>
            <a:endParaRPr lang="en-US" dirty="0" smtClean="0"/>
          </a:p>
          <a:p>
            <a:pPr marL="628650" indent="-514350">
              <a:buAutoNum type="alphaUcParenR"/>
            </a:pPr>
            <a:r>
              <a:rPr lang="en-US" dirty="0" smtClean="0"/>
              <a:t>Type I error</a:t>
            </a:r>
          </a:p>
          <a:p>
            <a:pPr marL="628650" indent="-514350">
              <a:buAutoNum type="alphaUcParenR"/>
            </a:pPr>
            <a:r>
              <a:rPr lang="en-US" dirty="0" smtClean="0"/>
              <a:t>Type II error</a:t>
            </a:r>
          </a:p>
          <a:p>
            <a:pPr marL="628650" indent="-514350">
              <a:buAutoNum type="alphaUcParenR"/>
            </a:pPr>
            <a:r>
              <a:rPr lang="en-US" dirty="0" smtClean="0"/>
              <a:t>Type III error</a:t>
            </a:r>
          </a:p>
          <a:p>
            <a:pPr marL="628650" indent="-514350">
              <a:buAutoNum type="alphaUcParenR"/>
            </a:pPr>
            <a:r>
              <a:rPr lang="en-US" dirty="0" smtClean="0"/>
              <a:t>Type IV error</a:t>
            </a:r>
            <a:endParaRPr lang="en-US" dirty="0"/>
          </a:p>
        </p:txBody>
      </p:sp>
    </p:spTree>
    <p:extLst>
      <p:ext uri="{BB962C8B-B14F-4D97-AF65-F5344CB8AC3E}">
        <p14:creationId xmlns:p14="http://schemas.microsoft.com/office/powerpoint/2010/main" val="343776434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 I/II Error</a:t>
            </a:r>
            <a:endParaRPr lang="en-US" dirty="0"/>
          </a:p>
        </p:txBody>
      </p:sp>
      <p:sp>
        <p:nvSpPr>
          <p:cNvPr id="3" name="Content Placeholder 2"/>
          <p:cNvSpPr>
            <a:spLocks noGrp="1"/>
          </p:cNvSpPr>
          <p:nvPr>
            <p:ph idx="1"/>
          </p:nvPr>
        </p:nvSpPr>
        <p:spPr/>
        <p:txBody>
          <a:bodyPr>
            <a:normAutofit fontScale="92500" lnSpcReduction="20000"/>
          </a:bodyPr>
          <a:lstStyle/>
          <a:p>
            <a:r>
              <a:rPr lang="en-US" b="1" dirty="0"/>
              <a:t>Type I </a:t>
            </a:r>
            <a:r>
              <a:rPr lang="en-US" b="1" dirty="0" smtClean="0"/>
              <a:t>error-</a:t>
            </a:r>
            <a:r>
              <a:rPr lang="en-US" dirty="0" smtClean="0"/>
              <a:t> </a:t>
            </a:r>
            <a:r>
              <a:rPr lang="en-US" dirty="0"/>
              <a:t>occurs when </a:t>
            </a:r>
            <a:r>
              <a:rPr lang="en-US" dirty="0" smtClean="0"/>
              <a:t>the statistical tests show a positive result, but in reality the </a:t>
            </a:r>
            <a:r>
              <a:rPr lang="en-US" dirty="0"/>
              <a:t>association is not </a:t>
            </a:r>
            <a:r>
              <a:rPr lang="en-US" dirty="0" smtClean="0"/>
              <a:t>true</a:t>
            </a:r>
            <a:r>
              <a:rPr lang="en-US" dirty="0"/>
              <a:t> </a:t>
            </a:r>
            <a:endParaRPr lang="en-US" dirty="0" smtClean="0"/>
          </a:p>
          <a:p>
            <a:pPr lvl="1"/>
            <a:r>
              <a:rPr lang="en-US" dirty="0" smtClean="0"/>
              <a:t>The result is a product of chance and bias- not the “truth”</a:t>
            </a:r>
          </a:p>
          <a:p>
            <a:pPr lvl="1"/>
            <a:r>
              <a:rPr lang="en-US" i="1" dirty="0" smtClean="0"/>
              <a:t>false positive</a:t>
            </a:r>
            <a:r>
              <a:rPr lang="en-US" dirty="0" smtClean="0"/>
              <a:t>.</a:t>
            </a:r>
          </a:p>
          <a:p>
            <a:pPr lvl="1"/>
            <a:r>
              <a:rPr lang="en-US" dirty="0"/>
              <a:t>α is the probability of a type I </a:t>
            </a:r>
            <a:r>
              <a:rPr lang="en-US" dirty="0" smtClean="0"/>
              <a:t>error, </a:t>
            </a:r>
          </a:p>
          <a:p>
            <a:pPr lvl="1"/>
            <a:r>
              <a:rPr lang="el-GR" dirty="0" smtClean="0"/>
              <a:t>Α</a:t>
            </a:r>
            <a:r>
              <a:rPr lang="en-US" dirty="0" smtClean="0"/>
              <a:t> is usually set at p=-0.05, 0.01, 0.001. </a:t>
            </a:r>
          </a:p>
          <a:p>
            <a:endParaRPr lang="en-US" b="1" dirty="0" smtClean="0"/>
          </a:p>
          <a:p>
            <a:r>
              <a:rPr lang="en-US" b="1" dirty="0" smtClean="0"/>
              <a:t>Type</a:t>
            </a:r>
            <a:r>
              <a:rPr lang="en-US" b="1" dirty="0"/>
              <a:t> II </a:t>
            </a:r>
            <a:r>
              <a:rPr lang="en-US" b="1" dirty="0" smtClean="0"/>
              <a:t>error</a:t>
            </a:r>
            <a:r>
              <a:rPr lang="en-US" dirty="0" smtClean="0"/>
              <a:t>- occurs </a:t>
            </a:r>
            <a:r>
              <a:rPr lang="en-US" dirty="0"/>
              <a:t>when </a:t>
            </a:r>
            <a:r>
              <a:rPr lang="en-US" dirty="0" smtClean="0"/>
              <a:t>the association is really true, </a:t>
            </a:r>
            <a:r>
              <a:rPr lang="en-US" dirty="0"/>
              <a:t>but </a:t>
            </a:r>
            <a:r>
              <a:rPr lang="en-US" dirty="0" smtClean="0"/>
              <a:t>the statistical tests do not show a significant result. </a:t>
            </a:r>
          </a:p>
          <a:p>
            <a:pPr lvl="1"/>
            <a:r>
              <a:rPr lang="en-US" i="1" dirty="0" smtClean="0"/>
              <a:t>false negative</a:t>
            </a:r>
            <a:r>
              <a:rPr lang="en-US" dirty="0" smtClean="0"/>
              <a:t>.</a:t>
            </a:r>
          </a:p>
          <a:p>
            <a:pPr lvl="1"/>
            <a:r>
              <a:rPr lang="en-US" dirty="0"/>
              <a:t>β (beta) </a:t>
            </a:r>
            <a:r>
              <a:rPr lang="en-US" dirty="0" smtClean="0"/>
              <a:t>is the </a:t>
            </a:r>
            <a:r>
              <a:rPr lang="en-US" dirty="0"/>
              <a:t>rate of the type II error </a:t>
            </a:r>
            <a:r>
              <a:rPr lang="en-US" dirty="0" smtClean="0"/>
              <a:t>and is related to the power of </a:t>
            </a:r>
            <a:r>
              <a:rPr lang="en-US" dirty="0"/>
              <a:t>a test (which equals 1−β)</a:t>
            </a:r>
            <a:r>
              <a:rPr lang="en-US" dirty="0" smtClean="0"/>
              <a:t>.</a:t>
            </a:r>
          </a:p>
          <a:p>
            <a:pPr lvl="1"/>
            <a:r>
              <a:rPr lang="en-US" dirty="0" smtClean="0"/>
              <a:t>A study with high power is less likely to miss a positive result. </a:t>
            </a:r>
          </a:p>
          <a:p>
            <a:pPr lvl="1"/>
            <a:r>
              <a:rPr lang="en-US" dirty="0"/>
              <a:t>P</a:t>
            </a:r>
            <a:r>
              <a:rPr lang="en-US" dirty="0" smtClean="0"/>
              <a:t>ower may range from 80-99% in an appropriately designed study. </a:t>
            </a:r>
          </a:p>
          <a:p>
            <a:pPr lvl="1"/>
            <a:endParaRPr lang="en-US" dirty="0" smtClean="0"/>
          </a:p>
          <a:p>
            <a:pPr lvl="1"/>
            <a:endParaRPr lang="en-US" dirty="0" smtClean="0"/>
          </a:p>
        </p:txBody>
      </p:sp>
    </p:spTree>
    <p:extLst>
      <p:ext uri="{BB962C8B-B14F-4D97-AF65-F5344CB8AC3E}">
        <p14:creationId xmlns:p14="http://schemas.microsoft.com/office/powerpoint/2010/main" val="308765839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More on Type I error </a:t>
            </a:r>
            <a:endParaRPr lang="en-US" dirty="0"/>
          </a:p>
        </p:txBody>
      </p:sp>
      <p:sp>
        <p:nvSpPr>
          <p:cNvPr id="3" name="Content Placeholder 2"/>
          <p:cNvSpPr>
            <a:spLocks noGrp="1"/>
          </p:cNvSpPr>
          <p:nvPr>
            <p:ph idx="1"/>
          </p:nvPr>
        </p:nvSpPr>
        <p:spPr/>
        <p:txBody>
          <a:bodyPr/>
          <a:lstStyle/>
          <a:p>
            <a:r>
              <a:rPr lang="en-US" b="1" dirty="0" smtClean="0"/>
              <a:t>What should I consider significant for my p-value?</a:t>
            </a:r>
          </a:p>
          <a:p>
            <a:pPr lvl="1"/>
            <a:r>
              <a:rPr lang="en-US" b="1" dirty="0" smtClean="0"/>
              <a:t>P&lt;0.05</a:t>
            </a:r>
          </a:p>
          <a:p>
            <a:pPr lvl="1"/>
            <a:r>
              <a:rPr lang="en-US" b="1" dirty="0" smtClean="0"/>
              <a:t>P&lt;0.01</a:t>
            </a:r>
          </a:p>
          <a:p>
            <a:pPr lvl="1"/>
            <a:r>
              <a:rPr lang="en-US" b="1" dirty="0" smtClean="0"/>
              <a:t>P&lt;0.001</a:t>
            </a:r>
          </a:p>
          <a:p>
            <a:pPr marL="411480" lvl="1" indent="0">
              <a:buNone/>
            </a:pPr>
            <a:endParaRPr lang="en-US" b="1" dirty="0" smtClean="0"/>
          </a:p>
          <a:p>
            <a:pPr marL="114300" indent="0">
              <a:buNone/>
            </a:pPr>
            <a:r>
              <a:rPr lang="en-US" b="1" dirty="0" smtClean="0">
                <a:sym typeface="Wingdings"/>
              </a:rPr>
              <a:t> </a:t>
            </a:r>
            <a:r>
              <a:rPr lang="en-US" b="1" dirty="0" smtClean="0"/>
              <a:t>Depends on how much risk you are willing to accept with the possibility of having a false positive. </a:t>
            </a:r>
            <a:endParaRPr lang="en-US" b="1" dirty="0"/>
          </a:p>
        </p:txBody>
      </p:sp>
    </p:spTree>
    <p:extLst>
      <p:ext uri="{BB962C8B-B14F-4D97-AF65-F5344CB8AC3E}">
        <p14:creationId xmlns:p14="http://schemas.microsoft.com/office/powerpoint/2010/main" val="353681879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rmAutofit fontScale="90000"/>
          </a:bodyPr>
          <a:lstStyle/>
          <a:p>
            <a:r>
              <a:rPr lang="en-US" dirty="0"/>
              <a:t>O.J. Simpson trial: </a:t>
            </a:r>
            <a:r>
              <a:rPr lang="en-US" dirty="0" smtClean="0"/>
              <a:t>Jury Decisions</a:t>
            </a:r>
            <a:endParaRPr lang="en-US" dirty="0"/>
          </a:p>
        </p:txBody>
      </p:sp>
      <p:sp>
        <p:nvSpPr>
          <p:cNvPr id="27651" name="Rectangle 3"/>
          <p:cNvSpPr>
            <a:spLocks noGrp="1" noChangeArrowheads="1"/>
          </p:cNvSpPr>
          <p:nvPr>
            <p:ph type="body" idx="1"/>
          </p:nvPr>
        </p:nvSpPr>
        <p:spPr>
          <a:xfrm>
            <a:off x="457199" y="1752600"/>
            <a:ext cx="4433595" cy="4629131"/>
          </a:xfrm>
        </p:spPr>
        <p:txBody>
          <a:bodyPr>
            <a:normAutofit fontScale="70000" lnSpcReduction="20000"/>
          </a:bodyPr>
          <a:lstStyle/>
          <a:p>
            <a:r>
              <a:rPr lang="en-US" b="1" dirty="0"/>
              <a:t>O.J. is assumed </a:t>
            </a:r>
            <a:r>
              <a:rPr lang="en-US" b="1" dirty="0" smtClean="0"/>
              <a:t>innocent in the criminal trial, but guilty in the civil trial.</a:t>
            </a:r>
          </a:p>
          <a:p>
            <a:endParaRPr lang="en-US" dirty="0"/>
          </a:p>
          <a:p>
            <a:r>
              <a:rPr lang="en-US" dirty="0"/>
              <a:t>Evidence </a:t>
            </a:r>
            <a:r>
              <a:rPr lang="en-US" dirty="0" smtClean="0"/>
              <a:t>collected: size </a:t>
            </a:r>
            <a:r>
              <a:rPr lang="en-US" dirty="0"/>
              <a:t>12 Bruno </a:t>
            </a:r>
            <a:r>
              <a:rPr lang="en-US" dirty="0" err="1"/>
              <a:t>Magli</a:t>
            </a:r>
            <a:r>
              <a:rPr lang="en-US" dirty="0"/>
              <a:t> bloody footprint, bloody glove, blood spots on white Ford Bronco, the knock on the wall, DNA evidence from above, motive(?), etc</a:t>
            </a:r>
            <a:r>
              <a:rPr lang="en-US" dirty="0" smtClean="0"/>
              <a:t>…</a:t>
            </a:r>
          </a:p>
          <a:p>
            <a:pPr marL="114300" indent="0">
              <a:buNone/>
            </a:pPr>
            <a:endParaRPr lang="en-US" dirty="0"/>
          </a:p>
          <a:p>
            <a:r>
              <a:rPr lang="en-US" b="1" dirty="0" smtClean="0"/>
              <a:t>What do you think: did he do it? Is he guilty?</a:t>
            </a:r>
          </a:p>
          <a:p>
            <a:endParaRPr lang="en-US" b="1" dirty="0"/>
          </a:p>
          <a:p>
            <a:r>
              <a:rPr lang="en-US" b="1" dirty="0" smtClean="0"/>
              <a:t>A) Yes- definitely</a:t>
            </a:r>
          </a:p>
          <a:p>
            <a:r>
              <a:rPr lang="en-US" b="1" dirty="0" smtClean="0"/>
              <a:t>B) Probably Yes</a:t>
            </a:r>
          </a:p>
          <a:p>
            <a:r>
              <a:rPr lang="en-US" b="1" dirty="0" smtClean="0"/>
              <a:t>C) Probably No</a:t>
            </a:r>
          </a:p>
          <a:p>
            <a:r>
              <a:rPr lang="en-US" b="1" dirty="0" smtClean="0"/>
              <a:t>B) No- absolutely not</a:t>
            </a:r>
            <a:endParaRPr lang="en-US" dirty="0"/>
          </a:p>
        </p:txBody>
      </p:sp>
      <p:pic>
        <p:nvPicPr>
          <p:cNvPr id="27653" name="Picture 5" descr="O.J. Simpson arrives at family court for a child custody case in Santa Ana, California, November 21, 1996. Pablo Fenjves, whose role as ghost author has emerged since the book was pulled from publication last year, contradicted Simpson's characterization of himself this week as a reluctant in crafting a key chapter that pictures Simpson holding a bloody knife at the crime scene. REUTERS/Sam Mircovich/Fi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6948" y="1752600"/>
            <a:ext cx="2214990" cy="2214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18410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rmAutofit fontScale="90000"/>
          </a:bodyPr>
          <a:lstStyle/>
          <a:p>
            <a:r>
              <a:rPr lang="en-US" dirty="0"/>
              <a:t>O.J. Simpson trial: </a:t>
            </a:r>
            <a:r>
              <a:rPr lang="en-US" dirty="0" smtClean="0"/>
              <a:t>Jury Decisions</a:t>
            </a:r>
            <a:endParaRPr lang="en-US" dirty="0"/>
          </a:p>
        </p:txBody>
      </p:sp>
      <p:sp>
        <p:nvSpPr>
          <p:cNvPr id="27651" name="Rectangle 3"/>
          <p:cNvSpPr>
            <a:spLocks noGrp="1" noChangeArrowheads="1"/>
          </p:cNvSpPr>
          <p:nvPr>
            <p:ph type="body" idx="1"/>
          </p:nvPr>
        </p:nvSpPr>
        <p:spPr>
          <a:xfrm>
            <a:off x="457199" y="1752600"/>
            <a:ext cx="5755997" cy="4629131"/>
          </a:xfrm>
        </p:spPr>
        <p:txBody>
          <a:bodyPr>
            <a:normAutofit fontScale="55000" lnSpcReduction="20000"/>
          </a:bodyPr>
          <a:lstStyle/>
          <a:p>
            <a:r>
              <a:rPr lang="en-US" dirty="0"/>
              <a:t>O.J. is assumed </a:t>
            </a:r>
            <a:r>
              <a:rPr lang="en-US" dirty="0" smtClean="0"/>
              <a:t>innocent in the criminal trial, but guilty in the civil trial.</a:t>
            </a:r>
          </a:p>
          <a:p>
            <a:endParaRPr lang="en-US" dirty="0"/>
          </a:p>
          <a:p>
            <a:r>
              <a:rPr lang="en-US" b="1" dirty="0" smtClean="0"/>
              <a:t>There is at least some uncertainty as to whether or not he did it. </a:t>
            </a:r>
          </a:p>
          <a:p>
            <a:endParaRPr lang="en-US" b="1" dirty="0"/>
          </a:p>
          <a:p>
            <a:r>
              <a:rPr lang="en-US" b="1" dirty="0" smtClean="0"/>
              <a:t>Let’s say: There’s a 90% chance he did it, but 10% chance he did not do it. </a:t>
            </a:r>
          </a:p>
          <a:p>
            <a:pPr marL="114300" indent="0">
              <a:buNone/>
            </a:pPr>
            <a:endParaRPr lang="en-US" dirty="0" smtClean="0"/>
          </a:p>
          <a:p>
            <a:r>
              <a:rPr lang="en-US" b="1" dirty="0" smtClean="0"/>
              <a:t>Criminal trials</a:t>
            </a:r>
            <a:r>
              <a:rPr lang="en-US" dirty="0" smtClean="0"/>
              <a:t>: </a:t>
            </a:r>
            <a:r>
              <a:rPr lang="ja-JP" altLang="en-US" dirty="0" smtClean="0">
                <a:latin typeface="Arial"/>
              </a:rPr>
              <a:t>“</a:t>
            </a:r>
            <a:r>
              <a:rPr lang="en-US" dirty="0" smtClean="0"/>
              <a:t>Beyond a reasonable doubt.”  12 of 12 jurors must unanimously vote guilty.  Significance level </a:t>
            </a:r>
            <a:r>
              <a:rPr lang="en-US" dirty="0" smtClean="0">
                <a:sym typeface="Symbol" charset="0"/>
              </a:rPr>
              <a:t> set at 0.01, for example.</a:t>
            </a:r>
          </a:p>
          <a:p>
            <a:endParaRPr lang="en-US" dirty="0" smtClean="0">
              <a:sym typeface="Symbol" charset="0"/>
            </a:endParaRPr>
          </a:p>
          <a:p>
            <a:r>
              <a:rPr lang="en-US" b="1" dirty="0" smtClean="0">
                <a:sym typeface="Symbol" charset="0"/>
              </a:rPr>
              <a:t>Civil trials</a:t>
            </a:r>
            <a:r>
              <a:rPr lang="en-US" dirty="0" smtClean="0">
                <a:sym typeface="Symbol" charset="0"/>
              </a:rPr>
              <a:t>: </a:t>
            </a:r>
            <a:r>
              <a:rPr lang="ja-JP" altLang="en-US" dirty="0" smtClean="0">
                <a:latin typeface="Arial"/>
                <a:sym typeface="Symbol" charset="0"/>
              </a:rPr>
              <a:t>“</a:t>
            </a:r>
            <a:r>
              <a:rPr lang="en-US" dirty="0" smtClean="0">
                <a:sym typeface="Symbol" charset="0"/>
              </a:rPr>
              <a:t>Preponderance of evidence.</a:t>
            </a:r>
            <a:r>
              <a:rPr lang="ja-JP" altLang="en-US" dirty="0" smtClean="0">
                <a:latin typeface="Arial"/>
                <a:sym typeface="Symbol" charset="0"/>
              </a:rPr>
              <a:t>”</a:t>
            </a:r>
            <a:r>
              <a:rPr lang="en-US" dirty="0" smtClean="0">
                <a:sym typeface="Symbol" charset="0"/>
              </a:rPr>
              <a:t>  9 out of 12 jurors must vote guilty.  Significance level  would be set at 0.25, in this example.</a:t>
            </a:r>
          </a:p>
          <a:p>
            <a:pPr marL="114300" indent="0">
              <a:buNone/>
            </a:pPr>
            <a:endParaRPr lang="en-US" dirty="0" smtClean="0"/>
          </a:p>
          <a:p>
            <a:r>
              <a:rPr lang="en-US" dirty="0" smtClean="0"/>
              <a:t>In </a:t>
            </a:r>
            <a:r>
              <a:rPr lang="en-US" b="1" dirty="0" smtClean="0"/>
              <a:t>criminal trial</a:t>
            </a:r>
            <a:r>
              <a:rPr lang="en-US" dirty="0" smtClean="0"/>
              <a:t>: The alpha is set at p=0.01 and the result is p=0.10. The evidence does not warrant rejecting the assumption of innocence.  Behave as if O.J. is innocent.</a:t>
            </a:r>
          </a:p>
          <a:p>
            <a:pPr marL="114300" indent="0">
              <a:buNone/>
            </a:pPr>
            <a:endParaRPr lang="en-US" dirty="0" smtClean="0"/>
          </a:p>
          <a:p>
            <a:r>
              <a:rPr lang="en-US" dirty="0" smtClean="0"/>
              <a:t>In </a:t>
            </a:r>
            <a:r>
              <a:rPr lang="en-US" b="1" dirty="0" smtClean="0"/>
              <a:t>civil trial</a:t>
            </a:r>
            <a:r>
              <a:rPr lang="en-US" dirty="0" smtClean="0"/>
              <a:t>: The alpha is set a p=0.25 and p=0.10,  evidence warrants rejecting the assumption of innocence.  Behave as if O.J. is guilty.</a:t>
            </a:r>
            <a:endParaRPr lang="en-US" dirty="0"/>
          </a:p>
        </p:txBody>
      </p:sp>
      <p:pic>
        <p:nvPicPr>
          <p:cNvPr id="27653" name="Picture 5" descr="O.J. Simpson arrives at family court for a child custody case in Santa Ana, California, November 21, 1996. Pablo Fenjves, whose role as ghost author has emerged since the book was pulled from publication last year, contradicted Simpson's characterization of himself this week as a reluctant in crafting a key chapter that pictures Simpson holding a bloody knife at the crime scene. REUTERS/Sam Mircovich/Fi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5268" y="1634996"/>
            <a:ext cx="15240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722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the truth?</a:t>
            </a:r>
            <a:endParaRPr lang="en-US" dirty="0"/>
          </a:p>
        </p:txBody>
      </p:sp>
      <p:pic>
        <p:nvPicPr>
          <p:cNvPr id="5" name="Picture 4"/>
          <p:cNvPicPr>
            <a:picLocks noChangeAspect="1"/>
          </p:cNvPicPr>
          <p:nvPr/>
        </p:nvPicPr>
        <p:blipFill>
          <a:blip r:embed="rId2"/>
          <a:stretch>
            <a:fillRect/>
          </a:stretch>
        </p:blipFill>
        <p:spPr>
          <a:xfrm>
            <a:off x="1035329" y="1687361"/>
            <a:ext cx="7170199" cy="4797180"/>
          </a:xfrm>
          <a:prstGeom prst="rect">
            <a:avLst/>
          </a:prstGeom>
        </p:spPr>
      </p:pic>
    </p:spTree>
    <p:extLst>
      <p:ext uri="{BB962C8B-B14F-4D97-AF65-F5344CB8AC3E}">
        <p14:creationId xmlns:p14="http://schemas.microsoft.com/office/powerpoint/2010/main" val="45405713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r>
              <a:rPr lang="en-US"/>
              <a:t>Minimize chance of </a:t>
            </a:r>
            <a:br>
              <a:rPr lang="en-US"/>
            </a:br>
            <a:r>
              <a:rPr lang="en-US"/>
              <a:t>Type I error...</a:t>
            </a:r>
          </a:p>
        </p:txBody>
      </p:sp>
      <p:sp>
        <p:nvSpPr>
          <p:cNvPr id="9219" name="Rectangle 3"/>
          <p:cNvSpPr>
            <a:spLocks noGrp="1" noChangeArrowheads="1"/>
          </p:cNvSpPr>
          <p:nvPr>
            <p:ph type="body" idx="1"/>
          </p:nvPr>
        </p:nvSpPr>
        <p:spPr/>
        <p:txBody>
          <a:bodyPr/>
          <a:lstStyle/>
          <a:p>
            <a:r>
              <a:rPr lang="en-US" dirty="0" smtClean="0"/>
              <a:t>We can never know “The Truth”</a:t>
            </a:r>
          </a:p>
          <a:p>
            <a:r>
              <a:rPr lang="en-US" dirty="0" smtClean="0"/>
              <a:t>But, we can develop some confidence in what </a:t>
            </a:r>
            <a:r>
              <a:rPr lang="en-US" i="1" dirty="0" smtClean="0"/>
              <a:t>might</a:t>
            </a:r>
            <a:r>
              <a:rPr lang="en-US" dirty="0" smtClean="0"/>
              <a:t> be the truth. </a:t>
            </a:r>
          </a:p>
          <a:p>
            <a:r>
              <a:rPr lang="en-US" dirty="0" smtClean="0"/>
              <a:t>And, we can reduced our risk of being wrong…</a:t>
            </a:r>
          </a:p>
          <a:p>
            <a:r>
              <a:rPr lang="en-US" dirty="0" smtClean="0"/>
              <a:t>… </a:t>
            </a:r>
            <a:r>
              <a:rPr lang="en-US" dirty="0"/>
              <a:t>by </a:t>
            </a:r>
            <a:r>
              <a:rPr lang="en-US" b="1" dirty="0">
                <a:solidFill>
                  <a:srgbClr val="0000CC"/>
                </a:solidFill>
              </a:rPr>
              <a:t>making significance level </a:t>
            </a:r>
            <a:r>
              <a:rPr lang="en-US" b="1" dirty="0">
                <a:solidFill>
                  <a:srgbClr val="0000CC"/>
                </a:solidFill>
                <a:sym typeface="Symbol" charset="0"/>
              </a:rPr>
              <a:t> small</a:t>
            </a:r>
            <a:r>
              <a:rPr lang="en-US" dirty="0">
                <a:sym typeface="Symbol" charset="0"/>
              </a:rPr>
              <a:t>.</a:t>
            </a:r>
          </a:p>
          <a:p>
            <a:r>
              <a:rPr lang="en-US" dirty="0"/>
              <a:t>Common values are </a:t>
            </a:r>
            <a:r>
              <a:rPr lang="en-US" dirty="0">
                <a:sym typeface="Symbol" charset="0"/>
              </a:rPr>
              <a:t> = 0.01, 0.05, or 0.10.</a:t>
            </a:r>
          </a:p>
          <a:p>
            <a:r>
              <a:rPr lang="ja-JP" altLang="en-US" dirty="0">
                <a:latin typeface="Arial"/>
                <a:sym typeface="Symbol" charset="0"/>
              </a:rPr>
              <a:t>“</a:t>
            </a:r>
            <a:r>
              <a:rPr lang="en-US" dirty="0">
                <a:sym typeface="Symbol" charset="0"/>
              </a:rPr>
              <a:t>How small</a:t>
            </a:r>
            <a:r>
              <a:rPr lang="ja-JP" altLang="en-US" dirty="0">
                <a:latin typeface="Arial"/>
                <a:sym typeface="Symbol" charset="0"/>
              </a:rPr>
              <a:t>”</a:t>
            </a:r>
            <a:r>
              <a:rPr lang="en-US" dirty="0">
                <a:sym typeface="Symbol" charset="0"/>
              </a:rPr>
              <a:t> depends on seriousness of Type I error.</a:t>
            </a:r>
          </a:p>
          <a:p>
            <a:r>
              <a:rPr lang="en-US" dirty="0">
                <a:sym typeface="Symbol" charset="0"/>
              </a:rPr>
              <a:t>Decision is not a statistical one but a practical one.</a:t>
            </a:r>
          </a:p>
        </p:txBody>
      </p:sp>
    </p:spTree>
    <p:extLst>
      <p:ext uri="{BB962C8B-B14F-4D97-AF65-F5344CB8AC3E}">
        <p14:creationId xmlns:p14="http://schemas.microsoft.com/office/powerpoint/2010/main" val="178048614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Bias in </a:t>
            </a:r>
            <a:r>
              <a:rPr lang="en-US" dirty="0" err="1" smtClean="0"/>
              <a:t>ClinIcal</a:t>
            </a:r>
            <a:r>
              <a:rPr lang="en-US" dirty="0" smtClean="0"/>
              <a:t> Research</a:t>
            </a:r>
            <a:endParaRPr lang="en-US" dirty="0"/>
          </a:p>
        </p:txBody>
      </p:sp>
      <p:pic>
        <p:nvPicPr>
          <p:cNvPr id="4" name="Content Placeholder 3" descr="nihms-198809-f0001.jpg"/>
          <p:cNvPicPr>
            <a:picLocks noGrp="1" noChangeAspect="1"/>
          </p:cNvPicPr>
          <p:nvPr>
            <p:ph idx="1"/>
          </p:nvPr>
        </p:nvPicPr>
        <p:blipFill>
          <a:blip r:embed="rId2">
            <a:extLst>
              <a:ext uri="{28A0092B-C50C-407E-A947-70E740481C1C}">
                <a14:useLocalDpi xmlns:a14="http://schemas.microsoft.com/office/drawing/2010/main" val="0"/>
              </a:ext>
            </a:extLst>
          </a:blip>
          <a:srcRect l="-15279" r="-15279"/>
          <a:stretch>
            <a:fillRect/>
          </a:stretch>
        </p:blipFill>
        <p:spPr>
          <a:xfrm>
            <a:off x="146755" y="1752600"/>
            <a:ext cx="8730444" cy="4639733"/>
          </a:xfrm>
        </p:spPr>
      </p:pic>
    </p:spTree>
    <p:extLst>
      <p:ext uri="{BB962C8B-B14F-4D97-AF65-F5344CB8AC3E}">
        <p14:creationId xmlns:p14="http://schemas.microsoft.com/office/powerpoint/2010/main" val="5893579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dirty="0" smtClean="0"/>
              <a:t>Sample Size Calculation</a:t>
            </a:r>
            <a:endParaRPr lang="en-US" dirty="0"/>
          </a:p>
        </p:txBody>
      </p:sp>
      <p:sp>
        <p:nvSpPr>
          <p:cNvPr id="15363" name="Rectangle 3"/>
          <p:cNvSpPr>
            <a:spLocks noGrp="1" noChangeArrowheads="1"/>
          </p:cNvSpPr>
          <p:nvPr>
            <p:ph type="body" idx="1"/>
          </p:nvPr>
        </p:nvSpPr>
        <p:spPr>
          <a:xfrm>
            <a:off x="279100" y="1744594"/>
            <a:ext cx="8255300" cy="4815080"/>
          </a:xfrm>
        </p:spPr>
        <p:txBody>
          <a:bodyPr>
            <a:noAutofit/>
          </a:bodyPr>
          <a:lstStyle/>
          <a:p>
            <a:r>
              <a:rPr lang="en-US" sz="1400" dirty="0"/>
              <a:t>Use pilot study to </a:t>
            </a:r>
            <a:r>
              <a:rPr lang="en-US" sz="1400" b="1" dirty="0"/>
              <a:t>estimate </a:t>
            </a:r>
            <a:r>
              <a:rPr lang="en-US" sz="1400" b="1" dirty="0" smtClean="0"/>
              <a:t>the mean and standard deviation</a:t>
            </a:r>
            <a:r>
              <a:rPr lang="en-US" sz="1400" dirty="0" smtClean="0"/>
              <a:t>.</a:t>
            </a:r>
          </a:p>
          <a:p>
            <a:pPr lvl="1"/>
            <a:r>
              <a:rPr lang="en-US" sz="1400" dirty="0" smtClean="0"/>
              <a:t>BP: 120/60 +/- 10 mm Hg</a:t>
            </a:r>
          </a:p>
          <a:p>
            <a:pPr lvl="1"/>
            <a:r>
              <a:rPr lang="en-US" sz="1400" dirty="0" smtClean="0"/>
              <a:t>Anaplastic Thyroid Cancer Survival: 6 +/-  3 months </a:t>
            </a:r>
          </a:p>
          <a:p>
            <a:pPr marL="411480" lvl="1" indent="0">
              <a:buNone/>
            </a:pPr>
            <a:endParaRPr lang="en-US" sz="1400" dirty="0" smtClean="0"/>
          </a:p>
          <a:p>
            <a:r>
              <a:rPr lang="en-US" sz="1400" dirty="0"/>
              <a:t>Decide what a </a:t>
            </a:r>
            <a:r>
              <a:rPr lang="en-US" sz="1400" b="1" dirty="0"/>
              <a:t>meaningful difference </a:t>
            </a:r>
            <a:r>
              <a:rPr lang="en-US" sz="1400" dirty="0"/>
              <a:t>would be between the mean in the control group and the mean in the experimental group. </a:t>
            </a:r>
          </a:p>
          <a:p>
            <a:pPr lvl="1"/>
            <a:r>
              <a:rPr lang="en-US" sz="1400" dirty="0"/>
              <a:t>BP: 15 mm Hg</a:t>
            </a:r>
          </a:p>
          <a:p>
            <a:pPr lvl="1"/>
            <a:r>
              <a:rPr lang="en-US" sz="1400" dirty="0"/>
              <a:t>Survival: 1 month, 3 months, 6 months, etc. </a:t>
            </a:r>
          </a:p>
          <a:p>
            <a:pPr marL="457200" lvl="1" indent="0">
              <a:buNone/>
            </a:pPr>
            <a:endParaRPr lang="en-US" sz="1400" dirty="0"/>
          </a:p>
          <a:p>
            <a:r>
              <a:rPr lang="en-US" sz="1400" b="1" dirty="0"/>
              <a:t>Specify </a:t>
            </a:r>
            <a:r>
              <a:rPr lang="en-US" sz="1400" b="1" dirty="0">
                <a:sym typeface="Symbol" charset="0"/>
              </a:rPr>
              <a:t>.  </a:t>
            </a:r>
            <a:r>
              <a:rPr lang="en-US" sz="1400" dirty="0">
                <a:sym typeface="Symbol" charset="0"/>
              </a:rPr>
              <a:t>Typically </a:t>
            </a:r>
            <a:r>
              <a:rPr lang="en-US" sz="1400" dirty="0" smtClean="0">
                <a:sym typeface="Symbol" charset="0"/>
              </a:rPr>
              <a:t>0.001 </a:t>
            </a:r>
            <a:r>
              <a:rPr lang="en-US" sz="1400" dirty="0">
                <a:sym typeface="Symbol" charset="0"/>
              </a:rPr>
              <a:t>to </a:t>
            </a:r>
            <a:r>
              <a:rPr lang="en-US" sz="1400" dirty="0" smtClean="0">
                <a:sym typeface="Symbol" charset="0"/>
              </a:rPr>
              <a:t>0.05. </a:t>
            </a:r>
          </a:p>
          <a:p>
            <a:pPr lvl="1"/>
            <a:r>
              <a:rPr lang="en-US" sz="1400" dirty="0" smtClean="0">
                <a:sym typeface="Symbol" charset="0"/>
              </a:rPr>
              <a:t>BP: p=0.001 (you want to be really sure before you recommend it)</a:t>
            </a:r>
          </a:p>
          <a:p>
            <a:pPr lvl="1"/>
            <a:r>
              <a:rPr lang="en-US" sz="1400" dirty="0" smtClean="0">
                <a:sym typeface="Symbol" charset="0"/>
              </a:rPr>
              <a:t>Cancer: p= 0.05 (we are desperate, so we can be “sort of” sure and will accept the 5% chance that our result is a false positive)</a:t>
            </a:r>
          </a:p>
          <a:p>
            <a:pPr marL="114300" indent="0">
              <a:buNone/>
            </a:pPr>
            <a:endParaRPr lang="en-US" sz="1400" dirty="0"/>
          </a:p>
          <a:p>
            <a:r>
              <a:rPr lang="en-US" sz="1400" b="1" dirty="0" smtClean="0"/>
              <a:t>Decide power</a:t>
            </a:r>
            <a:r>
              <a:rPr lang="en-US" sz="1400" dirty="0" smtClean="0"/>
              <a:t>: Typically </a:t>
            </a:r>
            <a:r>
              <a:rPr lang="en-US" sz="1400" dirty="0"/>
              <a:t>0.80 to </a:t>
            </a:r>
            <a:r>
              <a:rPr lang="en-US" sz="1400" dirty="0" smtClean="0"/>
              <a:t>0.99, depends on how confident you want to be at the end of the study that you did not have a false negative- that you are not missing a meaningful difference. </a:t>
            </a:r>
          </a:p>
          <a:p>
            <a:endParaRPr lang="en-US" sz="1400" dirty="0"/>
          </a:p>
          <a:p>
            <a:r>
              <a:rPr lang="en-US" sz="1400" dirty="0"/>
              <a:t>Use software to determine sample size.</a:t>
            </a:r>
          </a:p>
        </p:txBody>
      </p:sp>
    </p:spTree>
    <p:extLst>
      <p:ext uri="{BB962C8B-B14F-4D97-AF65-F5344CB8AC3E}">
        <p14:creationId xmlns:p14="http://schemas.microsoft.com/office/powerpoint/2010/main" val="200852911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fontScale="90000"/>
          </a:bodyPr>
          <a:lstStyle/>
          <a:p>
            <a:r>
              <a:rPr lang="en-US" sz="3600"/>
              <a:t>Using JMP to Determine Sample Size – </a:t>
            </a:r>
            <a:br>
              <a:rPr lang="en-US" sz="3600"/>
            </a:br>
            <a:r>
              <a:rPr lang="en-US" sz="3600" i="1">
                <a:solidFill>
                  <a:srgbClr val="0000CC"/>
                </a:solidFill>
              </a:rPr>
              <a:t>DOE &gt; Sample Size and Power</a:t>
            </a:r>
          </a:p>
        </p:txBody>
      </p:sp>
      <p:pic>
        <p:nvPicPr>
          <p:cNvPr id="1638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761067"/>
            <a:ext cx="6194425" cy="477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7721899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normAutofit fontScale="90000"/>
          </a:bodyPr>
          <a:lstStyle/>
          <a:p>
            <a:r>
              <a:rPr lang="en-US" sz="3600" dirty="0"/>
              <a:t>Using JMP to Determine Sample Size – </a:t>
            </a:r>
            <a:br>
              <a:rPr lang="en-US" sz="3600" dirty="0"/>
            </a:br>
            <a:r>
              <a:rPr lang="en-US" sz="3600" i="1" dirty="0">
                <a:solidFill>
                  <a:srgbClr val="0000CC"/>
                </a:solidFill>
              </a:rPr>
              <a:t>One Sample Mean</a:t>
            </a:r>
          </a:p>
        </p:txBody>
      </p:sp>
      <p:pic>
        <p:nvPicPr>
          <p:cNvPr id="450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1466" y="1659467"/>
            <a:ext cx="4719638"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7548571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93800"/>
            <a:ext cx="9144000" cy="4447873"/>
          </a:xfrm>
          <a:prstGeom prst="rect">
            <a:avLst/>
          </a:prstGeom>
        </p:spPr>
      </p:pic>
    </p:spTree>
    <p:extLst>
      <p:ext uri="{BB962C8B-B14F-4D97-AF65-F5344CB8AC3E}">
        <p14:creationId xmlns:p14="http://schemas.microsoft.com/office/powerpoint/2010/main" val="45978838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223" r="1073"/>
          <a:stretch/>
        </p:blipFill>
        <p:spPr>
          <a:xfrm>
            <a:off x="1016000" y="0"/>
            <a:ext cx="7101417" cy="6858000"/>
          </a:xfrm>
          <a:prstGeom prst="rect">
            <a:avLst/>
          </a:prstGeom>
        </p:spPr>
      </p:pic>
    </p:spTree>
    <p:extLst>
      <p:ext uri="{BB962C8B-B14F-4D97-AF65-F5344CB8AC3E}">
        <p14:creationId xmlns:p14="http://schemas.microsoft.com/office/powerpoint/2010/main" val="39354386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39800" y="0"/>
            <a:ext cx="7262900" cy="6858000"/>
          </a:xfrm>
          <a:prstGeom prst="rect">
            <a:avLst/>
          </a:prstGeom>
        </p:spPr>
      </p:pic>
    </p:spTree>
    <p:extLst>
      <p:ext uri="{BB962C8B-B14F-4D97-AF65-F5344CB8AC3E}">
        <p14:creationId xmlns:p14="http://schemas.microsoft.com/office/powerpoint/2010/main" val="36148210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749"/>
          <a:stretch/>
        </p:blipFill>
        <p:spPr>
          <a:xfrm>
            <a:off x="1066800" y="0"/>
            <a:ext cx="7133425" cy="6858000"/>
          </a:xfrm>
          <a:prstGeom prst="rect">
            <a:avLst/>
          </a:prstGeom>
        </p:spPr>
      </p:pic>
    </p:spTree>
    <p:extLst>
      <p:ext uri="{BB962C8B-B14F-4D97-AF65-F5344CB8AC3E}">
        <p14:creationId xmlns:p14="http://schemas.microsoft.com/office/powerpoint/2010/main" val="42590250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9800" y="0"/>
            <a:ext cx="7252042" cy="6858000"/>
          </a:xfrm>
          <a:prstGeom prst="rect">
            <a:avLst/>
          </a:prstGeom>
        </p:spPr>
      </p:pic>
    </p:spTree>
    <p:extLst>
      <p:ext uri="{BB962C8B-B14F-4D97-AF65-F5344CB8AC3E}">
        <p14:creationId xmlns:p14="http://schemas.microsoft.com/office/powerpoint/2010/main" val="28431754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6900" y="0"/>
            <a:ext cx="7939877" cy="6858000"/>
          </a:xfrm>
          <a:prstGeom prst="rect">
            <a:avLst/>
          </a:prstGeom>
        </p:spPr>
      </p:pic>
    </p:spTree>
    <p:extLst>
      <p:ext uri="{BB962C8B-B14F-4D97-AF65-F5344CB8AC3E}">
        <p14:creationId xmlns:p14="http://schemas.microsoft.com/office/powerpoint/2010/main" val="3373028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27100" y="0"/>
            <a:ext cx="7269312" cy="6858000"/>
          </a:xfrm>
          <a:prstGeom prst="rect">
            <a:avLst/>
          </a:prstGeom>
        </p:spPr>
      </p:pic>
    </p:spTree>
    <p:extLst>
      <p:ext uri="{BB962C8B-B14F-4D97-AF65-F5344CB8AC3E}">
        <p14:creationId xmlns:p14="http://schemas.microsoft.com/office/powerpoint/2010/main" val="3695057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30112" y="241566"/>
            <a:ext cx="7343514" cy="6616434"/>
          </a:xfrm>
          <a:prstGeom prst="rect">
            <a:avLst/>
          </a:prstGeom>
        </p:spPr>
      </p:pic>
    </p:spTree>
    <p:extLst>
      <p:ext uri="{BB962C8B-B14F-4D97-AF65-F5344CB8AC3E}">
        <p14:creationId xmlns:p14="http://schemas.microsoft.com/office/powerpoint/2010/main" val="28252193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Clinical Importance Vs. Statistical significance </a:t>
            </a:r>
            <a:endParaRPr lang="en-US" dirty="0"/>
          </a:p>
        </p:txBody>
      </p:sp>
      <p:pic>
        <p:nvPicPr>
          <p:cNvPr id="5" name="Content Placeholder 4"/>
          <p:cNvPicPr>
            <a:picLocks noGrp="1" noChangeAspect="1"/>
          </p:cNvPicPr>
          <p:nvPr>
            <p:ph idx="1"/>
          </p:nvPr>
        </p:nvPicPr>
        <p:blipFill>
          <a:blip r:embed="rId2"/>
          <a:srcRect l="-21963" r="-21963"/>
          <a:stretch>
            <a:fillRect/>
          </a:stretch>
        </p:blipFill>
        <p:spPr/>
      </p:pic>
    </p:spTree>
    <p:extLst>
      <p:ext uri="{BB962C8B-B14F-4D97-AF65-F5344CB8AC3E}">
        <p14:creationId xmlns:p14="http://schemas.microsoft.com/office/powerpoint/2010/main" val="371708706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7056" y="419165"/>
            <a:ext cx="6194065" cy="1869906"/>
          </a:xfrm>
          <a:prstGeom prst="rect">
            <a:avLst/>
          </a:prstGeom>
        </p:spPr>
      </p:pic>
      <p:pic>
        <p:nvPicPr>
          <p:cNvPr id="6" name="Picture 5" descr="man-dogs-best-frie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56" y="2782396"/>
            <a:ext cx="4563248" cy="2565026"/>
          </a:xfrm>
          <a:prstGeom prst="rect">
            <a:avLst/>
          </a:prstGeom>
        </p:spPr>
      </p:pic>
      <p:pic>
        <p:nvPicPr>
          <p:cNvPr id="5" name="Picture 4"/>
          <p:cNvPicPr>
            <a:picLocks noChangeAspect="1"/>
          </p:cNvPicPr>
          <p:nvPr/>
        </p:nvPicPr>
        <p:blipFill>
          <a:blip r:embed="rId4"/>
          <a:stretch>
            <a:fillRect/>
          </a:stretch>
        </p:blipFill>
        <p:spPr>
          <a:xfrm>
            <a:off x="4302840" y="2289071"/>
            <a:ext cx="4156562" cy="4269136"/>
          </a:xfrm>
          <a:prstGeom prst="rect">
            <a:avLst/>
          </a:prstGeom>
        </p:spPr>
      </p:pic>
    </p:spTree>
    <p:extLst>
      <p:ext uri="{BB962C8B-B14F-4D97-AF65-F5344CB8AC3E}">
        <p14:creationId xmlns:p14="http://schemas.microsoft.com/office/powerpoint/2010/main" val="3464681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Standard error vs. </a:t>
            </a:r>
            <a:br>
              <a:rPr lang="en-US" dirty="0" smtClean="0"/>
            </a:br>
            <a:r>
              <a:rPr lang="en-US" dirty="0" smtClean="0"/>
              <a:t>Standard deviation</a:t>
            </a:r>
            <a:endParaRPr lang="en-US" dirty="0"/>
          </a:p>
        </p:txBody>
      </p:sp>
      <p:pic>
        <p:nvPicPr>
          <p:cNvPr id="5" name="Picture 4" descr="posterior_triangle_-_deep_structures_1131580404904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352" y="1784711"/>
            <a:ext cx="5360144" cy="4345156"/>
          </a:xfrm>
          <a:prstGeom prst="rect">
            <a:avLst/>
          </a:prstGeom>
        </p:spPr>
      </p:pic>
      <p:sp>
        <p:nvSpPr>
          <p:cNvPr id="6" name="TextBox 5"/>
          <p:cNvSpPr txBox="1"/>
          <p:nvPr/>
        </p:nvSpPr>
        <p:spPr>
          <a:xfrm>
            <a:off x="5740400" y="1801643"/>
            <a:ext cx="3149600" cy="3139321"/>
          </a:xfrm>
          <a:prstGeom prst="rect">
            <a:avLst/>
          </a:prstGeom>
          <a:noFill/>
        </p:spPr>
        <p:txBody>
          <a:bodyPr wrap="square" rtlCol="0">
            <a:spAutoFit/>
          </a:bodyPr>
          <a:lstStyle/>
          <a:p>
            <a:r>
              <a:rPr lang="en-US" dirty="0" smtClean="0"/>
              <a:t>Spinal accessory nerve is located 1 cm posterior and superior to </a:t>
            </a:r>
            <a:r>
              <a:rPr lang="en-US" dirty="0" err="1" smtClean="0"/>
              <a:t>Erb’s</a:t>
            </a:r>
            <a:r>
              <a:rPr lang="en-US" dirty="0" smtClean="0"/>
              <a:t> point.</a:t>
            </a:r>
          </a:p>
          <a:p>
            <a:endParaRPr lang="en-US" dirty="0"/>
          </a:p>
          <a:p>
            <a:r>
              <a:rPr lang="en-US" dirty="0" smtClean="0"/>
              <a:t>To understand the Normal </a:t>
            </a:r>
            <a:r>
              <a:rPr lang="en-US" dirty="0"/>
              <a:t>D</a:t>
            </a:r>
            <a:r>
              <a:rPr lang="en-US" dirty="0" smtClean="0"/>
              <a:t>istribution of the location of CN XI, do you need to know: </a:t>
            </a:r>
          </a:p>
          <a:p>
            <a:endParaRPr lang="en-US" dirty="0"/>
          </a:p>
          <a:p>
            <a:pPr marL="342900" indent="-342900">
              <a:buAutoNum type="alphaUcParenR"/>
            </a:pPr>
            <a:r>
              <a:rPr lang="en-US" dirty="0" smtClean="0"/>
              <a:t>Standard Error </a:t>
            </a:r>
          </a:p>
          <a:p>
            <a:pPr marL="342900" indent="-342900">
              <a:buAutoNum type="alphaUcParenR"/>
            </a:pPr>
            <a:r>
              <a:rPr lang="en-US" dirty="0" smtClean="0"/>
              <a:t>Standard Deviation?</a:t>
            </a:r>
            <a:endParaRPr lang="en-US" dirty="0"/>
          </a:p>
        </p:txBody>
      </p:sp>
    </p:spTree>
    <p:extLst>
      <p:ext uri="{BB962C8B-B14F-4D97-AF65-F5344CB8AC3E}">
        <p14:creationId xmlns:p14="http://schemas.microsoft.com/office/powerpoint/2010/main" val="201297953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1667" y="283634"/>
            <a:ext cx="5867400" cy="3911600"/>
          </a:xfrm>
          <a:prstGeom prst="rect">
            <a:avLst/>
          </a:prstGeom>
        </p:spPr>
      </p:pic>
      <p:pic>
        <p:nvPicPr>
          <p:cNvPr id="4" name="Picture 3"/>
          <p:cNvPicPr>
            <a:picLocks noChangeAspect="1"/>
          </p:cNvPicPr>
          <p:nvPr/>
        </p:nvPicPr>
        <p:blipFill>
          <a:blip r:embed="rId3"/>
          <a:stretch>
            <a:fillRect/>
          </a:stretch>
        </p:blipFill>
        <p:spPr>
          <a:xfrm>
            <a:off x="3852333" y="3733800"/>
            <a:ext cx="5118100" cy="2971800"/>
          </a:xfrm>
          <a:prstGeom prst="rect">
            <a:avLst/>
          </a:prstGeom>
        </p:spPr>
      </p:pic>
      <p:sp>
        <p:nvSpPr>
          <p:cNvPr id="6" name="TextBox 5"/>
          <p:cNvSpPr txBox="1"/>
          <p:nvPr/>
        </p:nvSpPr>
        <p:spPr>
          <a:xfrm>
            <a:off x="211668" y="4195234"/>
            <a:ext cx="4207932" cy="1477328"/>
          </a:xfrm>
          <a:prstGeom prst="rect">
            <a:avLst/>
          </a:prstGeom>
          <a:noFill/>
        </p:spPr>
        <p:txBody>
          <a:bodyPr wrap="square" rtlCol="0">
            <a:spAutoFit/>
          </a:bodyPr>
          <a:lstStyle/>
          <a:p>
            <a:r>
              <a:rPr lang="en-US" b="1" dirty="0" smtClean="0"/>
              <a:t>Mean 0.92 +/-  SD 0.27 cm </a:t>
            </a:r>
          </a:p>
          <a:p>
            <a:endParaRPr lang="en-US" dirty="0" smtClean="0"/>
          </a:p>
          <a:p>
            <a:r>
              <a:rPr lang="en-US" dirty="0" smtClean="0"/>
              <a:t>68% CI: 0.65 to 1.19    [+/- 1 SD]</a:t>
            </a:r>
          </a:p>
          <a:p>
            <a:r>
              <a:rPr lang="en-US" dirty="0" smtClean="0"/>
              <a:t>95% CI:  0. 38 to 1.46  </a:t>
            </a:r>
            <a:r>
              <a:rPr lang="en-US" dirty="0"/>
              <a:t>[+/- </a:t>
            </a:r>
            <a:r>
              <a:rPr lang="en-US" dirty="0" smtClean="0"/>
              <a:t>2 </a:t>
            </a:r>
            <a:r>
              <a:rPr lang="en-US" dirty="0"/>
              <a:t>SD</a:t>
            </a:r>
            <a:r>
              <a:rPr lang="en-US" dirty="0" smtClean="0"/>
              <a:t>]</a:t>
            </a:r>
          </a:p>
          <a:p>
            <a:r>
              <a:rPr lang="en-US" dirty="0" smtClean="0"/>
              <a:t>99% CI: 0.11 to 1.73  </a:t>
            </a:r>
            <a:r>
              <a:rPr lang="en-US" dirty="0"/>
              <a:t>[+/- </a:t>
            </a:r>
            <a:r>
              <a:rPr lang="en-US" dirty="0" smtClean="0"/>
              <a:t>3 </a:t>
            </a:r>
            <a:r>
              <a:rPr lang="en-US" dirty="0"/>
              <a:t>SD</a:t>
            </a:r>
            <a:r>
              <a:rPr lang="en-US" dirty="0" smtClean="0"/>
              <a:t>]</a:t>
            </a:r>
            <a:endParaRPr lang="en-US" dirty="0"/>
          </a:p>
        </p:txBody>
      </p:sp>
    </p:spTree>
    <p:extLst>
      <p:ext uri="{BB962C8B-B14F-4D97-AF65-F5344CB8AC3E}">
        <p14:creationId xmlns:p14="http://schemas.microsoft.com/office/powerpoint/2010/main" val="76162264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1668" y="4195234"/>
            <a:ext cx="4207932" cy="1477328"/>
          </a:xfrm>
          <a:prstGeom prst="rect">
            <a:avLst/>
          </a:prstGeom>
          <a:noFill/>
        </p:spPr>
        <p:txBody>
          <a:bodyPr wrap="square" rtlCol="0">
            <a:spAutoFit/>
          </a:bodyPr>
          <a:lstStyle/>
          <a:p>
            <a:r>
              <a:rPr lang="en-US" b="1" dirty="0" smtClean="0"/>
              <a:t>Mean 1.07 +/-  SD 0.63 cm </a:t>
            </a:r>
          </a:p>
          <a:p>
            <a:endParaRPr lang="en-US" dirty="0" smtClean="0"/>
          </a:p>
          <a:p>
            <a:r>
              <a:rPr lang="en-US" dirty="0" smtClean="0"/>
              <a:t>68% CI: 0.65 to 1.7   [+/- 1 SD]</a:t>
            </a:r>
          </a:p>
          <a:p>
            <a:r>
              <a:rPr lang="en-US" dirty="0" smtClean="0"/>
              <a:t>95% CI: 0. 44 to 2.33  </a:t>
            </a:r>
            <a:r>
              <a:rPr lang="en-US" dirty="0"/>
              <a:t>[+/- </a:t>
            </a:r>
            <a:r>
              <a:rPr lang="en-US" dirty="0" smtClean="0"/>
              <a:t>2 </a:t>
            </a:r>
            <a:r>
              <a:rPr lang="en-US" dirty="0"/>
              <a:t>SD</a:t>
            </a:r>
            <a:r>
              <a:rPr lang="en-US" dirty="0" smtClean="0"/>
              <a:t>]</a:t>
            </a:r>
          </a:p>
          <a:p>
            <a:r>
              <a:rPr lang="en-US" dirty="0" smtClean="0"/>
              <a:t>99% CI: 0 to 2.96  </a:t>
            </a:r>
            <a:r>
              <a:rPr lang="en-US" dirty="0"/>
              <a:t>[+/- </a:t>
            </a:r>
            <a:r>
              <a:rPr lang="en-US" dirty="0" smtClean="0"/>
              <a:t>3 </a:t>
            </a:r>
            <a:r>
              <a:rPr lang="en-US" dirty="0"/>
              <a:t>SD</a:t>
            </a:r>
            <a:r>
              <a:rPr lang="en-US" dirty="0" smtClean="0"/>
              <a:t>]</a:t>
            </a:r>
            <a:endParaRPr lang="en-US" dirty="0"/>
          </a:p>
        </p:txBody>
      </p:sp>
      <p:pic>
        <p:nvPicPr>
          <p:cNvPr id="5" name="Picture 4"/>
          <p:cNvPicPr>
            <a:picLocks noChangeAspect="1"/>
          </p:cNvPicPr>
          <p:nvPr/>
        </p:nvPicPr>
        <p:blipFill>
          <a:blip r:embed="rId2"/>
          <a:stretch>
            <a:fillRect/>
          </a:stretch>
        </p:blipFill>
        <p:spPr>
          <a:xfrm>
            <a:off x="211668" y="287867"/>
            <a:ext cx="5393265" cy="3695385"/>
          </a:xfrm>
          <a:prstGeom prst="rect">
            <a:avLst/>
          </a:prstGeom>
        </p:spPr>
      </p:pic>
      <p:pic>
        <p:nvPicPr>
          <p:cNvPr id="4" name="Picture 3"/>
          <p:cNvPicPr>
            <a:picLocks noChangeAspect="1"/>
          </p:cNvPicPr>
          <p:nvPr/>
        </p:nvPicPr>
        <p:blipFill>
          <a:blip r:embed="rId3"/>
          <a:stretch>
            <a:fillRect/>
          </a:stretch>
        </p:blipFill>
        <p:spPr>
          <a:xfrm>
            <a:off x="3852333" y="3733800"/>
            <a:ext cx="5118100" cy="2971800"/>
          </a:xfrm>
          <a:prstGeom prst="rect">
            <a:avLst/>
          </a:prstGeom>
        </p:spPr>
      </p:pic>
    </p:spTree>
    <p:extLst>
      <p:ext uri="{BB962C8B-B14F-4D97-AF65-F5344CB8AC3E}">
        <p14:creationId xmlns:p14="http://schemas.microsoft.com/office/powerpoint/2010/main" val="135213177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26128" y="1821157"/>
            <a:ext cx="4207932" cy="2308324"/>
          </a:xfrm>
          <a:prstGeom prst="rect">
            <a:avLst/>
          </a:prstGeom>
          <a:noFill/>
        </p:spPr>
        <p:txBody>
          <a:bodyPr wrap="square" rtlCol="0">
            <a:spAutoFit/>
          </a:bodyPr>
          <a:lstStyle/>
          <a:p>
            <a:r>
              <a:rPr lang="en-US" b="1" dirty="0" smtClean="0"/>
              <a:t>Chen et al., 2009</a:t>
            </a:r>
          </a:p>
          <a:p>
            <a:r>
              <a:rPr lang="en-US" b="1" dirty="0" smtClean="0"/>
              <a:t>Mean 0.92 +/-  SD 0.27 cm </a:t>
            </a:r>
          </a:p>
          <a:p>
            <a:endParaRPr lang="en-US" dirty="0" smtClean="0"/>
          </a:p>
          <a:p>
            <a:r>
              <a:rPr lang="en-US" dirty="0" smtClean="0"/>
              <a:t>68% CI: 0.65 to 1.19    [+/- 1 SD]</a:t>
            </a:r>
          </a:p>
          <a:p>
            <a:r>
              <a:rPr lang="en-US" dirty="0" smtClean="0"/>
              <a:t>95% CI:  0. 38 to 1.46  </a:t>
            </a:r>
            <a:r>
              <a:rPr lang="en-US" dirty="0"/>
              <a:t>[+/- </a:t>
            </a:r>
            <a:r>
              <a:rPr lang="en-US" dirty="0" smtClean="0"/>
              <a:t>2 </a:t>
            </a:r>
            <a:r>
              <a:rPr lang="en-US" dirty="0"/>
              <a:t>SD</a:t>
            </a:r>
            <a:r>
              <a:rPr lang="en-US" dirty="0" smtClean="0"/>
              <a:t>]</a:t>
            </a:r>
          </a:p>
          <a:p>
            <a:r>
              <a:rPr lang="en-US" dirty="0" smtClean="0"/>
              <a:t>99% CI: 0.11 to 1.73  </a:t>
            </a:r>
            <a:r>
              <a:rPr lang="en-US" dirty="0"/>
              <a:t>[+/- </a:t>
            </a:r>
            <a:r>
              <a:rPr lang="en-US" dirty="0" smtClean="0"/>
              <a:t>3 </a:t>
            </a:r>
            <a:r>
              <a:rPr lang="en-US" dirty="0"/>
              <a:t>SD</a:t>
            </a:r>
            <a:r>
              <a:rPr lang="en-US" dirty="0" smtClean="0"/>
              <a:t>]</a:t>
            </a:r>
          </a:p>
          <a:p>
            <a:r>
              <a:rPr lang="en-US" dirty="0" smtClean="0"/>
              <a:t>N= 50</a:t>
            </a:r>
          </a:p>
          <a:p>
            <a:endParaRPr lang="en-US" dirty="0"/>
          </a:p>
        </p:txBody>
      </p:sp>
      <p:sp>
        <p:nvSpPr>
          <p:cNvPr id="8" name="TextBox 7"/>
          <p:cNvSpPr txBox="1"/>
          <p:nvPr/>
        </p:nvSpPr>
        <p:spPr>
          <a:xfrm>
            <a:off x="4419600" y="1821157"/>
            <a:ext cx="4207932" cy="2308324"/>
          </a:xfrm>
          <a:prstGeom prst="rect">
            <a:avLst/>
          </a:prstGeom>
          <a:noFill/>
        </p:spPr>
        <p:txBody>
          <a:bodyPr wrap="square" rtlCol="0">
            <a:spAutoFit/>
          </a:bodyPr>
          <a:lstStyle/>
          <a:p>
            <a:r>
              <a:rPr lang="en-US" b="1" dirty="0" smtClean="0"/>
              <a:t>Hone et al., 2001 </a:t>
            </a:r>
          </a:p>
          <a:p>
            <a:r>
              <a:rPr lang="en-US" b="1" dirty="0" smtClean="0"/>
              <a:t>Mean 1.07 +/-  SD 0.63 cm </a:t>
            </a:r>
          </a:p>
          <a:p>
            <a:endParaRPr lang="en-US" dirty="0" smtClean="0"/>
          </a:p>
          <a:p>
            <a:r>
              <a:rPr lang="en-US" dirty="0" smtClean="0"/>
              <a:t>68% CI: 0.65 to 1.7   [+/- 1 SD]</a:t>
            </a:r>
          </a:p>
          <a:p>
            <a:r>
              <a:rPr lang="en-US" dirty="0" smtClean="0"/>
              <a:t>95% CI: 0. 44 to 2.33  </a:t>
            </a:r>
            <a:r>
              <a:rPr lang="en-US" dirty="0"/>
              <a:t>[+/- </a:t>
            </a:r>
            <a:r>
              <a:rPr lang="en-US" dirty="0" smtClean="0"/>
              <a:t>2 </a:t>
            </a:r>
            <a:r>
              <a:rPr lang="en-US" dirty="0"/>
              <a:t>SD</a:t>
            </a:r>
            <a:r>
              <a:rPr lang="en-US" dirty="0" smtClean="0"/>
              <a:t>]</a:t>
            </a:r>
          </a:p>
          <a:p>
            <a:r>
              <a:rPr lang="en-US" dirty="0" smtClean="0"/>
              <a:t>99% CI: 0 to 2.96  </a:t>
            </a:r>
            <a:r>
              <a:rPr lang="en-US" dirty="0"/>
              <a:t>[+/- </a:t>
            </a:r>
            <a:r>
              <a:rPr lang="en-US" dirty="0" smtClean="0"/>
              <a:t>3 </a:t>
            </a:r>
            <a:r>
              <a:rPr lang="en-US" dirty="0"/>
              <a:t>SD</a:t>
            </a:r>
            <a:r>
              <a:rPr lang="en-US" dirty="0" smtClean="0"/>
              <a:t>]</a:t>
            </a:r>
          </a:p>
          <a:p>
            <a:r>
              <a:rPr lang="en-US" dirty="0" smtClean="0"/>
              <a:t>N= 23</a:t>
            </a:r>
          </a:p>
          <a:p>
            <a:endParaRPr lang="en-US" dirty="0"/>
          </a:p>
        </p:txBody>
      </p:sp>
      <p:sp>
        <p:nvSpPr>
          <p:cNvPr id="9" name="Title 8"/>
          <p:cNvSpPr>
            <a:spLocks noGrp="1"/>
          </p:cNvSpPr>
          <p:nvPr>
            <p:ph type="title"/>
          </p:nvPr>
        </p:nvSpPr>
        <p:spPr/>
        <p:txBody>
          <a:bodyPr/>
          <a:lstStyle/>
          <a:p>
            <a:r>
              <a:rPr lang="en-US" dirty="0" smtClean="0"/>
              <a:t>Who should we believe?</a:t>
            </a:r>
            <a:endParaRPr lang="en-US" dirty="0"/>
          </a:p>
        </p:txBody>
      </p:sp>
      <p:sp>
        <p:nvSpPr>
          <p:cNvPr id="10" name="TextBox 9"/>
          <p:cNvSpPr txBox="1"/>
          <p:nvPr/>
        </p:nvSpPr>
        <p:spPr>
          <a:xfrm>
            <a:off x="426128" y="3936101"/>
            <a:ext cx="3440684" cy="1200329"/>
          </a:xfrm>
          <a:prstGeom prst="rect">
            <a:avLst/>
          </a:prstGeom>
          <a:noFill/>
        </p:spPr>
        <p:txBody>
          <a:bodyPr wrap="square" rtlCol="0">
            <a:spAutoFit/>
          </a:bodyPr>
          <a:lstStyle/>
          <a:p>
            <a:r>
              <a:rPr lang="en-US" dirty="0" smtClean="0"/>
              <a:t>Standard Error of the Mean: SD / (√ n) =  0.04</a:t>
            </a:r>
          </a:p>
          <a:p>
            <a:r>
              <a:rPr lang="en-US" dirty="0" smtClean="0"/>
              <a:t>95% CI : mean= [0.84 – 1.0] 95</a:t>
            </a:r>
            <a:r>
              <a:rPr lang="en-US" dirty="0"/>
              <a:t>% CI : </a:t>
            </a:r>
            <a:r>
              <a:rPr lang="en-US" dirty="0" smtClean="0"/>
              <a:t>SD= [ 0.19- .35]</a:t>
            </a:r>
            <a:endParaRPr lang="en-US" dirty="0"/>
          </a:p>
        </p:txBody>
      </p:sp>
      <p:sp>
        <p:nvSpPr>
          <p:cNvPr id="13" name="TextBox 12"/>
          <p:cNvSpPr txBox="1"/>
          <p:nvPr/>
        </p:nvSpPr>
        <p:spPr>
          <a:xfrm>
            <a:off x="4419600" y="3936101"/>
            <a:ext cx="3440684" cy="1200329"/>
          </a:xfrm>
          <a:prstGeom prst="rect">
            <a:avLst/>
          </a:prstGeom>
          <a:noFill/>
        </p:spPr>
        <p:txBody>
          <a:bodyPr wrap="square" rtlCol="0">
            <a:spAutoFit/>
          </a:bodyPr>
          <a:lstStyle/>
          <a:p>
            <a:r>
              <a:rPr lang="en-US" dirty="0" smtClean="0"/>
              <a:t>Standard Error of the Mean: SD / (√ n) =  0.13</a:t>
            </a:r>
          </a:p>
          <a:p>
            <a:r>
              <a:rPr lang="en-US" dirty="0" smtClean="0"/>
              <a:t>95% CI : mean= [0.81 – 1.33] 95</a:t>
            </a:r>
            <a:r>
              <a:rPr lang="en-US" dirty="0"/>
              <a:t>% CI : </a:t>
            </a:r>
            <a:r>
              <a:rPr lang="en-US" dirty="0" smtClean="0"/>
              <a:t>SD= [ 0.37- .0.89]</a:t>
            </a:r>
            <a:endParaRPr lang="en-US" dirty="0"/>
          </a:p>
        </p:txBody>
      </p:sp>
    </p:spTree>
    <p:extLst>
      <p:ext uri="{BB962C8B-B14F-4D97-AF65-F5344CB8AC3E}">
        <p14:creationId xmlns:p14="http://schemas.microsoft.com/office/powerpoint/2010/main" val="26036652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animEffect transition="in" filter="dissolve">
                                      <p:cBhvr>
                                        <p:cTn id="7" dur="500"/>
                                        <p:tgtEl>
                                          <p:spTgt spid="7">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6" end="6"/>
                                            </p:txEl>
                                          </p:spTgt>
                                        </p:tgtEl>
                                        <p:attrNameLst>
                                          <p:attrName>style.visibility</p:attrName>
                                        </p:attrNameLst>
                                      </p:cBhvr>
                                      <p:to>
                                        <p:strVal val="visible"/>
                                      </p:to>
                                    </p:set>
                                    <p:animEffect transition="in" filter="dissolve">
                                      <p:cBhvr>
                                        <p:cTn id="12" dur="500"/>
                                        <p:tgtEl>
                                          <p:spTgt spid="8">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49300" y="0"/>
            <a:ext cx="7631723" cy="6858000"/>
          </a:xfrm>
          <a:prstGeom prst="rect">
            <a:avLst/>
          </a:prstGeom>
        </p:spPr>
      </p:pic>
    </p:spTree>
    <p:extLst>
      <p:ext uri="{BB962C8B-B14F-4D97-AF65-F5344CB8AC3E}">
        <p14:creationId xmlns:p14="http://schemas.microsoft.com/office/powerpoint/2010/main" val="4099221011"/>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s_DA5CB8B5-9C1A-4DFA-B179-B31F65C94A2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9467" y="1835894"/>
            <a:ext cx="3085755" cy="3085755"/>
          </a:xfrm>
          <a:prstGeom prst="rect">
            <a:avLst/>
          </a:prstGeom>
        </p:spPr>
      </p:pic>
      <p:sp>
        <p:nvSpPr>
          <p:cNvPr id="4" name="Title 3"/>
          <p:cNvSpPr>
            <a:spLocks noGrp="1"/>
          </p:cNvSpPr>
          <p:nvPr>
            <p:ph type="title"/>
          </p:nvPr>
        </p:nvSpPr>
        <p:spPr/>
        <p:txBody>
          <a:bodyPr/>
          <a:lstStyle/>
          <a:p>
            <a:r>
              <a:rPr lang="en-US" dirty="0" smtClean="0"/>
              <a:t>Spinal Accessory </a:t>
            </a:r>
            <a:r>
              <a:rPr lang="en-US" dirty="0" err="1" smtClean="0"/>
              <a:t>NErve</a:t>
            </a:r>
            <a:endParaRPr lang="en-US" dirty="0"/>
          </a:p>
        </p:txBody>
      </p:sp>
      <p:sp>
        <p:nvSpPr>
          <p:cNvPr id="5" name="Content Placeholder 4"/>
          <p:cNvSpPr>
            <a:spLocks noGrp="1"/>
          </p:cNvSpPr>
          <p:nvPr>
            <p:ph sz="half" idx="1"/>
          </p:nvPr>
        </p:nvSpPr>
        <p:spPr>
          <a:xfrm>
            <a:off x="426127" y="1689899"/>
            <a:ext cx="5052402" cy="3407945"/>
          </a:xfrm>
        </p:spPr>
        <p:txBody>
          <a:bodyPr>
            <a:normAutofit fontScale="92500" lnSpcReduction="10000"/>
          </a:bodyPr>
          <a:lstStyle/>
          <a:p>
            <a:r>
              <a:rPr lang="en-US" sz="2000" dirty="0" smtClean="0"/>
              <a:t>Weighted Mean: 0.98 cm</a:t>
            </a:r>
          </a:p>
          <a:p>
            <a:r>
              <a:rPr lang="en-US" sz="2000" dirty="0" smtClean="0"/>
              <a:t>S.D. </a:t>
            </a:r>
            <a:r>
              <a:rPr lang="en-US" sz="1400" dirty="0"/>
              <a:t>Combined</a:t>
            </a:r>
            <a:r>
              <a:rPr lang="en-US" sz="1400" dirty="0" smtClean="0"/>
              <a:t> </a:t>
            </a:r>
            <a:r>
              <a:rPr lang="en-US" sz="1400" dirty="0"/>
              <a:t>from </a:t>
            </a:r>
            <a:r>
              <a:rPr lang="en-US" sz="1400" dirty="0" smtClean="0"/>
              <a:t>2 studies</a:t>
            </a:r>
            <a:r>
              <a:rPr lang="en-US" sz="2000" dirty="0"/>
              <a:t>: 0.136 </a:t>
            </a:r>
            <a:r>
              <a:rPr lang="en-US" sz="2000" dirty="0" smtClean="0"/>
              <a:t>cm</a:t>
            </a:r>
          </a:p>
          <a:p>
            <a:r>
              <a:rPr lang="en-US" sz="2000" dirty="0" smtClean="0"/>
              <a:t>S.E</a:t>
            </a:r>
            <a:r>
              <a:rPr lang="en-US" sz="2000" b="1" dirty="0" smtClean="0"/>
              <a:t>.</a:t>
            </a:r>
            <a:r>
              <a:rPr lang="en-US" sz="2000" dirty="0" smtClean="0"/>
              <a:t>= 0.016</a:t>
            </a:r>
          </a:p>
          <a:p>
            <a:endParaRPr lang="en-US" sz="2000" dirty="0"/>
          </a:p>
          <a:p>
            <a:r>
              <a:rPr lang="en-US" sz="2000" dirty="0"/>
              <a:t>68% CI: </a:t>
            </a:r>
            <a:r>
              <a:rPr lang="en-US" sz="2000" dirty="0" smtClean="0"/>
              <a:t>0.85 </a:t>
            </a:r>
            <a:r>
              <a:rPr lang="en-US" sz="2000" dirty="0"/>
              <a:t>to </a:t>
            </a:r>
            <a:r>
              <a:rPr lang="en-US" sz="2000" dirty="0" smtClean="0"/>
              <a:t>1.11   </a:t>
            </a:r>
            <a:r>
              <a:rPr lang="en-US" sz="2000" dirty="0"/>
              <a:t>[+/- 1 SD]</a:t>
            </a:r>
          </a:p>
          <a:p>
            <a:r>
              <a:rPr lang="en-US" sz="2000" dirty="0"/>
              <a:t>95% CI: </a:t>
            </a:r>
            <a:r>
              <a:rPr lang="en-US" sz="2000" dirty="0" smtClean="0"/>
              <a:t>0.72 to 1.24 [</a:t>
            </a:r>
            <a:r>
              <a:rPr lang="en-US" sz="2000" dirty="0"/>
              <a:t>+/- 2 SD]</a:t>
            </a:r>
          </a:p>
          <a:p>
            <a:r>
              <a:rPr lang="en-US" sz="2000" dirty="0"/>
              <a:t>99% CI: </a:t>
            </a:r>
            <a:r>
              <a:rPr lang="en-US" sz="2000" dirty="0" smtClean="0"/>
              <a:t>0.59 </a:t>
            </a:r>
            <a:r>
              <a:rPr lang="en-US" sz="2000" dirty="0"/>
              <a:t>to 1</a:t>
            </a:r>
            <a:r>
              <a:rPr lang="en-US" sz="2000" dirty="0" smtClean="0"/>
              <a:t>.51  </a:t>
            </a:r>
            <a:r>
              <a:rPr lang="en-US" sz="2000" dirty="0"/>
              <a:t>[+/- 3 SD]</a:t>
            </a:r>
          </a:p>
          <a:p>
            <a:pPr marL="114300" indent="0">
              <a:buNone/>
            </a:pPr>
            <a:endParaRPr lang="en-US" sz="2000" dirty="0" smtClean="0"/>
          </a:p>
          <a:p>
            <a:pPr marL="114300" indent="0">
              <a:buNone/>
            </a:pPr>
            <a:endParaRPr lang="en-US" sz="2000" dirty="0"/>
          </a:p>
          <a:p>
            <a:pPr marL="114300" indent="0">
              <a:buNone/>
            </a:pPr>
            <a:r>
              <a:rPr lang="en-US" dirty="0" smtClean="0"/>
              <a:t> </a:t>
            </a:r>
            <a:endParaRPr lang="en-US" dirty="0"/>
          </a:p>
        </p:txBody>
      </p:sp>
      <p:sp>
        <p:nvSpPr>
          <p:cNvPr id="8" name="TextBox 7"/>
          <p:cNvSpPr txBox="1"/>
          <p:nvPr/>
        </p:nvSpPr>
        <p:spPr>
          <a:xfrm>
            <a:off x="310680" y="4594023"/>
            <a:ext cx="2607005" cy="1569660"/>
          </a:xfrm>
          <a:prstGeom prst="rect">
            <a:avLst/>
          </a:prstGeom>
          <a:noFill/>
        </p:spPr>
        <p:txBody>
          <a:bodyPr wrap="square" rtlCol="0">
            <a:spAutoFit/>
          </a:bodyPr>
          <a:lstStyle/>
          <a:p>
            <a:r>
              <a:rPr lang="en-US" sz="1200" b="1" dirty="0" smtClean="0"/>
              <a:t>Chen et al., 2009</a:t>
            </a:r>
          </a:p>
          <a:p>
            <a:r>
              <a:rPr lang="en-US" sz="1200" b="1" dirty="0" smtClean="0"/>
              <a:t>Mean 0.92 +/-  SD 0.27 cm </a:t>
            </a:r>
          </a:p>
          <a:p>
            <a:endParaRPr lang="en-US" sz="1200" dirty="0" smtClean="0"/>
          </a:p>
          <a:p>
            <a:r>
              <a:rPr lang="en-US" sz="1200" dirty="0" smtClean="0"/>
              <a:t>68% CI: 0.65 to 1.19    [+/- 1 SD]</a:t>
            </a:r>
          </a:p>
          <a:p>
            <a:r>
              <a:rPr lang="en-US" sz="1200" dirty="0" smtClean="0"/>
              <a:t>95% CI:  0. 38 to 1.46  </a:t>
            </a:r>
            <a:r>
              <a:rPr lang="en-US" sz="1200" dirty="0"/>
              <a:t>[+/- </a:t>
            </a:r>
            <a:r>
              <a:rPr lang="en-US" sz="1200" dirty="0" smtClean="0"/>
              <a:t>2 </a:t>
            </a:r>
            <a:r>
              <a:rPr lang="en-US" sz="1200" dirty="0"/>
              <a:t>SD</a:t>
            </a:r>
            <a:r>
              <a:rPr lang="en-US" sz="1200" dirty="0" smtClean="0"/>
              <a:t>]</a:t>
            </a:r>
          </a:p>
          <a:p>
            <a:r>
              <a:rPr lang="en-US" sz="1200" dirty="0" smtClean="0"/>
              <a:t>99% CI: 0.11 to 1.73  </a:t>
            </a:r>
            <a:r>
              <a:rPr lang="en-US" sz="1200" dirty="0"/>
              <a:t>[+/- </a:t>
            </a:r>
            <a:r>
              <a:rPr lang="en-US" sz="1200" dirty="0" smtClean="0"/>
              <a:t>3 </a:t>
            </a:r>
            <a:r>
              <a:rPr lang="en-US" sz="1200" dirty="0"/>
              <a:t>SD</a:t>
            </a:r>
            <a:r>
              <a:rPr lang="en-US" sz="1200" dirty="0" smtClean="0"/>
              <a:t>]</a:t>
            </a:r>
          </a:p>
          <a:p>
            <a:r>
              <a:rPr lang="en-US" sz="1200" dirty="0" smtClean="0"/>
              <a:t>N= 50</a:t>
            </a:r>
          </a:p>
          <a:p>
            <a:endParaRPr lang="en-US" sz="1200" dirty="0"/>
          </a:p>
        </p:txBody>
      </p:sp>
      <p:sp>
        <p:nvSpPr>
          <p:cNvPr id="9" name="TextBox 8"/>
          <p:cNvSpPr txBox="1"/>
          <p:nvPr/>
        </p:nvSpPr>
        <p:spPr>
          <a:xfrm>
            <a:off x="2970015" y="4594023"/>
            <a:ext cx="2706686" cy="1569660"/>
          </a:xfrm>
          <a:prstGeom prst="rect">
            <a:avLst/>
          </a:prstGeom>
          <a:noFill/>
        </p:spPr>
        <p:txBody>
          <a:bodyPr wrap="square" rtlCol="0">
            <a:spAutoFit/>
          </a:bodyPr>
          <a:lstStyle/>
          <a:p>
            <a:r>
              <a:rPr lang="en-US" sz="1200" b="1" dirty="0" smtClean="0"/>
              <a:t>Hone et al., 2001 </a:t>
            </a:r>
          </a:p>
          <a:p>
            <a:r>
              <a:rPr lang="en-US" sz="1200" b="1" dirty="0" smtClean="0"/>
              <a:t>Mean 1.07 +/-  SD 0.63 cm </a:t>
            </a:r>
          </a:p>
          <a:p>
            <a:endParaRPr lang="en-US" sz="1200" dirty="0" smtClean="0"/>
          </a:p>
          <a:p>
            <a:r>
              <a:rPr lang="en-US" sz="1200" dirty="0" smtClean="0"/>
              <a:t>68% CI: 0.65 to 1.7   [+/- 1 SD]</a:t>
            </a:r>
          </a:p>
          <a:p>
            <a:r>
              <a:rPr lang="en-US" sz="1200" dirty="0" smtClean="0"/>
              <a:t>95% CI: 0. 44 to 2.33  </a:t>
            </a:r>
            <a:r>
              <a:rPr lang="en-US" sz="1200" dirty="0"/>
              <a:t>[+/- </a:t>
            </a:r>
            <a:r>
              <a:rPr lang="en-US" sz="1200" dirty="0" smtClean="0"/>
              <a:t>2 </a:t>
            </a:r>
            <a:r>
              <a:rPr lang="en-US" sz="1200" dirty="0"/>
              <a:t>SD</a:t>
            </a:r>
            <a:r>
              <a:rPr lang="en-US" sz="1200" dirty="0" smtClean="0"/>
              <a:t>]</a:t>
            </a:r>
          </a:p>
          <a:p>
            <a:r>
              <a:rPr lang="en-US" sz="1200" dirty="0" smtClean="0"/>
              <a:t>99% CI: 0 to 2.96  </a:t>
            </a:r>
            <a:r>
              <a:rPr lang="en-US" sz="1200" dirty="0"/>
              <a:t>[+/- </a:t>
            </a:r>
            <a:r>
              <a:rPr lang="en-US" sz="1200" dirty="0" smtClean="0"/>
              <a:t>3 </a:t>
            </a:r>
            <a:r>
              <a:rPr lang="en-US" sz="1200" dirty="0"/>
              <a:t>SD</a:t>
            </a:r>
            <a:r>
              <a:rPr lang="en-US" sz="1200" dirty="0" smtClean="0"/>
              <a:t>]</a:t>
            </a:r>
          </a:p>
          <a:p>
            <a:r>
              <a:rPr lang="en-US" sz="1200" dirty="0" smtClean="0"/>
              <a:t>N= 23</a:t>
            </a:r>
          </a:p>
          <a:p>
            <a:endParaRPr lang="en-US" sz="1200" dirty="0"/>
          </a:p>
        </p:txBody>
      </p:sp>
    </p:spTree>
    <p:extLst>
      <p:ext uri="{BB962C8B-B14F-4D97-AF65-F5344CB8AC3E}">
        <p14:creationId xmlns:p14="http://schemas.microsoft.com/office/powerpoint/2010/main" val="41484197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dissolve">
                                      <p:cBhvr>
                                        <p:cTn id="7" dur="500"/>
                                        <p:tgtEl>
                                          <p:spTgt spid="5">
                                            <p:txEl>
                                              <p:pRg st="4" end="4"/>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5" end="5"/>
                                            </p:txEl>
                                          </p:spTgt>
                                        </p:tgtEl>
                                        <p:attrNameLst>
                                          <p:attrName>style.visibility</p:attrName>
                                        </p:attrNameLst>
                                      </p:cBhvr>
                                      <p:to>
                                        <p:strVal val="visible"/>
                                      </p:to>
                                    </p:set>
                                    <p:animEffect transition="in" filter="dissolve">
                                      <p:cBhvr>
                                        <p:cTn id="10" dur="500"/>
                                        <p:tgtEl>
                                          <p:spTgt spid="5">
                                            <p:txEl>
                                              <p:pRg st="5" end="5"/>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animEffect transition="in" filter="dissolve">
                                      <p:cBhvr>
                                        <p:cTn id="13" dur="500"/>
                                        <p:tgtEl>
                                          <p:spTgt spid="5">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p:tgtEl>
                                          <p:spTgt spid="8"/>
                                        </p:tgtEl>
                                        <p:attrNameLst>
                                          <p:attrName>ppt_y</p:attrName>
                                        </p:attrNameLst>
                                      </p:cBhvr>
                                      <p:tavLst>
                                        <p:tav tm="0">
                                          <p:val>
                                            <p:strVal val="#ppt_y+#ppt_h*1.125000"/>
                                          </p:val>
                                        </p:tav>
                                        <p:tav tm="100000">
                                          <p:val>
                                            <p:strVal val="#ppt_y"/>
                                          </p:val>
                                        </p:tav>
                                      </p:tavLst>
                                    </p:anim>
                                    <p:animEffect transition="in" filter="wipe(up)">
                                      <p:cBhvr>
                                        <p:cTn id="19" dur="500"/>
                                        <p:tgtEl>
                                          <p:spTgt spid="8"/>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p:tgtEl>
                                          <p:spTgt spid="9"/>
                                        </p:tgtEl>
                                        <p:attrNameLst>
                                          <p:attrName>ppt_y</p:attrName>
                                        </p:attrNameLst>
                                      </p:cBhvr>
                                      <p:tavLst>
                                        <p:tav tm="0">
                                          <p:val>
                                            <p:strVal val="#ppt_y+#ppt_h*1.125000"/>
                                          </p:val>
                                        </p:tav>
                                        <p:tav tm="100000">
                                          <p:val>
                                            <p:strVal val="#ppt_y"/>
                                          </p:val>
                                        </p:tav>
                                      </p:tavLst>
                                    </p:anim>
                                    <p:animEffect transition="in" filter="wipe(up)">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 calcmode="lin" valueType="num">
                                      <p:cBhvr>
                                        <p:cTn id="28" dur="1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29"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02826" y="535309"/>
            <a:ext cx="3595531" cy="369332"/>
          </a:xfrm>
          <a:prstGeom prst="rect">
            <a:avLst/>
          </a:prstGeom>
          <a:noFill/>
        </p:spPr>
        <p:txBody>
          <a:bodyPr wrap="none" rtlCol="0">
            <a:spAutoFit/>
          </a:bodyPr>
          <a:lstStyle/>
          <a:p>
            <a:r>
              <a:rPr lang="en-US" b="1" dirty="0" smtClean="0"/>
              <a:t>Parametric vs. Non-Parametric</a:t>
            </a:r>
            <a:endParaRPr lang="en-US" b="1" dirty="0"/>
          </a:p>
        </p:txBody>
      </p:sp>
      <p:pic>
        <p:nvPicPr>
          <p:cNvPr id="3" name="Picture 2" descr="246-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8923" y="3014391"/>
            <a:ext cx="4259615" cy="2555769"/>
          </a:xfrm>
          <a:prstGeom prst="rect">
            <a:avLst/>
          </a:prstGeom>
        </p:spPr>
      </p:pic>
      <p:pic>
        <p:nvPicPr>
          <p:cNvPr id="4" name="Picture 3"/>
          <p:cNvPicPr>
            <a:picLocks noChangeAspect="1"/>
          </p:cNvPicPr>
          <p:nvPr/>
        </p:nvPicPr>
        <p:blipFill>
          <a:blip r:embed="rId4"/>
          <a:stretch>
            <a:fillRect/>
          </a:stretch>
        </p:blipFill>
        <p:spPr>
          <a:xfrm>
            <a:off x="4488923" y="1156552"/>
            <a:ext cx="3992720" cy="1768587"/>
          </a:xfrm>
          <a:prstGeom prst="rect">
            <a:avLst/>
          </a:prstGeom>
        </p:spPr>
      </p:pic>
      <p:sp>
        <p:nvSpPr>
          <p:cNvPr id="5" name="Rectangle 4"/>
          <p:cNvSpPr/>
          <p:nvPr/>
        </p:nvSpPr>
        <p:spPr>
          <a:xfrm>
            <a:off x="554282" y="1341600"/>
            <a:ext cx="3853730" cy="1733807"/>
          </a:xfrm>
          <a:prstGeom prst="rect">
            <a:avLst/>
          </a:prstGeom>
        </p:spPr>
        <p:txBody>
          <a:bodyPr wrap="square">
            <a:spAutoFit/>
          </a:bodyPr>
          <a:lstStyle/>
          <a:p>
            <a:r>
              <a:rPr lang="en-US" sz="2000" b="1" baseline="30000" dirty="0"/>
              <a:t>The accessory nerve leaves the jugular fossa between the internal carotid artery and the internal jugular vein. </a:t>
            </a:r>
            <a:endParaRPr lang="en-US" sz="2000" b="1" baseline="30000" dirty="0" smtClean="0"/>
          </a:p>
          <a:p>
            <a:endParaRPr lang="en-US" sz="2000" b="1" baseline="30000" dirty="0"/>
          </a:p>
          <a:p>
            <a:r>
              <a:rPr lang="en-US" sz="2000" b="1" baseline="30000" dirty="0" smtClean="0"/>
              <a:t>It </a:t>
            </a:r>
            <a:r>
              <a:rPr lang="en-US" sz="2000" b="1" baseline="30000" dirty="0"/>
              <a:t>then passes </a:t>
            </a:r>
            <a:r>
              <a:rPr lang="en-US" sz="2000" b="1" baseline="30000" dirty="0" smtClean="0"/>
              <a:t>either:</a:t>
            </a:r>
          </a:p>
          <a:p>
            <a:r>
              <a:rPr lang="en-US" sz="2000" b="1" baseline="30000" dirty="0" smtClean="0"/>
              <a:t>posterolateral to IJ:  </a:t>
            </a:r>
            <a:r>
              <a:rPr lang="en-US" sz="2000" b="1" baseline="30000" dirty="0"/>
              <a:t>(54–80 per cent</a:t>
            </a:r>
            <a:r>
              <a:rPr lang="en-US" sz="2000" b="1" baseline="30000" dirty="0" smtClean="0"/>
              <a:t>)</a:t>
            </a:r>
          </a:p>
          <a:p>
            <a:r>
              <a:rPr lang="en-US" sz="2000" b="1" baseline="30000" dirty="0" smtClean="0"/>
              <a:t>medial to IJ: </a:t>
            </a:r>
            <a:r>
              <a:rPr lang="en-US" sz="2000" b="1" baseline="30000" dirty="0"/>
              <a:t>(20–</a:t>
            </a:r>
            <a:r>
              <a:rPr lang="en-US" sz="2000" b="1" baseline="30000" dirty="0" smtClean="0"/>
              <a:t>46 </a:t>
            </a:r>
            <a:r>
              <a:rPr lang="en-US" sz="2000" b="1" baseline="30000" dirty="0"/>
              <a:t>per cent</a:t>
            </a:r>
            <a:r>
              <a:rPr lang="en-US" sz="2000" b="1" baseline="30000" dirty="0" smtClean="0"/>
              <a:t>) </a:t>
            </a:r>
          </a:p>
          <a:p>
            <a:r>
              <a:rPr lang="en-US" sz="2000" b="1" baseline="30000" dirty="0" smtClean="0"/>
              <a:t>or, rarely, through IJ : (3 per cent)</a:t>
            </a:r>
            <a:endParaRPr lang="en-US" sz="2000" b="1" dirty="0"/>
          </a:p>
        </p:txBody>
      </p:sp>
      <p:pic>
        <p:nvPicPr>
          <p:cNvPr id="6"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b="8710"/>
          <a:stretch/>
        </p:blipFill>
        <p:spPr bwMode="auto">
          <a:xfrm>
            <a:off x="564777" y="3775299"/>
            <a:ext cx="3328606" cy="12104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0543184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Multiple </a:t>
            </a:r>
            <a:r>
              <a:rPr lang="en-US" b="1" i="1" dirty="0"/>
              <a:t>P</a:t>
            </a:r>
            <a:r>
              <a:rPr lang="en-US" b="1" dirty="0"/>
              <a:t> Value Phenomenon</a:t>
            </a:r>
            <a:endParaRPr lang="en-US" dirty="0"/>
          </a:p>
        </p:txBody>
      </p:sp>
      <p:sp>
        <p:nvSpPr>
          <p:cNvPr id="3" name="Content Placeholder 2"/>
          <p:cNvSpPr>
            <a:spLocks noGrp="1"/>
          </p:cNvSpPr>
          <p:nvPr>
            <p:ph idx="1"/>
          </p:nvPr>
        </p:nvSpPr>
        <p:spPr/>
        <p:txBody>
          <a:bodyPr>
            <a:normAutofit fontScale="62500" lnSpcReduction="20000"/>
          </a:bodyPr>
          <a:lstStyle/>
          <a:p>
            <a:r>
              <a:rPr lang="en-US" dirty="0"/>
              <a:t>When a journal article or data table is chock full of </a:t>
            </a:r>
            <a:r>
              <a:rPr lang="en-US" i="1" dirty="0"/>
              <a:t>P</a:t>
            </a:r>
            <a:r>
              <a:rPr lang="en-US" dirty="0"/>
              <a:t> values, realize that some “significant” </a:t>
            </a:r>
            <a:r>
              <a:rPr lang="en-US" i="1" dirty="0"/>
              <a:t>P</a:t>
            </a:r>
            <a:r>
              <a:rPr lang="en-US" dirty="0"/>
              <a:t> values (</a:t>
            </a:r>
            <a:r>
              <a:rPr lang="en-US" i="1" dirty="0"/>
              <a:t>P</a:t>
            </a:r>
            <a:r>
              <a:rPr lang="en-US" dirty="0"/>
              <a:t> &lt; .05) are likely to occur by chance </a:t>
            </a:r>
            <a:r>
              <a:rPr lang="en-US" dirty="0" smtClean="0"/>
              <a:t>alone.</a:t>
            </a:r>
            <a:endParaRPr lang="en-US" dirty="0"/>
          </a:p>
          <a:p>
            <a:endParaRPr lang="en-US" dirty="0" smtClean="0"/>
          </a:p>
          <a:p>
            <a:r>
              <a:rPr lang="en-US" b="1" dirty="0" smtClean="0"/>
              <a:t>Consider</a:t>
            </a:r>
            <a:r>
              <a:rPr lang="en-US" b="1" dirty="0"/>
              <a:t>, for example, that a researcher performs 20 individual hypothesis tests on a group of observations (e.g., calculates 20 </a:t>
            </a:r>
            <a:r>
              <a:rPr lang="en-US" b="1" i="1" dirty="0"/>
              <a:t>P</a:t>
            </a:r>
            <a:r>
              <a:rPr lang="en-US" b="1" dirty="0"/>
              <a:t> values). </a:t>
            </a:r>
            <a:endParaRPr lang="en-US" b="1" dirty="0" smtClean="0"/>
          </a:p>
          <a:p>
            <a:endParaRPr lang="en-US" dirty="0"/>
          </a:p>
          <a:p>
            <a:r>
              <a:rPr lang="en-US" dirty="0" smtClean="0"/>
              <a:t>Furthermore</a:t>
            </a:r>
            <a:r>
              <a:rPr lang="en-US" dirty="0"/>
              <a:t>, the chance of there being one, two, or three significant </a:t>
            </a:r>
            <a:r>
              <a:rPr lang="en-US" i="1" dirty="0"/>
              <a:t>P</a:t>
            </a:r>
            <a:r>
              <a:rPr lang="en-US" dirty="0"/>
              <a:t> values is 38%, 19%, and 6%, respectively</a:t>
            </a:r>
            <a:r>
              <a:rPr lang="en-US" dirty="0" smtClean="0"/>
              <a:t>.</a:t>
            </a:r>
          </a:p>
          <a:p>
            <a:pPr marL="114300" indent="0">
              <a:buNone/>
            </a:pPr>
            <a:endParaRPr lang="en-US" b="1" dirty="0" smtClean="0"/>
          </a:p>
          <a:p>
            <a:r>
              <a:rPr lang="en-US" b="1" dirty="0"/>
              <a:t>T</a:t>
            </a:r>
            <a:r>
              <a:rPr lang="en-US" b="1" dirty="0" smtClean="0"/>
              <a:t>here </a:t>
            </a:r>
            <a:r>
              <a:rPr lang="en-US" b="1" dirty="0"/>
              <a:t>is only a 36% chance that </a:t>
            </a:r>
            <a:r>
              <a:rPr lang="en-US" b="1" i="1" dirty="0"/>
              <a:t>none</a:t>
            </a:r>
            <a:r>
              <a:rPr lang="en-US" b="1" dirty="0"/>
              <a:t> of the </a:t>
            </a:r>
            <a:r>
              <a:rPr lang="en-US" b="1" i="1" dirty="0"/>
              <a:t>P</a:t>
            </a:r>
            <a:r>
              <a:rPr lang="en-US" b="1" dirty="0"/>
              <a:t> values will be significant!</a:t>
            </a:r>
            <a:endParaRPr lang="en-US" b="1" dirty="0" smtClean="0"/>
          </a:p>
          <a:p>
            <a:endParaRPr lang="en-US" dirty="0"/>
          </a:p>
          <a:p>
            <a:r>
              <a:rPr lang="en-US" dirty="0"/>
              <a:t>What accounts for the multiple </a:t>
            </a:r>
            <a:r>
              <a:rPr lang="en-US" i="1" dirty="0"/>
              <a:t>P</a:t>
            </a:r>
            <a:r>
              <a:rPr lang="en-US" dirty="0"/>
              <a:t> value phenomenon? The problem arises because each test is based on a cutoff of </a:t>
            </a:r>
            <a:r>
              <a:rPr lang="en-US" i="1" dirty="0"/>
              <a:t>P</a:t>
            </a:r>
            <a:r>
              <a:rPr lang="en-US" dirty="0"/>
              <a:t> &lt; .05 as a measure of significance; the effect of performing multiple tests is to inflate this 5% error level for the study as a whole. </a:t>
            </a:r>
            <a:endParaRPr lang="en-US" dirty="0" smtClean="0"/>
          </a:p>
          <a:p>
            <a:endParaRPr lang="en-US" dirty="0"/>
          </a:p>
          <a:p>
            <a:r>
              <a:rPr lang="en-US" dirty="0" smtClean="0"/>
              <a:t>When </a:t>
            </a:r>
            <a:r>
              <a:rPr lang="en-US" dirty="0"/>
              <a:t>a single data set is being studied, </a:t>
            </a:r>
            <a:r>
              <a:rPr lang="en-US" b="1" dirty="0"/>
              <a:t>multivariate analysis will eliminate the multiple </a:t>
            </a:r>
            <a:r>
              <a:rPr lang="en-US" b="1" i="1" dirty="0"/>
              <a:t>P</a:t>
            </a:r>
            <a:r>
              <a:rPr lang="en-US" b="1" dirty="0"/>
              <a:t> value problem </a:t>
            </a:r>
            <a:r>
              <a:rPr lang="en-US" dirty="0"/>
              <a:t>induced by repeated </a:t>
            </a:r>
            <a:r>
              <a:rPr lang="en-US" dirty="0" err="1"/>
              <a:t>univariate</a:t>
            </a:r>
            <a:r>
              <a:rPr lang="en-US" dirty="0"/>
              <a:t> tests (e.g., </a:t>
            </a:r>
            <a:r>
              <a:rPr lang="en-US" i="1" dirty="0"/>
              <a:t>t</a:t>
            </a:r>
            <a:r>
              <a:rPr lang="en-US" dirty="0"/>
              <a:t>-test, chi-square).</a:t>
            </a:r>
          </a:p>
        </p:txBody>
      </p:sp>
    </p:spTree>
    <p:extLst>
      <p:ext uri="{BB962C8B-B14F-4D97-AF65-F5344CB8AC3E}">
        <p14:creationId xmlns:p14="http://schemas.microsoft.com/office/powerpoint/2010/main" val="72979175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Red and romantic behavior in men viewing women</a:t>
            </a:r>
            <a:endParaRPr lang="en-US" dirty="0"/>
          </a:p>
        </p:txBody>
      </p:sp>
      <p:pic>
        <p:nvPicPr>
          <p:cNvPr id="6" name="Picture 5"/>
          <p:cNvPicPr>
            <a:picLocks noChangeAspect="1"/>
          </p:cNvPicPr>
          <p:nvPr/>
        </p:nvPicPr>
        <p:blipFill>
          <a:blip r:embed="rId2"/>
          <a:stretch>
            <a:fillRect/>
          </a:stretch>
        </p:blipFill>
        <p:spPr>
          <a:xfrm>
            <a:off x="1717324" y="1735666"/>
            <a:ext cx="5555206" cy="4896555"/>
          </a:xfrm>
          <a:prstGeom prst="rect">
            <a:avLst/>
          </a:prstGeom>
        </p:spPr>
      </p:pic>
    </p:spTree>
    <p:extLst>
      <p:ext uri="{BB962C8B-B14F-4D97-AF65-F5344CB8AC3E}">
        <p14:creationId xmlns:p14="http://schemas.microsoft.com/office/powerpoint/2010/main" val="11742166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 Hoc P Values</a:t>
            </a:r>
            <a:endParaRPr lang="en-US" dirty="0"/>
          </a:p>
        </p:txBody>
      </p:sp>
      <p:sp>
        <p:nvSpPr>
          <p:cNvPr id="3" name="Content Placeholder 2"/>
          <p:cNvSpPr>
            <a:spLocks noGrp="1"/>
          </p:cNvSpPr>
          <p:nvPr>
            <p:ph idx="1"/>
          </p:nvPr>
        </p:nvSpPr>
        <p:spPr/>
        <p:txBody>
          <a:bodyPr>
            <a:normAutofit fontScale="62500" lnSpcReduction="20000"/>
          </a:bodyPr>
          <a:lstStyle/>
          <a:p>
            <a:r>
              <a:rPr lang="en-US" b="1" dirty="0"/>
              <a:t>Post Hoc </a:t>
            </a:r>
            <a:r>
              <a:rPr lang="en-US" b="1" i="1" dirty="0"/>
              <a:t>P</a:t>
            </a:r>
            <a:r>
              <a:rPr lang="en-US" b="1" dirty="0"/>
              <a:t> Values</a:t>
            </a:r>
            <a:endParaRPr lang="en-US" dirty="0"/>
          </a:p>
          <a:p>
            <a:endParaRPr lang="en-US" dirty="0"/>
          </a:p>
          <a:p>
            <a:r>
              <a:rPr lang="en-US" dirty="0"/>
              <a:t>A fundamental assumption underlying all statistical tests is that the hypothesis under study was fully developed before the data were examined in any way. </a:t>
            </a:r>
            <a:endParaRPr lang="en-US" dirty="0" smtClean="0"/>
          </a:p>
          <a:p>
            <a:endParaRPr lang="en-US" dirty="0"/>
          </a:p>
          <a:p>
            <a:r>
              <a:rPr lang="en-US" dirty="0" smtClean="0"/>
              <a:t>When </a:t>
            </a:r>
            <a:r>
              <a:rPr lang="en-US" dirty="0"/>
              <a:t>hypotheses are formulated </a:t>
            </a:r>
            <a:r>
              <a:rPr lang="en-US" i="1" dirty="0"/>
              <a:t>post hoc</a:t>
            </a:r>
            <a:r>
              <a:rPr lang="en-US" dirty="0"/>
              <a:t>—after even the briefest glance at the data—the basis for probability statements is invalidated</a:t>
            </a:r>
            <a:r>
              <a:rPr lang="en-US" dirty="0" smtClean="0"/>
              <a:t>.</a:t>
            </a:r>
          </a:p>
          <a:p>
            <a:endParaRPr lang="en-US" dirty="0"/>
          </a:p>
          <a:p>
            <a:r>
              <a:rPr lang="en-US" dirty="0" smtClean="0"/>
              <a:t>Unfortunately</a:t>
            </a:r>
            <a:r>
              <a:rPr lang="en-US" dirty="0"/>
              <a:t>, there is no way of knowing at which stage of the research process a hypothesis was developed. Therefore, unless the investigators state specifically that </a:t>
            </a:r>
            <a:r>
              <a:rPr lang="en-US" b="1" dirty="0"/>
              <a:t>the test was planned a priori</a:t>
            </a:r>
            <a:r>
              <a:rPr lang="en-US" dirty="0"/>
              <a:t>, one should infer with caution</a:t>
            </a:r>
            <a:r>
              <a:rPr lang="en-US" dirty="0" smtClean="0"/>
              <a:t>.</a:t>
            </a:r>
          </a:p>
          <a:p>
            <a:endParaRPr lang="en-US" dirty="0"/>
          </a:p>
          <a:p>
            <a:r>
              <a:rPr lang="en-US" dirty="0" smtClean="0"/>
              <a:t>When </a:t>
            </a:r>
            <a:r>
              <a:rPr lang="en-US" dirty="0"/>
              <a:t>the primary research purpose is to test an a priori hypothesis, the </a:t>
            </a:r>
            <a:r>
              <a:rPr lang="en-US" i="1" dirty="0"/>
              <a:t>P</a:t>
            </a:r>
            <a:r>
              <a:rPr lang="en-US" dirty="0"/>
              <a:t> value will aid in statistical inference. </a:t>
            </a:r>
            <a:endParaRPr lang="en-US" dirty="0" smtClean="0"/>
          </a:p>
          <a:p>
            <a:endParaRPr lang="en-US" dirty="0"/>
          </a:p>
          <a:p>
            <a:r>
              <a:rPr lang="en-US" dirty="0" smtClean="0"/>
              <a:t>When </a:t>
            </a:r>
            <a:r>
              <a:rPr lang="en-US" dirty="0"/>
              <a:t>hypotheses are generated after the study, however, </a:t>
            </a:r>
            <a:r>
              <a:rPr lang="en-US" i="1" dirty="0"/>
              <a:t>P</a:t>
            </a:r>
            <a:r>
              <a:rPr lang="en-US" dirty="0"/>
              <a:t> values cannot be used to make inferences. Instead, they become a means of identifying promising associations that might form the new a priori hypotheses in a follow-up investigation.</a:t>
            </a:r>
          </a:p>
        </p:txBody>
      </p:sp>
    </p:spTree>
    <p:extLst>
      <p:ext uri="{BB962C8B-B14F-4D97-AF65-F5344CB8AC3E}">
        <p14:creationId xmlns:p14="http://schemas.microsoft.com/office/powerpoint/2010/main" val="1616666703"/>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Key Points</a:t>
            </a:r>
            <a:endParaRPr lang="en-US" dirty="0"/>
          </a:p>
        </p:txBody>
      </p:sp>
      <p:sp>
        <p:nvSpPr>
          <p:cNvPr id="3" name="Content Placeholder 2"/>
          <p:cNvSpPr>
            <a:spLocks noGrp="1"/>
          </p:cNvSpPr>
          <p:nvPr>
            <p:ph idx="1"/>
          </p:nvPr>
        </p:nvSpPr>
        <p:spPr/>
        <p:txBody>
          <a:bodyPr>
            <a:normAutofit fontScale="62500" lnSpcReduction="20000"/>
          </a:bodyPr>
          <a:lstStyle/>
          <a:p>
            <a:pPr marL="114300" indent="0">
              <a:buNone/>
            </a:pPr>
            <a:r>
              <a:rPr lang="en-US" dirty="0" smtClean="0"/>
              <a:t>	</a:t>
            </a:r>
          </a:p>
          <a:p>
            <a:pPr marL="114300" indent="0">
              <a:buNone/>
            </a:pPr>
            <a:r>
              <a:rPr lang="en-US" b="1" dirty="0" smtClean="0"/>
              <a:t>•</a:t>
            </a:r>
            <a:r>
              <a:rPr lang="en-US" dirty="0" smtClean="0"/>
              <a:t>   All statistical tests measure error. </a:t>
            </a:r>
            <a:r>
              <a:rPr lang="en-US" b="1" dirty="0" smtClean="0"/>
              <a:t>The </a:t>
            </a:r>
            <a:r>
              <a:rPr lang="en-US" b="1" i="1" dirty="0" smtClean="0"/>
              <a:t>P</a:t>
            </a:r>
            <a:r>
              <a:rPr lang="en-US" b="1" dirty="0" smtClean="0"/>
              <a:t> value is the likelihood of a type I error (false-positive conclusion), which occurs if a true null hypothesis is mistakenly rejected. Conversely, a type II error (false-negative conclusion) occurs when a real difference is missed, and is related to statistical power and sample size.</a:t>
            </a:r>
          </a:p>
          <a:p>
            <a:pPr marL="114300" indent="0">
              <a:buNone/>
            </a:pPr>
            <a:r>
              <a:rPr lang="en-US" dirty="0" smtClean="0"/>
              <a:t>	</a:t>
            </a:r>
          </a:p>
          <a:p>
            <a:pPr marL="114300" indent="0">
              <a:buNone/>
            </a:pPr>
            <a:r>
              <a:rPr lang="en-US" b="1" dirty="0" smtClean="0"/>
              <a:t>•</a:t>
            </a:r>
            <a:r>
              <a:rPr lang="en-US" dirty="0"/>
              <a:t>   </a:t>
            </a:r>
            <a:r>
              <a:rPr lang="en-US" dirty="0" smtClean="0"/>
              <a:t>A </a:t>
            </a:r>
            <a:r>
              <a:rPr lang="en-US" dirty="0"/>
              <a:t>study has internal validity when the data are analyzed and interpreted properly, but external validity (generalizability) requires that the study sample be representative of the larger population to which it is intended to apply.	</a:t>
            </a:r>
            <a:endParaRPr lang="en-US" dirty="0" smtClean="0"/>
          </a:p>
          <a:p>
            <a:pPr marL="114300" indent="0">
              <a:buNone/>
            </a:pPr>
            <a:endParaRPr lang="en-US" dirty="0"/>
          </a:p>
          <a:p>
            <a:pPr marL="114300" indent="0">
              <a:buNone/>
            </a:pPr>
            <a:r>
              <a:rPr lang="en-US" b="1" dirty="0" smtClean="0"/>
              <a:t>•</a:t>
            </a:r>
            <a:r>
              <a:rPr lang="en-US" b="1" dirty="0"/>
              <a:t>  </a:t>
            </a:r>
            <a:r>
              <a:rPr lang="en-US" dirty="0"/>
              <a:t> </a:t>
            </a:r>
            <a:r>
              <a:rPr lang="en-US" dirty="0" smtClean="0"/>
              <a:t>Confidence </a:t>
            </a:r>
            <a:r>
              <a:rPr lang="en-US" dirty="0"/>
              <a:t>and common sense are needed to </a:t>
            </a:r>
            <a:r>
              <a:rPr lang="en-US" b="1" dirty="0"/>
              <a:t>balance statistical significance with clinical importance.	</a:t>
            </a:r>
            <a:endParaRPr lang="en-US" b="1" dirty="0" smtClean="0"/>
          </a:p>
          <a:p>
            <a:pPr marL="114300" indent="0">
              <a:buNone/>
            </a:pPr>
            <a:endParaRPr lang="en-US" dirty="0"/>
          </a:p>
          <a:p>
            <a:pPr marL="114300" indent="0">
              <a:buNone/>
            </a:pPr>
            <a:r>
              <a:rPr lang="en-US" b="1" dirty="0" smtClean="0"/>
              <a:t>•</a:t>
            </a:r>
            <a:r>
              <a:rPr lang="en-US" dirty="0"/>
              <a:t>   </a:t>
            </a:r>
            <a:r>
              <a:rPr lang="en-US" dirty="0" smtClean="0"/>
              <a:t>A </a:t>
            </a:r>
            <a:r>
              <a:rPr lang="en-US" dirty="0"/>
              <a:t>single study is rarely definitive. Science is a cumulative process that requires a large body of consistent and reproducible evidence before conclusions can be formed.	</a:t>
            </a:r>
            <a:endParaRPr lang="en-US" dirty="0" smtClean="0"/>
          </a:p>
          <a:p>
            <a:pPr marL="114300" indent="0">
              <a:buNone/>
            </a:pPr>
            <a:endParaRPr lang="en-US" dirty="0"/>
          </a:p>
          <a:p>
            <a:pPr marL="114300" indent="0">
              <a:buNone/>
            </a:pPr>
            <a:r>
              <a:rPr lang="en-US" b="1" dirty="0" smtClean="0"/>
              <a:t>•</a:t>
            </a:r>
            <a:r>
              <a:rPr lang="en-US" dirty="0"/>
              <a:t>  </a:t>
            </a:r>
            <a:r>
              <a:rPr lang="en-US" dirty="0" smtClean="0"/>
              <a:t>Effective </a:t>
            </a:r>
            <a:r>
              <a:rPr lang="en-US" dirty="0"/>
              <a:t>data interpretation facilitates moving from observations to generalizations with predictable degrees of certainty and uncertainty.	</a:t>
            </a:r>
          </a:p>
          <a:p>
            <a:endParaRPr lang="en-US" dirty="0"/>
          </a:p>
        </p:txBody>
      </p:sp>
    </p:spTree>
    <p:extLst>
      <p:ext uri="{BB962C8B-B14F-4D97-AF65-F5344CB8AC3E}">
        <p14:creationId xmlns:p14="http://schemas.microsoft.com/office/powerpoint/2010/main" val="765550485"/>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079500"/>
            <a:ext cx="9144000" cy="4687670"/>
          </a:xfrm>
          <a:prstGeom prst="rect">
            <a:avLst/>
          </a:prstGeom>
        </p:spPr>
      </p:pic>
    </p:spTree>
    <p:extLst>
      <p:ext uri="{BB962C8B-B14F-4D97-AF65-F5344CB8AC3E}">
        <p14:creationId xmlns:p14="http://schemas.microsoft.com/office/powerpoint/2010/main" val="168568172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 y="609600"/>
            <a:ext cx="9118600" cy="5638800"/>
          </a:xfrm>
          <a:prstGeom prst="rect">
            <a:avLst/>
          </a:prstGeom>
        </p:spPr>
      </p:pic>
    </p:spTree>
    <p:extLst>
      <p:ext uri="{BB962C8B-B14F-4D97-AF65-F5344CB8AC3E}">
        <p14:creationId xmlns:p14="http://schemas.microsoft.com/office/powerpoint/2010/main" val="385415702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70000"/>
            <a:ext cx="9144000" cy="4302586"/>
          </a:xfrm>
          <a:prstGeom prst="rect">
            <a:avLst/>
          </a:prstGeom>
        </p:spPr>
      </p:pic>
      <p:sp>
        <p:nvSpPr>
          <p:cNvPr id="3" name="TextBox 2"/>
          <p:cNvSpPr txBox="1"/>
          <p:nvPr/>
        </p:nvSpPr>
        <p:spPr>
          <a:xfrm>
            <a:off x="978084" y="262786"/>
            <a:ext cx="7474322" cy="1007213"/>
          </a:xfrm>
          <a:prstGeom prst="rect">
            <a:avLst/>
          </a:prstGeom>
          <a:solidFill>
            <a:srgbClr val="C0504D"/>
          </a:solidFill>
        </p:spPr>
        <p:txBody>
          <a:bodyPr wrap="square" rtlCol="0">
            <a:spAutoFit/>
          </a:bodyPr>
          <a:lstStyle/>
          <a:p>
            <a:endParaRPr lang="en-US" dirty="0"/>
          </a:p>
        </p:txBody>
      </p:sp>
      <p:sp>
        <p:nvSpPr>
          <p:cNvPr id="4" name="TextBox 3"/>
          <p:cNvSpPr txBox="1"/>
          <p:nvPr/>
        </p:nvSpPr>
        <p:spPr>
          <a:xfrm>
            <a:off x="978084" y="5572586"/>
            <a:ext cx="7474322" cy="1007213"/>
          </a:xfrm>
          <a:prstGeom prst="rect">
            <a:avLst/>
          </a:prstGeom>
          <a:solidFill>
            <a:srgbClr val="C0504D"/>
          </a:solidFill>
        </p:spPr>
        <p:txBody>
          <a:bodyPr wrap="square" rtlCol="0">
            <a:spAutoFit/>
          </a:bodyPr>
          <a:lstStyle/>
          <a:p>
            <a:endParaRPr lang="en-US" dirty="0"/>
          </a:p>
        </p:txBody>
      </p:sp>
    </p:spTree>
    <p:extLst>
      <p:ext uri="{BB962C8B-B14F-4D97-AF65-F5344CB8AC3E}">
        <p14:creationId xmlns:p14="http://schemas.microsoft.com/office/powerpoint/2010/main" val="192971936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219200" y="139700"/>
            <a:ext cx="6692900" cy="6565900"/>
          </a:xfrm>
          <a:prstGeom prst="rect">
            <a:avLst/>
          </a:prstGeom>
        </p:spPr>
      </p:pic>
    </p:spTree>
    <p:extLst>
      <p:ext uri="{BB962C8B-B14F-4D97-AF65-F5344CB8AC3E}">
        <p14:creationId xmlns:p14="http://schemas.microsoft.com/office/powerpoint/2010/main" val="3921976009"/>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ＭＳ Ｐ明朝"/>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Apothecary.thmx</Template>
  <TotalTime>1891</TotalTime>
  <Words>4004</Words>
  <Application>Microsoft Macintosh PowerPoint</Application>
  <PresentationFormat>On-screen Show (4:3)</PresentationFormat>
  <Paragraphs>457</Paragraphs>
  <Slides>73</Slides>
  <Notes>4</Notes>
  <HiddenSlides>0</HiddenSlides>
  <MMClips>0</MMClips>
  <ScaleCrop>false</ScaleCrop>
  <HeadingPairs>
    <vt:vector size="4" baseType="variant">
      <vt:variant>
        <vt:lpstr>Theme</vt:lpstr>
      </vt:variant>
      <vt:variant>
        <vt:i4>1</vt:i4>
      </vt:variant>
      <vt:variant>
        <vt:lpstr>Slide Titles</vt:lpstr>
      </vt:variant>
      <vt:variant>
        <vt:i4>73</vt:i4>
      </vt:variant>
    </vt:vector>
  </HeadingPairs>
  <TitlesOfParts>
    <vt:vector size="74" baseType="lpstr">
      <vt:lpstr>Apothecary</vt:lpstr>
      <vt:lpstr>Chapter 5:  Outcomes Research</vt:lpstr>
      <vt:lpstr>Outcomes research </vt:lpstr>
      <vt:lpstr>History</vt:lpstr>
      <vt:lpstr>Key terms and concepts</vt:lpstr>
      <vt:lpstr>Bias in ClinIcal Research</vt:lpstr>
      <vt:lpstr>PowerPoint Presentation</vt:lpstr>
      <vt:lpstr>Red and romantic behavior in men viewing women</vt:lpstr>
      <vt:lpstr>PowerPoint Presentation</vt:lpstr>
      <vt:lpstr>PowerPoint Presentation</vt:lpstr>
      <vt:lpstr>PowerPoint Presentation</vt:lpstr>
      <vt:lpstr>Bias due to flawed Study Design</vt:lpstr>
      <vt:lpstr>Controlling for confounding variables</vt:lpstr>
      <vt:lpstr>Psychometric Validation </vt:lpstr>
      <vt:lpstr>PowerPoint Presentation</vt:lpstr>
      <vt:lpstr>PowerPoint Presentation</vt:lpstr>
      <vt:lpstr>PowerPoint Presentation</vt:lpstr>
      <vt:lpstr>PowerPoint Presentation</vt:lpstr>
      <vt:lpstr>Recap of learning Points</vt:lpstr>
      <vt:lpstr>Bias in ClinIcal Research</vt:lpstr>
      <vt:lpstr>Selection BiaS</vt:lpstr>
      <vt:lpstr>Bias in ClinIcal Research</vt:lpstr>
      <vt:lpstr>PowerPoint Presentation</vt:lpstr>
      <vt:lpstr>Identifying sources of bias:  Pre-Trial Bias</vt:lpstr>
      <vt:lpstr>Channeling Bias vs. Selection Bias </vt:lpstr>
      <vt:lpstr>Chronology Bias</vt:lpstr>
      <vt:lpstr>Identifying sources of bias: BIAS During Trial</vt:lpstr>
      <vt:lpstr>Interviewer Bias</vt:lpstr>
      <vt:lpstr>Interviewer Bias</vt:lpstr>
      <vt:lpstr>Identifying sources of bias: BIAS During Trial</vt:lpstr>
      <vt:lpstr>Transfer Bias</vt:lpstr>
      <vt:lpstr>Identifying sources of bias: BIAS During Trial</vt:lpstr>
      <vt:lpstr>Identifying sources of bias: BIAS During Trial</vt:lpstr>
      <vt:lpstr>Recall BiAS</vt:lpstr>
      <vt:lpstr>Identifying sources of bias: BIAS During Trial</vt:lpstr>
      <vt:lpstr>Performance bias </vt:lpstr>
      <vt:lpstr>Bias in ClinIcal Research</vt:lpstr>
      <vt:lpstr>Study Design</vt:lpstr>
      <vt:lpstr>Study Design</vt:lpstr>
      <vt:lpstr>Grade PractiCe recommendations</vt:lpstr>
      <vt:lpstr>Outcomes research </vt:lpstr>
      <vt:lpstr>Ch. 6: Interpreting  Medical Data</vt:lpstr>
      <vt:lpstr>Objective</vt:lpstr>
      <vt:lpstr>TypeS of error</vt:lpstr>
      <vt:lpstr>Type I/II Error</vt:lpstr>
      <vt:lpstr>More on Type I error </vt:lpstr>
      <vt:lpstr>O.J. Simpson trial: Jury Decisions</vt:lpstr>
      <vt:lpstr>O.J. Simpson trial: Jury Decisions</vt:lpstr>
      <vt:lpstr>What about the truth?</vt:lpstr>
      <vt:lpstr>Minimize chance of  Type I error...</vt:lpstr>
      <vt:lpstr>Sample Size Calculation</vt:lpstr>
      <vt:lpstr>Using JMP to Determine Sample Size –  DOE &gt; Sample Size and Power</vt:lpstr>
      <vt:lpstr>Using JMP to Determine Sample Size –  One Sample Mean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Clinical Importance Vs. Statistical significance </vt:lpstr>
      <vt:lpstr>PowerPoint Presentation</vt:lpstr>
      <vt:lpstr>Standard error vs.  Standard deviation</vt:lpstr>
      <vt:lpstr>PowerPoint Presentation</vt:lpstr>
      <vt:lpstr>PowerPoint Presentation</vt:lpstr>
      <vt:lpstr>Who should we believe?</vt:lpstr>
      <vt:lpstr>PowerPoint Presentation</vt:lpstr>
      <vt:lpstr>Spinal Accessory NErve</vt:lpstr>
      <vt:lpstr>PowerPoint Presentation</vt:lpstr>
      <vt:lpstr>Multiple P Value Phenomenon</vt:lpstr>
      <vt:lpstr>Post- Hoc P Values</vt:lpstr>
      <vt:lpstr>Key Points</vt:lpstr>
      <vt:lpstr>PowerPoint Presentation</vt:lpstr>
      <vt:lpstr>PowerPoint Presentation</vt:lpstr>
    </vt:vector>
  </TitlesOfParts>
  <Company>UCLA- Head and Neck Surgery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5:  Outcomes Research</dc:title>
  <dc:creator>Soroush Zaghi</dc:creator>
  <cp:lastModifiedBy>Soroush Zaghi</cp:lastModifiedBy>
  <cp:revision>90</cp:revision>
  <dcterms:created xsi:type="dcterms:W3CDTF">2014-09-20T16:06:56Z</dcterms:created>
  <dcterms:modified xsi:type="dcterms:W3CDTF">2014-10-03T05:40:57Z</dcterms:modified>
</cp:coreProperties>
</file>