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3" r:id="rId2"/>
    <p:sldId id="468" r:id="rId3"/>
    <p:sldId id="466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57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8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34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3908"/>
    <a:srgbClr val="5C9A85"/>
    <a:srgbClr val="FFFFFF"/>
    <a:srgbClr val="7FB3A2"/>
    <a:srgbClr val="F2F6EA"/>
    <a:srgbClr val="A6CABE"/>
    <a:srgbClr val="D0881E"/>
    <a:srgbClr val="D38255"/>
    <a:srgbClr val="D96709"/>
    <a:srgbClr val="FED2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660"/>
  </p:normalViewPr>
  <p:slideViewPr>
    <p:cSldViewPr>
      <p:cViewPr varScale="1">
        <p:scale>
          <a:sx n="64" d="100"/>
          <a:sy n="64" d="100"/>
        </p:scale>
        <p:origin x="-77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D7D6D-ED7E-4887-B979-37C538113FA9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68717-5B2C-40AB-92A4-FE8C96F9EB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6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68717-5B2C-40AB-92A4-FE8C96F9EB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290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spaces infection spreads directly form teeth to bone</a:t>
            </a:r>
          </a:p>
          <a:p>
            <a:endParaRPr lang="en-US" dirty="0" smtClean="0"/>
          </a:p>
          <a:p>
            <a:r>
              <a:rPr lang="en-US" dirty="0" smtClean="0"/>
              <a:t>Secondary: PM, temporal, masseteric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68717-5B2C-40AB-92A4-FE8C96F9EB4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03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Parapharyngeal</a:t>
            </a:r>
          </a:p>
          <a:p>
            <a:pPr marL="228600" indent="-228600">
              <a:buAutoNum type="arabicPeriod"/>
            </a:pPr>
            <a:r>
              <a:rPr lang="en-US" dirty="0" smtClean="0"/>
              <a:t>Masticator</a:t>
            </a:r>
          </a:p>
          <a:p>
            <a:pPr marL="228600" indent="-228600">
              <a:buAutoNum type="arabicPeriod"/>
            </a:pPr>
            <a:r>
              <a:rPr lang="en-US" dirty="0" smtClean="0"/>
              <a:t>Mucosal</a:t>
            </a:r>
          </a:p>
          <a:p>
            <a:pPr marL="228600" indent="-228600">
              <a:buAutoNum type="arabicPeriod"/>
            </a:pPr>
            <a:r>
              <a:rPr lang="en-US" dirty="0" smtClean="0"/>
              <a:t>4. carotid</a:t>
            </a:r>
            <a:r>
              <a:rPr lang="en-US" baseline="0" dirty="0" smtClean="0"/>
              <a:t> </a:t>
            </a:r>
            <a:r>
              <a:rPr lang="en-US" dirty="0" smtClean="0"/>
              <a:t>parotid</a:t>
            </a:r>
          </a:p>
          <a:p>
            <a:pPr marL="228600" indent="-228600">
              <a:buAutoNum type="arabicPeriod"/>
            </a:pPr>
            <a:r>
              <a:rPr lang="en-US" dirty="0" smtClean="0"/>
              <a:t>5. mucosal</a:t>
            </a:r>
          </a:p>
          <a:p>
            <a:pPr marL="228600" indent="-228600">
              <a:buAutoNum type="arabicPeriod"/>
            </a:pPr>
            <a:r>
              <a:rPr lang="en-US" dirty="0" smtClean="0"/>
              <a:t>6. perivertebral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68717-5B2C-40AB-92A4-FE8C96F9EB4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09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742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6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26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chemeClr val="bg2"/>
              </a:gs>
              <a:gs pos="100000">
                <a:srgbClr val="C4DCD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>
            <a:lvl1pPr>
              <a:defRPr sz="3200" b="1">
                <a:latin typeface="Garamond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buClr>
                <a:srgbClr val="6CA894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B74B09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704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08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47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9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9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761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017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C4DCD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921B-D3D4-4AFE-94AD-341A906B663C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7D2A-1145-4430-A07A-EDB77614E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150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Garamond" pitchFamily="18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AE9B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ucla+health+logo&amp;source=images&amp;cd=&amp;cad=rja&amp;docid=G8xHXpzCI2biNM&amp;tbnid=cABvbMHKE2PMxM:&amp;ved=0CAUQjRw&amp;url=http://www.spotlight.ucla.edu/impact/economic-impact-2007/health-system.html&amp;ei=-0WLUdSTCqWYiALnmoDgAg&amp;bvm=bv.46340616,d.cGE&amp;psig=AFQjCNFJ_bj0yuSdL_9jViaCd2C3d1p-QQ&amp;ust=1368168248751911" TargetMode="External"/><Relationship Id="rId5" Type="http://schemas.openxmlformats.org/officeDocument/2006/relationships/image" Target="../media/image2.gif"/><Relationship Id="rId4" Type="http://schemas.openxmlformats.org/officeDocument/2006/relationships/hyperlink" Target="http://www.google.com/url?sa=i&amp;source=images&amp;cd=&amp;cad=rja&amp;docid=tI5_SE6At3YzMM&amp;tbnid=ClGV9uPhE6Vu4M:&amp;ved=0CAgQjRwwAA&amp;url=http://pathology.ctrl.ucla.edu/pages/rescancercenter&amp;ei=eUaLUdmZGKnWiwLzkIHYBw&amp;psig=AFQjCNGOxrrdq7z-zZRPUiv32jeBqXp6xw&amp;ust=136816844145828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oleObject" Target="../embeddings/oleObject14.bin"/><Relationship Id="rId2" Type="http://schemas.openxmlformats.org/officeDocument/2006/relationships/tags" Target="../tags/tag40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22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59.xml"/><Relationship Id="rId7" Type="http://schemas.openxmlformats.org/officeDocument/2006/relationships/oleObject" Target="../embeddings/oleObject20.bin"/><Relationship Id="rId2" Type="http://schemas.openxmlformats.org/officeDocument/2006/relationships/tags" Target="../tags/tag58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31.png"/><Relationship Id="rId2" Type="http://schemas.openxmlformats.org/officeDocument/2006/relationships/tags" Target="../tags/tag6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13.xml"/><Relationship Id="rId7" Type="http://schemas.openxmlformats.org/officeDocument/2006/relationships/image" Target="../media/image49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1200"/>
            <a:ext cx="1143000" cy="1066800"/>
          </a:xfrm>
          <a:prstGeom prst="rect">
            <a:avLst/>
          </a:prstGeom>
          <a:solidFill>
            <a:srgbClr val="C4DCD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46" b="17294"/>
          <a:stretch/>
        </p:blipFill>
        <p:spPr bwMode="auto">
          <a:xfrm>
            <a:off x="-15240" y="0"/>
            <a:ext cx="915924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3993" y="5867400"/>
            <a:ext cx="778813" cy="693412"/>
            <a:chOff x="486631" y="5332727"/>
            <a:chExt cx="884969" cy="777224"/>
          </a:xfrm>
        </p:grpSpPr>
        <p:pic>
          <p:nvPicPr>
            <p:cNvPr id="7" name="Picture 4" descr="http://pathology.ctrl.ucla.edu/pages/publicview/gifs/JCCC_vert_logo_sm.gif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781"/>
            <a:stretch/>
          </p:blipFill>
          <p:spPr bwMode="auto">
            <a:xfrm>
              <a:off x="486631" y="5638801"/>
              <a:ext cx="884969" cy="4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spotlight.ucla.edu/impact/economic-impact-2007/images/logo.gif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333" t="20833" r="5833" b="19794"/>
            <a:stretch/>
          </p:blipFill>
          <p:spPr bwMode="auto">
            <a:xfrm>
              <a:off x="486631" y="5332727"/>
              <a:ext cx="884969" cy="306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0" y="5714999"/>
            <a:ext cx="9144000" cy="76201"/>
          </a:xfrm>
          <a:prstGeom prst="rect">
            <a:avLst/>
          </a:prstGeom>
          <a:gradFill flip="none" rotWithShape="1">
            <a:gsLst>
              <a:gs pos="16000">
                <a:schemeClr val="tx2">
                  <a:lumMod val="20000"/>
                  <a:lumOff val="80000"/>
                  <a:alpha val="27000"/>
                </a:schemeClr>
              </a:gs>
              <a:gs pos="97000">
                <a:srgbClr val="B74B09">
                  <a:alpha val="68000"/>
                </a:srgbClr>
              </a:gs>
              <a:gs pos="64000">
                <a:srgbClr val="A6CAB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-2"/>
            <a:ext cx="9144000" cy="1885951"/>
          </a:xfrm>
          <a:prstGeom prst="rect">
            <a:avLst/>
          </a:prstGeom>
          <a:solidFill>
            <a:srgbClr val="A6C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Odontogenic Infections,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Pharyngitis, Deep Neck Space Infections..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OH MY!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796915"/>
            <a:ext cx="3204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MAIE A. ST. JOHN, MD, PHD</a:t>
            </a:r>
          </a:p>
          <a:p>
            <a:pPr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Head &amp; Neck Surgery</a:t>
            </a:r>
          </a:p>
          <a:p>
            <a:pPr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David Geffen School of Medicine, UCLA</a:t>
            </a:r>
          </a:p>
          <a:p>
            <a:pPr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Jonsson Comprehensive Cancer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Center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828799"/>
            <a:ext cx="9144000" cy="76201"/>
          </a:xfrm>
          <a:prstGeom prst="rect">
            <a:avLst/>
          </a:prstGeom>
          <a:gradFill flip="none" rotWithShape="1">
            <a:gsLst>
              <a:gs pos="16000">
                <a:schemeClr val="tx2">
                  <a:lumMod val="20000"/>
                  <a:lumOff val="80000"/>
                  <a:alpha val="27000"/>
                </a:schemeClr>
              </a:gs>
              <a:gs pos="97000">
                <a:srgbClr val="B74B09">
                  <a:alpha val="68000"/>
                </a:srgbClr>
              </a:gs>
              <a:gs pos="64000">
                <a:srgbClr val="A6CAB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11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819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From the perspective of an otolaryngologist, infected teeth should be removed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Prior to incision and drainage of abscess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At the time of incision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MS PGothic" charset="0"/>
              </a:rPr>
              <a:t>and drainage of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abscess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The day after incision and drainage of abscess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N</a:t>
            </a:r>
            <a:r>
              <a:rPr lang="en-US" sz="2400" dirty="0" smtClean="0">
                <a:latin typeface="Calibri" charset="0"/>
                <a:ea typeface="MS PGothic" charset="0"/>
              </a:rPr>
              <a:t>ever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377439"/>
            <a:ext cx="3345054" cy="804672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9218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From the perspective of an </a:t>
            </a:r>
            <a:r>
              <a:rPr lang="en-US" dirty="0" smtClean="0">
                <a:latin typeface="Calibri" charset="0"/>
                <a:ea typeface="MS PGothic" charset="0"/>
              </a:rPr>
              <a:t>OMFS resident, </a:t>
            </a:r>
            <a:r>
              <a:rPr lang="en-US" dirty="0">
                <a:latin typeface="Calibri" charset="0"/>
                <a:ea typeface="MS PGothic" charset="0"/>
              </a:rPr>
              <a:t>infected teeth should be removed</a:t>
            </a: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Prior to incision and drainage of abscess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At the time of incision and drainage of abscess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The day after incision and drainage of abscess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Never</a:t>
            </a:r>
            <a:endParaRPr lang="en-US" sz="2400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986784"/>
            <a:ext cx="767081" cy="438912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3626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0242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is the most likely etiology of the lesion pictured below?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066800"/>
            <a:ext cx="4114800" cy="48307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Pleomorphic adenoma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Vestibular abscess secondary to maxillary tooth infection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Vestibular abscess secondary to </a:t>
            </a:r>
            <a:r>
              <a:rPr lang="en-US" sz="2400" dirty="0" smtClean="0">
                <a:latin typeface="Calibri" charset="0"/>
                <a:ea typeface="MS PGothic" charset="0"/>
              </a:rPr>
              <a:t>foreign body</a:t>
            </a:r>
            <a:endParaRPr lang="en-US" sz="2400" dirty="0">
              <a:latin typeface="Calibri" charset="0"/>
              <a:ea typeface="MS PGothic" charset="0"/>
            </a:endParaRPr>
          </a:p>
          <a:p>
            <a:pPr marL="514350" indent="-514350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Vestibular abscess secondary to </a:t>
            </a:r>
            <a:r>
              <a:rPr lang="en-US" sz="2400" dirty="0" smtClean="0">
                <a:latin typeface="Calibri" charset="0"/>
                <a:ea typeface="MS PGothic" charset="0"/>
              </a:rPr>
              <a:t>sinonasal </a:t>
            </a:r>
            <a:r>
              <a:rPr lang="en-US" sz="2400" dirty="0">
                <a:latin typeface="Calibri" charset="0"/>
                <a:ea typeface="MS PGothic" charset="0"/>
              </a:rPr>
              <a:t>infection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724400"/>
            <a:ext cx="2844800" cy="2133600"/>
          </a:xfrm>
          <a:prstGeom prst="rect">
            <a:avLst/>
          </a:prstGeom>
        </p:spPr>
      </p:pic>
      <p:sp>
        <p:nvSpPr>
          <p:cNvPr id="6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>
            <a:off x="961389" y="1478280"/>
            <a:ext cx="2879027" cy="1170431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4451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1266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0" y="15630"/>
            <a:ext cx="9153769" cy="12035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buccal space becomes involved when the infection of the maxillary molar teeth breaks out superior to the attachment of the: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Medial pterygoid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Lateral pterygoid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masseter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buccinator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304032"/>
            <a:ext cx="1784542" cy="58521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229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following are boundaries of the buccal space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Zygomatic arch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Buccinator muscle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Buccal fat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Inferior border of the mandible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1716913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331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 person who is a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fysigunkus </a:t>
            </a:r>
            <a:r>
              <a:rPr lang="en-US" dirty="0" smtClean="0">
                <a:latin typeface="Calibri" charset="0"/>
                <a:ea typeface="MS PGothic" charset="0"/>
              </a:rPr>
              <a:t>lacks what?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Humor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Wisdom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Curiosity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Temper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1571625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4338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primary mandibular spaces include all of the following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pterygomandibular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sublingual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submental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submandibular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3291459" cy="4876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5362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factor that determines whether the sublingual or the submandibular space is involved is the location of the perforation relative to: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Geniohyoid muscle attachment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Mylohyoid muscle attachment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The cortical height of the bone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The tooth involved</a:t>
            </a: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621279"/>
            <a:ext cx="3122995" cy="1072897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6386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Which mandibular space is highlighted in the drawing below: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sublingual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submandibular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masseteric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submental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3933827"/>
            <a:ext cx="2438400" cy="2896819"/>
          </a:xfrm>
          <a:prstGeom prst="rect">
            <a:avLst/>
          </a:prstGeom>
        </p:spPr>
      </p:pic>
      <p:sp>
        <p:nvSpPr>
          <p:cNvPr id="6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>
            <a:off x="1037589" y="2133600"/>
            <a:ext cx="2606676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741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All of the following are true of Ludwig’s angina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It is bilateral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It involves all three primary mandibular spaces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It always extends into the pterygomandibular space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Was first described in 1836 by von Ludwig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383279"/>
            <a:ext cx="3442590" cy="1737361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4181048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6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843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is the next best step in management of the patient below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9144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CT neck with IV contrast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Flexible endoscopy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I&amp;D of his abscess transorally in the ED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I&amp;D of his abscess transcervically in the 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191000"/>
            <a:ext cx="2540000" cy="2489200"/>
          </a:xfrm>
          <a:prstGeom prst="rect">
            <a:avLst/>
          </a:prstGeom>
        </p:spPr>
      </p:pic>
      <p:sp>
        <p:nvSpPr>
          <p:cNvPr id="6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>
            <a:off x="961389" y="1325880"/>
            <a:ext cx="2439290" cy="438912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9458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Which American city invented plastic vomit?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Los Angeles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Atlanta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New York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Chicago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304032"/>
            <a:ext cx="1317816" cy="58521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482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is the name of the space labeled 1 in the image below?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masseteric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pterygomandibular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parapharyngeal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carotid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3962400"/>
            <a:ext cx="2466019" cy="2540000"/>
          </a:xfrm>
          <a:prstGeom prst="rect">
            <a:avLst/>
          </a:prstGeom>
        </p:spPr>
      </p:pic>
      <p:sp>
        <p:nvSpPr>
          <p:cNvPr id="6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2700147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5289485" cy="5130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Parapharyngeal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0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1506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This young man presents with 2 days of increasing dysphagia and fever.  He is an attorney and he really wants to avoid surgery if possible.  The best course of action would include: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1800" dirty="0" smtClean="0">
                <a:latin typeface="Calibri" charset="0"/>
                <a:ea typeface="MS PGothic" charset="0"/>
              </a:rPr>
              <a:t>Clindamycin and steroids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Operative drainage of abscess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1800" dirty="0" smtClean="0">
                <a:latin typeface="Calibri" charset="0"/>
                <a:ea typeface="MS PGothic" charset="0"/>
              </a:rPr>
              <a:t>Image guided drainage of abscess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1800" dirty="0" smtClean="0">
                <a:latin typeface="Calibri" charset="0"/>
                <a:ea typeface="MS PGothic" charset="0"/>
              </a:rPr>
              <a:t>Admission to monitored bed with swallow evaluation</a:t>
            </a:r>
            <a:endParaRPr lang="en-US" sz="1800" dirty="0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3851812"/>
            <a:ext cx="4654698" cy="3002280"/>
          </a:xfrm>
          <a:prstGeom prst="rect">
            <a:avLst/>
          </a:prstGeom>
        </p:spPr>
      </p:pic>
      <p:sp>
        <p:nvSpPr>
          <p:cNvPr id="6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>
            <a:off x="1037589" y="2072639"/>
            <a:ext cx="2851849" cy="329184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253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pathogenic organism responsible for most cases of bacterial pharyngitis in adults is: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Group G strep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Group C Strep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GABHS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Group F strep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1271589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355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If antibiotics are prescribed within 24-48 hours of symptom onset in bacterial pharyngitis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The period of contagiousness is decreased to 24 hours after beginning tx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The period of contagiousness is decreased to </a:t>
            </a:r>
            <a:r>
              <a:rPr lang="en-US" sz="2400" dirty="0" smtClean="0">
                <a:latin typeface="Calibri" charset="0"/>
                <a:ea typeface="MS PGothic" charset="0"/>
              </a:rPr>
              <a:t>72 </a:t>
            </a:r>
            <a:r>
              <a:rPr lang="en-US" sz="2400" dirty="0">
                <a:latin typeface="Calibri" charset="0"/>
                <a:ea typeface="MS PGothic" charset="0"/>
              </a:rPr>
              <a:t>hours after beginning tx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400" dirty="0">
                <a:latin typeface="Calibri" charset="0"/>
                <a:ea typeface="MS PGothic" charset="0"/>
              </a:rPr>
              <a:t>The period of contagiousness </a:t>
            </a:r>
            <a:r>
              <a:rPr lang="en-US" sz="2400" dirty="0" smtClean="0">
                <a:latin typeface="Calibri" charset="0"/>
                <a:ea typeface="MS PGothic" charset="0"/>
              </a:rPr>
              <a:t>is not affected but symptoms abate</a:t>
            </a:r>
            <a:endParaRPr lang="en-US" sz="2400" dirty="0">
              <a:latin typeface="Calibri" charset="0"/>
              <a:ea typeface="MS PGothic" charset="0"/>
            </a:endParaRP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Antibiotics should not be prescribed in this setting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3451289" cy="100584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4578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Penicillin treatment failure in bacterial pharyngitis can be explained by all of the following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Lack of compliance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Recurrent exposure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Contaminated toothbrushes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Extracellular location of bacterium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791711"/>
            <a:ext cx="2163001" cy="1560577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5602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is the best way to stop crying while peeling onions?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Lick garlic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Chew lemon peel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Eat ginger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Chew gum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304032"/>
            <a:ext cx="1771269" cy="58521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6626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All of the following are true regarding Corynebacterium Diphtheriae infections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it is a motile gram positive bacillus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Patients may have a “bull neck” appearance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Sore throat usually develops 1-2 days before the pseudomembrane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Toxin effects at different sites can lead to acute tubular necrosis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3407093" cy="73152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026" name="Chart" r:id="rId5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Do you like Turning Point as a teaching tool?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 love it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 can live with it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Not really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 never want to see it again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765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most common cause of pharyngitis in adults is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the RNA virus Rhinovirus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the DNA virus Rhinovirus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GABHS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HPV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2363789" cy="97536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867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most commonly seen CT scan abnormality of patients with the common cold is: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latin typeface="Calibri" charset="0"/>
                <a:ea typeface="MS PGothic" charset="0"/>
              </a:rPr>
              <a:t>Abnormalities of the ethmoid infundibulum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800" dirty="0">
                <a:latin typeface="Calibri" charset="0"/>
                <a:ea typeface="MS PGothic" charset="0"/>
              </a:rPr>
              <a:t>Abnormalities of the ethmoid </a:t>
            </a:r>
            <a:r>
              <a:rPr lang="en-US" sz="2800" dirty="0" smtClean="0">
                <a:latin typeface="Calibri" charset="0"/>
                <a:ea typeface="MS PGothic" charset="0"/>
              </a:rPr>
              <a:t>sinus</a:t>
            </a:r>
            <a:endParaRPr lang="en-US" sz="2800" dirty="0">
              <a:latin typeface="Calibri" charset="0"/>
              <a:ea typeface="MS PGothic" charset="0"/>
            </a:endParaRPr>
          </a:p>
          <a:p>
            <a:pPr marL="514350" indent="-514350">
              <a:buFont typeface="Arial" charset="0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Calibri" charset="0"/>
                <a:ea typeface="MS PGothic" charset="0"/>
              </a:rPr>
              <a:t>Abnormalities of the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maxillary sinus</a:t>
            </a:r>
            <a:endParaRPr lang="en-US" sz="2800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514350" indent="-514350">
              <a:buFont typeface="Arial" charset="0"/>
              <a:buAutoNum type="alphaUcPeriod"/>
            </a:pPr>
            <a:r>
              <a:rPr lang="en-US" sz="2800" dirty="0">
                <a:latin typeface="Calibri" charset="0"/>
                <a:ea typeface="MS PGothic" charset="0"/>
              </a:rPr>
              <a:t>Abnormalities of the </a:t>
            </a:r>
            <a:r>
              <a:rPr lang="en-US" sz="2800" dirty="0" smtClean="0">
                <a:latin typeface="Calibri" charset="0"/>
                <a:ea typeface="MS PGothic" charset="0"/>
              </a:rPr>
              <a:t>frontal sinus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438144"/>
            <a:ext cx="3070226" cy="938784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9698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All the following statements are true concerning EBV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It is a single stranded DNA virus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latin typeface="Calibri" charset="0"/>
                <a:ea typeface="MS PGothic" charset="0"/>
              </a:rPr>
              <a:t>The virus remains latent in B cells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latin typeface="Calibri" charset="0"/>
                <a:ea typeface="MS PGothic" charset="0"/>
              </a:rPr>
              <a:t>80-90% of adults are seropositive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latin typeface="Calibri" charset="0"/>
                <a:ea typeface="MS PGothic" charset="0"/>
              </a:rPr>
              <a:t>Initial infection occurs through the lymphoid tissues and pharyngeal epithelium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3139886" cy="76809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0722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One human hair can support how many kilograms?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1 kg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>
                <a:latin typeface="Calibri" charset="0"/>
                <a:ea typeface="MS PGothic" charset="0"/>
              </a:rPr>
              <a:t>9</a:t>
            </a:r>
            <a:r>
              <a:rPr lang="en-US" dirty="0" smtClean="0">
                <a:latin typeface="Calibri" charset="0"/>
                <a:ea typeface="MS PGothic" charset="0"/>
              </a:rPr>
              <a:t> kg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3 kg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5 kg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792164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1746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Which of the following is true re :the Danger Space?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It is a potential space that lies between the retropharyngeal and prevertebral spaces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The prevertebral layer forms its anterior border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The parasympathetic trunk courses through this space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This space extends from the larynx to the diaphragm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3277108" cy="146304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277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-17586" y="0"/>
            <a:ext cx="9161585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CT is essential in the evaluation of deep space neck infections as PE alone can misidentify the involved spaces 70% of the time.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False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847916" cy="4876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379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Clindamycin is a fist line antibiotic choice for a   community acquired deep neck infections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False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847916" cy="4876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4818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Failure to respond to 48 to 72 hours of empiric antibiotic therapy is an indication for surgery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False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1645920"/>
            <a:ext cx="847916" cy="4876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5842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Lemierre’s Syndrome is a thrombophlebitis of the IJ and carotid artery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False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133600"/>
            <a:ext cx="851091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6866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 patient presents with fever, lethargy, orbital pain, reduced extraocular motility and a dilated pupil.  He also reports having had dental work 1 week prior. These symptoms are concerning for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latin typeface="Calibri" charset="0"/>
                <a:ea typeface="MS PGothic" charset="0"/>
              </a:rPr>
              <a:t>Carotid artery pseudoaneurysm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latin typeface="Calibri" charset="0"/>
                <a:ea typeface="MS PGothic" charset="0"/>
              </a:rPr>
              <a:t>Gradenigo syndrome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Cavernous sinus thrombosis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800" dirty="0" smtClean="0">
                <a:latin typeface="Calibri" charset="0"/>
                <a:ea typeface="MS PGothic" charset="0"/>
              </a:rPr>
              <a:t>Lemierre’s syndrome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011423"/>
            <a:ext cx="2433765" cy="938784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5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most common bacteria isolated from head and neck odontogenic infections include all of the following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Peptostreptococcus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Staphylococci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Prevotella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Group D Streptococci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304032"/>
            <a:ext cx="2065147" cy="107289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789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Which animal sleeps for only 5 minutes a day?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Rat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Eagle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>
                <a:latin typeface="Calibri" charset="0"/>
                <a:ea typeface="MS PGothic" charset="0"/>
              </a:rPr>
              <a:t>B</a:t>
            </a:r>
            <a:r>
              <a:rPr lang="en-US" dirty="0" smtClean="0">
                <a:latin typeface="Calibri" charset="0"/>
                <a:ea typeface="MS PGothic" charset="0"/>
              </a:rPr>
              <a:t>eaver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Giraffe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304032"/>
            <a:ext cx="1137222" cy="58521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891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All of the following are true regarding the condition this patient has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Likely caused by an odontogenic infection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Neck CT shows tissue gas in 25% of cases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Involves mixed aerobic and anaerobic flora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Most often occurs in persons older than 60 yo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2" y="4953000"/>
            <a:ext cx="2633089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4876800"/>
            <a:ext cx="1981200" cy="1981200"/>
          </a:xfrm>
          <a:prstGeom prst="rect">
            <a:avLst/>
          </a:prstGeom>
        </p:spPr>
      </p:pic>
      <p:sp>
        <p:nvSpPr>
          <p:cNvPr id="7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>
            <a:off x="1037589" y="2377439"/>
            <a:ext cx="3490787" cy="804672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/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 descr="m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Conquer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cancer and build a better future</a:t>
            </a:r>
          </a:p>
        </p:txBody>
      </p:sp>
      <p:pic>
        <p:nvPicPr>
          <p:cNvPr id="2" name="Picture 1" descr="christmas20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5" y="228600"/>
            <a:ext cx="86710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2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07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The most accurate clinical scenario that explains the progression of odontogenic infection is: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000" dirty="0" smtClean="0">
                <a:latin typeface="Calibri" charset="0"/>
                <a:ea typeface="MS PGothic" charset="0"/>
              </a:rPr>
              <a:t>Invasive anaerobes allow the initial spread of infection through a necrotic dental pulp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MS PGothic" charset="0"/>
              </a:rPr>
              <a:t>Invasive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aerobes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MS PGothic" charset="0"/>
              </a:rPr>
              <a:t>allow the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initial spread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MS PGothic" charset="0"/>
              </a:rPr>
              <a:t>of infection through a necrotic dental pulp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000" dirty="0" smtClean="0">
                <a:latin typeface="Calibri" charset="0"/>
                <a:ea typeface="MS PGothic" charset="0"/>
              </a:rPr>
              <a:t>Anaerobes release lytic enzymes to cause a spreading cellulitis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000" dirty="0" smtClean="0">
                <a:latin typeface="Calibri" charset="0"/>
                <a:ea typeface="MS PGothic" charset="0"/>
              </a:rPr>
              <a:t>Aerobes predominate as the reduction-oxidation potential favors their growth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endParaRPr lang="en-US" sz="20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560320"/>
            <a:ext cx="3437320" cy="97536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4098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When you are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capernoited</a:t>
            </a:r>
            <a:r>
              <a:rPr lang="en-US" dirty="0" smtClean="0">
                <a:latin typeface="Calibri" charset="0"/>
                <a:ea typeface="MS PGothic" charset="0"/>
              </a:rPr>
              <a:t>, what are you: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Slightly afraid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Slightly drunk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Slightly embarrassed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Slightly out of tune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133600"/>
            <a:ext cx="2369566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122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All of the following antibiotics are effective in treating odontogenic infections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cefoxitin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clindamycin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Third generation  cephalosporin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penicillin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718816"/>
            <a:ext cx="2947608" cy="1072895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146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All of the following are true of bactericidal antibiotics except: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Less reliance of host resistance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Decreased flexibility with dosage intervals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Faster results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MS PGothic" charset="0"/>
              </a:rPr>
              <a:t>Direct killing of the bacteria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2377439"/>
            <a:ext cx="3202877" cy="804672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717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Once the bone has been perforated, which factor most affects the location of the soft tissue abscess?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Involvement of the canine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Involvement of the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wisdom teeth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Local muscle attachments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The v</a:t>
            </a:r>
            <a:r>
              <a:rPr lang="en-US" dirty="0" smtClean="0">
                <a:latin typeface="Calibri" charset="0"/>
                <a:ea typeface="MS PGothic" charset="0"/>
              </a:rPr>
              <a:t>irulence of the organis</a:t>
            </a:r>
            <a:r>
              <a:rPr lang="en-US" dirty="0">
                <a:latin typeface="Calibri" charset="0"/>
                <a:ea typeface="MS PGothic" charset="0"/>
              </a:rPr>
              <a:t>m</a:t>
            </a:r>
          </a:p>
        </p:txBody>
      </p:sp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1037589" y="3694176"/>
            <a:ext cx="2217547" cy="107289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284F91F5C3B94D21A9A64DFFA142B572"/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C98B4C488D04233B82A6A5D304C1630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8A3B2BE3966C4354BE47E262756C49B4&lt;/guid&gt;&#10;        &lt;description /&gt;&#10;        &lt;date&gt;10/7/2014 10:29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C98B4C488D04233B82A6A5D304C1630&lt;/guid&gt;&#10;            &lt;repollguid&gt;0D6E585094184BAF913694B23F388A2F&lt;/repollguid&gt;&#10;            &lt;sourceid&gt;A2251BDBF31145F5B181C0B10CC786EB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4CE4B2857224DAF94E77AB31997FE72&lt;/guid&gt;&#10;                    &lt;answertext&gt;Enter answer text...&lt;/answertext&gt;&#10;                    &lt;valuetype&gt;-1&lt;/valuetype&gt;&#10;                &lt;/answer&gt;&#10;                &lt;answer&gt;&#10;                    &lt;guid&gt;8E4B39449674417DB2E4107A40C044B4&lt;/guid&gt;&#10;                    &lt;answertext&gt;Enter answer text...&lt;/answertext&gt;&#10;                    &lt;valuetype&gt;1&lt;/valuetype&gt;&#10;                &lt;/answer&gt;&#10;                &lt;answer&gt;&#10;                    &lt;guid&gt;6A96B1BCEB8D4012A4D1FDDF8CFF278A&lt;/guid&gt;&#10;                    &lt;answertext&gt;Enter answer text...&lt;/answertext&gt;&#10;                    &lt;valuetype&gt;-1&lt;/valuetype&gt;&#10;                &lt;/answer&gt;&#10;                &lt;answer&gt;&#10;                    &lt;guid&gt;68A533D61EA34FDD830723F824FA7002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False"/>
  <p:tag name="AUTOFORMATCHART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1EA8891935C4DD6B655850F2AC253CC"/>
  <p:tag name="TYPE" val="TrueFals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082B6F00821A4DB0A229469631EE5AF3&lt;/guid&gt;&#10;        &lt;description /&gt;&#10;        &lt;date&gt;10/8/2014 12:27:4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1EA8891935C4DD6B655850F2AC253CC&lt;/guid&gt;&#10;            &lt;repollguid&gt;6294F21BC4524A5792BF8AA96329389B&lt;/repollguid&gt;&#10;            &lt;sourceid&gt;53AD3783833149DA99B364FC2E3C2EA2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truefalse&gt;True&lt;/truefalse&gt;&#10;            &lt;answers&gt;&#10;                &lt;answer&gt;&#10;                    &lt;guid&gt;0BD404D8EBB44DC088D9FA58636CFFA0&lt;/guid&gt;&#10;                    &lt;answertext&gt;True&lt;/answertext&gt;&#10;                    &lt;valuetype&gt;1&lt;/valuetype&gt;&#10;                &lt;/answer&gt;&#10;                &lt;answer&gt;&#10;                    &lt;guid&gt;9D45764CFFB946DBA4EF65D743035CE5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683D78083364F79B48C20958BCD583C"/>
  <p:tag name="TYPE" val="TrueFals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CA717344C5784782B454C31BEC0859EF&lt;/guid&gt;&#10;        &lt;description /&gt;&#10;        &lt;date&gt;10/8/2014 12:29:0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683D78083364F79B48C20958BCD583C&lt;/guid&gt;&#10;            &lt;repollguid&gt;4FFB1C69E69E4201B13EFE8113FBFF3B&lt;/repollguid&gt;&#10;            &lt;sourceid&gt;648AC1B67E2F458CB0BAA4B9DADD3BA7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truefalse&gt;True&lt;/truefalse&gt;&#10;            &lt;answers&gt;&#10;                &lt;answer&gt;&#10;                    &lt;guid&gt;30D5583C6AAD4DBB86DA8FC6D48647AA&lt;/guid&gt;&#10;                    &lt;answertext&gt;True&lt;/answertext&gt;&#10;                    &lt;valuetype&gt;-1&lt;/valuetype&gt;&#10;                &lt;/answer&gt;&#10;                &lt;answer&gt;&#10;                    &lt;guid&gt;7726B3970CB94F62BDA8DE352A962DF9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9C442C131A443BFB7213325E7BDFE27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A616D4CBC8BB4EF2A6D1ADB0BFE1FCBD&lt;/guid&gt;&#10;        &lt;description /&gt;&#10;        &lt;date&gt;10/8/2014 12:30:1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9C442C131A443BFB7213325E7BDFE27&lt;/guid&gt;&#10;            &lt;repollguid&gt;CBF9789981DD433E9934411254DABBDD&lt;/repollguid&gt;&#10;            &lt;sourceid&gt;F266B27628E544638BE154B37C418AF0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A024F3E925794BF485808491828C8215&lt;/guid&gt;&#10;                    &lt;answertext&gt;Enter answer text...&lt;/answertext&gt;&#10;                    &lt;valuetype&gt;-1&lt;/valuetype&gt;&#10;                &lt;/answer&gt;&#10;                &lt;answer&gt;&#10;                    &lt;guid&gt;9798093BCB1E4291ABBC853EDC88427E&lt;/guid&gt;&#10;                    &lt;answertext&gt;Enter answer text...&lt;/answertext&gt;&#10;                    &lt;valuetype&gt;-1&lt;/valuetype&gt;&#10;                &lt;/answer&gt;&#10;                &lt;answer&gt;&#10;                    &lt;guid&gt;21537340F82940FE9FBF23F8DE3BBC07&lt;/guid&gt;&#10;                    &lt;answertext&gt;Enter answer text...&lt;/answertext&gt;&#10;                    &lt;valuetype&gt;1&lt;/valuetype&gt;&#10;                &lt;/answer&gt;&#10;                &lt;answer&gt;&#10;                    &lt;guid&gt;B1BF3DC93F474BCE8680D0F21A7FAAAD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E1F61CA3E5F4A0AA8CD1EE18BCFA76B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7BF8834B90934790ABD8C3C765061CCB&lt;/guid&gt;&#10;        &lt;description /&gt;&#10;        &lt;date&gt;10/8/2014 12:35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E1F61CA3E5F4A0AA8CD1EE18BCFA76B&lt;/guid&gt;&#10;            &lt;repollguid&gt;7FFD4F87B1FB4D30B347A428F9B53AA9&lt;/repollguid&gt;&#10;            &lt;sourceid&gt;4940B42943304BCDB8BC59D1FBBFD734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A11AE30125042E19AE1CB6D6B48ECDA&lt;/guid&gt;&#10;                    &lt;answertext&gt;Enter answer text...&lt;/answertext&gt;&#10;                    &lt;valuetype&gt;-1&lt;/valuetype&gt;&#10;                &lt;/answer&gt;&#10;                &lt;answer&gt;&#10;                    &lt;guid&gt;1DD8D0FC78E24B8E8310E141C584E4BA&lt;/guid&gt;&#10;                    &lt;answertext&gt;Enter answer text...&lt;/answertext&gt;&#10;                    &lt;valuetype&gt;-1&lt;/valuetype&gt;&#10;                &lt;/answer&gt;&#10;                &lt;answer&gt;&#10;                    &lt;guid&gt;E867FCEB5FAC4D06B6571ADF7FFA3902&lt;/guid&gt;&#10;                    &lt;answertext&gt;Enter answer text...&lt;/answertext&gt;&#10;                    &lt;valuetype&gt;-1&lt;/valuetype&gt;&#10;                &lt;/answer&gt;&#10;                &lt;answer&gt;&#10;                    &lt;guid&gt;6CB008D949A74A59A353C4959B4DBDD6&lt;/guid&gt;&#10;                    &lt;answertext&gt;Enter answer text...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8CBB22303C04822A35A8CD4677542FE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D5F6DC55EF5948B5A19D27CBC7796B76&lt;/guid&gt;&#10;        &lt;description /&gt;&#10;        &lt;date&gt;10/8/2014 12:37:5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8CBB22303C04822A35A8CD4677542FE&lt;/guid&gt;&#10;            &lt;repollguid&gt;3D1B90C8952844E38CE6FC9C409D7790&lt;/repollguid&gt;&#10;            &lt;sourceid&gt;22CD54CF57AA422EB2C5C5AADA58D0F3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6F2445D9649411FBC1A283AD5F94EC8&lt;/guid&gt;&#10;                    &lt;answertext&gt;Enter answer text...&lt;/answertext&gt;&#10;                    &lt;valuetype&gt;-1&lt;/valuetype&gt;&#10;                &lt;/answer&gt;&#10;                &lt;answer&gt;&#10;                    &lt;guid&gt;B1A8F1E9B954454DAB306B2C7A4BFF67&lt;/guid&gt;&#10;                    &lt;answertext&gt;Enter answer text...&lt;/answertext&gt;&#10;                    &lt;valuetype&gt;1&lt;/valuetype&gt;&#10;                &lt;/answer&gt;&#10;                &lt;answer&gt;&#10;                    &lt;guid&gt;50F4B56D78BB4B1EAA937BEDC2C8B21D&lt;/guid&gt;&#10;                    &lt;answertext&gt;Enter answer text...&lt;/answertext&gt;&#10;                    &lt;valuetype&gt;-1&lt;/valuetype&gt;&#10;                &lt;/answer&gt;&#10;                &lt;answer&gt;&#10;                    &lt;guid&gt;B013B599AC1542899EE5714A33974EF1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2B034B18DC142249C3F68B6E729E829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50A6C2A5BA184C05AFE6BEB2929B2CD7&lt;/guid&gt;&#10;        &lt;description /&gt;&#10;        &lt;date&gt;10/7/2014 10:32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2B034B18DC142249C3F68B6E729E829&lt;/guid&gt;&#10;            &lt;repollguid&gt;10A40A1BD9C64CBC8FB4E050B3520884&lt;/repollguid&gt;&#10;            &lt;sourceid&gt;32D733E9D32043E083D9266BD2F0FCF0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82AF323E0E9E4FD3A264F72C4C62E631&lt;/guid&gt;&#10;                    &lt;answertext&gt;Enter answer text...&lt;/answertext&gt;&#10;                    &lt;valuetype&gt;-1&lt;/valuetype&gt;&#10;                &lt;/answer&gt;&#10;                &lt;answer&gt;&#10;                    &lt;guid&gt;6C345AD6D6CD4CFDA7467B69D3E26BE4&lt;/guid&gt;&#10;                    &lt;answertext&gt;Enter answer text...&lt;/answertext&gt;&#10;                    &lt;valuetype&gt;-1&lt;/valuetype&gt;&#10;                &lt;/answer&gt;&#10;                &lt;answer&gt;&#10;                    &lt;guid&gt;3ED2E2E3BC2F49FA9A5E747D9F8353CE&lt;/guid&gt;&#10;                    &lt;answertext&gt;Enter answer text...&lt;/answertext&gt;&#10;                    &lt;valuetype&gt;1&lt;/valuetype&gt;&#10;                &lt;/answer&gt;&#10;                &lt;answer&gt;&#10;                    &lt;guid&gt;018CEB0D4BAD4A7D9F80567BBF771AD4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False"/>
  <p:tag name="AUTOFORMATCHAR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D9C0A5C816E4D16B2C38AAE4E05C5A0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4D0E6BB1F0104E76879BFF21AC232471&lt;/guid&gt;&#10;        &lt;description /&gt;&#10;        &lt;date&gt;10/7/2014 10:35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D9C0A5C816E4D16B2C38AAE4E05C5A0&lt;/guid&gt;&#10;            &lt;repollguid&gt;4C9AE6639A9B42A98823A9AACAB3642B&lt;/repollguid&gt;&#10;            &lt;sourceid&gt;611967D19D654DA6AAC8873B512708F9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0116D15B067B4D93B03BFE26E100DDE8&lt;/guid&gt;&#10;                    &lt;answertext&gt;Enter answer text...&lt;/answertext&gt;&#10;                    &lt;valuetype&gt;-1&lt;/valuetype&gt;&#10;                &lt;/answer&gt;&#10;                &lt;answer&gt;&#10;                    &lt;guid&gt;50A8ADDB897442D28EABA72320D127F2&lt;/guid&gt;&#10;                    &lt;answertext&gt;Enter answer text...&lt;/answertext&gt;&#10;                    &lt;valuetype&gt;1&lt;/valuetype&gt;&#10;                &lt;/answer&gt;&#10;                &lt;answer&gt;&#10;                    &lt;guid&gt;119906F08FF54C11861BA0BFBA5FDF03&lt;/guid&gt;&#10;                    &lt;answertext&gt;Enter answer text...&lt;/answertext&gt;&#10;                    &lt;valuetype&gt;-1&lt;/valuetype&gt;&#10;                &lt;/answer&gt;&#10;                &lt;answer&gt;&#10;                    &lt;guid&gt;17E08EC289B74B31B5E01C6A5AFA304B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False"/>
  <p:tag name="AUTOFORMATCHAR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4CFBA69CAAF48AD8DC4AE354A66D013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DA04414DF75846EEA8E061FDECC3188A&lt;/guid&gt;&#10;        &lt;description /&gt;&#10;        &lt;date&gt;10/7/2014 10:37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CFBA69CAAF48AD8DC4AE354A66D013&lt;/guid&gt;&#10;            &lt;repollguid&gt;3C1AFEA62F1C43A1BD09FF2F51F915E9&lt;/repollguid&gt;&#10;            &lt;sourceid&gt;3B1DE7385F0F42F6BA612AEC4E03C963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BBE6FFCEFA1440F6B5C050D4C856EB15&lt;/guid&gt;&#10;                    &lt;answertext&gt;Enter answer text...&lt;/answertext&gt;&#10;                    &lt;valuetype&gt;-1&lt;/valuetype&gt;&#10;                &lt;/answer&gt;&#10;                &lt;answer&gt;&#10;                    &lt;guid&gt;A28D9D7F6C8F4482A8CBC9C3F546D4C0&lt;/guid&gt;&#10;                    &lt;answertext&gt;Enter answer text...&lt;/answertext&gt;&#10;                    &lt;valuetype&gt;-1&lt;/valuetype&gt;&#10;                &lt;/answer&gt;&#10;                &lt;answer&gt;&#10;                    &lt;guid&gt;32E88F3C242941498E2A0AD83C887384&lt;/guid&gt;&#10;                    &lt;answertext&gt;Enter answer text...&lt;/answertext&gt;&#10;                    &lt;valuetype&gt;1&lt;/valuetype&gt;&#10;                &lt;/answer&gt;&#10;                &lt;answer&gt;&#10;                    &lt;guid&gt;D87C96163FE448CEB4AEE475E3A27841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False"/>
  <p:tag name="AUTOFORMAT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CD850B68F03443C9F58351ADDFA426D"/>
  <p:tag name="TYPE" val="MultiChoiceSlide"/>
  <p:tag name="TPSLIDEBULLETSTYLE" val="2"/>
  <p:tag name="CHARTTYPE" val="0"/>
  <p:tag name="RESULTS" val="Do you like Turning Point as a teaching tool?[;crlf;]4[;]4[;]4[;]False[;]0[;][;crlf;]3.25[;]3.5[;]0.82915619758885[;]0.6875[;crlf;]0[;]1[;]I love it1[;]I love it[;][;crlf;]1[;]-1[;]I can live with it2[;]I can live with it[;][;crlf;]1[;]-1[;]Not really3[;]Not really[;][;crlf;]2[;]-1[;]I never want to see it again4[;]I never want to see it again[;]"/>
  <p:tag name="TPQUESTIONXML" val="﻿&lt;?xml version=&quot;1.0&quot; encoding=&quot;utf-8&quot;?&gt;&#10;&lt;questionlist&gt;&#10;    &lt;properties&gt;&#10;        &lt;guid&gt;69CE2BA8832B441E96B3CF603A073FF4&lt;/guid&gt;&#10;        &lt;description /&gt;&#10;        &lt;date&gt;10/6/2014 5:42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D850B68F03443C9F58351ADDFA426D&lt;/guid&gt;&#10;            &lt;repollguid&gt;084021C660EA4176A227F8C4E0B06E0B&lt;/repollguid&gt;&#10;            &lt;sourceid&gt;B8E84DC879134166886DC1D03F62D4A6&lt;/sourceid&gt;&#10;            &lt;questiontext&gt;Do you like Turning Point as a teaching tool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DF5D852547EF4822BB666915B18E5B4B&lt;/guid&gt;&#10;                    &lt;answertext&gt;I love it&lt;/answertext&gt;&#10;                    &lt;valuetype&gt;0&lt;/valuetype&gt;&#10;                &lt;/answer&gt;&#10;                &lt;answer&gt;&#10;                    &lt;guid&gt;EEF75158F9D04760BA1EC407A65E1498&lt;/guid&gt;&#10;                    &lt;answertext&gt;I can live with it&lt;/answertext&gt;&#10;                    &lt;valuetype&gt;0&lt;/valuetype&gt;&#10;                &lt;/answer&gt;&#10;                &lt;answer&gt;&#10;                    &lt;guid&gt;7BAD184D30FE43C68F2EF8B3E174F266&lt;/guid&gt;&#10;                    &lt;answertext&gt;Not really&lt;/answertext&gt;&#10;                    &lt;valuetype&gt;0&lt;/valuetype&gt;&#10;                &lt;/answer&gt;&#10;                &lt;answer&gt;&#10;                    &lt;guid&gt;75F5AAF96EF24385B0E402C0134FB355&lt;/guid&gt;&#10;                    &lt;answertext&gt;I never want to see it again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CD98AC86D44453591794A0FE61C5D9D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BC9F5EBCEABB4047B91AAFF16D7F7D75&lt;/guid&gt;&#10;        &lt;description /&gt;&#10;        &lt;date&gt;10/7/2014 10:40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CD98AC86D44453591794A0FE61C5D9D&lt;/guid&gt;&#10;            &lt;repollguid&gt;29D418A5DFBB402E8F4AD200C8EA3D1D&lt;/repollguid&gt;&#10;            &lt;sourceid&gt;B0275A74E65844B484468E5FB4809A32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B130144123A417C8C632FE64BB1467A&lt;/guid&gt;&#10;                    &lt;answertext&gt;Enter answer text...&lt;/answertext&gt;&#10;                    &lt;valuetype&gt;-1&lt;/valuetype&gt;&#10;                &lt;/answer&gt;&#10;                &lt;answer&gt;&#10;                    &lt;guid&gt;13F21F0E18F94F44BD6DFFF65CD6CB7B&lt;/guid&gt;&#10;                    &lt;answertext&gt;Enter answer text...&lt;/answertext&gt;&#10;                    &lt;valuetype&gt;1&lt;/valuetype&gt;&#10;                &lt;/answer&gt;&#10;                &lt;answer&gt;&#10;                    &lt;guid&gt;587CE4BA369C4DB0B037428E9C359AA7&lt;/guid&gt;&#10;                    &lt;answertext&gt;Enter answer text...&lt;/answertext&gt;&#10;                    &lt;valuetype&gt;-1&lt;/valuetype&gt;&#10;                &lt;/answer&gt;&#10;                &lt;answer&gt;&#10;                    &lt;guid&gt;304FDAA344964B8193D4952B98117F08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False"/>
  <p:tag name="AUTOFORMATCHAR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1571B2A3234A7F9C5C46A0822C0E4B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93AC85E54567479090CF39C97F1F7328&lt;/guid&gt;&#10;        &lt;description /&gt;&#10;        &lt;date&gt;10/7/2014 10:42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41571B2A3234A7F9C5C46A0822C0E4B&lt;/guid&gt;&#10;            &lt;repollguid&gt;978D734D4C7044908ABCC9BC791AD8FB&lt;/repollguid&gt;&#10;            &lt;sourceid&gt;837E6C69F40A42A5965D406CA7252D81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BE00C86BC0DA45FE9374C0238E44B54D&lt;/guid&gt;&#10;                    &lt;answertext&gt;Enter answer text...&lt;/answertext&gt;&#10;                    &lt;valuetype&gt;-1&lt;/valuetype&gt;&#10;                &lt;/answer&gt;&#10;                &lt;answer&gt;&#10;                    &lt;guid&gt;882B6E90F08A4E7B96E7C362431BE518&lt;/guid&gt;&#10;                    &lt;answertext&gt;Enter answer text...&lt;/answertext&gt;&#10;                    &lt;valuetype&gt;-1&lt;/valuetype&gt;&#10;                &lt;/answer&gt;&#10;                &lt;answer&gt;&#10;                    &lt;guid&gt;AFCF2CFAE6C242599BF69FD87A99C1AE&lt;/guid&gt;&#10;                    &lt;answertext&gt;Enter answer text...&lt;/answertext&gt;&#10;                    &lt;valuetype&gt;-1&lt;/valuetype&gt;&#10;                &lt;/answer&gt;&#10;                &lt;answer&gt;&#10;                    &lt;guid&gt;6F74CD4E0D33420EB8696319137AF011&lt;/guid&gt;&#10;                    &lt;answertext&gt;Enter answer text...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False"/>
  <p:tag name="AUTOFORMATCHAR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5813736454E45ACB749476DEFCB5EBB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56D9EBC0B5EF4D4DA5C140A18883B080&lt;/guid&gt;&#10;        &lt;description /&gt;&#10;        &lt;date&gt;10/7/2014 10:45:3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5813736454E45ACB749476DEFCB5EBB&lt;/guid&gt;&#10;            &lt;repollguid&gt;208175CCBE034CDE98599C043F87AF8F&lt;/repollguid&gt;&#10;            &lt;sourceid&gt;60337914B17F491699B3424CA968FE11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AEA44368E0FB4B35A256F6D1328F0041&lt;/guid&gt;&#10;                    &lt;answertext&gt;Enter answer text...&lt;/answertext&gt;&#10;                    &lt;valuetype&gt;-1&lt;/valuetype&gt;&#10;                &lt;/answer&gt;&#10;                &lt;answer&gt;&#10;                    &lt;guid&gt;A56483F4626444B8982E57ACAFE3742E&lt;/guid&gt;&#10;                    &lt;answertext&gt;Enter answer text...&lt;/answertext&gt;&#10;                    &lt;valuetype&gt;1&lt;/valuetype&gt;&#10;                &lt;/answer&gt;&#10;                &lt;answer&gt;&#10;                    &lt;guid&gt;5E2E07C9A5404249AA0D1135CCFEAC18&lt;/guid&gt;&#10;                    &lt;answertext&gt;Enter answer text...&lt;/answertext&gt;&#10;                    &lt;valuetype&gt;-1&lt;/valuetype&gt;&#10;                &lt;/answer&gt;&#10;                &lt;answer&gt;&#10;                    &lt;guid&gt;B0529AA5AF7E44938CABF13CA3EA473C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6DB951F95D444F2B37CA9B5C94F7FED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402E79F845F145F88B1406101AD24301&lt;/guid&gt;&#10;        &lt;description /&gt;&#10;        &lt;date&gt;10/7/2014 10:58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6DB951F95D444F2B37CA9B5C94F7FED&lt;/guid&gt;&#10;            &lt;repollguid&gt;19F30902309946E2A3DF2B25508EB3FB&lt;/repollguid&gt;&#10;            &lt;sourceid&gt;561B0CED8422415B814F0034059E2E7A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E80429DD2BAB4A13A207AF3F6E617D62&lt;/guid&gt;&#10;                    &lt;answertext&gt;Enter answer text...&lt;/answertext&gt;&#10;                    &lt;valuetype&gt;-1&lt;/valuetype&gt;&#10;                &lt;/answer&gt;&#10;                &lt;answer&gt;&#10;                    &lt;guid&gt;0D88EC91EF904D818CB4A21C11E87018&lt;/guid&gt;&#10;                    &lt;answertext&gt;Enter answer text...&lt;/answertext&gt;&#10;                    &lt;valuetype&gt;-1&lt;/valuetype&gt;&#10;                &lt;/answer&gt;&#10;                &lt;answer&gt;&#10;                    &lt;guid&gt;BB09EA8B4378453999F6ABE0B532BF53&lt;/guid&gt;&#10;                    &lt;answertext&gt;Enter answer text...&lt;/answertext&gt;&#10;                    &lt;valuetype&gt;-1&lt;/valuetype&gt;&#10;                &lt;/answer&gt;&#10;                &lt;answer&gt;&#10;                    &lt;guid&gt;9314707458DB4D0AAF0DD35ED922C15E&lt;/guid&gt;&#10;                    &lt;answertext&gt;Enter answer text...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False"/>
  <p:tag name="AUTOFORMATCHAR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00A0A56E06644739005B06E6ED3DA58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4966E85CAB6E40C1ACABD77A105B61CA&lt;/guid&gt;&#10;        &lt;description /&gt;&#10;        &lt;date&gt;10/7/2014 10:58:3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00A0A56E06644739005B06E6ED3DA58&lt;/guid&gt;&#10;            &lt;repollguid&gt;69BACF838FEB401BAA7EF7929E74085C&lt;/repollguid&gt;&#10;            &lt;sourceid&gt;0A138CD8B25C4BE4919961AC64C86628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7DF9C62E8EC04B58980B13EF79FE3917&lt;/guid&gt;&#10;                    &lt;answertext&gt;Enter answer text...&lt;/answertext&gt;&#10;                    &lt;valuetype&gt;-1&lt;/valuetype&gt;&#10;                &lt;/answer&gt;&#10;                &lt;answer&gt;&#10;                    &lt;guid&gt;EAC189098F4F46BDA5B02129A742CE6E&lt;/guid&gt;&#10;                    &lt;answertext&gt;Enter answer text...&lt;/answertext&gt;&#10;                    &lt;valuetype&gt;-1&lt;/valuetype&gt;&#10;                &lt;/answer&gt;&#10;                &lt;answer&gt;&#10;                    &lt;guid&gt;3AF64EF717314582A31B8C4EE8B7D175&lt;/guid&gt;&#10;                    &lt;answertext&gt;Enter answer text...&lt;/answertext&gt;&#10;                    &lt;valuetype&gt;1&lt;/valuetype&gt;&#10;                &lt;/answer&gt;&#10;                &lt;answer&gt;&#10;                    &lt;guid&gt;F9E6ED6573414EFE9DD37608D93B21F2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47F1D6E98DA46C3B686B05A2DA7A24E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DC7B8DF7ED9C492794D95A764D8F74E3&lt;/guid&gt;&#10;        &lt;description /&gt;&#10;        &lt;date&gt;10/7/2014 11:00:1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7F1D6E98DA46C3B686B05A2DA7A24E&lt;/guid&gt;&#10;            &lt;repollguid&gt;C43D952EA3CD4F4B8C74A2CAB61735FD&lt;/repollguid&gt;&#10;            &lt;sourceid&gt;3A4E599B28AE45A5A4F0C039E0A7D106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572052BB9C04E4D979A472CA00267E4&lt;/guid&gt;&#10;                    &lt;answertext&gt;Enter answer text...&lt;/answertext&gt;&#10;                    &lt;valuetype&gt;-1&lt;/valuetype&gt;&#10;                &lt;/answer&gt;&#10;                &lt;answer&gt;&#10;                    &lt;guid&gt;EF5B87D036EE4B3E9D32DDC6301878B9&lt;/guid&gt;&#10;                    &lt;answertext&gt;Enter answer text...&lt;/answertext&gt;&#10;                    &lt;valuetype&gt;-1&lt;/valuetype&gt;&#10;                &lt;/answer&gt;&#10;                &lt;answer&gt;&#10;                    &lt;guid&gt;7B5BE3F8BDBE44E0A80A50B1BC05003F&lt;/guid&gt;&#10;                    &lt;answertext&gt;Enter answer text...&lt;/answertext&gt;&#10;                    &lt;valuetype&gt;1&lt;/valuetype&gt;&#10;                &lt;/answer&gt;&#10;                &lt;answer&gt;&#10;                    &lt;guid&gt;DB846E4120A34F3CAE6DD2FA99DCE59B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3E49F4383CE4BFAA337A24A3B1C77A4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21FA17C86BD948FDAC1F0AD595779EDB&lt;/guid&gt;&#10;        &lt;description /&gt;&#10;        &lt;date&gt;10/7/2014 10:22:3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3E49F4383CE4BFAA337A24A3B1C77A4&lt;/guid&gt;&#10;            &lt;repollguid&gt;3A6BAA35A072429AA5B336AC04E87173&lt;/repollguid&gt;&#10;            &lt;sourceid&gt;881A47F31BA4491C99324776FF970E55&lt;/sourceid&gt;&#10;            &lt;questiontext&gt;The most common bacteria isolated from head and neck odontogenic infections include all of the following except: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245FBE7017CA445AB0FED2E9BE00D09A&lt;/guid&gt;&#10;                    &lt;answertext&gt;Peptostreptococcus&lt;/answertext&gt;&#10;                    &lt;valuetype&gt;-1&lt;/valuetype&gt;&#10;                &lt;/answer&gt;&#10;                &lt;answer&gt;&#10;                    &lt;guid&gt;68D604161A924EB3BA2ECA0746CAFD79&lt;/guid&gt;&#10;                    &lt;answertext&gt;Staphylococci&lt;/answertext&gt;&#10;                    &lt;valuetype&gt;-1&lt;/valuetype&gt;&#10;                &lt;/answer&gt;&#10;                &lt;answer&gt;&#10;                    &lt;guid&gt;0B79F5AEFC3543169FD310F9190B1F5B&lt;/guid&gt;&#10;                    &lt;answertext&gt;Prevotella&lt;/answertext&gt;&#10;                    &lt;valuetype&gt;-1&lt;/valuetype&gt;&#10;                &lt;/answer&gt;&#10;                &lt;answer&gt;&#10;                    &lt;guid&gt;E82C1B4F3637480889B900F7DE89471D&lt;/guid&gt;&#10;                    &lt;answertext&gt;Group D Streptococci&lt;/answertext&gt;&#10;                    &lt;valuetype&gt;1&lt;/valuetype&gt;&#10;                &lt;/answer&gt;&#10;            &lt;/answers&gt;&#10;        &lt;/multichoice&gt;&#10;    &lt;/questions&gt;&#10;&lt;/questionlist&gt;"/>
  <p:tag name="RESULTS" val="The most common bacteria isolated from head and neck odontogenic infections include all of the following except:[;crlf;]1[;]1[;]1[;]False[;]0[;][;crlf;]2[;]2[;]0[;]0[;crlf;]0[;]-1[;]Peptostreptococcus1[;]Peptostreptococcus[;][;crlf;]1[;]-1[;]Staphylococci2[;]Staphylococci[;][;crlf;]0[;]-1[;]Prevotella3[;]Prevotella[;][;crlf;]0[;]1[;]Group D Streptococci4[;]Group D Streptococci[;]"/>
  <p:tag name="LIVECHARTING" val="False"/>
  <p:tag name="AUTOOPENPOLL" val="False"/>
  <p:tag name="AUTOFORMATCHART" val="True"/>
  <p:tag name="HASRESULTS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1E854D445FB447788C44FBCAE014825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B3D18265B8C043ABBCE3BCB9983E5782&lt;/guid&gt;&#10;        &lt;description /&gt;&#10;        &lt;date&gt;10/7/2014 11:02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1E854D445FB447788C44FBCAE014825&lt;/guid&gt;&#10;            &lt;repollguid&gt;E3103512477A4146B087A20BD985AFEB&lt;/repollguid&gt;&#10;            &lt;sourceid&gt;43B7A6AD12ED445EB6FB10CB16E9CA95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62249C2B4A7D4B1BADC20ACA9943549E&lt;/guid&gt;&#10;                    &lt;answertext&gt;Enter answer text...&lt;/answertext&gt;&#10;                    &lt;valuetype&gt;1&lt;/valuetype&gt;&#10;                &lt;/answer&gt;&#10;                &lt;answer&gt;&#10;                    &lt;guid&gt;24A15510E68147A0893CFD90F03DFE21&lt;/guid&gt;&#10;                    &lt;answertext&gt;Enter answer text...&lt;/answertext&gt;&#10;                    &lt;valuetype&gt;-1&lt;/valuetype&gt;&#10;                &lt;/answer&gt;&#10;                &lt;answer&gt;&#10;                    &lt;guid&gt;A0C7E01A89F04462B104453D657738CA&lt;/guid&gt;&#10;                    &lt;answertext&gt;Enter answer text...&lt;/answertext&gt;&#10;                    &lt;valuetype&gt;-1&lt;/valuetype&gt;&#10;                &lt;/answer&gt;&#10;                &lt;answer&gt;&#10;                    &lt;guid&gt;9A0A98161F944B4CB67B3384D4F35FD7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48CE489E7434B9981184DECA0B7255B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DF075252B3CA49A7A29817289C77576D&lt;/guid&gt;&#10;        &lt;description /&gt;&#10;        &lt;date&gt;10/7/2014 11:06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48CE489E7434B9981184DECA0B7255B&lt;/guid&gt;&#10;            &lt;repollguid&gt;809D83549474438EBFBF029AA2250CAB&lt;/repollguid&gt;&#10;            &lt;sourceid&gt;46A6683AF1094E7CB41D4B1003294538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1642B4A145A4FFAA38EB89B6A2FAD14&lt;/guid&gt;&#10;                    &lt;answertext&gt;Enter answer text...&lt;/answertext&gt;&#10;                    &lt;valuetype&gt;-1&lt;/valuetype&gt;&#10;                &lt;/answer&gt;&#10;                &lt;answer&gt;&#10;                    &lt;guid&gt;3055ABCF722F40CABE27EE4AA3D86BDD&lt;/guid&gt;&#10;                    &lt;answertext&gt;Enter answer text...&lt;/answertext&gt;&#10;                    &lt;valuetype&gt;1&lt;/valuetype&gt;&#10;                &lt;/answer&gt;&#10;                &lt;answer&gt;&#10;                    &lt;guid&gt;38D5963FC57345FCBA3026BBDA9F0943&lt;/guid&gt;&#10;                    &lt;answertext&gt;Enter answer text...&lt;/answertext&gt;&#10;                    &lt;valuetype&gt;-1&lt;/valuetype&gt;&#10;                &lt;/answer&gt;&#10;                &lt;answer&gt;&#10;                    &lt;guid&gt;A308A918F7274580A3AD75D066361161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54C8E273DF74ED5B45C3EA40E56CA69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7CFA085700E34E3E84BF86C15439E8A1&lt;/guid&gt;&#10;        &lt;description /&gt;&#10;        &lt;date&gt;10/7/2014 11:11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54C8E273DF74ED5B45C3EA40E56CA69&lt;/guid&gt;&#10;            &lt;repollguid&gt;A8BC38604D1D4A5DA9EDD6064EA5D182&lt;/repollguid&gt;&#10;            &lt;sourceid&gt;41C33BE21DA44DC89B553AAEA548B13F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AAE4046307C4187A09C4E0310EE9D11&lt;/guid&gt;&#10;                    &lt;answertext&gt;Enter answer text...&lt;/answertext&gt;&#10;                    &lt;valuetype&gt;-1&lt;/valuetype&gt;&#10;                &lt;/answer&gt;&#10;                &lt;answer&gt;&#10;                    &lt;guid&gt;542525554D704F8BB505997565E16D44&lt;/guid&gt;&#10;                    &lt;answertext&gt;Enter answer text...&lt;/answertext&gt;&#10;                    &lt;valuetype&gt;1&lt;/valuetype&gt;&#10;                &lt;/answer&gt;&#10;                &lt;answer&gt;&#10;                    &lt;guid&gt;7B599B078EB04B27902F81E4433677E8&lt;/guid&gt;&#10;                    &lt;answertext&gt;Enter answer text...&lt;/answertext&gt;&#10;                    &lt;valuetype&gt;-1&lt;/valuetype&gt;&#10;                &lt;/answer&gt;&#10;                &lt;answer&gt;&#10;                    &lt;guid&gt;437296362A4F4603AF5D1207D6BED871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A97CF4954BD4DAB963D9EAAB5330D88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43AABF76E7814A38B76324D0F4C476BC&lt;/guid&gt;&#10;        &lt;description /&gt;&#10;        &lt;date&gt;10/7/2014 11:15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97CF4954BD4DAB963D9EAAB5330D88&lt;/guid&gt;&#10;            &lt;repollguid&gt;B82DE32EAEF44249A219414327DE07FF&lt;/repollguid&gt;&#10;            &lt;sourceid&gt;18B94CDBC6B249938A723A07A3BFCCB5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6A9F79A374A546409FDC6B5EB4EB5AA5&lt;/guid&gt;&#10;                    &lt;answertext&gt;Enter answer text...&lt;/answertext&gt;&#10;                    &lt;valuetype&gt;-1&lt;/valuetype&gt;&#10;                &lt;/answer&gt;&#10;                &lt;answer&gt;&#10;                    &lt;guid&gt;E7319A342EFE4F30AF27D7AC8FC28629&lt;/guid&gt;&#10;                    &lt;answertext&gt;Enter answer text...&lt;/answertext&gt;&#10;                    &lt;valuetype&gt;-1&lt;/valuetype&gt;&#10;                &lt;/answer&gt;&#10;                &lt;answer&gt;&#10;                    &lt;guid&gt;9BD1FB348313409D82FD070936A89884&lt;/guid&gt;&#10;                    &lt;answertext&gt;Enter answer text...&lt;/answertext&gt;&#10;                    &lt;valuetype&gt;1&lt;/valuetype&gt;&#10;                &lt;/answer&gt;&#10;                &lt;answer&gt;&#10;                    &lt;guid&gt;151875E71E6C4050A379C4A88B4C8342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FEAEF3D9B104252A8376D255E5EF350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921BB79915B548F6B7E93B910BB1D8DC&lt;/guid&gt;&#10;        &lt;description /&gt;&#10;        &lt;date&gt;10/7/2014 11:18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FEAEF3D9B104252A8376D255E5EF350&lt;/guid&gt;&#10;            &lt;repollguid&gt;E0E2252F46964EC099C312E703A89666&lt;/repollguid&gt;&#10;            &lt;sourceid&gt;6DAAE02CCF464233B20830834A364D1B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FD3425A82D44EEEB030C66D8D4BFC4F&lt;/guid&gt;&#10;                    &lt;answertext&gt;Enter answer text...&lt;/answertext&gt;&#10;                    &lt;valuetype&gt;-1&lt;/valuetype&gt;&#10;                &lt;/answer&gt;&#10;                &lt;answer&gt;&#10;                    &lt;guid&gt;06FC77FD1E8B411CBD0F1F4731535DB3&lt;/guid&gt;&#10;                    &lt;answertext&gt;Enter answer text...&lt;/answertext&gt;&#10;                    &lt;valuetype&gt;1&lt;/valuetype&gt;&#10;                &lt;/answer&gt;&#10;                &lt;answer&gt;&#10;                    &lt;guid&gt;CD729AD2AB374693B3D9B6437B7D0DCE&lt;/guid&gt;&#10;                    &lt;answertext&gt;Enter answer text...&lt;/answertext&gt;&#10;                    &lt;valuetype&gt;-1&lt;/valuetype&gt;&#10;                &lt;/answer&gt;&#10;                &lt;answer&gt;&#10;                    &lt;guid&gt;FB222E3F62E04388A2009A5A688D1156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6119B32C4884D37A4FD93173ECAC58E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6C1C005D62FF48A08E0D9BDDE3DE8DA5&lt;/guid&gt;&#10;        &lt;description /&gt;&#10;        &lt;date&gt;10/7/2014 11:24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119B32C4884D37A4FD93173ECAC58E&lt;/guid&gt;&#10;            &lt;repollguid&gt;2B22A92F30734BBAA91CCB82507DC12B&lt;/repollguid&gt;&#10;            &lt;sourceid&gt;881D0126732E4215A483A963E081264F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74BCE46C134249C18E035D6504B0AF10&lt;/guid&gt;&#10;                    &lt;answertext&gt;Enter answer text...&lt;/answertext&gt;&#10;                    &lt;valuetype&gt;-1&lt;/valuetype&gt;&#10;                &lt;/answer&gt;&#10;                &lt;answer&gt;&#10;                    &lt;guid&gt;B08AEC33F2E847C9AB64C32DD9073497&lt;/guid&gt;&#10;                    &lt;answertext&gt;Enter answer text...&lt;/answertext&gt;&#10;                    &lt;valuetype&gt;-1&lt;/valuetype&gt;&#10;                &lt;/answer&gt;&#10;                &lt;answer&gt;&#10;                    &lt;guid&gt;76542E8873864378BFC158BFC65700FF&lt;/guid&gt;&#10;                    &lt;answertext&gt;Enter answer text...&lt;/answertext&gt;&#10;                    &lt;valuetype&gt;-1&lt;/valuetype&gt;&#10;                &lt;/answer&gt;&#10;                &lt;answer&gt;&#10;                    &lt;guid&gt;F1EC9265ADE9455199B567C1CF6A8659&lt;/guid&gt;&#10;                    &lt;answertext&gt;Enter answer text...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19B57B9D1BD4732A1E507ABB3FBDD65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98B87D90AE0B47A69D985BE1E6173669&lt;/guid&gt;&#10;        &lt;description /&gt;&#10;        &lt;date&gt;10/7/2014 11:28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19B57B9D1BD4732A1E507ABB3FBDD65&lt;/guid&gt;&#10;            &lt;repollguid&gt;2B226BA931124661B24D07ABA9ADAE21&lt;/repollguid&gt;&#10;            &lt;sourceid&gt;1CD7362F7EF84B279F55B8648D8A87B4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1BE5CE2152B4AF0B1C0A09C793A701B&lt;/guid&gt;&#10;                    &lt;answertext&gt;Enter answer text...&lt;/answertext&gt;&#10;                    &lt;valuetype&gt;-1&lt;/valuetype&gt;&#10;                &lt;/answer&gt;&#10;                &lt;answer&gt;&#10;                    &lt;guid&gt;146BA51CA88E4AA9A8B6EF80B1274649&lt;/guid&gt;&#10;                    &lt;answertext&gt;Enter answer text...&lt;/answertext&gt;&#10;                    &lt;valuetype&gt;-1&lt;/valuetype&gt;&#10;                &lt;/answer&gt;&#10;                &lt;answer&gt;&#10;                    &lt;guid&gt;5AE6A91A3E0D4ACE8D915527CE55D8EC&lt;/guid&gt;&#10;                    &lt;answertext&gt;Enter answer text...&lt;/answertext&gt;&#10;                    &lt;valuetype&gt;1&lt;/valuetype&gt;&#10;                &lt;/answer&gt;&#10;                &lt;answer&gt;&#10;                    &lt;guid&gt;152E07BABE4743448158D611B2115AB2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11A3B4ED0014AF89E08C6F7EEE3D245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9D3D47C46FB842848F8BFB0F20A8E031&lt;/guid&gt;&#10;        &lt;description /&gt;&#10;        &lt;date&gt;10/7/2014 11:31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11A3B4ED0014AF89E08C6F7EEE3D245&lt;/guid&gt;&#10;            &lt;repollguid&gt;3D31514D5B194D2091D61E55DECD270F&lt;/repollguid&gt;&#10;            &lt;sourceid&gt;E930BFAA9BCE42D49F178AFB858ACFF6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4C63BC29D724E888A23DE89105C7AB9&lt;/guid&gt;&#10;                    &lt;answertext&gt;Enter answer text...&lt;/answertext&gt;&#10;                    &lt;valuetype&gt;-1&lt;/valuetype&gt;&#10;                &lt;/answer&gt;&#10;                &lt;answer&gt;&#10;                    &lt;guid&gt;751405E896314086A8679717A46245C8&lt;/guid&gt;&#10;                    &lt;answertext&gt;Enter answer text...&lt;/answertext&gt;&#10;                    &lt;valuetype&gt;1&lt;/valuetype&gt;&#10;                &lt;/answer&gt;&#10;                &lt;answer&gt;&#10;                    &lt;guid&gt;52C4D7BDF1764AFE9B984322E5961663&lt;/guid&gt;&#10;                    &lt;answertext&gt;Enter answer text...&lt;/answertext&gt;&#10;                    &lt;valuetype&gt;-1&lt;/valuetype&gt;&#10;                &lt;/answer&gt;&#10;                &lt;answer&gt;&#10;                    &lt;guid&gt;B6D17A4D8DFB4ACC90E6142D69988346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93774FA4AB3448C93650D10F745E40E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9B498A8A815E461A9E7EFF5BCA25E1B4&lt;/guid&gt;&#10;        &lt;description /&gt;&#10;        &lt;date&gt;10/7/2014 11:38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93774FA4AB3448C93650D10F745E40E&lt;/guid&gt;&#10;            &lt;repollguid&gt;DC842A3F358B4B7DA6DDBB4450A64816&lt;/repollguid&gt;&#10;            &lt;sourceid&gt;67E6C081883444C19769BDC86535493D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73AA7141DFB147C59705F6044D724D46&lt;/guid&gt;&#10;                    &lt;answertext&gt;Enter answer text...&lt;/answertext&gt;&#10;                    &lt;valuetype&gt;-1&lt;/valuetype&gt;&#10;                &lt;/answer&gt;&#10;                &lt;answer&gt;&#10;                    &lt;guid&gt;4AC8C9366DCB4600B62EC17094D35975&lt;/guid&gt;&#10;                    &lt;answertext&gt;Enter answer text...&lt;/answertext&gt;&#10;                    &lt;valuetype&gt;-1&lt;/valuetype&gt;&#10;                &lt;/answer&gt;&#10;                &lt;answer&gt;&#10;                    &lt;guid&gt;32AD0151F841455BBBB87ADA531F107E&lt;/guid&gt;&#10;                    &lt;answertext&gt;Enter answer text...&lt;/answertext&gt;&#10;                    &lt;valuetype&gt;1&lt;/valuetype&gt;&#10;                &lt;/answer&gt;&#10;                &lt;answer&gt;&#10;                    &lt;guid&gt;8C2EAA43C9854014BB4C034BDEFF92AD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4DE5425C0524C4DAEC008B28980126E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D1A7CDE581DF482295F90808A74EB0E3&lt;/guid&gt;&#10;        &lt;description /&gt;&#10;        &lt;date&gt;10/7/2014 11:40:3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4DE5425C0524C4DAEC008B28980126E&lt;/guid&gt;&#10;            &lt;repollguid&gt;7601B93075F54D6D9061DF71656F36DE&lt;/repollguid&gt;&#10;            &lt;sourceid&gt;08026E30201247D094E9666CA7861E01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4A33B368E00B47178338F5B5EA03E728&lt;/guid&gt;&#10;                    &lt;answertext&gt;Enter answer text...&lt;/answertext&gt;&#10;                    &lt;valuetype&gt;1&lt;/valuetype&gt;&#10;                &lt;/answer&gt;&#10;                &lt;answer&gt;&#10;                    &lt;guid&gt;075D53C856CA413495B073BD0B2652DF&lt;/guid&gt;&#10;                    &lt;answertext&gt;Enter answer text...&lt;/answertext&gt;&#10;                    &lt;valuetype&gt;-1&lt;/valuetype&gt;&#10;                &lt;/answer&gt;&#10;                &lt;answer&gt;&#10;                    &lt;guid&gt;5BD1F4EBDBA845398C2659EC11B284AB&lt;/guid&gt;&#10;                    &lt;answertext&gt;Enter answer text...&lt;/answertext&gt;&#10;                    &lt;valuetype&gt;-1&lt;/valuetype&gt;&#10;                &lt;/answer&gt;&#10;                &lt;answer&gt;&#10;                    &lt;guid&gt;AA37DD8AE0FB4B6DACF7CF168ED3977D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CDC10A3648143E6BF22B1B73876C4F9"/>
  <p:tag name="TYPE" val="MultiChoiceSlide"/>
  <p:tag name="TPSLIDEBULLETSTYLE" val="2"/>
  <p:tag name="CHARTTYPE" val="0"/>
  <p:tag name="TPQUESTIONXML" val="﻿&lt;?xml version=&quot;1.0&quot; encoding=&quot;utf-8&quot;?&gt;&#10;&lt;questionlist&gt;&#10;    &lt;properties&gt;&#10;        &lt;guid&gt;1C628733CAA746CD9422DF47A4B8D09F&lt;/guid&gt;&#10;        &lt;description /&gt;&#10;        &lt;date&gt;10/7/2014 10:27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CDC10A3648143E6BF22B1B73876C4F9&lt;/guid&gt;&#10;            &lt;repollguid&gt;29B21A110DE24A5EAB144CF64C1E0B73&lt;/repollguid&gt;&#10;            &lt;sourceid&gt;939B2430232F4118AF81E1E980FD7DC0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0F31BD1CED3F433F80D059F924B930F0&lt;/guid&gt;&#10;                    &lt;answertext&gt;Enter answer text...&lt;/answertext&gt;&#10;                    &lt;valuetype&gt;-1&lt;/valuetype&gt;&#10;                &lt;/answer&gt;&#10;                &lt;answer&gt;&#10;                    &lt;guid&gt;9E0E19F592514AEC81934B030F066A17&lt;/guid&gt;&#10;                    &lt;answertext&gt;Enter answer text...&lt;/answertext&gt;&#10;                    &lt;valuetype&gt;1&lt;/valuetype&gt;&#10;                &lt;/answer&gt;&#10;                &lt;answer&gt;&#10;                    &lt;guid&gt;46A15CFE12424A94B26735ABCC0A41F0&lt;/guid&gt;&#10;                    &lt;answertext&gt;Enter answer text...&lt;/answertext&gt;&#10;                    &lt;valuetype&gt;-1&lt;/valuetype&gt;&#10;                &lt;/answer&gt;&#10;                &lt;answer&gt;&#10;                    &lt;guid&gt;637E99C92DE843DDAF9FF4690651BD4B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  <p:tag name="HASRESULTS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C9D571994834BACAF31370150423D96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308DF3BF0F484BF3B24A0A8CDE04DF34&lt;/guid&gt;&#10;        &lt;description /&gt;&#10;        &lt;date&gt;10/7/2014 11:48:4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9D571994834BACAF31370150423D96&lt;/guid&gt;&#10;            &lt;repollguid&gt;D013AF5E9CC4483B876E52DD7DA77D65&lt;/repollguid&gt;&#10;            &lt;sourceid&gt;A144D5E73FF148F695D5C5B97B3C88E0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E0263FB4FAC34983A4D4869440E5C756&lt;/guid&gt;&#10;                    &lt;answertext&gt;Enter answer text...&lt;/answertext&gt;&#10;                    &lt;valuetype&gt;-1&lt;/valuetype&gt;&#10;                &lt;/answer&gt;&#10;                &lt;answer&gt;&#10;                    &lt;guid&gt;1105F55DEEF54AF283EAAE3D8353E8C3&lt;/guid&gt;&#10;                    &lt;answertext&gt;Enter answer text...&lt;/answertext&gt;&#10;                    &lt;valuetype&gt;-1&lt;/valuetype&gt;&#10;                &lt;/answer&gt;&#10;                &lt;answer&gt;&#10;                    &lt;guid&gt;7883BC3FC5B44717AAEBC6D221CFF485&lt;/guid&gt;&#10;                    &lt;answertext&gt;Enter answer text...&lt;/answertext&gt;&#10;                    &lt;valuetype&gt;-1&lt;/valuetype&gt;&#10;                &lt;/answer&gt;&#10;                &lt;answer&gt;&#10;                    &lt;guid&gt;15BA630A9A174C52941EE3CC768866F2&lt;/guid&gt;&#10;                    &lt;answertext&gt;Enter answer text...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730E138CB424AB39DF49FA42C8B9112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0462F314FD374674A0CEADB57805541C&lt;/guid&gt;&#10;        &lt;description /&gt;&#10;        &lt;date&gt;10/7/2014 11:53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30E138CB424AB39DF49FA42C8B9112&lt;/guid&gt;&#10;            &lt;repollguid&gt;3E975E8E799F415FB999A6CAF77CF026&lt;/repollguid&gt;&#10;            &lt;sourceid&gt;DBAAA724CF7B4E24BB081409D8BD5D2D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6681D427770A42E3B31B2AC621806798&lt;/guid&gt;&#10;                    &lt;answertext&gt;Enter answer text...&lt;/answertext&gt;&#10;                    &lt;valuetype&gt;-1&lt;/valuetype&gt;&#10;                &lt;/answer&gt;&#10;                &lt;answer&gt;&#10;                    &lt;guid&gt;FAD091E26348422EBD30A6E4C6C6F257&lt;/guid&gt;&#10;                    &lt;answertext&gt;Enter answer text...&lt;/answertext&gt;&#10;                    &lt;valuetype&gt;-1&lt;/valuetype&gt;&#10;                &lt;/answer&gt;&#10;                &lt;answer&gt;&#10;                    &lt;guid&gt;16F40974F9D0431380433E2186DDF195&lt;/guid&gt;&#10;                    &lt;answertext&gt;Enter answer text...&lt;/answertext&gt;&#10;                    &lt;valuetype&gt;-1&lt;/valuetype&gt;&#10;                &lt;/answer&gt;&#10;                &lt;answer&gt;&#10;                    &lt;guid&gt;9341C50B1426402EB671E1148413761B&lt;/guid&gt;&#10;                    &lt;answertext&gt;Enter answer text...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8884BCCBD144C7A970C5E0CF67B56D7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5EE9817789704E2C97FF99D9D853CD0F&lt;/guid&gt;&#10;        &lt;description /&gt;&#10;        &lt;date&gt;10/7/2014 11:55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8884BCCBD144C7A970C5E0CF67B56D7&lt;/guid&gt;&#10;            &lt;repollguid&gt;66D54A75F0EB4213A1900C2C1F74DEE1&lt;/repollguid&gt;&#10;            &lt;sourceid&gt;70DF7B55D0E64968A00F4C7DF9BB06DB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61651ECDE5B491990B32AEBB351AC62&lt;/guid&gt;&#10;                    &lt;answertext&gt;Enter answer text...&lt;/answertext&gt;&#10;                    &lt;valuetype&gt;1&lt;/valuetype&gt;&#10;                &lt;/answer&gt;&#10;                &lt;answer&gt;&#10;                    &lt;guid&gt;05C001DF683649F3BAAB76634CC137F7&lt;/guid&gt;&#10;                    &lt;answertext&gt;Enter answer text...&lt;/answertext&gt;&#10;                    &lt;valuetype&gt;-1&lt;/valuetype&gt;&#10;                &lt;/answer&gt;&#10;                &lt;answer&gt;&#10;                    &lt;guid&gt;983DA094352F46A1B4675DAB165A0BDD&lt;/guid&gt;&#10;                    &lt;answertext&gt;Enter answer text...&lt;/answertext&gt;&#10;                    &lt;valuetype&gt;-1&lt;/valuetype&gt;&#10;                &lt;/answer&gt;&#10;                &lt;answer&gt;&#10;                    &lt;guid&gt;9193CD46889548B4A9D1D5F8A9E58752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465A046DE55439888866401FC52426F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73F33423504044CC80A831F0DDF0A3ED&lt;/guid&gt;&#10;        &lt;description /&gt;&#10;        &lt;date&gt;10/8/2014 12:02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465A046DE55439888866401FC52426F&lt;/guid&gt;&#10;            &lt;repollguid&gt;C902FA4C289D48DC951DDCB0A5CB7C47&lt;/repollguid&gt;&#10;            &lt;sourceid&gt;851FBA8497A64750B4EF69D50E4600B4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89CA079706474FE78E94D2C798E268FF&lt;/guid&gt;&#10;                    &lt;answertext&gt;Enter answer text...&lt;/answertext&gt;&#10;                    &lt;valuetype&gt;1&lt;/valuetype&gt;&#10;                &lt;/answer&gt;&#10;                &lt;answer&gt;&#10;                    &lt;guid&gt;8F5E88ED00A94DC4A8F7E92DC670490D&lt;/guid&gt;&#10;                    &lt;answertext&gt;Enter answer text...&lt;/answertext&gt;&#10;                    &lt;valuetype&gt;-1&lt;/valuetype&gt;&#10;                &lt;/answer&gt;&#10;                &lt;answer&gt;&#10;                    &lt;guid&gt;1C75B2DDAC9743D89750CC0285C396F3&lt;/guid&gt;&#10;                    &lt;answertext&gt;Enter answer text...&lt;/answertext&gt;&#10;                    &lt;valuetype&gt;-1&lt;/valuetype&gt;&#10;                &lt;/answer&gt;&#10;                &lt;answer&gt;&#10;                    &lt;guid&gt;DBE4CCD555144A57B2214947FEF2E2A1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314ADB8E1DB46E0B0174746FE6DC337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24DFD672F0E244BF9BC65F6C68A42DA8&lt;/guid&gt;&#10;        &lt;description /&gt;&#10;        &lt;date&gt;10/8/2014 12:05:1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314ADB8E1DB46E0B0174746FE6DC337&lt;/guid&gt;&#10;            &lt;repollguid&gt;6B966541824C4651A41062122D461E20&lt;/repollguid&gt;&#10;            &lt;sourceid&gt;38321AE0F24641B8986A35941FC87D0B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03FF51113EA44C2BFA518FB169AE856&lt;/guid&gt;&#10;                    &lt;answertext&gt;Enter answer text...&lt;/answertext&gt;&#10;                    &lt;valuetype&gt;-1&lt;/valuetype&gt;&#10;                &lt;/answer&gt;&#10;                &lt;answer&gt;&#10;                    &lt;guid&gt;E589B94B123C47B18E0488BBC11C7CD9&lt;/guid&gt;&#10;                    &lt;answertext&gt;Enter answer text...&lt;/answertext&gt;&#10;                    &lt;valuetype&gt;-1&lt;/valuetype&gt;&#10;                &lt;/answer&gt;&#10;                &lt;answer&gt;&#10;                    &lt;guid&gt;9EA8C978D59C426781825958BD9C6EE5&lt;/guid&gt;&#10;                    &lt;answertext&gt;Enter answer text...&lt;/answertext&gt;&#10;                    &lt;valuetype&gt;1&lt;/valuetype&gt;&#10;                &lt;/answer&gt;&#10;                &lt;answer&gt;&#10;                    &lt;guid&gt;D6B352F4D26F43849CEE7D4446FCB9B4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C1BCCD4B6F47D7B24DAF1373AA2348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82905271977047978B0C2E5F8622538D&lt;/guid&gt;&#10;        &lt;description /&gt;&#10;        &lt;date&gt;10/8/2014 12:07:4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BC1BCCD4B6F47D7B24DAF1373AA2348&lt;/guid&gt;&#10;            &lt;repollguid&gt;C8E00E8DBABE42D693C92752FC17EEA7&lt;/repollguid&gt;&#10;            &lt;sourceid&gt;58CD852B047448129989F50B7FF3161B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29AD72CAD3684A33AB453D15CD8973C0&lt;/guid&gt;&#10;                    &lt;answertext&gt;Enter answer text...&lt;/answertext&gt;&#10;                    &lt;valuetype&gt;1&lt;/valuetype&gt;&#10;                &lt;/answer&gt;&#10;                &lt;answer&gt;&#10;                    &lt;guid&gt;58BB1329D1694059AA7C6C218344609A&lt;/guid&gt;&#10;                    &lt;answertext&gt;Enter answer text...&lt;/answertext&gt;&#10;                    &lt;valuetype&gt;-1&lt;/valuetype&gt;&#10;                &lt;/answer&gt;&#10;                &lt;answer&gt;&#10;                    &lt;guid&gt;93DFAEAD59034D1C9E9A8CA6B6ED5D0C&lt;/guid&gt;&#10;                    &lt;answertext&gt;Enter answer text...&lt;/answertext&gt;&#10;                    &lt;valuetype&gt;-1&lt;/valuetype&gt;&#10;                &lt;/answer&gt;&#10;                &lt;answer&gt;&#10;                    &lt;guid&gt;F2AE76B7F97C41DEAAA1BEF9DCA14384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F0ABE301504DA8B518C299F7E37698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2D820834A2CC4CE59097EAD0B5818CFD&lt;/guid&gt;&#10;        &lt;description /&gt;&#10;        &lt;date&gt;10/8/2014 12:12:3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4F0ABE301504DA8B518C299F7E37698&lt;/guid&gt;&#10;            &lt;repollguid&gt;821731AAEA204D7F842BA14B41490AC9&lt;/repollguid&gt;&#10;            &lt;sourceid&gt;AB6E0C88B6104CDA85B5C0F85EDDA834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43616229FF5A4A0492B05D5B7D68005B&lt;/guid&gt;&#10;                    &lt;answertext&gt;Enter answer text...&lt;/answertext&gt;&#10;                    &lt;valuetype&gt;-1&lt;/valuetype&gt;&#10;                &lt;/answer&gt;&#10;                &lt;answer&gt;&#10;                    &lt;guid&gt;213A8209087A4863AD500C0B76571B7A&lt;/guid&gt;&#10;                    &lt;answertext&gt;Enter answer text...&lt;/answertext&gt;&#10;                    &lt;valuetype&gt;-1&lt;/valuetype&gt;&#10;                &lt;/answer&gt;&#10;                &lt;answer&gt;&#10;                    &lt;guid&gt;8B01F1AA7EE74646AF9F6DD849ED141A&lt;/guid&gt;&#10;                    &lt;answertext&gt;Enter answer text...&lt;/answertext&gt;&#10;                    &lt;valuetype&gt;1&lt;/valuetype&gt;&#10;                &lt;/answer&gt;&#10;                &lt;answer&gt;&#10;                    &lt;guid&gt;C9FD400DD8A54AB9952DEB629719BB38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A51055CCB0A4AE9B733C48894BAF7BA"/>
  <p:tag name="TYPE" val="MultiChoiceSlid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D4924969B5FB4471AE4784ABB93D95C3&lt;/guid&gt;&#10;        &lt;description /&gt;&#10;        &lt;date&gt;10/8/2014 12:1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A51055CCB0A4AE9B733C48894BAF7BA&lt;/guid&gt;&#10;            &lt;repollguid&gt;D664CD7B51574BDBB769462AF6C54BB3&lt;/repollguid&gt;&#10;            &lt;sourceid&gt;BF2840FAC6DB4F2A8E99A805D8C6C85D&lt;/sourceid&gt;&#10;            &lt;questiontext&gt;Which of the following is true re :the Danger Spac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697A2DE468F540BABEB5EEBC3DA434F8&lt;/guid&gt;&#10;                    &lt;answertext&gt;Enter answer text...&lt;/answertext&gt;&#10;                    &lt;valuetype&gt;1&lt;/valuetype&gt;&#10;                &lt;/answer&gt;&#10;                &lt;answer&gt;&#10;                    &lt;guid&gt;D0167E73981E41248D77F020F3F8FE56&lt;/guid&gt;&#10;                    &lt;answertext&gt;Enter answer text...&lt;/answertext&gt;&#10;                    &lt;valuetype&gt;-1&lt;/valuetype&gt;&#10;                &lt;/answer&gt;&#10;                &lt;answer&gt;&#10;                    &lt;guid&gt;841BEDC84BF946FAA30ADDB978BD6385&lt;/guid&gt;&#10;                    &lt;answertext&gt;Enter answer text...&lt;/answertext&gt;&#10;                    &lt;valuetype&gt;-1&lt;/valuetype&gt;&#10;                &lt;/answer&gt;&#10;                &lt;answer&gt;&#10;                    &lt;guid&gt;A67D6F0B6EAB4E81BB4E8B879452312D&lt;/guid&gt;&#10;                    &lt;answertext&gt;Enter answer text...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2770A334D854353B7FEAF7C74927CDB"/>
  <p:tag name="TYPE" val="TrueFals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868AEB73B594404B9F260DF077763284&lt;/guid&gt;&#10;        &lt;description /&gt;&#10;        &lt;date&gt;10/8/2014 12:24:1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2770A334D854353B7FEAF7C74927CDB&lt;/guid&gt;&#10;            &lt;repollguid&gt;2FB42520E980467585D7CF435D6D69A9&lt;/repollguid&gt;&#10;            &lt;sourceid&gt;5A581D44956E4171A4232A16DBE13DC6&lt;/sourceid&gt;&#10;            &lt;questiontext&gt;CT is essential in the evaluation of deep space neck infections as PE alone can misidentify the involved spaces 70% of the tim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truefalse&gt;True&lt;/truefalse&gt;&#10;            &lt;answers&gt;&#10;                &lt;answer&gt;&#10;                    &lt;guid&gt;ECEE6A8925D544DF80882A788C4C7D03&lt;/guid&gt;&#10;                    &lt;answertext&gt;True&lt;/answertext&gt;&#10;                    &lt;valuetype&gt;1&lt;/valuetype&gt;&#10;                &lt;/answer&gt;&#10;                &lt;answer&gt;&#10;                    &lt;guid&gt;57382FCF21B8455F938840DF5CDB2DF8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F45A1845C5F45969DE78880CB38B26D"/>
  <p:tag name="TYPE" val="TrueFalse"/>
  <p:tag name="TPSLIDEBULLETSTYLE" val="2"/>
  <p:tag name="CHARTTYPE" val="0"/>
  <p:tag name="HASRESULTS" val="False"/>
  <p:tag name="TPQUESTIONXML" val="﻿&lt;?xml version=&quot;1.0&quot; encoding=&quot;utf-8&quot;?&gt;&#10;&lt;questionlist&gt;&#10;    &lt;properties&gt;&#10;        &lt;guid&gt;79D751837B9B40EC95AE1C1020E1FDC4&lt;/guid&gt;&#10;        &lt;description /&gt;&#10;        &lt;date&gt;10/8/2014 12:25:4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45A1845C5F45969DE78880CB38B26D&lt;/guid&gt;&#10;            &lt;repollguid&gt;25F83547C1BB4345AEE2ECF84FB3CC9A&lt;/repollguid&gt;&#10;            &lt;sourceid&gt;31865E7564014D7FA44DD2C3E2BBCA8D&lt;/sourceid&gt;&#10;            &lt;questiontext&gt;Enter question text..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truefalse&gt;True&lt;/truefalse&gt;&#10;            &lt;answers&gt;&#10;                &lt;answer&gt;&#10;                    &lt;guid&gt;5975FA8B6EC64CCB81290D0F297FA5E8&lt;/guid&gt;&#10;                    &lt;answertext&gt;True&lt;/answertext&gt;&#10;                    &lt;valuetype&gt;1&lt;/valuetype&gt;&#10;                &lt;/answer&gt;&#10;                &lt;answer&gt;&#10;                    &lt;guid&gt;6F8A507DDAC04C8EBD97859DFF7509DA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False"/>
  <p:tag name="AUTOFORMATCHART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1198</Words>
  <Application>Microsoft Office PowerPoint</Application>
  <PresentationFormat>On-screen Show (4:3)</PresentationFormat>
  <Paragraphs>203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Microsoft Graph Chart</vt:lpstr>
      <vt:lpstr>Slide 1</vt:lpstr>
      <vt:lpstr>Slide 2</vt:lpstr>
      <vt:lpstr>Do you like Turning Point as a teaching tool?</vt:lpstr>
      <vt:lpstr>The most common bacteria isolated from head and neck odontogenic infections include all of the following except:</vt:lpstr>
      <vt:lpstr>The most accurate clinical scenario that explains the progression of odontogenic infection is:</vt:lpstr>
      <vt:lpstr>When you are capernoited, what are you:</vt:lpstr>
      <vt:lpstr>All of the following antibiotics are effective in treating odontogenic infections except:</vt:lpstr>
      <vt:lpstr>All of the following are true of bactericidal antibiotics except:</vt:lpstr>
      <vt:lpstr>Once the bone has been perforated, which factor most affects the location of the soft tissue abscess?</vt:lpstr>
      <vt:lpstr>From the perspective of an otolaryngologist, infected teeth should be removed</vt:lpstr>
      <vt:lpstr>From the perspective of an OMFS resident, infected teeth should be removed</vt:lpstr>
      <vt:lpstr>What is the most likely etiology of the lesion pictured below?</vt:lpstr>
      <vt:lpstr>The buccal space becomes involved when the infection of the maxillary molar teeth breaks out superior to the attachment of the:</vt:lpstr>
      <vt:lpstr>The following are boundaries of the buccal space except:</vt:lpstr>
      <vt:lpstr>A person who is a fysigunkus lacks what?</vt:lpstr>
      <vt:lpstr>The primary mandibular spaces include all of the following except:</vt:lpstr>
      <vt:lpstr>The factor that determines whether the sublingual or the submandibular space is involved is the location of the perforation relative to:</vt:lpstr>
      <vt:lpstr>Which mandibular space is highlighted in the drawing below:</vt:lpstr>
      <vt:lpstr>All of the following are true of Ludwig’s angina except:</vt:lpstr>
      <vt:lpstr>What is the next best step in management of the patient below</vt:lpstr>
      <vt:lpstr>Which American city invented plastic vomit?</vt:lpstr>
      <vt:lpstr>What is the name of the space labeled 1 in the image below?</vt:lpstr>
      <vt:lpstr>Parapharyngeal Space</vt:lpstr>
      <vt:lpstr>This young man presents with 2 days of increasing dysphagia and fever.  He is an attorney and he really wants to avoid surgery if possible.  The best course of action would include:</vt:lpstr>
      <vt:lpstr>The pathogenic organism responsible for most cases of bacterial pharyngitis in adults is:</vt:lpstr>
      <vt:lpstr>If antibiotics are prescribed within 24-48 hours of symptom onset in bacterial pharyngitis</vt:lpstr>
      <vt:lpstr>Penicillin treatment failure in bacterial pharyngitis can be explained by all of the following except:</vt:lpstr>
      <vt:lpstr>What is the best way to stop crying while peeling onions?</vt:lpstr>
      <vt:lpstr>All of the following are true regarding Corynebacterium Diphtheriae infections except:</vt:lpstr>
      <vt:lpstr>The most common cause of pharyngitis in adults is</vt:lpstr>
      <vt:lpstr>The most commonly seen CT scan abnormality of patients with the common cold is:</vt:lpstr>
      <vt:lpstr>All the following statements are true concerning EBV except:</vt:lpstr>
      <vt:lpstr>One human hair can support how many kilograms?</vt:lpstr>
      <vt:lpstr>Which of the following is true re :the Danger Space?</vt:lpstr>
      <vt:lpstr>CT is essential in the evaluation of deep space neck infections as PE alone can misidentify the involved spaces 70% of the time.</vt:lpstr>
      <vt:lpstr>Clindamycin is a fist line antibiotic choice for a   community acquired deep neck infections</vt:lpstr>
      <vt:lpstr>Failure to respond to 48 to 72 hours of empiric antibiotic therapy is an indication for surgery</vt:lpstr>
      <vt:lpstr>Lemierre’s Syndrome is a thrombophlebitis of the IJ and carotid artery</vt:lpstr>
      <vt:lpstr>A patient presents with fever, lethargy, orbital pain, reduced extraocular motility and a dilated pupil.  He also reports having had dental work 1 week prior. These symptoms are concerning for</vt:lpstr>
      <vt:lpstr>Which animal sleeps for only 5 minutes a day?</vt:lpstr>
      <vt:lpstr>All of the following are true regarding the condition this patient has except: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jbyrne</dc:creator>
  <cp:lastModifiedBy>skane</cp:lastModifiedBy>
  <cp:revision>199</cp:revision>
  <dcterms:created xsi:type="dcterms:W3CDTF">2013-05-09T03:01:32Z</dcterms:created>
  <dcterms:modified xsi:type="dcterms:W3CDTF">2014-10-08T15:54:15Z</dcterms:modified>
</cp:coreProperties>
</file>