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67"/>
  </p:notesMasterIdLst>
  <p:handoutMasterIdLst>
    <p:handoutMasterId r:id="rId68"/>
  </p:handoutMasterIdLst>
  <p:sldIdLst>
    <p:sldId id="256" r:id="rId2"/>
    <p:sldId id="257" r:id="rId3"/>
    <p:sldId id="268" r:id="rId4"/>
    <p:sldId id="258" r:id="rId5"/>
    <p:sldId id="267" r:id="rId6"/>
    <p:sldId id="266" r:id="rId7"/>
    <p:sldId id="269" r:id="rId8"/>
    <p:sldId id="261" r:id="rId9"/>
    <p:sldId id="262" r:id="rId10"/>
    <p:sldId id="265" r:id="rId11"/>
    <p:sldId id="263" r:id="rId12"/>
    <p:sldId id="264" r:id="rId13"/>
    <p:sldId id="275" r:id="rId14"/>
    <p:sldId id="270" r:id="rId15"/>
    <p:sldId id="272" r:id="rId16"/>
    <p:sldId id="274" r:id="rId17"/>
    <p:sldId id="277" r:id="rId18"/>
    <p:sldId id="284" r:id="rId19"/>
    <p:sldId id="278" r:id="rId20"/>
    <p:sldId id="279" r:id="rId21"/>
    <p:sldId id="280" r:id="rId22"/>
    <p:sldId id="281" r:id="rId23"/>
    <p:sldId id="283" r:id="rId24"/>
    <p:sldId id="282" r:id="rId25"/>
    <p:sldId id="285" r:id="rId26"/>
    <p:sldId id="286" r:id="rId27"/>
    <p:sldId id="289" r:id="rId28"/>
    <p:sldId id="291" r:id="rId29"/>
    <p:sldId id="292" r:id="rId30"/>
    <p:sldId id="295" r:id="rId31"/>
    <p:sldId id="293" r:id="rId32"/>
    <p:sldId id="294" r:id="rId33"/>
    <p:sldId id="297" r:id="rId34"/>
    <p:sldId id="298" r:id="rId35"/>
    <p:sldId id="296" r:id="rId36"/>
    <p:sldId id="300" r:id="rId37"/>
    <p:sldId id="302" r:id="rId38"/>
    <p:sldId id="306" r:id="rId39"/>
    <p:sldId id="299" r:id="rId40"/>
    <p:sldId id="303" r:id="rId41"/>
    <p:sldId id="304" r:id="rId42"/>
    <p:sldId id="307" r:id="rId43"/>
    <p:sldId id="308" r:id="rId44"/>
    <p:sldId id="309" r:id="rId45"/>
    <p:sldId id="310" r:id="rId46"/>
    <p:sldId id="311" r:id="rId47"/>
    <p:sldId id="312" r:id="rId48"/>
    <p:sldId id="313" r:id="rId49"/>
    <p:sldId id="315" r:id="rId50"/>
    <p:sldId id="326" r:id="rId51"/>
    <p:sldId id="327" r:id="rId52"/>
    <p:sldId id="328" r:id="rId53"/>
    <p:sldId id="331" r:id="rId54"/>
    <p:sldId id="317" r:id="rId55"/>
    <p:sldId id="333" r:id="rId56"/>
    <p:sldId id="334" r:id="rId57"/>
    <p:sldId id="319" r:id="rId58"/>
    <p:sldId id="322" r:id="rId59"/>
    <p:sldId id="329" r:id="rId60"/>
    <p:sldId id="330" r:id="rId61"/>
    <p:sldId id="323" r:id="rId62"/>
    <p:sldId id="324" r:id="rId63"/>
    <p:sldId id="325" r:id="rId64"/>
    <p:sldId id="336" r:id="rId65"/>
    <p:sldId id="335"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2446" autoAdjust="0"/>
  </p:normalViewPr>
  <p:slideViewPr>
    <p:cSldViewPr snapToGrid="0" snapToObjects="1">
      <p:cViewPr varScale="1">
        <p:scale>
          <a:sx n="58" d="100"/>
          <a:sy n="58" d="100"/>
        </p:scale>
        <p:origin x="-120" y="-5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B640DA3-6A26-8844-B2C6-FB336E2C65A5}" type="datetime1">
              <a:rPr lang="en-US" smtClean="0"/>
              <a:t>10/22/14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36A9A8-80D3-7842-9FEF-CE0D1286DC9D}" type="slidenum">
              <a:rPr lang="en-US" smtClean="0"/>
              <a:t>‹#›</a:t>
            </a:fld>
            <a:endParaRPr lang="en-US"/>
          </a:p>
        </p:txBody>
      </p:sp>
    </p:spTree>
    <p:extLst>
      <p:ext uri="{BB962C8B-B14F-4D97-AF65-F5344CB8AC3E}">
        <p14:creationId xmlns:p14="http://schemas.microsoft.com/office/powerpoint/2010/main" val="9510670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572416-6AF3-7546-9979-AE3055C3B4B4}" type="datetime1">
              <a:rPr lang="en-US" smtClean="0"/>
              <a:t>10/22/14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0CF015-C232-1645-876F-35B763F009D9}" type="slidenum">
              <a:rPr lang="en-US" smtClean="0"/>
              <a:t>‹#›</a:t>
            </a:fld>
            <a:endParaRPr lang="en-US"/>
          </a:p>
        </p:txBody>
      </p:sp>
    </p:spTree>
    <p:extLst>
      <p:ext uri="{BB962C8B-B14F-4D97-AF65-F5344CB8AC3E}">
        <p14:creationId xmlns:p14="http://schemas.microsoft.com/office/powerpoint/2010/main" val="27622228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1</a:t>
            </a:fld>
            <a:endParaRPr lang="en-US"/>
          </a:p>
        </p:txBody>
      </p:sp>
    </p:spTree>
    <p:extLst>
      <p:ext uri="{BB962C8B-B14F-4D97-AF65-F5344CB8AC3E}">
        <p14:creationId xmlns:p14="http://schemas.microsoft.com/office/powerpoint/2010/main" val="3228399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 is a pivotal facial</a:t>
            </a:r>
            <a:r>
              <a:rPr lang="en-US" baseline="0" dirty="0" smtClean="0"/>
              <a:t> unit when analyzing the nose or neck</a:t>
            </a:r>
          </a:p>
          <a:p>
            <a:r>
              <a:rPr lang="en-US" baseline="0" dirty="0" smtClean="0"/>
              <a:t>Gonzalez-</a:t>
            </a:r>
            <a:r>
              <a:rPr lang="en-US" baseline="0" dirty="0" err="1" smtClean="0"/>
              <a:t>Ulloa</a:t>
            </a:r>
            <a:r>
              <a:rPr lang="en-US" baseline="0" dirty="0" smtClean="0"/>
              <a:t> described the ideal chin position by a tangential line through the </a:t>
            </a:r>
            <a:r>
              <a:rPr lang="en-US" baseline="0" dirty="0" err="1" smtClean="0"/>
              <a:t>nasion</a:t>
            </a:r>
            <a:r>
              <a:rPr lang="en-US" baseline="0" dirty="0" smtClean="0"/>
              <a:t> to the </a:t>
            </a:r>
            <a:r>
              <a:rPr lang="en-US" baseline="0" dirty="0" err="1" smtClean="0"/>
              <a:t>pogonion</a:t>
            </a:r>
            <a:r>
              <a:rPr lang="en-US" baseline="0" dirty="0" smtClean="0"/>
              <a:t>, which is almost perpendicular to the Frankfort horizontal plane.</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19</a:t>
            </a:fld>
            <a:endParaRPr lang="en-US"/>
          </a:p>
        </p:txBody>
      </p:sp>
    </p:spTree>
    <p:extLst>
      <p:ext uri="{BB962C8B-B14F-4D97-AF65-F5344CB8AC3E}">
        <p14:creationId xmlns:p14="http://schemas.microsoft.com/office/powerpoint/2010/main" val="2948768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neck </a:t>
            </a:r>
            <a:r>
              <a:rPr lang="en-US" baseline="0" dirty="0" smtClean="0"/>
              <a:t>should have an acute </a:t>
            </a:r>
            <a:r>
              <a:rPr lang="en-US" b="1" baseline="0" dirty="0" err="1" smtClean="0"/>
              <a:t>mentocervical</a:t>
            </a:r>
            <a:r>
              <a:rPr lang="en-US" b="1" baseline="0" dirty="0" smtClean="0"/>
              <a:t> angle</a:t>
            </a:r>
            <a:endParaRPr lang="en-US" b="0" baseline="0" dirty="0" smtClean="0"/>
          </a:p>
          <a:p>
            <a:r>
              <a:rPr lang="en-US" b="0" baseline="0" dirty="0" smtClean="0"/>
              <a:t>Angle is produced by drawing a line from the glabella to the </a:t>
            </a:r>
            <a:r>
              <a:rPr lang="en-US" b="0" baseline="0" dirty="0" err="1" smtClean="0"/>
              <a:t>pogonion</a:t>
            </a:r>
            <a:r>
              <a:rPr lang="en-US" b="0" baseline="0" dirty="0" smtClean="0"/>
              <a:t> and intersecting with a line tangent from the </a:t>
            </a:r>
            <a:r>
              <a:rPr lang="en-US" b="0" baseline="0" dirty="0" err="1" smtClean="0"/>
              <a:t>menton</a:t>
            </a:r>
            <a:r>
              <a:rPr lang="en-US" b="0" baseline="0" dirty="0" smtClean="0"/>
              <a:t> to the cervical point</a:t>
            </a:r>
          </a:p>
          <a:p>
            <a:r>
              <a:rPr lang="en-US" b="1" baseline="0" dirty="0" smtClean="0"/>
              <a:t>Cervical point</a:t>
            </a:r>
            <a:r>
              <a:rPr lang="en-US" b="0" baseline="0" dirty="0" smtClean="0"/>
              <a:t> is the innermost point between the </a:t>
            </a:r>
            <a:r>
              <a:rPr lang="en-US" b="0" baseline="0" dirty="0" err="1" smtClean="0"/>
              <a:t>submentum</a:t>
            </a:r>
            <a:r>
              <a:rPr lang="en-US" b="0" baseline="0" dirty="0" smtClean="0"/>
              <a:t> and the neck</a:t>
            </a:r>
            <a:endParaRPr lang="en-US" b="1" dirty="0"/>
          </a:p>
        </p:txBody>
      </p:sp>
      <p:sp>
        <p:nvSpPr>
          <p:cNvPr id="4" name="Slide Number Placeholder 3"/>
          <p:cNvSpPr>
            <a:spLocks noGrp="1"/>
          </p:cNvSpPr>
          <p:nvPr>
            <p:ph type="sldNum" sz="quarter" idx="10"/>
          </p:nvPr>
        </p:nvSpPr>
        <p:spPr/>
        <p:txBody>
          <a:bodyPr/>
          <a:lstStyle/>
          <a:p>
            <a:fld id="{D60CF015-C232-1645-876F-35B763F009D9}" type="slidenum">
              <a:rPr lang="en-US" smtClean="0"/>
              <a:t>20</a:t>
            </a:fld>
            <a:endParaRPr lang="en-US"/>
          </a:p>
        </p:txBody>
      </p:sp>
    </p:spTree>
    <p:extLst>
      <p:ext uri="{BB962C8B-B14F-4D97-AF65-F5344CB8AC3E}">
        <p14:creationId xmlns:p14="http://schemas.microsoft.com/office/powerpoint/2010/main" val="3093766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21</a:t>
            </a:fld>
            <a:endParaRPr lang="en-US"/>
          </a:p>
        </p:txBody>
      </p:sp>
    </p:spTree>
    <p:extLst>
      <p:ext uri="{BB962C8B-B14F-4D97-AF65-F5344CB8AC3E}">
        <p14:creationId xmlns:p14="http://schemas.microsoft.com/office/powerpoint/2010/main" val="25515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Fitzpatrick</a:t>
            </a:r>
            <a:r>
              <a:rPr lang="en-US" baseline="0" dirty="0" smtClean="0"/>
              <a:t> was a dermatologist at Harvard who came up with this skin classification.</a:t>
            </a:r>
          </a:p>
          <a:p>
            <a:r>
              <a:rPr lang="en-US" baseline="0" dirty="0" smtClean="0"/>
              <a:t>It’s not entirely accurate, as brown and black skin does, in fact, burn.</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22</a:t>
            </a:fld>
            <a:endParaRPr lang="en-US"/>
          </a:p>
        </p:txBody>
      </p:sp>
    </p:spTree>
    <p:extLst>
      <p:ext uri="{BB962C8B-B14F-4D97-AF65-F5344CB8AC3E}">
        <p14:creationId xmlns:p14="http://schemas.microsoft.com/office/powerpoint/2010/main" val="3456831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Glogau</a:t>
            </a:r>
            <a:r>
              <a:rPr lang="en-US" dirty="0" smtClean="0"/>
              <a:t> </a:t>
            </a:r>
            <a:r>
              <a:rPr lang="en-US" dirty="0" err="1" smtClean="0"/>
              <a:t>Photaging</a:t>
            </a:r>
            <a:r>
              <a:rPr lang="en-US" baseline="0" dirty="0" smtClean="0"/>
              <a:t> classification shows four types of skin</a:t>
            </a:r>
          </a:p>
          <a:p>
            <a:pPr marL="285750" indent="-285750">
              <a:buAutoNum type="romanUcPeriod"/>
            </a:pPr>
            <a:r>
              <a:rPr lang="en-US" baseline="0" dirty="0" smtClean="0"/>
              <a:t>No </a:t>
            </a:r>
            <a:r>
              <a:rPr lang="en-US" baseline="0" dirty="0" err="1" smtClean="0"/>
              <a:t>keratoses</a:t>
            </a:r>
            <a:r>
              <a:rPr lang="en-US" baseline="0" dirty="0" smtClean="0"/>
              <a:t>, few wrinkles, age 20-30, rarely wears makeup</a:t>
            </a:r>
          </a:p>
          <a:p>
            <a:pPr marL="285750" indent="-285750">
              <a:buAutoNum type="romanUcPeriod"/>
            </a:pPr>
            <a:r>
              <a:rPr lang="en-US" baseline="0" dirty="0" smtClean="0"/>
              <a:t>Early </a:t>
            </a:r>
            <a:r>
              <a:rPr lang="en-US" baseline="0" dirty="0" err="1" smtClean="0"/>
              <a:t>lentigenes</a:t>
            </a:r>
            <a:r>
              <a:rPr lang="en-US" baseline="0" dirty="0" smtClean="0"/>
              <a:t>, wrinkles on animation, age 30-40, sometimes wears makeup</a:t>
            </a:r>
          </a:p>
          <a:p>
            <a:pPr marL="285750" indent="-285750">
              <a:buAutoNum type="romanUcPeriod"/>
            </a:pPr>
            <a:r>
              <a:rPr lang="en-US" baseline="0" dirty="0" smtClean="0"/>
              <a:t>Advanced </a:t>
            </a:r>
            <a:r>
              <a:rPr lang="en-US" baseline="0" dirty="0" err="1" smtClean="0"/>
              <a:t>photoaging</a:t>
            </a:r>
            <a:r>
              <a:rPr lang="en-US" baseline="0" dirty="0" smtClean="0"/>
              <a:t>, wrinkles present at rest, age 50 to 60, always wears makeup</a:t>
            </a:r>
          </a:p>
          <a:p>
            <a:pPr marL="285750" indent="-285750">
              <a:buAutoNum type="romanUcPeriod"/>
            </a:pPr>
            <a:r>
              <a:rPr lang="en-US" baseline="0" dirty="0" smtClean="0"/>
              <a:t>Severe </a:t>
            </a:r>
            <a:r>
              <a:rPr lang="en-US" baseline="0" dirty="0" err="1" smtClean="0"/>
              <a:t>photoaging</a:t>
            </a:r>
            <a:r>
              <a:rPr lang="en-US" baseline="0" dirty="0" smtClean="0"/>
              <a:t>, severe wrinkling, age 60-70, makeup has minimal benefit</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23</a:t>
            </a:fld>
            <a:endParaRPr lang="en-US"/>
          </a:p>
        </p:txBody>
      </p:sp>
    </p:spTree>
    <p:extLst>
      <p:ext uri="{BB962C8B-B14F-4D97-AF65-F5344CB8AC3E}">
        <p14:creationId xmlns:p14="http://schemas.microsoft.com/office/powerpoint/2010/main" val="684038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Hyperdynamic</a:t>
            </a:r>
            <a:r>
              <a:rPr lang="en-US" baseline="0" dirty="0" smtClean="0"/>
              <a:t> facial lines are caused by repeated underlying muscle contraction, and this is where Botox is helpful.</a:t>
            </a:r>
          </a:p>
          <a:p>
            <a:r>
              <a:rPr lang="en-US" baseline="0" dirty="0" smtClean="0"/>
              <a:t>These lines should be distinguished from other facial lines like the </a:t>
            </a:r>
            <a:r>
              <a:rPr lang="en-US" baseline="0" dirty="0" err="1" smtClean="0"/>
              <a:t>melolabial</a:t>
            </a:r>
            <a:r>
              <a:rPr lang="en-US" baseline="0" dirty="0" smtClean="0"/>
              <a:t> fold, </a:t>
            </a:r>
            <a:r>
              <a:rPr lang="en-US" baseline="0" dirty="0" err="1" smtClean="0"/>
              <a:t>mentolabial</a:t>
            </a:r>
            <a:r>
              <a:rPr lang="en-US" baseline="0" dirty="0" smtClean="0"/>
              <a:t> sulcus, and fine crisscross </a:t>
            </a:r>
            <a:r>
              <a:rPr lang="en-US" baseline="0" dirty="0" err="1" smtClean="0"/>
              <a:t>wrinking</a:t>
            </a:r>
            <a:r>
              <a:rPr lang="en-US" baseline="0" dirty="0" smtClean="0"/>
              <a:t> found on the cheek and under the eyelids.</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24</a:t>
            </a:fld>
            <a:endParaRPr lang="en-US"/>
          </a:p>
        </p:txBody>
      </p:sp>
    </p:spTree>
    <p:extLst>
      <p:ext uri="{BB962C8B-B14F-4D97-AF65-F5344CB8AC3E}">
        <p14:creationId xmlns:p14="http://schemas.microsoft.com/office/powerpoint/2010/main" val="2585581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picture on the right</a:t>
            </a:r>
            <a:r>
              <a:rPr lang="en-US" baseline="0" dirty="0" smtClean="0"/>
              <a:t> is an autosomal dominant form of multiple </a:t>
            </a:r>
            <a:r>
              <a:rPr lang="en-US" baseline="0" dirty="0" err="1" smtClean="0"/>
              <a:t>seborrheic</a:t>
            </a:r>
            <a:r>
              <a:rPr lang="en-US" baseline="0" dirty="0" smtClean="0"/>
              <a:t> </a:t>
            </a:r>
            <a:r>
              <a:rPr lang="en-US" baseline="0" dirty="0" err="1" smtClean="0"/>
              <a:t>keratoses</a:t>
            </a:r>
            <a:r>
              <a:rPr lang="en-US" baseline="0" dirty="0" smtClean="0"/>
              <a:t>. The man’s daughter is developing a similar distribution and quantity of </a:t>
            </a:r>
            <a:r>
              <a:rPr lang="en-US" baseline="0" dirty="0" err="1" smtClean="0"/>
              <a:t>seborrheic</a:t>
            </a:r>
            <a:r>
              <a:rPr lang="en-US" baseline="0" dirty="0" smtClean="0"/>
              <a:t> </a:t>
            </a:r>
            <a:r>
              <a:rPr lang="en-US" baseline="0" dirty="0" err="1" smtClean="0"/>
              <a:t>keratoses</a:t>
            </a:r>
            <a:r>
              <a:rPr lang="en-US" baseline="0" dirty="0" smtClean="0"/>
              <a:t>.</a:t>
            </a:r>
          </a:p>
          <a:p>
            <a:r>
              <a:rPr lang="en-US" baseline="0" dirty="0" smtClean="0"/>
              <a:t>They are BENIGN with no malignant potential, but the appearance of hundred in rapid “showers” may be a sign of </a:t>
            </a:r>
            <a:r>
              <a:rPr lang="en-US" b="1" baseline="0" dirty="0" smtClean="0"/>
              <a:t>internal malignancy</a:t>
            </a:r>
            <a:r>
              <a:rPr lang="en-US" b="0" baseline="0" dirty="0" smtClean="0"/>
              <a:t>.</a:t>
            </a:r>
          </a:p>
          <a:p>
            <a:r>
              <a:rPr lang="en-US" b="0" baseline="0" dirty="0" smtClean="0"/>
              <a:t>This is the much debated </a:t>
            </a:r>
            <a:r>
              <a:rPr lang="en-US" b="1" baseline="0" dirty="0" err="1" smtClean="0"/>
              <a:t>Leser-Trelat</a:t>
            </a:r>
            <a:r>
              <a:rPr lang="en-US" b="1" baseline="0" dirty="0" smtClean="0"/>
              <a:t> sign</a:t>
            </a:r>
            <a:r>
              <a:rPr lang="en-US" b="0"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D60CF015-C232-1645-876F-35B763F009D9}" type="slidenum">
              <a:rPr lang="en-US" smtClean="0"/>
              <a:t>26</a:t>
            </a:fld>
            <a:endParaRPr lang="en-US"/>
          </a:p>
        </p:txBody>
      </p:sp>
    </p:spTree>
    <p:extLst>
      <p:ext uri="{BB962C8B-B14F-4D97-AF65-F5344CB8AC3E}">
        <p14:creationId xmlns:p14="http://schemas.microsoft.com/office/powerpoint/2010/main" val="2207118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 in 35% of black</a:t>
            </a:r>
            <a:r>
              <a:rPr lang="en-US" baseline="0" dirty="0" smtClean="0"/>
              <a:t> adults</a:t>
            </a:r>
          </a:p>
          <a:p>
            <a:r>
              <a:rPr lang="en-US" baseline="0" dirty="0" smtClean="0"/>
              <a:t>Consider them to be a variant of </a:t>
            </a:r>
            <a:r>
              <a:rPr lang="en-US" baseline="0" dirty="0" err="1" smtClean="0"/>
              <a:t>seborrheic</a:t>
            </a:r>
            <a:r>
              <a:rPr lang="en-US" baseline="0" dirty="0" smtClean="0"/>
              <a:t> </a:t>
            </a:r>
            <a:r>
              <a:rPr lang="en-US" baseline="0" dirty="0" err="1" smtClean="0"/>
              <a:t>keratoses</a:t>
            </a:r>
            <a:endParaRPr lang="en-US" baseline="0" dirty="0" smtClean="0"/>
          </a:p>
          <a:p>
            <a:r>
              <a:rPr lang="en-US" baseline="0" dirty="0" smtClean="0"/>
              <a:t>Treatment is difficult because of </a:t>
            </a:r>
            <a:r>
              <a:rPr lang="en-US" baseline="0" dirty="0" err="1" smtClean="0"/>
              <a:t>pigmentary</a:t>
            </a:r>
            <a:r>
              <a:rPr lang="en-US" baseline="0" dirty="0" smtClean="0"/>
              <a:t> problems that occur with the treatment of black skin</a:t>
            </a:r>
          </a:p>
          <a:p>
            <a:r>
              <a:rPr lang="en-US" baseline="0" dirty="0" smtClean="0"/>
              <a:t>Options: fine-needle </a:t>
            </a:r>
            <a:r>
              <a:rPr lang="en-US" baseline="0" dirty="0" err="1" smtClean="0"/>
              <a:t>electrosurgery</a:t>
            </a:r>
            <a:r>
              <a:rPr lang="en-US" baseline="0" dirty="0" smtClean="0"/>
              <a:t>, shave excision, liquid nitrogen, </a:t>
            </a:r>
            <a:r>
              <a:rPr lang="en-US" baseline="0" dirty="0" err="1" smtClean="0"/>
              <a:t>dermabrasion</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27</a:t>
            </a:fld>
            <a:endParaRPr lang="en-US"/>
          </a:p>
        </p:txBody>
      </p:sp>
    </p:spTree>
    <p:extLst>
      <p:ext uri="{BB962C8B-B14F-4D97-AF65-F5344CB8AC3E}">
        <p14:creationId xmlns:p14="http://schemas.microsoft.com/office/powerpoint/2010/main" val="2714593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Wars are classified by the </a:t>
            </a:r>
            <a:r>
              <a:rPr lang="en-US" b="1" dirty="0" smtClean="0"/>
              <a:t>clinical</a:t>
            </a:r>
            <a:r>
              <a:rPr lang="en-US" b="1" baseline="0" dirty="0" smtClean="0"/>
              <a:t> appearance</a:t>
            </a:r>
            <a:r>
              <a:rPr lang="en-US" b="0" baseline="0" dirty="0" smtClean="0"/>
              <a:t> and </a:t>
            </a:r>
            <a:r>
              <a:rPr lang="en-US" b="1" baseline="0" dirty="0" smtClean="0"/>
              <a:t>location.</a:t>
            </a:r>
            <a:endParaRPr lang="en-US" b="0" baseline="0" dirty="0" smtClean="0"/>
          </a:p>
          <a:p>
            <a:r>
              <a:rPr lang="en-US" b="0" baseline="0" dirty="0" smtClean="0"/>
              <a:t>The most common facial warts include common warts  and flat warts.</a:t>
            </a:r>
          </a:p>
          <a:p>
            <a:r>
              <a:rPr lang="en-US" b="0" baseline="0" dirty="0" err="1" smtClean="0"/>
              <a:t>Filiform</a:t>
            </a:r>
            <a:r>
              <a:rPr lang="en-US" b="0" baseline="0" dirty="0" smtClean="0"/>
              <a:t> warts are often </a:t>
            </a:r>
            <a:r>
              <a:rPr lang="en-US" b="0" baseline="0" dirty="0" err="1" smtClean="0"/>
              <a:t>pedunculated</a:t>
            </a:r>
            <a:r>
              <a:rPr lang="en-US" b="0" baseline="0" dirty="0" smtClean="0"/>
              <a:t> lesions occurring in isolation on the cheek, nasal tip or </a:t>
            </a:r>
            <a:r>
              <a:rPr lang="en-US" b="0" baseline="0" dirty="0" err="1" smtClean="0"/>
              <a:t>columella</a:t>
            </a:r>
            <a:r>
              <a:rPr lang="en-US" b="0" baseline="0" dirty="0" smtClean="0"/>
              <a:t>, or eyelid.</a:t>
            </a:r>
          </a:p>
          <a:p>
            <a:r>
              <a:rPr lang="en-US" b="0" baseline="0" dirty="0" smtClean="0"/>
              <a:t>Flat warts usually occur in younger patients or on legs of women who regularly use a razor for shaving.</a:t>
            </a:r>
          </a:p>
          <a:p>
            <a:endParaRPr lang="en-US" b="0" baseline="0" dirty="0" smtClean="0"/>
          </a:p>
          <a:p>
            <a:r>
              <a:rPr lang="en-US" b="0" baseline="0" dirty="0" smtClean="0"/>
              <a:t>-The virus survives within cells at the base of the hyperplastic epithelium and within the adjacent normal-appearing skin, so eradication of warts can be DIFFICULT, and recurrences are common.</a:t>
            </a:r>
          </a:p>
          <a:p>
            <a:r>
              <a:rPr lang="en-US" b="0" baseline="0" dirty="0" smtClean="0"/>
              <a:t>Various ways to treat– liquid nitrogen </a:t>
            </a:r>
            <a:r>
              <a:rPr lang="en-US" b="0" baseline="0" dirty="0" err="1" smtClean="0"/>
              <a:t>cryotherapy</a:t>
            </a:r>
            <a:r>
              <a:rPr lang="en-US" b="0" baseline="0" dirty="0" smtClean="0"/>
              <a:t>, scrape wart off with curette, anesthetize at base and excise w/ scissors</a:t>
            </a:r>
          </a:p>
        </p:txBody>
      </p:sp>
      <p:sp>
        <p:nvSpPr>
          <p:cNvPr id="4" name="Slide Number Placeholder 3"/>
          <p:cNvSpPr>
            <a:spLocks noGrp="1"/>
          </p:cNvSpPr>
          <p:nvPr>
            <p:ph type="sldNum" sz="quarter" idx="10"/>
          </p:nvPr>
        </p:nvSpPr>
        <p:spPr/>
        <p:txBody>
          <a:bodyPr/>
          <a:lstStyle/>
          <a:p>
            <a:fld id="{D60CF015-C232-1645-876F-35B763F009D9}" type="slidenum">
              <a:rPr lang="en-US" smtClean="0"/>
              <a:t>28</a:t>
            </a:fld>
            <a:endParaRPr lang="en-US"/>
          </a:p>
        </p:txBody>
      </p:sp>
    </p:spTree>
    <p:extLst>
      <p:ext uri="{BB962C8B-B14F-4D97-AF65-F5344CB8AC3E}">
        <p14:creationId xmlns:p14="http://schemas.microsoft.com/office/powerpoint/2010/main" val="1212143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Topical therapy include: </a:t>
            </a:r>
            <a:r>
              <a:rPr lang="en-US" dirty="0" err="1" smtClean="0"/>
              <a:t>imiquimod</a:t>
            </a:r>
            <a:r>
              <a:rPr lang="en-US" dirty="0" smtClean="0"/>
              <a:t> cream,</a:t>
            </a:r>
            <a:r>
              <a:rPr lang="en-US" baseline="0" dirty="0" smtClean="0"/>
              <a:t> liquid </a:t>
            </a:r>
            <a:r>
              <a:rPr lang="en-US" baseline="0" dirty="0" err="1" smtClean="0"/>
              <a:t>podophyllin</a:t>
            </a:r>
            <a:r>
              <a:rPr lang="en-US" baseline="0" dirty="0" smtClean="0"/>
              <a:t>, </a:t>
            </a:r>
            <a:r>
              <a:rPr lang="en-US" baseline="0" dirty="0" err="1" smtClean="0"/>
              <a:t>cantharidin</a:t>
            </a:r>
            <a:r>
              <a:rPr lang="en-US" baseline="0" dirty="0" smtClean="0"/>
              <a:t>, injectable </a:t>
            </a:r>
            <a:r>
              <a:rPr lang="en-US" baseline="0" dirty="0" err="1" smtClean="0"/>
              <a:t>candidal</a:t>
            </a:r>
            <a:r>
              <a:rPr lang="en-US" baseline="0" dirty="0" smtClean="0"/>
              <a:t> antigens</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29</a:t>
            </a:fld>
            <a:endParaRPr lang="en-US"/>
          </a:p>
        </p:txBody>
      </p:sp>
    </p:spTree>
    <p:extLst>
      <p:ext uri="{BB962C8B-B14F-4D97-AF65-F5344CB8AC3E}">
        <p14:creationId xmlns:p14="http://schemas.microsoft.com/office/powerpoint/2010/main" val="165123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Facial analysis depends on soft tissue and skeletal anatomic landmarks.</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2</a:t>
            </a:fld>
            <a:endParaRPr lang="en-US"/>
          </a:p>
        </p:txBody>
      </p:sp>
    </p:spTree>
    <p:extLst>
      <p:ext uri="{BB962C8B-B14F-4D97-AF65-F5344CB8AC3E}">
        <p14:creationId xmlns:p14="http://schemas.microsoft.com/office/powerpoint/2010/main" val="651192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SCCA</a:t>
            </a:r>
            <a:r>
              <a:rPr lang="en-US" baseline="0" dirty="0" smtClean="0"/>
              <a:t> will develop in one or more lesions in 5% to 20% of persons with solar </a:t>
            </a:r>
            <a:r>
              <a:rPr lang="en-US" baseline="0" dirty="0" err="1" smtClean="0"/>
              <a:t>keratoses</a:t>
            </a:r>
            <a:r>
              <a:rPr lang="en-US" baseline="0" dirty="0" smtClean="0"/>
              <a:t>.</a:t>
            </a:r>
          </a:p>
          <a:p>
            <a:r>
              <a:rPr lang="en-US" dirty="0" smtClean="0"/>
              <a:t>Best removed and not watched</a:t>
            </a:r>
            <a:r>
              <a:rPr lang="en-US" dirty="0" smtClean="0">
                <a:sym typeface="Wingdings"/>
              </a:rPr>
              <a:t> most common method is cryosurgery</a:t>
            </a:r>
          </a:p>
          <a:p>
            <a:r>
              <a:rPr lang="en-US" dirty="0" smtClean="0">
                <a:sym typeface="Wingdings"/>
              </a:rPr>
              <a:t>In extensive</a:t>
            </a:r>
            <a:r>
              <a:rPr lang="en-US" baseline="0" dirty="0" smtClean="0">
                <a:sym typeface="Wingdings"/>
              </a:rPr>
              <a:t> disease, can treat with topical 5-fluorouracil, </a:t>
            </a:r>
            <a:r>
              <a:rPr lang="en-US" baseline="0" dirty="0" err="1" smtClean="0">
                <a:sym typeface="Wingdings"/>
              </a:rPr>
              <a:t>imiquimod</a:t>
            </a:r>
            <a:r>
              <a:rPr lang="en-US" baseline="0" dirty="0" smtClean="0">
                <a:sym typeface="Wingdings"/>
              </a:rPr>
              <a:t>, or retinoid creams</a:t>
            </a:r>
            <a:endParaRPr lang="en-US" dirty="0" smtClean="0"/>
          </a:p>
        </p:txBody>
      </p:sp>
      <p:sp>
        <p:nvSpPr>
          <p:cNvPr id="4" name="Slide Number Placeholder 3"/>
          <p:cNvSpPr>
            <a:spLocks noGrp="1"/>
          </p:cNvSpPr>
          <p:nvPr>
            <p:ph type="sldNum" sz="quarter" idx="10"/>
          </p:nvPr>
        </p:nvSpPr>
        <p:spPr/>
        <p:txBody>
          <a:bodyPr/>
          <a:lstStyle/>
          <a:p>
            <a:fld id="{D60CF015-C232-1645-876F-35B763F009D9}" type="slidenum">
              <a:rPr lang="en-US" smtClean="0"/>
              <a:t>31</a:t>
            </a:fld>
            <a:endParaRPr lang="en-US"/>
          </a:p>
        </p:txBody>
      </p:sp>
    </p:spTree>
    <p:extLst>
      <p:ext uri="{BB962C8B-B14F-4D97-AF65-F5344CB8AC3E}">
        <p14:creationId xmlns:p14="http://schemas.microsoft.com/office/powerpoint/2010/main" val="554341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Exposure</a:t>
            </a:r>
            <a:r>
              <a:rPr lang="en-US" baseline="0" dirty="0" smtClean="0"/>
              <a:t> to sunlight, </a:t>
            </a:r>
            <a:r>
              <a:rPr lang="en-US" baseline="0" dirty="0" err="1" smtClean="0"/>
              <a:t>esp</a:t>
            </a:r>
            <a:r>
              <a:rPr lang="en-US" baseline="0" dirty="0" smtClean="0"/>
              <a:t> rays in the UV B spectrum, is the primary risk factor for basal cell carcinoma.</a:t>
            </a:r>
          </a:p>
          <a:p>
            <a:r>
              <a:rPr lang="en-US" baseline="0" dirty="0" smtClean="0"/>
              <a:t>Left side of the body is more common than the right</a:t>
            </a:r>
          </a:p>
          <a:p>
            <a:r>
              <a:rPr lang="en-US" baseline="0" dirty="0" smtClean="0"/>
              <a:t>This is a picture of Bill </a:t>
            </a:r>
            <a:r>
              <a:rPr lang="en-US" baseline="0" dirty="0" err="1" smtClean="0"/>
              <a:t>McElligot</a:t>
            </a:r>
            <a:r>
              <a:rPr lang="en-US" baseline="0" dirty="0" smtClean="0"/>
              <a:t> who spent 28 years driving a truck, he has unilateral </a:t>
            </a:r>
            <a:r>
              <a:rPr lang="en-US" baseline="0" dirty="0" err="1" smtClean="0"/>
              <a:t>dermatoheliosis</a:t>
            </a:r>
            <a:r>
              <a:rPr lang="en-US" baseline="0" dirty="0" smtClean="0"/>
              <a:t> from the UV light transmitted through his window. His left side looks roughly 20 years older than the right.</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32</a:t>
            </a:fld>
            <a:endParaRPr lang="en-US"/>
          </a:p>
        </p:txBody>
      </p:sp>
    </p:spTree>
    <p:extLst>
      <p:ext uri="{BB962C8B-B14F-4D97-AF65-F5344CB8AC3E}">
        <p14:creationId xmlns:p14="http://schemas.microsoft.com/office/powerpoint/2010/main" val="3388692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Pruritis</a:t>
            </a:r>
            <a:r>
              <a:rPr lang="en-US" baseline="0" dirty="0" smtClean="0"/>
              <a:t> is a common early symptom</a:t>
            </a:r>
          </a:p>
          <a:p>
            <a:endParaRPr lang="en-US" baseline="0" dirty="0" smtClean="0"/>
          </a:p>
          <a:p>
            <a:r>
              <a:rPr lang="en-US" baseline="0" dirty="0" smtClean="0"/>
              <a:t>A. Actinic </a:t>
            </a:r>
            <a:r>
              <a:rPr lang="en-US" baseline="0" dirty="0" err="1" smtClean="0"/>
              <a:t>keratoses</a:t>
            </a:r>
            <a:r>
              <a:rPr lang="en-US" baseline="0" dirty="0" smtClean="0"/>
              <a:t>, B. </a:t>
            </a:r>
            <a:r>
              <a:rPr lang="en-US" baseline="0" dirty="0" err="1" smtClean="0"/>
              <a:t>Keratoacanthoma</a:t>
            </a:r>
            <a:endParaRPr lang="en-US" baseline="0" dirty="0" smtClean="0"/>
          </a:p>
          <a:p>
            <a:r>
              <a:rPr lang="en-US" baseline="0" dirty="0" smtClean="0"/>
              <a:t>C. </a:t>
            </a:r>
            <a:r>
              <a:rPr lang="en-US" baseline="0" dirty="0" err="1" smtClean="0"/>
              <a:t>Noduloulcerative</a:t>
            </a:r>
            <a:r>
              <a:rPr lang="en-US" baseline="0" dirty="0" smtClean="0"/>
              <a:t> basal cell carcinoma</a:t>
            </a:r>
          </a:p>
          <a:p>
            <a:r>
              <a:rPr lang="en-US" baseline="0" dirty="0" smtClean="0"/>
              <a:t>D. Nodular basal cell carcinoma</a:t>
            </a:r>
          </a:p>
          <a:p>
            <a:r>
              <a:rPr lang="en-US" baseline="0" dirty="0" smtClean="0"/>
              <a:t>E. Pigmented basal cell carcinoma</a:t>
            </a:r>
          </a:p>
          <a:p>
            <a:r>
              <a:rPr lang="en-US" baseline="0" dirty="0" smtClean="0"/>
              <a:t>F. </a:t>
            </a:r>
            <a:r>
              <a:rPr lang="en-US" baseline="0" dirty="0" err="1" smtClean="0"/>
              <a:t>Morpheaform</a:t>
            </a:r>
            <a:r>
              <a:rPr lang="en-US" baseline="0" dirty="0" smtClean="0"/>
              <a:t> basal cell carcinoma</a:t>
            </a:r>
            <a:r>
              <a:rPr lang="en-US" baseline="0" dirty="0" smtClean="0">
                <a:sym typeface="Wingdings"/>
              </a:rPr>
              <a:t> this tumor extends subclinical, finger-like projections </a:t>
            </a:r>
            <a:r>
              <a:rPr lang="en-US" baseline="0" dirty="0" err="1" smtClean="0">
                <a:sym typeface="Wingdings"/>
              </a:rPr>
              <a:t>intradermally</a:t>
            </a:r>
            <a:r>
              <a:rPr lang="en-US" baseline="0" dirty="0" smtClean="0">
                <a:sym typeface="Wingdings"/>
              </a:rPr>
              <a:t> which makes complete excision difficult</a:t>
            </a:r>
            <a:endParaRPr lang="en-US" baseline="0" dirty="0" smtClean="0"/>
          </a:p>
        </p:txBody>
      </p:sp>
      <p:sp>
        <p:nvSpPr>
          <p:cNvPr id="4" name="Slide Number Placeholder 3"/>
          <p:cNvSpPr>
            <a:spLocks noGrp="1"/>
          </p:cNvSpPr>
          <p:nvPr>
            <p:ph type="sldNum" sz="quarter" idx="10"/>
          </p:nvPr>
        </p:nvSpPr>
        <p:spPr/>
        <p:txBody>
          <a:bodyPr/>
          <a:lstStyle/>
          <a:p>
            <a:fld id="{D60CF015-C232-1645-876F-35B763F009D9}" type="slidenum">
              <a:rPr lang="en-US" smtClean="0"/>
              <a:t>33</a:t>
            </a:fld>
            <a:endParaRPr lang="en-US"/>
          </a:p>
        </p:txBody>
      </p:sp>
    </p:spTree>
    <p:extLst>
      <p:ext uri="{BB962C8B-B14F-4D97-AF65-F5344CB8AC3E}">
        <p14:creationId xmlns:p14="http://schemas.microsoft.com/office/powerpoint/2010/main" val="1672370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Nevoid basal cell carcinoma syndrome: AD condition</a:t>
            </a:r>
            <a:r>
              <a:rPr lang="en-US" dirty="0" smtClean="0">
                <a:sym typeface="Wingdings"/>
              </a:rPr>
              <a:t> basal cell carcinomas arise on any</a:t>
            </a:r>
            <a:r>
              <a:rPr lang="en-US" baseline="0" dirty="0" smtClean="0">
                <a:sym typeface="Wingdings"/>
              </a:rPr>
              <a:t> area of the body, </a:t>
            </a:r>
            <a:r>
              <a:rPr lang="en-US" baseline="0" dirty="0" err="1" smtClean="0">
                <a:sym typeface="Wingdings"/>
              </a:rPr>
              <a:t>esp</a:t>
            </a:r>
            <a:r>
              <a:rPr lang="en-US" baseline="0" dirty="0" smtClean="0">
                <a:sym typeface="Wingdings"/>
              </a:rPr>
              <a:t> toward sun-exposed sites beginning at an early age and continuing throughout life. They also have skeletal abnormalities like bifid ribs, jaw cysts, frontal bossing, calcified </a:t>
            </a:r>
            <a:r>
              <a:rPr lang="en-US" baseline="0" dirty="0" err="1" smtClean="0">
                <a:sym typeface="Wingdings"/>
              </a:rPr>
              <a:t>falx</a:t>
            </a:r>
            <a:r>
              <a:rPr lang="en-US" baseline="0" dirty="0" smtClean="0">
                <a:sym typeface="Wingdings"/>
              </a:rPr>
              <a:t> </a:t>
            </a:r>
            <a:r>
              <a:rPr lang="en-US" baseline="0" dirty="0" err="1" smtClean="0">
                <a:sym typeface="Wingdings"/>
              </a:rPr>
              <a:t>cerebri</a:t>
            </a:r>
            <a:r>
              <a:rPr lang="en-US" baseline="0" dirty="0" smtClean="0">
                <a:sym typeface="Wingdings"/>
              </a:rPr>
              <a:t>.</a:t>
            </a:r>
          </a:p>
          <a:p>
            <a:r>
              <a:rPr lang="en-US" baseline="0" dirty="0" err="1" smtClean="0">
                <a:sym typeface="Wingdings"/>
              </a:rPr>
              <a:t>Xeroderma</a:t>
            </a:r>
            <a:r>
              <a:rPr lang="en-US" baseline="0" dirty="0" smtClean="0">
                <a:sym typeface="Wingdings"/>
              </a:rPr>
              <a:t> </a:t>
            </a:r>
            <a:r>
              <a:rPr lang="en-US" baseline="0" dirty="0" err="1" smtClean="0">
                <a:sym typeface="Wingdings"/>
              </a:rPr>
              <a:t>pigmentosum</a:t>
            </a:r>
            <a:r>
              <a:rPr lang="en-US" baseline="0" dirty="0" smtClean="0">
                <a:sym typeface="Wingdings"/>
              </a:rPr>
              <a:t>: AR condition caused by defect in DNA repair that leads to the development of basal cell carcinoma and other cutaneous malignancies in response to sun exposure and other carcinogens in childhood and early adulthood.</a:t>
            </a:r>
          </a:p>
        </p:txBody>
      </p:sp>
      <p:sp>
        <p:nvSpPr>
          <p:cNvPr id="4" name="Slide Number Placeholder 3"/>
          <p:cNvSpPr>
            <a:spLocks noGrp="1"/>
          </p:cNvSpPr>
          <p:nvPr>
            <p:ph type="sldNum" sz="quarter" idx="10"/>
          </p:nvPr>
        </p:nvSpPr>
        <p:spPr/>
        <p:txBody>
          <a:bodyPr/>
          <a:lstStyle/>
          <a:p>
            <a:fld id="{D60CF015-C232-1645-876F-35B763F009D9}" type="slidenum">
              <a:rPr lang="en-US" smtClean="0"/>
              <a:t>35</a:t>
            </a:fld>
            <a:endParaRPr lang="en-US"/>
          </a:p>
        </p:txBody>
      </p:sp>
    </p:spTree>
    <p:extLst>
      <p:ext uri="{BB962C8B-B14F-4D97-AF65-F5344CB8AC3E}">
        <p14:creationId xmlns:p14="http://schemas.microsoft.com/office/powerpoint/2010/main" val="1277026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36</a:t>
            </a:fld>
            <a:endParaRPr lang="en-US"/>
          </a:p>
        </p:txBody>
      </p:sp>
    </p:spTree>
    <p:extLst>
      <p:ext uri="{BB962C8B-B14F-4D97-AF65-F5344CB8AC3E}">
        <p14:creationId xmlns:p14="http://schemas.microsoft.com/office/powerpoint/2010/main" val="2437497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SCC can prevent clinically in several ways:</a:t>
            </a:r>
            <a:r>
              <a:rPr lang="en-US" baseline="0" dirty="0" smtClean="0"/>
              <a:t> thick, scaling, </a:t>
            </a:r>
            <a:r>
              <a:rPr lang="en-US" baseline="0" dirty="0" err="1" smtClean="0"/>
              <a:t>hyperkeratotic</a:t>
            </a:r>
            <a:r>
              <a:rPr lang="en-US" baseline="0" dirty="0" smtClean="0"/>
              <a:t> plaques (ear, lips, nose)</a:t>
            </a:r>
          </a:p>
          <a:p>
            <a:r>
              <a:rPr lang="en-US" baseline="0" dirty="0" smtClean="0"/>
              <a:t>If crust is removed, base is often ulcerated and has a rolled margin.</a:t>
            </a:r>
          </a:p>
          <a:p>
            <a:r>
              <a:rPr lang="en-US" baseline="0" dirty="0" smtClean="0"/>
              <a:t>Can present as a persistent ulcer</a:t>
            </a:r>
          </a:p>
          <a:p>
            <a:r>
              <a:rPr lang="en-US" baseline="0" dirty="0" smtClean="0"/>
              <a:t>Vegetative nodular lesion</a:t>
            </a:r>
          </a:p>
          <a:p>
            <a:r>
              <a:rPr lang="en-US" baseline="0" dirty="0" smtClean="0"/>
              <a:t>Can be pigmented</a:t>
            </a:r>
            <a:endParaRPr lang="en-US" dirty="0" smtClean="0"/>
          </a:p>
        </p:txBody>
      </p:sp>
      <p:sp>
        <p:nvSpPr>
          <p:cNvPr id="4" name="Slide Number Placeholder 3"/>
          <p:cNvSpPr>
            <a:spLocks noGrp="1"/>
          </p:cNvSpPr>
          <p:nvPr>
            <p:ph type="sldNum" sz="quarter" idx="10"/>
          </p:nvPr>
        </p:nvSpPr>
        <p:spPr/>
        <p:txBody>
          <a:bodyPr/>
          <a:lstStyle/>
          <a:p>
            <a:fld id="{D60CF015-C232-1645-876F-35B763F009D9}" type="slidenum">
              <a:rPr lang="en-US" smtClean="0"/>
              <a:t>37</a:t>
            </a:fld>
            <a:endParaRPr lang="en-US"/>
          </a:p>
        </p:txBody>
      </p:sp>
    </p:spTree>
    <p:extLst>
      <p:ext uri="{BB962C8B-B14F-4D97-AF65-F5344CB8AC3E}">
        <p14:creationId xmlns:p14="http://schemas.microsoft.com/office/powerpoint/2010/main" val="399923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Surgical</a:t>
            </a:r>
            <a:r>
              <a:rPr lang="en-US" baseline="0" dirty="0" smtClean="0"/>
              <a:t> excision is the treatment of choice.</a:t>
            </a:r>
          </a:p>
          <a:p>
            <a:r>
              <a:rPr lang="en-US" baseline="0" dirty="0" smtClean="0"/>
              <a:t>Because of the involution potential of </a:t>
            </a:r>
            <a:r>
              <a:rPr lang="en-US" baseline="0" dirty="0" err="1" smtClean="0"/>
              <a:t>keratoacanthomas</a:t>
            </a:r>
            <a:r>
              <a:rPr lang="en-US" baseline="0" dirty="0" smtClean="0"/>
              <a:t>, cytotoxic agents can be used to induced involution (methotrexate 12.5-25mg/mL)</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38</a:t>
            </a:fld>
            <a:endParaRPr lang="en-US"/>
          </a:p>
        </p:txBody>
      </p:sp>
    </p:spTree>
    <p:extLst>
      <p:ext uri="{BB962C8B-B14F-4D97-AF65-F5344CB8AC3E}">
        <p14:creationId xmlns:p14="http://schemas.microsoft.com/office/powerpoint/2010/main" val="1228220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Chondrodermatitis</a:t>
            </a:r>
            <a:r>
              <a:rPr lang="en-US" dirty="0" smtClean="0"/>
              <a:t> </a:t>
            </a:r>
            <a:r>
              <a:rPr lang="en-US" dirty="0" err="1" smtClean="0"/>
              <a:t>nodularis</a:t>
            </a:r>
            <a:r>
              <a:rPr lang="en-US" dirty="0" smtClean="0"/>
              <a:t> </a:t>
            </a:r>
            <a:r>
              <a:rPr lang="en-US" dirty="0" err="1" smtClean="0"/>
              <a:t>helicis</a:t>
            </a:r>
            <a:r>
              <a:rPr lang="en-US" dirty="0" smtClean="0"/>
              <a:t>.</a:t>
            </a:r>
          </a:p>
          <a:p>
            <a:r>
              <a:rPr lang="en-US" dirty="0" smtClean="0"/>
              <a:t>It is an inflammatory disease of underlying</a:t>
            </a:r>
            <a:r>
              <a:rPr lang="en-US" baseline="0" dirty="0" smtClean="0"/>
              <a:t> helical cartilage that can mimic and be mistaken for basal cell carcinoma.</a:t>
            </a:r>
          </a:p>
          <a:p>
            <a:r>
              <a:rPr lang="en-US" baseline="0" dirty="0" smtClean="0"/>
              <a:t>Usually results from chronic trauma. SURGERY is treatment of choice</a:t>
            </a:r>
          </a:p>
        </p:txBody>
      </p:sp>
      <p:sp>
        <p:nvSpPr>
          <p:cNvPr id="4" name="Slide Number Placeholder 3"/>
          <p:cNvSpPr>
            <a:spLocks noGrp="1"/>
          </p:cNvSpPr>
          <p:nvPr>
            <p:ph type="sldNum" sz="quarter" idx="10"/>
          </p:nvPr>
        </p:nvSpPr>
        <p:spPr/>
        <p:txBody>
          <a:bodyPr/>
          <a:lstStyle/>
          <a:p>
            <a:fld id="{D60CF015-C232-1645-876F-35B763F009D9}" type="slidenum">
              <a:rPr lang="en-US" smtClean="0"/>
              <a:t>39</a:t>
            </a:fld>
            <a:endParaRPr lang="en-US"/>
          </a:p>
        </p:txBody>
      </p:sp>
    </p:spTree>
    <p:extLst>
      <p:ext uri="{BB962C8B-B14F-4D97-AF65-F5344CB8AC3E}">
        <p14:creationId xmlns:p14="http://schemas.microsoft.com/office/powerpoint/2010/main" val="44719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unrecognized and untreated, can progress to </a:t>
            </a:r>
            <a:r>
              <a:rPr lang="en-US" dirty="0" err="1" smtClean="0"/>
              <a:t>SCCa</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40</a:t>
            </a:fld>
            <a:endParaRPr lang="en-US"/>
          </a:p>
        </p:txBody>
      </p:sp>
    </p:spTree>
    <p:extLst>
      <p:ext uri="{BB962C8B-B14F-4D97-AF65-F5344CB8AC3E}">
        <p14:creationId xmlns:p14="http://schemas.microsoft.com/office/powerpoint/2010/main" val="1995376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Actinic </a:t>
            </a:r>
            <a:r>
              <a:rPr lang="en-US" dirty="0" err="1" smtClean="0"/>
              <a:t>keratoses</a:t>
            </a:r>
            <a:endParaRPr lang="en-US" dirty="0" smtClean="0"/>
          </a:p>
          <a:p>
            <a:r>
              <a:rPr lang="en-US" dirty="0" smtClean="0"/>
              <a:t>B</a:t>
            </a:r>
            <a:r>
              <a:rPr lang="en-US" baseline="0" dirty="0" smtClean="0"/>
              <a:t>- </a:t>
            </a:r>
            <a:r>
              <a:rPr lang="en-US" baseline="0" dirty="0" err="1" smtClean="0"/>
              <a:t>Keratoacantoma</a:t>
            </a:r>
            <a:endParaRPr lang="en-US" baseline="0" dirty="0" smtClean="0"/>
          </a:p>
          <a:p>
            <a:r>
              <a:rPr lang="en-US" baseline="0" dirty="0" smtClean="0"/>
              <a:t>C- </a:t>
            </a:r>
            <a:r>
              <a:rPr lang="en-US" baseline="0" dirty="0" err="1" smtClean="0"/>
              <a:t>Noduloulcerative</a:t>
            </a:r>
            <a:r>
              <a:rPr lang="en-US" baseline="0" dirty="0" smtClean="0"/>
              <a:t> basal cell carcinoma</a:t>
            </a:r>
          </a:p>
          <a:p>
            <a:r>
              <a:rPr lang="en-US" baseline="0" dirty="0" smtClean="0"/>
              <a:t>D- Nodular basal cell carcinoma</a:t>
            </a:r>
          </a:p>
          <a:p>
            <a:r>
              <a:rPr lang="en-US" baseline="0" dirty="0" smtClean="0"/>
              <a:t>E- Pigmented basal cell carcinoma</a:t>
            </a:r>
          </a:p>
          <a:p>
            <a:r>
              <a:rPr lang="en-US" baseline="0" dirty="0" smtClean="0"/>
              <a:t>F- </a:t>
            </a:r>
            <a:r>
              <a:rPr lang="en-US" baseline="0" dirty="0" err="1" smtClean="0"/>
              <a:t>Morpheaform</a:t>
            </a:r>
            <a:r>
              <a:rPr lang="en-US" baseline="0" dirty="0" smtClean="0"/>
              <a:t> basal cell carcinoma</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41</a:t>
            </a:fld>
            <a:endParaRPr lang="en-US"/>
          </a:p>
        </p:txBody>
      </p:sp>
    </p:spTree>
    <p:extLst>
      <p:ext uri="{BB962C8B-B14F-4D97-AF65-F5344CB8AC3E}">
        <p14:creationId xmlns:p14="http://schemas.microsoft.com/office/powerpoint/2010/main" val="3603328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a:t>
            </a:r>
            <a:r>
              <a:rPr lang="en-US" baseline="0" dirty="0" smtClean="0"/>
              <a:t> </a:t>
            </a:r>
            <a:r>
              <a:rPr lang="en-US" dirty="0" smtClean="0"/>
              <a:t>Nefertiti.</a:t>
            </a:r>
          </a:p>
          <a:p>
            <a:r>
              <a:rPr lang="en-US" dirty="0" smtClean="0"/>
              <a:t>She</a:t>
            </a:r>
            <a:r>
              <a:rPr lang="en-US" baseline="0" dirty="0" smtClean="0"/>
              <a:t> was a famous queen of Egypt, likely second to Cleopatra. She was famed throughout the ancient world for her outstanding beauty.</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3</a:t>
            </a:fld>
            <a:endParaRPr lang="en-US"/>
          </a:p>
        </p:txBody>
      </p:sp>
    </p:spTree>
    <p:extLst>
      <p:ext uri="{BB962C8B-B14F-4D97-AF65-F5344CB8AC3E}">
        <p14:creationId xmlns:p14="http://schemas.microsoft.com/office/powerpoint/2010/main" val="2404160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dirty="0" err="1" smtClean="0"/>
              <a:t>Lentigo</a:t>
            </a:r>
            <a:r>
              <a:rPr lang="en-US" baseline="0" dirty="0" smtClean="0"/>
              <a:t> </a:t>
            </a:r>
            <a:r>
              <a:rPr lang="en-US" baseline="0" dirty="0" err="1" smtClean="0"/>
              <a:t>maligna</a:t>
            </a:r>
            <a:r>
              <a:rPr lang="en-US" baseline="0" dirty="0" smtClean="0"/>
              <a:t> melanoma</a:t>
            </a:r>
          </a:p>
          <a:p>
            <a:pPr marL="228600" indent="-228600">
              <a:buAutoNum type="alphaUcParenR"/>
            </a:pPr>
            <a:r>
              <a:rPr lang="en-US" baseline="0" dirty="0" err="1" smtClean="0"/>
              <a:t>Junctional</a:t>
            </a:r>
            <a:r>
              <a:rPr lang="en-US" baseline="0" dirty="0" smtClean="0"/>
              <a:t> nevus- melanocytes are located at the junction of the epidermis and dermis (</a:t>
            </a:r>
            <a:r>
              <a:rPr lang="en-US" baseline="0" dirty="0" err="1" smtClean="0"/>
              <a:t>dermoepidermoid</a:t>
            </a:r>
            <a:r>
              <a:rPr lang="en-US" baseline="0" dirty="0" smtClean="0"/>
              <a:t> junction); are usually benign but CAN develop into malignant melanoma</a:t>
            </a:r>
          </a:p>
          <a:p>
            <a:pPr marL="228600" indent="-228600">
              <a:buAutoNum type="alphaUcParenR"/>
            </a:pPr>
            <a:r>
              <a:rPr lang="en-US" baseline="0" dirty="0" smtClean="0"/>
              <a:t>Intradermal nevus- often contain coarse hairs, reflecting depth within the dermis of the nevus cells. Rarely becomes malignant.</a:t>
            </a:r>
          </a:p>
          <a:p>
            <a:pPr marL="228600" indent="-228600">
              <a:buAutoNum type="alphaUcParenR"/>
            </a:pPr>
            <a:r>
              <a:rPr lang="en-US" baseline="0" dirty="0" smtClean="0"/>
              <a:t>Blue nevus- dark blue or black hairless flat or raised lesion; treatment is excision or observation. Excision must be deep, because pigment often deeps into the </a:t>
            </a:r>
            <a:r>
              <a:rPr lang="en-US" baseline="0" dirty="0" err="1" smtClean="0"/>
              <a:t>subQ</a:t>
            </a:r>
            <a:r>
              <a:rPr lang="en-US" baseline="0" dirty="0" smtClean="0"/>
              <a:t> fat. These are highly aggressive, malignant transformation is rare.</a:t>
            </a:r>
          </a:p>
          <a:p>
            <a:pPr marL="228600" indent="-228600">
              <a:buAutoNum type="alphaUcParenR"/>
            </a:pPr>
            <a:r>
              <a:rPr lang="en-US" baseline="0" dirty="0" smtClean="0"/>
              <a:t>Halo nevus- Usually found on the back; benign looking brown lesion in the center of a well-circumscribed pale white circle of </a:t>
            </a:r>
            <a:r>
              <a:rPr lang="en-US" baseline="0" dirty="0" err="1" smtClean="0"/>
              <a:t>depigmented</a:t>
            </a:r>
            <a:r>
              <a:rPr lang="en-US" baseline="0" dirty="0" smtClean="0"/>
              <a:t> skin. Reflects body’s rejection of the nevus cells</a:t>
            </a:r>
          </a:p>
          <a:p>
            <a:pPr marL="228600" indent="-228600">
              <a:buAutoNum type="alphaUcParenR"/>
            </a:pPr>
            <a:r>
              <a:rPr lang="en-US" baseline="0" dirty="0" smtClean="0"/>
              <a:t>Nevus sebaceous</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43</a:t>
            </a:fld>
            <a:endParaRPr lang="en-US"/>
          </a:p>
        </p:txBody>
      </p:sp>
    </p:spTree>
    <p:extLst>
      <p:ext uri="{BB962C8B-B14F-4D97-AF65-F5344CB8AC3E}">
        <p14:creationId xmlns:p14="http://schemas.microsoft.com/office/powerpoint/2010/main" val="1499839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Mole</a:t>
            </a:r>
            <a:r>
              <a:rPr lang="en-US" baseline="0" dirty="0" smtClean="0"/>
              <a:t> is best treated by shave excision when it is </a:t>
            </a:r>
            <a:r>
              <a:rPr lang="en-US" baseline="0" dirty="0" err="1" smtClean="0"/>
              <a:t>pedunculate</a:t>
            </a:r>
            <a:r>
              <a:rPr lang="en-US" baseline="0" dirty="0" smtClean="0"/>
              <a:t> and hairless. When it contains hair, it is necessary to excise the mole using either punch excision technique or routine excision to remove the complete depth of the hair follicles within the nevus</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44</a:t>
            </a:fld>
            <a:endParaRPr lang="en-US"/>
          </a:p>
        </p:txBody>
      </p:sp>
    </p:spTree>
    <p:extLst>
      <p:ext uri="{BB962C8B-B14F-4D97-AF65-F5344CB8AC3E}">
        <p14:creationId xmlns:p14="http://schemas.microsoft.com/office/powerpoint/2010/main" val="2020188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large or in conspicuous locations such as the face, can be</a:t>
            </a:r>
            <a:r>
              <a:rPr lang="en-US" baseline="0" dirty="0" smtClean="0"/>
              <a:t> </a:t>
            </a:r>
            <a:r>
              <a:rPr lang="en-US" baseline="0" dirty="0" err="1" smtClean="0"/>
              <a:t>a/w</a:t>
            </a:r>
            <a:r>
              <a:rPr lang="en-US" baseline="0" dirty="0" smtClean="0"/>
              <a:t> </a:t>
            </a:r>
            <a:r>
              <a:rPr lang="en-US" baseline="0" dirty="0" err="1" smtClean="0"/>
              <a:t>signficant</a:t>
            </a:r>
            <a:r>
              <a:rPr lang="en-US" baseline="0" dirty="0" smtClean="0"/>
              <a:t> psychosocial impact on </a:t>
            </a:r>
            <a:r>
              <a:rPr lang="en-US" baseline="0" dirty="0" err="1" smtClean="0"/>
              <a:t>pts</a:t>
            </a:r>
            <a:r>
              <a:rPr lang="en-US" baseline="0" dirty="0" smtClean="0"/>
              <a:t> and families</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45</a:t>
            </a:fld>
            <a:endParaRPr lang="en-US"/>
          </a:p>
        </p:txBody>
      </p:sp>
    </p:spTree>
    <p:extLst>
      <p:ext uri="{BB962C8B-B14F-4D97-AF65-F5344CB8AC3E}">
        <p14:creationId xmlns:p14="http://schemas.microsoft.com/office/powerpoint/2010/main" val="3200971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risk of transformation of large/ giant (1% – 42%) 6, 7 , medium (3-21%) 1, 8 and small CMN (8.1% – 14.9%) ...</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46</a:t>
            </a:fld>
            <a:endParaRPr lang="en-US"/>
          </a:p>
        </p:txBody>
      </p:sp>
    </p:spTree>
    <p:extLst>
      <p:ext uri="{BB962C8B-B14F-4D97-AF65-F5344CB8AC3E}">
        <p14:creationId xmlns:p14="http://schemas.microsoft.com/office/powerpoint/2010/main" val="1607962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Risk</a:t>
            </a:r>
            <a:r>
              <a:rPr lang="en-US" baseline="0" dirty="0" smtClean="0"/>
              <a:t> for development of melanoma correlates with size.</a:t>
            </a:r>
          </a:p>
          <a:p>
            <a:r>
              <a:rPr lang="en-US" baseline="0" dirty="0" smtClean="0"/>
              <a:t>GREATEST risk is associated with giant congenital nevi.</a:t>
            </a:r>
          </a:p>
          <a:p>
            <a:r>
              <a:rPr lang="en-US" baseline="0" dirty="0" err="1" smtClean="0"/>
              <a:t>Pts</a:t>
            </a:r>
            <a:r>
              <a:rPr lang="en-US" baseline="0" dirty="0" smtClean="0"/>
              <a:t> with large congenital nevi are also at risk for developing </a:t>
            </a:r>
            <a:r>
              <a:rPr lang="en-US" baseline="0" dirty="0" err="1" smtClean="0"/>
              <a:t>neurocutaneous</a:t>
            </a:r>
            <a:r>
              <a:rPr lang="en-US" baseline="0" dirty="0" smtClean="0"/>
              <a:t> </a:t>
            </a:r>
            <a:r>
              <a:rPr lang="en-US" baseline="0" dirty="0" err="1" smtClean="0"/>
              <a:t>melanosis</a:t>
            </a:r>
            <a:r>
              <a:rPr lang="en-US" baseline="0" dirty="0" smtClean="0"/>
              <a:t> in which proliferation of </a:t>
            </a:r>
            <a:r>
              <a:rPr lang="en-US" baseline="0" dirty="0" err="1" smtClean="0"/>
              <a:t>leptomeningeal</a:t>
            </a:r>
            <a:r>
              <a:rPr lang="en-US" baseline="0" dirty="0" smtClean="0"/>
              <a:t> melanocytes may be associated with neurologic disease, structural malformations, and malignant degeneration.</a:t>
            </a:r>
          </a:p>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47</a:t>
            </a:fld>
            <a:endParaRPr lang="en-US"/>
          </a:p>
        </p:txBody>
      </p:sp>
    </p:spTree>
    <p:extLst>
      <p:ext uri="{BB962C8B-B14F-4D97-AF65-F5344CB8AC3E}">
        <p14:creationId xmlns:p14="http://schemas.microsoft.com/office/powerpoint/2010/main" val="311118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Lesions may</a:t>
            </a:r>
            <a:r>
              <a:rPr lang="en-US" baseline="0" dirty="0" smtClean="0"/>
              <a:t> resemble </a:t>
            </a:r>
            <a:r>
              <a:rPr lang="en-US" baseline="0" dirty="0" err="1" smtClean="0"/>
              <a:t>seborrheic</a:t>
            </a:r>
            <a:r>
              <a:rPr lang="en-US" baseline="0" dirty="0" smtClean="0"/>
              <a:t> </a:t>
            </a:r>
            <a:r>
              <a:rPr lang="en-US" baseline="0" dirty="0" err="1" smtClean="0"/>
              <a:t>keratoses</a:t>
            </a:r>
            <a:r>
              <a:rPr lang="en-US" baseline="0" dirty="0" smtClean="0"/>
              <a:t> in clinical appearance.</a:t>
            </a:r>
          </a:p>
          <a:p>
            <a:r>
              <a:rPr lang="en-US" baseline="0" dirty="0" smtClean="0"/>
              <a:t>They are less </a:t>
            </a:r>
            <a:r>
              <a:rPr lang="en-US" baseline="0" dirty="0" err="1" smtClean="0"/>
              <a:t>hyperkeratotic</a:t>
            </a:r>
            <a:r>
              <a:rPr lang="en-US" baseline="0" dirty="0" smtClean="0"/>
              <a:t> than </a:t>
            </a:r>
            <a:r>
              <a:rPr lang="en-US" baseline="0" dirty="0" err="1" smtClean="0"/>
              <a:t>seborrheic</a:t>
            </a:r>
            <a:r>
              <a:rPr lang="en-US" baseline="0" dirty="0" smtClean="0"/>
              <a:t> </a:t>
            </a:r>
            <a:r>
              <a:rPr lang="en-US" baseline="0" dirty="0" err="1" smtClean="0"/>
              <a:t>keratoses</a:t>
            </a:r>
            <a:r>
              <a:rPr lang="en-US" baseline="0" dirty="0" smtClean="0"/>
              <a:t> and have no areas of follicular prominence.</a:t>
            </a:r>
          </a:p>
          <a:p>
            <a:r>
              <a:rPr lang="en-US" baseline="0" dirty="0" smtClean="0"/>
              <a:t>IMPORTANT to distinguish solar </a:t>
            </a:r>
            <a:r>
              <a:rPr lang="en-US" baseline="0" dirty="0" err="1" smtClean="0"/>
              <a:t>lentigo</a:t>
            </a:r>
            <a:r>
              <a:rPr lang="en-US" baseline="0" dirty="0" smtClean="0"/>
              <a:t> from melanoma in situ, which can also present as dark brown macules on sun-damaged skin</a:t>
            </a:r>
          </a:p>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48</a:t>
            </a:fld>
            <a:endParaRPr lang="en-US"/>
          </a:p>
        </p:txBody>
      </p:sp>
    </p:spTree>
    <p:extLst>
      <p:ext uri="{BB962C8B-B14F-4D97-AF65-F5344CB8AC3E}">
        <p14:creationId xmlns:p14="http://schemas.microsoft.com/office/powerpoint/2010/main" val="3929258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Pilar</a:t>
            </a:r>
            <a:r>
              <a:rPr lang="en-US" baseline="0" dirty="0" smtClean="0"/>
              <a:t> cysts = </a:t>
            </a:r>
            <a:r>
              <a:rPr lang="en-US" baseline="0" dirty="0" err="1" smtClean="0"/>
              <a:t>trichilemmal</a:t>
            </a:r>
            <a:r>
              <a:rPr lang="en-US" baseline="0" dirty="0" smtClean="0"/>
              <a:t> cysts are also true cysts. Lining of the cyst differentiates in a manner analogous to that of the outer root sheath of the hair follicle</a:t>
            </a:r>
            <a:endParaRPr lang="en-US" dirty="0" smtClean="0"/>
          </a:p>
          <a:p>
            <a:endParaRPr lang="en-US" dirty="0" smtClean="0"/>
          </a:p>
          <a:p>
            <a:r>
              <a:rPr lang="en-US" dirty="0" smtClean="0"/>
              <a:t>It’s important to remove the entire</a:t>
            </a:r>
            <a:r>
              <a:rPr lang="en-US" baseline="0" dirty="0" smtClean="0"/>
              <a:t> cyst wall, because retained segments can lead to recurrent growth of the cyst</a:t>
            </a:r>
          </a:p>
          <a:p>
            <a:endParaRPr lang="en-US" baseline="0" dirty="0" smtClean="0"/>
          </a:p>
          <a:p>
            <a:r>
              <a:rPr lang="en-US" baseline="0" dirty="0" err="1" smtClean="0"/>
              <a:t>Mucoceles</a:t>
            </a:r>
            <a:r>
              <a:rPr lang="en-US" baseline="0" dirty="0" smtClean="0"/>
              <a:t> are result from traumatic rupture of ducts of minor salivary glands</a:t>
            </a:r>
          </a:p>
        </p:txBody>
      </p:sp>
      <p:sp>
        <p:nvSpPr>
          <p:cNvPr id="4" name="Slide Number Placeholder 3"/>
          <p:cNvSpPr>
            <a:spLocks noGrp="1"/>
          </p:cNvSpPr>
          <p:nvPr>
            <p:ph type="sldNum" sz="quarter" idx="10"/>
          </p:nvPr>
        </p:nvSpPr>
        <p:spPr/>
        <p:txBody>
          <a:bodyPr/>
          <a:lstStyle/>
          <a:p>
            <a:fld id="{D60CF015-C232-1645-876F-35B763F009D9}" type="slidenum">
              <a:rPr lang="en-US" smtClean="0"/>
              <a:t>50</a:t>
            </a:fld>
            <a:endParaRPr lang="en-US"/>
          </a:p>
        </p:txBody>
      </p:sp>
    </p:spTree>
    <p:extLst>
      <p:ext uri="{BB962C8B-B14F-4D97-AF65-F5344CB8AC3E}">
        <p14:creationId xmlns:p14="http://schemas.microsoft.com/office/powerpoint/2010/main" val="1122029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 had colonic</a:t>
            </a:r>
            <a:r>
              <a:rPr lang="en-US" baseline="0" dirty="0" smtClean="0"/>
              <a:t> growths and many epidermal cysts.</a:t>
            </a:r>
            <a:endParaRPr lang="en-US" dirty="0" smtClean="0"/>
          </a:p>
          <a:p>
            <a:r>
              <a:rPr lang="en-US" dirty="0" smtClean="0"/>
              <a:t>If</a:t>
            </a:r>
            <a:r>
              <a:rPr lang="en-US" baseline="0" dirty="0" smtClean="0"/>
              <a:t> the cysts appear in large numbers, this may be an indication of Gardner’s syndrome, an AD condition that predisposes the patient to intestinal cancer.</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51</a:t>
            </a:fld>
            <a:endParaRPr lang="en-US"/>
          </a:p>
        </p:txBody>
      </p:sp>
    </p:spTree>
    <p:extLst>
      <p:ext uri="{BB962C8B-B14F-4D97-AF65-F5344CB8AC3E}">
        <p14:creationId xmlns:p14="http://schemas.microsoft.com/office/powerpoint/2010/main" val="36746792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be differentiated from epidermal cysts by their attachment</a:t>
            </a:r>
            <a:r>
              <a:rPr lang="en-US" baseline="0" dirty="0" smtClean="0"/>
              <a:t> to adnexal structures which include hair, sebaceous glands, </a:t>
            </a:r>
            <a:r>
              <a:rPr lang="en-US" baseline="0" dirty="0" err="1" smtClean="0"/>
              <a:t>eccrine</a:t>
            </a:r>
            <a:r>
              <a:rPr lang="en-US" baseline="0" dirty="0" smtClean="0"/>
              <a:t> glands, and apocrine glands</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52</a:t>
            </a:fld>
            <a:endParaRPr lang="en-US"/>
          </a:p>
        </p:txBody>
      </p:sp>
    </p:spTree>
    <p:extLst>
      <p:ext uri="{BB962C8B-B14F-4D97-AF65-F5344CB8AC3E}">
        <p14:creationId xmlns:p14="http://schemas.microsoft.com/office/powerpoint/2010/main" val="62049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characterized by rapid proliferation during the first months of life followed by slow involution over several years.</a:t>
            </a:r>
          </a:p>
          <a:p>
            <a:r>
              <a:rPr lang="en-US" baseline="0" dirty="0" smtClean="0"/>
              <a:t>Most are small are innocuous, but they can be associated with structural anomalies and </a:t>
            </a:r>
            <a:r>
              <a:rPr lang="en-US" baseline="0" dirty="0" err="1" smtClean="0"/>
              <a:t>neurocutaneous</a:t>
            </a:r>
            <a:r>
              <a:rPr lang="en-US" baseline="0" dirty="0" smtClean="0"/>
              <a:t> syndromes</a:t>
            </a:r>
          </a:p>
          <a:p>
            <a:r>
              <a:rPr lang="en-US" baseline="0" dirty="0" err="1" smtClean="0"/>
              <a:t>Hemangiomas</a:t>
            </a:r>
            <a:r>
              <a:rPr lang="en-US" baseline="0" dirty="0" smtClean="0"/>
              <a:t> in the BEARD area may be associated with airway compromise</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54</a:t>
            </a:fld>
            <a:endParaRPr lang="en-US"/>
          </a:p>
        </p:txBody>
      </p:sp>
    </p:spTree>
    <p:extLst>
      <p:ext uri="{BB962C8B-B14F-4D97-AF65-F5344CB8AC3E}">
        <p14:creationId xmlns:p14="http://schemas.microsoft.com/office/powerpoint/2010/main" val="2423685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0CF015-C232-1645-876F-35B763F009D9}" type="slidenum">
              <a:rPr lang="en-US" smtClean="0"/>
              <a:t>4</a:t>
            </a:fld>
            <a:endParaRPr lang="en-US"/>
          </a:p>
        </p:txBody>
      </p:sp>
    </p:spTree>
    <p:extLst>
      <p:ext uri="{BB962C8B-B14F-4D97-AF65-F5344CB8AC3E}">
        <p14:creationId xmlns:p14="http://schemas.microsoft.com/office/powerpoint/2010/main" val="1127745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effectLst/>
              </a:rPr>
              <a:t>Hemangiomas</a:t>
            </a:r>
            <a:r>
              <a:rPr lang="en-US" dirty="0" smtClean="0">
                <a:effectLst/>
              </a:rPr>
              <a:t> greater than 5cm denote</a:t>
            </a:r>
            <a:r>
              <a:rPr lang="en-US" baseline="0" dirty="0" smtClean="0">
                <a:effectLst/>
              </a:rPr>
              <a:t> the possibility of PHACE. </a:t>
            </a:r>
            <a:r>
              <a:rPr lang="en-US" dirty="0" smtClean="0">
                <a:effectLst/>
              </a:rPr>
              <a:t>Intracranial Infantile </a:t>
            </a:r>
            <a:r>
              <a:rPr lang="en-US" dirty="0" err="1" smtClean="0">
                <a:effectLst/>
              </a:rPr>
              <a:t>Hemangiomas</a:t>
            </a:r>
            <a:r>
              <a:rPr lang="en-US" dirty="0" smtClean="0">
                <a:effectLst/>
              </a:rPr>
              <a:t> Associated With PHACE Syndrome</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55</a:t>
            </a:fld>
            <a:endParaRPr lang="en-US"/>
          </a:p>
        </p:txBody>
      </p:sp>
    </p:spTree>
    <p:extLst>
      <p:ext uri="{BB962C8B-B14F-4D97-AF65-F5344CB8AC3E}">
        <p14:creationId xmlns:p14="http://schemas.microsoft.com/office/powerpoint/2010/main" val="31920948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61</a:t>
            </a:fld>
            <a:endParaRPr lang="en-US"/>
          </a:p>
        </p:txBody>
      </p:sp>
    </p:spTree>
    <p:extLst>
      <p:ext uri="{BB962C8B-B14F-4D97-AF65-F5344CB8AC3E}">
        <p14:creationId xmlns:p14="http://schemas.microsoft.com/office/powerpoint/2010/main" val="1285538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65</a:t>
            </a:fld>
            <a:endParaRPr lang="en-US"/>
          </a:p>
        </p:txBody>
      </p:sp>
    </p:spTree>
    <p:extLst>
      <p:ext uri="{BB962C8B-B14F-4D97-AF65-F5344CB8AC3E}">
        <p14:creationId xmlns:p14="http://schemas.microsoft.com/office/powerpoint/2010/main" val="2435377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standard reference point for patient positioning in photographs and </a:t>
            </a:r>
            <a:r>
              <a:rPr lang="en-US" baseline="0" dirty="0" err="1" smtClean="0"/>
              <a:t>cephalometric</a:t>
            </a:r>
            <a:r>
              <a:rPr lang="en-US" baseline="0" dirty="0" smtClean="0"/>
              <a:t> radiographs. Line drawn from superior aspect of the external auditory canal to the inferior border of the </a:t>
            </a:r>
            <a:r>
              <a:rPr lang="en-US" baseline="0" dirty="0" err="1" smtClean="0"/>
              <a:t>infraorbital</a:t>
            </a:r>
            <a:r>
              <a:rPr lang="en-US" baseline="0" dirty="0" smtClean="0"/>
              <a:t> rim</a:t>
            </a:r>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9</a:t>
            </a:fld>
            <a:endParaRPr lang="en-US"/>
          </a:p>
        </p:txBody>
      </p:sp>
    </p:spTree>
    <p:extLst>
      <p:ext uri="{BB962C8B-B14F-4D97-AF65-F5344CB8AC3E}">
        <p14:creationId xmlns:p14="http://schemas.microsoft.com/office/powerpoint/2010/main" val="315511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Method</a:t>
            </a:r>
            <a:r>
              <a:rPr lang="en-US" baseline="0" dirty="0" smtClean="0"/>
              <a:t> #1 was described by da Vinci. Measurements are made from the </a:t>
            </a:r>
            <a:r>
              <a:rPr lang="en-US" baseline="0" dirty="0" err="1" smtClean="0"/>
              <a:t>trichion</a:t>
            </a:r>
            <a:r>
              <a:rPr lang="en-US" baseline="0" dirty="0" smtClean="0"/>
              <a:t> to the glabella, from the glabella to the </a:t>
            </a:r>
            <a:r>
              <a:rPr lang="en-US" baseline="0" dirty="0" err="1" smtClean="0"/>
              <a:t>subnasale</a:t>
            </a:r>
            <a:r>
              <a:rPr lang="en-US" baseline="0" dirty="0" smtClean="0"/>
              <a:t>, and from the </a:t>
            </a:r>
            <a:r>
              <a:rPr lang="en-US" baseline="0" dirty="0" err="1" smtClean="0"/>
              <a:t>subnasale</a:t>
            </a:r>
            <a:r>
              <a:rPr lang="en-US" baseline="0" dirty="0" smtClean="0"/>
              <a:t> to the </a:t>
            </a:r>
            <a:r>
              <a:rPr lang="en-US" baseline="0" dirty="0" err="1" smtClean="0"/>
              <a:t>menton</a:t>
            </a:r>
            <a:r>
              <a:rPr lang="en-US" baseline="0" dirty="0" smtClean="0"/>
              <a:t>.</a:t>
            </a:r>
          </a:p>
          <a:p>
            <a:r>
              <a:rPr lang="en-US" baseline="0" dirty="0" smtClean="0"/>
              <a:t>Glabella: most prominent point of the forehead on profile</a:t>
            </a:r>
          </a:p>
          <a:p>
            <a:r>
              <a:rPr lang="en-US" baseline="0" dirty="0" smtClean="0"/>
              <a:t>Method #2: exclude upper third of the face because of variability of hairline position</a:t>
            </a:r>
          </a:p>
          <a:p>
            <a:r>
              <a:rPr lang="en-US" baseline="0" dirty="0" smtClean="0"/>
              <a:t>	Make measurements from </a:t>
            </a:r>
            <a:r>
              <a:rPr lang="en-US" baseline="0" dirty="0" err="1" smtClean="0"/>
              <a:t>nasion</a:t>
            </a:r>
            <a:r>
              <a:rPr lang="en-US" baseline="0" dirty="0" smtClean="0"/>
              <a:t> (as opposed to glabella) to </a:t>
            </a:r>
            <a:r>
              <a:rPr lang="en-US" baseline="0" dirty="0" err="1" smtClean="0"/>
              <a:t>subnasale</a:t>
            </a:r>
            <a:r>
              <a:rPr lang="en-US" baseline="0" dirty="0" smtClean="0"/>
              <a:t>, and from </a:t>
            </a:r>
            <a:r>
              <a:rPr lang="en-US" baseline="0" dirty="0" err="1" smtClean="0"/>
              <a:t>subnasale</a:t>
            </a:r>
            <a:r>
              <a:rPr lang="en-US" baseline="0" dirty="0" smtClean="0"/>
              <a:t> to </a:t>
            </a:r>
            <a:r>
              <a:rPr lang="en-US" baseline="0" dirty="0" err="1" smtClean="0"/>
              <a:t>menton</a:t>
            </a:r>
            <a:endParaRPr lang="en-US" baseline="0" dirty="0" smtClean="0"/>
          </a:p>
          <a:p>
            <a:r>
              <a:rPr lang="en-US" baseline="0" dirty="0" err="1" smtClean="0"/>
              <a:t>Nasion</a:t>
            </a:r>
            <a:r>
              <a:rPr lang="en-US" baseline="0" dirty="0" smtClean="0"/>
              <a:t>: the deepest depression at the root of the nose, typically corresponding with the </a:t>
            </a:r>
            <a:r>
              <a:rPr lang="en-US" baseline="0" dirty="0" err="1" smtClean="0"/>
              <a:t>nasofrontal</a:t>
            </a:r>
            <a:r>
              <a:rPr lang="en-US" baseline="0" dirty="0" smtClean="0"/>
              <a:t> suture</a:t>
            </a:r>
          </a:p>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12</a:t>
            </a:fld>
            <a:endParaRPr lang="en-US"/>
          </a:p>
        </p:txBody>
      </p:sp>
    </p:spTree>
    <p:extLst>
      <p:ext uri="{BB962C8B-B14F-4D97-AF65-F5344CB8AC3E}">
        <p14:creationId xmlns:p14="http://schemas.microsoft.com/office/powerpoint/2010/main" val="127707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Ideal eyebrow position can vary</a:t>
            </a:r>
          </a:p>
          <a:p>
            <a:r>
              <a:rPr lang="en-US" baseline="0" dirty="0" smtClean="0"/>
              <a:t>    - Highest point can lie anywhere from lateral </a:t>
            </a:r>
            <a:r>
              <a:rPr lang="en-US" baseline="0" dirty="0" err="1" smtClean="0"/>
              <a:t>limbus</a:t>
            </a:r>
            <a:r>
              <a:rPr lang="en-US" baseline="0" dirty="0" smtClean="0"/>
              <a:t> to lateral canthus</a:t>
            </a:r>
          </a:p>
          <a:p>
            <a:r>
              <a:rPr lang="en-US" baseline="0" dirty="0" smtClean="0"/>
              <a:t>    - Sheen described the eyebrow as most pleasing when it extended as an unbroken line from brow down to lateral nasal tip</a:t>
            </a:r>
          </a:p>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14</a:t>
            </a:fld>
            <a:endParaRPr lang="en-US"/>
          </a:p>
        </p:txBody>
      </p:sp>
    </p:spTree>
    <p:extLst>
      <p:ext uri="{BB962C8B-B14F-4D97-AF65-F5344CB8AC3E}">
        <p14:creationId xmlns:p14="http://schemas.microsoft.com/office/powerpoint/2010/main" val="3622039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Nasofrontal</a:t>
            </a:r>
            <a:r>
              <a:rPr lang="en-US" dirty="0" smtClean="0"/>
              <a:t> angle: created by a line</a:t>
            </a:r>
            <a:r>
              <a:rPr lang="en-US" baseline="0" dirty="0" smtClean="0"/>
              <a:t> tangent to glabella through the </a:t>
            </a:r>
            <a:r>
              <a:rPr lang="en-US" baseline="0" dirty="0" err="1" smtClean="0"/>
              <a:t>nasion</a:t>
            </a:r>
            <a:r>
              <a:rPr lang="en-US" baseline="0" dirty="0" smtClean="0"/>
              <a:t> and INTERSECTING with a line tangent to the nasal dorsum</a:t>
            </a:r>
            <a:endParaRPr lang="en-US" dirty="0" smtClean="0"/>
          </a:p>
          <a:p>
            <a:r>
              <a:rPr lang="en-US" dirty="0" err="1" smtClean="0"/>
              <a:t>Nasolabial</a:t>
            </a:r>
            <a:r>
              <a:rPr lang="en-US" dirty="0" smtClean="0"/>
              <a:t> angle:</a:t>
            </a:r>
            <a:r>
              <a:rPr lang="en-US" baseline="0" dirty="0" smtClean="0"/>
              <a:t> angle of the </a:t>
            </a:r>
            <a:r>
              <a:rPr lang="en-US" baseline="0" dirty="0" err="1" smtClean="0"/>
              <a:t>columella</a:t>
            </a:r>
            <a:r>
              <a:rPr lang="en-US" baseline="0" dirty="0" smtClean="0"/>
              <a:t> as it meets the upper lip (95-110 in women, 90-95 in men)</a:t>
            </a:r>
          </a:p>
          <a:p>
            <a:r>
              <a:rPr lang="en-US" baseline="0" dirty="0" err="1" smtClean="0"/>
              <a:t>Nasofacial</a:t>
            </a:r>
            <a:r>
              <a:rPr lang="en-US" baseline="0" dirty="0" smtClean="0"/>
              <a:t> angle: incline of nasal dorsum in relation to facial plane; is angle formed from a vertical line tangent from the glabella through </a:t>
            </a:r>
            <a:r>
              <a:rPr lang="en-US" baseline="0" dirty="0" err="1" smtClean="0"/>
              <a:t>pogonion</a:t>
            </a:r>
            <a:r>
              <a:rPr lang="en-US" baseline="0" dirty="0" smtClean="0"/>
              <a:t> intersecting a line from the </a:t>
            </a:r>
            <a:r>
              <a:rPr lang="en-US" baseline="0" dirty="0" err="1" smtClean="0"/>
              <a:t>nasion</a:t>
            </a:r>
            <a:r>
              <a:rPr lang="en-US" baseline="0" dirty="0" smtClean="0"/>
              <a:t> through the nasal tip </a:t>
            </a:r>
          </a:p>
          <a:p>
            <a:r>
              <a:rPr lang="en-US" baseline="0" dirty="0" err="1" smtClean="0"/>
              <a:t>Nasomental</a:t>
            </a:r>
            <a:r>
              <a:rPr lang="en-US" baseline="0" dirty="0" smtClean="0"/>
              <a:t> angle: angle between tangent line from </a:t>
            </a:r>
            <a:r>
              <a:rPr lang="en-US" baseline="0" dirty="0" err="1" smtClean="0"/>
              <a:t>nasion</a:t>
            </a:r>
            <a:r>
              <a:rPr lang="en-US" baseline="0" dirty="0" smtClean="0"/>
              <a:t> to the nasal tip intersecting with a line from the tip to the </a:t>
            </a:r>
            <a:r>
              <a:rPr lang="en-US" baseline="0" dirty="0" err="1" smtClean="0"/>
              <a:t>pogonion</a:t>
            </a:r>
            <a:endParaRPr lang="en-US" baseline="0" dirty="0" smtClean="0"/>
          </a:p>
        </p:txBody>
      </p:sp>
      <p:sp>
        <p:nvSpPr>
          <p:cNvPr id="4" name="Slide Number Placeholder 3"/>
          <p:cNvSpPr>
            <a:spLocks noGrp="1"/>
          </p:cNvSpPr>
          <p:nvPr>
            <p:ph type="sldNum" sz="quarter" idx="10"/>
          </p:nvPr>
        </p:nvSpPr>
        <p:spPr/>
        <p:txBody>
          <a:bodyPr/>
          <a:lstStyle/>
          <a:p>
            <a:fld id="{D60CF015-C232-1645-876F-35B763F009D9}" type="slidenum">
              <a:rPr lang="en-US" smtClean="0"/>
              <a:t>15</a:t>
            </a:fld>
            <a:endParaRPr lang="en-US"/>
          </a:p>
        </p:txBody>
      </p:sp>
    </p:spTree>
    <p:extLst>
      <p:ext uri="{BB962C8B-B14F-4D97-AF65-F5344CB8AC3E}">
        <p14:creationId xmlns:p14="http://schemas.microsoft.com/office/powerpoint/2010/main" val="9986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0CF015-C232-1645-876F-35B763F009D9}" type="slidenum">
              <a:rPr lang="en-US" smtClean="0"/>
              <a:t>16</a:t>
            </a:fld>
            <a:endParaRPr lang="en-US"/>
          </a:p>
        </p:txBody>
      </p:sp>
    </p:spTree>
    <p:extLst>
      <p:ext uri="{BB962C8B-B14F-4D97-AF65-F5344CB8AC3E}">
        <p14:creationId xmlns:p14="http://schemas.microsoft.com/office/powerpoint/2010/main" val="485899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90F200-DC3A-8F4B-A421-CB8BE20EFDFD}" type="datetime1">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66084F-FB04-BB40-AB08-902E653362F6}" type="datetime1">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68898-A024-0048-AFAA-52FCE0904B54}" type="datetime1">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A7D52A-7B82-BB4C-9D00-38E5F18DAEC4}" type="datetime1">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DBBC12-1657-344D-8399-EBBBFEA28720}" type="datetime1">
              <a:rPr lang="en-US" smtClean="0"/>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2CB8BE-684C-C348-AB09-C5F8157BFCCD}" type="datetime1">
              <a:rPr lang="en-US" smtClean="0"/>
              <a:t>10/22/14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48F473-3406-3F45-81E6-6C7A39F3D01B}" type="datetime1">
              <a:rPr lang="en-US" smtClean="0"/>
              <a:t>10/22/14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D9EFF7-F2BA-CC47-B46A-9C9ED901B2E5}" type="datetime1">
              <a:rPr lang="en-US" smtClean="0"/>
              <a:t>10/22/14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DD679B-C360-3041-9452-0F9085AB3994}" type="datetime1">
              <a:rPr lang="en-US" smtClean="0"/>
              <a:t>10/22/14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A9F8E6-96A7-154E-99C3-D84AFC44770F}" type="datetime1">
              <a:rPr lang="en-US" smtClean="0"/>
              <a:t>10/22/14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E60881-3987-AF40-ACD4-27D2BAE23EC3}" type="datetime1">
              <a:rPr lang="en-US" smtClean="0"/>
              <a:t>10/22/14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D3AD7-469A-714C-BFCD-85917C9B951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ED2AC-0455-1442-8744-2B8E8C7B807F}" type="datetime1">
              <a:rPr lang="en-US" smtClean="0"/>
              <a:t>10/22/14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D3AD7-469A-714C-BFCD-85917C9B951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hyperlink" Target="http://www.quora.com/Is-it-possible-to-change-ones-facial-structure" TargetMode="External"/><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davisrhinoplasty.com" TargetMode="External"/><Relationship Id="rId5" Type="http://schemas.openxmlformats.org/officeDocument/2006/relationships/hyperlink" Target="http://www.drhilinski.com/rhinoplasty-tutorial/nasal-analysis-in-rhinoplasty/" TargetMode="External"/><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http://weheartit.com/entry/group/41958945" TargetMode="External"/><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hyperlink" Target="http://emedicine.medscape.com/article/842545-overview" TargetMode="External"/><Relationship Id="rId6" Type="http://schemas.openxmlformats.org/officeDocument/2006/relationships/hyperlink" Target="http://oto.sagepub.com/content/142/2/164/F3.expansion.html"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hyperlink" Target="http://www.scielo.br/scielo.php?pid=S2176-94512011000100007&amp;script=sci_arttext&amp;tlng=en"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hyperlink" Target="http://www.google.com/url?sa=i&amp;rct=j&amp;q=&amp;esrc=s&amp;source=images&amp;cd=&amp;ved=0CAYQjB0&amp;url=http://blog.evoderma.com/articles/discover-your-fitzpatrick-skin-type/&amp;ei=nU1DVLGVLOmGigLzyID4BA&amp;bvm=bv.77648437,d.cGE&amp;psig=AFQjCNE54e3sdjkNo15Oz6PPp4eu2nkQ_A&amp;ust=1413782921854149"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www.youbeauty.com/skin/columns/beauty-informer/skin-classification-scale"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hyperlink" Target="http://www.desireesdaydreams.com/2013/01/kicking-and-screaming.html"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hyperlink" Target="http://healthfoxx.com/flat-warts-pictures-on-face-legs-hands-treatment/" TargetMode="External"/><Relationship Id="rId6"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hyperlink" Target="http://www.skinsight.com/child/molluscumContagiosumPediatric.htm"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 Id="rId3" Type="http://schemas.openxmlformats.org/officeDocument/2006/relationships/hyperlink" Target="http://www.cdc.gov/ncidod/dvrd/molluscum/overview.h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www.rejuvadoc.com/medical-dermatology/actinic-keratosis"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www.bowesdermatology.com/blogs.php?ac=post&amp;id=4&amp;p=1"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4.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hyperlink" Target="http://www.medscape.com/features/slideshow/nonmelanoma-skin-cancers/"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hyperlink" Target="http://e-aps.org/search.php?where=aview&amp;id=10.5999/aps.2013.40.5.570&amp;code=2023APS&amp;vmode=PUBREADER"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hyperlink" Target="http://www.jcasonline.com" TargetMode="External"/><Relationship Id="rId5" Type="http://schemas.openxmlformats.org/officeDocument/2006/relationships/hyperlink" Target="http://www.google.com/url?sa=i&amp;rct=j&amp;q=&amp;esrc=s&amp;source=images&amp;cd=&amp;ved=0CAYQjB0&amp;url=http://ispub.com/IJPN/14/1/13903&amp;ei=dgtHVPjsKMSwyATMhILYCw&amp;bvm=bv.77880786,d.aWw&amp;psig=AFQjCNGiqWaPeG0SNn4OVrdlFFN7QtmwxQ&amp;ust=1414028537651407" TargetMode="External"/><Relationship Id="rId6"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hyperlink" Target="http://www.pcds.org.uk/clinical-guidance/epidermoid-cyst" TargetMode="External"/><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hyperlink" Target="http://stjosephlitreview.blogspot.com/2012/04/gardner-sybdrome.html" TargetMode="Externa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hyperlink" Target="http://dnbhelp.wordpress.com/rhinology/" TargetMode="External"/><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hyperlink" Target="http://www.gfmer.ch" TargetMode="External"/><Relationship Id="rId5" Type="http://schemas.openxmlformats.org/officeDocument/2006/relationships/hyperlink" Target="http://www.medscape.com/viewarticle/715477" TargetMode="External"/><Relationship Id="rId6"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hyperlink" Target="http://www.cram.com" TargetMode="External"/><Relationship Id="rId4" Type="http://schemas.openxmlformats.org/officeDocument/2006/relationships/hyperlink" Target="http://www.dermatalk.com/blogs/skin-disorders/salmon-patch-common-birthmarks-on-babies/" TargetMode="External"/><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hyperlink" Target="http://www.scarformula.com/hypertrophic-scars.php" TargetMode="External"/><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hyperlink" Target="http://www.utmb.edu" TargetMode="External"/><Relationship Id="rId6" Type="http://schemas.openxmlformats.org/officeDocument/2006/relationships/hyperlink" Target="http://www.google.com/url?sa=i&amp;rct=j&amp;q=&amp;esrc=s&amp;source=images&amp;cd=&amp;ved=0CAYQjB0&amp;url=http://www.eyecalcs.com/DWAN/pages/v5/ch036/002f.html&amp;ei=wVxHVK-2Ns_3yQSjloDgBQ&amp;bvm=bv.77880786,d.aWw&amp;psig=AFQjCNFeHJgxc4Jjg-eBxkBdO_MgH4m7zw&amp;ust=1414049324111141" TargetMode="External"/><Relationship Id="rId7"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3" Type="http://schemas.openxmlformats.org/officeDocument/2006/relationships/hyperlink" Target="http://reference.medscape.com/features/slideshow/ci-card" TargetMode="External"/><Relationship Id="rId4" Type="http://schemas.openxmlformats.org/officeDocument/2006/relationships/hyperlink" Target="http://www.hxbenefit.com/xanthelasma.html" TargetMode="External"/><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69579"/>
            <a:ext cx="7772400" cy="1470025"/>
          </a:xfrm>
        </p:spPr>
        <p:txBody>
          <a:bodyPr/>
          <a:lstStyle/>
          <a:p>
            <a:r>
              <a:rPr lang="en-US" dirty="0" smtClean="0">
                <a:latin typeface="Arial"/>
                <a:cs typeface="Arial"/>
              </a:rPr>
              <a:t>Aesthetic Facial Analysis</a:t>
            </a:r>
            <a:endParaRPr lang="en-US" dirty="0">
              <a:latin typeface="Arial"/>
              <a:cs typeface="Arial"/>
            </a:endParaRPr>
          </a:p>
        </p:txBody>
      </p:sp>
      <p:sp>
        <p:nvSpPr>
          <p:cNvPr id="3" name="Subtitle 2"/>
          <p:cNvSpPr>
            <a:spLocks noGrp="1"/>
          </p:cNvSpPr>
          <p:nvPr>
            <p:ph type="subTitle" idx="1"/>
          </p:nvPr>
        </p:nvSpPr>
        <p:spPr/>
        <p:txBody>
          <a:bodyPr>
            <a:normAutofit fontScale="92500" lnSpcReduction="20000"/>
          </a:bodyPr>
          <a:lstStyle/>
          <a:p>
            <a:r>
              <a:rPr lang="en-US" dirty="0" smtClean="0">
                <a:latin typeface="Arial"/>
                <a:cs typeface="Arial"/>
              </a:rPr>
              <a:t>Irene Kim</a:t>
            </a:r>
          </a:p>
          <a:p>
            <a:r>
              <a:rPr lang="en-US" dirty="0" smtClean="0">
                <a:latin typeface="Arial"/>
                <a:cs typeface="Arial"/>
              </a:rPr>
              <a:t>10/22/14</a:t>
            </a:r>
          </a:p>
          <a:p>
            <a:r>
              <a:rPr lang="en-US" dirty="0" smtClean="0">
                <a:latin typeface="Arial"/>
                <a:cs typeface="Arial"/>
              </a:rPr>
              <a:t>Cummings</a:t>
            </a:r>
          </a:p>
          <a:p>
            <a:r>
              <a:rPr lang="en-US" sz="2000" dirty="0" err="1" smtClean="0">
                <a:latin typeface="Arial"/>
                <a:cs typeface="Arial"/>
              </a:rPr>
              <a:t>Chp</a:t>
            </a:r>
            <a:r>
              <a:rPr lang="en-US" sz="2000" dirty="0" smtClean="0">
                <a:latin typeface="Arial"/>
                <a:cs typeface="Arial"/>
              </a:rPr>
              <a:t>. 19</a:t>
            </a:r>
          </a:p>
          <a:p>
            <a:endParaRPr lang="en-US" dirty="0"/>
          </a:p>
        </p:txBody>
      </p:sp>
      <p:pic>
        <p:nvPicPr>
          <p:cNvPr id="5" name="Picture 4" descr="UCLA_H_RGB_REV_NE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656" y="6338234"/>
            <a:ext cx="1778144" cy="380606"/>
          </a:xfrm>
          <a:prstGeom prst="rect">
            <a:avLst/>
          </a:prstGeom>
        </p:spPr>
      </p:pic>
      <p:sp>
        <p:nvSpPr>
          <p:cNvPr id="4" name="Slide Number Placeholder 3"/>
          <p:cNvSpPr>
            <a:spLocks noGrp="1"/>
          </p:cNvSpPr>
          <p:nvPr>
            <p:ph type="sldNum" sz="quarter" idx="12"/>
          </p:nvPr>
        </p:nvSpPr>
        <p:spPr/>
        <p:txBody>
          <a:bodyPr/>
          <a:lstStyle/>
          <a:p>
            <a:fld id="{E32D3AD7-469A-714C-BFCD-85917C9B9512}" type="slidenum">
              <a:rPr lang="en-US" smtClean="0"/>
              <a:t>1</a:t>
            </a:fld>
            <a:endParaRPr lang="en-US"/>
          </a:p>
        </p:txBody>
      </p:sp>
    </p:spTree>
    <p:extLst>
      <p:ext uri="{BB962C8B-B14F-4D97-AF65-F5344CB8AC3E}">
        <p14:creationId xmlns:p14="http://schemas.microsoft.com/office/powerpoint/2010/main" val="5618910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236"/>
            <a:ext cx="8229600" cy="1143000"/>
          </a:xfrm>
        </p:spPr>
        <p:txBody>
          <a:bodyPr/>
          <a:lstStyle/>
          <a:p>
            <a:r>
              <a:rPr lang="en-US" dirty="0" smtClean="0"/>
              <a:t>Facial Subunits</a:t>
            </a:r>
            <a:endParaRPr lang="en-US" dirty="0"/>
          </a:p>
        </p:txBody>
      </p:sp>
      <p:sp>
        <p:nvSpPr>
          <p:cNvPr id="3" name="Content Placeholder 2"/>
          <p:cNvSpPr>
            <a:spLocks noGrp="1"/>
          </p:cNvSpPr>
          <p:nvPr>
            <p:ph idx="1"/>
          </p:nvPr>
        </p:nvSpPr>
        <p:spPr>
          <a:xfrm>
            <a:off x="457200" y="1385221"/>
            <a:ext cx="8229600" cy="4525963"/>
          </a:xfrm>
        </p:spPr>
        <p:txBody>
          <a:bodyPr/>
          <a:lstStyle/>
          <a:p>
            <a:r>
              <a:rPr lang="en-US" dirty="0" smtClean="0"/>
              <a:t>Aesthetic subunits</a:t>
            </a:r>
          </a:p>
          <a:p>
            <a:pPr lvl="1"/>
            <a:r>
              <a:rPr lang="en-US" dirty="0" smtClean="0"/>
              <a:t>Forehead</a:t>
            </a:r>
          </a:p>
          <a:p>
            <a:pPr lvl="1"/>
            <a:r>
              <a:rPr lang="en-US" dirty="0" smtClean="0"/>
              <a:t>Eyes</a:t>
            </a:r>
          </a:p>
          <a:p>
            <a:pPr lvl="1"/>
            <a:r>
              <a:rPr lang="en-US" dirty="0" smtClean="0"/>
              <a:t>Nose</a:t>
            </a:r>
          </a:p>
          <a:p>
            <a:pPr lvl="1"/>
            <a:r>
              <a:rPr lang="en-US" dirty="0" smtClean="0"/>
              <a:t>Lips</a:t>
            </a:r>
          </a:p>
          <a:p>
            <a:pPr lvl="1"/>
            <a:r>
              <a:rPr lang="en-US" dirty="0" smtClean="0"/>
              <a:t>Chin</a:t>
            </a:r>
          </a:p>
          <a:p>
            <a:pPr lvl="1"/>
            <a:r>
              <a:rPr lang="en-US" dirty="0" smtClean="0"/>
              <a:t>Ears</a:t>
            </a:r>
          </a:p>
          <a:p>
            <a:pPr lvl="1"/>
            <a:r>
              <a:rPr lang="en-US" dirty="0" smtClean="0"/>
              <a:t>Neck</a:t>
            </a:r>
            <a:endParaRPr lang="en-US" dirty="0"/>
          </a:p>
        </p:txBody>
      </p:sp>
      <p:pic>
        <p:nvPicPr>
          <p:cNvPr id="4" name="Picture 3" descr="UCLA_H_RGB_REV_NE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656" y="6338234"/>
            <a:ext cx="1778144" cy="380606"/>
          </a:xfrm>
          <a:prstGeom prst="rect">
            <a:avLst/>
          </a:prstGeom>
        </p:spPr>
      </p:pic>
      <p:pic>
        <p:nvPicPr>
          <p:cNvPr id="8" name="Picture 7"/>
          <p:cNvPicPr>
            <a:picLocks noChangeAspect="1"/>
          </p:cNvPicPr>
          <p:nvPr/>
        </p:nvPicPr>
        <p:blipFill>
          <a:blip r:embed="rId3"/>
          <a:stretch>
            <a:fillRect/>
          </a:stretch>
        </p:blipFill>
        <p:spPr>
          <a:xfrm>
            <a:off x="3038534" y="2177263"/>
            <a:ext cx="5648266" cy="3733921"/>
          </a:xfrm>
          <a:prstGeom prst="rect">
            <a:avLst/>
          </a:prstGeom>
        </p:spPr>
      </p:pic>
      <p:sp>
        <p:nvSpPr>
          <p:cNvPr id="5" name="Slide Number Placeholder 4"/>
          <p:cNvSpPr>
            <a:spLocks noGrp="1"/>
          </p:cNvSpPr>
          <p:nvPr>
            <p:ph type="sldNum" sz="quarter" idx="12"/>
          </p:nvPr>
        </p:nvSpPr>
        <p:spPr/>
        <p:txBody>
          <a:bodyPr/>
          <a:lstStyle/>
          <a:p>
            <a:fld id="{E32D3AD7-469A-714C-BFCD-85917C9B9512}" type="slidenum">
              <a:rPr lang="en-US" smtClean="0"/>
              <a:t>10</a:t>
            </a:fld>
            <a:endParaRPr lang="en-US"/>
          </a:p>
        </p:txBody>
      </p:sp>
    </p:spTree>
    <p:extLst>
      <p:ext uri="{BB962C8B-B14F-4D97-AF65-F5344CB8AC3E}">
        <p14:creationId xmlns:p14="http://schemas.microsoft.com/office/powerpoint/2010/main" val="28690003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2527"/>
          </a:xfrm>
        </p:spPr>
        <p:txBody>
          <a:bodyPr>
            <a:normAutofit fontScale="90000"/>
          </a:bodyPr>
          <a:lstStyle/>
          <a:p>
            <a:r>
              <a:rPr lang="en-US" dirty="0" smtClean="0"/>
              <a:t>Facial Proportions</a:t>
            </a:r>
            <a:endParaRPr lang="en-US" dirty="0"/>
          </a:p>
        </p:txBody>
      </p:sp>
      <p:sp>
        <p:nvSpPr>
          <p:cNvPr id="3" name="Content Placeholder 2"/>
          <p:cNvSpPr>
            <a:spLocks noGrp="1"/>
          </p:cNvSpPr>
          <p:nvPr>
            <p:ph idx="1"/>
          </p:nvPr>
        </p:nvSpPr>
        <p:spPr>
          <a:xfrm>
            <a:off x="154835" y="1299347"/>
            <a:ext cx="8229600" cy="4826817"/>
          </a:xfrm>
        </p:spPr>
        <p:txBody>
          <a:bodyPr/>
          <a:lstStyle/>
          <a:p>
            <a:r>
              <a:rPr lang="en-US" dirty="0" smtClean="0"/>
              <a:t>Symmetry: Facial WIDTH</a:t>
            </a:r>
          </a:p>
          <a:p>
            <a:pPr lvl="1"/>
            <a:r>
              <a:rPr lang="en-US" dirty="0"/>
              <a:t>D</a:t>
            </a:r>
            <a:r>
              <a:rPr lang="en-US" dirty="0" smtClean="0"/>
              <a:t>ivide the face into </a:t>
            </a:r>
            <a:r>
              <a:rPr lang="en-US" dirty="0" smtClean="0">
                <a:solidFill>
                  <a:srgbClr val="FFFF00"/>
                </a:solidFill>
              </a:rPr>
              <a:t>equal fifths</a:t>
            </a:r>
          </a:p>
          <a:p>
            <a:pPr lvl="1"/>
            <a:r>
              <a:rPr lang="en-US" dirty="0" smtClean="0"/>
              <a:t>Width of one eye = 1/5 of total facial width</a:t>
            </a:r>
          </a:p>
          <a:p>
            <a:pPr lvl="1"/>
            <a:r>
              <a:rPr lang="en-US" dirty="0" smtClean="0"/>
              <a:t>Width of one eye = </a:t>
            </a:r>
            <a:r>
              <a:rPr lang="en-US" dirty="0" err="1" smtClean="0"/>
              <a:t>intercanthal</a:t>
            </a:r>
            <a:r>
              <a:rPr lang="en-US" dirty="0" smtClean="0"/>
              <a:t> distance</a:t>
            </a:r>
          </a:p>
          <a:p>
            <a:pPr lvl="1"/>
            <a:r>
              <a:rPr lang="en-US" dirty="0" smtClean="0">
                <a:solidFill>
                  <a:srgbClr val="FFFFFF"/>
                </a:solidFill>
              </a:rPr>
              <a:t>Width of one eye = nasal base width</a:t>
            </a:r>
          </a:p>
        </p:txBody>
      </p:sp>
      <p:pic>
        <p:nvPicPr>
          <p:cNvPr id="4" name="Picture 3" descr="UCLA_H_RGB_REV_NE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656" y="6338234"/>
            <a:ext cx="1778144" cy="380606"/>
          </a:xfrm>
          <a:prstGeom prst="rect">
            <a:avLst/>
          </a:prstGeom>
        </p:spPr>
      </p:pic>
      <p:pic>
        <p:nvPicPr>
          <p:cNvPr id="10" name="Picture 9"/>
          <p:cNvPicPr>
            <a:picLocks noChangeAspect="1"/>
          </p:cNvPicPr>
          <p:nvPr/>
        </p:nvPicPr>
        <p:blipFill>
          <a:blip r:embed="rId3"/>
          <a:stretch>
            <a:fillRect/>
          </a:stretch>
        </p:blipFill>
        <p:spPr>
          <a:xfrm>
            <a:off x="4419472" y="4017624"/>
            <a:ext cx="2140251" cy="2703851"/>
          </a:xfrm>
          <a:prstGeom prst="rect">
            <a:avLst/>
          </a:prstGeom>
        </p:spPr>
      </p:pic>
      <p:sp>
        <p:nvSpPr>
          <p:cNvPr id="5" name="Slide Number Placeholder 4"/>
          <p:cNvSpPr>
            <a:spLocks noGrp="1"/>
          </p:cNvSpPr>
          <p:nvPr>
            <p:ph type="sldNum" sz="quarter" idx="12"/>
          </p:nvPr>
        </p:nvSpPr>
        <p:spPr/>
        <p:txBody>
          <a:bodyPr/>
          <a:lstStyle/>
          <a:p>
            <a:fld id="{E32D3AD7-469A-714C-BFCD-85917C9B9512}" type="slidenum">
              <a:rPr lang="en-US" smtClean="0"/>
              <a:t>11</a:t>
            </a:fld>
            <a:endParaRPr lang="en-US"/>
          </a:p>
        </p:txBody>
      </p:sp>
      <p:pic>
        <p:nvPicPr>
          <p:cNvPr id="6" name="Picture 5"/>
          <p:cNvPicPr>
            <a:picLocks noChangeAspect="1"/>
          </p:cNvPicPr>
          <p:nvPr/>
        </p:nvPicPr>
        <p:blipFill>
          <a:blip r:embed="rId4"/>
          <a:stretch>
            <a:fillRect/>
          </a:stretch>
        </p:blipFill>
        <p:spPr>
          <a:xfrm>
            <a:off x="154835" y="4014989"/>
            <a:ext cx="4163072" cy="2703851"/>
          </a:xfrm>
          <a:prstGeom prst="rect">
            <a:avLst/>
          </a:prstGeom>
        </p:spPr>
      </p:pic>
      <p:sp>
        <p:nvSpPr>
          <p:cNvPr id="7" name="TextBox 6"/>
          <p:cNvSpPr txBox="1"/>
          <p:nvPr/>
        </p:nvSpPr>
        <p:spPr>
          <a:xfrm>
            <a:off x="7629562" y="6092013"/>
            <a:ext cx="1057238" cy="246221"/>
          </a:xfrm>
          <a:prstGeom prst="rect">
            <a:avLst/>
          </a:prstGeom>
          <a:noFill/>
        </p:spPr>
        <p:txBody>
          <a:bodyPr wrap="none" rtlCol="0">
            <a:spAutoFit/>
          </a:bodyPr>
          <a:lstStyle/>
          <a:p>
            <a:r>
              <a:rPr lang="en-US" sz="1000" dirty="0">
                <a:hlinkClick r:id="rId5"/>
              </a:rPr>
              <a:t>www.quora.com</a:t>
            </a:r>
            <a:endParaRPr lang="en-US" sz="1000" dirty="0"/>
          </a:p>
        </p:txBody>
      </p:sp>
    </p:spTree>
    <p:extLst>
      <p:ext uri="{BB962C8B-B14F-4D97-AF65-F5344CB8AC3E}">
        <p14:creationId xmlns:p14="http://schemas.microsoft.com/office/powerpoint/2010/main" val="28690003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234"/>
            <a:ext cx="8229600" cy="1143000"/>
          </a:xfrm>
        </p:spPr>
        <p:txBody>
          <a:bodyPr/>
          <a:lstStyle/>
          <a:p>
            <a:r>
              <a:rPr lang="en-US" dirty="0" smtClean="0"/>
              <a:t>Facial Proportions</a:t>
            </a:r>
            <a:endParaRPr lang="en-US" dirty="0"/>
          </a:p>
        </p:txBody>
      </p:sp>
      <p:sp>
        <p:nvSpPr>
          <p:cNvPr id="3" name="Content Placeholder 2"/>
          <p:cNvSpPr>
            <a:spLocks noGrp="1"/>
          </p:cNvSpPr>
          <p:nvPr>
            <p:ph idx="1"/>
          </p:nvPr>
        </p:nvSpPr>
        <p:spPr>
          <a:xfrm>
            <a:off x="457200" y="1267234"/>
            <a:ext cx="8229600" cy="4525963"/>
          </a:xfrm>
        </p:spPr>
        <p:txBody>
          <a:bodyPr/>
          <a:lstStyle/>
          <a:p>
            <a:r>
              <a:rPr lang="en-US" dirty="0" smtClean="0"/>
              <a:t>Symmetry: Facial HEIGHT</a:t>
            </a:r>
          </a:p>
          <a:p>
            <a:pPr lvl="1"/>
            <a:r>
              <a:rPr lang="en-US" dirty="0" smtClean="0"/>
              <a:t>Method #1: Divide face into thirds</a:t>
            </a:r>
          </a:p>
          <a:p>
            <a:pPr lvl="1"/>
            <a:r>
              <a:rPr lang="en-US" dirty="0" smtClean="0"/>
              <a:t>Method #2: Exclude upper third </a:t>
            </a:r>
          </a:p>
          <a:p>
            <a:pPr marL="457200" lvl="1" indent="0">
              <a:buNone/>
            </a:pPr>
            <a:r>
              <a:rPr lang="en-US" dirty="0"/>
              <a:t> </a:t>
            </a:r>
            <a:r>
              <a:rPr lang="en-US" dirty="0" smtClean="0"/>
              <a:t>of face</a:t>
            </a:r>
          </a:p>
          <a:p>
            <a:pPr lvl="2"/>
            <a:r>
              <a:rPr lang="en-US" dirty="0" err="1" smtClean="0"/>
              <a:t>Midface</a:t>
            </a:r>
            <a:r>
              <a:rPr lang="en-US" dirty="0" smtClean="0"/>
              <a:t> is 43% of height</a:t>
            </a:r>
          </a:p>
          <a:p>
            <a:pPr lvl="2"/>
            <a:r>
              <a:rPr lang="en-US" dirty="0" smtClean="0"/>
              <a:t>Lower face is 57% of height</a:t>
            </a:r>
          </a:p>
          <a:p>
            <a:pPr marL="457200" lvl="1" indent="0">
              <a:buNone/>
            </a:pPr>
            <a:endParaRPr lang="en-US" dirty="0" smtClean="0"/>
          </a:p>
          <a:p>
            <a:endParaRPr lang="en-US" dirty="0"/>
          </a:p>
          <a:p>
            <a:pPr marL="457200" lvl="1" indent="0">
              <a:buNone/>
            </a:pPr>
            <a:endParaRPr lang="en-US" dirty="0"/>
          </a:p>
          <a:p>
            <a:pPr marL="457200" lvl="1" indent="0">
              <a:buNone/>
            </a:pPr>
            <a:endParaRPr lang="en-US" dirty="0" smtClean="0"/>
          </a:p>
        </p:txBody>
      </p:sp>
      <p:pic>
        <p:nvPicPr>
          <p:cNvPr id="13" name="Picture 12"/>
          <p:cNvPicPr>
            <a:picLocks noChangeAspect="1"/>
          </p:cNvPicPr>
          <p:nvPr/>
        </p:nvPicPr>
        <p:blipFill>
          <a:blip r:embed="rId3"/>
          <a:stretch>
            <a:fillRect/>
          </a:stretch>
        </p:blipFill>
        <p:spPr>
          <a:xfrm>
            <a:off x="1070220" y="4582353"/>
            <a:ext cx="6336894" cy="2139122"/>
          </a:xfrm>
          <a:prstGeom prst="rect">
            <a:avLst/>
          </a:prstGeom>
        </p:spPr>
      </p:pic>
      <p:sp>
        <p:nvSpPr>
          <p:cNvPr id="5" name="Slide Number Placeholder 4"/>
          <p:cNvSpPr>
            <a:spLocks noGrp="1"/>
          </p:cNvSpPr>
          <p:nvPr>
            <p:ph type="sldNum" sz="quarter" idx="12"/>
          </p:nvPr>
        </p:nvSpPr>
        <p:spPr/>
        <p:txBody>
          <a:bodyPr/>
          <a:lstStyle/>
          <a:p>
            <a:r>
              <a:rPr lang="en-US" sz="1000" dirty="0" err="1"/>
              <a:t>blog.chow.md</a:t>
            </a:r>
            <a:endParaRPr lang="en-US" sz="1000" dirty="0"/>
          </a:p>
        </p:txBody>
      </p:sp>
      <p:pic>
        <p:nvPicPr>
          <p:cNvPr id="6" name="Picture 5"/>
          <p:cNvPicPr>
            <a:picLocks noChangeAspect="1"/>
          </p:cNvPicPr>
          <p:nvPr/>
        </p:nvPicPr>
        <p:blipFill>
          <a:blip r:embed="rId4"/>
          <a:stretch>
            <a:fillRect/>
          </a:stretch>
        </p:blipFill>
        <p:spPr>
          <a:xfrm>
            <a:off x="1070220" y="4584988"/>
            <a:ext cx="1995114" cy="2136487"/>
          </a:xfrm>
          <a:prstGeom prst="rect">
            <a:avLst/>
          </a:prstGeom>
        </p:spPr>
      </p:pic>
    </p:spTree>
    <p:extLst>
      <p:ext uri="{BB962C8B-B14F-4D97-AF65-F5344CB8AC3E}">
        <p14:creationId xmlns:p14="http://schemas.microsoft.com/office/powerpoint/2010/main" val="28690003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7200" y="2158472"/>
            <a:ext cx="2888414" cy="2888414"/>
          </a:xfrm>
          <a:prstGeom prst="rect">
            <a:avLst/>
          </a:prstGeom>
        </p:spPr>
      </p:pic>
      <p:pic>
        <p:nvPicPr>
          <p:cNvPr id="6" name="Content Placeholder 5"/>
          <p:cNvPicPr>
            <a:picLocks noGrp="1" noChangeAspect="1"/>
          </p:cNvPicPr>
          <p:nvPr>
            <p:ph idx="1"/>
          </p:nvPr>
        </p:nvPicPr>
        <p:blipFill>
          <a:blip r:embed="rId3"/>
          <a:srcRect t="19624" b="19624"/>
          <a:stretch>
            <a:fillRect/>
          </a:stretch>
        </p:blipFill>
        <p:spPr>
          <a:xfrm>
            <a:off x="3485993" y="2158472"/>
            <a:ext cx="5252030" cy="2888414"/>
          </a:xfrm>
          <a:prstGeom prst="rect">
            <a:avLst/>
          </a:prstGeom>
        </p:spPr>
      </p:pic>
      <p:sp>
        <p:nvSpPr>
          <p:cNvPr id="2" name="Slide Number Placeholder 1"/>
          <p:cNvSpPr>
            <a:spLocks noGrp="1"/>
          </p:cNvSpPr>
          <p:nvPr>
            <p:ph type="sldNum" sz="quarter" idx="12"/>
          </p:nvPr>
        </p:nvSpPr>
        <p:spPr/>
        <p:txBody>
          <a:bodyPr/>
          <a:lstStyle/>
          <a:p>
            <a:fld id="{E32D3AD7-469A-714C-BFCD-85917C9B9512}" type="slidenum">
              <a:rPr lang="en-US" smtClean="0"/>
              <a:t>13</a:t>
            </a:fld>
            <a:endParaRPr lang="en-US"/>
          </a:p>
        </p:txBody>
      </p:sp>
    </p:spTree>
    <p:extLst>
      <p:ext uri="{BB962C8B-B14F-4D97-AF65-F5344CB8AC3E}">
        <p14:creationId xmlns:p14="http://schemas.microsoft.com/office/powerpoint/2010/main" val="32414337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14"/>
            <a:ext cx="8229600" cy="1143000"/>
          </a:xfrm>
        </p:spPr>
        <p:txBody>
          <a:bodyPr/>
          <a:lstStyle/>
          <a:p>
            <a:r>
              <a:rPr lang="en-US" dirty="0" smtClean="0"/>
              <a:t>Eyebrow and Eye Position</a:t>
            </a:r>
            <a:endParaRPr lang="en-US" dirty="0"/>
          </a:p>
        </p:txBody>
      </p:sp>
      <p:sp>
        <p:nvSpPr>
          <p:cNvPr id="3" name="Content Placeholder 2"/>
          <p:cNvSpPr>
            <a:spLocks noGrp="1"/>
          </p:cNvSpPr>
          <p:nvPr>
            <p:ph idx="1"/>
          </p:nvPr>
        </p:nvSpPr>
        <p:spPr>
          <a:xfrm>
            <a:off x="304190" y="2145520"/>
            <a:ext cx="8229600" cy="3980643"/>
          </a:xfrm>
        </p:spPr>
        <p:txBody>
          <a:bodyPr/>
          <a:lstStyle/>
          <a:p>
            <a:r>
              <a:rPr lang="en-US" dirty="0" smtClean="0"/>
              <a:t>Forehead</a:t>
            </a:r>
          </a:p>
          <a:p>
            <a:pPr lvl="1"/>
            <a:r>
              <a:rPr lang="en-US" dirty="0" smtClean="0"/>
              <a:t>Eyebrow position</a:t>
            </a:r>
          </a:p>
          <a:p>
            <a:r>
              <a:rPr lang="en-US" dirty="0" smtClean="0"/>
              <a:t>Eye</a:t>
            </a:r>
          </a:p>
          <a:p>
            <a:pPr lvl="1"/>
            <a:r>
              <a:rPr lang="en-US" dirty="0" smtClean="0"/>
              <a:t>Lateral canthus 2-4 mm </a:t>
            </a:r>
            <a:endParaRPr lang="en-US" dirty="0"/>
          </a:p>
          <a:p>
            <a:pPr marL="457200" lvl="1" indent="0">
              <a:buNone/>
            </a:pPr>
            <a:r>
              <a:rPr lang="en-US" dirty="0" smtClean="0"/>
              <a:t>slightly superior to medial canthus</a:t>
            </a:r>
            <a:endParaRPr lang="en-US" dirty="0"/>
          </a:p>
        </p:txBody>
      </p:sp>
      <p:pic>
        <p:nvPicPr>
          <p:cNvPr id="8" name="Picture 7"/>
          <p:cNvPicPr>
            <a:picLocks noChangeAspect="1"/>
          </p:cNvPicPr>
          <p:nvPr/>
        </p:nvPicPr>
        <p:blipFill>
          <a:blip r:embed="rId3"/>
          <a:stretch>
            <a:fillRect/>
          </a:stretch>
        </p:blipFill>
        <p:spPr>
          <a:xfrm>
            <a:off x="4554467" y="4963255"/>
            <a:ext cx="4589533" cy="1758220"/>
          </a:xfrm>
          <a:prstGeom prst="rect">
            <a:avLst/>
          </a:prstGeom>
        </p:spPr>
      </p:pic>
      <p:sp>
        <p:nvSpPr>
          <p:cNvPr id="4" name="Slide Number Placeholder 3"/>
          <p:cNvSpPr>
            <a:spLocks noGrp="1"/>
          </p:cNvSpPr>
          <p:nvPr>
            <p:ph type="sldNum" sz="quarter" idx="12"/>
          </p:nvPr>
        </p:nvSpPr>
        <p:spPr/>
        <p:txBody>
          <a:bodyPr/>
          <a:lstStyle/>
          <a:p>
            <a:fld id="{E32D3AD7-469A-714C-BFCD-85917C9B9512}" type="slidenum">
              <a:rPr lang="en-US" smtClean="0"/>
              <a:t>14</a:t>
            </a:fld>
            <a:endParaRPr lang="en-US"/>
          </a:p>
        </p:txBody>
      </p:sp>
      <p:pic>
        <p:nvPicPr>
          <p:cNvPr id="9" name="Picture 8"/>
          <p:cNvPicPr>
            <a:picLocks noChangeAspect="1"/>
          </p:cNvPicPr>
          <p:nvPr/>
        </p:nvPicPr>
        <p:blipFill>
          <a:blip r:embed="rId4"/>
          <a:stretch>
            <a:fillRect/>
          </a:stretch>
        </p:blipFill>
        <p:spPr>
          <a:xfrm>
            <a:off x="5857114" y="1176814"/>
            <a:ext cx="3024143" cy="3050310"/>
          </a:xfrm>
          <a:prstGeom prst="rect">
            <a:avLst/>
          </a:prstGeom>
        </p:spPr>
      </p:pic>
      <p:pic>
        <p:nvPicPr>
          <p:cNvPr id="5" name="Picture 4"/>
          <p:cNvPicPr>
            <a:picLocks noChangeAspect="1"/>
          </p:cNvPicPr>
          <p:nvPr/>
        </p:nvPicPr>
        <p:blipFill>
          <a:blip r:embed="rId5"/>
          <a:stretch>
            <a:fillRect/>
          </a:stretch>
        </p:blipFill>
        <p:spPr>
          <a:xfrm>
            <a:off x="369876" y="-136525"/>
            <a:ext cx="4898571" cy="6858000"/>
          </a:xfrm>
          <a:prstGeom prst="rect">
            <a:avLst/>
          </a:prstGeom>
        </p:spPr>
      </p:pic>
      <p:pic>
        <p:nvPicPr>
          <p:cNvPr id="11" name="Picture 10"/>
          <p:cNvPicPr>
            <a:picLocks noChangeAspect="1"/>
          </p:cNvPicPr>
          <p:nvPr/>
        </p:nvPicPr>
        <p:blipFill>
          <a:blip r:embed="rId6"/>
          <a:stretch>
            <a:fillRect/>
          </a:stretch>
        </p:blipFill>
        <p:spPr>
          <a:xfrm>
            <a:off x="4463756" y="0"/>
            <a:ext cx="4575211" cy="6858000"/>
          </a:xfrm>
          <a:prstGeom prst="rect">
            <a:avLst/>
          </a:prstGeom>
        </p:spPr>
      </p:pic>
    </p:spTree>
    <p:extLst>
      <p:ext uri="{BB962C8B-B14F-4D97-AF65-F5344CB8AC3E}">
        <p14:creationId xmlns:p14="http://schemas.microsoft.com/office/powerpoint/2010/main" val="1045035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Facial Angles</a:t>
            </a:r>
            <a:endParaRPr lang="en-US" dirty="0"/>
          </a:p>
        </p:txBody>
      </p:sp>
      <p:sp>
        <p:nvSpPr>
          <p:cNvPr id="3" name="Content Placeholder 2"/>
          <p:cNvSpPr>
            <a:spLocks noGrp="1"/>
          </p:cNvSpPr>
          <p:nvPr>
            <p:ph idx="1"/>
          </p:nvPr>
        </p:nvSpPr>
        <p:spPr>
          <a:xfrm>
            <a:off x="457200" y="1417638"/>
            <a:ext cx="8229600" cy="5183422"/>
          </a:xfrm>
        </p:spPr>
        <p:txBody>
          <a:bodyPr>
            <a:normAutofit/>
          </a:bodyPr>
          <a:lstStyle/>
          <a:p>
            <a:r>
              <a:rPr lang="en-US" dirty="0" smtClean="0"/>
              <a:t>Angles</a:t>
            </a:r>
          </a:p>
          <a:p>
            <a:pPr lvl="1"/>
            <a:r>
              <a:rPr lang="en-US" dirty="0" err="1" smtClean="0"/>
              <a:t>Nasofrontal</a:t>
            </a:r>
            <a:endParaRPr lang="en-US" dirty="0" smtClean="0"/>
          </a:p>
          <a:p>
            <a:pPr lvl="1"/>
            <a:r>
              <a:rPr lang="en-US" dirty="0" err="1" smtClean="0"/>
              <a:t>Nasolabial</a:t>
            </a:r>
            <a:r>
              <a:rPr lang="en-US" dirty="0" smtClean="0"/>
              <a:t> </a:t>
            </a:r>
            <a:endParaRPr lang="en-US" dirty="0"/>
          </a:p>
          <a:p>
            <a:pPr lvl="2"/>
            <a:r>
              <a:rPr lang="en-US" dirty="0" smtClean="0"/>
              <a:t>Women: 95-110°</a:t>
            </a:r>
          </a:p>
          <a:p>
            <a:pPr lvl="2"/>
            <a:r>
              <a:rPr lang="en-US" dirty="0" smtClean="0"/>
              <a:t>Men: 90-95°</a:t>
            </a:r>
          </a:p>
          <a:p>
            <a:pPr lvl="1"/>
            <a:r>
              <a:rPr lang="en-US" dirty="0" err="1" smtClean="0"/>
              <a:t>Nasofacial</a:t>
            </a:r>
            <a:endParaRPr lang="en-US" dirty="0" smtClean="0"/>
          </a:p>
          <a:p>
            <a:pPr lvl="2"/>
            <a:r>
              <a:rPr lang="en-US" dirty="0" smtClean="0"/>
              <a:t>36° (30-40°)</a:t>
            </a:r>
          </a:p>
          <a:p>
            <a:pPr lvl="1"/>
            <a:r>
              <a:rPr lang="en-US" dirty="0" err="1" smtClean="0"/>
              <a:t>Nasomental</a:t>
            </a:r>
            <a:endParaRPr lang="en-US" dirty="0" smtClean="0"/>
          </a:p>
          <a:p>
            <a:pPr lvl="2"/>
            <a:r>
              <a:rPr lang="en-US" dirty="0" smtClean="0"/>
              <a:t>120-132°</a:t>
            </a:r>
          </a:p>
          <a:p>
            <a:pPr lvl="1"/>
            <a:endParaRPr lang="en-US" dirty="0"/>
          </a:p>
        </p:txBody>
      </p:sp>
      <p:sp>
        <p:nvSpPr>
          <p:cNvPr id="4" name="Slide Number Placeholder 3"/>
          <p:cNvSpPr>
            <a:spLocks noGrp="1"/>
          </p:cNvSpPr>
          <p:nvPr>
            <p:ph type="sldNum" sz="quarter" idx="12"/>
          </p:nvPr>
        </p:nvSpPr>
        <p:spPr/>
        <p:txBody>
          <a:bodyPr/>
          <a:lstStyle/>
          <a:p>
            <a:fld id="{E32D3AD7-469A-714C-BFCD-85917C9B9512}" type="slidenum">
              <a:rPr lang="en-US" smtClean="0"/>
              <a:t>15</a:t>
            </a:fld>
            <a:endParaRPr lang="en-US"/>
          </a:p>
        </p:txBody>
      </p:sp>
      <p:pic>
        <p:nvPicPr>
          <p:cNvPr id="7" name="Picture 6"/>
          <p:cNvPicPr>
            <a:picLocks noChangeAspect="1"/>
          </p:cNvPicPr>
          <p:nvPr/>
        </p:nvPicPr>
        <p:blipFill>
          <a:blip r:embed="rId3"/>
          <a:stretch>
            <a:fillRect/>
          </a:stretch>
        </p:blipFill>
        <p:spPr>
          <a:xfrm>
            <a:off x="5218669" y="2887445"/>
            <a:ext cx="3468131" cy="1789626"/>
          </a:xfrm>
          <a:prstGeom prst="rect">
            <a:avLst/>
          </a:prstGeom>
        </p:spPr>
      </p:pic>
      <p:pic>
        <p:nvPicPr>
          <p:cNvPr id="8" name="Picture 7"/>
          <p:cNvPicPr>
            <a:picLocks noChangeAspect="1"/>
          </p:cNvPicPr>
          <p:nvPr/>
        </p:nvPicPr>
        <p:blipFill>
          <a:blip r:embed="rId4"/>
          <a:stretch>
            <a:fillRect/>
          </a:stretch>
        </p:blipFill>
        <p:spPr>
          <a:xfrm>
            <a:off x="5062095" y="4913326"/>
            <a:ext cx="1734147" cy="1687734"/>
          </a:xfrm>
          <a:prstGeom prst="rect">
            <a:avLst/>
          </a:prstGeom>
        </p:spPr>
      </p:pic>
      <p:pic>
        <p:nvPicPr>
          <p:cNvPr id="9" name="Picture 8"/>
          <p:cNvPicPr>
            <a:picLocks noChangeAspect="1"/>
          </p:cNvPicPr>
          <p:nvPr/>
        </p:nvPicPr>
        <p:blipFill>
          <a:blip r:embed="rId5"/>
          <a:stretch>
            <a:fillRect/>
          </a:stretch>
        </p:blipFill>
        <p:spPr>
          <a:xfrm>
            <a:off x="6965907" y="4871013"/>
            <a:ext cx="1720893" cy="1730047"/>
          </a:xfrm>
          <a:prstGeom prst="rect">
            <a:avLst/>
          </a:prstGeom>
        </p:spPr>
      </p:pic>
      <p:pic>
        <p:nvPicPr>
          <p:cNvPr id="10" name="Picture 9"/>
          <p:cNvPicPr>
            <a:picLocks noChangeAspect="1"/>
          </p:cNvPicPr>
          <p:nvPr/>
        </p:nvPicPr>
        <p:blipFill>
          <a:blip r:embed="rId6"/>
          <a:stretch>
            <a:fillRect/>
          </a:stretch>
        </p:blipFill>
        <p:spPr>
          <a:xfrm>
            <a:off x="6553200" y="670826"/>
            <a:ext cx="2157864" cy="1997172"/>
          </a:xfrm>
          <a:prstGeom prst="rect">
            <a:avLst/>
          </a:prstGeom>
        </p:spPr>
      </p:pic>
    </p:spTree>
    <p:extLst>
      <p:ext uri="{BB962C8B-B14F-4D97-AF65-F5344CB8AC3E}">
        <p14:creationId xmlns:p14="http://schemas.microsoft.com/office/powerpoint/2010/main" val="21078276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Nose</a:t>
            </a:r>
            <a:endParaRPr lang="en-US" dirty="0"/>
          </a:p>
        </p:txBody>
      </p:sp>
      <p:sp>
        <p:nvSpPr>
          <p:cNvPr id="8" name="Content Placeholder 7"/>
          <p:cNvSpPr>
            <a:spLocks noGrp="1"/>
          </p:cNvSpPr>
          <p:nvPr>
            <p:ph idx="1"/>
          </p:nvPr>
        </p:nvSpPr>
        <p:spPr>
          <a:xfrm>
            <a:off x="473485" y="1812505"/>
            <a:ext cx="8229600" cy="4525963"/>
          </a:xfrm>
        </p:spPr>
        <p:txBody>
          <a:bodyPr/>
          <a:lstStyle/>
          <a:p>
            <a:r>
              <a:rPr lang="en-US" dirty="0" smtClean="0"/>
              <a:t>Goode’s Method</a:t>
            </a:r>
          </a:p>
          <a:p>
            <a:r>
              <a:rPr lang="en-US" dirty="0" err="1" smtClean="0"/>
              <a:t>Ala</a:t>
            </a:r>
            <a:r>
              <a:rPr lang="en-US" dirty="0" smtClean="0"/>
              <a:t>-to-tip lobular complex ratio</a:t>
            </a:r>
          </a:p>
          <a:p>
            <a:pPr lvl="1"/>
            <a:r>
              <a:rPr lang="en-US" dirty="0" smtClean="0"/>
              <a:t>Optimal 1:1</a:t>
            </a:r>
          </a:p>
          <a:p>
            <a:r>
              <a:rPr lang="en-US" dirty="0" err="1" smtClean="0"/>
              <a:t>Columellar</a:t>
            </a:r>
            <a:r>
              <a:rPr lang="en-US" dirty="0" smtClean="0"/>
              <a:t> show</a:t>
            </a:r>
          </a:p>
          <a:p>
            <a:pPr lvl="1"/>
            <a:r>
              <a:rPr lang="en-US" dirty="0" smtClean="0"/>
              <a:t>3-5 mm</a:t>
            </a:r>
          </a:p>
        </p:txBody>
      </p:sp>
      <p:pic>
        <p:nvPicPr>
          <p:cNvPr id="10" name="Picture 9"/>
          <p:cNvPicPr>
            <a:picLocks noChangeAspect="1"/>
          </p:cNvPicPr>
          <p:nvPr/>
        </p:nvPicPr>
        <p:blipFill>
          <a:blip r:embed="rId3"/>
          <a:stretch>
            <a:fillRect/>
          </a:stretch>
        </p:blipFill>
        <p:spPr>
          <a:xfrm>
            <a:off x="6553200" y="4172984"/>
            <a:ext cx="1745096" cy="2326795"/>
          </a:xfrm>
          <a:prstGeom prst="rect">
            <a:avLst/>
          </a:prstGeom>
        </p:spPr>
      </p:pic>
      <p:sp>
        <p:nvSpPr>
          <p:cNvPr id="11" name="TextBox 10"/>
          <p:cNvSpPr txBox="1"/>
          <p:nvPr/>
        </p:nvSpPr>
        <p:spPr>
          <a:xfrm>
            <a:off x="141103" y="6338468"/>
            <a:ext cx="1600944" cy="400110"/>
          </a:xfrm>
          <a:prstGeom prst="rect">
            <a:avLst/>
          </a:prstGeom>
          <a:noFill/>
        </p:spPr>
        <p:txBody>
          <a:bodyPr wrap="none" rtlCol="0">
            <a:spAutoFit/>
          </a:bodyPr>
          <a:lstStyle/>
          <a:p>
            <a:r>
              <a:rPr lang="en-US" sz="1000" dirty="0" smtClean="0">
                <a:hlinkClick r:id="rId4"/>
              </a:rPr>
              <a:t>www.davisrhinoplasty.com</a:t>
            </a:r>
            <a:endParaRPr lang="en-US" sz="1000" dirty="0" smtClean="0"/>
          </a:p>
          <a:p>
            <a:r>
              <a:rPr lang="en-US" sz="1000" dirty="0" smtClean="0">
                <a:hlinkClick r:id="rId5"/>
              </a:rPr>
              <a:t>www.drhilinski.com</a:t>
            </a:r>
            <a:endParaRPr lang="en-US" sz="1000" dirty="0"/>
          </a:p>
        </p:txBody>
      </p:sp>
      <p:sp>
        <p:nvSpPr>
          <p:cNvPr id="3" name="Slide Number Placeholder 2"/>
          <p:cNvSpPr>
            <a:spLocks noGrp="1"/>
          </p:cNvSpPr>
          <p:nvPr>
            <p:ph type="sldNum" sz="quarter" idx="12"/>
          </p:nvPr>
        </p:nvSpPr>
        <p:spPr/>
        <p:txBody>
          <a:bodyPr/>
          <a:lstStyle/>
          <a:p>
            <a:fld id="{E32D3AD7-469A-714C-BFCD-85917C9B9512}" type="slidenum">
              <a:rPr lang="en-US" smtClean="0"/>
              <a:t>16</a:t>
            </a:fld>
            <a:endParaRPr lang="en-US"/>
          </a:p>
        </p:txBody>
      </p:sp>
      <p:pic>
        <p:nvPicPr>
          <p:cNvPr id="9" name="Picture 8"/>
          <p:cNvPicPr>
            <a:picLocks noChangeAspect="1"/>
          </p:cNvPicPr>
          <p:nvPr/>
        </p:nvPicPr>
        <p:blipFill>
          <a:blip r:embed="rId6"/>
          <a:stretch>
            <a:fillRect/>
          </a:stretch>
        </p:blipFill>
        <p:spPr>
          <a:xfrm>
            <a:off x="6275339" y="652173"/>
            <a:ext cx="2427746" cy="3236995"/>
          </a:xfrm>
          <a:prstGeom prst="rect">
            <a:avLst/>
          </a:prstGeom>
        </p:spPr>
      </p:pic>
      <p:pic>
        <p:nvPicPr>
          <p:cNvPr id="13" name="Picture 12"/>
          <p:cNvPicPr>
            <a:picLocks noChangeAspect="1"/>
          </p:cNvPicPr>
          <p:nvPr/>
        </p:nvPicPr>
        <p:blipFill>
          <a:blip r:embed="rId7"/>
          <a:stretch>
            <a:fillRect/>
          </a:stretch>
        </p:blipFill>
        <p:spPr>
          <a:xfrm>
            <a:off x="2042580" y="358603"/>
            <a:ext cx="5007688" cy="6161899"/>
          </a:xfrm>
          <a:prstGeom prst="rect">
            <a:avLst/>
          </a:prstGeom>
        </p:spPr>
      </p:pic>
    </p:spTree>
    <p:extLst>
      <p:ext uri="{BB962C8B-B14F-4D97-AF65-F5344CB8AC3E}">
        <p14:creationId xmlns:p14="http://schemas.microsoft.com/office/powerpoint/2010/main" val="733676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6"/>
          <p:cNvPicPr>
            <a:picLocks noChangeAspect="1"/>
          </p:cNvPicPr>
          <p:nvPr/>
        </p:nvPicPr>
        <p:blipFill>
          <a:blip r:embed="rId2"/>
          <a:srcRect t="21532" b="21532"/>
          <a:stretch>
            <a:fillRect/>
          </a:stretch>
        </p:blipFill>
        <p:spPr>
          <a:xfrm>
            <a:off x="457200" y="1132753"/>
            <a:ext cx="8229600" cy="4993410"/>
          </a:xfrm>
          <a:prstGeom prst="rect">
            <a:avLst/>
          </a:prstGeom>
        </p:spPr>
      </p:pic>
      <p:sp>
        <p:nvSpPr>
          <p:cNvPr id="5" name="Slide Number Placeholder 4"/>
          <p:cNvSpPr>
            <a:spLocks noGrp="1"/>
          </p:cNvSpPr>
          <p:nvPr>
            <p:ph type="sldNum" sz="quarter" idx="12"/>
          </p:nvPr>
        </p:nvSpPr>
        <p:spPr/>
        <p:txBody>
          <a:bodyPr/>
          <a:lstStyle/>
          <a:p>
            <a:fld id="{E32D3AD7-469A-714C-BFCD-85917C9B9512}" type="slidenum">
              <a:rPr lang="en-US" smtClean="0"/>
              <a:t>17</a:t>
            </a:fld>
            <a:endParaRPr lang="en-US"/>
          </a:p>
        </p:txBody>
      </p:sp>
    </p:spTree>
    <p:extLst>
      <p:ext uri="{BB962C8B-B14F-4D97-AF65-F5344CB8AC3E}">
        <p14:creationId xmlns:p14="http://schemas.microsoft.com/office/powerpoint/2010/main" val="14597669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494"/>
            <a:ext cx="8229600" cy="1143000"/>
          </a:xfrm>
        </p:spPr>
        <p:txBody>
          <a:bodyPr/>
          <a:lstStyle/>
          <a:p>
            <a:r>
              <a:rPr lang="en-US" dirty="0" smtClean="0"/>
              <a:t>Lips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5362694" y="2675467"/>
            <a:ext cx="3781306" cy="2400829"/>
          </a:xfrm>
          <a:prstGeom prst="rect">
            <a:avLst/>
          </a:prstGeom>
        </p:spPr>
      </p:pic>
      <p:sp>
        <p:nvSpPr>
          <p:cNvPr id="5" name="TextBox 4"/>
          <p:cNvSpPr txBox="1"/>
          <p:nvPr/>
        </p:nvSpPr>
        <p:spPr>
          <a:xfrm>
            <a:off x="128033" y="6528292"/>
            <a:ext cx="954107" cy="246221"/>
          </a:xfrm>
          <a:prstGeom prst="rect">
            <a:avLst/>
          </a:prstGeom>
          <a:noFill/>
        </p:spPr>
        <p:txBody>
          <a:bodyPr wrap="none" rtlCol="0">
            <a:spAutoFit/>
          </a:bodyPr>
          <a:lstStyle/>
          <a:p>
            <a:r>
              <a:rPr lang="en-US" sz="1000" dirty="0" smtClean="0">
                <a:hlinkClick r:id="rId3"/>
              </a:rPr>
              <a:t>weheartit.com</a:t>
            </a:r>
            <a:endParaRPr lang="en-US" sz="1000" dirty="0"/>
          </a:p>
        </p:txBody>
      </p:sp>
      <p:sp>
        <p:nvSpPr>
          <p:cNvPr id="6" name="Slide Number Placeholder 5"/>
          <p:cNvSpPr>
            <a:spLocks noGrp="1"/>
          </p:cNvSpPr>
          <p:nvPr>
            <p:ph type="sldNum" sz="quarter" idx="12"/>
          </p:nvPr>
        </p:nvSpPr>
        <p:spPr/>
        <p:txBody>
          <a:bodyPr/>
          <a:lstStyle/>
          <a:p>
            <a:fld id="{E32D3AD7-469A-714C-BFCD-85917C9B9512}" type="slidenum">
              <a:rPr lang="en-US" smtClean="0"/>
              <a:t>18</a:t>
            </a:fld>
            <a:endParaRPr lang="en-US"/>
          </a:p>
        </p:txBody>
      </p:sp>
      <p:pic>
        <p:nvPicPr>
          <p:cNvPr id="7" name="Picture 6"/>
          <p:cNvPicPr>
            <a:picLocks noChangeAspect="1"/>
          </p:cNvPicPr>
          <p:nvPr/>
        </p:nvPicPr>
        <p:blipFill>
          <a:blip r:embed="rId4"/>
          <a:stretch>
            <a:fillRect/>
          </a:stretch>
        </p:blipFill>
        <p:spPr>
          <a:xfrm>
            <a:off x="128033" y="2004493"/>
            <a:ext cx="5234661" cy="3822133"/>
          </a:xfrm>
          <a:prstGeom prst="rect">
            <a:avLst/>
          </a:prstGeom>
        </p:spPr>
      </p:pic>
    </p:spTree>
    <p:extLst>
      <p:ext uri="{BB962C8B-B14F-4D97-AF65-F5344CB8AC3E}">
        <p14:creationId xmlns:p14="http://schemas.microsoft.com/office/powerpoint/2010/main" val="8086070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Chin</a:t>
            </a:r>
            <a:br>
              <a:rPr lang="en-US" dirty="0" smtClean="0"/>
            </a:br>
            <a:r>
              <a:rPr lang="en-US" sz="3900" dirty="0" smtClean="0"/>
              <a:t>Zero Meridian of Gonzalez-</a:t>
            </a:r>
            <a:r>
              <a:rPr lang="en-US" sz="3900" dirty="0" err="1" smtClean="0"/>
              <a:t>Ulloa</a:t>
            </a:r>
            <a:endParaRPr lang="en-US" sz="3900" dirty="0"/>
          </a:p>
        </p:txBody>
      </p:sp>
      <p:pic>
        <p:nvPicPr>
          <p:cNvPr id="5" name="Picture 4"/>
          <p:cNvPicPr>
            <a:picLocks noChangeAspect="1"/>
          </p:cNvPicPr>
          <p:nvPr/>
        </p:nvPicPr>
        <p:blipFill>
          <a:blip r:embed="rId3"/>
          <a:stretch>
            <a:fillRect/>
          </a:stretch>
        </p:blipFill>
        <p:spPr>
          <a:xfrm>
            <a:off x="987693" y="2336217"/>
            <a:ext cx="3166890" cy="3961372"/>
          </a:xfrm>
          <a:prstGeom prst="rect">
            <a:avLst/>
          </a:prstGeom>
        </p:spPr>
      </p:pic>
      <p:pic>
        <p:nvPicPr>
          <p:cNvPr id="6" name="Picture 5"/>
          <p:cNvPicPr>
            <a:picLocks noChangeAspect="1"/>
          </p:cNvPicPr>
          <p:nvPr/>
        </p:nvPicPr>
        <p:blipFill>
          <a:blip r:embed="rId4"/>
          <a:stretch>
            <a:fillRect/>
          </a:stretch>
        </p:blipFill>
        <p:spPr>
          <a:xfrm>
            <a:off x="4674797" y="2336217"/>
            <a:ext cx="3885210" cy="3961372"/>
          </a:xfrm>
          <a:prstGeom prst="rect">
            <a:avLst/>
          </a:prstGeom>
        </p:spPr>
      </p:pic>
      <p:sp>
        <p:nvSpPr>
          <p:cNvPr id="7" name="TextBox 6"/>
          <p:cNvSpPr txBox="1"/>
          <p:nvPr/>
        </p:nvSpPr>
        <p:spPr>
          <a:xfrm>
            <a:off x="0" y="6342939"/>
            <a:ext cx="1546029" cy="400110"/>
          </a:xfrm>
          <a:prstGeom prst="rect">
            <a:avLst/>
          </a:prstGeom>
          <a:noFill/>
        </p:spPr>
        <p:txBody>
          <a:bodyPr wrap="none" rtlCol="0">
            <a:spAutoFit/>
          </a:bodyPr>
          <a:lstStyle/>
          <a:p>
            <a:r>
              <a:rPr lang="en-US" sz="1000" dirty="0" smtClean="0">
                <a:hlinkClick r:id="rId5"/>
              </a:rPr>
              <a:t>emedicine.medscape.com</a:t>
            </a:r>
            <a:endParaRPr lang="en-US" sz="1000" dirty="0" smtClean="0"/>
          </a:p>
          <a:p>
            <a:r>
              <a:rPr lang="en-US" sz="1000" dirty="0" smtClean="0">
                <a:hlinkClick r:id="rId6"/>
              </a:rPr>
              <a:t>oto.sagepub.com</a:t>
            </a:r>
            <a:endParaRPr lang="en-US" sz="1000" dirty="0"/>
          </a:p>
        </p:txBody>
      </p:sp>
      <p:sp>
        <p:nvSpPr>
          <p:cNvPr id="3" name="Slide Number Placeholder 2"/>
          <p:cNvSpPr>
            <a:spLocks noGrp="1"/>
          </p:cNvSpPr>
          <p:nvPr>
            <p:ph type="sldNum" sz="quarter" idx="12"/>
          </p:nvPr>
        </p:nvSpPr>
        <p:spPr/>
        <p:txBody>
          <a:bodyPr/>
          <a:lstStyle/>
          <a:p>
            <a:fld id="{E32D3AD7-469A-714C-BFCD-85917C9B9512}" type="slidenum">
              <a:rPr lang="en-US" smtClean="0"/>
              <a:t>19</a:t>
            </a:fld>
            <a:endParaRPr lang="en-US"/>
          </a:p>
        </p:txBody>
      </p:sp>
    </p:spTree>
    <p:extLst>
      <p:ext uri="{BB962C8B-B14F-4D97-AF65-F5344CB8AC3E}">
        <p14:creationId xmlns:p14="http://schemas.microsoft.com/office/powerpoint/2010/main" val="27453562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Beauty?</a:t>
            </a:r>
            <a:endParaRPr lang="en-US" dirty="0"/>
          </a:p>
        </p:txBody>
      </p:sp>
      <p:sp>
        <p:nvSpPr>
          <p:cNvPr id="3" name="Content Placeholder 2"/>
          <p:cNvSpPr>
            <a:spLocks noGrp="1"/>
          </p:cNvSpPr>
          <p:nvPr>
            <p:ph idx="1"/>
          </p:nvPr>
        </p:nvSpPr>
        <p:spPr>
          <a:xfrm>
            <a:off x="457200" y="1600200"/>
            <a:ext cx="8229600" cy="4899023"/>
          </a:xfrm>
        </p:spPr>
        <p:txBody>
          <a:bodyPr>
            <a:normAutofit/>
          </a:bodyPr>
          <a:lstStyle/>
          <a:p>
            <a:r>
              <a:rPr lang="en-US" dirty="0" smtClean="0"/>
              <a:t>Plato and Aristotle</a:t>
            </a:r>
          </a:p>
          <a:p>
            <a:pPr lvl="1"/>
            <a:r>
              <a:rPr lang="en-US" dirty="0" smtClean="0"/>
              <a:t>Symmetry</a:t>
            </a:r>
          </a:p>
          <a:p>
            <a:pPr lvl="1"/>
            <a:r>
              <a:rPr lang="en-US" dirty="0" smtClean="0"/>
              <a:t>Harmony</a:t>
            </a:r>
          </a:p>
          <a:p>
            <a:pPr lvl="1"/>
            <a:r>
              <a:rPr lang="en-US" dirty="0" smtClean="0"/>
              <a:t>Geometry</a:t>
            </a:r>
          </a:p>
          <a:p>
            <a:r>
              <a:rPr lang="en-US" dirty="0" smtClean="0"/>
              <a:t>Leonardo da Vinci</a:t>
            </a:r>
          </a:p>
          <a:p>
            <a:pPr lvl="1"/>
            <a:r>
              <a:rPr lang="en-US" dirty="0" smtClean="0"/>
              <a:t>Facial profile divided into equal thirds</a:t>
            </a:r>
          </a:p>
          <a:p>
            <a:r>
              <a:rPr lang="en-US" dirty="0" smtClean="0"/>
              <a:t>Facial analysis</a:t>
            </a:r>
          </a:p>
          <a:p>
            <a:pPr lvl="1"/>
            <a:r>
              <a:rPr lang="en-US" dirty="0" smtClean="0"/>
              <a:t>Soft tissue</a:t>
            </a:r>
          </a:p>
          <a:p>
            <a:pPr lvl="1"/>
            <a:r>
              <a:rPr lang="en-US" dirty="0" smtClean="0"/>
              <a:t>Skeletal anatomic landmarks</a:t>
            </a:r>
            <a:endParaRPr lang="en-US" dirty="0"/>
          </a:p>
        </p:txBody>
      </p:sp>
      <p:pic>
        <p:nvPicPr>
          <p:cNvPr id="4" name="Picture 3" descr="UCLA_H_RGB_REV_NE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656" y="6338234"/>
            <a:ext cx="1778144" cy="380606"/>
          </a:xfrm>
          <a:prstGeom prst="rect">
            <a:avLst/>
          </a:prstGeom>
        </p:spPr>
      </p:pic>
      <p:pic>
        <p:nvPicPr>
          <p:cNvPr id="5" name="Picture 4"/>
          <p:cNvPicPr>
            <a:picLocks noChangeAspect="1"/>
          </p:cNvPicPr>
          <p:nvPr/>
        </p:nvPicPr>
        <p:blipFill>
          <a:blip r:embed="rId4"/>
          <a:stretch>
            <a:fillRect/>
          </a:stretch>
        </p:blipFill>
        <p:spPr>
          <a:xfrm>
            <a:off x="5695697" y="1600200"/>
            <a:ext cx="2991103" cy="2165406"/>
          </a:xfrm>
          <a:prstGeom prst="rect">
            <a:avLst/>
          </a:prstGeom>
        </p:spPr>
      </p:pic>
      <p:sp>
        <p:nvSpPr>
          <p:cNvPr id="6" name="Slide Number Placeholder 5"/>
          <p:cNvSpPr>
            <a:spLocks noGrp="1"/>
          </p:cNvSpPr>
          <p:nvPr>
            <p:ph type="sldNum" sz="quarter" idx="12"/>
          </p:nvPr>
        </p:nvSpPr>
        <p:spPr/>
        <p:txBody>
          <a:bodyPr/>
          <a:lstStyle/>
          <a:p>
            <a:fld id="{E32D3AD7-469A-714C-BFCD-85917C9B9512}" type="slidenum">
              <a:rPr lang="en-US" smtClean="0"/>
              <a:t>2</a:t>
            </a:fld>
            <a:endParaRPr lang="en-US"/>
          </a:p>
        </p:txBody>
      </p:sp>
    </p:spTree>
    <p:extLst>
      <p:ext uri="{BB962C8B-B14F-4D97-AF65-F5344CB8AC3E}">
        <p14:creationId xmlns:p14="http://schemas.microsoft.com/office/powerpoint/2010/main" val="194353243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Neck</a:t>
            </a:r>
            <a:endParaRPr lang="en-US" dirty="0"/>
          </a:p>
        </p:txBody>
      </p:sp>
      <p:pic>
        <p:nvPicPr>
          <p:cNvPr id="4" name="Picture 3"/>
          <p:cNvPicPr>
            <a:picLocks noChangeAspect="1"/>
          </p:cNvPicPr>
          <p:nvPr/>
        </p:nvPicPr>
        <p:blipFill>
          <a:blip r:embed="rId3"/>
          <a:stretch>
            <a:fillRect/>
          </a:stretch>
        </p:blipFill>
        <p:spPr>
          <a:xfrm>
            <a:off x="5247245" y="1350282"/>
            <a:ext cx="3402287" cy="4775881"/>
          </a:xfrm>
          <a:prstGeom prst="rect">
            <a:avLst/>
          </a:prstGeom>
        </p:spPr>
      </p:pic>
      <p:sp>
        <p:nvSpPr>
          <p:cNvPr id="5" name="Slide Number Placeholder 4"/>
          <p:cNvSpPr>
            <a:spLocks noGrp="1"/>
          </p:cNvSpPr>
          <p:nvPr>
            <p:ph type="sldNum" sz="quarter" idx="12"/>
          </p:nvPr>
        </p:nvSpPr>
        <p:spPr/>
        <p:txBody>
          <a:bodyPr/>
          <a:lstStyle/>
          <a:p>
            <a:fld id="{E32D3AD7-469A-714C-BFCD-85917C9B9512}" type="slidenum">
              <a:rPr lang="en-US" smtClean="0"/>
              <a:t>20</a:t>
            </a:fld>
            <a:endParaRPr lang="en-US"/>
          </a:p>
        </p:txBody>
      </p:sp>
      <p:pic>
        <p:nvPicPr>
          <p:cNvPr id="8" name="Picture 7"/>
          <p:cNvPicPr>
            <a:picLocks noChangeAspect="1"/>
          </p:cNvPicPr>
          <p:nvPr/>
        </p:nvPicPr>
        <p:blipFill>
          <a:blip r:embed="rId4"/>
          <a:stretch>
            <a:fillRect/>
          </a:stretch>
        </p:blipFill>
        <p:spPr>
          <a:xfrm>
            <a:off x="457200" y="1350963"/>
            <a:ext cx="4419600" cy="4775200"/>
          </a:xfrm>
          <a:prstGeom prst="rect">
            <a:avLst/>
          </a:prstGeom>
        </p:spPr>
      </p:pic>
      <p:pic>
        <p:nvPicPr>
          <p:cNvPr id="9" name="Picture 8"/>
          <p:cNvPicPr>
            <a:picLocks noChangeAspect="1"/>
          </p:cNvPicPr>
          <p:nvPr/>
        </p:nvPicPr>
        <p:blipFill>
          <a:blip r:embed="rId5"/>
          <a:stretch>
            <a:fillRect/>
          </a:stretch>
        </p:blipFill>
        <p:spPr>
          <a:xfrm>
            <a:off x="2298700" y="444500"/>
            <a:ext cx="4533900" cy="5956300"/>
          </a:xfrm>
          <a:prstGeom prst="rect">
            <a:avLst/>
          </a:prstGeom>
        </p:spPr>
      </p:pic>
      <p:sp>
        <p:nvSpPr>
          <p:cNvPr id="10" name="TextBox 9"/>
          <p:cNvSpPr txBox="1"/>
          <p:nvPr/>
        </p:nvSpPr>
        <p:spPr>
          <a:xfrm>
            <a:off x="197057" y="6590193"/>
            <a:ext cx="941283" cy="246221"/>
          </a:xfrm>
          <a:prstGeom prst="rect">
            <a:avLst/>
          </a:prstGeom>
          <a:noFill/>
        </p:spPr>
        <p:txBody>
          <a:bodyPr wrap="none" rtlCol="0">
            <a:spAutoFit/>
          </a:bodyPr>
          <a:lstStyle/>
          <a:p>
            <a:r>
              <a:rPr lang="en-US" sz="1000" dirty="0">
                <a:hlinkClick r:id="rId6"/>
              </a:rPr>
              <a:t>www.scielo.br</a:t>
            </a:r>
            <a:endParaRPr lang="en-US" sz="1000" dirty="0"/>
          </a:p>
        </p:txBody>
      </p:sp>
    </p:spTree>
    <p:extLst>
      <p:ext uri="{BB962C8B-B14F-4D97-AF65-F5344CB8AC3E}">
        <p14:creationId xmlns:p14="http://schemas.microsoft.com/office/powerpoint/2010/main" val="1717683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21"/>
            <a:ext cx="8229600" cy="1143000"/>
          </a:xfrm>
        </p:spPr>
        <p:txBody>
          <a:bodyPr/>
          <a:lstStyle/>
          <a:p>
            <a:r>
              <a:rPr lang="en-US" dirty="0" smtClean="0"/>
              <a:t>Ears</a:t>
            </a:r>
            <a:endParaRPr lang="en-US" dirty="0"/>
          </a:p>
        </p:txBody>
      </p:sp>
      <p:sp>
        <p:nvSpPr>
          <p:cNvPr id="3" name="Content Placeholder 2"/>
          <p:cNvSpPr>
            <a:spLocks noGrp="1"/>
          </p:cNvSpPr>
          <p:nvPr>
            <p:ph idx="1"/>
          </p:nvPr>
        </p:nvSpPr>
        <p:spPr>
          <a:xfrm>
            <a:off x="457200" y="1156928"/>
            <a:ext cx="8229600" cy="4525963"/>
          </a:xfrm>
        </p:spPr>
        <p:txBody>
          <a:bodyPr/>
          <a:lstStyle/>
          <a:p>
            <a:r>
              <a:rPr lang="en-US" dirty="0" smtClean="0"/>
              <a:t>Long axis parallel to long axis of nasal dorsum</a:t>
            </a:r>
          </a:p>
          <a:p>
            <a:r>
              <a:rPr lang="en-US" dirty="0" smtClean="0"/>
              <a:t>Posterior rotation of 15 degrees from vertical plane</a:t>
            </a:r>
            <a:endParaRPr lang="en-US" dirty="0"/>
          </a:p>
        </p:txBody>
      </p:sp>
      <p:pic>
        <p:nvPicPr>
          <p:cNvPr id="7" name="Picture 6"/>
          <p:cNvPicPr>
            <a:picLocks noChangeAspect="1"/>
          </p:cNvPicPr>
          <p:nvPr/>
        </p:nvPicPr>
        <p:blipFill>
          <a:blip r:embed="rId3"/>
          <a:stretch>
            <a:fillRect/>
          </a:stretch>
        </p:blipFill>
        <p:spPr>
          <a:xfrm>
            <a:off x="5562600" y="2277788"/>
            <a:ext cx="3124200" cy="4305300"/>
          </a:xfrm>
          <a:prstGeom prst="rect">
            <a:avLst/>
          </a:prstGeom>
        </p:spPr>
      </p:pic>
      <p:sp>
        <p:nvSpPr>
          <p:cNvPr id="4" name="Slide Number Placeholder 3"/>
          <p:cNvSpPr>
            <a:spLocks noGrp="1"/>
          </p:cNvSpPr>
          <p:nvPr>
            <p:ph type="sldNum" sz="quarter" idx="12"/>
          </p:nvPr>
        </p:nvSpPr>
        <p:spPr/>
        <p:txBody>
          <a:bodyPr/>
          <a:lstStyle/>
          <a:p>
            <a:fld id="{E32D3AD7-469A-714C-BFCD-85917C9B9512}" type="slidenum">
              <a:rPr lang="en-US" smtClean="0"/>
              <a:t>21</a:t>
            </a:fld>
            <a:endParaRPr lang="en-US"/>
          </a:p>
        </p:txBody>
      </p:sp>
      <p:pic>
        <p:nvPicPr>
          <p:cNvPr id="5" name="Picture 4"/>
          <p:cNvPicPr>
            <a:picLocks noChangeAspect="1"/>
          </p:cNvPicPr>
          <p:nvPr/>
        </p:nvPicPr>
        <p:blipFill>
          <a:blip r:embed="rId4"/>
          <a:stretch>
            <a:fillRect/>
          </a:stretch>
        </p:blipFill>
        <p:spPr>
          <a:xfrm>
            <a:off x="1354566" y="2817956"/>
            <a:ext cx="3762590" cy="3538394"/>
          </a:xfrm>
          <a:prstGeom prst="rect">
            <a:avLst/>
          </a:prstGeom>
        </p:spPr>
      </p:pic>
    </p:spTree>
    <p:extLst>
      <p:ext uri="{BB962C8B-B14F-4D97-AF65-F5344CB8AC3E}">
        <p14:creationId xmlns:p14="http://schemas.microsoft.com/office/powerpoint/2010/main" val="21276939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Fitzpatrick Classification</a:t>
            </a:r>
            <a:endParaRPr lang="en-US" dirty="0"/>
          </a:p>
        </p:txBody>
      </p:sp>
      <p:sp>
        <p:nvSpPr>
          <p:cNvPr id="3" name="Content Placeholder 2"/>
          <p:cNvSpPr>
            <a:spLocks noGrp="1"/>
          </p:cNvSpPr>
          <p:nvPr>
            <p:ph idx="1"/>
          </p:nvPr>
        </p:nvSpPr>
        <p:spPr/>
        <p:txBody>
          <a:bodyPr/>
          <a:lstStyle/>
          <a:p>
            <a:pPr marL="457200" lvl="1" indent="0">
              <a:buNone/>
            </a:pPr>
            <a:endParaRPr lang="en-US" dirty="0" smtClean="0"/>
          </a:p>
          <a:p>
            <a:pPr lvl="1"/>
            <a:endParaRPr lang="en-US" dirty="0"/>
          </a:p>
          <a:p>
            <a:pPr lvl="1"/>
            <a:endParaRPr lang="en-US" dirty="0" smtClean="0"/>
          </a:p>
          <a:p>
            <a:pPr lvl="1"/>
            <a:endParaRPr lang="en-US" dirty="0"/>
          </a:p>
          <a:p>
            <a:pPr lvl="1"/>
            <a:endParaRPr lang="en-US" dirty="0" smtClean="0"/>
          </a:p>
        </p:txBody>
      </p:sp>
      <p:pic>
        <p:nvPicPr>
          <p:cNvPr id="4" name="Picture 3"/>
          <p:cNvPicPr>
            <a:picLocks noChangeAspect="1"/>
          </p:cNvPicPr>
          <p:nvPr/>
        </p:nvPicPr>
        <p:blipFill>
          <a:blip r:embed="rId3"/>
          <a:stretch>
            <a:fillRect/>
          </a:stretch>
        </p:blipFill>
        <p:spPr>
          <a:xfrm>
            <a:off x="4518176" y="2390348"/>
            <a:ext cx="4625824" cy="2144700"/>
          </a:xfrm>
          <a:prstGeom prst="rect">
            <a:avLst/>
          </a:prstGeom>
        </p:spPr>
      </p:pic>
      <p:pic>
        <p:nvPicPr>
          <p:cNvPr id="7" name="Picture 6"/>
          <p:cNvPicPr>
            <a:picLocks noChangeAspect="1"/>
          </p:cNvPicPr>
          <p:nvPr/>
        </p:nvPicPr>
        <p:blipFill>
          <a:blip r:embed="rId4"/>
          <a:stretch>
            <a:fillRect/>
          </a:stretch>
        </p:blipFill>
        <p:spPr>
          <a:xfrm>
            <a:off x="22376" y="1538573"/>
            <a:ext cx="4288971" cy="4781956"/>
          </a:xfrm>
          <a:prstGeom prst="rect">
            <a:avLst/>
          </a:prstGeom>
        </p:spPr>
      </p:pic>
      <p:sp>
        <p:nvSpPr>
          <p:cNvPr id="8" name="TextBox 7"/>
          <p:cNvSpPr txBox="1"/>
          <p:nvPr/>
        </p:nvSpPr>
        <p:spPr>
          <a:xfrm>
            <a:off x="4938616" y="6106007"/>
            <a:ext cx="2620490" cy="400110"/>
          </a:xfrm>
          <a:prstGeom prst="rect">
            <a:avLst/>
          </a:prstGeom>
          <a:noFill/>
        </p:spPr>
        <p:txBody>
          <a:bodyPr wrap="square" rtlCol="0">
            <a:spAutoFit/>
          </a:bodyPr>
          <a:lstStyle/>
          <a:p>
            <a:r>
              <a:rPr lang="en-US" sz="1000" dirty="0" smtClean="0">
                <a:hlinkClick r:id="rId5"/>
              </a:rPr>
              <a:t>blog.evoderma.com</a:t>
            </a:r>
            <a:endParaRPr lang="en-US" sz="1000" dirty="0" smtClean="0"/>
          </a:p>
          <a:p>
            <a:r>
              <a:rPr lang="en-US" sz="1000" dirty="0" err="1" smtClean="0"/>
              <a:t>newserenityspa.com</a:t>
            </a:r>
            <a:endParaRPr lang="en-US" sz="1000" dirty="0"/>
          </a:p>
        </p:txBody>
      </p:sp>
      <p:sp>
        <p:nvSpPr>
          <p:cNvPr id="5" name="Slide Number Placeholder 4"/>
          <p:cNvSpPr>
            <a:spLocks noGrp="1"/>
          </p:cNvSpPr>
          <p:nvPr>
            <p:ph type="sldNum" sz="quarter" idx="12"/>
          </p:nvPr>
        </p:nvSpPr>
        <p:spPr/>
        <p:txBody>
          <a:bodyPr/>
          <a:lstStyle/>
          <a:p>
            <a:fld id="{E32D3AD7-469A-714C-BFCD-85917C9B9512}" type="slidenum">
              <a:rPr lang="en-US" smtClean="0"/>
              <a:t>22</a:t>
            </a:fld>
            <a:endParaRPr lang="en-US"/>
          </a:p>
        </p:txBody>
      </p:sp>
    </p:spTree>
    <p:extLst>
      <p:ext uri="{BB962C8B-B14F-4D97-AF65-F5344CB8AC3E}">
        <p14:creationId xmlns:p14="http://schemas.microsoft.com/office/powerpoint/2010/main" val="14990662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80" y="274638"/>
            <a:ext cx="8229600" cy="1143000"/>
          </a:xfrm>
        </p:spPr>
        <p:txBody>
          <a:bodyPr>
            <a:normAutofit fontScale="90000"/>
          </a:bodyPr>
          <a:lstStyle/>
          <a:p>
            <a:r>
              <a:rPr lang="en-US" dirty="0" err="1"/>
              <a:t>Glogau</a:t>
            </a:r>
            <a:r>
              <a:rPr lang="en-US" dirty="0"/>
              <a:t> </a:t>
            </a:r>
            <a:r>
              <a:rPr lang="en-US" dirty="0" err="1" smtClean="0"/>
              <a:t>Photoaging</a:t>
            </a:r>
            <a:r>
              <a:rPr lang="en-US" dirty="0" smtClean="0"/>
              <a:t> Classification</a:t>
            </a:r>
            <a:r>
              <a:rPr lang="en-US" dirty="0"/>
              <a:t/>
            </a:r>
            <a:br>
              <a:rPr lang="en-US" dirty="0"/>
            </a:br>
            <a:endParaRPr lang="en-US" dirty="0"/>
          </a:p>
        </p:txBody>
      </p:sp>
      <p:pic>
        <p:nvPicPr>
          <p:cNvPr id="4" name="Content Placeholder 3"/>
          <p:cNvPicPr>
            <a:picLocks noGrp="1" noChangeAspect="1"/>
          </p:cNvPicPr>
          <p:nvPr>
            <p:ph idx="1"/>
          </p:nvPr>
        </p:nvPicPr>
        <p:blipFill>
          <a:blip r:embed="rId3"/>
          <a:srcRect t="8753" b="8753"/>
          <a:stretch>
            <a:fillRect/>
          </a:stretch>
        </p:blipFill>
        <p:spPr/>
      </p:pic>
      <p:sp>
        <p:nvSpPr>
          <p:cNvPr id="5" name="TextBox 4"/>
          <p:cNvSpPr txBox="1"/>
          <p:nvPr/>
        </p:nvSpPr>
        <p:spPr>
          <a:xfrm>
            <a:off x="221734" y="6487981"/>
            <a:ext cx="1302760" cy="246221"/>
          </a:xfrm>
          <a:prstGeom prst="rect">
            <a:avLst/>
          </a:prstGeom>
          <a:noFill/>
        </p:spPr>
        <p:txBody>
          <a:bodyPr wrap="none" rtlCol="0">
            <a:spAutoFit/>
          </a:bodyPr>
          <a:lstStyle/>
          <a:p>
            <a:r>
              <a:rPr lang="en-US" sz="1000" dirty="0" smtClean="0">
                <a:hlinkClick r:id="rId4"/>
              </a:rPr>
              <a:t>www.youbeauty.com</a:t>
            </a:r>
            <a:endParaRPr lang="en-US" sz="1000" dirty="0"/>
          </a:p>
        </p:txBody>
      </p:sp>
      <p:sp>
        <p:nvSpPr>
          <p:cNvPr id="3" name="Slide Number Placeholder 2"/>
          <p:cNvSpPr>
            <a:spLocks noGrp="1"/>
          </p:cNvSpPr>
          <p:nvPr>
            <p:ph type="sldNum" sz="quarter" idx="12"/>
          </p:nvPr>
        </p:nvSpPr>
        <p:spPr/>
        <p:txBody>
          <a:bodyPr/>
          <a:lstStyle/>
          <a:p>
            <a:fld id="{E32D3AD7-469A-714C-BFCD-85917C9B9512}" type="slidenum">
              <a:rPr lang="en-US" smtClean="0"/>
              <a:t>23</a:t>
            </a:fld>
            <a:endParaRPr lang="en-US"/>
          </a:p>
        </p:txBody>
      </p:sp>
    </p:spTree>
    <p:extLst>
      <p:ext uri="{BB962C8B-B14F-4D97-AF65-F5344CB8AC3E}">
        <p14:creationId xmlns:p14="http://schemas.microsoft.com/office/powerpoint/2010/main" val="36266526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5032708" cy="1143000"/>
          </a:xfrm>
        </p:spPr>
        <p:txBody>
          <a:bodyPr/>
          <a:lstStyle/>
          <a:p>
            <a:r>
              <a:rPr lang="en-US" dirty="0" smtClean="0"/>
              <a:t>Skin</a:t>
            </a:r>
            <a:endParaRPr lang="en-US" dirty="0"/>
          </a:p>
        </p:txBody>
      </p:sp>
      <p:sp>
        <p:nvSpPr>
          <p:cNvPr id="3" name="Content Placeholder 2"/>
          <p:cNvSpPr>
            <a:spLocks noGrp="1"/>
          </p:cNvSpPr>
          <p:nvPr>
            <p:ph idx="1"/>
          </p:nvPr>
        </p:nvSpPr>
        <p:spPr/>
        <p:txBody>
          <a:bodyPr/>
          <a:lstStyle/>
          <a:p>
            <a:r>
              <a:rPr lang="en-US" dirty="0" err="1" smtClean="0"/>
              <a:t>Hyperdynamic</a:t>
            </a:r>
            <a:r>
              <a:rPr lang="en-US" dirty="0" smtClean="0"/>
              <a:t> facial lines</a:t>
            </a:r>
          </a:p>
          <a:p>
            <a:pPr lvl="1"/>
            <a:r>
              <a:rPr lang="en-US" dirty="0" smtClean="0"/>
              <a:t>Horizontal forehead creases</a:t>
            </a:r>
          </a:p>
          <a:p>
            <a:pPr lvl="1"/>
            <a:r>
              <a:rPr lang="en-US" dirty="0" smtClean="0"/>
              <a:t>Crow’s feet</a:t>
            </a:r>
          </a:p>
          <a:p>
            <a:pPr lvl="1"/>
            <a:r>
              <a:rPr lang="en-US" dirty="0" err="1" smtClean="0"/>
              <a:t>Glabellar</a:t>
            </a:r>
            <a:r>
              <a:rPr lang="en-US" dirty="0" smtClean="0"/>
              <a:t> lines</a:t>
            </a:r>
          </a:p>
        </p:txBody>
      </p:sp>
      <p:sp>
        <p:nvSpPr>
          <p:cNvPr id="4" name="Slide Number Placeholder 3"/>
          <p:cNvSpPr>
            <a:spLocks noGrp="1"/>
          </p:cNvSpPr>
          <p:nvPr>
            <p:ph type="sldNum" sz="quarter" idx="12"/>
          </p:nvPr>
        </p:nvSpPr>
        <p:spPr/>
        <p:txBody>
          <a:bodyPr/>
          <a:lstStyle/>
          <a:p>
            <a:fld id="{E32D3AD7-469A-714C-BFCD-85917C9B9512}" type="slidenum">
              <a:rPr lang="en-US" smtClean="0"/>
              <a:t>24</a:t>
            </a:fld>
            <a:endParaRPr lang="en-US"/>
          </a:p>
        </p:txBody>
      </p:sp>
      <p:pic>
        <p:nvPicPr>
          <p:cNvPr id="5" name="Picture 4"/>
          <p:cNvPicPr>
            <a:picLocks noChangeAspect="1"/>
          </p:cNvPicPr>
          <p:nvPr/>
        </p:nvPicPr>
        <p:blipFill>
          <a:blip r:embed="rId3"/>
          <a:stretch>
            <a:fillRect/>
          </a:stretch>
        </p:blipFill>
        <p:spPr>
          <a:xfrm>
            <a:off x="5489908" y="274638"/>
            <a:ext cx="3435139" cy="3338001"/>
          </a:xfrm>
          <a:prstGeom prst="rect">
            <a:avLst/>
          </a:prstGeom>
        </p:spPr>
      </p:pic>
      <p:pic>
        <p:nvPicPr>
          <p:cNvPr id="6" name="Picture 5"/>
          <p:cNvPicPr>
            <a:picLocks noChangeAspect="1"/>
          </p:cNvPicPr>
          <p:nvPr/>
        </p:nvPicPr>
        <p:blipFill>
          <a:blip r:embed="rId4"/>
          <a:stretch>
            <a:fillRect/>
          </a:stretch>
        </p:blipFill>
        <p:spPr>
          <a:xfrm>
            <a:off x="4315340" y="3724016"/>
            <a:ext cx="3758569" cy="2997459"/>
          </a:xfrm>
          <a:prstGeom prst="rect">
            <a:avLst/>
          </a:prstGeom>
        </p:spPr>
      </p:pic>
      <p:sp>
        <p:nvSpPr>
          <p:cNvPr id="7" name="TextBox 6"/>
          <p:cNvSpPr txBox="1"/>
          <p:nvPr/>
        </p:nvSpPr>
        <p:spPr>
          <a:xfrm>
            <a:off x="197057" y="6475561"/>
            <a:ext cx="1762021" cy="246221"/>
          </a:xfrm>
          <a:prstGeom prst="rect">
            <a:avLst/>
          </a:prstGeom>
          <a:noFill/>
        </p:spPr>
        <p:txBody>
          <a:bodyPr wrap="none" rtlCol="0">
            <a:spAutoFit/>
          </a:bodyPr>
          <a:lstStyle/>
          <a:p>
            <a:r>
              <a:rPr lang="en-US" sz="1000" dirty="0">
                <a:hlinkClick r:id="rId5"/>
              </a:rPr>
              <a:t>www.desireesdaydreams.com</a:t>
            </a:r>
            <a:endParaRPr lang="en-US" sz="1000" dirty="0"/>
          </a:p>
        </p:txBody>
      </p:sp>
    </p:spTree>
    <p:extLst>
      <p:ext uri="{BB962C8B-B14F-4D97-AF65-F5344CB8AC3E}">
        <p14:creationId xmlns:p14="http://schemas.microsoft.com/office/powerpoint/2010/main" val="103508874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85924"/>
          </a:xfrm>
        </p:spPr>
        <p:txBody>
          <a:bodyPr/>
          <a:lstStyle/>
          <a:p>
            <a:r>
              <a:rPr lang="en-US" dirty="0">
                <a:latin typeface="Arial"/>
                <a:cs typeface="Arial"/>
              </a:rPr>
              <a:t>Recognition &amp; </a:t>
            </a:r>
            <a:br>
              <a:rPr lang="en-US" dirty="0">
                <a:latin typeface="Arial"/>
                <a:cs typeface="Arial"/>
              </a:rPr>
            </a:br>
            <a:r>
              <a:rPr lang="en-US" dirty="0">
                <a:latin typeface="Arial"/>
                <a:cs typeface="Arial"/>
              </a:rPr>
              <a:t>Treatment of Skin Lesions</a:t>
            </a:r>
            <a:endParaRPr lang="en-US" dirty="0"/>
          </a:p>
        </p:txBody>
      </p:sp>
      <p:sp>
        <p:nvSpPr>
          <p:cNvPr id="3" name="Content Placeholder 2"/>
          <p:cNvSpPr>
            <a:spLocks noGrp="1"/>
          </p:cNvSpPr>
          <p:nvPr>
            <p:ph idx="1"/>
          </p:nvPr>
        </p:nvSpPr>
        <p:spPr>
          <a:xfrm>
            <a:off x="457200" y="4434269"/>
            <a:ext cx="8229600" cy="1691894"/>
          </a:xfrm>
        </p:spPr>
        <p:txBody>
          <a:bodyPr>
            <a:normAutofit lnSpcReduction="10000"/>
          </a:bodyPr>
          <a:lstStyle/>
          <a:p>
            <a:pPr marL="0" indent="0" algn="ctr">
              <a:buNone/>
            </a:pPr>
            <a:r>
              <a:rPr lang="en-US" dirty="0" smtClean="0"/>
              <a:t>Irene Kim</a:t>
            </a:r>
          </a:p>
          <a:p>
            <a:pPr marL="0" indent="0" algn="ctr">
              <a:buNone/>
            </a:pPr>
            <a:r>
              <a:rPr lang="en-US" dirty="0" smtClean="0"/>
              <a:t>Cummings</a:t>
            </a:r>
          </a:p>
          <a:p>
            <a:pPr marL="0" indent="0" algn="ctr">
              <a:buNone/>
            </a:pPr>
            <a:r>
              <a:rPr lang="en-US" dirty="0" smtClean="0"/>
              <a:t>Chapter 20</a:t>
            </a:r>
          </a:p>
          <a:p>
            <a:pPr marL="0" indent="0" algn="ctr">
              <a:buNone/>
            </a:pPr>
            <a:endParaRPr lang="en-US" dirty="0"/>
          </a:p>
        </p:txBody>
      </p:sp>
      <p:sp>
        <p:nvSpPr>
          <p:cNvPr id="4" name="Slide Number Placeholder 3"/>
          <p:cNvSpPr>
            <a:spLocks noGrp="1"/>
          </p:cNvSpPr>
          <p:nvPr>
            <p:ph type="sldNum" sz="quarter" idx="12"/>
          </p:nvPr>
        </p:nvSpPr>
        <p:spPr/>
        <p:txBody>
          <a:bodyPr/>
          <a:lstStyle/>
          <a:p>
            <a:fld id="{E32D3AD7-469A-714C-BFCD-85917C9B9512}" type="slidenum">
              <a:rPr lang="en-US" smtClean="0"/>
              <a:t>25</a:t>
            </a:fld>
            <a:endParaRPr lang="en-US"/>
          </a:p>
        </p:txBody>
      </p:sp>
    </p:spTree>
    <p:extLst>
      <p:ext uri="{BB962C8B-B14F-4D97-AF65-F5344CB8AC3E}">
        <p14:creationId xmlns:p14="http://schemas.microsoft.com/office/powerpoint/2010/main" val="33932708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Seborrheic</a:t>
            </a:r>
            <a:r>
              <a:rPr lang="en-US" dirty="0" smtClean="0"/>
              <a:t> </a:t>
            </a:r>
            <a:r>
              <a:rPr lang="en-US" dirty="0" err="1" smtClean="0"/>
              <a:t>Keratoses</a:t>
            </a:r>
            <a:endParaRPr lang="en-US" dirty="0"/>
          </a:p>
        </p:txBody>
      </p:sp>
      <p:sp>
        <p:nvSpPr>
          <p:cNvPr id="3" name="Content Placeholder 2"/>
          <p:cNvSpPr>
            <a:spLocks noGrp="1"/>
          </p:cNvSpPr>
          <p:nvPr>
            <p:ph idx="1"/>
          </p:nvPr>
        </p:nvSpPr>
        <p:spPr>
          <a:xfrm>
            <a:off x="457200" y="1143000"/>
            <a:ext cx="8229600" cy="4983163"/>
          </a:xfrm>
        </p:spPr>
        <p:txBody>
          <a:bodyPr/>
          <a:lstStyle/>
          <a:p>
            <a:r>
              <a:rPr lang="en-US" dirty="0" smtClean="0"/>
              <a:t>Single or multiple</a:t>
            </a:r>
          </a:p>
          <a:p>
            <a:r>
              <a:rPr lang="en-US" dirty="0" smtClean="0"/>
              <a:t>Anywhere except for palms and soles</a:t>
            </a:r>
          </a:p>
          <a:p>
            <a:r>
              <a:rPr lang="en-US" dirty="0" smtClean="0"/>
              <a:t>All show </a:t>
            </a:r>
            <a:r>
              <a:rPr lang="en-US" dirty="0" err="1" smtClean="0"/>
              <a:t>keratotic</a:t>
            </a:r>
            <a:r>
              <a:rPr lang="en-US" dirty="0"/>
              <a:t> </a:t>
            </a:r>
            <a:r>
              <a:rPr lang="en-US" dirty="0" smtClean="0"/>
              <a:t>plugs</a:t>
            </a:r>
          </a:p>
          <a:p>
            <a:r>
              <a:rPr lang="en-US" dirty="0" smtClean="0"/>
              <a:t>NO malignant potential</a:t>
            </a:r>
            <a:endParaRPr lang="en-US" dirty="0"/>
          </a:p>
          <a:p>
            <a:endParaRPr lang="en-US" dirty="0"/>
          </a:p>
        </p:txBody>
      </p:sp>
      <p:pic>
        <p:nvPicPr>
          <p:cNvPr id="4" name="Picture 3"/>
          <p:cNvPicPr>
            <a:picLocks noChangeAspect="1"/>
          </p:cNvPicPr>
          <p:nvPr/>
        </p:nvPicPr>
        <p:blipFill>
          <a:blip r:embed="rId3"/>
          <a:stretch>
            <a:fillRect/>
          </a:stretch>
        </p:blipFill>
        <p:spPr>
          <a:xfrm>
            <a:off x="748269" y="3628038"/>
            <a:ext cx="3652448" cy="2739336"/>
          </a:xfrm>
          <a:prstGeom prst="rect">
            <a:avLst/>
          </a:prstGeom>
        </p:spPr>
      </p:pic>
      <p:pic>
        <p:nvPicPr>
          <p:cNvPr id="6" name="Picture 5"/>
          <p:cNvPicPr>
            <a:picLocks noChangeAspect="1"/>
          </p:cNvPicPr>
          <p:nvPr/>
        </p:nvPicPr>
        <p:blipFill>
          <a:blip r:embed="rId4"/>
          <a:stretch>
            <a:fillRect/>
          </a:stretch>
        </p:blipFill>
        <p:spPr>
          <a:xfrm>
            <a:off x="4703081" y="3650862"/>
            <a:ext cx="3622015" cy="2716511"/>
          </a:xfrm>
          <a:prstGeom prst="rect">
            <a:avLst/>
          </a:prstGeom>
        </p:spPr>
      </p:pic>
      <p:sp>
        <p:nvSpPr>
          <p:cNvPr id="7" name="TextBox 6"/>
          <p:cNvSpPr txBox="1"/>
          <p:nvPr/>
        </p:nvSpPr>
        <p:spPr>
          <a:xfrm>
            <a:off x="241891" y="6425338"/>
            <a:ext cx="3554103" cy="246221"/>
          </a:xfrm>
          <a:prstGeom prst="rect">
            <a:avLst/>
          </a:prstGeom>
          <a:noFill/>
        </p:spPr>
        <p:txBody>
          <a:bodyPr wrap="none" rtlCol="0">
            <a:spAutoFit/>
          </a:bodyPr>
          <a:lstStyle/>
          <a:p>
            <a:r>
              <a:rPr lang="en-US" sz="1000" dirty="0" smtClean="0"/>
              <a:t>http://</a:t>
            </a:r>
            <a:r>
              <a:rPr lang="en-US" sz="1000" dirty="0" err="1" smtClean="0"/>
              <a:t>emedicine.medscape.com</a:t>
            </a:r>
            <a:r>
              <a:rPr lang="en-US" sz="1000" dirty="0" smtClean="0"/>
              <a:t>/article/1059477-clinical#a0217</a:t>
            </a:r>
            <a:endParaRPr lang="en-US" sz="1000" dirty="0"/>
          </a:p>
        </p:txBody>
      </p:sp>
      <p:sp>
        <p:nvSpPr>
          <p:cNvPr id="5" name="Slide Number Placeholder 4"/>
          <p:cNvSpPr>
            <a:spLocks noGrp="1"/>
          </p:cNvSpPr>
          <p:nvPr>
            <p:ph type="sldNum" sz="quarter" idx="12"/>
          </p:nvPr>
        </p:nvSpPr>
        <p:spPr/>
        <p:txBody>
          <a:bodyPr/>
          <a:lstStyle/>
          <a:p>
            <a:fld id="{E32D3AD7-469A-714C-BFCD-85917C9B9512}" type="slidenum">
              <a:rPr lang="en-US" smtClean="0"/>
              <a:t>26</a:t>
            </a:fld>
            <a:endParaRPr lang="en-US"/>
          </a:p>
        </p:txBody>
      </p:sp>
      <p:pic>
        <p:nvPicPr>
          <p:cNvPr id="8" name="Picture 7"/>
          <p:cNvPicPr>
            <a:picLocks noChangeAspect="1"/>
          </p:cNvPicPr>
          <p:nvPr/>
        </p:nvPicPr>
        <p:blipFill>
          <a:blip r:embed="rId5"/>
          <a:stretch>
            <a:fillRect/>
          </a:stretch>
        </p:blipFill>
        <p:spPr>
          <a:xfrm>
            <a:off x="1879600" y="1350963"/>
            <a:ext cx="5372100" cy="4775200"/>
          </a:xfrm>
          <a:prstGeom prst="rect">
            <a:avLst/>
          </a:prstGeom>
        </p:spPr>
      </p:pic>
    </p:spTree>
    <p:extLst>
      <p:ext uri="{BB962C8B-B14F-4D97-AF65-F5344CB8AC3E}">
        <p14:creationId xmlns:p14="http://schemas.microsoft.com/office/powerpoint/2010/main" val="2768792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Dermatosis</a:t>
            </a:r>
            <a:r>
              <a:rPr lang="en-US" dirty="0" smtClean="0"/>
              <a:t> </a:t>
            </a:r>
            <a:r>
              <a:rPr lang="en-US" dirty="0" err="1" smtClean="0"/>
              <a:t>Papulosa</a:t>
            </a:r>
            <a:r>
              <a:rPr lang="en-US" dirty="0" smtClean="0"/>
              <a:t> </a:t>
            </a:r>
            <a:r>
              <a:rPr lang="en-US" dirty="0" err="1" smtClean="0"/>
              <a:t>Nigra</a:t>
            </a:r>
            <a:endParaRPr lang="en-US" dirty="0"/>
          </a:p>
        </p:txBody>
      </p:sp>
      <p:pic>
        <p:nvPicPr>
          <p:cNvPr id="6" name="Picture 5"/>
          <p:cNvPicPr>
            <a:picLocks noChangeAspect="1"/>
          </p:cNvPicPr>
          <p:nvPr/>
        </p:nvPicPr>
        <p:blipFill>
          <a:blip r:embed="rId3"/>
          <a:stretch>
            <a:fillRect/>
          </a:stretch>
        </p:blipFill>
        <p:spPr>
          <a:xfrm>
            <a:off x="4876800" y="1417638"/>
            <a:ext cx="3810000" cy="5080000"/>
          </a:xfrm>
          <a:prstGeom prst="rect">
            <a:avLst/>
          </a:prstGeom>
        </p:spPr>
      </p:pic>
      <p:pic>
        <p:nvPicPr>
          <p:cNvPr id="8" name="Content Placeholder 7"/>
          <p:cNvPicPr>
            <a:picLocks noGrp="1" noChangeAspect="1"/>
          </p:cNvPicPr>
          <p:nvPr>
            <p:ph idx="1"/>
          </p:nvPr>
        </p:nvPicPr>
        <p:blipFill>
          <a:blip r:embed="rId4"/>
          <a:srcRect t="9094" b="9094"/>
          <a:stretch>
            <a:fillRect/>
          </a:stretch>
        </p:blipFill>
        <p:spPr>
          <a:xfrm>
            <a:off x="302364" y="2119490"/>
            <a:ext cx="4467237" cy="3241944"/>
          </a:xfrm>
          <a:prstGeom prst="rect">
            <a:avLst/>
          </a:prstGeom>
        </p:spPr>
      </p:pic>
      <p:sp>
        <p:nvSpPr>
          <p:cNvPr id="3" name="Slide Number Placeholder 2"/>
          <p:cNvSpPr>
            <a:spLocks noGrp="1"/>
          </p:cNvSpPr>
          <p:nvPr>
            <p:ph type="sldNum" sz="quarter" idx="12"/>
          </p:nvPr>
        </p:nvSpPr>
        <p:spPr/>
        <p:txBody>
          <a:bodyPr/>
          <a:lstStyle/>
          <a:p>
            <a:fld id="{E32D3AD7-469A-714C-BFCD-85917C9B9512}" type="slidenum">
              <a:rPr lang="en-US" smtClean="0"/>
              <a:t>27</a:t>
            </a:fld>
            <a:endParaRPr lang="en-US"/>
          </a:p>
        </p:txBody>
      </p:sp>
    </p:spTree>
    <p:extLst>
      <p:ext uri="{BB962C8B-B14F-4D97-AF65-F5344CB8AC3E}">
        <p14:creationId xmlns:p14="http://schemas.microsoft.com/office/powerpoint/2010/main" val="76558329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Warts (Verruca Vulgaris)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Caused by HPV</a:t>
            </a:r>
          </a:p>
          <a:p>
            <a:r>
              <a:rPr lang="en-US" dirty="0" smtClean="0"/>
              <a:t>Most common facial warts</a:t>
            </a:r>
          </a:p>
          <a:p>
            <a:pPr lvl="1"/>
            <a:r>
              <a:rPr lang="en-US" dirty="0" smtClean="0"/>
              <a:t>Common warts</a:t>
            </a:r>
          </a:p>
          <a:p>
            <a:pPr lvl="2"/>
            <a:r>
              <a:rPr lang="en-US" dirty="0" smtClean="0"/>
              <a:t>Anywhere on face</a:t>
            </a:r>
          </a:p>
          <a:p>
            <a:pPr lvl="2"/>
            <a:r>
              <a:rPr lang="en-US" dirty="0" err="1" smtClean="0"/>
              <a:t>Filiform</a:t>
            </a:r>
            <a:endParaRPr lang="en-US" dirty="0" smtClean="0"/>
          </a:p>
          <a:p>
            <a:pPr lvl="1"/>
            <a:r>
              <a:rPr lang="en-US" dirty="0" smtClean="0"/>
              <a:t>Flat warts</a:t>
            </a:r>
          </a:p>
          <a:p>
            <a:pPr lvl="2"/>
            <a:r>
              <a:rPr lang="en-US" dirty="0" smtClean="0"/>
              <a:t>Younger patients, legs after shaving</a:t>
            </a:r>
          </a:p>
          <a:p>
            <a:pPr lvl="2"/>
            <a:r>
              <a:rPr lang="en-US" dirty="0" smtClean="0"/>
              <a:t>Flat topped, </a:t>
            </a:r>
            <a:r>
              <a:rPr lang="en-US" dirty="0" err="1" smtClean="0"/>
              <a:t>hyperkeratotic</a:t>
            </a:r>
            <a:endParaRPr lang="en-US" dirty="0" smtClean="0"/>
          </a:p>
          <a:p>
            <a:r>
              <a:rPr lang="en-US" dirty="0" smtClean="0"/>
              <a:t>Eradication difficult</a:t>
            </a:r>
          </a:p>
          <a:p>
            <a:pPr lvl="1"/>
            <a:r>
              <a:rPr lang="en-US" dirty="0" err="1" smtClean="0"/>
              <a:t>Cryotherapy</a:t>
            </a:r>
            <a:r>
              <a:rPr lang="en-US" dirty="0" smtClean="0"/>
              <a:t>, curettage, topical </a:t>
            </a:r>
            <a:r>
              <a:rPr lang="en-US" dirty="0" err="1" smtClean="0"/>
              <a:t>rx</a:t>
            </a:r>
            <a:endParaRPr lang="en-US" dirty="0"/>
          </a:p>
        </p:txBody>
      </p:sp>
      <p:pic>
        <p:nvPicPr>
          <p:cNvPr id="4" name="Picture 3"/>
          <p:cNvPicPr>
            <a:picLocks noChangeAspect="1"/>
          </p:cNvPicPr>
          <p:nvPr/>
        </p:nvPicPr>
        <p:blipFill>
          <a:blip r:embed="rId3"/>
          <a:stretch>
            <a:fillRect/>
          </a:stretch>
        </p:blipFill>
        <p:spPr>
          <a:xfrm>
            <a:off x="6211863" y="1417638"/>
            <a:ext cx="2474937" cy="1532838"/>
          </a:xfrm>
          <a:prstGeom prst="rect">
            <a:avLst/>
          </a:prstGeom>
        </p:spPr>
      </p:pic>
      <p:pic>
        <p:nvPicPr>
          <p:cNvPr id="5" name="Picture 4"/>
          <p:cNvPicPr>
            <a:picLocks noChangeAspect="1"/>
          </p:cNvPicPr>
          <p:nvPr/>
        </p:nvPicPr>
        <p:blipFill>
          <a:blip r:embed="rId4"/>
          <a:stretch>
            <a:fillRect/>
          </a:stretch>
        </p:blipFill>
        <p:spPr>
          <a:xfrm>
            <a:off x="6631857" y="2950476"/>
            <a:ext cx="2054943" cy="1924147"/>
          </a:xfrm>
          <a:prstGeom prst="rect">
            <a:avLst/>
          </a:prstGeom>
        </p:spPr>
      </p:pic>
      <p:sp>
        <p:nvSpPr>
          <p:cNvPr id="6" name="TextBox 5"/>
          <p:cNvSpPr txBox="1"/>
          <p:nvPr/>
        </p:nvSpPr>
        <p:spPr>
          <a:xfrm>
            <a:off x="201576" y="6590936"/>
            <a:ext cx="992579" cy="246221"/>
          </a:xfrm>
          <a:prstGeom prst="rect">
            <a:avLst/>
          </a:prstGeom>
          <a:noFill/>
        </p:spPr>
        <p:txBody>
          <a:bodyPr wrap="none" rtlCol="0">
            <a:spAutoFit/>
          </a:bodyPr>
          <a:lstStyle/>
          <a:p>
            <a:r>
              <a:rPr lang="en-US" sz="1000" dirty="0" smtClean="0">
                <a:hlinkClick r:id="rId5"/>
              </a:rPr>
              <a:t>healthfoxx.com</a:t>
            </a:r>
            <a:endParaRPr lang="en-US" sz="1000" dirty="0"/>
          </a:p>
        </p:txBody>
      </p:sp>
      <p:pic>
        <p:nvPicPr>
          <p:cNvPr id="7" name="Picture 6"/>
          <p:cNvPicPr>
            <a:picLocks noChangeAspect="1"/>
          </p:cNvPicPr>
          <p:nvPr/>
        </p:nvPicPr>
        <p:blipFill>
          <a:blip r:embed="rId6"/>
          <a:stretch>
            <a:fillRect/>
          </a:stretch>
        </p:blipFill>
        <p:spPr>
          <a:xfrm>
            <a:off x="6211863" y="5132940"/>
            <a:ext cx="2474937" cy="1154468"/>
          </a:xfrm>
          <a:prstGeom prst="rect">
            <a:avLst/>
          </a:prstGeom>
        </p:spPr>
      </p:pic>
      <p:sp>
        <p:nvSpPr>
          <p:cNvPr id="8" name="Slide Number Placeholder 7"/>
          <p:cNvSpPr>
            <a:spLocks noGrp="1"/>
          </p:cNvSpPr>
          <p:nvPr>
            <p:ph type="sldNum" sz="quarter" idx="12"/>
          </p:nvPr>
        </p:nvSpPr>
        <p:spPr/>
        <p:txBody>
          <a:bodyPr/>
          <a:lstStyle/>
          <a:p>
            <a:fld id="{E32D3AD7-469A-714C-BFCD-85917C9B9512}" type="slidenum">
              <a:rPr lang="en-US" smtClean="0"/>
              <a:t>28</a:t>
            </a:fld>
            <a:endParaRPr lang="en-US"/>
          </a:p>
        </p:txBody>
      </p:sp>
    </p:spTree>
    <p:extLst>
      <p:ext uri="{BB962C8B-B14F-4D97-AF65-F5344CB8AC3E}">
        <p14:creationId xmlns:p14="http://schemas.microsoft.com/office/powerpoint/2010/main" val="29893593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Molluscum</a:t>
            </a:r>
            <a:r>
              <a:rPr lang="en-US" dirty="0" smtClean="0"/>
              <a:t> </a:t>
            </a:r>
            <a:r>
              <a:rPr lang="en-US" dirty="0" err="1" smtClean="0"/>
              <a:t>Contagiosum</a:t>
            </a:r>
            <a:endParaRPr lang="en-US" dirty="0"/>
          </a:p>
        </p:txBody>
      </p:sp>
      <p:sp>
        <p:nvSpPr>
          <p:cNvPr id="3" name="Content Placeholder 2"/>
          <p:cNvSpPr>
            <a:spLocks noGrp="1"/>
          </p:cNvSpPr>
          <p:nvPr>
            <p:ph idx="1"/>
          </p:nvPr>
        </p:nvSpPr>
        <p:spPr/>
        <p:txBody>
          <a:bodyPr/>
          <a:lstStyle/>
          <a:p>
            <a:r>
              <a:rPr lang="en-US" dirty="0" smtClean="0"/>
              <a:t>Skin-colored, dome-shaped </a:t>
            </a:r>
            <a:r>
              <a:rPr lang="en-US" dirty="0" err="1" smtClean="0"/>
              <a:t>papillomas</a:t>
            </a:r>
            <a:endParaRPr lang="en-US" dirty="0"/>
          </a:p>
          <a:p>
            <a:r>
              <a:rPr lang="en-US" dirty="0" err="1" smtClean="0"/>
              <a:t>Umbilicated</a:t>
            </a:r>
            <a:r>
              <a:rPr lang="en-US" dirty="0" smtClean="0"/>
              <a:t> centers</a:t>
            </a:r>
          </a:p>
          <a:p>
            <a:r>
              <a:rPr lang="en-US" dirty="0" smtClean="0"/>
              <a:t>WILL involute spontaneously</a:t>
            </a:r>
          </a:p>
          <a:p>
            <a:r>
              <a:rPr lang="en-US" dirty="0" smtClean="0"/>
              <a:t>Treat with superficial </a:t>
            </a:r>
            <a:r>
              <a:rPr lang="en-US" dirty="0" err="1" smtClean="0"/>
              <a:t>cryotherapy</a:t>
            </a:r>
            <a:r>
              <a:rPr lang="en-US" dirty="0" smtClean="0"/>
              <a:t> or curettage</a:t>
            </a:r>
          </a:p>
          <a:p>
            <a:r>
              <a:rPr lang="en-US" dirty="0" smtClean="0"/>
              <a:t>Topical therapy</a:t>
            </a:r>
            <a:endParaRPr lang="en-US" dirty="0"/>
          </a:p>
        </p:txBody>
      </p:sp>
      <p:pic>
        <p:nvPicPr>
          <p:cNvPr id="4" name="Picture 3"/>
          <p:cNvPicPr>
            <a:picLocks noChangeAspect="1"/>
          </p:cNvPicPr>
          <p:nvPr/>
        </p:nvPicPr>
        <p:blipFill>
          <a:blip r:embed="rId3"/>
          <a:stretch>
            <a:fillRect/>
          </a:stretch>
        </p:blipFill>
        <p:spPr>
          <a:xfrm>
            <a:off x="4890392" y="3990142"/>
            <a:ext cx="3556000" cy="2667000"/>
          </a:xfrm>
          <a:prstGeom prst="rect">
            <a:avLst/>
          </a:prstGeom>
        </p:spPr>
      </p:pic>
      <p:sp>
        <p:nvSpPr>
          <p:cNvPr id="5" name="TextBox 4"/>
          <p:cNvSpPr txBox="1"/>
          <p:nvPr/>
        </p:nvSpPr>
        <p:spPr>
          <a:xfrm>
            <a:off x="161261" y="6534031"/>
            <a:ext cx="1210588" cy="246221"/>
          </a:xfrm>
          <a:prstGeom prst="rect">
            <a:avLst/>
          </a:prstGeom>
          <a:noFill/>
        </p:spPr>
        <p:txBody>
          <a:bodyPr wrap="none" rtlCol="0">
            <a:spAutoFit/>
          </a:bodyPr>
          <a:lstStyle/>
          <a:p>
            <a:r>
              <a:rPr lang="en-US" sz="1000" dirty="0" smtClean="0">
                <a:hlinkClick r:id="rId4"/>
              </a:rPr>
              <a:t>www.skinsight.com</a:t>
            </a:r>
            <a:endParaRPr lang="en-US" sz="1000" dirty="0"/>
          </a:p>
        </p:txBody>
      </p:sp>
      <p:sp>
        <p:nvSpPr>
          <p:cNvPr id="6" name="Slide Number Placeholder 5"/>
          <p:cNvSpPr>
            <a:spLocks noGrp="1"/>
          </p:cNvSpPr>
          <p:nvPr>
            <p:ph type="sldNum" sz="quarter" idx="12"/>
          </p:nvPr>
        </p:nvSpPr>
        <p:spPr/>
        <p:txBody>
          <a:bodyPr/>
          <a:lstStyle/>
          <a:p>
            <a:fld id="{E32D3AD7-469A-714C-BFCD-85917C9B9512}" type="slidenum">
              <a:rPr lang="en-US" smtClean="0"/>
              <a:t>29</a:t>
            </a:fld>
            <a:endParaRPr lang="en-US"/>
          </a:p>
        </p:txBody>
      </p:sp>
    </p:spTree>
    <p:extLst>
      <p:ext uri="{BB962C8B-B14F-4D97-AF65-F5344CB8AC3E}">
        <p14:creationId xmlns:p14="http://schemas.microsoft.com/office/powerpoint/2010/main" val="5637714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119989" y="0"/>
            <a:ext cx="4682674" cy="6858000"/>
          </a:xfrm>
          <a:prstGeom prst="rect">
            <a:avLst/>
          </a:prstGeom>
        </p:spPr>
      </p:pic>
      <p:sp>
        <p:nvSpPr>
          <p:cNvPr id="2" name="Slide Number Placeholder 1"/>
          <p:cNvSpPr>
            <a:spLocks noGrp="1"/>
          </p:cNvSpPr>
          <p:nvPr>
            <p:ph type="sldNum" sz="quarter" idx="12"/>
          </p:nvPr>
        </p:nvSpPr>
        <p:spPr/>
        <p:txBody>
          <a:bodyPr/>
          <a:lstStyle/>
          <a:p>
            <a:fld id="{E32D3AD7-469A-714C-BFCD-85917C9B9512}" type="slidenum">
              <a:rPr lang="en-US" smtClean="0"/>
              <a:t>3</a:t>
            </a:fld>
            <a:endParaRPr lang="en-US"/>
          </a:p>
        </p:txBody>
      </p:sp>
    </p:spTree>
    <p:extLst>
      <p:ext uri="{BB962C8B-B14F-4D97-AF65-F5344CB8AC3E}">
        <p14:creationId xmlns:p14="http://schemas.microsoft.com/office/powerpoint/2010/main" val="21282969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1548286" y="506039"/>
            <a:ext cx="6071293" cy="6071293"/>
          </a:xfrm>
          <a:prstGeom prst="rect">
            <a:avLst/>
          </a:prstGeom>
        </p:spPr>
      </p:pic>
      <p:sp>
        <p:nvSpPr>
          <p:cNvPr id="6" name="TextBox 5"/>
          <p:cNvSpPr txBox="1"/>
          <p:nvPr/>
        </p:nvSpPr>
        <p:spPr>
          <a:xfrm>
            <a:off x="221734" y="6577332"/>
            <a:ext cx="886168" cy="246221"/>
          </a:xfrm>
          <a:prstGeom prst="rect">
            <a:avLst/>
          </a:prstGeom>
          <a:noFill/>
        </p:spPr>
        <p:txBody>
          <a:bodyPr wrap="none" rtlCol="0">
            <a:spAutoFit/>
          </a:bodyPr>
          <a:lstStyle/>
          <a:p>
            <a:r>
              <a:rPr lang="en-US" sz="1000" dirty="0" smtClean="0">
                <a:hlinkClick r:id="rId3"/>
              </a:rPr>
              <a:t>www.cdc.gov</a:t>
            </a:r>
            <a:endParaRPr lang="en-US" sz="1000" dirty="0"/>
          </a:p>
        </p:txBody>
      </p:sp>
      <p:sp>
        <p:nvSpPr>
          <p:cNvPr id="3" name="Slide Number Placeholder 2"/>
          <p:cNvSpPr>
            <a:spLocks noGrp="1"/>
          </p:cNvSpPr>
          <p:nvPr>
            <p:ph type="sldNum" sz="quarter" idx="12"/>
          </p:nvPr>
        </p:nvSpPr>
        <p:spPr/>
        <p:txBody>
          <a:bodyPr/>
          <a:lstStyle/>
          <a:p>
            <a:fld id="{E32D3AD7-469A-714C-BFCD-85917C9B9512}" type="slidenum">
              <a:rPr lang="en-US" smtClean="0"/>
              <a:t>30</a:t>
            </a:fld>
            <a:endParaRPr lang="en-US"/>
          </a:p>
        </p:txBody>
      </p:sp>
    </p:spTree>
    <p:extLst>
      <p:ext uri="{BB962C8B-B14F-4D97-AF65-F5344CB8AC3E}">
        <p14:creationId xmlns:p14="http://schemas.microsoft.com/office/powerpoint/2010/main" val="40117151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Actinic </a:t>
            </a:r>
            <a:r>
              <a:rPr lang="en-US" dirty="0" err="1" smtClean="0"/>
              <a:t>Keratoses</a:t>
            </a:r>
            <a:r>
              <a:rPr lang="en-US" dirty="0" smtClean="0"/>
              <a:t> or </a:t>
            </a:r>
            <a:r>
              <a:rPr lang="en-US" i="1" dirty="0" smtClean="0"/>
              <a:t>Solar </a:t>
            </a:r>
            <a:r>
              <a:rPr lang="en-US" i="1" dirty="0" err="1" smtClean="0"/>
              <a:t>Keratoses</a:t>
            </a:r>
            <a:endParaRPr lang="en-US" dirty="0"/>
          </a:p>
        </p:txBody>
      </p:sp>
      <p:sp>
        <p:nvSpPr>
          <p:cNvPr id="3" name="Content Placeholder 2"/>
          <p:cNvSpPr>
            <a:spLocks noGrp="1"/>
          </p:cNvSpPr>
          <p:nvPr>
            <p:ph idx="1"/>
          </p:nvPr>
        </p:nvSpPr>
        <p:spPr/>
        <p:txBody>
          <a:bodyPr>
            <a:normAutofit lnSpcReduction="10000"/>
          </a:bodyPr>
          <a:lstStyle/>
          <a:p>
            <a:r>
              <a:rPr lang="en-US" dirty="0" smtClean="0"/>
              <a:t>Precancerous lesions</a:t>
            </a:r>
          </a:p>
          <a:p>
            <a:r>
              <a:rPr lang="en-US" dirty="0" smtClean="0"/>
              <a:t>SCCA in one or more lesions in 5-20% of patients</a:t>
            </a:r>
          </a:p>
          <a:p>
            <a:r>
              <a:rPr lang="en-US" dirty="0" smtClean="0"/>
              <a:t>Sun-exposed areas</a:t>
            </a:r>
          </a:p>
          <a:p>
            <a:r>
              <a:rPr lang="en-US" dirty="0" smtClean="0"/>
              <a:t>Usually erythematous</a:t>
            </a:r>
          </a:p>
          <a:p>
            <a:r>
              <a:rPr lang="en-US" dirty="0" smtClean="0"/>
              <a:t>Little or no infiltration</a:t>
            </a:r>
          </a:p>
          <a:p>
            <a:r>
              <a:rPr lang="en-US" dirty="0" smtClean="0"/>
              <a:t>Can spread peripherally</a:t>
            </a:r>
          </a:p>
          <a:p>
            <a:r>
              <a:rPr lang="en-US" dirty="0" smtClean="0">
                <a:solidFill>
                  <a:srgbClr val="FFFF00"/>
                </a:solidFill>
              </a:rPr>
              <a:t>REMOVE</a:t>
            </a:r>
            <a:endParaRPr lang="en-US" dirty="0">
              <a:solidFill>
                <a:srgbClr val="FFFF00"/>
              </a:solidFill>
            </a:endParaRPr>
          </a:p>
        </p:txBody>
      </p:sp>
      <p:pic>
        <p:nvPicPr>
          <p:cNvPr id="5" name="Picture 4"/>
          <p:cNvPicPr>
            <a:picLocks noChangeAspect="1"/>
          </p:cNvPicPr>
          <p:nvPr/>
        </p:nvPicPr>
        <p:blipFill>
          <a:blip r:embed="rId3"/>
          <a:stretch>
            <a:fillRect/>
          </a:stretch>
        </p:blipFill>
        <p:spPr>
          <a:xfrm>
            <a:off x="5063589" y="3227442"/>
            <a:ext cx="3623211" cy="3101469"/>
          </a:xfrm>
          <a:prstGeom prst="rect">
            <a:avLst/>
          </a:prstGeom>
        </p:spPr>
      </p:pic>
      <p:sp>
        <p:nvSpPr>
          <p:cNvPr id="6" name="TextBox 5"/>
          <p:cNvSpPr txBox="1"/>
          <p:nvPr/>
        </p:nvSpPr>
        <p:spPr>
          <a:xfrm>
            <a:off x="161261" y="6550625"/>
            <a:ext cx="1263875" cy="246221"/>
          </a:xfrm>
          <a:prstGeom prst="rect">
            <a:avLst/>
          </a:prstGeom>
          <a:noFill/>
        </p:spPr>
        <p:txBody>
          <a:bodyPr wrap="none" rtlCol="0">
            <a:spAutoFit/>
          </a:bodyPr>
          <a:lstStyle/>
          <a:p>
            <a:r>
              <a:rPr lang="en-US" sz="1000" dirty="0" smtClean="0">
                <a:hlinkClick r:id="rId4"/>
              </a:rPr>
              <a:t>www.rejuvadoc.com</a:t>
            </a:r>
            <a:endParaRPr lang="en-US" sz="1000" dirty="0"/>
          </a:p>
        </p:txBody>
      </p:sp>
      <p:sp>
        <p:nvSpPr>
          <p:cNvPr id="4" name="Slide Number Placeholder 3"/>
          <p:cNvSpPr>
            <a:spLocks noGrp="1"/>
          </p:cNvSpPr>
          <p:nvPr>
            <p:ph type="sldNum" sz="quarter" idx="12"/>
          </p:nvPr>
        </p:nvSpPr>
        <p:spPr/>
        <p:txBody>
          <a:bodyPr/>
          <a:lstStyle/>
          <a:p>
            <a:fld id="{E32D3AD7-469A-714C-BFCD-85917C9B9512}" type="slidenum">
              <a:rPr lang="en-US" smtClean="0"/>
              <a:t>31</a:t>
            </a:fld>
            <a:endParaRPr lang="en-US"/>
          </a:p>
        </p:txBody>
      </p:sp>
    </p:spTree>
    <p:extLst>
      <p:ext uri="{BB962C8B-B14F-4D97-AF65-F5344CB8AC3E}">
        <p14:creationId xmlns:p14="http://schemas.microsoft.com/office/powerpoint/2010/main" val="1547907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Basal Cell Carcinoma</a:t>
            </a:r>
            <a:endParaRPr lang="en-US" dirty="0"/>
          </a:p>
        </p:txBody>
      </p:sp>
      <p:sp>
        <p:nvSpPr>
          <p:cNvPr id="3" name="Content Placeholder 2"/>
          <p:cNvSpPr>
            <a:spLocks noGrp="1"/>
          </p:cNvSpPr>
          <p:nvPr>
            <p:ph idx="1"/>
          </p:nvPr>
        </p:nvSpPr>
        <p:spPr/>
        <p:txBody>
          <a:bodyPr/>
          <a:lstStyle/>
          <a:p>
            <a:r>
              <a:rPr lang="en-US" dirty="0" smtClean="0"/>
              <a:t>Most common malignancy </a:t>
            </a:r>
          </a:p>
          <a:p>
            <a:r>
              <a:rPr lang="en-US" dirty="0" smtClean="0"/>
              <a:t>Exposure to sunlight </a:t>
            </a:r>
          </a:p>
          <a:p>
            <a:pPr lvl="1"/>
            <a:r>
              <a:rPr lang="en-US" dirty="0"/>
              <a:t>U</a:t>
            </a:r>
            <a:r>
              <a:rPr lang="en-US" dirty="0" smtClean="0"/>
              <a:t>ltraviolet B rays</a:t>
            </a:r>
          </a:p>
          <a:p>
            <a:r>
              <a:rPr lang="en-US" dirty="0" smtClean="0"/>
              <a:t>Nasal tip and nasal </a:t>
            </a:r>
            <a:r>
              <a:rPr lang="en-US" dirty="0" err="1" smtClean="0"/>
              <a:t>ala</a:t>
            </a:r>
            <a:r>
              <a:rPr lang="en-US" dirty="0" smtClean="0"/>
              <a:t> </a:t>
            </a:r>
          </a:p>
          <a:p>
            <a:pPr lvl="1"/>
            <a:r>
              <a:rPr lang="en-US" dirty="0"/>
              <a:t>M</a:t>
            </a:r>
            <a:r>
              <a:rPr lang="en-US" dirty="0" smtClean="0"/>
              <a:t>ost common</a:t>
            </a:r>
          </a:p>
          <a:p>
            <a:r>
              <a:rPr lang="en-US" dirty="0" smtClean="0"/>
              <a:t>LEFT side of body</a:t>
            </a:r>
            <a:endParaRPr lang="en-US" dirty="0"/>
          </a:p>
        </p:txBody>
      </p:sp>
      <p:pic>
        <p:nvPicPr>
          <p:cNvPr id="4" name="Picture 3"/>
          <p:cNvPicPr>
            <a:picLocks noChangeAspect="1"/>
          </p:cNvPicPr>
          <p:nvPr/>
        </p:nvPicPr>
        <p:blipFill>
          <a:blip r:embed="rId3"/>
          <a:stretch>
            <a:fillRect/>
          </a:stretch>
        </p:blipFill>
        <p:spPr>
          <a:xfrm>
            <a:off x="5594065" y="1600200"/>
            <a:ext cx="3329685" cy="4930269"/>
          </a:xfrm>
          <a:prstGeom prst="rect">
            <a:avLst/>
          </a:prstGeom>
        </p:spPr>
      </p:pic>
      <p:sp>
        <p:nvSpPr>
          <p:cNvPr id="5" name="TextBox 4"/>
          <p:cNvSpPr txBox="1"/>
          <p:nvPr/>
        </p:nvSpPr>
        <p:spPr>
          <a:xfrm>
            <a:off x="141103" y="6530469"/>
            <a:ext cx="4797745" cy="246221"/>
          </a:xfrm>
          <a:prstGeom prst="rect">
            <a:avLst/>
          </a:prstGeom>
          <a:noFill/>
        </p:spPr>
        <p:txBody>
          <a:bodyPr wrap="none" rtlCol="0">
            <a:spAutoFit/>
          </a:bodyPr>
          <a:lstStyle/>
          <a:p>
            <a:r>
              <a:rPr lang="en-US" sz="1000" dirty="0" smtClean="0"/>
              <a:t>http://</a:t>
            </a:r>
            <a:r>
              <a:rPr lang="en-US" sz="1000" dirty="0" err="1" smtClean="0"/>
              <a:t>www.huffingtonpost.ca</a:t>
            </a:r>
            <a:r>
              <a:rPr lang="en-US" sz="1000" dirty="0" smtClean="0"/>
              <a:t>/2012/06/06/bill-mcelligott-sun-damage_n_1573546.html</a:t>
            </a:r>
            <a:endParaRPr lang="en-US" sz="1000" dirty="0"/>
          </a:p>
        </p:txBody>
      </p:sp>
      <p:sp>
        <p:nvSpPr>
          <p:cNvPr id="6" name="Slide Number Placeholder 5"/>
          <p:cNvSpPr>
            <a:spLocks noGrp="1"/>
          </p:cNvSpPr>
          <p:nvPr>
            <p:ph type="sldNum" sz="quarter" idx="12"/>
          </p:nvPr>
        </p:nvSpPr>
        <p:spPr/>
        <p:txBody>
          <a:bodyPr/>
          <a:lstStyle/>
          <a:p>
            <a:fld id="{E32D3AD7-469A-714C-BFCD-85917C9B9512}" type="slidenum">
              <a:rPr lang="en-US" smtClean="0"/>
              <a:t>32</a:t>
            </a:fld>
            <a:endParaRPr lang="en-US"/>
          </a:p>
        </p:txBody>
      </p:sp>
    </p:spTree>
    <p:extLst>
      <p:ext uri="{BB962C8B-B14F-4D97-AF65-F5344CB8AC3E}">
        <p14:creationId xmlns:p14="http://schemas.microsoft.com/office/powerpoint/2010/main" val="16975992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Basal Cell Carcinomas</a:t>
            </a:r>
            <a:endParaRPr lang="en-US" dirty="0"/>
          </a:p>
        </p:txBody>
      </p:sp>
      <p:sp>
        <p:nvSpPr>
          <p:cNvPr id="3" name="Content Placeholder 2"/>
          <p:cNvSpPr>
            <a:spLocks noGrp="1"/>
          </p:cNvSpPr>
          <p:nvPr>
            <p:ph idx="1"/>
          </p:nvPr>
        </p:nvSpPr>
        <p:spPr>
          <a:xfrm>
            <a:off x="215309" y="1567783"/>
            <a:ext cx="8471491" cy="5000134"/>
          </a:xfrm>
        </p:spPr>
        <p:txBody>
          <a:bodyPr>
            <a:normAutofit fontScale="85000" lnSpcReduction="20000"/>
          </a:bodyPr>
          <a:lstStyle/>
          <a:p>
            <a:r>
              <a:rPr lang="en-US" dirty="0" smtClean="0"/>
              <a:t>Nodular with smooth, raised, translucent or </a:t>
            </a:r>
          </a:p>
          <a:p>
            <a:pPr marL="0" indent="0">
              <a:buNone/>
            </a:pPr>
            <a:r>
              <a:rPr lang="en-US" dirty="0" smtClean="0"/>
              <a:t>“pearly” border with telangiectasia</a:t>
            </a:r>
          </a:p>
          <a:p>
            <a:r>
              <a:rPr lang="en-US" dirty="0" smtClean="0"/>
              <a:t>Can ulcerate, crust</a:t>
            </a:r>
          </a:p>
          <a:p>
            <a:r>
              <a:rPr lang="en-US" dirty="0" err="1" smtClean="0"/>
              <a:t>Pruritis</a:t>
            </a:r>
            <a:endParaRPr lang="en-US" dirty="0" smtClean="0"/>
          </a:p>
          <a:p>
            <a:r>
              <a:rPr lang="en-US" dirty="0" smtClean="0"/>
              <a:t>Extends peripherally; low rate of </a:t>
            </a:r>
            <a:r>
              <a:rPr lang="en-US" smtClean="0"/>
              <a:t>vertical invasion</a:t>
            </a:r>
            <a:endParaRPr lang="en-US" dirty="0" smtClean="0"/>
          </a:p>
          <a:p>
            <a:r>
              <a:rPr lang="en-US" dirty="0" smtClean="0"/>
              <a:t>Types</a:t>
            </a:r>
          </a:p>
          <a:p>
            <a:pPr lvl="1"/>
            <a:r>
              <a:rPr lang="en-US" dirty="0" smtClean="0"/>
              <a:t>Nodular</a:t>
            </a:r>
          </a:p>
          <a:p>
            <a:pPr lvl="1"/>
            <a:r>
              <a:rPr lang="en-US" dirty="0" smtClean="0"/>
              <a:t>Superficial</a:t>
            </a:r>
          </a:p>
          <a:p>
            <a:pPr lvl="1"/>
            <a:r>
              <a:rPr lang="en-US" dirty="0" err="1" smtClean="0">
                <a:solidFill>
                  <a:srgbClr val="FFFF00"/>
                </a:solidFill>
              </a:rPr>
              <a:t>Morphea</a:t>
            </a:r>
            <a:endParaRPr lang="en-US" dirty="0" smtClean="0">
              <a:solidFill>
                <a:srgbClr val="FFFF00"/>
              </a:solidFill>
            </a:endParaRPr>
          </a:p>
          <a:p>
            <a:pPr lvl="1"/>
            <a:r>
              <a:rPr lang="en-US" dirty="0" smtClean="0"/>
              <a:t>Pigmented</a:t>
            </a:r>
          </a:p>
          <a:p>
            <a:pPr lvl="1"/>
            <a:r>
              <a:rPr lang="en-US" dirty="0" err="1" smtClean="0"/>
              <a:t>Fibroepithelioma</a:t>
            </a:r>
            <a:endParaRPr lang="en-US" dirty="0" smtClean="0"/>
          </a:p>
          <a:p>
            <a:pPr lvl="1"/>
            <a:r>
              <a:rPr lang="en-US" dirty="0" err="1" smtClean="0">
                <a:solidFill>
                  <a:srgbClr val="FFFF00"/>
                </a:solidFill>
              </a:rPr>
              <a:t>Basosquamous</a:t>
            </a:r>
            <a:endParaRPr lang="en-US" dirty="0">
              <a:solidFill>
                <a:srgbClr val="FFFF00"/>
              </a:solidFill>
            </a:endParaRPr>
          </a:p>
        </p:txBody>
      </p:sp>
      <p:pic>
        <p:nvPicPr>
          <p:cNvPr id="6" name="Picture 5"/>
          <p:cNvPicPr>
            <a:picLocks noChangeAspect="1"/>
          </p:cNvPicPr>
          <p:nvPr/>
        </p:nvPicPr>
        <p:blipFill>
          <a:blip r:embed="rId3"/>
          <a:stretch>
            <a:fillRect/>
          </a:stretch>
        </p:blipFill>
        <p:spPr>
          <a:xfrm>
            <a:off x="3744086" y="3875987"/>
            <a:ext cx="5205896" cy="2480363"/>
          </a:xfrm>
          <a:prstGeom prst="rect">
            <a:avLst/>
          </a:prstGeom>
        </p:spPr>
      </p:pic>
      <p:sp>
        <p:nvSpPr>
          <p:cNvPr id="4" name="Slide Number Placeholder 3"/>
          <p:cNvSpPr>
            <a:spLocks noGrp="1"/>
          </p:cNvSpPr>
          <p:nvPr>
            <p:ph type="sldNum" sz="quarter" idx="12"/>
          </p:nvPr>
        </p:nvSpPr>
        <p:spPr/>
        <p:txBody>
          <a:bodyPr/>
          <a:lstStyle/>
          <a:p>
            <a:fld id="{E32D3AD7-469A-714C-BFCD-85917C9B9512}" type="slidenum">
              <a:rPr lang="en-US" smtClean="0"/>
              <a:t>33</a:t>
            </a:fld>
            <a:endParaRPr lang="en-US"/>
          </a:p>
        </p:txBody>
      </p:sp>
    </p:spTree>
    <p:extLst>
      <p:ext uri="{BB962C8B-B14F-4D97-AF65-F5344CB8AC3E}">
        <p14:creationId xmlns:p14="http://schemas.microsoft.com/office/powerpoint/2010/main" val="27769084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Recurrent Basal Cell Carcinomas</a:t>
            </a:r>
            <a:endParaRPr lang="en-US" dirty="0"/>
          </a:p>
        </p:txBody>
      </p:sp>
      <p:sp>
        <p:nvSpPr>
          <p:cNvPr id="3" name="Content Placeholder 2"/>
          <p:cNvSpPr>
            <a:spLocks noGrp="1"/>
          </p:cNvSpPr>
          <p:nvPr>
            <p:ph idx="1"/>
          </p:nvPr>
        </p:nvSpPr>
        <p:spPr>
          <a:xfrm>
            <a:off x="457200" y="1162339"/>
            <a:ext cx="8229600" cy="5383685"/>
          </a:xfrm>
        </p:spPr>
        <p:txBody>
          <a:bodyPr>
            <a:normAutofit/>
          </a:bodyPr>
          <a:lstStyle/>
          <a:p>
            <a:r>
              <a:rPr lang="en-US" dirty="0" smtClean="0"/>
              <a:t>Often nodular</a:t>
            </a:r>
          </a:p>
          <a:p>
            <a:r>
              <a:rPr lang="en-US" dirty="0" smtClean="0"/>
              <a:t>Often with </a:t>
            </a:r>
            <a:r>
              <a:rPr lang="en-US" dirty="0" err="1" smtClean="0"/>
              <a:t>morpheaform</a:t>
            </a:r>
            <a:r>
              <a:rPr lang="en-US" dirty="0" smtClean="0"/>
              <a:t> or sclerotic histology in deeper portions</a:t>
            </a:r>
          </a:p>
          <a:p>
            <a:r>
              <a:rPr lang="en-US" dirty="0" smtClean="0"/>
              <a:t>Histologic de-differentiation</a:t>
            </a:r>
          </a:p>
          <a:p>
            <a:r>
              <a:rPr lang="en-US" dirty="0" smtClean="0"/>
              <a:t>Edge of skin graft, within scar, within suture line</a:t>
            </a:r>
          </a:p>
          <a:p>
            <a:r>
              <a:rPr lang="en-US" dirty="0" smtClean="0"/>
              <a:t>Lesions in embryonic </a:t>
            </a:r>
          </a:p>
          <a:p>
            <a:pPr marL="0" indent="0">
              <a:buNone/>
            </a:pPr>
            <a:r>
              <a:rPr lang="en-US" dirty="0" smtClean="0"/>
              <a:t>fusion plates- “H zones” </a:t>
            </a:r>
          </a:p>
          <a:p>
            <a:pPr marL="0" indent="0">
              <a:buNone/>
            </a:pPr>
            <a:r>
              <a:rPr lang="en-US" dirty="0" smtClean="0"/>
              <a:t>more aggressive</a:t>
            </a:r>
            <a:endParaRPr lang="en-US" dirty="0"/>
          </a:p>
        </p:txBody>
      </p:sp>
      <p:sp>
        <p:nvSpPr>
          <p:cNvPr id="4" name="Slide Number Placeholder 3"/>
          <p:cNvSpPr>
            <a:spLocks noGrp="1"/>
          </p:cNvSpPr>
          <p:nvPr>
            <p:ph type="sldNum" sz="quarter" idx="12"/>
          </p:nvPr>
        </p:nvSpPr>
        <p:spPr/>
        <p:txBody>
          <a:bodyPr/>
          <a:lstStyle/>
          <a:p>
            <a:fld id="{E32D3AD7-469A-714C-BFCD-85917C9B9512}" type="slidenum">
              <a:rPr lang="en-US" smtClean="0"/>
              <a:t>34</a:t>
            </a:fld>
            <a:endParaRPr lang="en-US"/>
          </a:p>
        </p:txBody>
      </p:sp>
      <p:pic>
        <p:nvPicPr>
          <p:cNvPr id="5" name="Picture 4"/>
          <p:cNvPicPr>
            <a:picLocks noChangeAspect="1"/>
          </p:cNvPicPr>
          <p:nvPr/>
        </p:nvPicPr>
        <p:blipFill>
          <a:blip r:embed="rId2"/>
          <a:stretch>
            <a:fillRect/>
          </a:stretch>
        </p:blipFill>
        <p:spPr>
          <a:xfrm>
            <a:off x="5075747" y="4149044"/>
            <a:ext cx="3611053" cy="2207306"/>
          </a:xfrm>
          <a:prstGeom prst="rect">
            <a:avLst/>
          </a:prstGeom>
        </p:spPr>
      </p:pic>
    </p:spTree>
    <p:extLst>
      <p:ext uri="{BB962C8B-B14F-4D97-AF65-F5344CB8AC3E}">
        <p14:creationId xmlns:p14="http://schemas.microsoft.com/office/powerpoint/2010/main" val="29806731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Syndromes</a:t>
            </a:r>
            <a:endParaRPr lang="en-US" dirty="0"/>
          </a:p>
        </p:txBody>
      </p:sp>
      <p:sp>
        <p:nvSpPr>
          <p:cNvPr id="3" name="Content Placeholder 2"/>
          <p:cNvSpPr>
            <a:spLocks noGrp="1"/>
          </p:cNvSpPr>
          <p:nvPr>
            <p:ph idx="1"/>
          </p:nvPr>
        </p:nvSpPr>
        <p:spPr/>
        <p:txBody>
          <a:bodyPr/>
          <a:lstStyle/>
          <a:p>
            <a:r>
              <a:rPr lang="en-US" dirty="0" smtClean="0"/>
              <a:t>Nevoid basal cell carcinoma syndrome</a:t>
            </a:r>
          </a:p>
          <a:p>
            <a:pPr lvl="1"/>
            <a:r>
              <a:rPr lang="en-US" dirty="0" smtClean="0"/>
              <a:t>Autosomal dominant</a:t>
            </a:r>
          </a:p>
          <a:p>
            <a:r>
              <a:rPr lang="en-US" dirty="0" err="1" smtClean="0"/>
              <a:t>Xeroderma</a:t>
            </a:r>
            <a:r>
              <a:rPr lang="en-US" dirty="0" smtClean="0"/>
              <a:t> </a:t>
            </a:r>
            <a:r>
              <a:rPr lang="en-US" dirty="0" err="1" smtClean="0"/>
              <a:t>pigmentosum</a:t>
            </a:r>
            <a:endParaRPr lang="en-US" dirty="0" smtClean="0"/>
          </a:p>
          <a:p>
            <a:pPr lvl="1"/>
            <a:r>
              <a:rPr lang="en-US" dirty="0" smtClean="0"/>
              <a:t>Autosomal recessive</a:t>
            </a:r>
          </a:p>
          <a:p>
            <a:pPr lvl="1"/>
            <a:r>
              <a:rPr lang="en-US" dirty="0" smtClean="0"/>
              <a:t>Defect in DNA repair</a:t>
            </a:r>
          </a:p>
          <a:p>
            <a:r>
              <a:rPr lang="en-US" dirty="0" smtClean="0"/>
              <a:t>Immunosuppression</a:t>
            </a:r>
          </a:p>
          <a:p>
            <a:r>
              <a:rPr lang="en-US" dirty="0" smtClean="0"/>
              <a:t>Chemical carcinogens (arsenic)</a:t>
            </a:r>
            <a:endParaRPr lang="en-US" dirty="0"/>
          </a:p>
        </p:txBody>
      </p:sp>
      <p:sp>
        <p:nvSpPr>
          <p:cNvPr id="4" name="Slide Number Placeholder 3"/>
          <p:cNvSpPr>
            <a:spLocks noGrp="1"/>
          </p:cNvSpPr>
          <p:nvPr>
            <p:ph type="sldNum" sz="quarter" idx="12"/>
          </p:nvPr>
        </p:nvSpPr>
        <p:spPr/>
        <p:txBody>
          <a:bodyPr/>
          <a:lstStyle/>
          <a:p>
            <a:fld id="{E32D3AD7-469A-714C-BFCD-85917C9B9512}" type="slidenum">
              <a:rPr lang="en-US" smtClean="0"/>
              <a:t>35</a:t>
            </a:fld>
            <a:endParaRPr lang="en-US"/>
          </a:p>
        </p:txBody>
      </p:sp>
      <p:pic>
        <p:nvPicPr>
          <p:cNvPr id="5" name="Picture 4"/>
          <p:cNvPicPr>
            <a:picLocks noChangeAspect="1"/>
          </p:cNvPicPr>
          <p:nvPr/>
        </p:nvPicPr>
        <p:blipFill>
          <a:blip r:embed="rId3"/>
          <a:stretch>
            <a:fillRect/>
          </a:stretch>
        </p:blipFill>
        <p:spPr>
          <a:xfrm>
            <a:off x="457200" y="1417638"/>
            <a:ext cx="4359753" cy="4362192"/>
          </a:xfrm>
          <a:prstGeom prst="rect">
            <a:avLst/>
          </a:prstGeom>
        </p:spPr>
      </p:pic>
      <p:pic>
        <p:nvPicPr>
          <p:cNvPr id="6" name="Picture 5"/>
          <p:cNvPicPr>
            <a:picLocks noChangeAspect="1"/>
          </p:cNvPicPr>
          <p:nvPr/>
        </p:nvPicPr>
        <p:blipFill>
          <a:blip r:embed="rId4"/>
          <a:stretch>
            <a:fillRect/>
          </a:stretch>
        </p:blipFill>
        <p:spPr>
          <a:xfrm>
            <a:off x="5505205" y="1550730"/>
            <a:ext cx="2971800" cy="4229100"/>
          </a:xfrm>
          <a:prstGeom prst="rect">
            <a:avLst/>
          </a:prstGeom>
        </p:spPr>
      </p:pic>
    </p:spTree>
    <p:extLst>
      <p:ext uri="{BB962C8B-B14F-4D97-AF65-F5344CB8AC3E}">
        <p14:creationId xmlns:p14="http://schemas.microsoft.com/office/powerpoint/2010/main" val="3898244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Squamous Cell Carcinoma</a:t>
            </a:r>
            <a:endParaRPr lang="en-US" dirty="0"/>
          </a:p>
        </p:txBody>
      </p:sp>
      <p:sp>
        <p:nvSpPr>
          <p:cNvPr id="3" name="Content Placeholder 2"/>
          <p:cNvSpPr>
            <a:spLocks noGrp="1"/>
          </p:cNvSpPr>
          <p:nvPr>
            <p:ph idx="1"/>
          </p:nvPr>
        </p:nvSpPr>
        <p:spPr>
          <a:xfrm>
            <a:off x="457200" y="1600200"/>
            <a:ext cx="8432310" cy="4950425"/>
          </a:xfrm>
        </p:spPr>
        <p:txBody>
          <a:bodyPr>
            <a:normAutofit fontScale="92500" lnSpcReduction="10000"/>
          </a:bodyPr>
          <a:lstStyle/>
          <a:p>
            <a:r>
              <a:rPr lang="en-US" dirty="0" smtClean="0"/>
              <a:t>Second most common skin cancer</a:t>
            </a:r>
          </a:p>
          <a:p>
            <a:r>
              <a:rPr lang="en-US" dirty="0" smtClean="0"/>
              <a:t>Account for majority of deaths due to skin cancer in adults &gt; 85 </a:t>
            </a:r>
            <a:r>
              <a:rPr lang="en-US" dirty="0" err="1" smtClean="0"/>
              <a:t>yrs</a:t>
            </a:r>
            <a:endParaRPr lang="en-US" dirty="0" smtClean="0"/>
          </a:p>
          <a:p>
            <a:r>
              <a:rPr lang="en-US" dirty="0" smtClean="0"/>
              <a:t>Multifactorial</a:t>
            </a:r>
          </a:p>
          <a:p>
            <a:pPr lvl="1"/>
            <a:r>
              <a:rPr lang="en-US" dirty="0" smtClean="0"/>
              <a:t>Fair skin, chronic cumulative skin exposure</a:t>
            </a:r>
          </a:p>
          <a:p>
            <a:pPr lvl="1"/>
            <a:r>
              <a:rPr lang="en-US" dirty="0" err="1" smtClean="0"/>
              <a:t>Hx</a:t>
            </a:r>
            <a:r>
              <a:rPr lang="en-US" dirty="0" smtClean="0"/>
              <a:t> previous skin </a:t>
            </a:r>
            <a:r>
              <a:rPr lang="en-US" dirty="0" err="1" smtClean="0"/>
              <a:t>ca</a:t>
            </a:r>
            <a:r>
              <a:rPr lang="en-US" dirty="0" smtClean="0"/>
              <a:t>, age &gt; 50 </a:t>
            </a:r>
            <a:r>
              <a:rPr lang="en-US" dirty="0" err="1" smtClean="0"/>
              <a:t>yrs</a:t>
            </a:r>
            <a:r>
              <a:rPr lang="en-US" dirty="0" smtClean="0"/>
              <a:t>, smoking</a:t>
            </a:r>
          </a:p>
          <a:p>
            <a:pPr lvl="1"/>
            <a:r>
              <a:rPr lang="en-US" dirty="0" smtClean="0"/>
              <a:t>HPV infection, scarring skin lesions</a:t>
            </a:r>
          </a:p>
          <a:p>
            <a:r>
              <a:rPr lang="en-US" dirty="0" smtClean="0"/>
              <a:t>Most important factor: UV exposure</a:t>
            </a:r>
          </a:p>
          <a:p>
            <a:r>
              <a:rPr lang="en-US" dirty="0" smtClean="0"/>
              <a:t>Worst prognostic indicator: </a:t>
            </a:r>
            <a:r>
              <a:rPr lang="en-US" dirty="0" err="1" smtClean="0">
                <a:solidFill>
                  <a:srgbClr val="FFFF00"/>
                </a:solidFill>
              </a:rPr>
              <a:t>perineural</a:t>
            </a:r>
            <a:r>
              <a:rPr lang="en-US" dirty="0" smtClean="0">
                <a:solidFill>
                  <a:srgbClr val="FFFF00"/>
                </a:solidFill>
              </a:rPr>
              <a:t> invasion</a:t>
            </a:r>
          </a:p>
          <a:p>
            <a:r>
              <a:rPr lang="en-US" dirty="0" smtClean="0">
                <a:solidFill>
                  <a:srgbClr val="FFFF00"/>
                </a:solidFill>
              </a:rPr>
              <a:t>TENDENCY for vertical invasion</a:t>
            </a:r>
            <a:endParaRPr lang="en-US" dirty="0">
              <a:solidFill>
                <a:srgbClr val="FFFF00"/>
              </a:solidFill>
            </a:endParaRPr>
          </a:p>
        </p:txBody>
      </p:sp>
      <p:sp>
        <p:nvSpPr>
          <p:cNvPr id="4" name="Slide Number Placeholder 3"/>
          <p:cNvSpPr>
            <a:spLocks noGrp="1"/>
          </p:cNvSpPr>
          <p:nvPr>
            <p:ph type="sldNum" sz="quarter" idx="12"/>
          </p:nvPr>
        </p:nvSpPr>
        <p:spPr/>
        <p:txBody>
          <a:bodyPr/>
          <a:lstStyle/>
          <a:p>
            <a:fld id="{E32D3AD7-469A-714C-BFCD-85917C9B9512}" type="slidenum">
              <a:rPr lang="en-US" smtClean="0"/>
              <a:t>36</a:t>
            </a:fld>
            <a:endParaRPr lang="en-US" dirty="0"/>
          </a:p>
        </p:txBody>
      </p:sp>
      <p:pic>
        <p:nvPicPr>
          <p:cNvPr id="5" name="Picture 4"/>
          <p:cNvPicPr>
            <a:picLocks noChangeAspect="1"/>
          </p:cNvPicPr>
          <p:nvPr/>
        </p:nvPicPr>
        <p:blipFill>
          <a:blip r:embed="rId3"/>
          <a:stretch>
            <a:fillRect/>
          </a:stretch>
        </p:blipFill>
        <p:spPr>
          <a:xfrm>
            <a:off x="7475252" y="2747742"/>
            <a:ext cx="1414258" cy="1059328"/>
          </a:xfrm>
          <a:prstGeom prst="rect">
            <a:avLst/>
          </a:prstGeom>
        </p:spPr>
      </p:pic>
    </p:spTree>
    <p:extLst>
      <p:ext uri="{BB962C8B-B14F-4D97-AF65-F5344CB8AC3E}">
        <p14:creationId xmlns:p14="http://schemas.microsoft.com/office/powerpoint/2010/main" val="254152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7" end="7"/>
                                            </p:txEl>
                                          </p:spTgt>
                                        </p:tgtEl>
                                      </p:cBhvr>
                                    </p:animEffect>
                                    <p:animScale>
                                      <p:cBhvr>
                                        <p:cTn id="7" dur="250" autoRev="1" fill="hold"/>
                                        <p:tgtEl>
                                          <p:spTgt spid="3">
                                            <p:txEl>
                                              <p:pRg st="7" end="7"/>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8" end="8"/>
                                            </p:txEl>
                                          </p:spTgt>
                                        </p:tgtEl>
                                      </p:cBhvr>
                                    </p:animEffect>
                                    <p:animScale>
                                      <p:cBhvr>
                                        <p:cTn id="12" dur="250" autoRev="1" fill="hold"/>
                                        <p:tgtEl>
                                          <p:spTgt spid="3">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8826" y="202816"/>
            <a:ext cx="8767675" cy="6226873"/>
          </a:xfrm>
          <a:prstGeom prst="rect">
            <a:avLst/>
          </a:prstGeom>
        </p:spPr>
      </p:pic>
      <p:sp>
        <p:nvSpPr>
          <p:cNvPr id="5" name="TextBox 4"/>
          <p:cNvSpPr txBox="1"/>
          <p:nvPr/>
        </p:nvSpPr>
        <p:spPr>
          <a:xfrm>
            <a:off x="238826" y="6551312"/>
            <a:ext cx="1755170" cy="246221"/>
          </a:xfrm>
          <a:prstGeom prst="rect">
            <a:avLst/>
          </a:prstGeom>
          <a:noFill/>
        </p:spPr>
        <p:txBody>
          <a:bodyPr wrap="none" rtlCol="0">
            <a:spAutoFit/>
          </a:bodyPr>
          <a:lstStyle/>
          <a:p>
            <a:r>
              <a:rPr lang="en-US" sz="1000" dirty="0" smtClean="0">
                <a:hlinkClick r:id="rId4"/>
              </a:rPr>
              <a:t>www.bowesdermatology.com</a:t>
            </a:r>
            <a:endParaRPr lang="en-US" sz="1000" dirty="0"/>
          </a:p>
        </p:txBody>
      </p:sp>
      <p:sp>
        <p:nvSpPr>
          <p:cNvPr id="2" name="Slide Number Placeholder 1"/>
          <p:cNvSpPr>
            <a:spLocks noGrp="1"/>
          </p:cNvSpPr>
          <p:nvPr>
            <p:ph type="sldNum" sz="quarter" idx="12"/>
          </p:nvPr>
        </p:nvSpPr>
        <p:spPr/>
        <p:txBody>
          <a:bodyPr/>
          <a:lstStyle/>
          <a:p>
            <a:fld id="{E32D3AD7-469A-714C-BFCD-85917C9B9512}" type="slidenum">
              <a:rPr lang="en-US" smtClean="0"/>
              <a:t>37</a:t>
            </a:fld>
            <a:endParaRPr lang="en-US"/>
          </a:p>
        </p:txBody>
      </p:sp>
    </p:spTree>
    <p:extLst>
      <p:ext uri="{BB962C8B-B14F-4D97-AF65-F5344CB8AC3E}">
        <p14:creationId xmlns:p14="http://schemas.microsoft.com/office/powerpoint/2010/main" val="100858028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Keratoacanthoma</a:t>
            </a:r>
            <a:endParaRPr lang="en-US" dirty="0"/>
          </a:p>
        </p:txBody>
      </p:sp>
      <p:sp>
        <p:nvSpPr>
          <p:cNvPr id="3" name="Content Placeholder 2"/>
          <p:cNvSpPr>
            <a:spLocks noGrp="1"/>
          </p:cNvSpPr>
          <p:nvPr>
            <p:ph idx="1"/>
          </p:nvPr>
        </p:nvSpPr>
        <p:spPr/>
        <p:txBody>
          <a:bodyPr/>
          <a:lstStyle/>
          <a:p>
            <a:r>
              <a:rPr lang="en-US" dirty="0" smtClean="0"/>
              <a:t>Rapidly growing, low grade tumor</a:t>
            </a:r>
          </a:p>
          <a:p>
            <a:r>
              <a:rPr lang="en-US" dirty="0"/>
              <a:t>V</a:t>
            </a:r>
            <a:r>
              <a:rPr lang="en-US" dirty="0" smtClean="0"/>
              <a:t>ariant of </a:t>
            </a:r>
            <a:r>
              <a:rPr lang="en-US" dirty="0" err="1" smtClean="0"/>
              <a:t>SCCa</a:t>
            </a:r>
            <a:endParaRPr lang="en-US" dirty="0" smtClean="0"/>
          </a:p>
          <a:p>
            <a:r>
              <a:rPr lang="en-US" dirty="0" err="1" smtClean="0"/>
              <a:t>Exophytic</a:t>
            </a:r>
            <a:r>
              <a:rPr lang="en-US" dirty="0" smtClean="0"/>
              <a:t> dome-shaped nodule with central keratin</a:t>
            </a:r>
          </a:p>
          <a:p>
            <a:r>
              <a:rPr lang="en-US" dirty="0" smtClean="0"/>
              <a:t>Rapid proliferative phase</a:t>
            </a:r>
            <a:r>
              <a:rPr lang="en-US" dirty="0" smtClean="0">
                <a:sym typeface="Wingdings"/>
              </a:rPr>
              <a:t> plateau</a:t>
            </a:r>
          </a:p>
          <a:p>
            <a:pPr marL="0" indent="0">
              <a:buNone/>
            </a:pPr>
            <a:r>
              <a:rPr lang="en-US" dirty="0" smtClean="0">
                <a:solidFill>
                  <a:srgbClr val="FFFF00"/>
                </a:solidFill>
                <a:sym typeface="Wingdings"/>
              </a:rPr>
              <a:t>involution (most)</a:t>
            </a:r>
          </a:p>
          <a:p>
            <a:r>
              <a:rPr lang="en-US" dirty="0" smtClean="0">
                <a:sym typeface="Wingdings"/>
              </a:rPr>
              <a:t>REMOVE</a:t>
            </a:r>
          </a:p>
        </p:txBody>
      </p:sp>
      <p:pic>
        <p:nvPicPr>
          <p:cNvPr id="5" name="Picture 4"/>
          <p:cNvPicPr>
            <a:picLocks noChangeAspect="1"/>
          </p:cNvPicPr>
          <p:nvPr/>
        </p:nvPicPr>
        <p:blipFill>
          <a:blip r:embed="rId3"/>
          <a:stretch>
            <a:fillRect/>
          </a:stretch>
        </p:blipFill>
        <p:spPr>
          <a:xfrm>
            <a:off x="3562624" y="4508836"/>
            <a:ext cx="4297768" cy="2142567"/>
          </a:xfrm>
          <a:prstGeom prst="rect">
            <a:avLst/>
          </a:prstGeom>
        </p:spPr>
      </p:pic>
      <p:sp>
        <p:nvSpPr>
          <p:cNvPr id="4" name="Slide Number Placeholder 3"/>
          <p:cNvSpPr>
            <a:spLocks noGrp="1"/>
          </p:cNvSpPr>
          <p:nvPr>
            <p:ph type="sldNum" sz="quarter" idx="12"/>
          </p:nvPr>
        </p:nvSpPr>
        <p:spPr/>
        <p:txBody>
          <a:bodyPr/>
          <a:lstStyle/>
          <a:p>
            <a:fld id="{E32D3AD7-469A-714C-BFCD-85917C9B9512}" type="slidenum">
              <a:rPr lang="en-US" smtClean="0"/>
              <a:t>38</a:t>
            </a:fld>
            <a:endParaRPr lang="en-US"/>
          </a:p>
        </p:txBody>
      </p:sp>
    </p:spTree>
    <p:extLst>
      <p:ext uri="{BB962C8B-B14F-4D97-AF65-F5344CB8AC3E}">
        <p14:creationId xmlns:p14="http://schemas.microsoft.com/office/powerpoint/2010/main" val="3690322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a:t>
            </a:r>
            <a:endParaRPr lang="en-US" dirty="0"/>
          </a:p>
        </p:txBody>
      </p:sp>
      <p:pic>
        <p:nvPicPr>
          <p:cNvPr id="5" name="Picture 4"/>
          <p:cNvPicPr>
            <a:picLocks noChangeAspect="1"/>
          </p:cNvPicPr>
          <p:nvPr/>
        </p:nvPicPr>
        <p:blipFill>
          <a:blip r:embed="rId3"/>
          <a:stretch>
            <a:fillRect/>
          </a:stretch>
        </p:blipFill>
        <p:spPr>
          <a:xfrm>
            <a:off x="1826435" y="1873787"/>
            <a:ext cx="5322056" cy="3991542"/>
          </a:xfrm>
          <a:prstGeom prst="rect">
            <a:avLst/>
          </a:prstGeom>
        </p:spPr>
      </p:pic>
      <p:sp>
        <p:nvSpPr>
          <p:cNvPr id="3" name="Slide Number Placeholder 2"/>
          <p:cNvSpPr>
            <a:spLocks noGrp="1"/>
          </p:cNvSpPr>
          <p:nvPr>
            <p:ph type="sldNum" sz="quarter" idx="12"/>
          </p:nvPr>
        </p:nvSpPr>
        <p:spPr/>
        <p:txBody>
          <a:bodyPr/>
          <a:lstStyle/>
          <a:p>
            <a:fld id="{E32D3AD7-469A-714C-BFCD-85917C9B9512}" type="slidenum">
              <a:rPr lang="en-US" smtClean="0"/>
              <a:t>39</a:t>
            </a:fld>
            <a:endParaRPr lang="en-US"/>
          </a:p>
        </p:txBody>
      </p:sp>
    </p:spTree>
    <p:extLst>
      <p:ext uri="{BB962C8B-B14F-4D97-AF65-F5344CB8AC3E}">
        <p14:creationId xmlns:p14="http://schemas.microsoft.com/office/powerpoint/2010/main" val="49918412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UCLA_H_RGB_REV_NE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8656" y="6338234"/>
            <a:ext cx="1778144" cy="380606"/>
          </a:xfrm>
          <a:prstGeom prst="rect">
            <a:avLst/>
          </a:prstGeom>
        </p:spPr>
      </p:pic>
      <p:pic>
        <p:nvPicPr>
          <p:cNvPr id="9" name="Picture 8"/>
          <p:cNvPicPr>
            <a:picLocks noChangeAspect="1"/>
          </p:cNvPicPr>
          <p:nvPr/>
        </p:nvPicPr>
        <p:blipFill>
          <a:blip r:embed="rId4"/>
          <a:stretch>
            <a:fillRect/>
          </a:stretch>
        </p:blipFill>
        <p:spPr>
          <a:xfrm>
            <a:off x="10920" y="0"/>
            <a:ext cx="4550159" cy="6858000"/>
          </a:xfrm>
          <a:prstGeom prst="rect">
            <a:avLst/>
          </a:prstGeom>
        </p:spPr>
      </p:pic>
      <p:pic>
        <p:nvPicPr>
          <p:cNvPr id="12" name="Picture 11"/>
          <p:cNvPicPr>
            <a:picLocks noChangeAspect="1"/>
          </p:cNvPicPr>
          <p:nvPr/>
        </p:nvPicPr>
        <p:blipFill>
          <a:blip r:embed="rId5"/>
          <a:stretch>
            <a:fillRect/>
          </a:stretch>
        </p:blipFill>
        <p:spPr>
          <a:xfrm>
            <a:off x="4461326" y="0"/>
            <a:ext cx="4682674" cy="6858000"/>
          </a:xfrm>
          <a:prstGeom prst="rect">
            <a:avLst/>
          </a:prstGeom>
        </p:spPr>
      </p:pic>
      <p:sp>
        <p:nvSpPr>
          <p:cNvPr id="3" name="Slide Number Placeholder 2"/>
          <p:cNvSpPr>
            <a:spLocks noGrp="1"/>
          </p:cNvSpPr>
          <p:nvPr>
            <p:ph type="sldNum" sz="quarter" idx="12"/>
          </p:nvPr>
        </p:nvSpPr>
        <p:spPr/>
        <p:txBody>
          <a:bodyPr/>
          <a:lstStyle/>
          <a:p>
            <a:fld id="{E32D3AD7-469A-714C-BFCD-85917C9B9512}" type="slidenum">
              <a:rPr lang="en-US" smtClean="0"/>
              <a:t>4</a:t>
            </a:fld>
            <a:endParaRPr lang="en-US"/>
          </a:p>
        </p:txBody>
      </p:sp>
    </p:spTree>
    <p:extLst>
      <p:ext uri="{BB962C8B-B14F-4D97-AF65-F5344CB8AC3E}">
        <p14:creationId xmlns:p14="http://schemas.microsoft.com/office/powerpoint/2010/main" val="30841195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Bowen’s Disease</a:t>
            </a:r>
            <a:endParaRPr lang="en-US" dirty="0"/>
          </a:p>
        </p:txBody>
      </p:sp>
      <p:sp>
        <p:nvSpPr>
          <p:cNvPr id="3" name="Content Placeholder 2"/>
          <p:cNvSpPr>
            <a:spLocks noGrp="1"/>
          </p:cNvSpPr>
          <p:nvPr>
            <p:ph idx="1"/>
          </p:nvPr>
        </p:nvSpPr>
        <p:spPr>
          <a:xfrm>
            <a:off x="457200" y="1600200"/>
            <a:ext cx="8029158" cy="4525963"/>
          </a:xfrm>
        </p:spPr>
        <p:txBody>
          <a:bodyPr/>
          <a:lstStyle/>
          <a:p>
            <a:r>
              <a:rPr lang="en-US" dirty="0" smtClean="0"/>
              <a:t>Intraepithelial </a:t>
            </a:r>
            <a:r>
              <a:rPr lang="en-US" dirty="0" err="1" smtClean="0"/>
              <a:t>SCCa</a:t>
            </a:r>
            <a:r>
              <a:rPr lang="en-US" dirty="0" smtClean="0"/>
              <a:t> or carcinoma in situ</a:t>
            </a:r>
          </a:p>
          <a:p>
            <a:r>
              <a:rPr lang="en-US" dirty="0" smtClean="0"/>
              <a:t>Well demarcated</a:t>
            </a:r>
          </a:p>
          <a:p>
            <a:r>
              <a:rPr lang="en-US" dirty="0" smtClean="0"/>
              <a:t>Erythematous</a:t>
            </a:r>
          </a:p>
          <a:p>
            <a:r>
              <a:rPr lang="en-US" dirty="0" smtClean="0"/>
              <a:t>Scaling</a:t>
            </a:r>
          </a:p>
          <a:p>
            <a:r>
              <a:rPr lang="en-US" dirty="0" smtClean="0"/>
              <a:t>Thin </a:t>
            </a:r>
            <a:r>
              <a:rPr lang="en-US" dirty="0" err="1" smtClean="0"/>
              <a:t>plauqe</a:t>
            </a:r>
            <a:endParaRPr lang="en-US" dirty="0"/>
          </a:p>
        </p:txBody>
      </p:sp>
      <p:pic>
        <p:nvPicPr>
          <p:cNvPr id="6" name="Picture 5"/>
          <p:cNvPicPr>
            <a:picLocks noChangeAspect="1"/>
          </p:cNvPicPr>
          <p:nvPr/>
        </p:nvPicPr>
        <p:blipFill>
          <a:blip r:embed="rId3"/>
          <a:stretch>
            <a:fillRect/>
          </a:stretch>
        </p:blipFill>
        <p:spPr>
          <a:xfrm>
            <a:off x="3773384" y="3036158"/>
            <a:ext cx="5123546" cy="3481517"/>
          </a:xfrm>
          <a:prstGeom prst="rect">
            <a:avLst/>
          </a:prstGeom>
        </p:spPr>
      </p:pic>
      <p:sp>
        <p:nvSpPr>
          <p:cNvPr id="7" name="TextBox 6"/>
          <p:cNvSpPr txBox="1"/>
          <p:nvPr/>
        </p:nvSpPr>
        <p:spPr>
          <a:xfrm>
            <a:off x="181419" y="6517675"/>
            <a:ext cx="1279342" cy="246221"/>
          </a:xfrm>
          <a:prstGeom prst="rect">
            <a:avLst/>
          </a:prstGeom>
          <a:noFill/>
        </p:spPr>
        <p:txBody>
          <a:bodyPr wrap="none" rtlCol="0">
            <a:spAutoFit/>
          </a:bodyPr>
          <a:lstStyle/>
          <a:p>
            <a:r>
              <a:rPr lang="en-US" sz="1000" dirty="0" smtClean="0">
                <a:hlinkClick r:id="rId4"/>
              </a:rPr>
              <a:t>www.medscape.com</a:t>
            </a:r>
            <a:endParaRPr lang="en-US" sz="1000" dirty="0"/>
          </a:p>
        </p:txBody>
      </p:sp>
      <p:sp>
        <p:nvSpPr>
          <p:cNvPr id="4" name="Slide Number Placeholder 3"/>
          <p:cNvSpPr>
            <a:spLocks noGrp="1"/>
          </p:cNvSpPr>
          <p:nvPr>
            <p:ph type="sldNum" sz="quarter" idx="12"/>
          </p:nvPr>
        </p:nvSpPr>
        <p:spPr/>
        <p:txBody>
          <a:bodyPr/>
          <a:lstStyle/>
          <a:p>
            <a:fld id="{E32D3AD7-469A-714C-BFCD-85917C9B9512}" type="slidenum">
              <a:rPr lang="en-US" smtClean="0"/>
              <a:t>40</a:t>
            </a:fld>
            <a:endParaRPr lang="en-US"/>
          </a:p>
        </p:txBody>
      </p:sp>
    </p:spTree>
    <p:extLst>
      <p:ext uri="{BB962C8B-B14F-4D97-AF65-F5344CB8AC3E}">
        <p14:creationId xmlns:p14="http://schemas.microsoft.com/office/powerpoint/2010/main" val="415419522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Diagnosis?</a:t>
            </a:r>
            <a:endParaRPr lang="en-US" dirty="0"/>
          </a:p>
        </p:txBody>
      </p:sp>
      <p:pic>
        <p:nvPicPr>
          <p:cNvPr id="4" name="Picture 3"/>
          <p:cNvPicPr>
            <a:picLocks noChangeAspect="1"/>
          </p:cNvPicPr>
          <p:nvPr/>
        </p:nvPicPr>
        <p:blipFill>
          <a:blip r:embed="rId3"/>
          <a:stretch>
            <a:fillRect/>
          </a:stretch>
        </p:blipFill>
        <p:spPr>
          <a:xfrm>
            <a:off x="2202982" y="1417638"/>
            <a:ext cx="4684764" cy="4861907"/>
          </a:xfrm>
          <a:prstGeom prst="rect">
            <a:avLst/>
          </a:prstGeom>
        </p:spPr>
      </p:pic>
      <p:sp>
        <p:nvSpPr>
          <p:cNvPr id="5" name="TextBox 4"/>
          <p:cNvSpPr txBox="1"/>
          <p:nvPr/>
        </p:nvSpPr>
        <p:spPr>
          <a:xfrm>
            <a:off x="288009" y="6631248"/>
            <a:ext cx="732630" cy="246221"/>
          </a:xfrm>
          <a:prstGeom prst="rect">
            <a:avLst/>
          </a:prstGeom>
          <a:noFill/>
        </p:spPr>
        <p:txBody>
          <a:bodyPr wrap="none" rtlCol="0">
            <a:spAutoFit/>
          </a:bodyPr>
          <a:lstStyle/>
          <a:p>
            <a:r>
              <a:rPr lang="en-US" sz="1000" dirty="0" smtClean="0"/>
              <a:t>Cummings</a:t>
            </a:r>
            <a:endParaRPr lang="en-US" sz="1000" dirty="0"/>
          </a:p>
        </p:txBody>
      </p:sp>
      <p:sp>
        <p:nvSpPr>
          <p:cNvPr id="3" name="Slide Number Placeholder 2"/>
          <p:cNvSpPr>
            <a:spLocks noGrp="1"/>
          </p:cNvSpPr>
          <p:nvPr>
            <p:ph type="sldNum" sz="quarter" idx="12"/>
          </p:nvPr>
        </p:nvSpPr>
        <p:spPr/>
        <p:txBody>
          <a:bodyPr/>
          <a:lstStyle/>
          <a:p>
            <a:fld id="{E32D3AD7-469A-714C-BFCD-85917C9B9512}" type="slidenum">
              <a:rPr lang="en-US" smtClean="0"/>
              <a:t>41</a:t>
            </a:fld>
            <a:endParaRPr lang="en-US"/>
          </a:p>
        </p:txBody>
      </p:sp>
    </p:spTree>
    <p:extLst>
      <p:ext uri="{BB962C8B-B14F-4D97-AF65-F5344CB8AC3E}">
        <p14:creationId xmlns:p14="http://schemas.microsoft.com/office/powerpoint/2010/main" val="18456905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Melanocytic Neoplasms</a:t>
            </a:r>
            <a:endParaRPr lang="en-US" dirty="0"/>
          </a:p>
        </p:txBody>
      </p:sp>
      <p:sp>
        <p:nvSpPr>
          <p:cNvPr id="3" name="Content Placeholder 2"/>
          <p:cNvSpPr>
            <a:spLocks noGrp="1"/>
          </p:cNvSpPr>
          <p:nvPr>
            <p:ph idx="1"/>
          </p:nvPr>
        </p:nvSpPr>
        <p:spPr/>
        <p:txBody>
          <a:bodyPr/>
          <a:lstStyle/>
          <a:p>
            <a:r>
              <a:rPr lang="en-US" dirty="0" smtClean="0"/>
              <a:t>Most common</a:t>
            </a:r>
          </a:p>
          <a:p>
            <a:pPr lvl="1"/>
            <a:r>
              <a:rPr lang="en-US" dirty="0" err="1" smtClean="0"/>
              <a:t>Nevocellular</a:t>
            </a:r>
            <a:r>
              <a:rPr lang="en-US" dirty="0" smtClean="0"/>
              <a:t> nevi (“moles”)</a:t>
            </a:r>
          </a:p>
          <a:p>
            <a:pPr lvl="1"/>
            <a:r>
              <a:rPr lang="en-US" dirty="0" smtClean="0"/>
              <a:t>Melanoma</a:t>
            </a:r>
            <a:endParaRPr lang="en-US" dirty="0"/>
          </a:p>
        </p:txBody>
      </p:sp>
      <p:sp>
        <p:nvSpPr>
          <p:cNvPr id="4" name="Slide Number Placeholder 3"/>
          <p:cNvSpPr>
            <a:spLocks noGrp="1"/>
          </p:cNvSpPr>
          <p:nvPr>
            <p:ph type="sldNum" sz="quarter" idx="12"/>
          </p:nvPr>
        </p:nvSpPr>
        <p:spPr/>
        <p:txBody>
          <a:bodyPr/>
          <a:lstStyle/>
          <a:p>
            <a:fld id="{E32D3AD7-469A-714C-BFCD-85917C9B9512}" type="slidenum">
              <a:rPr lang="en-US" smtClean="0"/>
              <a:t>42</a:t>
            </a:fld>
            <a:endParaRPr lang="en-US"/>
          </a:p>
        </p:txBody>
      </p:sp>
    </p:spTree>
    <p:extLst>
      <p:ext uri="{BB962C8B-B14F-4D97-AF65-F5344CB8AC3E}">
        <p14:creationId xmlns:p14="http://schemas.microsoft.com/office/powerpoint/2010/main" val="6033386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25"/>
            <a:ext cx="8229600" cy="1143000"/>
          </a:xfrm>
        </p:spPr>
        <p:txBody>
          <a:bodyPr/>
          <a:lstStyle/>
          <a:p>
            <a:r>
              <a:rPr lang="en-US" dirty="0" smtClean="0"/>
              <a:t>Nevi</a:t>
            </a:r>
            <a:endParaRPr lang="en-US" dirty="0"/>
          </a:p>
        </p:txBody>
      </p:sp>
      <p:pic>
        <p:nvPicPr>
          <p:cNvPr id="4" name="Picture 3"/>
          <p:cNvPicPr>
            <a:picLocks noChangeAspect="1"/>
          </p:cNvPicPr>
          <p:nvPr/>
        </p:nvPicPr>
        <p:blipFill>
          <a:blip r:embed="rId3"/>
          <a:stretch>
            <a:fillRect/>
          </a:stretch>
        </p:blipFill>
        <p:spPr>
          <a:xfrm>
            <a:off x="1973894" y="1195925"/>
            <a:ext cx="5182062" cy="5307649"/>
          </a:xfrm>
          <a:prstGeom prst="rect">
            <a:avLst/>
          </a:prstGeom>
        </p:spPr>
      </p:pic>
      <p:sp>
        <p:nvSpPr>
          <p:cNvPr id="3" name="Slide Number Placeholder 2"/>
          <p:cNvSpPr>
            <a:spLocks noGrp="1"/>
          </p:cNvSpPr>
          <p:nvPr>
            <p:ph type="sldNum" sz="quarter" idx="12"/>
          </p:nvPr>
        </p:nvSpPr>
        <p:spPr/>
        <p:txBody>
          <a:bodyPr/>
          <a:lstStyle/>
          <a:p>
            <a:fld id="{E32D3AD7-469A-714C-BFCD-85917C9B9512}" type="slidenum">
              <a:rPr lang="en-US" smtClean="0"/>
              <a:t>43</a:t>
            </a:fld>
            <a:endParaRPr lang="en-US"/>
          </a:p>
        </p:txBody>
      </p:sp>
    </p:spTree>
    <p:extLst>
      <p:ext uri="{BB962C8B-B14F-4D97-AF65-F5344CB8AC3E}">
        <p14:creationId xmlns:p14="http://schemas.microsoft.com/office/powerpoint/2010/main" val="425017667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kinds of moles does she have?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760209" y="1417638"/>
            <a:ext cx="5657796" cy="5161168"/>
          </a:xfrm>
          <a:prstGeom prst="rect">
            <a:avLst/>
          </a:prstGeom>
        </p:spPr>
      </p:pic>
      <p:sp>
        <p:nvSpPr>
          <p:cNvPr id="5" name="Slide Number Placeholder 4"/>
          <p:cNvSpPr>
            <a:spLocks noGrp="1"/>
          </p:cNvSpPr>
          <p:nvPr>
            <p:ph type="sldNum" sz="quarter" idx="12"/>
          </p:nvPr>
        </p:nvSpPr>
        <p:spPr/>
        <p:txBody>
          <a:bodyPr/>
          <a:lstStyle/>
          <a:p>
            <a:fld id="{E32D3AD7-469A-714C-BFCD-85917C9B9512}" type="slidenum">
              <a:rPr lang="en-US" smtClean="0"/>
              <a:t>44</a:t>
            </a:fld>
            <a:endParaRPr lang="en-US"/>
          </a:p>
        </p:txBody>
      </p:sp>
    </p:spTree>
    <p:extLst>
      <p:ext uri="{BB962C8B-B14F-4D97-AF65-F5344CB8AC3E}">
        <p14:creationId xmlns:p14="http://schemas.microsoft.com/office/powerpoint/2010/main" val="313719745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Congenital Nevi</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Affects 1-6% of population</a:t>
            </a:r>
          </a:p>
          <a:p>
            <a:r>
              <a:rPr lang="en-US" dirty="0" smtClean="0"/>
              <a:t>Potential </a:t>
            </a:r>
            <a:r>
              <a:rPr lang="en-US" dirty="0" err="1" smtClean="0"/>
              <a:t>psycosocial</a:t>
            </a:r>
            <a:r>
              <a:rPr lang="en-US" dirty="0" smtClean="0"/>
              <a:t> impact</a:t>
            </a:r>
          </a:p>
          <a:p>
            <a:r>
              <a:rPr lang="en-US" dirty="0" smtClean="0"/>
              <a:t>Usually present at birth</a:t>
            </a:r>
          </a:p>
          <a:p>
            <a:r>
              <a:rPr lang="en-US" dirty="0" smtClean="0"/>
              <a:t>Associated with risk of melanoma</a:t>
            </a:r>
          </a:p>
          <a:p>
            <a:r>
              <a:rPr lang="en-US" dirty="0" smtClean="0"/>
              <a:t>Classified by size:</a:t>
            </a:r>
          </a:p>
          <a:p>
            <a:pPr lvl="1"/>
            <a:r>
              <a:rPr lang="en-US" dirty="0" smtClean="0"/>
              <a:t>Small: &lt; 1.5cm</a:t>
            </a:r>
          </a:p>
          <a:p>
            <a:pPr lvl="1"/>
            <a:r>
              <a:rPr lang="en-US" dirty="0" smtClean="0"/>
              <a:t>Medium: 1.5 – 20 cm</a:t>
            </a:r>
          </a:p>
          <a:p>
            <a:pPr lvl="1"/>
            <a:r>
              <a:rPr lang="en-US" dirty="0" smtClean="0"/>
              <a:t>Large: &gt; 20 cm</a:t>
            </a:r>
          </a:p>
          <a:p>
            <a:pPr lvl="1"/>
            <a:r>
              <a:rPr lang="en-US" dirty="0" smtClean="0"/>
              <a:t>Giant: &gt; 50 cm</a:t>
            </a:r>
            <a:endParaRPr lang="en-US" dirty="0"/>
          </a:p>
        </p:txBody>
      </p:sp>
      <p:sp>
        <p:nvSpPr>
          <p:cNvPr id="3" name="Slide Number Placeholder 2"/>
          <p:cNvSpPr>
            <a:spLocks noGrp="1"/>
          </p:cNvSpPr>
          <p:nvPr>
            <p:ph type="sldNum" sz="quarter" idx="12"/>
          </p:nvPr>
        </p:nvSpPr>
        <p:spPr/>
        <p:txBody>
          <a:bodyPr/>
          <a:lstStyle/>
          <a:p>
            <a:fld id="{E32D3AD7-469A-714C-BFCD-85917C9B9512}" type="slidenum">
              <a:rPr lang="en-US" smtClean="0"/>
              <a:t>45</a:t>
            </a:fld>
            <a:endParaRPr lang="en-US"/>
          </a:p>
        </p:txBody>
      </p:sp>
    </p:spTree>
    <p:extLst>
      <p:ext uri="{BB962C8B-B14F-4D97-AF65-F5344CB8AC3E}">
        <p14:creationId xmlns:p14="http://schemas.microsoft.com/office/powerpoint/2010/main" val="188814357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57199" y="724035"/>
            <a:ext cx="8425173" cy="5402128"/>
          </a:xfrm>
          <a:prstGeom prst="rect">
            <a:avLst/>
          </a:prstGeom>
        </p:spPr>
      </p:pic>
      <p:sp>
        <p:nvSpPr>
          <p:cNvPr id="5" name="TextBox 4"/>
          <p:cNvSpPr txBox="1"/>
          <p:nvPr/>
        </p:nvSpPr>
        <p:spPr>
          <a:xfrm>
            <a:off x="241891" y="6611092"/>
            <a:ext cx="671766" cy="246221"/>
          </a:xfrm>
          <a:prstGeom prst="rect">
            <a:avLst/>
          </a:prstGeom>
          <a:noFill/>
        </p:spPr>
        <p:txBody>
          <a:bodyPr wrap="none" rtlCol="0">
            <a:spAutoFit/>
          </a:bodyPr>
          <a:lstStyle/>
          <a:p>
            <a:r>
              <a:rPr lang="en-US" sz="1000" dirty="0" smtClean="0">
                <a:hlinkClick r:id="rId4"/>
              </a:rPr>
              <a:t>e-aps.org</a:t>
            </a:r>
            <a:endParaRPr lang="en-US" sz="1000" dirty="0"/>
          </a:p>
        </p:txBody>
      </p:sp>
      <p:sp>
        <p:nvSpPr>
          <p:cNvPr id="6" name="Slide Number Placeholder 5"/>
          <p:cNvSpPr>
            <a:spLocks noGrp="1"/>
          </p:cNvSpPr>
          <p:nvPr>
            <p:ph type="sldNum" sz="quarter" idx="12"/>
          </p:nvPr>
        </p:nvSpPr>
        <p:spPr/>
        <p:txBody>
          <a:bodyPr/>
          <a:lstStyle/>
          <a:p>
            <a:fld id="{E32D3AD7-469A-714C-BFCD-85917C9B9512}" type="slidenum">
              <a:rPr lang="en-US" smtClean="0"/>
              <a:t>46</a:t>
            </a:fld>
            <a:endParaRPr lang="en-US"/>
          </a:p>
        </p:txBody>
      </p:sp>
    </p:spTree>
    <p:extLst>
      <p:ext uri="{BB962C8B-B14F-4D97-AF65-F5344CB8AC3E}">
        <p14:creationId xmlns:p14="http://schemas.microsoft.com/office/powerpoint/2010/main" val="29227295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745832" y="602951"/>
            <a:ext cx="7740526" cy="5783871"/>
          </a:xfrm>
          <a:prstGeom prst="rect">
            <a:avLst/>
          </a:prstGeom>
        </p:spPr>
      </p:pic>
      <p:sp>
        <p:nvSpPr>
          <p:cNvPr id="6" name="TextBox 5"/>
          <p:cNvSpPr txBox="1"/>
          <p:nvPr/>
        </p:nvSpPr>
        <p:spPr>
          <a:xfrm>
            <a:off x="108478" y="6399037"/>
            <a:ext cx="1274708" cy="400110"/>
          </a:xfrm>
          <a:prstGeom prst="rect">
            <a:avLst/>
          </a:prstGeom>
          <a:noFill/>
        </p:spPr>
        <p:txBody>
          <a:bodyPr wrap="none" rtlCol="0">
            <a:spAutoFit/>
          </a:bodyPr>
          <a:lstStyle/>
          <a:p>
            <a:r>
              <a:rPr lang="en-US" sz="1000" dirty="0" smtClean="0">
                <a:hlinkClick r:id="rId4"/>
              </a:rPr>
              <a:t>www.jcasonline.com</a:t>
            </a:r>
            <a:endParaRPr lang="en-US" sz="1000" dirty="0" smtClean="0"/>
          </a:p>
          <a:p>
            <a:r>
              <a:rPr lang="en-US" sz="1000" dirty="0" smtClean="0">
                <a:hlinkClick r:id="rId5"/>
              </a:rPr>
              <a:t>ispub.com</a:t>
            </a:r>
            <a:endParaRPr lang="en-US" sz="1000" dirty="0"/>
          </a:p>
        </p:txBody>
      </p:sp>
      <p:pic>
        <p:nvPicPr>
          <p:cNvPr id="7" name="Picture 6"/>
          <p:cNvPicPr>
            <a:picLocks noChangeAspect="1"/>
          </p:cNvPicPr>
          <p:nvPr/>
        </p:nvPicPr>
        <p:blipFill>
          <a:blip r:embed="rId6"/>
          <a:stretch>
            <a:fillRect/>
          </a:stretch>
        </p:blipFill>
        <p:spPr>
          <a:xfrm>
            <a:off x="2031999" y="274638"/>
            <a:ext cx="5247607" cy="6113462"/>
          </a:xfrm>
          <a:prstGeom prst="rect">
            <a:avLst/>
          </a:prstGeom>
        </p:spPr>
      </p:pic>
      <p:sp>
        <p:nvSpPr>
          <p:cNvPr id="3" name="Slide Number Placeholder 2"/>
          <p:cNvSpPr>
            <a:spLocks noGrp="1"/>
          </p:cNvSpPr>
          <p:nvPr>
            <p:ph type="sldNum" sz="quarter" idx="12"/>
          </p:nvPr>
        </p:nvSpPr>
        <p:spPr/>
        <p:txBody>
          <a:bodyPr/>
          <a:lstStyle/>
          <a:p>
            <a:fld id="{E32D3AD7-469A-714C-BFCD-85917C9B9512}" type="slidenum">
              <a:rPr lang="en-US" smtClean="0"/>
              <a:t>47</a:t>
            </a:fld>
            <a:endParaRPr lang="en-US"/>
          </a:p>
        </p:txBody>
      </p:sp>
    </p:spTree>
    <p:extLst>
      <p:ext uri="{BB962C8B-B14F-4D97-AF65-F5344CB8AC3E}">
        <p14:creationId xmlns:p14="http://schemas.microsoft.com/office/powerpoint/2010/main" val="3133674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a:t>
            </a:r>
            <a:r>
              <a:rPr lang="en-US" dirty="0" err="1" smtClean="0"/>
              <a:t>Lentigo</a:t>
            </a:r>
            <a:r>
              <a:rPr lang="en-US" dirty="0" smtClean="0"/>
              <a:t> or </a:t>
            </a:r>
            <a:r>
              <a:rPr lang="en-US" i="1" dirty="0" smtClean="0"/>
              <a:t>actinic </a:t>
            </a:r>
            <a:r>
              <a:rPr lang="en-US" i="1" dirty="0" err="1" smtClean="0"/>
              <a:t>lentigo</a:t>
            </a:r>
            <a:endParaRPr lang="en-US" i="1" dirty="0"/>
          </a:p>
        </p:txBody>
      </p:sp>
      <p:sp>
        <p:nvSpPr>
          <p:cNvPr id="3" name="Content Placeholder 2"/>
          <p:cNvSpPr>
            <a:spLocks noGrp="1"/>
          </p:cNvSpPr>
          <p:nvPr>
            <p:ph idx="1"/>
          </p:nvPr>
        </p:nvSpPr>
        <p:spPr>
          <a:xfrm>
            <a:off x="0" y="1318020"/>
            <a:ext cx="8229600" cy="4525963"/>
          </a:xfrm>
        </p:spPr>
        <p:txBody>
          <a:bodyPr/>
          <a:lstStyle/>
          <a:p>
            <a:r>
              <a:rPr lang="en-US" dirty="0" err="1" smtClean="0"/>
              <a:t>Keratinocytic</a:t>
            </a:r>
            <a:r>
              <a:rPr lang="en-US" dirty="0" smtClean="0"/>
              <a:t> pigmented macules</a:t>
            </a:r>
          </a:p>
          <a:p>
            <a:r>
              <a:rPr lang="en-US" dirty="0" smtClean="0"/>
              <a:t>Referred to as </a:t>
            </a:r>
            <a:r>
              <a:rPr lang="en-US" dirty="0" err="1" smtClean="0"/>
              <a:t>lentigo</a:t>
            </a:r>
            <a:r>
              <a:rPr lang="en-US" dirty="0" smtClean="0"/>
              <a:t> </a:t>
            </a:r>
            <a:r>
              <a:rPr lang="en-US" dirty="0" err="1" smtClean="0"/>
              <a:t>senilis</a:t>
            </a:r>
            <a:endParaRPr lang="en-US" dirty="0" smtClean="0"/>
          </a:p>
          <a:p>
            <a:r>
              <a:rPr lang="en-US" dirty="0" smtClean="0"/>
              <a:t>Rarely occur 5</a:t>
            </a:r>
            <a:r>
              <a:rPr lang="en-US" baseline="30000" dirty="0" smtClean="0"/>
              <a:t>th</a:t>
            </a:r>
            <a:r>
              <a:rPr lang="en-US" dirty="0" smtClean="0"/>
              <a:t> decade</a:t>
            </a:r>
          </a:p>
          <a:p>
            <a:r>
              <a:rPr lang="en-US" dirty="0" smtClean="0"/>
              <a:t>Dorsa of hands, face</a:t>
            </a:r>
          </a:p>
          <a:p>
            <a:r>
              <a:rPr lang="en-US" dirty="0" smtClean="0"/>
              <a:t>No malignant degeneration</a:t>
            </a:r>
            <a:endParaRPr lang="en-US" dirty="0"/>
          </a:p>
        </p:txBody>
      </p:sp>
      <p:pic>
        <p:nvPicPr>
          <p:cNvPr id="4" name="Picture 3"/>
          <p:cNvPicPr>
            <a:picLocks noChangeAspect="1"/>
          </p:cNvPicPr>
          <p:nvPr/>
        </p:nvPicPr>
        <p:blipFill>
          <a:blip r:embed="rId3"/>
          <a:stretch>
            <a:fillRect/>
          </a:stretch>
        </p:blipFill>
        <p:spPr>
          <a:xfrm>
            <a:off x="2491636" y="4620333"/>
            <a:ext cx="2688872" cy="2016654"/>
          </a:xfrm>
          <a:prstGeom prst="rect">
            <a:avLst/>
          </a:prstGeom>
        </p:spPr>
      </p:pic>
      <p:pic>
        <p:nvPicPr>
          <p:cNvPr id="5" name="Picture 4"/>
          <p:cNvPicPr>
            <a:picLocks noChangeAspect="1"/>
          </p:cNvPicPr>
          <p:nvPr/>
        </p:nvPicPr>
        <p:blipFill>
          <a:blip r:embed="rId4"/>
          <a:stretch>
            <a:fillRect/>
          </a:stretch>
        </p:blipFill>
        <p:spPr>
          <a:xfrm>
            <a:off x="4987541" y="2888120"/>
            <a:ext cx="3941151" cy="2955863"/>
          </a:xfrm>
          <a:prstGeom prst="rect">
            <a:avLst/>
          </a:prstGeom>
        </p:spPr>
      </p:pic>
      <p:sp>
        <p:nvSpPr>
          <p:cNvPr id="6" name="Slide Number Placeholder 5"/>
          <p:cNvSpPr>
            <a:spLocks noGrp="1"/>
          </p:cNvSpPr>
          <p:nvPr>
            <p:ph type="sldNum" sz="quarter" idx="12"/>
          </p:nvPr>
        </p:nvSpPr>
        <p:spPr/>
        <p:txBody>
          <a:bodyPr/>
          <a:lstStyle/>
          <a:p>
            <a:fld id="{E32D3AD7-469A-714C-BFCD-85917C9B9512}" type="slidenum">
              <a:rPr lang="en-US" smtClean="0"/>
              <a:t>48</a:t>
            </a:fld>
            <a:endParaRPr lang="en-US"/>
          </a:p>
        </p:txBody>
      </p:sp>
    </p:spTree>
    <p:extLst>
      <p:ext uri="{BB962C8B-B14F-4D97-AF65-F5344CB8AC3E}">
        <p14:creationId xmlns:p14="http://schemas.microsoft.com/office/powerpoint/2010/main" val="422325879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23365"/>
            <a:ext cx="8229600" cy="3102798"/>
          </a:xfrm>
        </p:spPr>
        <p:txBody>
          <a:bodyPr>
            <a:normAutofit/>
          </a:bodyPr>
          <a:lstStyle/>
          <a:p>
            <a:pPr marL="0" indent="0" algn="ctr">
              <a:buNone/>
            </a:pPr>
            <a:r>
              <a:rPr lang="en-US" sz="6000" dirty="0" smtClean="0"/>
              <a:t>Other Lesions</a:t>
            </a:r>
            <a:endParaRPr lang="en-US" sz="6000" dirty="0"/>
          </a:p>
        </p:txBody>
      </p:sp>
      <p:sp>
        <p:nvSpPr>
          <p:cNvPr id="2" name="Slide Number Placeholder 1"/>
          <p:cNvSpPr>
            <a:spLocks noGrp="1"/>
          </p:cNvSpPr>
          <p:nvPr>
            <p:ph type="sldNum" sz="quarter" idx="12"/>
          </p:nvPr>
        </p:nvSpPr>
        <p:spPr/>
        <p:txBody>
          <a:bodyPr/>
          <a:lstStyle/>
          <a:p>
            <a:fld id="{E32D3AD7-469A-714C-BFCD-85917C9B9512}" type="slidenum">
              <a:rPr lang="en-US" smtClean="0"/>
              <a:t>49</a:t>
            </a:fld>
            <a:endParaRPr lang="en-US"/>
          </a:p>
        </p:txBody>
      </p:sp>
    </p:spTree>
    <p:extLst>
      <p:ext uri="{BB962C8B-B14F-4D97-AF65-F5344CB8AC3E}">
        <p14:creationId xmlns:p14="http://schemas.microsoft.com/office/powerpoint/2010/main" val="23634967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171700" y="0"/>
            <a:ext cx="4777483" cy="6858000"/>
          </a:xfrm>
          <a:prstGeom prst="rect">
            <a:avLst/>
          </a:prstGeom>
        </p:spPr>
      </p:pic>
      <p:sp>
        <p:nvSpPr>
          <p:cNvPr id="2" name="Slide Number Placeholder 1"/>
          <p:cNvSpPr>
            <a:spLocks noGrp="1"/>
          </p:cNvSpPr>
          <p:nvPr>
            <p:ph type="sldNum" sz="quarter" idx="12"/>
          </p:nvPr>
        </p:nvSpPr>
        <p:spPr/>
        <p:txBody>
          <a:bodyPr/>
          <a:lstStyle/>
          <a:p>
            <a:fld id="{E32D3AD7-469A-714C-BFCD-85917C9B9512}" type="slidenum">
              <a:rPr lang="en-US" smtClean="0"/>
              <a:t>5</a:t>
            </a:fld>
            <a:endParaRPr lang="en-US"/>
          </a:p>
        </p:txBody>
      </p:sp>
    </p:spTree>
    <p:extLst>
      <p:ext uri="{BB962C8B-B14F-4D97-AF65-F5344CB8AC3E}">
        <p14:creationId xmlns:p14="http://schemas.microsoft.com/office/powerpoint/2010/main" val="202009855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Cysts</a:t>
            </a:r>
            <a:endParaRPr lang="en-US" dirty="0"/>
          </a:p>
        </p:txBody>
      </p:sp>
      <p:sp>
        <p:nvSpPr>
          <p:cNvPr id="3" name="Content Placeholder 2"/>
          <p:cNvSpPr>
            <a:spLocks noGrp="1"/>
          </p:cNvSpPr>
          <p:nvPr>
            <p:ph idx="1"/>
          </p:nvPr>
        </p:nvSpPr>
        <p:spPr/>
        <p:txBody>
          <a:bodyPr/>
          <a:lstStyle/>
          <a:p>
            <a:r>
              <a:rPr lang="en-US" dirty="0" smtClean="0"/>
              <a:t>True cyst: has epithelial lining</a:t>
            </a:r>
          </a:p>
          <a:p>
            <a:pPr lvl="1"/>
            <a:r>
              <a:rPr lang="en-US" dirty="0" err="1" smtClean="0"/>
              <a:t>Epidermoid</a:t>
            </a:r>
            <a:r>
              <a:rPr lang="en-US" dirty="0" smtClean="0"/>
              <a:t> cyst</a:t>
            </a:r>
          </a:p>
          <a:p>
            <a:pPr lvl="1"/>
            <a:r>
              <a:rPr lang="en-US" dirty="0" err="1" smtClean="0"/>
              <a:t>Pilar</a:t>
            </a:r>
            <a:r>
              <a:rPr lang="en-US" dirty="0" smtClean="0"/>
              <a:t> cyst</a:t>
            </a:r>
          </a:p>
          <a:p>
            <a:pPr lvl="1"/>
            <a:r>
              <a:rPr lang="en-US" dirty="0" smtClean="0"/>
              <a:t>Dissect and remove entire cyst wall</a:t>
            </a:r>
          </a:p>
          <a:p>
            <a:r>
              <a:rPr lang="en-US" dirty="0" err="1" smtClean="0"/>
              <a:t>Pseudocyst</a:t>
            </a:r>
            <a:r>
              <a:rPr lang="en-US" dirty="0" smtClean="0"/>
              <a:t>: lacks organized epithelium</a:t>
            </a:r>
          </a:p>
          <a:p>
            <a:pPr lvl="1"/>
            <a:r>
              <a:rPr lang="en-US" dirty="0" smtClean="0"/>
              <a:t>Mucous cysts (</a:t>
            </a:r>
            <a:r>
              <a:rPr lang="en-US" dirty="0" err="1" smtClean="0"/>
              <a:t>mucoceles</a:t>
            </a:r>
            <a:r>
              <a:rPr lang="en-US" dirty="0" smtClean="0"/>
              <a:t>)</a:t>
            </a:r>
          </a:p>
          <a:p>
            <a:pPr marL="0" indent="0">
              <a:buNone/>
            </a:pPr>
            <a:endParaRPr lang="en-US" dirty="0"/>
          </a:p>
        </p:txBody>
      </p:sp>
      <p:pic>
        <p:nvPicPr>
          <p:cNvPr id="5" name="Picture 4"/>
          <p:cNvPicPr>
            <a:picLocks noChangeAspect="1"/>
          </p:cNvPicPr>
          <p:nvPr/>
        </p:nvPicPr>
        <p:blipFill>
          <a:blip r:embed="rId3"/>
          <a:stretch>
            <a:fillRect/>
          </a:stretch>
        </p:blipFill>
        <p:spPr>
          <a:xfrm>
            <a:off x="6993095" y="145670"/>
            <a:ext cx="1934552" cy="1454530"/>
          </a:xfrm>
          <a:prstGeom prst="rect">
            <a:avLst/>
          </a:prstGeom>
        </p:spPr>
      </p:pic>
      <p:sp>
        <p:nvSpPr>
          <p:cNvPr id="6" name="TextBox 5"/>
          <p:cNvSpPr txBox="1"/>
          <p:nvPr/>
        </p:nvSpPr>
        <p:spPr>
          <a:xfrm>
            <a:off x="284638" y="6453054"/>
            <a:ext cx="1095172" cy="246221"/>
          </a:xfrm>
          <a:prstGeom prst="rect">
            <a:avLst/>
          </a:prstGeom>
          <a:noFill/>
        </p:spPr>
        <p:txBody>
          <a:bodyPr wrap="none" rtlCol="0">
            <a:spAutoFit/>
          </a:bodyPr>
          <a:lstStyle/>
          <a:p>
            <a:r>
              <a:rPr lang="en-US" sz="1000" dirty="0">
                <a:hlinkClick r:id="rId4"/>
              </a:rPr>
              <a:t>www.pcds.org.uk</a:t>
            </a:r>
            <a:endParaRPr lang="en-US" sz="1000" dirty="0"/>
          </a:p>
        </p:txBody>
      </p:sp>
      <p:pic>
        <p:nvPicPr>
          <p:cNvPr id="7" name="Picture 6"/>
          <p:cNvPicPr>
            <a:picLocks noChangeAspect="1"/>
          </p:cNvPicPr>
          <p:nvPr/>
        </p:nvPicPr>
        <p:blipFill>
          <a:blip r:embed="rId5"/>
          <a:stretch>
            <a:fillRect/>
          </a:stretch>
        </p:blipFill>
        <p:spPr>
          <a:xfrm>
            <a:off x="7047075" y="1817124"/>
            <a:ext cx="1880572" cy="1880572"/>
          </a:xfrm>
          <a:prstGeom prst="rect">
            <a:avLst/>
          </a:prstGeom>
        </p:spPr>
      </p:pic>
      <p:sp>
        <p:nvSpPr>
          <p:cNvPr id="8" name="Slide Number Placeholder 7"/>
          <p:cNvSpPr>
            <a:spLocks noGrp="1"/>
          </p:cNvSpPr>
          <p:nvPr>
            <p:ph type="sldNum" sz="quarter" idx="12"/>
          </p:nvPr>
        </p:nvSpPr>
        <p:spPr/>
        <p:txBody>
          <a:bodyPr/>
          <a:lstStyle/>
          <a:p>
            <a:fld id="{E32D3AD7-469A-714C-BFCD-85917C9B9512}" type="slidenum">
              <a:rPr lang="en-US" smtClean="0"/>
              <a:t>50</a:t>
            </a:fld>
            <a:endParaRPr lang="en-US"/>
          </a:p>
        </p:txBody>
      </p:sp>
    </p:spTree>
    <p:extLst>
      <p:ext uri="{BB962C8B-B14F-4D97-AF65-F5344CB8AC3E}">
        <p14:creationId xmlns:p14="http://schemas.microsoft.com/office/powerpoint/2010/main" val="252169426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condition?</a:t>
            </a:r>
            <a:endParaRPr lang="en-US" dirty="0"/>
          </a:p>
        </p:txBody>
      </p:sp>
      <p:pic>
        <p:nvPicPr>
          <p:cNvPr id="4" name="Picture 3"/>
          <p:cNvPicPr>
            <a:picLocks noChangeAspect="1"/>
          </p:cNvPicPr>
          <p:nvPr/>
        </p:nvPicPr>
        <p:blipFill>
          <a:blip r:embed="rId3"/>
          <a:stretch>
            <a:fillRect/>
          </a:stretch>
        </p:blipFill>
        <p:spPr>
          <a:xfrm>
            <a:off x="985286" y="1242493"/>
            <a:ext cx="7181638" cy="5089966"/>
          </a:xfrm>
          <a:prstGeom prst="rect">
            <a:avLst/>
          </a:prstGeom>
        </p:spPr>
      </p:pic>
      <p:pic>
        <p:nvPicPr>
          <p:cNvPr id="5" name="Picture 4"/>
          <p:cNvPicPr>
            <a:picLocks noChangeAspect="1"/>
          </p:cNvPicPr>
          <p:nvPr/>
        </p:nvPicPr>
        <p:blipFill>
          <a:blip r:embed="rId4"/>
          <a:stretch>
            <a:fillRect/>
          </a:stretch>
        </p:blipFill>
        <p:spPr>
          <a:xfrm>
            <a:off x="241376" y="1242493"/>
            <a:ext cx="3421437" cy="2569627"/>
          </a:xfrm>
          <a:prstGeom prst="rect">
            <a:avLst/>
          </a:prstGeom>
        </p:spPr>
      </p:pic>
      <p:sp>
        <p:nvSpPr>
          <p:cNvPr id="6" name="TextBox 5"/>
          <p:cNvSpPr txBox="1"/>
          <p:nvPr/>
        </p:nvSpPr>
        <p:spPr>
          <a:xfrm>
            <a:off x="241376" y="6507604"/>
            <a:ext cx="1826141" cy="246221"/>
          </a:xfrm>
          <a:prstGeom prst="rect">
            <a:avLst/>
          </a:prstGeom>
          <a:noFill/>
        </p:spPr>
        <p:txBody>
          <a:bodyPr wrap="none" rtlCol="0">
            <a:spAutoFit/>
          </a:bodyPr>
          <a:lstStyle/>
          <a:p>
            <a:r>
              <a:rPr lang="en-US" sz="1000" dirty="0">
                <a:hlinkClick r:id="rId5"/>
              </a:rPr>
              <a:t>stjosephlitreview.blogspot.com</a:t>
            </a:r>
            <a:endParaRPr lang="en-US" sz="1000" dirty="0"/>
          </a:p>
        </p:txBody>
      </p:sp>
      <p:sp>
        <p:nvSpPr>
          <p:cNvPr id="7" name="Slide Number Placeholder 6"/>
          <p:cNvSpPr>
            <a:spLocks noGrp="1"/>
          </p:cNvSpPr>
          <p:nvPr>
            <p:ph type="sldNum" sz="quarter" idx="12"/>
          </p:nvPr>
        </p:nvSpPr>
        <p:spPr/>
        <p:txBody>
          <a:bodyPr/>
          <a:lstStyle/>
          <a:p>
            <a:fld id="{E32D3AD7-469A-714C-BFCD-85917C9B9512}" type="slidenum">
              <a:rPr lang="en-US" smtClean="0"/>
              <a:t>51</a:t>
            </a:fld>
            <a:endParaRPr lang="en-US"/>
          </a:p>
        </p:txBody>
      </p:sp>
    </p:spTree>
    <p:extLst>
      <p:ext uri="{BB962C8B-B14F-4D97-AF65-F5344CB8AC3E}">
        <p14:creationId xmlns:p14="http://schemas.microsoft.com/office/powerpoint/2010/main" val="365669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0784"/>
            <a:ext cx="8229600" cy="1143000"/>
          </a:xfrm>
        </p:spPr>
        <p:txBody>
          <a:bodyPr/>
          <a:lstStyle/>
          <a:p>
            <a:r>
              <a:rPr lang="en-US" dirty="0" err="1" smtClean="0"/>
              <a:t>Dermoid</a:t>
            </a:r>
            <a:r>
              <a:rPr lang="en-US" dirty="0" smtClean="0"/>
              <a:t> Cysts</a:t>
            </a:r>
            <a:endParaRPr lang="en-US" dirty="0"/>
          </a:p>
        </p:txBody>
      </p:sp>
      <p:sp>
        <p:nvSpPr>
          <p:cNvPr id="3" name="Content Placeholder 2"/>
          <p:cNvSpPr>
            <a:spLocks noGrp="1"/>
          </p:cNvSpPr>
          <p:nvPr>
            <p:ph idx="1"/>
          </p:nvPr>
        </p:nvSpPr>
        <p:spPr/>
        <p:txBody>
          <a:bodyPr/>
          <a:lstStyle/>
          <a:p>
            <a:r>
              <a:rPr lang="en-US" dirty="0" smtClean="0"/>
              <a:t>Rare, at birth</a:t>
            </a:r>
          </a:p>
          <a:p>
            <a:r>
              <a:rPr lang="en-US" dirty="0" smtClean="0"/>
              <a:t>Most common face</a:t>
            </a:r>
          </a:p>
          <a:p>
            <a:pPr lvl="1"/>
            <a:r>
              <a:rPr lang="en-US" dirty="0" err="1" smtClean="0"/>
              <a:t>Lat</a:t>
            </a:r>
            <a:r>
              <a:rPr lang="en-US" dirty="0" smtClean="0"/>
              <a:t> eyebrow, orbit, nose</a:t>
            </a:r>
          </a:p>
          <a:p>
            <a:r>
              <a:rPr lang="en-US" dirty="0" smtClean="0"/>
              <a:t>From inclusion of embryonic</a:t>
            </a:r>
          </a:p>
          <a:p>
            <a:pPr marL="0" indent="0">
              <a:buNone/>
            </a:pPr>
            <a:r>
              <a:rPr lang="en-US" dirty="0" smtClean="0"/>
              <a:t>epidermis within </a:t>
            </a:r>
            <a:r>
              <a:rPr lang="en-US" dirty="0" err="1" smtClean="0"/>
              <a:t>embryonal</a:t>
            </a:r>
            <a:r>
              <a:rPr lang="en-US" dirty="0" smtClean="0"/>
              <a:t> fusion plates</a:t>
            </a:r>
          </a:p>
          <a:p>
            <a:r>
              <a:rPr lang="en-US" dirty="0" smtClean="0"/>
              <a:t>If over nasal root, DISTINGUISH from nasal </a:t>
            </a:r>
            <a:r>
              <a:rPr lang="en-US" dirty="0" err="1" smtClean="0"/>
              <a:t>glioma</a:t>
            </a:r>
            <a:endParaRPr lang="en-US" dirty="0" smtClean="0"/>
          </a:p>
          <a:p>
            <a:pPr marL="0" indent="0">
              <a:buNone/>
            </a:pPr>
            <a:endParaRPr lang="en-US" dirty="0" smtClean="0"/>
          </a:p>
        </p:txBody>
      </p:sp>
      <p:pic>
        <p:nvPicPr>
          <p:cNvPr id="5" name="Picture 4"/>
          <p:cNvPicPr>
            <a:picLocks noChangeAspect="1"/>
          </p:cNvPicPr>
          <p:nvPr/>
        </p:nvPicPr>
        <p:blipFill>
          <a:blip r:embed="rId3"/>
          <a:stretch>
            <a:fillRect/>
          </a:stretch>
        </p:blipFill>
        <p:spPr>
          <a:xfrm>
            <a:off x="2225856" y="2245455"/>
            <a:ext cx="3904812" cy="3880708"/>
          </a:xfrm>
          <a:prstGeom prst="rect">
            <a:avLst/>
          </a:prstGeom>
        </p:spPr>
      </p:pic>
      <p:sp>
        <p:nvSpPr>
          <p:cNvPr id="6" name="TextBox 5"/>
          <p:cNvSpPr txBox="1"/>
          <p:nvPr/>
        </p:nvSpPr>
        <p:spPr>
          <a:xfrm>
            <a:off x="0" y="6567917"/>
            <a:ext cx="1454244" cy="246221"/>
          </a:xfrm>
          <a:prstGeom prst="rect">
            <a:avLst/>
          </a:prstGeom>
          <a:noFill/>
        </p:spPr>
        <p:txBody>
          <a:bodyPr wrap="none" rtlCol="0">
            <a:spAutoFit/>
          </a:bodyPr>
          <a:lstStyle/>
          <a:p>
            <a:r>
              <a:rPr lang="en-US" sz="1000" dirty="0">
                <a:hlinkClick r:id="rId4"/>
              </a:rPr>
              <a:t>dnbhelp.wordpress.com</a:t>
            </a:r>
            <a:endParaRPr lang="en-US" sz="1000" dirty="0"/>
          </a:p>
        </p:txBody>
      </p:sp>
      <p:pic>
        <p:nvPicPr>
          <p:cNvPr id="7" name="Picture 6"/>
          <p:cNvPicPr>
            <a:picLocks noChangeAspect="1"/>
          </p:cNvPicPr>
          <p:nvPr/>
        </p:nvPicPr>
        <p:blipFill>
          <a:blip r:embed="rId5"/>
          <a:stretch>
            <a:fillRect/>
          </a:stretch>
        </p:blipFill>
        <p:spPr>
          <a:xfrm>
            <a:off x="6632343" y="493569"/>
            <a:ext cx="2273410" cy="3031214"/>
          </a:xfrm>
          <a:prstGeom prst="rect">
            <a:avLst/>
          </a:prstGeom>
        </p:spPr>
      </p:pic>
      <p:sp>
        <p:nvSpPr>
          <p:cNvPr id="8" name="Slide Number Placeholder 7"/>
          <p:cNvSpPr>
            <a:spLocks noGrp="1"/>
          </p:cNvSpPr>
          <p:nvPr>
            <p:ph type="sldNum" sz="quarter" idx="12"/>
          </p:nvPr>
        </p:nvSpPr>
        <p:spPr/>
        <p:txBody>
          <a:bodyPr/>
          <a:lstStyle/>
          <a:p>
            <a:fld id="{E32D3AD7-469A-714C-BFCD-85917C9B9512}" type="slidenum">
              <a:rPr lang="en-US" smtClean="0"/>
              <a:t>52</a:t>
            </a:fld>
            <a:endParaRPr lang="en-US"/>
          </a:p>
        </p:txBody>
      </p:sp>
    </p:spTree>
    <p:extLst>
      <p:ext uri="{BB962C8B-B14F-4D97-AF65-F5344CB8AC3E}">
        <p14:creationId xmlns:p14="http://schemas.microsoft.com/office/powerpoint/2010/main" val="3676196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Vascular Anomalies</a:t>
            </a:r>
            <a:endParaRPr lang="en-US" dirty="0"/>
          </a:p>
        </p:txBody>
      </p:sp>
      <p:sp>
        <p:nvSpPr>
          <p:cNvPr id="3" name="Content Placeholder 2"/>
          <p:cNvSpPr>
            <a:spLocks noGrp="1"/>
          </p:cNvSpPr>
          <p:nvPr>
            <p:ph idx="1"/>
          </p:nvPr>
        </p:nvSpPr>
        <p:spPr>
          <a:xfrm>
            <a:off x="457200" y="1600200"/>
            <a:ext cx="8229600" cy="4831095"/>
          </a:xfrm>
        </p:spPr>
        <p:txBody>
          <a:bodyPr>
            <a:normAutofit/>
          </a:bodyPr>
          <a:lstStyle/>
          <a:p>
            <a:r>
              <a:rPr lang="en-US" dirty="0" smtClean="0"/>
              <a:t>Tumors</a:t>
            </a:r>
          </a:p>
          <a:p>
            <a:pPr lvl="1"/>
            <a:r>
              <a:rPr lang="en-US" dirty="0" smtClean="0"/>
              <a:t>Infantile </a:t>
            </a:r>
            <a:r>
              <a:rPr lang="en-US" dirty="0" err="1" smtClean="0"/>
              <a:t>hemangioma</a:t>
            </a:r>
            <a:endParaRPr lang="en-US" dirty="0" smtClean="0"/>
          </a:p>
          <a:p>
            <a:pPr lvl="1"/>
            <a:r>
              <a:rPr lang="en-US" dirty="0" smtClean="0"/>
              <a:t>Tufted </a:t>
            </a:r>
            <a:r>
              <a:rPr lang="en-US" dirty="0" err="1" smtClean="0"/>
              <a:t>angioma</a:t>
            </a:r>
            <a:endParaRPr lang="en-US" dirty="0" smtClean="0"/>
          </a:p>
          <a:p>
            <a:pPr lvl="1"/>
            <a:r>
              <a:rPr lang="en-US" dirty="0" smtClean="0"/>
              <a:t>Pyogenic granuloma</a:t>
            </a:r>
          </a:p>
          <a:p>
            <a:r>
              <a:rPr lang="en-US" dirty="0" smtClean="0"/>
              <a:t>Malformations</a:t>
            </a:r>
          </a:p>
          <a:p>
            <a:pPr lvl="1"/>
            <a:r>
              <a:rPr lang="en-US" dirty="0" smtClean="0"/>
              <a:t>Capillary</a:t>
            </a:r>
          </a:p>
          <a:p>
            <a:pPr lvl="1"/>
            <a:r>
              <a:rPr lang="en-US" dirty="0" smtClean="0"/>
              <a:t>Venous</a:t>
            </a:r>
          </a:p>
          <a:p>
            <a:pPr lvl="1"/>
            <a:r>
              <a:rPr lang="en-US" dirty="0" err="1" smtClean="0"/>
              <a:t>Arteriovenous</a:t>
            </a:r>
            <a:endParaRPr lang="en-US" dirty="0" smtClean="0"/>
          </a:p>
          <a:p>
            <a:pPr lvl="1"/>
            <a:r>
              <a:rPr lang="en-US" dirty="0" smtClean="0"/>
              <a:t>Lymphatic</a:t>
            </a:r>
            <a:endParaRPr lang="en-US" dirty="0"/>
          </a:p>
        </p:txBody>
      </p:sp>
      <p:sp>
        <p:nvSpPr>
          <p:cNvPr id="4" name="Slide Number Placeholder 3"/>
          <p:cNvSpPr>
            <a:spLocks noGrp="1"/>
          </p:cNvSpPr>
          <p:nvPr>
            <p:ph type="sldNum" sz="quarter" idx="12"/>
          </p:nvPr>
        </p:nvSpPr>
        <p:spPr/>
        <p:txBody>
          <a:bodyPr/>
          <a:lstStyle/>
          <a:p>
            <a:fld id="{E32D3AD7-469A-714C-BFCD-85917C9B9512}" type="slidenum">
              <a:rPr lang="en-US" smtClean="0"/>
              <a:t>53</a:t>
            </a:fld>
            <a:endParaRPr lang="en-US"/>
          </a:p>
        </p:txBody>
      </p:sp>
    </p:spTree>
    <p:extLst>
      <p:ext uri="{BB962C8B-B14F-4D97-AF65-F5344CB8AC3E}">
        <p14:creationId xmlns:p14="http://schemas.microsoft.com/office/powerpoint/2010/main" val="4721162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xEl>
                                              <p:pRg st="1" end="1"/>
                                            </p:txEl>
                                          </p:spTgt>
                                        </p:tgtEl>
                                        <p:attrNameLst>
                                          <p:attrName>ppt_w</p:attrName>
                                        </p:attrNameLst>
                                      </p:cBhvr>
                                      <p:tavLst>
                                        <p:tav tm="0">
                                          <p:val>
                                            <p:strVal val="ppt_w"/>
                                          </p:val>
                                        </p:tav>
                                        <p:tav tm="100000">
                                          <p:val>
                                            <p:fltVal val="0"/>
                                          </p:val>
                                        </p:tav>
                                      </p:tavLst>
                                    </p:anim>
                                    <p:anim calcmode="lin" valueType="num">
                                      <p:cBhvr>
                                        <p:cTn id="7" dur="1000"/>
                                        <p:tgtEl>
                                          <p:spTgt spid="3">
                                            <p:txEl>
                                              <p:pRg st="1" end="1"/>
                                            </p:txEl>
                                          </p:spTgt>
                                        </p:tgtEl>
                                        <p:attrNameLst>
                                          <p:attrName>ppt_h</p:attrName>
                                        </p:attrNameLst>
                                      </p:cBhvr>
                                      <p:tavLst>
                                        <p:tav tm="0">
                                          <p:val>
                                            <p:strVal val="ppt_h"/>
                                          </p:val>
                                        </p:tav>
                                        <p:tav tm="100000">
                                          <p:val>
                                            <p:fltVal val="0"/>
                                          </p:val>
                                        </p:tav>
                                      </p:tavLst>
                                    </p:anim>
                                    <p:anim calcmode="lin" valueType="num">
                                      <p:cBhvr>
                                        <p:cTn id="8"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9" dur="1000"/>
                                        <p:tgtEl>
                                          <p:spTgt spid="3">
                                            <p:txEl>
                                              <p:pRg st="1" end="1"/>
                                            </p:txEl>
                                          </p:spTgt>
                                        </p:tgtEl>
                                      </p:cBhvr>
                                    </p:animEffect>
                                    <p:set>
                                      <p:cBhvr>
                                        <p:cTn id="10"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Infantile </a:t>
            </a:r>
            <a:r>
              <a:rPr lang="en-US" dirty="0" err="1" smtClean="0"/>
              <a:t>Hemangiomas</a:t>
            </a:r>
            <a:endParaRPr lang="en-US" dirty="0"/>
          </a:p>
        </p:txBody>
      </p:sp>
      <p:sp>
        <p:nvSpPr>
          <p:cNvPr id="3" name="Content Placeholder 2"/>
          <p:cNvSpPr>
            <a:spLocks noGrp="1"/>
          </p:cNvSpPr>
          <p:nvPr>
            <p:ph idx="1"/>
          </p:nvPr>
        </p:nvSpPr>
        <p:spPr>
          <a:xfrm>
            <a:off x="457200" y="1600200"/>
            <a:ext cx="8229600" cy="4902200"/>
          </a:xfrm>
        </p:spPr>
        <p:txBody>
          <a:bodyPr>
            <a:normAutofit lnSpcReduction="10000"/>
          </a:bodyPr>
          <a:lstStyle/>
          <a:p>
            <a:r>
              <a:rPr lang="en-US" dirty="0" smtClean="0"/>
              <a:t>Most common benign soft tissue tumor of childhood (10% of children)</a:t>
            </a:r>
          </a:p>
          <a:p>
            <a:r>
              <a:rPr lang="en-US" dirty="0" smtClean="0"/>
              <a:t>More in preemies</a:t>
            </a:r>
          </a:p>
          <a:p>
            <a:r>
              <a:rPr lang="en-US" dirty="0" smtClean="0"/>
              <a:t>Rapid proliferation x 6 </a:t>
            </a:r>
            <a:r>
              <a:rPr lang="en-US" dirty="0" err="1" smtClean="0"/>
              <a:t>mo</a:t>
            </a:r>
            <a:endParaRPr lang="en-US" dirty="0" smtClean="0"/>
          </a:p>
          <a:p>
            <a:r>
              <a:rPr lang="en-US" dirty="0" smtClean="0"/>
              <a:t>Slow growth x 6 </a:t>
            </a:r>
            <a:r>
              <a:rPr lang="en-US" dirty="0" err="1" smtClean="0"/>
              <a:t>mo</a:t>
            </a:r>
            <a:endParaRPr lang="en-US" dirty="0" smtClean="0"/>
          </a:p>
          <a:p>
            <a:r>
              <a:rPr lang="en-US" dirty="0" smtClean="0"/>
              <a:t>Involution at 10% / year</a:t>
            </a:r>
          </a:p>
          <a:p>
            <a:pPr marL="0" indent="0">
              <a:buNone/>
            </a:pPr>
            <a:endParaRPr lang="en-US" dirty="0"/>
          </a:p>
          <a:p>
            <a:pPr marL="0" indent="0">
              <a:buNone/>
            </a:pPr>
            <a:endParaRPr lang="en-US" dirty="0" smtClean="0"/>
          </a:p>
          <a:p>
            <a:r>
              <a:rPr lang="en-US" dirty="0" smtClean="0"/>
              <a:t>What syndrome is associated with these?</a:t>
            </a:r>
            <a:endParaRPr lang="en-US" dirty="0"/>
          </a:p>
        </p:txBody>
      </p:sp>
      <p:pic>
        <p:nvPicPr>
          <p:cNvPr id="4" name="Picture 3"/>
          <p:cNvPicPr>
            <a:picLocks noChangeAspect="1"/>
          </p:cNvPicPr>
          <p:nvPr/>
        </p:nvPicPr>
        <p:blipFill>
          <a:blip r:embed="rId3"/>
          <a:stretch>
            <a:fillRect/>
          </a:stretch>
        </p:blipFill>
        <p:spPr>
          <a:xfrm>
            <a:off x="5638989" y="2605273"/>
            <a:ext cx="3300799" cy="2386344"/>
          </a:xfrm>
          <a:prstGeom prst="rect">
            <a:avLst/>
          </a:prstGeom>
        </p:spPr>
      </p:pic>
      <p:sp>
        <p:nvSpPr>
          <p:cNvPr id="5" name="Slide Number Placeholder 4"/>
          <p:cNvSpPr>
            <a:spLocks noGrp="1"/>
          </p:cNvSpPr>
          <p:nvPr>
            <p:ph type="sldNum" sz="quarter" idx="12"/>
          </p:nvPr>
        </p:nvSpPr>
        <p:spPr/>
        <p:txBody>
          <a:bodyPr/>
          <a:lstStyle/>
          <a:p>
            <a:fld id="{E32D3AD7-469A-714C-BFCD-85917C9B9512}" type="slidenum">
              <a:rPr lang="en-US" smtClean="0"/>
              <a:t>54</a:t>
            </a:fld>
            <a:endParaRPr lang="en-US"/>
          </a:p>
        </p:txBody>
      </p:sp>
    </p:spTree>
    <p:extLst>
      <p:ext uri="{BB962C8B-B14F-4D97-AF65-F5344CB8AC3E}">
        <p14:creationId xmlns:p14="http://schemas.microsoft.com/office/powerpoint/2010/main" val="26235107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p:cTn id="7"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Segmental </a:t>
            </a:r>
            <a:r>
              <a:rPr lang="en-US" dirty="0" err="1" smtClean="0"/>
              <a:t>Hemangiomas</a:t>
            </a:r>
            <a:r>
              <a:rPr lang="en-US" dirty="0" smtClean="0"/>
              <a:t> &amp;PHACES</a:t>
            </a:r>
            <a:endParaRPr lang="en-US" dirty="0"/>
          </a:p>
        </p:txBody>
      </p:sp>
      <p:sp>
        <p:nvSpPr>
          <p:cNvPr id="3" name="Content Placeholder 2"/>
          <p:cNvSpPr>
            <a:spLocks noGrp="1"/>
          </p:cNvSpPr>
          <p:nvPr>
            <p:ph idx="1"/>
          </p:nvPr>
        </p:nvSpPr>
        <p:spPr/>
        <p:txBody>
          <a:bodyPr/>
          <a:lstStyle/>
          <a:p>
            <a:r>
              <a:rPr lang="en-US" dirty="0" smtClean="0"/>
              <a:t>Posterior fossa malformations</a:t>
            </a:r>
          </a:p>
          <a:p>
            <a:r>
              <a:rPr lang="en-US" dirty="0" err="1" smtClean="0"/>
              <a:t>Hemangioma</a:t>
            </a:r>
            <a:endParaRPr lang="en-US" dirty="0" smtClean="0"/>
          </a:p>
          <a:p>
            <a:r>
              <a:rPr lang="en-US" dirty="0" smtClean="0"/>
              <a:t>Arterial anomalies</a:t>
            </a:r>
          </a:p>
          <a:p>
            <a:r>
              <a:rPr lang="en-US" dirty="0" err="1" smtClean="0"/>
              <a:t>Coarctation</a:t>
            </a:r>
            <a:r>
              <a:rPr lang="en-US" dirty="0" smtClean="0"/>
              <a:t> of the aorta</a:t>
            </a:r>
          </a:p>
          <a:p>
            <a:r>
              <a:rPr lang="en-US" dirty="0" smtClean="0"/>
              <a:t>Eye abnormalities</a:t>
            </a:r>
          </a:p>
          <a:p>
            <a:r>
              <a:rPr lang="en-US" dirty="0" smtClean="0"/>
              <a:t>Sternal defects</a:t>
            </a:r>
            <a:endParaRPr lang="en-US" dirty="0"/>
          </a:p>
        </p:txBody>
      </p:sp>
      <p:pic>
        <p:nvPicPr>
          <p:cNvPr id="4" name="Picture 3"/>
          <p:cNvPicPr>
            <a:picLocks noChangeAspect="1"/>
          </p:cNvPicPr>
          <p:nvPr/>
        </p:nvPicPr>
        <p:blipFill>
          <a:blip r:embed="rId3"/>
          <a:stretch>
            <a:fillRect/>
          </a:stretch>
        </p:blipFill>
        <p:spPr>
          <a:xfrm>
            <a:off x="4515556" y="4243242"/>
            <a:ext cx="4515556" cy="2328020"/>
          </a:xfrm>
          <a:prstGeom prst="rect">
            <a:avLst/>
          </a:prstGeom>
        </p:spPr>
      </p:pic>
      <p:sp>
        <p:nvSpPr>
          <p:cNvPr id="5" name="TextBox 4"/>
          <p:cNvSpPr txBox="1"/>
          <p:nvPr/>
        </p:nvSpPr>
        <p:spPr>
          <a:xfrm>
            <a:off x="65685" y="6217080"/>
            <a:ext cx="1279342" cy="400110"/>
          </a:xfrm>
          <a:prstGeom prst="rect">
            <a:avLst/>
          </a:prstGeom>
          <a:noFill/>
        </p:spPr>
        <p:txBody>
          <a:bodyPr wrap="none" rtlCol="0">
            <a:spAutoFit/>
          </a:bodyPr>
          <a:lstStyle/>
          <a:p>
            <a:r>
              <a:rPr lang="en-US" sz="1000" dirty="0" smtClean="0">
                <a:hlinkClick r:id="rId4"/>
              </a:rPr>
              <a:t>www.gfmer.ch</a:t>
            </a:r>
            <a:endParaRPr lang="en-US" sz="1000" dirty="0" smtClean="0"/>
          </a:p>
          <a:p>
            <a:r>
              <a:rPr lang="en-US" sz="1000" dirty="0">
                <a:hlinkClick r:id="rId5"/>
              </a:rPr>
              <a:t>www.medscape.com</a:t>
            </a:r>
            <a:endParaRPr lang="en-US" sz="1000" dirty="0"/>
          </a:p>
        </p:txBody>
      </p:sp>
      <p:pic>
        <p:nvPicPr>
          <p:cNvPr id="6" name="Picture 5"/>
          <p:cNvPicPr>
            <a:picLocks noChangeAspect="1"/>
          </p:cNvPicPr>
          <p:nvPr/>
        </p:nvPicPr>
        <p:blipFill>
          <a:blip r:embed="rId6"/>
          <a:stretch>
            <a:fillRect/>
          </a:stretch>
        </p:blipFill>
        <p:spPr>
          <a:xfrm>
            <a:off x="6399556" y="1242494"/>
            <a:ext cx="2446640" cy="2825603"/>
          </a:xfrm>
          <a:prstGeom prst="rect">
            <a:avLst/>
          </a:prstGeom>
        </p:spPr>
      </p:pic>
      <p:sp>
        <p:nvSpPr>
          <p:cNvPr id="7" name="Slide Number Placeholder 6"/>
          <p:cNvSpPr>
            <a:spLocks noGrp="1"/>
          </p:cNvSpPr>
          <p:nvPr>
            <p:ph type="sldNum" sz="quarter" idx="12"/>
          </p:nvPr>
        </p:nvSpPr>
        <p:spPr/>
        <p:txBody>
          <a:bodyPr/>
          <a:lstStyle/>
          <a:p>
            <a:fld id="{E32D3AD7-469A-714C-BFCD-85917C9B9512}" type="slidenum">
              <a:rPr lang="en-US" smtClean="0"/>
              <a:t>55</a:t>
            </a:fld>
            <a:endParaRPr lang="en-US"/>
          </a:p>
        </p:txBody>
      </p:sp>
    </p:spTree>
    <p:extLst>
      <p:ext uri="{BB962C8B-B14F-4D97-AF65-F5344CB8AC3E}">
        <p14:creationId xmlns:p14="http://schemas.microsoft.com/office/powerpoint/2010/main" val="95353433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0550"/>
          </a:xfrm>
        </p:spPr>
        <p:txBody>
          <a:bodyPr>
            <a:normAutofit fontScale="90000"/>
          </a:bodyPr>
          <a:lstStyle/>
          <a:p>
            <a:r>
              <a:rPr lang="en-US" dirty="0" smtClean="0"/>
              <a:t>What are these?</a:t>
            </a:r>
            <a:endParaRPr lang="en-US" dirty="0"/>
          </a:p>
        </p:txBody>
      </p:sp>
      <p:pic>
        <p:nvPicPr>
          <p:cNvPr id="4" name="Picture 3"/>
          <p:cNvPicPr>
            <a:picLocks noChangeAspect="1"/>
          </p:cNvPicPr>
          <p:nvPr/>
        </p:nvPicPr>
        <p:blipFill>
          <a:blip r:embed="rId2"/>
          <a:stretch>
            <a:fillRect/>
          </a:stretch>
        </p:blipFill>
        <p:spPr>
          <a:xfrm>
            <a:off x="448743" y="985188"/>
            <a:ext cx="3054495" cy="3611226"/>
          </a:xfrm>
          <a:prstGeom prst="rect">
            <a:avLst/>
          </a:prstGeom>
        </p:spPr>
      </p:pic>
      <p:sp>
        <p:nvSpPr>
          <p:cNvPr id="5" name="TextBox 4"/>
          <p:cNvSpPr txBox="1"/>
          <p:nvPr/>
        </p:nvSpPr>
        <p:spPr>
          <a:xfrm>
            <a:off x="457200" y="6348986"/>
            <a:ext cx="1280594" cy="400110"/>
          </a:xfrm>
          <a:prstGeom prst="rect">
            <a:avLst/>
          </a:prstGeom>
          <a:noFill/>
        </p:spPr>
        <p:txBody>
          <a:bodyPr wrap="none" rtlCol="0">
            <a:spAutoFit/>
          </a:bodyPr>
          <a:lstStyle/>
          <a:p>
            <a:r>
              <a:rPr lang="en-US" sz="1000" dirty="0" smtClean="0">
                <a:hlinkClick r:id="rId3"/>
              </a:rPr>
              <a:t>www.cram.com</a:t>
            </a:r>
            <a:endParaRPr lang="en-US" sz="1000" dirty="0" smtClean="0"/>
          </a:p>
          <a:p>
            <a:r>
              <a:rPr lang="en-US" sz="1000" dirty="0">
                <a:hlinkClick r:id="rId4"/>
              </a:rPr>
              <a:t>www.dermatalk.com</a:t>
            </a:r>
            <a:endParaRPr lang="en-US" sz="1000" dirty="0"/>
          </a:p>
        </p:txBody>
      </p:sp>
      <p:pic>
        <p:nvPicPr>
          <p:cNvPr id="6" name="Picture 5"/>
          <p:cNvPicPr>
            <a:picLocks noChangeAspect="1"/>
          </p:cNvPicPr>
          <p:nvPr/>
        </p:nvPicPr>
        <p:blipFill>
          <a:blip r:embed="rId5"/>
          <a:stretch>
            <a:fillRect/>
          </a:stretch>
        </p:blipFill>
        <p:spPr>
          <a:xfrm>
            <a:off x="5359400" y="985188"/>
            <a:ext cx="3327400" cy="2438400"/>
          </a:xfrm>
          <a:prstGeom prst="rect">
            <a:avLst/>
          </a:prstGeom>
        </p:spPr>
      </p:pic>
      <p:pic>
        <p:nvPicPr>
          <p:cNvPr id="7" name="Picture 6"/>
          <p:cNvPicPr>
            <a:picLocks noChangeAspect="1"/>
          </p:cNvPicPr>
          <p:nvPr/>
        </p:nvPicPr>
        <p:blipFill>
          <a:blip r:embed="rId6"/>
          <a:stretch>
            <a:fillRect/>
          </a:stretch>
        </p:blipFill>
        <p:spPr>
          <a:xfrm>
            <a:off x="3871690" y="3694686"/>
            <a:ext cx="3556000" cy="2654300"/>
          </a:xfrm>
          <a:prstGeom prst="rect">
            <a:avLst/>
          </a:prstGeom>
        </p:spPr>
      </p:pic>
      <p:sp>
        <p:nvSpPr>
          <p:cNvPr id="8" name="Slide Number Placeholder 7"/>
          <p:cNvSpPr>
            <a:spLocks noGrp="1"/>
          </p:cNvSpPr>
          <p:nvPr>
            <p:ph type="sldNum" sz="quarter" idx="12"/>
          </p:nvPr>
        </p:nvSpPr>
        <p:spPr/>
        <p:txBody>
          <a:bodyPr/>
          <a:lstStyle/>
          <a:p>
            <a:fld id="{E32D3AD7-469A-714C-BFCD-85917C9B9512}" type="slidenum">
              <a:rPr lang="en-US" smtClean="0"/>
              <a:t>56</a:t>
            </a:fld>
            <a:endParaRPr lang="en-US"/>
          </a:p>
        </p:txBody>
      </p:sp>
    </p:spTree>
    <p:extLst>
      <p:ext uri="{BB962C8B-B14F-4D97-AF65-F5344CB8AC3E}">
        <p14:creationId xmlns:p14="http://schemas.microsoft.com/office/powerpoint/2010/main" val="428465458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Salmon Patch</a:t>
            </a:r>
            <a:endParaRPr lang="en-US" dirty="0"/>
          </a:p>
        </p:txBody>
      </p:sp>
      <p:sp>
        <p:nvSpPr>
          <p:cNvPr id="3" name="Content Placeholder 2"/>
          <p:cNvSpPr>
            <a:spLocks noGrp="1"/>
          </p:cNvSpPr>
          <p:nvPr>
            <p:ph idx="1"/>
          </p:nvPr>
        </p:nvSpPr>
        <p:spPr/>
        <p:txBody>
          <a:bodyPr/>
          <a:lstStyle/>
          <a:p>
            <a:r>
              <a:rPr lang="en-US" dirty="0" smtClean="0"/>
              <a:t>Most common vascular malformation</a:t>
            </a:r>
          </a:p>
          <a:p>
            <a:r>
              <a:rPr lang="en-US" dirty="0" smtClean="0"/>
              <a:t>Represent persistent fetal circulation</a:t>
            </a:r>
          </a:p>
          <a:p>
            <a:r>
              <a:rPr lang="en-US" dirty="0" smtClean="0"/>
              <a:t>Neck = “Stork bite”</a:t>
            </a:r>
          </a:p>
          <a:p>
            <a:r>
              <a:rPr lang="en-US" dirty="0" smtClean="0"/>
              <a:t>Eyelid/glabella = “Angel’s Kiss”</a:t>
            </a:r>
          </a:p>
          <a:p>
            <a:r>
              <a:rPr lang="en-US" dirty="0" smtClean="0"/>
              <a:t>Most spontaneously involute</a:t>
            </a:r>
            <a:endParaRPr lang="en-US" dirty="0"/>
          </a:p>
        </p:txBody>
      </p:sp>
      <p:pic>
        <p:nvPicPr>
          <p:cNvPr id="4" name="Picture 3"/>
          <p:cNvPicPr>
            <a:picLocks noChangeAspect="1"/>
          </p:cNvPicPr>
          <p:nvPr/>
        </p:nvPicPr>
        <p:blipFill>
          <a:blip r:embed="rId2"/>
          <a:stretch>
            <a:fillRect/>
          </a:stretch>
        </p:blipFill>
        <p:spPr>
          <a:xfrm>
            <a:off x="6139524" y="3471630"/>
            <a:ext cx="2815630" cy="3312506"/>
          </a:xfrm>
          <a:prstGeom prst="rect">
            <a:avLst/>
          </a:prstGeom>
        </p:spPr>
      </p:pic>
      <p:sp>
        <p:nvSpPr>
          <p:cNvPr id="5" name="Slide Number Placeholder 4"/>
          <p:cNvSpPr>
            <a:spLocks noGrp="1"/>
          </p:cNvSpPr>
          <p:nvPr>
            <p:ph type="sldNum" sz="quarter" idx="12"/>
          </p:nvPr>
        </p:nvSpPr>
        <p:spPr/>
        <p:txBody>
          <a:bodyPr/>
          <a:lstStyle/>
          <a:p>
            <a:fld id="{E32D3AD7-469A-714C-BFCD-85917C9B9512}" type="slidenum">
              <a:rPr lang="en-US" smtClean="0"/>
              <a:t>57</a:t>
            </a:fld>
            <a:endParaRPr lang="en-US"/>
          </a:p>
        </p:txBody>
      </p:sp>
    </p:spTree>
    <p:extLst>
      <p:ext uri="{BB962C8B-B14F-4D97-AF65-F5344CB8AC3E}">
        <p14:creationId xmlns:p14="http://schemas.microsoft.com/office/powerpoint/2010/main" val="185053630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Keloids </a:t>
            </a:r>
            <a:r>
              <a:rPr lang="en-US" dirty="0" err="1" smtClean="0"/>
              <a:t>vs</a:t>
            </a:r>
            <a:r>
              <a:rPr lang="en-US" dirty="0" smtClean="0"/>
              <a:t> Hypertrophic Scars</a:t>
            </a:r>
            <a:endParaRPr lang="en-US" dirty="0"/>
          </a:p>
        </p:txBody>
      </p:sp>
      <p:sp>
        <p:nvSpPr>
          <p:cNvPr id="3" name="Content Placeholder 2"/>
          <p:cNvSpPr>
            <a:spLocks noGrp="1"/>
          </p:cNvSpPr>
          <p:nvPr>
            <p:ph idx="1"/>
          </p:nvPr>
        </p:nvSpPr>
        <p:spPr/>
        <p:txBody>
          <a:bodyPr/>
          <a:lstStyle/>
          <a:p>
            <a:r>
              <a:rPr lang="en-US" dirty="0" smtClean="0"/>
              <a:t>Both are uncontrolled proliferative responses to trauma by fibrous tissue of dermis</a:t>
            </a:r>
          </a:p>
          <a:p>
            <a:r>
              <a:rPr lang="en-US" dirty="0" smtClean="0"/>
              <a:t>Keloid: growth EXTENDS beyond initial scar</a:t>
            </a:r>
          </a:p>
          <a:p>
            <a:pPr lvl="1"/>
            <a:r>
              <a:rPr lang="en-US" dirty="0" smtClean="0"/>
              <a:t>Commonly seen in AA</a:t>
            </a:r>
          </a:p>
          <a:p>
            <a:r>
              <a:rPr lang="en-US" dirty="0" smtClean="0"/>
              <a:t>Hypertrophic scars: does NOT extend beyond margins of injury</a:t>
            </a:r>
          </a:p>
          <a:p>
            <a:pPr lvl="1"/>
            <a:r>
              <a:rPr lang="en-US" dirty="0" smtClean="0"/>
              <a:t>No racial predilection</a:t>
            </a:r>
            <a:endParaRPr lang="en-US" dirty="0"/>
          </a:p>
        </p:txBody>
      </p:sp>
      <p:sp>
        <p:nvSpPr>
          <p:cNvPr id="4" name="Slide Number Placeholder 3"/>
          <p:cNvSpPr>
            <a:spLocks noGrp="1"/>
          </p:cNvSpPr>
          <p:nvPr>
            <p:ph type="sldNum" sz="quarter" idx="12"/>
          </p:nvPr>
        </p:nvSpPr>
        <p:spPr/>
        <p:txBody>
          <a:bodyPr/>
          <a:lstStyle/>
          <a:p>
            <a:fld id="{E32D3AD7-469A-714C-BFCD-85917C9B9512}" type="slidenum">
              <a:rPr lang="en-US" smtClean="0"/>
              <a:t>58</a:t>
            </a:fld>
            <a:endParaRPr lang="en-US"/>
          </a:p>
        </p:txBody>
      </p:sp>
    </p:spTree>
    <p:extLst>
      <p:ext uri="{BB962C8B-B14F-4D97-AF65-F5344CB8AC3E}">
        <p14:creationId xmlns:p14="http://schemas.microsoft.com/office/powerpoint/2010/main" val="382304001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Keloid</a:t>
            </a:r>
            <a:endParaRPr lang="en-US" dirty="0"/>
          </a:p>
        </p:txBody>
      </p:sp>
      <p:pic>
        <p:nvPicPr>
          <p:cNvPr id="4" name="Picture 3"/>
          <p:cNvPicPr>
            <a:picLocks noChangeAspect="1"/>
          </p:cNvPicPr>
          <p:nvPr/>
        </p:nvPicPr>
        <p:blipFill>
          <a:blip r:embed="rId2"/>
          <a:stretch>
            <a:fillRect/>
          </a:stretch>
        </p:blipFill>
        <p:spPr>
          <a:xfrm>
            <a:off x="457200" y="1603606"/>
            <a:ext cx="3657600" cy="4876800"/>
          </a:xfrm>
          <a:prstGeom prst="rect">
            <a:avLst/>
          </a:prstGeom>
        </p:spPr>
      </p:pic>
      <p:pic>
        <p:nvPicPr>
          <p:cNvPr id="5" name="Picture 4"/>
          <p:cNvPicPr>
            <a:picLocks noChangeAspect="1"/>
          </p:cNvPicPr>
          <p:nvPr/>
        </p:nvPicPr>
        <p:blipFill>
          <a:blip r:embed="rId3"/>
          <a:stretch>
            <a:fillRect/>
          </a:stretch>
        </p:blipFill>
        <p:spPr>
          <a:xfrm>
            <a:off x="4370675" y="1603606"/>
            <a:ext cx="4657808" cy="4876800"/>
          </a:xfrm>
          <a:prstGeom prst="rect">
            <a:avLst/>
          </a:prstGeom>
        </p:spPr>
      </p:pic>
      <p:sp>
        <p:nvSpPr>
          <p:cNvPr id="6" name="Slide Number Placeholder 5"/>
          <p:cNvSpPr>
            <a:spLocks noGrp="1"/>
          </p:cNvSpPr>
          <p:nvPr>
            <p:ph type="sldNum" sz="quarter" idx="12"/>
          </p:nvPr>
        </p:nvSpPr>
        <p:spPr/>
        <p:txBody>
          <a:bodyPr/>
          <a:lstStyle/>
          <a:p>
            <a:fld id="{E32D3AD7-469A-714C-BFCD-85917C9B9512}" type="slidenum">
              <a:rPr lang="en-US" smtClean="0"/>
              <a:t>59</a:t>
            </a:fld>
            <a:endParaRPr lang="en-US"/>
          </a:p>
        </p:txBody>
      </p:sp>
    </p:spTree>
    <p:extLst>
      <p:ext uri="{BB962C8B-B14F-4D97-AF65-F5344CB8AC3E}">
        <p14:creationId xmlns:p14="http://schemas.microsoft.com/office/powerpoint/2010/main" val="17870848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93900" y="115468"/>
            <a:ext cx="4950179" cy="6742531"/>
          </a:xfrm>
          <a:prstGeom prst="rect">
            <a:avLst/>
          </a:prstGeom>
        </p:spPr>
      </p:pic>
      <p:sp>
        <p:nvSpPr>
          <p:cNvPr id="2" name="Slide Number Placeholder 1"/>
          <p:cNvSpPr>
            <a:spLocks noGrp="1"/>
          </p:cNvSpPr>
          <p:nvPr>
            <p:ph type="sldNum" sz="quarter" idx="12"/>
          </p:nvPr>
        </p:nvSpPr>
        <p:spPr/>
        <p:txBody>
          <a:bodyPr/>
          <a:lstStyle/>
          <a:p>
            <a:fld id="{E32D3AD7-469A-714C-BFCD-85917C9B9512}" type="slidenum">
              <a:rPr lang="en-US" smtClean="0"/>
              <a:t>6</a:t>
            </a:fld>
            <a:endParaRPr lang="en-US"/>
          </a:p>
        </p:txBody>
      </p:sp>
    </p:spTree>
    <p:extLst>
      <p:ext uri="{BB962C8B-B14F-4D97-AF65-F5344CB8AC3E}">
        <p14:creationId xmlns:p14="http://schemas.microsoft.com/office/powerpoint/2010/main" val="319980680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Hypertrophic Scar</a:t>
            </a:r>
            <a:endParaRPr lang="en-US" dirty="0"/>
          </a:p>
        </p:txBody>
      </p:sp>
      <p:pic>
        <p:nvPicPr>
          <p:cNvPr id="4" name="Picture 3"/>
          <p:cNvPicPr>
            <a:picLocks noChangeAspect="1"/>
          </p:cNvPicPr>
          <p:nvPr/>
        </p:nvPicPr>
        <p:blipFill>
          <a:blip r:embed="rId2"/>
          <a:stretch>
            <a:fillRect/>
          </a:stretch>
        </p:blipFill>
        <p:spPr>
          <a:xfrm>
            <a:off x="875810" y="1417638"/>
            <a:ext cx="7400591" cy="2578644"/>
          </a:xfrm>
          <a:prstGeom prst="rect">
            <a:avLst/>
          </a:prstGeom>
        </p:spPr>
      </p:pic>
      <p:pic>
        <p:nvPicPr>
          <p:cNvPr id="5" name="Picture 4"/>
          <p:cNvPicPr>
            <a:picLocks noChangeAspect="1"/>
          </p:cNvPicPr>
          <p:nvPr/>
        </p:nvPicPr>
        <p:blipFill>
          <a:blip r:embed="rId3"/>
          <a:stretch>
            <a:fillRect/>
          </a:stretch>
        </p:blipFill>
        <p:spPr>
          <a:xfrm>
            <a:off x="1861097" y="3890636"/>
            <a:ext cx="5605180" cy="2967364"/>
          </a:xfrm>
          <a:prstGeom prst="rect">
            <a:avLst/>
          </a:prstGeom>
        </p:spPr>
      </p:pic>
      <p:sp>
        <p:nvSpPr>
          <p:cNvPr id="6" name="TextBox 5"/>
          <p:cNvSpPr txBox="1"/>
          <p:nvPr/>
        </p:nvSpPr>
        <p:spPr>
          <a:xfrm>
            <a:off x="187160" y="6567993"/>
            <a:ext cx="1377300" cy="246221"/>
          </a:xfrm>
          <a:prstGeom prst="rect">
            <a:avLst/>
          </a:prstGeom>
          <a:noFill/>
        </p:spPr>
        <p:txBody>
          <a:bodyPr wrap="none" rtlCol="0">
            <a:spAutoFit/>
          </a:bodyPr>
          <a:lstStyle/>
          <a:p>
            <a:r>
              <a:rPr lang="en-US" sz="1000" dirty="0">
                <a:hlinkClick r:id="rId4"/>
              </a:rPr>
              <a:t>www.scarformula.com</a:t>
            </a:r>
            <a:endParaRPr lang="en-US" sz="1000" dirty="0"/>
          </a:p>
        </p:txBody>
      </p:sp>
      <p:sp>
        <p:nvSpPr>
          <p:cNvPr id="7" name="Slide Number Placeholder 6"/>
          <p:cNvSpPr>
            <a:spLocks noGrp="1"/>
          </p:cNvSpPr>
          <p:nvPr>
            <p:ph type="sldNum" sz="quarter" idx="12"/>
          </p:nvPr>
        </p:nvSpPr>
        <p:spPr/>
        <p:txBody>
          <a:bodyPr/>
          <a:lstStyle/>
          <a:p>
            <a:fld id="{E32D3AD7-469A-714C-BFCD-85917C9B9512}" type="slidenum">
              <a:rPr lang="en-US" smtClean="0"/>
              <a:t>60</a:t>
            </a:fld>
            <a:endParaRPr lang="en-US"/>
          </a:p>
        </p:txBody>
      </p:sp>
    </p:spTree>
    <p:extLst>
      <p:ext uri="{BB962C8B-B14F-4D97-AF65-F5344CB8AC3E}">
        <p14:creationId xmlns:p14="http://schemas.microsoft.com/office/powerpoint/2010/main" val="405973680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Neurofibromas</a:t>
            </a:r>
            <a:endParaRPr lang="en-US" dirty="0"/>
          </a:p>
        </p:txBody>
      </p:sp>
      <p:sp>
        <p:nvSpPr>
          <p:cNvPr id="3" name="Content Placeholder 2"/>
          <p:cNvSpPr>
            <a:spLocks noGrp="1"/>
          </p:cNvSpPr>
          <p:nvPr>
            <p:ph idx="1"/>
          </p:nvPr>
        </p:nvSpPr>
        <p:spPr>
          <a:xfrm>
            <a:off x="214619" y="1412227"/>
            <a:ext cx="8229600" cy="4525963"/>
          </a:xfrm>
        </p:spPr>
        <p:txBody>
          <a:bodyPr/>
          <a:lstStyle/>
          <a:p>
            <a:r>
              <a:rPr lang="en-US" dirty="0" smtClean="0"/>
              <a:t>Derived from Schwann cells of cutaneous nerves</a:t>
            </a:r>
          </a:p>
          <a:p>
            <a:r>
              <a:rPr lang="en-US" dirty="0" err="1" smtClean="0"/>
              <a:t>Nonencapsulated</a:t>
            </a:r>
            <a:r>
              <a:rPr lang="en-US" dirty="0" smtClean="0"/>
              <a:t>, loose, </a:t>
            </a:r>
            <a:r>
              <a:rPr lang="en-US" dirty="0" err="1" smtClean="0"/>
              <a:t>spindeloid</a:t>
            </a:r>
            <a:r>
              <a:rPr lang="en-US" dirty="0" smtClean="0"/>
              <a:t> tumors</a:t>
            </a:r>
          </a:p>
          <a:p>
            <a:r>
              <a:rPr lang="en-US" dirty="0" smtClean="0"/>
              <a:t>Perhaps indicative of genetic neurofibromatosis syndrome</a:t>
            </a:r>
          </a:p>
          <a:p>
            <a:r>
              <a:rPr lang="en-US" dirty="0" smtClean="0"/>
              <a:t>Look for</a:t>
            </a:r>
            <a:r>
              <a:rPr lang="en-US" dirty="0"/>
              <a:t> </a:t>
            </a:r>
            <a:r>
              <a:rPr lang="en-US" dirty="0" smtClean="0"/>
              <a:t>café-au-</a:t>
            </a:r>
            <a:r>
              <a:rPr lang="en-US" dirty="0" err="1" smtClean="0"/>
              <a:t>lait</a:t>
            </a:r>
            <a:r>
              <a:rPr lang="en-US" dirty="0" smtClean="0"/>
              <a:t> spots, axillary freckling</a:t>
            </a:r>
          </a:p>
        </p:txBody>
      </p:sp>
      <p:pic>
        <p:nvPicPr>
          <p:cNvPr id="4" name="Picture 3"/>
          <p:cNvPicPr>
            <a:picLocks noChangeAspect="1"/>
          </p:cNvPicPr>
          <p:nvPr/>
        </p:nvPicPr>
        <p:blipFill>
          <a:blip r:embed="rId3"/>
          <a:stretch>
            <a:fillRect/>
          </a:stretch>
        </p:blipFill>
        <p:spPr>
          <a:xfrm>
            <a:off x="457200" y="4787687"/>
            <a:ext cx="2609867" cy="1957401"/>
          </a:xfrm>
          <a:prstGeom prst="rect">
            <a:avLst/>
          </a:prstGeom>
        </p:spPr>
      </p:pic>
      <p:pic>
        <p:nvPicPr>
          <p:cNvPr id="5" name="Picture 4"/>
          <p:cNvPicPr>
            <a:picLocks noChangeAspect="1"/>
          </p:cNvPicPr>
          <p:nvPr/>
        </p:nvPicPr>
        <p:blipFill>
          <a:blip r:embed="rId4"/>
          <a:stretch>
            <a:fillRect/>
          </a:stretch>
        </p:blipFill>
        <p:spPr>
          <a:xfrm>
            <a:off x="4674470" y="5059945"/>
            <a:ext cx="1513672" cy="1315609"/>
          </a:xfrm>
          <a:prstGeom prst="rect">
            <a:avLst/>
          </a:prstGeom>
        </p:spPr>
      </p:pic>
      <p:sp>
        <p:nvSpPr>
          <p:cNvPr id="6" name="Rectangle 5"/>
          <p:cNvSpPr/>
          <p:nvPr/>
        </p:nvSpPr>
        <p:spPr>
          <a:xfrm>
            <a:off x="7908407" y="6375554"/>
            <a:ext cx="1235593" cy="400110"/>
          </a:xfrm>
          <a:prstGeom prst="rect">
            <a:avLst/>
          </a:prstGeom>
        </p:spPr>
        <p:txBody>
          <a:bodyPr wrap="square">
            <a:spAutoFit/>
          </a:bodyPr>
          <a:lstStyle/>
          <a:p>
            <a:r>
              <a:rPr lang="en-US" sz="1000" dirty="0" smtClean="0">
                <a:hlinkClick r:id="rId5"/>
              </a:rPr>
              <a:t>www.utmb.edu</a:t>
            </a:r>
            <a:endParaRPr lang="en-US" sz="1000" dirty="0" smtClean="0"/>
          </a:p>
          <a:p>
            <a:r>
              <a:rPr lang="en-US" sz="1000" dirty="0">
                <a:hlinkClick r:id="rId6"/>
              </a:rPr>
              <a:t>www.eyecalcs.com</a:t>
            </a:r>
            <a:endParaRPr lang="en-US" sz="1000" dirty="0"/>
          </a:p>
        </p:txBody>
      </p:sp>
      <p:pic>
        <p:nvPicPr>
          <p:cNvPr id="7" name="Picture 6"/>
          <p:cNvPicPr>
            <a:picLocks noChangeAspect="1"/>
          </p:cNvPicPr>
          <p:nvPr/>
        </p:nvPicPr>
        <p:blipFill>
          <a:blip r:embed="rId7"/>
          <a:stretch>
            <a:fillRect/>
          </a:stretch>
        </p:blipFill>
        <p:spPr>
          <a:xfrm>
            <a:off x="6482993" y="4787687"/>
            <a:ext cx="1425414" cy="1987977"/>
          </a:xfrm>
          <a:prstGeom prst="rect">
            <a:avLst/>
          </a:prstGeom>
        </p:spPr>
      </p:pic>
      <p:sp>
        <p:nvSpPr>
          <p:cNvPr id="8" name="Slide Number Placeholder 7"/>
          <p:cNvSpPr>
            <a:spLocks noGrp="1"/>
          </p:cNvSpPr>
          <p:nvPr>
            <p:ph type="sldNum" sz="quarter" idx="12"/>
          </p:nvPr>
        </p:nvSpPr>
        <p:spPr/>
        <p:txBody>
          <a:bodyPr/>
          <a:lstStyle/>
          <a:p>
            <a:fld id="{E32D3AD7-469A-714C-BFCD-85917C9B9512}" type="slidenum">
              <a:rPr lang="en-US" smtClean="0"/>
              <a:t>61</a:t>
            </a:fld>
            <a:endParaRPr lang="en-US"/>
          </a:p>
        </p:txBody>
      </p:sp>
    </p:spTree>
    <p:extLst>
      <p:ext uri="{BB962C8B-B14F-4D97-AF65-F5344CB8AC3E}">
        <p14:creationId xmlns:p14="http://schemas.microsoft.com/office/powerpoint/2010/main" val="88359813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Xanthelasma</a:t>
            </a:r>
            <a:endParaRPr lang="en-US" dirty="0"/>
          </a:p>
        </p:txBody>
      </p:sp>
      <p:sp>
        <p:nvSpPr>
          <p:cNvPr id="3" name="Content Placeholder 2"/>
          <p:cNvSpPr>
            <a:spLocks noGrp="1"/>
          </p:cNvSpPr>
          <p:nvPr>
            <p:ph idx="1"/>
          </p:nvPr>
        </p:nvSpPr>
        <p:spPr/>
        <p:txBody>
          <a:bodyPr/>
          <a:lstStyle/>
          <a:p>
            <a:r>
              <a:rPr lang="en-US" dirty="0" smtClean="0"/>
              <a:t>Eyelids</a:t>
            </a:r>
          </a:p>
          <a:p>
            <a:r>
              <a:rPr lang="en-US" dirty="0" smtClean="0"/>
              <a:t>Do not always signify elevated serum TG levels</a:t>
            </a:r>
          </a:p>
          <a:p>
            <a:r>
              <a:rPr lang="en-US" dirty="0" smtClean="0"/>
              <a:t>Accumulation of </a:t>
            </a:r>
            <a:r>
              <a:rPr lang="en-US" dirty="0" err="1" smtClean="0"/>
              <a:t>xanthoma</a:t>
            </a:r>
            <a:r>
              <a:rPr lang="en-US" dirty="0" smtClean="0"/>
              <a:t> cells (lipid-laden </a:t>
            </a:r>
            <a:r>
              <a:rPr lang="en-US" dirty="0" err="1" smtClean="0"/>
              <a:t>histiocytes</a:t>
            </a:r>
            <a:r>
              <a:rPr lang="en-US" dirty="0" smtClean="0"/>
              <a:t>)</a:t>
            </a:r>
          </a:p>
          <a:p>
            <a:r>
              <a:rPr lang="en-US" dirty="0" smtClean="0"/>
              <a:t>Rx: </a:t>
            </a:r>
            <a:r>
              <a:rPr lang="en-US" dirty="0" err="1" smtClean="0"/>
              <a:t>trichloroacetic</a:t>
            </a:r>
            <a:r>
              <a:rPr lang="en-US" dirty="0" smtClean="0"/>
              <a:t> acid, light cautery, excision</a:t>
            </a:r>
            <a:endParaRPr lang="en-US" dirty="0"/>
          </a:p>
        </p:txBody>
      </p:sp>
      <p:pic>
        <p:nvPicPr>
          <p:cNvPr id="4" name="Picture 3"/>
          <p:cNvPicPr>
            <a:picLocks noChangeAspect="1"/>
          </p:cNvPicPr>
          <p:nvPr/>
        </p:nvPicPr>
        <p:blipFill>
          <a:blip r:embed="rId2"/>
          <a:stretch>
            <a:fillRect/>
          </a:stretch>
        </p:blipFill>
        <p:spPr>
          <a:xfrm>
            <a:off x="457200" y="4664335"/>
            <a:ext cx="3230396" cy="2193665"/>
          </a:xfrm>
          <a:prstGeom prst="rect">
            <a:avLst/>
          </a:prstGeom>
        </p:spPr>
      </p:pic>
      <p:sp>
        <p:nvSpPr>
          <p:cNvPr id="6" name="TextBox 5"/>
          <p:cNvSpPr txBox="1"/>
          <p:nvPr/>
        </p:nvSpPr>
        <p:spPr>
          <a:xfrm>
            <a:off x="7444382" y="6370879"/>
            <a:ext cx="1509711" cy="400110"/>
          </a:xfrm>
          <a:prstGeom prst="rect">
            <a:avLst/>
          </a:prstGeom>
          <a:noFill/>
        </p:spPr>
        <p:txBody>
          <a:bodyPr wrap="none" rtlCol="0">
            <a:spAutoFit/>
          </a:bodyPr>
          <a:lstStyle/>
          <a:p>
            <a:r>
              <a:rPr lang="en-US" sz="1000" dirty="0" smtClean="0">
                <a:hlinkClick r:id="rId3"/>
              </a:rPr>
              <a:t>reference.medscape.com</a:t>
            </a:r>
            <a:endParaRPr lang="en-US" sz="1000" dirty="0" smtClean="0"/>
          </a:p>
          <a:p>
            <a:r>
              <a:rPr lang="en-US" sz="1000" dirty="0">
                <a:hlinkClick r:id="rId4"/>
              </a:rPr>
              <a:t>www.hxbenefit.com</a:t>
            </a:r>
            <a:endParaRPr lang="en-US" sz="1000" dirty="0"/>
          </a:p>
        </p:txBody>
      </p:sp>
      <p:pic>
        <p:nvPicPr>
          <p:cNvPr id="7" name="Picture 6"/>
          <p:cNvPicPr>
            <a:picLocks noChangeAspect="1"/>
          </p:cNvPicPr>
          <p:nvPr/>
        </p:nvPicPr>
        <p:blipFill>
          <a:blip r:embed="rId5"/>
          <a:stretch>
            <a:fillRect/>
          </a:stretch>
        </p:blipFill>
        <p:spPr>
          <a:xfrm>
            <a:off x="3687596" y="4664335"/>
            <a:ext cx="3087497" cy="1859796"/>
          </a:xfrm>
          <a:prstGeom prst="rect">
            <a:avLst/>
          </a:prstGeom>
        </p:spPr>
      </p:pic>
      <p:sp>
        <p:nvSpPr>
          <p:cNvPr id="8" name="Slide Number Placeholder 7"/>
          <p:cNvSpPr>
            <a:spLocks noGrp="1"/>
          </p:cNvSpPr>
          <p:nvPr>
            <p:ph type="sldNum" sz="quarter" idx="12"/>
          </p:nvPr>
        </p:nvSpPr>
        <p:spPr/>
        <p:txBody>
          <a:bodyPr/>
          <a:lstStyle/>
          <a:p>
            <a:fld id="{E32D3AD7-469A-714C-BFCD-85917C9B9512}" type="slidenum">
              <a:rPr lang="en-US" smtClean="0"/>
              <a:t>62</a:t>
            </a:fld>
            <a:endParaRPr lang="en-US"/>
          </a:p>
        </p:txBody>
      </p:sp>
    </p:spTree>
    <p:extLst>
      <p:ext uri="{BB962C8B-B14F-4D97-AF65-F5344CB8AC3E}">
        <p14:creationId xmlns:p14="http://schemas.microsoft.com/office/powerpoint/2010/main" val="416737054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 Methods</a:t>
            </a:r>
            <a:endParaRPr lang="en-US" dirty="0"/>
          </a:p>
        </p:txBody>
      </p:sp>
      <p:sp>
        <p:nvSpPr>
          <p:cNvPr id="3" name="Content Placeholder 2"/>
          <p:cNvSpPr>
            <a:spLocks noGrp="1"/>
          </p:cNvSpPr>
          <p:nvPr>
            <p:ph idx="1"/>
          </p:nvPr>
        </p:nvSpPr>
        <p:spPr/>
        <p:txBody>
          <a:bodyPr/>
          <a:lstStyle/>
          <a:p>
            <a:r>
              <a:rPr lang="en-US" dirty="0" smtClean="0"/>
              <a:t>Excisional surgery</a:t>
            </a:r>
          </a:p>
          <a:p>
            <a:r>
              <a:rPr lang="en-US" dirty="0" err="1" smtClean="0"/>
              <a:t>Electrosurgery</a:t>
            </a:r>
            <a:endParaRPr lang="en-US" dirty="0" smtClean="0"/>
          </a:p>
          <a:p>
            <a:r>
              <a:rPr lang="en-US" dirty="0" smtClean="0"/>
              <a:t>Cryosurgery</a:t>
            </a:r>
          </a:p>
          <a:p>
            <a:r>
              <a:rPr lang="en-US" dirty="0" smtClean="0"/>
              <a:t>Chemical or abrasive surgery</a:t>
            </a:r>
          </a:p>
          <a:p>
            <a:r>
              <a:rPr lang="en-US" dirty="0" smtClean="0"/>
              <a:t>Laser surgery</a:t>
            </a:r>
            <a:endParaRPr lang="en-US" dirty="0"/>
          </a:p>
        </p:txBody>
      </p:sp>
      <p:sp>
        <p:nvSpPr>
          <p:cNvPr id="4" name="Slide Number Placeholder 3"/>
          <p:cNvSpPr>
            <a:spLocks noGrp="1"/>
          </p:cNvSpPr>
          <p:nvPr>
            <p:ph type="sldNum" sz="quarter" idx="12"/>
          </p:nvPr>
        </p:nvSpPr>
        <p:spPr/>
        <p:txBody>
          <a:bodyPr/>
          <a:lstStyle/>
          <a:p>
            <a:fld id="{E32D3AD7-469A-714C-BFCD-85917C9B9512}" type="slidenum">
              <a:rPr lang="en-US" smtClean="0"/>
              <a:t>63</a:t>
            </a:fld>
            <a:endParaRPr lang="en-US"/>
          </a:p>
        </p:txBody>
      </p:sp>
    </p:spTree>
    <p:extLst>
      <p:ext uri="{BB962C8B-B14F-4D97-AF65-F5344CB8AC3E}">
        <p14:creationId xmlns:p14="http://schemas.microsoft.com/office/powerpoint/2010/main" val="282337552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37"/>
            <a:ext cx="8229600" cy="1143000"/>
          </a:xfrm>
        </p:spPr>
        <p:txBody>
          <a:bodyPr/>
          <a:lstStyle/>
          <a:p>
            <a:r>
              <a:rPr lang="en-US" dirty="0" smtClean="0"/>
              <a:t>COCLIA</a:t>
            </a:r>
            <a:endParaRPr lang="en-US" dirty="0"/>
          </a:p>
        </p:txBody>
      </p:sp>
      <p:sp>
        <p:nvSpPr>
          <p:cNvPr id="3" name="Content Placeholder 2"/>
          <p:cNvSpPr>
            <a:spLocks noGrp="1"/>
          </p:cNvSpPr>
          <p:nvPr>
            <p:ph idx="1"/>
          </p:nvPr>
        </p:nvSpPr>
        <p:spPr>
          <a:xfrm>
            <a:off x="457200" y="712688"/>
            <a:ext cx="8229600" cy="5413475"/>
          </a:xfrm>
        </p:spPr>
        <p:txBody>
          <a:bodyPr>
            <a:noAutofit/>
          </a:bodyPr>
          <a:lstStyle/>
          <a:p>
            <a:r>
              <a:rPr lang="en-US" sz="1600" dirty="0"/>
              <a:t>R2</a:t>
            </a:r>
          </a:p>
          <a:p>
            <a:r>
              <a:rPr lang="en-US" sz="1600" dirty="0"/>
              <a:t>2.2.2 What conditions predispose to cutaneous malignancy (</a:t>
            </a:r>
            <a:r>
              <a:rPr lang="en-US" sz="1600" dirty="0" err="1"/>
              <a:t>xeroderma</a:t>
            </a:r>
            <a:r>
              <a:rPr lang="en-US" sz="1600" dirty="0"/>
              <a:t> </a:t>
            </a:r>
            <a:r>
              <a:rPr lang="en-US" sz="1600" dirty="0" err="1"/>
              <a:t>pigmentosa</a:t>
            </a:r>
            <a:r>
              <a:rPr lang="en-US" sz="1600" dirty="0"/>
              <a:t>, basal cell nevus syndrome, actinic keratosis, nevus sebaceous to name a few!)? Tell us what patients are particularly at risk for developing cutaneous malignancies</a:t>
            </a:r>
            <a:r>
              <a:rPr lang="en-US" sz="1600" dirty="0" smtClean="0"/>
              <a:t>.</a:t>
            </a:r>
            <a:endParaRPr lang="en-US" sz="1600" dirty="0"/>
          </a:p>
          <a:p>
            <a:r>
              <a:rPr lang="en-US" sz="1600" dirty="0"/>
              <a:t>7.4.2 A young lady comes to see you in your office for consultation regarding chin augmentation. Methods of facial analysis?</a:t>
            </a:r>
          </a:p>
          <a:p>
            <a:endParaRPr lang="en-US" sz="1600" dirty="0"/>
          </a:p>
          <a:p>
            <a:r>
              <a:rPr lang="en-US" sz="1600" dirty="0"/>
              <a:t>R3</a:t>
            </a:r>
          </a:p>
          <a:p>
            <a:r>
              <a:rPr lang="en-US" sz="1600" dirty="0"/>
              <a:t>2.2.3 Discuss tumors that mimic SCCA (</a:t>
            </a:r>
            <a:r>
              <a:rPr lang="en-US" sz="1600" dirty="0" err="1" smtClean="0"/>
              <a:t>keratoacanthoma</a:t>
            </a:r>
            <a:r>
              <a:rPr lang="en-US" sz="1600" dirty="0"/>
              <a:t>,</a:t>
            </a:r>
            <a:r>
              <a:rPr lang="en-US" sz="1600" dirty="0" smtClean="0"/>
              <a:t> </a:t>
            </a:r>
            <a:r>
              <a:rPr lang="en-US" sz="1600" dirty="0"/>
              <a:t>and </a:t>
            </a:r>
            <a:r>
              <a:rPr lang="en-US" sz="1600" dirty="0" err="1"/>
              <a:t>desmoplastic</a:t>
            </a:r>
            <a:r>
              <a:rPr lang="en-US" sz="1600" dirty="0"/>
              <a:t> melanoma)</a:t>
            </a:r>
            <a:r>
              <a:rPr lang="en-US" sz="1600" dirty="0" smtClean="0"/>
              <a:t>.</a:t>
            </a:r>
            <a:endParaRPr lang="en-US" sz="1600" dirty="0"/>
          </a:p>
          <a:p>
            <a:r>
              <a:rPr lang="en-US" sz="1600" dirty="0"/>
              <a:t>7.10.2 Describe the aesthetic units of the lip as described by </a:t>
            </a:r>
            <a:r>
              <a:rPr lang="en-US" sz="1600" dirty="0" err="1"/>
              <a:t>Burget</a:t>
            </a:r>
            <a:r>
              <a:rPr lang="en-US" sz="1600" dirty="0"/>
              <a:t> and </a:t>
            </a:r>
            <a:r>
              <a:rPr lang="en-US" sz="1600" dirty="0" err="1"/>
              <a:t>Menick</a:t>
            </a:r>
            <a:r>
              <a:rPr lang="en-US" sz="1600" dirty="0"/>
              <a:t>.</a:t>
            </a:r>
          </a:p>
          <a:p>
            <a:endParaRPr lang="en-US" sz="1600" dirty="0"/>
          </a:p>
          <a:p>
            <a:r>
              <a:rPr lang="en-US" sz="1600" dirty="0"/>
              <a:t>R4</a:t>
            </a:r>
          </a:p>
          <a:p>
            <a:r>
              <a:rPr lang="en-US" sz="1600" dirty="0"/>
              <a:t>2.2.7 List the different types of BCCA; microscopic and clinical distinctions</a:t>
            </a:r>
            <a:r>
              <a:rPr lang="en-US" sz="1600" dirty="0" smtClean="0"/>
              <a:t>?</a:t>
            </a:r>
            <a:endParaRPr lang="en-US" sz="1600" dirty="0"/>
          </a:p>
          <a:p>
            <a:r>
              <a:rPr lang="en-US" sz="1600" dirty="0"/>
              <a:t>7.12.2 What are the aesthetic subunits of the nose? How does this apply to nasal reconstruction?</a:t>
            </a:r>
          </a:p>
          <a:p>
            <a:pPr marL="0" indent="0">
              <a:buNone/>
            </a:pPr>
            <a:endParaRPr lang="en-US" sz="1600" dirty="0"/>
          </a:p>
          <a:p>
            <a:r>
              <a:rPr lang="en-US" sz="1600" dirty="0"/>
              <a:t>R5</a:t>
            </a:r>
          </a:p>
          <a:p>
            <a:r>
              <a:rPr lang="en-US" sz="1600" dirty="0"/>
              <a:t>2.2.9 What are the treatment modalities for BCCA and SCCA? Discuss the importance of margins in surgery for each cell type and why</a:t>
            </a:r>
            <a:r>
              <a:rPr lang="en-US" sz="1600" dirty="0" smtClean="0"/>
              <a:t>.</a:t>
            </a:r>
            <a:endParaRPr lang="en-US" sz="1600" dirty="0"/>
          </a:p>
          <a:p>
            <a:r>
              <a:rPr lang="en-US" sz="1600" dirty="0"/>
              <a:t>7.14.12 Help us understand the anatomy of the nasal cartilages.</a:t>
            </a:r>
          </a:p>
        </p:txBody>
      </p:sp>
      <p:sp>
        <p:nvSpPr>
          <p:cNvPr id="4" name="Slide Number Placeholder 3"/>
          <p:cNvSpPr>
            <a:spLocks noGrp="1"/>
          </p:cNvSpPr>
          <p:nvPr>
            <p:ph type="sldNum" sz="quarter" idx="12"/>
          </p:nvPr>
        </p:nvSpPr>
        <p:spPr/>
        <p:txBody>
          <a:bodyPr/>
          <a:lstStyle/>
          <a:p>
            <a:fld id="{E32D3AD7-469A-714C-BFCD-85917C9B9512}" type="slidenum">
              <a:rPr lang="en-US" smtClean="0"/>
              <a:t>64</a:t>
            </a:fld>
            <a:endParaRPr lang="en-US"/>
          </a:p>
        </p:txBody>
      </p:sp>
    </p:spTree>
    <p:extLst>
      <p:ext uri="{BB962C8B-B14F-4D97-AF65-F5344CB8AC3E}">
        <p14:creationId xmlns:p14="http://schemas.microsoft.com/office/powerpoint/2010/main" val="126080582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5176733"/>
          </a:xfrm>
        </p:spPr>
        <p:txBody>
          <a:bodyPr/>
          <a:lstStyle/>
          <a:p>
            <a:pPr marL="0" indent="0"/>
            <a:r>
              <a:rPr lang="en-US" dirty="0"/>
              <a:t>Thank You!</a:t>
            </a:r>
          </a:p>
        </p:txBody>
      </p:sp>
      <p:sp>
        <p:nvSpPr>
          <p:cNvPr id="4" name="Slide Number Placeholder 3"/>
          <p:cNvSpPr>
            <a:spLocks noGrp="1"/>
          </p:cNvSpPr>
          <p:nvPr>
            <p:ph type="sldNum" sz="quarter" idx="12"/>
          </p:nvPr>
        </p:nvSpPr>
        <p:spPr/>
        <p:txBody>
          <a:bodyPr/>
          <a:lstStyle/>
          <a:p>
            <a:fld id="{E32D3AD7-469A-714C-BFCD-85917C9B9512}" type="slidenum">
              <a:rPr lang="en-US" smtClean="0"/>
              <a:t>65</a:t>
            </a:fld>
            <a:endParaRPr lang="en-US"/>
          </a:p>
        </p:txBody>
      </p:sp>
    </p:spTree>
    <p:extLst>
      <p:ext uri="{BB962C8B-B14F-4D97-AF65-F5344CB8AC3E}">
        <p14:creationId xmlns:p14="http://schemas.microsoft.com/office/powerpoint/2010/main" val="24097649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32D3AD7-469A-714C-BFCD-85917C9B9512}" type="slidenum">
              <a:rPr lang="en-US" smtClean="0"/>
              <a:t>7</a:t>
            </a:fld>
            <a:endParaRPr lang="en-US"/>
          </a:p>
        </p:txBody>
      </p:sp>
      <p:pic>
        <p:nvPicPr>
          <p:cNvPr id="3" name="Picture 2"/>
          <p:cNvPicPr>
            <a:picLocks noChangeAspect="1"/>
          </p:cNvPicPr>
          <p:nvPr/>
        </p:nvPicPr>
        <p:blipFill>
          <a:blip r:embed="rId2"/>
          <a:stretch>
            <a:fillRect/>
          </a:stretch>
        </p:blipFill>
        <p:spPr>
          <a:xfrm>
            <a:off x="508000" y="711200"/>
            <a:ext cx="8128000" cy="5435600"/>
          </a:xfrm>
          <a:prstGeom prst="rect">
            <a:avLst/>
          </a:prstGeom>
        </p:spPr>
      </p:pic>
    </p:spTree>
    <p:extLst>
      <p:ext uri="{BB962C8B-B14F-4D97-AF65-F5344CB8AC3E}">
        <p14:creationId xmlns:p14="http://schemas.microsoft.com/office/powerpoint/2010/main" val="318170990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CLA_H_RGB_REV_NE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8656" y="6338234"/>
            <a:ext cx="1778144" cy="380606"/>
          </a:xfrm>
          <a:prstGeom prst="rect">
            <a:avLst/>
          </a:prstGeom>
        </p:spPr>
      </p:pic>
      <p:pic>
        <p:nvPicPr>
          <p:cNvPr id="11" name="Picture 10"/>
          <p:cNvPicPr>
            <a:picLocks noChangeAspect="1"/>
          </p:cNvPicPr>
          <p:nvPr/>
        </p:nvPicPr>
        <p:blipFill>
          <a:blip r:embed="rId3"/>
          <a:stretch>
            <a:fillRect/>
          </a:stretch>
        </p:blipFill>
        <p:spPr>
          <a:xfrm>
            <a:off x="0" y="850900"/>
            <a:ext cx="9144000" cy="5143500"/>
          </a:xfrm>
          <a:prstGeom prst="rect">
            <a:avLst/>
          </a:prstGeom>
        </p:spPr>
      </p:pic>
      <p:sp>
        <p:nvSpPr>
          <p:cNvPr id="2" name="Slide Number Placeholder 1"/>
          <p:cNvSpPr>
            <a:spLocks noGrp="1"/>
          </p:cNvSpPr>
          <p:nvPr>
            <p:ph type="sldNum" sz="quarter" idx="12"/>
          </p:nvPr>
        </p:nvSpPr>
        <p:spPr/>
        <p:txBody>
          <a:bodyPr/>
          <a:lstStyle/>
          <a:p>
            <a:fld id="{E32D3AD7-469A-714C-BFCD-85917C9B9512}" type="slidenum">
              <a:rPr lang="en-US" smtClean="0"/>
              <a:t>8</a:t>
            </a:fld>
            <a:endParaRPr lang="en-US"/>
          </a:p>
        </p:txBody>
      </p:sp>
    </p:spTree>
    <p:extLst>
      <p:ext uri="{BB962C8B-B14F-4D97-AF65-F5344CB8AC3E}">
        <p14:creationId xmlns:p14="http://schemas.microsoft.com/office/powerpoint/2010/main" val="28690003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Frankfort Horizontal Plane</a:t>
            </a:r>
            <a:endParaRPr lang="en-US" dirty="0"/>
          </a:p>
        </p:txBody>
      </p:sp>
      <p:sp>
        <p:nvSpPr>
          <p:cNvPr id="3" name="Content Placeholder 2"/>
          <p:cNvSpPr>
            <a:spLocks noGrp="1"/>
          </p:cNvSpPr>
          <p:nvPr>
            <p:ph idx="1"/>
          </p:nvPr>
        </p:nvSpPr>
        <p:spPr/>
        <p:txBody>
          <a:bodyPr/>
          <a:lstStyle/>
          <a:p>
            <a:pPr marL="457200" lvl="1" indent="0">
              <a:buNone/>
            </a:pPr>
            <a:endParaRPr lang="en-US" dirty="0"/>
          </a:p>
        </p:txBody>
      </p:sp>
      <p:pic>
        <p:nvPicPr>
          <p:cNvPr id="5" name="Picture 4"/>
          <p:cNvPicPr>
            <a:picLocks noChangeAspect="1"/>
          </p:cNvPicPr>
          <p:nvPr/>
        </p:nvPicPr>
        <p:blipFill>
          <a:blip r:embed="rId3"/>
          <a:stretch>
            <a:fillRect/>
          </a:stretch>
        </p:blipFill>
        <p:spPr>
          <a:xfrm>
            <a:off x="230608" y="1417638"/>
            <a:ext cx="4841448" cy="4938277"/>
          </a:xfrm>
          <a:prstGeom prst="rect">
            <a:avLst/>
          </a:prstGeom>
        </p:spPr>
      </p:pic>
      <p:pic>
        <p:nvPicPr>
          <p:cNvPr id="6" name="Picture 5"/>
          <p:cNvPicPr>
            <a:picLocks noChangeAspect="1"/>
          </p:cNvPicPr>
          <p:nvPr/>
        </p:nvPicPr>
        <p:blipFill>
          <a:blip r:embed="rId4"/>
          <a:stretch>
            <a:fillRect/>
          </a:stretch>
        </p:blipFill>
        <p:spPr>
          <a:xfrm>
            <a:off x="5298647" y="1884810"/>
            <a:ext cx="3568107" cy="3873064"/>
          </a:xfrm>
          <a:prstGeom prst="rect">
            <a:avLst/>
          </a:prstGeom>
        </p:spPr>
      </p:pic>
      <p:sp>
        <p:nvSpPr>
          <p:cNvPr id="7" name="Slide Number Placeholder 6"/>
          <p:cNvSpPr>
            <a:spLocks noGrp="1"/>
          </p:cNvSpPr>
          <p:nvPr>
            <p:ph type="sldNum" sz="quarter" idx="12"/>
          </p:nvPr>
        </p:nvSpPr>
        <p:spPr/>
        <p:txBody>
          <a:bodyPr/>
          <a:lstStyle/>
          <a:p>
            <a:fld id="{E32D3AD7-469A-714C-BFCD-85917C9B9512}" type="slidenum">
              <a:rPr lang="en-US" smtClean="0"/>
              <a:t>9</a:t>
            </a:fld>
            <a:endParaRPr lang="en-US"/>
          </a:p>
        </p:txBody>
      </p:sp>
    </p:spTree>
    <p:extLst>
      <p:ext uri="{BB962C8B-B14F-4D97-AF65-F5344CB8AC3E}">
        <p14:creationId xmlns:p14="http://schemas.microsoft.com/office/powerpoint/2010/main" val="28690003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6946</TotalTime>
  <Words>3040</Words>
  <Application>Microsoft Macintosh PowerPoint</Application>
  <PresentationFormat>On-screen Show (4:3)</PresentationFormat>
  <Paragraphs>532</Paragraphs>
  <Slides>65</Slides>
  <Notes>42</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Black</vt:lpstr>
      <vt:lpstr>Aesthetic Facial Analysis</vt:lpstr>
      <vt:lpstr>What is Beauty?</vt:lpstr>
      <vt:lpstr>PowerPoint Presentation</vt:lpstr>
      <vt:lpstr>PowerPoint Presentation</vt:lpstr>
      <vt:lpstr>PowerPoint Presentation</vt:lpstr>
      <vt:lpstr>PowerPoint Presentation</vt:lpstr>
      <vt:lpstr>PowerPoint Presentation</vt:lpstr>
      <vt:lpstr>PowerPoint Presentation</vt:lpstr>
      <vt:lpstr>Frankfort Horizontal Plane</vt:lpstr>
      <vt:lpstr>Facial Subunits</vt:lpstr>
      <vt:lpstr>Facial Proportions</vt:lpstr>
      <vt:lpstr>Facial Proportions</vt:lpstr>
      <vt:lpstr>PowerPoint Presentation</vt:lpstr>
      <vt:lpstr>Eyebrow and Eye Position</vt:lpstr>
      <vt:lpstr>Facial Angles</vt:lpstr>
      <vt:lpstr>Nose</vt:lpstr>
      <vt:lpstr>PowerPoint Presentation</vt:lpstr>
      <vt:lpstr>Lips</vt:lpstr>
      <vt:lpstr>Chin Zero Meridian of Gonzalez-Ulloa</vt:lpstr>
      <vt:lpstr> Neck</vt:lpstr>
      <vt:lpstr>Ears</vt:lpstr>
      <vt:lpstr>Fitzpatrick Classification</vt:lpstr>
      <vt:lpstr>Glogau Photoaging Classification </vt:lpstr>
      <vt:lpstr>Skin</vt:lpstr>
      <vt:lpstr>Recognition &amp;  Treatment of Skin Lesions</vt:lpstr>
      <vt:lpstr>Seborrheic Keratoses</vt:lpstr>
      <vt:lpstr>Dermatosis Papulosa Nigra</vt:lpstr>
      <vt:lpstr>Warts (Verruca Vulgaris)</vt:lpstr>
      <vt:lpstr>Molluscum Contagiosum</vt:lpstr>
      <vt:lpstr>PowerPoint Presentation</vt:lpstr>
      <vt:lpstr>Actinic Keratoses or Solar Keratoses</vt:lpstr>
      <vt:lpstr>Basal Cell Carcinoma</vt:lpstr>
      <vt:lpstr>Basal Cell Carcinomas</vt:lpstr>
      <vt:lpstr>Recurrent Basal Cell Carcinomas</vt:lpstr>
      <vt:lpstr>Genetic Syndromes</vt:lpstr>
      <vt:lpstr>Squamous Cell Carcinoma</vt:lpstr>
      <vt:lpstr>PowerPoint Presentation</vt:lpstr>
      <vt:lpstr>Keratoacanthoma</vt:lpstr>
      <vt:lpstr>What is this?</vt:lpstr>
      <vt:lpstr>Bowen’s Disease</vt:lpstr>
      <vt:lpstr>What is the Diagnosis?</vt:lpstr>
      <vt:lpstr>Melanocytic Neoplasms</vt:lpstr>
      <vt:lpstr>Nevi</vt:lpstr>
      <vt:lpstr>What kinds of moles does she have?</vt:lpstr>
      <vt:lpstr>Congenital Nevi</vt:lpstr>
      <vt:lpstr>PowerPoint Presentation</vt:lpstr>
      <vt:lpstr>PowerPoint Presentation</vt:lpstr>
      <vt:lpstr>Solar Lentigo or actinic lentigo</vt:lpstr>
      <vt:lpstr>PowerPoint Presentation</vt:lpstr>
      <vt:lpstr>Cysts</vt:lpstr>
      <vt:lpstr>What is this condition?</vt:lpstr>
      <vt:lpstr>Dermoid Cysts</vt:lpstr>
      <vt:lpstr>Vascular Anomalies</vt:lpstr>
      <vt:lpstr>Infantile Hemangiomas</vt:lpstr>
      <vt:lpstr>Segmental Hemangiomas &amp;PHACES</vt:lpstr>
      <vt:lpstr>What are these?</vt:lpstr>
      <vt:lpstr>Salmon Patch</vt:lpstr>
      <vt:lpstr>Keloids vs Hypertrophic Scars</vt:lpstr>
      <vt:lpstr>Keloid</vt:lpstr>
      <vt:lpstr>Hypertrophic Scar</vt:lpstr>
      <vt:lpstr>Neurofibromas</vt:lpstr>
      <vt:lpstr>Xanthelasma</vt:lpstr>
      <vt:lpstr>Treatment Methods</vt:lpstr>
      <vt:lpstr>COCLIA</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Aesthetic Facial Analysis</dc:title>
  <dc:creator>Irene Kim</dc:creator>
  <cp:lastModifiedBy>Irene Kim</cp:lastModifiedBy>
  <cp:revision>70</cp:revision>
  <dcterms:created xsi:type="dcterms:W3CDTF">2014-10-17T22:00:26Z</dcterms:created>
  <dcterms:modified xsi:type="dcterms:W3CDTF">2014-10-22T20:47:11Z</dcterms:modified>
</cp:coreProperties>
</file>