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2"/>
          <p:cNvGrpSpPr/>
          <p:nvPr/>
        </p:nvGrpSpPr>
        <p:grpSpPr>
          <a:xfrm>
            <a:off x="-1" y="8347361"/>
            <a:ext cx="13004802" cy="475678"/>
            <a:chOff x="0" y="11520"/>
            <a:chExt cx="13004801" cy="475676"/>
          </a:xfrm>
        </p:grpSpPr>
        <p:sp>
          <p:nvSpPr>
            <p:cNvPr id="30" name="Shape 30"/>
            <p:cNvSpPr/>
            <p:nvPr/>
          </p:nvSpPr>
          <p:spPr>
            <a:xfrm>
              <a:off x="0" y="207590"/>
              <a:ext cx="13004802" cy="83539"/>
            </a:xfrm>
            <a:prstGeom prst="rect">
              <a:avLst/>
            </a:prstGeom>
            <a:solidFill>
              <a:srgbClr val="FFB61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algn="l" defTabSz="45720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" name="Shape 31"/>
            <p:cNvSpPr/>
            <p:nvPr/>
          </p:nvSpPr>
          <p:spPr>
            <a:xfrm>
              <a:off x="0" y="11520"/>
              <a:ext cx="227432" cy="4756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ctr">
              <a:spAutoFit/>
            </a:bodyPr>
            <a:lstStyle>
              <a:lvl1pPr algn="l" defTabSz="457200">
                <a:defRPr sz="2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400"/>
                <a:t> 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1" y="442881"/>
            <a:ext cx="13004802" cy="475678"/>
            <a:chOff x="0" y="11520"/>
            <a:chExt cx="13004801" cy="475676"/>
          </a:xfrm>
        </p:grpSpPr>
        <p:sp>
          <p:nvSpPr>
            <p:cNvPr id="33" name="Shape 33"/>
            <p:cNvSpPr/>
            <p:nvPr/>
          </p:nvSpPr>
          <p:spPr>
            <a:xfrm>
              <a:off x="0" y="207590"/>
              <a:ext cx="13004802" cy="83539"/>
            </a:xfrm>
            <a:prstGeom prst="rect">
              <a:avLst/>
            </a:prstGeom>
            <a:solidFill>
              <a:srgbClr val="536895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algn="l" defTabSz="45720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11520"/>
              <a:ext cx="312115" cy="4756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ctr">
              <a:spAutoFit/>
            </a:bodyPr>
            <a:lstStyle>
              <a:lvl1pPr algn="l" defTabSz="457200">
                <a:defRPr sz="2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400"/>
                <a:t>  </a:t>
              </a:r>
            </a:p>
          </p:txBody>
        </p:sp>
      </p:grpSp>
      <p:pic>
        <p:nvPicPr>
          <p:cNvPr id="36" name="DGSOM_logo_RGB.jpeg" descr="DGSOM_logo_RG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3110" y="8839200"/>
            <a:ext cx="2318739" cy="72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UCLA_H_RGB.jpeg" descr="UCLA_H_RGB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81635" y="8994986"/>
            <a:ext cx="2025228" cy="42446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38"/>
          <p:cNvSpPr/>
          <p:nvPr>
            <p:ph type="sldNum" sz="quarter" idx="2"/>
          </p:nvPr>
        </p:nvSpPr>
        <p:spPr>
          <a:xfrm>
            <a:off x="10236764" y="9426872"/>
            <a:ext cx="2600961" cy="19738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>
            <a:lvl1pPr algn="l" defTabSz="457200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2"/>
          <p:cNvGrpSpPr/>
          <p:nvPr/>
        </p:nvGrpSpPr>
        <p:grpSpPr>
          <a:xfrm>
            <a:off x="-1" y="8347361"/>
            <a:ext cx="13004802" cy="475678"/>
            <a:chOff x="0" y="11520"/>
            <a:chExt cx="13004801" cy="475676"/>
          </a:xfrm>
        </p:grpSpPr>
        <p:sp>
          <p:nvSpPr>
            <p:cNvPr id="40" name="Shape 40"/>
            <p:cNvSpPr/>
            <p:nvPr/>
          </p:nvSpPr>
          <p:spPr>
            <a:xfrm>
              <a:off x="0" y="207590"/>
              <a:ext cx="13004802" cy="83539"/>
            </a:xfrm>
            <a:prstGeom prst="rect">
              <a:avLst/>
            </a:prstGeom>
            <a:solidFill>
              <a:srgbClr val="FFB61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algn="l" defTabSz="45720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" name="Shape 41"/>
            <p:cNvSpPr/>
            <p:nvPr/>
          </p:nvSpPr>
          <p:spPr>
            <a:xfrm>
              <a:off x="0" y="11520"/>
              <a:ext cx="227432" cy="4756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ctr">
              <a:spAutoFit/>
            </a:bodyPr>
            <a:lstStyle>
              <a:lvl1pPr algn="l" defTabSz="457200">
                <a:defRPr sz="2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400"/>
                <a:t> 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-1" y="442881"/>
            <a:ext cx="13004802" cy="475678"/>
            <a:chOff x="0" y="11520"/>
            <a:chExt cx="13004801" cy="475676"/>
          </a:xfrm>
        </p:grpSpPr>
        <p:sp>
          <p:nvSpPr>
            <p:cNvPr id="43" name="Shape 43"/>
            <p:cNvSpPr/>
            <p:nvPr/>
          </p:nvSpPr>
          <p:spPr>
            <a:xfrm>
              <a:off x="0" y="207590"/>
              <a:ext cx="13004802" cy="83539"/>
            </a:xfrm>
            <a:prstGeom prst="rect">
              <a:avLst/>
            </a:prstGeom>
            <a:solidFill>
              <a:srgbClr val="536895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lvl="0" algn="l" defTabSz="45720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11520"/>
              <a:ext cx="312115" cy="4756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ctr">
              <a:spAutoFit/>
            </a:bodyPr>
            <a:lstStyle>
              <a:lvl1pPr algn="l" defTabSz="457200">
                <a:defRPr sz="24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400"/>
                <a:t>  </a:t>
              </a:r>
            </a:p>
          </p:txBody>
        </p:sp>
      </p:grpSp>
      <p:pic>
        <p:nvPicPr>
          <p:cNvPr id="46" name="DGSOM_logo_RGB.jpeg" descr="DGSOM_logo_RG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3110" y="8839200"/>
            <a:ext cx="2318739" cy="7224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UCLA_H_RGB.jpeg" descr="UCLA_H_RGB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81635" y="8994986"/>
            <a:ext cx="2025228" cy="42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-1"/>
            <a:ext cx="13013833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DGSOM_UCLA_H_RGB-Band.jpg" descr="DGSOM_UCLA_H_RGB-Band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" y="3610186"/>
            <a:ext cx="13004801" cy="2366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 idx="4294967295"/>
          </p:nvPr>
        </p:nvSpPr>
        <p:spPr>
          <a:xfrm>
            <a:off x="952500" y="6604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00"/>
              <a:t>Outcomes</a:t>
            </a:r>
          </a:p>
        </p:txBody>
      </p:sp>
      <p:pic>
        <p:nvPicPr>
          <p:cNvPr id="7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3050" y="2245110"/>
            <a:ext cx="4829006" cy="62532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 idx="4294967295"/>
          </p:nvPr>
        </p:nvSpPr>
        <p:spPr>
          <a:xfrm>
            <a:off x="952500" y="1079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00"/>
              <a:t>Conclusions</a:t>
            </a:r>
          </a:p>
        </p:txBody>
      </p:sp>
      <p:sp>
        <p:nvSpPr>
          <p:cNvPr id="80" name="Shape 80"/>
          <p:cNvSpPr/>
          <p:nvPr>
            <p:ph type="body" idx="4294967295"/>
          </p:nvPr>
        </p:nvSpPr>
        <p:spPr>
          <a:xfrm>
            <a:off x="952500" y="1866900"/>
            <a:ext cx="11099800" cy="6286500"/>
          </a:xfrm>
          <a:prstGeom prst="rect">
            <a:avLst/>
          </a:prstGeom>
        </p:spPr>
        <p:txBody>
          <a:bodyPr/>
          <a:lstStyle/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Good tool in combination with face lift/implants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 idx="4294967295"/>
          </p:nvPr>
        </p:nvSpPr>
        <p:spPr>
          <a:xfrm>
            <a:off x="952500" y="1079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00"/>
              <a:t>Complications</a:t>
            </a:r>
          </a:p>
        </p:txBody>
      </p:sp>
      <p:sp>
        <p:nvSpPr>
          <p:cNvPr id="83" name="Shape 83"/>
          <p:cNvSpPr/>
          <p:nvPr>
            <p:ph type="body" idx="4294967295"/>
          </p:nvPr>
        </p:nvSpPr>
        <p:spPr>
          <a:xfrm>
            <a:off x="952500" y="1866900"/>
            <a:ext cx="11099800" cy="6286500"/>
          </a:xfrm>
          <a:prstGeom prst="rect">
            <a:avLst/>
          </a:prstGeom>
        </p:spPr>
        <p:txBody>
          <a:bodyPr/>
          <a:lstStyle/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Seroma/Hematoma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Skin slough/necrosis - smokers, avoid overaggressive lipo, maintain dermal/subdermal plexus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Cobra neck deformity - excess liposuction in anterior neck region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 idx="4294967295"/>
          </p:nvPr>
        </p:nvSpPr>
        <p:spPr>
          <a:xfrm>
            <a:off x="952500" y="27813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 defTabSz="426466">
              <a:defRPr sz="1800"/>
            </a:pPr>
            <a:r>
              <a:rPr sz="5840">
                <a:latin typeface="Comic Sans MS"/>
                <a:ea typeface="Comic Sans MS"/>
                <a:cs typeface="Comic Sans MS"/>
                <a:sym typeface="Comic Sans MS"/>
              </a:rPr>
              <a:t>Cummings 32 </a:t>
            </a:r>
            <a:endParaRPr sz="584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defTabSz="426466">
              <a:defRPr sz="1800"/>
            </a:pPr>
            <a:r>
              <a:rPr sz="5840">
                <a:latin typeface="Comic Sans MS"/>
                <a:ea typeface="Comic Sans MS"/>
                <a:cs typeface="Comic Sans MS"/>
                <a:sym typeface="Comic Sans MS"/>
              </a:rPr>
              <a:t>Mentoplasty and Implants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 idx="4294967295"/>
          </p:nvPr>
        </p:nvSpPr>
        <p:spPr>
          <a:xfrm>
            <a:off x="952500" y="6731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00"/>
              <a:t>Introduction</a:t>
            </a:r>
          </a:p>
        </p:txBody>
      </p:sp>
      <p:sp>
        <p:nvSpPr>
          <p:cNvPr id="88" name="Shape 88"/>
          <p:cNvSpPr/>
          <p:nvPr>
            <p:ph type="body" idx="4294967295"/>
          </p:nvPr>
        </p:nvSpPr>
        <p:spPr>
          <a:xfrm>
            <a:off x="952500" y="1689100"/>
            <a:ext cx="11099800" cy="6286500"/>
          </a:xfrm>
          <a:prstGeom prst="rect">
            <a:avLst/>
          </a:prstGeom>
        </p:spPr>
        <p:txBody>
          <a:bodyPr/>
          <a:lstStyle/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Chin prominence - unique human feature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Contributes to facial harmony - can impact appearance of lips, teeth, nose, neck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Alloplastic implants and Horizontal osteotomy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body" idx="4294967295"/>
          </p:nvPr>
        </p:nvSpPr>
        <p:spPr>
          <a:xfrm>
            <a:off x="952500" y="914400"/>
            <a:ext cx="11099800" cy="6286500"/>
          </a:xfrm>
          <a:prstGeom prst="rect">
            <a:avLst/>
          </a:prstGeom>
        </p:spPr>
        <p:txBody>
          <a:bodyPr/>
          <a:lstStyle/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Useful for the correction of anteroposterior bony deficiency. Microgenia (horizontal defects)</a:t>
            </a:r>
          </a:p>
        </p:txBody>
      </p:sp>
      <p:sp>
        <p:nvSpPr>
          <p:cNvPr id="91" name="Shape 91"/>
          <p:cNvSpPr/>
          <p:nvPr>
            <p:ph type="title" idx="4294967295"/>
          </p:nvPr>
        </p:nvSpPr>
        <p:spPr>
          <a:xfrm>
            <a:off x="952500" y="6731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>
                <a:latin typeface="Comic Sans MS"/>
                <a:ea typeface="Comic Sans MS"/>
                <a:cs typeface="Comic Sans MS"/>
                <a:sym typeface="Comic Sans MS"/>
              </a:rPr>
              <a:t>Alloplastic Implants</a:t>
            </a:r>
            <a:r>
              <a:rPr sz="50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idx="4294967295"/>
          </p:nvPr>
        </p:nvSpPr>
        <p:spPr>
          <a:xfrm>
            <a:off x="952500" y="2222500"/>
            <a:ext cx="11099800" cy="6286500"/>
          </a:xfrm>
          <a:prstGeom prst="rect">
            <a:avLst/>
          </a:prstGeom>
        </p:spPr>
        <p:txBody>
          <a:bodyPr/>
          <a:lstStyle/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Versatile technique that allows: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2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horizontal advancement or reduction of the chin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2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Vertical lengthening or shortening of the chin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2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Correction of transverse deformities</a:t>
            </a:r>
          </a:p>
        </p:txBody>
      </p:sp>
      <p:sp>
        <p:nvSpPr>
          <p:cNvPr id="94" name="Shape 94"/>
          <p:cNvSpPr/>
          <p:nvPr>
            <p:ph type="title" idx="4294967295"/>
          </p:nvPr>
        </p:nvSpPr>
        <p:spPr>
          <a:xfrm>
            <a:off x="787399" y="584200"/>
            <a:ext cx="11824495" cy="2159000"/>
          </a:xfrm>
          <a:prstGeom prst="rect">
            <a:avLst/>
          </a:prstGeom>
        </p:spPr>
        <p:txBody>
          <a:bodyPr/>
          <a:lstStyle>
            <a:lvl1pPr>
              <a:defRPr sz="4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4500"/>
              <a:t>Horizontal Osteotomy-Sliding Genioplasty 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 idx="4294967295"/>
          </p:nvPr>
        </p:nvSpPr>
        <p:spPr>
          <a:xfrm>
            <a:off x="952500" y="681838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00"/>
              <a:t>Aesthetic Analysis</a:t>
            </a:r>
          </a:p>
        </p:txBody>
      </p:sp>
      <p:pic>
        <p:nvPicPr>
          <p:cNvPr id="9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2320" y="3649582"/>
            <a:ext cx="6682070" cy="2859326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>
            <p:ph type="body" idx="4294967295"/>
          </p:nvPr>
        </p:nvSpPr>
        <p:spPr>
          <a:xfrm>
            <a:off x="952500" y="6350000"/>
            <a:ext cx="11099800" cy="2159000"/>
          </a:xfrm>
          <a:prstGeom prst="rect">
            <a:avLst/>
          </a:prstGeom>
        </p:spPr>
        <p:txBody>
          <a:bodyPr/>
          <a:lstStyle/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Ideal relationship of the chin as it relates to the lips and lower facial structures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 idx="4294967295"/>
          </p:nvPr>
        </p:nvSpPr>
        <p:spPr>
          <a:xfrm>
            <a:off x="952500" y="681838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00"/>
              <a:t>Aesthetic Analysis</a:t>
            </a:r>
          </a:p>
        </p:txBody>
      </p:sp>
      <p:sp>
        <p:nvSpPr>
          <p:cNvPr id="101" name="Shape 101"/>
          <p:cNvSpPr/>
          <p:nvPr>
            <p:ph type="body" idx="4294967295"/>
          </p:nvPr>
        </p:nvSpPr>
        <p:spPr>
          <a:xfrm>
            <a:off x="952500" y="6350000"/>
            <a:ext cx="11099800" cy="2159000"/>
          </a:xfrm>
          <a:prstGeom prst="rect">
            <a:avLst/>
          </a:prstGeom>
        </p:spPr>
        <p:txBody>
          <a:bodyPr/>
          <a:lstStyle/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Pogonion should be at or just posterior to zero meridian</a:t>
            </a:r>
          </a:p>
        </p:txBody>
      </p:sp>
      <p:pic>
        <p:nvPicPr>
          <p:cNvPr id="10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5533" y="2170236"/>
            <a:ext cx="3212789" cy="4605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 idx="4294967295"/>
          </p:nvPr>
        </p:nvSpPr>
        <p:spPr>
          <a:xfrm>
            <a:off x="952500" y="681838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00"/>
              <a:t>Aesthetic Analysis</a:t>
            </a:r>
          </a:p>
        </p:txBody>
      </p:sp>
      <p:sp>
        <p:nvSpPr>
          <p:cNvPr id="105" name="Shape 105"/>
          <p:cNvSpPr/>
          <p:nvPr>
            <p:ph type="body" idx="4294967295"/>
          </p:nvPr>
        </p:nvSpPr>
        <p:spPr>
          <a:xfrm>
            <a:off x="952500" y="6350000"/>
            <a:ext cx="11099800" cy="2159000"/>
          </a:xfrm>
          <a:prstGeom prst="rect">
            <a:avLst/>
          </a:prstGeom>
        </p:spPr>
        <p:txBody>
          <a:bodyPr/>
          <a:lstStyle/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Ideal relationship of the chin as it relates to the lips and lower facial structures</a:t>
            </a:r>
          </a:p>
        </p:txBody>
      </p:sp>
      <p:pic>
        <p:nvPicPr>
          <p:cNvPr id="10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1043" y="2829114"/>
            <a:ext cx="4105436" cy="3050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 idx="4294967295"/>
          </p:nvPr>
        </p:nvSpPr>
        <p:spPr>
          <a:xfrm>
            <a:off x="952500" y="27813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 defTabSz="426466">
              <a:defRPr sz="1800"/>
            </a:pPr>
            <a:r>
              <a:rPr sz="5840">
                <a:latin typeface="Comic Sans MS"/>
                <a:ea typeface="Comic Sans MS"/>
                <a:cs typeface="Comic Sans MS"/>
                <a:sym typeface="Comic Sans MS"/>
              </a:rPr>
              <a:t>Cummings 31</a:t>
            </a:r>
            <a:endParaRPr sz="584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defTabSz="426466">
              <a:defRPr sz="1800"/>
            </a:pPr>
            <a:r>
              <a:rPr sz="5840">
                <a:latin typeface="Comic Sans MS"/>
                <a:ea typeface="Comic Sans MS"/>
                <a:cs typeface="Comic Sans MS"/>
                <a:sym typeface="Comic Sans MS"/>
              </a:rPr>
              <a:t>Liposuction </a:t>
            </a:r>
          </a:p>
        </p:txBody>
      </p:sp>
      <p:sp>
        <p:nvSpPr>
          <p:cNvPr id="55" name="Shape 55"/>
          <p:cNvSpPr/>
          <p:nvPr>
            <p:ph type="body" idx="4294967295"/>
          </p:nvPr>
        </p:nvSpPr>
        <p:spPr>
          <a:xfrm>
            <a:off x="960030" y="5723851"/>
            <a:ext cx="11099801" cy="756917"/>
          </a:xfrm>
          <a:prstGeom prst="rect">
            <a:avLst/>
          </a:prstGeom>
        </p:spPr>
        <p:txBody>
          <a:bodyPr/>
          <a:lstStyle/>
          <a:p>
            <a:pPr lvl="0" marL="0" indent="0" algn="ctr" defTabSz="182880">
              <a:lnSpc>
                <a:spcPts val="2600"/>
              </a:lnSpc>
              <a:spcBef>
                <a:spcPts val="0"/>
              </a:spcBef>
              <a:buSzTx/>
              <a:buNone/>
              <a:defRPr sz="1800"/>
            </a:pPr>
            <a:r>
              <a:rPr b="1" sz="20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Jon Mallen-St. Clair MD, PhD</a:t>
            </a:r>
            <a:endParaRPr b="1" baseline="31999" sz="2000">
              <a:solidFill>
                <a:srgbClr val="1A1A1A"/>
              </a:solidFill>
              <a:uFill>
                <a:solidFill>
                  <a:srgbClr val="1A1A1A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0" indent="0" algn="ctr" defTabSz="182880">
              <a:lnSpc>
                <a:spcPts val="2600"/>
              </a:lnSpc>
              <a:spcBef>
                <a:spcPts val="0"/>
              </a:spcBef>
              <a:buSzTx/>
              <a:buNone/>
              <a:defRPr sz="1800"/>
            </a:pPr>
            <a:endParaRPr b="1" baseline="31999" sz="2000">
              <a:solidFill>
                <a:srgbClr val="1A1A1A"/>
              </a:solidFill>
              <a:uFill>
                <a:solidFill>
                  <a:srgbClr val="1A1A1A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marL="0" indent="0" algn="ctr" defTabSz="182880">
              <a:lnSpc>
                <a:spcPct val="150000"/>
              </a:lnSpc>
              <a:spcBef>
                <a:spcPts val="400"/>
              </a:spcBef>
              <a:buSzTx/>
              <a:buNone/>
              <a:tabLst>
                <a:tab pos="1409700" algn="l"/>
                <a:tab pos="2057400" algn="l"/>
              </a:tabLst>
              <a:defRPr sz="1800"/>
            </a:pPr>
            <a:r>
              <a:rPr b="1" sz="200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Department of Head and Neck Surgery, David Geffen School of Medicine at UCLA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body" idx="4294967295"/>
          </p:nvPr>
        </p:nvSpPr>
        <p:spPr>
          <a:xfrm>
            <a:off x="952500" y="1638300"/>
            <a:ext cx="11099800" cy="6286500"/>
          </a:xfrm>
          <a:prstGeom prst="rect">
            <a:avLst/>
          </a:prstGeom>
        </p:spPr>
        <p:txBody>
          <a:bodyPr/>
          <a:lstStyle/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Microgenia-small chin (horizontal or vertical) normal bite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Micrognathia-mandibular hypoplasia, malocclusion</a:t>
            </a:r>
          </a:p>
        </p:txBody>
      </p:sp>
      <p:sp>
        <p:nvSpPr>
          <p:cNvPr id="109" name="Shape 109"/>
          <p:cNvSpPr/>
          <p:nvPr>
            <p:ph type="title" idx="4294967295"/>
          </p:nvPr>
        </p:nvSpPr>
        <p:spPr>
          <a:xfrm>
            <a:off x="952500" y="6731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00"/>
              <a:t>Chin Deformities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body" idx="4294967295"/>
          </p:nvPr>
        </p:nvSpPr>
        <p:spPr>
          <a:xfrm>
            <a:off x="952500" y="1282700"/>
            <a:ext cx="11099800" cy="6286500"/>
          </a:xfrm>
          <a:prstGeom prst="rect">
            <a:avLst/>
          </a:prstGeom>
        </p:spPr>
        <p:txBody>
          <a:bodyPr/>
          <a:lstStyle/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Retrogenia-retruded chin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Retrognathia-retruded mandible, malocclusion</a:t>
            </a:r>
          </a:p>
        </p:txBody>
      </p:sp>
      <p:sp>
        <p:nvSpPr>
          <p:cNvPr id="112" name="Shape 112"/>
          <p:cNvSpPr/>
          <p:nvPr>
            <p:ph type="title" idx="4294967295"/>
          </p:nvPr>
        </p:nvSpPr>
        <p:spPr>
          <a:xfrm>
            <a:off x="952500" y="6731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00"/>
              <a:t>Chin Deformities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body" idx="4294967295"/>
          </p:nvPr>
        </p:nvSpPr>
        <p:spPr>
          <a:xfrm>
            <a:off x="952500" y="2222500"/>
            <a:ext cx="11099800" cy="6286500"/>
          </a:xfrm>
          <a:prstGeom prst="rect">
            <a:avLst/>
          </a:prstGeom>
        </p:spPr>
        <p:txBody>
          <a:bodyPr/>
          <a:lstStyle/>
          <a:p>
            <a:pPr lvl="1" marL="817880" indent="-408940" defTabSz="537463">
              <a:spcBef>
                <a:spcPts val="3800"/>
              </a:spcBef>
              <a:defRPr sz="1800"/>
            </a:pPr>
            <a:r>
              <a:rPr sz="3312">
                <a:latin typeface="Comic Sans MS"/>
                <a:ea typeface="Comic Sans MS"/>
                <a:cs typeface="Comic Sans MS"/>
                <a:sym typeface="Comic Sans MS"/>
              </a:rPr>
              <a:t>Witch’s chin deformity</a:t>
            </a:r>
            <a:endParaRPr sz="3312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marL="817880" indent="-408940" defTabSz="537463">
              <a:spcBef>
                <a:spcPts val="3800"/>
              </a:spcBef>
              <a:defRPr sz="1800"/>
            </a:pPr>
            <a:r>
              <a:rPr sz="3312">
                <a:latin typeface="Comic Sans MS"/>
                <a:ea typeface="Comic Sans MS"/>
                <a:cs typeface="Comic Sans MS"/>
                <a:sym typeface="Comic Sans MS"/>
              </a:rPr>
              <a:t>Soft tissue deformity - ptosis</a:t>
            </a:r>
            <a:endParaRPr sz="3312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marL="817880" indent="-408940" defTabSz="537463">
              <a:spcBef>
                <a:spcPts val="3800"/>
              </a:spcBef>
              <a:defRPr sz="1800"/>
            </a:pPr>
            <a:r>
              <a:rPr sz="3312">
                <a:latin typeface="Comic Sans MS"/>
                <a:ea typeface="Comic Sans MS"/>
                <a:cs typeface="Comic Sans MS"/>
                <a:sym typeface="Comic Sans MS"/>
              </a:rPr>
              <a:t>Weakening of the muscular attachments of the mentalis and depressor labii inferioris</a:t>
            </a:r>
            <a:endParaRPr sz="3312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marL="817880" indent="-408940" defTabSz="537463">
              <a:spcBef>
                <a:spcPts val="3800"/>
              </a:spcBef>
              <a:defRPr sz="1800"/>
            </a:pPr>
            <a:r>
              <a:rPr sz="3312">
                <a:latin typeface="Comic Sans MS"/>
                <a:ea typeface="Comic Sans MS"/>
                <a:cs typeface="Comic Sans MS"/>
                <a:sym typeface="Comic Sans MS"/>
              </a:rPr>
              <a:t>Soft tissue pad of chin falls below the mandible —&gt; horizontal crease worsens with smile</a:t>
            </a:r>
            <a:endParaRPr sz="3312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marL="817880" indent="-408940" defTabSz="537463">
              <a:spcBef>
                <a:spcPts val="3800"/>
              </a:spcBef>
              <a:defRPr sz="1800"/>
            </a:pPr>
            <a:r>
              <a:rPr sz="3312">
                <a:latin typeface="Comic Sans MS"/>
                <a:ea typeface="Comic Sans MS"/>
                <a:cs typeface="Comic Sans MS"/>
                <a:sym typeface="Comic Sans MS"/>
              </a:rPr>
              <a:t>Can be caused by failure to reapproximate mentalis </a:t>
            </a:r>
          </a:p>
        </p:txBody>
      </p:sp>
      <p:sp>
        <p:nvSpPr>
          <p:cNvPr id="115" name="Shape 115"/>
          <p:cNvSpPr/>
          <p:nvPr>
            <p:ph type="title" idx="4294967295"/>
          </p:nvPr>
        </p:nvSpPr>
        <p:spPr>
          <a:xfrm>
            <a:off x="952500" y="6731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00"/>
              <a:t>Chin Deformities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 idx="4294967295"/>
          </p:nvPr>
        </p:nvSpPr>
        <p:spPr>
          <a:xfrm>
            <a:off x="952500" y="6604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00"/>
              <a:t>Technique - Alloplastic Implant</a:t>
            </a:r>
          </a:p>
        </p:txBody>
      </p:sp>
      <p:pic>
        <p:nvPicPr>
          <p:cNvPr id="11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411" y="2559580"/>
            <a:ext cx="2402721" cy="5306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86378" y="3145191"/>
            <a:ext cx="3572311" cy="2476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42748" y="5925750"/>
            <a:ext cx="2859571" cy="2249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 idx="4294967295"/>
          </p:nvPr>
        </p:nvSpPr>
        <p:spPr>
          <a:xfrm>
            <a:off x="952500" y="6604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00"/>
              <a:t>Technique - Sliding Genioplasty</a:t>
            </a:r>
          </a:p>
        </p:txBody>
      </p:sp>
      <p:pic>
        <p:nvPicPr>
          <p:cNvPr id="12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6362" y="2849875"/>
            <a:ext cx="2975193" cy="215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1132" y="2767228"/>
            <a:ext cx="2556131" cy="2325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16875" y="3136094"/>
            <a:ext cx="2346496" cy="18005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18808" y="5128251"/>
            <a:ext cx="2949150" cy="2549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66195" y="5322583"/>
            <a:ext cx="3239040" cy="2295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548030" y="5392216"/>
            <a:ext cx="2284186" cy="1844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 idx="4294967295"/>
          </p:nvPr>
        </p:nvSpPr>
        <p:spPr>
          <a:xfrm>
            <a:off x="952500" y="6604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00"/>
              <a:t>Technique</a:t>
            </a:r>
          </a:p>
        </p:txBody>
      </p:sp>
      <p:pic>
        <p:nvPicPr>
          <p:cNvPr id="13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8228" y="3196272"/>
            <a:ext cx="2426948" cy="1874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55303" y="3207158"/>
            <a:ext cx="2224571" cy="1852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 idx="4294967295"/>
          </p:nvPr>
        </p:nvSpPr>
        <p:spPr>
          <a:xfrm>
            <a:off x="952500" y="6604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00"/>
              <a:t>Technique</a:t>
            </a:r>
          </a:p>
        </p:txBody>
      </p:sp>
      <p:pic>
        <p:nvPicPr>
          <p:cNvPr id="13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446" y="2714152"/>
            <a:ext cx="3215595" cy="2134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1940" y="2725845"/>
            <a:ext cx="3216900" cy="2111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55892" y="2716830"/>
            <a:ext cx="3281336" cy="2129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3934" y="5130992"/>
            <a:ext cx="3270619" cy="2156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85930" y="5161934"/>
            <a:ext cx="3228920" cy="2094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196969" y="5164939"/>
            <a:ext cx="3199182" cy="2088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0379" y="3427326"/>
            <a:ext cx="5786684" cy="1428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3635" y="782255"/>
            <a:ext cx="2583269" cy="7711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27991" y="3978775"/>
            <a:ext cx="7446386" cy="13083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 idx="4294967295"/>
          </p:nvPr>
        </p:nvSpPr>
        <p:spPr>
          <a:xfrm>
            <a:off x="952500" y="11430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00"/>
              <a:t>Introduction</a:t>
            </a:r>
          </a:p>
        </p:txBody>
      </p:sp>
      <p:sp>
        <p:nvSpPr>
          <p:cNvPr id="58" name="Shape 58"/>
          <p:cNvSpPr/>
          <p:nvPr>
            <p:ph type="body" idx="4294967295"/>
          </p:nvPr>
        </p:nvSpPr>
        <p:spPr>
          <a:xfrm>
            <a:off x="952500" y="2222500"/>
            <a:ext cx="11099800" cy="6286500"/>
          </a:xfrm>
          <a:prstGeom prst="rect">
            <a:avLst/>
          </a:prstGeom>
        </p:spPr>
        <p:txBody>
          <a:bodyPr/>
          <a:lstStyle/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Distribution of body fat - genetics + hormones, diet, exercise, medications and patient age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Fat deposition occurs through enlargement as opposed to addition of new adipocytes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Liposuction removes adipocytes and therefore can have long lasting effects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76405" y="818770"/>
            <a:ext cx="2394125" cy="73259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 idx="4294967295"/>
          </p:nvPr>
        </p:nvSpPr>
        <p:spPr>
          <a:xfrm>
            <a:off x="952500" y="6604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00"/>
              <a:t>Complications</a:t>
            </a:r>
          </a:p>
        </p:txBody>
      </p:sp>
      <p:sp>
        <p:nvSpPr>
          <p:cNvPr id="151" name="Shape 151"/>
          <p:cNvSpPr/>
          <p:nvPr>
            <p:ph type="body" idx="4294967295"/>
          </p:nvPr>
        </p:nvSpPr>
        <p:spPr>
          <a:xfrm>
            <a:off x="952500" y="1727200"/>
            <a:ext cx="11099800" cy="6286500"/>
          </a:xfrm>
          <a:prstGeom prst="rect">
            <a:avLst/>
          </a:prstGeom>
        </p:spPr>
        <p:txBody>
          <a:bodyPr/>
          <a:lstStyle/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Mentoplasty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2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migration of implant, infection (rare)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Genioplasty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2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mental nerve trauma, malunion/non union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 idx="4294967295"/>
          </p:nvPr>
        </p:nvSpPr>
        <p:spPr>
          <a:xfrm>
            <a:off x="952500" y="12446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00"/>
              <a:t>COCLIA QUESTIONS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56" name="Shape 156"/>
          <p:cNvSpPr/>
          <p:nvPr/>
        </p:nvSpPr>
        <p:spPr>
          <a:xfrm>
            <a:off x="1401756" y="4449295"/>
            <a:ext cx="10250328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defRPr sz="1800"/>
            </a:pPr>
            <a:r>
              <a:rPr sz="2200">
                <a:latin typeface="Helvetica"/>
                <a:ea typeface="Helvetica"/>
                <a:cs typeface="Helvetica"/>
                <a:sym typeface="Helvetica"/>
              </a:rPr>
              <a:t>7.4.1	Microgenia, micrognathia, retrogenia, retrognathia-what is the difference?	</a:t>
            </a:r>
            <a:endParaRPr sz="22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/>
            </a:pPr>
            <a:endParaRPr sz="2200"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5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8950" y="4294679"/>
            <a:ext cx="6946901" cy="1168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16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8517" y="961936"/>
            <a:ext cx="5080001" cy="320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3130" y="4205715"/>
            <a:ext cx="5252217" cy="3969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1192" y="961936"/>
            <a:ext cx="2888498" cy="3200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67" name="Shape 167"/>
          <p:cNvSpPr/>
          <p:nvPr>
            <p:ph type="body" idx="4294967295"/>
          </p:nvPr>
        </p:nvSpPr>
        <p:spPr>
          <a:xfrm>
            <a:off x="952500" y="1574800"/>
            <a:ext cx="11099800" cy="6286500"/>
          </a:xfrm>
          <a:prstGeom prst="rect">
            <a:avLst/>
          </a:prstGeom>
        </p:spPr>
        <p:txBody>
          <a:bodyPr/>
          <a:lstStyle/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Microgenia/retrogenia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2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chin implant vs. sliding genioplasty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Micrognathia/retrognathia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2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sagittal split osteotomy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70" name="Shape 170"/>
          <p:cNvSpPr/>
          <p:nvPr/>
        </p:nvSpPr>
        <p:spPr>
          <a:xfrm>
            <a:off x="737716" y="3505557"/>
            <a:ext cx="11741846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2500"/>
              <a:t>7.4.2	A young lady comes to see you in your office for consultation regarding chin augmentation. Methods of facial analysis?	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 idx="4294967295"/>
          </p:nvPr>
        </p:nvSpPr>
        <p:spPr>
          <a:xfrm>
            <a:off x="952500" y="681838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00"/>
              <a:t>Aesthetic Analysis</a:t>
            </a:r>
          </a:p>
        </p:txBody>
      </p:sp>
      <p:sp>
        <p:nvSpPr>
          <p:cNvPr id="173" name="Shape 173"/>
          <p:cNvSpPr/>
          <p:nvPr>
            <p:ph type="body" idx="4294967295"/>
          </p:nvPr>
        </p:nvSpPr>
        <p:spPr>
          <a:xfrm>
            <a:off x="952500" y="6350000"/>
            <a:ext cx="11099800" cy="2159000"/>
          </a:xfrm>
          <a:prstGeom prst="rect">
            <a:avLst/>
          </a:prstGeom>
        </p:spPr>
        <p:txBody>
          <a:bodyPr/>
          <a:lstStyle/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Pogonion should be at or just posterior to zero meridian</a:t>
            </a:r>
          </a:p>
        </p:txBody>
      </p:sp>
      <p:pic>
        <p:nvPicPr>
          <p:cNvPr id="17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5533" y="2170236"/>
            <a:ext cx="3212789" cy="4605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 idx="4294967295"/>
          </p:nvPr>
        </p:nvSpPr>
        <p:spPr>
          <a:xfrm>
            <a:off x="952500" y="681838"/>
            <a:ext cx="11099800" cy="2159001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00"/>
              <a:t>Aesthetic Analysis</a:t>
            </a:r>
          </a:p>
        </p:txBody>
      </p:sp>
      <p:sp>
        <p:nvSpPr>
          <p:cNvPr id="177" name="Shape 177"/>
          <p:cNvSpPr/>
          <p:nvPr>
            <p:ph type="body" idx="4294967295"/>
          </p:nvPr>
        </p:nvSpPr>
        <p:spPr>
          <a:xfrm>
            <a:off x="952500" y="6350000"/>
            <a:ext cx="11099800" cy="2159000"/>
          </a:xfrm>
          <a:prstGeom prst="rect">
            <a:avLst/>
          </a:prstGeom>
        </p:spPr>
        <p:txBody>
          <a:bodyPr/>
          <a:lstStyle/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Ideal relationship of the chin as it relates to the lips and lower facial structures</a:t>
            </a:r>
          </a:p>
        </p:txBody>
      </p:sp>
      <p:pic>
        <p:nvPicPr>
          <p:cNvPr id="17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1043" y="2829114"/>
            <a:ext cx="4105436" cy="3050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 idx="4294967295"/>
          </p:nvPr>
        </p:nvSpPr>
        <p:spPr>
          <a:xfrm>
            <a:off x="952500" y="1079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00"/>
              <a:t>Ideal Candidates</a:t>
            </a:r>
          </a:p>
        </p:txBody>
      </p:sp>
      <p:sp>
        <p:nvSpPr>
          <p:cNvPr id="61" name="Shape 61"/>
          <p:cNvSpPr/>
          <p:nvPr>
            <p:ph type="body" idx="4294967295"/>
          </p:nvPr>
        </p:nvSpPr>
        <p:spPr>
          <a:xfrm>
            <a:off x="952500" y="1866900"/>
            <a:ext cx="11099800" cy="6286500"/>
          </a:xfrm>
          <a:prstGeom prst="rect">
            <a:avLst/>
          </a:prstGeom>
        </p:spPr>
        <p:txBody>
          <a:bodyPr/>
          <a:lstStyle/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Subcutaneous fat pocket refractory to weight loss.  Familial.  Young skin. Submental, melolabial, submandibular, buccal areas</a:t>
            </a: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81" name="Shape 181"/>
          <p:cNvSpPr/>
          <p:nvPr/>
        </p:nvSpPr>
        <p:spPr>
          <a:xfrm>
            <a:off x="1556054" y="4175759"/>
            <a:ext cx="11092682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2700"/>
              <a:t>7.4.3	How do you determine if a patient needs a mentoplasty vs. sliding genioplasty?	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84" name="Shape 184"/>
          <p:cNvSpPr/>
          <p:nvPr>
            <p:ph type="body" idx="4294967295"/>
          </p:nvPr>
        </p:nvSpPr>
        <p:spPr>
          <a:xfrm>
            <a:off x="952500" y="1574800"/>
            <a:ext cx="11099800" cy="6286500"/>
          </a:xfrm>
          <a:prstGeom prst="rect">
            <a:avLst/>
          </a:prstGeom>
        </p:spPr>
        <p:txBody>
          <a:bodyPr/>
          <a:lstStyle/>
          <a:p>
            <a:pPr lvl="1" marL="702310" indent="-351155" defTabSz="461518">
              <a:spcBef>
                <a:spcPts val="3300"/>
              </a:spcBef>
              <a:defRPr sz="1800"/>
            </a:pPr>
            <a:r>
              <a:rPr sz="2844">
                <a:latin typeface="Comic Sans MS"/>
                <a:ea typeface="Comic Sans MS"/>
                <a:cs typeface="Comic Sans MS"/>
                <a:sym typeface="Comic Sans MS"/>
              </a:rPr>
              <a:t>Mentoplasty-chin implant</a:t>
            </a:r>
            <a:endParaRPr sz="2844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2" marL="1053465" indent="-351155" defTabSz="461518">
              <a:spcBef>
                <a:spcPts val="3300"/>
              </a:spcBef>
              <a:defRPr sz="1800"/>
            </a:pPr>
            <a:r>
              <a:rPr sz="2844">
                <a:latin typeface="Comic Sans MS"/>
                <a:ea typeface="Comic Sans MS"/>
                <a:cs typeface="Comic Sans MS"/>
                <a:sym typeface="Comic Sans MS"/>
              </a:rPr>
              <a:t>can gain up to 70% projection, good for horizontal defects</a:t>
            </a:r>
            <a:endParaRPr sz="2844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marL="702310" indent="-351155" defTabSz="461518">
              <a:spcBef>
                <a:spcPts val="3300"/>
              </a:spcBef>
              <a:defRPr sz="1800"/>
            </a:pPr>
            <a:r>
              <a:rPr sz="2844">
                <a:latin typeface="Comic Sans MS"/>
                <a:ea typeface="Comic Sans MS"/>
                <a:cs typeface="Comic Sans MS"/>
                <a:sym typeface="Comic Sans MS"/>
              </a:rPr>
              <a:t>Sliding genioplasty</a:t>
            </a:r>
            <a:endParaRPr sz="2844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2" marL="1053465" indent="-351155" defTabSz="461518">
              <a:spcBef>
                <a:spcPts val="3300"/>
              </a:spcBef>
              <a:defRPr sz="1800"/>
            </a:pPr>
            <a:r>
              <a:rPr sz="2844">
                <a:latin typeface="Comic Sans MS"/>
                <a:ea typeface="Comic Sans MS"/>
                <a:cs typeface="Comic Sans MS"/>
                <a:sym typeface="Comic Sans MS"/>
              </a:rPr>
              <a:t>moves anterior part of mandible forward</a:t>
            </a:r>
            <a:endParaRPr sz="2844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2" marL="1053465" indent="-351155" defTabSz="461518">
              <a:spcBef>
                <a:spcPts val="3300"/>
              </a:spcBef>
              <a:defRPr sz="1800"/>
            </a:pPr>
            <a:r>
              <a:rPr sz="2844">
                <a:latin typeface="Comic Sans MS"/>
                <a:ea typeface="Comic Sans MS"/>
                <a:cs typeface="Comic Sans MS"/>
                <a:sym typeface="Comic Sans MS"/>
              </a:rPr>
              <a:t>versatile - can be used to correct vertical defects</a:t>
            </a:r>
            <a:endParaRPr sz="2844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2" marL="1053465" indent="-351155" defTabSz="461518">
              <a:spcBef>
                <a:spcPts val="3300"/>
              </a:spcBef>
              <a:defRPr sz="1800"/>
            </a:pPr>
            <a:r>
              <a:rPr sz="2844">
                <a:latin typeface="Comic Sans MS"/>
                <a:ea typeface="Comic Sans MS"/>
                <a:cs typeface="Comic Sans MS"/>
                <a:sym typeface="Comic Sans MS"/>
              </a:rPr>
              <a:t>more severe cases (retrognathia, hemifacial atrophy, failed implant)</a:t>
            </a:r>
          </a:p>
        </p:txBody>
      </p: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87" name="Shape 187"/>
          <p:cNvSpPr/>
          <p:nvPr/>
        </p:nvSpPr>
        <p:spPr>
          <a:xfrm>
            <a:off x="2119783" y="4295596"/>
            <a:ext cx="876523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2400"/>
              <a:t>7.4.4	Discuss the complications of mentoplasty vs. genioplasty.</a:t>
            </a:r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90" name="Shape 190"/>
          <p:cNvSpPr/>
          <p:nvPr>
            <p:ph type="body" idx="4294967295"/>
          </p:nvPr>
        </p:nvSpPr>
        <p:spPr>
          <a:xfrm>
            <a:off x="952500" y="1574800"/>
            <a:ext cx="11099800" cy="6286500"/>
          </a:xfrm>
          <a:prstGeom prst="rect">
            <a:avLst/>
          </a:prstGeom>
        </p:spPr>
        <p:txBody>
          <a:bodyPr/>
          <a:lstStyle/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Mentoplasty-complications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2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infection, displacement, extrusion, mental n. injury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Sliding genioplasty-complications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2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lip incompetence, tooth injury, mental n. injury, non union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193" name="Shape 193"/>
          <p:cNvSpPr/>
          <p:nvPr/>
        </p:nvSpPr>
        <p:spPr>
          <a:xfrm>
            <a:off x="2495506" y="4081665"/>
            <a:ext cx="742950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2300"/>
              <a:t>7.4.5	What is a witch’s chin and how do you correct it?	</a:t>
            </a:r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body" idx="4294967295"/>
          </p:nvPr>
        </p:nvSpPr>
        <p:spPr>
          <a:xfrm>
            <a:off x="952500" y="3159434"/>
            <a:ext cx="11099801" cy="6286501"/>
          </a:xfrm>
          <a:prstGeom prst="rect">
            <a:avLst/>
          </a:prstGeom>
        </p:spPr>
        <p:txBody>
          <a:bodyPr/>
          <a:lstStyle/>
          <a:p>
            <a:pPr lvl="1" marL="814916" indent="-370416">
              <a:defRPr sz="1800"/>
            </a:pPr>
            <a:r>
              <a:rPr sz="3000">
                <a:latin typeface="Comic Sans MS"/>
                <a:ea typeface="Comic Sans MS"/>
                <a:cs typeface="Comic Sans MS"/>
                <a:sym typeface="Comic Sans MS"/>
              </a:rPr>
              <a:t>Weakening of the muscular attachments of the mentalis and depressor labii inferioris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marL="814916" indent="-370416">
              <a:defRPr sz="1800"/>
            </a:pPr>
            <a:r>
              <a:rPr sz="3000">
                <a:latin typeface="Comic Sans MS"/>
                <a:ea typeface="Comic Sans MS"/>
                <a:cs typeface="Comic Sans MS"/>
                <a:sym typeface="Comic Sans MS"/>
              </a:rPr>
              <a:t>Soft tissue pad of chin falls below the mandible —&gt; horizontal crease worsens with smile</a:t>
            </a:r>
            <a:endParaRPr sz="30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 marL="814916" indent="-370416">
              <a:defRPr sz="1800"/>
            </a:pPr>
            <a:r>
              <a:rPr sz="3000">
                <a:latin typeface="Comic Sans MS"/>
                <a:ea typeface="Comic Sans MS"/>
                <a:cs typeface="Comic Sans MS"/>
                <a:sym typeface="Comic Sans MS"/>
              </a:rPr>
              <a:t>Repair by removing ellipse of submental skin, creating soft tissue flap on chin and advancing/plicating inferiorly </a:t>
            </a:r>
          </a:p>
        </p:txBody>
      </p:sp>
      <p:sp>
        <p:nvSpPr>
          <p:cNvPr id="196" name="Shape 196"/>
          <p:cNvSpPr/>
          <p:nvPr>
            <p:ph type="title" idx="4294967295"/>
          </p:nvPr>
        </p:nvSpPr>
        <p:spPr>
          <a:xfrm>
            <a:off x="952500" y="6731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00"/>
              <a:t>Witch’s Chin Deformity</a:t>
            </a:r>
          </a:p>
        </p:txBody>
      </p:sp>
      <p:pic>
        <p:nvPicPr>
          <p:cNvPr id="197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7399" y="2369955"/>
            <a:ext cx="1320801" cy="177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00" name="Shape 200"/>
          <p:cNvSpPr/>
          <p:nvPr/>
        </p:nvSpPr>
        <p:spPr>
          <a:xfrm>
            <a:off x="151763" y="4132465"/>
            <a:ext cx="12889218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2500"/>
              <a:t>7.4.6	Your fellow resident needs your advice. He has a patient scheduled for mentoplasty. He wants to know what alloplastic materials are available. How do you determine which size and shape to use? What approach should he use?	</a:t>
            </a: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pic>
        <p:nvPicPr>
          <p:cNvPr id="20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8910" y="1741238"/>
            <a:ext cx="10106980" cy="4820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06" name="Shape 206"/>
          <p:cNvSpPr/>
          <p:nvPr/>
        </p:nvSpPr>
        <p:spPr>
          <a:xfrm>
            <a:off x="2935925" y="4094365"/>
            <a:ext cx="695382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2000"/>
              <a:t>7.4.7	Your partner has referred a patient (he has a very busy and lucrative practice) to you for a genioplasty. He doesn’t feel comfortable performing this procedure. Can you describe the surgical technique to him?	</a:t>
            </a:r>
          </a:p>
        </p:txBody>
      </p: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 idx="4294967295"/>
          </p:nvPr>
        </p:nvSpPr>
        <p:spPr>
          <a:xfrm>
            <a:off x="952500" y="6604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000">
                <a:latin typeface="Comic Sans MS"/>
                <a:ea typeface="Comic Sans MS"/>
                <a:cs typeface="Comic Sans MS"/>
                <a:sym typeface="Comic Sans MS"/>
              </a:rPr>
              <a:t>Sliding Genioplasty</a:t>
            </a:r>
            <a:r>
              <a:rPr sz="5000">
                <a:latin typeface="Comic Sans MS"/>
                <a:ea typeface="Comic Sans MS"/>
                <a:cs typeface="Comic Sans MS"/>
                <a:sym typeface="Comic Sans MS"/>
              </a:rPr>
              <a:t>Technique</a:t>
            </a:r>
          </a:p>
        </p:txBody>
      </p:sp>
      <p:pic>
        <p:nvPicPr>
          <p:cNvPr id="20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1446" y="2714151"/>
            <a:ext cx="3215596" cy="21345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1940" y="2725845"/>
            <a:ext cx="3216900" cy="2111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55892" y="2716830"/>
            <a:ext cx="3281336" cy="2129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3934" y="5130992"/>
            <a:ext cx="3270619" cy="2156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85930" y="5161934"/>
            <a:ext cx="3228920" cy="2094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196969" y="5164939"/>
            <a:ext cx="3199182" cy="2088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 idx="4294967295"/>
          </p:nvPr>
        </p:nvSpPr>
        <p:spPr>
          <a:xfrm>
            <a:off x="952500" y="6604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00"/>
              <a:t>Pitfalls</a:t>
            </a:r>
          </a:p>
        </p:txBody>
      </p:sp>
      <p:sp>
        <p:nvSpPr>
          <p:cNvPr id="64" name="Shape 64"/>
          <p:cNvSpPr/>
          <p:nvPr>
            <p:ph type="body" idx="4294967295"/>
          </p:nvPr>
        </p:nvSpPr>
        <p:spPr>
          <a:xfrm>
            <a:off x="952500" y="1866900"/>
            <a:ext cx="11099800" cy="6286500"/>
          </a:xfrm>
          <a:prstGeom prst="rect">
            <a:avLst/>
          </a:prstGeom>
        </p:spPr>
        <p:txBody>
          <a:bodyPr/>
          <a:lstStyle/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Ptosis of facial skin may appear accentuated (older appearance)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Dependent of ability of skin to contract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skeletal insufficiency 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muscular problems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1">
              <a:defRPr sz="1800"/>
            </a:pPr>
            <a:r>
              <a:rPr sz="3600">
                <a:latin typeface="Comic Sans MS"/>
                <a:ea typeface="Comic Sans MS"/>
                <a:cs typeface="Comic Sans MS"/>
                <a:sym typeface="Comic Sans MS"/>
              </a:rPr>
              <a:t>ptotic SMG or enlarged parotid</a:t>
            </a:r>
          </a:p>
        </p:txBody>
      </p:sp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400"/>
            </a:fld>
          </a:p>
        </p:txBody>
      </p:sp>
      <p:sp>
        <p:nvSpPr>
          <p:cNvPr id="217" name="Shape 217"/>
          <p:cNvSpPr/>
          <p:nvPr/>
        </p:nvSpPr>
        <p:spPr>
          <a:xfrm>
            <a:off x="828674" y="3674059"/>
            <a:ext cx="1134745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2500"/>
              <a:t>7.4.8	Pre-operative evaluation of a patient for chin surgery. When do you order radiographic studies? 	</a:t>
            </a:r>
            <a:endParaRPr sz="2500"/>
          </a:p>
        </p:txBody>
      </p:sp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title" idx="4294967295"/>
          </p:nvPr>
        </p:nvSpPr>
        <p:spPr>
          <a:xfrm>
            <a:off x="952500" y="1079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6000"/>
              <a:t>Thank You!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923" y="2855975"/>
            <a:ext cx="8675651" cy="3231832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>
            <p:ph type="title" idx="4294967295"/>
          </p:nvPr>
        </p:nvSpPr>
        <p:spPr>
          <a:xfrm>
            <a:off x="952500" y="6604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00"/>
              <a:t>Technique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2303" y="2228875"/>
            <a:ext cx="8736338" cy="47083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9451" y="2205982"/>
            <a:ext cx="9369504" cy="51047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 idx="4294967295"/>
          </p:nvPr>
        </p:nvSpPr>
        <p:spPr>
          <a:xfrm>
            <a:off x="952500" y="6604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/>
            </a:pPr>
            <a:r>
              <a:rPr sz="5000"/>
              <a:t>Outcomes</a:t>
            </a:r>
          </a:p>
        </p:txBody>
      </p:sp>
      <p:pic>
        <p:nvPicPr>
          <p:cNvPr id="7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5799" y="2414043"/>
            <a:ext cx="6692162" cy="47702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