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33"/>
  </p:notesMasterIdLst>
  <p:sldIdLst>
    <p:sldId id="256" r:id="rId4"/>
    <p:sldId id="273" r:id="rId5"/>
    <p:sldId id="274" r:id="rId6"/>
    <p:sldId id="329" r:id="rId7"/>
    <p:sldId id="285" r:id="rId8"/>
    <p:sldId id="300" r:id="rId9"/>
    <p:sldId id="312" r:id="rId10"/>
    <p:sldId id="314" r:id="rId11"/>
    <p:sldId id="327" r:id="rId12"/>
    <p:sldId id="287" r:id="rId13"/>
    <p:sldId id="280" r:id="rId14"/>
    <p:sldId id="278" r:id="rId15"/>
    <p:sldId id="293" r:id="rId16"/>
    <p:sldId id="315" r:id="rId17"/>
    <p:sldId id="302" r:id="rId18"/>
    <p:sldId id="338" r:id="rId19"/>
    <p:sldId id="337" r:id="rId20"/>
    <p:sldId id="328" r:id="rId21"/>
    <p:sldId id="263" r:id="rId22"/>
    <p:sldId id="333" r:id="rId23"/>
    <p:sldId id="334" r:id="rId24"/>
    <p:sldId id="335" r:id="rId25"/>
    <p:sldId id="308" r:id="rId26"/>
    <p:sldId id="330" r:id="rId27"/>
    <p:sldId id="336" r:id="rId28"/>
    <p:sldId id="331" r:id="rId29"/>
    <p:sldId id="332" r:id="rId30"/>
    <p:sldId id="271" r:id="rId31"/>
    <p:sldId id="272" r:id="rId32"/>
  </p:sldIdLst>
  <p:sldSz cx="9144000" cy="5143500" type="screen16x9"/>
  <p:notesSz cx="6858000" cy="9144000"/>
  <p:embeddedFontLst>
    <p:embeddedFont>
      <p:font typeface="Helvetica" panose="020B0604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Source Sans Pro" panose="020B0503030403020204" pitchFamily="34" charset="0"/>
      <p:regular r:id="rId42"/>
      <p:bold r:id="rId43"/>
      <p:italic r:id="rId44"/>
      <p:boldItalic r:id="rId45"/>
    </p:embeddedFont>
    <p:embeddedFont>
      <p:font typeface="Copperplate Gothic Bold" panose="020E0705020206020404" pitchFamily="34" charset="0"/>
      <p:regular r:id="rId46"/>
    </p:embeddedFont>
    <p:embeddedFont>
      <p:font typeface="Lucida Handwriting" panose="03010101010101010101" pitchFamily="66" charset="0"/>
      <p:regular r:id="rId47"/>
    </p:embeddedFont>
    <p:embeddedFont>
      <p:font typeface="Helvetica Neue"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8BABA"/>
    <a:srgbClr val="BDE3B1"/>
    <a:srgbClr val="F9A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61" autoAdjust="0"/>
    <p:restoredTop sz="94660"/>
  </p:normalViewPr>
  <p:slideViewPr>
    <p:cSldViewPr snapToGrid="0">
      <p:cViewPr varScale="1">
        <p:scale>
          <a:sx n="146" d="100"/>
          <a:sy n="146"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786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4651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95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686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562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815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343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85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99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852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241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777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831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9911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974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53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135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09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039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2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487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20" name="Google Shape;20;p27"/>
          <p:cNvSpPr txBox="1">
            <a:spLocks noGrp="1"/>
          </p:cNvSpPr>
          <p:nvPr>
            <p:ph type="body" idx="1"/>
          </p:nvPr>
        </p:nvSpPr>
        <p:spPr>
          <a:xfrm>
            <a:off x="640078" y="4378865"/>
            <a:ext cx="1188720"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561745"/>
            <a:ext cx="1624612"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213392"/>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2145424"/>
            <a:ext cx="7772400" cy="601190"/>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atin typeface="+mn-lt"/>
              </a:defRPr>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8" name="Google Shape;98;p39"/>
          <p:cNvSpPr txBox="1">
            <a:spLocks noGrp="1"/>
          </p:cNvSpPr>
          <p:nvPr>
            <p:ph type="body" idx="1"/>
          </p:nvPr>
        </p:nvSpPr>
        <p:spPr>
          <a:xfrm>
            <a:off x="4572000" y="1828800"/>
            <a:ext cx="3840478"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102"/>
        <p:cNvGrpSpPr/>
        <p:nvPr/>
      </p:nvGrpSpPr>
      <p:grpSpPr>
        <a:xfrm>
          <a:off x="0" y="0"/>
          <a:ext cx="0" cy="0"/>
          <a:chOff x="0" y="0"/>
          <a:chExt cx="0" cy="0"/>
        </a:xfrm>
      </p:grpSpPr>
      <p:sp>
        <p:nvSpPr>
          <p:cNvPr id="103" name="Google Shape;103;p4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04" name="Google Shape;104;p4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05" name="Google Shape;105;p40"/>
          <p:cNvSpPr>
            <a:spLocks noGrp="1"/>
          </p:cNvSpPr>
          <p:nvPr>
            <p:ph type="pic" idx="2"/>
          </p:nvPr>
        </p:nvSpPr>
        <p:spPr>
          <a:xfrm>
            <a:off x="639952" y="1463040"/>
            <a:ext cx="3749039" cy="2057400"/>
          </a:xfrm>
          <a:prstGeom prst="rect">
            <a:avLst/>
          </a:prstGeom>
          <a:solidFill>
            <a:srgbClr val="DBE7F5"/>
          </a:solidFill>
          <a:ln>
            <a:noFill/>
          </a:ln>
        </p:spPr>
      </p:sp>
      <p:sp>
        <p:nvSpPr>
          <p:cNvPr id="106" name="Google Shape;106;p40"/>
          <p:cNvSpPr txBox="1">
            <a:spLocks noGrp="1"/>
          </p:cNvSpPr>
          <p:nvPr>
            <p:ph type="body" idx="1"/>
          </p:nvPr>
        </p:nvSpPr>
        <p:spPr>
          <a:xfrm>
            <a:off x="640080" y="356616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4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a:spLocks noGrp="1"/>
          </p:cNvSpPr>
          <p:nvPr>
            <p:ph type="pic" idx="3"/>
          </p:nvPr>
        </p:nvSpPr>
        <p:spPr>
          <a:xfrm>
            <a:off x="4666262" y="1466850"/>
            <a:ext cx="3749039" cy="2057400"/>
          </a:xfrm>
          <a:prstGeom prst="rect">
            <a:avLst/>
          </a:prstGeom>
          <a:solidFill>
            <a:srgbClr val="DBE7F5"/>
          </a:solidFill>
          <a:ln>
            <a:noFill/>
          </a:ln>
        </p:spPr>
      </p:sp>
      <p:sp>
        <p:nvSpPr>
          <p:cNvPr id="109" name="Google Shape;109;p40"/>
          <p:cNvSpPr txBox="1">
            <a:spLocks noGrp="1"/>
          </p:cNvSpPr>
          <p:nvPr>
            <p:ph type="body" idx="4"/>
          </p:nvPr>
        </p:nvSpPr>
        <p:spPr>
          <a:xfrm>
            <a:off x="4666390" y="3569970"/>
            <a:ext cx="3749039"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120"/>
        <p:cNvGrpSpPr/>
        <p:nvPr/>
      </p:nvGrpSpPr>
      <p:grpSpPr>
        <a:xfrm>
          <a:off x="0" y="0"/>
          <a:ext cx="0" cy="0"/>
          <a:chOff x="0" y="0"/>
          <a:chExt cx="0" cy="0"/>
        </a:xfrm>
      </p:grpSpPr>
      <p:sp>
        <p:nvSpPr>
          <p:cNvPr id="121" name="Google Shape;121;p42"/>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2" name="Google Shape;122;p4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3" name="Google Shape;123;p42"/>
          <p:cNvSpPr txBox="1">
            <a:spLocks noGrp="1"/>
          </p:cNvSpPr>
          <p:nvPr>
            <p:ph type="body" idx="1"/>
          </p:nvPr>
        </p:nvSpPr>
        <p:spPr>
          <a:xfrm>
            <a:off x="640080" y="3931920"/>
            <a:ext cx="777240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Arial" panose="020B0604020202020204" pitchFamily="34" charset="0"/>
                <a:ea typeface="Arial" panose="020B0604020202020204" pitchFamily="34" charset="0"/>
                <a:cs typeface="Arial" panose="020B0604020202020204" pitchFamily="34" charset="0"/>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2"/>
          <p:cNvSpPr>
            <a:spLocks noGrp="1"/>
          </p:cNvSpPr>
          <p:nvPr>
            <p:ph type="pic" idx="2"/>
          </p:nvPr>
        </p:nvSpPr>
        <p:spPr>
          <a:xfrm>
            <a:off x="640080" y="1463040"/>
            <a:ext cx="7772400" cy="2423160"/>
          </a:xfrm>
          <a:prstGeom prst="rect">
            <a:avLst/>
          </a:prstGeom>
          <a:solidFill>
            <a:srgbClr val="DBE7F5"/>
          </a:solidFill>
          <a:ln>
            <a:noFill/>
          </a:ln>
        </p:spPr>
      </p:sp>
      <p:sp>
        <p:nvSpPr>
          <p:cNvPr id="125" name="Google Shape;125;p4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126"/>
        <p:cNvGrpSpPr/>
        <p:nvPr/>
      </p:nvGrpSpPr>
      <p:grpSpPr>
        <a:xfrm>
          <a:off x="0" y="0"/>
          <a:ext cx="0" cy="0"/>
          <a:chOff x="0" y="0"/>
          <a:chExt cx="0" cy="0"/>
        </a:xfrm>
      </p:grpSpPr>
      <p:sp>
        <p:nvSpPr>
          <p:cNvPr id="127" name="Google Shape;127;p43"/>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8" name="Google Shape;128;p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9" name="Google Shape;129;p43"/>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4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1"/>
        <p:cNvGrpSpPr/>
        <p:nvPr/>
      </p:nvGrpSpPr>
      <p:grpSpPr>
        <a:xfrm>
          <a:off x="0" y="0"/>
          <a:ext cx="0" cy="0"/>
          <a:chOff x="0" y="0"/>
          <a:chExt cx="0" cy="0"/>
        </a:xfrm>
      </p:grpSpPr>
      <p:sp>
        <p:nvSpPr>
          <p:cNvPr id="132" name="Google Shape;132;p4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33" name="Google Shape;133;p4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34" name="Google Shape;134;p44"/>
          <p:cNvSpPr txBox="1">
            <a:spLocks noGrp="1"/>
          </p:cNvSpPr>
          <p:nvPr>
            <p:ph type="body" idx="1"/>
          </p:nvPr>
        </p:nvSpPr>
        <p:spPr>
          <a:xfrm>
            <a:off x="5669280" y="1828799"/>
            <a:ext cx="2743200"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4"/>
          <p:cNvSpPr txBox="1">
            <a:spLocks noGrp="1"/>
          </p:cNvSpPr>
          <p:nvPr>
            <p:ph type="body" idx="2"/>
          </p:nvPr>
        </p:nvSpPr>
        <p:spPr>
          <a:xfrm>
            <a:off x="5669280" y="1463040"/>
            <a:ext cx="2743200"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44"/>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mn-lt"/>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4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a:t>
            </a:r>
          </a:p>
        </p:txBody>
      </p:sp>
    </p:spTree>
    <p:extLst>
      <p:ext uri="{BB962C8B-B14F-4D97-AF65-F5344CB8AC3E}">
        <p14:creationId xmlns:p14="http://schemas.microsoft.com/office/powerpoint/2010/main" val="1524931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5BB146B1-0B88-5443-B37C-799D96157DB2}"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0208F493-AC88-434C-85C6-8D8B21A8305D}"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smtClean="0"/>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latin typeface="Arial" panose="020B0604020202020204" pitchFamily="34" charset="0"/>
                <a:cs typeface="Arial" panose="020B0604020202020204" pitchFamily="34" charset="0"/>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latin typeface="Arial" panose="020B0604020202020204" pitchFamily="34" charset="0"/>
                <a:cs typeface="Arial" panose="020B0604020202020204" pitchFamily="34" charset="0"/>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n-lt"/>
                <a:ea typeface="Helvetica Neue"/>
                <a:cs typeface="Helvetica Neue"/>
                <a:sym typeface="Helvetica Neue"/>
              </a:rPr>
              <a:t>Thank You</a:t>
            </a:r>
            <a:endParaRPr sz="1400" b="0" i="0" u="none" strike="noStrike" cap="none" dirty="0">
              <a:solidFill>
                <a:srgbClr val="000000"/>
              </a:solidFill>
              <a:latin typeface="+mn-lt"/>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F4F0894-4C05-9C4E-B600-D9ECD898A4E1}"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C5558416-D4A5-2C4B-BFD9-97D61B9D22FA}"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44ACDD2-15F2-0B4C-A54B-A39030A6F076}"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D74E759E-4D0E-9441-BADB-21737C39DC67}"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E17783BE-84C8-5042-BA6A-13AB4BD0036C}"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572464"/>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193899"/>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B7928292-3211-8341-A661-272FA150A3B9}"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2E3DB65E-7C5A-1446-BA7B-47129C2A3344}" type="datetime4">
              <a:rPr lang="en-US" smtClean="0"/>
              <a:pPr/>
              <a:t>May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latin typeface="Arial" panose="020B0604020202020204" pitchFamily="34" charset="0"/>
                <a:cs typeface="Arial" panose="020B0604020202020204" pitchFamily="34" charset="0"/>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34"/>
        <p:cNvGrpSpPr/>
        <p:nvPr/>
      </p:nvGrpSpPr>
      <p:grpSpPr>
        <a:xfrm>
          <a:off x="0" y="0"/>
          <a:ext cx="0" cy="0"/>
          <a:chOff x="0" y="0"/>
          <a:chExt cx="0" cy="0"/>
        </a:xfrm>
      </p:grpSpPr>
      <p:sp>
        <p:nvSpPr>
          <p:cNvPr id="35" name="Google Shape;35;p36"/>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6" name="Google Shape;36;p36"/>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mn-lt"/>
                <a:ea typeface="Helvetica Neue"/>
                <a:cs typeface="Helvetica Neue"/>
                <a:sym typeface="Helvetica Neue"/>
              </a:rPr>
              <a:t>Section Divider</a:t>
            </a:r>
            <a:endParaRPr sz="1400" b="0" i="0" u="none" strike="noStrike" cap="none">
              <a:solidFill>
                <a:srgbClr val="000000"/>
              </a:solidFill>
              <a:latin typeface="+mn-lt"/>
              <a:ea typeface="Arial"/>
              <a:cs typeface="Arial"/>
              <a:sym typeface="Arial"/>
            </a:endParaRPr>
          </a:p>
        </p:txBody>
      </p:sp>
      <p:sp>
        <p:nvSpPr>
          <p:cNvPr id="37" name="Google Shape;37;p36"/>
          <p:cNvSpPr txBox="1">
            <a:spLocks noGrp="1"/>
          </p:cNvSpPr>
          <p:nvPr>
            <p:ph type="body" idx="1"/>
          </p:nvPr>
        </p:nvSpPr>
        <p:spPr>
          <a:xfrm>
            <a:off x="640079" y="2651760"/>
            <a:ext cx="7772400" cy="324191"/>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36"/>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3" name="Google Shape;43;p37"/>
          <p:cNvSpPr txBox="1">
            <a:spLocks noGrp="1"/>
          </p:cNvSpPr>
          <p:nvPr>
            <p:ph type="body" idx="1"/>
          </p:nvPr>
        </p:nvSpPr>
        <p:spPr>
          <a:xfrm>
            <a:off x="1371600" y="1912416"/>
            <a:ext cx="6400800" cy="656590"/>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atin typeface="+mn-lt"/>
              </a:defRPr>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table">
  <p:cSld name="Header w/table">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6" name="Google Shape;56;p2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57" name="Google Shape;57;p2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a:spLocks noGrp="1"/>
          </p:cNvSpPr>
          <p:nvPr>
            <p:ph type="tbl" idx="2"/>
          </p:nvPr>
        </p:nvSpPr>
        <p:spPr>
          <a:xfrm>
            <a:off x="1097280" y="1463040"/>
            <a:ext cx="6400800" cy="3108960"/>
          </a:xfrm>
          <a:prstGeom prst="rect">
            <a:avLst/>
          </a:prstGeom>
          <a:solidFill>
            <a:srgbClr val="DBE7F5"/>
          </a:solidFill>
          <a:ln>
            <a:noFill/>
          </a:ln>
        </p:spPr>
        <p:txBody>
          <a:bodyPr spcFirstLastPara="1" wrap="square" lIns="91425" tIns="45700" rIns="91425" bIns="45700" anchor="t" anchorCtr="1">
            <a:noAutofit/>
          </a:bodyPr>
          <a:lstStyle>
            <a:lvl1pPr marR="0" lvl="0" algn="ctr" rtl="0">
              <a:lnSpc>
                <a:spcPct val="100000"/>
              </a:lnSpc>
              <a:spcBef>
                <a:spcPts val="0"/>
              </a:spcBef>
              <a:spcAft>
                <a:spcPts val="0"/>
              </a:spcAft>
              <a:buClr>
                <a:srgbClr val="898989"/>
              </a:buClr>
              <a:buSzPts val="1350"/>
              <a:buFont typeface="Helvetica Neue"/>
              <a:buNone/>
              <a:defRPr sz="135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29"/>
          <p:cNvSpPr txBox="1">
            <a:spLocks noGrp="1"/>
          </p:cNvSpPr>
          <p:nvPr>
            <p:ph type="body" idx="1"/>
          </p:nvPr>
        </p:nvSpPr>
        <p:spPr>
          <a:xfrm>
            <a:off x="7739808" y="1463040"/>
            <a:ext cx="1139015" cy="22570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FF00FF"/>
              </a:buClr>
              <a:buSzPts val="800"/>
              <a:buNone/>
              <a:defRPr sz="800" b="0">
                <a:solidFill>
                  <a:srgbClr val="FF00FF"/>
                </a:solidFill>
                <a:latin typeface="+mn-lt"/>
              </a:defRPr>
            </a:lvl1pPr>
            <a:lvl2pPr marL="914400" lvl="1" indent="-228600" algn="l">
              <a:lnSpc>
                <a:spcPct val="90000"/>
              </a:lnSpc>
              <a:spcBef>
                <a:spcPts val="375"/>
              </a:spcBef>
              <a:spcAft>
                <a:spcPts val="0"/>
              </a:spcAft>
              <a:buClr>
                <a:srgbClr val="FF0000"/>
              </a:buClr>
              <a:buSzPts val="1400"/>
              <a:buNone/>
              <a:defRPr>
                <a:solidFill>
                  <a:srgbClr val="FF0000"/>
                </a:solidFill>
              </a:defRPr>
            </a:lvl2pPr>
            <a:lvl3pPr marL="1371600" lvl="2" indent="-228600" algn="l">
              <a:lnSpc>
                <a:spcPct val="90000"/>
              </a:lnSpc>
              <a:spcBef>
                <a:spcPts val="375"/>
              </a:spcBef>
              <a:spcAft>
                <a:spcPts val="0"/>
              </a:spcAft>
              <a:buClr>
                <a:srgbClr val="FF0000"/>
              </a:buClr>
              <a:buSzPts val="1400"/>
              <a:buNone/>
              <a:defRPr>
                <a:solidFill>
                  <a:srgbClr val="FF0000"/>
                </a:solidFill>
              </a:defRPr>
            </a:lvl3pPr>
            <a:lvl4pPr marL="1828800" lvl="3" indent="-228600" algn="l">
              <a:lnSpc>
                <a:spcPct val="90000"/>
              </a:lnSpc>
              <a:spcBef>
                <a:spcPts val="375"/>
              </a:spcBef>
              <a:spcAft>
                <a:spcPts val="0"/>
              </a:spcAft>
              <a:buClr>
                <a:srgbClr val="FF0000"/>
              </a:buClr>
              <a:buSzPts val="1400"/>
              <a:buNone/>
              <a:defRPr>
                <a:solidFill>
                  <a:srgbClr val="FF0000"/>
                </a:solidFill>
              </a:defRPr>
            </a:lvl4pPr>
            <a:lvl5pPr marL="2286000" lvl="4" indent="-228600" algn="l">
              <a:lnSpc>
                <a:spcPct val="90000"/>
              </a:lnSpc>
              <a:spcBef>
                <a:spcPts val="375"/>
              </a:spcBef>
              <a:spcAft>
                <a:spcPts val="0"/>
              </a:spcAft>
              <a:buClr>
                <a:srgbClr val="FF0000"/>
              </a:buClr>
              <a:buSzPts val="1400"/>
              <a:buNone/>
              <a:defRPr>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70" name="Google Shape;70;p31"/>
          <p:cNvSpPr txBox="1">
            <a:spLocks noGrp="1"/>
          </p:cNvSpPr>
          <p:nvPr>
            <p:ph type="body" idx="1"/>
          </p:nvPr>
        </p:nvSpPr>
        <p:spPr>
          <a:xfrm>
            <a:off x="640080" y="1828800"/>
            <a:ext cx="3840480" cy="318036"/>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31803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2" name="Google Shape;92;p38"/>
          <p:cNvSpPr txBox="1">
            <a:spLocks noGrp="1"/>
          </p:cNvSpPr>
          <p:nvPr>
            <p:ph type="body" idx="3"/>
          </p:nvPr>
        </p:nvSpPr>
        <p:spPr>
          <a:xfrm>
            <a:off x="502920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sv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n-lt"/>
                <a:ea typeface="Helvetica Neue"/>
                <a:cs typeface="Helvetica Neue"/>
                <a:sym typeface="Helvetica Neue"/>
              </a:rPr>
              <a:t>Monthly Research Unit Meeting</a:t>
            </a:r>
            <a:endParaRPr sz="1400" b="0" i="0" u="none" strike="noStrike" cap="none" dirty="0">
              <a:solidFill>
                <a:srgbClr val="000000"/>
              </a:solidFill>
              <a:latin typeface="+mn-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n-lt"/>
                <a:ea typeface="Helvetica Neue"/>
                <a:cs typeface="Helvetica Neue"/>
                <a:sym typeface="Helvetica Neue"/>
              </a:rPr>
              <a:t>Department of Family Medicine</a:t>
            </a:r>
            <a:endParaRPr sz="800" b="0" i="0" u="none" strike="noStrike" cap="none" dirty="0">
              <a:solidFill>
                <a:srgbClr val="FFFFFF"/>
              </a:solidFill>
              <a:latin typeface="+mn-lt"/>
              <a:ea typeface="Helvetica Neue"/>
              <a:cs typeface="Helvetica Neue"/>
              <a:sym typeface="Helvetica Neue"/>
            </a:endParaRPr>
          </a:p>
        </p:txBody>
      </p:sp>
      <p:pic>
        <p:nvPicPr>
          <p:cNvPr id="12" name="Google Shape;12;p26"/>
          <p:cNvPicPr preferRelativeResize="0"/>
          <p:nvPr/>
        </p:nvPicPr>
        <p:blipFill rotWithShape="1">
          <a:blip r:embed="rId6">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mn-lt"/>
                <a:ea typeface="Helvetica Neue"/>
                <a:cs typeface="Helvetica Neue"/>
                <a:sym typeface="Helvetica Neue"/>
              </a:rPr>
              <a:t>Department of Family Medicine</a:t>
            </a:r>
            <a:endParaRPr sz="1400" b="0" i="0" u="none" strike="noStrike" cap="none">
              <a:solidFill>
                <a:srgbClr val="000000"/>
              </a:solidFill>
              <a:latin typeface="+mn-lt"/>
              <a:ea typeface="Arial"/>
              <a:cs typeface="Arial"/>
              <a:sym typeface="Arial"/>
            </a:endParaRPr>
          </a:p>
        </p:txBody>
      </p:sp>
      <p:pic>
        <p:nvPicPr>
          <p:cNvPr id="51" name="Google Shape;51;p28"/>
          <p:cNvPicPr preferRelativeResize="0"/>
          <p:nvPr/>
        </p:nvPicPr>
        <p:blipFill rotWithShape="1">
          <a:blip r:embed="rId13">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mn-lt"/>
                <a:ea typeface="Helvetica Neue"/>
                <a:cs typeface="Helvetica Neue"/>
                <a:sym typeface="Helvetica Neue"/>
              </a:rPr>
              <a:t>Monthly Research Unit Meeting</a:t>
            </a:r>
            <a:endParaRPr sz="800" b="0" i="0" u="none" strike="noStrike" cap="none">
              <a:solidFill>
                <a:srgbClr val="898989"/>
              </a:solidFill>
              <a:latin typeface="+mn-lt"/>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29649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Arial" panose="020B0604020202020204" pitchFamily="34" charset="0"/>
              <a:cs typeface="Arial" panose="020B0604020202020204" pitchFamily="34"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Arial" panose="020B0604020202020204" pitchFamily="34" charset="0"/>
                <a:cs typeface="Arial" panose="020B0604020202020204" pitchFamily="34" charset="0"/>
              </a:defRPr>
            </a:lvl1pPr>
          </a:lstStyle>
          <a:p>
            <a:r>
              <a:rPr lang="en-US" smtClean="0"/>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latin typeface="Arial" panose="020B0604020202020204" pitchFamily="34" charset="0"/>
                <a:cs typeface="Arial" panose="020B0604020202020204" pitchFamily="34" charset="0"/>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5">
            <a:extLst>
              <a:ext uri="{96DAC541-7B7A-43D3-8B79-37D633B846F1}">
                <asvg:svgBlip xmlns:asvg="http://schemas.microsoft.com/office/drawing/2016/SVG/main" xmlns="" r:embed="rId17"/>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Arial" panose="020B0604020202020204" pitchFamily="34" charset="0"/>
                <a:cs typeface="Arial" panose="020B0604020202020204" pitchFamily="34" charset="0"/>
              </a:rPr>
              <a:t>Monthly Research</a:t>
            </a:r>
            <a:r>
              <a:rPr lang="en-US" b="0" i="0" baseline="0" dirty="0">
                <a:solidFill>
                  <a:srgbClr val="898989"/>
                </a:solidFill>
                <a:latin typeface="Arial" panose="020B0604020202020204" pitchFamily="34" charset="0"/>
                <a:cs typeface="Arial" panose="020B0604020202020204" pitchFamily="34" charset="0"/>
              </a:rPr>
              <a:t> Unit Meeting</a:t>
            </a:r>
            <a:endParaRPr lang="en-US" b="0" i="0" dirty="0">
              <a:solidFill>
                <a:srgbClr val="89898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Arial" panose="020B0604020202020204" pitchFamily="34" charset="0"/>
          <a:ea typeface="+mn-ea"/>
          <a:cs typeface="Arial" panose="020B0604020202020204" pitchFamily="34" charset="0"/>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Arial" panose="020B0604020202020204" pitchFamily="34" charset="0"/>
          <a:ea typeface="+mn-ea"/>
          <a:cs typeface="Arial" panose="020B0604020202020204" pitchFamily="34" charset="0"/>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rjwestmoretraining.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rjwestmoretraining.com/register.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uclahealth.org/sites/default/files/documents/d8/how-guide-travel-rev.docx?f=2d074725"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uclahealth.org/sites/default/files/documents/76/fammed-travelentreimbrequest1-9-23.xls?f=2f8253e5" TargetMode="External"/><Relationship Id="rId5" Type="http://schemas.openxmlformats.org/officeDocument/2006/relationships/hyperlink" Target="https://www.uclahealth.org/sites/default/files/documents/2f/fammed-guest-traveler-airfare-hotel-request-form-1-20-23.docx?f=79049390" TargetMode="External"/><Relationship Id="rId4" Type="http://schemas.openxmlformats.org/officeDocument/2006/relationships/hyperlink" Target="https://www.uclahealth.org/sites/default/files/documents/ff/training-travel-ent-2023.pptx?f=f787606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rldefense.com/v3/__https:/ucla.app.box.com/v/paymentworks-roster__;!!F9wkZZsI-LA!FTpZuQpBqUjjCb8296PfuG5Oz-iLn_7NIi-YbnpHAV_sPT1oInR-TgvZ9VZ0TuUxITQJXNwR0tqbzuykRnLQ_aWTB1wPx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vendors@finance.ucla.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urldefense.com/v3/__https:/u2306505.ct.sendgrid.net/ls/click?upn=M3V7pKe308SQRDM8wYnXBdpuS2c6Hk9oJQLhlqPhMkBq3awWtoflrYmrP8v58npsux4HJ0Vd4CiIWw5Z8k8n96X-2FJgzAt6lexBLiH5fRbPj8WxjeVug6aQjW4rLzhwAYM-2FBKk9Md6Rja-2B1ZQ6-2BFgVtnvWjooVZuT7m-2BpWVxh5PSKJrMzRpFHg09lBqdy4tmsqpIC9cHurlNVJQsBWB3cWaOG-2F6H1KT8I4TZzaHBgYtw-3DJfbr_bPJSe81B-2FXmIzS5sCgVyy4f4JrdTwYkgrpoySGaaVE2tuRwNMJtCL51Dj0Q9nlq1I2nPVm082BC-2FBXmM05LVu-2B4N1Df1jAMM4PiDYrxMpPepMzklPWSyACNpcTlHnfQP52nFb6zR7xElz14OFw0RcYe5shNlxK1DjFulohDJKxsCDL62OCwKqshD1L0QzyoOoqWm7LP-2BcSZnIGy79GRs7Q-3D-3D__;!!F9wkZZsI-LA!Cf8m-0AncfoFcr9o3vawDYD6IDMsmCEqWL8NMIFIGFfG1W8FAM4MQtvMAUvMmlNfXd8YaB0YzgyQLfKFigTKfSxyfGRFx5rABK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urldefense.com/v3/__https:/u2306505.ct.sendgrid.net/ls/click?upn=M3V7pKe308SQRDM8wYnXBdpuS2c6Hk9oJQLhlqPhMkBq3awWtoflrYmrP8v58npsajiUxZ1mdW5-2FbP2YFKXVD2XfG8t8HhZu5t9OD0bp-2BNBJ8y236AAhezdcVCRUWjENZcs5W-2FKj5fcmR2dq-2Bl-2BtdIxAiKU1xK246TWZxh4w5vYQZ8dYPe4FlV7qPlMcpXIIOKcIhwvKIfld2BTyUD6i-2B8gKqESXdrPTTZMZxQibMzh2x9DGiN4R9CHBKVVDeh4uKbP__bPJSe81B-2FXmIzS5sCgVyy4f4JrdTwYkgrpoySGaaVE2tuRwNMJtCL51Dj0Q9nlq1vmcofpDV6WPZRvh2vLYz0fKbdx7XA9wjvTDWiegmk8ksIw51cs2Y1oBnI-2B0Hbbe4dNdOqc0LrgKTIjfIeXkoaIL82tdtf4BBqOPP1NagSaCZHOOgaBVJtSTilIeQqdl0ykRibhZiW85-2B42BdhxVLiA-3D-3D__;!!F9wkZZsI-LA!Cf8m-0AncfoFcr9o3vawDYD6IDMsmCEqWL8NMIFIGFfG1W8FAM4MQtvMAUvMmlNfXd8YaB0YzgyQLfKFigTKfSxyfGRFlqQUzb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clahealth.org/sites/default/files/documents/Proposal%20Intake%20Form%20(3-2-22).docx"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hrsystems.mednet.ucla.edu/CareerTrk/lis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pic>
        <p:nvPicPr>
          <p:cNvPr id="1028" name="Picture 4" descr="Why Is Spring So Rainy?"/>
          <p:cNvPicPr>
            <a:picLocks noChangeAspect="1" noChangeArrowheads="1"/>
          </p:cNvPicPr>
          <p:nvPr/>
        </p:nvPicPr>
        <p:blipFill>
          <a:blip r:embed="rId3">
            <a:extLst>
              <a:ext uri="{BEBA8EAE-BF5A-486C-A8C5-ECC9F3942E4B}">
                <a14:imgProps xmlns:a14="http://schemas.microsoft.com/office/drawing/2010/main">
                  <a14:imgLayer r:embed="rId4">
                    <a14:imgEffect>
                      <a14:saturation sat="13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445230" y="543388"/>
            <a:ext cx="6298340" cy="4177899"/>
          </a:xfrm>
          <a:prstGeom prst="rect">
            <a:avLst/>
          </a:prstGeom>
          <a:noFill/>
          <a:extLst>
            <a:ext uri="{909E8E84-426E-40DD-AFC4-6F175D3DCCD1}">
              <a14:hiddenFill xmlns:a14="http://schemas.microsoft.com/office/drawing/2010/main">
                <a:solidFill>
                  <a:srgbClr val="FFFFFF"/>
                </a:solidFill>
              </a14:hiddenFill>
            </a:ext>
          </a:extLst>
        </p:spPr>
      </p:pic>
      <p:sp>
        <p:nvSpPr>
          <p:cNvPr id="145" name="Google Shape;145;p1"/>
          <p:cNvSpPr txBox="1">
            <a:spLocks noGrp="1"/>
          </p:cNvSpPr>
          <p:nvPr>
            <p:ph type="body" idx="4294967295"/>
          </p:nvPr>
        </p:nvSpPr>
        <p:spPr>
          <a:xfrm>
            <a:off x="1517952" y="805170"/>
            <a:ext cx="6152895" cy="3654334"/>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3200" dirty="0">
                <a:solidFill>
                  <a:schemeClr val="bg1"/>
                </a:solidFill>
                <a:latin typeface="+mj-lt"/>
              </a:rPr>
              <a:t>Family Medicine Research Unit </a:t>
            </a:r>
            <a:endParaRPr sz="3200" dirty="0">
              <a:solidFill>
                <a:schemeClr val="bg1"/>
              </a:solidFill>
              <a:latin typeface="+mj-lt"/>
            </a:endParaRPr>
          </a:p>
          <a:p>
            <a:pPr marL="0" lvl="0" indent="0" algn="ctr" rtl="0">
              <a:lnSpc>
                <a:spcPct val="90000"/>
              </a:lnSpc>
              <a:spcBef>
                <a:spcPts val="750"/>
              </a:spcBef>
              <a:spcAft>
                <a:spcPts val="0"/>
              </a:spcAft>
              <a:buClr>
                <a:srgbClr val="FFDD7F"/>
              </a:buClr>
              <a:buSzPts val="3200"/>
              <a:buNone/>
            </a:pPr>
            <a:r>
              <a:rPr lang="en-US" sz="3200" dirty="0">
                <a:solidFill>
                  <a:schemeClr val="bg1"/>
                </a:solidFill>
                <a:latin typeface="+mj-lt"/>
              </a:rPr>
              <a:t>Monthly Meeting </a:t>
            </a:r>
            <a:endParaRPr lang="en-US" sz="32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20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3600" dirty="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b="1" dirty="0" smtClean="0">
                <a:solidFill>
                  <a:schemeClr val="bg1"/>
                </a:solidFill>
                <a:latin typeface="+mj-lt"/>
              </a:rPr>
              <a:t>May </a:t>
            </a:r>
            <a:r>
              <a:rPr lang="en-US" sz="3200" b="1" dirty="0" smtClean="0">
                <a:solidFill>
                  <a:schemeClr val="bg1"/>
                </a:solidFill>
                <a:latin typeface="+mj-lt"/>
              </a:rPr>
              <a:t>2023</a:t>
            </a:r>
            <a:endParaRPr b="1" dirty="0">
              <a:solidFill>
                <a:schemeClr val="bg1"/>
              </a:solidFill>
              <a:latin typeface="+mj-lt"/>
            </a:endParaRPr>
          </a:p>
        </p:txBody>
      </p:sp>
      <p:pic>
        <p:nvPicPr>
          <p:cNvPr id="146" name="Google Shape;146;p1"/>
          <p:cNvPicPr preferRelativeResize="0"/>
          <p:nvPr/>
        </p:nvPicPr>
        <p:blipFill rotWithShape="1">
          <a:blip r:embed="rId5">
            <a:alphaModFix/>
          </a:blip>
          <a:srcRect/>
          <a:stretch/>
        </p:blipFill>
        <p:spPr>
          <a:xfrm>
            <a:off x="-200231" y="-134475"/>
            <a:ext cx="5486411" cy="981458"/>
          </a:xfrm>
          <a:prstGeom prst="rect">
            <a:avLst/>
          </a:prstGeom>
          <a:noFill/>
          <a:ln>
            <a:noFill/>
          </a:ln>
        </p:spPr>
      </p:pic>
      <p:sp>
        <p:nvSpPr>
          <p:cNvPr id="147" name="Google Shape;147;p1"/>
          <p:cNvSpPr txBox="1"/>
          <p:nvPr/>
        </p:nvSpPr>
        <p:spPr>
          <a:xfrm>
            <a:off x="4594400" y="-134475"/>
            <a:ext cx="64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6689850" y="1385412"/>
            <a:ext cx="2039400" cy="145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
        <p:nvSpPr>
          <p:cNvPr id="298" name="Google Shape;298;p12"/>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chemeClr val="accent3">
                    <a:lumMod val="10000"/>
                  </a:schemeClr>
                </a:solidFill>
                <a:latin typeface="Arial"/>
                <a:ea typeface="Arial"/>
                <a:cs typeface="Arial"/>
                <a:sym typeface="Arial"/>
              </a:rPr>
              <a:t>Research </a:t>
            </a:r>
            <a:r>
              <a:rPr lang="en-US" dirty="0" smtClean="0">
                <a:solidFill>
                  <a:schemeClr val="accent3">
                    <a:lumMod val="10000"/>
                  </a:schemeClr>
                </a:solidFill>
                <a:latin typeface="Arial"/>
                <a:ea typeface="Arial"/>
                <a:cs typeface="Arial"/>
                <a:sym typeface="Arial"/>
              </a:rPr>
              <a:t>Day</a:t>
            </a:r>
            <a:endParaRPr dirty="0">
              <a:solidFill>
                <a:schemeClr val="accent3">
                  <a:lumMod val="10000"/>
                </a:schemeClr>
              </a:solidFill>
              <a:latin typeface="Arial"/>
              <a:ea typeface="Arial"/>
              <a:cs typeface="Arial"/>
              <a:sym typeface="Arial"/>
            </a:endParaRPr>
          </a:p>
        </p:txBody>
      </p:sp>
      <p:sp>
        <p:nvSpPr>
          <p:cNvPr id="299" name="Google Shape;299;p12"/>
          <p:cNvSpPr txBox="1"/>
          <p:nvPr/>
        </p:nvSpPr>
        <p:spPr>
          <a:xfrm>
            <a:off x="640079" y="1170662"/>
            <a:ext cx="6049746" cy="34009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2400" b="1" dirty="0"/>
              <a:t>2023 Meeting Information</a:t>
            </a:r>
            <a:endParaRPr sz="2400" b="1" dirty="0"/>
          </a:p>
          <a:p>
            <a:pPr marL="457200" lvl="0" indent="-317500">
              <a:spcAft>
                <a:spcPts val="600"/>
              </a:spcAft>
              <a:buSzPts val="1400"/>
              <a:buChar char="●"/>
            </a:pPr>
            <a:r>
              <a:rPr lang="en-US" sz="2000" dirty="0"/>
              <a:t>In-person at the California Endowment (Center for Healthy Communities Los Angeles</a:t>
            </a:r>
            <a:r>
              <a:rPr lang="en-US" sz="2000" dirty="0" smtClean="0"/>
              <a:t>)</a:t>
            </a:r>
          </a:p>
          <a:p>
            <a:pPr marL="457200" lvl="0" indent="-317500" algn="l" rtl="0">
              <a:spcBef>
                <a:spcPts val="0"/>
              </a:spcBef>
              <a:spcAft>
                <a:spcPts val="600"/>
              </a:spcAft>
              <a:buSzPts val="1400"/>
              <a:buChar char="●"/>
            </a:pPr>
            <a:r>
              <a:rPr lang="en-US" sz="2000" dirty="0" smtClean="0"/>
              <a:t>Wednesday</a:t>
            </a:r>
            <a:r>
              <a:rPr lang="en-US" sz="2000" dirty="0"/>
              <a:t>, May 10, </a:t>
            </a:r>
            <a:r>
              <a:rPr lang="en-US" sz="2000" dirty="0" smtClean="0"/>
              <a:t>2023</a:t>
            </a:r>
          </a:p>
          <a:p>
            <a:pPr marL="457200" lvl="0" indent="-317500" algn="l" rtl="0">
              <a:spcBef>
                <a:spcPts val="0"/>
              </a:spcBef>
              <a:spcAft>
                <a:spcPts val="600"/>
              </a:spcAft>
              <a:buSzPts val="1400"/>
              <a:buChar char="●"/>
            </a:pPr>
            <a:r>
              <a:rPr lang="en-US" sz="2000" dirty="0" smtClean="0"/>
              <a:t>Keynote Speaker: Dr. Steve </a:t>
            </a:r>
            <a:r>
              <a:rPr lang="en-US" sz="2000" dirty="0" smtClean="0"/>
              <a:t>Shoptaw</a:t>
            </a:r>
          </a:p>
          <a:p>
            <a:pPr marL="457200" lvl="0" indent="-317500" algn="l" rtl="0">
              <a:spcBef>
                <a:spcPts val="0"/>
              </a:spcBef>
              <a:spcAft>
                <a:spcPts val="600"/>
              </a:spcAft>
              <a:buSzPts val="1400"/>
              <a:buChar char="●"/>
            </a:pPr>
            <a:r>
              <a:rPr lang="en-US" sz="2000" b="1" dirty="0" smtClean="0"/>
              <a:t>RSVP deadline has passed – if you didn’t RSVP but want to attend, you must reach out to Laura</a:t>
            </a:r>
            <a:endParaRPr sz="2000" b="1" dirty="0"/>
          </a:p>
          <a:p>
            <a:pPr marL="0" lvl="0" indent="0" algn="l" rtl="0">
              <a:spcBef>
                <a:spcPts val="0"/>
              </a:spcBef>
              <a:spcAft>
                <a:spcPts val="0"/>
              </a:spcAft>
              <a:buNone/>
            </a:pPr>
            <a:endParaRPr sz="2000" b="1" dirty="0"/>
          </a:p>
        </p:txBody>
      </p:sp>
      <p:pic>
        <p:nvPicPr>
          <p:cNvPr id="300" name="Google Shape;300;p12"/>
          <p:cNvPicPr preferRelativeResize="0"/>
          <p:nvPr/>
        </p:nvPicPr>
        <p:blipFill>
          <a:blip r:embed="rId3">
            <a:alphaModFix/>
          </a:blip>
          <a:stretch>
            <a:fillRect/>
          </a:stretch>
        </p:blipFill>
        <p:spPr>
          <a:xfrm>
            <a:off x="6808125" y="1576900"/>
            <a:ext cx="1802825" cy="10702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7038629" y="2923080"/>
            <a:ext cx="1373850" cy="1831800"/>
          </a:xfrm>
          <a:prstGeom prst="rect">
            <a:avLst/>
          </a:prstGeom>
        </p:spPr>
      </p:pic>
    </p:spTree>
    <p:extLst>
      <p:ext uri="{BB962C8B-B14F-4D97-AF65-F5344CB8AC3E}">
        <p14:creationId xmlns:p14="http://schemas.microsoft.com/office/powerpoint/2010/main" val="1724999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rPr>
              <a:t>Grand Rounds</a:t>
            </a:r>
            <a:endParaRPr dirty="0">
              <a:solidFill>
                <a:schemeClr val="tx1">
                  <a:lumMod val="50000"/>
                </a:schemeClr>
              </a:solidFill>
              <a:latin typeface="+mj-lt"/>
            </a:endParaRPr>
          </a:p>
        </p:txBody>
      </p:sp>
      <p:sp>
        <p:nvSpPr>
          <p:cNvPr id="2" name="Rectangle 2"/>
          <p:cNvSpPr>
            <a:spLocks noChangeArrowheads="1"/>
          </p:cNvSpPr>
          <p:nvPr/>
        </p:nvSpPr>
        <p:spPr bwMode="auto">
          <a:xfrm>
            <a:off x="640079" y="1461145"/>
            <a:ext cx="583692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dirty="0" smtClean="0">
                <a:solidFill>
                  <a:schemeClr val="tx1"/>
                </a:solidFill>
                <a:latin typeface="Arial" panose="020B0604020202020204" pitchFamily="34" charset="0"/>
                <a:ea typeface="Calibri" panose="020F0502020204030204" pitchFamily="34" charset="0"/>
              </a:rPr>
              <a:t>Fourth Friday of every month, from 12-1pm</a:t>
            </a:r>
            <a:endParaRPr kumimoji="0" lang="en-US" altLang="en-US" sz="200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dirty="0" smtClean="0">
                <a:solidFill>
                  <a:schemeClr val="tx1"/>
                </a:solidFill>
                <a:latin typeface="Arial" panose="020B0604020202020204" pitchFamily="34" charset="0"/>
                <a:ea typeface="Calibri" panose="020F0502020204030204" pitchFamily="34" charset="0"/>
              </a:rPr>
              <a:t>Via Zoom (email Denise Acelar if you do not already have the invite)</a:t>
            </a:r>
          </a:p>
          <a:p>
            <a:pPr marL="285750" indent="-285750" eaLnBrk="0" fontAlgn="base" hangingPunct="0">
              <a:spcBef>
                <a:spcPct val="0"/>
              </a:spcBef>
              <a:spcAft>
                <a:spcPts val="1200"/>
              </a:spcAft>
              <a:buClrTx/>
              <a:buFont typeface="Arial" panose="020B0604020202020204" pitchFamily="34" charset="0"/>
              <a:buChar char="•"/>
            </a:pPr>
            <a:r>
              <a:rPr lang="en-US" sz="2000" dirty="0" smtClean="0">
                <a:solidFill>
                  <a:schemeClr val="tx1"/>
                </a:solidFill>
              </a:rPr>
              <a:t>Faculty, staff, and students are encouraged to attend</a:t>
            </a:r>
          </a:p>
          <a:p>
            <a:pPr marL="285750" indent="-285750" eaLnBrk="0" fontAlgn="base" hangingPunct="0">
              <a:spcBef>
                <a:spcPct val="0"/>
              </a:spcBef>
              <a:spcAft>
                <a:spcPts val="1200"/>
              </a:spcAft>
              <a:buClrTx/>
              <a:buFont typeface="Arial" panose="020B0604020202020204" pitchFamily="34" charset="0"/>
              <a:buChar char="•"/>
            </a:pPr>
            <a:r>
              <a:rPr kumimoji="0" lang="en-US" altLang="en-U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Next Grand</a:t>
            </a:r>
            <a:r>
              <a:rPr kumimoji="0" lang="en-US" altLang="en-US" sz="2000" b="1" i="0" u="none" strike="noStrike" cap="none" normalizeH="0" dirty="0" smtClean="0">
                <a:ln>
                  <a:noFill/>
                </a:ln>
                <a:solidFill>
                  <a:schemeClr val="tx1"/>
                </a:solidFill>
                <a:effectLst/>
                <a:latin typeface="Arial" panose="020B0604020202020204" pitchFamily="34" charset="0"/>
                <a:ea typeface="Calibri" panose="020F0502020204030204" pitchFamily="34" charset="0"/>
              </a:rPr>
              <a:t> Rounds: Friday, </a:t>
            </a:r>
            <a:r>
              <a:rPr kumimoji="0" lang="en-US" altLang="en-US" sz="2000" b="1" i="0" u="none" strike="noStrike" cap="none" normalizeH="0" dirty="0" smtClean="0">
                <a:ln>
                  <a:noFill/>
                </a:ln>
                <a:solidFill>
                  <a:schemeClr val="tx1"/>
                </a:solidFill>
                <a:effectLst/>
                <a:latin typeface="Arial" panose="020B0604020202020204" pitchFamily="34" charset="0"/>
                <a:ea typeface="Calibri" panose="020F0502020204030204" pitchFamily="34" charset="0"/>
              </a:rPr>
              <a:t>May 26, </a:t>
            </a:r>
            <a:r>
              <a:rPr kumimoji="0" lang="en-US" altLang="en-US" sz="2000" b="1" i="0" u="none" strike="noStrike" cap="none" normalizeH="0" dirty="0" smtClean="0">
                <a:ln>
                  <a:noFill/>
                </a:ln>
                <a:solidFill>
                  <a:schemeClr val="tx1"/>
                </a:solidFill>
                <a:effectLst/>
                <a:latin typeface="Arial" panose="020B0604020202020204" pitchFamily="34" charset="0"/>
                <a:ea typeface="Calibri" panose="020F0502020204030204" pitchFamily="34" charset="0"/>
              </a:rPr>
              <a:t>2023</a:t>
            </a:r>
          </a:p>
        </p:txBody>
      </p:sp>
      <p:sp>
        <p:nvSpPr>
          <p:cNvPr id="5" name="TextBox 4"/>
          <p:cNvSpPr txBox="1"/>
          <p:nvPr/>
        </p:nvSpPr>
        <p:spPr>
          <a:xfrm>
            <a:off x="10472746" y="6894379"/>
            <a:ext cx="2224511" cy="738664"/>
          </a:xfrm>
          <a:prstGeom prst="rect">
            <a:avLst/>
          </a:prstGeom>
          <a:noFill/>
        </p:spPr>
        <p:txBody>
          <a:bodyPr wrap="square" rtlCol="0">
            <a:spAutoFit/>
          </a:bodyPr>
          <a:lstStyle/>
          <a:p>
            <a:pPr algn="r"/>
            <a:r>
              <a:rPr lang="en-US" dirty="0" smtClean="0"/>
              <a:t>May </a:t>
            </a:r>
            <a:r>
              <a:rPr lang="en-US" dirty="0" smtClean="0"/>
              <a:t>Grand Rounds Speaker: Alice Zhang, MD</a:t>
            </a:r>
            <a:endParaRPr lang="en-US" dirty="0"/>
          </a:p>
        </p:txBody>
      </p:sp>
      <p:pic>
        <p:nvPicPr>
          <p:cNvPr id="2050" name="Picture 2" descr="Aheli-HS-21-87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30542"/>
            <a:ext cx="1935479" cy="29065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4198683"/>
            <a:ext cx="3543300" cy="307777"/>
          </a:xfrm>
          <a:prstGeom prst="rect">
            <a:avLst/>
          </a:prstGeom>
          <a:noFill/>
        </p:spPr>
        <p:txBody>
          <a:bodyPr wrap="square" rtlCol="0">
            <a:spAutoFit/>
          </a:bodyPr>
          <a:lstStyle/>
          <a:p>
            <a:r>
              <a:rPr lang="en-US" dirty="0">
                <a:solidFill>
                  <a:schemeClr val="bg1">
                    <a:lumMod val="50000"/>
                  </a:schemeClr>
                </a:solidFill>
              </a:rPr>
              <a:t>May Speaker: Dr. </a:t>
            </a:r>
            <a:r>
              <a:rPr lang="en-US" dirty="0" err="1">
                <a:solidFill>
                  <a:schemeClr val="bg1">
                    <a:lumMod val="50000"/>
                  </a:schemeClr>
                </a:solidFill>
              </a:rPr>
              <a:t>Alhelí</a:t>
            </a:r>
            <a:r>
              <a:rPr lang="en-US" dirty="0">
                <a:solidFill>
                  <a:schemeClr val="bg1">
                    <a:lumMod val="50000"/>
                  </a:schemeClr>
                </a:solidFill>
              </a:rPr>
              <a:t> </a:t>
            </a:r>
            <a:r>
              <a:rPr lang="en-US" dirty="0" err="1">
                <a:solidFill>
                  <a:schemeClr val="bg1">
                    <a:lumMod val="50000"/>
                  </a:schemeClr>
                </a:solidFill>
              </a:rPr>
              <a:t>Calderón-Villareal</a:t>
            </a:r>
            <a:endParaRPr lang="en-US" dirty="0">
              <a:solidFill>
                <a:schemeClr val="bg1">
                  <a:lumMod val="50000"/>
                </a:schemeClr>
              </a:solidFill>
            </a:endParaRPr>
          </a:p>
        </p:txBody>
      </p:sp>
    </p:spTree>
    <p:extLst>
      <p:ext uri="{BB962C8B-B14F-4D97-AF65-F5344CB8AC3E}">
        <p14:creationId xmlns:p14="http://schemas.microsoft.com/office/powerpoint/2010/main" val="108958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accent3">
                    <a:lumMod val="10000"/>
                  </a:schemeClr>
                </a:solidFill>
                <a:latin typeface="+mj-lt"/>
              </a:rPr>
              <a:t>Upcoming Faculty Meetings</a:t>
            </a:r>
            <a:endParaRPr sz="2600" dirty="0">
              <a:solidFill>
                <a:schemeClr val="accent3">
                  <a:lumMod val="10000"/>
                </a:schemeClr>
              </a:solidFill>
              <a:latin typeface="+mj-lt"/>
            </a:endParaRPr>
          </a:p>
        </p:txBody>
      </p:sp>
      <p:sp>
        <p:nvSpPr>
          <p:cNvPr id="188" name="Google Shape;188;p9"/>
          <p:cNvSpPr txBox="1"/>
          <p:nvPr/>
        </p:nvSpPr>
        <p:spPr>
          <a:xfrm>
            <a:off x="383457" y="1289064"/>
            <a:ext cx="8209213" cy="3170068"/>
          </a:xfrm>
          <a:prstGeom prst="rect">
            <a:avLst/>
          </a:prstGeom>
          <a:noFill/>
          <a:ln>
            <a:noFill/>
          </a:ln>
        </p:spPr>
        <p:txBody>
          <a:bodyPr spcFirstLastPara="1" wrap="square" lIns="91425" tIns="91425" rIns="91425" bIns="91425" anchor="t" anchorCtr="0">
            <a:spAutoFit/>
          </a:bodyPr>
          <a:lstStyle/>
          <a:p>
            <a:pPr marL="425450" lvl="0" indent="-285750" algn="l" rtl="0">
              <a:spcBef>
                <a:spcPts val="0"/>
              </a:spcBef>
              <a:spcAft>
                <a:spcPts val="1000"/>
              </a:spcAft>
              <a:buClr>
                <a:srgbClr val="434343"/>
              </a:buClr>
              <a:buSzPts val="1400"/>
              <a:buFont typeface="Arial" panose="020B0604020202020204" pitchFamily="34" charset="0"/>
              <a:buChar char="•"/>
            </a:pPr>
            <a:r>
              <a:rPr lang="en-US" sz="1800" b="1" dirty="0" smtClean="0">
                <a:solidFill>
                  <a:srgbClr val="434343"/>
                </a:solidFill>
              </a:rPr>
              <a:t>Research Faculty Meeting</a:t>
            </a:r>
            <a:r>
              <a:rPr lang="en-US" sz="1800" dirty="0" smtClean="0">
                <a:solidFill>
                  <a:srgbClr val="434343"/>
                </a:solidFill>
              </a:rPr>
              <a:t>: </a:t>
            </a:r>
            <a:r>
              <a:rPr lang="en-US" sz="1800" dirty="0" smtClean="0">
                <a:solidFill>
                  <a:srgbClr val="434343"/>
                </a:solidFill>
              </a:rPr>
              <a:t>TBD, late May/early June</a:t>
            </a:r>
            <a:endParaRPr lang="en-US" sz="1800" dirty="0" smtClean="0">
              <a:solidFill>
                <a:srgbClr val="434343"/>
              </a:solidFill>
            </a:endParaRPr>
          </a:p>
          <a:p>
            <a:pPr marL="425450" lvl="0" indent="-285750" algn="l" rtl="0">
              <a:spcBef>
                <a:spcPts val="0"/>
              </a:spcBef>
              <a:spcAft>
                <a:spcPts val="1000"/>
              </a:spcAft>
              <a:buClr>
                <a:srgbClr val="434343"/>
              </a:buClr>
              <a:buSzPts val="1400"/>
              <a:buFont typeface="Arial" panose="020B0604020202020204" pitchFamily="34" charset="0"/>
              <a:buChar char="•"/>
            </a:pPr>
            <a:r>
              <a:rPr lang="en-US" sz="1800" b="1" dirty="0" smtClean="0">
                <a:solidFill>
                  <a:srgbClr val="434343"/>
                </a:solidFill>
              </a:rPr>
              <a:t>Meet-and-Greet with the Residents</a:t>
            </a:r>
            <a:r>
              <a:rPr lang="en-US" sz="1800" dirty="0" smtClean="0">
                <a:solidFill>
                  <a:srgbClr val="434343"/>
                </a:solidFill>
              </a:rPr>
              <a:t>: Wednesday, June 21, from 8-11am </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Faculty are required to attend, or send proxy </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Opportunity to meet the residents, introduce yourself and your research foci</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Each faculty member will have approximately 10-15 </a:t>
            </a:r>
            <a:r>
              <a:rPr lang="en-US" sz="1800" dirty="0" err="1" smtClean="0">
                <a:solidFill>
                  <a:srgbClr val="434343"/>
                </a:solidFill>
              </a:rPr>
              <a:t>mins</a:t>
            </a:r>
            <a:r>
              <a:rPr lang="en-US" sz="1800" dirty="0" smtClean="0">
                <a:solidFill>
                  <a:srgbClr val="434343"/>
                </a:solidFill>
              </a:rPr>
              <a:t>; PowerPoint optional</a:t>
            </a:r>
          </a:p>
          <a:p>
            <a:pPr marL="914400" lvl="1" indent="-342900">
              <a:spcAft>
                <a:spcPts val="1000"/>
              </a:spcAft>
              <a:buClr>
                <a:srgbClr val="434343"/>
              </a:buClr>
              <a:buSzPts val="1400"/>
              <a:buFont typeface="Courier New" panose="02070309020205020404" pitchFamily="49" charset="0"/>
              <a:buChar char="o"/>
            </a:pPr>
            <a:r>
              <a:rPr lang="en-US" sz="1800" dirty="0" smtClean="0">
                <a:solidFill>
                  <a:srgbClr val="434343"/>
                </a:solidFill>
              </a:rPr>
              <a:t>RSVP to Laura and let her know which time slot you prefer</a:t>
            </a:r>
          </a:p>
        </p:txBody>
      </p:sp>
    </p:spTree>
    <p:extLst>
      <p:ext uri="{BB962C8B-B14F-4D97-AF65-F5344CB8AC3E}">
        <p14:creationId xmlns:p14="http://schemas.microsoft.com/office/powerpoint/2010/main" val="269134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accent3">
                    <a:lumMod val="10000"/>
                  </a:schemeClr>
                </a:solidFill>
                <a:latin typeface="+mj-lt"/>
              </a:rPr>
              <a:t>Oppenheimer Building Updates</a:t>
            </a:r>
            <a:endParaRPr sz="2600" dirty="0">
              <a:solidFill>
                <a:schemeClr val="accent3">
                  <a:lumMod val="10000"/>
                </a:schemeClr>
              </a:solidFill>
              <a:latin typeface="+mj-lt"/>
            </a:endParaRPr>
          </a:p>
        </p:txBody>
      </p:sp>
      <p:sp>
        <p:nvSpPr>
          <p:cNvPr id="5" name="Rectangle 4"/>
          <p:cNvSpPr/>
          <p:nvPr/>
        </p:nvSpPr>
        <p:spPr>
          <a:xfrm>
            <a:off x="552450" y="1338560"/>
            <a:ext cx="7962900" cy="3016210"/>
          </a:xfrm>
          <a:prstGeom prst="rect">
            <a:avLst/>
          </a:prstGeom>
        </p:spPr>
        <p:txBody>
          <a:bodyPr wrap="square">
            <a:spAutoFit/>
          </a:bodyPr>
          <a:lstStyle/>
          <a:p>
            <a:r>
              <a:rPr lang="en-US" sz="2000" b="1" dirty="0" smtClean="0">
                <a:solidFill>
                  <a:srgbClr val="0E0E0E"/>
                </a:solidFill>
                <a:latin typeface="+mn-lt"/>
                <a:ea typeface="Times New Roman" panose="02020603050405020304" pitchFamily="18" charset="0"/>
              </a:rPr>
              <a:t>Effective TOMORROW, May 5, 2023:</a:t>
            </a:r>
            <a:endParaRPr lang="en-US" sz="2000" b="1" dirty="0" smtClean="0">
              <a:solidFill>
                <a:srgbClr val="0E0E0E"/>
              </a:solidFill>
              <a:latin typeface="+mn-lt"/>
              <a:ea typeface="Times New Roman" panose="02020603050405020304" pitchFamily="18" charset="0"/>
            </a:endParaRPr>
          </a:p>
          <a:p>
            <a:endParaRPr lang="en-US" dirty="0" smtClean="0"/>
          </a:p>
          <a:p>
            <a:pPr marL="285750" indent="-285750">
              <a:buFont typeface="Arial" panose="020B0604020202020204" pitchFamily="34" charset="0"/>
              <a:buChar char="•"/>
            </a:pPr>
            <a:r>
              <a:rPr lang="en-US" sz="1600" dirty="0"/>
              <a:t>A</a:t>
            </a:r>
            <a:r>
              <a:rPr lang="en-US" sz="1600" dirty="0" smtClean="0"/>
              <a:t>ll </a:t>
            </a:r>
            <a:r>
              <a:rPr lang="en-US" sz="1600" dirty="0"/>
              <a:t>passenger elevators will be secured and will now require key card access </a:t>
            </a:r>
            <a:r>
              <a:rPr lang="en-US" sz="1600" dirty="0" smtClean="0"/>
              <a:t>24/7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smtClean="0"/>
              <a:t>Access </a:t>
            </a:r>
            <a:r>
              <a:rPr lang="en-US" sz="1600" dirty="0"/>
              <a:t>cards will be provided for employees who do not currently have </a:t>
            </a:r>
            <a:r>
              <a:rPr lang="en-US" sz="1600" dirty="0" smtClean="0"/>
              <a:t>one</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Tenants must provide the Building Management Office their list of visitors for each day. Visitors requiring access to </a:t>
            </a:r>
            <a:r>
              <a:rPr lang="en-US" sz="1600" dirty="0" smtClean="0"/>
              <a:t>our </a:t>
            </a:r>
            <a:r>
              <a:rPr lang="en-US" sz="1600" dirty="0"/>
              <a:t>floor/suite will be required to check in with Security at the Lobby and will </a:t>
            </a:r>
            <a:r>
              <a:rPr lang="en-US" sz="1600" dirty="0" smtClean="0"/>
              <a:t>only be </a:t>
            </a:r>
            <a:r>
              <a:rPr lang="en-US" sz="1600" dirty="0"/>
              <a:t>given access </a:t>
            </a:r>
            <a:r>
              <a:rPr lang="en-US" sz="1600" dirty="0" smtClean="0"/>
              <a:t>if they are on </a:t>
            </a:r>
            <a:r>
              <a:rPr lang="en-US" sz="1600" dirty="0"/>
              <a:t>the list </a:t>
            </a:r>
            <a:r>
              <a:rPr lang="en-US" sz="1600" dirty="0" smtClean="0"/>
              <a:t>provided. If the visitor is not on the list, the </a:t>
            </a:r>
            <a:r>
              <a:rPr lang="en-US" sz="1600" dirty="0"/>
              <a:t>visitor must then contact their point of contact within </a:t>
            </a:r>
            <a:r>
              <a:rPr lang="en-US" sz="1600" dirty="0" smtClean="0"/>
              <a:t>our suite, who </a:t>
            </a:r>
            <a:r>
              <a:rPr lang="en-US" sz="1600" dirty="0"/>
              <a:t>will need to come down to the lobby to escort the visitor to </a:t>
            </a:r>
            <a:r>
              <a:rPr lang="en-US" sz="1600" dirty="0" smtClean="0"/>
              <a:t>our suite.</a:t>
            </a:r>
            <a:r>
              <a:rPr lang="en-US" sz="1600" dirty="0"/>
              <a:t> </a:t>
            </a:r>
          </a:p>
        </p:txBody>
      </p:sp>
    </p:spTree>
    <p:extLst>
      <p:ext uri="{BB962C8B-B14F-4D97-AF65-F5344CB8AC3E}">
        <p14:creationId xmlns:p14="http://schemas.microsoft.com/office/powerpoint/2010/main" val="183034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Oppenheimer Building Updates</a:t>
            </a:r>
            <a:endParaRPr sz="2600" dirty="0">
              <a:solidFill>
                <a:schemeClr val="tx1">
                  <a:lumMod val="50000"/>
                </a:schemeClr>
              </a:solidFill>
              <a:latin typeface="+mj-lt"/>
            </a:endParaRPr>
          </a:p>
        </p:txBody>
      </p:sp>
      <p:sp>
        <p:nvSpPr>
          <p:cNvPr id="8" name="Rectangle 7"/>
          <p:cNvSpPr/>
          <p:nvPr/>
        </p:nvSpPr>
        <p:spPr>
          <a:xfrm>
            <a:off x="636515" y="1349586"/>
            <a:ext cx="5415942" cy="2477601"/>
          </a:xfrm>
          <a:prstGeom prst="rect">
            <a:avLst/>
          </a:prstGeom>
        </p:spPr>
        <p:txBody>
          <a:bodyPr wrap="square">
            <a:spAutoFit/>
          </a:bodyPr>
          <a:lstStyle/>
          <a:p>
            <a:pPr lvl="1">
              <a:spcAft>
                <a:spcPts val="600"/>
              </a:spcAft>
              <a:buSzPts val="1100"/>
              <a:tabLst>
                <a:tab pos="571500" algn="l"/>
              </a:tabLst>
            </a:pPr>
            <a:r>
              <a:rPr lang="en-US" sz="2000" b="1" dirty="0" smtClean="0">
                <a:latin typeface="+mn-lt"/>
                <a:ea typeface="Times New Roman" panose="02020603050405020304" pitchFamily="18" charset="0"/>
              </a:rPr>
              <a:t>Building Safety Training</a:t>
            </a:r>
          </a:p>
          <a:p>
            <a:pPr lvl="1">
              <a:spcAft>
                <a:spcPts val="600"/>
              </a:spcAft>
              <a:buSzPts val="1100"/>
              <a:tabLst>
                <a:tab pos="571500" algn="l"/>
              </a:tabLst>
            </a:pPr>
            <a:r>
              <a:rPr lang="en-US" sz="2000" dirty="0" smtClean="0">
                <a:latin typeface="+mn-lt"/>
                <a:ea typeface="Times New Roman" panose="02020603050405020304" pitchFamily="18" charset="0"/>
              </a:rPr>
              <a:t>Time </a:t>
            </a:r>
            <a:r>
              <a:rPr lang="en-US" sz="2000" dirty="0">
                <a:latin typeface="+mn-lt"/>
                <a:ea typeface="Times New Roman" panose="02020603050405020304" pitchFamily="18" charset="0"/>
              </a:rPr>
              <a:t>to renew/complete your Oppenheimer building </a:t>
            </a:r>
            <a:r>
              <a:rPr lang="en-US" sz="2000" dirty="0" smtClean="0">
                <a:latin typeface="+mn-lt"/>
                <a:ea typeface="Times New Roman" panose="02020603050405020304" pitchFamily="18" charset="0"/>
              </a:rPr>
              <a:t>training! </a:t>
            </a:r>
          </a:p>
          <a:p>
            <a:pPr marL="342900" lvl="1" indent="-342900">
              <a:spcAft>
                <a:spcPts val="600"/>
              </a:spcAft>
              <a:buSzPct val="75000"/>
              <a:buFont typeface="Arial" panose="020B0604020202020204" pitchFamily="34" charset="0"/>
              <a:buChar char="•"/>
              <a:tabLst>
                <a:tab pos="571500" algn="l"/>
              </a:tabLst>
            </a:pPr>
            <a:r>
              <a:rPr lang="en-US" sz="2000" u="sng" dirty="0" smtClean="0">
                <a:latin typeface="+mn-lt"/>
                <a:ea typeface="Times New Roman" panose="02020603050405020304" pitchFamily="18" charset="0"/>
                <a:hlinkClick r:id="rId3"/>
              </a:rPr>
              <a:t>Link </a:t>
            </a:r>
            <a:r>
              <a:rPr lang="en-US" sz="2000" u="sng" dirty="0">
                <a:latin typeface="+mn-lt"/>
                <a:ea typeface="Times New Roman" panose="02020603050405020304" pitchFamily="18" charset="0"/>
                <a:hlinkClick r:id="rId3"/>
              </a:rPr>
              <a:t>for returning </a:t>
            </a:r>
            <a:r>
              <a:rPr lang="en-US" sz="2000" u="sng" dirty="0" smtClean="0">
                <a:latin typeface="+mn-lt"/>
                <a:ea typeface="Times New Roman" panose="02020603050405020304" pitchFamily="18" charset="0"/>
                <a:hlinkClick r:id="rId3"/>
              </a:rPr>
              <a:t>users</a:t>
            </a:r>
            <a:endParaRPr lang="en-US" sz="2000" dirty="0" smtClean="0">
              <a:latin typeface="+mn-lt"/>
              <a:ea typeface="Times New Roman" panose="02020603050405020304" pitchFamily="18" charset="0"/>
            </a:endParaRPr>
          </a:p>
          <a:p>
            <a:pPr marL="342900" lvl="1" indent="-342900">
              <a:spcAft>
                <a:spcPts val="600"/>
              </a:spcAft>
              <a:buSzPct val="75000"/>
              <a:buFont typeface="Arial" panose="020B0604020202020204" pitchFamily="34" charset="0"/>
              <a:buChar char="•"/>
              <a:tabLst>
                <a:tab pos="571500" algn="l"/>
              </a:tabLst>
            </a:pPr>
            <a:r>
              <a:rPr lang="en-US" sz="2000" u="sng" dirty="0" smtClean="0">
                <a:latin typeface="+mn-lt"/>
                <a:ea typeface="Times New Roman" panose="02020603050405020304" pitchFamily="18" charset="0"/>
                <a:hlinkClick r:id="rId4"/>
              </a:rPr>
              <a:t>Link </a:t>
            </a:r>
            <a:r>
              <a:rPr lang="en-US" sz="2000" u="sng" dirty="0">
                <a:latin typeface="+mn-lt"/>
                <a:ea typeface="Times New Roman" panose="02020603050405020304" pitchFamily="18" charset="0"/>
                <a:hlinkClick r:id="rId4"/>
              </a:rPr>
              <a:t>for new users</a:t>
            </a:r>
            <a:r>
              <a:rPr lang="en-US" sz="2000" dirty="0">
                <a:latin typeface="+mn-lt"/>
                <a:ea typeface="Times New Roman" panose="02020603050405020304" pitchFamily="18" charset="0"/>
              </a:rPr>
              <a:t>.</a:t>
            </a:r>
            <a:r>
              <a:rPr lang="en-US" sz="2000" dirty="0">
                <a:solidFill>
                  <a:srgbClr val="444444"/>
                </a:solidFill>
                <a:latin typeface="+mn-lt"/>
                <a:ea typeface="Times New Roman" panose="02020603050405020304" pitchFamily="18" charset="0"/>
              </a:rPr>
              <a:t> </a:t>
            </a:r>
            <a:r>
              <a:rPr lang="en-US" sz="2000" dirty="0">
                <a:latin typeface="+mn-lt"/>
                <a:ea typeface="Times New Roman" panose="02020603050405020304" pitchFamily="18" charset="0"/>
              </a:rPr>
              <a:t>If you are a new hire/user, please use this</a:t>
            </a:r>
            <a:r>
              <a:rPr lang="en-US" sz="2000" dirty="0">
                <a:solidFill>
                  <a:srgbClr val="444444"/>
                </a:solidFill>
                <a:latin typeface="+mn-lt"/>
                <a:ea typeface="Times New Roman" panose="02020603050405020304" pitchFamily="18" charset="0"/>
              </a:rPr>
              <a:t> </a:t>
            </a:r>
            <a:r>
              <a:rPr lang="en-US" sz="2000" dirty="0">
                <a:latin typeface="+mn-lt"/>
                <a:ea typeface="Times New Roman" panose="02020603050405020304" pitchFamily="18" charset="0"/>
              </a:rPr>
              <a:t>dept. specific registration code: 765229D</a:t>
            </a:r>
            <a:endParaRPr lang="en-US" sz="2000" dirty="0">
              <a:effectLst/>
              <a:latin typeface="+mn-lt"/>
              <a:ea typeface="Times New Roman" panose="02020603050405020304" pitchFamily="18" charset="0"/>
            </a:endParaRPr>
          </a:p>
        </p:txBody>
      </p:sp>
      <p:pic>
        <p:nvPicPr>
          <p:cNvPr id="3074" name="Picture 2" descr="Santas List Stock Photo - Download Image Now - List, Paper Scroll,  Christmas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961" y="482676"/>
            <a:ext cx="3308863" cy="4272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1303" y="1790816"/>
            <a:ext cx="2177143" cy="2062103"/>
          </a:xfrm>
          <a:prstGeom prst="rect">
            <a:avLst/>
          </a:prstGeom>
          <a:noFill/>
        </p:spPr>
        <p:txBody>
          <a:bodyPr wrap="square" rtlCol="0">
            <a:spAutoFit/>
          </a:bodyPr>
          <a:lstStyle/>
          <a:p>
            <a:r>
              <a:rPr lang="en-US" sz="1600" dirty="0" smtClean="0">
                <a:solidFill>
                  <a:srgbClr val="006600"/>
                </a:solidFill>
                <a:latin typeface="Lucida Handwriting" panose="03010101010101010101" pitchFamily="66" charset="0"/>
              </a:rPr>
              <a:t>Nice:</a:t>
            </a:r>
          </a:p>
          <a:p>
            <a:r>
              <a:rPr lang="en-US" sz="1600" dirty="0" smtClean="0">
                <a:solidFill>
                  <a:srgbClr val="006600"/>
                </a:solidFill>
                <a:latin typeface="Lucida Handwriting" panose="03010101010101010101" pitchFamily="66" charset="0"/>
              </a:rPr>
              <a:t>Cristina </a:t>
            </a:r>
            <a:r>
              <a:rPr lang="en-US" sz="1600" dirty="0" smtClean="0">
                <a:solidFill>
                  <a:srgbClr val="006600"/>
                </a:solidFill>
                <a:latin typeface="Lucida Handwriting" panose="03010101010101010101" pitchFamily="66" charset="0"/>
              </a:rPr>
              <a:t>B., Elena, Jenn, </a:t>
            </a:r>
            <a:r>
              <a:rPr lang="en-US" sz="1600" dirty="0" smtClean="0">
                <a:solidFill>
                  <a:srgbClr val="006600"/>
                </a:solidFill>
                <a:latin typeface="Lucida Handwriting" panose="03010101010101010101" pitchFamily="66" charset="0"/>
              </a:rPr>
              <a:t>Cage</a:t>
            </a:r>
            <a:r>
              <a:rPr lang="en-US" sz="1600" dirty="0" smtClean="0">
                <a:solidFill>
                  <a:srgbClr val="006600"/>
                </a:solidFill>
                <a:latin typeface="Lucida Handwriting" panose="03010101010101010101" pitchFamily="66" charset="0"/>
              </a:rPr>
              <a:t>, </a:t>
            </a:r>
            <a:r>
              <a:rPr lang="en-US" sz="1600" dirty="0" smtClean="0">
                <a:solidFill>
                  <a:srgbClr val="006600"/>
                </a:solidFill>
                <a:latin typeface="Lucida Handwriting" panose="03010101010101010101" pitchFamily="66" charset="0"/>
              </a:rPr>
              <a:t>Laura, and Valencia</a:t>
            </a:r>
          </a:p>
          <a:p>
            <a:endParaRPr lang="en-US" sz="1600" dirty="0" smtClean="0">
              <a:latin typeface="Lucida Handwriting" panose="03010101010101010101" pitchFamily="66" charset="0"/>
            </a:endParaRPr>
          </a:p>
          <a:p>
            <a:r>
              <a:rPr lang="en-US" sz="1600" dirty="0" smtClean="0">
                <a:solidFill>
                  <a:srgbClr val="C00000"/>
                </a:solidFill>
                <a:latin typeface="Lucida Handwriting" panose="03010101010101010101" pitchFamily="66" charset="0"/>
              </a:rPr>
              <a:t>Naughty:</a:t>
            </a:r>
          </a:p>
          <a:p>
            <a:r>
              <a:rPr lang="en-US" sz="1600" dirty="0" smtClean="0">
                <a:solidFill>
                  <a:srgbClr val="C00000"/>
                </a:solidFill>
                <a:latin typeface="Lucida Handwriting" panose="03010101010101010101" pitchFamily="66" charset="0"/>
              </a:rPr>
              <a:t>Everyone else!</a:t>
            </a:r>
            <a:r>
              <a:rPr lang="en-US" sz="1600" dirty="0" smtClean="0">
                <a:solidFill>
                  <a:srgbClr val="C00000"/>
                </a:solidFill>
                <a:latin typeface="Lucida Handwriting" panose="03010101010101010101" pitchFamily="66" charset="0"/>
              </a:rPr>
              <a:t> </a:t>
            </a:r>
            <a:endParaRPr lang="en-US" sz="1600"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3122192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Travel</a:t>
            </a:r>
            <a:endParaRPr sz="2600" dirty="0">
              <a:solidFill>
                <a:schemeClr val="tx1">
                  <a:lumMod val="50000"/>
                </a:schemeClr>
              </a:solidFill>
              <a:latin typeface="+mj-lt"/>
            </a:endParaRPr>
          </a:p>
        </p:txBody>
      </p:sp>
      <p:pic>
        <p:nvPicPr>
          <p:cNvPr id="2" name="Picture 1"/>
          <p:cNvPicPr>
            <a:picLocks noChangeAspect="1"/>
          </p:cNvPicPr>
          <p:nvPr/>
        </p:nvPicPr>
        <p:blipFill rotWithShape="1">
          <a:blip r:embed="rId3"/>
          <a:srcRect b="47326"/>
          <a:stretch/>
        </p:blipFill>
        <p:spPr>
          <a:xfrm>
            <a:off x="1558861" y="1255137"/>
            <a:ext cx="5953125" cy="3682623"/>
          </a:xfrm>
          <a:prstGeom prst="rect">
            <a:avLst/>
          </a:prstGeom>
        </p:spPr>
      </p:pic>
      <p:sp>
        <p:nvSpPr>
          <p:cNvPr id="3" name="Oval 2"/>
          <p:cNvSpPr/>
          <p:nvPr/>
        </p:nvSpPr>
        <p:spPr>
          <a:xfrm>
            <a:off x="3566160" y="3579222"/>
            <a:ext cx="2227217" cy="300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15282" y="4539343"/>
            <a:ext cx="4010952" cy="431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Travel</a:t>
            </a:r>
            <a:endParaRPr sz="2600" dirty="0">
              <a:solidFill>
                <a:schemeClr val="tx1">
                  <a:lumMod val="50000"/>
                </a:schemeClr>
              </a:solidFill>
              <a:latin typeface="+mj-lt"/>
            </a:endParaRPr>
          </a:p>
        </p:txBody>
      </p:sp>
      <p:pic>
        <p:nvPicPr>
          <p:cNvPr id="5" name="Picture 4"/>
          <p:cNvPicPr>
            <a:picLocks noChangeAspect="1"/>
          </p:cNvPicPr>
          <p:nvPr/>
        </p:nvPicPr>
        <p:blipFill rotWithShape="1">
          <a:blip r:embed="rId3"/>
          <a:srcRect t="54891"/>
          <a:stretch/>
        </p:blipFill>
        <p:spPr>
          <a:xfrm>
            <a:off x="1558861" y="1344903"/>
            <a:ext cx="5953125" cy="3153744"/>
          </a:xfrm>
          <a:prstGeom prst="rect">
            <a:avLst/>
          </a:prstGeom>
        </p:spPr>
      </p:pic>
      <p:sp>
        <p:nvSpPr>
          <p:cNvPr id="6" name="Oval 5"/>
          <p:cNvSpPr/>
          <p:nvPr/>
        </p:nvSpPr>
        <p:spPr>
          <a:xfrm>
            <a:off x="3298371" y="2771552"/>
            <a:ext cx="2227217" cy="300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55273" y="4198200"/>
            <a:ext cx="2316481" cy="354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Travel</a:t>
            </a:r>
            <a:endParaRPr sz="2600" dirty="0">
              <a:solidFill>
                <a:schemeClr val="tx1">
                  <a:lumMod val="50000"/>
                </a:schemeClr>
              </a:solidFill>
              <a:latin typeface="+mj-lt"/>
            </a:endParaRPr>
          </a:p>
        </p:txBody>
      </p:sp>
      <p:sp>
        <p:nvSpPr>
          <p:cNvPr id="6" name="Rectangle 1"/>
          <p:cNvSpPr>
            <a:spLocks noChangeArrowheads="1"/>
          </p:cNvSpPr>
          <p:nvPr/>
        </p:nvSpPr>
        <p:spPr bwMode="auto">
          <a:xfrm>
            <a:off x="569195" y="1259255"/>
            <a:ext cx="7852429"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en-US" altLang="en-US" sz="2000" dirty="0" smtClean="0">
                <a:latin typeface="Calibri" panose="020F0502020204030204" pitchFamily="34" charset="0"/>
                <a:ea typeface="Calibri" panose="020F0502020204030204" pitchFamily="34" charset="0"/>
                <a:cs typeface="Calibri" panose="020F0502020204030204" pitchFamily="34" charset="0"/>
                <a:hlinkClick r:id="rId3"/>
              </a:rPr>
              <a:t>How-To Guide for Travel</a:t>
            </a:r>
            <a:r>
              <a:rPr lang="en-US" altLang="en-US" sz="2000" dirty="0" smtClean="0">
                <a:latin typeface="Calibri" panose="020F0502020204030204" pitchFamily="34" charset="0"/>
                <a:ea typeface="Calibri" panose="020F0502020204030204" pitchFamily="34" charset="0"/>
                <a:cs typeface="Calibri" panose="020F0502020204030204" pitchFamily="34" charset="0"/>
              </a:rPr>
              <a:t> (requesting flights, PTAs, etc.)</a:t>
            </a:r>
          </a:p>
          <a:p>
            <a:pPr lvl="0" eaLnBrk="0" fontAlgn="base" hangingPunct="0">
              <a:spcBef>
                <a:spcPct val="0"/>
              </a:spcBef>
              <a:spcAft>
                <a:spcPct val="0"/>
              </a:spcAft>
              <a:buClrTx/>
            </a:pP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r>
              <a:rPr lang="en-US" sz="2000" dirty="0">
                <a:latin typeface="Calibri" panose="020F0502020204030204" pitchFamily="34" charset="0"/>
                <a:cs typeface="Calibri" panose="020F0502020204030204" pitchFamily="34" charset="0"/>
                <a:hlinkClick r:id="rId4"/>
              </a:rPr>
              <a:t>Travel/Entertainment Training (PPT) </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Powerpoint</a:t>
            </a:r>
            <a:r>
              <a:rPr lang="en-US" sz="2000" dirty="0">
                <a:latin typeface="Calibri" panose="020F0502020204030204" pitchFamily="34" charset="0"/>
                <a:cs typeface="Calibri" panose="020F0502020204030204" pitchFamily="34" charset="0"/>
              </a:rPr>
              <a:t> training on completing the Travel</a:t>
            </a:r>
            <a:r>
              <a:rPr lang="en-US" sz="2000" dirty="0" smtClean="0">
                <a:latin typeface="Calibri" panose="020F0502020204030204" pitchFamily="34" charset="0"/>
                <a:cs typeface="Calibri" panose="020F0502020204030204" pitchFamily="34" charset="0"/>
              </a:rPr>
              <a:t>/ Entertainment </a:t>
            </a:r>
            <a:r>
              <a:rPr lang="en-US" sz="2000" dirty="0">
                <a:latin typeface="Calibri" panose="020F0502020204030204" pitchFamily="34" charset="0"/>
                <a:cs typeface="Calibri" panose="020F0502020204030204" pitchFamily="34" charset="0"/>
              </a:rPr>
              <a:t>Reimbursement Request Form</a:t>
            </a:r>
            <a:r>
              <a:rPr lang="en-US" sz="2000" dirty="0" smtClean="0">
                <a:latin typeface="Calibri" panose="020F0502020204030204" pitchFamily="34" charset="0"/>
                <a:cs typeface="Calibri" panose="020F0502020204030204" pitchFamily="34" charset="0"/>
              </a:rPr>
              <a:t>)</a:t>
            </a:r>
          </a:p>
          <a:p>
            <a:pPr lvl="0" eaLnBrk="0" fontAlgn="base" hangingPunct="0">
              <a:spcBef>
                <a:spcPct val="0"/>
              </a:spcBef>
              <a:spcAft>
                <a:spcPct val="0"/>
              </a:spcAft>
              <a:buClrTx/>
            </a:pP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r>
              <a:rPr lang="en-US" sz="2000" dirty="0">
                <a:latin typeface="Calibri" panose="020F0502020204030204" pitchFamily="34" charset="0"/>
                <a:cs typeface="Calibri" panose="020F0502020204030204" pitchFamily="34" charset="0"/>
                <a:hlinkClick r:id="rId5"/>
              </a:rPr>
              <a:t>Guest Traveler - Airfare/Hotel Request Form </a:t>
            </a:r>
            <a:endParaRPr lang="en-US" sz="20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r>
              <a:rPr lang="en-US" sz="2000" dirty="0">
                <a:latin typeface="Calibri" panose="020F0502020204030204" pitchFamily="34" charset="0"/>
                <a:cs typeface="Calibri" panose="020F0502020204030204" pitchFamily="34" charset="0"/>
                <a:hlinkClick r:id="rId6" tooltip="Travel and Entertainment Reimbursement Request Form (Fam Med Res Unit)"/>
              </a:rPr>
              <a:t>Travel and Entertainment Reimbursement Request Form</a:t>
            </a:r>
            <a:endParaRPr kumimoji="0" lang="en-US" alt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858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smtClean="0">
                <a:solidFill>
                  <a:schemeClr val="tx1">
                    <a:lumMod val="50000"/>
                  </a:schemeClr>
                </a:solidFill>
                <a:latin typeface="+mj-lt"/>
              </a:rPr>
              <a:t>PaymentWorks Vendor Onboarding</a:t>
            </a:r>
            <a:endParaRPr sz="2600" dirty="0">
              <a:solidFill>
                <a:schemeClr val="tx1">
                  <a:lumMod val="50000"/>
                </a:schemeClr>
              </a:solidFill>
              <a:latin typeface="+mj-lt"/>
            </a:endParaRPr>
          </a:p>
        </p:txBody>
      </p:sp>
      <p:sp>
        <p:nvSpPr>
          <p:cNvPr id="2" name="Rectangle 1"/>
          <p:cNvSpPr/>
          <p:nvPr/>
        </p:nvSpPr>
        <p:spPr>
          <a:xfrm>
            <a:off x="649224" y="1298602"/>
            <a:ext cx="7987630" cy="2893100"/>
          </a:xfrm>
          <a:prstGeom prst="rect">
            <a:avLst/>
          </a:prstGeom>
        </p:spPr>
        <p:txBody>
          <a:bodyPr wrap="square">
            <a:spAutoFit/>
          </a:bodyPr>
          <a:lstStyle/>
          <a:p>
            <a:pPr fontAlgn="base"/>
            <a:r>
              <a:rPr lang="en-US" dirty="0" smtClean="0">
                <a:latin typeface="Arial" panose="020B0604020202020204" pitchFamily="34" charset="0"/>
                <a:ea typeface="Calibri" panose="020F0502020204030204" pitchFamily="34" charset="0"/>
              </a:rPr>
              <a:t>In </a:t>
            </a:r>
            <a:r>
              <a:rPr lang="en-US" dirty="0">
                <a:latin typeface="Arial" panose="020B0604020202020204" pitchFamily="34" charset="0"/>
                <a:ea typeface="Calibri" panose="020F0502020204030204" pitchFamily="34" charset="0"/>
              </a:rPr>
              <a:t>support of </a:t>
            </a:r>
            <a:r>
              <a:rPr lang="en-US" dirty="0" smtClean="0">
                <a:latin typeface="Arial" panose="020B0604020202020204" pitchFamily="34" charset="0"/>
                <a:ea typeface="Calibri" panose="020F0502020204030204" pitchFamily="34" charset="0"/>
              </a:rPr>
              <a:t>UCLA’s ongoing </a:t>
            </a:r>
            <a:r>
              <a:rPr lang="en-US" dirty="0">
                <a:latin typeface="Arial" panose="020B0604020202020204" pitchFamily="34" charset="0"/>
                <a:ea typeface="Calibri" panose="020F0502020204030204" pitchFamily="34" charset="0"/>
              </a:rPr>
              <a:t>effort to onboard existing UCLA vendors into PaymentWorks, unregistered vendors have been assigned to one of seven priority tiers. </a:t>
            </a:r>
            <a:r>
              <a:rPr lang="en-US" b="1" dirty="0">
                <a:latin typeface="Arial" panose="020B0604020202020204" pitchFamily="34" charset="0"/>
                <a:ea typeface="Calibri" panose="020F0502020204030204" pitchFamily="34" charset="0"/>
              </a:rPr>
              <a:t>Tier 1</a:t>
            </a:r>
            <a:r>
              <a:rPr lang="en-US" dirty="0">
                <a:latin typeface="Arial" panose="020B0604020202020204" pitchFamily="34" charset="0"/>
                <a:ea typeface="Calibri" panose="020F0502020204030204" pitchFamily="34" charset="0"/>
              </a:rPr>
              <a:t> consists of critical vendors with </a:t>
            </a:r>
            <a:r>
              <a:rPr lang="en-US" i="1" dirty="0">
                <a:latin typeface="Arial" panose="020B0604020202020204" pitchFamily="34" charset="0"/>
                <a:ea typeface="Calibri" panose="020F0502020204030204" pitchFamily="34" charset="0"/>
              </a:rPr>
              <a:t>high spend and a high PO volume</a:t>
            </a:r>
            <a:r>
              <a:rPr lang="en-US" dirty="0">
                <a:latin typeface="Arial" panose="020B0604020202020204" pitchFamily="34" charset="0"/>
                <a:ea typeface="Calibri" panose="020F0502020204030204" pitchFamily="34" charset="0"/>
              </a:rPr>
              <a:t> while </a:t>
            </a:r>
            <a:r>
              <a:rPr lang="en-US" b="1" dirty="0">
                <a:latin typeface="Arial" panose="020B0604020202020204" pitchFamily="34" charset="0"/>
                <a:ea typeface="Calibri" panose="020F0502020204030204" pitchFamily="34" charset="0"/>
              </a:rPr>
              <a:t>tier 7</a:t>
            </a:r>
            <a:r>
              <a:rPr lang="en-US" dirty="0">
                <a:latin typeface="Arial" panose="020B0604020202020204" pitchFamily="34" charset="0"/>
                <a:ea typeface="Calibri" panose="020F0502020204030204" pitchFamily="34" charset="0"/>
              </a:rPr>
              <a:t> captures the vendors with </a:t>
            </a:r>
            <a:r>
              <a:rPr lang="en-US" i="1" dirty="0">
                <a:latin typeface="Arial" panose="020B0604020202020204" pitchFamily="34" charset="0"/>
                <a:ea typeface="Calibri" panose="020F0502020204030204" pitchFamily="34" charset="0"/>
              </a:rPr>
              <a:t>low spend and a low PO volume</a:t>
            </a:r>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The </a:t>
            </a:r>
            <a:r>
              <a:rPr lang="en-US" dirty="0">
                <a:latin typeface="Arial" panose="020B0604020202020204" pitchFamily="34" charset="0"/>
                <a:ea typeface="Calibri" panose="020F0502020204030204" pitchFamily="34" charset="0"/>
              </a:rPr>
              <a:t>project team is primarily focusing on onboarding vendor tiers 1 through 5. </a:t>
            </a:r>
            <a:endParaRPr lang="en-US" dirty="0">
              <a:latin typeface="Calibri" panose="020F0502020204030204" pitchFamily="34" charset="0"/>
              <a:ea typeface="Calibri" panose="020F0502020204030204" pitchFamily="34" charset="0"/>
            </a:endParaRPr>
          </a:p>
          <a:p>
            <a:pPr fontAlgn="base"/>
            <a:r>
              <a:rPr lang="en-US" dirty="0">
                <a:latin typeface="Helvetica" panose="020B0604020202020204" pitchFamily="34" charset="0"/>
                <a:ea typeface="Calibri" panose="020F0502020204030204" pitchFamily="34" charset="0"/>
              </a:rPr>
              <a:t> </a:t>
            </a:r>
            <a:endParaRPr lang="en-US" dirty="0" smtClean="0">
              <a:latin typeface="Helvetica" panose="020B0604020202020204" pitchFamily="34" charset="0"/>
              <a:ea typeface="Calibri" panose="020F0502020204030204" pitchFamily="34" charset="0"/>
            </a:endParaRPr>
          </a:p>
          <a:p>
            <a:pPr fontAlgn="base"/>
            <a:r>
              <a:rPr lang="en-US" b="1" dirty="0" smtClean="0">
                <a:latin typeface="Helvetica" panose="020B0604020202020204" pitchFamily="34" charset="0"/>
                <a:ea typeface="Calibri" panose="020F0502020204030204" pitchFamily="34" charset="0"/>
              </a:rPr>
              <a:t>If a vendor you are working with is having difficulty registering with PaymentWorks:</a:t>
            </a:r>
          </a:p>
          <a:p>
            <a:pPr fontAlgn="base"/>
            <a:endParaRPr lang="en-US" b="1" dirty="0">
              <a:latin typeface="Calibri" panose="020F0502020204030204" pitchFamily="34" charset="0"/>
              <a:ea typeface="Calibri" panose="020F0502020204030204" pitchFamily="34" charset="0"/>
            </a:endParaRPr>
          </a:p>
          <a:p>
            <a:pPr fontAlgn="base"/>
            <a:r>
              <a:rPr lang="en-US" dirty="0" smtClean="0">
                <a:latin typeface="Arial" panose="020B0604020202020204" pitchFamily="34" charset="0"/>
                <a:ea typeface="Calibri" panose="020F0502020204030204" pitchFamily="34" charset="0"/>
              </a:rPr>
              <a:t>Please </a:t>
            </a:r>
            <a:r>
              <a:rPr lang="en-US" dirty="0">
                <a:latin typeface="Arial" panose="020B0604020202020204" pitchFamily="34" charset="0"/>
                <a:ea typeface="Calibri" panose="020F0502020204030204" pitchFamily="34" charset="0"/>
              </a:rPr>
              <a:t>review the PaymentWorks</a:t>
            </a:r>
            <a:r>
              <a:rPr lang="en-US" dirty="0">
                <a:solidFill>
                  <a:srgbClr val="2E75B6"/>
                </a:solidFill>
                <a:latin typeface="Arial" panose="020B0604020202020204" pitchFamily="34" charset="0"/>
                <a:ea typeface="Calibri" panose="020F0502020204030204" pitchFamily="34" charset="0"/>
              </a:rPr>
              <a:t> </a:t>
            </a:r>
            <a:r>
              <a:rPr lang="en-US" u="sng" dirty="0">
                <a:solidFill>
                  <a:srgbClr val="2E75B6"/>
                </a:solidFill>
                <a:latin typeface="Arial" panose="020B0604020202020204" pitchFamily="34" charset="0"/>
                <a:ea typeface="Calibri" panose="020F0502020204030204" pitchFamily="34" charset="0"/>
                <a:hlinkClick r:id="rId3"/>
              </a:rPr>
              <a:t>roster</a:t>
            </a:r>
            <a:r>
              <a:rPr lang="en-US" dirty="0">
                <a:latin typeface="Arial" panose="020B0604020202020204" pitchFamily="34" charset="0"/>
                <a:ea typeface="Calibri" panose="020F0502020204030204" pitchFamily="34" charset="0"/>
              </a:rPr>
              <a:t> to determine if your vendors have already registered.  </a:t>
            </a:r>
            <a:endParaRPr lang="en-US" dirty="0">
              <a:latin typeface="Calibri" panose="020F0502020204030204" pitchFamily="34" charset="0"/>
              <a:ea typeface="Calibri" panose="020F0502020204030204" pitchFamily="34" charset="0"/>
            </a:endParaRPr>
          </a:p>
          <a:p>
            <a:pPr fontAlgn="base"/>
            <a:r>
              <a:rPr lang="en-US" dirty="0">
                <a:latin typeface="Arial" panose="020B060402020202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fontAlgn="base"/>
            <a:r>
              <a:rPr lang="en-US" dirty="0">
                <a:latin typeface="Arial" panose="020B0604020202020204" pitchFamily="34" charset="0"/>
                <a:ea typeface="Calibri" panose="020F0502020204030204" pitchFamily="34" charset="0"/>
              </a:rPr>
              <a:t>If your vendor is not listed: </a:t>
            </a:r>
            <a:endParaRPr lang="en-US" dirty="0">
              <a:latin typeface="Calibri" panose="020F0502020204030204" pitchFamily="34" charset="0"/>
              <a:ea typeface="Calibri" panose="020F0502020204030204" pitchFamily="34" charset="0"/>
            </a:endParaRPr>
          </a:p>
          <a:p>
            <a:pPr marL="285750" indent="-285750" fontAlgn="base">
              <a:buFont typeface="Arial" panose="020B0604020202020204" pitchFamily="34" charset="0"/>
              <a:buChar char="•"/>
            </a:pPr>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Email </a:t>
            </a:r>
            <a:r>
              <a:rPr lang="en-US" u="sng" dirty="0">
                <a:solidFill>
                  <a:srgbClr val="0563C1"/>
                </a:solidFill>
                <a:latin typeface="Arial" panose="020B0604020202020204" pitchFamily="34" charset="0"/>
                <a:ea typeface="Calibri" panose="020F0502020204030204" pitchFamily="34" charset="0"/>
                <a:hlinkClick r:id="rId4"/>
              </a:rPr>
              <a:t>vendors@finance.ucla.edu</a:t>
            </a:r>
            <a:r>
              <a:rPr lang="en-US" dirty="0">
                <a:solidFill>
                  <a:srgbClr val="0563C1"/>
                </a:solidFill>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and </a:t>
            </a:r>
            <a:endParaRPr lang="en-US" dirty="0">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en-US" dirty="0">
                <a:latin typeface="Arial" panose="020B0604020202020204" pitchFamily="34" charset="0"/>
                <a:ea typeface="Calibri" panose="020F0502020204030204" pitchFamily="34" charset="0"/>
              </a:rPr>
              <a:t>Provide the vendor name, contact name, email address, and/or phone number.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6740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Ascend 2.0</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TextBox 1"/>
          <p:cNvSpPr txBox="1"/>
          <p:nvPr/>
        </p:nvSpPr>
        <p:spPr>
          <a:xfrm>
            <a:off x="770538" y="1273140"/>
            <a:ext cx="2456758" cy="1323439"/>
          </a:xfrm>
          <a:prstGeom prst="rect">
            <a:avLst/>
          </a:prstGeom>
          <a:noFill/>
        </p:spPr>
        <p:txBody>
          <a:bodyPr wrap="square" rtlCol="0">
            <a:spAutoFit/>
          </a:bodyPr>
          <a:lstStyle/>
          <a:p>
            <a:r>
              <a:rPr lang="en-US" sz="4000" dirty="0" smtClean="0"/>
              <a:t>Object Codes</a:t>
            </a:r>
            <a:endParaRPr lang="en-US" sz="4000" dirty="0"/>
          </a:p>
        </p:txBody>
      </p:sp>
      <p:pic>
        <p:nvPicPr>
          <p:cNvPr id="5122" name="Picture 2" descr="Rent recycled plastic moving boxes | reBOX Move"/>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3460"/>
                    </a14:imgEffect>
                  </a14:imgLayer>
                </a14:imgProps>
              </a:ext>
              <a:ext uri="{28A0092B-C50C-407E-A947-70E740481C1C}">
                <a14:useLocalDpi xmlns:a14="http://schemas.microsoft.com/office/drawing/2010/main" val="0"/>
              </a:ext>
            </a:extLst>
          </a:blip>
          <a:srcRect l="5995" t="46423" r="5937" b="12829"/>
          <a:stretch/>
        </p:blipFill>
        <p:spPr bwMode="auto">
          <a:xfrm>
            <a:off x="2762250" y="2918012"/>
            <a:ext cx="3009900" cy="13926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76365" y="3121107"/>
            <a:ext cx="3002459" cy="1323439"/>
          </a:xfrm>
          <a:prstGeom prst="rect">
            <a:avLst/>
          </a:prstGeom>
          <a:noFill/>
        </p:spPr>
        <p:txBody>
          <a:bodyPr wrap="square" rtlCol="0">
            <a:spAutoFit/>
          </a:bodyPr>
          <a:lstStyle/>
          <a:p>
            <a:r>
              <a:rPr lang="en-US" sz="4000" dirty="0" smtClean="0"/>
              <a:t>Expenditure Types</a:t>
            </a:r>
            <a:endParaRPr lang="en-US" sz="4000" dirty="0"/>
          </a:p>
        </p:txBody>
      </p:sp>
      <p:pic>
        <p:nvPicPr>
          <p:cNvPr id="10" name="Picture 2" descr="Rent recycled plastic moving boxes | reBOX Move"/>
          <p:cNvPicPr>
            <a:picLocks noChangeAspect="1" noChangeArrowheads="1"/>
          </p:cNvPicPr>
          <p:nvPr/>
        </p:nvPicPr>
        <p:blipFill rotWithShape="1">
          <a:blip r:embed="rId5">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rcRect l="7768" t="11360" r="12525" b="52004"/>
          <a:stretch/>
        </p:blipFill>
        <p:spPr bwMode="auto">
          <a:xfrm>
            <a:off x="2724149" y="1236367"/>
            <a:ext cx="2724151" cy="125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solidFill>
                  <a:schemeClr val="tx1">
                    <a:lumMod val="50000"/>
                  </a:schemeClr>
                </a:solidFill>
                <a:latin typeface="Arial" panose="020B0604020202020204" pitchFamily="34" charset="0"/>
                <a:cs typeface="Arial" panose="020B0604020202020204" pitchFamily="34" charset="0"/>
              </a:rPr>
              <a:t>Recently Processed </a:t>
            </a:r>
            <a:r>
              <a:rPr lang="en-US" dirty="0" smtClean="0">
                <a:solidFill>
                  <a:schemeClr val="tx1">
                    <a:lumMod val="50000"/>
                  </a:schemeClr>
                </a:solidFill>
                <a:latin typeface="Arial" panose="020B0604020202020204" pitchFamily="34" charset="0"/>
                <a:cs typeface="Arial" panose="020B0604020202020204" pitchFamily="34" charset="0"/>
              </a:rPr>
              <a:t>Awards</a:t>
            </a:r>
            <a:endParaRPr lang="en-US" dirty="0">
              <a:solidFill>
                <a:schemeClr val="tx1">
                  <a:lumMod val="50000"/>
                </a:schemeClr>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1218101170"/>
              </p:ext>
            </p:extLst>
          </p:nvPr>
        </p:nvGraphicFramePr>
        <p:xfrm>
          <a:off x="317497" y="1230458"/>
          <a:ext cx="8561328" cy="1423032"/>
        </p:xfrm>
        <a:graphic>
          <a:graphicData uri="http://schemas.openxmlformats.org/drawingml/2006/table">
            <a:tbl>
              <a:tblPr firstRow="1">
                <a:tableStyleId>{5C22544A-7EE6-4342-B048-85BDC9FD1C3A}</a:tableStyleId>
              </a:tblPr>
              <a:tblGrid>
                <a:gridCol w="1206502">
                  <a:extLst>
                    <a:ext uri="{9D8B030D-6E8A-4147-A177-3AD203B41FA5}">
                      <a16:colId xmlns:a16="http://schemas.microsoft.com/office/drawing/2014/main" val="3764042023"/>
                    </a:ext>
                  </a:extLst>
                </a:gridCol>
                <a:gridCol w="3181565">
                  <a:extLst>
                    <a:ext uri="{9D8B030D-6E8A-4147-A177-3AD203B41FA5}">
                      <a16:colId xmlns:a16="http://schemas.microsoft.com/office/drawing/2014/main" val="3707701944"/>
                    </a:ext>
                  </a:extLst>
                </a:gridCol>
                <a:gridCol w="1904786">
                  <a:extLst>
                    <a:ext uri="{9D8B030D-6E8A-4147-A177-3AD203B41FA5}">
                      <a16:colId xmlns:a16="http://schemas.microsoft.com/office/drawing/2014/main" val="3006092247"/>
                    </a:ext>
                  </a:extLst>
                </a:gridCol>
                <a:gridCol w="1352550">
                  <a:extLst>
                    <a:ext uri="{9D8B030D-6E8A-4147-A177-3AD203B41FA5}">
                      <a16:colId xmlns:a16="http://schemas.microsoft.com/office/drawing/2014/main" val="175481784"/>
                    </a:ext>
                  </a:extLst>
                </a:gridCol>
                <a:gridCol w="915925">
                  <a:extLst>
                    <a:ext uri="{9D8B030D-6E8A-4147-A177-3AD203B41FA5}">
                      <a16:colId xmlns:a16="http://schemas.microsoft.com/office/drawing/2014/main" val="3869669175"/>
                    </a:ext>
                  </a:extLst>
                </a:gridCol>
              </a:tblGrid>
              <a:tr h="398142">
                <a:tc>
                  <a:txBody>
                    <a:bodyPr/>
                    <a:lstStyle/>
                    <a:p>
                      <a:pPr marL="0" indent="0" algn="l"/>
                      <a:r>
                        <a:rPr lang="en-US" sz="1100" b="1" i="0" dirty="0">
                          <a:latin typeface="Calibri" panose="020F0502020204030204" pitchFamily="34" charset="0"/>
                          <a:cs typeface="Calibri" panose="020F0502020204030204" pitchFamily="34" charset="0"/>
                        </a:rPr>
                        <a:t>PI</a:t>
                      </a:r>
                    </a:p>
                  </a:txBody>
                  <a:tcPr marL="365760" marR="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Award Title</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Prime 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Action</a:t>
                      </a:r>
                      <a:r>
                        <a:rPr lang="en-US" sz="1100" b="1" i="0" baseline="0" dirty="0">
                          <a:latin typeface="Calibri" panose="020F0502020204030204" pitchFamily="34" charset="0"/>
                          <a:cs typeface="Calibri" panose="020F0502020204030204" pitchFamily="34" charset="0"/>
                        </a:rPr>
                        <a:t> Type</a:t>
                      </a:r>
                      <a:endParaRPr lang="en-US" sz="1100" b="1" i="0" dirty="0">
                        <a:latin typeface="Calibri" panose="020F0502020204030204" pitchFamily="34" charset="0"/>
                        <a:cs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264494">
                <a:tc>
                  <a:txBody>
                    <a:bodyPr/>
                    <a:lstStyle/>
                    <a:p>
                      <a:pPr algn="l" rtl="0" fontAlgn="ctr"/>
                      <a:r>
                        <a:rPr lang="en-US" sz="1100" b="0" i="0" u="none" strike="noStrike">
                          <a:solidFill>
                            <a:srgbClr val="000000"/>
                          </a:solidFill>
                          <a:effectLst/>
                          <a:latin typeface="Calibri" panose="020F0502020204030204" pitchFamily="34" charset="0"/>
                        </a:rPr>
                        <a:t>Li, Michael Jonathan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Trajectories of Socially Regulated Gene Expression, Methamphetamine Use, and Viral Load Among HIV-positive Men Who Have Sex with Men (MSM) Receiving Contingency Management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NIH-NIDA National Institute on Drug Abuse</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722645"/>
                  </a:ext>
                </a:extLst>
              </a:tr>
              <a:tr h="0">
                <a:tc>
                  <a:txBody>
                    <a:bodyPr/>
                    <a:lstStyle/>
                    <a:p>
                      <a:pPr algn="l" rtl="0" fontAlgn="ctr"/>
                      <a:r>
                        <a:rPr lang="en-US" sz="11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Center for HIV Identification, Prevention and Treatment Services</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NIH-NIMH National Institute of Mental Health</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696663"/>
                  </a:ext>
                </a:extLst>
              </a:tr>
            </a:tbl>
          </a:graphicData>
        </a:graphic>
      </p:graphicFrame>
      <p:sp>
        <p:nvSpPr>
          <p:cNvPr id="3" name="TextBox 2"/>
          <p:cNvSpPr txBox="1"/>
          <p:nvPr/>
        </p:nvSpPr>
        <p:spPr>
          <a:xfrm>
            <a:off x="317497" y="2745306"/>
            <a:ext cx="8561327" cy="1815882"/>
          </a:xfrm>
          <a:prstGeom prst="rect">
            <a:avLst/>
          </a:prstGeom>
          <a:solidFill>
            <a:schemeClr val="accent5">
              <a:lumMod val="60000"/>
              <a:lumOff val="40000"/>
            </a:schemeClr>
          </a:solidFill>
        </p:spPr>
        <p:txBody>
          <a:bodyPr wrap="square" rtlCol="0">
            <a:spAutoFit/>
          </a:bodyPr>
          <a:lstStyle/>
          <a:p>
            <a:r>
              <a:rPr lang="en-US" b="1" dirty="0" smtClean="0"/>
              <a:t>Just announced</a:t>
            </a:r>
            <a:r>
              <a:rPr lang="en-US" dirty="0" smtClean="0"/>
              <a:t>: </a:t>
            </a:r>
            <a:r>
              <a:rPr lang="en-US" dirty="0"/>
              <a:t>Dr. Lillian Gelberg </a:t>
            </a:r>
            <a:r>
              <a:rPr lang="en-US" dirty="0" smtClean="0"/>
              <a:t>and co-PI </a:t>
            </a:r>
            <a:r>
              <a:rPr lang="en-US" dirty="0"/>
              <a:t>Dr. Marjan Javanbakht </a:t>
            </a:r>
            <a:r>
              <a:rPr lang="en-US" dirty="0" smtClean="0"/>
              <a:t>(Public </a:t>
            </a:r>
            <a:r>
              <a:rPr lang="en-US" dirty="0"/>
              <a:t>Health, Dept. of Epidemiology) have been awarded a new, </a:t>
            </a:r>
            <a:r>
              <a:rPr lang="en-US" dirty="0" smtClean="0"/>
              <a:t>2-year, $1.8M grant </a:t>
            </a:r>
            <a:r>
              <a:rPr lang="en-US" dirty="0"/>
              <a:t>from the State of California’s Department of Cannabis Control </a:t>
            </a:r>
            <a:r>
              <a:rPr lang="en-US" dirty="0" smtClean="0"/>
              <a:t>entitled “Cannabis </a:t>
            </a:r>
            <a:r>
              <a:rPr lang="en-US" dirty="0"/>
              <a:t>use for medicinal purposes among clinical populations in California: Population estimates of prevalence, frequency, quantity, and reasons for </a:t>
            </a:r>
            <a:r>
              <a:rPr lang="en-US" dirty="0" smtClean="0"/>
              <a:t>use.” It will </a:t>
            </a:r>
            <a:r>
              <a:rPr lang="en-US" dirty="0"/>
              <a:t>focus on the epidemiology of medicinal cannabis use among clinical populations in California to describe the prevalence and patterns of medicinal cannabis use including detailed practices and behaviors related to medicinal cannabis use, elucidating sources, dosing, types of products, mode of use, patterns of use, perceived impact on symptoms/conditions, and self-reported adverse effects including disordered use. </a:t>
            </a:r>
            <a:endParaRPr lang="en-US" dirty="0"/>
          </a:p>
        </p:txBody>
      </p:sp>
    </p:spTree>
    <p:extLst>
      <p:ext uri="{BB962C8B-B14F-4D97-AF65-F5344CB8AC3E}">
        <p14:creationId xmlns:p14="http://schemas.microsoft.com/office/powerpoint/2010/main" val="21325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20</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Ascend 2.0</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TextBox 1"/>
          <p:cNvSpPr txBox="1"/>
          <p:nvPr/>
        </p:nvSpPr>
        <p:spPr>
          <a:xfrm>
            <a:off x="3721788" y="2653101"/>
            <a:ext cx="4717676" cy="1631216"/>
          </a:xfrm>
          <a:prstGeom prst="rect">
            <a:avLst/>
          </a:prstGeom>
          <a:noFill/>
        </p:spPr>
        <p:txBody>
          <a:bodyPr wrap="square" rtlCol="0">
            <a:spAutoFit/>
          </a:bodyPr>
          <a:lstStyle/>
          <a:p>
            <a:r>
              <a:rPr lang="en-US" sz="2000" dirty="0" smtClean="0"/>
              <a:t>Goal is to eliminate </a:t>
            </a:r>
            <a:r>
              <a:rPr lang="en-US" sz="2000" dirty="0"/>
              <a:t>underused Object Codes, combine Object Codes where possible, and add more descriptive detail with the aim of streamlining the list of Expenditure </a:t>
            </a:r>
            <a:r>
              <a:rPr lang="en-US" sz="2000" dirty="0" smtClean="0"/>
              <a:t>Types</a:t>
            </a:r>
            <a:endParaRPr lang="en-US" sz="2000" dirty="0"/>
          </a:p>
        </p:txBody>
      </p:sp>
      <p:pic>
        <p:nvPicPr>
          <p:cNvPr id="5122" name="Picture 2" descr="Rent recycled plastic moving boxes | reBOX Move"/>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3460"/>
                    </a14:imgEffect>
                  </a14:imgLayer>
                </a14:imgProps>
              </a:ext>
              <a:ext uri="{28A0092B-C50C-407E-A947-70E740481C1C}">
                <a14:useLocalDpi xmlns:a14="http://schemas.microsoft.com/office/drawing/2010/main" val="0"/>
              </a:ext>
            </a:extLst>
          </a:blip>
          <a:srcRect l="5995" t="48784" r="5937" b="12829"/>
          <a:stretch/>
        </p:blipFill>
        <p:spPr bwMode="auto">
          <a:xfrm>
            <a:off x="684903" y="1780971"/>
            <a:ext cx="3009900" cy="1311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48773" y="1637438"/>
            <a:ext cx="4663706" cy="707886"/>
          </a:xfrm>
          <a:prstGeom prst="rect">
            <a:avLst/>
          </a:prstGeom>
          <a:noFill/>
        </p:spPr>
        <p:txBody>
          <a:bodyPr wrap="square" rtlCol="0">
            <a:spAutoFit/>
          </a:bodyPr>
          <a:lstStyle/>
          <a:p>
            <a:r>
              <a:rPr lang="en-US" sz="4000" dirty="0" smtClean="0"/>
              <a:t>Expenditure Types</a:t>
            </a:r>
            <a:endParaRPr lang="en-US" sz="4000" dirty="0"/>
          </a:p>
        </p:txBody>
      </p:sp>
    </p:spTree>
    <p:extLst>
      <p:ext uri="{BB962C8B-B14F-4D97-AF65-F5344CB8AC3E}">
        <p14:creationId xmlns:p14="http://schemas.microsoft.com/office/powerpoint/2010/main" val="552840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21</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Ascend 2.0</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 name="TextBox 1"/>
          <p:cNvSpPr txBox="1"/>
          <p:nvPr/>
        </p:nvSpPr>
        <p:spPr>
          <a:xfrm>
            <a:off x="640078" y="1473195"/>
            <a:ext cx="7781545" cy="186204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smtClean="0"/>
              <a:t>A draft of the new Expenditure Type List is available; Ascend is seeking feedback by May 15</a:t>
            </a:r>
          </a:p>
          <a:p>
            <a:pPr marL="342900" indent="-342900">
              <a:spcAft>
                <a:spcPts val="600"/>
              </a:spcAft>
              <a:buFont typeface="Arial" panose="020B0604020202020204" pitchFamily="34" charset="0"/>
              <a:buChar char="•"/>
            </a:pPr>
            <a:r>
              <a:rPr lang="en-US" sz="2000" dirty="0" smtClean="0"/>
              <a:t>Expenditure: 190 types (vs ~850 object codes)</a:t>
            </a:r>
          </a:p>
          <a:p>
            <a:pPr marL="342900" indent="-342900">
              <a:spcAft>
                <a:spcPts val="600"/>
              </a:spcAft>
              <a:buFont typeface="Arial" panose="020B0604020202020204" pitchFamily="34" charset="0"/>
              <a:buChar char="•"/>
            </a:pPr>
            <a:r>
              <a:rPr lang="en-US" sz="2000" dirty="0" smtClean="0"/>
              <a:t>Laura may reach out to you for input, please check your email</a:t>
            </a:r>
          </a:p>
          <a:p>
            <a:pPr marL="342900" indent="-342900">
              <a:spcAft>
                <a:spcPts val="600"/>
              </a:spcAft>
              <a:buFont typeface="Arial" panose="020B0604020202020204" pitchFamily="34" charset="0"/>
              <a:buChar char="•"/>
            </a:pPr>
            <a:r>
              <a:rPr lang="en-US" sz="2000" dirty="0" smtClean="0"/>
              <a:t>If you want to be included, please email her directly</a:t>
            </a:r>
          </a:p>
        </p:txBody>
      </p:sp>
    </p:spTree>
    <p:extLst>
      <p:ext uri="{BB962C8B-B14F-4D97-AF65-F5344CB8AC3E}">
        <p14:creationId xmlns:p14="http://schemas.microsoft.com/office/powerpoint/2010/main" val="210981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22</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Ascend 2.0</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4" name="Picture 3"/>
          <p:cNvPicPr>
            <a:picLocks noChangeAspect="1"/>
          </p:cNvPicPr>
          <p:nvPr/>
        </p:nvPicPr>
        <p:blipFill rotWithShape="1">
          <a:blip r:embed="rId3"/>
          <a:srcRect b="35153"/>
          <a:stretch/>
        </p:blipFill>
        <p:spPr>
          <a:xfrm>
            <a:off x="0" y="83694"/>
            <a:ext cx="4919393" cy="4854066"/>
          </a:xfrm>
          <a:prstGeom prst="rect">
            <a:avLst/>
          </a:prstGeom>
        </p:spPr>
      </p:pic>
      <p:pic>
        <p:nvPicPr>
          <p:cNvPr id="5" name="Picture 4"/>
          <p:cNvPicPr>
            <a:picLocks noChangeAspect="1"/>
          </p:cNvPicPr>
          <p:nvPr/>
        </p:nvPicPr>
        <p:blipFill>
          <a:blip r:embed="rId4"/>
          <a:stretch>
            <a:fillRect/>
          </a:stretch>
        </p:blipFill>
        <p:spPr>
          <a:xfrm>
            <a:off x="3884301" y="83694"/>
            <a:ext cx="5259699" cy="4854066"/>
          </a:xfrm>
          <a:prstGeom prst="rect">
            <a:avLst/>
          </a:prstGeom>
        </p:spPr>
      </p:pic>
    </p:spTree>
    <p:extLst>
      <p:ext uri="{BB962C8B-B14F-4D97-AF65-F5344CB8AC3E}">
        <p14:creationId xmlns:p14="http://schemas.microsoft.com/office/powerpoint/2010/main" val="1742342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23</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NIH Updates</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6" name="Rectangle 3"/>
          <p:cNvSpPr>
            <a:spLocks noChangeArrowheads="1"/>
          </p:cNvSpPr>
          <p:nvPr/>
        </p:nvSpPr>
        <p:spPr bwMode="auto">
          <a:xfrm>
            <a:off x="640079" y="1273140"/>
            <a:ext cx="778154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Updates to Funding Opportunity Terminology (NOT-OD-23-109)</a:t>
            </a:r>
            <a:r>
              <a:rPr kumimoji="0" lang="en-US" altLang="en-US" sz="1800" b="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 Effective immediately, NIH will use the term notice of funding opportunity (</a:t>
            </a:r>
            <a:r>
              <a:rPr kumimoji="0" lang="en-US" altLang="en-US" sz="1800" b="1"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NOFO</a:t>
            </a:r>
            <a:r>
              <a:rPr kumimoji="0" lang="en-US" altLang="en-US" sz="1800" b="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 to refer to formal announcements of the availability of Federal funding through a financial assistance program. Previously, such announcements were referred to as funding opportunity announcements (</a:t>
            </a:r>
            <a:r>
              <a:rPr kumimoji="0" lang="en-US" altLang="en-US" sz="1800" b="1"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FOA</a:t>
            </a:r>
            <a:r>
              <a:rPr kumimoji="0" lang="en-US" altLang="en-US" sz="1800" b="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s). See the </a:t>
            </a:r>
            <a:r>
              <a:rPr kumimoji="0" lang="en-US" altLang="en-US" sz="1800" b="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3" tooltip="https://u2306505.ct.sendgrid.net/ls/click?upn=M3V7pKe308SQRDM8wYnXBdpuS2c6Hk9oJQLhlqPhMkBq3awWtoflrYmrP8v58npsux4HJ0Vd4CiIWw5Z8k8n96X-2FJgzAt6lexBLiH5fRbPj8WxjeVug6aQjW4rLzhwAYM-2FBKk9Md6Rja-2B1ZQ6-2BFgVtnvWjooVZuT7m-2BpWVxh5PSKJrMzRpFHg09lBqdy4tmsqpIC9cH"/>
              </a:rPr>
              <a:t> NIH Grants &amp; Funding Glossary</a:t>
            </a:r>
            <a:r>
              <a:rPr kumimoji="0" lang="en-US" altLang="en-US" sz="1800" b="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rPr>
              <a:t> for the full definition.  </a:t>
            </a:r>
            <a:r>
              <a:rPr kumimoji="0" lang="en-US" altLang="en-US" sz="1800" b="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4" tooltip="https://u2306505.ct.sendgrid.net/ls/click?upn=M3V7pKe308SQRDM8wYnXBdpuS2c6Hk9oJQLhlqPhMkBq3awWtoflrYmrP8v58npsajiUxZ1mdW5-2FbP2YFKXVD2XfG8t8HhZu5t9OD0bp-2BNBJ8y236AAhezdcVCRUWjENZcs5W-2FKj5fcmR2dq-2Bl-2BtdIxAiKU1xK246TWZxh4w5vYQZ8dYPe4FlV7qPlMcpXIIOKcIhwv"/>
              </a:rPr>
              <a:t>https://grants.nih.gov/grants/guide/notice-files/NOT-OD-23-109.html</a:t>
            </a:r>
            <a:endParaRPr kumimoji="0" lang="en-US" altLang="en-US" sz="1800" b="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036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24</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Internal Deadlines for Outgoing Proposals</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889728252"/>
              </p:ext>
            </p:extLst>
          </p:nvPr>
        </p:nvGraphicFramePr>
        <p:xfrm>
          <a:off x="640079" y="1764736"/>
          <a:ext cx="7790691" cy="2502464"/>
        </p:xfrm>
        <a:graphic>
          <a:graphicData uri="http://schemas.openxmlformats.org/drawingml/2006/table">
            <a:tbl>
              <a:tblPr firstRow="1" firstCol="1" bandRow="1">
                <a:tableStyleId>{4F34DB4C-8F9F-4031-8EC6-0B126F8A54F6}</a:tableStyleId>
              </a:tblPr>
              <a:tblGrid>
                <a:gridCol w="179951">
                  <a:extLst>
                    <a:ext uri="{9D8B030D-6E8A-4147-A177-3AD203B41FA5}">
                      <a16:colId xmlns:a16="http://schemas.microsoft.com/office/drawing/2014/main" val="1894568615"/>
                    </a:ext>
                  </a:extLst>
                </a:gridCol>
                <a:gridCol w="2398658">
                  <a:extLst>
                    <a:ext uri="{9D8B030D-6E8A-4147-A177-3AD203B41FA5}">
                      <a16:colId xmlns:a16="http://schemas.microsoft.com/office/drawing/2014/main" val="522767156"/>
                    </a:ext>
                  </a:extLst>
                </a:gridCol>
                <a:gridCol w="5212082">
                  <a:extLst>
                    <a:ext uri="{9D8B030D-6E8A-4147-A177-3AD203B41FA5}">
                      <a16:colId xmlns:a16="http://schemas.microsoft.com/office/drawing/2014/main" val="2373186737"/>
                    </a:ext>
                  </a:extLst>
                </a:gridCol>
              </a:tblGrid>
              <a:tr h="64238">
                <a:tc gridSpan="2">
                  <a:txBody>
                    <a:bodyPr/>
                    <a:lstStyle/>
                    <a:p>
                      <a:pPr marL="0" marR="0">
                        <a:spcBef>
                          <a:spcPts val="0"/>
                        </a:spcBef>
                        <a:spcAft>
                          <a:spcPts val="0"/>
                        </a:spcAft>
                      </a:pPr>
                      <a:r>
                        <a:rPr lang="en-US" sz="1400" b="1" dirty="0">
                          <a:effectLst/>
                        </a:rPr>
                        <a:t>Type of Proposal</a:t>
                      </a:r>
                      <a:endParaRPr lang="en-US" sz="1400" b="1"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spcBef>
                          <a:spcPts val="0"/>
                        </a:spcBef>
                        <a:spcAft>
                          <a:spcPts val="0"/>
                        </a:spcAft>
                      </a:pPr>
                      <a:r>
                        <a:rPr lang="en-US" sz="1400" b="1" dirty="0">
                          <a:effectLst/>
                        </a:rPr>
                        <a:t>Date you should submit for Internal Review/Approval</a:t>
                      </a:r>
                      <a:endParaRPr lang="en-US" sz="1400" b="1"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8455912"/>
                  </a:ext>
                </a:extLst>
              </a:tr>
              <a:tr h="64238">
                <a:tc gridSpan="3">
                  <a:txBody>
                    <a:bodyPr/>
                    <a:lstStyle/>
                    <a:p>
                      <a:pPr marL="0" marR="0">
                        <a:spcBef>
                          <a:spcPts val="0"/>
                        </a:spcBef>
                        <a:spcAft>
                          <a:spcPts val="1200"/>
                        </a:spcAft>
                      </a:pP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5000444"/>
                  </a:ext>
                </a:extLst>
              </a:tr>
              <a:tr h="1649024">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effectLst/>
                        </a:rPr>
                        <a:t>Proposal has at least one of the following: </a:t>
                      </a:r>
                    </a:p>
                    <a:p>
                      <a:pPr marL="342900" marR="0" lvl="0" indent="-342900">
                        <a:spcBef>
                          <a:spcPts val="0"/>
                        </a:spcBef>
                        <a:spcAft>
                          <a:spcPts val="0"/>
                        </a:spcAft>
                        <a:buFont typeface="Symbol" panose="05050102010706020507" pitchFamily="18" charset="2"/>
                        <a:buChar char=""/>
                      </a:pPr>
                      <a:r>
                        <a:rPr lang="en-US" sz="1400" dirty="0">
                          <a:effectLst/>
                        </a:rPr>
                        <a:t>Multiple PI’s</a:t>
                      </a:r>
                    </a:p>
                    <a:p>
                      <a:pPr marL="342900" marR="0" lvl="0" indent="-342900">
                        <a:spcBef>
                          <a:spcPts val="0"/>
                        </a:spcBef>
                        <a:spcAft>
                          <a:spcPts val="0"/>
                        </a:spcAft>
                        <a:buFont typeface="Symbol" panose="05050102010706020507" pitchFamily="18" charset="2"/>
                        <a:buChar char=""/>
                      </a:pPr>
                      <a:r>
                        <a:rPr lang="en-US" sz="1400" dirty="0">
                          <a:effectLst/>
                        </a:rPr>
                        <a:t>One or more subawards</a:t>
                      </a:r>
                    </a:p>
                    <a:p>
                      <a:pPr marL="342900" marR="0" lvl="0" indent="-342900">
                        <a:spcBef>
                          <a:spcPts val="0"/>
                        </a:spcBef>
                        <a:spcAft>
                          <a:spcPts val="1200"/>
                        </a:spcAft>
                        <a:buFont typeface="Symbol" panose="05050102010706020507" pitchFamily="18" charset="2"/>
                        <a:buChar char=""/>
                      </a:pPr>
                      <a:r>
                        <a:rPr lang="en-US" sz="1400" dirty="0">
                          <a:effectLst/>
                        </a:rPr>
                        <a:t>Complicated/unusual sponsor guidelines</a:t>
                      </a: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0"/>
                        </a:spcAft>
                      </a:pPr>
                      <a:r>
                        <a:rPr lang="en-US" sz="1400" u="sng" dirty="0">
                          <a:effectLst/>
                          <a:hlinkClick r:id="rId3"/>
                        </a:rPr>
                        <a:t>Proposal Intake Form</a:t>
                      </a:r>
                      <a:r>
                        <a:rPr lang="en-US" sz="1400" dirty="0">
                          <a:effectLst/>
                        </a:rPr>
                        <a:t> should be submitted at least 15 business days prior to the sponsor due date</a:t>
                      </a: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44359537"/>
                  </a:ext>
                </a:extLst>
              </a:tr>
              <a:tr h="77086">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0"/>
                        </a:spcAft>
                      </a:pPr>
                      <a:r>
                        <a:rPr lang="en-US" sz="1400">
                          <a:effectLst/>
                        </a:rPr>
                        <a:t>All other proposals</a:t>
                      </a:r>
                      <a:endParaRPr lang="en-US" sz="140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1200"/>
                        </a:spcAft>
                      </a:pPr>
                      <a:r>
                        <a:rPr lang="en-US" sz="1400" u="sng" dirty="0">
                          <a:effectLst/>
                          <a:hlinkClick r:id="rId3"/>
                        </a:rPr>
                        <a:t>Proposal Intake Form</a:t>
                      </a:r>
                      <a:r>
                        <a:rPr lang="en-US" sz="1400" dirty="0">
                          <a:effectLst/>
                        </a:rPr>
                        <a:t> should be submitted at least 10 business days prior to the sponsor due date</a:t>
                      </a: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2856498"/>
                  </a:ext>
                </a:extLst>
              </a:tr>
            </a:tbl>
          </a:graphicData>
        </a:graphic>
      </p:graphicFrame>
      <p:sp>
        <p:nvSpPr>
          <p:cNvPr id="5" name="Rectangle 4"/>
          <p:cNvSpPr/>
          <p:nvPr/>
        </p:nvSpPr>
        <p:spPr>
          <a:xfrm>
            <a:off x="612642" y="1273140"/>
            <a:ext cx="4530407" cy="307777"/>
          </a:xfrm>
          <a:prstGeom prst="rect">
            <a:avLst/>
          </a:prstGeom>
        </p:spPr>
        <p:txBody>
          <a:bodyPr wrap="none">
            <a:spAutoFit/>
          </a:bodyPr>
          <a:lstStyle/>
          <a:p>
            <a:pPr>
              <a:spcAft>
                <a:spcPts val="1200"/>
              </a:spcAft>
            </a:pPr>
            <a:r>
              <a:rPr lang="en-US" b="1" dirty="0"/>
              <a:t>Proposals where we are the submitting department</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9684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b="1"/>
              <a:t>25</a:t>
            </a:fld>
            <a:endParaRPr b="1"/>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Internal Deadlines for Outgoing Proposals</a:t>
            </a:r>
            <a:endParaRPr dirty="0">
              <a:solidFill>
                <a:schemeClr val="tx1">
                  <a:lumMod val="50000"/>
                </a:schemeClr>
              </a:solidFill>
              <a:latin typeface="+mj-lt"/>
            </a:endParaRPr>
          </a:p>
        </p:txBody>
      </p:sp>
      <p:sp>
        <p:nvSpPr>
          <p:cNvPr id="203" name="Google Shape;203;p14"/>
          <p:cNvSpPr/>
          <p:nvPr/>
        </p:nvSpPr>
        <p:spPr>
          <a:xfrm>
            <a:off x="630933" y="1596326"/>
            <a:ext cx="7781546" cy="36929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1" i="0" u="none" strike="noStrike" cap="none">
              <a:solidFill>
                <a:schemeClr val="dk1"/>
              </a:solidFill>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84062651"/>
              </p:ext>
            </p:extLst>
          </p:nvPr>
        </p:nvGraphicFramePr>
        <p:xfrm>
          <a:off x="630933" y="1523076"/>
          <a:ext cx="7790691" cy="3335436"/>
        </p:xfrm>
        <a:graphic>
          <a:graphicData uri="http://schemas.openxmlformats.org/drawingml/2006/table">
            <a:tbl>
              <a:tblPr firstRow="1" firstCol="1" bandRow="1">
                <a:tableStyleId>{4F34DB4C-8F9F-4031-8EC6-0B126F8A54F6}</a:tableStyleId>
              </a:tblPr>
              <a:tblGrid>
                <a:gridCol w="179951">
                  <a:extLst>
                    <a:ext uri="{9D8B030D-6E8A-4147-A177-3AD203B41FA5}">
                      <a16:colId xmlns:a16="http://schemas.microsoft.com/office/drawing/2014/main" val="1894568615"/>
                    </a:ext>
                  </a:extLst>
                </a:gridCol>
                <a:gridCol w="1664092">
                  <a:extLst>
                    <a:ext uri="{9D8B030D-6E8A-4147-A177-3AD203B41FA5}">
                      <a16:colId xmlns:a16="http://schemas.microsoft.com/office/drawing/2014/main" val="522767156"/>
                    </a:ext>
                  </a:extLst>
                </a:gridCol>
                <a:gridCol w="5946648">
                  <a:extLst>
                    <a:ext uri="{9D8B030D-6E8A-4147-A177-3AD203B41FA5}">
                      <a16:colId xmlns:a16="http://schemas.microsoft.com/office/drawing/2014/main" val="1064006517"/>
                    </a:ext>
                  </a:extLst>
                </a:gridCol>
              </a:tblGrid>
              <a:tr h="64238">
                <a:tc gridSpan="2">
                  <a:txBody>
                    <a:bodyPr/>
                    <a:lstStyle/>
                    <a:p>
                      <a:pPr marL="0" marR="0">
                        <a:spcBef>
                          <a:spcPts val="0"/>
                        </a:spcBef>
                        <a:spcAft>
                          <a:spcPts val="0"/>
                        </a:spcAft>
                      </a:pPr>
                      <a:r>
                        <a:rPr lang="en-US" sz="1400" b="1" dirty="0">
                          <a:effectLst/>
                        </a:rPr>
                        <a:t>Type of Proposal</a:t>
                      </a:r>
                      <a:endParaRPr lang="en-US" sz="1400" b="1"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spcBef>
                          <a:spcPts val="0"/>
                        </a:spcBef>
                        <a:spcAft>
                          <a:spcPts val="0"/>
                        </a:spcAft>
                      </a:pPr>
                      <a:r>
                        <a:rPr lang="en-US" sz="1400" b="1" dirty="0">
                          <a:effectLst/>
                        </a:rPr>
                        <a:t>Date you should submit for Internal Review/Approval</a:t>
                      </a:r>
                      <a:endParaRPr lang="en-US" sz="1400" b="1"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8455912"/>
                  </a:ext>
                </a:extLst>
              </a:tr>
              <a:tr h="64238">
                <a:tc gridSpan="3">
                  <a:txBody>
                    <a:bodyPr/>
                    <a:lstStyle/>
                    <a:p>
                      <a:pPr marL="0" marR="0">
                        <a:spcBef>
                          <a:spcPts val="0"/>
                        </a:spcBef>
                        <a:spcAft>
                          <a:spcPts val="1200"/>
                        </a:spcAft>
                      </a:pP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1097379"/>
                  </a:ext>
                </a:extLst>
              </a:tr>
              <a:tr h="1841916">
                <a:tc>
                  <a:txBody>
                    <a:bodyPr/>
                    <a:lstStyle/>
                    <a:p>
                      <a:pPr marL="0" marR="0">
                        <a:spcBef>
                          <a:spcPts val="0"/>
                        </a:spcBef>
                        <a:spcAft>
                          <a:spcPts val="1200"/>
                        </a:spcAft>
                      </a:pPr>
                      <a:r>
                        <a:rPr lang="en-US" sz="1400">
                          <a:effectLst/>
                        </a:rPr>
                        <a:t> </a:t>
                      </a:r>
                      <a:endParaRPr lang="en-US" sz="140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1200"/>
                        </a:spcAft>
                      </a:pPr>
                      <a:r>
                        <a:rPr lang="en-US" sz="1400" dirty="0">
                          <a:effectLst/>
                        </a:rPr>
                        <a:t>You are a Co-PI or MPI</a:t>
                      </a: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1200"/>
                        </a:spcAft>
                      </a:pPr>
                      <a:r>
                        <a:rPr lang="en-US" sz="1400" dirty="0">
                          <a:effectLst/>
                        </a:rPr>
                        <a:t>Your portion of the budget must be discussed with Laura before it is incorporated into the submitting department’s budget. Salary, CBR rates, TIF, Rent, and effort must be approved by Laura’s office before the submitting department finalizes their budget. If you are over-funded, Dr. Moreno’s approval may be needed to proceed. After internal approval is received, the EPASS must be submitted for Dr. Moreno’s signature at least 8 business days prior to the sponsor due date. He will not sign off on EPASS’s that have not been internally approved. </a:t>
                      </a: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41224454"/>
                  </a:ext>
                </a:extLst>
              </a:tr>
              <a:tr h="192716">
                <a:tc>
                  <a:txBody>
                    <a:bodyPr/>
                    <a:lstStyle/>
                    <a:p>
                      <a:pPr marL="0" marR="0">
                        <a:spcBef>
                          <a:spcPts val="0"/>
                        </a:spcBef>
                        <a:spcAft>
                          <a:spcPts val="1200"/>
                        </a:spcAft>
                      </a:pPr>
                      <a:r>
                        <a:rPr lang="en-US" sz="1400">
                          <a:effectLst/>
                        </a:rPr>
                        <a:t> </a:t>
                      </a:r>
                      <a:endParaRPr lang="en-US" sz="140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1200"/>
                        </a:spcAft>
                      </a:pPr>
                      <a:r>
                        <a:rPr lang="en-US" sz="1400">
                          <a:effectLst/>
                        </a:rPr>
                        <a:t>You are a Co-Investigator or other collaborator</a:t>
                      </a:r>
                      <a:endParaRPr lang="en-US" sz="140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spcBef>
                          <a:spcPts val="0"/>
                        </a:spcBef>
                        <a:spcAft>
                          <a:spcPts val="1200"/>
                        </a:spcAft>
                      </a:pPr>
                      <a:r>
                        <a:rPr lang="en-US" sz="1400" dirty="0">
                          <a:effectLst/>
                        </a:rPr>
                        <a:t>Your portion of the budget must be discussed with Laura before it is incorporated into the submitting department’s budget. Salary, CBR rates, TIF, rent, and effort must be approved by Laura’s office before the submitting department finalizes their budget. If you are over-funded, Dr. Moreno’s approval may be needed to proceed. </a:t>
                      </a:r>
                      <a:endParaRPr lang="en-US" sz="1400" dirty="0">
                        <a:effectLst/>
                        <a:latin typeface="Calibri" panose="020F0502020204030204" pitchFamily="34" charset="0"/>
                        <a:ea typeface="Calibri" panose="020F0502020204030204" pitchFamily="34" charset="0"/>
                      </a:endParaRPr>
                    </a:p>
                  </a:txBody>
                  <a:tcPr marL="5491" marR="5491"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53631010"/>
                  </a:ext>
                </a:extLst>
              </a:tr>
            </a:tbl>
          </a:graphicData>
        </a:graphic>
      </p:graphicFrame>
      <p:sp>
        <p:nvSpPr>
          <p:cNvPr id="2" name="Rectangle 1"/>
          <p:cNvSpPr/>
          <p:nvPr/>
        </p:nvSpPr>
        <p:spPr>
          <a:xfrm>
            <a:off x="560830" y="1178674"/>
            <a:ext cx="4467890" cy="307777"/>
          </a:xfrm>
          <a:prstGeom prst="rect">
            <a:avLst/>
          </a:prstGeom>
        </p:spPr>
        <p:txBody>
          <a:bodyPr wrap="none">
            <a:spAutoFit/>
          </a:bodyPr>
          <a:lstStyle/>
          <a:p>
            <a:pPr>
              <a:spcAft>
                <a:spcPts val="1200"/>
              </a:spcAft>
            </a:pPr>
            <a:r>
              <a:rPr lang="en-US" b="1" dirty="0"/>
              <a:t>Proposals being submitted by another department</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30214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26</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CBR/Fringe Benefit Rates</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237743" y="1256376"/>
            <a:ext cx="4914900" cy="3124200"/>
          </a:xfrm>
          <a:prstGeom prst="rect">
            <a:avLst/>
          </a:prstGeom>
        </p:spPr>
      </p:pic>
      <p:pic>
        <p:nvPicPr>
          <p:cNvPr id="5" name="Picture 4"/>
          <p:cNvPicPr>
            <a:picLocks noChangeAspect="1"/>
          </p:cNvPicPr>
          <p:nvPr/>
        </p:nvPicPr>
        <p:blipFill>
          <a:blip r:embed="rId4"/>
          <a:stretch>
            <a:fillRect/>
          </a:stretch>
        </p:blipFill>
        <p:spPr>
          <a:xfrm>
            <a:off x="4877943" y="2528671"/>
            <a:ext cx="4086225" cy="1943100"/>
          </a:xfrm>
          <a:prstGeom prst="rect">
            <a:avLst/>
          </a:prstGeom>
        </p:spPr>
      </p:pic>
      <p:sp>
        <p:nvSpPr>
          <p:cNvPr id="6" name="Freeform 5"/>
          <p:cNvSpPr/>
          <p:nvPr/>
        </p:nvSpPr>
        <p:spPr>
          <a:xfrm>
            <a:off x="4783944" y="3886626"/>
            <a:ext cx="3997234" cy="712124"/>
          </a:xfrm>
          <a:custGeom>
            <a:avLst/>
            <a:gdLst>
              <a:gd name="connsiteX0" fmla="*/ 104502 w 3997234"/>
              <a:gd name="connsiteY0" fmla="*/ 209204 h 712124"/>
              <a:gd name="connsiteX1" fmla="*/ 137160 w 3997234"/>
              <a:gd name="connsiteY1" fmla="*/ 241861 h 712124"/>
              <a:gd name="connsiteX2" fmla="*/ 156754 w 3997234"/>
              <a:gd name="connsiteY2" fmla="*/ 281050 h 712124"/>
              <a:gd name="connsiteX3" fmla="*/ 182880 w 3997234"/>
              <a:gd name="connsiteY3" fmla="*/ 326770 h 712124"/>
              <a:gd name="connsiteX4" fmla="*/ 195942 w 3997234"/>
              <a:gd name="connsiteY4" fmla="*/ 365958 h 712124"/>
              <a:gd name="connsiteX5" fmla="*/ 215537 w 3997234"/>
              <a:gd name="connsiteY5" fmla="*/ 405147 h 712124"/>
              <a:gd name="connsiteX6" fmla="*/ 228600 w 3997234"/>
              <a:gd name="connsiteY6" fmla="*/ 444335 h 712124"/>
              <a:gd name="connsiteX7" fmla="*/ 254725 w 3997234"/>
              <a:gd name="connsiteY7" fmla="*/ 483524 h 712124"/>
              <a:gd name="connsiteX8" fmla="*/ 274320 w 3997234"/>
              <a:gd name="connsiteY8" fmla="*/ 522712 h 712124"/>
              <a:gd name="connsiteX9" fmla="*/ 293914 w 3997234"/>
              <a:gd name="connsiteY9" fmla="*/ 581495 h 712124"/>
              <a:gd name="connsiteX10" fmla="*/ 333102 w 3997234"/>
              <a:gd name="connsiteY10" fmla="*/ 620684 h 712124"/>
              <a:gd name="connsiteX11" fmla="*/ 378822 w 3997234"/>
              <a:gd name="connsiteY11" fmla="*/ 653341 h 712124"/>
              <a:gd name="connsiteX12" fmla="*/ 404948 w 3997234"/>
              <a:gd name="connsiteY12" fmla="*/ 646810 h 712124"/>
              <a:gd name="connsiteX13" fmla="*/ 444137 w 3997234"/>
              <a:gd name="connsiteY13" fmla="*/ 601090 h 712124"/>
              <a:gd name="connsiteX14" fmla="*/ 483325 w 3997234"/>
              <a:gd name="connsiteY14" fmla="*/ 561901 h 712124"/>
              <a:gd name="connsiteX15" fmla="*/ 502920 w 3997234"/>
              <a:gd name="connsiteY15" fmla="*/ 542307 h 712124"/>
              <a:gd name="connsiteX16" fmla="*/ 515982 w 3997234"/>
              <a:gd name="connsiteY16" fmla="*/ 503118 h 712124"/>
              <a:gd name="connsiteX17" fmla="*/ 529045 w 3997234"/>
              <a:gd name="connsiteY17" fmla="*/ 457398 h 712124"/>
              <a:gd name="connsiteX18" fmla="*/ 542108 w 3997234"/>
              <a:gd name="connsiteY18" fmla="*/ 431272 h 712124"/>
              <a:gd name="connsiteX19" fmla="*/ 548640 w 3997234"/>
              <a:gd name="connsiteY19" fmla="*/ 405147 h 712124"/>
              <a:gd name="connsiteX20" fmla="*/ 561702 w 3997234"/>
              <a:gd name="connsiteY20" fmla="*/ 385552 h 712124"/>
              <a:gd name="connsiteX21" fmla="*/ 568234 w 3997234"/>
              <a:gd name="connsiteY21" fmla="*/ 365958 h 712124"/>
              <a:gd name="connsiteX22" fmla="*/ 600891 w 3997234"/>
              <a:gd name="connsiteY22" fmla="*/ 320238 h 712124"/>
              <a:gd name="connsiteX23" fmla="*/ 646611 w 3997234"/>
              <a:gd name="connsiteY23" fmla="*/ 281050 h 712124"/>
              <a:gd name="connsiteX24" fmla="*/ 685800 w 3997234"/>
              <a:gd name="connsiteY24" fmla="*/ 254924 h 712124"/>
              <a:gd name="connsiteX25" fmla="*/ 705394 w 3997234"/>
              <a:gd name="connsiteY25" fmla="*/ 241861 h 712124"/>
              <a:gd name="connsiteX26" fmla="*/ 751114 w 3997234"/>
              <a:gd name="connsiteY26" fmla="*/ 248392 h 712124"/>
              <a:gd name="connsiteX27" fmla="*/ 790302 w 3997234"/>
              <a:gd name="connsiteY27" fmla="*/ 274518 h 712124"/>
              <a:gd name="connsiteX28" fmla="*/ 829491 w 3997234"/>
              <a:gd name="connsiteY28" fmla="*/ 294112 h 712124"/>
              <a:gd name="connsiteX29" fmla="*/ 875211 w 3997234"/>
              <a:gd name="connsiteY29" fmla="*/ 339832 h 712124"/>
              <a:gd name="connsiteX30" fmla="*/ 907868 w 3997234"/>
              <a:gd name="connsiteY30" fmla="*/ 379021 h 712124"/>
              <a:gd name="connsiteX31" fmla="*/ 920931 w 3997234"/>
              <a:gd name="connsiteY31" fmla="*/ 405147 h 712124"/>
              <a:gd name="connsiteX32" fmla="*/ 933994 w 3997234"/>
              <a:gd name="connsiteY32" fmla="*/ 424741 h 712124"/>
              <a:gd name="connsiteX33" fmla="*/ 986245 w 3997234"/>
              <a:gd name="connsiteY33" fmla="*/ 476992 h 712124"/>
              <a:gd name="connsiteX34" fmla="*/ 1005840 w 3997234"/>
              <a:gd name="connsiteY34" fmla="*/ 496587 h 712124"/>
              <a:gd name="connsiteX35" fmla="*/ 1031965 w 3997234"/>
              <a:gd name="connsiteY35" fmla="*/ 516181 h 712124"/>
              <a:gd name="connsiteX36" fmla="*/ 1038497 w 3997234"/>
              <a:gd name="connsiteY36" fmla="*/ 535775 h 712124"/>
              <a:gd name="connsiteX37" fmla="*/ 1084217 w 3997234"/>
              <a:gd name="connsiteY37" fmla="*/ 568432 h 712124"/>
              <a:gd name="connsiteX38" fmla="*/ 1103811 w 3997234"/>
              <a:gd name="connsiteY38" fmla="*/ 555370 h 712124"/>
              <a:gd name="connsiteX39" fmla="*/ 1123405 w 3997234"/>
              <a:gd name="connsiteY39" fmla="*/ 548838 h 712124"/>
              <a:gd name="connsiteX40" fmla="*/ 1149531 w 3997234"/>
              <a:gd name="connsiteY40" fmla="*/ 522712 h 712124"/>
              <a:gd name="connsiteX41" fmla="*/ 1169125 w 3997234"/>
              <a:gd name="connsiteY41" fmla="*/ 509650 h 712124"/>
              <a:gd name="connsiteX42" fmla="*/ 1182188 w 3997234"/>
              <a:gd name="connsiteY42" fmla="*/ 490055 h 712124"/>
              <a:gd name="connsiteX43" fmla="*/ 1201782 w 3997234"/>
              <a:gd name="connsiteY43" fmla="*/ 470461 h 712124"/>
              <a:gd name="connsiteX44" fmla="*/ 1208314 w 3997234"/>
              <a:gd name="connsiteY44" fmla="*/ 450867 h 712124"/>
              <a:gd name="connsiteX45" fmla="*/ 1221377 w 3997234"/>
              <a:gd name="connsiteY45" fmla="*/ 431272 h 712124"/>
              <a:gd name="connsiteX46" fmla="*/ 1227908 w 3997234"/>
              <a:gd name="connsiteY46" fmla="*/ 405147 h 712124"/>
              <a:gd name="connsiteX47" fmla="*/ 1254034 w 3997234"/>
              <a:gd name="connsiteY47" fmla="*/ 365958 h 712124"/>
              <a:gd name="connsiteX48" fmla="*/ 1260565 w 3997234"/>
              <a:gd name="connsiteY48" fmla="*/ 346364 h 712124"/>
              <a:gd name="connsiteX49" fmla="*/ 1299754 w 3997234"/>
              <a:gd name="connsiteY49" fmla="*/ 313707 h 712124"/>
              <a:gd name="connsiteX50" fmla="*/ 1312817 w 3997234"/>
              <a:gd name="connsiteY50" fmla="*/ 294112 h 712124"/>
              <a:gd name="connsiteX51" fmla="*/ 1482634 w 3997234"/>
              <a:gd name="connsiteY51" fmla="*/ 287581 h 712124"/>
              <a:gd name="connsiteX52" fmla="*/ 1508760 w 3997234"/>
              <a:gd name="connsiteY52" fmla="*/ 307175 h 712124"/>
              <a:gd name="connsiteX53" fmla="*/ 1515291 w 3997234"/>
              <a:gd name="connsiteY53" fmla="*/ 326770 h 712124"/>
              <a:gd name="connsiteX54" fmla="*/ 1554480 w 3997234"/>
              <a:gd name="connsiteY54" fmla="*/ 365958 h 712124"/>
              <a:gd name="connsiteX55" fmla="*/ 1600200 w 3997234"/>
              <a:gd name="connsiteY55" fmla="*/ 437804 h 712124"/>
              <a:gd name="connsiteX56" fmla="*/ 1619794 w 3997234"/>
              <a:gd name="connsiteY56" fmla="*/ 476992 h 712124"/>
              <a:gd name="connsiteX57" fmla="*/ 1672045 w 3997234"/>
              <a:gd name="connsiteY57" fmla="*/ 542307 h 712124"/>
              <a:gd name="connsiteX58" fmla="*/ 1711234 w 3997234"/>
              <a:gd name="connsiteY58" fmla="*/ 601090 h 712124"/>
              <a:gd name="connsiteX59" fmla="*/ 1724297 w 3997234"/>
              <a:gd name="connsiteY59" fmla="*/ 620684 h 712124"/>
              <a:gd name="connsiteX60" fmla="*/ 1743891 w 3997234"/>
              <a:gd name="connsiteY60" fmla="*/ 633747 h 712124"/>
              <a:gd name="connsiteX61" fmla="*/ 1763485 w 3997234"/>
              <a:gd name="connsiteY61" fmla="*/ 653341 h 712124"/>
              <a:gd name="connsiteX62" fmla="*/ 1776548 w 3997234"/>
              <a:gd name="connsiteY62" fmla="*/ 588027 h 712124"/>
              <a:gd name="connsiteX63" fmla="*/ 1783080 w 3997234"/>
              <a:gd name="connsiteY63" fmla="*/ 568432 h 712124"/>
              <a:gd name="connsiteX64" fmla="*/ 1796142 w 3997234"/>
              <a:gd name="connsiteY64" fmla="*/ 516181 h 712124"/>
              <a:gd name="connsiteX65" fmla="*/ 1802674 w 3997234"/>
              <a:gd name="connsiteY65" fmla="*/ 437804 h 712124"/>
              <a:gd name="connsiteX66" fmla="*/ 1835331 w 3997234"/>
              <a:gd name="connsiteY66" fmla="*/ 346364 h 712124"/>
              <a:gd name="connsiteX67" fmla="*/ 1841862 w 3997234"/>
              <a:gd name="connsiteY67" fmla="*/ 313707 h 712124"/>
              <a:gd name="connsiteX68" fmla="*/ 1887582 w 3997234"/>
              <a:gd name="connsiteY68" fmla="*/ 261455 h 712124"/>
              <a:gd name="connsiteX69" fmla="*/ 1985554 w 3997234"/>
              <a:gd name="connsiteY69" fmla="*/ 326770 h 712124"/>
              <a:gd name="connsiteX70" fmla="*/ 2155371 w 3997234"/>
              <a:gd name="connsiteY70" fmla="*/ 483524 h 712124"/>
              <a:gd name="connsiteX71" fmla="*/ 2233748 w 3997234"/>
              <a:gd name="connsiteY71" fmla="*/ 529244 h 712124"/>
              <a:gd name="connsiteX72" fmla="*/ 2266405 w 3997234"/>
              <a:gd name="connsiteY72" fmla="*/ 555370 h 712124"/>
              <a:gd name="connsiteX73" fmla="*/ 2286000 w 3997234"/>
              <a:gd name="connsiteY73" fmla="*/ 568432 h 712124"/>
              <a:gd name="connsiteX74" fmla="*/ 2305594 w 3997234"/>
              <a:gd name="connsiteY74" fmla="*/ 555370 h 712124"/>
              <a:gd name="connsiteX75" fmla="*/ 2325188 w 3997234"/>
              <a:gd name="connsiteY75" fmla="*/ 509650 h 712124"/>
              <a:gd name="connsiteX76" fmla="*/ 2338251 w 3997234"/>
              <a:gd name="connsiteY76" fmla="*/ 470461 h 712124"/>
              <a:gd name="connsiteX77" fmla="*/ 2351314 w 3997234"/>
              <a:gd name="connsiteY77" fmla="*/ 437804 h 712124"/>
              <a:gd name="connsiteX78" fmla="*/ 2377440 w 3997234"/>
              <a:gd name="connsiteY78" fmla="*/ 359427 h 712124"/>
              <a:gd name="connsiteX79" fmla="*/ 2383971 w 3997234"/>
              <a:gd name="connsiteY79" fmla="*/ 320238 h 712124"/>
              <a:gd name="connsiteX80" fmla="*/ 2397034 w 3997234"/>
              <a:gd name="connsiteY80" fmla="*/ 294112 h 712124"/>
              <a:gd name="connsiteX81" fmla="*/ 2410097 w 3997234"/>
              <a:gd name="connsiteY81" fmla="*/ 261455 h 712124"/>
              <a:gd name="connsiteX82" fmla="*/ 2436222 w 3997234"/>
              <a:gd name="connsiteY82" fmla="*/ 222267 h 712124"/>
              <a:gd name="connsiteX83" fmla="*/ 2488474 w 3997234"/>
              <a:gd name="connsiteY83" fmla="*/ 274518 h 712124"/>
              <a:gd name="connsiteX84" fmla="*/ 2579914 w 3997234"/>
              <a:gd name="connsiteY84" fmla="*/ 379021 h 712124"/>
              <a:gd name="connsiteX85" fmla="*/ 2619102 w 3997234"/>
              <a:gd name="connsiteY85" fmla="*/ 418210 h 712124"/>
              <a:gd name="connsiteX86" fmla="*/ 2671354 w 3997234"/>
              <a:gd name="connsiteY86" fmla="*/ 476992 h 712124"/>
              <a:gd name="connsiteX87" fmla="*/ 2697480 w 3997234"/>
              <a:gd name="connsiteY87" fmla="*/ 490055 h 712124"/>
              <a:gd name="connsiteX88" fmla="*/ 2717074 w 3997234"/>
              <a:gd name="connsiteY88" fmla="*/ 503118 h 712124"/>
              <a:gd name="connsiteX89" fmla="*/ 2756262 w 3997234"/>
              <a:gd name="connsiteY89" fmla="*/ 450867 h 712124"/>
              <a:gd name="connsiteX90" fmla="*/ 2762794 w 3997234"/>
              <a:gd name="connsiteY90" fmla="*/ 424741 h 712124"/>
              <a:gd name="connsiteX91" fmla="*/ 2775857 w 3997234"/>
              <a:gd name="connsiteY91" fmla="*/ 398615 h 712124"/>
              <a:gd name="connsiteX92" fmla="*/ 2788920 w 3997234"/>
              <a:gd name="connsiteY92" fmla="*/ 365958 h 712124"/>
              <a:gd name="connsiteX93" fmla="*/ 2801982 w 3997234"/>
              <a:gd name="connsiteY93" fmla="*/ 326770 h 712124"/>
              <a:gd name="connsiteX94" fmla="*/ 2821577 w 3997234"/>
              <a:gd name="connsiteY94" fmla="*/ 300644 h 712124"/>
              <a:gd name="connsiteX95" fmla="*/ 2834640 w 3997234"/>
              <a:gd name="connsiteY95" fmla="*/ 281050 h 712124"/>
              <a:gd name="connsiteX96" fmla="*/ 2893422 w 3997234"/>
              <a:gd name="connsiteY96" fmla="*/ 326770 h 712124"/>
              <a:gd name="connsiteX97" fmla="*/ 2913017 w 3997234"/>
              <a:gd name="connsiteY97" fmla="*/ 339832 h 712124"/>
              <a:gd name="connsiteX98" fmla="*/ 2939142 w 3997234"/>
              <a:gd name="connsiteY98" fmla="*/ 359427 h 712124"/>
              <a:gd name="connsiteX99" fmla="*/ 2965268 w 3997234"/>
              <a:gd name="connsiteY99" fmla="*/ 385552 h 712124"/>
              <a:gd name="connsiteX100" fmla="*/ 2984862 w 3997234"/>
              <a:gd name="connsiteY100" fmla="*/ 398615 h 712124"/>
              <a:gd name="connsiteX101" fmla="*/ 3024051 w 3997234"/>
              <a:gd name="connsiteY101" fmla="*/ 437804 h 712124"/>
              <a:gd name="connsiteX102" fmla="*/ 3043645 w 3997234"/>
              <a:gd name="connsiteY102" fmla="*/ 457398 h 712124"/>
              <a:gd name="connsiteX103" fmla="*/ 3063240 w 3997234"/>
              <a:gd name="connsiteY103" fmla="*/ 463930 h 712124"/>
              <a:gd name="connsiteX104" fmla="*/ 3082834 w 3997234"/>
              <a:gd name="connsiteY104" fmla="*/ 457398 h 712124"/>
              <a:gd name="connsiteX105" fmla="*/ 3122022 w 3997234"/>
              <a:gd name="connsiteY105" fmla="*/ 405147 h 712124"/>
              <a:gd name="connsiteX106" fmla="*/ 3180805 w 3997234"/>
              <a:gd name="connsiteY106" fmla="*/ 359427 h 712124"/>
              <a:gd name="connsiteX107" fmla="*/ 3200400 w 3997234"/>
              <a:gd name="connsiteY107" fmla="*/ 372490 h 712124"/>
              <a:gd name="connsiteX108" fmla="*/ 3239588 w 3997234"/>
              <a:gd name="connsiteY108" fmla="*/ 424741 h 712124"/>
              <a:gd name="connsiteX109" fmla="*/ 3265714 w 3997234"/>
              <a:gd name="connsiteY109" fmla="*/ 450867 h 712124"/>
              <a:gd name="connsiteX110" fmla="*/ 3285308 w 3997234"/>
              <a:gd name="connsiteY110" fmla="*/ 463930 h 712124"/>
              <a:gd name="connsiteX111" fmla="*/ 3304902 w 3997234"/>
              <a:gd name="connsiteY111" fmla="*/ 490055 h 712124"/>
              <a:gd name="connsiteX112" fmla="*/ 3383280 w 3997234"/>
              <a:gd name="connsiteY112" fmla="*/ 476992 h 712124"/>
              <a:gd name="connsiteX113" fmla="*/ 3402874 w 3997234"/>
              <a:gd name="connsiteY113" fmla="*/ 470461 h 712124"/>
              <a:gd name="connsiteX114" fmla="*/ 3481251 w 3997234"/>
              <a:gd name="connsiteY114" fmla="*/ 392084 h 712124"/>
              <a:gd name="connsiteX115" fmla="*/ 3526971 w 3997234"/>
              <a:gd name="connsiteY115" fmla="*/ 346364 h 712124"/>
              <a:gd name="connsiteX116" fmla="*/ 3566160 w 3997234"/>
              <a:gd name="connsiteY116" fmla="*/ 307175 h 712124"/>
              <a:gd name="connsiteX117" fmla="*/ 3598817 w 3997234"/>
              <a:gd name="connsiteY117" fmla="*/ 339832 h 712124"/>
              <a:gd name="connsiteX118" fmla="*/ 3644537 w 3997234"/>
              <a:gd name="connsiteY118" fmla="*/ 398615 h 712124"/>
              <a:gd name="connsiteX119" fmla="*/ 3690257 w 3997234"/>
              <a:gd name="connsiteY119" fmla="*/ 444335 h 712124"/>
              <a:gd name="connsiteX120" fmla="*/ 3722914 w 3997234"/>
              <a:gd name="connsiteY120" fmla="*/ 483524 h 712124"/>
              <a:gd name="connsiteX121" fmla="*/ 3742508 w 3997234"/>
              <a:gd name="connsiteY121" fmla="*/ 476992 h 712124"/>
              <a:gd name="connsiteX122" fmla="*/ 3768634 w 3997234"/>
              <a:gd name="connsiteY122" fmla="*/ 450867 h 712124"/>
              <a:gd name="connsiteX123" fmla="*/ 3781697 w 3997234"/>
              <a:gd name="connsiteY123" fmla="*/ 424741 h 712124"/>
              <a:gd name="connsiteX124" fmla="*/ 3801291 w 3997234"/>
              <a:gd name="connsiteY124" fmla="*/ 392084 h 712124"/>
              <a:gd name="connsiteX125" fmla="*/ 3807822 w 3997234"/>
              <a:gd name="connsiteY125" fmla="*/ 372490 h 712124"/>
              <a:gd name="connsiteX126" fmla="*/ 3820885 w 3997234"/>
              <a:gd name="connsiteY126" fmla="*/ 352895 h 712124"/>
              <a:gd name="connsiteX127" fmla="*/ 3833948 w 3997234"/>
              <a:gd name="connsiteY127" fmla="*/ 313707 h 712124"/>
              <a:gd name="connsiteX128" fmla="*/ 3860074 w 3997234"/>
              <a:gd name="connsiteY128" fmla="*/ 352895 h 712124"/>
              <a:gd name="connsiteX129" fmla="*/ 3918857 w 3997234"/>
              <a:gd name="connsiteY129" fmla="*/ 457398 h 712124"/>
              <a:gd name="connsiteX130" fmla="*/ 3938451 w 3997234"/>
              <a:gd name="connsiteY130" fmla="*/ 476992 h 712124"/>
              <a:gd name="connsiteX131" fmla="*/ 3944982 w 3997234"/>
              <a:gd name="connsiteY131" fmla="*/ 457398 h 712124"/>
              <a:gd name="connsiteX132" fmla="*/ 3958045 w 3997234"/>
              <a:gd name="connsiteY132" fmla="*/ 392084 h 712124"/>
              <a:gd name="connsiteX133" fmla="*/ 3990702 w 3997234"/>
              <a:gd name="connsiteY133" fmla="*/ 352895 h 712124"/>
              <a:gd name="connsiteX134" fmla="*/ 3997234 w 3997234"/>
              <a:gd name="connsiteY134" fmla="*/ 333301 h 712124"/>
              <a:gd name="connsiteX135" fmla="*/ 3990702 w 3997234"/>
              <a:gd name="connsiteY135" fmla="*/ 313707 h 712124"/>
              <a:gd name="connsiteX136" fmla="*/ 3984171 w 3997234"/>
              <a:gd name="connsiteY136" fmla="*/ 248392 h 712124"/>
              <a:gd name="connsiteX137" fmla="*/ 3944982 w 3997234"/>
              <a:gd name="connsiteY137" fmla="*/ 254924 h 712124"/>
              <a:gd name="connsiteX138" fmla="*/ 3905794 w 3997234"/>
              <a:gd name="connsiteY138" fmla="*/ 267987 h 712124"/>
              <a:gd name="connsiteX139" fmla="*/ 3853542 w 3997234"/>
              <a:gd name="connsiteY139" fmla="*/ 281050 h 712124"/>
              <a:gd name="connsiteX140" fmla="*/ 3794760 w 3997234"/>
              <a:gd name="connsiteY140" fmla="*/ 294112 h 712124"/>
              <a:gd name="connsiteX141" fmla="*/ 3742508 w 3997234"/>
              <a:gd name="connsiteY141" fmla="*/ 307175 h 712124"/>
              <a:gd name="connsiteX142" fmla="*/ 3618411 w 3997234"/>
              <a:gd name="connsiteY142" fmla="*/ 333301 h 712124"/>
              <a:gd name="connsiteX143" fmla="*/ 3553097 w 3997234"/>
              <a:gd name="connsiteY143" fmla="*/ 346364 h 712124"/>
              <a:gd name="connsiteX144" fmla="*/ 3500845 w 3997234"/>
              <a:gd name="connsiteY144" fmla="*/ 352895 h 712124"/>
              <a:gd name="connsiteX145" fmla="*/ 3474720 w 3997234"/>
              <a:gd name="connsiteY145" fmla="*/ 365958 h 712124"/>
              <a:gd name="connsiteX146" fmla="*/ 3435531 w 3997234"/>
              <a:gd name="connsiteY146" fmla="*/ 379021 h 712124"/>
              <a:gd name="connsiteX147" fmla="*/ 3455125 w 3997234"/>
              <a:gd name="connsiteY147" fmla="*/ 359427 h 712124"/>
              <a:gd name="connsiteX148" fmla="*/ 3487782 w 3997234"/>
              <a:gd name="connsiteY148" fmla="*/ 339832 h 712124"/>
              <a:gd name="connsiteX149" fmla="*/ 3507377 w 3997234"/>
              <a:gd name="connsiteY149" fmla="*/ 320238 h 712124"/>
              <a:gd name="connsiteX150" fmla="*/ 3540034 w 3997234"/>
              <a:gd name="connsiteY150" fmla="*/ 313707 h 712124"/>
              <a:gd name="connsiteX151" fmla="*/ 3572691 w 3997234"/>
              <a:gd name="connsiteY151" fmla="*/ 274518 h 712124"/>
              <a:gd name="connsiteX152" fmla="*/ 3559628 w 3997234"/>
              <a:gd name="connsiteY152" fmla="*/ 254924 h 712124"/>
              <a:gd name="connsiteX153" fmla="*/ 3468188 w 3997234"/>
              <a:gd name="connsiteY153" fmla="*/ 261455 h 712124"/>
              <a:gd name="connsiteX154" fmla="*/ 3370217 w 3997234"/>
              <a:gd name="connsiteY154" fmla="*/ 294112 h 712124"/>
              <a:gd name="connsiteX155" fmla="*/ 3317965 w 3997234"/>
              <a:gd name="connsiteY155" fmla="*/ 307175 h 712124"/>
              <a:gd name="connsiteX156" fmla="*/ 3213462 w 3997234"/>
              <a:gd name="connsiteY156" fmla="*/ 352895 h 712124"/>
              <a:gd name="connsiteX157" fmla="*/ 3148148 w 3997234"/>
              <a:gd name="connsiteY157" fmla="*/ 379021 h 712124"/>
              <a:gd name="connsiteX158" fmla="*/ 3128554 w 3997234"/>
              <a:gd name="connsiteY158" fmla="*/ 392084 h 712124"/>
              <a:gd name="connsiteX159" fmla="*/ 3154680 w 3997234"/>
              <a:gd name="connsiteY159" fmla="*/ 281050 h 712124"/>
              <a:gd name="connsiteX160" fmla="*/ 3180805 w 3997234"/>
              <a:gd name="connsiteY160" fmla="*/ 202672 h 712124"/>
              <a:gd name="connsiteX161" fmla="*/ 3193868 w 3997234"/>
              <a:gd name="connsiteY161" fmla="*/ 176547 h 712124"/>
              <a:gd name="connsiteX162" fmla="*/ 3213462 w 3997234"/>
              <a:gd name="connsiteY162" fmla="*/ 117764 h 712124"/>
              <a:gd name="connsiteX163" fmla="*/ 3226525 w 3997234"/>
              <a:gd name="connsiteY163" fmla="*/ 98170 h 712124"/>
              <a:gd name="connsiteX164" fmla="*/ 3135085 w 3997234"/>
              <a:gd name="connsiteY164" fmla="*/ 143890 h 712124"/>
              <a:gd name="connsiteX165" fmla="*/ 3050177 w 3997234"/>
              <a:gd name="connsiteY165" fmla="*/ 209204 h 712124"/>
              <a:gd name="connsiteX166" fmla="*/ 2834640 w 3997234"/>
              <a:gd name="connsiteY166" fmla="*/ 333301 h 712124"/>
              <a:gd name="connsiteX167" fmla="*/ 2815045 w 3997234"/>
              <a:gd name="connsiteY167" fmla="*/ 346364 h 712124"/>
              <a:gd name="connsiteX168" fmla="*/ 2795451 w 3997234"/>
              <a:gd name="connsiteY168" fmla="*/ 365958 h 712124"/>
              <a:gd name="connsiteX169" fmla="*/ 2788920 w 3997234"/>
              <a:gd name="connsiteY169" fmla="*/ 385552 h 712124"/>
              <a:gd name="connsiteX170" fmla="*/ 2782388 w 3997234"/>
              <a:gd name="connsiteY170" fmla="*/ 359427 h 712124"/>
              <a:gd name="connsiteX171" fmla="*/ 2775857 w 3997234"/>
              <a:gd name="connsiteY171" fmla="*/ 307175 h 712124"/>
              <a:gd name="connsiteX172" fmla="*/ 2697480 w 3997234"/>
              <a:gd name="connsiteY172" fmla="*/ 339832 h 712124"/>
              <a:gd name="connsiteX173" fmla="*/ 2664822 w 3997234"/>
              <a:gd name="connsiteY173" fmla="*/ 346364 h 712124"/>
              <a:gd name="connsiteX174" fmla="*/ 2540725 w 3997234"/>
              <a:gd name="connsiteY174" fmla="*/ 398615 h 712124"/>
              <a:gd name="connsiteX175" fmla="*/ 2475411 w 3997234"/>
              <a:gd name="connsiteY175" fmla="*/ 424741 h 712124"/>
              <a:gd name="connsiteX176" fmla="*/ 2468880 w 3997234"/>
              <a:gd name="connsiteY176" fmla="*/ 398615 h 712124"/>
              <a:gd name="connsiteX177" fmla="*/ 2488474 w 3997234"/>
              <a:gd name="connsiteY177" fmla="*/ 359427 h 712124"/>
              <a:gd name="connsiteX178" fmla="*/ 2501537 w 3997234"/>
              <a:gd name="connsiteY178" fmla="*/ 326770 h 712124"/>
              <a:gd name="connsiteX179" fmla="*/ 2508068 w 3997234"/>
              <a:gd name="connsiteY179" fmla="*/ 307175 h 712124"/>
              <a:gd name="connsiteX180" fmla="*/ 2534194 w 3997234"/>
              <a:gd name="connsiteY180" fmla="*/ 267987 h 712124"/>
              <a:gd name="connsiteX181" fmla="*/ 2442754 w 3997234"/>
              <a:gd name="connsiteY181" fmla="*/ 294112 h 712124"/>
              <a:gd name="connsiteX182" fmla="*/ 2292531 w 3997234"/>
              <a:gd name="connsiteY182" fmla="*/ 385552 h 712124"/>
              <a:gd name="connsiteX183" fmla="*/ 2233748 w 3997234"/>
              <a:gd name="connsiteY183" fmla="*/ 411678 h 712124"/>
              <a:gd name="connsiteX184" fmla="*/ 2129245 w 3997234"/>
              <a:gd name="connsiteY184" fmla="*/ 463930 h 712124"/>
              <a:gd name="connsiteX185" fmla="*/ 2063931 w 3997234"/>
              <a:gd name="connsiteY185" fmla="*/ 496587 h 712124"/>
              <a:gd name="connsiteX186" fmla="*/ 2057400 w 3997234"/>
              <a:gd name="connsiteY186" fmla="*/ 476992 h 712124"/>
              <a:gd name="connsiteX187" fmla="*/ 2076994 w 3997234"/>
              <a:gd name="connsiteY187" fmla="*/ 450867 h 712124"/>
              <a:gd name="connsiteX188" fmla="*/ 2161902 w 3997234"/>
              <a:gd name="connsiteY188" fmla="*/ 339832 h 712124"/>
              <a:gd name="connsiteX189" fmla="*/ 2194560 w 3997234"/>
              <a:gd name="connsiteY189" fmla="*/ 300644 h 712124"/>
              <a:gd name="connsiteX190" fmla="*/ 2220685 w 3997234"/>
              <a:gd name="connsiteY190" fmla="*/ 267987 h 712124"/>
              <a:gd name="connsiteX191" fmla="*/ 2227217 w 3997234"/>
              <a:gd name="connsiteY191" fmla="*/ 261455 h 712124"/>
              <a:gd name="connsiteX192" fmla="*/ 2188028 w 3997234"/>
              <a:gd name="connsiteY192" fmla="*/ 281050 h 712124"/>
              <a:gd name="connsiteX193" fmla="*/ 2142308 w 3997234"/>
              <a:gd name="connsiteY193" fmla="*/ 307175 h 712124"/>
              <a:gd name="connsiteX194" fmla="*/ 1992085 w 3997234"/>
              <a:gd name="connsiteY194" fmla="*/ 372490 h 712124"/>
              <a:gd name="connsiteX195" fmla="*/ 1933302 w 3997234"/>
              <a:gd name="connsiteY195" fmla="*/ 385552 h 712124"/>
              <a:gd name="connsiteX196" fmla="*/ 1841862 w 3997234"/>
              <a:gd name="connsiteY196" fmla="*/ 411678 h 712124"/>
              <a:gd name="connsiteX197" fmla="*/ 1796142 w 3997234"/>
              <a:gd name="connsiteY197" fmla="*/ 437804 h 712124"/>
              <a:gd name="connsiteX198" fmla="*/ 1789611 w 3997234"/>
              <a:gd name="connsiteY198" fmla="*/ 411678 h 712124"/>
              <a:gd name="connsiteX199" fmla="*/ 1822268 w 3997234"/>
              <a:gd name="connsiteY199" fmla="*/ 333301 h 712124"/>
              <a:gd name="connsiteX200" fmla="*/ 1828800 w 3997234"/>
              <a:gd name="connsiteY200" fmla="*/ 307175 h 712124"/>
              <a:gd name="connsiteX201" fmla="*/ 1841862 w 3997234"/>
              <a:gd name="connsiteY201" fmla="*/ 274518 h 712124"/>
              <a:gd name="connsiteX202" fmla="*/ 1848394 w 3997234"/>
              <a:gd name="connsiteY202" fmla="*/ 254924 h 712124"/>
              <a:gd name="connsiteX203" fmla="*/ 1743891 w 3997234"/>
              <a:gd name="connsiteY203" fmla="*/ 346364 h 712124"/>
              <a:gd name="connsiteX204" fmla="*/ 1626325 w 3997234"/>
              <a:gd name="connsiteY204" fmla="*/ 431272 h 712124"/>
              <a:gd name="connsiteX205" fmla="*/ 1574074 w 3997234"/>
              <a:gd name="connsiteY205" fmla="*/ 470461 h 712124"/>
              <a:gd name="connsiteX206" fmla="*/ 1456508 w 3997234"/>
              <a:gd name="connsiteY206" fmla="*/ 522712 h 712124"/>
              <a:gd name="connsiteX207" fmla="*/ 1391194 w 3997234"/>
              <a:gd name="connsiteY207" fmla="*/ 555370 h 712124"/>
              <a:gd name="connsiteX208" fmla="*/ 1384662 w 3997234"/>
              <a:gd name="connsiteY208" fmla="*/ 535775 h 712124"/>
              <a:gd name="connsiteX209" fmla="*/ 1397725 w 3997234"/>
              <a:gd name="connsiteY209" fmla="*/ 516181 h 712124"/>
              <a:gd name="connsiteX210" fmla="*/ 1423851 w 3997234"/>
              <a:gd name="connsiteY210" fmla="*/ 444335 h 712124"/>
              <a:gd name="connsiteX211" fmla="*/ 1436914 w 3997234"/>
              <a:gd name="connsiteY211" fmla="*/ 418210 h 712124"/>
              <a:gd name="connsiteX212" fmla="*/ 1456508 w 3997234"/>
              <a:gd name="connsiteY212" fmla="*/ 359427 h 712124"/>
              <a:gd name="connsiteX213" fmla="*/ 1469571 w 3997234"/>
              <a:gd name="connsiteY213" fmla="*/ 313707 h 712124"/>
              <a:gd name="connsiteX214" fmla="*/ 1463040 w 3997234"/>
              <a:gd name="connsiteY214" fmla="*/ 274518 h 712124"/>
              <a:gd name="connsiteX215" fmla="*/ 1430382 w 3997234"/>
              <a:gd name="connsiteY215" fmla="*/ 281050 h 712124"/>
              <a:gd name="connsiteX216" fmla="*/ 1391194 w 3997234"/>
              <a:gd name="connsiteY216" fmla="*/ 307175 h 712124"/>
              <a:gd name="connsiteX217" fmla="*/ 1345474 w 3997234"/>
              <a:gd name="connsiteY217" fmla="*/ 326770 h 712124"/>
              <a:gd name="connsiteX218" fmla="*/ 1240971 w 3997234"/>
              <a:gd name="connsiteY218" fmla="*/ 365958 h 712124"/>
              <a:gd name="connsiteX219" fmla="*/ 1188720 w 3997234"/>
              <a:gd name="connsiteY219" fmla="*/ 392084 h 712124"/>
              <a:gd name="connsiteX220" fmla="*/ 1084217 w 3997234"/>
              <a:gd name="connsiteY220" fmla="*/ 424741 h 712124"/>
              <a:gd name="connsiteX221" fmla="*/ 1058091 w 3997234"/>
              <a:gd name="connsiteY221" fmla="*/ 437804 h 712124"/>
              <a:gd name="connsiteX222" fmla="*/ 1051560 w 3997234"/>
              <a:gd name="connsiteY222" fmla="*/ 405147 h 712124"/>
              <a:gd name="connsiteX223" fmla="*/ 1084217 w 3997234"/>
              <a:gd name="connsiteY223" fmla="*/ 339832 h 712124"/>
              <a:gd name="connsiteX224" fmla="*/ 1090748 w 3997234"/>
              <a:gd name="connsiteY224" fmla="*/ 313707 h 712124"/>
              <a:gd name="connsiteX225" fmla="*/ 1071154 w 3997234"/>
              <a:gd name="connsiteY225" fmla="*/ 294112 h 712124"/>
              <a:gd name="connsiteX226" fmla="*/ 1031965 w 3997234"/>
              <a:gd name="connsiteY226" fmla="*/ 307175 h 712124"/>
              <a:gd name="connsiteX227" fmla="*/ 986245 w 3997234"/>
              <a:gd name="connsiteY227" fmla="*/ 320238 h 712124"/>
              <a:gd name="connsiteX228" fmla="*/ 933994 w 3997234"/>
              <a:gd name="connsiteY228" fmla="*/ 339832 h 712124"/>
              <a:gd name="connsiteX229" fmla="*/ 875211 w 3997234"/>
              <a:gd name="connsiteY229" fmla="*/ 352895 h 712124"/>
              <a:gd name="connsiteX230" fmla="*/ 770708 w 3997234"/>
              <a:gd name="connsiteY230" fmla="*/ 379021 h 712124"/>
              <a:gd name="connsiteX231" fmla="*/ 724988 w 3997234"/>
              <a:gd name="connsiteY231" fmla="*/ 392084 h 712124"/>
              <a:gd name="connsiteX232" fmla="*/ 692331 w 3997234"/>
              <a:gd name="connsiteY232" fmla="*/ 405147 h 712124"/>
              <a:gd name="connsiteX233" fmla="*/ 672737 w 3997234"/>
              <a:gd name="connsiteY233" fmla="*/ 411678 h 712124"/>
              <a:gd name="connsiteX234" fmla="*/ 679268 w 3997234"/>
              <a:gd name="connsiteY234" fmla="*/ 241861 h 712124"/>
              <a:gd name="connsiteX235" fmla="*/ 679268 w 3997234"/>
              <a:gd name="connsiteY235" fmla="*/ 143890 h 712124"/>
              <a:gd name="connsiteX236" fmla="*/ 607422 w 3997234"/>
              <a:gd name="connsiteY236" fmla="*/ 235330 h 712124"/>
              <a:gd name="connsiteX237" fmla="*/ 568234 w 3997234"/>
              <a:gd name="connsiteY237" fmla="*/ 267987 h 712124"/>
              <a:gd name="connsiteX238" fmla="*/ 483325 w 3997234"/>
              <a:gd name="connsiteY238" fmla="*/ 346364 h 712124"/>
              <a:gd name="connsiteX239" fmla="*/ 404948 w 3997234"/>
              <a:gd name="connsiteY239" fmla="*/ 398615 h 712124"/>
              <a:gd name="connsiteX240" fmla="*/ 385354 w 3997234"/>
              <a:gd name="connsiteY240" fmla="*/ 411678 h 712124"/>
              <a:gd name="connsiteX241" fmla="*/ 372291 w 3997234"/>
              <a:gd name="connsiteY241" fmla="*/ 379021 h 712124"/>
              <a:gd name="connsiteX242" fmla="*/ 378822 w 3997234"/>
              <a:gd name="connsiteY242" fmla="*/ 346364 h 712124"/>
              <a:gd name="connsiteX243" fmla="*/ 385354 w 3997234"/>
              <a:gd name="connsiteY243" fmla="*/ 307175 h 712124"/>
              <a:gd name="connsiteX244" fmla="*/ 391885 w 3997234"/>
              <a:gd name="connsiteY244" fmla="*/ 274518 h 712124"/>
              <a:gd name="connsiteX245" fmla="*/ 398417 w 3997234"/>
              <a:gd name="connsiteY245" fmla="*/ 254924 h 712124"/>
              <a:gd name="connsiteX246" fmla="*/ 391885 w 3997234"/>
              <a:gd name="connsiteY246" fmla="*/ 287581 h 712124"/>
              <a:gd name="connsiteX247" fmla="*/ 372291 w 3997234"/>
              <a:gd name="connsiteY247" fmla="*/ 339832 h 712124"/>
              <a:gd name="connsiteX248" fmla="*/ 346165 w 3997234"/>
              <a:gd name="connsiteY248" fmla="*/ 392084 h 712124"/>
              <a:gd name="connsiteX249" fmla="*/ 339634 w 3997234"/>
              <a:gd name="connsiteY249" fmla="*/ 411678 h 712124"/>
              <a:gd name="connsiteX250" fmla="*/ 313508 w 3997234"/>
              <a:gd name="connsiteY250" fmla="*/ 457398 h 712124"/>
              <a:gd name="connsiteX251" fmla="*/ 306977 w 3997234"/>
              <a:gd name="connsiteY251" fmla="*/ 483524 h 712124"/>
              <a:gd name="connsiteX252" fmla="*/ 320040 w 3997234"/>
              <a:gd name="connsiteY252" fmla="*/ 457398 h 712124"/>
              <a:gd name="connsiteX253" fmla="*/ 339634 w 3997234"/>
              <a:gd name="connsiteY253" fmla="*/ 431272 h 712124"/>
              <a:gd name="connsiteX254" fmla="*/ 352697 w 3997234"/>
              <a:gd name="connsiteY254" fmla="*/ 405147 h 712124"/>
              <a:gd name="connsiteX255" fmla="*/ 313508 w 3997234"/>
              <a:gd name="connsiteY255" fmla="*/ 444335 h 712124"/>
              <a:gd name="connsiteX256" fmla="*/ 195942 w 3997234"/>
              <a:gd name="connsiteY256" fmla="*/ 594558 h 712124"/>
              <a:gd name="connsiteX257" fmla="*/ 182880 w 3997234"/>
              <a:gd name="connsiteY257" fmla="*/ 542307 h 712124"/>
              <a:gd name="connsiteX258" fmla="*/ 176348 w 3997234"/>
              <a:gd name="connsiteY258" fmla="*/ 372490 h 712124"/>
              <a:gd name="connsiteX259" fmla="*/ 163285 w 3997234"/>
              <a:gd name="connsiteY259" fmla="*/ 254924 h 712124"/>
              <a:gd name="connsiteX260" fmla="*/ 137160 w 3997234"/>
              <a:gd name="connsiteY260" fmla="*/ 281050 h 712124"/>
              <a:gd name="connsiteX261" fmla="*/ 124097 w 3997234"/>
              <a:gd name="connsiteY261" fmla="*/ 307175 h 712124"/>
              <a:gd name="connsiteX262" fmla="*/ 97971 w 3997234"/>
              <a:gd name="connsiteY262" fmla="*/ 326770 h 712124"/>
              <a:gd name="connsiteX263" fmla="*/ 52251 w 3997234"/>
              <a:gd name="connsiteY263" fmla="*/ 372490 h 712124"/>
              <a:gd name="connsiteX264" fmla="*/ 0 w 3997234"/>
              <a:gd name="connsiteY264" fmla="*/ 398615 h 712124"/>
              <a:gd name="connsiteX265" fmla="*/ 13062 w 3997234"/>
              <a:gd name="connsiteY265" fmla="*/ 372490 h 712124"/>
              <a:gd name="connsiteX266" fmla="*/ 32657 w 3997234"/>
              <a:gd name="connsiteY266" fmla="*/ 320238 h 712124"/>
              <a:gd name="connsiteX267" fmla="*/ 52251 w 3997234"/>
              <a:gd name="connsiteY267" fmla="*/ 294112 h 712124"/>
              <a:gd name="connsiteX268" fmla="*/ 65314 w 3997234"/>
              <a:gd name="connsiteY268" fmla="*/ 274518 h 712124"/>
              <a:gd name="connsiteX269" fmla="*/ 84908 w 3997234"/>
              <a:gd name="connsiteY269" fmla="*/ 254924 h 712124"/>
              <a:gd name="connsiteX270" fmla="*/ 97971 w 3997234"/>
              <a:gd name="connsiteY270" fmla="*/ 235330 h 712124"/>
              <a:gd name="connsiteX271" fmla="*/ 130628 w 3997234"/>
              <a:gd name="connsiteY271" fmla="*/ 215735 h 712124"/>
              <a:gd name="connsiteX272" fmla="*/ 150222 w 3997234"/>
              <a:gd name="connsiteY272" fmla="*/ 202672 h 712124"/>
              <a:gd name="connsiteX273" fmla="*/ 195942 w 3997234"/>
              <a:gd name="connsiteY273" fmla="*/ 176547 h 712124"/>
              <a:gd name="connsiteX274" fmla="*/ 398417 w 3997234"/>
              <a:gd name="connsiteY274" fmla="*/ 209204 h 712124"/>
              <a:gd name="connsiteX275" fmla="*/ 424542 w 3997234"/>
              <a:gd name="connsiteY275" fmla="*/ 228798 h 712124"/>
              <a:gd name="connsiteX276" fmla="*/ 450668 w 3997234"/>
              <a:gd name="connsiteY276" fmla="*/ 287581 h 712124"/>
              <a:gd name="connsiteX277" fmla="*/ 489857 w 3997234"/>
              <a:gd name="connsiteY277" fmla="*/ 372490 h 712124"/>
              <a:gd name="connsiteX278" fmla="*/ 502920 w 3997234"/>
              <a:gd name="connsiteY278" fmla="*/ 392084 h 712124"/>
              <a:gd name="connsiteX279" fmla="*/ 522514 w 3997234"/>
              <a:gd name="connsiteY279" fmla="*/ 405147 h 712124"/>
              <a:gd name="connsiteX280" fmla="*/ 568234 w 3997234"/>
              <a:gd name="connsiteY280" fmla="*/ 385552 h 712124"/>
              <a:gd name="connsiteX281" fmla="*/ 594360 w 3997234"/>
              <a:gd name="connsiteY281" fmla="*/ 379021 h 712124"/>
              <a:gd name="connsiteX282" fmla="*/ 627017 w 3997234"/>
              <a:gd name="connsiteY282" fmla="*/ 359427 h 712124"/>
              <a:gd name="connsiteX283" fmla="*/ 705394 w 3997234"/>
              <a:gd name="connsiteY283" fmla="*/ 320238 h 712124"/>
              <a:gd name="connsiteX284" fmla="*/ 744582 w 3997234"/>
              <a:gd name="connsiteY284" fmla="*/ 300644 h 712124"/>
              <a:gd name="connsiteX285" fmla="*/ 822960 w 3997234"/>
              <a:gd name="connsiteY285" fmla="*/ 267987 h 712124"/>
              <a:gd name="connsiteX286" fmla="*/ 842554 w 3997234"/>
              <a:gd name="connsiteY286" fmla="*/ 287581 h 712124"/>
              <a:gd name="connsiteX287" fmla="*/ 862148 w 3997234"/>
              <a:gd name="connsiteY287" fmla="*/ 352895 h 712124"/>
              <a:gd name="connsiteX288" fmla="*/ 881742 w 3997234"/>
              <a:gd name="connsiteY288" fmla="*/ 385552 h 712124"/>
              <a:gd name="connsiteX289" fmla="*/ 914400 w 3997234"/>
              <a:gd name="connsiteY289" fmla="*/ 450867 h 712124"/>
              <a:gd name="connsiteX290" fmla="*/ 986245 w 3997234"/>
              <a:gd name="connsiteY290" fmla="*/ 490055 h 712124"/>
              <a:gd name="connsiteX291" fmla="*/ 1129937 w 3997234"/>
              <a:gd name="connsiteY291" fmla="*/ 476992 h 712124"/>
              <a:gd name="connsiteX292" fmla="*/ 1240971 w 3997234"/>
              <a:gd name="connsiteY292" fmla="*/ 437804 h 712124"/>
              <a:gd name="connsiteX293" fmla="*/ 1371600 w 3997234"/>
              <a:gd name="connsiteY293" fmla="*/ 365958 h 712124"/>
              <a:gd name="connsiteX294" fmla="*/ 1423851 w 3997234"/>
              <a:gd name="connsiteY294" fmla="*/ 339832 h 712124"/>
              <a:gd name="connsiteX295" fmla="*/ 1508760 w 3997234"/>
              <a:gd name="connsiteY295" fmla="*/ 294112 h 712124"/>
              <a:gd name="connsiteX296" fmla="*/ 1547948 w 3997234"/>
              <a:gd name="connsiteY296" fmla="*/ 281050 h 712124"/>
              <a:gd name="connsiteX297" fmla="*/ 1600200 w 3997234"/>
              <a:gd name="connsiteY297" fmla="*/ 261455 h 712124"/>
              <a:gd name="connsiteX298" fmla="*/ 1626325 w 3997234"/>
              <a:gd name="connsiteY298" fmla="*/ 326770 h 712124"/>
              <a:gd name="connsiteX299" fmla="*/ 1652451 w 3997234"/>
              <a:gd name="connsiteY299" fmla="*/ 398615 h 712124"/>
              <a:gd name="connsiteX300" fmla="*/ 1678577 w 3997234"/>
              <a:gd name="connsiteY300" fmla="*/ 431272 h 712124"/>
              <a:gd name="connsiteX301" fmla="*/ 1698171 w 3997234"/>
              <a:gd name="connsiteY301" fmla="*/ 463930 h 712124"/>
              <a:gd name="connsiteX302" fmla="*/ 1750422 w 3997234"/>
              <a:gd name="connsiteY302" fmla="*/ 490055 h 712124"/>
              <a:gd name="connsiteX303" fmla="*/ 1809205 w 3997234"/>
              <a:gd name="connsiteY303" fmla="*/ 483524 h 712124"/>
              <a:gd name="connsiteX304" fmla="*/ 2168434 w 3997234"/>
              <a:gd name="connsiteY304" fmla="*/ 281050 h 712124"/>
              <a:gd name="connsiteX305" fmla="*/ 2207622 w 3997234"/>
              <a:gd name="connsiteY305" fmla="*/ 267987 h 712124"/>
              <a:gd name="connsiteX306" fmla="*/ 2292531 w 3997234"/>
              <a:gd name="connsiteY306" fmla="*/ 241861 h 712124"/>
              <a:gd name="connsiteX307" fmla="*/ 2325188 w 3997234"/>
              <a:gd name="connsiteY307" fmla="*/ 248392 h 712124"/>
              <a:gd name="connsiteX308" fmla="*/ 2338251 w 3997234"/>
              <a:gd name="connsiteY308" fmla="*/ 267987 h 712124"/>
              <a:gd name="connsiteX309" fmla="*/ 2357845 w 3997234"/>
              <a:gd name="connsiteY309" fmla="*/ 294112 h 712124"/>
              <a:gd name="connsiteX310" fmla="*/ 2383971 w 3997234"/>
              <a:gd name="connsiteY310" fmla="*/ 339832 h 712124"/>
              <a:gd name="connsiteX311" fmla="*/ 2403565 w 3997234"/>
              <a:gd name="connsiteY311" fmla="*/ 359427 h 712124"/>
              <a:gd name="connsiteX312" fmla="*/ 2429691 w 3997234"/>
              <a:gd name="connsiteY312" fmla="*/ 405147 h 712124"/>
              <a:gd name="connsiteX313" fmla="*/ 2455817 w 3997234"/>
              <a:gd name="connsiteY313" fmla="*/ 379021 h 712124"/>
              <a:gd name="connsiteX314" fmla="*/ 2514600 w 3997234"/>
              <a:gd name="connsiteY314" fmla="*/ 300644 h 712124"/>
              <a:gd name="connsiteX315" fmla="*/ 2769325 w 3997234"/>
              <a:gd name="connsiteY315" fmla="*/ 45918 h 712124"/>
              <a:gd name="connsiteX316" fmla="*/ 2782388 w 3997234"/>
              <a:gd name="connsiteY316" fmla="*/ 72044 h 712124"/>
              <a:gd name="connsiteX317" fmla="*/ 2795451 w 3997234"/>
              <a:gd name="connsiteY317" fmla="*/ 137358 h 712124"/>
              <a:gd name="connsiteX318" fmla="*/ 2808514 w 3997234"/>
              <a:gd name="connsiteY318" fmla="*/ 170015 h 712124"/>
              <a:gd name="connsiteX319" fmla="*/ 2821577 w 3997234"/>
              <a:gd name="connsiteY319" fmla="*/ 228798 h 712124"/>
              <a:gd name="connsiteX320" fmla="*/ 2828108 w 3997234"/>
              <a:gd name="connsiteY320" fmla="*/ 274518 h 712124"/>
              <a:gd name="connsiteX321" fmla="*/ 2841171 w 3997234"/>
              <a:gd name="connsiteY321" fmla="*/ 307175 h 712124"/>
              <a:gd name="connsiteX322" fmla="*/ 3063240 w 3997234"/>
              <a:gd name="connsiteY322" fmla="*/ 19792 h 712124"/>
              <a:gd name="connsiteX323" fmla="*/ 3089365 w 3997234"/>
              <a:gd name="connsiteY323" fmla="*/ 32855 h 712124"/>
              <a:gd name="connsiteX324" fmla="*/ 3095897 w 3997234"/>
              <a:gd name="connsiteY324" fmla="*/ 307175 h 712124"/>
              <a:gd name="connsiteX325" fmla="*/ 3108960 w 3997234"/>
              <a:gd name="connsiteY325" fmla="*/ 392084 h 712124"/>
              <a:gd name="connsiteX326" fmla="*/ 3141617 w 3997234"/>
              <a:gd name="connsiteY326" fmla="*/ 320238 h 712124"/>
              <a:gd name="connsiteX327" fmla="*/ 3154680 w 3997234"/>
              <a:gd name="connsiteY327" fmla="*/ 294112 h 712124"/>
              <a:gd name="connsiteX328" fmla="*/ 3180805 w 3997234"/>
              <a:gd name="connsiteY328" fmla="*/ 248392 h 712124"/>
              <a:gd name="connsiteX329" fmla="*/ 3193868 w 3997234"/>
              <a:gd name="connsiteY329" fmla="*/ 274518 h 712124"/>
              <a:gd name="connsiteX330" fmla="*/ 3187337 w 3997234"/>
              <a:gd name="connsiteY330" fmla="*/ 392084 h 712124"/>
              <a:gd name="connsiteX331" fmla="*/ 3135085 w 3997234"/>
              <a:gd name="connsiteY331" fmla="*/ 496587 h 712124"/>
              <a:gd name="connsiteX332" fmla="*/ 3082834 w 3997234"/>
              <a:gd name="connsiteY332" fmla="*/ 581495 h 712124"/>
              <a:gd name="connsiteX333" fmla="*/ 3069771 w 3997234"/>
              <a:gd name="connsiteY333" fmla="*/ 620684 h 712124"/>
              <a:gd name="connsiteX334" fmla="*/ 3050177 w 3997234"/>
              <a:gd name="connsiteY334" fmla="*/ 666404 h 712124"/>
              <a:gd name="connsiteX335" fmla="*/ 3095897 w 3997234"/>
              <a:gd name="connsiteY335" fmla="*/ 633747 h 712124"/>
              <a:gd name="connsiteX336" fmla="*/ 3174274 w 3997234"/>
              <a:gd name="connsiteY336" fmla="*/ 555370 h 712124"/>
              <a:gd name="connsiteX337" fmla="*/ 3206931 w 3997234"/>
              <a:gd name="connsiteY337" fmla="*/ 516181 h 712124"/>
              <a:gd name="connsiteX338" fmla="*/ 3291840 w 3997234"/>
              <a:gd name="connsiteY338" fmla="*/ 431272 h 712124"/>
              <a:gd name="connsiteX339" fmla="*/ 3324497 w 3997234"/>
              <a:gd name="connsiteY339" fmla="*/ 392084 h 712124"/>
              <a:gd name="connsiteX340" fmla="*/ 3363685 w 3997234"/>
              <a:gd name="connsiteY340" fmla="*/ 352895 h 712124"/>
              <a:gd name="connsiteX341" fmla="*/ 3383280 w 3997234"/>
              <a:gd name="connsiteY341" fmla="*/ 313707 h 712124"/>
              <a:gd name="connsiteX342" fmla="*/ 3429000 w 3997234"/>
              <a:gd name="connsiteY342" fmla="*/ 267987 h 712124"/>
              <a:gd name="connsiteX343" fmla="*/ 3455125 w 3997234"/>
              <a:gd name="connsiteY343" fmla="*/ 281050 h 712124"/>
              <a:gd name="connsiteX344" fmla="*/ 3474720 w 3997234"/>
              <a:gd name="connsiteY344" fmla="*/ 300644 h 712124"/>
              <a:gd name="connsiteX345" fmla="*/ 3494314 w 3997234"/>
              <a:gd name="connsiteY345" fmla="*/ 313707 h 712124"/>
              <a:gd name="connsiteX346" fmla="*/ 3540034 w 3997234"/>
              <a:gd name="connsiteY346" fmla="*/ 307175 h 712124"/>
              <a:gd name="connsiteX347" fmla="*/ 3579222 w 3997234"/>
              <a:gd name="connsiteY347" fmla="*/ 281050 h 712124"/>
              <a:gd name="connsiteX348" fmla="*/ 3618411 w 3997234"/>
              <a:gd name="connsiteY348" fmla="*/ 261455 h 712124"/>
              <a:gd name="connsiteX349" fmla="*/ 3677194 w 3997234"/>
              <a:gd name="connsiteY349" fmla="*/ 235330 h 712124"/>
              <a:gd name="connsiteX350" fmla="*/ 3716382 w 3997234"/>
              <a:gd name="connsiteY350" fmla="*/ 222267 h 712124"/>
              <a:gd name="connsiteX351" fmla="*/ 3749040 w 3997234"/>
              <a:gd name="connsiteY351" fmla="*/ 209204 h 712124"/>
              <a:gd name="connsiteX352" fmla="*/ 3768634 w 3997234"/>
              <a:gd name="connsiteY352" fmla="*/ 189610 h 712124"/>
              <a:gd name="connsiteX353" fmla="*/ 3781697 w 3997234"/>
              <a:gd name="connsiteY353" fmla="*/ 209204 h 712124"/>
              <a:gd name="connsiteX354" fmla="*/ 3788228 w 3997234"/>
              <a:gd name="connsiteY354" fmla="*/ 352895 h 712124"/>
              <a:gd name="connsiteX355" fmla="*/ 3814354 w 3997234"/>
              <a:gd name="connsiteY355" fmla="*/ 333301 h 712124"/>
              <a:gd name="connsiteX356" fmla="*/ 3866605 w 3997234"/>
              <a:gd name="connsiteY356" fmla="*/ 294112 h 712124"/>
              <a:gd name="connsiteX357" fmla="*/ 3886200 w 3997234"/>
              <a:gd name="connsiteY357" fmla="*/ 274518 h 712124"/>
              <a:gd name="connsiteX358" fmla="*/ 3879668 w 3997234"/>
              <a:gd name="connsiteY358" fmla="*/ 307175 h 712124"/>
              <a:gd name="connsiteX359" fmla="*/ 3873137 w 3997234"/>
              <a:gd name="connsiteY359" fmla="*/ 346364 h 712124"/>
              <a:gd name="connsiteX360" fmla="*/ 3860074 w 3997234"/>
              <a:gd name="connsiteY360" fmla="*/ 385552 h 712124"/>
              <a:gd name="connsiteX361" fmla="*/ 3820885 w 3997234"/>
              <a:gd name="connsiteY361" fmla="*/ 476992 h 712124"/>
              <a:gd name="connsiteX362" fmla="*/ 3794760 w 3997234"/>
              <a:gd name="connsiteY362" fmla="*/ 555370 h 712124"/>
              <a:gd name="connsiteX363" fmla="*/ 3781697 w 3997234"/>
              <a:gd name="connsiteY363" fmla="*/ 581495 h 712124"/>
              <a:gd name="connsiteX364" fmla="*/ 3801291 w 3997234"/>
              <a:gd name="connsiteY364" fmla="*/ 535775 h 712124"/>
              <a:gd name="connsiteX365" fmla="*/ 3814354 w 3997234"/>
              <a:gd name="connsiteY365" fmla="*/ 496587 h 712124"/>
              <a:gd name="connsiteX366" fmla="*/ 3840480 w 3997234"/>
              <a:gd name="connsiteY366" fmla="*/ 431272 h 712124"/>
              <a:gd name="connsiteX367" fmla="*/ 3833948 w 3997234"/>
              <a:gd name="connsiteY367" fmla="*/ 307175 h 712124"/>
              <a:gd name="connsiteX368" fmla="*/ 3814354 w 3997234"/>
              <a:gd name="connsiteY368" fmla="*/ 313707 h 712124"/>
              <a:gd name="connsiteX369" fmla="*/ 3722914 w 3997234"/>
              <a:gd name="connsiteY369" fmla="*/ 352895 h 712124"/>
              <a:gd name="connsiteX370" fmla="*/ 3461657 w 3997234"/>
              <a:gd name="connsiteY370" fmla="*/ 437804 h 712124"/>
              <a:gd name="connsiteX371" fmla="*/ 3206931 w 3997234"/>
              <a:gd name="connsiteY371" fmla="*/ 490055 h 712124"/>
              <a:gd name="connsiteX372" fmla="*/ 3010988 w 3997234"/>
              <a:gd name="connsiteY372" fmla="*/ 529244 h 712124"/>
              <a:gd name="connsiteX373" fmla="*/ 2952205 w 3997234"/>
              <a:gd name="connsiteY373" fmla="*/ 542307 h 712124"/>
              <a:gd name="connsiteX374" fmla="*/ 2932611 w 3997234"/>
              <a:gd name="connsiteY374" fmla="*/ 509650 h 712124"/>
              <a:gd name="connsiteX375" fmla="*/ 2880360 w 3997234"/>
              <a:gd name="connsiteY375" fmla="*/ 470461 h 712124"/>
              <a:gd name="connsiteX376" fmla="*/ 2847702 w 3997234"/>
              <a:gd name="connsiteY376" fmla="*/ 444335 h 712124"/>
              <a:gd name="connsiteX377" fmla="*/ 2795451 w 3997234"/>
              <a:gd name="connsiteY377" fmla="*/ 411678 h 712124"/>
              <a:gd name="connsiteX378" fmla="*/ 2743200 w 3997234"/>
              <a:gd name="connsiteY378" fmla="*/ 424741 h 712124"/>
              <a:gd name="connsiteX379" fmla="*/ 2710542 w 3997234"/>
              <a:gd name="connsiteY379" fmla="*/ 444335 h 712124"/>
              <a:gd name="connsiteX380" fmla="*/ 2697480 w 3997234"/>
              <a:gd name="connsiteY380" fmla="*/ 463930 h 712124"/>
              <a:gd name="connsiteX381" fmla="*/ 2638697 w 3997234"/>
              <a:gd name="connsiteY381" fmla="*/ 516181 h 712124"/>
              <a:gd name="connsiteX382" fmla="*/ 2619102 w 3997234"/>
              <a:gd name="connsiteY382" fmla="*/ 522712 h 712124"/>
              <a:gd name="connsiteX383" fmla="*/ 2606040 w 3997234"/>
              <a:gd name="connsiteY383" fmla="*/ 490055 h 712124"/>
              <a:gd name="connsiteX384" fmla="*/ 2599508 w 3997234"/>
              <a:gd name="connsiteY384" fmla="*/ 457398 h 712124"/>
              <a:gd name="connsiteX385" fmla="*/ 2586445 w 3997234"/>
              <a:gd name="connsiteY385" fmla="*/ 431272 h 712124"/>
              <a:gd name="connsiteX386" fmla="*/ 2579914 w 3997234"/>
              <a:gd name="connsiteY386" fmla="*/ 405147 h 712124"/>
              <a:gd name="connsiteX387" fmla="*/ 2560320 w 3997234"/>
              <a:gd name="connsiteY387" fmla="*/ 437804 h 712124"/>
              <a:gd name="connsiteX388" fmla="*/ 2462348 w 3997234"/>
              <a:gd name="connsiteY388" fmla="*/ 581495 h 712124"/>
              <a:gd name="connsiteX389" fmla="*/ 2436222 w 3997234"/>
              <a:gd name="connsiteY389" fmla="*/ 607621 h 712124"/>
              <a:gd name="connsiteX390" fmla="*/ 2397034 w 3997234"/>
              <a:gd name="connsiteY390" fmla="*/ 659872 h 712124"/>
              <a:gd name="connsiteX391" fmla="*/ 2364377 w 3997234"/>
              <a:gd name="connsiteY391" fmla="*/ 529244 h 712124"/>
              <a:gd name="connsiteX392" fmla="*/ 2357845 w 3997234"/>
              <a:gd name="connsiteY392" fmla="*/ 496587 h 712124"/>
              <a:gd name="connsiteX393" fmla="*/ 2351314 w 3997234"/>
              <a:gd name="connsiteY393" fmla="*/ 457398 h 712124"/>
              <a:gd name="connsiteX394" fmla="*/ 2338251 w 3997234"/>
              <a:gd name="connsiteY394" fmla="*/ 411678 h 712124"/>
              <a:gd name="connsiteX395" fmla="*/ 2318657 w 3997234"/>
              <a:gd name="connsiteY395" fmla="*/ 326770 h 712124"/>
              <a:gd name="connsiteX396" fmla="*/ 2286000 w 3997234"/>
              <a:gd name="connsiteY396" fmla="*/ 241861 h 712124"/>
              <a:gd name="connsiteX397" fmla="*/ 2240280 w 3997234"/>
              <a:gd name="connsiteY397" fmla="*/ 333301 h 712124"/>
              <a:gd name="connsiteX398" fmla="*/ 2227217 w 3997234"/>
              <a:gd name="connsiteY398" fmla="*/ 372490 h 712124"/>
              <a:gd name="connsiteX399" fmla="*/ 2194560 w 3997234"/>
              <a:gd name="connsiteY399" fmla="*/ 411678 h 712124"/>
              <a:gd name="connsiteX400" fmla="*/ 2044337 w 3997234"/>
              <a:gd name="connsiteY400" fmla="*/ 712124 h 712124"/>
              <a:gd name="connsiteX401" fmla="*/ 2024742 w 3997234"/>
              <a:gd name="connsiteY401" fmla="*/ 685998 h 712124"/>
              <a:gd name="connsiteX402" fmla="*/ 1965960 w 3997234"/>
              <a:gd name="connsiteY402" fmla="*/ 561901 h 712124"/>
              <a:gd name="connsiteX403" fmla="*/ 1959428 w 3997234"/>
              <a:gd name="connsiteY403" fmla="*/ 535775 h 712124"/>
              <a:gd name="connsiteX404" fmla="*/ 1913708 w 3997234"/>
              <a:gd name="connsiteY404" fmla="*/ 437804 h 712124"/>
              <a:gd name="connsiteX405" fmla="*/ 1907177 w 3997234"/>
              <a:gd name="connsiteY405" fmla="*/ 418210 h 712124"/>
              <a:gd name="connsiteX406" fmla="*/ 1867988 w 3997234"/>
              <a:gd name="connsiteY406" fmla="*/ 385552 h 712124"/>
              <a:gd name="connsiteX407" fmla="*/ 1828800 w 3997234"/>
              <a:gd name="connsiteY407" fmla="*/ 398615 h 712124"/>
              <a:gd name="connsiteX408" fmla="*/ 1763485 w 3997234"/>
              <a:gd name="connsiteY408" fmla="*/ 431272 h 712124"/>
              <a:gd name="connsiteX409" fmla="*/ 1698171 w 3997234"/>
              <a:gd name="connsiteY409" fmla="*/ 450867 h 712124"/>
              <a:gd name="connsiteX410" fmla="*/ 1626325 w 3997234"/>
              <a:gd name="connsiteY410" fmla="*/ 490055 h 712124"/>
              <a:gd name="connsiteX411" fmla="*/ 1613262 w 3997234"/>
              <a:gd name="connsiteY411" fmla="*/ 457398 h 712124"/>
              <a:gd name="connsiteX412" fmla="*/ 1600200 w 3997234"/>
              <a:gd name="connsiteY412" fmla="*/ 437804 h 712124"/>
              <a:gd name="connsiteX413" fmla="*/ 1574074 w 3997234"/>
              <a:gd name="connsiteY413" fmla="*/ 372490 h 712124"/>
              <a:gd name="connsiteX414" fmla="*/ 1561011 w 3997234"/>
              <a:gd name="connsiteY414" fmla="*/ 339832 h 712124"/>
              <a:gd name="connsiteX415" fmla="*/ 1541417 w 3997234"/>
              <a:gd name="connsiteY415" fmla="*/ 281050 h 712124"/>
              <a:gd name="connsiteX416" fmla="*/ 1521822 w 3997234"/>
              <a:gd name="connsiteY416" fmla="*/ 254924 h 712124"/>
              <a:gd name="connsiteX417" fmla="*/ 1495697 w 3997234"/>
              <a:gd name="connsiteY417" fmla="*/ 248392 h 712124"/>
              <a:gd name="connsiteX418" fmla="*/ 1443445 w 3997234"/>
              <a:gd name="connsiteY418" fmla="*/ 294112 h 712124"/>
              <a:gd name="connsiteX419" fmla="*/ 1417320 w 3997234"/>
              <a:gd name="connsiteY419" fmla="*/ 307175 h 712124"/>
              <a:gd name="connsiteX420" fmla="*/ 1378131 w 3997234"/>
              <a:gd name="connsiteY420" fmla="*/ 326770 h 712124"/>
              <a:gd name="connsiteX421" fmla="*/ 1358537 w 3997234"/>
              <a:gd name="connsiteY421" fmla="*/ 313707 h 712124"/>
              <a:gd name="connsiteX422" fmla="*/ 1338942 w 3997234"/>
              <a:gd name="connsiteY422" fmla="*/ 294112 h 712124"/>
              <a:gd name="connsiteX423" fmla="*/ 1293222 w 3997234"/>
              <a:gd name="connsiteY423" fmla="*/ 307175 h 712124"/>
              <a:gd name="connsiteX424" fmla="*/ 1214845 w 3997234"/>
              <a:gd name="connsiteY424" fmla="*/ 339832 h 712124"/>
              <a:gd name="connsiteX425" fmla="*/ 1123405 w 3997234"/>
              <a:gd name="connsiteY425" fmla="*/ 379021 h 712124"/>
              <a:gd name="connsiteX426" fmla="*/ 1084217 w 3997234"/>
              <a:gd name="connsiteY426" fmla="*/ 398615 h 712124"/>
              <a:gd name="connsiteX427" fmla="*/ 1012371 w 3997234"/>
              <a:gd name="connsiteY427" fmla="*/ 424741 h 712124"/>
              <a:gd name="connsiteX428" fmla="*/ 986245 w 3997234"/>
              <a:gd name="connsiteY428" fmla="*/ 444335 h 712124"/>
              <a:gd name="connsiteX429" fmla="*/ 953588 w 3997234"/>
              <a:gd name="connsiteY429" fmla="*/ 405147 h 712124"/>
              <a:gd name="connsiteX430" fmla="*/ 881742 w 3997234"/>
              <a:gd name="connsiteY430" fmla="*/ 307175 h 712124"/>
              <a:gd name="connsiteX431" fmla="*/ 842554 w 3997234"/>
              <a:gd name="connsiteY431" fmla="*/ 281050 h 712124"/>
              <a:gd name="connsiteX432" fmla="*/ 796834 w 3997234"/>
              <a:gd name="connsiteY432" fmla="*/ 352895 h 712124"/>
              <a:gd name="connsiteX433" fmla="*/ 790302 w 3997234"/>
              <a:gd name="connsiteY433" fmla="*/ 379021 h 712124"/>
              <a:gd name="connsiteX434" fmla="*/ 751114 w 3997234"/>
              <a:gd name="connsiteY434" fmla="*/ 437804 h 712124"/>
              <a:gd name="connsiteX435" fmla="*/ 757645 w 3997234"/>
              <a:gd name="connsiteY435" fmla="*/ 411678 h 712124"/>
              <a:gd name="connsiteX436" fmla="*/ 770708 w 3997234"/>
              <a:gd name="connsiteY436" fmla="*/ 385552 h 712124"/>
              <a:gd name="connsiteX437" fmla="*/ 783771 w 3997234"/>
              <a:gd name="connsiteY437" fmla="*/ 333301 h 712124"/>
              <a:gd name="connsiteX438" fmla="*/ 790302 w 3997234"/>
              <a:gd name="connsiteY438" fmla="*/ 307175 h 712124"/>
              <a:gd name="connsiteX439" fmla="*/ 790302 w 3997234"/>
              <a:gd name="connsiteY439" fmla="*/ 437804 h 712124"/>
              <a:gd name="connsiteX440" fmla="*/ 796834 w 3997234"/>
              <a:gd name="connsiteY440" fmla="*/ 588027 h 712124"/>
              <a:gd name="connsiteX441" fmla="*/ 829491 w 3997234"/>
              <a:gd name="connsiteY441" fmla="*/ 529244 h 712124"/>
              <a:gd name="connsiteX442" fmla="*/ 836022 w 3997234"/>
              <a:gd name="connsiteY442" fmla="*/ 490055 h 712124"/>
              <a:gd name="connsiteX443" fmla="*/ 855617 w 3997234"/>
              <a:gd name="connsiteY443" fmla="*/ 457398 h 712124"/>
              <a:gd name="connsiteX444" fmla="*/ 888274 w 3997234"/>
              <a:gd name="connsiteY444" fmla="*/ 392084 h 712124"/>
              <a:gd name="connsiteX445" fmla="*/ 914400 w 3997234"/>
              <a:gd name="connsiteY445" fmla="*/ 313707 h 712124"/>
              <a:gd name="connsiteX446" fmla="*/ 920931 w 3997234"/>
              <a:gd name="connsiteY446" fmla="*/ 287581 h 712124"/>
              <a:gd name="connsiteX447" fmla="*/ 953588 w 3997234"/>
              <a:gd name="connsiteY447" fmla="*/ 235330 h 712124"/>
              <a:gd name="connsiteX448" fmla="*/ 947057 w 3997234"/>
              <a:gd name="connsiteY448" fmla="*/ 267987 h 712124"/>
              <a:gd name="connsiteX449" fmla="*/ 933994 w 3997234"/>
              <a:gd name="connsiteY449" fmla="*/ 294112 h 712124"/>
              <a:gd name="connsiteX450" fmla="*/ 927462 w 3997234"/>
              <a:gd name="connsiteY450" fmla="*/ 333301 h 712124"/>
              <a:gd name="connsiteX451" fmla="*/ 914400 w 3997234"/>
              <a:gd name="connsiteY451" fmla="*/ 372490 h 712124"/>
              <a:gd name="connsiteX452" fmla="*/ 894805 w 3997234"/>
              <a:gd name="connsiteY452" fmla="*/ 437804 h 712124"/>
              <a:gd name="connsiteX453" fmla="*/ 901337 w 3997234"/>
              <a:gd name="connsiteY453" fmla="*/ 463930 h 712124"/>
              <a:gd name="connsiteX454" fmla="*/ 920931 w 3997234"/>
              <a:gd name="connsiteY454" fmla="*/ 431272 h 712124"/>
              <a:gd name="connsiteX455" fmla="*/ 947057 w 3997234"/>
              <a:gd name="connsiteY455" fmla="*/ 398615 h 712124"/>
              <a:gd name="connsiteX456" fmla="*/ 960120 w 3997234"/>
              <a:gd name="connsiteY456" fmla="*/ 379021 h 712124"/>
              <a:gd name="connsiteX457" fmla="*/ 999308 w 3997234"/>
              <a:gd name="connsiteY457" fmla="*/ 346364 h 712124"/>
              <a:gd name="connsiteX458" fmla="*/ 1031965 w 3997234"/>
              <a:gd name="connsiteY458" fmla="*/ 398615 h 712124"/>
              <a:gd name="connsiteX459" fmla="*/ 1038497 w 3997234"/>
              <a:gd name="connsiteY459" fmla="*/ 424741 h 712124"/>
              <a:gd name="connsiteX460" fmla="*/ 1077685 w 3997234"/>
              <a:gd name="connsiteY460" fmla="*/ 529244 h 712124"/>
              <a:gd name="connsiteX461" fmla="*/ 1084217 w 3997234"/>
              <a:gd name="connsiteY461" fmla="*/ 568432 h 712124"/>
              <a:gd name="connsiteX462" fmla="*/ 1110342 w 3997234"/>
              <a:gd name="connsiteY462" fmla="*/ 607621 h 712124"/>
              <a:gd name="connsiteX463" fmla="*/ 1136468 w 3997234"/>
              <a:gd name="connsiteY463" fmla="*/ 548838 h 712124"/>
              <a:gd name="connsiteX464" fmla="*/ 1188720 w 3997234"/>
              <a:gd name="connsiteY464" fmla="*/ 470461 h 712124"/>
              <a:gd name="connsiteX465" fmla="*/ 1214845 w 3997234"/>
              <a:gd name="connsiteY465" fmla="*/ 431272 h 712124"/>
              <a:gd name="connsiteX466" fmla="*/ 1247502 w 3997234"/>
              <a:gd name="connsiteY466" fmla="*/ 385552 h 712124"/>
              <a:gd name="connsiteX467" fmla="*/ 1286691 w 3997234"/>
              <a:gd name="connsiteY467" fmla="*/ 307175 h 712124"/>
              <a:gd name="connsiteX468" fmla="*/ 1306285 w 3997234"/>
              <a:gd name="connsiteY468" fmla="*/ 254924 h 712124"/>
              <a:gd name="connsiteX469" fmla="*/ 1319348 w 3997234"/>
              <a:gd name="connsiteY469" fmla="*/ 235330 h 712124"/>
              <a:gd name="connsiteX470" fmla="*/ 1338942 w 3997234"/>
              <a:gd name="connsiteY470" fmla="*/ 228798 h 712124"/>
              <a:gd name="connsiteX471" fmla="*/ 1384662 w 3997234"/>
              <a:gd name="connsiteY471" fmla="*/ 267987 h 712124"/>
              <a:gd name="connsiteX472" fmla="*/ 1430382 w 3997234"/>
              <a:gd name="connsiteY472" fmla="*/ 294112 h 712124"/>
              <a:gd name="connsiteX473" fmla="*/ 1449977 w 3997234"/>
              <a:gd name="connsiteY473" fmla="*/ 313707 h 712124"/>
              <a:gd name="connsiteX474" fmla="*/ 1476102 w 3997234"/>
              <a:gd name="connsiteY474" fmla="*/ 333301 h 712124"/>
              <a:gd name="connsiteX475" fmla="*/ 1541417 w 3997234"/>
              <a:gd name="connsiteY475" fmla="*/ 365958 h 712124"/>
              <a:gd name="connsiteX476" fmla="*/ 1606731 w 3997234"/>
              <a:gd name="connsiteY476" fmla="*/ 379021 h 712124"/>
              <a:gd name="connsiteX477" fmla="*/ 1711234 w 3997234"/>
              <a:gd name="connsiteY477" fmla="*/ 372490 h 712124"/>
              <a:gd name="connsiteX478" fmla="*/ 1770017 w 3997234"/>
              <a:gd name="connsiteY478" fmla="*/ 346364 h 712124"/>
              <a:gd name="connsiteX479" fmla="*/ 1789611 w 3997234"/>
              <a:gd name="connsiteY479" fmla="*/ 339832 h 712124"/>
              <a:gd name="connsiteX480" fmla="*/ 1841862 w 3997234"/>
              <a:gd name="connsiteY480" fmla="*/ 372490 h 712124"/>
              <a:gd name="connsiteX481" fmla="*/ 1848394 w 3997234"/>
              <a:gd name="connsiteY481" fmla="*/ 431272 h 712124"/>
              <a:gd name="connsiteX482" fmla="*/ 1854925 w 3997234"/>
              <a:gd name="connsiteY482" fmla="*/ 457398 h 712124"/>
              <a:gd name="connsiteX483" fmla="*/ 1874520 w 3997234"/>
              <a:gd name="connsiteY483" fmla="*/ 542307 h 712124"/>
              <a:gd name="connsiteX484" fmla="*/ 1887582 w 3997234"/>
              <a:gd name="connsiteY484" fmla="*/ 568432 h 712124"/>
              <a:gd name="connsiteX485" fmla="*/ 1913708 w 3997234"/>
              <a:gd name="connsiteY485" fmla="*/ 535775 h 712124"/>
              <a:gd name="connsiteX486" fmla="*/ 1933302 w 3997234"/>
              <a:gd name="connsiteY486" fmla="*/ 476992 h 712124"/>
              <a:gd name="connsiteX487" fmla="*/ 1939834 w 3997234"/>
              <a:gd name="connsiteY487" fmla="*/ 424741 h 712124"/>
              <a:gd name="connsiteX488" fmla="*/ 1946365 w 3997234"/>
              <a:gd name="connsiteY488" fmla="*/ 365958 h 712124"/>
              <a:gd name="connsiteX489" fmla="*/ 1959428 w 3997234"/>
              <a:gd name="connsiteY489" fmla="*/ 307175 h 712124"/>
              <a:gd name="connsiteX490" fmla="*/ 1952897 w 3997234"/>
              <a:gd name="connsiteY490" fmla="*/ 287581 h 7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3997234" h="712124">
                <a:moveTo>
                  <a:pt x="104502" y="209204"/>
                </a:moveTo>
                <a:cubicBezTo>
                  <a:pt x="115388" y="220090"/>
                  <a:pt x="127022" y="230275"/>
                  <a:pt x="137160" y="241861"/>
                </a:cubicBezTo>
                <a:cubicBezTo>
                  <a:pt x="158995" y="266815"/>
                  <a:pt x="143395" y="254332"/>
                  <a:pt x="156754" y="281050"/>
                </a:cubicBezTo>
                <a:cubicBezTo>
                  <a:pt x="180317" y="328175"/>
                  <a:pt x="159982" y="269523"/>
                  <a:pt x="182880" y="326770"/>
                </a:cubicBezTo>
                <a:cubicBezTo>
                  <a:pt x="187994" y="339554"/>
                  <a:pt x="190646" y="353248"/>
                  <a:pt x="195942" y="365958"/>
                </a:cubicBezTo>
                <a:cubicBezTo>
                  <a:pt x="201559" y="379439"/>
                  <a:pt x="209920" y="391666"/>
                  <a:pt x="215537" y="405147"/>
                </a:cubicBezTo>
                <a:cubicBezTo>
                  <a:pt x="220833" y="417857"/>
                  <a:pt x="222442" y="432019"/>
                  <a:pt x="228600" y="444335"/>
                </a:cubicBezTo>
                <a:cubicBezTo>
                  <a:pt x="235621" y="458377"/>
                  <a:pt x="246814" y="469963"/>
                  <a:pt x="254725" y="483524"/>
                </a:cubicBezTo>
                <a:cubicBezTo>
                  <a:pt x="262084" y="496139"/>
                  <a:pt x="267788" y="509649"/>
                  <a:pt x="274320" y="522712"/>
                </a:cubicBezTo>
                <a:cubicBezTo>
                  <a:pt x="278315" y="538692"/>
                  <a:pt x="284543" y="568610"/>
                  <a:pt x="293914" y="581495"/>
                </a:cubicBezTo>
                <a:cubicBezTo>
                  <a:pt x="304780" y="596435"/>
                  <a:pt x="320039" y="607621"/>
                  <a:pt x="333102" y="620684"/>
                </a:cubicBezTo>
                <a:cubicBezTo>
                  <a:pt x="359579" y="647161"/>
                  <a:pt x="344438" y="636148"/>
                  <a:pt x="378822" y="653341"/>
                </a:cubicBezTo>
                <a:cubicBezTo>
                  <a:pt x="387531" y="651164"/>
                  <a:pt x="397154" y="651264"/>
                  <a:pt x="404948" y="646810"/>
                </a:cubicBezTo>
                <a:cubicBezTo>
                  <a:pt x="419344" y="638584"/>
                  <a:pt x="434196" y="612135"/>
                  <a:pt x="444137" y="601090"/>
                </a:cubicBezTo>
                <a:cubicBezTo>
                  <a:pt x="456495" y="587359"/>
                  <a:pt x="470262" y="574964"/>
                  <a:pt x="483325" y="561901"/>
                </a:cubicBezTo>
                <a:lnTo>
                  <a:pt x="502920" y="542307"/>
                </a:lnTo>
                <a:cubicBezTo>
                  <a:pt x="507274" y="529244"/>
                  <a:pt x="512642" y="516476"/>
                  <a:pt x="515982" y="503118"/>
                </a:cubicBezTo>
                <a:cubicBezTo>
                  <a:pt x="519295" y="489866"/>
                  <a:pt x="523425" y="470512"/>
                  <a:pt x="529045" y="457398"/>
                </a:cubicBezTo>
                <a:cubicBezTo>
                  <a:pt x="532880" y="448449"/>
                  <a:pt x="538689" y="440389"/>
                  <a:pt x="542108" y="431272"/>
                </a:cubicBezTo>
                <a:cubicBezTo>
                  <a:pt x="545260" y="422867"/>
                  <a:pt x="545104" y="413398"/>
                  <a:pt x="548640" y="405147"/>
                </a:cubicBezTo>
                <a:cubicBezTo>
                  <a:pt x="551732" y="397932"/>
                  <a:pt x="558192" y="392573"/>
                  <a:pt x="561702" y="385552"/>
                </a:cubicBezTo>
                <a:cubicBezTo>
                  <a:pt x="564781" y="379394"/>
                  <a:pt x="565155" y="372116"/>
                  <a:pt x="568234" y="365958"/>
                </a:cubicBezTo>
                <a:cubicBezTo>
                  <a:pt x="572368" y="357690"/>
                  <a:pt x="597343" y="324378"/>
                  <a:pt x="600891" y="320238"/>
                </a:cubicBezTo>
                <a:cubicBezTo>
                  <a:pt x="615389" y="303324"/>
                  <a:pt x="628173" y="293956"/>
                  <a:pt x="646611" y="281050"/>
                </a:cubicBezTo>
                <a:cubicBezTo>
                  <a:pt x="659473" y="272047"/>
                  <a:pt x="672737" y="263633"/>
                  <a:pt x="685800" y="254924"/>
                </a:cubicBezTo>
                <a:lnTo>
                  <a:pt x="705394" y="241861"/>
                </a:lnTo>
                <a:cubicBezTo>
                  <a:pt x="720634" y="244038"/>
                  <a:pt x="736745" y="242866"/>
                  <a:pt x="751114" y="248392"/>
                </a:cubicBezTo>
                <a:cubicBezTo>
                  <a:pt x="765767" y="254028"/>
                  <a:pt x="775408" y="269553"/>
                  <a:pt x="790302" y="274518"/>
                </a:cubicBezTo>
                <a:cubicBezTo>
                  <a:pt x="808197" y="280483"/>
                  <a:pt x="814597" y="280707"/>
                  <a:pt x="829491" y="294112"/>
                </a:cubicBezTo>
                <a:cubicBezTo>
                  <a:pt x="845511" y="308530"/>
                  <a:pt x="875211" y="339832"/>
                  <a:pt x="875211" y="339832"/>
                </a:cubicBezTo>
                <a:cubicBezTo>
                  <a:pt x="889351" y="396396"/>
                  <a:pt x="868021" y="339174"/>
                  <a:pt x="907868" y="379021"/>
                </a:cubicBezTo>
                <a:cubicBezTo>
                  <a:pt x="914753" y="385906"/>
                  <a:pt x="916100" y="396693"/>
                  <a:pt x="920931" y="405147"/>
                </a:cubicBezTo>
                <a:cubicBezTo>
                  <a:pt x="924826" y="411962"/>
                  <a:pt x="928714" y="418933"/>
                  <a:pt x="933994" y="424741"/>
                </a:cubicBezTo>
                <a:cubicBezTo>
                  <a:pt x="950563" y="442967"/>
                  <a:pt x="968828" y="459575"/>
                  <a:pt x="986245" y="476992"/>
                </a:cubicBezTo>
                <a:cubicBezTo>
                  <a:pt x="992777" y="483524"/>
                  <a:pt x="998450" y="491045"/>
                  <a:pt x="1005840" y="496587"/>
                </a:cubicBezTo>
                <a:lnTo>
                  <a:pt x="1031965" y="516181"/>
                </a:lnTo>
                <a:cubicBezTo>
                  <a:pt x="1034142" y="522712"/>
                  <a:pt x="1034090" y="530486"/>
                  <a:pt x="1038497" y="535775"/>
                </a:cubicBezTo>
                <a:cubicBezTo>
                  <a:pt x="1043566" y="541858"/>
                  <a:pt x="1075276" y="562472"/>
                  <a:pt x="1084217" y="568432"/>
                </a:cubicBezTo>
                <a:cubicBezTo>
                  <a:pt x="1090748" y="564078"/>
                  <a:pt x="1096790" y="558880"/>
                  <a:pt x="1103811" y="555370"/>
                </a:cubicBezTo>
                <a:cubicBezTo>
                  <a:pt x="1109969" y="552291"/>
                  <a:pt x="1117803" y="552840"/>
                  <a:pt x="1123405" y="548838"/>
                </a:cubicBezTo>
                <a:cubicBezTo>
                  <a:pt x="1133427" y="541679"/>
                  <a:pt x="1140180" y="530727"/>
                  <a:pt x="1149531" y="522712"/>
                </a:cubicBezTo>
                <a:cubicBezTo>
                  <a:pt x="1155491" y="517604"/>
                  <a:pt x="1162594" y="514004"/>
                  <a:pt x="1169125" y="509650"/>
                </a:cubicBezTo>
                <a:cubicBezTo>
                  <a:pt x="1173479" y="503118"/>
                  <a:pt x="1177163" y="496086"/>
                  <a:pt x="1182188" y="490055"/>
                </a:cubicBezTo>
                <a:cubicBezTo>
                  <a:pt x="1188101" y="482959"/>
                  <a:pt x="1196658" y="478146"/>
                  <a:pt x="1201782" y="470461"/>
                </a:cubicBezTo>
                <a:cubicBezTo>
                  <a:pt x="1205601" y="464733"/>
                  <a:pt x="1205235" y="457025"/>
                  <a:pt x="1208314" y="450867"/>
                </a:cubicBezTo>
                <a:cubicBezTo>
                  <a:pt x="1211825" y="443846"/>
                  <a:pt x="1217023" y="437804"/>
                  <a:pt x="1221377" y="431272"/>
                </a:cubicBezTo>
                <a:cubicBezTo>
                  <a:pt x="1223554" y="422564"/>
                  <a:pt x="1223894" y="413176"/>
                  <a:pt x="1227908" y="405147"/>
                </a:cubicBezTo>
                <a:cubicBezTo>
                  <a:pt x="1234929" y="391105"/>
                  <a:pt x="1254034" y="365958"/>
                  <a:pt x="1254034" y="365958"/>
                </a:cubicBezTo>
                <a:cubicBezTo>
                  <a:pt x="1256211" y="359427"/>
                  <a:pt x="1256746" y="352092"/>
                  <a:pt x="1260565" y="346364"/>
                </a:cubicBezTo>
                <a:cubicBezTo>
                  <a:pt x="1270622" y="331279"/>
                  <a:pt x="1285297" y="323345"/>
                  <a:pt x="1299754" y="313707"/>
                </a:cubicBezTo>
                <a:cubicBezTo>
                  <a:pt x="1304108" y="307175"/>
                  <a:pt x="1307266" y="299663"/>
                  <a:pt x="1312817" y="294112"/>
                </a:cubicBezTo>
                <a:cubicBezTo>
                  <a:pt x="1354532" y="252397"/>
                  <a:pt x="1449615" y="286145"/>
                  <a:pt x="1482634" y="287581"/>
                </a:cubicBezTo>
                <a:cubicBezTo>
                  <a:pt x="1491343" y="294112"/>
                  <a:pt x="1501791" y="298812"/>
                  <a:pt x="1508760" y="307175"/>
                </a:cubicBezTo>
                <a:cubicBezTo>
                  <a:pt x="1513168" y="312464"/>
                  <a:pt x="1511064" y="321335"/>
                  <a:pt x="1515291" y="326770"/>
                </a:cubicBezTo>
                <a:cubicBezTo>
                  <a:pt x="1526633" y="341352"/>
                  <a:pt x="1554480" y="365958"/>
                  <a:pt x="1554480" y="365958"/>
                </a:cubicBezTo>
                <a:cubicBezTo>
                  <a:pt x="1608001" y="473003"/>
                  <a:pt x="1538517" y="340874"/>
                  <a:pt x="1600200" y="437804"/>
                </a:cubicBezTo>
                <a:cubicBezTo>
                  <a:pt x="1608041" y="450125"/>
                  <a:pt x="1611520" y="464957"/>
                  <a:pt x="1619794" y="476992"/>
                </a:cubicBezTo>
                <a:cubicBezTo>
                  <a:pt x="1635589" y="499967"/>
                  <a:pt x="1657700" y="518399"/>
                  <a:pt x="1672045" y="542307"/>
                </a:cubicBezTo>
                <a:cubicBezTo>
                  <a:pt x="1705173" y="597518"/>
                  <a:pt x="1677221" y="553472"/>
                  <a:pt x="1711234" y="601090"/>
                </a:cubicBezTo>
                <a:cubicBezTo>
                  <a:pt x="1715797" y="607478"/>
                  <a:pt x="1718746" y="615133"/>
                  <a:pt x="1724297" y="620684"/>
                </a:cubicBezTo>
                <a:cubicBezTo>
                  <a:pt x="1729848" y="626235"/>
                  <a:pt x="1737861" y="628722"/>
                  <a:pt x="1743891" y="633747"/>
                </a:cubicBezTo>
                <a:cubicBezTo>
                  <a:pt x="1750987" y="639660"/>
                  <a:pt x="1756954" y="646810"/>
                  <a:pt x="1763485" y="653341"/>
                </a:cubicBezTo>
                <a:cubicBezTo>
                  <a:pt x="1767839" y="631570"/>
                  <a:pt x="1769527" y="609090"/>
                  <a:pt x="1776548" y="588027"/>
                </a:cubicBezTo>
                <a:cubicBezTo>
                  <a:pt x="1778725" y="581495"/>
                  <a:pt x="1781268" y="575074"/>
                  <a:pt x="1783080" y="568432"/>
                </a:cubicBezTo>
                <a:cubicBezTo>
                  <a:pt x="1787804" y="551112"/>
                  <a:pt x="1796142" y="516181"/>
                  <a:pt x="1796142" y="516181"/>
                </a:cubicBezTo>
                <a:cubicBezTo>
                  <a:pt x="1798319" y="490055"/>
                  <a:pt x="1797769" y="463557"/>
                  <a:pt x="1802674" y="437804"/>
                </a:cubicBezTo>
                <a:cubicBezTo>
                  <a:pt x="1806911" y="415558"/>
                  <a:pt x="1825419" y="371144"/>
                  <a:pt x="1835331" y="346364"/>
                </a:cubicBezTo>
                <a:cubicBezTo>
                  <a:pt x="1837508" y="335478"/>
                  <a:pt x="1837268" y="323813"/>
                  <a:pt x="1841862" y="313707"/>
                </a:cubicBezTo>
                <a:cubicBezTo>
                  <a:pt x="1858427" y="277264"/>
                  <a:pt x="1861883" y="278588"/>
                  <a:pt x="1887582" y="261455"/>
                </a:cubicBezTo>
                <a:cubicBezTo>
                  <a:pt x="1938185" y="274107"/>
                  <a:pt x="1925862" y="267078"/>
                  <a:pt x="1985554" y="326770"/>
                </a:cubicBezTo>
                <a:cubicBezTo>
                  <a:pt x="2093479" y="434695"/>
                  <a:pt x="2042870" y="388787"/>
                  <a:pt x="2155371" y="483524"/>
                </a:cubicBezTo>
                <a:cubicBezTo>
                  <a:pt x="2204279" y="524710"/>
                  <a:pt x="2179124" y="511036"/>
                  <a:pt x="2233748" y="529244"/>
                </a:cubicBezTo>
                <a:cubicBezTo>
                  <a:pt x="2244634" y="537953"/>
                  <a:pt x="2255252" y="547006"/>
                  <a:pt x="2266405" y="555370"/>
                </a:cubicBezTo>
                <a:cubicBezTo>
                  <a:pt x="2272685" y="560080"/>
                  <a:pt x="2278150" y="568432"/>
                  <a:pt x="2286000" y="568432"/>
                </a:cubicBezTo>
                <a:cubicBezTo>
                  <a:pt x="2293850" y="568432"/>
                  <a:pt x="2299063" y="559724"/>
                  <a:pt x="2305594" y="555370"/>
                </a:cubicBezTo>
                <a:cubicBezTo>
                  <a:pt x="2322870" y="486261"/>
                  <a:pt x="2299414" y="567640"/>
                  <a:pt x="2325188" y="509650"/>
                </a:cubicBezTo>
                <a:cubicBezTo>
                  <a:pt x="2330780" y="497067"/>
                  <a:pt x="2333545" y="483402"/>
                  <a:pt x="2338251" y="470461"/>
                </a:cubicBezTo>
                <a:cubicBezTo>
                  <a:pt x="2342258" y="459443"/>
                  <a:pt x="2347412" y="448860"/>
                  <a:pt x="2351314" y="437804"/>
                </a:cubicBezTo>
                <a:cubicBezTo>
                  <a:pt x="2360480" y="411835"/>
                  <a:pt x="2377440" y="359427"/>
                  <a:pt x="2377440" y="359427"/>
                </a:cubicBezTo>
                <a:cubicBezTo>
                  <a:pt x="2379617" y="346364"/>
                  <a:pt x="2380166" y="332923"/>
                  <a:pt x="2383971" y="320238"/>
                </a:cubicBezTo>
                <a:cubicBezTo>
                  <a:pt x="2386769" y="310912"/>
                  <a:pt x="2393080" y="303009"/>
                  <a:pt x="2397034" y="294112"/>
                </a:cubicBezTo>
                <a:cubicBezTo>
                  <a:pt x="2401796" y="283398"/>
                  <a:pt x="2404483" y="271748"/>
                  <a:pt x="2410097" y="261455"/>
                </a:cubicBezTo>
                <a:cubicBezTo>
                  <a:pt x="2417615" y="247673"/>
                  <a:pt x="2436222" y="222267"/>
                  <a:pt x="2436222" y="222267"/>
                </a:cubicBezTo>
                <a:cubicBezTo>
                  <a:pt x="2497505" y="259036"/>
                  <a:pt x="2444609" y="220332"/>
                  <a:pt x="2488474" y="274518"/>
                </a:cubicBezTo>
                <a:cubicBezTo>
                  <a:pt x="2517597" y="310494"/>
                  <a:pt x="2547185" y="346291"/>
                  <a:pt x="2579914" y="379021"/>
                </a:cubicBezTo>
                <a:cubicBezTo>
                  <a:pt x="2592977" y="392084"/>
                  <a:pt x="2606675" y="404541"/>
                  <a:pt x="2619102" y="418210"/>
                </a:cubicBezTo>
                <a:cubicBezTo>
                  <a:pt x="2638323" y="439353"/>
                  <a:pt x="2648268" y="459678"/>
                  <a:pt x="2671354" y="476992"/>
                </a:cubicBezTo>
                <a:cubicBezTo>
                  <a:pt x="2679143" y="482834"/>
                  <a:pt x="2689026" y="485224"/>
                  <a:pt x="2697480" y="490055"/>
                </a:cubicBezTo>
                <a:cubicBezTo>
                  <a:pt x="2704295" y="493950"/>
                  <a:pt x="2710543" y="498764"/>
                  <a:pt x="2717074" y="503118"/>
                </a:cubicBezTo>
                <a:cubicBezTo>
                  <a:pt x="2719699" y="499837"/>
                  <a:pt x="2751462" y="462068"/>
                  <a:pt x="2756262" y="450867"/>
                </a:cubicBezTo>
                <a:cubicBezTo>
                  <a:pt x="2759798" y="442616"/>
                  <a:pt x="2759642" y="433146"/>
                  <a:pt x="2762794" y="424741"/>
                </a:cubicBezTo>
                <a:cubicBezTo>
                  <a:pt x="2766213" y="415624"/>
                  <a:pt x="2771903" y="407512"/>
                  <a:pt x="2775857" y="398615"/>
                </a:cubicBezTo>
                <a:cubicBezTo>
                  <a:pt x="2780619" y="387901"/>
                  <a:pt x="2784913" y="376976"/>
                  <a:pt x="2788920" y="365958"/>
                </a:cubicBezTo>
                <a:cubicBezTo>
                  <a:pt x="2793625" y="353018"/>
                  <a:pt x="2795824" y="339086"/>
                  <a:pt x="2801982" y="326770"/>
                </a:cubicBezTo>
                <a:cubicBezTo>
                  <a:pt x="2806850" y="317033"/>
                  <a:pt x="2815250" y="309502"/>
                  <a:pt x="2821577" y="300644"/>
                </a:cubicBezTo>
                <a:cubicBezTo>
                  <a:pt x="2826140" y="294256"/>
                  <a:pt x="2830286" y="287581"/>
                  <a:pt x="2834640" y="281050"/>
                </a:cubicBezTo>
                <a:cubicBezTo>
                  <a:pt x="2882669" y="293057"/>
                  <a:pt x="2844776" y="278125"/>
                  <a:pt x="2893422" y="326770"/>
                </a:cubicBezTo>
                <a:cubicBezTo>
                  <a:pt x="2898973" y="332321"/>
                  <a:pt x="2906629" y="335269"/>
                  <a:pt x="2913017" y="339832"/>
                </a:cubicBezTo>
                <a:cubicBezTo>
                  <a:pt x="2921875" y="346159"/>
                  <a:pt x="2930950" y="352259"/>
                  <a:pt x="2939142" y="359427"/>
                </a:cubicBezTo>
                <a:cubicBezTo>
                  <a:pt x="2948410" y="367537"/>
                  <a:pt x="2955917" y="377537"/>
                  <a:pt x="2965268" y="385552"/>
                </a:cubicBezTo>
                <a:cubicBezTo>
                  <a:pt x="2971228" y="390661"/>
                  <a:pt x="2978995" y="393400"/>
                  <a:pt x="2984862" y="398615"/>
                </a:cubicBezTo>
                <a:cubicBezTo>
                  <a:pt x="2998669" y="410888"/>
                  <a:pt x="3010988" y="424741"/>
                  <a:pt x="3024051" y="437804"/>
                </a:cubicBezTo>
                <a:cubicBezTo>
                  <a:pt x="3030582" y="444335"/>
                  <a:pt x="3034882" y="454477"/>
                  <a:pt x="3043645" y="457398"/>
                </a:cubicBezTo>
                <a:lnTo>
                  <a:pt x="3063240" y="463930"/>
                </a:lnTo>
                <a:cubicBezTo>
                  <a:pt x="3069771" y="461753"/>
                  <a:pt x="3077106" y="461217"/>
                  <a:pt x="3082834" y="457398"/>
                </a:cubicBezTo>
                <a:cubicBezTo>
                  <a:pt x="3108435" y="440330"/>
                  <a:pt x="3101757" y="429915"/>
                  <a:pt x="3122022" y="405147"/>
                </a:cubicBezTo>
                <a:cubicBezTo>
                  <a:pt x="3155065" y="364761"/>
                  <a:pt x="3147790" y="370432"/>
                  <a:pt x="3180805" y="359427"/>
                </a:cubicBezTo>
                <a:cubicBezTo>
                  <a:pt x="3187337" y="363781"/>
                  <a:pt x="3194849" y="366939"/>
                  <a:pt x="3200400" y="372490"/>
                </a:cubicBezTo>
                <a:cubicBezTo>
                  <a:pt x="3258739" y="430829"/>
                  <a:pt x="3203414" y="382538"/>
                  <a:pt x="3239588" y="424741"/>
                </a:cubicBezTo>
                <a:cubicBezTo>
                  <a:pt x="3247603" y="434092"/>
                  <a:pt x="3256363" y="442852"/>
                  <a:pt x="3265714" y="450867"/>
                </a:cubicBezTo>
                <a:cubicBezTo>
                  <a:pt x="3271674" y="455976"/>
                  <a:pt x="3279757" y="458379"/>
                  <a:pt x="3285308" y="463930"/>
                </a:cubicBezTo>
                <a:cubicBezTo>
                  <a:pt x="3293005" y="471627"/>
                  <a:pt x="3298371" y="481347"/>
                  <a:pt x="3304902" y="490055"/>
                </a:cubicBezTo>
                <a:cubicBezTo>
                  <a:pt x="3331028" y="485701"/>
                  <a:pt x="3357308" y="482186"/>
                  <a:pt x="3383280" y="476992"/>
                </a:cubicBezTo>
                <a:cubicBezTo>
                  <a:pt x="3390031" y="475642"/>
                  <a:pt x="3397671" y="474970"/>
                  <a:pt x="3402874" y="470461"/>
                </a:cubicBezTo>
                <a:cubicBezTo>
                  <a:pt x="3430795" y="446263"/>
                  <a:pt x="3451693" y="414252"/>
                  <a:pt x="3481251" y="392084"/>
                </a:cubicBezTo>
                <a:cubicBezTo>
                  <a:pt x="3532163" y="353901"/>
                  <a:pt x="3484768" y="393257"/>
                  <a:pt x="3526971" y="346364"/>
                </a:cubicBezTo>
                <a:cubicBezTo>
                  <a:pt x="3539329" y="332632"/>
                  <a:pt x="3566160" y="307175"/>
                  <a:pt x="3566160" y="307175"/>
                </a:cubicBezTo>
                <a:cubicBezTo>
                  <a:pt x="3600697" y="318689"/>
                  <a:pt x="3574605" y="304859"/>
                  <a:pt x="3598817" y="339832"/>
                </a:cubicBezTo>
                <a:cubicBezTo>
                  <a:pt x="3612947" y="360241"/>
                  <a:pt x="3629201" y="379096"/>
                  <a:pt x="3644537" y="398615"/>
                </a:cubicBezTo>
                <a:cubicBezTo>
                  <a:pt x="3674403" y="436627"/>
                  <a:pt x="3659718" y="423976"/>
                  <a:pt x="3690257" y="444335"/>
                </a:cubicBezTo>
                <a:cubicBezTo>
                  <a:pt x="3696232" y="453298"/>
                  <a:pt x="3712137" y="479932"/>
                  <a:pt x="3722914" y="483524"/>
                </a:cubicBezTo>
                <a:lnTo>
                  <a:pt x="3742508" y="476992"/>
                </a:lnTo>
                <a:cubicBezTo>
                  <a:pt x="3751217" y="468284"/>
                  <a:pt x="3761245" y="460719"/>
                  <a:pt x="3768634" y="450867"/>
                </a:cubicBezTo>
                <a:cubicBezTo>
                  <a:pt x="3774476" y="443078"/>
                  <a:pt x="3776969" y="433252"/>
                  <a:pt x="3781697" y="424741"/>
                </a:cubicBezTo>
                <a:cubicBezTo>
                  <a:pt x="3787862" y="413644"/>
                  <a:pt x="3795614" y="403439"/>
                  <a:pt x="3801291" y="392084"/>
                </a:cubicBezTo>
                <a:cubicBezTo>
                  <a:pt x="3804370" y="385926"/>
                  <a:pt x="3804743" y="378648"/>
                  <a:pt x="3807822" y="372490"/>
                </a:cubicBezTo>
                <a:cubicBezTo>
                  <a:pt x="3811333" y="365469"/>
                  <a:pt x="3817697" y="360068"/>
                  <a:pt x="3820885" y="352895"/>
                </a:cubicBezTo>
                <a:cubicBezTo>
                  <a:pt x="3826477" y="340312"/>
                  <a:pt x="3833948" y="313707"/>
                  <a:pt x="3833948" y="313707"/>
                </a:cubicBezTo>
                <a:cubicBezTo>
                  <a:pt x="3842657" y="326770"/>
                  <a:pt x="3852450" y="339171"/>
                  <a:pt x="3860074" y="352895"/>
                </a:cubicBezTo>
                <a:cubicBezTo>
                  <a:pt x="3891837" y="410068"/>
                  <a:pt x="3886318" y="419436"/>
                  <a:pt x="3918857" y="457398"/>
                </a:cubicBezTo>
                <a:cubicBezTo>
                  <a:pt x="3924868" y="464411"/>
                  <a:pt x="3931920" y="470461"/>
                  <a:pt x="3938451" y="476992"/>
                </a:cubicBezTo>
                <a:cubicBezTo>
                  <a:pt x="3940628" y="470461"/>
                  <a:pt x="3943434" y="464106"/>
                  <a:pt x="3944982" y="457398"/>
                </a:cubicBezTo>
                <a:cubicBezTo>
                  <a:pt x="3949974" y="435764"/>
                  <a:pt x="3951515" y="413305"/>
                  <a:pt x="3958045" y="392084"/>
                </a:cubicBezTo>
                <a:cubicBezTo>
                  <a:pt x="3962086" y="378951"/>
                  <a:pt x="3982203" y="361394"/>
                  <a:pt x="3990702" y="352895"/>
                </a:cubicBezTo>
                <a:cubicBezTo>
                  <a:pt x="3992879" y="346364"/>
                  <a:pt x="3997234" y="340186"/>
                  <a:pt x="3997234" y="333301"/>
                </a:cubicBezTo>
                <a:cubicBezTo>
                  <a:pt x="3997234" y="326416"/>
                  <a:pt x="3991749" y="320512"/>
                  <a:pt x="3990702" y="313707"/>
                </a:cubicBezTo>
                <a:cubicBezTo>
                  <a:pt x="3987375" y="292081"/>
                  <a:pt x="3986348" y="270164"/>
                  <a:pt x="3984171" y="248392"/>
                </a:cubicBezTo>
                <a:cubicBezTo>
                  <a:pt x="3971108" y="250569"/>
                  <a:pt x="3957830" y="251712"/>
                  <a:pt x="3944982" y="254924"/>
                </a:cubicBezTo>
                <a:cubicBezTo>
                  <a:pt x="3931624" y="258264"/>
                  <a:pt x="3919033" y="264204"/>
                  <a:pt x="3905794" y="267987"/>
                </a:cubicBezTo>
                <a:cubicBezTo>
                  <a:pt x="3888531" y="272919"/>
                  <a:pt x="3871018" y="276938"/>
                  <a:pt x="3853542" y="281050"/>
                </a:cubicBezTo>
                <a:cubicBezTo>
                  <a:pt x="3834004" y="285647"/>
                  <a:pt x="3814298" y="289515"/>
                  <a:pt x="3794760" y="294112"/>
                </a:cubicBezTo>
                <a:cubicBezTo>
                  <a:pt x="3777284" y="298224"/>
                  <a:pt x="3760034" y="303280"/>
                  <a:pt x="3742508" y="307175"/>
                </a:cubicBezTo>
                <a:cubicBezTo>
                  <a:pt x="3701242" y="316345"/>
                  <a:pt x="3659807" y="324736"/>
                  <a:pt x="3618411" y="333301"/>
                </a:cubicBezTo>
                <a:cubicBezTo>
                  <a:pt x="3596669" y="337799"/>
                  <a:pt x="3575128" y="343610"/>
                  <a:pt x="3553097" y="346364"/>
                </a:cubicBezTo>
                <a:lnTo>
                  <a:pt x="3500845" y="352895"/>
                </a:lnTo>
                <a:cubicBezTo>
                  <a:pt x="3492137" y="357249"/>
                  <a:pt x="3483760" y="362342"/>
                  <a:pt x="3474720" y="365958"/>
                </a:cubicBezTo>
                <a:cubicBezTo>
                  <a:pt x="3461935" y="371072"/>
                  <a:pt x="3448594" y="383375"/>
                  <a:pt x="3435531" y="379021"/>
                </a:cubicBezTo>
                <a:cubicBezTo>
                  <a:pt x="3426768" y="376100"/>
                  <a:pt x="3447736" y="364969"/>
                  <a:pt x="3455125" y="359427"/>
                </a:cubicBezTo>
                <a:cubicBezTo>
                  <a:pt x="3465281" y="351810"/>
                  <a:pt x="3477626" y="347449"/>
                  <a:pt x="3487782" y="339832"/>
                </a:cubicBezTo>
                <a:cubicBezTo>
                  <a:pt x="3495172" y="334290"/>
                  <a:pt x="3499115" y="324369"/>
                  <a:pt x="3507377" y="320238"/>
                </a:cubicBezTo>
                <a:cubicBezTo>
                  <a:pt x="3517306" y="315274"/>
                  <a:pt x="3529148" y="315884"/>
                  <a:pt x="3540034" y="313707"/>
                </a:cubicBezTo>
                <a:cubicBezTo>
                  <a:pt x="3543778" y="309963"/>
                  <a:pt x="3572691" y="283610"/>
                  <a:pt x="3572691" y="274518"/>
                </a:cubicBezTo>
                <a:cubicBezTo>
                  <a:pt x="3572691" y="266668"/>
                  <a:pt x="3563982" y="261455"/>
                  <a:pt x="3559628" y="254924"/>
                </a:cubicBezTo>
                <a:cubicBezTo>
                  <a:pt x="3529148" y="257101"/>
                  <a:pt x="3498439" y="257134"/>
                  <a:pt x="3468188" y="261455"/>
                </a:cubicBezTo>
                <a:cubicBezTo>
                  <a:pt x="3437085" y="265898"/>
                  <a:pt x="3399163" y="285066"/>
                  <a:pt x="3370217" y="294112"/>
                </a:cubicBezTo>
                <a:cubicBezTo>
                  <a:pt x="3353081" y="299467"/>
                  <a:pt x="3334775" y="300871"/>
                  <a:pt x="3317965" y="307175"/>
                </a:cubicBezTo>
                <a:cubicBezTo>
                  <a:pt x="3282364" y="320525"/>
                  <a:pt x="3247470" y="335890"/>
                  <a:pt x="3213462" y="352895"/>
                </a:cubicBezTo>
                <a:cubicBezTo>
                  <a:pt x="3166245" y="376505"/>
                  <a:pt x="3188443" y="368948"/>
                  <a:pt x="3148148" y="379021"/>
                </a:cubicBezTo>
                <a:cubicBezTo>
                  <a:pt x="3141617" y="383375"/>
                  <a:pt x="3129335" y="399895"/>
                  <a:pt x="3128554" y="392084"/>
                </a:cubicBezTo>
                <a:cubicBezTo>
                  <a:pt x="3123511" y="341655"/>
                  <a:pt x="3140648" y="320808"/>
                  <a:pt x="3154680" y="281050"/>
                </a:cubicBezTo>
                <a:cubicBezTo>
                  <a:pt x="3163845" y="255081"/>
                  <a:pt x="3168489" y="227304"/>
                  <a:pt x="3180805" y="202672"/>
                </a:cubicBezTo>
                <a:cubicBezTo>
                  <a:pt x="3185159" y="193964"/>
                  <a:pt x="3190373" y="185634"/>
                  <a:pt x="3193868" y="176547"/>
                </a:cubicBezTo>
                <a:cubicBezTo>
                  <a:pt x="3201282" y="157269"/>
                  <a:pt x="3205518" y="136829"/>
                  <a:pt x="3213462" y="117764"/>
                </a:cubicBezTo>
                <a:cubicBezTo>
                  <a:pt x="3216481" y="110518"/>
                  <a:pt x="3233972" y="95688"/>
                  <a:pt x="3226525" y="98170"/>
                </a:cubicBezTo>
                <a:cubicBezTo>
                  <a:pt x="3194196" y="108946"/>
                  <a:pt x="3161264" y="122074"/>
                  <a:pt x="3135085" y="143890"/>
                </a:cubicBezTo>
                <a:cubicBezTo>
                  <a:pt x="3109832" y="164935"/>
                  <a:pt x="3078539" y="192660"/>
                  <a:pt x="3050177" y="209204"/>
                </a:cubicBezTo>
                <a:cubicBezTo>
                  <a:pt x="2878836" y="309153"/>
                  <a:pt x="2998198" y="224265"/>
                  <a:pt x="2834640" y="333301"/>
                </a:cubicBezTo>
                <a:cubicBezTo>
                  <a:pt x="2828108" y="337655"/>
                  <a:pt x="2821076" y="341339"/>
                  <a:pt x="2815045" y="346364"/>
                </a:cubicBezTo>
                <a:cubicBezTo>
                  <a:pt x="2807949" y="352277"/>
                  <a:pt x="2801982" y="359427"/>
                  <a:pt x="2795451" y="365958"/>
                </a:cubicBezTo>
                <a:cubicBezTo>
                  <a:pt x="2793274" y="372489"/>
                  <a:pt x="2795078" y="388631"/>
                  <a:pt x="2788920" y="385552"/>
                </a:cubicBezTo>
                <a:cubicBezTo>
                  <a:pt x="2780891" y="381538"/>
                  <a:pt x="2783864" y="368281"/>
                  <a:pt x="2782388" y="359427"/>
                </a:cubicBezTo>
                <a:cubicBezTo>
                  <a:pt x="2779502" y="342113"/>
                  <a:pt x="2778034" y="324592"/>
                  <a:pt x="2775857" y="307175"/>
                </a:cubicBezTo>
                <a:cubicBezTo>
                  <a:pt x="2707018" y="324386"/>
                  <a:pt x="2809435" y="296773"/>
                  <a:pt x="2697480" y="339832"/>
                </a:cubicBezTo>
                <a:cubicBezTo>
                  <a:pt x="2687118" y="343817"/>
                  <a:pt x="2675708" y="344187"/>
                  <a:pt x="2664822" y="346364"/>
                </a:cubicBezTo>
                <a:cubicBezTo>
                  <a:pt x="2579755" y="388898"/>
                  <a:pt x="2643989" y="359277"/>
                  <a:pt x="2540725" y="398615"/>
                </a:cubicBezTo>
                <a:cubicBezTo>
                  <a:pt x="2518813" y="406962"/>
                  <a:pt x="2475411" y="424741"/>
                  <a:pt x="2475411" y="424741"/>
                </a:cubicBezTo>
                <a:cubicBezTo>
                  <a:pt x="2473234" y="416032"/>
                  <a:pt x="2467120" y="407417"/>
                  <a:pt x="2468880" y="398615"/>
                </a:cubicBezTo>
                <a:cubicBezTo>
                  <a:pt x="2471744" y="384294"/>
                  <a:pt x="2482431" y="372722"/>
                  <a:pt x="2488474" y="359427"/>
                </a:cubicBezTo>
                <a:cubicBezTo>
                  <a:pt x="2493326" y="348754"/>
                  <a:pt x="2497420" y="337748"/>
                  <a:pt x="2501537" y="326770"/>
                </a:cubicBezTo>
                <a:cubicBezTo>
                  <a:pt x="2503954" y="320323"/>
                  <a:pt x="2504724" y="313194"/>
                  <a:pt x="2508068" y="307175"/>
                </a:cubicBezTo>
                <a:cubicBezTo>
                  <a:pt x="2515692" y="293451"/>
                  <a:pt x="2549289" y="263674"/>
                  <a:pt x="2534194" y="267987"/>
                </a:cubicBezTo>
                <a:lnTo>
                  <a:pt x="2442754" y="294112"/>
                </a:lnTo>
                <a:cubicBezTo>
                  <a:pt x="2376895" y="341156"/>
                  <a:pt x="2386933" y="336464"/>
                  <a:pt x="2292531" y="385552"/>
                </a:cubicBezTo>
                <a:cubicBezTo>
                  <a:pt x="2273507" y="395444"/>
                  <a:pt x="2253079" y="402399"/>
                  <a:pt x="2233748" y="411678"/>
                </a:cubicBezTo>
                <a:cubicBezTo>
                  <a:pt x="2198637" y="428531"/>
                  <a:pt x="2165406" y="449467"/>
                  <a:pt x="2129245" y="463930"/>
                </a:cubicBezTo>
                <a:cubicBezTo>
                  <a:pt x="2084801" y="481707"/>
                  <a:pt x="2106641" y="470960"/>
                  <a:pt x="2063931" y="496587"/>
                </a:cubicBezTo>
                <a:cubicBezTo>
                  <a:pt x="2061754" y="490055"/>
                  <a:pt x="2055509" y="483612"/>
                  <a:pt x="2057400" y="476992"/>
                </a:cubicBezTo>
                <a:cubicBezTo>
                  <a:pt x="2060390" y="466525"/>
                  <a:pt x="2070956" y="459924"/>
                  <a:pt x="2076994" y="450867"/>
                </a:cubicBezTo>
                <a:cubicBezTo>
                  <a:pt x="2134691" y="364322"/>
                  <a:pt x="2033260" y="494202"/>
                  <a:pt x="2161902" y="339832"/>
                </a:cubicBezTo>
                <a:cubicBezTo>
                  <a:pt x="2172788" y="326769"/>
                  <a:pt x="2183792" y="313804"/>
                  <a:pt x="2194560" y="300644"/>
                </a:cubicBezTo>
                <a:cubicBezTo>
                  <a:pt x="2203388" y="289855"/>
                  <a:pt x="2210828" y="277844"/>
                  <a:pt x="2220685" y="267987"/>
                </a:cubicBezTo>
                <a:cubicBezTo>
                  <a:pt x="2222862" y="265810"/>
                  <a:pt x="2229971" y="260078"/>
                  <a:pt x="2227217" y="261455"/>
                </a:cubicBezTo>
                <a:cubicBezTo>
                  <a:pt x="2214154" y="267987"/>
                  <a:pt x="2200887" y="274126"/>
                  <a:pt x="2188028" y="281050"/>
                </a:cubicBezTo>
                <a:cubicBezTo>
                  <a:pt x="2172573" y="289372"/>
                  <a:pt x="2158008" y="299325"/>
                  <a:pt x="2142308" y="307175"/>
                </a:cubicBezTo>
                <a:cubicBezTo>
                  <a:pt x="2111530" y="322564"/>
                  <a:pt x="2034696" y="359957"/>
                  <a:pt x="1992085" y="372490"/>
                </a:cubicBezTo>
                <a:cubicBezTo>
                  <a:pt x="1972828" y="378154"/>
                  <a:pt x="1952559" y="379888"/>
                  <a:pt x="1933302" y="385552"/>
                </a:cubicBezTo>
                <a:cubicBezTo>
                  <a:pt x="1827618" y="416636"/>
                  <a:pt x="1928613" y="397221"/>
                  <a:pt x="1841862" y="411678"/>
                </a:cubicBezTo>
                <a:cubicBezTo>
                  <a:pt x="1826622" y="420387"/>
                  <a:pt x="1813695" y="437804"/>
                  <a:pt x="1796142" y="437804"/>
                </a:cubicBezTo>
                <a:cubicBezTo>
                  <a:pt x="1787165" y="437804"/>
                  <a:pt x="1789611" y="420655"/>
                  <a:pt x="1789611" y="411678"/>
                </a:cubicBezTo>
                <a:cubicBezTo>
                  <a:pt x="1789611" y="388111"/>
                  <a:pt x="1816540" y="347049"/>
                  <a:pt x="1822268" y="333301"/>
                </a:cubicBezTo>
                <a:cubicBezTo>
                  <a:pt x="1825721" y="325015"/>
                  <a:pt x="1825961" y="315691"/>
                  <a:pt x="1828800" y="307175"/>
                </a:cubicBezTo>
                <a:cubicBezTo>
                  <a:pt x="1832507" y="296053"/>
                  <a:pt x="1837745" y="285496"/>
                  <a:pt x="1841862" y="274518"/>
                </a:cubicBezTo>
                <a:cubicBezTo>
                  <a:pt x="1844279" y="268072"/>
                  <a:pt x="1854412" y="251580"/>
                  <a:pt x="1848394" y="254924"/>
                </a:cubicBezTo>
                <a:cubicBezTo>
                  <a:pt x="1803886" y="279651"/>
                  <a:pt x="1779450" y="313344"/>
                  <a:pt x="1743891" y="346364"/>
                </a:cubicBezTo>
                <a:cubicBezTo>
                  <a:pt x="1667365" y="417424"/>
                  <a:pt x="1717154" y="370719"/>
                  <a:pt x="1626325" y="431272"/>
                </a:cubicBezTo>
                <a:cubicBezTo>
                  <a:pt x="1608210" y="443349"/>
                  <a:pt x="1592651" y="459108"/>
                  <a:pt x="1574074" y="470461"/>
                </a:cubicBezTo>
                <a:cubicBezTo>
                  <a:pt x="1505836" y="512162"/>
                  <a:pt x="1521071" y="494017"/>
                  <a:pt x="1456508" y="522712"/>
                </a:cubicBezTo>
                <a:cubicBezTo>
                  <a:pt x="1434265" y="532598"/>
                  <a:pt x="1391194" y="555370"/>
                  <a:pt x="1391194" y="555370"/>
                </a:cubicBezTo>
                <a:cubicBezTo>
                  <a:pt x="1389017" y="548838"/>
                  <a:pt x="1383530" y="542566"/>
                  <a:pt x="1384662" y="535775"/>
                </a:cubicBezTo>
                <a:cubicBezTo>
                  <a:pt x="1385952" y="528032"/>
                  <a:pt x="1394214" y="523202"/>
                  <a:pt x="1397725" y="516181"/>
                </a:cubicBezTo>
                <a:cubicBezTo>
                  <a:pt x="1412005" y="487621"/>
                  <a:pt x="1411657" y="474820"/>
                  <a:pt x="1423851" y="444335"/>
                </a:cubicBezTo>
                <a:cubicBezTo>
                  <a:pt x="1427467" y="435295"/>
                  <a:pt x="1432560" y="426918"/>
                  <a:pt x="1436914" y="418210"/>
                </a:cubicBezTo>
                <a:cubicBezTo>
                  <a:pt x="1452205" y="341749"/>
                  <a:pt x="1432472" y="425525"/>
                  <a:pt x="1456508" y="359427"/>
                </a:cubicBezTo>
                <a:cubicBezTo>
                  <a:pt x="1461925" y="344531"/>
                  <a:pt x="1465217" y="328947"/>
                  <a:pt x="1469571" y="313707"/>
                </a:cubicBezTo>
                <a:cubicBezTo>
                  <a:pt x="1467394" y="300644"/>
                  <a:pt x="1473214" y="282996"/>
                  <a:pt x="1463040" y="274518"/>
                </a:cubicBezTo>
                <a:cubicBezTo>
                  <a:pt x="1454511" y="267411"/>
                  <a:pt x="1440489" y="276456"/>
                  <a:pt x="1430382" y="281050"/>
                </a:cubicBezTo>
                <a:cubicBezTo>
                  <a:pt x="1416090" y="287546"/>
                  <a:pt x="1405017" y="299732"/>
                  <a:pt x="1391194" y="307175"/>
                </a:cubicBezTo>
                <a:cubicBezTo>
                  <a:pt x="1376595" y="315036"/>
                  <a:pt x="1360915" y="320728"/>
                  <a:pt x="1345474" y="326770"/>
                </a:cubicBezTo>
                <a:cubicBezTo>
                  <a:pt x="1310829" y="340327"/>
                  <a:pt x="1275312" y="351649"/>
                  <a:pt x="1240971" y="365958"/>
                </a:cubicBezTo>
                <a:cubicBezTo>
                  <a:pt x="1222996" y="373448"/>
                  <a:pt x="1206726" y="384670"/>
                  <a:pt x="1188720" y="392084"/>
                </a:cubicBezTo>
                <a:cubicBezTo>
                  <a:pt x="1096850" y="429913"/>
                  <a:pt x="1163649" y="395857"/>
                  <a:pt x="1084217" y="424741"/>
                </a:cubicBezTo>
                <a:cubicBezTo>
                  <a:pt x="1075067" y="428068"/>
                  <a:pt x="1066800" y="433450"/>
                  <a:pt x="1058091" y="437804"/>
                </a:cubicBezTo>
                <a:cubicBezTo>
                  <a:pt x="1055914" y="426918"/>
                  <a:pt x="1048700" y="415873"/>
                  <a:pt x="1051560" y="405147"/>
                </a:cubicBezTo>
                <a:cubicBezTo>
                  <a:pt x="1057832" y="381628"/>
                  <a:pt x="1084217" y="339832"/>
                  <a:pt x="1084217" y="339832"/>
                </a:cubicBezTo>
                <a:cubicBezTo>
                  <a:pt x="1086394" y="331124"/>
                  <a:pt x="1086734" y="321736"/>
                  <a:pt x="1090748" y="313707"/>
                </a:cubicBezTo>
                <a:cubicBezTo>
                  <a:pt x="1108273" y="278656"/>
                  <a:pt x="1133262" y="283761"/>
                  <a:pt x="1071154" y="294112"/>
                </a:cubicBezTo>
                <a:cubicBezTo>
                  <a:pt x="1058091" y="298466"/>
                  <a:pt x="1045126" y="303126"/>
                  <a:pt x="1031965" y="307175"/>
                </a:cubicBezTo>
                <a:cubicBezTo>
                  <a:pt x="1016816" y="311836"/>
                  <a:pt x="1001281" y="315226"/>
                  <a:pt x="986245" y="320238"/>
                </a:cubicBezTo>
                <a:cubicBezTo>
                  <a:pt x="968598" y="326120"/>
                  <a:pt x="951839" y="334583"/>
                  <a:pt x="933994" y="339832"/>
                </a:cubicBezTo>
                <a:cubicBezTo>
                  <a:pt x="914737" y="345496"/>
                  <a:pt x="894729" y="348211"/>
                  <a:pt x="875211" y="352895"/>
                </a:cubicBezTo>
                <a:cubicBezTo>
                  <a:pt x="840296" y="361275"/>
                  <a:pt x="805233" y="369157"/>
                  <a:pt x="770708" y="379021"/>
                </a:cubicBezTo>
                <a:cubicBezTo>
                  <a:pt x="755468" y="383375"/>
                  <a:pt x="740024" y="387072"/>
                  <a:pt x="724988" y="392084"/>
                </a:cubicBezTo>
                <a:cubicBezTo>
                  <a:pt x="713865" y="395792"/>
                  <a:pt x="703309" y="401030"/>
                  <a:pt x="692331" y="405147"/>
                </a:cubicBezTo>
                <a:cubicBezTo>
                  <a:pt x="685885" y="407564"/>
                  <a:pt x="679268" y="409501"/>
                  <a:pt x="672737" y="411678"/>
                </a:cubicBezTo>
                <a:cubicBezTo>
                  <a:pt x="674914" y="355072"/>
                  <a:pt x="676210" y="298426"/>
                  <a:pt x="679268" y="241861"/>
                </a:cubicBezTo>
                <a:cubicBezTo>
                  <a:pt x="684164" y="151282"/>
                  <a:pt x="692547" y="197000"/>
                  <a:pt x="679268" y="143890"/>
                </a:cubicBezTo>
                <a:cubicBezTo>
                  <a:pt x="658475" y="175078"/>
                  <a:pt x="633984" y="213195"/>
                  <a:pt x="607422" y="235330"/>
                </a:cubicBezTo>
                <a:cubicBezTo>
                  <a:pt x="594359" y="246216"/>
                  <a:pt x="580769" y="256497"/>
                  <a:pt x="568234" y="267987"/>
                </a:cubicBezTo>
                <a:cubicBezTo>
                  <a:pt x="526908" y="305869"/>
                  <a:pt x="529971" y="311993"/>
                  <a:pt x="483325" y="346364"/>
                </a:cubicBezTo>
                <a:cubicBezTo>
                  <a:pt x="458047" y="364990"/>
                  <a:pt x="431074" y="381198"/>
                  <a:pt x="404948" y="398615"/>
                </a:cubicBezTo>
                <a:lnTo>
                  <a:pt x="385354" y="411678"/>
                </a:lnTo>
                <a:cubicBezTo>
                  <a:pt x="381000" y="400792"/>
                  <a:pt x="373458" y="390687"/>
                  <a:pt x="372291" y="379021"/>
                </a:cubicBezTo>
                <a:cubicBezTo>
                  <a:pt x="371186" y="367975"/>
                  <a:pt x="376836" y="357286"/>
                  <a:pt x="378822" y="346364"/>
                </a:cubicBezTo>
                <a:cubicBezTo>
                  <a:pt x="381191" y="333334"/>
                  <a:pt x="382985" y="320205"/>
                  <a:pt x="385354" y="307175"/>
                </a:cubicBezTo>
                <a:cubicBezTo>
                  <a:pt x="387340" y="296253"/>
                  <a:pt x="389193" y="285288"/>
                  <a:pt x="391885" y="274518"/>
                </a:cubicBezTo>
                <a:cubicBezTo>
                  <a:pt x="393555" y="267839"/>
                  <a:pt x="398417" y="248039"/>
                  <a:pt x="398417" y="254924"/>
                </a:cubicBezTo>
                <a:cubicBezTo>
                  <a:pt x="398417" y="266025"/>
                  <a:pt x="394578" y="276811"/>
                  <a:pt x="391885" y="287581"/>
                </a:cubicBezTo>
                <a:cubicBezTo>
                  <a:pt x="388898" y="299530"/>
                  <a:pt x="375563" y="332744"/>
                  <a:pt x="372291" y="339832"/>
                </a:cubicBezTo>
                <a:cubicBezTo>
                  <a:pt x="364131" y="357513"/>
                  <a:pt x="352323" y="373610"/>
                  <a:pt x="346165" y="392084"/>
                </a:cubicBezTo>
                <a:cubicBezTo>
                  <a:pt x="343988" y="398615"/>
                  <a:pt x="342713" y="405520"/>
                  <a:pt x="339634" y="411678"/>
                </a:cubicBezTo>
                <a:cubicBezTo>
                  <a:pt x="331784" y="427378"/>
                  <a:pt x="322217" y="442158"/>
                  <a:pt x="313508" y="457398"/>
                </a:cubicBezTo>
                <a:cubicBezTo>
                  <a:pt x="311331" y="466107"/>
                  <a:pt x="298000" y="483524"/>
                  <a:pt x="306977" y="483524"/>
                </a:cubicBezTo>
                <a:cubicBezTo>
                  <a:pt x="316714" y="483524"/>
                  <a:pt x="314880" y="465655"/>
                  <a:pt x="320040" y="457398"/>
                </a:cubicBezTo>
                <a:cubicBezTo>
                  <a:pt x="325809" y="448167"/>
                  <a:pt x="333865" y="440503"/>
                  <a:pt x="339634" y="431272"/>
                </a:cubicBezTo>
                <a:cubicBezTo>
                  <a:pt x="344794" y="423016"/>
                  <a:pt x="361405" y="400793"/>
                  <a:pt x="352697" y="405147"/>
                </a:cubicBezTo>
                <a:cubicBezTo>
                  <a:pt x="336174" y="413409"/>
                  <a:pt x="324592" y="429556"/>
                  <a:pt x="313508" y="444335"/>
                </a:cubicBezTo>
                <a:cubicBezTo>
                  <a:pt x="209995" y="582354"/>
                  <a:pt x="254025" y="536478"/>
                  <a:pt x="195942" y="594558"/>
                </a:cubicBezTo>
                <a:cubicBezTo>
                  <a:pt x="191588" y="577141"/>
                  <a:pt x="183570" y="560247"/>
                  <a:pt x="182880" y="542307"/>
                </a:cubicBezTo>
                <a:cubicBezTo>
                  <a:pt x="180703" y="485701"/>
                  <a:pt x="179177" y="429067"/>
                  <a:pt x="176348" y="372490"/>
                </a:cubicBezTo>
                <a:cubicBezTo>
                  <a:pt x="171866" y="282849"/>
                  <a:pt x="176439" y="307536"/>
                  <a:pt x="163285" y="254924"/>
                </a:cubicBezTo>
                <a:cubicBezTo>
                  <a:pt x="154577" y="263633"/>
                  <a:pt x="144549" y="271197"/>
                  <a:pt x="137160" y="281050"/>
                </a:cubicBezTo>
                <a:cubicBezTo>
                  <a:pt x="131318" y="288839"/>
                  <a:pt x="130433" y="299783"/>
                  <a:pt x="124097" y="307175"/>
                </a:cubicBezTo>
                <a:cubicBezTo>
                  <a:pt x="117012" y="315440"/>
                  <a:pt x="106026" y="319447"/>
                  <a:pt x="97971" y="326770"/>
                </a:cubicBezTo>
                <a:cubicBezTo>
                  <a:pt x="82023" y="341268"/>
                  <a:pt x="72262" y="364486"/>
                  <a:pt x="52251" y="372490"/>
                </a:cubicBezTo>
                <a:cubicBezTo>
                  <a:pt x="12306" y="388467"/>
                  <a:pt x="29349" y="379049"/>
                  <a:pt x="0" y="398615"/>
                </a:cubicBezTo>
                <a:cubicBezTo>
                  <a:pt x="4354" y="389907"/>
                  <a:pt x="9643" y="381606"/>
                  <a:pt x="13062" y="372490"/>
                </a:cubicBezTo>
                <a:cubicBezTo>
                  <a:pt x="27166" y="334879"/>
                  <a:pt x="9928" y="356605"/>
                  <a:pt x="32657" y="320238"/>
                </a:cubicBezTo>
                <a:cubicBezTo>
                  <a:pt x="38426" y="311007"/>
                  <a:pt x="45924" y="302970"/>
                  <a:pt x="52251" y="294112"/>
                </a:cubicBezTo>
                <a:cubicBezTo>
                  <a:pt x="56814" y="287724"/>
                  <a:pt x="60289" y="280548"/>
                  <a:pt x="65314" y="274518"/>
                </a:cubicBezTo>
                <a:cubicBezTo>
                  <a:pt x="71227" y="267422"/>
                  <a:pt x="78995" y="262020"/>
                  <a:pt x="84908" y="254924"/>
                </a:cubicBezTo>
                <a:cubicBezTo>
                  <a:pt x="89933" y="248894"/>
                  <a:pt x="92011" y="240439"/>
                  <a:pt x="97971" y="235330"/>
                </a:cubicBezTo>
                <a:cubicBezTo>
                  <a:pt x="107610" y="227068"/>
                  <a:pt x="119863" y="222463"/>
                  <a:pt x="130628" y="215735"/>
                </a:cubicBezTo>
                <a:cubicBezTo>
                  <a:pt x="137285" y="211575"/>
                  <a:pt x="144192" y="207697"/>
                  <a:pt x="150222" y="202672"/>
                </a:cubicBezTo>
                <a:cubicBezTo>
                  <a:pt x="183575" y="174878"/>
                  <a:pt x="153654" y="187118"/>
                  <a:pt x="195942" y="176547"/>
                </a:cubicBezTo>
                <a:cubicBezTo>
                  <a:pt x="283480" y="184159"/>
                  <a:pt x="329159" y="174575"/>
                  <a:pt x="398417" y="209204"/>
                </a:cubicBezTo>
                <a:cubicBezTo>
                  <a:pt x="408153" y="214072"/>
                  <a:pt x="415834" y="222267"/>
                  <a:pt x="424542" y="228798"/>
                </a:cubicBezTo>
                <a:cubicBezTo>
                  <a:pt x="433251" y="248392"/>
                  <a:pt x="442221" y="267872"/>
                  <a:pt x="450668" y="287581"/>
                </a:cubicBezTo>
                <a:cubicBezTo>
                  <a:pt x="463689" y="317964"/>
                  <a:pt x="470569" y="343559"/>
                  <a:pt x="489857" y="372490"/>
                </a:cubicBezTo>
                <a:cubicBezTo>
                  <a:pt x="494211" y="379021"/>
                  <a:pt x="497369" y="386533"/>
                  <a:pt x="502920" y="392084"/>
                </a:cubicBezTo>
                <a:cubicBezTo>
                  <a:pt x="508471" y="397635"/>
                  <a:pt x="515983" y="400793"/>
                  <a:pt x="522514" y="405147"/>
                </a:cubicBezTo>
                <a:cubicBezTo>
                  <a:pt x="537754" y="398615"/>
                  <a:pt x="552652" y="391218"/>
                  <a:pt x="568234" y="385552"/>
                </a:cubicBezTo>
                <a:cubicBezTo>
                  <a:pt x="576670" y="382484"/>
                  <a:pt x="586157" y="382667"/>
                  <a:pt x="594360" y="379021"/>
                </a:cubicBezTo>
                <a:cubicBezTo>
                  <a:pt x="605961" y="373865"/>
                  <a:pt x="615798" y="365367"/>
                  <a:pt x="627017" y="359427"/>
                </a:cubicBezTo>
                <a:cubicBezTo>
                  <a:pt x="652832" y="345760"/>
                  <a:pt x="679268" y="333301"/>
                  <a:pt x="705394" y="320238"/>
                </a:cubicBezTo>
                <a:cubicBezTo>
                  <a:pt x="718457" y="313707"/>
                  <a:pt x="730907" y="305772"/>
                  <a:pt x="744582" y="300644"/>
                </a:cubicBezTo>
                <a:cubicBezTo>
                  <a:pt x="805951" y="277631"/>
                  <a:pt x="780196" y="289369"/>
                  <a:pt x="822960" y="267987"/>
                </a:cubicBezTo>
                <a:cubicBezTo>
                  <a:pt x="829491" y="274518"/>
                  <a:pt x="837659" y="279748"/>
                  <a:pt x="842554" y="287581"/>
                </a:cubicBezTo>
                <a:cubicBezTo>
                  <a:pt x="868461" y="329033"/>
                  <a:pt x="845060" y="310173"/>
                  <a:pt x="862148" y="352895"/>
                </a:cubicBezTo>
                <a:cubicBezTo>
                  <a:pt x="866863" y="364682"/>
                  <a:pt x="876065" y="374197"/>
                  <a:pt x="881742" y="385552"/>
                </a:cubicBezTo>
                <a:cubicBezTo>
                  <a:pt x="892631" y="407331"/>
                  <a:pt x="896231" y="432699"/>
                  <a:pt x="914400" y="450867"/>
                </a:cubicBezTo>
                <a:cubicBezTo>
                  <a:pt x="936152" y="472619"/>
                  <a:pt x="959318" y="479284"/>
                  <a:pt x="986245" y="490055"/>
                </a:cubicBezTo>
                <a:cubicBezTo>
                  <a:pt x="1034142" y="485701"/>
                  <a:pt x="1082456" y="484650"/>
                  <a:pt x="1129937" y="476992"/>
                </a:cubicBezTo>
                <a:cubicBezTo>
                  <a:pt x="1140434" y="475299"/>
                  <a:pt x="1228761" y="443231"/>
                  <a:pt x="1240971" y="437804"/>
                </a:cubicBezTo>
                <a:cubicBezTo>
                  <a:pt x="1318030" y="403556"/>
                  <a:pt x="1296850" y="407486"/>
                  <a:pt x="1371600" y="365958"/>
                </a:cubicBezTo>
                <a:cubicBezTo>
                  <a:pt x="1388622" y="356501"/>
                  <a:pt x="1406669" y="348996"/>
                  <a:pt x="1423851" y="339832"/>
                </a:cubicBezTo>
                <a:cubicBezTo>
                  <a:pt x="1454188" y="323652"/>
                  <a:pt x="1477223" y="307253"/>
                  <a:pt x="1508760" y="294112"/>
                </a:cubicBezTo>
                <a:cubicBezTo>
                  <a:pt x="1521470" y="288816"/>
                  <a:pt x="1535008" y="285755"/>
                  <a:pt x="1547948" y="281050"/>
                </a:cubicBezTo>
                <a:cubicBezTo>
                  <a:pt x="1633909" y="249792"/>
                  <a:pt x="1541934" y="280878"/>
                  <a:pt x="1600200" y="261455"/>
                </a:cubicBezTo>
                <a:cubicBezTo>
                  <a:pt x="1608908" y="283227"/>
                  <a:pt x="1618910" y="304525"/>
                  <a:pt x="1626325" y="326770"/>
                </a:cubicBezTo>
                <a:cubicBezTo>
                  <a:pt x="1629753" y="337054"/>
                  <a:pt x="1645635" y="387255"/>
                  <a:pt x="1652451" y="398615"/>
                </a:cubicBezTo>
                <a:cubicBezTo>
                  <a:pt x="1659623" y="410569"/>
                  <a:pt x="1670583" y="419851"/>
                  <a:pt x="1678577" y="431272"/>
                </a:cubicBezTo>
                <a:cubicBezTo>
                  <a:pt x="1685857" y="441672"/>
                  <a:pt x="1689811" y="454376"/>
                  <a:pt x="1698171" y="463930"/>
                </a:cubicBezTo>
                <a:cubicBezTo>
                  <a:pt x="1716822" y="485246"/>
                  <a:pt x="1725821" y="483905"/>
                  <a:pt x="1750422" y="490055"/>
                </a:cubicBezTo>
                <a:cubicBezTo>
                  <a:pt x="1770016" y="487878"/>
                  <a:pt x="1791571" y="492341"/>
                  <a:pt x="1809205" y="483524"/>
                </a:cubicBezTo>
                <a:cubicBezTo>
                  <a:pt x="1932147" y="422053"/>
                  <a:pt x="2038034" y="324518"/>
                  <a:pt x="2168434" y="281050"/>
                </a:cubicBezTo>
                <a:cubicBezTo>
                  <a:pt x="2181497" y="276696"/>
                  <a:pt x="2194480" y="272094"/>
                  <a:pt x="2207622" y="267987"/>
                </a:cubicBezTo>
                <a:cubicBezTo>
                  <a:pt x="2322729" y="232015"/>
                  <a:pt x="2238289" y="259941"/>
                  <a:pt x="2292531" y="241861"/>
                </a:cubicBezTo>
                <a:cubicBezTo>
                  <a:pt x="2303417" y="244038"/>
                  <a:pt x="2315549" y="242884"/>
                  <a:pt x="2325188" y="248392"/>
                </a:cubicBezTo>
                <a:cubicBezTo>
                  <a:pt x="2332004" y="252287"/>
                  <a:pt x="2333688" y="261599"/>
                  <a:pt x="2338251" y="267987"/>
                </a:cubicBezTo>
                <a:cubicBezTo>
                  <a:pt x="2344578" y="276845"/>
                  <a:pt x="2352076" y="284881"/>
                  <a:pt x="2357845" y="294112"/>
                </a:cubicBezTo>
                <a:cubicBezTo>
                  <a:pt x="2373819" y="319670"/>
                  <a:pt x="2365990" y="318255"/>
                  <a:pt x="2383971" y="339832"/>
                </a:cubicBezTo>
                <a:cubicBezTo>
                  <a:pt x="2389884" y="346928"/>
                  <a:pt x="2397034" y="352895"/>
                  <a:pt x="2403565" y="359427"/>
                </a:cubicBezTo>
                <a:cubicBezTo>
                  <a:pt x="2406870" y="369341"/>
                  <a:pt x="2416512" y="405147"/>
                  <a:pt x="2429691" y="405147"/>
                </a:cubicBezTo>
                <a:cubicBezTo>
                  <a:pt x="2442007" y="405147"/>
                  <a:pt x="2448018" y="388553"/>
                  <a:pt x="2455817" y="379021"/>
                </a:cubicBezTo>
                <a:cubicBezTo>
                  <a:pt x="2485399" y="342866"/>
                  <a:pt x="2485095" y="332362"/>
                  <a:pt x="2514600" y="300644"/>
                </a:cubicBezTo>
                <a:cubicBezTo>
                  <a:pt x="2748178" y="49548"/>
                  <a:pt x="2641998" y="88365"/>
                  <a:pt x="2769325" y="45918"/>
                </a:cubicBezTo>
                <a:cubicBezTo>
                  <a:pt x="2773679" y="54627"/>
                  <a:pt x="2778969" y="62927"/>
                  <a:pt x="2782388" y="72044"/>
                </a:cubicBezTo>
                <a:cubicBezTo>
                  <a:pt x="2791808" y="97163"/>
                  <a:pt x="2787923" y="109754"/>
                  <a:pt x="2795451" y="137358"/>
                </a:cubicBezTo>
                <a:cubicBezTo>
                  <a:pt x="2798536" y="148669"/>
                  <a:pt x="2805293" y="158742"/>
                  <a:pt x="2808514" y="170015"/>
                </a:cubicBezTo>
                <a:cubicBezTo>
                  <a:pt x="2814028" y="189315"/>
                  <a:pt x="2817878" y="209069"/>
                  <a:pt x="2821577" y="228798"/>
                </a:cubicBezTo>
                <a:cubicBezTo>
                  <a:pt x="2824414" y="243929"/>
                  <a:pt x="2824374" y="259583"/>
                  <a:pt x="2828108" y="274518"/>
                </a:cubicBezTo>
                <a:cubicBezTo>
                  <a:pt x="2830952" y="285892"/>
                  <a:pt x="2836817" y="296289"/>
                  <a:pt x="2841171" y="307175"/>
                </a:cubicBezTo>
                <a:cubicBezTo>
                  <a:pt x="2915194" y="211381"/>
                  <a:pt x="2988356" y="114915"/>
                  <a:pt x="3063240" y="19792"/>
                </a:cubicBezTo>
                <a:cubicBezTo>
                  <a:pt x="3089501" y="-13566"/>
                  <a:pt x="3082444" y="-1751"/>
                  <a:pt x="3089365" y="32855"/>
                </a:cubicBezTo>
                <a:cubicBezTo>
                  <a:pt x="3091542" y="124295"/>
                  <a:pt x="3092167" y="215785"/>
                  <a:pt x="3095897" y="307175"/>
                </a:cubicBezTo>
                <a:cubicBezTo>
                  <a:pt x="3096352" y="318314"/>
                  <a:pt x="3106735" y="378736"/>
                  <a:pt x="3108960" y="392084"/>
                </a:cubicBezTo>
                <a:cubicBezTo>
                  <a:pt x="3138616" y="332768"/>
                  <a:pt x="3102555" y="406173"/>
                  <a:pt x="3141617" y="320238"/>
                </a:cubicBezTo>
                <a:cubicBezTo>
                  <a:pt x="3145646" y="311374"/>
                  <a:pt x="3150326" y="302821"/>
                  <a:pt x="3154680" y="294112"/>
                </a:cubicBezTo>
                <a:cubicBezTo>
                  <a:pt x="3156249" y="287837"/>
                  <a:pt x="3162276" y="244686"/>
                  <a:pt x="3180805" y="248392"/>
                </a:cubicBezTo>
                <a:cubicBezTo>
                  <a:pt x="3190353" y="250301"/>
                  <a:pt x="3189514" y="265809"/>
                  <a:pt x="3193868" y="274518"/>
                </a:cubicBezTo>
                <a:cubicBezTo>
                  <a:pt x="3191691" y="313707"/>
                  <a:pt x="3197381" y="354142"/>
                  <a:pt x="3187337" y="392084"/>
                </a:cubicBezTo>
                <a:cubicBezTo>
                  <a:pt x="3177371" y="429733"/>
                  <a:pt x="3154407" y="462772"/>
                  <a:pt x="3135085" y="496587"/>
                </a:cubicBezTo>
                <a:cubicBezTo>
                  <a:pt x="3101171" y="555938"/>
                  <a:pt x="3118697" y="527702"/>
                  <a:pt x="3082834" y="581495"/>
                </a:cubicBezTo>
                <a:cubicBezTo>
                  <a:pt x="3078480" y="594558"/>
                  <a:pt x="3074714" y="607832"/>
                  <a:pt x="3069771" y="620684"/>
                </a:cubicBezTo>
                <a:cubicBezTo>
                  <a:pt x="3063819" y="636159"/>
                  <a:pt x="3035347" y="658989"/>
                  <a:pt x="3050177" y="666404"/>
                </a:cubicBezTo>
                <a:cubicBezTo>
                  <a:pt x="3066928" y="674780"/>
                  <a:pt x="3081940" y="646235"/>
                  <a:pt x="3095897" y="633747"/>
                </a:cubicBezTo>
                <a:cubicBezTo>
                  <a:pt x="3123432" y="609111"/>
                  <a:pt x="3150621" y="583754"/>
                  <a:pt x="3174274" y="555370"/>
                </a:cubicBezTo>
                <a:cubicBezTo>
                  <a:pt x="3185160" y="542307"/>
                  <a:pt x="3195237" y="528525"/>
                  <a:pt x="3206931" y="516181"/>
                </a:cubicBezTo>
                <a:cubicBezTo>
                  <a:pt x="3234459" y="487124"/>
                  <a:pt x="3266216" y="462021"/>
                  <a:pt x="3291840" y="431272"/>
                </a:cubicBezTo>
                <a:cubicBezTo>
                  <a:pt x="3302726" y="418209"/>
                  <a:pt x="3313007" y="404619"/>
                  <a:pt x="3324497" y="392084"/>
                </a:cubicBezTo>
                <a:cubicBezTo>
                  <a:pt x="3336980" y="378466"/>
                  <a:pt x="3352601" y="367674"/>
                  <a:pt x="3363685" y="352895"/>
                </a:cubicBezTo>
                <a:cubicBezTo>
                  <a:pt x="3372448" y="341211"/>
                  <a:pt x="3375439" y="326028"/>
                  <a:pt x="3383280" y="313707"/>
                </a:cubicBezTo>
                <a:cubicBezTo>
                  <a:pt x="3403287" y="282268"/>
                  <a:pt x="3404012" y="284645"/>
                  <a:pt x="3429000" y="267987"/>
                </a:cubicBezTo>
                <a:cubicBezTo>
                  <a:pt x="3437708" y="272341"/>
                  <a:pt x="3447202" y="275391"/>
                  <a:pt x="3455125" y="281050"/>
                </a:cubicBezTo>
                <a:cubicBezTo>
                  <a:pt x="3462641" y="286419"/>
                  <a:pt x="3467624" y="294731"/>
                  <a:pt x="3474720" y="300644"/>
                </a:cubicBezTo>
                <a:cubicBezTo>
                  <a:pt x="3480750" y="305669"/>
                  <a:pt x="3487783" y="309353"/>
                  <a:pt x="3494314" y="313707"/>
                </a:cubicBezTo>
                <a:cubicBezTo>
                  <a:pt x="3509554" y="311530"/>
                  <a:pt x="3525665" y="312701"/>
                  <a:pt x="3540034" y="307175"/>
                </a:cubicBezTo>
                <a:cubicBezTo>
                  <a:pt x="3554687" y="301539"/>
                  <a:pt x="3565180" y="288071"/>
                  <a:pt x="3579222" y="281050"/>
                </a:cubicBezTo>
                <a:cubicBezTo>
                  <a:pt x="3592285" y="274518"/>
                  <a:pt x="3605176" y="267631"/>
                  <a:pt x="3618411" y="261455"/>
                </a:cubicBezTo>
                <a:cubicBezTo>
                  <a:pt x="3637842" y="252387"/>
                  <a:pt x="3657285" y="243293"/>
                  <a:pt x="3677194" y="235330"/>
                </a:cubicBezTo>
                <a:cubicBezTo>
                  <a:pt x="3689978" y="230216"/>
                  <a:pt x="3703442" y="226973"/>
                  <a:pt x="3716382" y="222267"/>
                </a:cubicBezTo>
                <a:cubicBezTo>
                  <a:pt x="3727401" y="218260"/>
                  <a:pt x="3738154" y="213558"/>
                  <a:pt x="3749040" y="209204"/>
                </a:cubicBezTo>
                <a:cubicBezTo>
                  <a:pt x="3755571" y="202673"/>
                  <a:pt x="3759397" y="189610"/>
                  <a:pt x="3768634" y="189610"/>
                </a:cubicBezTo>
                <a:cubicBezTo>
                  <a:pt x="3776484" y="189610"/>
                  <a:pt x="3780762" y="201410"/>
                  <a:pt x="3781697" y="209204"/>
                </a:cubicBezTo>
                <a:cubicBezTo>
                  <a:pt x="3787410" y="256809"/>
                  <a:pt x="3786051" y="304998"/>
                  <a:pt x="3788228" y="352895"/>
                </a:cubicBezTo>
                <a:cubicBezTo>
                  <a:pt x="3796937" y="346364"/>
                  <a:pt x="3805496" y="339628"/>
                  <a:pt x="3814354" y="333301"/>
                </a:cubicBezTo>
                <a:cubicBezTo>
                  <a:pt x="3844596" y="311699"/>
                  <a:pt x="3829507" y="326573"/>
                  <a:pt x="3866605" y="294112"/>
                </a:cubicBezTo>
                <a:cubicBezTo>
                  <a:pt x="3873557" y="288029"/>
                  <a:pt x="3879668" y="281049"/>
                  <a:pt x="3886200" y="274518"/>
                </a:cubicBezTo>
                <a:cubicBezTo>
                  <a:pt x="3884023" y="285404"/>
                  <a:pt x="3881654" y="296253"/>
                  <a:pt x="3879668" y="307175"/>
                </a:cubicBezTo>
                <a:cubicBezTo>
                  <a:pt x="3877299" y="320205"/>
                  <a:pt x="3876349" y="333516"/>
                  <a:pt x="3873137" y="346364"/>
                </a:cubicBezTo>
                <a:cubicBezTo>
                  <a:pt x="3869797" y="359722"/>
                  <a:pt x="3865188" y="372768"/>
                  <a:pt x="3860074" y="385552"/>
                </a:cubicBezTo>
                <a:cubicBezTo>
                  <a:pt x="3847758" y="416341"/>
                  <a:pt x="3831371" y="445532"/>
                  <a:pt x="3820885" y="476992"/>
                </a:cubicBezTo>
                <a:cubicBezTo>
                  <a:pt x="3812177" y="503118"/>
                  <a:pt x="3807076" y="530738"/>
                  <a:pt x="3794760" y="555370"/>
                </a:cubicBezTo>
                <a:cubicBezTo>
                  <a:pt x="3790406" y="564078"/>
                  <a:pt x="3778618" y="590732"/>
                  <a:pt x="3781697" y="581495"/>
                </a:cubicBezTo>
                <a:cubicBezTo>
                  <a:pt x="3786940" y="565765"/>
                  <a:pt x="3795339" y="551250"/>
                  <a:pt x="3801291" y="535775"/>
                </a:cubicBezTo>
                <a:cubicBezTo>
                  <a:pt x="3806234" y="522923"/>
                  <a:pt x="3809519" y="509480"/>
                  <a:pt x="3814354" y="496587"/>
                </a:cubicBezTo>
                <a:cubicBezTo>
                  <a:pt x="3822587" y="474631"/>
                  <a:pt x="3840480" y="431272"/>
                  <a:pt x="3840480" y="431272"/>
                </a:cubicBezTo>
                <a:cubicBezTo>
                  <a:pt x="3838303" y="389906"/>
                  <a:pt x="3842934" y="347611"/>
                  <a:pt x="3833948" y="307175"/>
                </a:cubicBezTo>
                <a:cubicBezTo>
                  <a:pt x="3832454" y="300454"/>
                  <a:pt x="3820720" y="311086"/>
                  <a:pt x="3814354" y="313707"/>
                </a:cubicBezTo>
                <a:cubicBezTo>
                  <a:pt x="3783691" y="326333"/>
                  <a:pt x="3754143" y="341742"/>
                  <a:pt x="3722914" y="352895"/>
                </a:cubicBezTo>
                <a:cubicBezTo>
                  <a:pt x="3649723" y="379034"/>
                  <a:pt x="3526955" y="424410"/>
                  <a:pt x="3461657" y="437804"/>
                </a:cubicBezTo>
                <a:cubicBezTo>
                  <a:pt x="3376748" y="455221"/>
                  <a:pt x="3292428" y="475805"/>
                  <a:pt x="3206931" y="490055"/>
                </a:cubicBezTo>
                <a:cubicBezTo>
                  <a:pt x="3025805" y="520243"/>
                  <a:pt x="3250126" y="481419"/>
                  <a:pt x="3010988" y="529244"/>
                </a:cubicBezTo>
                <a:cubicBezTo>
                  <a:pt x="2969529" y="537535"/>
                  <a:pt x="2989101" y="533082"/>
                  <a:pt x="2952205" y="542307"/>
                </a:cubicBezTo>
                <a:cubicBezTo>
                  <a:pt x="2945674" y="531421"/>
                  <a:pt x="2941587" y="518627"/>
                  <a:pt x="2932611" y="509650"/>
                </a:cubicBezTo>
                <a:cubicBezTo>
                  <a:pt x="2917216" y="494255"/>
                  <a:pt x="2892437" y="488576"/>
                  <a:pt x="2880360" y="470461"/>
                </a:cubicBezTo>
                <a:cubicBezTo>
                  <a:pt x="2863478" y="445138"/>
                  <a:pt x="2874744" y="453349"/>
                  <a:pt x="2847702" y="444335"/>
                </a:cubicBezTo>
                <a:cubicBezTo>
                  <a:pt x="2840517" y="438946"/>
                  <a:pt x="2807405" y="411678"/>
                  <a:pt x="2795451" y="411678"/>
                </a:cubicBezTo>
                <a:cubicBezTo>
                  <a:pt x="2777498" y="411678"/>
                  <a:pt x="2760617" y="420387"/>
                  <a:pt x="2743200" y="424741"/>
                </a:cubicBezTo>
                <a:cubicBezTo>
                  <a:pt x="2732314" y="431272"/>
                  <a:pt x="2720181" y="436073"/>
                  <a:pt x="2710542" y="444335"/>
                </a:cubicBezTo>
                <a:cubicBezTo>
                  <a:pt x="2704582" y="449444"/>
                  <a:pt x="2702695" y="458063"/>
                  <a:pt x="2697480" y="463930"/>
                </a:cubicBezTo>
                <a:cubicBezTo>
                  <a:pt x="2683637" y="479504"/>
                  <a:pt x="2660533" y="505263"/>
                  <a:pt x="2638697" y="516181"/>
                </a:cubicBezTo>
                <a:cubicBezTo>
                  <a:pt x="2632539" y="519260"/>
                  <a:pt x="2625634" y="520535"/>
                  <a:pt x="2619102" y="522712"/>
                </a:cubicBezTo>
                <a:cubicBezTo>
                  <a:pt x="2614748" y="511826"/>
                  <a:pt x="2609409" y="501285"/>
                  <a:pt x="2606040" y="490055"/>
                </a:cubicBezTo>
                <a:cubicBezTo>
                  <a:pt x="2602850" y="479422"/>
                  <a:pt x="2603019" y="467930"/>
                  <a:pt x="2599508" y="457398"/>
                </a:cubicBezTo>
                <a:cubicBezTo>
                  <a:pt x="2596429" y="448161"/>
                  <a:pt x="2590799" y="439981"/>
                  <a:pt x="2586445" y="431272"/>
                </a:cubicBezTo>
                <a:cubicBezTo>
                  <a:pt x="2584268" y="422564"/>
                  <a:pt x="2588622" y="402970"/>
                  <a:pt x="2579914" y="405147"/>
                </a:cubicBezTo>
                <a:cubicBezTo>
                  <a:pt x="2567598" y="408226"/>
                  <a:pt x="2567362" y="427241"/>
                  <a:pt x="2560320" y="437804"/>
                </a:cubicBezTo>
                <a:cubicBezTo>
                  <a:pt x="2528163" y="486039"/>
                  <a:pt x="2495005" y="533598"/>
                  <a:pt x="2462348" y="581495"/>
                </a:cubicBezTo>
                <a:cubicBezTo>
                  <a:pt x="2455410" y="591671"/>
                  <a:pt x="2444106" y="598160"/>
                  <a:pt x="2436222" y="607621"/>
                </a:cubicBezTo>
                <a:cubicBezTo>
                  <a:pt x="2422284" y="624346"/>
                  <a:pt x="2397034" y="659872"/>
                  <a:pt x="2397034" y="659872"/>
                </a:cubicBezTo>
                <a:cubicBezTo>
                  <a:pt x="2362289" y="607755"/>
                  <a:pt x="2389331" y="654002"/>
                  <a:pt x="2364377" y="529244"/>
                </a:cubicBezTo>
                <a:cubicBezTo>
                  <a:pt x="2362200" y="518358"/>
                  <a:pt x="2359831" y="507509"/>
                  <a:pt x="2357845" y="496587"/>
                </a:cubicBezTo>
                <a:cubicBezTo>
                  <a:pt x="2355476" y="483557"/>
                  <a:pt x="2354292" y="470302"/>
                  <a:pt x="2351314" y="457398"/>
                </a:cubicBezTo>
                <a:cubicBezTo>
                  <a:pt x="2347750" y="441954"/>
                  <a:pt x="2342605" y="426918"/>
                  <a:pt x="2338251" y="411678"/>
                </a:cubicBezTo>
                <a:cubicBezTo>
                  <a:pt x="2323091" y="305551"/>
                  <a:pt x="2342565" y="422400"/>
                  <a:pt x="2318657" y="326770"/>
                </a:cubicBezTo>
                <a:cubicBezTo>
                  <a:pt x="2298824" y="247439"/>
                  <a:pt x="2323357" y="279218"/>
                  <a:pt x="2286000" y="241861"/>
                </a:cubicBezTo>
                <a:cubicBezTo>
                  <a:pt x="2260927" y="283647"/>
                  <a:pt x="2262178" y="278554"/>
                  <a:pt x="2240280" y="333301"/>
                </a:cubicBezTo>
                <a:cubicBezTo>
                  <a:pt x="2235166" y="346086"/>
                  <a:pt x="2234155" y="360596"/>
                  <a:pt x="2227217" y="372490"/>
                </a:cubicBezTo>
                <a:cubicBezTo>
                  <a:pt x="2218649" y="387178"/>
                  <a:pt x="2202530" y="396658"/>
                  <a:pt x="2194560" y="411678"/>
                </a:cubicBezTo>
                <a:cubicBezTo>
                  <a:pt x="1994371" y="788958"/>
                  <a:pt x="2119682" y="599110"/>
                  <a:pt x="2044337" y="712124"/>
                </a:cubicBezTo>
                <a:cubicBezTo>
                  <a:pt x="2037805" y="703415"/>
                  <a:pt x="2030143" y="695450"/>
                  <a:pt x="2024742" y="685998"/>
                </a:cubicBezTo>
                <a:cubicBezTo>
                  <a:pt x="2011751" y="663264"/>
                  <a:pt x="1976199" y="588524"/>
                  <a:pt x="1965960" y="561901"/>
                </a:cubicBezTo>
                <a:cubicBezTo>
                  <a:pt x="1962738" y="553523"/>
                  <a:pt x="1962580" y="544180"/>
                  <a:pt x="1959428" y="535775"/>
                </a:cubicBezTo>
                <a:cubicBezTo>
                  <a:pt x="1931905" y="462382"/>
                  <a:pt x="1940209" y="477555"/>
                  <a:pt x="1913708" y="437804"/>
                </a:cubicBezTo>
                <a:cubicBezTo>
                  <a:pt x="1911531" y="431273"/>
                  <a:pt x="1910996" y="423938"/>
                  <a:pt x="1907177" y="418210"/>
                </a:cubicBezTo>
                <a:cubicBezTo>
                  <a:pt x="1897119" y="403123"/>
                  <a:pt x="1882446" y="395191"/>
                  <a:pt x="1867988" y="385552"/>
                </a:cubicBezTo>
                <a:cubicBezTo>
                  <a:pt x="1854925" y="389906"/>
                  <a:pt x="1841415" y="393096"/>
                  <a:pt x="1828800" y="398615"/>
                </a:cubicBezTo>
                <a:cubicBezTo>
                  <a:pt x="1806499" y="408371"/>
                  <a:pt x="1787099" y="425368"/>
                  <a:pt x="1763485" y="431272"/>
                </a:cubicBezTo>
                <a:cubicBezTo>
                  <a:pt x="1740590" y="436996"/>
                  <a:pt x="1720430" y="441328"/>
                  <a:pt x="1698171" y="450867"/>
                </a:cubicBezTo>
                <a:cubicBezTo>
                  <a:pt x="1656680" y="468648"/>
                  <a:pt x="1654954" y="470969"/>
                  <a:pt x="1626325" y="490055"/>
                </a:cubicBezTo>
                <a:cubicBezTo>
                  <a:pt x="1621971" y="479169"/>
                  <a:pt x="1618505" y="467885"/>
                  <a:pt x="1613262" y="457398"/>
                </a:cubicBezTo>
                <a:cubicBezTo>
                  <a:pt x="1609752" y="450377"/>
                  <a:pt x="1603489" y="444931"/>
                  <a:pt x="1600200" y="437804"/>
                </a:cubicBezTo>
                <a:cubicBezTo>
                  <a:pt x="1590374" y="416514"/>
                  <a:pt x="1582783" y="394261"/>
                  <a:pt x="1574074" y="372490"/>
                </a:cubicBezTo>
                <a:lnTo>
                  <a:pt x="1561011" y="339832"/>
                </a:lnTo>
                <a:cubicBezTo>
                  <a:pt x="1553938" y="297392"/>
                  <a:pt x="1561382" y="309001"/>
                  <a:pt x="1541417" y="281050"/>
                </a:cubicBezTo>
                <a:cubicBezTo>
                  <a:pt x="1535090" y="272192"/>
                  <a:pt x="1530680" y="261251"/>
                  <a:pt x="1521822" y="254924"/>
                </a:cubicBezTo>
                <a:cubicBezTo>
                  <a:pt x="1514518" y="249706"/>
                  <a:pt x="1504405" y="250569"/>
                  <a:pt x="1495697" y="248392"/>
                </a:cubicBezTo>
                <a:cubicBezTo>
                  <a:pt x="1475440" y="268649"/>
                  <a:pt x="1467433" y="279120"/>
                  <a:pt x="1443445" y="294112"/>
                </a:cubicBezTo>
                <a:cubicBezTo>
                  <a:pt x="1435189" y="299272"/>
                  <a:pt x="1425773" y="302344"/>
                  <a:pt x="1417320" y="307175"/>
                </a:cubicBezTo>
                <a:cubicBezTo>
                  <a:pt x="1381868" y="327433"/>
                  <a:pt x="1414055" y="314794"/>
                  <a:pt x="1378131" y="326770"/>
                </a:cubicBezTo>
                <a:cubicBezTo>
                  <a:pt x="1371600" y="322416"/>
                  <a:pt x="1364567" y="318732"/>
                  <a:pt x="1358537" y="313707"/>
                </a:cubicBezTo>
                <a:cubicBezTo>
                  <a:pt x="1351441" y="307793"/>
                  <a:pt x="1348133" y="295031"/>
                  <a:pt x="1338942" y="294112"/>
                </a:cubicBezTo>
                <a:cubicBezTo>
                  <a:pt x="1323171" y="292535"/>
                  <a:pt x="1308371" y="302514"/>
                  <a:pt x="1293222" y="307175"/>
                </a:cubicBezTo>
                <a:cubicBezTo>
                  <a:pt x="1232680" y="325804"/>
                  <a:pt x="1274303" y="313076"/>
                  <a:pt x="1214845" y="339832"/>
                </a:cubicBezTo>
                <a:cubicBezTo>
                  <a:pt x="1184604" y="353440"/>
                  <a:pt x="1153065" y="364191"/>
                  <a:pt x="1123405" y="379021"/>
                </a:cubicBezTo>
                <a:cubicBezTo>
                  <a:pt x="1110342" y="385552"/>
                  <a:pt x="1097512" y="392572"/>
                  <a:pt x="1084217" y="398615"/>
                </a:cubicBezTo>
                <a:cubicBezTo>
                  <a:pt x="1059222" y="409976"/>
                  <a:pt x="1038668" y="415975"/>
                  <a:pt x="1012371" y="424741"/>
                </a:cubicBezTo>
                <a:cubicBezTo>
                  <a:pt x="1003662" y="431272"/>
                  <a:pt x="997131" y="444335"/>
                  <a:pt x="986245" y="444335"/>
                </a:cubicBezTo>
                <a:cubicBezTo>
                  <a:pt x="957281" y="444335"/>
                  <a:pt x="961875" y="420063"/>
                  <a:pt x="953588" y="405147"/>
                </a:cubicBezTo>
                <a:cubicBezTo>
                  <a:pt x="943377" y="386768"/>
                  <a:pt x="890166" y="312791"/>
                  <a:pt x="881742" y="307175"/>
                </a:cubicBezTo>
                <a:lnTo>
                  <a:pt x="842554" y="281050"/>
                </a:lnTo>
                <a:cubicBezTo>
                  <a:pt x="825678" y="303551"/>
                  <a:pt x="806864" y="326151"/>
                  <a:pt x="796834" y="352895"/>
                </a:cubicBezTo>
                <a:cubicBezTo>
                  <a:pt x="793682" y="361300"/>
                  <a:pt x="793636" y="370686"/>
                  <a:pt x="790302" y="379021"/>
                </a:cubicBezTo>
                <a:cubicBezTo>
                  <a:pt x="774485" y="418564"/>
                  <a:pt x="776034" y="412884"/>
                  <a:pt x="751114" y="437804"/>
                </a:cubicBezTo>
                <a:cubicBezTo>
                  <a:pt x="753291" y="429095"/>
                  <a:pt x="754493" y="420083"/>
                  <a:pt x="757645" y="411678"/>
                </a:cubicBezTo>
                <a:cubicBezTo>
                  <a:pt x="761064" y="402561"/>
                  <a:pt x="767629" y="394789"/>
                  <a:pt x="770708" y="385552"/>
                </a:cubicBezTo>
                <a:cubicBezTo>
                  <a:pt x="776385" y="368520"/>
                  <a:pt x="779417" y="350718"/>
                  <a:pt x="783771" y="333301"/>
                </a:cubicBezTo>
                <a:lnTo>
                  <a:pt x="790302" y="307175"/>
                </a:lnTo>
                <a:cubicBezTo>
                  <a:pt x="805032" y="410274"/>
                  <a:pt x="790302" y="283561"/>
                  <a:pt x="790302" y="437804"/>
                </a:cubicBezTo>
                <a:cubicBezTo>
                  <a:pt x="790302" y="487926"/>
                  <a:pt x="794657" y="537953"/>
                  <a:pt x="796834" y="588027"/>
                </a:cubicBezTo>
                <a:cubicBezTo>
                  <a:pt x="801890" y="579600"/>
                  <a:pt x="825743" y="541737"/>
                  <a:pt x="829491" y="529244"/>
                </a:cubicBezTo>
                <a:cubicBezTo>
                  <a:pt x="833296" y="516559"/>
                  <a:pt x="831496" y="502501"/>
                  <a:pt x="836022" y="490055"/>
                </a:cubicBezTo>
                <a:cubicBezTo>
                  <a:pt x="840360" y="478124"/>
                  <a:pt x="849643" y="468599"/>
                  <a:pt x="855617" y="457398"/>
                </a:cubicBezTo>
                <a:cubicBezTo>
                  <a:pt x="867072" y="435921"/>
                  <a:pt x="879058" y="414613"/>
                  <a:pt x="888274" y="392084"/>
                </a:cubicBezTo>
                <a:cubicBezTo>
                  <a:pt x="898701" y="366595"/>
                  <a:pt x="907721" y="340424"/>
                  <a:pt x="914400" y="313707"/>
                </a:cubicBezTo>
                <a:cubicBezTo>
                  <a:pt x="916577" y="304998"/>
                  <a:pt x="917285" y="295784"/>
                  <a:pt x="920931" y="287581"/>
                </a:cubicBezTo>
                <a:cubicBezTo>
                  <a:pt x="926184" y="275762"/>
                  <a:pt x="944848" y="248439"/>
                  <a:pt x="953588" y="235330"/>
                </a:cubicBezTo>
                <a:cubicBezTo>
                  <a:pt x="951411" y="246216"/>
                  <a:pt x="950568" y="257455"/>
                  <a:pt x="947057" y="267987"/>
                </a:cubicBezTo>
                <a:cubicBezTo>
                  <a:pt x="943978" y="277224"/>
                  <a:pt x="936792" y="284786"/>
                  <a:pt x="933994" y="294112"/>
                </a:cubicBezTo>
                <a:cubicBezTo>
                  <a:pt x="930188" y="306797"/>
                  <a:pt x="930674" y="320453"/>
                  <a:pt x="927462" y="333301"/>
                </a:cubicBezTo>
                <a:cubicBezTo>
                  <a:pt x="924122" y="346659"/>
                  <a:pt x="918023" y="359206"/>
                  <a:pt x="914400" y="372490"/>
                </a:cubicBezTo>
                <a:cubicBezTo>
                  <a:pt x="895480" y="441864"/>
                  <a:pt x="922645" y="368204"/>
                  <a:pt x="894805" y="437804"/>
                </a:cubicBezTo>
                <a:cubicBezTo>
                  <a:pt x="896982" y="446513"/>
                  <a:pt x="892628" y="466107"/>
                  <a:pt x="901337" y="463930"/>
                </a:cubicBezTo>
                <a:cubicBezTo>
                  <a:pt x="913653" y="460851"/>
                  <a:pt x="913651" y="441672"/>
                  <a:pt x="920931" y="431272"/>
                </a:cubicBezTo>
                <a:cubicBezTo>
                  <a:pt x="928925" y="419851"/>
                  <a:pt x="938693" y="409767"/>
                  <a:pt x="947057" y="398615"/>
                </a:cubicBezTo>
                <a:cubicBezTo>
                  <a:pt x="951767" y="392335"/>
                  <a:pt x="955095" y="385051"/>
                  <a:pt x="960120" y="379021"/>
                </a:cubicBezTo>
                <a:cubicBezTo>
                  <a:pt x="975835" y="360163"/>
                  <a:pt x="980042" y="359208"/>
                  <a:pt x="999308" y="346364"/>
                </a:cubicBezTo>
                <a:cubicBezTo>
                  <a:pt x="1014719" y="366913"/>
                  <a:pt x="1023000" y="374709"/>
                  <a:pt x="1031965" y="398615"/>
                </a:cubicBezTo>
                <a:cubicBezTo>
                  <a:pt x="1035117" y="407020"/>
                  <a:pt x="1035478" y="416287"/>
                  <a:pt x="1038497" y="424741"/>
                </a:cubicBezTo>
                <a:cubicBezTo>
                  <a:pt x="1048486" y="452709"/>
                  <a:pt x="1069686" y="497248"/>
                  <a:pt x="1077685" y="529244"/>
                </a:cubicBezTo>
                <a:cubicBezTo>
                  <a:pt x="1080897" y="542091"/>
                  <a:pt x="1079124" y="556208"/>
                  <a:pt x="1084217" y="568432"/>
                </a:cubicBezTo>
                <a:cubicBezTo>
                  <a:pt x="1090255" y="582924"/>
                  <a:pt x="1110342" y="607621"/>
                  <a:pt x="1110342" y="607621"/>
                </a:cubicBezTo>
                <a:cubicBezTo>
                  <a:pt x="1184188" y="509162"/>
                  <a:pt x="1079271" y="656876"/>
                  <a:pt x="1136468" y="548838"/>
                </a:cubicBezTo>
                <a:cubicBezTo>
                  <a:pt x="1151159" y="521088"/>
                  <a:pt x="1171303" y="496587"/>
                  <a:pt x="1188720" y="470461"/>
                </a:cubicBezTo>
                <a:cubicBezTo>
                  <a:pt x="1197429" y="457398"/>
                  <a:pt x="1205909" y="444180"/>
                  <a:pt x="1214845" y="431272"/>
                </a:cubicBezTo>
                <a:cubicBezTo>
                  <a:pt x="1225505" y="415874"/>
                  <a:pt x="1239126" y="402303"/>
                  <a:pt x="1247502" y="385552"/>
                </a:cubicBezTo>
                <a:lnTo>
                  <a:pt x="1286691" y="307175"/>
                </a:lnTo>
                <a:cubicBezTo>
                  <a:pt x="1293834" y="278602"/>
                  <a:pt x="1291105" y="281488"/>
                  <a:pt x="1306285" y="254924"/>
                </a:cubicBezTo>
                <a:cubicBezTo>
                  <a:pt x="1310180" y="248109"/>
                  <a:pt x="1313218" y="240234"/>
                  <a:pt x="1319348" y="235330"/>
                </a:cubicBezTo>
                <a:cubicBezTo>
                  <a:pt x="1324724" y="231029"/>
                  <a:pt x="1332411" y="230975"/>
                  <a:pt x="1338942" y="228798"/>
                </a:cubicBezTo>
                <a:cubicBezTo>
                  <a:pt x="1357343" y="247198"/>
                  <a:pt x="1361626" y="253328"/>
                  <a:pt x="1384662" y="267987"/>
                </a:cubicBezTo>
                <a:cubicBezTo>
                  <a:pt x="1399470" y="277411"/>
                  <a:pt x="1416002" y="284046"/>
                  <a:pt x="1430382" y="294112"/>
                </a:cubicBezTo>
                <a:cubicBezTo>
                  <a:pt x="1437949" y="299409"/>
                  <a:pt x="1442964" y="307695"/>
                  <a:pt x="1449977" y="313707"/>
                </a:cubicBezTo>
                <a:cubicBezTo>
                  <a:pt x="1458242" y="320791"/>
                  <a:pt x="1467045" y="327263"/>
                  <a:pt x="1476102" y="333301"/>
                </a:cubicBezTo>
                <a:cubicBezTo>
                  <a:pt x="1500645" y="349663"/>
                  <a:pt x="1513752" y="356736"/>
                  <a:pt x="1541417" y="365958"/>
                </a:cubicBezTo>
                <a:cubicBezTo>
                  <a:pt x="1560910" y="372456"/>
                  <a:pt x="1587427" y="375804"/>
                  <a:pt x="1606731" y="379021"/>
                </a:cubicBezTo>
                <a:cubicBezTo>
                  <a:pt x="1641565" y="376844"/>
                  <a:pt x="1676652" y="377206"/>
                  <a:pt x="1711234" y="372490"/>
                </a:cubicBezTo>
                <a:cubicBezTo>
                  <a:pt x="1757566" y="366172"/>
                  <a:pt x="1739138" y="361804"/>
                  <a:pt x="1770017" y="346364"/>
                </a:cubicBezTo>
                <a:cubicBezTo>
                  <a:pt x="1776175" y="343285"/>
                  <a:pt x="1783080" y="342009"/>
                  <a:pt x="1789611" y="339832"/>
                </a:cubicBezTo>
                <a:cubicBezTo>
                  <a:pt x="1803620" y="345436"/>
                  <a:pt x="1835427" y="353184"/>
                  <a:pt x="1841862" y="372490"/>
                </a:cubicBezTo>
                <a:cubicBezTo>
                  <a:pt x="1848096" y="391193"/>
                  <a:pt x="1845396" y="411787"/>
                  <a:pt x="1848394" y="431272"/>
                </a:cubicBezTo>
                <a:cubicBezTo>
                  <a:pt x="1849759" y="440144"/>
                  <a:pt x="1853044" y="448621"/>
                  <a:pt x="1854925" y="457398"/>
                </a:cubicBezTo>
                <a:cubicBezTo>
                  <a:pt x="1858913" y="476007"/>
                  <a:pt x="1864200" y="518226"/>
                  <a:pt x="1874520" y="542307"/>
                </a:cubicBezTo>
                <a:cubicBezTo>
                  <a:pt x="1878355" y="551256"/>
                  <a:pt x="1883228" y="559724"/>
                  <a:pt x="1887582" y="568432"/>
                </a:cubicBezTo>
                <a:cubicBezTo>
                  <a:pt x="1896291" y="557546"/>
                  <a:pt x="1907939" y="548466"/>
                  <a:pt x="1913708" y="535775"/>
                </a:cubicBezTo>
                <a:cubicBezTo>
                  <a:pt x="1964005" y="425127"/>
                  <a:pt x="1887718" y="545375"/>
                  <a:pt x="1933302" y="476992"/>
                </a:cubicBezTo>
                <a:cubicBezTo>
                  <a:pt x="1935479" y="459575"/>
                  <a:pt x="1937783" y="442173"/>
                  <a:pt x="1939834" y="424741"/>
                </a:cubicBezTo>
                <a:cubicBezTo>
                  <a:pt x="1942138" y="405161"/>
                  <a:pt x="1943577" y="385475"/>
                  <a:pt x="1946365" y="365958"/>
                </a:cubicBezTo>
                <a:cubicBezTo>
                  <a:pt x="1949127" y="346621"/>
                  <a:pt x="1954677" y="326182"/>
                  <a:pt x="1959428" y="307175"/>
                </a:cubicBezTo>
                <a:lnTo>
                  <a:pt x="1952897" y="28758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46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27</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New F&amp;A Rate Agreement</a:t>
            </a:r>
            <a:endParaRPr dirty="0">
              <a:solidFill>
                <a:schemeClr val="tx1">
                  <a:lumMod val="50000"/>
                </a:schemeClr>
              </a:solidFill>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pic>
        <p:nvPicPr>
          <p:cNvPr id="4098" name="Picture 3"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b="1635"/>
          <a:stretch/>
        </p:blipFill>
        <p:spPr bwMode="auto">
          <a:xfrm>
            <a:off x="913321" y="1165563"/>
            <a:ext cx="7499158" cy="35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610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640079" y="1267178"/>
            <a:ext cx="4822673" cy="2462213"/>
          </a:xfrm>
          <a:prstGeom prst="rect">
            <a:avLst/>
          </a:prstGeom>
          <a:noFill/>
          <a:ln>
            <a:noFill/>
          </a:ln>
        </p:spPr>
        <p:txBody>
          <a:bodyPr spcFirstLastPara="1" wrap="square" lIns="0" tIns="0" rIns="0" bIns="0" anchor="t" anchorCtr="0">
            <a:spAutoFit/>
          </a:bodyPr>
          <a:lstStyle/>
          <a:p>
            <a:pPr marL="284163" lvl="1" indent="-284163">
              <a:lnSpc>
                <a:spcPct val="100000"/>
              </a:lnSpc>
              <a:spcBef>
                <a:spcPts val="600"/>
              </a:spcBef>
              <a:spcAft>
                <a:spcPts val="600"/>
              </a:spcAft>
            </a:pPr>
            <a:r>
              <a:rPr lang="en-US" sz="2000" dirty="0">
                <a:latin typeface="+mj-lt"/>
              </a:rPr>
              <a:t>Next Research Unit Meeting: </a:t>
            </a:r>
            <a:r>
              <a:rPr lang="en-US" sz="2000" dirty="0" smtClean="0">
                <a:latin typeface="+mj-lt"/>
              </a:rPr>
              <a:t>June 1</a:t>
            </a:r>
            <a:endParaRPr lang="en-US" sz="2000" dirty="0" smtClean="0">
              <a:latin typeface="+mj-lt"/>
            </a:endParaRPr>
          </a:p>
          <a:p>
            <a:pPr marL="284163" lvl="1" indent="-284163">
              <a:lnSpc>
                <a:spcPct val="100000"/>
              </a:lnSpc>
              <a:spcBef>
                <a:spcPts val="600"/>
              </a:spcBef>
              <a:spcAft>
                <a:spcPts val="600"/>
              </a:spcAft>
            </a:pPr>
            <a:r>
              <a:rPr lang="en-US" sz="2000" dirty="0" smtClean="0">
                <a:latin typeface="+mj-lt"/>
              </a:rPr>
              <a:t>Next </a:t>
            </a:r>
            <a:r>
              <a:rPr lang="en-US" sz="2000" dirty="0">
                <a:latin typeface="+mj-lt"/>
              </a:rPr>
              <a:t>Grand Rounds: Friday, </a:t>
            </a:r>
            <a:r>
              <a:rPr lang="en-US" sz="2000" dirty="0" smtClean="0">
                <a:latin typeface="+mj-lt"/>
              </a:rPr>
              <a:t>May 26</a:t>
            </a:r>
            <a:endParaRPr lang="en-US" sz="2000" dirty="0" smtClean="0">
              <a:latin typeface="+mj-lt"/>
            </a:endParaRPr>
          </a:p>
          <a:p>
            <a:pPr marL="285750" lvl="0" indent="-285750" algn="l" rtl="0">
              <a:spcBef>
                <a:spcPts val="600"/>
              </a:spcBef>
              <a:spcAft>
                <a:spcPts val="600"/>
              </a:spcAft>
              <a:buClr>
                <a:srgbClr val="58595B"/>
              </a:buClr>
              <a:buSzPts val="2000"/>
              <a:buFont typeface="Arial"/>
              <a:buChar char="•"/>
            </a:pPr>
            <a:r>
              <a:rPr lang="en-US" sz="2000" dirty="0" smtClean="0">
                <a:latin typeface="+mj-lt"/>
              </a:rPr>
              <a:t>Research Day: May 10, 2023 at the California Endowment (downtown)</a:t>
            </a:r>
          </a:p>
          <a:p>
            <a:pPr marL="285750" lvl="0" indent="-285750" algn="l" rtl="0">
              <a:spcBef>
                <a:spcPts val="600"/>
              </a:spcBef>
              <a:spcAft>
                <a:spcPts val="600"/>
              </a:spcAft>
              <a:buClr>
                <a:srgbClr val="58595B"/>
              </a:buClr>
              <a:buSzPts val="2000"/>
              <a:buFont typeface="Arial"/>
              <a:buChar char="•"/>
            </a:pPr>
            <a:r>
              <a:rPr lang="en-US" sz="2000" dirty="0" smtClean="0">
                <a:latin typeface="+mj-lt"/>
              </a:rPr>
              <a:t>Prior </a:t>
            </a:r>
            <a:r>
              <a:rPr lang="en-US" sz="2000" dirty="0">
                <a:latin typeface="+mj-lt"/>
              </a:rPr>
              <a:t>monthly meeting agendas/slides </a:t>
            </a:r>
            <a:r>
              <a:rPr lang="en-US" sz="2000" dirty="0" smtClean="0">
                <a:latin typeface="+mj-lt"/>
              </a:rPr>
              <a:t>are available </a:t>
            </a:r>
            <a:r>
              <a:rPr lang="en-US" sz="2000" dirty="0">
                <a:latin typeface="+mj-lt"/>
              </a:rPr>
              <a:t>on the </a:t>
            </a:r>
            <a:r>
              <a:rPr lang="en-US" sz="2000" u="sng" dirty="0" smtClean="0">
                <a:solidFill>
                  <a:schemeClr val="hlink"/>
                </a:solidFill>
                <a:latin typeface="+mj-lt"/>
                <a:hlinkClick r:id="rId3"/>
              </a:rPr>
              <a:t>website</a:t>
            </a:r>
            <a:endParaRPr lang="en-US" sz="2000" u="sng" dirty="0" smtClean="0">
              <a:solidFill>
                <a:schemeClr val="hlink"/>
              </a:solidFill>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28</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mj-lt"/>
              </a:rPr>
              <a:t>Upcoming Meetings/Events</a:t>
            </a:r>
            <a:endParaRPr dirty="0">
              <a:solidFill>
                <a:schemeClr val="tx1">
                  <a:lumMod val="50000"/>
                </a:schemeClr>
              </a:solidFill>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29</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solidFill>
                  <a:schemeClr val="tx1">
                    <a:lumMod val="50000"/>
                  </a:schemeClr>
                </a:solidFill>
                <a:latin typeface="Arial" panose="020B0604020202020204" pitchFamily="34" charset="0"/>
                <a:cs typeface="Arial" panose="020B0604020202020204" pitchFamily="34" charset="0"/>
              </a:rPr>
              <a:t>Recently Submitted </a:t>
            </a:r>
            <a:r>
              <a:rPr lang="en-US" dirty="0" smtClean="0">
                <a:solidFill>
                  <a:schemeClr val="tx1">
                    <a:lumMod val="50000"/>
                  </a:schemeClr>
                </a:solidFill>
                <a:latin typeface="Arial" panose="020B0604020202020204" pitchFamily="34" charset="0"/>
                <a:cs typeface="Arial" panose="020B0604020202020204" pitchFamily="34" charset="0"/>
              </a:rPr>
              <a:t>Proposals</a:t>
            </a:r>
            <a:endParaRPr lang="en-US" dirty="0">
              <a:solidFill>
                <a:schemeClr val="tx1">
                  <a:lumMod val="50000"/>
                </a:schemeClr>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235676076"/>
              </p:ext>
            </p:extLst>
          </p:nvPr>
        </p:nvGraphicFramePr>
        <p:xfrm>
          <a:off x="376518" y="1202750"/>
          <a:ext cx="8502306" cy="3351003"/>
        </p:xfrm>
        <a:graphic>
          <a:graphicData uri="http://schemas.openxmlformats.org/drawingml/2006/table">
            <a:tbl>
              <a:tblPr firstRow="1">
                <a:tableStyleId>{5C22544A-7EE6-4342-B048-85BDC9FD1C3A}</a:tableStyleId>
              </a:tblPr>
              <a:tblGrid>
                <a:gridCol w="900953">
                  <a:extLst>
                    <a:ext uri="{9D8B030D-6E8A-4147-A177-3AD203B41FA5}">
                      <a16:colId xmlns:a16="http://schemas.microsoft.com/office/drawing/2014/main" val="3764042023"/>
                    </a:ext>
                  </a:extLst>
                </a:gridCol>
                <a:gridCol w="2460811">
                  <a:extLst>
                    <a:ext uri="{9D8B030D-6E8A-4147-A177-3AD203B41FA5}">
                      <a16:colId xmlns:a16="http://schemas.microsoft.com/office/drawing/2014/main" val="2674146677"/>
                    </a:ext>
                  </a:extLst>
                </a:gridCol>
                <a:gridCol w="2070847">
                  <a:extLst>
                    <a:ext uri="{9D8B030D-6E8A-4147-A177-3AD203B41FA5}">
                      <a16:colId xmlns:a16="http://schemas.microsoft.com/office/drawing/2014/main" val="3006092247"/>
                    </a:ext>
                  </a:extLst>
                </a:gridCol>
                <a:gridCol w="1909483">
                  <a:extLst>
                    <a:ext uri="{9D8B030D-6E8A-4147-A177-3AD203B41FA5}">
                      <a16:colId xmlns:a16="http://schemas.microsoft.com/office/drawing/2014/main" val="175481784"/>
                    </a:ext>
                  </a:extLst>
                </a:gridCol>
                <a:gridCol w="1160212">
                  <a:extLst>
                    <a:ext uri="{9D8B030D-6E8A-4147-A177-3AD203B41FA5}">
                      <a16:colId xmlns:a16="http://schemas.microsoft.com/office/drawing/2014/main" val="3869669175"/>
                    </a:ext>
                  </a:extLst>
                </a:gridCol>
              </a:tblGrid>
              <a:tr h="516176">
                <a:tc>
                  <a:txBody>
                    <a:bodyPr/>
                    <a:lstStyle/>
                    <a:p>
                      <a:pPr algn="l"/>
                      <a:r>
                        <a:rPr lang="en-US" sz="1200" b="1" i="0" dirty="0">
                          <a:latin typeface="Calibri" panose="020F0502020204030204" pitchFamily="34" charset="0"/>
                          <a:cs typeface="Calibri" panose="020F0502020204030204" pitchFamily="34" charset="0"/>
                        </a:rPr>
                        <a:t>PI</a:t>
                      </a:r>
                    </a:p>
                  </a:txBody>
                  <a:tcPr marL="45720" marR="4572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l"/>
                      <a:r>
                        <a:rPr lang="en-US" sz="1200" b="1" i="0" dirty="0" smtClean="0">
                          <a:latin typeface="Calibri" panose="020F0502020204030204" pitchFamily="34" charset="0"/>
                          <a:cs typeface="Calibri" panose="020F0502020204030204" pitchFamily="34" charset="0"/>
                        </a:rPr>
                        <a:t>Title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dirty="0">
                          <a:latin typeface="Calibri" panose="020F0502020204030204" pitchFamily="34" charset="0"/>
                          <a:cs typeface="Calibri" panose="020F0502020204030204" pitchFamily="34" charset="0"/>
                        </a:rPr>
                        <a:t>Prime 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l"/>
                      <a:r>
                        <a:rPr lang="en-US" sz="1200" b="1" i="0" baseline="0" dirty="0" smtClean="0">
                          <a:latin typeface="Calibri" panose="020F0502020204030204" pitchFamily="34" charset="0"/>
                          <a:cs typeface="Calibri" panose="020F0502020204030204" pitchFamily="34" charset="0"/>
                        </a:rPr>
                        <a:t>Type</a:t>
                      </a:r>
                      <a:endParaRPr lang="en-US" sz="12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647756">
                <a:tc>
                  <a:txBody>
                    <a:bodyPr/>
                    <a:lstStyle/>
                    <a:p>
                      <a:pPr algn="l" rtl="0" fontAlgn="ctr"/>
                      <a:r>
                        <a:rPr lang="en-US" sz="1400" b="0" i="0" u="none" strike="noStrike" dirty="0">
                          <a:solidFill>
                            <a:srgbClr val="000000"/>
                          </a:solidFill>
                          <a:effectLst/>
                          <a:latin typeface="Calibri" panose="020F0502020204030204" pitchFamily="34" charset="0"/>
                        </a:rPr>
                        <a:t>Shoptaw, Steven J</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Contingency management pilot program</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Shine BC-LA</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CONRAD HILTON FOUNDATION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891641"/>
                  </a:ext>
                </a:extLst>
              </a:tr>
              <a:tr h="537883">
                <a:tc>
                  <a:txBody>
                    <a:bodyPr/>
                    <a:lstStyle/>
                    <a:p>
                      <a:pPr algn="l" rtl="0" fontAlgn="ctr"/>
                      <a:r>
                        <a:rPr lang="en-US" sz="1400" b="0" i="0" u="none" strike="noStrike">
                          <a:solidFill>
                            <a:srgbClr val="000000"/>
                          </a:solidFill>
                          <a:effectLst/>
                          <a:latin typeface="Calibri" panose="020F0502020204030204" pitchFamily="34" charset="0"/>
                        </a:rPr>
                        <a:t>Shoptaw, Steven J</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Clinical Trials Network Big South/West Node – Yr19 Core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University of Texas-Southwestern Medical Center at Dallas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NIH-NIDA National Institute on Drug Abuse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Modification</a:t>
                      </a:r>
                      <a:r>
                        <a:rPr lang="en-US" sz="1400" b="0" i="0" u="none" strike="noStrike" dirty="0" smtClean="0">
                          <a:solidFill>
                            <a:srgbClr val="000000"/>
                          </a:solidFill>
                          <a:effectLst/>
                          <a:latin typeface="Calibri" panose="020F0502020204030204" pitchFamily="34" charset="0"/>
                        </a:rPr>
                        <a:t>/ Amendment</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726141">
                <a:tc>
                  <a:txBody>
                    <a:bodyPr/>
                    <a:lstStyle/>
                    <a:p>
                      <a:pPr algn="l" rtl="0" fontAlgn="ctr"/>
                      <a:r>
                        <a:rPr lang="en-US" sz="1400" b="0" i="0" u="none" strike="noStrike">
                          <a:solidFill>
                            <a:srgbClr val="000000"/>
                          </a:solidFill>
                          <a:effectLst/>
                          <a:latin typeface="Calibri" panose="020F0502020204030204" pitchFamily="34" charset="0"/>
                        </a:rPr>
                        <a:t>Shoptaw, Steven J</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Clinical Trials Network Big South/West Node – Yr19 CTN-0109 CURB-2</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University of Texas-Southwestern Medical Center at Dallas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a:solidFill>
                            <a:srgbClr val="000000"/>
                          </a:solidFill>
                          <a:effectLst/>
                          <a:latin typeface="Calibri" panose="020F0502020204030204" pitchFamily="34" charset="0"/>
                        </a:rPr>
                        <a:t>NIH-NIDA National Institute on Drug Abuse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Modification</a:t>
                      </a:r>
                      <a:r>
                        <a:rPr lang="en-US" sz="1400" b="0" i="0" u="none" strike="noStrike" dirty="0" smtClean="0">
                          <a:solidFill>
                            <a:srgbClr val="000000"/>
                          </a:solidFill>
                          <a:effectLst/>
                          <a:latin typeface="Calibri" panose="020F0502020204030204" pitchFamily="34" charset="0"/>
                        </a:rPr>
                        <a:t>/ Amendment</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r h="811325">
                <a:tc>
                  <a:txBody>
                    <a:bodyPr/>
                    <a:lstStyle/>
                    <a:p>
                      <a:pPr algn="l" rtl="0" fontAlgn="ctr"/>
                      <a:r>
                        <a:rPr lang="en-US" sz="1400" b="0" i="0" u="none" strike="noStrike">
                          <a:solidFill>
                            <a:srgbClr val="000000"/>
                          </a:solidFill>
                          <a:effectLst/>
                          <a:latin typeface="Calibri" panose="020F0502020204030204" pitchFamily="34" charset="0"/>
                        </a:rPr>
                        <a:t>Shoptaw, Steven J</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CTN-0110 MURB YR19</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University of Texas-Southwestern Medical Center at Dallas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NIH-NIDA National Institute on Drug Abuse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400" b="0" i="0" u="none" strike="noStrike" dirty="0">
                          <a:solidFill>
                            <a:srgbClr val="000000"/>
                          </a:solidFill>
                          <a:effectLst/>
                          <a:latin typeface="Calibri" panose="020F0502020204030204" pitchFamily="34" charset="0"/>
                        </a:rPr>
                        <a:t>Modification</a:t>
                      </a:r>
                      <a:r>
                        <a:rPr lang="en-US" sz="1400" b="0" i="0" u="none" strike="noStrike" dirty="0" smtClean="0">
                          <a:solidFill>
                            <a:srgbClr val="000000"/>
                          </a:solidFill>
                          <a:effectLst/>
                          <a:latin typeface="Calibri" panose="020F0502020204030204" pitchFamily="34" charset="0"/>
                        </a:rPr>
                        <a:t>/ Amendment</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2031225"/>
                  </a:ext>
                </a:extLst>
              </a:tr>
            </a:tbl>
          </a:graphicData>
        </a:graphic>
      </p:graphicFrame>
    </p:spTree>
    <p:extLst>
      <p:ext uri="{BB962C8B-B14F-4D97-AF65-F5344CB8AC3E}">
        <p14:creationId xmlns:p14="http://schemas.microsoft.com/office/powerpoint/2010/main" val="201323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4</a:t>
            </a:fld>
            <a:endParaRPr lang="en-US"/>
          </a:p>
        </p:txBody>
      </p:sp>
      <p:sp>
        <p:nvSpPr>
          <p:cNvPr id="5" name="Title 4"/>
          <p:cNvSpPr>
            <a:spLocks noGrp="1"/>
          </p:cNvSpPr>
          <p:nvPr>
            <p:ph type="title"/>
          </p:nvPr>
        </p:nvSpPr>
        <p:spPr/>
        <p:txBody>
          <a:bodyPr/>
          <a:lstStyle/>
          <a:p>
            <a:r>
              <a:rPr lang="en-US" dirty="0" smtClean="0">
                <a:solidFill>
                  <a:schemeClr val="tx1">
                    <a:lumMod val="50000"/>
                  </a:schemeClr>
                </a:solidFill>
              </a:rPr>
              <a:t>Upcoming</a:t>
            </a:r>
            <a:r>
              <a:rPr lang="en-US" dirty="0" smtClean="0"/>
              <a:t> </a:t>
            </a:r>
            <a:r>
              <a:rPr lang="en-US" dirty="0" smtClean="0">
                <a:solidFill>
                  <a:schemeClr val="tx1">
                    <a:lumMod val="50000"/>
                  </a:schemeClr>
                </a:solidFill>
              </a:rPr>
              <a:t>Holidays</a:t>
            </a:r>
            <a:endParaRPr lang="en-US" dirty="0">
              <a:solidFill>
                <a:schemeClr val="tx1">
                  <a:lumMod val="50000"/>
                </a:schemeClr>
              </a:solidFill>
            </a:endParaRPr>
          </a:p>
        </p:txBody>
      </p:sp>
      <p:pic>
        <p:nvPicPr>
          <p:cNvPr id="7" name="Picture 6" descr="Memorial Day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1240397"/>
            <a:ext cx="4137453" cy="3217301"/>
          </a:xfrm>
          <a:prstGeom prst="rect">
            <a:avLst/>
          </a:prstGeom>
        </p:spPr>
      </p:pic>
      <p:sp>
        <p:nvSpPr>
          <p:cNvPr id="8" name="TextBox 7"/>
          <p:cNvSpPr txBox="1"/>
          <p:nvPr/>
        </p:nvSpPr>
        <p:spPr>
          <a:xfrm>
            <a:off x="4969042" y="2541270"/>
            <a:ext cx="3657599" cy="523220"/>
          </a:xfrm>
          <a:prstGeom prst="rect">
            <a:avLst/>
          </a:prstGeom>
          <a:noFill/>
        </p:spPr>
        <p:txBody>
          <a:bodyPr wrap="square" rtlCol="0">
            <a:spAutoFit/>
          </a:bodyPr>
          <a:lstStyle/>
          <a:p>
            <a:r>
              <a:rPr lang="en-US" sz="2800" dirty="0" smtClean="0">
                <a:latin typeface="Copperplate Gothic Bold" panose="020E0705020206020404" pitchFamily="34" charset="0"/>
              </a:rPr>
              <a:t>Monday, May 29</a:t>
            </a:r>
            <a:endParaRPr lang="en-US" sz="2800" dirty="0">
              <a:latin typeface="Copperplate Gothic Bold" panose="020E0705020206020404" pitchFamily="34" charset="0"/>
            </a:endParaRPr>
          </a:p>
        </p:txBody>
      </p:sp>
    </p:spTree>
    <p:extLst>
      <p:ext uri="{BB962C8B-B14F-4D97-AF65-F5344CB8AC3E}">
        <p14:creationId xmlns:p14="http://schemas.microsoft.com/office/powerpoint/2010/main" val="3968503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tx1">
                    <a:lumMod val="50000"/>
                  </a:schemeClr>
                </a:solidFill>
                <a:latin typeface="Arial"/>
                <a:ea typeface="Arial"/>
                <a:cs typeface="Arial"/>
                <a:sym typeface="Arial"/>
              </a:rPr>
              <a:t>Performance Evaluations</a:t>
            </a:r>
            <a:endParaRPr dirty="0">
              <a:solidFill>
                <a:schemeClr val="tx1">
                  <a:lumMod val="50000"/>
                </a:schemeClr>
              </a:solidFill>
              <a:latin typeface="Arial"/>
              <a:ea typeface="Arial"/>
              <a:cs typeface="Arial"/>
              <a:sym typeface="Arial"/>
            </a:endParaRPr>
          </a:p>
        </p:txBody>
      </p:sp>
      <p:sp>
        <p:nvSpPr>
          <p:cNvPr id="312" name="Google Shape;312;p13"/>
          <p:cNvSpPr txBox="1"/>
          <p:nvPr/>
        </p:nvSpPr>
        <p:spPr>
          <a:xfrm>
            <a:off x="640079" y="1187710"/>
            <a:ext cx="7781545" cy="1261854"/>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smtClean="0"/>
              <a:t>For career </a:t>
            </a:r>
            <a:r>
              <a:rPr lang="en-US" sz="2000" dirty="0"/>
              <a:t>staff in non-represented, non-academic </a:t>
            </a:r>
            <a:r>
              <a:rPr lang="en-US" sz="2000" dirty="0" smtClean="0"/>
              <a:t>positions</a:t>
            </a:r>
          </a:p>
          <a:p>
            <a:pPr marL="285750" indent="-285750">
              <a:spcAft>
                <a:spcPts val="600"/>
              </a:spcAft>
              <a:buFont typeface="Arial" panose="020B0604020202020204" pitchFamily="34" charset="0"/>
              <a:buChar char="•"/>
            </a:pPr>
            <a:r>
              <a:rPr lang="en-US" sz="2000" dirty="0" smtClean="0"/>
              <a:t>Managers should meet with employees to review starting next week</a:t>
            </a:r>
            <a:endParaRPr sz="2000" dirty="0"/>
          </a:p>
        </p:txBody>
      </p:sp>
      <p:pic>
        <p:nvPicPr>
          <p:cNvPr id="3" name="Picture 2"/>
          <p:cNvPicPr>
            <a:picLocks noChangeAspect="1"/>
          </p:cNvPicPr>
          <p:nvPr/>
        </p:nvPicPr>
        <p:blipFill>
          <a:blip r:embed="rId3"/>
          <a:stretch>
            <a:fillRect/>
          </a:stretch>
        </p:blipFill>
        <p:spPr>
          <a:xfrm>
            <a:off x="854810" y="2449564"/>
            <a:ext cx="7557669" cy="1907411"/>
          </a:xfrm>
          <a:prstGeom prst="rect">
            <a:avLst/>
          </a:prstGeom>
        </p:spPr>
      </p:pic>
      <p:sp>
        <p:nvSpPr>
          <p:cNvPr id="2" name="Oval 1"/>
          <p:cNvSpPr/>
          <p:nvPr/>
        </p:nvSpPr>
        <p:spPr>
          <a:xfrm>
            <a:off x="444138" y="3677196"/>
            <a:ext cx="8092440" cy="470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1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accent3">
                    <a:lumMod val="10000"/>
                  </a:schemeClr>
                </a:solidFill>
                <a:latin typeface="Arial"/>
                <a:ea typeface="Arial"/>
                <a:cs typeface="Arial"/>
                <a:sym typeface="Arial"/>
              </a:rPr>
              <a:t>Career Tracks</a:t>
            </a:r>
            <a:endParaRPr dirty="0">
              <a:solidFill>
                <a:schemeClr val="accent3">
                  <a:lumMod val="10000"/>
                </a:schemeClr>
              </a:solidFill>
              <a:latin typeface="Arial"/>
              <a:ea typeface="Arial"/>
              <a:cs typeface="Arial"/>
              <a:sym typeface="Arial"/>
            </a:endParaRPr>
          </a:p>
        </p:txBody>
      </p:sp>
      <p:sp>
        <p:nvSpPr>
          <p:cNvPr id="2" name="Rectangle 1"/>
          <p:cNvSpPr/>
          <p:nvPr/>
        </p:nvSpPr>
        <p:spPr>
          <a:xfrm>
            <a:off x="403412" y="1210235"/>
            <a:ext cx="8148917" cy="2970044"/>
          </a:xfrm>
          <a:prstGeom prst="rect">
            <a:avLst/>
          </a:prstGeom>
        </p:spPr>
        <p:txBody>
          <a:bodyPr wrap="square">
            <a:spAutoFit/>
          </a:bodyPr>
          <a:lstStyle/>
          <a:p>
            <a:r>
              <a:rPr lang="en-US" sz="1700" dirty="0" smtClean="0">
                <a:latin typeface="arial" panose="020B0604020202020204" pitchFamily="34" charset="0"/>
              </a:rPr>
              <a:t>New UC-wide </a:t>
            </a:r>
            <a:r>
              <a:rPr lang="en-US" sz="1700" dirty="0">
                <a:latin typeface="arial" panose="020B0604020202020204" pitchFamily="34" charset="0"/>
              </a:rPr>
              <a:t>job classification structure. </a:t>
            </a:r>
            <a:r>
              <a:rPr lang="en-US" sz="1700" dirty="0" smtClean="0">
                <a:latin typeface="arial" panose="020B0604020202020204" pitchFamily="34" charset="0"/>
              </a:rPr>
              <a:t>Comprised </a:t>
            </a:r>
            <a:r>
              <a:rPr lang="en-US" sz="1700" dirty="0">
                <a:latin typeface="arial" panose="020B0604020202020204" pitchFamily="34" charset="0"/>
              </a:rPr>
              <a:t>of new job classification titles organized in a structure that is more closely aligned with current practices in the labor market</a:t>
            </a:r>
            <a:r>
              <a:rPr lang="en-US" sz="1700" dirty="0" smtClean="0">
                <a:latin typeface="arial" panose="020B0604020202020204" pitchFamily="34" charset="0"/>
              </a:rPr>
              <a:t>.</a:t>
            </a:r>
          </a:p>
          <a:p>
            <a:endParaRPr lang="en-US" sz="1700" dirty="0">
              <a:latin typeface="arial" panose="020B0604020202020204" pitchFamily="34" charset="0"/>
            </a:endParaRPr>
          </a:p>
          <a:p>
            <a:r>
              <a:rPr lang="en-US" sz="1700" dirty="0" smtClean="0">
                <a:latin typeface="arial" panose="020B0604020202020204" pitchFamily="34" charset="0"/>
              </a:rPr>
              <a:t>Provides managers </a:t>
            </a:r>
            <a:r>
              <a:rPr lang="en-US" sz="1700" dirty="0">
                <a:latin typeface="arial" panose="020B0604020202020204" pitchFamily="34" charset="0"/>
              </a:rPr>
              <a:t>and employees at UCLA Health and the UC System with:</a:t>
            </a:r>
          </a:p>
          <a:p>
            <a:pPr marL="457200" indent="282575">
              <a:buFont typeface="Arial" panose="020B0604020202020204" pitchFamily="34" charset="0"/>
              <a:buChar char="•"/>
            </a:pPr>
            <a:r>
              <a:rPr lang="en-US" sz="1700" dirty="0">
                <a:latin typeface="arial" panose="020B0604020202020204" pitchFamily="34" charset="0"/>
              </a:rPr>
              <a:t>Better defined, market based job classification titles</a:t>
            </a:r>
          </a:p>
          <a:p>
            <a:pPr marL="457200" indent="282575">
              <a:buFont typeface="Arial" panose="020B0604020202020204" pitchFamily="34" charset="0"/>
              <a:buChar char="•"/>
            </a:pPr>
            <a:r>
              <a:rPr lang="en-US" sz="1700" dirty="0">
                <a:latin typeface="arial" panose="020B0604020202020204" pitchFamily="34" charset="0"/>
              </a:rPr>
              <a:t>More clearly defined career paths</a:t>
            </a:r>
          </a:p>
          <a:p>
            <a:pPr marL="457200" indent="282575">
              <a:buFont typeface="Arial" panose="020B0604020202020204" pitchFamily="34" charset="0"/>
              <a:buChar char="•"/>
            </a:pPr>
            <a:r>
              <a:rPr lang="en-US" sz="1700" dirty="0">
                <a:latin typeface="arial" panose="020B0604020202020204" pitchFamily="34" charset="0"/>
              </a:rPr>
              <a:t>Increased information for jobs across job families and functions</a:t>
            </a:r>
          </a:p>
          <a:p>
            <a:pPr marL="457200" indent="282575">
              <a:buFont typeface="Arial" panose="020B0604020202020204" pitchFamily="34" charset="0"/>
              <a:buChar char="•"/>
            </a:pPr>
            <a:r>
              <a:rPr lang="en-US" sz="1700" dirty="0">
                <a:latin typeface="arial" panose="020B0604020202020204" pitchFamily="34" charset="0"/>
              </a:rPr>
              <a:t>Salary ranges that reflect the local market for similar </a:t>
            </a:r>
            <a:r>
              <a:rPr lang="en-US" sz="1700" dirty="0" smtClean="0">
                <a:latin typeface="arial" panose="020B0604020202020204" pitchFamily="34" charset="0"/>
              </a:rPr>
              <a:t>positions</a:t>
            </a:r>
          </a:p>
          <a:p>
            <a:pPr marL="457200"/>
            <a:endParaRPr lang="en-US" sz="1700" dirty="0">
              <a:latin typeface="arial" panose="020B0604020202020204" pitchFamily="34" charset="0"/>
            </a:endParaRPr>
          </a:p>
          <a:p>
            <a:r>
              <a:rPr lang="en-US" sz="1700" dirty="0" smtClean="0">
                <a:latin typeface="arial" panose="020B0604020202020204" pitchFamily="34" charset="0"/>
              </a:rPr>
              <a:t>Will support efforts </a:t>
            </a:r>
            <a:r>
              <a:rPr lang="en-US" sz="1700" dirty="0">
                <a:latin typeface="arial" panose="020B0604020202020204" pitchFamily="34" charset="0"/>
              </a:rPr>
              <a:t>to recruit, develop, and retain qualified employees</a:t>
            </a:r>
            <a:r>
              <a:rPr lang="en-US" sz="1700" dirty="0" smtClean="0">
                <a:latin typeface="arial" panose="020B0604020202020204" pitchFamily="34" charset="0"/>
              </a:rPr>
              <a:t>. </a:t>
            </a:r>
          </a:p>
        </p:txBody>
      </p:sp>
    </p:spTree>
    <p:extLst>
      <p:ext uri="{BB962C8B-B14F-4D97-AF65-F5344CB8AC3E}">
        <p14:creationId xmlns:p14="http://schemas.microsoft.com/office/powerpoint/2010/main" val="1943335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accent3">
                    <a:lumMod val="10000"/>
                  </a:schemeClr>
                </a:solidFill>
                <a:latin typeface="Arial"/>
                <a:ea typeface="Arial"/>
                <a:cs typeface="Arial"/>
                <a:sym typeface="Arial"/>
              </a:rPr>
              <a:t>Career Tracks</a:t>
            </a:r>
            <a:endParaRPr dirty="0">
              <a:solidFill>
                <a:schemeClr val="accent3">
                  <a:lumMod val="10000"/>
                </a:schemeClr>
              </a:solidFill>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640079" y="1436594"/>
            <a:ext cx="7845914" cy="1225924"/>
          </a:xfrm>
          <a:prstGeom prst="rect">
            <a:avLst/>
          </a:prstGeom>
        </p:spPr>
      </p:pic>
      <p:pic>
        <p:nvPicPr>
          <p:cNvPr id="6" name="Picture 5"/>
          <p:cNvPicPr>
            <a:picLocks noChangeAspect="1"/>
          </p:cNvPicPr>
          <p:nvPr/>
        </p:nvPicPr>
        <p:blipFill>
          <a:blip r:embed="rId4"/>
          <a:stretch>
            <a:fillRect/>
          </a:stretch>
        </p:blipFill>
        <p:spPr>
          <a:xfrm>
            <a:off x="640079" y="2662518"/>
            <a:ext cx="7858854" cy="1730166"/>
          </a:xfrm>
          <a:prstGeom prst="rect">
            <a:avLst/>
          </a:prstGeom>
        </p:spPr>
      </p:pic>
    </p:spTree>
    <p:extLst>
      <p:ext uri="{BB962C8B-B14F-4D97-AF65-F5344CB8AC3E}">
        <p14:creationId xmlns:p14="http://schemas.microsoft.com/office/powerpoint/2010/main" val="180406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accent3">
                    <a:lumMod val="10000"/>
                  </a:schemeClr>
                </a:solidFill>
                <a:latin typeface="Arial"/>
                <a:ea typeface="Arial"/>
                <a:cs typeface="Arial"/>
                <a:sym typeface="Arial"/>
              </a:rPr>
              <a:t>Career Tracks</a:t>
            </a:r>
            <a:endParaRPr dirty="0">
              <a:solidFill>
                <a:schemeClr val="accent3">
                  <a:lumMod val="10000"/>
                </a:schemeClr>
              </a:solidFill>
              <a:latin typeface="Arial"/>
              <a:ea typeface="Arial"/>
              <a:cs typeface="Arial"/>
              <a:sym typeface="Arial"/>
            </a:endParaRPr>
          </a:p>
        </p:txBody>
      </p:sp>
      <p:sp>
        <p:nvSpPr>
          <p:cNvPr id="4" name="TextBox 3"/>
          <p:cNvSpPr txBox="1"/>
          <p:nvPr/>
        </p:nvSpPr>
        <p:spPr>
          <a:xfrm>
            <a:off x="630934" y="1336774"/>
            <a:ext cx="7781545" cy="3600986"/>
          </a:xfrm>
          <a:prstGeom prst="rect">
            <a:avLst/>
          </a:prstGeom>
          <a:noFill/>
        </p:spPr>
        <p:txBody>
          <a:bodyPr wrap="square" rtlCol="0">
            <a:spAutoFit/>
          </a:bodyPr>
          <a:lstStyle/>
          <a:p>
            <a:pPr>
              <a:spcAft>
                <a:spcPts val="600"/>
              </a:spcAft>
            </a:pPr>
            <a:r>
              <a:rPr lang="en-US" sz="1800" b="1" dirty="0"/>
              <a:t>If </a:t>
            </a:r>
            <a:r>
              <a:rPr lang="en-US" sz="1800" b="1" dirty="0" smtClean="0"/>
              <a:t>your new classification is represented by the RX bargaining unit:</a:t>
            </a:r>
          </a:p>
          <a:p>
            <a:pPr marL="285750" indent="-285750">
              <a:spcAft>
                <a:spcPts val="600"/>
              </a:spcAft>
              <a:buFont typeface="Arial" panose="020B0604020202020204" pitchFamily="34" charset="0"/>
              <a:buChar char="•"/>
            </a:pPr>
            <a:r>
              <a:rPr lang="en-US" sz="1800" dirty="0" smtClean="0"/>
              <a:t>More information regarding your salary/</a:t>
            </a:r>
            <a:r>
              <a:rPr lang="en-US" sz="1800" dirty="0" err="1" smtClean="0"/>
              <a:t>payrate</a:t>
            </a:r>
            <a:r>
              <a:rPr lang="en-US" sz="1800" dirty="0" smtClean="0"/>
              <a:t> will be forthcoming. </a:t>
            </a:r>
          </a:p>
          <a:p>
            <a:pPr marL="285750" indent="-285750">
              <a:spcAft>
                <a:spcPts val="600"/>
              </a:spcAft>
              <a:buFont typeface="Arial" panose="020B0604020202020204" pitchFamily="34" charset="0"/>
              <a:buChar char="•"/>
            </a:pPr>
            <a:r>
              <a:rPr lang="en-US" sz="1800" dirty="0" smtClean="0"/>
              <a:t>Due to the step salary structure, employee rates will be moved to the step closest to (and not lower than) their current rate </a:t>
            </a:r>
          </a:p>
          <a:p>
            <a:pPr marL="285750" indent="-285750">
              <a:spcAft>
                <a:spcPts val="600"/>
              </a:spcAft>
              <a:buFont typeface="Arial" panose="020B0604020202020204" pitchFamily="34" charset="0"/>
              <a:buChar char="•"/>
            </a:pPr>
            <a:r>
              <a:rPr lang="en-US" sz="1800" dirty="0" smtClean="0"/>
              <a:t>The next increases bargained in the RX contract are:</a:t>
            </a:r>
          </a:p>
          <a:p>
            <a:pPr marL="914400" lvl="3" indent="-285750">
              <a:spcAft>
                <a:spcPts val="600"/>
              </a:spcAft>
              <a:buFont typeface="Courier New" panose="02070309020205020404" pitchFamily="49" charset="0"/>
              <a:buChar char="o"/>
            </a:pPr>
            <a:r>
              <a:rPr lang="en-US" sz="1800" dirty="0" smtClean="0"/>
              <a:t>3.5% across the board increase effective July 1, 2023 (monthly) or July 9, 2023 (biweekly)</a:t>
            </a:r>
          </a:p>
          <a:p>
            <a:pPr marL="914400" lvl="3" indent="-285750">
              <a:spcAft>
                <a:spcPts val="600"/>
              </a:spcAft>
              <a:buFont typeface="Courier New" panose="02070309020205020404" pitchFamily="49" charset="0"/>
              <a:buChar char="o"/>
            </a:pPr>
            <a:r>
              <a:rPr lang="en-US" sz="1800" dirty="0" smtClean="0"/>
              <a:t>Step increase for non-probationary career employees with satisfactory or better on latest evaluation, effective January 2024 (typically average ~2%)</a:t>
            </a:r>
            <a:endParaRPr lang="en-US" sz="1800" dirty="0"/>
          </a:p>
          <a:p>
            <a:pPr>
              <a:spcAft>
                <a:spcPts val="600"/>
              </a:spcAft>
            </a:pPr>
            <a:endParaRPr lang="en-US" sz="1800" dirty="0"/>
          </a:p>
        </p:txBody>
      </p:sp>
    </p:spTree>
    <p:extLst>
      <p:ext uri="{BB962C8B-B14F-4D97-AF65-F5344CB8AC3E}">
        <p14:creationId xmlns:p14="http://schemas.microsoft.com/office/powerpoint/2010/main" val="191105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solidFill>
                  <a:schemeClr val="accent3">
                    <a:lumMod val="10000"/>
                  </a:schemeClr>
                </a:solidFill>
                <a:latin typeface="Arial"/>
                <a:ea typeface="Arial"/>
                <a:cs typeface="Arial"/>
                <a:sym typeface="Arial"/>
              </a:rPr>
              <a:t>Career Tracks</a:t>
            </a:r>
            <a:endParaRPr dirty="0">
              <a:solidFill>
                <a:schemeClr val="accent3">
                  <a:lumMod val="10000"/>
                </a:schemeClr>
              </a:solidFill>
              <a:latin typeface="Arial"/>
              <a:ea typeface="Arial"/>
              <a:cs typeface="Arial"/>
              <a:sym typeface="Arial"/>
            </a:endParaRPr>
          </a:p>
        </p:txBody>
      </p:sp>
      <p:sp>
        <p:nvSpPr>
          <p:cNvPr id="4" name="TextBox 3"/>
          <p:cNvSpPr txBox="1"/>
          <p:nvPr/>
        </p:nvSpPr>
        <p:spPr>
          <a:xfrm>
            <a:off x="640079" y="1436914"/>
            <a:ext cx="7781545" cy="2554545"/>
          </a:xfrm>
          <a:prstGeom prst="rect">
            <a:avLst/>
          </a:prstGeom>
          <a:noFill/>
        </p:spPr>
        <p:txBody>
          <a:bodyPr wrap="square" rtlCol="0">
            <a:spAutoFit/>
          </a:bodyPr>
          <a:lstStyle/>
          <a:p>
            <a:r>
              <a:rPr lang="en-US" sz="2000" dirty="0"/>
              <a:t>If </a:t>
            </a:r>
            <a:r>
              <a:rPr lang="en-US" sz="2000" dirty="0" smtClean="0"/>
              <a:t>you </a:t>
            </a:r>
            <a:r>
              <a:rPr lang="en-US" sz="2000" dirty="0"/>
              <a:t>feel as though your position has been incorrectly mapped, </a:t>
            </a:r>
            <a:r>
              <a:rPr lang="en-US" sz="2000" dirty="0" smtClean="0"/>
              <a:t>please discuss your options for reconsideration with your supervisor. </a:t>
            </a:r>
          </a:p>
          <a:p>
            <a:endParaRPr lang="en-US" sz="2000" dirty="0"/>
          </a:p>
          <a:p>
            <a:r>
              <a:rPr lang="en-US" sz="2000" dirty="0" smtClean="0"/>
              <a:t>For </a:t>
            </a:r>
            <a:r>
              <a:rPr lang="en-US" sz="2000" dirty="0"/>
              <a:t>more information about roles and </a:t>
            </a:r>
            <a:r>
              <a:rPr lang="en-US" sz="2000" dirty="0" smtClean="0"/>
              <a:t>leveling, visit the UCLA </a:t>
            </a:r>
            <a:r>
              <a:rPr lang="en-US" sz="2000" dirty="0"/>
              <a:t>Health Career Tracks Job </a:t>
            </a:r>
            <a:r>
              <a:rPr lang="en-US" sz="2000" dirty="0" smtClean="0"/>
              <a:t>Standards website at: </a:t>
            </a:r>
            <a:r>
              <a:rPr lang="en-US" sz="2000" u="sng" dirty="0" smtClean="0">
                <a:hlinkClick r:id="rId3"/>
              </a:rPr>
              <a:t>https</a:t>
            </a:r>
            <a:r>
              <a:rPr lang="en-US" sz="2000" u="sng" dirty="0">
                <a:hlinkClick r:id="rId3"/>
              </a:rPr>
              <a:t>://hrsystems.mednet.ucla.edu/CareerTrk/list</a:t>
            </a:r>
            <a:r>
              <a:rPr lang="en-US" sz="2000" u="sng" dirty="0" smtClean="0">
                <a:hlinkClick r:id="rId3"/>
              </a:rPr>
              <a:t>/</a:t>
            </a:r>
            <a:r>
              <a:rPr lang="en-US" sz="2000" dirty="0" smtClean="0"/>
              <a:t>.</a:t>
            </a:r>
            <a:endParaRPr lang="en-US" sz="2000" dirty="0"/>
          </a:p>
          <a:p>
            <a:endParaRPr lang="en-US" sz="2000" dirty="0"/>
          </a:p>
        </p:txBody>
      </p:sp>
    </p:spTree>
    <p:extLst>
      <p:ext uri="{BB962C8B-B14F-4D97-AF65-F5344CB8AC3E}">
        <p14:creationId xmlns:p14="http://schemas.microsoft.com/office/powerpoint/2010/main" val="299971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17063</TotalTime>
  <Words>1662</Words>
  <Application>Microsoft Office PowerPoint</Application>
  <PresentationFormat>On-screen Show (16:9)</PresentationFormat>
  <Paragraphs>208</Paragraphs>
  <Slides>29</Slides>
  <Notes>26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Helvetica Regular</vt:lpstr>
      <vt:lpstr>Helvetica</vt:lpstr>
      <vt:lpstr>Arial</vt:lpstr>
      <vt:lpstr>Arial</vt:lpstr>
      <vt:lpstr>Calibri</vt:lpstr>
      <vt:lpstr>Source Sans Pro</vt:lpstr>
      <vt:lpstr>Copperplate Gothic Bold</vt:lpstr>
      <vt:lpstr>Courier New</vt:lpstr>
      <vt:lpstr>Times New Roman</vt:lpstr>
      <vt:lpstr>Symbol</vt:lpstr>
      <vt:lpstr>Lucida Handwriting</vt:lpstr>
      <vt:lpstr>Helvetica Neue</vt:lpstr>
      <vt:lpstr>presentation-01-dark</vt:lpstr>
      <vt:lpstr>presentation-02</vt:lpstr>
      <vt:lpstr>1_presentation-02</vt:lpstr>
      <vt:lpstr>PowerPoint Presentation</vt:lpstr>
      <vt:lpstr>Recently Processed Awards</vt:lpstr>
      <vt:lpstr>Recently Submitted Proposals</vt:lpstr>
      <vt:lpstr>Upcoming Holidays</vt:lpstr>
      <vt:lpstr>Performance Evaluations</vt:lpstr>
      <vt:lpstr>Career Tracks</vt:lpstr>
      <vt:lpstr>Career Tracks</vt:lpstr>
      <vt:lpstr>Career Tracks</vt:lpstr>
      <vt:lpstr>Career Tracks</vt:lpstr>
      <vt:lpstr>Research Day</vt:lpstr>
      <vt:lpstr>Grand Rounds</vt:lpstr>
      <vt:lpstr>Upcoming Faculty Meetings</vt:lpstr>
      <vt:lpstr>Oppenheimer Building Updates</vt:lpstr>
      <vt:lpstr>Oppenheimer Building Updates</vt:lpstr>
      <vt:lpstr>Travel</vt:lpstr>
      <vt:lpstr>Travel</vt:lpstr>
      <vt:lpstr>Travel</vt:lpstr>
      <vt:lpstr>PaymentWorks Vendor Onboarding</vt:lpstr>
      <vt:lpstr>Ascend 2.0</vt:lpstr>
      <vt:lpstr>Ascend 2.0</vt:lpstr>
      <vt:lpstr>Ascend 2.0</vt:lpstr>
      <vt:lpstr>Ascend 2.0</vt:lpstr>
      <vt:lpstr>NIH Updates</vt:lpstr>
      <vt:lpstr>Internal Deadlines for Outgoing Proposals</vt:lpstr>
      <vt:lpstr>Internal Deadlines for Outgoing Proposals</vt:lpstr>
      <vt:lpstr>CBR/Fringe Benefit Rates</vt:lpstr>
      <vt:lpstr>New F&amp;A Rate Agreement</vt:lpstr>
      <vt:lpstr>Upcoming 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124</cp:revision>
  <dcterms:created xsi:type="dcterms:W3CDTF">2022-06-02T00:23:03Z</dcterms:created>
  <dcterms:modified xsi:type="dcterms:W3CDTF">2023-05-04T19:59:03Z</dcterms:modified>
</cp:coreProperties>
</file>