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4" r:id="rId15"/>
    <p:sldId id="268" r:id="rId16"/>
    <p:sldId id="269" r:id="rId17"/>
    <p:sldId id="271" r:id="rId18"/>
    <p:sldId id="270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7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577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578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5781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7578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8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9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579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579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E0BC21D-3312-4639-8D04-665AEFEEFFB7}" type="datetimeFigureOut">
              <a:rPr lang="en-US"/>
              <a:pPr/>
              <a:t>3/13/2013</a:t>
            </a:fld>
            <a:endParaRPr lang="en-US"/>
          </a:p>
        </p:txBody>
      </p:sp>
      <p:sp>
        <p:nvSpPr>
          <p:cNvPr id="7579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579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11CE221-7DA8-4E6D-9801-AD72B97206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579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79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50E542-3EE9-4DCE-9E95-5DF2877B9A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7C9C6702-82C7-4B99-B89B-52F54F9D7DB5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ED30A2-CFA5-428B-9D04-7B77A64656F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AC35791-168E-4AF1-A2F6-C0628ADE62DE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43C1AF-0A1A-4150-9D98-7D61DF369DE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B0E9D4D8-4722-4377-8319-E200B6E55A67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00CDBA-E455-4509-A16A-D962FF74FB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ACD7532-296F-4C03-AA15-E23C33FC9ECE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831C5D-8C1D-4E4A-8BEA-265A977E4E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F8A2C6-52E9-43B9-9E5E-AC541AB0E2F9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4DC550A-1A26-48A1-A4CD-347CA5F559E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0E488F94-3396-4C85-B4D7-22FA158B926C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8B502A-3DF5-4294-801E-A22FAC93F6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A63AAC0-7C84-48A5-96E9-B3A358E65E16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C58B35-0C42-4F43-815B-0D276C1631F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EB1D67-FA86-40D7-8F5E-E51544902371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1D66D2-379A-4C68-BE1D-4CA9F6AB920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2F1510D-3C94-41BA-8018-27B93929B5C7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7861EF-0EDC-49BD-912B-F2785F647F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7618541D-0CCD-4019-B54B-3F1656D43EAA}" type="datetimeFigureOut">
              <a:rPr lang="en-US"/>
              <a:pPr/>
              <a:t>3/13/2013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C7CB34B4-9629-43C7-B3D7-5169C90CA2E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7475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475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75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75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7476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7476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7476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7476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476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7476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7476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476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476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A25221DE-61BF-44C3-A357-EEFCB25E4A6B}" type="datetimeFigureOut">
              <a:rPr lang="en-US"/>
              <a:pPr/>
              <a:t>3/13/2013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z="4600" dirty="0"/>
              <a:t>Esophagus Anatomy, Physiology, and Diseases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3188" y="3943350"/>
            <a:ext cx="6397625" cy="15049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400" dirty="0">
                <a:solidFill>
                  <a:srgbClr val="898989"/>
                </a:solidFill>
              </a:rPr>
              <a:t>Alan Chu</a:t>
            </a:r>
          </a:p>
          <a:p>
            <a:pPr marL="0" indent="0">
              <a:buFont typeface="Wingdings" pitchFamily="2" charset="2"/>
              <a:buNone/>
            </a:pPr>
            <a:r>
              <a:rPr lang="en-US" sz="3400" dirty="0">
                <a:solidFill>
                  <a:srgbClr val="898989"/>
                </a:solidFill>
              </a:rPr>
              <a:t>March 13, 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GERD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Chronic symptoms 2/2 abnormal reflux of gastric contents</a:t>
            </a:r>
          </a:p>
          <a:p>
            <a:r>
              <a:rPr lang="en-US"/>
              <a:t>Heartburn, acid regurgitation, dysphagia, odynophagia, belching</a:t>
            </a:r>
          </a:p>
          <a:p>
            <a:r>
              <a:rPr lang="en-US"/>
              <a:t>Tx: lifestyle modification, H2 blockers (60%), PPI (90%), surgery</a:t>
            </a:r>
          </a:p>
          <a:p>
            <a:r>
              <a:rPr lang="en-US"/>
              <a:t>Atypical extraesophgeal symptoms: asthma, chest pain, cough, laryngitis, dental erosion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Barrett’s esophagus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Pale pink squamous mucosa replaced with salmon pink columnar mucosa</a:t>
            </a:r>
          </a:p>
          <a:p>
            <a:r>
              <a:rPr lang="en-US"/>
              <a:t>LSBE vs SSBE (&lt;3cm)</a:t>
            </a:r>
          </a:p>
          <a:p>
            <a:endParaRPr lang="en-US"/>
          </a:p>
          <a:p>
            <a:r>
              <a:rPr lang="en-US"/>
              <a:t>Risk of esophageal adenoCA 0.5% per year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Neoplasia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err="1"/>
              <a:t>AdenoCA</a:t>
            </a:r>
            <a:endParaRPr lang="en-US" dirty="0"/>
          </a:p>
          <a:p>
            <a:pPr lvl="1"/>
            <a:r>
              <a:rPr lang="en-US" dirty="0" smtClean="0"/>
              <a:t>Distal </a:t>
            </a:r>
            <a:r>
              <a:rPr lang="en-US" dirty="0"/>
              <a:t>esophagus or GEJ</a:t>
            </a:r>
          </a:p>
          <a:p>
            <a:pPr lvl="1"/>
            <a:r>
              <a:rPr lang="en-US" dirty="0"/>
              <a:t>Barrett’s</a:t>
            </a:r>
          </a:p>
          <a:p>
            <a:r>
              <a:rPr lang="en-US" dirty="0"/>
              <a:t>SCC</a:t>
            </a:r>
          </a:p>
          <a:p>
            <a:pPr lvl="1"/>
            <a:r>
              <a:rPr lang="en-US" dirty="0"/>
              <a:t>Mid-</a:t>
            </a:r>
            <a:r>
              <a:rPr lang="en-US" dirty="0" err="1"/>
              <a:t>esopahgus</a:t>
            </a:r>
            <a:r>
              <a:rPr lang="en-US" dirty="0"/>
              <a:t> and proximal esophagus</a:t>
            </a:r>
          </a:p>
          <a:p>
            <a:pPr lvl="1"/>
            <a:r>
              <a:rPr lang="en-US" dirty="0"/>
              <a:t>Tobacco, </a:t>
            </a:r>
            <a:r>
              <a:rPr lang="en-US" dirty="0" err="1"/>
              <a:t>EtOH</a:t>
            </a:r>
            <a:r>
              <a:rPr lang="en-US" dirty="0"/>
              <a:t> use in AA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Diverticula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err="1"/>
              <a:t>Zenker’s</a:t>
            </a:r>
            <a:r>
              <a:rPr lang="en-US" dirty="0"/>
              <a:t> </a:t>
            </a:r>
            <a:r>
              <a:rPr lang="en-US" dirty="0" err="1" smtClean="0"/>
              <a:t>diverticulum</a:t>
            </a:r>
            <a:endParaRPr lang="en-US" dirty="0"/>
          </a:p>
          <a:p>
            <a:r>
              <a:rPr lang="en-US" dirty="0" err="1"/>
              <a:t>Midesophageal</a:t>
            </a:r>
            <a:r>
              <a:rPr lang="en-US" dirty="0"/>
              <a:t> </a:t>
            </a:r>
            <a:r>
              <a:rPr lang="en-US" dirty="0" err="1" smtClean="0"/>
              <a:t>diveticula</a:t>
            </a:r>
            <a:endParaRPr lang="en-US" dirty="0"/>
          </a:p>
          <a:p>
            <a:r>
              <a:rPr lang="en-US" dirty="0" err="1"/>
              <a:t>Epiphrenic</a:t>
            </a:r>
            <a:r>
              <a:rPr lang="en-US" dirty="0"/>
              <a:t> </a:t>
            </a:r>
            <a:r>
              <a:rPr lang="en-US" dirty="0" err="1" smtClean="0"/>
              <a:t>diverticula</a:t>
            </a:r>
            <a:endParaRPr lang="en-US" dirty="0"/>
          </a:p>
          <a:p>
            <a:r>
              <a:rPr lang="en-US" dirty="0"/>
              <a:t>Intramural </a:t>
            </a:r>
            <a:r>
              <a:rPr lang="en-US" dirty="0" err="1" smtClean="0"/>
              <a:t>pseudodiverticulosis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z="4600"/>
              <a:t>Transnasal Esophagoscopy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3188" y="3943350"/>
            <a:ext cx="6397625" cy="15049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3400">
                <a:solidFill>
                  <a:srgbClr val="898989"/>
                </a:solidFill>
              </a:rPr>
              <a:t>Alan Chu</a:t>
            </a:r>
          </a:p>
          <a:p>
            <a:pPr marL="0" indent="0">
              <a:buFont typeface="Wingdings" pitchFamily="2" charset="2"/>
              <a:buNone/>
            </a:pPr>
            <a:r>
              <a:rPr lang="en-US" sz="3400">
                <a:solidFill>
                  <a:srgbClr val="898989"/>
                </a:solidFill>
              </a:rPr>
              <a:t>March 13, 2013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err="1"/>
              <a:t>Transnasal</a:t>
            </a:r>
            <a:r>
              <a:rPr lang="en-US" sz="2800" dirty="0"/>
              <a:t> </a:t>
            </a:r>
            <a:r>
              <a:rPr lang="en-US" sz="2800" dirty="0" err="1"/>
              <a:t>esophagoscope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3.1 – 5.1mm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Performed without sedation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Shorter procedure time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66% cost of </a:t>
            </a:r>
            <a:r>
              <a:rPr lang="en-US" sz="2400" dirty="0" err="1"/>
              <a:t>transoral</a:t>
            </a:r>
            <a:r>
              <a:rPr lang="en-US" sz="2400" dirty="0"/>
              <a:t> </a:t>
            </a:r>
            <a:r>
              <a:rPr lang="en-US" sz="2400" dirty="0" err="1"/>
              <a:t>esophagoscope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800" dirty="0"/>
              <a:t>Conventional </a:t>
            </a:r>
            <a:r>
              <a:rPr lang="en-US" sz="2800" dirty="0" err="1"/>
              <a:t>Transoral</a:t>
            </a:r>
            <a:r>
              <a:rPr lang="en-US" sz="2800" dirty="0"/>
              <a:t> </a:t>
            </a:r>
            <a:r>
              <a:rPr lang="en-US" sz="2800" dirty="0" err="1"/>
              <a:t>esophagoscope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10 - 12mm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Performed </a:t>
            </a:r>
            <a:r>
              <a:rPr lang="en-US" sz="2400" dirty="0" smtClean="0"/>
              <a:t>with sedation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Longer procedure time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Transnasal</a:t>
            </a:r>
            <a:r>
              <a:rPr lang="en-US" dirty="0"/>
              <a:t> </a:t>
            </a:r>
            <a:r>
              <a:rPr lang="en-US" dirty="0" err="1"/>
              <a:t>esophagoscope</a:t>
            </a:r>
            <a:endParaRPr lang="en-US" dirty="0"/>
          </a:p>
          <a:p>
            <a:pPr lvl="1"/>
            <a:r>
              <a:rPr lang="en-US" dirty="0"/>
              <a:t>Smaller biopsy size</a:t>
            </a:r>
          </a:p>
          <a:p>
            <a:r>
              <a:rPr lang="en-US" dirty="0"/>
              <a:t>Conventional </a:t>
            </a:r>
            <a:r>
              <a:rPr lang="en-US" dirty="0" err="1" smtClean="0"/>
              <a:t>Transoral</a:t>
            </a:r>
            <a:r>
              <a:rPr lang="en-US" dirty="0" smtClean="0"/>
              <a:t> </a:t>
            </a:r>
            <a:r>
              <a:rPr lang="en-US" dirty="0" err="1"/>
              <a:t>esophagoscope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Indications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Head and Neck SCC</a:t>
            </a:r>
          </a:p>
          <a:p>
            <a:pPr lvl="1"/>
            <a:r>
              <a:rPr lang="en-US" sz="2400" dirty="0"/>
              <a:t>Replaces </a:t>
            </a:r>
            <a:r>
              <a:rPr lang="en-US" sz="2400" dirty="0" err="1"/>
              <a:t>panendoscopy</a:t>
            </a:r>
            <a:endParaRPr lang="en-US" sz="2400" dirty="0"/>
          </a:p>
          <a:p>
            <a:r>
              <a:rPr lang="en-US" sz="2800" dirty="0"/>
              <a:t>Barrett’s esophagus</a:t>
            </a:r>
          </a:p>
          <a:p>
            <a:pPr lvl="1"/>
            <a:r>
              <a:rPr lang="en-US" sz="2400" dirty="0" err="1"/>
              <a:t>Surveillence</a:t>
            </a:r>
            <a:r>
              <a:rPr lang="en-US" sz="2400" dirty="0"/>
              <a:t> of Barrett’s </a:t>
            </a:r>
            <a:r>
              <a:rPr lang="en-US" sz="2400" dirty="0" smtClean="0"/>
              <a:t>esophagus</a:t>
            </a:r>
            <a:endParaRPr lang="en-US" sz="2400" dirty="0"/>
          </a:p>
          <a:p>
            <a:r>
              <a:rPr lang="en-US" sz="2800" dirty="0"/>
              <a:t>Stricture dilation</a:t>
            </a:r>
          </a:p>
          <a:p>
            <a:pPr lvl="1"/>
            <a:r>
              <a:rPr lang="en-US" sz="2400" dirty="0"/>
              <a:t>Balloon </a:t>
            </a:r>
            <a:r>
              <a:rPr lang="en-US" sz="2400" dirty="0" smtClean="0"/>
              <a:t>dilation</a:t>
            </a:r>
            <a:endParaRPr lang="en-US" sz="2400" dirty="0"/>
          </a:p>
          <a:p>
            <a:r>
              <a:rPr lang="en-US" sz="2800" dirty="0" err="1"/>
              <a:t>Tracheoesophageal</a:t>
            </a:r>
            <a:r>
              <a:rPr lang="en-US" sz="2800" dirty="0"/>
              <a:t> puncture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Technique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Topical anesthetic and decongestant</a:t>
            </a:r>
          </a:p>
          <a:p>
            <a:r>
              <a:rPr lang="en-US" dirty="0"/>
              <a:t>Pt’s head flexed and swallows as scope approaches </a:t>
            </a:r>
            <a:r>
              <a:rPr lang="en-US" dirty="0" err="1"/>
              <a:t>cricoid</a:t>
            </a:r>
            <a:r>
              <a:rPr lang="en-US" dirty="0"/>
              <a:t> level</a:t>
            </a:r>
          </a:p>
          <a:p>
            <a:r>
              <a:rPr lang="en-US" dirty="0"/>
              <a:t>Z-line (</a:t>
            </a:r>
            <a:r>
              <a:rPr lang="en-US" dirty="0" err="1"/>
              <a:t>squamocolumnar</a:t>
            </a:r>
            <a:r>
              <a:rPr lang="en-US" dirty="0"/>
              <a:t> junction) visualized</a:t>
            </a:r>
          </a:p>
          <a:p>
            <a:r>
              <a:rPr lang="en-US" dirty="0"/>
              <a:t>Retroflex view of gastric </a:t>
            </a:r>
            <a:r>
              <a:rPr lang="en-US" dirty="0" err="1"/>
              <a:t>cardia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Anatomy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18 – 26cm from UES to LES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Esophageal wall layers</a:t>
            </a:r>
          </a:p>
          <a:p>
            <a:pPr lvl="1">
              <a:lnSpc>
                <a:spcPct val="80000"/>
              </a:lnSpc>
            </a:pPr>
            <a:r>
              <a:rPr lang="en-US" sz="2500" dirty="0"/>
              <a:t>Mucosa, </a:t>
            </a:r>
            <a:r>
              <a:rPr lang="en-US" sz="2500" dirty="0" err="1"/>
              <a:t>submucosa</a:t>
            </a:r>
            <a:r>
              <a:rPr lang="en-US" sz="2500" dirty="0"/>
              <a:t>, </a:t>
            </a:r>
            <a:r>
              <a:rPr lang="en-US" sz="2500" dirty="0" err="1"/>
              <a:t>muscularis</a:t>
            </a:r>
            <a:r>
              <a:rPr lang="en-US" sz="2500" dirty="0"/>
              <a:t> </a:t>
            </a:r>
            <a:r>
              <a:rPr lang="en-US" sz="2500" dirty="0" err="1"/>
              <a:t>propia</a:t>
            </a:r>
            <a:r>
              <a:rPr lang="en-US" sz="2500" dirty="0"/>
              <a:t>, adventitia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Proximal 33% skeletal muscle, middle 35-40% mixed, distal 50-60% smooth muscle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Smooth muscle innervated by CN X. </a:t>
            </a:r>
          </a:p>
          <a:p>
            <a:pPr>
              <a:lnSpc>
                <a:spcPct val="80000"/>
              </a:lnSpc>
            </a:pPr>
            <a:r>
              <a:rPr lang="en-US" sz="2800" dirty="0" err="1"/>
              <a:t>Auerbach</a:t>
            </a:r>
            <a:r>
              <a:rPr lang="en-US" sz="2800" dirty="0"/>
              <a:t> </a:t>
            </a:r>
            <a:r>
              <a:rPr lang="en-US" sz="2800" dirty="0" smtClean="0"/>
              <a:t>plexus: </a:t>
            </a:r>
            <a:r>
              <a:rPr lang="en-US" sz="2800" dirty="0"/>
              <a:t>peristalsis</a:t>
            </a:r>
          </a:p>
          <a:p>
            <a:pPr>
              <a:lnSpc>
                <a:spcPct val="80000"/>
              </a:lnSpc>
            </a:pPr>
            <a:r>
              <a:rPr lang="en-US" sz="2800" dirty="0" err="1"/>
              <a:t>Meissner’s</a:t>
            </a:r>
            <a:r>
              <a:rPr lang="en-US" sz="2800" dirty="0"/>
              <a:t> </a:t>
            </a:r>
            <a:r>
              <a:rPr lang="en-US" sz="2800" dirty="0" smtClean="0"/>
              <a:t>plexus: </a:t>
            </a:r>
            <a:r>
              <a:rPr lang="en-US" sz="2800" dirty="0"/>
              <a:t>afferent input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err="1"/>
              <a:t>Oropharyngeal</a:t>
            </a:r>
            <a:r>
              <a:rPr lang="en-US" dirty="0"/>
              <a:t> </a:t>
            </a:r>
            <a:r>
              <a:rPr lang="en-US" dirty="0" err="1"/>
              <a:t>dysphagia</a:t>
            </a:r>
            <a:endParaRPr lang="en-US" dirty="0"/>
          </a:p>
          <a:p>
            <a:pPr lvl="1"/>
            <a:r>
              <a:rPr lang="en-US" dirty="0"/>
              <a:t>Difficulty initiating swallow followed by choking/coughing </a:t>
            </a:r>
          </a:p>
          <a:p>
            <a:r>
              <a:rPr lang="en-US" dirty="0"/>
              <a:t>Esophageal </a:t>
            </a:r>
            <a:r>
              <a:rPr lang="en-US" dirty="0" err="1"/>
              <a:t>dysphagia</a:t>
            </a:r>
            <a:endParaRPr lang="en-US" dirty="0"/>
          </a:p>
          <a:p>
            <a:pPr lvl="1"/>
            <a:r>
              <a:rPr lang="en-US" dirty="0" err="1"/>
              <a:t>Anatomaic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neuromuscular defect</a:t>
            </a:r>
          </a:p>
          <a:p>
            <a:pPr lvl="1"/>
            <a:r>
              <a:rPr lang="en-US" dirty="0"/>
              <a:t>Solid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/>
              <a:t>solid+liquid</a:t>
            </a:r>
            <a:r>
              <a:rPr lang="en-US" dirty="0"/>
              <a:t> </a:t>
            </a:r>
            <a:r>
              <a:rPr lang="en-US" dirty="0" err="1" smtClean="0"/>
              <a:t>dysphagia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Dysphagia best assessed by MBSS</a:t>
            </a:r>
          </a:p>
          <a:p>
            <a:pPr lvl="1"/>
            <a:r>
              <a:rPr lang="en-US"/>
              <a:t>Demonstrates presence of oropharyngeal dysfunction and aspiration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/>
              <a:t>Standard upper endoscope 9mm, </a:t>
            </a:r>
            <a:r>
              <a:rPr lang="en-US" dirty="0" err="1"/>
              <a:t>transnasal</a:t>
            </a:r>
            <a:r>
              <a:rPr lang="en-US" dirty="0"/>
              <a:t> endoscope 4mm</a:t>
            </a:r>
          </a:p>
          <a:p>
            <a:r>
              <a:rPr lang="en-US" dirty="0"/>
              <a:t>Z line = GE </a:t>
            </a:r>
            <a:r>
              <a:rPr lang="en-US" dirty="0" smtClean="0"/>
              <a:t>junction</a:t>
            </a:r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barrett’s</a:t>
            </a:r>
            <a:r>
              <a:rPr lang="en-US" dirty="0"/>
              <a:t> </a:t>
            </a:r>
            <a:r>
              <a:rPr lang="en-US" dirty="0" err="1"/>
              <a:t>squamocolumnar</a:t>
            </a:r>
            <a:r>
              <a:rPr lang="en-US" dirty="0"/>
              <a:t> junction more proximal than GEJ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Esophageal Motility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 err="1"/>
              <a:t>Acalasia</a:t>
            </a:r>
            <a:r>
              <a:rPr lang="en-US" sz="3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600" dirty="0"/>
              <a:t>Insufficient LES </a:t>
            </a:r>
            <a:r>
              <a:rPr lang="en-US" sz="2600" dirty="0" smtClean="0"/>
              <a:t>relaxation</a:t>
            </a:r>
            <a:endParaRPr lang="en-US" sz="2600" dirty="0"/>
          </a:p>
          <a:p>
            <a:pPr lvl="1">
              <a:lnSpc>
                <a:spcPct val="90000"/>
              </a:lnSpc>
            </a:pPr>
            <a:r>
              <a:rPr lang="en-US" sz="2600" dirty="0"/>
              <a:t>Dilated distal 2/3 esophagus with bird’s beak appearance at LES on </a:t>
            </a:r>
            <a:r>
              <a:rPr lang="en-US" sz="2600" dirty="0" err="1"/>
              <a:t>esophagram</a:t>
            </a:r>
            <a:endParaRPr lang="en-US" sz="2600" dirty="0"/>
          </a:p>
          <a:p>
            <a:pPr lvl="1">
              <a:lnSpc>
                <a:spcPct val="90000"/>
              </a:lnSpc>
            </a:pPr>
            <a:r>
              <a:rPr lang="en-US" sz="2600" dirty="0"/>
              <a:t>Upper endoscopy to r/o </a:t>
            </a:r>
            <a:r>
              <a:rPr lang="en-US" sz="2600" dirty="0" err="1"/>
              <a:t>pseudoachalasia</a:t>
            </a:r>
            <a:r>
              <a:rPr lang="en-US" sz="2600" dirty="0"/>
              <a:t> 2/2 to GEJ tumor</a:t>
            </a:r>
          </a:p>
          <a:p>
            <a:pPr lvl="1">
              <a:lnSpc>
                <a:spcPct val="90000"/>
              </a:lnSpc>
            </a:pPr>
            <a:r>
              <a:rPr lang="en-US" sz="2600" dirty="0" err="1"/>
              <a:t>Tx</a:t>
            </a:r>
            <a:r>
              <a:rPr lang="en-US" sz="2600" dirty="0"/>
              <a:t>: balloon dilation to disrupt circular muscle fibers at LES; </a:t>
            </a:r>
            <a:r>
              <a:rPr lang="en-US" sz="2600" dirty="0" smtClean="0"/>
              <a:t>Heller’s </a:t>
            </a:r>
            <a:r>
              <a:rPr lang="en-US" sz="2600" dirty="0" err="1"/>
              <a:t>myotomy</a:t>
            </a:r>
            <a:r>
              <a:rPr lang="en-US" sz="2600" dirty="0"/>
              <a:t> via </a:t>
            </a:r>
            <a:r>
              <a:rPr lang="en-US" sz="2600" dirty="0" err="1"/>
              <a:t>laproscopic</a:t>
            </a:r>
            <a:r>
              <a:rPr lang="en-US" sz="2600" dirty="0"/>
              <a:t> approach; </a:t>
            </a:r>
            <a:r>
              <a:rPr lang="en-US" sz="2600" dirty="0" smtClean="0"/>
              <a:t>Botox/CCB/nitrates</a:t>
            </a:r>
            <a:endParaRPr lang="en-US" sz="26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Esophageal Motility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/>
              <a:t>Diffuse Esophageal Spasm</a:t>
            </a:r>
          </a:p>
          <a:p>
            <a:pPr lvl="1"/>
            <a:r>
              <a:rPr lang="en-US" sz="2600" dirty="0" smtClean="0"/>
              <a:t>Simultaneous </a:t>
            </a:r>
            <a:r>
              <a:rPr lang="en-US" sz="2600" dirty="0"/>
              <a:t>and repetitive contraction in esophagus body with normal LES</a:t>
            </a:r>
          </a:p>
          <a:p>
            <a:pPr lvl="1"/>
            <a:r>
              <a:rPr lang="en-US" sz="2600" dirty="0" err="1"/>
              <a:t>Cockscrew</a:t>
            </a:r>
            <a:r>
              <a:rPr lang="en-US" sz="2600" dirty="0"/>
              <a:t> esophagus on </a:t>
            </a:r>
            <a:r>
              <a:rPr lang="en-US" sz="2600" dirty="0" err="1" smtClean="0"/>
              <a:t>esophagram</a:t>
            </a:r>
            <a:endParaRPr lang="en-US" sz="2600" dirty="0"/>
          </a:p>
          <a:p>
            <a:pPr lvl="1"/>
            <a:r>
              <a:rPr lang="en-US" sz="2600" dirty="0" err="1"/>
              <a:t>Tx:nitrates</a:t>
            </a:r>
            <a:r>
              <a:rPr lang="en-US" sz="2600" dirty="0"/>
              <a:t>/CCB</a:t>
            </a:r>
          </a:p>
          <a:p>
            <a:r>
              <a:rPr lang="en-US" sz="3000" dirty="0" err="1"/>
              <a:t>Nutcraker</a:t>
            </a:r>
            <a:r>
              <a:rPr lang="en-US" sz="3000" dirty="0"/>
              <a:t> esophagus</a:t>
            </a:r>
          </a:p>
          <a:p>
            <a:pPr lvl="1"/>
            <a:r>
              <a:rPr lang="en-US" sz="2600" dirty="0" smtClean="0"/>
              <a:t>High-amplitude peristalsis</a:t>
            </a:r>
            <a:endParaRPr lang="en-US" sz="2600" dirty="0"/>
          </a:p>
          <a:p>
            <a:r>
              <a:rPr lang="en-US" sz="3000" dirty="0"/>
              <a:t>Ineffective esophageal </a:t>
            </a:r>
            <a:r>
              <a:rPr lang="en-US" sz="3000" dirty="0" smtClean="0"/>
              <a:t>motility</a:t>
            </a:r>
            <a:endParaRPr lang="en-US" sz="3000" dirty="0"/>
          </a:p>
          <a:p>
            <a:pPr lvl="1"/>
            <a:r>
              <a:rPr lang="en-US" sz="2600" dirty="0"/>
              <a:t>High incidence in patients with GERD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Strictures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err="1"/>
              <a:t>Dysphagia</a:t>
            </a:r>
            <a:r>
              <a:rPr lang="en-US" dirty="0"/>
              <a:t> when &lt;</a:t>
            </a:r>
            <a:r>
              <a:rPr lang="en-US" dirty="0" smtClean="0"/>
              <a:t>15mm</a:t>
            </a:r>
            <a:endParaRPr lang="en-US" dirty="0"/>
          </a:p>
          <a:p>
            <a:r>
              <a:rPr lang="en-US" dirty="0" err="1"/>
              <a:t>Tx</a:t>
            </a:r>
            <a:r>
              <a:rPr lang="en-US" dirty="0"/>
              <a:t>: dilators (</a:t>
            </a:r>
            <a:r>
              <a:rPr lang="en-US" dirty="0" err="1"/>
              <a:t>Bougies</a:t>
            </a:r>
            <a:r>
              <a:rPr lang="en-US" dirty="0"/>
              <a:t>, </a:t>
            </a:r>
            <a:r>
              <a:rPr lang="en-US" dirty="0" err="1"/>
              <a:t>Savary</a:t>
            </a:r>
            <a:r>
              <a:rPr lang="en-US" dirty="0"/>
              <a:t> dilator, balloon dilator)</a:t>
            </a:r>
          </a:p>
          <a:p>
            <a:r>
              <a:rPr lang="en-US" dirty="0"/>
              <a:t>Risk of perforation 0.5%, higher in XRT induced strictures</a:t>
            </a:r>
          </a:p>
          <a:p>
            <a:r>
              <a:rPr lang="en-US" dirty="0"/>
              <a:t>Goal &gt;</a:t>
            </a:r>
            <a:r>
              <a:rPr lang="en-US" dirty="0" smtClean="0"/>
              <a:t>15mm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Rings or Webs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 dirty="0"/>
              <a:t>Ring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Circumferential, muscle or mucosa, at distal esophagus</a:t>
            </a:r>
          </a:p>
          <a:p>
            <a:pPr lvl="1">
              <a:lnSpc>
                <a:spcPct val="90000"/>
              </a:lnSpc>
            </a:pPr>
            <a:r>
              <a:rPr lang="en-US" sz="2400" dirty="0" err="1"/>
              <a:t>Schatzki’s</a:t>
            </a:r>
            <a:r>
              <a:rPr lang="en-US" sz="2400" dirty="0"/>
              <a:t> </a:t>
            </a:r>
            <a:r>
              <a:rPr lang="en-US" sz="2400" dirty="0" smtClean="0"/>
              <a:t>ring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err="1"/>
              <a:t>Eosinophilic</a:t>
            </a:r>
            <a:r>
              <a:rPr lang="en-US" sz="2400" dirty="0"/>
              <a:t> </a:t>
            </a:r>
            <a:r>
              <a:rPr lang="en-US" sz="2400" dirty="0" err="1"/>
              <a:t>Esophagitis</a:t>
            </a:r>
            <a:r>
              <a:rPr lang="en-US" sz="2400" dirty="0"/>
              <a:t> </a:t>
            </a:r>
            <a:r>
              <a:rPr lang="en-US" sz="2400" dirty="0" smtClean="0"/>
              <a:t>(&gt;</a:t>
            </a:r>
            <a:r>
              <a:rPr lang="en-US" sz="2400" dirty="0"/>
              <a:t>15 </a:t>
            </a:r>
            <a:r>
              <a:rPr lang="en-US" sz="2400" dirty="0" err="1"/>
              <a:t>eosinophils</a:t>
            </a:r>
            <a:r>
              <a:rPr lang="en-US" sz="2400" dirty="0"/>
              <a:t>/</a:t>
            </a:r>
            <a:r>
              <a:rPr lang="en-US" sz="2400" dirty="0" err="1"/>
              <a:t>hpf</a:t>
            </a:r>
            <a:r>
              <a:rPr lang="en-US" sz="2400" dirty="0"/>
              <a:t> in mucosa)</a:t>
            </a:r>
          </a:p>
          <a:p>
            <a:pPr>
              <a:lnSpc>
                <a:spcPct val="90000"/>
              </a:lnSpc>
            </a:pPr>
            <a:r>
              <a:rPr lang="en-US" sz="2700" dirty="0"/>
              <a:t>Web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Part of lumen, mucosal, proximal esophagus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Plummer Vinson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187</TotalTime>
  <Words>452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Pixel</vt:lpstr>
      <vt:lpstr>Esophagus Anatomy, Physiology, and Diseases</vt:lpstr>
      <vt:lpstr>Anatomy</vt:lpstr>
      <vt:lpstr>Slide 3</vt:lpstr>
      <vt:lpstr>Slide 4</vt:lpstr>
      <vt:lpstr>Slide 5</vt:lpstr>
      <vt:lpstr>Esophageal Motility disorder</vt:lpstr>
      <vt:lpstr>Esophageal Motility Disorder</vt:lpstr>
      <vt:lpstr>Strictures</vt:lpstr>
      <vt:lpstr>Rings or Webs</vt:lpstr>
      <vt:lpstr>GERD</vt:lpstr>
      <vt:lpstr>Barrett’s esophagus</vt:lpstr>
      <vt:lpstr>Neoplasia</vt:lpstr>
      <vt:lpstr>Diverticula</vt:lpstr>
      <vt:lpstr>Transnasal Esophagoscopy</vt:lpstr>
      <vt:lpstr>Slide 15</vt:lpstr>
      <vt:lpstr>Slide 16</vt:lpstr>
      <vt:lpstr>Indications</vt:lpstr>
      <vt:lpstr>Technique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</dc:creator>
  <cp:lastModifiedBy>information systems</cp:lastModifiedBy>
  <cp:revision>4</cp:revision>
  <dcterms:created xsi:type="dcterms:W3CDTF">2013-03-13T09:54:51Z</dcterms:created>
  <dcterms:modified xsi:type="dcterms:W3CDTF">2013-03-13T22:19:30Z</dcterms:modified>
</cp:coreProperties>
</file>