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3/19/12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of Alopecia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Ashley Balaker, MD</a:t>
            </a:r>
          </a:p>
          <a:p>
            <a:r>
              <a:rPr lang="en-US" dirty="0" smtClean="0"/>
              <a:t>March 21,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590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Anesthesia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vs. general</a:t>
            </a:r>
          </a:p>
          <a:p>
            <a:r>
              <a:rPr lang="en-US" dirty="0" smtClean="0"/>
              <a:t>Sedative then local (1% Lido w/ </a:t>
            </a:r>
            <a:r>
              <a:rPr lang="en-US" dirty="0" err="1" smtClean="0"/>
              <a:t>epi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Regional frontal, occipital and temporal nerve blocks</a:t>
            </a:r>
          </a:p>
          <a:p>
            <a:pPr lvl="1"/>
            <a:r>
              <a:rPr lang="en-US" dirty="0" smtClean="0"/>
              <a:t>Then wide field circumferential scalp block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288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hair </a:t>
            </a:r>
            <a:r>
              <a:rPr lang="en-US" dirty="0" err="1" smtClean="0"/>
              <a:t>autografts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Okuda – 1</a:t>
            </a:r>
            <a:r>
              <a:rPr lang="en-US" baseline="30000" dirty="0" smtClean="0"/>
              <a:t>st</a:t>
            </a:r>
            <a:r>
              <a:rPr lang="en-US" dirty="0" smtClean="0"/>
              <a:t> to describe use of full thickness hair bearing </a:t>
            </a:r>
            <a:r>
              <a:rPr lang="en-US" dirty="0" err="1" smtClean="0"/>
              <a:t>autografts</a:t>
            </a:r>
            <a:endParaRPr lang="en-US" dirty="0" smtClean="0"/>
          </a:p>
          <a:p>
            <a:r>
              <a:rPr lang="en-US" dirty="0" err="1" smtClean="0"/>
              <a:t>Orentreich</a:t>
            </a:r>
            <a:r>
              <a:rPr lang="en-US" dirty="0" smtClean="0"/>
              <a:t> 1959 – punch grafts in U.S.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95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 harvesting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Donor area</a:t>
            </a:r>
          </a:p>
          <a:p>
            <a:pPr lvl="1"/>
            <a:r>
              <a:rPr lang="en-US" dirty="0" smtClean="0"/>
              <a:t>Anterior limit: vertical line through EAC</a:t>
            </a:r>
          </a:p>
          <a:p>
            <a:pPr lvl="1"/>
            <a:r>
              <a:rPr lang="en-US" dirty="0" smtClean="0"/>
              <a:t>Superior limit: horizontal line at superior </a:t>
            </a:r>
            <a:r>
              <a:rPr lang="en-US" dirty="0" err="1" smtClean="0"/>
              <a:t>attachement</a:t>
            </a:r>
            <a:r>
              <a:rPr lang="en-US" dirty="0" smtClean="0"/>
              <a:t> of auricle</a:t>
            </a:r>
          </a:p>
          <a:p>
            <a:r>
              <a:rPr lang="en-US" dirty="0" err="1" smtClean="0"/>
              <a:t>Multiblade</a:t>
            </a:r>
            <a:r>
              <a:rPr lang="en-US" dirty="0" smtClean="0"/>
              <a:t> knife to remove parallel strips of scalp (1.5 -3mm width)</a:t>
            </a:r>
          </a:p>
          <a:p>
            <a:r>
              <a:rPr lang="en-US" dirty="0" smtClean="0"/>
              <a:t>Max total width of 1cm to prevent tension on closure of donor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491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 harvesting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multidirectional hair growth, then harvest single 1cm strip w/ scalpel</a:t>
            </a:r>
          </a:p>
          <a:p>
            <a:r>
              <a:rPr lang="en-US" dirty="0" smtClean="0"/>
              <a:t>Trim hair to 3mm, infiltrate scalp with saline to tense scalp skin</a:t>
            </a:r>
          </a:p>
          <a:p>
            <a:r>
              <a:rPr lang="en-US" dirty="0" smtClean="0"/>
              <a:t>Cut parallel to hair follicles</a:t>
            </a:r>
          </a:p>
          <a:p>
            <a:r>
              <a:rPr lang="en-US" dirty="0" smtClean="0"/>
              <a:t>Close with 4-0 nylon suture, minimize tension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16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follicular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Trim excess </a:t>
            </a:r>
            <a:r>
              <a:rPr lang="en-US" dirty="0" err="1" smtClean="0"/>
              <a:t>subQ</a:t>
            </a:r>
            <a:r>
              <a:rPr lang="en-US" dirty="0" smtClean="0"/>
              <a:t> fat, leave 2mm below follicle</a:t>
            </a:r>
          </a:p>
          <a:p>
            <a:r>
              <a:rPr lang="en-US" dirty="0" smtClean="0"/>
              <a:t>Trim to create teardrop shaped graft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292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Recipient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2-4 transplant sessions</a:t>
            </a:r>
          </a:p>
          <a:p>
            <a:r>
              <a:rPr lang="en-US" dirty="0" smtClean="0"/>
              <a:t>Holes made with trephine punch or scalpel</a:t>
            </a:r>
          </a:p>
          <a:p>
            <a:r>
              <a:rPr lang="en-US" dirty="0" smtClean="0"/>
              <a:t>Holes made at angle to </a:t>
            </a:r>
            <a:r>
              <a:rPr lang="en-US" dirty="0" err="1" smtClean="0"/>
              <a:t>mimick</a:t>
            </a:r>
            <a:r>
              <a:rPr lang="en-US" dirty="0" smtClean="0"/>
              <a:t> original hair growth pattern</a:t>
            </a:r>
          </a:p>
          <a:p>
            <a:pPr lvl="1"/>
            <a:r>
              <a:rPr lang="en-US" dirty="0" smtClean="0"/>
              <a:t>Anteriorly at frontal hairline</a:t>
            </a:r>
          </a:p>
          <a:p>
            <a:pPr lvl="1"/>
            <a:r>
              <a:rPr lang="en-US" dirty="0" smtClean="0"/>
              <a:t>Inferiorly along sides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197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Spacing of grafts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8471" r="-84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37116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Crusts form and hair sheds 1-2 </a:t>
            </a:r>
            <a:r>
              <a:rPr lang="en-US" dirty="0" err="1" smtClean="0"/>
              <a:t>wks</a:t>
            </a:r>
            <a:r>
              <a:rPr lang="en-US" dirty="0" smtClean="0"/>
              <a:t> postop</a:t>
            </a:r>
          </a:p>
          <a:p>
            <a:r>
              <a:rPr lang="en-US" dirty="0" err="1" smtClean="0"/>
              <a:t>Telogen</a:t>
            </a:r>
            <a:r>
              <a:rPr lang="en-US" dirty="0" smtClean="0"/>
              <a:t> effluvium 2-6 weeks</a:t>
            </a:r>
          </a:p>
          <a:p>
            <a:r>
              <a:rPr lang="en-US" dirty="0" smtClean="0"/>
              <a:t>Hair regrowth at 10 – 16 weeks</a:t>
            </a:r>
          </a:p>
          <a:p>
            <a:r>
              <a:rPr lang="en-US" dirty="0" smtClean="0"/>
              <a:t>Space transplant sessions out by 4 months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09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Minimal postop pain</a:t>
            </a:r>
          </a:p>
          <a:p>
            <a:r>
              <a:rPr lang="en-US" dirty="0" smtClean="0"/>
              <a:t>Forehead edema: temporary, </a:t>
            </a:r>
            <a:r>
              <a:rPr lang="en-US" dirty="0" err="1" smtClean="0"/>
              <a:t>tx</a:t>
            </a:r>
            <a:r>
              <a:rPr lang="en-US" dirty="0" smtClean="0"/>
              <a:t> w/ Medrol </a:t>
            </a:r>
            <a:r>
              <a:rPr lang="en-US" dirty="0" err="1" smtClean="0"/>
              <a:t>dosepak</a:t>
            </a:r>
            <a:endParaRPr lang="en-US" dirty="0" smtClean="0"/>
          </a:p>
          <a:p>
            <a:r>
              <a:rPr lang="en-US" dirty="0" smtClean="0"/>
              <a:t>Scarring/keloids – usually at donor site</a:t>
            </a:r>
          </a:p>
          <a:p>
            <a:r>
              <a:rPr lang="en-US" dirty="0" smtClean="0"/>
              <a:t>Infection (&lt;1%)</a:t>
            </a:r>
          </a:p>
          <a:p>
            <a:r>
              <a:rPr lang="en-US" dirty="0" smtClean="0"/>
              <a:t>Necrosis at donor site (due to tension)</a:t>
            </a:r>
          </a:p>
          <a:p>
            <a:r>
              <a:rPr lang="en-US" dirty="0" err="1" smtClean="0"/>
              <a:t>Cobblestoning</a:t>
            </a:r>
            <a:r>
              <a:rPr lang="en-US" dirty="0" smtClean="0"/>
              <a:t> due to poor graft trimming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3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Scalp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Excise bald scalp skin</a:t>
            </a:r>
          </a:p>
          <a:p>
            <a:r>
              <a:rPr lang="en-US" dirty="0" smtClean="0"/>
              <a:t>Best in </a:t>
            </a:r>
            <a:r>
              <a:rPr lang="en-US" dirty="0" err="1" smtClean="0"/>
              <a:t>pts</a:t>
            </a:r>
            <a:r>
              <a:rPr lang="en-US" dirty="0" smtClean="0"/>
              <a:t> with laxity in scalp</a:t>
            </a:r>
          </a:p>
          <a:p>
            <a:r>
              <a:rPr lang="en-US" dirty="0" smtClean="0"/>
              <a:t>Best results when treating crown area Norwood class IV to VI</a:t>
            </a:r>
          </a:p>
          <a:p>
            <a:r>
              <a:rPr lang="en-US" dirty="0" smtClean="0"/>
              <a:t>Multiple designs </a:t>
            </a:r>
          </a:p>
          <a:p>
            <a:pPr lvl="1"/>
            <a:r>
              <a:rPr lang="en-US" dirty="0" smtClean="0"/>
              <a:t>Sagittal midline: easiest, slot like deformity in occipital scalp</a:t>
            </a:r>
          </a:p>
          <a:p>
            <a:pPr lvl="1"/>
            <a:r>
              <a:rPr lang="en-US" dirty="0" smtClean="0"/>
              <a:t>Y pattern</a:t>
            </a:r>
          </a:p>
          <a:p>
            <a:pPr lvl="1"/>
            <a:r>
              <a:rPr lang="en-US" dirty="0" smtClean="0"/>
              <a:t>C, J, S and lateral crescent shapes: technically difficult, central scalp </a:t>
            </a:r>
            <a:r>
              <a:rPr lang="en-US" dirty="0" err="1" smtClean="0"/>
              <a:t>hypesthesia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660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Alopecia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Burns</a:t>
            </a:r>
          </a:p>
          <a:p>
            <a:r>
              <a:rPr lang="en-US" dirty="0" smtClean="0"/>
              <a:t>Traction</a:t>
            </a:r>
          </a:p>
          <a:p>
            <a:r>
              <a:rPr lang="en-US" dirty="0" smtClean="0"/>
              <a:t>Dermatitis</a:t>
            </a:r>
          </a:p>
          <a:p>
            <a:r>
              <a:rPr lang="en-US" dirty="0" smtClean="0"/>
              <a:t>Autoimmune disease</a:t>
            </a:r>
          </a:p>
          <a:p>
            <a:r>
              <a:rPr lang="en-US" dirty="0" smtClean="0"/>
              <a:t>Neoplasm</a:t>
            </a:r>
          </a:p>
          <a:p>
            <a:r>
              <a:rPr lang="en-US" dirty="0" smtClean="0"/>
              <a:t>Radiation</a:t>
            </a:r>
          </a:p>
          <a:p>
            <a:r>
              <a:rPr lang="en-US" dirty="0" smtClean="0"/>
              <a:t>Chemotherapy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Androgenic alopecia – most common in men and women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642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Scalp Reduction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1410" r="14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39577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Local anesthesia/MAC</a:t>
            </a:r>
          </a:p>
          <a:p>
            <a:r>
              <a:rPr lang="en-US" dirty="0" smtClean="0"/>
              <a:t>Incision down through </a:t>
            </a:r>
            <a:r>
              <a:rPr lang="en-US" dirty="0" err="1" smtClean="0"/>
              <a:t>galea</a:t>
            </a:r>
            <a:r>
              <a:rPr lang="en-US" dirty="0" smtClean="0"/>
              <a:t>, bevel incision to parallel follicles</a:t>
            </a:r>
          </a:p>
          <a:p>
            <a:r>
              <a:rPr lang="en-US" dirty="0" err="1" smtClean="0"/>
              <a:t>Subgaleal</a:t>
            </a:r>
            <a:r>
              <a:rPr lang="en-US" dirty="0" smtClean="0"/>
              <a:t> dissection to auricles and neck</a:t>
            </a:r>
          </a:p>
          <a:p>
            <a:r>
              <a:rPr lang="en-US" dirty="0" smtClean="0"/>
              <a:t>Excise overlapping scalp</a:t>
            </a:r>
          </a:p>
          <a:p>
            <a:r>
              <a:rPr lang="en-US" dirty="0" smtClean="0"/>
              <a:t>Close in 2 layers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2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Extensive Scalp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Brandy – described bilateral </a:t>
            </a:r>
            <a:r>
              <a:rPr lang="en-US" dirty="0" err="1" smtClean="0"/>
              <a:t>occipitoparietal</a:t>
            </a:r>
            <a:r>
              <a:rPr lang="en-US" dirty="0" smtClean="0"/>
              <a:t> (BOP) flap and </a:t>
            </a:r>
            <a:r>
              <a:rPr lang="en-US" dirty="0" err="1" smtClean="0"/>
              <a:t>bitemporal</a:t>
            </a:r>
            <a:r>
              <a:rPr lang="en-US" dirty="0" smtClean="0"/>
              <a:t> (BT) flap</a:t>
            </a:r>
          </a:p>
          <a:p>
            <a:r>
              <a:rPr lang="en-US" dirty="0" smtClean="0"/>
              <a:t>Treats baldness at crown and vertex in Norwood IV to VI, does not create frontal hairline</a:t>
            </a:r>
          </a:p>
          <a:p>
            <a:r>
              <a:rPr lang="en-US" dirty="0" smtClean="0"/>
              <a:t>Allows excision of up to 7cm transverse bald skin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pts</a:t>
            </a:r>
            <a:r>
              <a:rPr lang="en-US" dirty="0" smtClean="0"/>
              <a:t> need 2 to 3 procedures</a:t>
            </a:r>
          </a:p>
          <a:p>
            <a:pPr lvl="1"/>
            <a:r>
              <a:rPr lang="en-US" dirty="0" smtClean="0"/>
              <a:t>BOP first, then BT flap 2-3 months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01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Extensive Scalp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500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Staged ligation of occipital vessels 2-6 </a:t>
            </a:r>
            <a:r>
              <a:rPr lang="en-US" dirty="0" err="1" smtClean="0"/>
              <a:t>wks</a:t>
            </a:r>
            <a:r>
              <a:rPr lang="en-US" dirty="0" smtClean="0"/>
              <a:t> prior to procedure via 1cm vertical incision over nuchal ridge</a:t>
            </a:r>
          </a:p>
          <a:p>
            <a:r>
              <a:rPr lang="en-US" dirty="0" smtClean="0"/>
              <a:t>Decreases risk of scalp necrosis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132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Extensive Scalp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5001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Both types require identification of STAs</a:t>
            </a:r>
          </a:p>
          <a:p>
            <a:r>
              <a:rPr lang="en-US" dirty="0" smtClean="0"/>
              <a:t>Extensive undermining onto mastoids and trapezius</a:t>
            </a:r>
          </a:p>
          <a:p>
            <a:r>
              <a:rPr lang="en-US" dirty="0" smtClean="0"/>
              <a:t>Postop </a:t>
            </a:r>
            <a:r>
              <a:rPr lang="en-US" dirty="0" err="1" smtClean="0"/>
              <a:t>telogen</a:t>
            </a:r>
            <a:r>
              <a:rPr lang="en-US" dirty="0" smtClean="0"/>
              <a:t> more common due to altered blood supply to large flaps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26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Extensive Scalp Reduction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3649" r="-23649"/>
          <a:stretch>
            <a:fillRect/>
          </a:stretch>
        </p:blipFill>
        <p:spPr>
          <a:xfrm>
            <a:off x="0" y="1365250"/>
            <a:ext cx="9321075" cy="5126232"/>
          </a:xfrm>
        </p:spPr>
      </p:pic>
    </p:spTree>
    <p:extLst>
      <p:ext uri="{BB962C8B-B14F-4D97-AF65-F5344CB8AC3E}">
        <p14:creationId xmlns:p14="http://schemas.microsoft.com/office/powerpoint/2010/main" val="1274286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Tissue expanders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Tissue expanders can also be used prior to scalp reduction when </a:t>
            </a:r>
            <a:r>
              <a:rPr lang="en-US" dirty="0" err="1" smtClean="0"/>
              <a:t>pt</a:t>
            </a:r>
            <a:r>
              <a:rPr lang="en-US" dirty="0" smtClean="0"/>
              <a:t> has taught scalp skin</a:t>
            </a:r>
          </a:p>
          <a:p>
            <a:r>
              <a:rPr lang="en-US" dirty="0" smtClean="0"/>
              <a:t>Requires repeated filling and temporary cosmetic deformity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12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Juri</a:t>
            </a:r>
            <a:r>
              <a:rPr lang="en-US" dirty="0" smtClean="0"/>
              <a:t> Flap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Restores frontal hairline</a:t>
            </a:r>
          </a:p>
          <a:p>
            <a:r>
              <a:rPr lang="en-US" dirty="0" smtClean="0"/>
              <a:t>Can be combined with scalp resection</a:t>
            </a:r>
          </a:p>
          <a:p>
            <a:r>
              <a:rPr lang="en-US" dirty="0" smtClean="0"/>
              <a:t>Based on STA, can do both sides sequentially</a:t>
            </a:r>
          </a:p>
          <a:p>
            <a:r>
              <a:rPr lang="en-US" dirty="0" smtClean="0"/>
              <a:t>4 stages</a:t>
            </a:r>
          </a:p>
          <a:p>
            <a:pPr lvl="1"/>
            <a:r>
              <a:rPr lang="en-US" dirty="0" smtClean="0"/>
              <a:t>Make donor incisions (1 week)</a:t>
            </a:r>
          </a:p>
          <a:p>
            <a:pPr lvl="1"/>
            <a:r>
              <a:rPr lang="en-US" dirty="0" smtClean="0"/>
              <a:t>Elevate donor flap (1 week)</a:t>
            </a:r>
          </a:p>
          <a:p>
            <a:pPr lvl="1"/>
            <a:r>
              <a:rPr lang="en-US" dirty="0" smtClean="0"/>
              <a:t>Transpose flap (6 weeks)</a:t>
            </a:r>
          </a:p>
          <a:p>
            <a:pPr lvl="1"/>
            <a:r>
              <a:rPr lang="en-US" dirty="0" smtClean="0"/>
              <a:t>Revise dog ear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67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Juri</a:t>
            </a:r>
            <a:r>
              <a:rPr lang="en-US" dirty="0" smtClean="0"/>
              <a:t> Flap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1816" r="-21816"/>
          <a:stretch>
            <a:fillRect/>
          </a:stretch>
        </p:blipFill>
        <p:spPr>
          <a:xfrm>
            <a:off x="-215044" y="1443401"/>
            <a:ext cx="9560306" cy="5257800"/>
          </a:xfrm>
        </p:spPr>
      </p:pic>
    </p:spTree>
    <p:extLst>
      <p:ext uri="{BB962C8B-B14F-4D97-AF65-F5344CB8AC3E}">
        <p14:creationId xmlns:p14="http://schemas.microsoft.com/office/powerpoint/2010/main" val="3651261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Patient selection is critical for good results</a:t>
            </a:r>
          </a:p>
          <a:p>
            <a:r>
              <a:rPr lang="en-US" dirty="0" smtClean="0"/>
              <a:t>Modern follicular unit transplants offer the most natural looking results</a:t>
            </a:r>
          </a:p>
          <a:p>
            <a:r>
              <a:rPr lang="en-US" dirty="0" smtClean="0"/>
              <a:t>Flap and scalp excisions while once popular, now are seldom used due to difficult technique and unnatural appearing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953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Androgenic Alopecia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Affects scalp follicles</a:t>
            </a:r>
          </a:p>
          <a:p>
            <a:r>
              <a:rPr lang="en-US" dirty="0" smtClean="0"/>
              <a:t>Genetically susceptible to androgen inhibition</a:t>
            </a:r>
          </a:p>
          <a:p>
            <a:r>
              <a:rPr lang="en-US" dirty="0" smtClean="0"/>
              <a:t>Terminal hairs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vellus</a:t>
            </a:r>
            <a:r>
              <a:rPr lang="en-US" dirty="0" smtClean="0">
                <a:sym typeface="Wingdings"/>
              </a:rPr>
              <a:t> hairs</a:t>
            </a:r>
          </a:p>
          <a:p>
            <a:r>
              <a:rPr lang="en-US" dirty="0" err="1" smtClean="0">
                <a:sym typeface="Wingdings"/>
              </a:rPr>
              <a:t>Frontotemporal</a:t>
            </a:r>
            <a:r>
              <a:rPr lang="en-US" dirty="0" smtClean="0">
                <a:sym typeface="Wingdings"/>
              </a:rPr>
              <a:t> and crown regions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6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Norwood Classification</a:t>
            </a:r>
            <a:endParaRPr lang="en-US" dirty="0"/>
          </a:p>
        </p:txBody>
      </p:sp>
      <p:pic>
        <p:nvPicPr>
          <p:cNvPr id="5" name="Content Placeholder 4" descr="sm.norwood_sca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461" r="-47461"/>
          <a:stretch>
            <a:fillRect/>
          </a:stretch>
        </p:blipFill>
        <p:spPr>
          <a:xfrm>
            <a:off x="0" y="1364152"/>
            <a:ext cx="9266049" cy="5095970"/>
          </a:xfrm>
        </p:spPr>
      </p:pic>
    </p:spTree>
    <p:extLst>
      <p:ext uri="{BB962C8B-B14F-4D97-AF65-F5344CB8AC3E}">
        <p14:creationId xmlns:p14="http://schemas.microsoft.com/office/powerpoint/2010/main" val="4249124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Finasteride</a:t>
            </a:r>
            <a:r>
              <a:rPr lang="en-US" dirty="0" smtClean="0"/>
              <a:t> (</a:t>
            </a:r>
            <a:r>
              <a:rPr lang="en-US" dirty="0" err="1" smtClean="0"/>
              <a:t>Propecia</a:t>
            </a:r>
            <a:r>
              <a:rPr lang="en-US" dirty="0" smtClean="0"/>
              <a:t>) 1mg/day</a:t>
            </a:r>
          </a:p>
          <a:p>
            <a:pPr lvl="1"/>
            <a:r>
              <a:rPr lang="en-US" dirty="0" smtClean="0"/>
              <a:t>Competitive and specific inhibitor of </a:t>
            </a:r>
            <a:r>
              <a:rPr lang="en-US" dirty="0" err="1" smtClean="0"/>
              <a:t>coversion</a:t>
            </a:r>
            <a:r>
              <a:rPr lang="en-US" dirty="0" smtClean="0"/>
              <a:t> of testosterone to DHT</a:t>
            </a:r>
          </a:p>
          <a:p>
            <a:pPr lvl="1"/>
            <a:r>
              <a:rPr lang="en-US" dirty="0" smtClean="0"/>
              <a:t>Sexual side effects (loss of libido and potency)</a:t>
            </a:r>
          </a:p>
          <a:p>
            <a:r>
              <a:rPr lang="en-US" dirty="0" err="1" smtClean="0"/>
              <a:t>Minoxidil</a:t>
            </a:r>
            <a:r>
              <a:rPr lang="en-US" dirty="0" smtClean="0"/>
              <a:t> (Rogaine), 2 or 5%</a:t>
            </a:r>
          </a:p>
          <a:p>
            <a:pPr lvl="1"/>
            <a:r>
              <a:rPr lang="en-US" dirty="0" smtClean="0"/>
              <a:t>Initially found to have side effect of </a:t>
            </a:r>
            <a:r>
              <a:rPr lang="en-US" dirty="0" err="1" smtClean="0"/>
              <a:t>hypertrichosis</a:t>
            </a:r>
            <a:endParaRPr lang="en-US" dirty="0" smtClean="0"/>
          </a:p>
          <a:p>
            <a:pPr lvl="1"/>
            <a:r>
              <a:rPr lang="en-US" dirty="0" smtClean="0"/>
              <a:t>K+ channel opener and vasodilator</a:t>
            </a:r>
          </a:p>
          <a:p>
            <a:pPr lvl="1"/>
            <a:r>
              <a:rPr lang="en-US" dirty="0" smtClean="0"/>
              <a:t>Unknown mechanism for hair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97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94819" cy="4525963"/>
          </a:xfrm>
        </p:spPr>
        <p:txBody>
          <a:bodyPr/>
          <a:lstStyle/>
          <a:p>
            <a:r>
              <a:rPr lang="en-US" dirty="0" smtClean="0"/>
              <a:t>Restore natural </a:t>
            </a:r>
            <a:r>
              <a:rPr lang="en-US" dirty="0" err="1" smtClean="0"/>
              <a:t>frontotemporal</a:t>
            </a:r>
            <a:r>
              <a:rPr lang="en-US" dirty="0" smtClean="0"/>
              <a:t> hairline</a:t>
            </a:r>
          </a:p>
          <a:p>
            <a:r>
              <a:rPr lang="en-US" dirty="0" smtClean="0"/>
              <a:t>Avoid designs that require unnatural hairstyles </a:t>
            </a:r>
            <a:r>
              <a:rPr lang="en-US" dirty="0" smtClean="0">
                <a:solidFill>
                  <a:srgbClr val="FFFF00"/>
                </a:solidFill>
                <a:sym typeface="Wingdings"/>
              </a:rPr>
              <a:t>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3" descr="donald-trum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861" y="1600200"/>
            <a:ext cx="329281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421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Natural </a:t>
            </a:r>
            <a:r>
              <a:rPr lang="en-US" dirty="0" err="1" smtClean="0"/>
              <a:t>frontotemporal</a:t>
            </a:r>
            <a:r>
              <a:rPr lang="en-US" dirty="0" smtClean="0"/>
              <a:t> hairline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85258" r="-8525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8051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History and physical</a:t>
            </a:r>
          </a:p>
          <a:p>
            <a:r>
              <a:rPr lang="en-US" dirty="0" smtClean="0"/>
              <a:t>Expectations</a:t>
            </a:r>
          </a:p>
          <a:p>
            <a:r>
              <a:rPr lang="en-US" dirty="0" smtClean="0"/>
              <a:t>Age – may need to delay until older if unsure about future balding in donor areas</a:t>
            </a:r>
          </a:p>
          <a:p>
            <a:r>
              <a:rPr lang="en-US" dirty="0" smtClean="0"/>
              <a:t>Donor area hair density (&gt;8 hairs in 4mm circle)</a:t>
            </a:r>
          </a:p>
          <a:p>
            <a:r>
              <a:rPr lang="en-US" dirty="0" smtClean="0"/>
              <a:t>Hair type and skin color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14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Rarely have Norwood type pattern</a:t>
            </a:r>
          </a:p>
          <a:p>
            <a:r>
              <a:rPr lang="en-US" dirty="0" smtClean="0"/>
              <a:t>Hair may be thinned </a:t>
            </a:r>
          </a:p>
          <a:p>
            <a:r>
              <a:rPr lang="en-US" dirty="0" smtClean="0"/>
              <a:t>Hormonal and autoimmune causes more prevalent</a:t>
            </a:r>
          </a:p>
          <a:p>
            <a:r>
              <a:rPr lang="en-US" dirty="0" err="1" smtClean="0"/>
              <a:t>Minoxidil</a:t>
            </a:r>
            <a:r>
              <a:rPr lang="en-US" dirty="0" smtClean="0"/>
              <a:t> 2% 1</a:t>
            </a:r>
            <a:r>
              <a:rPr lang="en-US" baseline="30000" dirty="0" smtClean="0"/>
              <a:t>st</a:t>
            </a:r>
            <a:r>
              <a:rPr lang="en-US" dirty="0" smtClean="0"/>
              <a:t> line </a:t>
            </a:r>
            <a:r>
              <a:rPr lang="en-US" dirty="0" err="1" smtClean="0"/>
              <a:t>tx</a:t>
            </a:r>
            <a:r>
              <a:rPr lang="en-US" dirty="0" smtClean="0"/>
              <a:t>, </a:t>
            </a:r>
            <a:r>
              <a:rPr lang="en-US" dirty="0" err="1" smtClean="0"/>
              <a:t>Finasteride</a:t>
            </a:r>
            <a:r>
              <a:rPr lang="en-US" dirty="0" smtClean="0"/>
              <a:t> not shown to be of benefit in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3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196</TotalTime>
  <Words>783</Words>
  <Application>Microsoft Macintosh PowerPoint</Application>
  <PresentationFormat>On-screen Show (4:3)</PresentationFormat>
  <Paragraphs>128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Twilight</vt:lpstr>
      <vt:lpstr>Management of Alopecia </vt:lpstr>
      <vt:lpstr>Causes of Alopecia</vt:lpstr>
      <vt:lpstr>Androgenic Alopecia</vt:lpstr>
      <vt:lpstr>Norwood Classification</vt:lpstr>
      <vt:lpstr>Medical Therapy</vt:lpstr>
      <vt:lpstr>Surgical Management</vt:lpstr>
      <vt:lpstr>Natural frontotemporal hairline</vt:lpstr>
      <vt:lpstr>Patient Evaluation</vt:lpstr>
      <vt:lpstr>Women</vt:lpstr>
      <vt:lpstr>Anesthesia</vt:lpstr>
      <vt:lpstr>History of hair autografts</vt:lpstr>
      <vt:lpstr>Donor harvesting</vt:lpstr>
      <vt:lpstr>Donor harvesting</vt:lpstr>
      <vt:lpstr>Preparing follicular units</vt:lpstr>
      <vt:lpstr>Recipient site</vt:lpstr>
      <vt:lpstr>Spacing of grafts</vt:lpstr>
      <vt:lpstr>Postop</vt:lpstr>
      <vt:lpstr>Complications</vt:lpstr>
      <vt:lpstr>Scalp Reduction</vt:lpstr>
      <vt:lpstr>Types of Scalp Reduction</vt:lpstr>
      <vt:lpstr>Technique</vt:lpstr>
      <vt:lpstr>Extensive Scalp Reduction</vt:lpstr>
      <vt:lpstr>Extensive Scalp Reduction</vt:lpstr>
      <vt:lpstr>Extensive Scalp Reduction</vt:lpstr>
      <vt:lpstr>Extensive Scalp Reduction</vt:lpstr>
      <vt:lpstr>Tissue expanders </vt:lpstr>
      <vt:lpstr>Juri Flap </vt:lpstr>
      <vt:lpstr>Juri Flap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Alopecia </dc:title>
  <dc:creator>Ashley Balaker</dc:creator>
  <cp:lastModifiedBy>Ashley Balaker</cp:lastModifiedBy>
  <cp:revision>12</cp:revision>
  <dcterms:created xsi:type="dcterms:W3CDTF">2012-03-19T23:13:39Z</dcterms:created>
  <dcterms:modified xsi:type="dcterms:W3CDTF">2012-03-20T02:30:38Z</dcterms:modified>
</cp:coreProperties>
</file>