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9" r:id="rId4"/>
    <p:sldId id="262" r:id="rId5"/>
    <p:sldId id="261" r:id="rId6"/>
    <p:sldId id="263" r:id="rId7"/>
    <p:sldId id="292" r:id="rId8"/>
    <p:sldId id="313" r:id="rId9"/>
    <p:sldId id="266" r:id="rId10"/>
    <p:sldId id="283" r:id="rId11"/>
    <p:sldId id="282" r:id="rId12"/>
    <p:sldId id="304" r:id="rId13"/>
    <p:sldId id="305" r:id="rId14"/>
    <p:sldId id="306" r:id="rId15"/>
    <p:sldId id="277" r:id="rId16"/>
    <p:sldId id="273" r:id="rId17"/>
    <p:sldId id="274" r:id="rId18"/>
    <p:sldId id="276" r:id="rId19"/>
    <p:sldId id="275" r:id="rId20"/>
    <p:sldId id="278" r:id="rId21"/>
    <p:sldId id="307" r:id="rId22"/>
    <p:sldId id="265" r:id="rId23"/>
    <p:sldId id="279" r:id="rId24"/>
    <p:sldId id="296" r:id="rId25"/>
    <p:sldId id="297" r:id="rId26"/>
    <p:sldId id="290" r:id="rId27"/>
    <p:sldId id="289" r:id="rId28"/>
    <p:sldId id="299" r:id="rId29"/>
    <p:sldId id="291" r:id="rId30"/>
    <p:sldId id="295" r:id="rId31"/>
    <p:sldId id="280" r:id="rId32"/>
    <p:sldId id="300" r:id="rId33"/>
    <p:sldId id="301" r:id="rId34"/>
    <p:sldId id="284" r:id="rId35"/>
    <p:sldId id="308" r:id="rId36"/>
    <p:sldId id="309" r:id="rId37"/>
    <p:sldId id="310" r:id="rId38"/>
    <p:sldId id="312" r:id="rId39"/>
    <p:sldId id="311" r:id="rId40"/>
    <p:sldId id="30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60"/>
  </p:normalViewPr>
  <p:slideViewPr>
    <p:cSldViewPr>
      <p:cViewPr>
        <p:scale>
          <a:sx n="66" d="100"/>
          <a:sy n="66" d="100"/>
        </p:scale>
        <p:origin x="-77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285A5F-2C57-4F2A-A36C-C3EE1178536D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E9EF67-E790-4B59-A961-E20956D70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57BAC-7180-4C97-AD10-65E03D610B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06761-2BBF-41BB-8DFC-1C2780AFFA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DA82-67D4-4135-A315-4426C7FFA6FC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5D635D-5DBE-4346-AA7A-8A40912A4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62B0-23C1-4EF9-9903-A63CBA4C9A49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43D3-8F87-4D5C-BE8F-87C6A93EA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FD51-C62E-47A2-9637-A264C277CA01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13F-2355-4853-B6AE-A5CB5F0A8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2E80-92D4-4729-A436-27CF6F86CCA9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D7C7-0ADE-4BB1-ABC3-E6F5C4CA4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6C7B-8204-4C4E-B04E-3D4447BECA85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5730-E864-44CD-AAC3-FD267680A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6366-0871-4F3E-9BA6-A03451181C83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E412-9B93-4066-9075-AB6264F6A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A6AF-F868-4BD3-9E82-8DF27A4CFF08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C516-FFCE-4FF5-9808-CCC891975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2D87-7C08-44BF-ACBE-501A36F38156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7AA2-0521-4DB7-901E-9309AF469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D0EC-B8F0-4CD4-A57C-962D24928390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1A4A-88AE-4065-81ED-22429EB6AA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C6D9-956A-4DC2-8C8A-68261483B401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94DB-D36C-413D-AEF2-6098278C5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C148-DBE2-4BF6-99A0-8C5A353001F4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6F4B-2C81-48DD-8151-6AE4E9207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22AB30-B3DD-4721-98A4-CE92FA77E523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CFEF7E3-CA99-4FFA-930D-8E2994E65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Jennifer Bergeron</a:t>
            </a:r>
          </a:p>
          <a:p>
            <a:pPr eaLnBrk="1" hangingPunct="1"/>
            <a:r>
              <a:rPr lang="en-US" smtClean="0"/>
              <a:t>April 11, 2012</a:t>
            </a:r>
          </a:p>
        </p:txBody>
      </p:sp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b="1" smtClean="0"/>
              <a:t>Medialization Thyroplasty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Before you start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Positioning: shoulder roll with neck extended</a:t>
            </a:r>
          </a:p>
          <a:p>
            <a:pPr eaLnBrk="1" hangingPunct="1"/>
            <a:r>
              <a:rPr lang="en-US" sz="3200" smtClean="0"/>
              <a:t>Flexible scope: (Dr. Berke does not do this, Dr. Chhetri and many others do):</a:t>
            </a:r>
          </a:p>
          <a:p>
            <a:pPr lvl="1" eaLnBrk="1" hangingPunct="1"/>
            <a:r>
              <a:rPr lang="en-US" sz="2800" smtClean="0"/>
              <a:t>Once patient is positioned place flex so that you get a clear view of the true vocal folds.  </a:t>
            </a:r>
          </a:p>
          <a:p>
            <a:pPr lvl="1" eaLnBrk="1" hangingPunct="1"/>
            <a:r>
              <a:rPr lang="en-US" sz="2800" smtClean="0"/>
              <a:t>Then (here’s the tricky part) fix the scope to something (anything, Dr. Chhetri uses the ortho bar, many people use a jimmy-rigged IV pole.  Whatever works to hold the scope in place)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85800"/>
            <a:ext cx="4800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Set-up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52400" y="6048375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Rosen CA, Simpson CB. Silastic Medialization Laryngoplasty for Unilateral Vocal Fold  Paralysis. In: Operative Techniques in Laryngology. Berlin, Germany: Springer-Verlag; 2008:242-251.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Set-up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5156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8608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Starting the operation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Horizontal incision over thyroid cartilage</a:t>
            </a:r>
          </a:p>
          <a:p>
            <a:pPr eaLnBrk="1" hangingPunct="1"/>
            <a:r>
              <a:rPr lang="en-US" sz="3200" smtClean="0"/>
              <a:t>Subplatysmal flaps</a:t>
            </a:r>
          </a:p>
          <a:p>
            <a:pPr eaLnBrk="1" hangingPunct="1"/>
            <a:r>
              <a:rPr lang="en-US" sz="3200" smtClean="0"/>
              <a:t>Separate midline raphe</a:t>
            </a:r>
          </a:p>
          <a:p>
            <a:pPr eaLnBrk="1" hangingPunct="1"/>
            <a:r>
              <a:rPr lang="en-US" sz="3200" smtClean="0"/>
              <a:t>Expose lateral thyroid ala to notch superiorly, and inferior border past tubercle</a:t>
            </a:r>
          </a:p>
          <a:p>
            <a:pPr eaLnBrk="1" hangingPunct="1"/>
            <a:r>
              <a:rPr lang="en-US" sz="3200" smtClean="0"/>
              <a:t>Oblique line: need to remove some of these muscular attachments to expose the inferior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 before cutting</a:t>
            </a:r>
          </a:p>
          <a:p>
            <a:pPr eaLnBrk="1" hangingPunct="1"/>
            <a:r>
              <a:rPr lang="en-US" sz="3200" smtClean="0"/>
              <a:t>Goal: window at the level of the TVF, so you will medialize only the TVF</a:t>
            </a:r>
          </a:p>
          <a:p>
            <a:pPr eaLnBrk="1" hangingPunct="1"/>
            <a:r>
              <a:rPr lang="en-US" sz="3200" smtClean="0"/>
              <a:t>If carving your own implant, or using Gore-Tex can free-hand</a:t>
            </a:r>
          </a:p>
          <a:p>
            <a:pPr eaLnBrk="1" hangingPunct="1"/>
            <a:r>
              <a:rPr lang="en-US" sz="3200" smtClean="0"/>
              <a:t>If using pre-formed implant (i.e. Montgomery or titanium) must use window sizer to mark window</a:t>
            </a:r>
          </a:p>
          <a:p>
            <a:pPr eaLnBrk="1" hangingPunct="1"/>
            <a:r>
              <a:rPr lang="en-US" sz="3200" smtClean="0"/>
              <a:t>Perichondrium:  </a:t>
            </a:r>
            <a:r>
              <a:rPr lang="en-US" sz="2800" smtClean="0"/>
              <a:t>Dr. Berke and Dr. Chhetri leave the perichondrium intact.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Superior edge</a:t>
            </a:r>
            <a:r>
              <a:rPr lang="en-US" sz="3200" smtClean="0"/>
              <a:t> of window most important (bc if too high will medialize false VF)</a:t>
            </a:r>
          </a:p>
          <a:p>
            <a:pPr eaLnBrk="1" hangingPunct="1"/>
            <a:r>
              <a:rPr lang="en-US" sz="3200" smtClean="0"/>
              <a:t>Half way between the thyroid notch and the inferior border of the thyroid cartilage, parallel to the inferior border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28825"/>
            <a:ext cx="401002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362200" y="3856038"/>
            <a:ext cx="4062413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4862513"/>
            <a:ext cx="41910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4343400"/>
            <a:ext cx="41910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24613" y="1600200"/>
            <a:ext cx="0" cy="510540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8025" y="3671888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notch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8025" y="4678363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Inferior border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" y="4038600"/>
            <a:ext cx="192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superior edge of  Window</a:t>
            </a:r>
          </a:p>
        </p:txBody>
      </p:sp>
      <p:sp>
        <p:nvSpPr>
          <p:cNvPr id="30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225" y="1676400"/>
            <a:ext cx="3276600" cy="390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003425" y="3856038"/>
            <a:ext cx="12954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03425" y="4862513"/>
            <a:ext cx="18288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3425" y="4343400"/>
            <a:ext cx="1730375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025" y="3671888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notch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025" y="4678363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Inferior border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4800" y="4065588"/>
            <a:ext cx="1927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Superior edge of Window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025" y="52546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Inferior border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99225" y="3124200"/>
            <a:ext cx="233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Superior edge of window parallel to inferior border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003425" y="4383088"/>
            <a:ext cx="4495800" cy="94138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832225" y="3735388"/>
            <a:ext cx="2667000" cy="549275"/>
          </a:xfrm>
          <a:prstGeom prst="line">
            <a:avLst/>
          </a:prstGeom>
          <a:noFill/>
          <a:ln w="31750" algn="ctr">
            <a:solidFill>
              <a:srgbClr val="0000FF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size of the window is dependent on the size of the larynx, men &gt; women</a:t>
            </a:r>
          </a:p>
          <a:p>
            <a:pPr eaLnBrk="1" hangingPunct="1"/>
            <a:r>
              <a:rPr lang="en-US" sz="3200" smtClean="0"/>
              <a:t>Dr. Berke and Dr. Chhetri eyeball this: </a:t>
            </a:r>
          </a:p>
          <a:p>
            <a:pPr lvl="1" eaLnBrk="1" hangingPunct="1"/>
            <a:r>
              <a:rPr lang="en-US" sz="2800" smtClean="0"/>
              <a:t>Anterior border should be about 5-7mm posterior to midline</a:t>
            </a:r>
          </a:p>
          <a:p>
            <a:pPr lvl="1" eaLnBrk="1" hangingPunct="1"/>
            <a:r>
              <a:rPr lang="en-US" sz="2800" smtClean="0"/>
              <a:t>Posterior border should be just anterior to the oblique line (width usually about 10-13mm)</a:t>
            </a:r>
          </a:p>
          <a:p>
            <a:pPr lvl="1" eaLnBrk="1" hangingPunct="1"/>
            <a:r>
              <a:rPr lang="en-US" sz="2800" smtClean="0"/>
              <a:t>Inferior border should be about 2-3 mm superior to the inferior border to prevent fracturing (height usually 4-6mm)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225" y="1676400"/>
            <a:ext cx="3276600" cy="390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003425" y="4343400"/>
            <a:ext cx="15240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304800" y="4032250"/>
            <a:ext cx="192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superior edge of Window</a:t>
            </a:r>
          </a:p>
        </p:txBody>
      </p:sp>
      <p:sp>
        <p:nvSpPr>
          <p:cNvPr id="33797" name="TextBox 14"/>
          <p:cNvSpPr txBox="1">
            <a:spLocks noChangeArrowheads="1"/>
          </p:cNvSpPr>
          <p:nvPr/>
        </p:nvSpPr>
        <p:spPr bwMode="auto">
          <a:xfrm>
            <a:off x="327025" y="52546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Inferior border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99225" y="3671888"/>
            <a:ext cx="2339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Inferior edge about 2-3mm from inferior border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003425" y="4383088"/>
            <a:ext cx="4495800" cy="94138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3908425" y="4132263"/>
            <a:ext cx="2590800" cy="546100"/>
          </a:xfrm>
          <a:prstGeom prst="line">
            <a:avLst/>
          </a:prstGeom>
          <a:noFill/>
          <a:ln w="3175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33801" name="Straight Connector 23"/>
          <p:cNvCxnSpPr>
            <a:cxnSpLocks noChangeShapeType="1"/>
          </p:cNvCxnSpPr>
          <p:nvPr/>
        </p:nvCxnSpPr>
        <p:spPr bwMode="auto">
          <a:xfrm flipV="1">
            <a:off x="3832225" y="3735388"/>
            <a:ext cx="2667000" cy="549275"/>
          </a:xfrm>
          <a:prstGeom prst="line">
            <a:avLst/>
          </a:prstGeom>
          <a:noFill/>
          <a:ln w="31750" algn="ctr">
            <a:solidFill>
              <a:srgbClr val="0000FF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953000"/>
          </a:xfrm>
        </p:spPr>
        <p:txBody>
          <a:bodyPr/>
          <a:lstStyle/>
          <a:p>
            <a:pPr eaLnBrk="1" hangingPunct="1"/>
            <a:r>
              <a:rPr lang="en-US" sz="3200" smtClean="0"/>
              <a:t>Payr in </a:t>
            </a:r>
            <a:r>
              <a:rPr lang="en-US" sz="3200" b="1" smtClean="0"/>
              <a:t>1915</a:t>
            </a:r>
            <a:r>
              <a:rPr lang="en-US" sz="3200" smtClean="0"/>
              <a:t> first described medialzing paralyzed vocal fold by inward displacement of overlying thyroid cartilage with cartilage wedge</a:t>
            </a:r>
          </a:p>
          <a:p>
            <a:pPr eaLnBrk="1" hangingPunct="1"/>
            <a:r>
              <a:rPr lang="en-US" sz="3200" smtClean="0"/>
              <a:t>Isshiki in </a:t>
            </a:r>
            <a:r>
              <a:rPr lang="en-US" sz="3200" b="1" smtClean="0"/>
              <a:t>1974</a:t>
            </a:r>
            <a:r>
              <a:rPr lang="en-US" sz="3200" smtClean="0"/>
              <a:t> first described the 4 types of thyroplasty we recognize today on a canine model</a:t>
            </a:r>
          </a:p>
          <a:p>
            <a:pPr eaLnBrk="1" hangingPunct="1"/>
            <a:r>
              <a:rPr lang="en-US" sz="3200" smtClean="0"/>
              <a:t>1990’s: Medialization Thyroplasty was a well-accepted commonly-performed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225" y="1676400"/>
            <a:ext cx="3276600" cy="390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003425" y="4343400"/>
            <a:ext cx="15240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xtBox 11"/>
          <p:cNvSpPr txBox="1">
            <a:spLocks noChangeArrowheads="1"/>
          </p:cNvSpPr>
          <p:nvPr/>
        </p:nvSpPr>
        <p:spPr bwMode="auto">
          <a:xfrm>
            <a:off x="304800" y="4038600"/>
            <a:ext cx="192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Level of superior edge of Window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4158734"/>
            <a:ext cx="892630" cy="369332"/>
          </a:xfrm>
          <a:prstGeom prst="rect">
            <a:avLst/>
          </a:prstGeom>
          <a:scene3d>
            <a:camera prst="orthographicFront">
              <a:rot lat="0" lon="0" rev="7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03425" y="4383088"/>
            <a:ext cx="4495800" cy="94138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14"/>
          <p:cNvSpPr txBox="1">
            <a:spLocks noChangeArrowheads="1"/>
          </p:cNvSpPr>
          <p:nvPr/>
        </p:nvSpPr>
        <p:spPr bwMode="auto">
          <a:xfrm>
            <a:off x="327025" y="52546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Inferior border</a:t>
            </a:r>
          </a:p>
        </p:txBody>
      </p:sp>
      <p:cxnSp>
        <p:nvCxnSpPr>
          <p:cNvPr id="16" name="Straight Connector 15"/>
          <p:cNvCxnSpPr>
            <a:endCxn id="34825" idx="1"/>
          </p:cNvCxnSpPr>
          <p:nvPr/>
        </p:nvCxnSpPr>
        <p:spPr>
          <a:xfrm flipV="1">
            <a:off x="3908425" y="4132263"/>
            <a:ext cx="2590800" cy="54610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6"/>
          <p:cNvSpPr txBox="1">
            <a:spLocks noChangeArrowheads="1"/>
          </p:cNvSpPr>
          <p:nvPr/>
        </p:nvSpPr>
        <p:spPr bwMode="auto">
          <a:xfrm>
            <a:off x="6499225" y="3671888"/>
            <a:ext cx="2339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/>
              </a:rPr>
              <a:t>Inferior edge about 2-3mm from inferior border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32225" y="3735388"/>
            <a:ext cx="2667000" cy="54927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18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Window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Cutting the window</a:t>
            </a:r>
          </a:p>
          <a:p>
            <a:pPr lvl="1" eaLnBrk="1" hangingPunct="1"/>
            <a:r>
              <a:rPr lang="en-US" sz="2800" smtClean="0"/>
              <a:t>If cartilage is soft use #15 blade</a:t>
            </a:r>
          </a:p>
          <a:p>
            <a:pPr lvl="1" eaLnBrk="1" hangingPunct="1"/>
            <a:r>
              <a:rPr lang="en-US" sz="2800" smtClean="0"/>
              <a:t>If calcified: </a:t>
            </a:r>
          </a:p>
          <a:p>
            <a:pPr lvl="2" eaLnBrk="1" hangingPunct="1"/>
            <a:r>
              <a:rPr lang="en-US" sz="2600" smtClean="0"/>
              <a:t>Dr. Berke and Dr. Chhetri use oscillating saw</a:t>
            </a:r>
          </a:p>
          <a:p>
            <a:pPr lvl="2" eaLnBrk="1" hangingPunct="1"/>
            <a:r>
              <a:rPr lang="en-US" sz="2600" smtClean="0"/>
              <a:t>Others use otologic drill 2mm burr to outline window and then a Kerrison to remove remaining cartilage</a:t>
            </a:r>
          </a:p>
          <a:p>
            <a:pPr eaLnBrk="1" hangingPunct="1"/>
            <a:r>
              <a:rPr lang="en-US" sz="3200" smtClean="0"/>
              <a:t>Inner perichondrium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51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Fun fact:  Originally, after the window was cut, the cartilage of the window was pushed in by a cartilage shim or later an implant.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33700"/>
            <a:ext cx="33877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52400" y="6135688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Isshiki N, Mechanical and Dynamic Aspects of Voice Production as Related to Voice Therapy and Phonosurgery.</a:t>
            </a:r>
            <a:r>
              <a:rPr lang="en-US" sz="12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Otolaryngol Head Neck Surg. </a:t>
            </a:r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2000;122:782-793.</a:t>
            </a:r>
          </a:p>
          <a:p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Hong KH, Kim JH, Kim HK. Anterior and Posterior Medialization (APM) Thyroplasty. Laryngoscope. 2001; 111:1406-1412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It was later found that the cartilage migrated  over time. Dr. Berke and Dr. Bielamowicz suggested a trap door technique to prevent migration.  </a:t>
            </a:r>
          </a:p>
          <a:p>
            <a:pPr eaLnBrk="1" hangingPunct="1"/>
            <a:endParaRPr lang="en-US" sz="2400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Bielamowicz S, Berke G. “An Improved Method of Medialization Laryngoplasty Using a Three-sided Thyroplasty Window.” Laryngoscope. 1995: 105:537-539.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62404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It was eventually discovered that over time the medialized cartilage degraded (this was shown histologically) causing the voice to worsen as it got smaller. </a:t>
            </a:r>
          </a:p>
          <a:p>
            <a:pPr eaLnBrk="1" hangingPunct="1"/>
            <a:r>
              <a:rPr lang="en-US" sz="3200" smtClean="0"/>
              <a:t>Now, we remove the cartilage before placing an implant.</a:t>
            </a:r>
          </a:p>
          <a:p>
            <a:pPr eaLnBrk="1" hangingPunct="1"/>
            <a:endParaRPr lang="en-US" sz="3200" smtClean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Implants come in many materials shapes and sizes and little has been shown to prove the superiority of one method over another.</a:t>
            </a:r>
          </a:p>
          <a:p>
            <a:pPr eaLnBrk="1" hangingPunct="1"/>
            <a:r>
              <a:rPr lang="en-US" sz="3200" smtClean="0"/>
              <a:t>They can be pre-formed (Montgomery, Titanium, or Calcium Hydroxylapatite), hand carved silicone, or layered Gore-Tex.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4267200" cy="5084763"/>
          </a:xfrm>
        </p:spPr>
        <p:txBody>
          <a:bodyPr/>
          <a:lstStyle/>
          <a:p>
            <a:pPr eaLnBrk="1" hangingPunct="1"/>
            <a:r>
              <a:rPr lang="en-US" sz="3200" smtClean="0"/>
              <a:t>Montgomery</a:t>
            </a:r>
          </a:p>
          <a:p>
            <a:pPr lvl="1" eaLnBrk="1" hangingPunct="1"/>
            <a:r>
              <a:rPr lang="en-US" sz="3000" smtClean="0"/>
              <a:t>Set window size for men and women, 5 implants sizes for each window.  </a:t>
            </a:r>
          </a:p>
          <a:p>
            <a:pPr lvl="1" eaLnBrk="1" hangingPunct="1"/>
            <a:r>
              <a:rPr lang="en-US" sz="3000" smtClean="0"/>
              <a:t>Use an implant sizer to decide which implant to use</a:t>
            </a:r>
          </a:p>
          <a:p>
            <a:pPr lvl="1" eaLnBrk="1" hangingPunct="1"/>
            <a:r>
              <a:rPr lang="en-US" sz="3000" smtClean="0"/>
              <a:t>Has inner and outer phalanges securing in place.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088" y="1752600"/>
            <a:ext cx="40465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5181600" y="6324600"/>
            <a:ext cx="3657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http://www.bosmed.com/thyroplasty.html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Titanium VF medialization Implant</a:t>
            </a:r>
          </a:p>
          <a:p>
            <a:pPr lvl="1" eaLnBrk="1" hangingPunct="1"/>
            <a:r>
              <a:rPr lang="en-US" sz="3000" smtClean="0"/>
              <a:t>Secured in place at varying depths depending on voice with titanium screw system.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2971800"/>
            <a:ext cx="29718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52400" y="63246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Schneider B, Denik DM, Bigenahn W. Acoustic assessment of the voice quality before and after medialization thyroplasty using the titanium vocal fold medialization implant (TVFMI).  Otolaryngol Head Neck Surg. 2003; 128:815-822.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74963"/>
            <a:ext cx="25908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86868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Free-form: Gore-Tex (ePTFE)</a:t>
            </a:r>
          </a:p>
          <a:p>
            <a:pPr lvl="1" eaLnBrk="1" hangingPunct="1"/>
            <a:r>
              <a:rPr lang="en-US" sz="2800" smtClean="0"/>
              <a:t>Pre-made strip or create a strip from vascular patch</a:t>
            </a:r>
          </a:p>
          <a:p>
            <a:pPr lvl="1" eaLnBrk="1" hangingPunct="1"/>
            <a:r>
              <a:rPr lang="en-US" sz="2800" smtClean="0"/>
              <a:t>Layer it into window to medialize vocal fold</a:t>
            </a:r>
          </a:p>
        </p:txBody>
      </p:sp>
      <p:pic>
        <p:nvPicPr>
          <p:cNvPr id="45059" name="Picture 2" descr="Gor-Tex partially implanted through bilateral thyroplasty win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29000"/>
            <a:ext cx="4800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413500" y="6096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Valeo T. The Voice Lift: Should vocal fold surgery be considered a cosmetic procedure? ENT today. April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Isshiki’s Thyroplasty	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Was a true THYROPLASTY</a:t>
            </a:r>
          </a:p>
          <a:p>
            <a:pPr lvl="1" eaLnBrk="1" hangingPunct="1"/>
            <a:r>
              <a:rPr lang="en-US" sz="2800" smtClean="0"/>
              <a:t>Cutting and reshaping thyroid cartilage in various ways</a:t>
            </a:r>
          </a:p>
          <a:p>
            <a:pPr eaLnBrk="1" hangingPunct="1"/>
            <a:r>
              <a:rPr lang="en-US" sz="3200" smtClean="0"/>
              <a:t>4 Types</a:t>
            </a:r>
          </a:p>
          <a:p>
            <a:pPr lvl="1" eaLnBrk="1" hangingPunct="1"/>
            <a:r>
              <a:rPr lang="en-US" sz="2800" smtClean="0"/>
              <a:t>Type I: Medialization</a:t>
            </a:r>
          </a:p>
          <a:p>
            <a:pPr lvl="1" eaLnBrk="1" hangingPunct="1"/>
            <a:r>
              <a:rPr lang="en-US" sz="2800" smtClean="0"/>
              <a:t>Type II: Lateralization</a:t>
            </a:r>
          </a:p>
          <a:p>
            <a:pPr lvl="1" eaLnBrk="1" hangingPunct="1"/>
            <a:r>
              <a:rPr lang="en-US" sz="2800" smtClean="0"/>
              <a:t>Type III: Shortening, relaxation (lower pitch)</a:t>
            </a:r>
          </a:p>
          <a:p>
            <a:pPr lvl="1" eaLnBrk="1" hangingPunct="1"/>
            <a:r>
              <a:rPr lang="en-US" sz="2800" smtClean="0"/>
              <a:t>Type IV: Lengthening, tension (raise pitch)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38625"/>
            <a:ext cx="37607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Medialization Throplasty Procedure"/>
          <p:cNvSpPr>
            <a:spLocks noChangeAspect="1" noChangeArrowheads="1"/>
          </p:cNvSpPr>
          <p:nvPr/>
        </p:nvSpPr>
        <p:spPr bwMode="auto">
          <a:xfrm>
            <a:off x="155575" y="-952500"/>
            <a:ext cx="3810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3" name="AutoShape 4" descr="Medialization Throplasty Procedure"/>
          <p:cNvSpPr>
            <a:spLocks noChangeAspect="1" noChangeArrowheads="1"/>
          </p:cNvSpPr>
          <p:nvPr/>
        </p:nvSpPr>
        <p:spPr bwMode="auto">
          <a:xfrm>
            <a:off x="155575" y="-952500"/>
            <a:ext cx="3810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AutoShape 6" descr="larynx impl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AutoShape 7" descr="larynx implan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2665413"/>
            <a:ext cx="268446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5000"/>
            <a:ext cx="407035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152400" y="63246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Kraus DH, Ali MK, Gainsberg RJ,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 Vocal cord medialization for unilateral paralysis associated with intrathoracic malignancies. J Thoracic Cardiovasc Surg. 1996;111(2):334-341.</a:t>
            </a:r>
          </a:p>
        </p:txBody>
      </p:sp>
      <p:sp>
        <p:nvSpPr>
          <p:cNvPr id="4609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Hand-carved: </a:t>
            </a:r>
            <a:r>
              <a:rPr lang="en-US" sz="2800" smtClean="0"/>
              <a:t>Silastic: Firm silicone block</a:t>
            </a:r>
          </a:p>
          <a:p>
            <a:pPr lvl="1" eaLnBrk="1" hangingPunct="1"/>
            <a:r>
              <a:rPr lang="en-US" smtClean="0"/>
              <a:t>carved by the surgeon during </a:t>
            </a:r>
            <a:br>
              <a:rPr lang="en-US" smtClean="0"/>
            </a:br>
            <a:r>
              <a:rPr lang="en-US" smtClean="0"/>
              <a:t>operation to appropriate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Hand-carved: one technique with inner phalanges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057400"/>
            <a:ext cx="48768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152400" y="6319838"/>
            <a:ext cx="883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S.P. Singh Yadav, J. Singh Gulia, K. Singh, S. Singh: Medialization Thyroplasty Using Silastic Implant.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The Internet Journal of Head and Neck Surgery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 2007 Volume 1 Number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Hand-Carved: technique used by Dr. Berke and Dr. Chhetri with outer phalanges</a:t>
            </a:r>
            <a:endParaRPr lang="en-US" sz="3000" smtClean="0"/>
          </a:p>
          <a:p>
            <a:pPr lvl="1" eaLnBrk="1" hangingPunct="1"/>
            <a:r>
              <a:rPr lang="en-US" sz="2800" smtClean="0"/>
              <a:t>Carved based on window size, and amount of medialization needed</a:t>
            </a:r>
          </a:p>
          <a:p>
            <a:pPr lvl="1" eaLnBrk="1" hangingPunct="1"/>
            <a:r>
              <a:rPr lang="en-US" sz="2800" smtClean="0"/>
              <a:t>Bevel medial surface to be divergent.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419600"/>
            <a:ext cx="1533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2517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Implant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8006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81250"/>
            <a:ext cx="38925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Type I Thyroplasty: finishing up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Secure the implant</a:t>
            </a:r>
          </a:p>
          <a:p>
            <a:pPr lvl="1" eaLnBrk="1" hangingPunct="1"/>
            <a:r>
              <a:rPr lang="en-US" sz="2800" smtClean="0"/>
              <a:t>Suture vs. no suture: it depends on the implant</a:t>
            </a:r>
          </a:p>
          <a:p>
            <a:pPr eaLnBrk="1" hangingPunct="1"/>
            <a:r>
              <a:rPr lang="en-US" sz="3200" smtClean="0"/>
              <a:t>Drain vs. no drain </a:t>
            </a:r>
          </a:p>
          <a:p>
            <a:pPr lvl="1" eaLnBrk="1" hangingPunct="1"/>
            <a:r>
              <a:rPr lang="en-US" sz="2800" smtClean="0"/>
              <a:t>Dr. Berke yes, Dr. Chhetri usually no.</a:t>
            </a:r>
          </a:p>
          <a:p>
            <a:pPr eaLnBrk="1" hangingPunct="1"/>
            <a:r>
              <a:rPr lang="en-US" sz="3200" smtClean="0"/>
              <a:t>Outpatient vs. overnight observation</a:t>
            </a:r>
          </a:p>
          <a:p>
            <a:pPr lvl="1" eaLnBrk="1" hangingPunct="1"/>
            <a:r>
              <a:rPr lang="en-US" sz="2800" smtClean="0"/>
              <a:t>Both Dr. Berke and Dr. Chhetri do this surgery outpatient, but there are many institutions where they prefer to keep patients for observation overnight.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 l="13216" t="7037" r="23347" b="15543"/>
          <a:stretch>
            <a:fillRect/>
          </a:stretch>
        </p:blipFill>
        <p:spPr bwMode="auto">
          <a:xfrm>
            <a:off x="2667000" y="1524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/>
          <a:srcRect l="22430" t="2715" r="4158" b="10406"/>
          <a:stretch>
            <a:fillRect/>
          </a:stretch>
        </p:blipFill>
        <p:spPr bwMode="auto">
          <a:xfrm>
            <a:off x="1066800" y="3733800"/>
            <a:ext cx="32004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3754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Type I Thyroplasty: Complications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Airway obstruction</a:t>
            </a:r>
          </a:p>
          <a:p>
            <a:pPr lvl="1" eaLnBrk="1" hangingPunct="1"/>
            <a:r>
              <a:rPr lang="en-US" sz="2800" smtClean="0"/>
              <a:t>Higher risk if thyroplasty done with AA</a:t>
            </a:r>
          </a:p>
          <a:p>
            <a:pPr eaLnBrk="1" hangingPunct="1"/>
            <a:r>
              <a:rPr lang="en-US" sz="3200" smtClean="0"/>
              <a:t>Implant extrusion</a:t>
            </a:r>
          </a:p>
          <a:p>
            <a:pPr lvl="1" eaLnBrk="1" hangingPunct="1"/>
            <a:r>
              <a:rPr lang="en-US" sz="2800" smtClean="0"/>
              <a:t>Can become displaced and even extrude into the airway, more commonly described with Gore-Tex and with implants without outer phalanges</a:t>
            </a:r>
          </a:p>
          <a:p>
            <a:pPr eaLnBrk="1" hangingPunct="1"/>
            <a:endParaRPr lang="en-US" sz="3200" smtClean="0"/>
          </a:p>
          <a:p>
            <a:pPr lvl="1" eaLnBrk="1" hangingPunct="1">
              <a:buFont typeface="Wingdings 2" pitchFamily="18" charset="2"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Pitfalls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Window is too high</a:t>
            </a:r>
          </a:p>
          <a:p>
            <a:pPr lvl="1" eaLnBrk="1" hangingPunct="1"/>
            <a:r>
              <a:rPr lang="en-US" sz="2800" smtClean="0"/>
              <a:t>Then implant is too high, false VF is medialized and voice is poor (can see this on flex exam)</a:t>
            </a:r>
          </a:p>
          <a:p>
            <a:pPr eaLnBrk="1" hangingPunct="1"/>
            <a:r>
              <a:rPr lang="en-US" sz="3200" smtClean="0"/>
              <a:t>Implant is too big or too small</a:t>
            </a:r>
          </a:p>
          <a:p>
            <a:pPr lvl="1" eaLnBrk="1" hangingPunct="1"/>
            <a:r>
              <a:rPr lang="en-US" sz="2800" smtClean="0"/>
              <a:t>Makes voice either pressed or breathy</a:t>
            </a:r>
          </a:p>
          <a:p>
            <a:pPr eaLnBrk="1" hangingPunct="1"/>
            <a:r>
              <a:rPr lang="en-US" sz="3200" smtClean="0"/>
              <a:t>Voice is still poor after Procedure because of posterior glottal chink (patient may need arytenoid adduction to correct this)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Cartilage Shave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6008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IV Thyroplasty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77963"/>
            <a:ext cx="6400800" cy="4805362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772400" y="22860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Inferior Thyroid cartilage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772400" y="3733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Cricoid cartilage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4724400" y="2743200"/>
            <a:ext cx="3124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5562600" y="4038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19200" y="2057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Cricothyroidopexy sutures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2286000" y="2438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429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52400" y="6226175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/>
              </a:rPr>
              <a:t>Isshiki N. Mechanical and Dynamic Aspects of Voice Production as Related to Voice Therapy and Phonosurgery. Otolaryngol Head Neck Surg. 2000; 122(6):782-793.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Isshiki N. Mechanical and Dynamic Aspects of Voice Production as Related to Voice Therapy and Phonosurgery. Otolaryngol Head Neck Surg. 2000; 122(6):782-793.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http://www.voicemedicine.com/unilateral.htm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http://www.gbmc.org/home_voicecenter.cfm?id=1563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Rosen CA, Simpson CB. Silastic Medialization Laryngoplasty for Unilateral Vocal Fold  Paralysis. In: Operative Techniques in Laryngology. Berlin, Germany: Springer-Verlag; 2008:242-251.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Isshiki N, Mechanical and Dynamic Aspects of Voice Production as Related to Voice Therapy and Phonosurgery.</a:t>
            </a:r>
            <a:r>
              <a:rPr lang="en-US" sz="1300" i="1" smtClean="0"/>
              <a:t> Otolaryngol Head Neck Surg. </a:t>
            </a:r>
            <a:r>
              <a:rPr lang="en-US" sz="1300" smtClean="0"/>
              <a:t>2000;122:782-793.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Hong KH, Kim JH, Kim HK. Anterior and Posterior Medialization (APM) Thyroplasty. Laryngoscope. 2001; 111:1406-1412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Bielamowicz S, Berke G. “An Improved Method of Medialization Laryngoplasty Using a Three-sided Thyroplasty Window.” Laryngoscope. 1995: 105:537-539.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http://www.bosmed.com/thyroplasty.html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Schneider B, Denik DM, Bigenahn W. Acoustic assessment of the voice quality before and after medialization thyroplasty using the titanium vocal fold medialization implant (TVFMI).  Otolaryngol Head Neck Surg. 2003; 128:815-822.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Valeo T. The Voice Lift: Should vocal fold surgery be considered a cosmetic procedure? ENT today. April 2010.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Kraus DH, Ali MK, Gainsberg RJ, </a:t>
            </a:r>
            <a:r>
              <a:rPr lang="en-US" sz="1300" i="1" smtClean="0"/>
              <a:t>et al</a:t>
            </a:r>
            <a:r>
              <a:rPr lang="en-US" sz="1300" smtClean="0"/>
              <a:t>. Vocal cord medialization for unilateral paralysis associated with intrathoracic malignancies. J Thoracic Cardiovasc Surg. 1996;111(2):334-341.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r>
              <a:rPr lang="en-US" sz="1300" smtClean="0"/>
              <a:t>S.P. Singh Yadav, J. Singh Gulia, K. Singh, S. Singh: Medialization Thyroplasty Using Silastic Implant. </a:t>
            </a:r>
            <a:r>
              <a:rPr lang="en-US" sz="1300" i="1" smtClean="0"/>
              <a:t>The Internet Journal of Head and Neck Surgery</a:t>
            </a:r>
            <a:r>
              <a:rPr lang="en-US" sz="1300" smtClean="0"/>
              <a:t>. 2007 Volume 1 Number 1.</a:t>
            </a:r>
          </a:p>
          <a:p>
            <a:pPr marL="228600" indent="-228600" eaLnBrk="1" hangingPunct="1">
              <a:buFont typeface="Franklin Gothic Book"/>
              <a:buAutoNum type="arabicPeriod"/>
            </a:pPr>
            <a:endParaRPr lang="en-US" sz="1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66738"/>
            <a:ext cx="8077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2400" y="6226175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/>
              </a:rPr>
              <a:t>Isshiki N. “Mechanical and Dynamic Aspects of Voice Production as Related to Voice Therapy and Phonosurgery. Otolaryngol Head Neck Surg. 2000; 122(6):782-793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Indications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Dysphonia or aspiration due to Vocal Fold Paralysis/Paresis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Dysphonia due to </a:t>
            </a:r>
            <a:br>
              <a:rPr lang="en-US" smtClean="0"/>
            </a:br>
            <a:r>
              <a:rPr lang="en-US" smtClean="0"/>
              <a:t>Vocal Fold Atrophy</a:t>
            </a:r>
          </a:p>
        </p:txBody>
      </p:sp>
      <p:pic>
        <p:nvPicPr>
          <p:cNvPr id="19460" name="Picture 2" descr="Figure 1A (LEFT): The vocal fold on the right of this photo is paralyzed after a thyroid operatio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93938"/>
            <a:ext cx="32607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igure 1B (RIGHT): An effort to make voice moves the other fold to the mid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4375"/>
            <a:ext cx="32607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Presbylaryn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59263"/>
            <a:ext cx="32607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212725" y="602456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/>
              </a:rPr>
              <a:t>http://www.voicemedicine.com/unilateral.htm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212725" y="6276975"/>
            <a:ext cx="762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/>
              </a:rPr>
              <a:t>http://www.gbmc.org/home_voicecenter.cfm?id=1563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 I Thyroplasty: Theory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 paralyzed or atrophic vocal fold the medial bulge from the Thyroarytenoid (TA) muscle contraction is inadequate.</a:t>
            </a:r>
          </a:p>
          <a:p>
            <a:pPr eaLnBrk="1" hangingPunct="1"/>
            <a:r>
              <a:rPr lang="en-US" sz="3200" smtClean="0"/>
              <a:t>The thyroplasty implant medializes the midmembranous vocal fold to mimic the activity of the TA muscle.</a:t>
            </a:r>
          </a:p>
          <a:p>
            <a:pPr eaLnBrk="1" hangingPunct="1"/>
            <a:r>
              <a:rPr lang="en-US" sz="3200" smtClean="0"/>
              <a:t>Goals: to improve voice quality and prevent aspiration.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13216" t="7037" r="23347" b="15543"/>
          <a:stretch>
            <a:fillRect/>
          </a:stretch>
        </p:blipFill>
        <p:spPr bwMode="auto">
          <a:xfrm>
            <a:off x="2667000" y="1524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 l="22430" t="2715" r="4158" b="10406"/>
          <a:stretch>
            <a:fillRect/>
          </a:stretch>
        </p:blipFill>
        <p:spPr bwMode="auto">
          <a:xfrm>
            <a:off x="1066800" y="3733800"/>
            <a:ext cx="32004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3754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Before you start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48600" cy="4724400"/>
          </a:xfrm>
        </p:spPr>
        <p:txBody>
          <a:bodyPr/>
          <a:lstStyle/>
          <a:p>
            <a:pPr eaLnBrk="1" hangingPunct="1"/>
            <a:r>
              <a:rPr lang="en-US" sz="3200" smtClean="0"/>
              <a:t>Talk to your anesthesiologist</a:t>
            </a:r>
          </a:p>
          <a:p>
            <a:pPr lvl="1" eaLnBrk="1" hangingPunct="1"/>
            <a:r>
              <a:rPr lang="en-US" sz="2600" smtClean="0"/>
              <a:t>Surgery done with patient AWAKE with MAC </a:t>
            </a:r>
          </a:p>
          <a:p>
            <a:pPr lvl="2" eaLnBrk="1" hangingPunct="1"/>
            <a:r>
              <a:rPr lang="en-US" sz="2400" smtClean="0"/>
              <a:t>You need the patient to phonate</a:t>
            </a:r>
          </a:p>
          <a:p>
            <a:pPr lvl="1" eaLnBrk="1" hangingPunct="1"/>
            <a:r>
              <a:rPr lang="en-US" sz="2600" smtClean="0"/>
              <a:t>Give pre-op ABX and Decadron</a:t>
            </a:r>
          </a:p>
          <a:p>
            <a:pPr eaLnBrk="1" hangingPunct="1"/>
            <a:r>
              <a:rPr lang="en-US" sz="3200" smtClean="0"/>
              <a:t>Local:</a:t>
            </a:r>
          </a:p>
          <a:p>
            <a:pPr lvl="1" eaLnBrk="1" hangingPunct="1"/>
            <a:r>
              <a:rPr lang="en-US" sz="2600" smtClean="0"/>
              <a:t>Use 1% lido with Epi 1:100,000 with an amp of bicarb</a:t>
            </a:r>
          </a:p>
          <a:p>
            <a:pPr lvl="2" eaLnBrk="1" hangingPunct="1"/>
            <a:r>
              <a:rPr lang="en-US" sz="2400" smtClean="0"/>
              <a:t>Bicarb makes it hurt less</a:t>
            </a:r>
          </a:p>
          <a:p>
            <a:pPr lvl="1" eaLnBrk="1" hangingPunct="1"/>
            <a:r>
              <a:rPr lang="en-US" sz="2600" smtClean="0"/>
              <a:t>Inject broadly EVERYWHERE you are going to dissect! (down onto the outer perichondrium)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3167</TotalTime>
  <Words>1482</Words>
  <Application>Microsoft Office PowerPoint</Application>
  <PresentationFormat>On-screen Show (4:3)</PresentationFormat>
  <Paragraphs>175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Franklin Gothic Book</vt:lpstr>
      <vt:lpstr>Perpetua</vt:lpstr>
      <vt:lpstr>Wingdings 2</vt:lpstr>
      <vt:lpstr>Calibri</vt:lpstr>
      <vt:lpstr>Times New Roman</vt:lpstr>
      <vt:lpstr>Equity</vt:lpstr>
      <vt:lpstr>Equity</vt:lpstr>
      <vt:lpstr>Equity</vt:lpstr>
      <vt:lpstr>Equity</vt:lpstr>
      <vt:lpstr>Equity</vt:lpstr>
      <vt:lpstr>Medialization Thyroplasty</vt:lpstr>
      <vt:lpstr>Introduction</vt:lpstr>
      <vt:lpstr>Isshiki’s Thyroplasty </vt:lpstr>
      <vt:lpstr>Slide 4</vt:lpstr>
      <vt:lpstr>Slide 5</vt:lpstr>
      <vt:lpstr>Type I Thyroplasty: Indications</vt:lpstr>
      <vt:lpstr>Type I Thyroplasty: Theory</vt:lpstr>
      <vt:lpstr>Slide 8</vt:lpstr>
      <vt:lpstr>Before you start</vt:lpstr>
      <vt:lpstr>Before you start</vt:lpstr>
      <vt:lpstr>Set-up</vt:lpstr>
      <vt:lpstr>Set-up</vt:lpstr>
      <vt:lpstr>Starting the operation</vt:lpstr>
      <vt:lpstr>Type I Thyroplasty: Window</vt:lpstr>
      <vt:lpstr>Type I Thyroplasty: Window</vt:lpstr>
      <vt:lpstr>Type I Thyroplasty: Window</vt:lpstr>
      <vt:lpstr>Type I Thyroplasty: Window</vt:lpstr>
      <vt:lpstr>Type I Thyroplasty: Window</vt:lpstr>
      <vt:lpstr>Type I Thyroplasty: Window</vt:lpstr>
      <vt:lpstr>Type I Thyroplasty: Window</vt:lpstr>
      <vt:lpstr>Slide 21</vt:lpstr>
      <vt:lpstr>Type I Thyroplasty: Window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Implant</vt:lpstr>
      <vt:lpstr>Type I Thyroplasty: finishing up</vt:lpstr>
      <vt:lpstr>Slide 35</vt:lpstr>
      <vt:lpstr>Type I Thyroplasty: Complications</vt:lpstr>
      <vt:lpstr>Type I Thyroplasty: Pitfalls</vt:lpstr>
      <vt:lpstr>Thyroid Cartilage Shave</vt:lpstr>
      <vt:lpstr>Type IV Thyroplasty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Thyroplasty</dc:title>
  <dc:creator>Jennifer</dc:creator>
  <cp:lastModifiedBy>CNNRRSRB708B</cp:lastModifiedBy>
  <cp:revision>69</cp:revision>
  <dcterms:created xsi:type="dcterms:W3CDTF">2012-04-02T17:01:37Z</dcterms:created>
  <dcterms:modified xsi:type="dcterms:W3CDTF">2012-04-11T18:56:42Z</dcterms:modified>
</cp:coreProperties>
</file>