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18" r:id="rId45"/>
    <p:sldId id="31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5" autoAdjust="0"/>
    <p:restoredTop sz="94660"/>
  </p:normalViewPr>
  <p:slideViewPr>
    <p:cSldViewPr>
      <p:cViewPr varScale="1">
        <p:scale>
          <a:sx n="77" d="100"/>
          <a:sy n="77" d="100"/>
        </p:scale>
        <p:origin x="-8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8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7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6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0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5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2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3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7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B9856-8FA9-45D5-827B-DC2850B08FA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5519-B9C0-48D7-99FC-F641B2EB6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1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ericardium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en.wikipedia.org/wiki/Bra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ituitary_gland" TargetMode="External"/><Relationship Id="rId5" Type="http://schemas.openxmlformats.org/officeDocument/2006/relationships/hyperlink" Target="http://en.wikipedia.org/wiki/Mouth" TargetMode="External"/><Relationship Id="rId4" Type="http://schemas.openxmlformats.org/officeDocument/2006/relationships/hyperlink" Target="http://en.wikipedia.org/wiki/Embryo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outh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consult.com/books/linkTo?type=bookPage&amp;isbn=978-0-323-05283-2&amp;eid=4-u1.0-B978-0-323-05283-2..00094-X--bib48&amp;appID=MDC" TargetMode="Externa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Joint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771650"/>
          </a:xfrm>
        </p:spPr>
        <p:txBody>
          <a:bodyPr>
            <a:normAutofit/>
          </a:bodyPr>
          <a:lstStyle/>
          <a:p>
            <a:r>
              <a:rPr lang="en-US" dirty="0" smtClean="0"/>
              <a:t>Cummings</a:t>
            </a:r>
            <a:br>
              <a:rPr lang="en-US" dirty="0" smtClean="0"/>
            </a:br>
            <a:r>
              <a:rPr lang="en-US" dirty="0" smtClean="0"/>
              <a:t>Chapters 92-94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Sameer Ahmed</a:t>
            </a:r>
          </a:p>
          <a:p>
            <a:r>
              <a:rPr lang="en-US" dirty="0" smtClean="0"/>
              <a:t>4/24/2013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1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Syphillis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Congenital </a:t>
            </a:r>
            <a:r>
              <a:rPr lang="en-US" dirty="0" smtClean="0"/>
              <a:t>syphilis</a:t>
            </a:r>
          </a:p>
          <a:p>
            <a:pPr lvl="1"/>
            <a:r>
              <a:rPr lang="en-US" dirty="0" smtClean="0"/>
              <a:t>Hutchinson's </a:t>
            </a:r>
            <a:r>
              <a:rPr lang="en-US" dirty="0"/>
              <a:t>incisors (notched incisors) </a:t>
            </a:r>
            <a:endParaRPr lang="en-US" dirty="0" smtClean="0"/>
          </a:p>
          <a:p>
            <a:pPr lvl="1"/>
            <a:r>
              <a:rPr lang="en-US" dirty="0" smtClean="0"/>
              <a:t>Mulberry </a:t>
            </a:r>
            <a:r>
              <a:rPr lang="en-US" dirty="0"/>
              <a:t>molars (multiple rounded rudimentary enamel cusps on the permanent first molars). </a:t>
            </a:r>
          </a:p>
          <a:p>
            <a:endParaRPr lang="en-US" dirty="0"/>
          </a:p>
        </p:txBody>
      </p:sp>
      <p:pic>
        <p:nvPicPr>
          <p:cNvPr id="1026" name="Picture 2" descr="http://img.tfd.com/mosby/thumbs/50021X-fx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09800"/>
            <a:ext cx="399251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Lichen </a:t>
            </a:r>
            <a:r>
              <a:rPr lang="en-US" dirty="0" err="1" smtClean="0"/>
              <a:t>Planus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Lichen </a:t>
            </a:r>
            <a:r>
              <a:rPr lang="en-US" dirty="0" err="1"/>
              <a:t>planus</a:t>
            </a:r>
            <a:r>
              <a:rPr lang="en-US" dirty="0"/>
              <a:t> is a chronic, </a:t>
            </a:r>
            <a:r>
              <a:rPr lang="en-US" dirty="0" err="1"/>
              <a:t>mucocutaneous</a:t>
            </a:r>
            <a:r>
              <a:rPr lang="en-US" dirty="0"/>
              <a:t>, autoimmune disorder  </a:t>
            </a:r>
          </a:p>
          <a:p>
            <a:r>
              <a:rPr lang="en-US" dirty="0"/>
              <a:t>Some evidence suggests that lichen </a:t>
            </a:r>
            <a:r>
              <a:rPr lang="en-US" dirty="0" err="1"/>
              <a:t>planus</a:t>
            </a:r>
            <a:r>
              <a:rPr lang="en-US" dirty="0"/>
              <a:t> lesions are predisposed to malignant transformation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1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Pemphigus Vulgaris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Pemphigus vulgaris is an autoimmune disease caused by antibodies created against </a:t>
            </a:r>
            <a:r>
              <a:rPr lang="en-US" dirty="0" err="1"/>
              <a:t>desmoglein</a:t>
            </a:r>
            <a:r>
              <a:rPr lang="en-US" dirty="0"/>
              <a:t> </a:t>
            </a:r>
            <a:r>
              <a:rPr lang="en-US" dirty="0" smtClean="0"/>
              <a:t>3</a:t>
            </a:r>
          </a:p>
          <a:p>
            <a:pPr lvl="1"/>
            <a:r>
              <a:rPr lang="en-US" dirty="0" smtClean="0"/>
              <a:t>Disassociation </a:t>
            </a:r>
            <a:r>
              <a:rPr lang="en-US" dirty="0"/>
              <a:t>of the epithelium at the </a:t>
            </a:r>
            <a:r>
              <a:rPr lang="en-US" dirty="0" err="1"/>
              <a:t>suprabasal</a:t>
            </a:r>
            <a:r>
              <a:rPr lang="en-US" dirty="0"/>
              <a:t> layer with </a:t>
            </a:r>
            <a:r>
              <a:rPr lang="en-US" dirty="0" err="1" smtClean="0"/>
              <a:t>acantholysis</a:t>
            </a:r>
            <a:endParaRPr lang="en-US" dirty="0"/>
          </a:p>
          <a:p>
            <a:pPr lvl="1"/>
            <a:r>
              <a:rPr lang="en-US" dirty="0" smtClean="0"/>
              <a:t>+</a:t>
            </a:r>
            <a:r>
              <a:rPr lang="en-US" dirty="0" err="1" smtClean="0"/>
              <a:t>Nikolsky's</a:t>
            </a:r>
            <a:r>
              <a:rPr lang="en-US" dirty="0" smtClean="0"/>
              <a:t> </a:t>
            </a:r>
            <a:r>
              <a:rPr lang="en-US" dirty="0"/>
              <a:t>sign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Deficiencies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Vitamins A and B2 (riboflavin) → angular </a:t>
            </a:r>
            <a:r>
              <a:rPr lang="en-US" dirty="0" err="1"/>
              <a:t>chelitis</a:t>
            </a:r>
            <a:endParaRPr lang="en-US" dirty="0"/>
          </a:p>
          <a:p>
            <a:r>
              <a:rPr lang="en-US" dirty="0"/>
              <a:t>Vitamin B12 → </a:t>
            </a:r>
            <a:r>
              <a:rPr lang="en-US" dirty="0" err="1"/>
              <a:t>aphthous</a:t>
            </a:r>
            <a:r>
              <a:rPr lang="en-US" dirty="0"/>
              <a:t> ulcer, angular </a:t>
            </a:r>
            <a:r>
              <a:rPr lang="en-US" dirty="0" err="1"/>
              <a:t>chelitis</a:t>
            </a:r>
            <a:r>
              <a:rPr lang="en-US" dirty="0"/>
              <a:t>, loss of tongue papillae</a:t>
            </a:r>
          </a:p>
          <a:p>
            <a:r>
              <a:rPr lang="en-US" dirty="0"/>
              <a:t>Niacin → swollen tongue, pellagra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myotonic</a:t>
            </a:r>
            <a:r>
              <a:rPr lang="en-US" dirty="0"/>
              <a:t> muscular dystrophy, why does the tongue get large?</a:t>
            </a:r>
          </a:p>
          <a:p>
            <a:pPr marL="0" indent="0">
              <a:buNone/>
            </a:pPr>
            <a:r>
              <a:rPr lang="en-US" dirty="0" smtClean="0"/>
              <a:t>Enlargement </a:t>
            </a:r>
            <a:r>
              <a:rPr lang="en-US" dirty="0"/>
              <a:t>of the tongue caused by fatty deposits.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49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Heparin </a:t>
            </a:r>
            <a:r>
              <a:rPr lang="en-US" dirty="0"/>
              <a:t>is administered during dialysis to prevent blood </a:t>
            </a:r>
            <a:r>
              <a:rPr lang="en-US" dirty="0" smtClean="0"/>
              <a:t>coagulation</a:t>
            </a:r>
          </a:p>
          <a:p>
            <a:pPr lvl="1"/>
            <a:r>
              <a:rPr lang="en-US" dirty="0" smtClean="0"/>
              <a:t>dental </a:t>
            </a:r>
            <a:r>
              <a:rPr lang="en-US" dirty="0"/>
              <a:t>procedures should be performed on alternate days of </a:t>
            </a:r>
            <a:r>
              <a:rPr lang="en-US" dirty="0" smtClean="0"/>
              <a:t>dialysis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1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Oral microbial infections and impaired wound healing </a:t>
            </a:r>
            <a:endParaRPr lang="en-US" dirty="0" smtClean="0"/>
          </a:p>
          <a:p>
            <a:pPr lvl="1"/>
            <a:r>
              <a:rPr lang="en-US" dirty="0" smtClean="0"/>
              <a:t>Most </a:t>
            </a:r>
            <a:r>
              <a:rPr lang="en-US" dirty="0"/>
              <a:t>common oral complications of patients with </a:t>
            </a:r>
            <a:r>
              <a:rPr lang="en-US" dirty="0" smtClean="0"/>
              <a:t>cirrhosis</a:t>
            </a:r>
          </a:p>
          <a:p>
            <a:pPr lvl="1"/>
            <a:r>
              <a:rPr lang="en-US" dirty="0" smtClean="0"/>
              <a:t>Result of </a:t>
            </a:r>
            <a:r>
              <a:rPr lang="en-US" dirty="0"/>
              <a:t>alcohol-induced immunosuppression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Von </a:t>
            </a:r>
            <a:r>
              <a:rPr lang="en-US" dirty="0" err="1"/>
              <a:t>Willebrand's</a:t>
            </a:r>
            <a:r>
              <a:rPr lang="en-US" dirty="0"/>
              <a:t> </a:t>
            </a:r>
            <a:r>
              <a:rPr lang="en-US" dirty="0" smtClean="0"/>
              <a:t>disease</a:t>
            </a:r>
          </a:p>
          <a:p>
            <a:pPr lvl="1"/>
            <a:r>
              <a:rPr lang="en-US" dirty="0" smtClean="0"/>
              <a:t>Most </a:t>
            </a:r>
            <a:r>
              <a:rPr lang="en-US" dirty="0"/>
              <a:t>common hereditary bleeding </a:t>
            </a:r>
            <a:r>
              <a:rPr lang="en-US" dirty="0" smtClean="0"/>
              <a:t>disorder</a:t>
            </a:r>
          </a:p>
          <a:p>
            <a:pPr lvl="1"/>
            <a:r>
              <a:rPr lang="en-US" dirty="0" smtClean="0"/>
              <a:t>Deficiency </a:t>
            </a:r>
            <a:r>
              <a:rPr lang="en-US" dirty="0"/>
              <a:t>of secondary factor VIII (</a:t>
            </a:r>
            <a:r>
              <a:rPr lang="en-US" dirty="0" err="1" smtClean="0"/>
              <a:t>vWF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Resulting </a:t>
            </a:r>
            <a:r>
              <a:rPr lang="en-US" dirty="0"/>
              <a:t>in poor platelet adhesion </a:t>
            </a:r>
            <a:endParaRPr lang="en-US" dirty="0" smtClean="0"/>
          </a:p>
          <a:p>
            <a:r>
              <a:rPr lang="en-US" dirty="0" err="1" smtClean="0"/>
              <a:t>Wiskott</a:t>
            </a:r>
            <a:r>
              <a:rPr lang="en-US" dirty="0" smtClean="0"/>
              <a:t>-Aldrich syndrome</a:t>
            </a:r>
          </a:p>
          <a:p>
            <a:pPr lvl="1"/>
            <a:r>
              <a:rPr lang="en-US" dirty="0" smtClean="0"/>
              <a:t>X-linked recessive inherited disease, </a:t>
            </a:r>
          </a:p>
          <a:p>
            <a:pPr lvl="1"/>
            <a:r>
              <a:rPr lang="en-US" dirty="0" smtClean="0"/>
              <a:t>Recurrent </a:t>
            </a:r>
            <a:r>
              <a:rPr lang="en-US" dirty="0"/>
              <a:t>infections, eczema, and chronic thrombocytopenia </a:t>
            </a:r>
            <a:r>
              <a:rPr lang="en-US" dirty="0" smtClean="0"/>
              <a:t>(in OC mucosa, manifests with </a:t>
            </a:r>
            <a:r>
              <a:rPr lang="en-US" dirty="0" err="1" smtClean="0"/>
              <a:t>petechiae</a:t>
            </a:r>
            <a:r>
              <a:rPr lang="en-US" dirty="0" smtClean="0"/>
              <a:t> and </a:t>
            </a:r>
            <a:r>
              <a:rPr lang="en-US" dirty="0" err="1" smtClean="0"/>
              <a:t>ecchymoses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1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Inherited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Cowden's disease </a:t>
            </a:r>
          </a:p>
          <a:p>
            <a:pPr lvl="1"/>
            <a:r>
              <a:rPr lang="en-US" dirty="0" smtClean="0"/>
              <a:t>Autosomal dominant</a:t>
            </a:r>
          </a:p>
          <a:p>
            <a:pPr lvl="1"/>
            <a:r>
              <a:rPr lang="en-US" dirty="0" smtClean="0"/>
              <a:t>Warty/</a:t>
            </a:r>
            <a:r>
              <a:rPr lang="en-US" dirty="0" err="1" smtClean="0"/>
              <a:t>hamartomatous</a:t>
            </a:r>
            <a:r>
              <a:rPr lang="en-US" dirty="0" smtClean="0"/>
              <a:t> </a:t>
            </a:r>
            <a:r>
              <a:rPr lang="en-US" dirty="0"/>
              <a:t>papules on the face, arms, and mucous membrane of the mouth </a:t>
            </a:r>
          </a:p>
          <a:p>
            <a:endParaRPr lang="en-US" dirty="0"/>
          </a:p>
          <a:p>
            <a:r>
              <a:rPr lang="en-US" dirty="0" err="1"/>
              <a:t>Melkersson</a:t>
            </a:r>
            <a:r>
              <a:rPr lang="en-US" dirty="0"/>
              <a:t>-Rosenthal syndrome </a:t>
            </a:r>
            <a:endParaRPr lang="en-US" dirty="0" smtClean="0"/>
          </a:p>
          <a:p>
            <a:pPr lvl="1"/>
            <a:r>
              <a:rPr lang="en-US" dirty="0" smtClean="0"/>
              <a:t>Unilateral </a:t>
            </a:r>
            <a:r>
              <a:rPr lang="en-US" dirty="0"/>
              <a:t>facial </a:t>
            </a:r>
            <a:r>
              <a:rPr lang="en-US" dirty="0" smtClean="0"/>
              <a:t>paralysis</a:t>
            </a:r>
          </a:p>
          <a:p>
            <a:pPr lvl="1"/>
            <a:r>
              <a:rPr lang="en-US" dirty="0" smtClean="0"/>
              <a:t>Edema </a:t>
            </a:r>
            <a:r>
              <a:rPr lang="en-US" dirty="0"/>
              <a:t>of the </a:t>
            </a:r>
            <a:r>
              <a:rPr lang="en-US" dirty="0" err="1"/>
              <a:t>periorbital</a:t>
            </a:r>
            <a:r>
              <a:rPr lang="en-US" dirty="0"/>
              <a:t> </a:t>
            </a:r>
            <a:r>
              <a:rPr lang="en-US" dirty="0" smtClean="0"/>
              <a:t>skin</a:t>
            </a:r>
          </a:p>
          <a:p>
            <a:pPr lvl="1"/>
            <a:r>
              <a:rPr lang="en-US" dirty="0" smtClean="0"/>
              <a:t>Fissured </a:t>
            </a:r>
            <a:r>
              <a:rPr lang="en-US" dirty="0"/>
              <a:t>tongue with papillary </a:t>
            </a:r>
            <a:r>
              <a:rPr lang="en-US" dirty="0" smtClean="0"/>
              <a:t>projections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5238"/>
            <a:ext cx="8229600" cy="2468562"/>
          </a:xfrm>
        </p:spPr>
        <p:txBody>
          <a:bodyPr>
            <a:normAutofit/>
          </a:bodyPr>
          <a:lstStyle/>
          <a:p>
            <a:r>
              <a:rPr lang="en-US" dirty="0" err="1" smtClean="0"/>
              <a:t>Ch</a:t>
            </a:r>
            <a:r>
              <a:rPr lang="en-US" dirty="0" smtClean="0"/>
              <a:t> 93: </a:t>
            </a:r>
            <a:r>
              <a:rPr lang="en-US" dirty="0" err="1" smtClean="0">
                <a:effectLst/>
              </a:rPr>
              <a:t>Odontogenesis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Odontogenic</a:t>
            </a:r>
            <a:r>
              <a:rPr lang="en-US" dirty="0" smtClean="0">
                <a:effectLst/>
              </a:rPr>
              <a:t> Cysts, and </a:t>
            </a:r>
            <a:r>
              <a:rPr lang="en-US" dirty="0" err="1" smtClean="0">
                <a:effectLst/>
              </a:rPr>
              <a:t>Odontogenic</a:t>
            </a:r>
            <a:r>
              <a:rPr lang="en-US" dirty="0" smtClean="0">
                <a:effectLst/>
              </a:rPr>
              <a:t> Tumors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4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21162"/>
          </a:xfrm>
        </p:spPr>
        <p:txBody>
          <a:bodyPr>
            <a:normAutofit/>
          </a:bodyPr>
          <a:lstStyle/>
          <a:p>
            <a:r>
              <a:rPr lang="en-US" dirty="0" err="1" smtClean="0"/>
              <a:t>Ch</a:t>
            </a:r>
            <a:r>
              <a:rPr lang="en-US" dirty="0" smtClean="0"/>
              <a:t> 92: Oral Manifestations of Systemic Diseases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8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Odontogenic</a:t>
            </a:r>
            <a:r>
              <a:rPr lang="en-US" dirty="0"/>
              <a:t> tumors: mix of epithelium and mesenchyme, hard to analyze histologically</a:t>
            </a:r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 err="1"/>
              <a:t>odontogenic</a:t>
            </a:r>
            <a:r>
              <a:rPr lang="en-US" dirty="0"/>
              <a:t> tumors/cysts related to the </a:t>
            </a:r>
            <a:r>
              <a:rPr lang="en-US" dirty="0" err="1"/>
              <a:t>stomodeum</a:t>
            </a:r>
            <a:r>
              <a:rPr lang="en-US" dirty="0"/>
              <a:t> in some 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1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Embryology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stomodeum</a:t>
            </a:r>
            <a:r>
              <a:rPr lang="en-US" dirty="0"/>
              <a:t>: depression between the </a:t>
            </a:r>
            <a:r>
              <a:rPr lang="en-US" dirty="0">
                <a:hlinkClick r:id="rId2"/>
              </a:rPr>
              <a:t>brain</a:t>
            </a:r>
            <a:r>
              <a:rPr lang="en-US" dirty="0"/>
              <a:t> and the </a:t>
            </a:r>
            <a:r>
              <a:rPr lang="en-US" dirty="0">
                <a:hlinkClick r:id="rId3"/>
              </a:rPr>
              <a:t>pericardium</a:t>
            </a:r>
            <a:r>
              <a:rPr lang="en-US" dirty="0"/>
              <a:t> in an </a:t>
            </a:r>
            <a:r>
              <a:rPr lang="en-US" dirty="0">
                <a:hlinkClick r:id="rId4"/>
              </a:rPr>
              <a:t>embryo</a:t>
            </a:r>
            <a:r>
              <a:rPr lang="en-US" dirty="0"/>
              <a:t>, and is the precursor of the </a:t>
            </a:r>
            <a:r>
              <a:rPr lang="en-US" dirty="0">
                <a:hlinkClick r:id="rId5"/>
              </a:rPr>
              <a:t>mouth</a:t>
            </a:r>
            <a:r>
              <a:rPr lang="en-US" dirty="0"/>
              <a:t> and the anterior lobe of the </a:t>
            </a:r>
            <a:r>
              <a:rPr lang="en-US" dirty="0">
                <a:hlinkClick r:id="rId6"/>
              </a:rPr>
              <a:t>pituitary gland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2050" name="Picture 2" descr="Gray97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1524000"/>
            <a:ext cx="428625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7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Epithelial </a:t>
            </a:r>
            <a:r>
              <a:rPr lang="en-US" dirty="0" err="1" smtClean="0"/>
              <a:t>Odontogenesis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four main stages of epithelial </a:t>
            </a:r>
            <a:r>
              <a:rPr lang="en-US" dirty="0" err="1"/>
              <a:t>odontegenesis</a:t>
            </a:r>
            <a:r>
              <a:rPr lang="en-US" dirty="0"/>
              <a:t> are (1) dental lamina, (2) enamel organ, (3) reduced enamel epithelium, and (4) </a:t>
            </a:r>
            <a:r>
              <a:rPr lang="en-US" dirty="0" err="1"/>
              <a:t>Hertwig's</a:t>
            </a:r>
            <a:r>
              <a:rPr lang="en-US" dirty="0"/>
              <a:t> epithelial root sheath.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1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enamel organ is generally divided into the bud stage, cap stage, and bell stage. </a:t>
            </a:r>
          </a:p>
          <a:p>
            <a:pPr lvl="1"/>
            <a:r>
              <a:rPr lang="en-US" dirty="0" smtClean="0"/>
              <a:t>Epithelial </a:t>
            </a:r>
            <a:r>
              <a:rPr lang="en-US" dirty="0"/>
              <a:t>bands → dental lamina –&gt; 20 tooth buds</a:t>
            </a:r>
          </a:p>
          <a:p>
            <a:endParaRPr lang="en-US" dirty="0"/>
          </a:p>
          <a:p>
            <a:r>
              <a:rPr lang="en-US" dirty="0"/>
              <a:t>Reduced enamel </a:t>
            </a:r>
            <a:r>
              <a:rPr lang="en-US" dirty="0" smtClean="0"/>
              <a:t>epithelium</a:t>
            </a:r>
          </a:p>
          <a:p>
            <a:pPr lvl="1"/>
            <a:r>
              <a:rPr lang="en-US" dirty="0" smtClean="0"/>
              <a:t>Consists </a:t>
            </a:r>
            <a:r>
              <a:rPr lang="en-US" dirty="0"/>
              <a:t>of inner enamel epithelium (</a:t>
            </a:r>
            <a:r>
              <a:rPr lang="en-US" dirty="0" err="1"/>
              <a:t>ameloblast</a:t>
            </a:r>
            <a:r>
              <a:rPr lang="en-US" dirty="0"/>
              <a:t> cells) and outer enamel epithelium (cuboidal cells from dental lamina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As </a:t>
            </a:r>
            <a:r>
              <a:rPr lang="en-US" dirty="0"/>
              <a:t>the cells of the reduced enamel epithelium degenerate, the tooth is revealed progressively with its eruption into the </a:t>
            </a:r>
            <a:r>
              <a:rPr lang="en-US" u="sng" dirty="0">
                <a:hlinkClick r:id="rId2"/>
              </a:rPr>
              <a:t>mouth</a:t>
            </a:r>
            <a:r>
              <a:rPr lang="en-US" dirty="0"/>
              <a:t>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0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Hertwig's</a:t>
            </a:r>
            <a:r>
              <a:rPr lang="en-US" dirty="0"/>
              <a:t> </a:t>
            </a:r>
            <a:r>
              <a:rPr lang="en-US" dirty="0" err="1"/>
              <a:t>rooth</a:t>
            </a:r>
            <a:r>
              <a:rPr lang="en-US" dirty="0"/>
              <a:t> sheath: a layer of cells that separate away from the reduced enamel epithelium, as they move towards the tooth root.</a:t>
            </a:r>
          </a:p>
          <a:p>
            <a:pPr lvl="1"/>
            <a:r>
              <a:rPr lang="en-US" dirty="0" smtClean="0"/>
              <a:t>On </a:t>
            </a:r>
            <a:r>
              <a:rPr lang="en-US" dirty="0"/>
              <a:t>their way, they leave behind </a:t>
            </a:r>
            <a:r>
              <a:rPr lang="en-US" i="1" dirty="0"/>
              <a:t>rests of </a:t>
            </a:r>
            <a:r>
              <a:rPr lang="en-US" i="1" dirty="0" err="1"/>
              <a:t>Malassez</a:t>
            </a:r>
            <a:r>
              <a:rPr lang="en-US" dirty="0"/>
              <a:t> </a:t>
            </a:r>
          </a:p>
          <a:p>
            <a:pPr lvl="2"/>
            <a:r>
              <a:rPr lang="en-US" dirty="0" smtClean="0"/>
              <a:t>small </a:t>
            </a:r>
            <a:r>
              <a:rPr lang="en-US" dirty="0"/>
              <a:t>islands of epithelial tissue that are formed during tooth root development, they are located in the region of the periodontal ligament</a:t>
            </a:r>
          </a:p>
        </p:txBody>
      </p:sp>
    </p:spTree>
    <p:extLst>
      <p:ext uri="{BB962C8B-B14F-4D97-AF65-F5344CB8AC3E}">
        <p14:creationId xmlns:p14="http://schemas.microsoft.com/office/powerpoint/2010/main" val="42973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oothlabele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8"/>
          <a:stretch>
            <a:fillRect/>
          </a:stretch>
        </p:blipFill>
        <p:spPr bwMode="auto">
          <a:xfrm>
            <a:off x="228600" y="457200"/>
            <a:ext cx="3512837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tooth_anatom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016" y="3200400"/>
            <a:ext cx="538853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57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b="1" dirty="0" err="1" smtClean="0"/>
              <a:t>Periapical</a:t>
            </a:r>
            <a:r>
              <a:rPr lang="en-US" b="1" dirty="0" smtClean="0"/>
              <a:t>/Radicular </a:t>
            </a:r>
            <a:r>
              <a:rPr lang="en-US" b="1" dirty="0"/>
              <a:t>cyst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err="1"/>
              <a:t>periapical</a:t>
            </a:r>
            <a:r>
              <a:rPr lang="en-US" dirty="0"/>
              <a:t> cyst must be associated with a </a:t>
            </a:r>
            <a:r>
              <a:rPr lang="en-US" dirty="0" err="1"/>
              <a:t>nonvital</a:t>
            </a:r>
            <a:r>
              <a:rPr lang="en-US" dirty="0"/>
              <a:t> tooth, located at the tooth apex.  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3676650" cy="2647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0" y="47244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Tx</a:t>
            </a:r>
            <a:r>
              <a:rPr lang="en-US" dirty="0"/>
              <a:t>: Most of these cysts </a:t>
            </a:r>
            <a:r>
              <a:rPr lang="en-US" dirty="0" smtClean="0"/>
              <a:t>adequately </a:t>
            </a:r>
            <a:r>
              <a:rPr lang="en-US" dirty="0"/>
              <a:t>resolved with endodontic therapy.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 radiolucency persists longer than 6 months following endodontic therapy, </a:t>
            </a:r>
            <a:r>
              <a:rPr lang="en-US" dirty="0" err="1"/>
              <a:t>enucleation</a:t>
            </a:r>
            <a:r>
              <a:rPr lang="en-US" dirty="0"/>
              <a:t> and </a:t>
            </a:r>
            <a:r>
              <a:rPr lang="en-US" dirty="0" err="1"/>
              <a:t>histopathologic</a:t>
            </a:r>
            <a:r>
              <a:rPr lang="en-US" dirty="0"/>
              <a:t> review are necessary.</a:t>
            </a:r>
            <a:r>
              <a:rPr lang="en-US" u="sng" dirty="0">
                <a:hlinkClick r:id="rId3"/>
              </a:rPr>
              <a:t>[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151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Dentigerous</a:t>
            </a:r>
            <a:r>
              <a:rPr lang="en-US" b="1" dirty="0"/>
              <a:t> </a:t>
            </a:r>
            <a:r>
              <a:rPr lang="en-US" b="1" dirty="0" smtClean="0"/>
              <a:t>cysts</a:t>
            </a:r>
            <a:endParaRPr lang="en-US" dirty="0" smtClean="0"/>
          </a:p>
          <a:p>
            <a:r>
              <a:rPr lang="en-US" dirty="0" smtClean="0"/>
              <a:t>Form </a:t>
            </a:r>
            <a:r>
              <a:rPr lang="en-US" dirty="0"/>
              <a:t>when fluid accumulates between reduced enamel epithelium and tooth crown of an </a:t>
            </a:r>
            <a:r>
              <a:rPr lang="en-US" dirty="0" err="1"/>
              <a:t>unerupted</a:t>
            </a:r>
            <a:r>
              <a:rPr lang="en-US" dirty="0"/>
              <a:t> tooth (near the </a:t>
            </a:r>
            <a:r>
              <a:rPr lang="en-US" dirty="0" err="1"/>
              <a:t>cementoenamel</a:t>
            </a:r>
            <a:r>
              <a:rPr lang="en-US" dirty="0"/>
              <a:t> junction) .</a:t>
            </a:r>
          </a:p>
          <a:p>
            <a:pPr lvl="1"/>
            <a:r>
              <a:rPr lang="en-US" dirty="0" smtClean="0"/>
              <a:t>Usually </a:t>
            </a:r>
            <a:r>
              <a:rPr lang="en-US" dirty="0"/>
              <a:t>occurs in impacted teeth (3</a:t>
            </a:r>
            <a:r>
              <a:rPr lang="en-US" baseline="30000" dirty="0"/>
              <a:t>rd</a:t>
            </a:r>
            <a:r>
              <a:rPr lang="en-US" dirty="0"/>
              <a:t> molars, maxillary canines)</a:t>
            </a:r>
          </a:p>
          <a:p>
            <a:pPr lvl="1"/>
            <a:r>
              <a:rPr lang="en-US" dirty="0" smtClean="0"/>
              <a:t>Some malignant </a:t>
            </a:r>
            <a:r>
              <a:rPr lang="en-US" dirty="0"/>
              <a:t>potential (</a:t>
            </a:r>
            <a:r>
              <a:rPr lang="en-US" dirty="0" err="1"/>
              <a:t>SCCa</a:t>
            </a:r>
            <a:r>
              <a:rPr lang="en-US" dirty="0"/>
              <a:t>, </a:t>
            </a:r>
            <a:r>
              <a:rPr lang="en-US" dirty="0" err="1"/>
              <a:t>mucoep</a:t>
            </a:r>
            <a:r>
              <a:rPr lang="en-US" dirty="0"/>
              <a:t>, </a:t>
            </a:r>
            <a:r>
              <a:rPr lang="en-US" dirty="0" err="1"/>
              <a:t>ameloblastoma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71625"/>
            <a:ext cx="3676650" cy="2619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0" y="5257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Tx</a:t>
            </a:r>
            <a:r>
              <a:rPr lang="en-US" dirty="0"/>
              <a:t>: </a:t>
            </a:r>
            <a:r>
              <a:rPr lang="en-US" dirty="0" err="1"/>
              <a:t>Dentigerous</a:t>
            </a:r>
            <a:r>
              <a:rPr lang="en-US" dirty="0"/>
              <a:t> cysts are usually easily enucleated at the time of tooth extraction. </a:t>
            </a:r>
          </a:p>
        </p:txBody>
      </p:sp>
    </p:spTree>
    <p:extLst>
      <p:ext uri="{BB962C8B-B14F-4D97-AF65-F5344CB8AC3E}">
        <p14:creationId xmlns:p14="http://schemas.microsoft.com/office/powerpoint/2010/main" val="221168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086600" cy="4525963"/>
          </a:xfrm>
        </p:spPr>
        <p:txBody>
          <a:bodyPr>
            <a:normAutofit/>
          </a:bodyPr>
          <a:lstStyle/>
          <a:p>
            <a:r>
              <a:rPr lang="en-US" b="1" dirty="0"/>
              <a:t>Lateral </a:t>
            </a:r>
            <a:r>
              <a:rPr lang="en-US" b="1" dirty="0" err="1"/>
              <a:t>Periodntal</a:t>
            </a:r>
            <a:r>
              <a:rPr lang="en-US" b="1" dirty="0"/>
              <a:t> Cyst: </a:t>
            </a:r>
            <a:r>
              <a:rPr lang="en-US" dirty="0" err="1"/>
              <a:t>unilocular</a:t>
            </a:r>
            <a:r>
              <a:rPr lang="en-US" dirty="0"/>
              <a:t> cyst, from dental lamina, on the lateral surface of a vital </a:t>
            </a:r>
            <a:r>
              <a:rPr lang="en-US" dirty="0" smtClean="0"/>
              <a:t>tooth</a:t>
            </a:r>
          </a:p>
          <a:p>
            <a:pPr lvl="1"/>
            <a:r>
              <a:rPr lang="en-US" dirty="0" err="1" smtClean="0"/>
              <a:t>Tx</a:t>
            </a:r>
            <a:r>
              <a:rPr lang="en-US" dirty="0"/>
              <a:t>: </a:t>
            </a:r>
            <a:r>
              <a:rPr lang="en-US" dirty="0" err="1"/>
              <a:t>enucleation</a:t>
            </a:r>
            <a:endParaRPr lang="en-US" dirty="0"/>
          </a:p>
          <a:p>
            <a:r>
              <a:rPr lang="en-US" b="1" dirty="0" err="1"/>
              <a:t>Botryoid</a:t>
            </a:r>
            <a:r>
              <a:rPr lang="en-US" b="1" dirty="0"/>
              <a:t> </a:t>
            </a:r>
            <a:r>
              <a:rPr lang="en-US" b="1" dirty="0" err="1"/>
              <a:t>Odontogenic</a:t>
            </a:r>
            <a:r>
              <a:rPr lang="en-US" b="1" dirty="0"/>
              <a:t> </a:t>
            </a:r>
            <a:r>
              <a:rPr lang="en-US" dirty="0"/>
              <a:t>Cyst: </a:t>
            </a:r>
            <a:r>
              <a:rPr lang="en-US" dirty="0" err="1"/>
              <a:t>multilocular</a:t>
            </a:r>
            <a:r>
              <a:rPr lang="en-US" dirty="0"/>
              <a:t> cyst, from dental lamina, on the lateral surface of a vital </a:t>
            </a:r>
            <a:r>
              <a:rPr lang="en-US" dirty="0" smtClean="0"/>
              <a:t>tooth</a:t>
            </a:r>
          </a:p>
          <a:p>
            <a:pPr lvl="1"/>
            <a:r>
              <a:rPr lang="en-US" dirty="0" err="1" smtClean="0"/>
              <a:t>Tx</a:t>
            </a:r>
            <a:r>
              <a:rPr lang="en-US" dirty="0"/>
              <a:t>: </a:t>
            </a:r>
            <a:r>
              <a:rPr lang="en-US" dirty="0" err="1"/>
              <a:t>enucleation</a:t>
            </a:r>
            <a:r>
              <a:rPr lang="en-US" dirty="0"/>
              <a:t> + curettage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17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Keratinizing </a:t>
            </a:r>
            <a:r>
              <a:rPr lang="en-US" b="1" dirty="0" err="1"/>
              <a:t>odontegenic</a:t>
            </a:r>
            <a:r>
              <a:rPr lang="en-US" dirty="0"/>
              <a:t> cyst is NOT the same as an </a:t>
            </a:r>
            <a:r>
              <a:rPr lang="en-US" b="1" dirty="0" err="1"/>
              <a:t>odontegenic</a:t>
            </a:r>
            <a:r>
              <a:rPr lang="en-US" b="1" dirty="0"/>
              <a:t> </a:t>
            </a:r>
            <a:r>
              <a:rPr lang="en-US" b="1" dirty="0" err="1"/>
              <a:t>keratocyst</a:t>
            </a:r>
            <a:r>
              <a:rPr lang="en-US" b="1" dirty="0"/>
              <a:t> (OKC, more recently named as an </a:t>
            </a:r>
            <a:r>
              <a:rPr lang="en-US" b="1" dirty="0" err="1"/>
              <a:t>keratocystic</a:t>
            </a:r>
            <a:r>
              <a:rPr lang="en-US" b="1" dirty="0"/>
              <a:t> </a:t>
            </a:r>
            <a:r>
              <a:rPr lang="en-US" b="1" dirty="0" err="1"/>
              <a:t>odontogenic</a:t>
            </a:r>
            <a:r>
              <a:rPr lang="en-US" b="1" dirty="0"/>
              <a:t> tumor)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ttp://upload.wikimedia.org/wikipedia/fr/4/4a/OKC_Thund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93856"/>
            <a:ext cx="3952875" cy="3664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6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Association between heart disease and periodontal disease</a:t>
            </a:r>
          </a:p>
          <a:p>
            <a:r>
              <a:rPr lang="en-US" dirty="0" smtClean="0"/>
              <a:t>Calcium channel blockers </a:t>
            </a:r>
            <a:r>
              <a:rPr lang="en-US" dirty="0" smtClean="0">
                <a:sym typeface="Wingdings" pitchFamily="2" charset="2"/>
              </a:rPr>
              <a:t> gingival enlargement</a:t>
            </a:r>
          </a:p>
          <a:p>
            <a:r>
              <a:rPr lang="en-US" dirty="0" smtClean="0">
                <a:sym typeface="Wingdings" pitchFamily="2" charset="2"/>
              </a:rPr>
              <a:t>Disturbance in taste  ACE, </a:t>
            </a:r>
            <a:r>
              <a:rPr lang="en-US" dirty="0" err="1" smtClean="0">
                <a:sym typeface="Wingdings" pitchFamily="2" charset="2"/>
              </a:rPr>
              <a:t>Ca</a:t>
            </a:r>
            <a:r>
              <a:rPr lang="en-US" dirty="0" smtClean="0">
                <a:sym typeface="Wingdings" pitchFamily="2" charset="2"/>
              </a:rPr>
              <a:t> Channel blockers</a:t>
            </a:r>
          </a:p>
          <a:p>
            <a:r>
              <a:rPr lang="en-US" dirty="0" smtClean="0">
                <a:sym typeface="Wingdings" pitchFamily="2" charset="2"/>
              </a:rPr>
              <a:t>Cyclosporine  gingival enlargement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45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OKC</a:t>
            </a:r>
            <a:endParaRPr lang="en-US" sz="4800" dirty="0"/>
          </a:p>
          <a:p>
            <a:pPr lvl="0"/>
            <a:r>
              <a:rPr lang="en-US" dirty="0"/>
              <a:t>OKCs are most common in the mandibular third molar area, but can be in the maxilla or mandible</a:t>
            </a:r>
            <a:endParaRPr lang="en-US" sz="4800" dirty="0"/>
          </a:p>
          <a:p>
            <a:pPr lvl="0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to 3</a:t>
            </a:r>
            <a:r>
              <a:rPr lang="en-US" baseline="30000" dirty="0"/>
              <a:t>rd</a:t>
            </a:r>
            <a:r>
              <a:rPr lang="en-US" dirty="0"/>
              <a:t> decade most common age group</a:t>
            </a:r>
            <a:endParaRPr lang="en-US" sz="4800" dirty="0"/>
          </a:p>
          <a:p>
            <a:pPr lvl="0"/>
            <a:r>
              <a:rPr lang="en-US" dirty="0"/>
              <a:t>swelling, pain, </a:t>
            </a:r>
            <a:r>
              <a:rPr lang="en-US" dirty="0" err="1"/>
              <a:t>trismus</a:t>
            </a:r>
            <a:r>
              <a:rPr lang="en-US" dirty="0"/>
              <a:t>, sensory deficits, and infection being the most common complaints </a:t>
            </a:r>
            <a:endParaRPr lang="en-US" sz="4800" dirty="0"/>
          </a:p>
          <a:p>
            <a:pPr lvl="1"/>
            <a:r>
              <a:rPr lang="en-US" dirty="0"/>
              <a:t>But can be an incidental finding on </a:t>
            </a:r>
            <a:r>
              <a:rPr lang="en-US" dirty="0" err="1"/>
              <a:t>xray</a:t>
            </a:r>
            <a:r>
              <a:rPr lang="en-US" dirty="0"/>
              <a:t> also</a:t>
            </a:r>
            <a:endParaRPr lang="en-US" sz="4400" dirty="0"/>
          </a:p>
          <a:p>
            <a:pPr lvl="0"/>
            <a:r>
              <a:rPr lang="en-US" dirty="0" err="1"/>
              <a:t>Unilocular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multilocular</a:t>
            </a:r>
            <a:r>
              <a:rPr lang="en-US" dirty="0"/>
              <a:t>; multiple </a:t>
            </a:r>
            <a:r>
              <a:rPr lang="en-US" dirty="0" err="1"/>
              <a:t>vs</a:t>
            </a:r>
            <a:r>
              <a:rPr lang="en-US" dirty="0"/>
              <a:t> single cysts</a:t>
            </a:r>
            <a:endParaRPr lang="en-US" sz="4800" dirty="0"/>
          </a:p>
          <a:p>
            <a:pPr lvl="1"/>
            <a:r>
              <a:rPr lang="en-US" dirty="0"/>
              <a:t>With multiple cysts, think about working up basal cell nevus syndrome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03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OKC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438400"/>
            <a:ext cx="3681513" cy="283636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1969170"/>
            <a:ext cx="5105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err="1"/>
              <a:t>Tx</a:t>
            </a:r>
            <a:r>
              <a:rPr lang="en-US" sz="2000" dirty="0"/>
              <a:t>: </a:t>
            </a:r>
            <a:r>
              <a:rPr lang="en-US" sz="2000" dirty="0" err="1"/>
              <a:t>Debatabe</a:t>
            </a:r>
            <a:r>
              <a:rPr lang="en-US" sz="2000" dirty="0"/>
              <a:t>. </a:t>
            </a: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Author </a:t>
            </a:r>
            <a:r>
              <a:rPr lang="en-US" sz="2000" dirty="0"/>
              <a:t>says </a:t>
            </a:r>
            <a:r>
              <a:rPr lang="en-US" sz="2000" dirty="0" err="1"/>
              <a:t>dont</a:t>
            </a:r>
            <a:r>
              <a:rPr lang="en-US" sz="2000" dirty="0"/>
              <a:t> use aggressive approach on everyone (e.g.: for large lesions, try decompression and then curettage as opposed to excision and tooth extraction).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</a:t>
            </a:r>
            <a:r>
              <a:rPr lang="en-US" sz="2000" dirty="0"/>
              <a:t>occurrence: excise the entire lesion, especially the inner cyst lining, limited bone curettage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Recurrences</a:t>
            </a:r>
            <a:r>
              <a:rPr lang="en-US" sz="2000" dirty="0"/>
              <a:t>: be more aggressive (except in basal cell nevus syndrome patients as recurrences are probably new lesions)</a:t>
            </a:r>
          </a:p>
        </p:txBody>
      </p:sp>
    </p:spTree>
    <p:extLst>
      <p:ext uri="{BB962C8B-B14F-4D97-AF65-F5344CB8AC3E}">
        <p14:creationId xmlns:p14="http://schemas.microsoft.com/office/powerpoint/2010/main" val="283151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Calcifying </a:t>
            </a:r>
            <a:r>
              <a:rPr lang="en-US" b="1" dirty="0" err="1"/>
              <a:t>Odontogenic</a:t>
            </a:r>
            <a:r>
              <a:rPr lang="en-US" b="1" dirty="0"/>
              <a:t> Cyst</a:t>
            </a:r>
            <a:endParaRPr lang="en-US" dirty="0"/>
          </a:p>
          <a:p>
            <a:r>
              <a:rPr lang="en-US" dirty="0"/>
              <a:t>It can fall into 2 categories: cystic or neoplastic</a:t>
            </a:r>
          </a:p>
          <a:p>
            <a:endParaRPr lang="en-US" dirty="0"/>
          </a:p>
          <a:p>
            <a:r>
              <a:rPr lang="en-US" dirty="0"/>
              <a:t>Cystic → from early dental lamina, anterior mandible most common.  </a:t>
            </a:r>
            <a:endParaRPr lang="en-US" dirty="0" smtClean="0"/>
          </a:p>
          <a:p>
            <a:pPr lvl="1"/>
            <a:r>
              <a:rPr lang="en-US" dirty="0" smtClean="0"/>
              <a:t>On </a:t>
            </a:r>
            <a:r>
              <a:rPr lang="en-US" dirty="0"/>
              <a:t>path → ghost cells seen (but not pathognomonic).  </a:t>
            </a:r>
            <a:endParaRPr lang="en-US" dirty="0" smtClean="0"/>
          </a:p>
          <a:p>
            <a:pPr lvl="1"/>
            <a:r>
              <a:rPr lang="en-US" dirty="0" err="1" smtClean="0"/>
              <a:t>Tx</a:t>
            </a:r>
            <a:r>
              <a:rPr lang="en-US" dirty="0"/>
              <a:t>: </a:t>
            </a:r>
            <a:r>
              <a:rPr lang="en-US" dirty="0" err="1"/>
              <a:t>enucleation</a:t>
            </a:r>
            <a:r>
              <a:rPr lang="en-US" dirty="0"/>
              <a:t> for simple, </a:t>
            </a:r>
            <a:r>
              <a:rPr lang="en-US" dirty="0" err="1"/>
              <a:t>unilocular</a:t>
            </a:r>
            <a:r>
              <a:rPr lang="en-US" dirty="0"/>
              <a:t>; </a:t>
            </a:r>
            <a:r>
              <a:rPr lang="en-US" dirty="0" err="1"/>
              <a:t>enculeation</a:t>
            </a:r>
            <a:r>
              <a:rPr lang="en-US" dirty="0"/>
              <a:t> and curettage for </a:t>
            </a:r>
            <a:r>
              <a:rPr lang="en-US" dirty="0" err="1"/>
              <a:t>multilocular</a:t>
            </a:r>
            <a:endParaRPr lang="en-US" dirty="0"/>
          </a:p>
          <a:p>
            <a:endParaRPr lang="en-US" dirty="0"/>
          </a:p>
          <a:p>
            <a:r>
              <a:rPr lang="en-US" dirty="0"/>
              <a:t>Neoplastic; ghost cell tumor  → The epithelial </a:t>
            </a:r>
            <a:r>
              <a:rPr lang="en-US" dirty="0" err="1"/>
              <a:t>odontogenic</a:t>
            </a:r>
            <a:r>
              <a:rPr lang="en-US" dirty="0"/>
              <a:t> ghost cell tumor is an unusual jaw lesion that consists of </a:t>
            </a:r>
            <a:r>
              <a:rPr lang="en-US" dirty="0" smtClean="0"/>
              <a:t>solid</a:t>
            </a:r>
            <a:r>
              <a:rPr lang="en-US" dirty="0"/>
              <a:t>, tumor-like mass, though a cystic area is usually present as well.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8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Malignant transformation of cysts</a:t>
            </a:r>
            <a:r>
              <a:rPr lang="en-US" dirty="0"/>
              <a:t> → it's rare but can happen in any cyst (when we do hear about it, it's usually a </a:t>
            </a:r>
            <a:r>
              <a:rPr lang="en-US" dirty="0" err="1"/>
              <a:t>dentigerous</a:t>
            </a:r>
            <a:r>
              <a:rPr lang="en-US" dirty="0"/>
              <a:t> cyst or OKC).  Often happen in residual cysts left in an edentulous area.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17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Odontogenic</a:t>
            </a:r>
            <a:r>
              <a:rPr lang="en-US" dirty="0" smtClean="0"/>
              <a:t> Tumors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Ameloblastoma</a:t>
            </a:r>
            <a:r>
              <a:rPr lang="en-US" b="1" dirty="0"/>
              <a:t> (</a:t>
            </a:r>
            <a:r>
              <a:rPr lang="en-US" b="1" dirty="0" err="1"/>
              <a:t>intraosseus</a:t>
            </a:r>
            <a:r>
              <a:rPr lang="en-US" b="1" dirty="0"/>
              <a:t>, solid, </a:t>
            </a:r>
            <a:r>
              <a:rPr lang="en-US" b="1" dirty="0" err="1"/>
              <a:t>multicystic</a:t>
            </a:r>
            <a:r>
              <a:rPr lang="en-US" b="1" dirty="0"/>
              <a:t>)</a:t>
            </a:r>
            <a:endParaRPr lang="en-US" dirty="0"/>
          </a:p>
          <a:p>
            <a:r>
              <a:rPr lang="en-US" dirty="0"/>
              <a:t>Neoplasm of enamel; comes from the lining of </a:t>
            </a:r>
            <a:r>
              <a:rPr lang="en-US" dirty="0" err="1"/>
              <a:t>odontegenic</a:t>
            </a:r>
            <a:r>
              <a:rPr lang="en-US" dirty="0"/>
              <a:t> cyst, reduced enamel epithelium, or </a:t>
            </a:r>
            <a:r>
              <a:rPr lang="en-US" dirty="0" err="1"/>
              <a:t>odontogenic</a:t>
            </a:r>
            <a:r>
              <a:rPr lang="en-US" dirty="0"/>
              <a:t> rests of tissue.</a:t>
            </a:r>
          </a:p>
          <a:p>
            <a:pPr lvl="1"/>
            <a:r>
              <a:rPr lang="en-US" dirty="0"/>
              <a:t>80% in the mandible</a:t>
            </a:r>
          </a:p>
          <a:p>
            <a:pPr lvl="1"/>
            <a:r>
              <a:rPr lang="en-US" dirty="0" smtClean="0"/>
              <a:t>Radiology</a:t>
            </a:r>
            <a:r>
              <a:rPr lang="en-US" dirty="0"/>
              <a:t>: “soap bubble” or honeycomb appearance</a:t>
            </a:r>
          </a:p>
          <a:p>
            <a:pPr lvl="1"/>
            <a:r>
              <a:rPr lang="en-US" dirty="0"/>
              <a:t>Path:  histologic subtypes include follicular, </a:t>
            </a:r>
            <a:r>
              <a:rPr lang="en-US" dirty="0" err="1"/>
              <a:t>plexiform</a:t>
            </a:r>
            <a:r>
              <a:rPr lang="en-US" dirty="0"/>
              <a:t>, granular cell, </a:t>
            </a:r>
            <a:r>
              <a:rPr lang="en-US" dirty="0" err="1"/>
              <a:t>acanthomatous</a:t>
            </a:r>
            <a:r>
              <a:rPr lang="en-US" dirty="0"/>
              <a:t>, </a:t>
            </a:r>
            <a:r>
              <a:rPr lang="en-US" dirty="0" err="1"/>
              <a:t>desmoplastic</a:t>
            </a:r>
            <a:r>
              <a:rPr lang="en-US" dirty="0"/>
              <a:t>, basal cell, and keratinizing </a:t>
            </a:r>
          </a:p>
          <a:p>
            <a:pPr lvl="1"/>
            <a:r>
              <a:rPr lang="en-US" dirty="0" err="1"/>
              <a:t>Tx</a:t>
            </a:r>
            <a:r>
              <a:rPr lang="en-US" dirty="0"/>
              <a:t>: at least 1 cm margins in mandible (proximal and distal directions), 1-2 cm margins in maxilla</a:t>
            </a:r>
          </a:p>
          <a:p>
            <a:pPr lvl="2"/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err="1"/>
              <a:t>Tx</a:t>
            </a:r>
            <a:r>
              <a:rPr lang="en-US" dirty="0"/>
              <a:t> not well defined (</a:t>
            </a:r>
            <a:r>
              <a:rPr lang="en-US" dirty="0" err="1"/>
              <a:t>enuclation</a:t>
            </a:r>
            <a:r>
              <a:rPr lang="en-US" dirty="0"/>
              <a:t> alone is </a:t>
            </a:r>
            <a:r>
              <a:rPr lang="en-US" dirty="0" err="1" smtClean="0"/>
              <a:t>def</a:t>
            </a:r>
            <a:r>
              <a:rPr lang="en-US" dirty="0" smtClean="0"/>
              <a:t> not </a:t>
            </a:r>
            <a:r>
              <a:rPr lang="en-US" dirty="0"/>
              <a:t>a good option)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Unicystic</a:t>
            </a:r>
            <a:r>
              <a:rPr lang="en-US" b="1" dirty="0"/>
              <a:t> </a:t>
            </a:r>
            <a:r>
              <a:rPr lang="en-US" b="1" dirty="0" err="1"/>
              <a:t>ameloblastoma</a:t>
            </a:r>
            <a:endParaRPr lang="en-US" dirty="0"/>
          </a:p>
          <a:p>
            <a:pPr lvl="1"/>
            <a:r>
              <a:rPr lang="en-US" dirty="0"/>
              <a:t>Posterior mandible most common</a:t>
            </a:r>
          </a:p>
          <a:p>
            <a:pPr lvl="1"/>
            <a:r>
              <a:rPr lang="en-US" dirty="0"/>
              <a:t>Asymptomatic</a:t>
            </a:r>
          </a:p>
          <a:p>
            <a:pPr lvl="1"/>
            <a:r>
              <a:rPr lang="en-US" dirty="0"/>
              <a:t>Radiology: Single </a:t>
            </a:r>
            <a:r>
              <a:rPr lang="en-US" dirty="0" err="1"/>
              <a:t>radioloucent</a:t>
            </a:r>
            <a:r>
              <a:rPr lang="en-US" dirty="0"/>
              <a:t>, </a:t>
            </a:r>
            <a:r>
              <a:rPr lang="en-US" dirty="0" err="1"/>
              <a:t>unilocular</a:t>
            </a:r>
            <a:r>
              <a:rPr lang="en-US" dirty="0"/>
              <a:t>, well-demarcated lesion, &lt;2cm</a:t>
            </a:r>
          </a:p>
          <a:p>
            <a:pPr lvl="1"/>
            <a:r>
              <a:rPr lang="en-US" dirty="0"/>
              <a:t>No extension into connective tissue (no </a:t>
            </a:r>
            <a:r>
              <a:rPr lang="en-US" dirty="0" err="1"/>
              <a:t>plexiform</a:t>
            </a:r>
            <a:r>
              <a:rPr lang="en-US" dirty="0"/>
              <a:t> or follicular variants)</a:t>
            </a:r>
          </a:p>
          <a:p>
            <a:pPr lvl="1"/>
            <a:r>
              <a:rPr lang="en-US" dirty="0" err="1"/>
              <a:t>Tx</a:t>
            </a:r>
            <a:r>
              <a:rPr lang="en-US" dirty="0"/>
              <a:t>: </a:t>
            </a:r>
            <a:r>
              <a:rPr lang="en-US" dirty="0" err="1"/>
              <a:t>enucleation</a:t>
            </a:r>
            <a:r>
              <a:rPr lang="en-US" dirty="0"/>
              <a:t> only; generally no recurrence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Odontogenic</a:t>
            </a:r>
            <a:r>
              <a:rPr lang="en-US" dirty="0" smtClean="0"/>
              <a:t> Tumors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03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Peripheral </a:t>
            </a:r>
            <a:r>
              <a:rPr lang="en-US" b="1" dirty="0" err="1"/>
              <a:t>Amelobastoma</a:t>
            </a:r>
            <a:r>
              <a:rPr lang="en-US" b="1" dirty="0"/>
              <a:t> (</a:t>
            </a:r>
            <a:r>
              <a:rPr lang="en-US" b="1" dirty="0" err="1"/>
              <a:t>Extraosseus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/>
              <a:t>Peripheral </a:t>
            </a:r>
            <a:r>
              <a:rPr lang="en-US" dirty="0" err="1"/>
              <a:t>ameloblastomas</a:t>
            </a:r>
            <a:r>
              <a:rPr lang="en-US" dirty="0"/>
              <a:t> present as mucosal masses and arise from the gingiva or alveolar mucosa. </a:t>
            </a:r>
          </a:p>
          <a:p>
            <a:pPr lvl="1"/>
            <a:r>
              <a:rPr lang="en-US" dirty="0"/>
              <a:t>If any bone is involved, it is not a peripheral </a:t>
            </a:r>
            <a:r>
              <a:rPr lang="en-US" dirty="0" err="1"/>
              <a:t>amelobastoma</a:t>
            </a:r>
            <a:endParaRPr lang="en-US" dirty="0"/>
          </a:p>
          <a:p>
            <a:pPr lvl="1"/>
            <a:r>
              <a:rPr lang="en-US" dirty="0" err="1"/>
              <a:t>Tx</a:t>
            </a:r>
            <a:r>
              <a:rPr lang="en-US" dirty="0"/>
              <a:t>: excision; generally no recurrence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Odontogenic</a:t>
            </a:r>
            <a:r>
              <a:rPr lang="en-US" dirty="0" smtClean="0"/>
              <a:t> Tumors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Malignant </a:t>
            </a:r>
            <a:r>
              <a:rPr lang="en-US" b="1" dirty="0" err="1"/>
              <a:t>Ameloblastomas</a:t>
            </a:r>
            <a:endParaRPr lang="en-US" dirty="0"/>
          </a:p>
          <a:p>
            <a:pPr lvl="1"/>
            <a:r>
              <a:rPr lang="en-US" dirty="0"/>
              <a:t>Benign </a:t>
            </a:r>
            <a:r>
              <a:rPr lang="en-US" dirty="0" err="1"/>
              <a:t>histopathologic</a:t>
            </a:r>
            <a:r>
              <a:rPr lang="en-US" dirty="0"/>
              <a:t> features of </a:t>
            </a:r>
            <a:r>
              <a:rPr lang="en-US" dirty="0" err="1"/>
              <a:t>amelobastoma</a:t>
            </a:r>
            <a:r>
              <a:rPr lang="en-US" dirty="0"/>
              <a:t> but metastasize to distant locations</a:t>
            </a:r>
          </a:p>
          <a:p>
            <a:pPr lvl="1"/>
            <a:r>
              <a:rPr lang="en-US" dirty="0" smtClean="0"/>
              <a:t>Lung </a:t>
            </a:r>
            <a:r>
              <a:rPr lang="en-US" dirty="0"/>
              <a:t>is most common</a:t>
            </a:r>
          </a:p>
          <a:p>
            <a:endParaRPr lang="en-US" dirty="0"/>
          </a:p>
          <a:p>
            <a:r>
              <a:rPr lang="en-US" b="1" dirty="0" err="1"/>
              <a:t>Ameloblastic</a:t>
            </a:r>
            <a:r>
              <a:rPr lang="en-US" b="1" dirty="0"/>
              <a:t> </a:t>
            </a:r>
            <a:r>
              <a:rPr lang="en-US" b="1" dirty="0" smtClean="0"/>
              <a:t>Carcinoma</a:t>
            </a:r>
            <a:endParaRPr lang="en-US" dirty="0" smtClean="0"/>
          </a:p>
          <a:p>
            <a:pPr lvl="1"/>
            <a:r>
              <a:rPr lang="en-US" dirty="0" err="1" smtClean="0"/>
              <a:t>Cytopathologic</a:t>
            </a:r>
            <a:r>
              <a:rPr lang="en-US" dirty="0" smtClean="0"/>
              <a:t> </a:t>
            </a:r>
            <a:r>
              <a:rPr lang="en-US" dirty="0"/>
              <a:t>features associated with </a:t>
            </a:r>
            <a:r>
              <a:rPr lang="en-US" dirty="0" err="1"/>
              <a:t>malginangy</a:t>
            </a:r>
            <a:r>
              <a:rPr lang="en-US" dirty="0"/>
              <a:t>; +/- metastasize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37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Ameloblastic</a:t>
            </a:r>
            <a:r>
              <a:rPr lang="en-US" b="1" dirty="0"/>
              <a:t> Fibroma</a:t>
            </a:r>
            <a:endParaRPr lang="en-US" dirty="0"/>
          </a:p>
          <a:p>
            <a:r>
              <a:rPr lang="en-US" dirty="0"/>
              <a:t>Benign </a:t>
            </a:r>
            <a:r>
              <a:rPr lang="en-US" dirty="0" err="1"/>
              <a:t>odontogenic</a:t>
            </a:r>
            <a:r>
              <a:rPr lang="en-US" dirty="0"/>
              <a:t> neoplasm characterized by proliferation of immature </a:t>
            </a:r>
            <a:r>
              <a:rPr lang="en-US" dirty="0" err="1"/>
              <a:t>mesenchymal</a:t>
            </a:r>
            <a:r>
              <a:rPr lang="en-US" dirty="0"/>
              <a:t> and </a:t>
            </a:r>
            <a:r>
              <a:rPr lang="en-US" dirty="0" err="1"/>
              <a:t>ameloblastic</a:t>
            </a:r>
            <a:r>
              <a:rPr lang="en-US" dirty="0"/>
              <a:t> cells (found in developing teeth)</a:t>
            </a:r>
          </a:p>
          <a:p>
            <a:r>
              <a:rPr lang="en-US" dirty="0"/>
              <a:t>Posterior mandible</a:t>
            </a:r>
          </a:p>
          <a:p>
            <a:r>
              <a:rPr lang="en-US" dirty="0"/>
              <a:t>Well-defined radiolucency</a:t>
            </a:r>
          </a:p>
          <a:p>
            <a:r>
              <a:rPr lang="en-US" dirty="0" err="1"/>
              <a:t>Tx</a:t>
            </a:r>
            <a:r>
              <a:rPr lang="en-US" dirty="0"/>
              <a:t>: </a:t>
            </a:r>
            <a:r>
              <a:rPr lang="en-US" dirty="0" err="1"/>
              <a:t>Unilocular</a:t>
            </a:r>
            <a:r>
              <a:rPr lang="en-US" dirty="0"/>
              <a:t> → conservative </a:t>
            </a:r>
            <a:r>
              <a:rPr lang="en-US" dirty="0" err="1"/>
              <a:t>enucleation</a:t>
            </a:r>
            <a:r>
              <a:rPr lang="en-US" dirty="0"/>
              <a:t>; </a:t>
            </a:r>
            <a:r>
              <a:rPr lang="en-US" dirty="0" err="1"/>
              <a:t>Multilocular</a:t>
            </a:r>
            <a:r>
              <a:rPr lang="en-US" dirty="0"/>
              <a:t> –&gt; segmental </a:t>
            </a:r>
            <a:r>
              <a:rPr lang="en-US" dirty="0" err="1"/>
              <a:t>rsxn</a:t>
            </a:r>
            <a:r>
              <a:rPr lang="en-US" dirty="0"/>
              <a:t> if jaw integrity is messed up</a:t>
            </a:r>
          </a:p>
        </p:txBody>
      </p:sp>
    </p:spTree>
    <p:extLst>
      <p:ext uri="{BB962C8B-B14F-4D97-AF65-F5344CB8AC3E}">
        <p14:creationId xmlns:p14="http://schemas.microsoft.com/office/powerpoint/2010/main" val="22259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Calcifying Epithelial </a:t>
            </a:r>
            <a:r>
              <a:rPr lang="en-US" b="1" dirty="0" err="1"/>
              <a:t>Odontogenic</a:t>
            </a:r>
            <a:r>
              <a:rPr lang="en-US" b="1" dirty="0"/>
              <a:t> Tumor (</a:t>
            </a:r>
            <a:r>
              <a:rPr lang="en-US" b="1" dirty="0" err="1"/>
              <a:t>Pindborg</a:t>
            </a:r>
            <a:r>
              <a:rPr lang="en-US" b="1" dirty="0"/>
              <a:t> Tumor)</a:t>
            </a:r>
            <a:endParaRPr lang="en-US" dirty="0"/>
          </a:p>
          <a:p>
            <a:pPr lvl="1"/>
            <a:r>
              <a:rPr lang="en-US" dirty="0"/>
              <a:t>Mandible &gt; Maxilla</a:t>
            </a:r>
          </a:p>
          <a:p>
            <a:pPr lvl="1"/>
            <a:r>
              <a:rPr lang="en-US" dirty="0"/>
              <a:t>Molar and pre-molar region</a:t>
            </a:r>
          </a:p>
          <a:p>
            <a:pPr lvl="1"/>
            <a:r>
              <a:rPr lang="en-US" dirty="0"/>
              <a:t>Well-circumscribed, </a:t>
            </a:r>
            <a:r>
              <a:rPr lang="en-US" dirty="0" err="1"/>
              <a:t>multilocular</a:t>
            </a:r>
            <a:r>
              <a:rPr lang="en-US" dirty="0"/>
              <a:t> &gt; </a:t>
            </a:r>
            <a:r>
              <a:rPr lang="en-US" dirty="0" err="1"/>
              <a:t>unilocular</a:t>
            </a:r>
            <a:r>
              <a:rPr lang="en-US" dirty="0"/>
              <a:t>, mixed radiolucent-radiopaque</a:t>
            </a:r>
          </a:p>
          <a:p>
            <a:pPr lvl="1"/>
            <a:r>
              <a:rPr lang="en-US" dirty="0" err="1"/>
              <a:t>Tx</a:t>
            </a:r>
            <a:r>
              <a:rPr lang="en-US" dirty="0"/>
              <a:t>: conservative surgical removal (usually </a:t>
            </a:r>
            <a:r>
              <a:rPr lang="en-US" dirty="0" err="1"/>
              <a:t>enucleation</a:t>
            </a:r>
            <a:r>
              <a:rPr lang="en-US" dirty="0"/>
              <a:t> and curettage)</a:t>
            </a:r>
          </a:p>
          <a:p>
            <a:pPr lvl="2"/>
            <a:r>
              <a:rPr lang="en-US" dirty="0" smtClean="0"/>
              <a:t>However</a:t>
            </a:r>
            <a:r>
              <a:rPr lang="en-US" dirty="0"/>
              <a:t>, tumors with clear cell changes may be more aggressive</a:t>
            </a:r>
          </a:p>
          <a:p>
            <a:pPr lvl="2"/>
            <a:r>
              <a:rPr lang="en-US" dirty="0" smtClean="0"/>
              <a:t>Segmental </a:t>
            </a:r>
            <a:r>
              <a:rPr lang="en-US" dirty="0" err="1"/>
              <a:t>rsxn</a:t>
            </a:r>
            <a:r>
              <a:rPr lang="en-US" dirty="0"/>
              <a:t> reserved for those tumors which have messed up the jaw already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Pulmonary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Chronic </a:t>
            </a:r>
            <a:r>
              <a:rPr lang="en-US" dirty="0"/>
              <a:t>use of corticosteroids suppresses </a:t>
            </a:r>
            <a:r>
              <a:rPr lang="en-US" dirty="0" smtClean="0"/>
              <a:t>hypothalamic-pituitary-adrenal </a:t>
            </a:r>
            <a:r>
              <a:rPr lang="en-US" dirty="0"/>
              <a:t>axis </a:t>
            </a:r>
            <a:endParaRPr lang="en-US" dirty="0" smtClean="0"/>
          </a:p>
          <a:p>
            <a:pPr lvl="1"/>
            <a:r>
              <a:rPr lang="en-US" dirty="0" smtClean="0"/>
              <a:t>Result </a:t>
            </a:r>
            <a:r>
              <a:rPr lang="en-US" dirty="0"/>
              <a:t>in acute adrenal insufficiency during </a:t>
            </a:r>
            <a:r>
              <a:rPr lang="en-US" dirty="0" smtClean="0"/>
              <a:t>stress</a:t>
            </a:r>
          </a:p>
          <a:p>
            <a:pPr lvl="1"/>
            <a:r>
              <a:rPr lang="en-US" dirty="0" smtClean="0"/>
              <a:t>Therefore </a:t>
            </a:r>
            <a:r>
              <a:rPr lang="en-US" dirty="0"/>
              <a:t>steroid replacement therapy is sometimes required for extensive dental and surgical procedures </a:t>
            </a:r>
          </a:p>
          <a:p>
            <a:pPr lvl="0"/>
            <a:r>
              <a:rPr lang="en-US" dirty="0"/>
              <a:t>The classic oral mucosal lesion of TB is a painful, deep, irregular ulcer on the dorsum of the </a:t>
            </a:r>
            <a:r>
              <a:rPr lang="en-US" dirty="0" smtClean="0"/>
              <a:t>tongue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2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Adenomatoid</a:t>
            </a:r>
            <a:r>
              <a:rPr lang="en-US" b="1" dirty="0"/>
              <a:t> </a:t>
            </a:r>
            <a:r>
              <a:rPr lang="en-US" b="1" dirty="0" err="1"/>
              <a:t>Odontogenic</a:t>
            </a:r>
            <a:r>
              <a:rPr lang="en-US" b="1" dirty="0"/>
              <a:t> Tumor</a:t>
            </a:r>
            <a:endParaRPr lang="en-US" dirty="0"/>
          </a:p>
          <a:p>
            <a:pPr lvl="1"/>
            <a:r>
              <a:rPr lang="en-US" dirty="0"/>
              <a:t>Most innocuous </a:t>
            </a:r>
            <a:r>
              <a:rPr lang="en-US" dirty="0" err="1"/>
              <a:t>odontogenic</a:t>
            </a:r>
            <a:r>
              <a:rPr lang="en-US" dirty="0"/>
              <a:t> tumor</a:t>
            </a:r>
          </a:p>
          <a:p>
            <a:pPr lvl="1"/>
            <a:r>
              <a:rPr lang="en-US" dirty="0"/>
              <a:t>Comes from the enamel or from the dental lamina</a:t>
            </a:r>
          </a:p>
          <a:p>
            <a:pPr lvl="1"/>
            <a:r>
              <a:rPr lang="en-US" dirty="0"/>
              <a:t>2/3 female, 2/3 in maxilla</a:t>
            </a:r>
          </a:p>
          <a:p>
            <a:pPr lvl="1"/>
            <a:r>
              <a:rPr lang="en-US" dirty="0"/>
              <a:t>Mixed radiolucent-radiopaque</a:t>
            </a:r>
          </a:p>
          <a:p>
            <a:pPr lvl="1"/>
            <a:r>
              <a:rPr lang="en-US" dirty="0" err="1"/>
              <a:t>Tx</a:t>
            </a:r>
            <a:r>
              <a:rPr lang="en-US" dirty="0"/>
              <a:t>: </a:t>
            </a:r>
            <a:r>
              <a:rPr lang="en-US" dirty="0" err="1"/>
              <a:t>Enucleation</a:t>
            </a:r>
            <a:r>
              <a:rPr lang="en-US" dirty="0"/>
              <a:t>, low recurrence rate</a:t>
            </a:r>
          </a:p>
        </p:txBody>
      </p:sp>
    </p:spTree>
    <p:extLst>
      <p:ext uri="{BB962C8B-B14F-4D97-AF65-F5344CB8AC3E}">
        <p14:creationId xmlns:p14="http://schemas.microsoft.com/office/powerpoint/2010/main" val="27292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/>
          <a:lstStyle/>
          <a:p>
            <a:r>
              <a:rPr lang="en-US" dirty="0" err="1" smtClean="0"/>
              <a:t>Ch</a:t>
            </a:r>
            <a:r>
              <a:rPr lang="en-US" dirty="0" smtClean="0"/>
              <a:t> 94: TMJ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7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Temporomandibular</a:t>
            </a:r>
            <a:r>
              <a:rPr lang="en-US" dirty="0" smtClean="0"/>
              <a:t> disorders:</a:t>
            </a:r>
          </a:p>
          <a:p>
            <a:pPr lvl="1"/>
            <a:r>
              <a:rPr lang="en-US" dirty="0" err="1" smtClean="0">
                <a:effectLst/>
              </a:rPr>
              <a:t>Intracapsular</a:t>
            </a:r>
            <a:r>
              <a:rPr lang="en-US" dirty="0" smtClean="0">
                <a:effectLst/>
              </a:rPr>
              <a:t> disorders, or true abnormalities of the </a:t>
            </a:r>
            <a:r>
              <a:rPr lang="en-US" dirty="0" err="1" smtClean="0">
                <a:effectLst/>
              </a:rPr>
              <a:t>temporomandibular</a:t>
            </a:r>
            <a:r>
              <a:rPr lang="en-US" dirty="0" smtClean="0">
                <a:effectLst/>
              </a:rPr>
              <a:t> joint (TMJ), and muscular disorders, or </a:t>
            </a:r>
            <a:r>
              <a:rPr lang="en-US" dirty="0" err="1" smtClean="0">
                <a:effectLst/>
              </a:rPr>
              <a:t>myofascial</a:t>
            </a:r>
            <a:r>
              <a:rPr lang="en-US" dirty="0" smtClean="0">
                <a:effectLst/>
              </a:rPr>
              <a:t> pain</a:t>
            </a:r>
          </a:p>
          <a:p>
            <a:pPr lvl="1"/>
            <a:r>
              <a:rPr lang="en-US" dirty="0" smtClean="0">
                <a:effectLst/>
              </a:rPr>
              <a:t>Symptoms: facial pain, earache, and headache.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65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TMJ </a:t>
            </a:r>
            <a:r>
              <a:rPr lang="en-US" dirty="0" smtClean="0">
                <a:sym typeface="Wingdings" pitchFamily="2" charset="2"/>
              </a:rPr>
              <a:t> Synovial joint</a:t>
            </a:r>
          </a:p>
          <a:p>
            <a:r>
              <a:rPr lang="en-US" dirty="0" smtClean="0">
                <a:sym typeface="Wingdings" pitchFamily="2" charset="2"/>
              </a:rPr>
              <a:t>Articulating surfaces: </a:t>
            </a:r>
            <a:r>
              <a:rPr lang="en-US" dirty="0" err="1" smtClean="0">
                <a:sym typeface="Wingdings" pitchFamily="2" charset="2"/>
              </a:rPr>
              <a:t>glenoid</a:t>
            </a:r>
            <a:r>
              <a:rPr lang="en-US" dirty="0" smtClean="0">
                <a:sym typeface="Wingdings" pitchFamily="2" charset="2"/>
              </a:rPr>
              <a:t> fossa and condylar process</a:t>
            </a:r>
          </a:p>
          <a:p>
            <a:r>
              <a:rPr lang="en-US" dirty="0" smtClean="0">
                <a:effectLst/>
              </a:rPr>
              <a:t>Articular disk is between these 2 surfaces</a:t>
            </a:r>
          </a:p>
          <a:p>
            <a:pPr lvl="1"/>
            <a:r>
              <a:rPr lang="en-US" dirty="0" smtClean="0">
                <a:effectLst/>
              </a:rPr>
              <a:t>Articular disk separates the joint space into 2 compartments</a:t>
            </a:r>
          </a:p>
          <a:p>
            <a:pPr lvl="1"/>
            <a:r>
              <a:rPr lang="en-US" dirty="0" smtClean="0">
                <a:effectLst/>
              </a:rPr>
              <a:t>The inferior compartment: anterior and posterior rotational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The superior compartment: translational movement between the disk and the </a:t>
            </a:r>
            <a:r>
              <a:rPr lang="en-US" dirty="0" err="1" smtClean="0">
                <a:effectLst/>
              </a:rPr>
              <a:t>glenoid</a:t>
            </a:r>
            <a:r>
              <a:rPr lang="en-US" dirty="0" smtClean="0">
                <a:effectLst/>
              </a:rPr>
              <a:t> fossa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37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http://images.radiopaedia.org/images/22446/0e499c9db2d092b382718c104058b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33400"/>
            <a:ext cx="56388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2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http://www.newenglanddentalcenter.com/images/internas/img_tmd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39650"/>
            <a:ext cx="6966220" cy="467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69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Condylar or </a:t>
            </a:r>
            <a:r>
              <a:rPr lang="en-US" dirty="0" err="1" smtClean="0">
                <a:effectLst/>
              </a:rPr>
              <a:t>subcondylar</a:t>
            </a:r>
            <a:r>
              <a:rPr lang="en-US" dirty="0" smtClean="0">
                <a:effectLst/>
              </a:rPr>
              <a:t> fractures 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>
                <a:effectLst/>
              </a:rPr>
              <a:t>reauricular</a:t>
            </a:r>
            <a:r>
              <a:rPr lang="en-US" dirty="0" smtClean="0">
                <a:effectLst/>
              </a:rPr>
              <a:t> pain and tenderness, difficulty in opening the mouth, and malocclusion</a:t>
            </a:r>
          </a:p>
          <a:p>
            <a:pPr lvl="1"/>
            <a:r>
              <a:rPr lang="en-US" dirty="0" smtClean="0">
                <a:effectLst/>
              </a:rPr>
              <a:t>Unilateral </a:t>
            </a:r>
            <a:r>
              <a:rPr lang="en-US" dirty="0" err="1" smtClean="0">
                <a:effectLst/>
              </a:rPr>
              <a:t>fracturejaw</a:t>
            </a:r>
            <a:r>
              <a:rPr lang="en-US" dirty="0" smtClean="0">
                <a:effectLst/>
              </a:rPr>
              <a:t> deviation to the affected side on attempted mouth opening</a:t>
            </a:r>
          </a:p>
          <a:p>
            <a:pPr lvl="1"/>
            <a:r>
              <a:rPr lang="en-US" dirty="0" smtClean="0">
                <a:effectLst/>
              </a:rPr>
              <a:t>Bilateral fractures frequently produce an anterior open (loss of support in ascending ramus)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/>
              </a:rPr>
              <a:t>Acute dislocation </a:t>
            </a:r>
          </a:p>
          <a:p>
            <a:r>
              <a:rPr lang="en-US" dirty="0" smtClean="0">
                <a:effectLst/>
              </a:rPr>
              <a:t>Condyle translates anterior to the articular eminence and becomes locked in that position. </a:t>
            </a:r>
          </a:p>
          <a:p>
            <a:pPr lvl="1"/>
            <a:r>
              <a:rPr lang="en-US" dirty="0" err="1" smtClean="0">
                <a:effectLst/>
              </a:rPr>
              <a:t>Tx</a:t>
            </a:r>
            <a:r>
              <a:rPr lang="en-US" dirty="0" smtClean="0">
                <a:effectLst/>
              </a:rPr>
              <a:t>: apply downward pressure on the posterior mandible while placing upward and backward pressure on the chin.</a:t>
            </a:r>
          </a:p>
          <a:p>
            <a:pPr lvl="1"/>
            <a:r>
              <a:rPr lang="en-US" dirty="0" smtClean="0">
                <a:effectLst/>
              </a:rPr>
              <a:t>Restrict mandibular opening for 2 to 4 weeks</a:t>
            </a:r>
          </a:p>
          <a:p>
            <a:pPr lvl="1"/>
            <a:r>
              <a:rPr lang="en-US" dirty="0" smtClean="0">
                <a:effectLst/>
              </a:rPr>
              <a:t>NSAIDs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Chronic Dislocation</a:t>
            </a:r>
          </a:p>
          <a:p>
            <a:pPr lvl="1"/>
            <a:r>
              <a:rPr lang="en-US" dirty="0" err="1" smtClean="0"/>
              <a:t>Tx</a:t>
            </a:r>
            <a:r>
              <a:rPr lang="en-US" dirty="0" smtClean="0"/>
              <a:t>: inject </a:t>
            </a:r>
            <a:r>
              <a:rPr lang="en-US" dirty="0" err="1" smtClean="0"/>
              <a:t>sclerosing</a:t>
            </a:r>
            <a:r>
              <a:rPr lang="en-US" dirty="0" smtClean="0"/>
              <a:t> </a:t>
            </a:r>
            <a:r>
              <a:rPr lang="en-US" dirty="0" smtClean="0">
                <a:effectLst/>
              </a:rPr>
              <a:t>agent into the TMJ capsule to produce scarring of the stretched tissues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2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Neoplasms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Rare to have tumor originating in TMJ</a:t>
            </a:r>
          </a:p>
          <a:p>
            <a:r>
              <a:rPr lang="en-US" dirty="0" smtClean="0"/>
              <a:t>Often, these tumors are not radiosensitive so you need to operate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7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Endocrine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Diabetes</a:t>
            </a:r>
          </a:p>
          <a:p>
            <a:pPr lvl="1"/>
            <a:r>
              <a:rPr lang="en-US" dirty="0" smtClean="0"/>
              <a:t>Association </a:t>
            </a:r>
            <a:r>
              <a:rPr lang="en-US" dirty="0"/>
              <a:t>between severe periodontitis and an increased risk of poor glycemic control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n-US" b="1" u="sng" dirty="0" smtClean="0"/>
              <a:t>Adrenal</a:t>
            </a:r>
            <a:endParaRPr lang="en-US" dirty="0"/>
          </a:p>
          <a:p>
            <a:pPr lvl="1"/>
            <a:r>
              <a:rPr lang="en-US" dirty="0"/>
              <a:t>Addison's disease, caused by primary adrenal insufficiency or </a:t>
            </a:r>
            <a:r>
              <a:rPr lang="en-US" dirty="0" err="1"/>
              <a:t>hypoadrenalism</a:t>
            </a:r>
            <a:r>
              <a:rPr lang="en-US" dirty="0"/>
              <a:t>, include diffuse, cutaneous pigmentation of the skin and mucous membranes 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/>
              <a:t>hyperadrenalism</a:t>
            </a:r>
            <a:r>
              <a:rPr lang="en-US" dirty="0"/>
              <a:t> or Cushing's disease,  present with moon shaped face and muscle weakness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79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Intracapsular</a:t>
            </a:r>
            <a:r>
              <a:rPr lang="en-US" dirty="0" smtClean="0"/>
              <a:t>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Anterior disk displacement with reduction</a:t>
            </a:r>
          </a:p>
          <a:p>
            <a:pPr lvl="1"/>
            <a:r>
              <a:rPr lang="en-US" dirty="0" smtClean="0"/>
              <a:t>Mouth opening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Clicking, popping sound</a:t>
            </a:r>
          </a:p>
          <a:p>
            <a:pPr lvl="1"/>
            <a:r>
              <a:rPr lang="en-US" dirty="0" smtClean="0">
                <a:effectLst/>
              </a:rPr>
              <a:t>Normal range of mandibular motion</a:t>
            </a:r>
          </a:p>
          <a:p>
            <a:pPr lvl="1"/>
            <a:r>
              <a:rPr lang="en-US" dirty="0" smtClean="0">
                <a:effectLst/>
              </a:rPr>
              <a:t>Treatment of these painful joints consists of soft diet, self-limitation of opening, NSAIDS, splint therapy, and physical therapy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 Anterior displacement of the intra-articular disk with reduction</a:t>
            </a:r>
            <a:endParaRPr lang="en-US" dirty="0"/>
          </a:p>
        </p:txBody>
      </p:sp>
      <p:pic>
        <p:nvPicPr>
          <p:cNvPr id="9222" name="Picture 6" descr="http://www.mdconsult.com/books/bbmapAsset?appID=MDC&amp;isbn=978-0-323-05283-2&amp;eid=4-u1.0-B978-0-323-05283-2..00095-1..f1&amp;assetType=f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81200"/>
            <a:ext cx="3648075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Intracapsular</a:t>
            </a:r>
            <a:r>
              <a:rPr lang="en-US" dirty="0" smtClean="0"/>
              <a:t>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2) Anterior Disk Displacement </a:t>
            </a:r>
            <a:r>
              <a:rPr lang="en-US" u="sng" dirty="0" smtClean="0">
                <a:effectLst/>
              </a:rPr>
              <a:t>w/o </a:t>
            </a:r>
            <a:r>
              <a:rPr lang="en-US" dirty="0" smtClean="0">
                <a:effectLst/>
              </a:rPr>
              <a:t>Reduction</a:t>
            </a:r>
          </a:p>
          <a:p>
            <a:pPr lvl="1"/>
            <a:r>
              <a:rPr lang="en-US" dirty="0" smtClean="0"/>
              <a:t>Closed lock</a:t>
            </a:r>
          </a:p>
          <a:p>
            <a:pPr lvl="1"/>
            <a:r>
              <a:rPr lang="en-US" dirty="0" smtClean="0">
                <a:effectLst/>
              </a:rPr>
              <a:t>The maximum </a:t>
            </a:r>
            <a:r>
              <a:rPr lang="en-US" dirty="0" err="1" smtClean="0">
                <a:effectLst/>
              </a:rPr>
              <a:t>interincisal</a:t>
            </a:r>
            <a:r>
              <a:rPr lang="en-US" dirty="0" smtClean="0">
                <a:effectLst/>
              </a:rPr>
              <a:t> opening (MIO) is generally only 25 to 30 mm</a:t>
            </a:r>
          </a:p>
          <a:p>
            <a:pPr lvl="1"/>
            <a:r>
              <a:rPr lang="en-US" dirty="0" smtClean="0">
                <a:effectLst/>
              </a:rPr>
              <a:t>Mandible deviates toward the affected joint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>
                <a:effectLst/>
              </a:rPr>
              <a:t>Acutely displaced </a:t>
            </a:r>
            <a:r>
              <a:rPr lang="en-US" dirty="0" err="1" smtClean="0">
                <a:effectLst/>
              </a:rPr>
              <a:t>disks</a:t>
            </a:r>
            <a:r>
              <a:rPr lang="en-US" dirty="0" err="1" smtClean="0">
                <a:effectLst/>
                <a:sym typeface="Wingdings" pitchFamily="2" charset="2"/>
              </a:rPr>
              <a:t>manual</a:t>
            </a:r>
            <a:r>
              <a:rPr lang="en-US" dirty="0" smtClean="0">
                <a:effectLst/>
                <a:sym typeface="Wingdings" pitchFamily="2" charset="2"/>
              </a:rPr>
              <a:t> reduction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Chronic: </a:t>
            </a:r>
            <a:r>
              <a:rPr lang="en-US" dirty="0" smtClean="0">
                <a:effectLst/>
              </a:rPr>
              <a:t>stabilization splint </a:t>
            </a:r>
            <a:endParaRPr lang="en-US" dirty="0" smtClean="0">
              <a:effectLst/>
              <a:sym typeface="Wingdings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Intracapsular</a:t>
            </a:r>
            <a:r>
              <a:rPr lang="en-US" dirty="0" smtClean="0"/>
              <a:t>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3) Degenerative Joint Disease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Most frequent abnormal condition affecting the TMJ</a:t>
            </a:r>
          </a:p>
          <a:p>
            <a:r>
              <a:rPr lang="en-US" dirty="0" err="1" smtClean="0">
                <a:effectLst/>
              </a:rPr>
              <a:t>Tx</a:t>
            </a:r>
            <a:r>
              <a:rPr lang="en-US" dirty="0" smtClean="0">
                <a:effectLst/>
              </a:rPr>
              <a:t>: </a:t>
            </a:r>
          </a:p>
          <a:p>
            <a:pPr lvl="1"/>
            <a:r>
              <a:rPr lang="en-US" dirty="0" smtClean="0">
                <a:effectLst/>
              </a:rPr>
              <a:t>NSAIDs, soft diet, limited jaw movement, and use of a stabilizing bite splint to help reduce the effects of chronic clenching or </a:t>
            </a:r>
            <a:r>
              <a:rPr lang="en-US" dirty="0" err="1" smtClean="0">
                <a:effectLst/>
              </a:rPr>
              <a:t>bruxis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When nonsurgical management fails and when there are bony change on the articular surface of the condyle </a:t>
            </a:r>
            <a:r>
              <a:rPr lang="en-US" dirty="0" smtClean="0">
                <a:effectLst/>
                <a:sym typeface="Wingdings" pitchFamily="2" charset="2"/>
              </a:rPr>
              <a:t> can opt for surgery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Ankylosis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effectLst/>
              </a:rPr>
              <a:t>Ankylosis</a:t>
            </a:r>
            <a:r>
              <a:rPr lang="en-US" dirty="0" smtClean="0">
                <a:effectLst/>
              </a:rPr>
              <a:t> = stiffness of a </a:t>
            </a:r>
            <a:r>
              <a:rPr lang="en-US" dirty="0" smtClean="0">
                <a:effectLst/>
                <a:hlinkClick r:id="rId2" action="ppaction://hlinkfile" tooltip="Joint"/>
              </a:rPr>
              <a:t>joint</a:t>
            </a:r>
            <a:r>
              <a:rPr lang="en-US" dirty="0" smtClean="0">
                <a:effectLst/>
              </a:rPr>
              <a:t> due to abnormal adhesion and rigidity of the bones of the joint</a:t>
            </a:r>
          </a:p>
          <a:p>
            <a:r>
              <a:rPr lang="en-US" dirty="0" smtClean="0">
                <a:effectLst/>
              </a:rPr>
              <a:t>2 most common causes: </a:t>
            </a:r>
          </a:p>
          <a:p>
            <a:pPr lvl="1"/>
            <a:r>
              <a:rPr lang="en-US" dirty="0" smtClean="0">
                <a:effectLst/>
              </a:rPr>
              <a:t>rheumatoid arthritis and traumatic injuries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TMJ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ffectLst/>
              </a:rPr>
              <a:t>Absolute indications</a:t>
            </a:r>
          </a:p>
          <a:p>
            <a:pPr lvl="1"/>
            <a:r>
              <a:rPr lang="en-US" dirty="0" smtClean="0">
                <a:effectLst/>
              </a:rPr>
              <a:t>Treatment of neoplasms</a:t>
            </a:r>
          </a:p>
          <a:p>
            <a:pPr lvl="1"/>
            <a:r>
              <a:rPr lang="en-US" dirty="0"/>
              <a:t>G</a:t>
            </a:r>
            <a:r>
              <a:rPr lang="en-US" dirty="0" smtClean="0">
                <a:effectLst/>
              </a:rPr>
              <a:t>rowth abnormalities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>
                <a:effectLst/>
              </a:rPr>
              <a:t>nkylosis</a:t>
            </a:r>
            <a:r>
              <a:rPr lang="en-US" dirty="0" smtClean="0">
                <a:effectLst/>
              </a:rPr>
              <a:t> of the joint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1) </a:t>
            </a:r>
            <a:r>
              <a:rPr lang="en-US" dirty="0" err="1" smtClean="0">
                <a:effectLst/>
              </a:rPr>
              <a:t>Arthrocentesis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Simplest</a:t>
            </a:r>
          </a:p>
          <a:p>
            <a:pPr marL="0" indent="0">
              <a:buNone/>
            </a:pPr>
            <a:r>
              <a:rPr lang="en-US" dirty="0" smtClean="0"/>
              <a:t>2) Arthroscopy</a:t>
            </a:r>
          </a:p>
          <a:p>
            <a:pPr lvl="1"/>
            <a:r>
              <a:rPr lang="en-US" dirty="0" smtClean="0"/>
              <a:t>Minimally invasive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3) </a:t>
            </a:r>
            <a:r>
              <a:rPr lang="en-US" dirty="0" err="1" smtClean="0">
                <a:effectLst/>
              </a:rPr>
              <a:t>Arthrotomy</a:t>
            </a:r>
            <a:r>
              <a:rPr lang="en-US" dirty="0" smtClean="0">
                <a:effectLst/>
              </a:rPr>
              <a:t> (open joint surgery)</a:t>
            </a:r>
          </a:p>
          <a:p>
            <a:pPr lvl="1"/>
            <a:r>
              <a:rPr lang="en-US" dirty="0" smtClean="0"/>
              <a:t>E.g. </a:t>
            </a:r>
            <a:r>
              <a:rPr lang="en-US" dirty="0" smtClean="0">
                <a:effectLst/>
              </a:rPr>
              <a:t>debridement or disk repositioning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Endocrine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 </a:t>
            </a:r>
          </a:p>
          <a:p>
            <a:r>
              <a:rPr lang="en-US" b="1" u="sng" dirty="0"/>
              <a:t>Thyroid</a:t>
            </a:r>
            <a:endParaRPr lang="en-US" dirty="0"/>
          </a:p>
          <a:p>
            <a:pPr lvl="1"/>
            <a:r>
              <a:rPr lang="en-US" dirty="0" err="1"/>
              <a:t>Macroglossia</a:t>
            </a:r>
            <a:r>
              <a:rPr lang="en-US" dirty="0"/>
              <a:t> is the primary oral manifestation of hypothyroidism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  <a:p>
            <a:r>
              <a:rPr lang="en-US" b="1" u="sng" dirty="0"/>
              <a:t>Parathyroid</a:t>
            </a:r>
            <a:endParaRPr lang="en-US" dirty="0"/>
          </a:p>
          <a:p>
            <a:pPr lvl="1"/>
            <a:r>
              <a:rPr lang="en-US" dirty="0"/>
              <a:t>Hyper PTH: Bone demineralization from excessive osteoclast function (indirect effect of </a:t>
            </a:r>
            <a:r>
              <a:rPr lang="en-US" dirty="0" smtClean="0"/>
              <a:t>PTH, RANKL)</a:t>
            </a:r>
          </a:p>
          <a:p>
            <a:pPr lvl="2"/>
            <a:r>
              <a:rPr lang="en-US" dirty="0" smtClean="0"/>
              <a:t>Subsequent </a:t>
            </a:r>
            <a:r>
              <a:rPr lang="en-US" dirty="0"/>
              <a:t>fibrous-tissue replacement can produce well-defined cystic radiographic </a:t>
            </a:r>
            <a:r>
              <a:rPr lang="en-US" dirty="0" err="1"/>
              <a:t>radiolucencies</a:t>
            </a:r>
            <a:r>
              <a:rPr lang="en-US" dirty="0"/>
              <a:t> (Brown tumor)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3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Autoimmune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Sjogren's</a:t>
            </a:r>
            <a:endParaRPr lang="en-US" sz="4800" dirty="0"/>
          </a:p>
          <a:p>
            <a:pPr lvl="1"/>
            <a:r>
              <a:rPr lang="en-US" dirty="0"/>
              <a:t>Primary SS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salivary </a:t>
            </a:r>
            <a:r>
              <a:rPr lang="en-US" dirty="0"/>
              <a:t>and lacrimal gland </a:t>
            </a:r>
            <a:r>
              <a:rPr lang="en-US" dirty="0" smtClean="0"/>
              <a:t>disorders</a:t>
            </a:r>
          </a:p>
          <a:p>
            <a:pPr lvl="1"/>
            <a:r>
              <a:rPr lang="en-US" dirty="0" smtClean="0"/>
              <a:t>Secondary SS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the </a:t>
            </a:r>
            <a:r>
              <a:rPr lang="en-US" dirty="0"/>
              <a:t>disorder occurs with other autoimmune diseases such as </a:t>
            </a:r>
            <a:r>
              <a:rPr lang="en-US" dirty="0" smtClean="0"/>
              <a:t>RA</a:t>
            </a:r>
            <a:endParaRPr lang="en-US" sz="4400" dirty="0"/>
          </a:p>
          <a:p>
            <a:pPr lvl="1"/>
            <a:r>
              <a:rPr lang="en-US" dirty="0"/>
              <a:t>Focal, </a:t>
            </a:r>
            <a:r>
              <a:rPr lang="en-US" dirty="0" err="1"/>
              <a:t>periductal</a:t>
            </a:r>
            <a:r>
              <a:rPr lang="en-US" dirty="0"/>
              <a:t>, mononuclear cell infiltrates (mainly T cells) in exocrine tissues and autoantibodies (particularly anti-Ro/SSA, anti-La/SSB, and rheumatoid factor) </a:t>
            </a:r>
            <a:endParaRPr lang="en-US" sz="4400" dirty="0"/>
          </a:p>
          <a:p>
            <a:pPr lvl="1"/>
            <a:r>
              <a:rPr lang="en-US" dirty="0"/>
              <a:t>44-fold increase in B-cell lymphoma risk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Autoimmune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/>
              <a:t>SLE</a:t>
            </a:r>
            <a:endParaRPr lang="en-US" dirty="0"/>
          </a:p>
          <a:p>
            <a:pPr lvl="1"/>
            <a:r>
              <a:rPr lang="en-US" dirty="0"/>
              <a:t>Approximately one quarter of SLE patients have oral </a:t>
            </a:r>
            <a:r>
              <a:rPr lang="en-US" dirty="0" smtClean="0"/>
              <a:t>lesions</a:t>
            </a:r>
          </a:p>
          <a:p>
            <a:pPr lvl="1"/>
            <a:r>
              <a:rPr lang="en-US" dirty="0" smtClean="0"/>
              <a:t>Usually </a:t>
            </a:r>
            <a:r>
              <a:rPr lang="en-US" dirty="0"/>
              <a:t>superficial ulcers with surrounding erythema </a:t>
            </a:r>
          </a:p>
          <a:p>
            <a:r>
              <a:rPr lang="en-US" dirty="0"/>
              <a:t> </a:t>
            </a:r>
          </a:p>
          <a:p>
            <a:r>
              <a:rPr lang="en-US" b="1" u="sng" dirty="0" err="1"/>
              <a:t>Dermatomyositis</a:t>
            </a:r>
            <a:r>
              <a:rPr lang="en-US" b="1" u="sng" dirty="0"/>
              <a:t>/</a:t>
            </a:r>
            <a:r>
              <a:rPr lang="en-US" b="1" u="sng" dirty="0" err="1"/>
              <a:t>Polymositis</a:t>
            </a:r>
            <a:endParaRPr lang="en-US" dirty="0"/>
          </a:p>
          <a:p>
            <a:pPr lvl="1"/>
            <a:r>
              <a:rPr lang="en-US" dirty="0"/>
              <a:t>Can involve tongue and UPPER esophagus (upper </a:t>
            </a:r>
            <a:r>
              <a:rPr lang="en-US" dirty="0" smtClean="0"/>
              <a:t>third, involving </a:t>
            </a:r>
            <a:r>
              <a:rPr lang="en-US" dirty="0"/>
              <a:t>UES)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err="1"/>
              <a:t>Porphyromonas</a:t>
            </a:r>
            <a:r>
              <a:rPr lang="en-US" i="1" dirty="0"/>
              <a:t> </a:t>
            </a:r>
            <a:r>
              <a:rPr lang="en-US" i="1" dirty="0" err="1"/>
              <a:t>gingivalis</a:t>
            </a:r>
            <a:r>
              <a:rPr lang="en-US" dirty="0"/>
              <a:t> and </a:t>
            </a:r>
            <a:r>
              <a:rPr lang="en-US" i="1" dirty="0" err="1"/>
              <a:t>Treponema</a:t>
            </a:r>
            <a:r>
              <a:rPr lang="en-US" i="1" dirty="0"/>
              <a:t> </a:t>
            </a:r>
            <a:r>
              <a:rPr lang="en-US" i="1" dirty="0" err="1"/>
              <a:t>denticola</a:t>
            </a:r>
            <a:r>
              <a:rPr lang="en-US" dirty="0"/>
              <a:t> 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periodontal </a:t>
            </a:r>
            <a:r>
              <a:rPr lang="en-US" dirty="0" smtClean="0"/>
              <a:t>disease</a:t>
            </a:r>
          </a:p>
          <a:p>
            <a:r>
              <a:rPr lang="en-US" i="1" dirty="0" smtClean="0"/>
              <a:t>Staphylococcus </a:t>
            </a:r>
            <a:r>
              <a:rPr lang="en-US" i="1" dirty="0" err="1"/>
              <a:t>aureus</a:t>
            </a:r>
            <a:r>
              <a:rPr lang="en-US" dirty="0"/>
              <a:t> and </a:t>
            </a:r>
            <a:r>
              <a:rPr lang="en-US" i="1" dirty="0"/>
              <a:t>Streptococcus </a:t>
            </a:r>
            <a:r>
              <a:rPr lang="en-US" i="1" dirty="0" err="1"/>
              <a:t>viridans</a:t>
            </a:r>
            <a:r>
              <a:rPr lang="en-US" dirty="0"/>
              <a:t> 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salivary </a:t>
            </a:r>
            <a:r>
              <a:rPr lang="en-US" dirty="0"/>
              <a:t>gland </a:t>
            </a:r>
            <a:r>
              <a:rPr lang="en-US" dirty="0" smtClean="0"/>
              <a:t>infections</a:t>
            </a:r>
          </a:p>
          <a:p>
            <a:r>
              <a:rPr lang="en-US" i="1" dirty="0" smtClean="0"/>
              <a:t>Streptococcus </a:t>
            </a:r>
            <a:r>
              <a:rPr lang="en-US" i="1" dirty="0" err="1"/>
              <a:t>mutans</a:t>
            </a:r>
            <a:r>
              <a:rPr lang="en-US" dirty="0"/>
              <a:t> and </a:t>
            </a:r>
            <a:r>
              <a:rPr lang="en-US" i="1" dirty="0"/>
              <a:t>Lactobacillus</a:t>
            </a:r>
            <a:r>
              <a:rPr lang="en-US" dirty="0"/>
              <a:t> </a:t>
            </a:r>
            <a:r>
              <a:rPr lang="en-US" dirty="0" err="1"/>
              <a:t>sp</a:t>
            </a:r>
            <a:r>
              <a:rPr lang="en-US" dirty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new </a:t>
            </a:r>
            <a:r>
              <a:rPr lang="en-US" dirty="0"/>
              <a:t>and recurrent dental caries.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1783</Words>
  <Application>Microsoft Office PowerPoint</Application>
  <PresentationFormat>On-screen Show (4:3)</PresentationFormat>
  <Paragraphs>253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Cummings Chapters 92-94</vt:lpstr>
      <vt:lpstr>Ch 92: Oral Manifestations of Systemic Diseases</vt:lpstr>
      <vt:lpstr>Cardiac</vt:lpstr>
      <vt:lpstr>Pulmonary</vt:lpstr>
      <vt:lpstr>Endocrine</vt:lpstr>
      <vt:lpstr>Endocrine</vt:lpstr>
      <vt:lpstr>Autoimmune</vt:lpstr>
      <vt:lpstr>Autoimmune</vt:lpstr>
      <vt:lpstr>Bacteria</vt:lpstr>
      <vt:lpstr>Syphillis</vt:lpstr>
      <vt:lpstr>Lichen Planus</vt:lpstr>
      <vt:lpstr>Pemphigus Vulgaris</vt:lpstr>
      <vt:lpstr>Vitamin Deficiencies</vt:lpstr>
      <vt:lpstr>Neurologic</vt:lpstr>
      <vt:lpstr>Renal</vt:lpstr>
      <vt:lpstr>Liver</vt:lpstr>
      <vt:lpstr>Heme</vt:lpstr>
      <vt:lpstr>Inherited Disorders</vt:lpstr>
      <vt:lpstr>Ch 93: Odontogenesis, Odontogenic Cysts, and Odontogenic Tumors</vt:lpstr>
      <vt:lpstr>Background</vt:lpstr>
      <vt:lpstr>Embryology</vt:lpstr>
      <vt:lpstr>Epithelial Odontogenesis</vt:lpstr>
      <vt:lpstr>PowerPoint Presentation</vt:lpstr>
      <vt:lpstr>PowerPoint Presentation</vt:lpstr>
      <vt:lpstr>PowerPoint Presentation</vt:lpstr>
      <vt:lpstr>Cysts</vt:lpstr>
      <vt:lpstr>Cysts</vt:lpstr>
      <vt:lpstr>Cysts</vt:lpstr>
      <vt:lpstr>PowerPoint Presentation</vt:lpstr>
      <vt:lpstr>Cysts</vt:lpstr>
      <vt:lpstr>OKC</vt:lpstr>
      <vt:lpstr>Cysts</vt:lpstr>
      <vt:lpstr>PowerPoint Presentation</vt:lpstr>
      <vt:lpstr>Odontogenic Tumors</vt:lpstr>
      <vt:lpstr>Odontogenic Tumors</vt:lpstr>
      <vt:lpstr>Odontogenic Tumors</vt:lpstr>
      <vt:lpstr>PowerPoint Presentation</vt:lpstr>
      <vt:lpstr>PowerPoint Presentation</vt:lpstr>
      <vt:lpstr>PowerPoint Presentation</vt:lpstr>
      <vt:lpstr>PowerPoint Presentation</vt:lpstr>
      <vt:lpstr>Ch 94: TMJ Disorders</vt:lpstr>
      <vt:lpstr>PowerPoint Presentation</vt:lpstr>
      <vt:lpstr>Anatomy</vt:lpstr>
      <vt:lpstr>PowerPoint Presentation</vt:lpstr>
      <vt:lpstr>PowerPoint Presentation</vt:lpstr>
      <vt:lpstr>Fractures</vt:lpstr>
      <vt:lpstr>Dislocation</vt:lpstr>
      <vt:lpstr>Dislocation</vt:lpstr>
      <vt:lpstr>Neoplasms</vt:lpstr>
      <vt:lpstr>Intracapsular Disorders</vt:lpstr>
      <vt:lpstr> Anterior displacement of the intra-articular disk with reduction</vt:lpstr>
      <vt:lpstr>Intracapsular Disorders</vt:lpstr>
      <vt:lpstr>Intracapsular Disorders</vt:lpstr>
      <vt:lpstr>Ankylosis</vt:lpstr>
      <vt:lpstr>TMJ Surgery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Cummings Chapter 92: Oral Manifestations of Systemic Diseases</dc:title>
  <dc:creator>Administrator</dc:creator>
  <cp:lastModifiedBy>Administrator</cp:lastModifiedBy>
  <cp:revision>22</cp:revision>
  <dcterms:created xsi:type="dcterms:W3CDTF">2013-04-24T18:50:55Z</dcterms:created>
  <dcterms:modified xsi:type="dcterms:W3CDTF">2013-04-24T19:55:09Z</dcterms:modified>
</cp:coreProperties>
</file>