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574" r:id="rId2"/>
    <p:sldId id="256" r:id="rId3"/>
    <p:sldId id="493" r:id="rId4"/>
    <p:sldId id="514" r:id="rId5"/>
    <p:sldId id="2961" r:id="rId6"/>
    <p:sldId id="559" r:id="rId7"/>
    <p:sldId id="268" r:id="rId8"/>
    <p:sldId id="495" r:id="rId9"/>
    <p:sldId id="563" r:id="rId10"/>
    <p:sldId id="496" r:id="rId11"/>
    <p:sldId id="2962" r:id="rId12"/>
    <p:sldId id="477" r:id="rId13"/>
    <p:sldId id="497" r:id="rId14"/>
    <p:sldId id="555" r:id="rId15"/>
    <p:sldId id="2963" r:id="rId16"/>
    <p:sldId id="539" r:id="rId17"/>
    <p:sldId id="2147476958" r:id="rId18"/>
    <p:sldId id="2147476963" r:id="rId19"/>
    <p:sldId id="2147476946" r:id="rId20"/>
    <p:sldId id="2147476966" r:id="rId21"/>
    <p:sldId id="2147476925" r:id="rId22"/>
    <p:sldId id="2147476981" r:id="rId23"/>
    <p:sldId id="564" r:id="rId24"/>
    <p:sldId id="562" r:id="rId25"/>
    <p:sldId id="2147476992" r:id="rId26"/>
    <p:sldId id="2147476993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82"/>
    <p:restoredTop sz="96327"/>
  </p:normalViewPr>
  <p:slideViewPr>
    <p:cSldViewPr snapToGrid="0">
      <p:cViewPr varScale="1">
        <p:scale>
          <a:sx n="124" d="100"/>
          <a:sy n="124" d="100"/>
        </p:scale>
        <p:origin x="7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0B5C2D-9050-43D1-9F89-F584D01742AF}" type="doc">
      <dgm:prSet loTypeId="urn:microsoft.com/office/officeart/2017/3/layout/DropPinTimeline" loCatId="timelin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F1EEFF1-196F-4953-B113-1C52769290FA}">
      <dgm:prSet phldrT="[Text]" phldr="0"/>
      <dgm:spPr/>
      <dgm:t>
        <a:bodyPr/>
        <a:lstStyle/>
        <a:p>
          <a:pPr>
            <a:defRPr b="1"/>
          </a:pPr>
          <a:r>
            <a:rPr lang="en-US">
              <a:latin typeface="Calibri"/>
            </a:rPr>
            <a:t>Launch of ChatGPT</a:t>
          </a:r>
          <a:endParaRPr lang="en-US"/>
        </a:p>
      </dgm:t>
    </dgm:pt>
    <dgm:pt modelId="{9A41608E-A125-4157-9B47-5C440564EBF0}" type="parTrans" cxnId="{E65C09B6-5E0E-4DE2-8D32-AC1C3F57E6F9}">
      <dgm:prSet/>
      <dgm:spPr/>
      <dgm:t>
        <a:bodyPr/>
        <a:lstStyle/>
        <a:p>
          <a:endParaRPr lang="en-US"/>
        </a:p>
      </dgm:t>
    </dgm:pt>
    <dgm:pt modelId="{D2070DCF-2336-45F7-9FC0-2E91FFC6D64E}" type="sibTrans" cxnId="{E65C09B6-5E0E-4DE2-8D32-AC1C3F57E6F9}">
      <dgm:prSet/>
      <dgm:spPr/>
      <dgm:t>
        <a:bodyPr/>
        <a:lstStyle/>
        <a:p>
          <a:endParaRPr lang="en-US"/>
        </a:p>
      </dgm:t>
    </dgm:pt>
    <dgm:pt modelId="{BB6EEC23-8F21-43C4-8C22-B5215BA24B6B}">
      <dgm:prSet phldrT="[Text]" phldr="0"/>
      <dgm:spPr/>
      <dgm:t>
        <a:bodyPr/>
        <a:lstStyle/>
        <a:p>
          <a:r>
            <a:rPr lang="en-US">
              <a:latin typeface="Calibri"/>
            </a:rPr>
            <a:t>November 2022</a:t>
          </a:r>
          <a:endParaRPr lang="en-US"/>
        </a:p>
      </dgm:t>
    </dgm:pt>
    <dgm:pt modelId="{52232213-6093-4B6C-AFB8-181C98A95C5A}" type="parTrans" cxnId="{FFC61E0E-5D99-42DC-8701-914CF29561C1}">
      <dgm:prSet/>
      <dgm:spPr/>
      <dgm:t>
        <a:bodyPr/>
        <a:lstStyle/>
        <a:p>
          <a:endParaRPr lang="en-US"/>
        </a:p>
      </dgm:t>
    </dgm:pt>
    <dgm:pt modelId="{836D96D0-D771-4947-9283-4BB019A40752}" type="sibTrans" cxnId="{FFC61E0E-5D99-42DC-8701-914CF29561C1}">
      <dgm:prSet/>
      <dgm:spPr/>
      <dgm:t>
        <a:bodyPr/>
        <a:lstStyle/>
        <a:p>
          <a:endParaRPr lang="en-US"/>
        </a:p>
      </dgm:t>
    </dgm:pt>
    <dgm:pt modelId="{3C9461AC-CD11-4749-A6AB-5CE391F829EB}">
      <dgm:prSet phldrT="[Text]" phldr="0"/>
      <dgm:spPr/>
      <dgm:t>
        <a:bodyPr/>
        <a:lstStyle/>
        <a:p>
          <a:pPr>
            <a:defRPr b="1"/>
          </a:pPr>
          <a:r>
            <a:rPr lang="en-US">
              <a:latin typeface="Calibri"/>
            </a:rPr>
            <a:t>Technical Build in Production</a:t>
          </a:r>
          <a:endParaRPr lang="en-US"/>
        </a:p>
      </dgm:t>
    </dgm:pt>
    <dgm:pt modelId="{8D4E68F2-5EEA-4A68-8C6D-9A7D46F32149}" type="parTrans" cxnId="{6DBCB86B-5D01-4E82-A665-7D7C647111E7}">
      <dgm:prSet/>
      <dgm:spPr/>
      <dgm:t>
        <a:bodyPr/>
        <a:lstStyle/>
        <a:p>
          <a:endParaRPr lang="en-US"/>
        </a:p>
      </dgm:t>
    </dgm:pt>
    <dgm:pt modelId="{11E2BA65-1182-4290-B514-811AAA5C48C7}" type="sibTrans" cxnId="{6DBCB86B-5D01-4E82-A665-7D7C647111E7}">
      <dgm:prSet/>
      <dgm:spPr/>
      <dgm:t>
        <a:bodyPr/>
        <a:lstStyle/>
        <a:p>
          <a:endParaRPr lang="en-US"/>
        </a:p>
      </dgm:t>
    </dgm:pt>
    <dgm:pt modelId="{EAF69283-F872-45FC-B0E2-CE638CC96D16}">
      <dgm:prSet phldrT="[Text]" phldr="0"/>
      <dgm:spPr/>
      <dgm:t>
        <a:bodyPr/>
        <a:lstStyle/>
        <a:p>
          <a:r>
            <a:rPr lang="en-US">
              <a:latin typeface="Calibri"/>
            </a:rPr>
            <a:t>April 2023</a:t>
          </a:r>
          <a:endParaRPr lang="en-US"/>
        </a:p>
      </dgm:t>
    </dgm:pt>
    <dgm:pt modelId="{9FFADEB8-2099-425E-9785-0DB2CA5520CB}" type="parTrans" cxnId="{3B64CCB6-CC18-42FE-8A40-AB8EA36380A4}">
      <dgm:prSet/>
      <dgm:spPr/>
      <dgm:t>
        <a:bodyPr/>
        <a:lstStyle/>
        <a:p>
          <a:endParaRPr lang="en-US"/>
        </a:p>
      </dgm:t>
    </dgm:pt>
    <dgm:pt modelId="{1E23A421-B188-44AE-BC67-CEA5E8E5FDD0}" type="sibTrans" cxnId="{3B64CCB6-CC18-42FE-8A40-AB8EA36380A4}">
      <dgm:prSet/>
      <dgm:spPr/>
      <dgm:t>
        <a:bodyPr/>
        <a:lstStyle/>
        <a:p>
          <a:endParaRPr lang="en-US"/>
        </a:p>
      </dgm:t>
    </dgm:pt>
    <dgm:pt modelId="{46F24713-53C9-47EC-AB43-EABB59ED88A0}">
      <dgm:prSet phldrT="[Text]" phldr="0"/>
      <dgm:spPr/>
      <dgm:t>
        <a:bodyPr/>
        <a:lstStyle/>
        <a:p>
          <a:pPr>
            <a:defRPr b="1"/>
          </a:pPr>
          <a:r>
            <a:rPr lang="en-US">
              <a:latin typeface="Calibri"/>
            </a:rPr>
            <a:t>Beta testing initiated</a:t>
          </a:r>
          <a:endParaRPr lang="en-US"/>
        </a:p>
      </dgm:t>
    </dgm:pt>
    <dgm:pt modelId="{3AB6F6AB-57EE-4351-913D-36FD0FF49F90}" type="parTrans" cxnId="{28A88227-F2A6-4917-A114-E27FB6A18AC6}">
      <dgm:prSet/>
      <dgm:spPr/>
      <dgm:t>
        <a:bodyPr/>
        <a:lstStyle/>
        <a:p>
          <a:endParaRPr lang="en-US"/>
        </a:p>
      </dgm:t>
    </dgm:pt>
    <dgm:pt modelId="{7AE7F67B-0457-4AA8-A6BA-54A89814948A}" type="sibTrans" cxnId="{28A88227-F2A6-4917-A114-E27FB6A18AC6}">
      <dgm:prSet/>
      <dgm:spPr/>
      <dgm:t>
        <a:bodyPr/>
        <a:lstStyle/>
        <a:p>
          <a:endParaRPr lang="en-US"/>
        </a:p>
      </dgm:t>
    </dgm:pt>
    <dgm:pt modelId="{5DD4DF78-5C59-4B64-A34B-C74431CED188}">
      <dgm:prSet phldrT="[Text]" phldr="0"/>
      <dgm:spPr/>
      <dgm:t>
        <a:bodyPr/>
        <a:lstStyle/>
        <a:p>
          <a:r>
            <a:rPr lang="en-US">
              <a:latin typeface="Calibri"/>
            </a:rPr>
            <a:t>May 2023</a:t>
          </a:r>
          <a:endParaRPr lang="en-US"/>
        </a:p>
      </dgm:t>
    </dgm:pt>
    <dgm:pt modelId="{015D4ADC-91D6-42FD-9999-4D7377857190}" type="parTrans" cxnId="{DA6B937B-93A3-4934-AC1F-615994960B50}">
      <dgm:prSet/>
      <dgm:spPr/>
      <dgm:t>
        <a:bodyPr/>
        <a:lstStyle/>
        <a:p>
          <a:endParaRPr lang="en-US"/>
        </a:p>
      </dgm:t>
    </dgm:pt>
    <dgm:pt modelId="{64634603-7478-41E6-82A7-76B4298FC6E3}" type="sibTrans" cxnId="{DA6B937B-93A3-4934-AC1F-615994960B50}">
      <dgm:prSet/>
      <dgm:spPr/>
      <dgm:t>
        <a:bodyPr/>
        <a:lstStyle/>
        <a:p>
          <a:endParaRPr lang="en-US"/>
        </a:p>
      </dgm:t>
    </dgm:pt>
    <dgm:pt modelId="{FB695A1E-6613-4D44-A256-58B3362DD50D}">
      <dgm:prSet phldr="0"/>
      <dgm:spPr/>
      <dgm:t>
        <a:bodyPr/>
        <a:lstStyle/>
        <a:p>
          <a:pPr rtl="0">
            <a:defRPr b="1"/>
          </a:pPr>
          <a:r>
            <a:rPr lang="en-US" b="1">
              <a:latin typeface="Calibri"/>
            </a:rPr>
            <a:t>Model Update </a:t>
          </a:r>
          <a:r>
            <a:rPr lang="en-US">
              <a:latin typeface="Calibri"/>
            </a:rPr>
            <a:t>to GPT4</a:t>
          </a:r>
          <a:endParaRPr lang="en-US"/>
        </a:p>
      </dgm:t>
    </dgm:pt>
    <dgm:pt modelId="{5A50E800-DA00-45F2-98B9-B92D02ADBD90}" type="parTrans" cxnId="{BC1296D5-BE8E-4966-9AA7-E0DAE0C72C49}">
      <dgm:prSet/>
      <dgm:spPr/>
    </dgm:pt>
    <dgm:pt modelId="{B258402D-24BA-4D2D-9957-3B387BE3BEB3}" type="sibTrans" cxnId="{BC1296D5-BE8E-4966-9AA7-E0DAE0C72C49}">
      <dgm:prSet/>
      <dgm:spPr/>
    </dgm:pt>
    <dgm:pt modelId="{DE2DF00A-691B-441C-8B74-9F3E629A4ED3}">
      <dgm:prSet phldr="0"/>
      <dgm:spPr/>
      <dgm:t>
        <a:bodyPr/>
        <a:lstStyle/>
        <a:p>
          <a:r>
            <a:rPr lang="en-US" b="0">
              <a:latin typeface="Calibri"/>
            </a:rPr>
            <a:t>June 2023</a:t>
          </a:r>
        </a:p>
      </dgm:t>
    </dgm:pt>
    <dgm:pt modelId="{674EB93D-A514-4F4B-B572-B5165E6B5104}" type="parTrans" cxnId="{7FA2D811-8225-468C-8BA5-1EA3BBEEA87D}">
      <dgm:prSet/>
      <dgm:spPr/>
    </dgm:pt>
    <dgm:pt modelId="{2D78D91A-3DFF-4EBD-8516-813E1400E1F4}" type="sibTrans" cxnId="{7FA2D811-8225-468C-8BA5-1EA3BBEEA87D}">
      <dgm:prSet/>
      <dgm:spPr/>
    </dgm:pt>
    <dgm:pt modelId="{492F3DFB-38AC-4186-B79B-E7D9F5C6BF39}">
      <dgm:prSet phldr="0"/>
      <dgm:spPr/>
      <dgm:t>
        <a:bodyPr/>
        <a:lstStyle/>
        <a:p>
          <a:pPr rtl="0">
            <a:defRPr b="1"/>
          </a:pPr>
          <a:r>
            <a:rPr lang="en-US" b="1">
              <a:latin typeface="Calibri"/>
            </a:rPr>
            <a:t>Pilot</a:t>
          </a:r>
        </a:p>
      </dgm:t>
    </dgm:pt>
    <dgm:pt modelId="{E287B91A-E2FD-4A9B-80DE-9E70147872F7}" type="parTrans" cxnId="{FBB70376-ED18-43E9-86EC-5889745B18BF}">
      <dgm:prSet/>
      <dgm:spPr/>
    </dgm:pt>
    <dgm:pt modelId="{A29C9F4C-73C5-4038-88E7-9E470C221730}" type="sibTrans" cxnId="{FBB70376-ED18-43E9-86EC-5889745B18BF}">
      <dgm:prSet/>
      <dgm:spPr/>
    </dgm:pt>
    <dgm:pt modelId="{BB577490-FAE1-4B65-8CF8-78E5F0373E84}">
      <dgm:prSet phldr="0"/>
      <dgm:spPr/>
      <dgm:t>
        <a:bodyPr/>
        <a:lstStyle/>
        <a:p>
          <a:pPr rtl="0">
            <a:defRPr b="1"/>
          </a:pPr>
          <a:r>
            <a:rPr lang="en-US" b="0">
              <a:latin typeface="Calibri"/>
            </a:rPr>
            <a:t>July to August 2023</a:t>
          </a:r>
        </a:p>
      </dgm:t>
    </dgm:pt>
    <dgm:pt modelId="{0D6AA52D-CB20-49E5-9C2C-73F846AA1043}" type="parTrans" cxnId="{D6ADC6C9-F234-44BA-9BF8-DD2DBF0D8FD5}">
      <dgm:prSet/>
      <dgm:spPr/>
    </dgm:pt>
    <dgm:pt modelId="{B9AE95A6-B6D7-46B3-A0A8-EBCD6F649472}" type="sibTrans" cxnId="{D6ADC6C9-F234-44BA-9BF8-DD2DBF0D8FD5}">
      <dgm:prSet/>
      <dgm:spPr/>
    </dgm:pt>
    <dgm:pt modelId="{8B1D12E9-E09C-414E-A022-97D8EE88FC76}" type="pres">
      <dgm:prSet presAssocID="{7F0B5C2D-9050-43D1-9F89-F584D01742AF}" presName="root" presStyleCnt="0">
        <dgm:presLayoutVars>
          <dgm:chMax/>
          <dgm:chPref/>
          <dgm:animLvl val="lvl"/>
        </dgm:presLayoutVars>
      </dgm:prSet>
      <dgm:spPr/>
    </dgm:pt>
    <dgm:pt modelId="{B1736B89-4666-4E5F-ADD1-4ED17AE2D62B}" type="pres">
      <dgm:prSet presAssocID="{7F0B5C2D-9050-43D1-9F89-F584D01742AF}" presName="divider" presStyleLbl="fgAcc1" presStyleIdx="0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A0464274-0951-439C-B75E-999ECE58B126}" type="pres">
      <dgm:prSet presAssocID="{7F0B5C2D-9050-43D1-9F89-F584D01742AF}" presName="nodes" presStyleCnt="0">
        <dgm:presLayoutVars>
          <dgm:chMax/>
          <dgm:chPref/>
          <dgm:animLvl val="lvl"/>
        </dgm:presLayoutVars>
      </dgm:prSet>
      <dgm:spPr/>
    </dgm:pt>
    <dgm:pt modelId="{318617F4-F84B-4834-9174-4ADF5C547982}" type="pres">
      <dgm:prSet presAssocID="{EF1EEFF1-196F-4953-B113-1C52769290FA}" presName="composite" presStyleCnt="0"/>
      <dgm:spPr/>
    </dgm:pt>
    <dgm:pt modelId="{36CFB913-79B3-4C53-BCA1-2C535DDFCD72}" type="pres">
      <dgm:prSet presAssocID="{EF1EEFF1-196F-4953-B113-1C52769290FA}" presName="ConnectorPoint" presStyleLbl="lnNode1" presStyleIdx="0" presStyleCnt="5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86E2EA93-D5DF-4A6E-8D36-F6658BAA3097}" type="pres">
      <dgm:prSet presAssocID="{EF1EEFF1-196F-4953-B113-1C52769290FA}" presName="DropPinPlaceHolder" presStyleCnt="0"/>
      <dgm:spPr/>
    </dgm:pt>
    <dgm:pt modelId="{0AAF6A75-0F3A-4C2C-9695-9FC6B3BDE762}" type="pres">
      <dgm:prSet presAssocID="{EF1EEFF1-196F-4953-B113-1C52769290FA}" presName="DropPin" presStyleLbl="alignNode1" presStyleIdx="0" presStyleCnt="5"/>
      <dgm:spPr/>
    </dgm:pt>
    <dgm:pt modelId="{318CC6CD-8D51-40CC-806D-1040FA8D38A4}" type="pres">
      <dgm:prSet presAssocID="{EF1EEFF1-196F-4953-B113-1C52769290FA}" presName="Ellipse" presStyleLbl="fgAcc1" presStyleIdx="1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5B5ECF3B-644A-4C54-B147-AED5728892B5}" type="pres">
      <dgm:prSet presAssocID="{EF1EEFF1-196F-4953-B113-1C52769290FA}" presName="L2TextContainer" presStyleLbl="revTx" presStyleIdx="0" presStyleCnt="10">
        <dgm:presLayoutVars>
          <dgm:bulletEnabled val="1"/>
        </dgm:presLayoutVars>
      </dgm:prSet>
      <dgm:spPr/>
    </dgm:pt>
    <dgm:pt modelId="{B676E019-09FF-4472-B480-289CE153462A}" type="pres">
      <dgm:prSet presAssocID="{EF1EEFF1-196F-4953-B113-1C52769290FA}" presName="L1TextContainer" presStyleLbl="revTx" presStyleIdx="1" presStyleCnt="10">
        <dgm:presLayoutVars>
          <dgm:chMax val="1"/>
          <dgm:chPref val="1"/>
          <dgm:bulletEnabled val="1"/>
        </dgm:presLayoutVars>
      </dgm:prSet>
      <dgm:spPr/>
    </dgm:pt>
    <dgm:pt modelId="{7195A10E-7F8E-4AB1-BA25-71EA9B6E2B3F}" type="pres">
      <dgm:prSet presAssocID="{EF1EEFF1-196F-4953-B113-1C52769290FA}" presName="ConnectLine" presStyleLbl="sibTrans1D1" presStyleIdx="0" presStyleCnt="5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0A3403BD-F93D-4A67-B2F2-C94FC400FE0F}" type="pres">
      <dgm:prSet presAssocID="{EF1EEFF1-196F-4953-B113-1C52769290FA}" presName="EmptyPlaceHolder" presStyleCnt="0"/>
      <dgm:spPr/>
    </dgm:pt>
    <dgm:pt modelId="{FD92AA8C-34AB-4242-8095-BE5929BC7C87}" type="pres">
      <dgm:prSet presAssocID="{D2070DCF-2336-45F7-9FC0-2E91FFC6D64E}" presName="spaceBetweenRectangles" presStyleCnt="0"/>
      <dgm:spPr/>
    </dgm:pt>
    <dgm:pt modelId="{F6621AEE-CD81-44C4-8535-A9D02FDB35FF}" type="pres">
      <dgm:prSet presAssocID="{3C9461AC-CD11-4749-A6AB-5CE391F829EB}" presName="composite" presStyleCnt="0"/>
      <dgm:spPr/>
    </dgm:pt>
    <dgm:pt modelId="{E2D4A305-DFF7-431B-BA74-851F73B2C3AA}" type="pres">
      <dgm:prSet presAssocID="{3C9461AC-CD11-4749-A6AB-5CE391F829EB}" presName="ConnectorPoint" presStyleLbl="lnNode1" presStyleIdx="1" presStyleCnt="5"/>
      <dgm:spPr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F4954151-8463-408D-A221-9A14AC305854}" type="pres">
      <dgm:prSet presAssocID="{3C9461AC-CD11-4749-A6AB-5CE391F829EB}" presName="DropPinPlaceHolder" presStyleCnt="0"/>
      <dgm:spPr/>
    </dgm:pt>
    <dgm:pt modelId="{134C4C04-9F26-4B91-9BF1-201EF6759DFD}" type="pres">
      <dgm:prSet presAssocID="{3C9461AC-CD11-4749-A6AB-5CE391F829EB}" presName="DropPin" presStyleLbl="alignNode1" presStyleIdx="1" presStyleCnt="5"/>
      <dgm:spPr/>
    </dgm:pt>
    <dgm:pt modelId="{E66E6484-F221-48A7-A8D2-435E57CF1805}" type="pres">
      <dgm:prSet presAssocID="{3C9461AC-CD11-4749-A6AB-5CE391F829EB}" presName="Ellipse" presStyleLbl="fgAcc1" presStyleIdx="2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E53207F2-3E32-490A-AF0B-C2D2A29F1968}" type="pres">
      <dgm:prSet presAssocID="{3C9461AC-CD11-4749-A6AB-5CE391F829EB}" presName="L2TextContainer" presStyleLbl="revTx" presStyleIdx="2" presStyleCnt="10">
        <dgm:presLayoutVars>
          <dgm:bulletEnabled val="1"/>
        </dgm:presLayoutVars>
      </dgm:prSet>
      <dgm:spPr/>
    </dgm:pt>
    <dgm:pt modelId="{0FC99145-9C35-4834-9121-D0307F01A8C6}" type="pres">
      <dgm:prSet presAssocID="{3C9461AC-CD11-4749-A6AB-5CE391F829EB}" presName="L1TextContainer" presStyleLbl="revTx" presStyleIdx="3" presStyleCnt="10">
        <dgm:presLayoutVars>
          <dgm:chMax val="1"/>
          <dgm:chPref val="1"/>
          <dgm:bulletEnabled val="1"/>
        </dgm:presLayoutVars>
      </dgm:prSet>
      <dgm:spPr/>
    </dgm:pt>
    <dgm:pt modelId="{1E7D6F50-4B2A-4967-AE68-8EB8D2CCFBDF}" type="pres">
      <dgm:prSet presAssocID="{3C9461AC-CD11-4749-A6AB-5CE391F829EB}" presName="ConnectLine" presStyleLbl="sibTrans1D1" presStyleIdx="1" presStyleCnt="5"/>
      <dgm:spPr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B7E1CC55-2201-4830-B46B-97B91A22BA8E}" type="pres">
      <dgm:prSet presAssocID="{3C9461AC-CD11-4749-A6AB-5CE391F829EB}" presName="EmptyPlaceHolder" presStyleCnt="0"/>
      <dgm:spPr/>
    </dgm:pt>
    <dgm:pt modelId="{F698D497-1CA7-440C-81AA-1B0F7F6B4FAE}" type="pres">
      <dgm:prSet presAssocID="{11E2BA65-1182-4290-B514-811AAA5C48C7}" presName="spaceBetweenRectangles" presStyleCnt="0"/>
      <dgm:spPr/>
    </dgm:pt>
    <dgm:pt modelId="{57B8C798-7920-4954-8344-C2AD29946F6A}" type="pres">
      <dgm:prSet presAssocID="{46F24713-53C9-47EC-AB43-EABB59ED88A0}" presName="composite" presStyleCnt="0"/>
      <dgm:spPr/>
    </dgm:pt>
    <dgm:pt modelId="{E1F341BB-4E14-4CA4-A6F8-806E3CE9ECDE}" type="pres">
      <dgm:prSet presAssocID="{46F24713-53C9-47EC-AB43-EABB59ED88A0}" presName="ConnectorPoint" presStyleLbl="lnNode1" presStyleIdx="2" presStyleCnt="5"/>
      <dgm:spPr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68927D59-2BF4-42C4-814B-4340E5A7F787}" type="pres">
      <dgm:prSet presAssocID="{46F24713-53C9-47EC-AB43-EABB59ED88A0}" presName="DropPinPlaceHolder" presStyleCnt="0"/>
      <dgm:spPr/>
    </dgm:pt>
    <dgm:pt modelId="{02448F54-4B03-4864-8D59-85932B55D79C}" type="pres">
      <dgm:prSet presAssocID="{46F24713-53C9-47EC-AB43-EABB59ED88A0}" presName="DropPin" presStyleLbl="alignNode1" presStyleIdx="2" presStyleCnt="5"/>
      <dgm:spPr/>
    </dgm:pt>
    <dgm:pt modelId="{2901AA5C-F7CD-4902-A611-90E66027A760}" type="pres">
      <dgm:prSet presAssocID="{46F24713-53C9-47EC-AB43-EABB59ED88A0}" presName="Ellipse" presStyleLbl="fgAcc1" presStyleIdx="3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CF8761FD-A905-4006-ADDE-50C1B856ADC3}" type="pres">
      <dgm:prSet presAssocID="{46F24713-53C9-47EC-AB43-EABB59ED88A0}" presName="L2TextContainer" presStyleLbl="revTx" presStyleIdx="4" presStyleCnt="10">
        <dgm:presLayoutVars>
          <dgm:bulletEnabled val="1"/>
        </dgm:presLayoutVars>
      </dgm:prSet>
      <dgm:spPr/>
    </dgm:pt>
    <dgm:pt modelId="{791FBCA9-773F-48B1-811B-0ED895536F03}" type="pres">
      <dgm:prSet presAssocID="{46F24713-53C9-47EC-AB43-EABB59ED88A0}" presName="L1TextContainer" presStyleLbl="revTx" presStyleIdx="5" presStyleCnt="10">
        <dgm:presLayoutVars>
          <dgm:chMax val="1"/>
          <dgm:chPref val="1"/>
          <dgm:bulletEnabled val="1"/>
        </dgm:presLayoutVars>
      </dgm:prSet>
      <dgm:spPr/>
    </dgm:pt>
    <dgm:pt modelId="{6A454C1E-7357-43C7-84A1-920AAE166048}" type="pres">
      <dgm:prSet presAssocID="{46F24713-53C9-47EC-AB43-EABB59ED88A0}" presName="ConnectLine" presStyleLbl="sibTrans1D1" presStyleIdx="2" presStyleCnt="5"/>
      <dgm:spPr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E9F73AF7-565C-4115-9E30-22E56F8A9725}" type="pres">
      <dgm:prSet presAssocID="{46F24713-53C9-47EC-AB43-EABB59ED88A0}" presName="EmptyPlaceHolder" presStyleCnt="0"/>
      <dgm:spPr/>
    </dgm:pt>
    <dgm:pt modelId="{E3B4B66E-BE01-4298-9CF1-437547C02D7E}" type="pres">
      <dgm:prSet presAssocID="{7AE7F67B-0457-4AA8-A6BA-54A89814948A}" presName="spaceBetweenRectangles" presStyleCnt="0"/>
      <dgm:spPr/>
    </dgm:pt>
    <dgm:pt modelId="{DEBA71D1-3163-451C-A86B-01C062E298B9}" type="pres">
      <dgm:prSet presAssocID="{FB695A1E-6613-4D44-A256-58B3362DD50D}" presName="composite" presStyleCnt="0"/>
      <dgm:spPr/>
    </dgm:pt>
    <dgm:pt modelId="{8261D6A1-1AA9-48A7-B25D-64F4B9765705}" type="pres">
      <dgm:prSet presAssocID="{FB695A1E-6613-4D44-A256-58B3362DD50D}" presName="ConnectorPoint" presStyleLbl="lnNode1" presStyleIdx="3" presStyleCnt="5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8AC9D0B3-6C29-48F3-BAFC-14D44ACD3B8A}" type="pres">
      <dgm:prSet presAssocID="{FB695A1E-6613-4D44-A256-58B3362DD50D}" presName="DropPinPlaceHolder" presStyleCnt="0"/>
      <dgm:spPr/>
    </dgm:pt>
    <dgm:pt modelId="{AD9B7846-6BC8-4476-B10F-2B032CBA4FD1}" type="pres">
      <dgm:prSet presAssocID="{FB695A1E-6613-4D44-A256-58B3362DD50D}" presName="DropPin" presStyleLbl="alignNode1" presStyleIdx="3" presStyleCnt="5"/>
      <dgm:spPr/>
    </dgm:pt>
    <dgm:pt modelId="{7A35F49C-52AD-453E-B877-4775CB8983AE}" type="pres">
      <dgm:prSet presAssocID="{FB695A1E-6613-4D44-A256-58B3362DD50D}" presName="Ellipse" presStyleLbl="fgAcc1" presStyleIdx="4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315C821D-3285-40E4-AB2B-AEC0B7A4867E}" type="pres">
      <dgm:prSet presAssocID="{FB695A1E-6613-4D44-A256-58B3362DD50D}" presName="L2TextContainer" presStyleLbl="revTx" presStyleIdx="6" presStyleCnt="10">
        <dgm:presLayoutVars>
          <dgm:bulletEnabled val="1"/>
        </dgm:presLayoutVars>
      </dgm:prSet>
      <dgm:spPr/>
    </dgm:pt>
    <dgm:pt modelId="{BE3ECA53-8CD2-428E-8571-C3E25F08048E}" type="pres">
      <dgm:prSet presAssocID="{FB695A1E-6613-4D44-A256-58B3362DD50D}" presName="L1TextContainer" presStyleLbl="revTx" presStyleIdx="7" presStyleCnt="10">
        <dgm:presLayoutVars>
          <dgm:chMax val="1"/>
          <dgm:chPref val="1"/>
          <dgm:bulletEnabled val="1"/>
        </dgm:presLayoutVars>
      </dgm:prSet>
      <dgm:spPr/>
    </dgm:pt>
    <dgm:pt modelId="{28DFBEA6-D1A2-410E-974B-AEB0A362E895}" type="pres">
      <dgm:prSet presAssocID="{FB695A1E-6613-4D44-A256-58B3362DD50D}" presName="ConnectLine" presStyleLbl="sibTrans1D1" presStyleIdx="3" presStyleCnt="5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C456F062-0017-4ABE-8577-066818351BEF}" type="pres">
      <dgm:prSet presAssocID="{FB695A1E-6613-4D44-A256-58B3362DD50D}" presName="EmptyPlaceHolder" presStyleCnt="0"/>
      <dgm:spPr/>
    </dgm:pt>
    <dgm:pt modelId="{57705E0C-882F-4373-AA98-93DF1EFB9E8E}" type="pres">
      <dgm:prSet presAssocID="{B258402D-24BA-4D2D-9957-3B387BE3BEB3}" presName="spaceBetweenRectangles" presStyleCnt="0"/>
      <dgm:spPr/>
    </dgm:pt>
    <dgm:pt modelId="{26DBFC6F-23D3-4CB1-ADFE-8BA9BE51AFEA}" type="pres">
      <dgm:prSet presAssocID="{492F3DFB-38AC-4186-B79B-E7D9F5C6BF39}" presName="composite" presStyleCnt="0"/>
      <dgm:spPr/>
    </dgm:pt>
    <dgm:pt modelId="{58CB49FD-96EE-4CC5-9C6D-FDE7CC4DA48D}" type="pres">
      <dgm:prSet presAssocID="{492F3DFB-38AC-4186-B79B-E7D9F5C6BF39}" presName="ConnectorPoint" presStyleLbl="lnNode1" presStyleIdx="4" presStyleCnt="5"/>
      <dgm:spPr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14B1B380-036D-46FC-A4F8-5FC2AEDB5A58}" type="pres">
      <dgm:prSet presAssocID="{492F3DFB-38AC-4186-B79B-E7D9F5C6BF39}" presName="DropPinPlaceHolder" presStyleCnt="0"/>
      <dgm:spPr/>
    </dgm:pt>
    <dgm:pt modelId="{DBE449A6-4B30-4B71-A05D-4F3DB729BB82}" type="pres">
      <dgm:prSet presAssocID="{492F3DFB-38AC-4186-B79B-E7D9F5C6BF39}" presName="DropPin" presStyleLbl="alignNode1" presStyleIdx="4" presStyleCnt="5"/>
      <dgm:spPr/>
    </dgm:pt>
    <dgm:pt modelId="{B28920F6-2A52-48E9-BCD7-57D35AA77FDD}" type="pres">
      <dgm:prSet presAssocID="{492F3DFB-38AC-4186-B79B-E7D9F5C6BF39}" presName="Ellipse" presStyleLbl="fgAcc1" presStyleIdx="5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AD6F58C0-FFB5-4F37-9C19-0F578AF1A003}" type="pres">
      <dgm:prSet presAssocID="{492F3DFB-38AC-4186-B79B-E7D9F5C6BF39}" presName="L2TextContainer" presStyleLbl="revTx" presStyleIdx="8" presStyleCnt="10">
        <dgm:presLayoutVars>
          <dgm:bulletEnabled val="1"/>
        </dgm:presLayoutVars>
      </dgm:prSet>
      <dgm:spPr/>
    </dgm:pt>
    <dgm:pt modelId="{7C3A7A95-7BC9-487C-8A93-5BEAC0582DE9}" type="pres">
      <dgm:prSet presAssocID="{492F3DFB-38AC-4186-B79B-E7D9F5C6BF39}" presName="L1TextContainer" presStyleLbl="revTx" presStyleIdx="9" presStyleCnt="10">
        <dgm:presLayoutVars>
          <dgm:chMax val="1"/>
          <dgm:chPref val="1"/>
          <dgm:bulletEnabled val="1"/>
        </dgm:presLayoutVars>
      </dgm:prSet>
      <dgm:spPr/>
    </dgm:pt>
    <dgm:pt modelId="{3E183511-D739-4BB2-9FEF-CF48A2BF0CEF}" type="pres">
      <dgm:prSet presAssocID="{492F3DFB-38AC-4186-B79B-E7D9F5C6BF39}" presName="ConnectLine" presStyleLbl="sibTrans1D1" presStyleIdx="4" presStyleCnt="5"/>
      <dgm:spPr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385F401D-CFBB-49BC-9C68-1D8781D47D40}" type="pres">
      <dgm:prSet presAssocID="{492F3DFB-38AC-4186-B79B-E7D9F5C6BF39}" presName="EmptyPlaceHolder" presStyleCnt="0"/>
      <dgm:spPr/>
    </dgm:pt>
  </dgm:ptLst>
  <dgm:cxnLst>
    <dgm:cxn modelId="{E45DF507-552C-4B9E-8774-01001036707D}" type="presOf" srcId="{3C9461AC-CD11-4749-A6AB-5CE391F829EB}" destId="{0FC99145-9C35-4834-9121-D0307F01A8C6}" srcOrd="0" destOrd="0" presId="urn:microsoft.com/office/officeart/2017/3/layout/DropPinTimeline"/>
    <dgm:cxn modelId="{FFC61E0E-5D99-42DC-8701-914CF29561C1}" srcId="{EF1EEFF1-196F-4953-B113-1C52769290FA}" destId="{BB6EEC23-8F21-43C4-8C22-B5215BA24B6B}" srcOrd="0" destOrd="0" parTransId="{52232213-6093-4B6C-AFB8-181C98A95C5A}" sibTransId="{836D96D0-D771-4947-9283-4BB019A40752}"/>
    <dgm:cxn modelId="{7FA2D811-8225-468C-8BA5-1EA3BBEEA87D}" srcId="{FB695A1E-6613-4D44-A256-58B3362DD50D}" destId="{DE2DF00A-691B-441C-8B74-9F3E629A4ED3}" srcOrd="0" destOrd="0" parTransId="{674EB93D-A514-4F4B-B572-B5165E6B5104}" sibTransId="{2D78D91A-3DFF-4EBD-8516-813E1400E1F4}"/>
    <dgm:cxn modelId="{777B3C13-E737-4169-90E4-8C37CD4FB1E3}" type="presOf" srcId="{FB695A1E-6613-4D44-A256-58B3362DD50D}" destId="{BE3ECA53-8CD2-428E-8571-C3E25F08048E}" srcOrd="0" destOrd="0" presId="urn:microsoft.com/office/officeart/2017/3/layout/DropPinTimeline"/>
    <dgm:cxn modelId="{BC438424-2765-4229-9FD5-3D1A67030CE3}" type="presOf" srcId="{BB6EEC23-8F21-43C4-8C22-B5215BA24B6B}" destId="{5B5ECF3B-644A-4C54-B147-AED5728892B5}" srcOrd="0" destOrd="0" presId="urn:microsoft.com/office/officeart/2017/3/layout/DropPinTimeline"/>
    <dgm:cxn modelId="{28A88227-F2A6-4917-A114-E27FB6A18AC6}" srcId="{7F0B5C2D-9050-43D1-9F89-F584D01742AF}" destId="{46F24713-53C9-47EC-AB43-EABB59ED88A0}" srcOrd="2" destOrd="0" parTransId="{3AB6F6AB-57EE-4351-913D-36FD0FF49F90}" sibTransId="{7AE7F67B-0457-4AA8-A6BA-54A89814948A}"/>
    <dgm:cxn modelId="{1DCA3445-2029-47B4-B385-8567F21186B6}" type="presOf" srcId="{DE2DF00A-691B-441C-8B74-9F3E629A4ED3}" destId="{315C821D-3285-40E4-AB2B-AEC0B7A4867E}" srcOrd="0" destOrd="0" presId="urn:microsoft.com/office/officeart/2017/3/layout/DropPinTimeline"/>
    <dgm:cxn modelId="{387BF15D-F674-420B-AC17-A947D5B6AD97}" type="presOf" srcId="{7F0B5C2D-9050-43D1-9F89-F584D01742AF}" destId="{8B1D12E9-E09C-414E-A022-97D8EE88FC76}" srcOrd="0" destOrd="0" presId="urn:microsoft.com/office/officeart/2017/3/layout/DropPinTimeline"/>
    <dgm:cxn modelId="{6DBCB86B-5D01-4E82-A665-7D7C647111E7}" srcId="{7F0B5C2D-9050-43D1-9F89-F584D01742AF}" destId="{3C9461AC-CD11-4749-A6AB-5CE391F829EB}" srcOrd="1" destOrd="0" parTransId="{8D4E68F2-5EEA-4A68-8C6D-9A7D46F32149}" sibTransId="{11E2BA65-1182-4290-B514-811AAA5C48C7}"/>
    <dgm:cxn modelId="{1CD9A16F-8C69-4CDB-BBCF-FB3D6E2D5DCA}" type="presOf" srcId="{46F24713-53C9-47EC-AB43-EABB59ED88A0}" destId="{791FBCA9-773F-48B1-811B-0ED895536F03}" srcOrd="0" destOrd="0" presId="urn:microsoft.com/office/officeart/2017/3/layout/DropPinTimeline"/>
    <dgm:cxn modelId="{FBB70376-ED18-43E9-86EC-5889745B18BF}" srcId="{7F0B5C2D-9050-43D1-9F89-F584D01742AF}" destId="{492F3DFB-38AC-4186-B79B-E7D9F5C6BF39}" srcOrd="4" destOrd="0" parTransId="{E287B91A-E2FD-4A9B-80DE-9E70147872F7}" sibTransId="{A29C9F4C-73C5-4038-88E7-9E470C221730}"/>
    <dgm:cxn modelId="{DA6B937B-93A3-4934-AC1F-615994960B50}" srcId="{46F24713-53C9-47EC-AB43-EABB59ED88A0}" destId="{5DD4DF78-5C59-4B64-A34B-C74431CED188}" srcOrd="0" destOrd="0" parTransId="{015D4ADC-91D6-42FD-9999-4D7377857190}" sibTransId="{64634603-7478-41E6-82A7-76B4298FC6E3}"/>
    <dgm:cxn modelId="{6C340B86-2C8D-4D87-85AE-426FB2DB1B98}" type="presOf" srcId="{EAF69283-F872-45FC-B0E2-CE638CC96D16}" destId="{E53207F2-3E32-490A-AF0B-C2D2A29F1968}" srcOrd="0" destOrd="0" presId="urn:microsoft.com/office/officeart/2017/3/layout/DropPinTimeline"/>
    <dgm:cxn modelId="{8FB7FD8E-F03D-45D1-AE9F-5D325D0616EE}" type="presOf" srcId="{492F3DFB-38AC-4186-B79B-E7D9F5C6BF39}" destId="{7C3A7A95-7BC9-487C-8A93-5BEAC0582DE9}" srcOrd="0" destOrd="0" presId="urn:microsoft.com/office/officeart/2017/3/layout/DropPinTimeline"/>
    <dgm:cxn modelId="{80669093-5291-4DB8-9CA0-1058A74C2684}" type="presOf" srcId="{5DD4DF78-5C59-4B64-A34B-C74431CED188}" destId="{CF8761FD-A905-4006-ADDE-50C1B856ADC3}" srcOrd="0" destOrd="0" presId="urn:microsoft.com/office/officeart/2017/3/layout/DropPinTimeline"/>
    <dgm:cxn modelId="{D6823EA1-9D1F-43BD-B14F-36E750A7053E}" type="presOf" srcId="{EF1EEFF1-196F-4953-B113-1C52769290FA}" destId="{B676E019-09FF-4472-B480-289CE153462A}" srcOrd="0" destOrd="0" presId="urn:microsoft.com/office/officeart/2017/3/layout/DropPinTimeline"/>
    <dgm:cxn modelId="{E65C09B6-5E0E-4DE2-8D32-AC1C3F57E6F9}" srcId="{7F0B5C2D-9050-43D1-9F89-F584D01742AF}" destId="{EF1EEFF1-196F-4953-B113-1C52769290FA}" srcOrd="0" destOrd="0" parTransId="{9A41608E-A125-4157-9B47-5C440564EBF0}" sibTransId="{D2070DCF-2336-45F7-9FC0-2E91FFC6D64E}"/>
    <dgm:cxn modelId="{3B64CCB6-CC18-42FE-8A40-AB8EA36380A4}" srcId="{3C9461AC-CD11-4749-A6AB-5CE391F829EB}" destId="{EAF69283-F872-45FC-B0E2-CE638CC96D16}" srcOrd="0" destOrd="0" parTransId="{9FFADEB8-2099-425E-9785-0DB2CA5520CB}" sibTransId="{1E23A421-B188-44AE-BC67-CEA5E8E5FDD0}"/>
    <dgm:cxn modelId="{D6ADC6C9-F234-44BA-9BF8-DD2DBF0D8FD5}" srcId="{492F3DFB-38AC-4186-B79B-E7D9F5C6BF39}" destId="{BB577490-FAE1-4B65-8CF8-78E5F0373E84}" srcOrd="0" destOrd="0" parTransId="{0D6AA52D-CB20-49E5-9C2C-73F846AA1043}" sibTransId="{B9AE95A6-B6D7-46B3-A0A8-EBCD6F649472}"/>
    <dgm:cxn modelId="{A8AE31D1-FF11-4F81-958E-A7E231F0FE63}" type="presOf" srcId="{BB577490-FAE1-4B65-8CF8-78E5F0373E84}" destId="{AD6F58C0-FFB5-4F37-9C19-0F578AF1A003}" srcOrd="0" destOrd="0" presId="urn:microsoft.com/office/officeart/2017/3/layout/DropPinTimeline"/>
    <dgm:cxn modelId="{BC1296D5-BE8E-4966-9AA7-E0DAE0C72C49}" srcId="{7F0B5C2D-9050-43D1-9F89-F584D01742AF}" destId="{FB695A1E-6613-4D44-A256-58B3362DD50D}" srcOrd="3" destOrd="0" parTransId="{5A50E800-DA00-45F2-98B9-B92D02ADBD90}" sibTransId="{B258402D-24BA-4D2D-9957-3B387BE3BEB3}"/>
    <dgm:cxn modelId="{C0FF1466-ECA7-4680-8ECD-1BD8401E773E}" type="presParOf" srcId="{8B1D12E9-E09C-414E-A022-97D8EE88FC76}" destId="{B1736B89-4666-4E5F-ADD1-4ED17AE2D62B}" srcOrd="0" destOrd="0" presId="urn:microsoft.com/office/officeart/2017/3/layout/DropPinTimeline"/>
    <dgm:cxn modelId="{7B9E94D7-0475-466A-B8C2-53FECB7078B8}" type="presParOf" srcId="{8B1D12E9-E09C-414E-A022-97D8EE88FC76}" destId="{A0464274-0951-439C-B75E-999ECE58B126}" srcOrd="1" destOrd="0" presId="urn:microsoft.com/office/officeart/2017/3/layout/DropPinTimeline"/>
    <dgm:cxn modelId="{5907209C-672C-494A-BDCA-D67563F5467B}" type="presParOf" srcId="{A0464274-0951-439C-B75E-999ECE58B126}" destId="{318617F4-F84B-4834-9174-4ADF5C547982}" srcOrd="0" destOrd="0" presId="urn:microsoft.com/office/officeart/2017/3/layout/DropPinTimeline"/>
    <dgm:cxn modelId="{2C2D7A7F-13D4-4E6E-A2D1-DF99A48DFF06}" type="presParOf" srcId="{318617F4-F84B-4834-9174-4ADF5C547982}" destId="{36CFB913-79B3-4C53-BCA1-2C535DDFCD72}" srcOrd="0" destOrd="0" presId="urn:microsoft.com/office/officeart/2017/3/layout/DropPinTimeline"/>
    <dgm:cxn modelId="{D33918A9-E67D-49A4-A29E-C98B7290F422}" type="presParOf" srcId="{318617F4-F84B-4834-9174-4ADF5C547982}" destId="{86E2EA93-D5DF-4A6E-8D36-F6658BAA3097}" srcOrd="1" destOrd="0" presId="urn:microsoft.com/office/officeart/2017/3/layout/DropPinTimeline"/>
    <dgm:cxn modelId="{3DF9E9CD-713D-4B95-9D61-E98A46C6DD61}" type="presParOf" srcId="{86E2EA93-D5DF-4A6E-8D36-F6658BAA3097}" destId="{0AAF6A75-0F3A-4C2C-9695-9FC6B3BDE762}" srcOrd="0" destOrd="0" presId="urn:microsoft.com/office/officeart/2017/3/layout/DropPinTimeline"/>
    <dgm:cxn modelId="{EDB0FAAC-101F-4972-903F-23F222843573}" type="presParOf" srcId="{86E2EA93-D5DF-4A6E-8D36-F6658BAA3097}" destId="{318CC6CD-8D51-40CC-806D-1040FA8D38A4}" srcOrd="1" destOrd="0" presId="urn:microsoft.com/office/officeart/2017/3/layout/DropPinTimeline"/>
    <dgm:cxn modelId="{202C63B1-C278-4DA0-B7AC-F49319AA2F0C}" type="presParOf" srcId="{318617F4-F84B-4834-9174-4ADF5C547982}" destId="{5B5ECF3B-644A-4C54-B147-AED5728892B5}" srcOrd="2" destOrd="0" presId="urn:microsoft.com/office/officeart/2017/3/layout/DropPinTimeline"/>
    <dgm:cxn modelId="{D963B18A-9A37-497E-8640-BB2D81DEBC5A}" type="presParOf" srcId="{318617F4-F84B-4834-9174-4ADF5C547982}" destId="{B676E019-09FF-4472-B480-289CE153462A}" srcOrd="3" destOrd="0" presId="urn:microsoft.com/office/officeart/2017/3/layout/DropPinTimeline"/>
    <dgm:cxn modelId="{4CD10E2D-E13A-47E4-8380-2355FEB0832F}" type="presParOf" srcId="{318617F4-F84B-4834-9174-4ADF5C547982}" destId="{7195A10E-7F8E-4AB1-BA25-71EA9B6E2B3F}" srcOrd="4" destOrd="0" presId="urn:microsoft.com/office/officeart/2017/3/layout/DropPinTimeline"/>
    <dgm:cxn modelId="{11EF1F17-D03C-40F9-A265-E12B8EB8CCA1}" type="presParOf" srcId="{318617F4-F84B-4834-9174-4ADF5C547982}" destId="{0A3403BD-F93D-4A67-B2F2-C94FC400FE0F}" srcOrd="5" destOrd="0" presId="urn:microsoft.com/office/officeart/2017/3/layout/DropPinTimeline"/>
    <dgm:cxn modelId="{25C6F482-9FCC-45D7-8C5F-C42085DE795E}" type="presParOf" srcId="{A0464274-0951-439C-B75E-999ECE58B126}" destId="{FD92AA8C-34AB-4242-8095-BE5929BC7C87}" srcOrd="1" destOrd="0" presId="urn:microsoft.com/office/officeart/2017/3/layout/DropPinTimeline"/>
    <dgm:cxn modelId="{09755889-72EB-45F8-97DF-4B0290BEC8B5}" type="presParOf" srcId="{A0464274-0951-439C-B75E-999ECE58B126}" destId="{F6621AEE-CD81-44C4-8535-A9D02FDB35FF}" srcOrd="2" destOrd="0" presId="urn:microsoft.com/office/officeart/2017/3/layout/DropPinTimeline"/>
    <dgm:cxn modelId="{9E37D2EC-D38B-4C1F-9D48-C41D43405B6F}" type="presParOf" srcId="{F6621AEE-CD81-44C4-8535-A9D02FDB35FF}" destId="{E2D4A305-DFF7-431B-BA74-851F73B2C3AA}" srcOrd="0" destOrd="0" presId="urn:microsoft.com/office/officeart/2017/3/layout/DropPinTimeline"/>
    <dgm:cxn modelId="{05B01939-65F7-4BD9-84ED-388705F8C870}" type="presParOf" srcId="{F6621AEE-CD81-44C4-8535-A9D02FDB35FF}" destId="{F4954151-8463-408D-A221-9A14AC305854}" srcOrd="1" destOrd="0" presId="urn:microsoft.com/office/officeart/2017/3/layout/DropPinTimeline"/>
    <dgm:cxn modelId="{01A71AE4-970B-487C-9DD9-92076247DCFC}" type="presParOf" srcId="{F4954151-8463-408D-A221-9A14AC305854}" destId="{134C4C04-9F26-4B91-9BF1-201EF6759DFD}" srcOrd="0" destOrd="0" presId="urn:microsoft.com/office/officeart/2017/3/layout/DropPinTimeline"/>
    <dgm:cxn modelId="{53BFF4A0-1687-4968-99DF-2060ECADD517}" type="presParOf" srcId="{F4954151-8463-408D-A221-9A14AC305854}" destId="{E66E6484-F221-48A7-A8D2-435E57CF1805}" srcOrd="1" destOrd="0" presId="urn:microsoft.com/office/officeart/2017/3/layout/DropPinTimeline"/>
    <dgm:cxn modelId="{FA1101B4-872E-46B7-AEAC-59457ACADDAA}" type="presParOf" srcId="{F6621AEE-CD81-44C4-8535-A9D02FDB35FF}" destId="{E53207F2-3E32-490A-AF0B-C2D2A29F1968}" srcOrd="2" destOrd="0" presId="urn:microsoft.com/office/officeart/2017/3/layout/DropPinTimeline"/>
    <dgm:cxn modelId="{E29998A3-49D0-459F-A85E-948473FEBC3C}" type="presParOf" srcId="{F6621AEE-CD81-44C4-8535-A9D02FDB35FF}" destId="{0FC99145-9C35-4834-9121-D0307F01A8C6}" srcOrd="3" destOrd="0" presId="urn:microsoft.com/office/officeart/2017/3/layout/DropPinTimeline"/>
    <dgm:cxn modelId="{D13F5F50-99CD-4C70-8655-AB0C631FFEFD}" type="presParOf" srcId="{F6621AEE-CD81-44C4-8535-A9D02FDB35FF}" destId="{1E7D6F50-4B2A-4967-AE68-8EB8D2CCFBDF}" srcOrd="4" destOrd="0" presId="urn:microsoft.com/office/officeart/2017/3/layout/DropPinTimeline"/>
    <dgm:cxn modelId="{67F5AC1C-4CBA-464E-BF3B-820EFB6B1858}" type="presParOf" srcId="{F6621AEE-CD81-44C4-8535-A9D02FDB35FF}" destId="{B7E1CC55-2201-4830-B46B-97B91A22BA8E}" srcOrd="5" destOrd="0" presId="urn:microsoft.com/office/officeart/2017/3/layout/DropPinTimeline"/>
    <dgm:cxn modelId="{75975CEC-0C22-4109-90CF-85152465C81C}" type="presParOf" srcId="{A0464274-0951-439C-B75E-999ECE58B126}" destId="{F698D497-1CA7-440C-81AA-1B0F7F6B4FAE}" srcOrd="3" destOrd="0" presId="urn:microsoft.com/office/officeart/2017/3/layout/DropPinTimeline"/>
    <dgm:cxn modelId="{9EEC3D82-71AB-4107-BC1C-B5209CBB7AA7}" type="presParOf" srcId="{A0464274-0951-439C-B75E-999ECE58B126}" destId="{57B8C798-7920-4954-8344-C2AD29946F6A}" srcOrd="4" destOrd="0" presId="urn:microsoft.com/office/officeart/2017/3/layout/DropPinTimeline"/>
    <dgm:cxn modelId="{61A70AC4-6531-4E9A-950B-A48AC28C4DE7}" type="presParOf" srcId="{57B8C798-7920-4954-8344-C2AD29946F6A}" destId="{E1F341BB-4E14-4CA4-A6F8-806E3CE9ECDE}" srcOrd="0" destOrd="0" presId="urn:microsoft.com/office/officeart/2017/3/layout/DropPinTimeline"/>
    <dgm:cxn modelId="{DA2E1576-D122-44C3-9D0A-7D9846D08B5A}" type="presParOf" srcId="{57B8C798-7920-4954-8344-C2AD29946F6A}" destId="{68927D59-2BF4-42C4-814B-4340E5A7F787}" srcOrd="1" destOrd="0" presId="urn:microsoft.com/office/officeart/2017/3/layout/DropPinTimeline"/>
    <dgm:cxn modelId="{75EB2859-9572-4A79-8752-B596D557F484}" type="presParOf" srcId="{68927D59-2BF4-42C4-814B-4340E5A7F787}" destId="{02448F54-4B03-4864-8D59-85932B55D79C}" srcOrd="0" destOrd="0" presId="urn:microsoft.com/office/officeart/2017/3/layout/DropPinTimeline"/>
    <dgm:cxn modelId="{1EC5DF3C-9D16-4AA2-98AC-61847353A40A}" type="presParOf" srcId="{68927D59-2BF4-42C4-814B-4340E5A7F787}" destId="{2901AA5C-F7CD-4902-A611-90E66027A760}" srcOrd="1" destOrd="0" presId="urn:microsoft.com/office/officeart/2017/3/layout/DropPinTimeline"/>
    <dgm:cxn modelId="{34F1D163-042A-4DAC-B06B-22707C9EDFC4}" type="presParOf" srcId="{57B8C798-7920-4954-8344-C2AD29946F6A}" destId="{CF8761FD-A905-4006-ADDE-50C1B856ADC3}" srcOrd="2" destOrd="0" presId="urn:microsoft.com/office/officeart/2017/3/layout/DropPinTimeline"/>
    <dgm:cxn modelId="{8E14EB16-2889-47D8-AF84-B56A83813CAA}" type="presParOf" srcId="{57B8C798-7920-4954-8344-C2AD29946F6A}" destId="{791FBCA9-773F-48B1-811B-0ED895536F03}" srcOrd="3" destOrd="0" presId="urn:microsoft.com/office/officeart/2017/3/layout/DropPinTimeline"/>
    <dgm:cxn modelId="{3D3FDA55-AABE-4299-AB26-25104DFDA5EE}" type="presParOf" srcId="{57B8C798-7920-4954-8344-C2AD29946F6A}" destId="{6A454C1E-7357-43C7-84A1-920AAE166048}" srcOrd="4" destOrd="0" presId="urn:microsoft.com/office/officeart/2017/3/layout/DropPinTimeline"/>
    <dgm:cxn modelId="{CB67224E-75EF-4A12-8407-D2228C2851B3}" type="presParOf" srcId="{57B8C798-7920-4954-8344-C2AD29946F6A}" destId="{E9F73AF7-565C-4115-9E30-22E56F8A9725}" srcOrd="5" destOrd="0" presId="urn:microsoft.com/office/officeart/2017/3/layout/DropPinTimeline"/>
    <dgm:cxn modelId="{0A4DC468-D144-4C51-9A90-2C97D06D5F77}" type="presParOf" srcId="{A0464274-0951-439C-B75E-999ECE58B126}" destId="{E3B4B66E-BE01-4298-9CF1-437547C02D7E}" srcOrd="5" destOrd="0" presId="urn:microsoft.com/office/officeart/2017/3/layout/DropPinTimeline"/>
    <dgm:cxn modelId="{C785F4DA-0A8B-442A-B1F7-838B130B9706}" type="presParOf" srcId="{A0464274-0951-439C-B75E-999ECE58B126}" destId="{DEBA71D1-3163-451C-A86B-01C062E298B9}" srcOrd="6" destOrd="0" presId="urn:microsoft.com/office/officeart/2017/3/layout/DropPinTimeline"/>
    <dgm:cxn modelId="{F53E27B9-6FBD-4BAB-80B3-C650F718742D}" type="presParOf" srcId="{DEBA71D1-3163-451C-A86B-01C062E298B9}" destId="{8261D6A1-1AA9-48A7-B25D-64F4B9765705}" srcOrd="0" destOrd="0" presId="urn:microsoft.com/office/officeart/2017/3/layout/DropPinTimeline"/>
    <dgm:cxn modelId="{D979B466-3C1B-41F7-84B7-54F4803B9377}" type="presParOf" srcId="{DEBA71D1-3163-451C-A86B-01C062E298B9}" destId="{8AC9D0B3-6C29-48F3-BAFC-14D44ACD3B8A}" srcOrd="1" destOrd="0" presId="urn:microsoft.com/office/officeart/2017/3/layout/DropPinTimeline"/>
    <dgm:cxn modelId="{1808AD03-A198-424F-8F13-B930BB181A58}" type="presParOf" srcId="{8AC9D0B3-6C29-48F3-BAFC-14D44ACD3B8A}" destId="{AD9B7846-6BC8-4476-B10F-2B032CBA4FD1}" srcOrd="0" destOrd="0" presId="urn:microsoft.com/office/officeart/2017/3/layout/DropPinTimeline"/>
    <dgm:cxn modelId="{C11870B9-055C-4B94-B13A-9B0174DCC424}" type="presParOf" srcId="{8AC9D0B3-6C29-48F3-BAFC-14D44ACD3B8A}" destId="{7A35F49C-52AD-453E-B877-4775CB8983AE}" srcOrd="1" destOrd="0" presId="urn:microsoft.com/office/officeart/2017/3/layout/DropPinTimeline"/>
    <dgm:cxn modelId="{35150DED-3003-47C1-BCFA-458D842709CA}" type="presParOf" srcId="{DEBA71D1-3163-451C-A86B-01C062E298B9}" destId="{315C821D-3285-40E4-AB2B-AEC0B7A4867E}" srcOrd="2" destOrd="0" presId="urn:microsoft.com/office/officeart/2017/3/layout/DropPinTimeline"/>
    <dgm:cxn modelId="{59D9A3AC-B5B3-4DE0-B8B0-C4ED60EDDABE}" type="presParOf" srcId="{DEBA71D1-3163-451C-A86B-01C062E298B9}" destId="{BE3ECA53-8CD2-428E-8571-C3E25F08048E}" srcOrd="3" destOrd="0" presId="urn:microsoft.com/office/officeart/2017/3/layout/DropPinTimeline"/>
    <dgm:cxn modelId="{450D2F2B-11F5-48A8-A2DC-A53DBD5F6DE4}" type="presParOf" srcId="{DEBA71D1-3163-451C-A86B-01C062E298B9}" destId="{28DFBEA6-D1A2-410E-974B-AEB0A362E895}" srcOrd="4" destOrd="0" presId="urn:microsoft.com/office/officeart/2017/3/layout/DropPinTimeline"/>
    <dgm:cxn modelId="{9DE36E6E-F8CA-42A0-8904-91D0CC8B5C20}" type="presParOf" srcId="{DEBA71D1-3163-451C-A86B-01C062E298B9}" destId="{C456F062-0017-4ABE-8577-066818351BEF}" srcOrd="5" destOrd="0" presId="urn:microsoft.com/office/officeart/2017/3/layout/DropPinTimeline"/>
    <dgm:cxn modelId="{6E44276B-F834-47CD-A328-F17F09A1447D}" type="presParOf" srcId="{A0464274-0951-439C-B75E-999ECE58B126}" destId="{57705E0C-882F-4373-AA98-93DF1EFB9E8E}" srcOrd="7" destOrd="0" presId="urn:microsoft.com/office/officeart/2017/3/layout/DropPinTimeline"/>
    <dgm:cxn modelId="{28DDD380-E039-426E-A4A5-08B9E8A92B25}" type="presParOf" srcId="{A0464274-0951-439C-B75E-999ECE58B126}" destId="{26DBFC6F-23D3-4CB1-ADFE-8BA9BE51AFEA}" srcOrd="8" destOrd="0" presId="urn:microsoft.com/office/officeart/2017/3/layout/DropPinTimeline"/>
    <dgm:cxn modelId="{8DF661AB-B7EE-439D-9055-C23B36DF1567}" type="presParOf" srcId="{26DBFC6F-23D3-4CB1-ADFE-8BA9BE51AFEA}" destId="{58CB49FD-96EE-4CC5-9C6D-FDE7CC4DA48D}" srcOrd="0" destOrd="0" presId="urn:microsoft.com/office/officeart/2017/3/layout/DropPinTimeline"/>
    <dgm:cxn modelId="{8DAC11CF-9B60-4136-99E4-9045800EDFA4}" type="presParOf" srcId="{26DBFC6F-23D3-4CB1-ADFE-8BA9BE51AFEA}" destId="{14B1B380-036D-46FC-A4F8-5FC2AEDB5A58}" srcOrd="1" destOrd="0" presId="urn:microsoft.com/office/officeart/2017/3/layout/DropPinTimeline"/>
    <dgm:cxn modelId="{30F227AC-DB70-4811-8AF5-50DD7C0BFA12}" type="presParOf" srcId="{14B1B380-036D-46FC-A4F8-5FC2AEDB5A58}" destId="{DBE449A6-4B30-4B71-A05D-4F3DB729BB82}" srcOrd="0" destOrd="0" presId="urn:microsoft.com/office/officeart/2017/3/layout/DropPinTimeline"/>
    <dgm:cxn modelId="{05DEFD7A-971D-4946-B64C-8793125CFDA1}" type="presParOf" srcId="{14B1B380-036D-46FC-A4F8-5FC2AEDB5A58}" destId="{B28920F6-2A52-48E9-BCD7-57D35AA77FDD}" srcOrd="1" destOrd="0" presId="urn:microsoft.com/office/officeart/2017/3/layout/DropPinTimeline"/>
    <dgm:cxn modelId="{8DDC1A02-E3E7-4555-B7DB-1223B0A96C1C}" type="presParOf" srcId="{26DBFC6F-23D3-4CB1-ADFE-8BA9BE51AFEA}" destId="{AD6F58C0-FFB5-4F37-9C19-0F578AF1A003}" srcOrd="2" destOrd="0" presId="urn:microsoft.com/office/officeart/2017/3/layout/DropPinTimeline"/>
    <dgm:cxn modelId="{8ADF0FBC-B05E-46FA-B5F5-D499F6325B7B}" type="presParOf" srcId="{26DBFC6F-23D3-4CB1-ADFE-8BA9BE51AFEA}" destId="{7C3A7A95-7BC9-487C-8A93-5BEAC0582DE9}" srcOrd="3" destOrd="0" presId="urn:microsoft.com/office/officeart/2017/3/layout/DropPinTimeline"/>
    <dgm:cxn modelId="{CF8DC536-3749-4FAC-8052-A4F3124A203A}" type="presParOf" srcId="{26DBFC6F-23D3-4CB1-ADFE-8BA9BE51AFEA}" destId="{3E183511-D739-4BB2-9FEF-CF48A2BF0CEF}" srcOrd="4" destOrd="0" presId="urn:microsoft.com/office/officeart/2017/3/layout/DropPinTimeline"/>
    <dgm:cxn modelId="{98B46889-2E6E-49F5-837A-E97EA002D08D}" type="presParOf" srcId="{26DBFC6F-23D3-4CB1-ADFE-8BA9BE51AFEA}" destId="{385F401D-CFBB-49BC-9C68-1D8781D47D40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36B89-4666-4E5F-ADD1-4ED17AE2D62B}">
      <dsp:nvSpPr>
        <dsp:cNvPr id="0" name=""/>
        <dsp:cNvSpPr/>
      </dsp:nvSpPr>
      <dsp:spPr>
        <a:xfrm>
          <a:off x="0" y="2407983"/>
          <a:ext cx="6212227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F6A75-0F3A-4C2C-9695-9FC6B3BDE762}">
      <dsp:nvSpPr>
        <dsp:cNvPr id="0" name=""/>
        <dsp:cNvSpPr/>
      </dsp:nvSpPr>
      <dsp:spPr>
        <a:xfrm rot="8100000">
          <a:off x="72812" y="566691"/>
          <a:ext cx="330670" cy="330670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CC6CD-8D51-40CC-806D-1040FA8D38A4}">
      <dsp:nvSpPr>
        <dsp:cNvPr id="0" name=""/>
        <dsp:cNvSpPr/>
      </dsp:nvSpPr>
      <dsp:spPr>
        <a:xfrm>
          <a:off x="109546" y="603426"/>
          <a:ext cx="257201" cy="257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5ECF3B-644A-4C54-B147-AED5728892B5}">
      <dsp:nvSpPr>
        <dsp:cNvPr id="0" name=""/>
        <dsp:cNvSpPr/>
      </dsp:nvSpPr>
      <dsp:spPr>
        <a:xfrm>
          <a:off x="471967" y="982457"/>
          <a:ext cx="1610269" cy="1425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"/>
            </a:rPr>
            <a:t>November 2022</a:t>
          </a:r>
          <a:endParaRPr lang="en-US" sz="1300" kern="1200"/>
        </a:p>
      </dsp:txBody>
      <dsp:txXfrm>
        <a:off x="471967" y="982457"/>
        <a:ext cx="1610269" cy="1425525"/>
      </dsp:txXfrm>
    </dsp:sp>
    <dsp:sp modelId="{B676E019-09FF-4472-B480-289CE153462A}">
      <dsp:nvSpPr>
        <dsp:cNvPr id="0" name=""/>
        <dsp:cNvSpPr/>
      </dsp:nvSpPr>
      <dsp:spPr>
        <a:xfrm>
          <a:off x="471967" y="481596"/>
          <a:ext cx="1610269" cy="500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>
              <a:latin typeface="Calibri"/>
            </a:rPr>
            <a:t>Launch of ChatGPT</a:t>
          </a:r>
          <a:endParaRPr lang="en-US" sz="1700" kern="1200"/>
        </a:p>
      </dsp:txBody>
      <dsp:txXfrm>
        <a:off x="471967" y="481596"/>
        <a:ext cx="1610269" cy="500860"/>
      </dsp:txXfrm>
    </dsp:sp>
    <dsp:sp modelId="{7195A10E-7F8E-4AB1-BA25-71EA9B6E2B3F}">
      <dsp:nvSpPr>
        <dsp:cNvPr id="0" name=""/>
        <dsp:cNvSpPr/>
      </dsp:nvSpPr>
      <dsp:spPr>
        <a:xfrm>
          <a:off x="238147" y="982457"/>
          <a:ext cx="0" cy="1425525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FB913-79B3-4C53-BCA1-2C535DDFCD72}">
      <dsp:nvSpPr>
        <dsp:cNvPr id="0" name=""/>
        <dsp:cNvSpPr/>
      </dsp:nvSpPr>
      <dsp:spPr>
        <a:xfrm>
          <a:off x="212670" y="2362905"/>
          <a:ext cx="84175" cy="9015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C4C04-9F26-4B91-9BF1-201EF6759DFD}">
      <dsp:nvSpPr>
        <dsp:cNvPr id="0" name=""/>
        <dsp:cNvSpPr/>
      </dsp:nvSpPr>
      <dsp:spPr>
        <a:xfrm rot="18900000">
          <a:off x="1104227" y="3918603"/>
          <a:ext cx="330670" cy="330670"/>
        </a:xfrm>
        <a:prstGeom prst="teardrop">
          <a:avLst>
            <a:gd name="adj" fmla="val 11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6E6484-F221-48A7-A8D2-435E57CF1805}">
      <dsp:nvSpPr>
        <dsp:cNvPr id="0" name=""/>
        <dsp:cNvSpPr/>
      </dsp:nvSpPr>
      <dsp:spPr>
        <a:xfrm>
          <a:off x="1140962" y="3955338"/>
          <a:ext cx="257201" cy="257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3207F2-3E32-490A-AF0B-C2D2A29F1968}">
      <dsp:nvSpPr>
        <dsp:cNvPr id="0" name=""/>
        <dsp:cNvSpPr/>
      </dsp:nvSpPr>
      <dsp:spPr>
        <a:xfrm>
          <a:off x="1503382" y="2407983"/>
          <a:ext cx="1610269" cy="1425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"/>
            </a:rPr>
            <a:t>April 2023</a:t>
          </a:r>
          <a:endParaRPr lang="en-US" sz="1300" kern="1200"/>
        </a:p>
      </dsp:txBody>
      <dsp:txXfrm>
        <a:off x="1503382" y="2407983"/>
        <a:ext cx="1610269" cy="1425525"/>
      </dsp:txXfrm>
    </dsp:sp>
    <dsp:sp modelId="{0FC99145-9C35-4834-9121-D0307F01A8C6}">
      <dsp:nvSpPr>
        <dsp:cNvPr id="0" name=""/>
        <dsp:cNvSpPr/>
      </dsp:nvSpPr>
      <dsp:spPr>
        <a:xfrm>
          <a:off x="1503382" y="3833508"/>
          <a:ext cx="1610269" cy="500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>
              <a:latin typeface="Calibri"/>
            </a:rPr>
            <a:t>Technical Build in Production</a:t>
          </a:r>
          <a:endParaRPr lang="en-US" sz="1700" kern="1200"/>
        </a:p>
      </dsp:txBody>
      <dsp:txXfrm>
        <a:off x="1503382" y="3833508"/>
        <a:ext cx="1610269" cy="500860"/>
      </dsp:txXfrm>
    </dsp:sp>
    <dsp:sp modelId="{1E7D6F50-4B2A-4967-AE68-8EB8D2CCFBDF}">
      <dsp:nvSpPr>
        <dsp:cNvPr id="0" name=""/>
        <dsp:cNvSpPr/>
      </dsp:nvSpPr>
      <dsp:spPr>
        <a:xfrm>
          <a:off x="1269563" y="2407983"/>
          <a:ext cx="0" cy="1425525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D4A305-DFF7-431B-BA74-851F73B2C3AA}">
      <dsp:nvSpPr>
        <dsp:cNvPr id="0" name=""/>
        <dsp:cNvSpPr/>
      </dsp:nvSpPr>
      <dsp:spPr>
        <a:xfrm>
          <a:off x="1244086" y="2362905"/>
          <a:ext cx="84175" cy="9015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448F54-4B03-4864-8D59-85932B55D79C}">
      <dsp:nvSpPr>
        <dsp:cNvPr id="0" name=""/>
        <dsp:cNvSpPr/>
      </dsp:nvSpPr>
      <dsp:spPr>
        <a:xfrm rot="8100000">
          <a:off x="2135643" y="566691"/>
          <a:ext cx="330670" cy="330670"/>
        </a:xfrm>
        <a:prstGeom prst="teardrop">
          <a:avLst>
            <a:gd name="adj" fmla="val 11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1AA5C-F7CD-4902-A611-90E66027A760}">
      <dsp:nvSpPr>
        <dsp:cNvPr id="0" name=""/>
        <dsp:cNvSpPr/>
      </dsp:nvSpPr>
      <dsp:spPr>
        <a:xfrm>
          <a:off x="2172377" y="603426"/>
          <a:ext cx="257201" cy="257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8761FD-A905-4006-ADDE-50C1B856ADC3}">
      <dsp:nvSpPr>
        <dsp:cNvPr id="0" name=""/>
        <dsp:cNvSpPr/>
      </dsp:nvSpPr>
      <dsp:spPr>
        <a:xfrm>
          <a:off x="2534798" y="982457"/>
          <a:ext cx="1610269" cy="1425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"/>
            </a:rPr>
            <a:t>May 2023</a:t>
          </a:r>
          <a:endParaRPr lang="en-US" sz="1300" kern="1200"/>
        </a:p>
      </dsp:txBody>
      <dsp:txXfrm>
        <a:off x="2534798" y="982457"/>
        <a:ext cx="1610269" cy="1425525"/>
      </dsp:txXfrm>
    </dsp:sp>
    <dsp:sp modelId="{791FBCA9-773F-48B1-811B-0ED895536F03}">
      <dsp:nvSpPr>
        <dsp:cNvPr id="0" name=""/>
        <dsp:cNvSpPr/>
      </dsp:nvSpPr>
      <dsp:spPr>
        <a:xfrm>
          <a:off x="2534798" y="481596"/>
          <a:ext cx="1610269" cy="500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>
              <a:latin typeface="Calibri"/>
            </a:rPr>
            <a:t>Beta testing initiated</a:t>
          </a:r>
          <a:endParaRPr lang="en-US" sz="1700" kern="1200"/>
        </a:p>
      </dsp:txBody>
      <dsp:txXfrm>
        <a:off x="2534798" y="481596"/>
        <a:ext cx="1610269" cy="500860"/>
      </dsp:txXfrm>
    </dsp:sp>
    <dsp:sp modelId="{6A454C1E-7357-43C7-84A1-920AAE166048}">
      <dsp:nvSpPr>
        <dsp:cNvPr id="0" name=""/>
        <dsp:cNvSpPr/>
      </dsp:nvSpPr>
      <dsp:spPr>
        <a:xfrm>
          <a:off x="2300978" y="982457"/>
          <a:ext cx="0" cy="1425525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F341BB-4E14-4CA4-A6F8-806E3CE9ECDE}">
      <dsp:nvSpPr>
        <dsp:cNvPr id="0" name=""/>
        <dsp:cNvSpPr/>
      </dsp:nvSpPr>
      <dsp:spPr>
        <a:xfrm>
          <a:off x="2275501" y="2362905"/>
          <a:ext cx="84175" cy="9015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9B7846-6BC8-4476-B10F-2B032CBA4FD1}">
      <dsp:nvSpPr>
        <dsp:cNvPr id="0" name=""/>
        <dsp:cNvSpPr/>
      </dsp:nvSpPr>
      <dsp:spPr>
        <a:xfrm rot="18900000">
          <a:off x="3167058" y="3918603"/>
          <a:ext cx="330670" cy="330670"/>
        </a:xfrm>
        <a:prstGeom prst="teardrop">
          <a:avLst>
            <a:gd name="adj" fmla="val 11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35F49C-52AD-453E-B877-4775CB8983AE}">
      <dsp:nvSpPr>
        <dsp:cNvPr id="0" name=""/>
        <dsp:cNvSpPr/>
      </dsp:nvSpPr>
      <dsp:spPr>
        <a:xfrm>
          <a:off x="3203793" y="3955338"/>
          <a:ext cx="257201" cy="257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5C821D-3285-40E4-AB2B-AEC0B7A4867E}">
      <dsp:nvSpPr>
        <dsp:cNvPr id="0" name=""/>
        <dsp:cNvSpPr/>
      </dsp:nvSpPr>
      <dsp:spPr>
        <a:xfrm>
          <a:off x="3566213" y="2407983"/>
          <a:ext cx="1610269" cy="1425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>
              <a:latin typeface="Calibri"/>
            </a:rPr>
            <a:t>June 2023</a:t>
          </a:r>
        </a:p>
      </dsp:txBody>
      <dsp:txXfrm>
        <a:off x="3566213" y="2407983"/>
        <a:ext cx="1610269" cy="1425525"/>
      </dsp:txXfrm>
    </dsp:sp>
    <dsp:sp modelId="{BE3ECA53-8CD2-428E-8571-C3E25F08048E}">
      <dsp:nvSpPr>
        <dsp:cNvPr id="0" name=""/>
        <dsp:cNvSpPr/>
      </dsp:nvSpPr>
      <dsp:spPr>
        <a:xfrm>
          <a:off x="3566213" y="3833508"/>
          <a:ext cx="1610269" cy="500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b="1" kern="1200">
              <a:latin typeface="Calibri"/>
            </a:rPr>
            <a:t>Model Update </a:t>
          </a:r>
          <a:r>
            <a:rPr lang="en-US" sz="1700" kern="1200">
              <a:latin typeface="Calibri"/>
            </a:rPr>
            <a:t>to GPT4</a:t>
          </a:r>
          <a:endParaRPr lang="en-US" sz="1700" kern="1200"/>
        </a:p>
      </dsp:txBody>
      <dsp:txXfrm>
        <a:off x="3566213" y="3833508"/>
        <a:ext cx="1610269" cy="500860"/>
      </dsp:txXfrm>
    </dsp:sp>
    <dsp:sp modelId="{28DFBEA6-D1A2-410E-974B-AEB0A362E895}">
      <dsp:nvSpPr>
        <dsp:cNvPr id="0" name=""/>
        <dsp:cNvSpPr/>
      </dsp:nvSpPr>
      <dsp:spPr>
        <a:xfrm>
          <a:off x="3332394" y="2407983"/>
          <a:ext cx="0" cy="1425525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1D6A1-1AA9-48A7-B25D-64F4B9765705}">
      <dsp:nvSpPr>
        <dsp:cNvPr id="0" name=""/>
        <dsp:cNvSpPr/>
      </dsp:nvSpPr>
      <dsp:spPr>
        <a:xfrm>
          <a:off x="3306917" y="2362905"/>
          <a:ext cx="84175" cy="9015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E449A6-4B30-4B71-A05D-4F3DB729BB82}">
      <dsp:nvSpPr>
        <dsp:cNvPr id="0" name=""/>
        <dsp:cNvSpPr/>
      </dsp:nvSpPr>
      <dsp:spPr>
        <a:xfrm rot="8100000">
          <a:off x="4198474" y="566691"/>
          <a:ext cx="330670" cy="330670"/>
        </a:xfrm>
        <a:prstGeom prst="teardrop">
          <a:avLst>
            <a:gd name="adj" fmla="val 11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8920F6-2A52-48E9-BCD7-57D35AA77FDD}">
      <dsp:nvSpPr>
        <dsp:cNvPr id="0" name=""/>
        <dsp:cNvSpPr/>
      </dsp:nvSpPr>
      <dsp:spPr>
        <a:xfrm>
          <a:off x="4235208" y="603426"/>
          <a:ext cx="257201" cy="25720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6F58C0-FFB5-4F37-9C19-0F578AF1A003}">
      <dsp:nvSpPr>
        <dsp:cNvPr id="0" name=""/>
        <dsp:cNvSpPr/>
      </dsp:nvSpPr>
      <dsp:spPr>
        <a:xfrm>
          <a:off x="4597629" y="982457"/>
          <a:ext cx="1610269" cy="1425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b="0" kern="1200">
              <a:latin typeface="Calibri"/>
            </a:rPr>
            <a:t>July to August 2023</a:t>
          </a:r>
        </a:p>
      </dsp:txBody>
      <dsp:txXfrm>
        <a:off x="4597629" y="982457"/>
        <a:ext cx="1610269" cy="1425525"/>
      </dsp:txXfrm>
    </dsp:sp>
    <dsp:sp modelId="{7C3A7A95-7BC9-487C-8A93-5BEAC0582DE9}">
      <dsp:nvSpPr>
        <dsp:cNvPr id="0" name=""/>
        <dsp:cNvSpPr/>
      </dsp:nvSpPr>
      <dsp:spPr>
        <a:xfrm>
          <a:off x="4597629" y="481596"/>
          <a:ext cx="1610269" cy="500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b="1" kern="1200">
              <a:latin typeface="Calibri"/>
            </a:rPr>
            <a:t>Pilot</a:t>
          </a:r>
        </a:p>
      </dsp:txBody>
      <dsp:txXfrm>
        <a:off x="4597629" y="481596"/>
        <a:ext cx="1610269" cy="500860"/>
      </dsp:txXfrm>
    </dsp:sp>
    <dsp:sp modelId="{3E183511-D739-4BB2-9FEF-CF48A2BF0CEF}">
      <dsp:nvSpPr>
        <dsp:cNvPr id="0" name=""/>
        <dsp:cNvSpPr/>
      </dsp:nvSpPr>
      <dsp:spPr>
        <a:xfrm>
          <a:off x="4363809" y="982457"/>
          <a:ext cx="0" cy="1425525"/>
        </a:xfrm>
        <a:prstGeom prst="line">
          <a:avLst/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CB49FD-96EE-4CC5-9C6D-FDE7CC4DA48D}">
      <dsp:nvSpPr>
        <dsp:cNvPr id="0" name=""/>
        <dsp:cNvSpPr/>
      </dsp:nvSpPr>
      <dsp:spPr>
        <a:xfrm>
          <a:off x="4338332" y="2362905"/>
          <a:ext cx="84175" cy="9015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86DD3C-985A-7DAE-EE84-7C7D2CEDA5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241DEA-0372-C05E-4DFA-3E6E0854BD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FE344-F2BE-C34C-99EA-DB5366385AAC}" type="datetimeFigureOut">
              <a:rPr lang="en-US" smtClean="0"/>
              <a:t>4/23/24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D83C8D-7E94-1873-625B-23B5CDA981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43D4E1-F5B8-DB17-4E7A-5FF681D9A4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6CD54-3F5C-2C44-8C13-43C500FC9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028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865B7-ED9C-F74E-9133-4DC4156E9D65}" type="datetimeFigureOut">
              <a:rPr lang="en-US" smtClean="0"/>
              <a:t>4/23/24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4E086-4914-2F42-B1B0-972A78BF8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3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3D4D-2286-4615-8E0A-BDEE62160E3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724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Source Sans Pro"/>
              </a:rPr>
              <a:t>How did we get here? </a:t>
            </a:r>
          </a:p>
          <a:p>
            <a:r>
              <a:rPr lang="en-US">
                <a:ea typeface="Source Sans Pro"/>
              </a:rPr>
              <a:t>As we all know, patient message volumes have skyrocketed over the last several years. </a:t>
            </a:r>
          </a:p>
          <a:p>
            <a:pPr marL="0" marR="0" lvl="0" indent="0" algn="l" defTabSz="4571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4D4F53"/>
                </a:solidFill>
                <a:latin typeface="Source Sans Pro Light"/>
                <a:ea typeface="Source Sans Pro Light"/>
              </a:rPr>
              <a:t>Patient messages represent a new part of care delivery that is here to stay post-pandemic</a:t>
            </a:r>
          </a:p>
          <a:p>
            <a:pPr marL="0" marR="0" lvl="0" indent="0" algn="l" defTabSz="4571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4D4F53"/>
                </a:solidFill>
                <a:latin typeface="Source Sans Pro Light"/>
                <a:ea typeface="Source Sans Pro Light"/>
              </a:rPr>
              <a:t>Several factors that have contributed to this including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7CD7D-5083-4743-9C01-168E601854C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64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Source Sans Pro"/>
              </a:rPr>
              <a:t>As we all know, patient message volumes have skyrocketed over the last several years. </a:t>
            </a:r>
          </a:p>
          <a:p>
            <a:pPr marL="0" marR="0" lvl="0" indent="0" algn="l" defTabSz="4571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D4F53"/>
                </a:solidFill>
                <a:latin typeface="Source Sans Pro Light"/>
                <a:ea typeface="Source Sans Pro Light"/>
              </a:rPr>
              <a:t>Patient messages represent a new part of care delivery that is here to stay post-pandemic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7CD7D-5083-4743-9C01-168E601854C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29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>
              <a:solidFill>
                <a:srgbClr val="4D4F53"/>
              </a:solidFill>
              <a:latin typeface="Source Sans Pro Light"/>
              <a:ea typeface="Source Sans Pro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7CD7D-5083-4743-9C01-168E601854C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76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Source Sans Pro"/>
              </a:rPr>
              <a:t>Current solutions like billing for patient messages haven't been scalable or effective. </a:t>
            </a:r>
          </a:p>
          <a:p>
            <a:r>
              <a:rPr lang="en-US" dirty="0">
                <a:ea typeface="Source Sans Pro"/>
              </a:rPr>
              <a:t>And operational solutions like pool optimization work but are slow and variable in their effect. </a:t>
            </a:r>
          </a:p>
          <a:p>
            <a:endParaRPr lang="en-US" dirty="0">
              <a:ea typeface="Source Sans Pro"/>
            </a:endParaRPr>
          </a:p>
          <a:p>
            <a:pPr marL="0" marR="0" lvl="0" indent="0" algn="l" defTabSz="4571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D4F53"/>
                </a:solidFill>
                <a:latin typeface="Source Sans Pro Light"/>
              </a:rPr>
              <a:t>AI-generated draft replies have the potential to reduce the time and cognitive burden of responding to patient messages</a:t>
            </a:r>
          </a:p>
          <a:p>
            <a:pPr marL="0" marR="0" lvl="0" indent="0" algn="l" defTabSz="4571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4D4F53"/>
              </a:solidFill>
              <a:latin typeface="Source Sans Pro Light"/>
              <a:ea typeface="Source Sans Pro Light"/>
            </a:endParaRPr>
          </a:p>
          <a:p>
            <a:pPr marL="0" marR="0" lvl="0" indent="0" algn="l" defTabSz="4571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4D4F53"/>
              </a:solidFill>
              <a:latin typeface="Source Sans Pro Light"/>
              <a:ea typeface="Source Sans Pro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7CD7D-5083-4743-9C01-168E601854C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3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000"/>
              </a:spcBef>
              <a:spcAft>
                <a:spcPts val="401"/>
              </a:spcAft>
            </a:pPr>
            <a:r>
              <a:rPr lang="en-US"/>
              <a:t>ChatGPT launched in November of 2022, and in May 2023 Stanford was live with AI generated draft responses</a:t>
            </a:r>
          </a:p>
          <a:p>
            <a:pPr>
              <a:spcBef>
                <a:spcPts val="1000"/>
              </a:spcBef>
              <a:spcAft>
                <a:spcPts val="401"/>
              </a:spcAft>
            </a:pPr>
            <a:r>
              <a:rPr lang="en-US"/>
              <a:t>This effort was championed with full support by hospital leadership - interested in being early adopters and shaping generative AI in healthcare</a:t>
            </a:r>
            <a:endParaRPr lang="en-US">
              <a:ea typeface="Source Sans Pro"/>
              <a:cs typeface="Calibri" panose="020F0502020204030204"/>
            </a:endParaRPr>
          </a:p>
          <a:p>
            <a:pPr>
              <a:spcBef>
                <a:spcPts val="1000"/>
              </a:spcBef>
              <a:spcAft>
                <a:spcPts val="401"/>
              </a:spcAft>
            </a:pPr>
            <a:r>
              <a:rPr lang="en-US"/>
              <a:t>The tool was beta tested with a small pool of multidisciplinary ambulatory clinician beta users and the model was then updated to GPT4 before we went live with our pilot in July 2023</a:t>
            </a:r>
            <a:endParaRPr lang="en-US">
              <a:ea typeface="Source Sans Pro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7CD7D-5083-4743-9C01-168E601854C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47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Gill Sans MT" panose="020B0502020104020203" pitchFamily="34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62FFB-84A5-B248-8317-BB67019E5D6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708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3D4D-2286-4615-8E0A-BDEE62160E3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551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I'd like to briefly introduce our team.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Margaret Smith is our Director of Operations and co-developed this slide deck. Grace Hong, Shreya Shah, Steven Lin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>
                <a:solidFill>
                  <a:srgbClr val="333333"/>
                </a:solidFill>
                <a:effectLst/>
                <a:latin typeface="Fjord One"/>
              </a:rPr>
              <a:t>At HEA3RT our mission is to bring leading edge AI technologies from code to bedside in support of the quintuple aim and we leverage a unique combination of methods rooted in quality improvement methodology to guide our research projects. </a:t>
            </a:r>
            <a:endParaRPr lang="en-US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57D19-BCC5-46C3-87D9-6ED6F04744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37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6727B-A240-4C67-B5E0-36195E92D18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235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3D4D-2286-4615-8E0A-BDEE62160E3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019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6727B-A240-4C67-B5E0-36195E92D18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003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3D4D-2286-4615-8E0A-BDEE62160E3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746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6727B-A240-4C67-B5E0-36195E92D18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734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3D4D-2286-4615-8E0A-BDEE62160E3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683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Source Sans Pro"/>
              </a:rPr>
              <a:t>As we all know, patient message volumes have skyrocketed over the last several years. </a:t>
            </a:r>
          </a:p>
          <a:p>
            <a:pPr marL="0" marR="0" lvl="0" indent="0" algn="l" defTabSz="4571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4D4F53"/>
                </a:solidFill>
                <a:latin typeface="Source Sans Pro Light"/>
                <a:ea typeface="Source Sans Pro Light"/>
              </a:rPr>
              <a:t>Patient messages represent a new part of care delivery that is here to stay post-pandemic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7CD7D-5083-4743-9C01-168E601854C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30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A53D8-76E6-AC04-A0FB-A5F6EE8FC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A1E7EF-C65E-1D00-D015-B02D4E4F2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21167-86A3-5A64-9B6B-2775B3E08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C713-38A1-CE4A-8DBD-B54308CD38AD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30E7-0722-8952-6723-D474D6923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32CC5-341D-8CEC-79F9-47A12C565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5499-42D5-6A4D-8B85-DDFD81460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2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A316C-0873-0D9A-146F-157E9CB1F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C94E4-CFA7-2CDD-C3A1-11C468B08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8CEC7-7CC4-01FE-EB03-917A109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C713-38A1-CE4A-8DBD-B54308CD38AD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189E5-C405-B622-8DD2-4D658E626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09AA4-F932-D267-7E78-D5AE36AAB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5499-42D5-6A4D-8B85-DDFD81460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1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EA70A5-9CFD-F669-9405-FF2C7DD038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E6B488-CE7E-23D6-C331-9BCDC2B9D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6565B-ACF9-A622-F831-84FAC61D1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C713-38A1-CE4A-8DBD-B54308CD38AD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50542-FD65-4583-9F90-CFD15403C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BA2BC-69B6-47D6-93AF-B3E34FB33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5499-42D5-6A4D-8B85-DDFD81460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24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Intro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389" y="1985395"/>
            <a:ext cx="10870707" cy="4034406"/>
          </a:xfrm>
        </p:spPr>
        <p:txBody>
          <a:bodyPr/>
          <a:lstStyle>
            <a:lvl1pPr>
              <a:buSzPct val="80000"/>
              <a:defRPr/>
            </a:lvl1pPr>
            <a:lvl2pPr>
              <a:buSzPct val="80000"/>
              <a:defRPr/>
            </a:lvl2pPr>
            <a:lvl3pPr>
              <a:buSzPct val="80000"/>
              <a:defRPr/>
            </a:lvl3pPr>
            <a:lvl4pPr>
              <a:buSzPct val="80000"/>
              <a:defRPr/>
            </a:lvl4pPr>
            <a:lvl5pPr>
              <a:buSzPct val="8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BE5B5-9A3B-1A4F-A285-2ABDC3EC557E}" type="datetime1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69389" y="1269137"/>
            <a:ext cx="11013015" cy="548478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680" b="0">
                <a:solidFill>
                  <a:srgbClr val="4D4F53"/>
                </a:solidFill>
                <a:latin typeface="Source Sans Pro"/>
                <a:cs typeface="Source Sans Pro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071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6FF6-DA5E-976C-B3DA-232788ACD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BC176-3B01-F53B-C395-85F0F9FCC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9F80D-E223-6BEE-50DD-53850F73C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C713-38A1-CE4A-8DBD-B54308CD38AD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DDCB8-FC1B-6B64-DE82-48482974C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5E735-71DF-7DAF-4A99-20ED74EF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5499-42D5-6A4D-8B85-DDFD81460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28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AB2DB-AE27-5D7F-EC08-14DB0F2A2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71E92-EF3F-1B2E-3C81-0395BF44D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7C4D4-0AE8-9EFF-DAF9-21D71AE0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C713-38A1-CE4A-8DBD-B54308CD38AD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63CDB-25A3-F5A4-FBB5-2ED0DDB9D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57033-15C4-67B4-5682-E23B9EFFD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5499-42D5-6A4D-8B85-DDFD81460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31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F4890-17F9-134B-0080-3C091B75A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0093C-F663-747B-1EE2-8292E46619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13585-FC6D-3C34-A616-40B7B8851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B2D458-1C5B-C820-75C0-8AEFF5B0C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C713-38A1-CE4A-8DBD-B54308CD38AD}" type="datetimeFigureOut">
              <a:rPr lang="en-US" smtClean="0"/>
              <a:t>4/23/24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A383A-0731-1049-48A5-C97073C81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F0FD59-7297-59F5-53A6-5725EA6A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5499-42D5-6A4D-8B85-DDFD81460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75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D7CE1-1E45-B4B2-AD13-7A2303519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EB880-9D4A-6095-DC06-8003CEC59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F19379-E0F9-D06B-A9CA-BE15B0065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796EE2-63B0-A14A-6017-BBECC3409D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A6A3D3-0FB6-6DB3-DBC0-24238EC38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4020AC-B84B-6DA7-65AF-3E573087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C713-38A1-CE4A-8DBD-B54308CD38AD}" type="datetimeFigureOut">
              <a:rPr lang="en-US" smtClean="0"/>
              <a:t>4/23/24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6D61A-3781-92E4-31B0-E0A8E338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C265FB-ECFA-636A-99E0-4F63FA070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5499-42D5-6A4D-8B85-DDFD81460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21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E3332-415B-6572-41AA-545D2E638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E13A99-75C3-E54A-1A3E-677BC638F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C713-38A1-CE4A-8DBD-B54308CD38AD}" type="datetimeFigureOut">
              <a:rPr lang="en-US" smtClean="0"/>
              <a:t>4/23/24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548CF8-4EE3-B03E-65C8-12D242A0B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93D2AF-D1BB-CE89-B754-798591E22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5499-42D5-6A4D-8B85-DDFD81460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45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C1D460-6CBC-C9E6-71AA-32D418F63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C713-38A1-CE4A-8DBD-B54308CD38AD}" type="datetimeFigureOut">
              <a:rPr lang="en-US" smtClean="0"/>
              <a:t>4/23/24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BD8801-AF85-4FAD-2629-D146B7B87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2D938-F974-1592-4624-CBDDCD540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5499-42D5-6A4D-8B85-DDFD81460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71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3BA93-CC1B-DD5D-B77B-EB09B9B5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85332-74E8-D3F2-47BE-44688ED32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599FA-92D4-B91A-B567-64B2DFFF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F6F3E-68A5-2D5F-2CC3-BC8B3CF09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C713-38A1-CE4A-8DBD-B54308CD38AD}" type="datetimeFigureOut">
              <a:rPr lang="en-US" smtClean="0"/>
              <a:t>4/23/24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6E7F3-60DB-6DD7-4A26-17E46D315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75E323-16E5-8239-1F24-9B2B5E853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5499-42D5-6A4D-8B85-DDFD81460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34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EC003-A8F0-E551-8C71-9B436F03D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55E70E-1E8C-21AF-28F4-1717A48183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879BA9-C117-306D-1C75-5C8924DB8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77C9F-B9A6-597B-0E49-F0A652CB9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C713-38A1-CE4A-8DBD-B54308CD38AD}" type="datetimeFigureOut">
              <a:rPr lang="en-US" smtClean="0"/>
              <a:t>4/23/24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2EE7C-3B80-4E8C-65E0-E7AEB2932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05785-CD8C-1C33-018B-D457F443E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F5499-42D5-6A4D-8B85-DDFD81460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5B3403-DBFA-CCC9-23E6-4FD67D5C5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8400F-6D7F-E827-A2B5-51B0E7C68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F0FA5-0F5D-6802-6C41-517674452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BC713-38A1-CE4A-8DBD-B54308CD38AD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79A8A-558B-59DB-2E89-FB0914ADAA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7859E-80E1-39F1-2319-7D9451EB5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F5499-42D5-6A4D-8B85-DDFD81460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70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1.png"/><Relationship Id="rId3" Type="http://schemas.openxmlformats.org/officeDocument/2006/relationships/image" Target="../media/image18.png"/><Relationship Id="rId21" Type="http://schemas.openxmlformats.org/officeDocument/2006/relationships/image" Target="../media/image35.png"/><Relationship Id="rId7" Type="http://schemas.openxmlformats.org/officeDocument/2006/relationships/image" Target="../media/image22.png"/><Relationship Id="rId12" Type="http://schemas.microsoft.com/office/2007/relationships/hdphoto" Target="../media/hdphoto1.wdp"/><Relationship Id="rId17" Type="http://schemas.openxmlformats.org/officeDocument/2006/relationships/image" Target="../media/image31.jpe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7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23" Type="http://schemas.openxmlformats.org/officeDocument/2006/relationships/image" Target="../media/image36.png"/><Relationship Id="rId10" Type="http://schemas.openxmlformats.org/officeDocument/2006/relationships/image" Target="../media/image25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8.png"/><Relationship Id="rId2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1.png"/><Relationship Id="rId3" Type="http://schemas.openxmlformats.org/officeDocument/2006/relationships/image" Target="../media/image18.png"/><Relationship Id="rId21" Type="http://schemas.openxmlformats.org/officeDocument/2006/relationships/image" Target="../media/image35.png"/><Relationship Id="rId7" Type="http://schemas.openxmlformats.org/officeDocument/2006/relationships/image" Target="../media/image22.png"/><Relationship Id="rId12" Type="http://schemas.microsoft.com/office/2007/relationships/hdphoto" Target="../media/hdphoto1.wdp"/><Relationship Id="rId17" Type="http://schemas.openxmlformats.org/officeDocument/2006/relationships/image" Target="../media/image31.jpe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7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23" Type="http://schemas.openxmlformats.org/officeDocument/2006/relationships/image" Target="../media/image36.png"/><Relationship Id="rId10" Type="http://schemas.openxmlformats.org/officeDocument/2006/relationships/image" Target="../media/image25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8.png"/><Relationship Id="rId2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10" Type="http://schemas.openxmlformats.org/officeDocument/2006/relationships/image" Target="../media/image62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.oup.com/jamia/article-abstract/28/5/923/5924604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1.png"/><Relationship Id="rId3" Type="http://schemas.openxmlformats.org/officeDocument/2006/relationships/image" Target="../media/image18.png"/><Relationship Id="rId21" Type="http://schemas.openxmlformats.org/officeDocument/2006/relationships/image" Target="../media/image35.png"/><Relationship Id="rId7" Type="http://schemas.openxmlformats.org/officeDocument/2006/relationships/image" Target="../media/image22.png"/><Relationship Id="rId12" Type="http://schemas.microsoft.com/office/2007/relationships/hdphoto" Target="../media/hdphoto1.wdp"/><Relationship Id="rId17" Type="http://schemas.openxmlformats.org/officeDocument/2006/relationships/image" Target="../media/image31.jpe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7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23" Type="http://schemas.openxmlformats.org/officeDocument/2006/relationships/image" Target="../media/image36.png"/><Relationship Id="rId10" Type="http://schemas.openxmlformats.org/officeDocument/2006/relationships/image" Target="../media/image25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8.png"/><Relationship Id="rId2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936D-6154-48FC-BFF7-1AD5938E5B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Advancing Artificial Intelligence and Machine Learning in Primary Care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FDD5C8-E9DC-473C-9ACE-D924A4492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129700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endParaRPr lang="en-US" sz="1300" dirty="0"/>
          </a:p>
          <a:p>
            <a:pPr>
              <a:spcBef>
                <a:spcPts val="600"/>
              </a:spcBef>
            </a:pPr>
            <a:r>
              <a:rPr lang="en-US" sz="2800" dirty="0">
                <a:solidFill>
                  <a:schemeClr val="tx2"/>
                </a:solidFill>
              </a:rPr>
              <a:t>Timothy Tsai DO </a:t>
            </a:r>
            <a:r>
              <a:rPr lang="en-US" sz="2800" dirty="0" err="1">
                <a:solidFill>
                  <a:schemeClr val="tx2"/>
                </a:solidFill>
              </a:rPr>
              <a:t>MMCi</a:t>
            </a:r>
            <a:endParaRPr lang="en-US" sz="28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en-US" sz="1400" dirty="0"/>
          </a:p>
          <a:p>
            <a:pPr>
              <a:spcBef>
                <a:spcPts val="600"/>
              </a:spcBef>
            </a:pPr>
            <a:endParaRPr lang="en-US" sz="1400" dirty="0"/>
          </a:p>
          <a:p>
            <a:pPr>
              <a:spcBef>
                <a:spcPts val="600"/>
              </a:spcBef>
            </a:pPr>
            <a:endParaRPr lang="en-US" sz="1400" dirty="0"/>
          </a:p>
          <a:p>
            <a:pPr>
              <a:spcBef>
                <a:spcPts val="600"/>
              </a:spcBef>
            </a:pPr>
            <a:endParaRPr lang="en-US" sz="1400" dirty="0"/>
          </a:p>
          <a:p>
            <a:pPr fontAlgn="base">
              <a:spcBef>
                <a:spcPts val="600"/>
              </a:spcBef>
            </a:pPr>
            <a:r>
              <a:rPr lang="en-US" sz="1400" dirty="0"/>
              <a:t>Clinical Assistant Professor, Medicine</a:t>
            </a:r>
          </a:p>
          <a:p>
            <a:pPr fontAlgn="base">
              <a:spcBef>
                <a:spcPts val="600"/>
              </a:spcBef>
            </a:pPr>
            <a:r>
              <a:rPr lang="en-US" sz="1400" dirty="0"/>
              <a:t>Data Lead, Stanford Asynchronous Virtual Co-PCP</a:t>
            </a:r>
          </a:p>
          <a:p>
            <a:pPr fontAlgn="base">
              <a:spcBef>
                <a:spcPts val="600"/>
              </a:spcBef>
            </a:pPr>
            <a:r>
              <a:rPr lang="en-US" sz="1400" dirty="0"/>
              <a:t>Associate Medical Director, Stanford Healthcare AI Applied Research Team</a:t>
            </a:r>
          </a:p>
          <a:p>
            <a:pPr fontAlgn="base">
              <a:spcBef>
                <a:spcPts val="600"/>
              </a:spcBef>
            </a:pPr>
            <a:r>
              <a:rPr lang="en-US" sz="1400" dirty="0"/>
              <a:t>Division of Primary Care and Population Health</a:t>
            </a:r>
          </a:p>
          <a:p>
            <a:pPr fontAlgn="base">
              <a:spcBef>
                <a:spcPts val="600"/>
              </a:spcBef>
            </a:pPr>
            <a:r>
              <a:rPr lang="en-US" sz="1400" dirty="0"/>
              <a:t>Stanford University School of Medicine</a:t>
            </a:r>
          </a:p>
        </p:txBody>
      </p:sp>
      <p:sp>
        <p:nvSpPr>
          <p:cNvPr id="6" name="Google Shape;1457;p287">
            <a:extLst>
              <a:ext uri="{FF2B5EF4-FFF2-40B4-BE49-F238E27FC236}">
                <a16:creationId xmlns:a16="http://schemas.microsoft.com/office/drawing/2014/main" id="{A5202206-B11C-4069-B27A-61D034D91133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458;p287">
            <a:extLst>
              <a:ext uri="{FF2B5EF4-FFF2-40B4-BE49-F238E27FC236}">
                <a16:creationId xmlns:a16="http://schemas.microsoft.com/office/drawing/2014/main" id="{BDAA2461-F603-4F0A-88E0-D1C0C7B534D8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FF7CD2-73CA-4838-B6C6-19BC38B95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5595368"/>
            <a:ext cx="1371600" cy="1136370"/>
          </a:xfrm>
          <a:prstGeom prst="rect">
            <a:avLst/>
          </a:prstGeom>
        </p:spPr>
      </p:pic>
      <p:sp>
        <p:nvSpPr>
          <p:cNvPr id="10" name="Google Shape;1458;p287">
            <a:extLst>
              <a:ext uri="{FF2B5EF4-FFF2-40B4-BE49-F238E27FC236}">
                <a16:creationId xmlns:a16="http://schemas.microsoft.com/office/drawing/2014/main" id="{C94C94C8-3485-4E45-9C8A-6CC2E88B0F3A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7DD70136-E65C-9167-9A75-D352ACF13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16" y="4509495"/>
            <a:ext cx="2722737" cy="532729"/>
          </a:xfrm>
          <a:prstGeom prst="rect">
            <a:avLst/>
          </a:prstGeom>
        </p:spPr>
      </p:pic>
      <p:pic>
        <p:nvPicPr>
          <p:cNvPr id="1026" name="Picture 2" descr="Timothy Tsai">
            <a:extLst>
              <a:ext uri="{FF2B5EF4-FFF2-40B4-BE49-F238E27FC236}">
                <a16:creationId xmlns:a16="http://schemas.microsoft.com/office/drawing/2014/main" id="{6E684453-2BF0-85DF-8E7D-8423BA6D6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212" y="3589322"/>
            <a:ext cx="920173" cy="920173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669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57;p287">
            <a:extLst>
              <a:ext uri="{FF2B5EF4-FFF2-40B4-BE49-F238E27FC236}">
                <a16:creationId xmlns:a16="http://schemas.microsoft.com/office/drawing/2014/main" id="{65537064-DEBB-4477-AAA2-025518260C9B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1458;p287">
            <a:extLst>
              <a:ext uri="{FF2B5EF4-FFF2-40B4-BE49-F238E27FC236}">
                <a16:creationId xmlns:a16="http://schemas.microsoft.com/office/drawing/2014/main" id="{67BF1FCB-7BA5-4DFA-98DF-D64D2DF01B1A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458;p287">
            <a:extLst>
              <a:ext uri="{FF2B5EF4-FFF2-40B4-BE49-F238E27FC236}">
                <a16:creationId xmlns:a16="http://schemas.microsoft.com/office/drawing/2014/main" id="{BBB1D66B-AE7A-40DF-B4D4-15BEAFDE363E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6ACE1-DAA0-4DD3-A146-32AF6BAD2B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0668000" y="5595368"/>
            <a:ext cx="1371600" cy="1136370"/>
          </a:xfrm>
          <a:prstGeom prst="rect">
            <a:avLst/>
          </a:prstGeom>
        </p:spPr>
      </p:pic>
      <p:pic>
        <p:nvPicPr>
          <p:cNvPr id="2054" name="Picture 6" descr="https://images.benchmarkemail.com/client1345738/image13553543.jpeg">
            <a:extLst>
              <a:ext uri="{FF2B5EF4-FFF2-40B4-BE49-F238E27FC236}">
                <a16:creationId xmlns:a16="http://schemas.microsoft.com/office/drawing/2014/main" id="{797093FC-9D58-49BD-9CFF-B7569291B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85" y="343565"/>
            <a:ext cx="5600227" cy="400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ages.benchmarkemail.com/client1345738/image13554337.png">
            <a:extLst>
              <a:ext uri="{FF2B5EF4-FFF2-40B4-BE49-F238E27FC236}">
                <a16:creationId xmlns:a16="http://schemas.microsoft.com/office/drawing/2014/main" id="{D236A117-EDFA-4325-82C4-814D6B95F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14" y="343565"/>
            <a:ext cx="4117037" cy="28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mages.benchmarkemail.com/client1345738/image13553482.png">
            <a:extLst>
              <a:ext uri="{FF2B5EF4-FFF2-40B4-BE49-F238E27FC236}">
                <a16:creationId xmlns:a16="http://schemas.microsoft.com/office/drawing/2014/main" id="{4EE672F8-C6AB-4B6B-8F27-4B468AA8A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5" y="3239984"/>
            <a:ext cx="5679265" cy="327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mages.benchmarkemail.com/client1345738/image13102109.jpeg">
            <a:extLst>
              <a:ext uri="{FF2B5EF4-FFF2-40B4-BE49-F238E27FC236}">
                <a16:creationId xmlns:a16="http://schemas.microsoft.com/office/drawing/2014/main" id="{8EFC09CB-6B0D-445B-8841-66A3E2AE9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837" y="872258"/>
            <a:ext cx="3866281" cy="289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images.benchmarkemail.com/client1345738/image13102111.jpeg">
            <a:extLst>
              <a:ext uri="{FF2B5EF4-FFF2-40B4-BE49-F238E27FC236}">
                <a16:creationId xmlns:a16="http://schemas.microsoft.com/office/drawing/2014/main" id="{BD07900B-9288-4B85-82CB-9CE29766D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22" y="3239985"/>
            <a:ext cx="3146515" cy="235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mages.benchmarkemail.com/client1345738/image13102105.jpeg">
            <a:extLst>
              <a:ext uri="{FF2B5EF4-FFF2-40B4-BE49-F238E27FC236}">
                <a16:creationId xmlns:a16="http://schemas.microsoft.com/office/drawing/2014/main" id="{605E16AC-B36F-44D4-8423-DD15F516F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096" y="4346775"/>
            <a:ext cx="5636903" cy="216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8DE88C-DEF1-4376-9CC2-FAE32DBAD252}"/>
              </a:ext>
            </a:extLst>
          </p:cNvPr>
          <p:cNvSpPr/>
          <p:nvPr/>
        </p:nvSpPr>
        <p:spPr>
          <a:xfrm>
            <a:off x="1848118" y="2631195"/>
            <a:ext cx="8495764" cy="17039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Merging </a:t>
            </a:r>
            <a:r>
              <a:rPr lang="en-US" sz="2400" dirty="0">
                <a:solidFill>
                  <a:srgbClr val="C00000"/>
                </a:solidFill>
              </a:rPr>
              <a:t>research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>
                <a:solidFill>
                  <a:schemeClr val="accent1"/>
                </a:solidFill>
              </a:rPr>
              <a:t>product development </a:t>
            </a:r>
            <a:r>
              <a:rPr lang="en-US" sz="2400" dirty="0">
                <a:solidFill>
                  <a:schemeClr val="tx1"/>
                </a:solidFill>
              </a:rPr>
              <a:t>and </a:t>
            </a:r>
            <a:r>
              <a:rPr lang="en-US" sz="2400" dirty="0">
                <a:solidFill>
                  <a:schemeClr val="accent4"/>
                </a:solidFill>
              </a:rPr>
              <a:t>community service </a:t>
            </a:r>
            <a:r>
              <a:rPr lang="en-US" sz="2400" dirty="0">
                <a:solidFill>
                  <a:schemeClr val="tx1"/>
                </a:solidFill>
              </a:rPr>
              <a:t>into a single pursuit may help bridge the gap between academia, industry and community in AI/ML science, innovation and equity</a:t>
            </a:r>
          </a:p>
        </p:txBody>
      </p:sp>
    </p:spTree>
    <p:extLst>
      <p:ext uri="{BB962C8B-B14F-4D97-AF65-F5344CB8AC3E}">
        <p14:creationId xmlns:p14="http://schemas.microsoft.com/office/powerpoint/2010/main" val="43842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E32D4E-D3AB-A2A9-48DB-CED9661D5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783" y="4541000"/>
            <a:ext cx="1296749" cy="12967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8FA5A8-31CE-483E-B25D-CB125ECF3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042" y="658511"/>
            <a:ext cx="1506154" cy="150615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09845EF-BC8F-4779-940F-1ED93A8FCD3F}"/>
              </a:ext>
            </a:extLst>
          </p:cNvPr>
          <p:cNvSpPr/>
          <p:nvPr/>
        </p:nvSpPr>
        <p:spPr>
          <a:xfrm>
            <a:off x="1675293" y="1091644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Clinical Decision Making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AF1FCDE-D342-49C4-B76E-6C0899013C10}"/>
              </a:ext>
            </a:extLst>
          </p:cNvPr>
          <p:cNvSpPr/>
          <p:nvPr/>
        </p:nvSpPr>
        <p:spPr>
          <a:xfrm>
            <a:off x="1675293" y="2037221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Population Health Management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4E296AE-6ADD-46FD-A558-10865A4D835D}"/>
              </a:ext>
            </a:extLst>
          </p:cNvPr>
          <p:cNvSpPr/>
          <p:nvPr/>
        </p:nvSpPr>
        <p:spPr>
          <a:xfrm>
            <a:off x="1675293" y="2983389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Value Based Care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698B0C1-AF44-4572-B77A-1BE7D382917B}"/>
              </a:ext>
            </a:extLst>
          </p:cNvPr>
          <p:cNvSpPr/>
          <p:nvPr/>
        </p:nvSpPr>
        <p:spPr>
          <a:xfrm>
            <a:off x="1675293" y="4876197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Care Team Burnout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F60D36B-55D2-40CC-9B5C-93F7BCF6684A}"/>
              </a:ext>
            </a:extLst>
          </p:cNvPr>
          <p:cNvSpPr/>
          <p:nvPr/>
        </p:nvSpPr>
        <p:spPr>
          <a:xfrm>
            <a:off x="1675293" y="3929793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Transitions of Care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D9F7C09-9E31-4BF5-9E4B-80068BD27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754" y="4045688"/>
            <a:ext cx="1691932" cy="4074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094B868-C27A-490B-9C34-76D9E900C9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344"/>
          <a:stretch/>
        </p:blipFill>
        <p:spPr>
          <a:xfrm>
            <a:off x="6864904" y="5017279"/>
            <a:ext cx="1746056" cy="363761"/>
          </a:xfrm>
          <a:prstGeom prst="rect">
            <a:avLst/>
          </a:prstGeom>
        </p:spPr>
      </p:pic>
      <p:pic>
        <p:nvPicPr>
          <p:cNvPr id="50" name="Picture 2" descr="Center for Automotive Research at Stanford">
            <a:extLst>
              <a:ext uri="{FF2B5EF4-FFF2-40B4-BE49-F238E27FC236}">
                <a16:creationId xmlns:a16="http://schemas.microsoft.com/office/drawing/2014/main" id="{2EA17C9A-506F-4099-BE82-3D351841D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48" y="2124129"/>
            <a:ext cx="613773" cy="46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9CEA43F-0800-4C80-ADD8-DEA23AAF79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8171" y="4045689"/>
            <a:ext cx="1599589" cy="42017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1505081-6B09-4E8A-B059-D9EDC1F7F4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1501" y="2113548"/>
            <a:ext cx="1107585" cy="451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18B6E7-C3BA-49C8-A7C2-D8A678E188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5225" y="5017279"/>
            <a:ext cx="1495449" cy="36156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1597828-4585-4F04-87C2-CD64CDB72A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8684" b="18395"/>
          <a:stretch/>
        </p:blipFill>
        <p:spPr>
          <a:xfrm>
            <a:off x="3486540" y="1196850"/>
            <a:ext cx="2019270" cy="40548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AE43810-BFD8-45D0-B644-C239102B19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4491" y="3099400"/>
            <a:ext cx="2098843" cy="3942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7EA4B7C-3083-49C3-ACD6-005409A5A3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60551" y="1196851"/>
            <a:ext cx="1954174" cy="407603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E5CDCC-8565-4ABA-8F83-112F7FC89C57}"/>
              </a:ext>
            </a:extLst>
          </p:cNvPr>
          <p:cNvSpPr/>
          <p:nvPr/>
        </p:nvSpPr>
        <p:spPr>
          <a:xfrm>
            <a:off x="1675293" y="5822601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 Policy, Education and Development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E584A0D-112A-4EE1-8267-D7279A8F8C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0343" y="5929514"/>
            <a:ext cx="1015338" cy="432767"/>
          </a:xfrm>
          <a:prstGeom prst="rect">
            <a:avLst/>
          </a:prstGeom>
        </p:spPr>
      </p:pic>
      <p:pic>
        <p:nvPicPr>
          <p:cNvPr id="39" name="Picture 2" descr="Board Certified in Family Medicine - Certification Matters. If your doctor  is certified by an ABMS Member">
            <a:extLst>
              <a:ext uri="{FF2B5EF4-FFF2-40B4-BE49-F238E27FC236}">
                <a16:creationId xmlns:a16="http://schemas.microsoft.com/office/drawing/2014/main" id="{F85D16E3-6670-4602-8586-36FBAFDE4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731" y="5942980"/>
            <a:ext cx="1261904" cy="40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Job Application for Digital Health Coach - Remote - USA at Omada Health">
            <a:extLst>
              <a:ext uri="{FF2B5EF4-FFF2-40B4-BE49-F238E27FC236}">
                <a16:creationId xmlns:a16="http://schemas.microsoft.com/office/drawing/2014/main" id="{7D61D9B3-48CA-4560-A475-56E5AF17D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17838" r="6627" b="21627"/>
          <a:stretch/>
        </p:blipFill>
        <p:spPr bwMode="auto">
          <a:xfrm>
            <a:off x="5239215" y="2084338"/>
            <a:ext cx="1459146" cy="53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2D8500-F090-4596-AA1C-E4C9A550FE32}"/>
              </a:ext>
            </a:extLst>
          </p:cNvPr>
          <p:cNvSpPr txBox="1"/>
          <p:nvPr/>
        </p:nvSpPr>
        <p:spPr>
          <a:xfrm>
            <a:off x="3796684" y="1601192"/>
            <a:ext cx="251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Dermatology in Primary Care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E246C9-B25C-48F4-B259-804BD4B8FDC0}"/>
              </a:ext>
            </a:extLst>
          </p:cNvPr>
          <p:cNvSpPr txBox="1"/>
          <p:nvPr/>
        </p:nvSpPr>
        <p:spPr>
          <a:xfrm>
            <a:off x="6532562" y="1593977"/>
            <a:ext cx="17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Autoimmune Disease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85CBBAF-511C-47BB-8FF2-4BA965B5948C}"/>
              </a:ext>
            </a:extLst>
          </p:cNvPr>
          <p:cNvSpPr txBox="1"/>
          <p:nvPr/>
        </p:nvSpPr>
        <p:spPr>
          <a:xfrm>
            <a:off x="8614427" y="1593977"/>
            <a:ext cx="1548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Behavioral Health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2A30949-7CF7-4004-A3CB-A61A9049A250}"/>
              </a:ext>
            </a:extLst>
          </p:cNvPr>
          <p:cNvSpPr txBox="1"/>
          <p:nvPr/>
        </p:nvSpPr>
        <p:spPr>
          <a:xfrm>
            <a:off x="3856821" y="2547387"/>
            <a:ext cx="2743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Remote Patient Monitoring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5FC627B-16FE-4865-9545-FCB80DDC5D83}"/>
              </a:ext>
            </a:extLst>
          </p:cNvPr>
          <p:cNvSpPr txBox="1"/>
          <p:nvPr/>
        </p:nvSpPr>
        <p:spPr>
          <a:xfrm>
            <a:off x="6449894" y="2552169"/>
            <a:ext cx="251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Hypertension &amp; Heart Failure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B7A7B3C-64BA-4E24-9756-374B8F63CEF5}"/>
              </a:ext>
            </a:extLst>
          </p:cNvPr>
          <p:cNvSpPr txBox="1"/>
          <p:nvPr/>
        </p:nvSpPr>
        <p:spPr>
          <a:xfrm>
            <a:off x="3483590" y="3498441"/>
            <a:ext cx="241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Predicting ED/Hospitalizations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96F9525F-2431-4336-98A3-F8BC7A1CE9B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8684" b="18395"/>
          <a:stretch/>
        </p:blipFill>
        <p:spPr>
          <a:xfrm>
            <a:off x="5940112" y="3098147"/>
            <a:ext cx="2019270" cy="405486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F28A5CE8-9EC7-44C9-9A20-8E35F1E6ED7D}"/>
              </a:ext>
            </a:extLst>
          </p:cNvPr>
          <p:cNvSpPr txBox="1"/>
          <p:nvPr/>
        </p:nvSpPr>
        <p:spPr>
          <a:xfrm>
            <a:off x="5722123" y="3499498"/>
            <a:ext cx="241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Digital Care Coordinator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8254F86-F932-4F5A-A2F0-F53C22277B6A}"/>
              </a:ext>
            </a:extLst>
          </p:cNvPr>
          <p:cNvSpPr txBox="1"/>
          <p:nvPr/>
        </p:nvSpPr>
        <p:spPr>
          <a:xfrm>
            <a:off x="6532300" y="5386422"/>
            <a:ext cx="241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Categorization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35CA85C-2B0C-4623-8AED-DCF588447D31}"/>
              </a:ext>
            </a:extLst>
          </p:cNvPr>
          <p:cNvSpPr txBox="1"/>
          <p:nvPr/>
        </p:nvSpPr>
        <p:spPr>
          <a:xfrm>
            <a:off x="3591754" y="4447772"/>
            <a:ext cx="4778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Predicting Clinical Deterioration in Hospitals</a:t>
            </a:r>
          </a:p>
        </p:txBody>
      </p:sp>
      <p:pic>
        <p:nvPicPr>
          <p:cNvPr id="12" name="Picture 2" descr="Epic Systems - Wikipedia">
            <a:extLst>
              <a:ext uri="{FF2B5EF4-FFF2-40B4-BE49-F238E27FC236}">
                <a16:creationId xmlns:a16="http://schemas.microsoft.com/office/drawing/2014/main" id="{ADB36C4B-81B0-4DB4-80C8-F362AA8EA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331" y="4104018"/>
            <a:ext cx="789070" cy="33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346D5C2-423D-4A49-BC8F-9CB2550C16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344"/>
          <a:stretch/>
        </p:blipFill>
        <p:spPr>
          <a:xfrm>
            <a:off x="6424046" y="4047896"/>
            <a:ext cx="1946332" cy="405486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F6B6F243-3D67-4AB4-8E67-AFABD5E31B12}"/>
              </a:ext>
            </a:extLst>
          </p:cNvPr>
          <p:cNvSpPr txBox="1"/>
          <p:nvPr/>
        </p:nvSpPr>
        <p:spPr>
          <a:xfrm>
            <a:off x="8360551" y="4444977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Advance Care Planning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C6B6059-EE0F-45BD-920C-07AC02CBFEF0}"/>
              </a:ext>
            </a:extLst>
          </p:cNvPr>
          <p:cNvSpPr txBox="1"/>
          <p:nvPr/>
        </p:nvSpPr>
        <p:spPr>
          <a:xfrm>
            <a:off x="2757016" y="5384234"/>
            <a:ext cx="4956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Automating Clinical Documentation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ADF6075-8F1C-45DA-91AD-DD4161F1E424}"/>
              </a:ext>
            </a:extLst>
          </p:cNvPr>
          <p:cNvSpPr txBox="1"/>
          <p:nvPr/>
        </p:nvSpPr>
        <p:spPr>
          <a:xfrm>
            <a:off x="8666219" y="5386422"/>
            <a:ext cx="1734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Auto Reply</a:t>
            </a:r>
          </a:p>
        </p:txBody>
      </p:sp>
      <p:pic>
        <p:nvPicPr>
          <p:cNvPr id="1030" name="Picture 6" descr="National Academy of Medicine Extends Action Collaborative on Clinician  Well-Being and Resilience until 2022">
            <a:extLst>
              <a:ext uri="{FF2B5EF4-FFF2-40B4-BE49-F238E27FC236}">
                <a16:creationId xmlns:a16="http://schemas.microsoft.com/office/drawing/2014/main" id="{5EE0EF5F-0484-46C2-A5A7-902585F77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62" y="5762839"/>
            <a:ext cx="1305663" cy="78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226B97CA-6C00-44E7-9ED0-83FABF5FF7FB}"/>
              </a:ext>
            </a:extLst>
          </p:cNvPr>
          <p:cNvSpPr txBox="1"/>
          <p:nvPr/>
        </p:nvSpPr>
        <p:spPr>
          <a:xfrm>
            <a:off x="8899737" y="2550985"/>
            <a:ext cx="1377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Stress Sensing</a:t>
            </a:r>
          </a:p>
        </p:txBody>
      </p:sp>
      <p:pic>
        <p:nvPicPr>
          <p:cNvPr id="1034" name="Picture 10" descr="American Family Physician: AAFP Urges Swift Passage of Primary Care Patient  Protection Act - westhealth.org">
            <a:extLst>
              <a:ext uri="{FF2B5EF4-FFF2-40B4-BE49-F238E27FC236}">
                <a16:creationId xmlns:a16="http://schemas.microsoft.com/office/drawing/2014/main" id="{1BA8B83A-4614-453A-A5CB-C26DFFBA0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988" y="5942980"/>
            <a:ext cx="924409" cy="40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3238CDE-5806-4239-91F9-53AD3BED3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906" y="2140557"/>
            <a:ext cx="1691932" cy="407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D0DDB8-B721-41CC-908D-184A265A903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59086" y="3091242"/>
            <a:ext cx="1721985" cy="405486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B20F5368-14E4-4F65-82DF-DA43B23DBA0C}"/>
              </a:ext>
            </a:extLst>
          </p:cNvPr>
          <p:cNvSpPr txBox="1"/>
          <p:nvPr/>
        </p:nvSpPr>
        <p:spPr>
          <a:xfrm>
            <a:off x="7868717" y="3500828"/>
            <a:ext cx="2502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Care Gap Voice Assistant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313705-6D46-4706-9E4D-79972CE305F2}"/>
              </a:ext>
            </a:extLst>
          </p:cNvPr>
          <p:cNvGrpSpPr/>
          <p:nvPr/>
        </p:nvGrpSpPr>
        <p:grpSpPr>
          <a:xfrm>
            <a:off x="4121718" y="148282"/>
            <a:ext cx="4075122" cy="850569"/>
            <a:chOff x="4121718" y="107092"/>
            <a:chExt cx="4075122" cy="850569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13301F3F-575A-4096-80EE-B436EAC61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527772" y="213414"/>
              <a:ext cx="3136456" cy="613677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887948-C1E7-47AB-8590-E7481E239D51}"/>
                </a:ext>
              </a:extLst>
            </p:cNvPr>
            <p:cNvSpPr/>
            <p:nvPr/>
          </p:nvSpPr>
          <p:spPr>
            <a:xfrm>
              <a:off x="4121718" y="107092"/>
              <a:ext cx="4075122" cy="850569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 descr="Santa Clara Family Health Plan">
            <a:extLst>
              <a:ext uri="{FF2B5EF4-FFF2-40B4-BE49-F238E27FC236}">
                <a16:creationId xmlns:a16="http://schemas.microsoft.com/office/drawing/2014/main" id="{A217128A-88BA-487B-8DA9-06A3165CE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838" y="1173076"/>
            <a:ext cx="635207" cy="44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rdon and Betty Moore Foundation - Legacy Landscapes Fund">
            <a:extLst>
              <a:ext uri="{FF2B5EF4-FFF2-40B4-BE49-F238E27FC236}">
                <a16:creationId xmlns:a16="http://schemas.microsoft.com/office/drawing/2014/main" id="{1D569EE4-FBE3-4057-84DB-A40909C0B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789" y="5737848"/>
            <a:ext cx="1102535" cy="82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287D716F-F05F-4075-A0F1-A3A6659D9AD1}"/>
              </a:ext>
            </a:extLst>
          </p:cNvPr>
          <p:cNvSpPr txBox="1"/>
          <p:nvPr/>
        </p:nvSpPr>
        <p:spPr>
          <a:xfrm>
            <a:off x="3133186" y="6344224"/>
            <a:ext cx="251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Equity &amp; Governance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E037373-30D7-45F2-AE64-E3D4F97D5027}"/>
              </a:ext>
            </a:extLst>
          </p:cNvPr>
          <p:cNvSpPr txBox="1"/>
          <p:nvPr/>
        </p:nvSpPr>
        <p:spPr>
          <a:xfrm>
            <a:off x="5136312" y="6346748"/>
            <a:ext cx="251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Advocacy &amp; Education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714D159-6254-46A4-8ECB-249B0E6ABA4B}"/>
              </a:ext>
            </a:extLst>
          </p:cNvPr>
          <p:cNvSpPr txBox="1"/>
          <p:nvPr/>
        </p:nvSpPr>
        <p:spPr>
          <a:xfrm>
            <a:off x="7544233" y="6334625"/>
            <a:ext cx="251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Research Capacity Building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962269-2D1B-4EB0-ACD8-BB2CE85CD506}"/>
              </a:ext>
            </a:extLst>
          </p:cNvPr>
          <p:cNvSpPr/>
          <p:nvPr/>
        </p:nvSpPr>
        <p:spPr>
          <a:xfrm>
            <a:off x="3416111" y="1095322"/>
            <a:ext cx="7023289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A7CED1F-3143-4344-96E9-E30424E53CF9}"/>
              </a:ext>
            </a:extLst>
          </p:cNvPr>
          <p:cNvSpPr/>
          <p:nvPr/>
        </p:nvSpPr>
        <p:spPr>
          <a:xfrm>
            <a:off x="3416111" y="2037221"/>
            <a:ext cx="7023289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4E4B27C-E79A-4B5B-A358-B80C06D476D2}"/>
              </a:ext>
            </a:extLst>
          </p:cNvPr>
          <p:cNvSpPr/>
          <p:nvPr/>
        </p:nvSpPr>
        <p:spPr>
          <a:xfrm>
            <a:off x="3416111" y="3929793"/>
            <a:ext cx="7023289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0DAA67-3903-63DE-6D61-DDC07280F76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40864" y="5037367"/>
            <a:ext cx="1495448" cy="318367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4D90BC0-4FC3-43F0-8221-3F95CBFD4777}"/>
              </a:ext>
            </a:extLst>
          </p:cNvPr>
          <p:cNvSpPr/>
          <p:nvPr/>
        </p:nvSpPr>
        <p:spPr>
          <a:xfrm>
            <a:off x="3416111" y="2983389"/>
            <a:ext cx="7023289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B011509-A5C2-414D-A94F-94F933F7A868}"/>
              </a:ext>
            </a:extLst>
          </p:cNvPr>
          <p:cNvSpPr/>
          <p:nvPr/>
        </p:nvSpPr>
        <p:spPr>
          <a:xfrm>
            <a:off x="3422707" y="4876147"/>
            <a:ext cx="7016693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4EF44C1-EB2E-41DA-9011-DABACC23439F}"/>
              </a:ext>
            </a:extLst>
          </p:cNvPr>
          <p:cNvSpPr/>
          <p:nvPr/>
        </p:nvSpPr>
        <p:spPr>
          <a:xfrm>
            <a:off x="3416111" y="5822601"/>
            <a:ext cx="70232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B370690D-A245-4557-83F5-4C34EEA18D8D}"/>
              </a:ext>
            </a:extLst>
          </p:cNvPr>
          <p:cNvSpPr/>
          <p:nvPr/>
        </p:nvSpPr>
        <p:spPr>
          <a:xfrm>
            <a:off x="1675000" y="1094557"/>
            <a:ext cx="1617753" cy="81533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204B6C82-3E8B-4E23-BCD1-95BA0FA4D934}"/>
              </a:ext>
            </a:extLst>
          </p:cNvPr>
          <p:cNvSpPr/>
          <p:nvPr/>
        </p:nvSpPr>
        <p:spPr>
          <a:xfrm>
            <a:off x="1675000" y="2043424"/>
            <a:ext cx="1617753" cy="81533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D12E540-0C97-4EF5-B956-9E8C79C0CD93}"/>
              </a:ext>
            </a:extLst>
          </p:cNvPr>
          <p:cNvSpPr/>
          <p:nvPr/>
        </p:nvSpPr>
        <p:spPr>
          <a:xfrm>
            <a:off x="1672659" y="2984698"/>
            <a:ext cx="1617753" cy="81533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898C842-9D8D-4FF5-BF11-4B142FA75933}"/>
              </a:ext>
            </a:extLst>
          </p:cNvPr>
          <p:cNvSpPr/>
          <p:nvPr/>
        </p:nvSpPr>
        <p:spPr>
          <a:xfrm>
            <a:off x="1672659" y="3936108"/>
            <a:ext cx="1617753" cy="81533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48854DE1-62CE-46BB-851E-7BF4BBBDF825}"/>
              </a:ext>
            </a:extLst>
          </p:cNvPr>
          <p:cNvSpPr/>
          <p:nvPr/>
        </p:nvSpPr>
        <p:spPr>
          <a:xfrm>
            <a:off x="1675291" y="4881205"/>
            <a:ext cx="1617753" cy="81533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2A4545E2-B8FF-4305-8D1E-12BAB22A832B}"/>
              </a:ext>
            </a:extLst>
          </p:cNvPr>
          <p:cNvSpPr/>
          <p:nvPr/>
        </p:nvSpPr>
        <p:spPr>
          <a:xfrm>
            <a:off x="1675289" y="5826412"/>
            <a:ext cx="1617753" cy="81533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oogle Shape;1457;p287">
            <a:extLst>
              <a:ext uri="{FF2B5EF4-FFF2-40B4-BE49-F238E27FC236}">
                <a16:creationId xmlns:a16="http://schemas.microsoft.com/office/drawing/2014/main" id="{6FAF679D-3607-0435-700B-24C3749BC3C5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1458;p287">
            <a:extLst>
              <a:ext uri="{FF2B5EF4-FFF2-40B4-BE49-F238E27FC236}">
                <a16:creationId xmlns:a16="http://schemas.microsoft.com/office/drawing/2014/main" id="{16359106-DC0F-23AE-D878-212E82DBE0A4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E6E4AF-BB75-B5EA-BF3E-B63C9A384E6E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0000"/>
          </a:blip>
          <a:stretch>
            <a:fillRect/>
          </a:stretch>
        </p:blipFill>
        <p:spPr>
          <a:xfrm>
            <a:off x="10668000" y="5595368"/>
            <a:ext cx="1371600" cy="1136370"/>
          </a:xfrm>
          <a:prstGeom prst="rect">
            <a:avLst/>
          </a:prstGeom>
        </p:spPr>
      </p:pic>
      <p:sp>
        <p:nvSpPr>
          <p:cNvPr id="15" name="Google Shape;1458;p287">
            <a:extLst>
              <a:ext uri="{FF2B5EF4-FFF2-40B4-BE49-F238E27FC236}">
                <a16:creationId xmlns:a16="http://schemas.microsoft.com/office/drawing/2014/main" id="{3A0D6202-328A-2389-29BE-BD66206693DE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Rectangle: Rounded Corners 69">
            <a:extLst>
              <a:ext uri="{FF2B5EF4-FFF2-40B4-BE49-F238E27FC236}">
                <a16:creationId xmlns:a16="http://schemas.microsoft.com/office/drawing/2014/main" id="{DFE7DCAF-C06D-13E3-212A-9A670B379D13}"/>
              </a:ext>
            </a:extLst>
          </p:cNvPr>
          <p:cNvSpPr/>
          <p:nvPr/>
        </p:nvSpPr>
        <p:spPr>
          <a:xfrm>
            <a:off x="3481694" y="1080941"/>
            <a:ext cx="3050606" cy="81533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69">
            <a:extLst>
              <a:ext uri="{FF2B5EF4-FFF2-40B4-BE49-F238E27FC236}">
                <a16:creationId xmlns:a16="http://schemas.microsoft.com/office/drawing/2014/main" id="{74A18758-6BCB-FEFB-406B-F6E213AF52C2}"/>
              </a:ext>
            </a:extLst>
          </p:cNvPr>
          <p:cNvSpPr/>
          <p:nvPr/>
        </p:nvSpPr>
        <p:spPr>
          <a:xfrm>
            <a:off x="3485464" y="2026766"/>
            <a:ext cx="3121958" cy="81533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5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63FDE-8E1D-453B-B854-92701BBD4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Improving Chronic Care With Remote Monitoring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4C32E09-196D-49DC-9270-C9B1D1849E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966301"/>
            <a:ext cx="5181600" cy="206998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59BBB50-6607-4B3A-8E7C-C7233345C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Problem</a:t>
            </a:r>
            <a:r>
              <a:rPr lang="en-US" dirty="0"/>
              <a:t>: Episodic visits are not sufficient for controlling chronic diseases at the population level</a:t>
            </a:r>
          </a:p>
          <a:p>
            <a:r>
              <a:rPr lang="en-US" dirty="0">
                <a:solidFill>
                  <a:schemeClr val="accent5"/>
                </a:solidFill>
              </a:rPr>
              <a:t>What’s been done</a:t>
            </a:r>
            <a:r>
              <a:rPr lang="en-US" dirty="0"/>
              <a:t>: AI-assisted RPM is promising, but evidence is inadequate and RPM vendors operate outside health systems</a:t>
            </a:r>
          </a:p>
          <a:p>
            <a:r>
              <a:rPr lang="en-US" dirty="0">
                <a:solidFill>
                  <a:schemeClr val="accent5"/>
                </a:solidFill>
              </a:rPr>
              <a:t>What we’re doing</a:t>
            </a:r>
            <a:r>
              <a:rPr lang="en-US" dirty="0"/>
              <a:t>: Testing an AI-assisted RPM program vs usual care for HTN in a pragmatic RCT</a:t>
            </a:r>
          </a:p>
        </p:txBody>
      </p:sp>
      <p:sp>
        <p:nvSpPr>
          <p:cNvPr id="3" name="Google Shape;1457;p287">
            <a:extLst>
              <a:ext uri="{FF2B5EF4-FFF2-40B4-BE49-F238E27FC236}">
                <a16:creationId xmlns:a16="http://schemas.microsoft.com/office/drawing/2014/main" id="{E012C73F-7EB5-5EC3-DD5B-AFCFC1AF1F30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458;p287">
            <a:extLst>
              <a:ext uri="{FF2B5EF4-FFF2-40B4-BE49-F238E27FC236}">
                <a16:creationId xmlns:a16="http://schemas.microsoft.com/office/drawing/2014/main" id="{E9F51702-D79F-B29F-447E-7CE822E7CA89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2EDED-E10A-CADA-C06A-199D632511C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10668000" y="5595368"/>
            <a:ext cx="1371600" cy="1136370"/>
          </a:xfrm>
          <a:prstGeom prst="rect">
            <a:avLst/>
          </a:prstGeom>
        </p:spPr>
      </p:pic>
      <p:sp>
        <p:nvSpPr>
          <p:cNvPr id="6" name="Google Shape;1458;p287">
            <a:extLst>
              <a:ext uri="{FF2B5EF4-FFF2-40B4-BE49-F238E27FC236}">
                <a16:creationId xmlns:a16="http://schemas.microsoft.com/office/drawing/2014/main" id="{B986F719-8F7E-3867-0EE2-6AC61F7965FC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8328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8;p287">
            <a:extLst>
              <a:ext uri="{FF2B5EF4-FFF2-40B4-BE49-F238E27FC236}">
                <a16:creationId xmlns:a16="http://schemas.microsoft.com/office/drawing/2014/main" id="{67BF1FCB-7BA5-4DFA-98DF-D64D2DF01B1A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457;p287">
            <a:extLst>
              <a:ext uri="{FF2B5EF4-FFF2-40B4-BE49-F238E27FC236}">
                <a16:creationId xmlns:a16="http://schemas.microsoft.com/office/drawing/2014/main" id="{65537064-DEBB-4477-AAA2-025518260C9B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458;p287">
            <a:extLst>
              <a:ext uri="{FF2B5EF4-FFF2-40B4-BE49-F238E27FC236}">
                <a16:creationId xmlns:a16="http://schemas.microsoft.com/office/drawing/2014/main" id="{BBB1D66B-AE7A-40DF-B4D4-15BEAFDE363E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6ACE1-DAA0-4DD3-A146-32AF6BAD2B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0668000" y="5595368"/>
            <a:ext cx="1371600" cy="1136370"/>
          </a:xfrm>
          <a:prstGeom prst="rect">
            <a:avLst/>
          </a:prstGeom>
        </p:spPr>
      </p:pic>
      <p:pic>
        <p:nvPicPr>
          <p:cNvPr id="3074" name="Picture 2" descr="Omada Health adds connected blood pressure and blood sugar monitors to  platform - MedCity News">
            <a:extLst>
              <a:ext uri="{FF2B5EF4-FFF2-40B4-BE49-F238E27FC236}">
                <a16:creationId xmlns:a16="http://schemas.microsoft.com/office/drawing/2014/main" id="{2D58F70A-AA85-4AE7-90D1-B1C1066D1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6" y="687133"/>
            <a:ext cx="7190156" cy="486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EFEBF-1A52-4DB1-B1D6-96199CB0C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275" y="1373497"/>
            <a:ext cx="2766759" cy="491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9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8;p287">
            <a:extLst>
              <a:ext uri="{FF2B5EF4-FFF2-40B4-BE49-F238E27FC236}">
                <a16:creationId xmlns:a16="http://schemas.microsoft.com/office/drawing/2014/main" id="{67BF1FCB-7BA5-4DFA-98DF-D64D2DF01B1A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457;p287">
            <a:extLst>
              <a:ext uri="{FF2B5EF4-FFF2-40B4-BE49-F238E27FC236}">
                <a16:creationId xmlns:a16="http://schemas.microsoft.com/office/drawing/2014/main" id="{65537064-DEBB-4477-AAA2-025518260C9B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458;p287">
            <a:extLst>
              <a:ext uri="{FF2B5EF4-FFF2-40B4-BE49-F238E27FC236}">
                <a16:creationId xmlns:a16="http://schemas.microsoft.com/office/drawing/2014/main" id="{BBB1D66B-AE7A-40DF-B4D4-15BEAFDE363E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6ACE1-DAA0-4DD3-A146-32AF6BAD2B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0668000" y="5595368"/>
            <a:ext cx="1371600" cy="1136370"/>
          </a:xfrm>
          <a:prstGeom prst="rect">
            <a:avLst/>
          </a:prstGeom>
        </p:spPr>
      </p:pic>
      <p:pic>
        <p:nvPicPr>
          <p:cNvPr id="6" name="Picture 2" descr="Free vector hands using smartphone sending email">
            <a:extLst>
              <a:ext uri="{FF2B5EF4-FFF2-40B4-BE49-F238E27FC236}">
                <a16:creationId xmlns:a16="http://schemas.microsoft.com/office/drawing/2014/main" id="{04160368-AF5D-4E2D-86D1-1209A1C80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232" y="1476065"/>
            <a:ext cx="1877437" cy="187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69DC93-1392-44A7-A004-058774437527}"/>
              </a:ext>
            </a:extLst>
          </p:cNvPr>
          <p:cNvSpPr txBox="1"/>
          <p:nvPr/>
        </p:nvSpPr>
        <p:spPr>
          <a:xfrm>
            <a:off x="1806084" y="3531500"/>
            <a:ext cx="2630129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Reached out to </a:t>
            </a:r>
            <a:r>
              <a:rPr lang="en-US" sz="2800" b="1" dirty="0"/>
              <a:t>11,000+</a:t>
            </a:r>
            <a:r>
              <a:rPr lang="en-US" sz="2800" dirty="0"/>
              <a:t> </a:t>
            </a:r>
            <a:r>
              <a:rPr lang="en-US" sz="2400" dirty="0"/>
              <a:t>patients</a:t>
            </a:r>
          </a:p>
          <a:p>
            <a:r>
              <a:rPr lang="en-US" sz="2400" dirty="0">
                <a:cs typeface="Calibri"/>
              </a:rPr>
              <a:t>via patient portal and text messages</a:t>
            </a:r>
            <a:r>
              <a:rPr lang="en-US" sz="2800" dirty="0">
                <a:cs typeface="Calibri"/>
              </a:rPr>
              <a:t> </a:t>
            </a:r>
            <a:endParaRPr lang="en-US" sz="2800" dirty="0"/>
          </a:p>
        </p:txBody>
      </p:sp>
      <p:pic>
        <p:nvPicPr>
          <p:cNvPr id="8" name="Picture 6" descr="Free ekg electrocardiogram heart vector">
            <a:extLst>
              <a:ext uri="{FF2B5EF4-FFF2-40B4-BE49-F238E27FC236}">
                <a16:creationId xmlns:a16="http://schemas.microsoft.com/office/drawing/2014/main" id="{BCC46123-F782-42AE-BC8A-972B55B62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38" y="1759465"/>
            <a:ext cx="1757500" cy="159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oup of people in a circle&#10;&#10;Description automatically generated">
            <a:extLst>
              <a:ext uri="{FF2B5EF4-FFF2-40B4-BE49-F238E27FC236}">
                <a16:creationId xmlns:a16="http://schemas.microsoft.com/office/drawing/2014/main" id="{58669858-4B59-4E46-9065-A38FA389B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308" y="1593822"/>
            <a:ext cx="1759680" cy="17596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B2E79D-3B45-43C9-9126-62B7A0A5D8EA}"/>
              </a:ext>
            </a:extLst>
          </p:cNvPr>
          <p:cNvSpPr txBox="1"/>
          <p:nvPr/>
        </p:nvSpPr>
        <p:spPr>
          <a:xfrm>
            <a:off x="4820552" y="3531500"/>
            <a:ext cx="2546197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Collected and entered </a:t>
            </a:r>
            <a:r>
              <a:rPr lang="en-US" sz="2800" b="1" dirty="0"/>
              <a:t>1,500+</a:t>
            </a:r>
            <a:r>
              <a:rPr lang="en-US" sz="2800" dirty="0"/>
              <a:t> </a:t>
            </a:r>
            <a:r>
              <a:rPr lang="en-US" sz="2400" dirty="0"/>
              <a:t>BP readings into EHR for pop health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C209A9-EF7B-4C5F-8E01-F37730DED665}"/>
              </a:ext>
            </a:extLst>
          </p:cNvPr>
          <p:cNvSpPr txBox="1"/>
          <p:nvPr/>
        </p:nvSpPr>
        <p:spPr>
          <a:xfrm>
            <a:off x="7751088" y="3531500"/>
            <a:ext cx="2242574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Enrolled </a:t>
            </a:r>
            <a:r>
              <a:rPr lang="en-US" sz="2800" b="1" dirty="0"/>
              <a:t>300 </a:t>
            </a:r>
            <a:r>
              <a:rPr lang="en-US" sz="2400" dirty="0"/>
              <a:t>patients in fully remote fashion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3107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E32D4E-D3AB-A2A9-48DB-CED9661D5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783" y="4541000"/>
            <a:ext cx="1296749" cy="12967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8FA5A8-31CE-483E-B25D-CB125ECF3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042" y="658511"/>
            <a:ext cx="1506154" cy="150615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09845EF-BC8F-4779-940F-1ED93A8FCD3F}"/>
              </a:ext>
            </a:extLst>
          </p:cNvPr>
          <p:cNvSpPr/>
          <p:nvPr/>
        </p:nvSpPr>
        <p:spPr>
          <a:xfrm>
            <a:off x="1675293" y="1091644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Clinical Decision Making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AF1FCDE-D342-49C4-B76E-6C0899013C10}"/>
              </a:ext>
            </a:extLst>
          </p:cNvPr>
          <p:cNvSpPr/>
          <p:nvPr/>
        </p:nvSpPr>
        <p:spPr>
          <a:xfrm>
            <a:off x="1675293" y="2037221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Population Health Management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4E296AE-6ADD-46FD-A558-10865A4D835D}"/>
              </a:ext>
            </a:extLst>
          </p:cNvPr>
          <p:cNvSpPr/>
          <p:nvPr/>
        </p:nvSpPr>
        <p:spPr>
          <a:xfrm>
            <a:off x="1675293" y="2983389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Value Based Care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698B0C1-AF44-4572-B77A-1BE7D382917B}"/>
              </a:ext>
            </a:extLst>
          </p:cNvPr>
          <p:cNvSpPr/>
          <p:nvPr/>
        </p:nvSpPr>
        <p:spPr>
          <a:xfrm>
            <a:off x="1675293" y="4876197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Care Team Burnout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F60D36B-55D2-40CC-9B5C-93F7BCF6684A}"/>
              </a:ext>
            </a:extLst>
          </p:cNvPr>
          <p:cNvSpPr/>
          <p:nvPr/>
        </p:nvSpPr>
        <p:spPr>
          <a:xfrm>
            <a:off x="1675293" y="3929793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Transitions of Care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D9F7C09-9E31-4BF5-9E4B-80068BD27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754" y="4045688"/>
            <a:ext cx="1691932" cy="4074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094B868-C27A-490B-9C34-76D9E900C9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344"/>
          <a:stretch/>
        </p:blipFill>
        <p:spPr>
          <a:xfrm>
            <a:off x="6864904" y="5017279"/>
            <a:ext cx="1746056" cy="363761"/>
          </a:xfrm>
          <a:prstGeom prst="rect">
            <a:avLst/>
          </a:prstGeom>
        </p:spPr>
      </p:pic>
      <p:pic>
        <p:nvPicPr>
          <p:cNvPr id="50" name="Picture 2" descr="Center for Automotive Research at Stanford">
            <a:extLst>
              <a:ext uri="{FF2B5EF4-FFF2-40B4-BE49-F238E27FC236}">
                <a16:creationId xmlns:a16="http://schemas.microsoft.com/office/drawing/2014/main" id="{2EA17C9A-506F-4099-BE82-3D351841D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48" y="2124129"/>
            <a:ext cx="613773" cy="46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9CEA43F-0800-4C80-ADD8-DEA23AAF79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8171" y="4045689"/>
            <a:ext cx="1599589" cy="42017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1505081-6B09-4E8A-B059-D9EDC1F7F4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1501" y="2113548"/>
            <a:ext cx="1107585" cy="451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18B6E7-C3BA-49C8-A7C2-D8A678E188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5225" y="5017279"/>
            <a:ext cx="1495449" cy="36156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1597828-4585-4F04-87C2-CD64CDB72A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8684" b="18395"/>
          <a:stretch/>
        </p:blipFill>
        <p:spPr>
          <a:xfrm>
            <a:off x="3486540" y="1196850"/>
            <a:ext cx="2019270" cy="40548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AE43810-BFD8-45D0-B644-C239102B19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4491" y="3099400"/>
            <a:ext cx="2098843" cy="3942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7EA4B7C-3083-49C3-ACD6-005409A5A3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60551" y="1196851"/>
            <a:ext cx="1954174" cy="407603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E5CDCC-8565-4ABA-8F83-112F7FC89C57}"/>
              </a:ext>
            </a:extLst>
          </p:cNvPr>
          <p:cNvSpPr/>
          <p:nvPr/>
        </p:nvSpPr>
        <p:spPr>
          <a:xfrm>
            <a:off x="1675293" y="5822601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 Policy, Education and Development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E584A0D-112A-4EE1-8267-D7279A8F8C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0343" y="5929514"/>
            <a:ext cx="1015338" cy="432767"/>
          </a:xfrm>
          <a:prstGeom prst="rect">
            <a:avLst/>
          </a:prstGeom>
        </p:spPr>
      </p:pic>
      <p:pic>
        <p:nvPicPr>
          <p:cNvPr id="39" name="Picture 2" descr="Board Certified in Family Medicine - Certification Matters. If your doctor  is certified by an ABMS Member">
            <a:extLst>
              <a:ext uri="{FF2B5EF4-FFF2-40B4-BE49-F238E27FC236}">
                <a16:creationId xmlns:a16="http://schemas.microsoft.com/office/drawing/2014/main" id="{F85D16E3-6670-4602-8586-36FBAFDE4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731" y="5942980"/>
            <a:ext cx="1261904" cy="40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Job Application for Digital Health Coach - Remote - USA at Omada Health">
            <a:extLst>
              <a:ext uri="{FF2B5EF4-FFF2-40B4-BE49-F238E27FC236}">
                <a16:creationId xmlns:a16="http://schemas.microsoft.com/office/drawing/2014/main" id="{7D61D9B3-48CA-4560-A475-56E5AF17D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17838" r="6627" b="21627"/>
          <a:stretch/>
        </p:blipFill>
        <p:spPr bwMode="auto">
          <a:xfrm>
            <a:off x="5239215" y="2084338"/>
            <a:ext cx="1459146" cy="53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2D8500-F090-4596-AA1C-E4C9A550FE32}"/>
              </a:ext>
            </a:extLst>
          </p:cNvPr>
          <p:cNvSpPr txBox="1"/>
          <p:nvPr/>
        </p:nvSpPr>
        <p:spPr>
          <a:xfrm>
            <a:off x="3796684" y="1601192"/>
            <a:ext cx="251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Dermatology in Primary Care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E246C9-B25C-48F4-B259-804BD4B8FDC0}"/>
              </a:ext>
            </a:extLst>
          </p:cNvPr>
          <p:cNvSpPr txBox="1"/>
          <p:nvPr/>
        </p:nvSpPr>
        <p:spPr>
          <a:xfrm>
            <a:off x="6532562" y="1593977"/>
            <a:ext cx="17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Autoimmune Disease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85CBBAF-511C-47BB-8FF2-4BA965B5948C}"/>
              </a:ext>
            </a:extLst>
          </p:cNvPr>
          <p:cNvSpPr txBox="1"/>
          <p:nvPr/>
        </p:nvSpPr>
        <p:spPr>
          <a:xfrm>
            <a:off x="8614427" y="1593977"/>
            <a:ext cx="1548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Behavioral Health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2A30949-7CF7-4004-A3CB-A61A9049A250}"/>
              </a:ext>
            </a:extLst>
          </p:cNvPr>
          <p:cNvSpPr txBox="1"/>
          <p:nvPr/>
        </p:nvSpPr>
        <p:spPr>
          <a:xfrm>
            <a:off x="3856821" y="2547387"/>
            <a:ext cx="2743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Remote Patient Monitoring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5FC627B-16FE-4865-9545-FCB80DDC5D83}"/>
              </a:ext>
            </a:extLst>
          </p:cNvPr>
          <p:cNvSpPr txBox="1"/>
          <p:nvPr/>
        </p:nvSpPr>
        <p:spPr>
          <a:xfrm>
            <a:off x="6449894" y="2552169"/>
            <a:ext cx="251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Hypertension &amp; Heart Failure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B7A7B3C-64BA-4E24-9756-374B8F63CEF5}"/>
              </a:ext>
            </a:extLst>
          </p:cNvPr>
          <p:cNvSpPr txBox="1"/>
          <p:nvPr/>
        </p:nvSpPr>
        <p:spPr>
          <a:xfrm>
            <a:off x="3483590" y="3498441"/>
            <a:ext cx="241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Predicting ED/Hospitalizations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96F9525F-2431-4336-98A3-F8BC7A1CE9B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8684" b="18395"/>
          <a:stretch/>
        </p:blipFill>
        <p:spPr>
          <a:xfrm>
            <a:off x="5940112" y="3098147"/>
            <a:ext cx="2019270" cy="405486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F28A5CE8-9EC7-44C9-9A20-8E35F1E6ED7D}"/>
              </a:ext>
            </a:extLst>
          </p:cNvPr>
          <p:cNvSpPr txBox="1"/>
          <p:nvPr/>
        </p:nvSpPr>
        <p:spPr>
          <a:xfrm>
            <a:off x="5722123" y="3499498"/>
            <a:ext cx="241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Digital Care Coordinator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8254F86-F932-4F5A-A2F0-F53C22277B6A}"/>
              </a:ext>
            </a:extLst>
          </p:cNvPr>
          <p:cNvSpPr txBox="1"/>
          <p:nvPr/>
        </p:nvSpPr>
        <p:spPr>
          <a:xfrm>
            <a:off x="6532300" y="5386422"/>
            <a:ext cx="241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Categorization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35CA85C-2B0C-4623-8AED-DCF588447D31}"/>
              </a:ext>
            </a:extLst>
          </p:cNvPr>
          <p:cNvSpPr txBox="1"/>
          <p:nvPr/>
        </p:nvSpPr>
        <p:spPr>
          <a:xfrm>
            <a:off x="3591754" y="4447772"/>
            <a:ext cx="4778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Predicting Clinical Deterioration in Hospitals</a:t>
            </a:r>
          </a:p>
        </p:txBody>
      </p:sp>
      <p:pic>
        <p:nvPicPr>
          <p:cNvPr id="12" name="Picture 2" descr="Epic Systems - Wikipedia">
            <a:extLst>
              <a:ext uri="{FF2B5EF4-FFF2-40B4-BE49-F238E27FC236}">
                <a16:creationId xmlns:a16="http://schemas.microsoft.com/office/drawing/2014/main" id="{ADB36C4B-81B0-4DB4-80C8-F362AA8EA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331" y="4104018"/>
            <a:ext cx="789070" cy="33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346D5C2-423D-4A49-BC8F-9CB2550C16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344"/>
          <a:stretch/>
        </p:blipFill>
        <p:spPr>
          <a:xfrm>
            <a:off x="6424046" y="4047896"/>
            <a:ext cx="1946332" cy="405486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F6B6F243-3D67-4AB4-8E67-AFABD5E31B12}"/>
              </a:ext>
            </a:extLst>
          </p:cNvPr>
          <p:cNvSpPr txBox="1"/>
          <p:nvPr/>
        </p:nvSpPr>
        <p:spPr>
          <a:xfrm>
            <a:off x="8360551" y="4444977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Advance Care Planning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C6B6059-EE0F-45BD-920C-07AC02CBFEF0}"/>
              </a:ext>
            </a:extLst>
          </p:cNvPr>
          <p:cNvSpPr txBox="1"/>
          <p:nvPr/>
        </p:nvSpPr>
        <p:spPr>
          <a:xfrm>
            <a:off x="2757016" y="5384234"/>
            <a:ext cx="4956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Automating Clinical Documentation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ADF6075-8F1C-45DA-91AD-DD4161F1E424}"/>
              </a:ext>
            </a:extLst>
          </p:cNvPr>
          <p:cNvSpPr txBox="1"/>
          <p:nvPr/>
        </p:nvSpPr>
        <p:spPr>
          <a:xfrm>
            <a:off x="8666219" y="5386422"/>
            <a:ext cx="1734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Auto Reply</a:t>
            </a:r>
          </a:p>
        </p:txBody>
      </p:sp>
      <p:pic>
        <p:nvPicPr>
          <p:cNvPr id="1030" name="Picture 6" descr="National Academy of Medicine Extends Action Collaborative on Clinician  Well-Being and Resilience until 2022">
            <a:extLst>
              <a:ext uri="{FF2B5EF4-FFF2-40B4-BE49-F238E27FC236}">
                <a16:creationId xmlns:a16="http://schemas.microsoft.com/office/drawing/2014/main" id="{5EE0EF5F-0484-46C2-A5A7-902585F77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62" y="5762839"/>
            <a:ext cx="1305663" cy="78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226B97CA-6C00-44E7-9ED0-83FABF5FF7FB}"/>
              </a:ext>
            </a:extLst>
          </p:cNvPr>
          <p:cNvSpPr txBox="1"/>
          <p:nvPr/>
        </p:nvSpPr>
        <p:spPr>
          <a:xfrm>
            <a:off x="8899737" y="2550985"/>
            <a:ext cx="1377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Stress Sensing</a:t>
            </a:r>
          </a:p>
        </p:txBody>
      </p:sp>
      <p:pic>
        <p:nvPicPr>
          <p:cNvPr id="1034" name="Picture 10" descr="American Family Physician: AAFP Urges Swift Passage of Primary Care Patient  Protection Act - westhealth.org">
            <a:extLst>
              <a:ext uri="{FF2B5EF4-FFF2-40B4-BE49-F238E27FC236}">
                <a16:creationId xmlns:a16="http://schemas.microsoft.com/office/drawing/2014/main" id="{1BA8B83A-4614-453A-A5CB-C26DFFBA0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988" y="5942980"/>
            <a:ext cx="924409" cy="40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3238CDE-5806-4239-91F9-53AD3BED3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906" y="2140557"/>
            <a:ext cx="1691932" cy="407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D0DDB8-B721-41CC-908D-184A265A903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59086" y="3091242"/>
            <a:ext cx="1721985" cy="405486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B20F5368-14E4-4F65-82DF-DA43B23DBA0C}"/>
              </a:ext>
            </a:extLst>
          </p:cNvPr>
          <p:cNvSpPr txBox="1"/>
          <p:nvPr/>
        </p:nvSpPr>
        <p:spPr>
          <a:xfrm>
            <a:off x="7868717" y="3500828"/>
            <a:ext cx="2502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Care Gap Voice Assistant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313705-6D46-4706-9E4D-79972CE305F2}"/>
              </a:ext>
            </a:extLst>
          </p:cNvPr>
          <p:cNvGrpSpPr/>
          <p:nvPr/>
        </p:nvGrpSpPr>
        <p:grpSpPr>
          <a:xfrm>
            <a:off x="4121718" y="148282"/>
            <a:ext cx="4075122" cy="850569"/>
            <a:chOff x="4121718" y="107092"/>
            <a:chExt cx="4075122" cy="850569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13301F3F-575A-4096-80EE-B436EAC61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527772" y="213414"/>
              <a:ext cx="3136456" cy="613677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887948-C1E7-47AB-8590-E7481E239D51}"/>
                </a:ext>
              </a:extLst>
            </p:cNvPr>
            <p:cNvSpPr/>
            <p:nvPr/>
          </p:nvSpPr>
          <p:spPr>
            <a:xfrm>
              <a:off x="4121718" y="107092"/>
              <a:ext cx="4075122" cy="850569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 descr="Santa Clara Family Health Plan">
            <a:extLst>
              <a:ext uri="{FF2B5EF4-FFF2-40B4-BE49-F238E27FC236}">
                <a16:creationId xmlns:a16="http://schemas.microsoft.com/office/drawing/2014/main" id="{A217128A-88BA-487B-8DA9-06A3165CE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838" y="1173076"/>
            <a:ext cx="635207" cy="44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rdon and Betty Moore Foundation - Legacy Landscapes Fund">
            <a:extLst>
              <a:ext uri="{FF2B5EF4-FFF2-40B4-BE49-F238E27FC236}">
                <a16:creationId xmlns:a16="http://schemas.microsoft.com/office/drawing/2014/main" id="{1D569EE4-FBE3-4057-84DB-A40909C0B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789" y="5737848"/>
            <a:ext cx="1102535" cy="82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287D716F-F05F-4075-A0F1-A3A6659D9AD1}"/>
              </a:ext>
            </a:extLst>
          </p:cNvPr>
          <p:cNvSpPr txBox="1"/>
          <p:nvPr/>
        </p:nvSpPr>
        <p:spPr>
          <a:xfrm>
            <a:off x="3133186" y="6344224"/>
            <a:ext cx="251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Equity &amp; Governance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E037373-30D7-45F2-AE64-E3D4F97D5027}"/>
              </a:ext>
            </a:extLst>
          </p:cNvPr>
          <p:cNvSpPr txBox="1"/>
          <p:nvPr/>
        </p:nvSpPr>
        <p:spPr>
          <a:xfrm>
            <a:off x="5136312" y="6346748"/>
            <a:ext cx="251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Advocacy &amp; Education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714D159-6254-46A4-8ECB-249B0E6ABA4B}"/>
              </a:ext>
            </a:extLst>
          </p:cNvPr>
          <p:cNvSpPr txBox="1"/>
          <p:nvPr/>
        </p:nvSpPr>
        <p:spPr>
          <a:xfrm>
            <a:off x="7544233" y="6334625"/>
            <a:ext cx="251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Research Capacity Building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962269-2D1B-4EB0-ACD8-BB2CE85CD506}"/>
              </a:ext>
            </a:extLst>
          </p:cNvPr>
          <p:cNvSpPr/>
          <p:nvPr/>
        </p:nvSpPr>
        <p:spPr>
          <a:xfrm>
            <a:off x="3416111" y="1095322"/>
            <a:ext cx="7023289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A7CED1F-3143-4344-96E9-E30424E53CF9}"/>
              </a:ext>
            </a:extLst>
          </p:cNvPr>
          <p:cNvSpPr/>
          <p:nvPr/>
        </p:nvSpPr>
        <p:spPr>
          <a:xfrm>
            <a:off x="3416111" y="2037221"/>
            <a:ext cx="7023289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4E4B27C-E79A-4B5B-A358-B80C06D476D2}"/>
              </a:ext>
            </a:extLst>
          </p:cNvPr>
          <p:cNvSpPr/>
          <p:nvPr/>
        </p:nvSpPr>
        <p:spPr>
          <a:xfrm>
            <a:off x="3416111" y="3929793"/>
            <a:ext cx="7023289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0DAA67-3903-63DE-6D61-DDC07280F76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40864" y="5037367"/>
            <a:ext cx="1495448" cy="318367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4D90BC0-4FC3-43F0-8221-3F95CBFD4777}"/>
              </a:ext>
            </a:extLst>
          </p:cNvPr>
          <p:cNvSpPr/>
          <p:nvPr/>
        </p:nvSpPr>
        <p:spPr>
          <a:xfrm>
            <a:off x="3416111" y="2983389"/>
            <a:ext cx="7023289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B011509-A5C2-414D-A94F-94F933F7A868}"/>
              </a:ext>
            </a:extLst>
          </p:cNvPr>
          <p:cNvSpPr/>
          <p:nvPr/>
        </p:nvSpPr>
        <p:spPr>
          <a:xfrm>
            <a:off x="3422707" y="4876147"/>
            <a:ext cx="7016693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4EF44C1-EB2E-41DA-9011-DABACC23439F}"/>
              </a:ext>
            </a:extLst>
          </p:cNvPr>
          <p:cNvSpPr/>
          <p:nvPr/>
        </p:nvSpPr>
        <p:spPr>
          <a:xfrm>
            <a:off x="3416111" y="5822601"/>
            <a:ext cx="70232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B370690D-A245-4557-83F5-4C34EEA18D8D}"/>
              </a:ext>
            </a:extLst>
          </p:cNvPr>
          <p:cNvSpPr/>
          <p:nvPr/>
        </p:nvSpPr>
        <p:spPr>
          <a:xfrm>
            <a:off x="1675000" y="1094557"/>
            <a:ext cx="1617753" cy="81533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204B6C82-3E8B-4E23-BCD1-95BA0FA4D934}"/>
              </a:ext>
            </a:extLst>
          </p:cNvPr>
          <p:cNvSpPr/>
          <p:nvPr/>
        </p:nvSpPr>
        <p:spPr>
          <a:xfrm>
            <a:off x="1675000" y="2043424"/>
            <a:ext cx="1617753" cy="81533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D12E540-0C97-4EF5-B956-9E8C79C0CD93}"/>
              </a:ext>
            </a:extLst>
          </p:cNvPr>
          <p:cNvSpPr/>
          <p:nvPr/>
        </p:nvSpPr>
        <p:spPr>
          <a:xfrm>
            <a:off x="1672659" y="2984698"/>
            <a:ext cx="1617753" cy="81533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898C842-9D8D-4FF5-BF11-4B142FA75933}"/>
              </a:ext>
            </a:extLst>
          </p:cNvPr>
          <p:cNvSpPr/>
          <p:nvPr/>
        </p:nvSpPr>
        <p:spPr>
          <a:xfrm>
            <a:off x="1672659" y="3936108"/>
            <a:ext cx="1617753" cy="81533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48854DE1-62CE-46BB-851E-7BF4BBBDF825}"/>
              </a:ext>
            </a:extLst>
          </p:cNvPr>
          <p:cNvSpPr/>
          <p:nvPr/>
        </p:nvSpPr>
        <p:spPr>
          <a:xfrm>
            <a:off x="1675291" y="4881205"/>
            <a:ext cx="1617753" cy="81533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2A4545E2-B8FF-4305-8D1E-12BAB22A832B}"/>
              </a:ext>
            </a:extLst>
          </p:cNvPr>
          <p:cNvSpPr/>
          <p:nvPr/>
        </p:nvSpPr>
        <p:spPr>
          <a:xfrm>
            <a:off x="1675289" y="5826412"/>
            <a:ext cx="1617753" cy="81533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oogle Shape;1457;p287">
            <a:extLst>
              <a:ext uri="{FF2B5EF4-FFF2-40B4-BE49-F238E27FC236}">
                <a16:creationId xmlns:a16="http://schemas.microsoft.com/office/drawing/2014/main" id="{6FAF679D-3607-0435-700B-24C3749BC3C5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1458;p287">
            <a:extLst>
              <a:ext uri="{FF2B5EF4-FFF2-40B4-BE49-F238E27FC236}">
                <a16:creationId xmlns:a16="http://schemas.microsoft.com/office/drawing/2014/main" id="{16359106-DC0F-23AE-D878-212E82DBE0A4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E6E4AF-BB75-B5EA-BF3E-B63C9A384E6E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0000"/>
          </a:blip>
          <a:stretch>
            <a:fillRect/>
          </a:stretch>
        </p:blipFill>
        <p:spPr>
          <a:xfrm>
            <a:off x="10668000" y="5595368"/>
            <a:ext cx="1371600" cy="1136370"/>
          </a:xfrm>
          <a:prstGeom prst="rect">
            <a:avLst/>
          </a:prstGeom>
        </p:spPr>
      </p:pic>
      <p:sp>
        <p:nvSpPr>
          <p:cNvPr id="15" name="Google Shape;1458;p287">
            <a:extLst>
              <a:ext uri="{FF2B5EF4-FFF2-40B4-BE49-F238E27FC236}">
                <a16:creationId xmlns:a16="http://schemas.microsoft.com/office/drawing/2014/main" id="{3A0D6202-328A-2389-29BE-BD66206693DE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Rectangle: Rounded Corners 69">
            <a:extLst>
              <a:ext uri="{FF2B5EF4-FFF2-40B4-BE49-F238E27FC236}">
                <a16:creationId xmlns:a16="http://schemas.microsoft.com/office/drawing/2014/main" id="{DFE7DCAF-C06D-13E3-212A-9A670B379D13}"/>
              </a:ext>
            </a:extLst>
          </p:cNvPr>
          <p:cNvSpPr/>
          <p:nvPr/>
        </p:nvSpPr>
        <p:spPr>
          <a:xfrm>
            <a:off x="3481694" y="1080941"/>
            <a:ext cx="3050606" cy="81533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69">
            <a:extLst>
              <a:ext uri="{FF2B5EF4-FFF2-40B4-BE49-F238E27FC236}">
                <a16:creationId xmlns:a16="http://schemas.microsoft.com/office/drawing/2014/main" id="{74A18758-6BCB-FEFB-406B-F6E213AF52C2}"/>
              </a:ext>
            </a:extLst>
          </p:cNvPr>
          <p:cNvSpPr/>
          <p:nvPr/>
        </p:nvSpPr>
        <p:spPr>
          <a:xfrm>
            <a:off x="3485464" y="2026766"/>
            <a:ext cx="3121958" cy="81533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: Rounded Corners 69">
            <a:extLst>
              <a:ext uri="{FF2B5EF4-FFF2-40B4-BE49-F238E27FC236}">
                <a16:creationId xmlns:a16="http://schemas.microsoft.com/office/drawing/2014/main" id="{C34ED12C-C436-955F-0525-A0392EE6D3DA}"/>
              </a:ext>
            </a:extLst>
          </p:cNvPr>
          <p:cNvSpPr/>
          <p:nvPr/>
        </p:nvSpPr>
        <p:spPr>
          <a:xfrm>
            <a:off x="8739782" y="4884741"/>
            <a:ext cx="1631655" cy="81533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13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63FDE-8E1D-453B-B854-92701BBD4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Using AI to Draft Replies to Patient Messages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2AAA93-E347-4C51-A55B-632595F913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217329" cy="435133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Problem</a:t>
            </a:r>
            <a:r>
              <a:rPr lang="en-US" dirty="0"/>
              <a:t>: COVID-19 hastened the adoption of virtual care resulting in 1.6-fold increase in electronic patient messages</a:t>
            </a:r>
          </a:p>
          <a:p>
            <a:r>
              <a:rPr lang="en-US" dirty="0">
                <a:solidFill>
                  <a:schemeClr val="accent5"/>
                </a:solidFill>
              </a:rPr>
              <a:t>What’s been done</a:t>
            </a:r>
            <a:r>
              <a:rPr lang="en-US" dirty="0"/>
              <a:t>: AI chatbots can draft replies to messages with human-quality text</a:t>
            </a:r>
          </a:p>
          <a:p>
            <a:r>
              <a:rPr lang="en-US" dirty="0">
                <a:solidFill>
                  <a:schemeClr val="accent5"/>
                </a:solidFill>
              </a:rPr>
              <a:t>What we’re doing</a:t>
            </a:r>
            <a:r>
              <a:rPr lang="en-US" dirty="0"/>
              <a:t>: Testing a ChatGPT-powered Epic “draft auto-reply” feature with PCPs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81A83E-BE61-58A4-1777-DD97F92325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968022"/>
            <a:ext cx="5181600" cy="2066543"/>
          </a:xfrm>
          <a:prstGeom prst="rect">
            <a:avLst/>
          </a:prstGeom>
        </p:spPr>
      </p:pic>
      <p:sp>
        <p:nvSpPr>
          <p:cNvPr id="3" name="Google Shape;1457;p287">
            <a:extLst>
              <a:ext uri="{FF2B5EF4-FFF2-40B4-BE49-F238E27FC236}">
                <a16:creationId xmlns:a16="http://schemas.microsoft.com/office/drawing/2014/main" id="{5A0E89DB-5028-556B-6232-8EAAD1DBB0E7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458;p287">
            <a:extLst>
              <a:ext uri="{FF2B5EF4-FFF2-40B4-BE49-F238E27FC236}">
                <a16:creationId xmlns:a16="http://schemas.microsoft.com/office/drawing/2014/main" id="{A3AA78E9-7054-F54F-FD26-3C456C330BD4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C141E5-EC74-E393-633B-095E119373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10668000" y="5595368"/>
            <a:ext cx="1371600" cy="1136370"/>
          </a:xfrm>
          <a:prstGeom prst="rect">
            <a:avLst/>
          </a:prstGeom>
        </p:spPr>
      </p:pic>
      <p:sp>
        <p:nvSpPr>
          <p:cNvPr id="7" name="Google Shape;1458;p287">
            <a:extLst>
              <a:ext uri="{FF2B5EF4-FFF2-40B4-BE49-F238E27FC236}">
                <a16:creationId xmlns:a16="http://schemas.microsoft.com/office/drawing/2014/main" id="{9EB2FC97-C0C9-46AD-656C-8879D534AA3B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8718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1ED79-CB43-803D-25CA-A0C37D5E5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604" y="85638"/>
            <a:ext cx="9784080" cy="1143000"/>
          </a:xfrm>
        </p:spPr>
        <p:txBody>
          <a:bodyPr/>
          <a:lstStyle/>
          <a:p>
            <a:pPr algn="ctr"/>
            <a:r>
              <a:rPr lang="en-US" dirty="0">
                <a:latin typeface="Source Sans Pro Light"/>
                <a:ea typeface="Source Sans Pro Light"/>
              </a:rPr>
              <a:t>In Basket Burden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C5E26D-4002-7855-8B41-85B886874452}"/>
              </a:ext>
            </a:extLst>
          </p:cNvPr>
          <p:cNvSpPr txBox="1"/>
          <p:nvPr/>
        </p:nvSpPr>
        <p:spPr>
          <a:xfrm>
            <a:off x="9344474" y="6543803"/>
            <a:ext cx="1571096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">
                <a:solidFill>
                  <a:srgbClr val="9A9B9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Stanford Medicine Data, 2021. 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A5AE4D6-A538-5773-A76A-7190EDDAB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96" y="4361982"/>
            <a:ext cx="7772400" cy="1310867"/>
          </a:xfrm>
          <a:prstGeom prst="rect">
            <a:avLst/>
          </a:prstGeom>
        </p:spPr>
      </p:pic>
      <p:pic>
        <p:nvPicPr>
          <p:cNvPr id="6" name="Picture 5" descr="A close up of words&#10;&#10;Description automatically generated">
            <a:extLst>
              <a:ext uri="{FF2B5EF4-FFF2-40B4-BE49-F238E27FC236}">
                <a16:creationId xmlns:a16="http://schemas.microsoft.com/office/drawing/2014/main" id="{0F7444A3-367C-6F3B-5C92-4F682CFD8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284" y="1265933"/>
            <a:ext cx="7772400" cy="1230085"/>
          </a:xfrm>
          <a:prstGeom prst="rect">
            <a:avLst/>
          </a:prstGeom>
        </p:spPr>
      </p:pic>
      <p:pic>
        <p:nvPicPr>
          <p:cNvPr id="8" name="Picture 7" descr="A close up of a text&#10;&#10;Description automatically generated">
            <a:extLst>
              <a:ext uri="{FF2B5EF4-FFF2-40B4-BE49-F238E27FC236}">
                <a16:creationId xmlns:a16="http://schemas.microsoft.com/office/drawing/2014/main" id="{E0AD7D1F-542E-CDCE-9CD0-00FDBA2588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83336"/>
            <a:ext cx="7772400" cy="1867696"/>
          </a:xfrm>
          <a:prstGeom prst="rect">
            <a:avLst/>
          </a:prstGeom>
        </p:spPr>
      </p:pic>
      <p:sp>
        <p:nvSpPr>
          <p:cNvPr id="3" name="Google Shape;1458;p287">
            <a:extLst>
              <a:ext uri="{FF2B5EF4-FFF2-40B4-BE49-F238E27FC236}">
                <a16:creationId xmlns:a16="http://schemas.microsoft.com/office/drawing/2014/main" id="{5FEB293F-25D2-93AA-C142-B7CA68C26E4E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457;p287">
            <a:extLst>
              <a:ext uri="{FF2B5EF4-FFF2-40B4-BE49-F238E27FC236}">
                <a16:creationId xmlns:a16="http://schemas.microsoft.com/office/drawing/2014/main" id="{5F24965A-E8B9-7293-B884-E77CAE496C67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458;p287">
            <a:extLst>
              <a:ext uri="{FF2B5EF4-FFF2-40B4-BE49-F238E27FC236}">
                <a16:creationId xmlns:a16="http://schemas.microsoft.com/office/drawing/2014/main" id="{25266F00-7E7E-9EAB-7FF7-3AEB807C8D1D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C2BB83-B014-1D1D-5FDB-D1F2C5319B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402" y="6235226"/>
            <a:ext cx="3263452" cy="4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1ED79-CB43-803D-25CA-A0C37D5E5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604" y="85638"/>
            <a:ext cx="9794046" cy="1143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ource Sans Pro Light"/>
                <a:ea typeface="Source Sans Pro Light"/>
              </a:rPr>
              <a:t>In Basket Burden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9E5E14-4341-F36E-CE0B-28EFD8C707CA}"/>
              </a:ext>
            </a:extLst>
          </p:cNvPr>
          <p:cNvSpPr/>
          <p:nvPr/>
        </p:nvSpPr>
        <p:spPr>
          <a:xfrm>
            <a:off x="11104214" y="3542471"/>
            <a:ext cx="361956" cy="1855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DA8DA78-3BC7-30A2-776D-E50284A09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3013" y="1225641"/>
            <a:ext cx="6589286" cy="4406718"/>
          </a:xfrm>
        </p:spPr>
        <p:txBody>
          <a:bodyPr vert="horz" lIns="109709" tIns="54856" rIns="109709" bIns="54856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Source Sans Pro Light"/>
              </a:rPr>
              <a:t>How did we get here? </a:t>
            </a:r>
          </a:p>
          <a:p>
            <a:pPr marL="0" indent="0">
              <a:buNone/>
            </a:pPr>
            <a:endParaRPr lang="en-US" dirty="0">
              <a:ea typeface="Source Sans Pro Light"/>
            </a:endParaRPr>
          </a:p>
          <a:p>
            <a:pPr marL="273558" indent="-273558"/>
            <a:r>
              <a:rPr lang="en-US" dirty="0">
                <a:ea typeface="Source Sans Pro Light"/>
              </a:rPr>
              <a:t>HITEC Act and meaningful use</a:t>
            </a:r>
          </a:p>
          <a:p>
            <a:pPr marL="614496" lvl="1" indent="-273558"/>
            <a:r>
              <a:rPr lang="en-US" dirty="0">
                <a:ea typeface="Source Sans Pro Light"/>
              </a:rPr>
              <a:t>Adoption of EHR-based patient portals</a:t>
            </a:r>
          </a:p>
          <a:p>
            <a:pPr marL="273558" indent="-273558"/>
            <a:r>
              <a:rPr lang="en-US" dirty="0">
                <a:ea typeface="Source Sans Pro Light"/>
              </a:rPr>
              <a:t>21</a:t>
            </a:r>
            <a:r>
              <a:rPr lang="en-US" baseline="30000" dirty="0">
                <a:ea typeface="Source Sans Pro Light"/>
              </a:rPr>
              <a:t>st</a:t>
            </a:r>
            <a:r>
              <a:rPr lang="en-US" dirty="0">
                <a:ea typeface="Source Sans Pro Light"/>
              </a:rPr>
              <a:t> Century Cures Act</a:t>
            </a:r>
          </a:p>
          <a:p>
            <a:pPr marL="273558" indent="-273558"/>
            <a:r>
              <a:rPr lang="en-US" dirty="0">
                <a:ea typeface="Source Sans Pro Light"/>
              </a:rPr>
              <a:t>COVID 19 pandemic </a:t>
            </a:r>
          </a:p>
          <a:p>
            <a:pPr marL="614496" lvl="1" indent="-273558"/>
            <a:r>
              <a:rPr lang="en-US" dirty="0">
                <a:ea typeface="Source Sans Pro Light"/>
              </a:rPr>
              <a:t>Telehealth</a:t>
            </a:r>
          </a:p>
          <a:p>
            <a:pPr marL="614496" lvl="1" indent="-273558"/>
            <a:r>
              <a:rPr lang="en-US" dirty="0">
                <a:ea typeface="Source Sans Pro Light"/>
              </a:rPr>
              <a:t>Remote Care</a:t>
            </a:r>
          </a:p>
          <a:p>
            <a:pPr marL="0" indent="0">
              <a:buNone/>
            </a:pPr>
            <a:endParaRPr lang="en-US" dirty="0">
              <a:ea typeface="Source Sans Pro Light"/>
            </a:endParaRPr>
          </a:p>
          <a:p>
            <a:pPr marL="273558" indent="-273558"/>
            <a:endParaRPr lang="en-US" dirty="0">
              <a:ea typeface="Source Sans Pro Light"/>
            </a:endParaRPr>
          </a:p>
          <a:p>
            <a:pPr marL="273558" indent="-273558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AFD6C9-360A-72DD-6662-35E379F039AF}"/>
              </a:ext>
            </a:extLst>
          </p:cNvPr>
          <p:cNvSpPr txBox="1"/>
          <p:nvPr/>
        </p:nvSpPr>
        <p:spPr>
          <a:xfrm>
            <a:off x="5103200" y="6349378"/>
            <a:ext cx="5801868" cy="360099"/>
          </a:xfrm>
          <a:prstGeom prst="rect">
            <a:avLst/>
          </a:prstGeom>
          <a:noFill/>
        </p:spPr>
        <p:txBody>
          <a:bodyPr wrap="square" lIns="109728" tIns="54864" rIns="109728" bIns="54864" rtlCol="0" anchor="t">
            <a:spAutoFit/>
          </a:bodyPr>
          <a:lstStyle/>
          <a:p>
            <a:pPr algn="r"/>
            <a:r>
              <a:rPr lang="en-US" sz="810">
                <a:solidFill>
                  <a:srgbClr val="9A9B9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Assessing the impact of the COVID-19 pandemic on clinician ambulatory electronic health record use, JAMIA, 2022,</a:t>
            </a:r>
          </a:p>
          <a:p>
            <a:pPr algn="r"/>
            <a:r>
              <a:rPr lang="en-US" sz="810">
                <a:solidFill>
                  <a:srgbClr val="9A9B9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The Electronic Inbox—Benefits, Questions, and Solutions for the Road Ahead. JAMA. 2023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5A708B6-1C9E-242E-2DF5-455847728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445" y="2368641"/>
            <a:ext cx="2926526" cy="2926526"/>
          </a:xfrm>
          <a:prstGeom prst="rect">
            <a:avLst/>
          </a:prstGeom>
        </p:spPr>
      </p:pic>
      <p:sp>
        <p:nvSpPr>
          <p:cNvPr id="3" name="Google Shape;1458;p287">
            <a:extLst>
              <a:ext uri="{FF2B5EF4-FFF2-40B4-BE49-F238E27FC236}">
                <a16:creationId xmlns:a16="http://schemas.microsoft.com/office/drawing/2014/main" id="{0AC04BC8-DCE8-C1A1-2E37-DC71A5191831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457;p287">
            <a:extLst>
              <a:ext uri="{FF2B5EF4-FFF2-40B4-BE49-F238E27FC236}">
                <a16:creationId xmlns:a16="http://schemas.microsoft.com/office/drawing/2014/main" id="{9A4925A0-F0AE-2778-F2F8-3D39BD0A35AE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458;p287">
            <a:extLst>
              <a:ext uri="{FF2B5EF4-FFF2-40B4-BE49-F238E27FC236}">
                <a16:creationId xmlns:a16="http://schemas.microsoft.com/office/drawing/2014/main" id="{AB81E8A1-86BC-E457-453D-A05F8AC4A087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132F4D-770D-5A64-EB4C-9283831AD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402" y="6235226"/>
            <a:ext cx="3263452" cy="4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5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1ED79-CB43-803D-25CA-A0C37D5E5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604" y="85638"/>
            <a:ext cx="9784080" cy="1143000"/>
          </a:xfrm>
        </p:spPr>
        <p:txBody>
          <a:bodyPr/>
          <a:lstStyle/>
          <a:p>
            <a:pPr algn="ctr"/>
            <a:r>
              <a:rPr lang="en-US" dirty="0">
                <a:latin typeface="Source Sans Pro Light"/>
                <a:ea typeface="Source Sans Pro Light"/>
              </a:rPr>
              <a:t>In Basket Burden</a:t>
            </a:r>
            <a:endParaRPr lang="en-US" dirty="0"/>
          </a:p>
        </p:txBody>
      </p:sp>
      <p:pic>
        <p:nvPicPr>
          <p:cNvPr id="27" name="Picture 26" descr="A person sitting at a desk with a computer and a stethoscope&#10;&#10;Description automatically generated">
            <a:extLst>
              <a:ext uri="{FF2B5EF4-FFF2-40B4-BE49-F238E27FC236}">
                <a16:creationId xmlns:a16="http://schemas.microsoft.com/office/drawing/2014/main" id="{BE5327DD-251A-1E9D-F250-58EF9B26A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961" y="1471528"/>
            <a:ext cx="4408608" cy="440860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0C5E26D-4002-7855-8B41-85B886874452}"/>
              </a:ext>
            </a:extLst>
          </p:cNvPr>
          <p:cNvSpPr txBox="1"/>
          <p:nvPr/>
        </p:nvSpPr>
        <p:spPr>
          <a:xfrm>
            <a:off x="9259807" y="6555899"/>
            <a:ext cx="1571096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">
                <a:solidFill>
                  <a:srgbClr val="9A9B9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Stanford Medicine Data, 2021.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91C77A5-236C-47A1-2993-7F2A70185076}"/>
              </a:ext>
            </a:extLst>
          </p:cNvPr>
          <p:cNvGrpSpPr/>
          <p:nvPr/>
        </p:nvGrpSpPr>
        <p:grpSpPr>
          <a:xfrm>
            <a:off x="2214180" y="2909862"/>
            <a:ext cx="3282313" cy="2784397"/>
            <a:chOff x="995081" y="3641050"/>
            <a:chExt cx="3311563" cy="280920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06AE792-F228-F090-0FBE-7AD9D1CDAAF8}"/>
                </a:ext>
              </a:extLst>
            </p:cNvPr>
            <p:cNvGrpSpPr/>
            <p:nvPr/>
          </p:nvGrpSpPr>
          <p:grpSpPr>
            <a:xfrm>
              <a:off x="995081" y="4125599"/>
              <a:ext cx="3253627" cy="2324660"/>
              <a:chOff x="10363030" y="2962275"/>
              <a:chExt cx="6962945" cy="5353050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D10A980-79F6-3242-29F2-BF29AF650433}"/>
                  </a:ext>
                </a:extLst>
              </p:cNvPr>
              <p:cNvGrpSpPr/>
              <p:nvPr/>
            </p:nvGrpSpPr>
            <p:grpSpPr>
              <a:xfrm>
                <a:off x="10363030" y="2962275"/>
                <a:ext cx="6420020" cy="5353050"/>
                <a:chOff x="10363030" y="2962275"/>
                <a:chExt cx="6420020" cy="5353050"/>
              </a:xfrm>
            </p:grpSpPr>
            <p:pic>
              <p:nvPicPr>
                <p:cNvPr id="37" name="Image 5" descr="preencoded.png">
                  <a:extLst>
                    <a:ext uri="{FF2B5EF4-FFF2-40B4-BE49-F238E27FC236}">
                      <a16:creationId xmlns:a16="http://schemas.microsoft.com/office/drawing/2014/main" id="{FB3D9841-7F03-F224-67A9-2DE2D8A5C9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10791825" y="3038475"/>
                  <a:ext cx="5483732" cy="4749691"/>
                </a:xfrm>
                <a:prstGeom prst="rect">
                  <a:avLst/>
                </a:prstGeom>
              </p:spPr>
            </p:pic>
            <p:pic>
              <p:nvPicPr>
                <p:cNvPr id="38" name="Image 6" descr="preencoded.png">
                  <a:extLst>
                    <a:ext uri="{FF2B5EF4-FFF2-40B4-BE49-F238E27FC236}">
                      <a16:creationId xmlns:a16="http://schemas.microsoft.com/office/drawing/2014/main" id="{CA04C28C-A9F1-1D33-DE4D-5657BD81F3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/>
                <a:stretch/>
              </p:blipFill>
              <p:spPr>
                <a:xfrm>
                  <a:off x="10363030" y="7829550"/>
                  <a:ext cx="6420020" cy="66675"/>
                </a:xfrm>
                <a:prstGeom prst="rect">
                  <a:avLst/>
                </a:prstGeom>
              </p:spPr>
            </p:pic>
            <p:pic>
              <p:nvPicPr>
                <p:cNvPr id="39" name="Image 7" descr="preencoded.png">
                  <a:extLst>
                    <a:ext uri="{FF2B5EF4-FFF2-40B4-BE49-F238E27FC236}">
                      <a16:creationId xmlns:a16="http://schemas.microsoft.com/office/drawing/2014/main" id="{17AEF1E2-8495-EE08-65E7-DB433BFFAF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/>
              </p:blipFill>
              <p:spPr>
                <a:xfrm>
                  <a:off x="16125825" y="2962275"/>
                  <a:ext cx="238125" cy="238125"/>
                </a:xfrm>
                <a:prstGeom prst="rect">
                  <a:avLst/>
                </a:prstGeom>
              </p:spPr>
            </p:pic>
            <p:sp>
              <p:nvSpPr>
                <p:cNvPr id="40" name="Text 4">
                  <a:extLst>
                    <a:ext uri="{FF2B5EF4-FFF2-40B4-BE49-F238E27FC236}">
                      <a16:creationId xmlns:a16="http://schemas.microsoft.com/office/drawing/2014/main" id="{9B3B6665-F5D3-35C1-407D-F0695787246B}"/>
                    </a:ext>
                  </a:extLst>
                </p:cNvPr>
                <p:cNvSpPr/>
                <p:nvPr/>
              </p:nvSpPr>
              <p:spPr>
                <a:xfrm>
                  <a:off x="10525125" y="8048625"/>
                  <a:ext cx="1390650" cy="266700"/>
                </a:xfrm>
                <a:prstGeom prst="rect">
                  <a:avLst/>
                </a:prstGeom>
                <a:noFill/>
                <a:ln/>
              </p:spPr>
              <p:txBody>
                <a:bodyPr wrap="square" lIns="0" tIns="0" rIns="0" bIns="0" rtlCol="0" anchor="ctr"/>
                <a:lstStyle/>
                <a:p>
                  <a:pPr>
                    <a:lnSpc>
                      <a:spcPts val="2633"/>
                    </a:lnSpc>
                  </a:pPr>
                  <a:r>
                    <a:rPr lang="en-US" sz="1260" b="1">
                      <a:solidFill>
                        <a:schemeClr val="accent1"/>
                      </a:solidFill>
                      <a:latin typeface="Inter Bold" pitchFamily="34" charset="0"/>
                      <a:ea typeface="Inter Bold" pitchFamily="34" charset="-122"/>
                      <a:cs typeface="Inter Bold" pitchFamily="34" charset="-120"/>
                    </a:rPr>
                    <a:t>2017</a:t>
                  </a:r>
                  <a:endParaRPr lang="en-US" sz="126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41" name="Text 5">
                  <a:extLst>
                    <a:ext uri="{FF2B5EF4-FFF2-40B4-BE49-F238E27FC236}">
                      <a16:creationId xmlns:a16="http://schemas.microsoft.com/office/drawing/2014/main" id="{E72E1875-8380-E3F4-47CC-F5F4E97DC965}"/>
                    </a:ext>
                  </a:extLst>
                </p:cNvPr>
                <p:cNvSpPr/>
                <p:nvPr/>
              </p:nvSpPr>
              <p:spPr>
                <a:xfrm>
                  <a:off x="11877675" y="8048625"/>
                  <a:ext cx="1390650" cy="266700"/>
                </a:xfrm>
                <a:prstGeom prst="rect">
                  <a:avLst/>
                </a:prstGeom>
                <a:noFill/>
                <a:ln/>
              </p:spPr>
              <p:txBody>
                <a:bodyPr wrap="square" lIns="0" tIns="0" rIns="0" bIns="0" rtlCol="0" anchor="ctr"/>
                <a:lstStyle/>
                <a:p>
                  <a:pPr>
                    <a:lnSpc>
                      <a:spcPts val="2633"/>
                    </a:lnSpc>
                  </a:pPr>
                  <a:r>
                    <a:rPr lang="en-US" sz="1260" b="1">
                      <a:solidFill>
                        <a:schemeClr val="accent1"/>
                      </a:solidFill>
                      <a:latin typeface="Inter Bold" pitchFamily="34" charset="0"/>
                      <a:ea typeface="Inter Bold" pitchFamily="34" charset="-122"/>
                      <a:cs typeface="Inter Bold" pitchFamily="34" charset="-120"/>
                    </a:rPr>
                    <a:t>2018</a:t>
                  </a:r>
                  <a:endParaRPr lang="en-US" sz="126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42" name="Text 6">
                  <a:extLst>
                    <a:ext uri="{FF2B5EF4-FFF2-40B4-BE49-F238E27FC236}">
                      <a16:creationId xmlns:a16="http://schemas.microsoft.com/office/drawing/2014/main" id="{1898D750-8E03-BE8C-D01B-8B99FFB0C9B1}"/>
                    </a:ext>
                  </a:extLst>
                </p:cNvPr>
                <p:cNvSpPr/>
                <p:nvPr/>
              </p:nvSpPr>
              <p:spPr>
                <a:xfrm>
                  <a:off x="13230225" y="8048625"/>
                  <a:ext cx="1390650" cy="266700"/>
                </a:xfrm>
                <a:prstGeom prst="rect">
                  <a:avLst/>
                </a:prstGeom>
                <a:noFill/>
                <a:ln/>
              </p:spPr>
              <p:txBody>
                <a:bodyPr wrap="square" lIns="0" tIns="0" rIns="0" bIns="0" rtlCol="0" anchor="ctr"/>
                <a:lstStyle/>
                <a:p>
                  <a:pPr>
                    <a:lnSpc>
                      <a:spcPts val="2633"/>
                    </a:lnSpc>
                  </a:pPr>
                  <a:r>
                    <a:rPr lang="en-US" sz="1260" b="1">
                      <a:solidFill>
                        <a:schemeClr val="accent1"/>
                      </a:solidFill>
                      <a:latin typeface="Inter Bold" pitchFamily="34" charset="0"/>
                      <a:ea typeface="Inter Bold" pitchFamily="34" charset="-122"/>
                      <a:cs typeface="Inter Bold" pitchFamily="34" charset="-120"/>
                    </a:rPr>
                    <a:t>2019</a:t>
                  </a:r>
                  <a:endParaRPr lang="en-US" sz="126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43" name="Text 7">
                  <a:extLst>
                    <a:ext uri="{FF2B5EF4-FFF2-40B4-BE49-F238E27FC236}">
                      <a16:creationId xmlns:a16="http://schemas.microsoft.com/office/drawing/2014/main" id="{89A134E6-05FA-3EB2-9615-B46E671BB7BD}"/>
                    </a:ext>
                  </a:extLst>
                </p:cNvPr>
                <p:cNvSpPr/>
                <p:nvPr/>
              </p:nvSpPr>
              <p:spPr>
                <a:xfrm>
                  <a:off x="14582775" y="8048625"/>
                  <a:ext cx="1390650" cy="266700"/>
                </a:xfrm>
                <a:prstGeom prst="rect">
                  <a:avLst/>
                </a:prstGeom>
                <a:noFill/>
                <a:ln/>
              </p:spPr>
              <p:txBody>
                <a:bodyPr wrap="square" lIns="0" tIns="0" rIns="0" bIns="0" rtlCol="0" anchor="ctr"/>
                <a:lstStyle/>
                <a:p>
                  <a:pPr>
                    <a:lnSpc>
                      <a:spcPts val="2633"/>
                    </a:lnSpc>
                  </a:pPr>
                  <a:r>
                    <a:rPr lang="en-US" sz="1260" b="1">
                      <a:solidFill>
                        <a:schemeClr val="accent1"/>
                      </a:solidFill>
                      <a:latin typeface="Inter Bold" pitchFamily="34" charset="0"/>
                      <a:ea typeface="Inter Bold" pitchFamily="34" charset="-122"/>
                      <a:cs typeface="Inter Bold" pitchFamily="34" charset="-120"/>
                    </a:rPr>
                    <a:t>2020</a:t>
                  </a:r>
                  <a:endParaRPr lang="en-US" sz="126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36" name="Text 8">
                <a:extLst>
                  <a:ext uri="{FF2B5EF4-FFF2-40B4-BE49-F238E27FC236}">
                    <a16:creationId xmlns:a16="http://schemas.microsoft.com/office/drawing/2014/main" id="{55D4FB8B-62A9-1AE9-E60C-80C1F08F90D6}"/>
                  </a:ext>
                </a:extLst>
              </p:cNvPr>
              <p:cNvSpPr/>
              <p:nvPr/>
            </p:nvSpPr>
            <p:spPr>
              <a:xfrm>
                <a:off x="15935325" y="8048625"/>
                <a:ext cx="1390650" cy="266700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>
                  <a:lnSpc>
                    <a:spcPts val="2633"/>
                  </a:lnSpc>
                </a:pPr>
                <a:r>
                  <a:rPr lang="en-US" sz="1260" b="1">
                    <a:solidFill>
                      <a:schemeClr val="accent1"/>
                    </a:solidFill>
                    <a:latin typeface="Inter Bold" pitchFamily="34" charset="0"/>
                    <a:ea typeface="Inter Bold" pitchFamily="34" charset="-122"/>
                    <a:cs typeface="Inter Bold" pitchFamily="34" charset="-120"/>
                  </a:rPr>
                  <a:t>2021</a:t>
                </a:r>
                <a:endParaRPr lang="en-US" sz="126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32" name="Text 9">
              <a:extLst>
                <a:ext uri="{FF2B5EF4-FFF2-40B4-BE49-F238E27FC236}">
                  <a16:creationId xmlns:a16="http://schemas.microsoft.com/office/drawing/2014/main" id="{3BCFC500-E04D-BC7E-7981-76C7B30660E7}"/>
                </a:ext>
              </a:extLst>
            </p:cNvPr>
            <p:cNvSpPr/>
            <p:nvPr/>
          </p:nvSpPr>
          <p:spPr>
            <a:xfrm>
              <a:off x="1395733" y="3641050"/>
              <a:ext cx="2772855" cy="35278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ts val="2633"/>
                </a:lnSpc>
              </a:pPr>
              <a:r>
                <a:rPr lang="en-US" sz="1080" b="1">
                  <a:solidFill>
                    <a:schemeClr val="accent1"/>
                  </a:solidFill>
                  <a:latin typeface="Inter Bold" pitchFamily="34" charset="0"/>
                  <a:ea typeface="Inter Bold" pitchFamily="34" charset="-122"/>
                  <a:cs typeface="Inter Bold" pitchFamily="34" charset="-120"/>
                </a:rPr>
                <a:t>% Patient Messages vs In-person Visits</a:t>
              </a:r>
              <a:endParaRPr lang="en-US" sz="1080">
                <a:solidFill>
                  <a:schemeClr val="accent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9328D3-C87A-8BBC-0A8C-2AD77DBA8D85}"/>
                </a:ext>
              </a:extLst>
            </p:cNvPr>
            <p:cNvSpPr txBox="1"/>
            <p:nvPr/>
          </p:nvSpPr>
          <p:spPr>
            <a:xfrm>
              <a:off x="3807270" y="3967398"/>
              <a:ext cx="499374" cy="240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46"/>
                <a:t>570%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98D906C-C604-EF3D-B594-F96885ABE41D}"/>
                </a:ext>
              </a:extLst>
            </p:cNvPr>
            <p:cNvSpPr txBox="1"/>
            <p:nvPr/>
          </p:nvSpPr>
          <p:spPr>
            <a:xfrm>
              <a:off x="1360773" y="5992812"/>
              <a:ext cx="499374" cy="240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46"/>
                <a:t>106%</a:t>
              </a:r>
            </a:p>
          </p:txBody>
        </p:sp>
      </p:grp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01F5A0AB-010E-9241-27EE-01CF87BBB3E0}"/>
              </a:ext>
            </a:extLst>
          </p:cNvPr>
          <p:cNvSpPr txBox="1">
            <a:spLocks/>
          </p:cNvSpPr>
          <p:nvPr/>
        </p:nvSpPr>
        <p:spPr>
          <a:xfrm>
            <a:off x="1742476" y="1365726"/>
            <a:ext cx="4542097" cy="4101626"/>
          </a:xfrm>
          <a:prstGeom prst="rect">
            <a:avLst/>
          </a:prstGeom>
        </p:spPr>
        <p:txBody>
          <a:bodyPr vert="horz" lIns="109709" tIns="54856" rIns="109709" bIns="54856" rtlCol="0" anchor="t">
            <a:normAutofit/>
          </a:bodyPr>
          <a:lstStyle>
            <a:lvl1pPr marL="228561" indent="-228561" algn="l" defTabSz="457123" rtl="0" eaLnBrk="1" latinLnBrk="0" hangingPunct="1">
              <a:spcBef>
                <a:spcPts val="1000"/>
              </a:spcBef>
              <a:spcAft>
                <a:spcPts val="401"/>
              </a:spcAft>
              <a:buClrTx/>
              <a:buSzPct val="80000"/>
              <a:buFont typeface="Arial"/>
              <a:buChar char="•"/>
              <a:defRPr sz="2300" kern="1200">
                <a:solidFill>
                  <a:srgbClr val="4D4F53"/>
                </a:solidFill>
                <a:latin typeface="Source Sans Pro Light"/>
                <a:ea typeface="+mn-ea"/>
                <a:cs typeface="Source Sans Pro Light"/>
              </a:defRPr>
            </a:lvl1pPr>
            <a:lvl2pPr marL="512676" indent="-171421" algn="l" defTabSz="457123" rtl="0" eaLnBrk="1" latinLnBrk="0" hangingPunct="1">
              <a:lnSpc>
                <a:spcPts val="1800"/>
              </a:lnSpc>
              <a:spcBef>
                <a:spcPts val="800"/>
              </a:spcBef>
              <a:buClrTx/>
              <a:buSzPct val="80000"/>
              <a:buFont typeface="Arial"/>
              <a:buChar char="•"/>
              <a:defRPr sz="1900" kern="1200">
                <a:solidFill>
                  <a:srgbClr val="4D4F53"/>
                </a:solidFill>
                <a:latin typeface="Source Sans Pro Light"/>
                <a:ea typeface="+mn-ea"/>
                <a:cs typeface="Source Sans Pro Light"/>
              </a:defRPr>
            </a:lvl2pPr>
            <a:lvl3pPr marL="799964" indent="-169834" algn="l" defTabSz="457123" rtl="0" eaLnBrk="1" latinLnBrk="0" hangingPunct="1">
              <a:lnSpc>
                <a:spcPts val="1800"/>
              </a:lnSpc>
              <a:spcBef>
                <a:spcPts val="800"/>
              </a:spcBef>
              <a:buClrTx/>
              <a:buSzPct val="80000"/>
              <a:buFont typeface="Arial"/>
              <a:buChar char="•"/>
              <a:defRPr sz="1900" kern="1200">
                <a:solidFill>
                  <a:srgbClr val="4D4F53"/>
                </a:solidFill>
                <a:latin typeface="Source Sans Pro Light"/>
                <a:ea typeface="+mn-ea"/>
                <a:cs typeface="Source Sans Pro Light"/>
              </a:defRPr>
            </a:lvl3pPr>
            <a:lvl4pPr marL="1023765" indent="-169834" algn="l" defTabSz="457123" rtl="0" eaLnBrk="1" latinLnBrk="0" hangingPunct="1">
              <a:lnSpc>
                <a:spcPts val="1800"/>
              </a:lnSpc>
              <a:spcBef>
                <a:spcPts val="800"/>
              </a:spcBef>
              <a:buClrTx/>
              <a:buSzPct val="80000"/>
              <a:buFont typeface="Arial"/>
              <a:buChar char="•"/>
              <a:defRPr sz="1900" kern="1200">
                <a:solidFill>
                  <a:srgbClr val="4D4F53"/>
                </a:solidFill>
                <a:latin typeface="Source Sans Pro Light"/>
                <a:ea typeface="+mn-ea"/>
                <a:cs typeface="Source Sans Pro Light"/>
              </a:defRPr>
            </a:lvl4pPr>
            <a:lvl5pPr marL="1258676" indent="-169834" algn="l" defTabSz="457123" rtl="0" eaLnBrk="1" latinLnBrk="0" hangingPunct="1">
              <a:lnSpc>
                <a:spcPts val="1800"/>
              </a:lnSpc>
              <a:spcBef>
                <a:spcPts val="800"/>
              </a:spcBef>
              <a:buClrTx/>
              <a:buSzPct val="80000"/>
              <a:buFont typeface="Arial"/>
              <a:buChar char="•"/>
              <a:defRPr sz="1900" kern="1200">
                <a:solidFill>
                  <a:srgbClr val="4D4F53"/>
                </a:solidFill>
                <a:latin typeface="Source Sans Pro Light"/>
                <a:ea typeface="+mn-ea"/>
                <a:cs typeface="Source Sans Pro Light"/>
              </a:defRPr>
            </a:lvl5pPr>
            <a:lvl6pPr marL="2514175" indent="-228561" algn="l" defTabSz="4571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99" indent="-228561" algn="l" defTabSz="4571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1" indent="-228561" algn="l" defTabSz="4571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45" indent="-228561" algn="l" defTabSz="4571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2400">
                <a:solidFill>
                  <a:schemeClr val="tx1"/>
                </a:solidFill>
                <a:latin typeface="+mn-lt"/>
                <a:ea typeface="Source Sans Pro Light"/>
                <a:cs typeface="+mn-cs"/>
              </a:rPr>
              <a:t>Electronic messaging within electronic health records (EHRs) has emerged as a leading cause of clinician burnout</a:t>
            </a:r>
          </a:p>
          <a:p>
            <a:endParaRPr lang="en-US" sz="1620">
              <a:solidFill>
                <a:schemeClr val="tx1"/>
              </a:solidFill>
            </a:endParaRPr>
          </a:p>
          <a:p>
            <a:endParaRPr lang="en-US" sz="2760"/>
          </a:p>
        </p:txBody>
      </p:sp>
      <p:sp>
        <p:nvSpPr>
          <p:cNvPr id="3" name="Google Shape;1458;p287">
            <a:extLst>
              <a:ext uri="{FF2B5EF4-FFF2-40B4-BE49-F238E27FC236}">
                <a16:creationId xmlns:a16="http://schemas.microsoft.com/office/drawing/2014/main" id="{9F4FFDC8-D75B-2859-F066-751068B336DD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457;p287">
            <a:extLst>
              <a:ext uri="{FF2B5EF4-FFF2-40B4-BE49-F238E27FC236}">
                <a16:creationId xmlns:a16="http://schemas.microsoft.com/office/drawing/2014/main" id="{F7F22A0B-6B14-66AB-F7E5-03E0F24B3680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458;p287">
            <a:extLst>
              <a:ext uri="{FF2B5EF4-FFF2-40B4-BE49-F238E27FC236}">
                <a16:creationId xmlns:a16="http://schemas.microsoft.com/office/drawing/2014/main" id="{363938E1-F481-6350-853E-ED7B831BC6EC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18C1F-FD45-FC3C-896D-7395CEC573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1402" y="6235226"/>
            <a:ext cx="3263452" cy="4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9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57;p287">
            <a:extLst>
              <a:ext uri="{FF2B5EF4-FFF2-40B4-BE49-F238E27FC236}">
                <a16:creationId xmlns:a16="http://schemas.microsoft.com/office/drawing/2014/main" id="{3340A288-DB6F-94C1-2C7F-A8C2D35B94A8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1458;p287">
            <a:extLst>
              <a:ext uri="{FF2B5EF4-FFF2-40B4-BE49-F238E27FC236}">
                <a16:creationId xmlns:a16="http://schemas.microsoft.com/office/drawing/2014/main" id="{76CFC97A-6C33-898E-F6A4-EE50BFC1BE1A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D6317A-023B-1686-C610-965029CD65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0668000" y="5595368"/>
            <a:ext cx="1371600" cy="1136370"/>
          </a:xfrm>
          <a:prstGeom prst="rect">
            <a:avLst/>
          </a:prstGeom>
        </p:spPr>
      </p:pic>
      <p:sp>
        <p:nvSpPr>
          <p:cNvPr id="7" name="Google Shape;1458;p287">
            <a:extLst>
              <a:ext uri="{FF2B5EF4-FFF2-40B4-BE49-F238E27FC236}">
                <a16:creationId xmlns:a16="http://schemas.microsoft.com/office/drawing/2014/main" id="{3F3DCAD0-32EE-A4DB-85CE-E164E67379C0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3" name="Picture 12" descr="A person and person standing on a beach with a dog&#10;&#10;Description automatically generated">
            <a:extLst>
              <a:ext uri="{FF2B5EF4-FFF2-40B4-BE49-F238E27FC236}">
                <a16:creationId xmlns:a16="http://schemas.microsoft.com/office/drawing/2014/main" id="{34D2BABC-5968-9344-5FA8-37EE9C2668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55" t="19569" r="21083" b="19872"/>
          <a:stretch/>
        </p:blipFill>
        <p:spPr>
          <a:xfrm>
            <a:off x="1561833" y="2831186"/>
            <a:ext cx="2103120" cy="256032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9B53358-23D3-F1B3-C354-D740C573E419}"/>
              </a:ext>
            </a:extLst>
          </p:cNvPr>
          <p:cNvGrpSpPr/>
          <p:nvPr/>
        </p:nvGrpSpPr>
        <p:grpSpPr>
          <a:xfrm>
            <a:off x="1600534" y="494626"/>
            <a:ext cx="1998134" cy="1998134"/>
            <a:chOff x="348680" y="4022101"/>
            <a:chExt cx="1998134" cy="19981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7A55C49-1075-E883-BB15-F1CD36818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680" y="4022101"/>
              <a:ext cx="1998134" cy="1998134"/>
            </a:xfrm>
            <a:prstGeom prst="rect">
              <a:avLst/>
            </a:prstGeom>
          </p:spPr>
        </p:pic>
        <p:sp>
          <p:nvSpPr>
            <p:cNvPr id="9" name="5-Point Star 8">
              <a:extLst>
                <a:ext uri="{FF2B5EF4-FFF2-40B4-BE49-F238E27FC236}">
                  <a16:creationId xmlns:a16="http://schemas.microsoft.com/office/drawing/2014/main" id="{21411787-7484-5814-D760-BF43846B0890}"/>
                </a:ext>
              </a:extLst>
            </p:cNvPr>
            <p:cNvSpPr/>
            <p:nvPr/>
          </p:nvSpPr>
          <p:spPr>
            <a:xfrm>
              <a:off x="480294" y="4802903"/>
              <a:ext cx="110836" cy="110836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5-Point Star 9">
              <a:extLst>
                <a:ext uri="{FF2B5EF4-FFF2-40B4-BE49-F238E27FC236}">
                  <a16:creationId xmlns:a16="http://schemas.microsoft.com/office/drawing/2014/main" id="{CEC518ED-7E23-198D-6AB5-1952D6B68BA6}"/>
                </a:ext>
              </a:extLst>
            </p:cNvPr>
            <p:cNvSpPr/>
            <p:nvPr/>
          </p:nvSpPr>
          <p:spPr>
            <a:xfrm>
              <a:off x="2018148" y="4862939"/>
              <a:ext cx="110836" cy="110836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5-Point Star 10">
              <a:extLst>
                <a:ext uri="{FF2B5EF4-FFF2-40B4-BE49-F238E27FC236}">
                  <a16:creationId xmlns:a16="http://schemas.microsoft.com/office/drawing/2014/main" id="{3823FB56-A09E-0F7C-9622-0D8CD3B12B0F}"/>
                </a:ext>
              </a:extLst>
            </p:cNvPr>
            <p:cNvSpPr/>
            <p:nvPr/>
          </p:nvSpPr>
          <p:spPr>
            <a:xfrm>
              <a:off x="1902697" y="5098464"/>
              <a:ext cx="110836" cy="110836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7C9F939-1994-0E73-FA73-7EA763C19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502" y="505917"/>
            <a:ext cx="1348935" cy="1348935"/>
          </a:xfrm>
          <a:prstGeom prst="rect">
            <a:avLst/>
          </a:prstGeom>
        </p:spPr>
      </p:pic>
      <p:pic>
        <p:nvPicPr>
          <p:cNvPr id="18" name="Picture 2" descr="Why is UX Research Important? (according to UX experts) | UXtweak">
            <a:extLst>
              <a:ext uri="{FF2B5EF4-FFF2-40B4-BE49-F238E27FC236}">
                <a16:creationId xmlns:a16="http://schemas.microsoft.com/office/drawing/2014/main" id="{8CF7E727-C4EF-C5CB-C909-501F2FCA5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768" y="2290198"/>
            <a:ext cx="1474070" cy="93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63F40FE-428B-98F3-3CE7-8C9EB734066B}"/>
              </a:ext>
            </a:extLst>
          </p:cNvPr>
          <p:cNvSpPr/>
          <p:nvPr/>
        </p:nvSpPr>
        <p:spPr>
          <a:xfrm>
            <a:off x="4144581" y="4608560"/>
            <a:ext cx="301320" cy="125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CF9C269-AE56-003C-8435-22E5162484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8336" y="3966886"/>
            <a:ext cx="1242209" cy="9941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C9C9FF-FF7B-05AB-6001-51C1916469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1230" y="3003050"/>
            <a:ext cx="343146" cy="3431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BD5F01-CA8F-7937-C520-9EE6DC897D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1230" y="1574253"/>
            <a:ext cx="343146" cy="3431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5013DC-91EE-CDA4-7CEF-78F99860B0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413" y="4850517"/>
            <a:ext cx="394678" cy="38727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9242082-9CEF-A076-4CA4-71209F89B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05" y="1127687"/>
            <a:ext cx="2100388" cy="210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E1F7F4E-DB51-0578-1ABD-CC5DEC00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826" y="4239208"/>
            <a:ext cx="1924345" cy="192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blue and black gear&#10;&#10;Description automatically generated">
            <a:extLst>
              <a:ext uri="{FF2B5EF4-FFF2-40B4-BE49-F238E27FC236}">
                <a16:creationId xmlns:a16="http://schemas.microsoft.com/office/drawing/2014/main" id="{EEAAF917-B4DC-B3E6-B5C6-E76B492922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57762" y="3002313"/>
            <a:ext cx="1461655" cy="146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2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1ED79-CB43-803D-25CA-A0C37D5E5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604" y="85638"/>
            <a:ext cx="978408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ource Sans Pro Light"/>
                <a:ea typeface="Source Sans Pro Light"/>
              </a:rPr>
              <a:t>In Basket Burden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9E5E14-4341-F36E-CE0B-28EFD8C707CA}"/>
              </a:ext>
            </a:extLst>
          </p:cNvPr>
          <p:cNvSpPr/>
          <p:nvPr/>
        </p:nvSpPr>
        <p:spPr>
          <a:xfrm>
            <a:off x="11104214" y="3542471"/>
            <a:ext cx="361956" cy="1855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DA8DA78-3BC7-30A2-776D-E50284A09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3014" y="1225641"/>
            <a:ext cx="3020017" cy="4406718"/>
          </a:xfrm>
        </p:spPr>
        <p:txBody>
          <a:bodyPr vert="horz" lIns="109709" tIns="54856" rIns="109709" bIns="54856" rtlCol="0" anchor="t">
            <a:normAutofit/>
          </a:bodyPr>
          <a:lstStyle/>
          <a:p>
            <a:pPr marL="273558" indent="-273558"/>
            <a:r>
              <a:rPr lang="en-US" sz="2400">
                <a:ea typeface="Source Sans Pro Light"/>
              </a:rPr>
              <a:t>Loss of the therapeutic relationship</a:t>
            </a:r>
          </a:p>
          <a:p>
            <a:pPr marL="273558" indent="-273558"/>
            <a:r>
              <a:rPr lang="en-US" sz="2400">
                <a:ea typeface="Source Sans Pro Light"/>
              </a:rPr>
              <a:t>Clinician burnout</a:t>
            </a:r>
          </a:p>
          <a:p>
            <a:pPr marL="273558" indent="-273558"/>
            <a:r>
              <a:rPr lang="en-US" sz="2400">
                <a:ea typeface="Source Sans Pro Light"/>
                <a:cs typeface="Arial"/>
              </a:rPr>
              <a:t>Exacerbation of inequalities from the Digital Divide</a:t>
            </a:r>
          </a:p>
          <a:p>
            <a:pPr marL="273558" indent="-273558"/>
            <a:endParaRPr lang="en-US" sz="2400">
              <a:ea typeface="Source Sans Pro Light"/>
            </a:endParaRPr>
          </a:p>
          <a:p>
            <a:pPr marL="273558" indent="-273558"/>
            <a:endParaRPr lang="en-US" sz="2400">
              <a:ea typeface="Source Sans Pro Light"/>
            </a:endParaRPr>
          </a:p>
          <a:p>
            <a:pPr marL="273558" indent="-273558"/>
            <a:endParaRPr lang="en-US" sz="2400"/>
          </a:p>
          <a:p>
            <a:pPr marL="273558" indent="-273558"/>
            <a:endParaRPr lang="en-US" sz="2400">
              <a:ea typeface="Source Sans Pro Light"/>
            </a:endParaRPr>
          </a:p>
          <a:p>
            <a:pPr marL="273558" indent="-273558"/>
            <a:endParaRPr lang="en-US" sz="2400">
              <a:ea typeface="Source Sans Pro Light"/>
            </a:endParaRPr>
          </a:p>
          <a:p>
            <a:pPr marL="0" indent="0">
              <a:buNone/>
            </a:pPr>
            <a:endParaRPr lang="en-US" sz="2400">
              <a:ea typeface="Source Sans Pro Light"/>
            </a:endParaRPr>
          </a:p>
          <a:p>
            <a:endParaRPr lang="en-US" sz="2400">
              <a:ea typeface="Source Sans Pro Light"/>
            </a:endParaRPr>
          </a:p>
        </p:txBody>
      </p:sp>
      <p:pic>
        <p:nvPicPr>
          <p:cNvPr id="4" name="Picture 3" descr="A screenshot of a report&#10;&#10;Description automatically generated">
            <a:extLst>
              <a:ext uri="{FF2B5EF4-FFF2-40B4-BE49-F238E27FC236}">
                <a16:creationId xmlns:a16="http://schemas.microsoft.com/office/drawing/2014/main" id="{992F9591-B46C-D5D9-696D-C81B77AF5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293" y="1317723"/>
            <a:ext cx="6609056" cy="33403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51F9E5-9768-85ED-AEAA-4F93A61A8B7A}"/>
              </a:ext>
            </a:extLst>
          </p:cNvPr>
          <p:cNvSpPr txBox="1"/>
          <p:nvPr/>
        </p:nvSpPr>
        <p:spPr>
          <a:xfrm>
            <a:off x="5284628" y="6542773"/>
            <a:ext cx="5801868" cy="230832"/>
          </a:xfrm>
          <a:prstGeom prst="rect">
            <a:avLst/>
          </a:prstGeom>
          <a:noFill/>
        </p:spPr>
        <p:txBody>
          <a:bodyPr wrap="square" lIns="109728" tIns="54864" rIns="109728" bIns="54864" rtlCol="0" anchor="t">
            <a:spAutoFit/>
          </a:bodyPr>
          <a:lstStyle/>
          <a:p>
            <a:pPr algn="r"/>
            <a:r>
              <a:rPr lang="en-US" sz="780">
                <a:solidFill>
                  <a:srgbClr val="9A9B9D"/>
                </a:solidFill>
                <a:latin typeface="Source Sans Pro"/>
                <a:ea typeface="Source Sans Pro"/>
              </a:rPr>
              <a:t>Allocation of Physician Time in Ambulatory Practice: A Time and Motion Study in 4 Specialties, Annals of Internal Medicine, 2016</a:t>
            </a:r>
            <a:endParaRPr lang="en-US" sz="216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2980FB-B593-7273-9F94-4C539F99B4C4}"/>
              </a:ext>
            </a:extLst>
          </p:cNvPr>
          <p:cNvSpPr/>
          <p:nvPr/>
        </p:nvSpPr>
        <p:spPr>
          <a:xfrm>
            <a:off x="4562467" y="2010271"/>
            <a:ext cx="5508151" cy="438671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" name="Google Shape;1458;p287">
            <a:extLst>
              <a:ext uri="{FF2B5EF4-FFF2-40B4-BE49-F238E27FC236}">
                <a16:creationId xmlns:a16="http://schemas.microsoft.com/office/drawing/2014/main" id="{C0D7A17A-4C8D-4F2F-3907-079FAA572BA9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457;p287">
            <a:extLst>
              <a:ext uri="{FF2B5EF4-FFF2-40B4-BE49-F238E27FC236}">
                <a16:creationId xmlns:a16="http://schemas.microsoft.com/office/drawing/2014/main" id="{E2D06AFF-6B85-73DA-3202-F09BB666C556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458;p287">
            <a:extLst>
              <a:ext uri="{FF2B5EF4-FFF2-40B4-BE49-F238E27FC236}">
                <a16:creationId xmlns:a16="http://schemas.microsoft.com/office/drawing/2014/main" id="{4533DB3C-2412-02D9-5E52-E8F4B59F1D68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B7A0E1-8B77-D83A-0046-80FC9B664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402" y="6235226"/>
            <a:ext cx="3263452" cy="4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EB88F-1D9F-0772-800B-A301F4429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604" y="27644"/>
            <a:ext cx="9784080" cy="1143000"/>
          </a:xfrm>
        </p:spPr>
        <p:txBody>
          <a:bodyPr>
            <a:normAutofit/>
          </a:bodyPr>
          <a:lstStyle/>
          <a:p>
            <a:r>
              <a:rPr lang="en-US"/>
              <a:t>Strategies to Address In Basket Burden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6521185-28A6-B1DA-3878-D793A196F505}"/>
              </a:ext>
            </a:extLst>
          </p:cNvPr>
          <p:cNvSpPr txBox="1">
            <a:spLocks/>
          </p:cNvSpPr>
          <p:nvPr/>
        </p:nvSpPr>
        <p:spPr>
          <a:xfrm>
            <a:off x="3694557" y="1658922"/>
            <a:ext cx="4023868" cy="2698922"/>
          </a:xfrm>
          <a:prstGeom prst="rect">
            <a:avLst/>
          </a:prstGeom>
        </p:spPr>
        <p:txBody>
          <a:bodyPr>
            <a:normAutofit/>
          </a:bodyPr>
          <a:lstStyle>
            <a:lvl1pPr marL="228561" indent="-228561" algn="l" defTabSz="457123" rtl="0" eaLnBrk="1" latinLnBrk="0" hangingPunct="1">
              <a:spcBef>
                <a:spcPts val="1000"/>
              </a:spcBef>
              <a:spcAft>
                <a:spcPts val="401"/>
              </a:spcAft>
              <a:buClrTx/>
              <a:buSzPct val="80000"/>
              <a:buFont typeface="Arial"/>
              <a:buChar char="•"/>
              <a:defRPr sz="2300" kern="1200">
                <a:solidFill>
                  <a:srgbClr val="4D4F53"/>
                </a:solidFill>
                <a:latin typeface="Source Sans Pro Light"/>
                <a:ea typeface="+mn-ea"/>
                <a:cs typeface="Source Sans Pro Light"/>
              </a:defRPr>
            </a:lvl1pPr>
            <a:lvl2pPr marL="512676" indent="-171421" algn="l" defTabSz="457123" rtl="0" eaLnBrk="1" latinLnBrk="0" hangingPunct="1">
              <a:lnSpc>
                <a:spcPts val="1800"/>
              </a:lnSpc>
              <a:spcBef>
                <a:spcPts val="800"/>
              </a:spcBef>
              <a:buClrTx/>
              <a:buSzPct val="80000"/>
              <a:buFont typeface="Arial"/>
              <a:buChar char="•"/>
              <a:defRPr sz="1900" kern="1200">
                <a:solidFill>
                  <a:srgbClr val="4D4F53"/>
                </a:solidFill>
                <a:latin typeface="Source Sans Pro Light"/>
                <a:ea typeface="+mn-ea"/>
                <a:cs typeface="Source Sans Pro Light"/>
              </a:defRPr>
            </a:lvl2pPr>
            <a:lvl3pPr marL="799964" indent="-169834" algn="l" defTabSz="457123" rtl="0" eaLnBrk="1" latinLnBrk="0" hangingPunct="1">
              <a:lnSpc>
                <a:spcPts val="1800"/>
              </a:lnSpc>
              <a:spcBef>
                <a:spcPts val="800"/>
              </a:spcBef>
              <a:buClrTx/>
              <a:buSzPct val="80000"/>
              <a:buFont typeface="Arial"/>
              <a:buChar char="•"/>
              <a:defRPr sz="1900" kern="1200">
                <a:solidFill>
                  <a:srgbClr val="4D4F53"/>
                </a:solidFill>
                <a:latin typeface="Source Sans Pro Light"/>
                <a:ea typeface="+mn-ea"/>
                <a:cs typeface="Source Sans Pro Light"/>
              </a:defRPr>
            </a:lvl3pPr>
            <a:lvl4pPr marL="1023765" indent="-169834" algn="l" defTabSz="457123" rtl="0" eaLnBrk="1" latinLnBrk="0" hangingPunct="1">
              <a:lnSpc>
                <a:spcPts val="1800"/>
              </a:lnSpc>
              <a:spcBef>
                <a:spcPts val="800"/>
              </a:spcBef>
              <a:buClrTx/>
              <a:buSzPct val="80000"/>
              <a:buFont typeface="Arial"/>
              <a:buChar char="•"/>
              <a:defRPr sz="1900" kern="1200">
                <a:solidFill>
                  <a:srgbClr val="4D4F53"/>
                </a:solidFill>
                <a:latin typeface="Source Sans Pro Light"/>
                <a:ea typeface="+mn-ea"/>
                <a:cs typeface="Source Sans Pro Light"/>
              </a:defRPr>
            </a:lvl4pPr>
            <a:lvl5pPr marL="1258676" indent="-169834" algn="l" defTabSz="457123" rtl="0" eaLnBrk="1" latinLnBrk="0" hangingPunct="1">
              <a:lnSpc>
                <a:spcPts val="1800"/>
              </a:lnSpc>
              <a:spcBef>
                <a:spcPts val="800"/>
              </a:spcBef>
              <a:buClrTx/>
              <a:buSzPct val="80000"/>
              <a:buFont typeface="Arial"/>
              <a:buChar char="•"/>
              <a:defRPr sz="1900" kern="1200">
                <a:solidFill>
                  <a:srgbClr val="4D4F53"/>
                </a:solidFill>
                <a:latin typeface="Source Sans Pro Light"/>
                <a:ea typeface="+mn-ea"/>
                <a:cs typeface="Source Sans Pro Light"/>
              </a:defRPr>
            </a:lvl5pPr>
            <a:lvl6pPr marL="2514175" indent="-228561" algn="l" defTabSz="4571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99" indent="-228561" algn="l" defTabSz="4571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1" indent="-228561" algn="l" defTabSz="4571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45" indent="-228561" algn="l" defTabSz="4571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76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D22A52-24C7-32C2-7218-682DCA7D940A}"/>
              </a:ext>
            </a:extLst>
          </p:cNvPr>
          <p:cNvSpPr txBox="1"/>
          <p:nvPr/>
        </p:nvSpPr>
        <p:spPr>
          <a:xfrm>
            <a:off x="7305742" y="6470258"/>
            <a:ext cx="4272925" cy="360099"/>
          </a:xfrm>
          <a:prstGeom prst="rect">
            <a:avLst/>
          </a:prstGeom>
          <a:noFill/>
        </p:spPr>
        <p:txBody>
          <a:bodyPr wrap="square" lIns="109728" tIns="54864" rIns="109728" bIns="54864" rtlCol="0" anchor="t">
            <a:spAutoFit/>
          </a:bodyPr>
          <a:lstStyle/>
          <a:p>
            <a:pPr algn="r"/>
            <a:r>
              <a:rPr lang="en-US" sz="810">
                <a:solidFill>
                  <a:srgbClr val="9A9B9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Annals of Family Medicine, 2017 (https://www.annfammed.org/content/15/5/419); JAMIA, 2021 (</a:t>
            </a:r>
            <a:r>
              <a:rPr lang="en-US" sz="810">
                <a:solidFill>
                  <a:srgbClr val="9A9B9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https://academic.oup.com/jamia/article-abstract/28/5/923/5924604</a:t>
            </a:r>
            <a:r>
              <a:rPr lang="en-US" sz="810">
                <a:solidFill>
                  <a:srgbClr val="9A9B9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6B1BE-ED0A-6DB9-2B5B-BC5DEC2DE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2624" y="1225641"/>
            <a:ext cx="6589286" cy="4406718"/>
          </a:xfrm>
        </p:spPr>
        <p:txBody>
          <a:bodyPr vert="horz" lIns="109709" tIns="54856" rIns="109709" bIns="54856" rtlCol="0" anchor="t">
            <a:normAutofit/>
          </a:bodyPr>
          <a:lstStyle/>
          <a:p>
            <a:pPr marL="273558" indent="-273558"/>
            <a:r>
              <a:rPr lang="en-US">
                <a:ea typeface="Source Sans Pro Light"/>
              </a:rPr>
              <a:t>Billing for patient messages</a:t>
            </a:r>
          </a:p>
          <a:p>
            <a:pPr marL="273558" indent="-273558"/>
            <a:r>
              <a:rPr lang="en-US">
                <a:ea typeface="Source Sans Pro Light"/>
              </a:rPr>
              <a:t>Automated message categorization and triage</a:t>
            </a:r>
          </a:p>
          <a:p>
            <a:pPr marL="273558" indent="-273558"/>
            <a:r>
              <a:rPr lang="en-US">
                <a:ea typeface="Source Sans Pro Light"/>
              </a:rPr>
              <a:t>Multidisciplinary teams to address message pools</a:t>
            </a:r>
          </a:p>
          <a:p>
            <a:pPr marL="273558" indent="-273558"/>
            <a:r>
              <a:rPr lang="en-US" b="1">
                <a:ea typeface="Source Sans Pro Light"/>
              </a:rPr>
              <a:t>AI-generated draft patient messages </a:t>
            </a:r>
          </a:p>
          <a:p>
            <a:pPr marL="273558" indent="-273558"/>
            <a:endParaRPr lang="en-US">
              <a:ea typeface="Source Sans Pro Light"/>
            </a:endParaRPr>
          </a:p>
          <a:p>
            <a:pPr marL="273558" indent="-273558"/>
            <a:endParaRPr lang="en-US">
              <a:ea typeface="Source Sans Pro Light"/>
            </a:endParaRPr>
          </a:p>
          <a:p>
            <a:pPr marL="273558" indent="-273558"/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8" name="Picture 7" descr="A group of icons of different types of business&#10;&#10;Description automatically generated with medium confidence">
            <a:extLst>
              <a:ext uri="{FF2B5EF4-FFF2-40B4-BE49-F238E27FC236}">
                <a16:creationId xmlns:a16="http://schemas.microsoft.com/office/drawing/2014/main" id="{99EFEE24-4321-C6D1-2B14-A68D2C261F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438" b="53117"/>
          <a:stretch/>
        </p:blipFill>
        <p:spPr>
          <a:xfrm>
            <a:off x="8853181" y="1219320"/>
            <a:ext cx="1486196" cy="1378039"/>
          </a:xfrm>
          <a:prstGeom prst="rect">
            <a:avLst/>
          </a:prstGeom>
        </p:spPr>
      </p:pic>
      <p:pic>
        <p:nvPicPr>
          <p:cNvPr id="9" name="Picture 8" descr="A group of icons of different types of business&#10;&#10;Description automatically generated with medium confidence">
            <a:extLst>
              <a:ext uri="{FF2B5EF4-FFF2-40B4-BE49-F238E27FC236}">
                <a16:creationId xmlns:a16="http://schemas.microsoft.com/office/drawing/2014/main" id="{14C27A7A-9E46-72C2-7933-42F7596E40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883" r="49438" b="2777"/>
          <a:stretch/>
        </p:blipFill>
        <p:spPr>
          <a:xfrm>
            <a:off x="8904214" y="2699857"/>
            <a:ext cx="1384127" cy="1378039"/>
          </a:xfrm>
          <a:prstGeom prst="rect">
            <a:avLst/>
          </a:prstGeom>
        </p:spPr>
      </p:pic>
      <p:pic>
        <p:nvPicPr>
          <p:cNvPr id="10" name="Picture 9" descr="A group of icons of different types of business&#10;&#10;Description automatically generated with medium confidence">
            <a:extLst>
              <a:ext uri="{FF2B5EF4-FFF2-40B4-BE49-F238E27FC236}">
                <a16:creationId xmlns:a16="http://schemas.microsoft.com/office/drawing/2014/main" id="{08879268-B055-5D7A-ABE8-692A7EC7F0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16" t="46883" r="2210" b="2777"/>
          <a:stretch/>
        </p:blipFill>
        <p:spPr>
          <a:xfrm>
            <a:off x="8915813" y="4077897"/>
            <a:ext cx="1368030" cy="1378039"/>
          </a:xfrm>
          <a:prstGeom prst="rect">
            <a:avLst/>
          </a:prstGeom>
        </p:spPr>
      </p:pic>
      <p:sp>
        <p:nvSpPr>
          <p:cNvPr id="4" name="Google Shape;1458;p287">
            <a:extLst>
              <a:ext uri="{FF2B5EF4-FFF2-40B4-BE49-F238E27FC236}">
                <a16:creationId xmlns:a16="http://schemas.microsoft.com/office/drawing/2014/main" id="{29528CB4-5F37-4607-94BF-AF577D9D317C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457;p287">
            <a:extLst>
              <a:ext uri="{FF2B5EF4-FFF2-40B4-BE49-F238E27FC236}">
                <a16:creationId xmlns:a16="http://schemas.microsoft.com/office/drawing/2014/main" id="{50FE8338-83FD-81AC-D110-C9088E597F7B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458;p287">
            <a:extLst>
              <a:ext uri="{FF2B5EF4-FFF2-40B4-BE49-F238E27FC236}">
                <a16:creationId xmlns:a16="http://schemas.microsoft.com/office/drawing/2014/main" id="{6A64D617-B51C-D148-3EB4-1EC4F74265D9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62C257-2C2E-1A15-5273-D7CAA719E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1402" y="6235226"/>
            <a:ext cx="3263452" cy="4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Diagram 67">
            <a:extLst>
              <a:ext uri="{FF2B5EF4-FFF2-40B4-BE49-F238E27FC236}">
                <a16:creationId xmlns:a16="http://schemas.microsoft.com/office/drawing/2014/main" id="{47EA0AB8-2738-EEA2-2C10-6A164181A8FB}"/>
              </a:ext>
            </a:extLst>
          </p:cNvPr>
          <p:cNvGraphicFramePr/>
          <p:nvPr/>
        </p:nvGraphicFramePr>
        <p:xfrm>
          <a:off x="3260115" y="1262944"/>
          <a:ext cx="6212227" cy="4815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98" name="Title 1">
            <a:extLst>
              <a:ext uri="{FF2B5EF4-FFF2-40B4-BE49-F238E27FC236}">
                <a16:creationId xmlns:a16="http://schemas.microsoft.com/office/drawing/2014/main" id="{1BFCC6B3-9929-8DBC-8C20-35127FBE1800}"/>
              </a:ext>
            </a:extLst>
          </p:cNvPr>
          <p:cNvSpPr txBox="1">
            <a:spLocks/>
          </p:cNvSpPr>
          <p:nvPr/>
        </p:nvSpPr>
        <p:spPr>
          <a:xfrm>
            <a:off x="978505" y="3965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Source Sans Pro Light"/>
                <a:ea typeface="Source Sans Pro Light"/>
              </a:rPr>
              <a:t>Beta testing with GPT 3.5</a:t>
            </a:r>
          </a:p>
        </p:txBody>
      </p:sp>
      <p:sp>
        <p:nvSpPr>
          <p:cNvPr id="2" name="Google Shape;1458;p287">
            <a:extLst>
              <a:ext uri="{FF2B5EF4-FFF2-40B4-BE49-F238E27FC236}">
                <a16:creationId xmlns:a16="http://schemas.microsoft.com/office/drawing/2014/main" id="{9867B0D5-29A1-469F-F9BF-65BAA01E57AB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457;p287">
            <a:extLst>
              <a:ext uri="{FF2B5EF4-FFF2-40B4-BE49-F238E27FC236}">
                <a16:creationId xmlns:a16="http://schemas.microsoft.com/office/drawing/2014/main" id="{587E8ECE-FA1A-F12D-3770-E50CD5B90F7B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458;p287">
            <a:extLst>
              <a:ext uri="{FF2B5EF4-FFF2-40B4-BE49-F238E27FC236}">
                <a16:creationId xmlns:a16="http://schemas.microsoft.com/office/drawing/2014/main" id="{14775BDC-908F-A00F-E07E-706883F1570C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B09F01-571B-E395-5587-BEEF4EAE0B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1402" y="6235226"/>
            <a:ext cx="3263452" cy="4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8;p287">
            <a:extLst>
              <a:ext uri="{FF2B5EF4-FFF2-40B4-BE49-F238E27FC236}">
                <a16:creationId xmlns:a16="http://schemas.microsoft.com/office/drawing/2014/main" id="{67BF1FCB-7BA5-4DFA-98DF-D64D2DF01B1A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457;p287">
            <a:extLst>
              <a:ext uri="{FF2B5EF4-FFF2-40B4-BE49-F238E27FC236}">
                <a16:creationId xmlns:a16="http://schemas.microsoft.com/office/drawing/2014/main" id="{65537064-DEBB-4477-AAA2-025518260C9B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458;p287">
            <a:extLst>
              <a:ext uri="{FF2B5EF4-FFF2-40B4-BE49-F238E27FC236}">
                <a16:creationId xmlns:a16="http://schemas.microsoft.com/office/drawing/2014/main" id="{BBB1D66B-AE7A-40DF-B4D4-15BEAFDE363E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6ACE1-DAA0-4DD3-A146-32AF6BAD2B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0668000" y="5595368"/>
            <a:ext cx="1371600" cy="113637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28AAA8-4585-6FD8-C6BB-28BD73D30299}"/>
              </a:ext>
            </a:extLst>
          </p:cNvPr>
          <p:cNvSpPr txBox="1">
            <a:spLocks/>
          </p:cNvSpPr>
          <p:nvPr/>
        </p:nvSpPr>
        <p:spPr>
          <a:xfrm>
            <a:off x="1066806" y="395367"/>
            <a:ext cx="9360084" cy="12298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LLM Draft Replies Pilot Study</a:t>
            </a:r>
            <a:r>
              <a:rPr lang="en-US" sz="2400" dirty="0"/>
              <a:t>: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developmental assessment for quality improvement (QI) purposes leveraging the RE-AIM evaluation framework for AI (GPT4) generated draft replies for patient messages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916450-C00F-63E8-4B3A-8410721C6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810" y="1573171"/>
            <a:ext cx="8162925" cy="21621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AAF6DF-BC9D-D046-EAE7-ECAAB91E83FC}"/>
              </a:ext>
            </a:extLst>
          </p:cNvPr>
          <p:cNvSpPr/>
          <p:nvPr/>
        </p:nvSpPr>
        <p:spPr>
          <a:xfrm>
            <a:off x="2862810" y="3853582"/>
            <a:ext cx="8162924" cy="528962"/>
          </a:xfrm>
          <a:prstGeom prst="rect">
            <a:avLst/>
          </a:prstGeom>
          <a:solidFill>
            <a:srgbClr val="009A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 and Post Surveys </a:t>
            </a:r>
          </a:p>
          <a:p>
            <a:pPr algn="ctr"/>
            <a:r>
              <a:rPr lang="en-US" sz="1300" dirty="0"/>
              <a:t>(NASA TLX, Burnout, Usability)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8A7C37-8AC2-A5D5-156F-C964657BD451}"/>
              </a:ext>
            </a:extLst>
          </p:cNvPr>
          <p:cNvSpPr/>
          <p:nvPr/>
        </p:nvSpPr>
        <p:spPr>
          <a:xfrm>
            <a:off x="2862810" y="5036433"/>
            <a:ext cx="8162925" cy="529156"/>
          </a:xfrm>
          <a:prstGeom prst="rect">
            <a:avLst/>
          </a:prstGeom>
          <a:solidFill>
            <a:srgbClr val="009A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Pilot Feedback Channels</a:t>
            </a:r>
          </a:p>
          <a:p>
            <a:pPr algn="ctr"/>
            <a:r>
              <a:rPr lang="en-US" sz="1300" dirty="0"/>
              <a:t>(Point of message feedback in Epic, ad hoc emails)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0CF292-74EE-9FC1-56F3-C8DCF1E89400}"/>
              </a:ext>
            </a:extLst>
          </p:cNvPr>
          <p:cNvSpPr/>
          <p:nvPr/>
        </p:nvSpPr>
        <p:spPr>
          <a:xfrm>
            <a:off x="2862810" y="4439504"/>
            <a:ext cx="8162925" cy="529156"/>
          </a:xfrm>
          <a:prstGeom prst="rect">
            <a:avLst/>
          </a:prstGeom>
          <a:solidFill>
            <a:srgbClr val="009A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Reporting</a:t>
            </a:r>
          </a:p>
          <a:p>
            <a:pPr algn="ctr"/>
            <a:r>
              <a:rPr lang="en-US" sz="1300" dirty="0"/>
              <a:t>(Clarity, Signal)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6D3B53-DDF2-B08A-CC9E-E0D7CB5C1387}"/>
              </a:ext>
            </a:extLst>
          </p:cNvPr>
          <p:cNvSpPr txBox="1"/>
          <p:nvPr/>
        </p:nvSpPr>
        <p:spPr>
          <a:xfrm>
            <a:off x="566762" y="2020582"/>
            <a:ext cx="21904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Enrolled 206 users in Primary Care and GI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including frontline providers (MDs/APPs), RNs, and clinical pharmacists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3EECF3-A7D1-4F43-984B-D00568170DCB}"/>
              </a:ext>
            </a:extLst>
          </p:cNvPr>
          <p:cNvSpPr/>
          <p:nvPr/>
        </p:nvSpPr>
        <p:spPr>
          <a:xfrm>
            <a:off x="4267200" y="5723444"/>
            <a:ext cx="6012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Analysis performed on 80 providers for whom we have both pre- and post- surveys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00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8;p287">
            <a:extLst>
              <a:ext uri="{FF2B5EF4-FFF2-40B4-BE49-F238E27FC236}">
                <a16:creationId xmlns:a16="http://schemas.microsoft.com/office/drawing/2014/main" id="{67BF1FCB-7BA5-4DFA-98DF-D64D2DF01B1A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457;p287">
            <a:extLst>
              <a:ext uri="{FF2B5EF4-FFF2-40B4-BE49-F238E27FC236}">
                <a16:creationId xmlns:a16="http://schemas.microsoft.com/office/drawing/2014/main" id="{65537064-DEBB-4477-AAA2-025518260C9B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458;p287">
            <a:extLst>
              <a:ext uri="{FF2B5EF4-FFF2-40B4-BE49-F238E27FC236}">
                <a16:creationId xmlns:a16="http://schemas.microsoft.com/office/drawing/2014/main" id="{BBB1D66B-AE7A-40DF-B4D4-15BEAFDE363E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6ACE1-DAA0-4DD3-A146-32AF6BAD2B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0668000" y="5595368"/>
            <a:ext cx="1371600" cy="113637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85E0E8-14C5-4C96-A113-6C35636DE026}"/>
              </a:ext>
            </a:extLst>
          </p:cNvPr>
          <p:cNvSpPr/>
          <p:nvPr/>
        </p:nvSpPr>
        <p:spPr>
          <a:xfrm>
            <a:off x="610865" y="2055812"/>
            <a:ext cx="3199139" cy="353955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Not enough attention to </a:t>
            </a:r>
            <a:r>
              <a:rPr lang="en-US" sz="3000" b="1" dirty="0">
                <a:solidFill>
                  <a:schemeClr val="tx1"/>
                </a:solidFill>
              </a:rPr>
              <a:t>primary care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4CA0E0-B8F9-4757-9A7A-21E63EC591CD}"/>
              </a:ext>
            </a:extLst>
          </p:cNvPr>
          <p:cNvSpPr/>
          <p:nvPr/>
        </p:nvSpPr>
        <p:spPr>
          <a:xfrm>
            <a:off x="4098221" y="2055811"/>
            <a:ext cx="3199140" cy="3539556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Not enough attention to </a:t>
            </a:r>
            <a:r>
              <a:rPr lang="en-US" sz="3000" b="1" dirty="0">
                <a:solidFill>
                  <a:schemeClr val="tx1"/>
                </a:solidFill>
              </a:rPr>
              <a:t>implementation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2ED8B4-97D3-486D-8B35-F227F4BDA93C}"/>
              </a:ext>
            </a:extLst>
          </p:cNvPr>
          <p:cNvSpPr/>
          <p:nvPr/>
        </p:nvSpPr>
        <p:spPr>
          <a:xfrm>
            <a:off x="7585579" y="2055811"/>
            <a:ext cx="3199139" cy="353955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Not enough attention to </a:t>
            </a:r>
          </a:p>
          <a:p>
            <a:pPr algn="ctr"/>
            <a:r>
              <a:rPr lang="en-US" sz="3000" b="1" dirty="0">
                <a:solidFill>
                  <a:schemeClr val="tx1"/>
                </a:solidFill>
              </a:rPr>
              <a:t>DEI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581695D-47FB-49E1-B742-1DF15FA5F8F1}"/>
              </a:ext>
            </a:extLst>
          </p:cNvPr>
          <p:cNvSpPr/>
          <p:nvPr/>
        </p:nvSpPr>
        <p:spPr>
          <a:xfrm>
            <a:off x="610865" y="2055812"/>
            <a:ext cx="3199139" cy="3539555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Develop effective cross-sectoral collaborations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493815B-FF89-4282-91D2-5F91E6DD48CE}"/>
              </a:ext>
            </a:extLst>
          </p:cNvPr>
          <p:cNvSpPr/>
          <p:nvPr/>
        </p:nvSpPr>
        <p:spPr>
          <a:xfrm>
            <a:off x="4098221" y="2055811"/>
            <a:ext cx="3199140" cy="3539556"/>
          </a:xfrm>
          <a:prstGeom prst="roundRect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Engage in the implementation science of AI/ML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247CE6-8195-4013-A07B-60E6A23B9831}"/>
              </a:ext>
            </a:extLst>
          </p:cNvPr>
          <p:cNvSpPr/>
          <p:nvPr/>
        </p:nvSpPr>
        <p:spPr>
          <a:xfrm>
            <a:off x="7585578" y="2055810"/>
            <a:ext cx="3199139" cy="3539557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Partner in AI/ML policy and health equity work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2427EBB-7E0F-46CB-96E1-A2917AF6060E}"/>
              </a:ext>
            </a:extLst>
          </p:cNvPr>
          <p:cNvSpPr/>
          <p:nvPr/>
        </p:nvSpPr>
        <p:spPr>
          <a:xfrm>
            <a:off x="610865" y="959991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Clinical Decision Making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0E21B7-A3D9-4516-9116-DDFC6EE4C820}"/>
              </a:ext>
            </a:extLst>
          </p:cNvPr>
          <p:cNvSpPr/>
          <p:nvPr/>
        </p:nvSpPr>
        <p:spPr>
          <a:xfrm>
            <a:off x="2310552" y="959991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Population Health Management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64ACCC-CFC5-4D52-A463-7588E6C90D41}"/>
              </a:ext>
            </a:extLst>
          </p:cNvPr>
          <p:cNvSpPr/>
          <p:nvPr/>
        </p:nvSpPr>
        <p:spPr>
          <a:xfrm>
            <a:off x="4010239" y="959991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Value Based Care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FA04D55-3DA3-4E98-963B-14040ECDFF11}"/>
              </a:ext>
            </a:extLst>
          </p:cNvPr>
          <p:cNvSpPr/>
          <p:nvPr/>
        </p:nvSpPr>
        <p:spPr>
          <a:xfrm>
            <a:off x="5715649" y="959991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Transitions of Care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9C6A335-ABA2-43FD-97E5-F6884F8B94D2}"/>
              </a:ext>
            </a:extLst>
          </p:cNvPr>
          <p:cNvSpPr/>
          <p:nvPr/>
        </p:nvSpPr>
        <p:spPr>
          <a:xfrm>
            <a:off x="7421059" y="959991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Care Team Burnout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6291812-5E61-479A-B787-0E6FD2E77598}"/>
              </a:ext>
            </a:extLst>
          </p:cNvPr>
          <p:cNvSpPr/>
          <p:nvPr/>
        </p:nvSpPr>
        <p:spPr>
          <a:xfrm>
            <a:off x="9126469" y="959991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 Policy, Education and Development</a:t>
            </a:r>
          </a:p>
        </p:txBody>
      </p:sp>
    </p:spTree>
    <p:extLst>
      <p:ext uri="{BB962C8B-B14F-4D97-AF65-F5344CB8AC3E}">
        <p14:creationId xmlns:p14="http://schemas.microsoft.com/office/powerpoint/2010/main" val="188753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3" grpId="0" animBg="1"/>
      <p:bldP spid="16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8EFAA-0F06-4EBF-58D1-E683017C6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58;p287">
            <a:extLst>
              <a:ext uri="{FF2B5EF4-FFF2-40B4-BE49-F238E27FC236}">
                <a16:creationId xmlns:a16="http://schemas.microsoft.com/office/drawing/2014/main" id="{6F22D5C3-9EDE-B161-1802-E92EA0F717D2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457;p287">
            <a:extLst>
              <a:ext uri="{FF2B5EF4-FFF2-40B4-BE49-F238E27FC236}">
                <a16:creationId xmlns:a16="http://schemas.microsoft.com/office/drawing/2014/main" id="{1EFE7468-6316-B4FE-3857-4A345AE4CDEC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458;p287">
            <a:extLst>
              <a:ext uri="{FF2B5EF4-FFF2-40B4-BE49-F238E27FC236}">
                <a16:creationId xmlns:a16="http://schemas.microsoft.com/office/drawing/2014/main" id="{8BE4F9EC-EDB6-09E2-39C1-4EB0617B6C8D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51118E-CC2B-EC9A-106E-16B3B130E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1402" y="6235226"/>
            <a:ext cx="3263452" cy="496512"/>
          </a:xfrm>
          <a:prstGeom prst="rect">
            <a:avLst/>
          </a:prstGeom>
        </p:spPr>
      </p:pic>
      <p:pic>
        <p:nvPicPr>
          <p:cNvPr id="9" name="Picture 8" descr="A red rectangular object with white text&#10;&#10;Description automatically generated">
            <a:extLst>
              <a:ext uri="{FF2B5EF4-FFF2-40B4-BE49-F238E27FC236}">
                <a16:creationId xmlns:a16="http://schemas.microsoft.com/office/drawing/2014/main" id="{F3569A82-A367-FAA3-42E1-A59EB890E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595" y="2265755"/>
            <a:ext cx="3968232" cy="2132424"/>
          </a:xfrm>
          <a:prstGeom prst="rect">
            <a:avLst/>
          </a:prstGeom>
        </p:spPr>
      </p:pic>
      <p:pic>
        <p:nvPicPr>
          <p:cNvPr id="10" name="Picture 9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6459D0AC-8120-87E7-FD69-05C23DA1D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090" y="4360338"/>
            <a:ext cx="2952910" cy="95597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ECC243C-4832-3CC2-A131-43212A8F4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890" y="1921565"/>
            <a:ext cx="5059406" cy="14149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CAD01C-99E5-F882-FAB5-6FFF34EC94DB}"/>
              </a:ext>
            </a:extLst>
          </p:cNvPr>
          <p:cNvSpPr txBox="1"/>
          <p:nvPr/>
        </p:nvSpPr>
        <p:spPr>
          <a:xfrm>
            <a:off x="7089752" y="3318894"/>
            <a:ext cx="3528653" cy="997196"/>
          </a:xfrm>
          <a:prstGeom prst="rect">
            <a:avLst/>
          </a:prstGeom>
          <a:noFill/>
        </p:spPr>
        <p:txBody>
          <a:bodyPr wrap="square" lIns="109728" tIns="54864" rIns="109728" bIns="54864" rtlCol="0" anchor="t">
            <a:spAutoFit/>
          </a:bodyPr>
          <a:lstStyle>
            <a:defPPr>
              <a:defRPr lang="en-US"/>
            </a:defPPr>
            <a:lvl1pPr marL="0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032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063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095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125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158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190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223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8253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40" b="0" i="0" dirty="0">
                <a:solidFill>
                  <a:srgbClr val="8B1010"/>
                </a:solidFill>
                <a:effectLst/>
                <a:latin typeface="Roboto" panose="02000000000000000000" pitchFamily="2" charset="0"/>
              </a:rPr>
              <a:t>Charles Friedman, 2009</a:t>
            </a:r>
          </a:p>
          <a:p>
            <a:r>
              <a:rPr lang="en-US" sz="1440" dirty="0">
                <a:solidFill>
                  <a:srgbClr val="8B1010"/>
                </a:solidFill>
                <a:latin typeface="Roboto" panose="02000000000000000000" pitchFamily="2" charset="0"/>
              </a:rPr>
              <a:t>-</a:t>
            </a:r>
            <a:r>
              <a:rPr lang="en-US" sz="1440" b="0" i="0" dirty="0">
                <a:solidFill>
                  <a:srgbClr val="8B1010"/>
                </a:solidFill>
                <a:effectLst/>
                <a:latin typeface="Roboto" panose="02000000000000000000" pitchFamily="2" charset="0"/>
              </a:rPr>
              <a:t>A "fundamental theorem" of biomedical informatics. J Am Med Inform Assoc. 2009 Mar-Apr;16(2):169-70.</a:t>
            </a:r>
            <a:endParaRPr lang="en-US" sz="1440" dirty="0">
              <a:solidFill>
                <a:srgbClr val="8B1010"/>
              </a:solidFill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BF185CEB-F762-CA64-BE46-57CE73699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201CB-1D9F-940C-EC85-3F76813733F5}"/>
              </a:ext>
            </a:extLst>
          </p:cNvPr>
          <p:cNvSpPr txBox="1"/>
          <p:nvPr/>
        </p:nvSpPr>
        <p:spPr>
          <a:xfrm>
            <a:off x="235694" y="6791298"/>
            <a:ext cx="642491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032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063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095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125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158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190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223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8253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20" dirty="0"/>
              <a:t>Erik Brynjolfsson, Professor, Director Stanford Digital Economy Lab</a:t>
            </a:r>
          </a:p>
          <a:p>
            <a:r>
              <a:rPr lang="en-US" sz="1320" dirty="0"/>
              <a:t>https://</a:t>
            </a:r>
            <a:r>
              <a:rPr lang="en-US" sz="1320" dirty="0" err="1"/>
              <a:t>digitaleconomy.stanford.edu</a:t>
            </a:r>
            <a:r>
              <a:rPr lang="en-US" sz="1320" dirty="0"/>
              <a:t>/news/the-turing-trap-the-promise-peril-of-human-like-artificial-intelligence/</a:t>
            </a:r>
          </a:p>
        </p:txBody>
      </p:sp>
    </p:spTree>
    <p:extLst>
      <p:ext uri="{BB962C8B-B14F-4D97-AF65-F5344CB8AC3E}">
        <p14:creationId xmlns:p14="http://schemas.microsoft.com/office/powerpoint/2010/main" val="2648615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939DE-A3D7-A961-3F20-BDF923476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58;p287">
            <a:extLst>
              <a:ext uri="{FF2B5EF4-FFF2-40B4-BE49-F238E27FC236}">
                <a16:creationId xmlns:a16="http://schemas.microsoft.com/office/drawing/2014/main" id="{AD41A6B6-94C8-E355-E779-ACCE2EB1D52E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457;p287">
            <a:extLst>
              <a:ext uri="{FF2B5EF4-FFF2-40B4-BE49-F238E27FC236}">
                <a16:creationId xmlns:a16="http://schemas.microsoft.com/office/drawing/2014/main" id="{6DD1F48A-AA34-9476-0159-728C732F07B6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458;p287">
            <a:extLst>
              <a:ext uri="{FF2B5EF4-FFF2-40B4-BE49-F238E27FC236}">
                <a16:creationId xmlns:a16="http://schemas.microsoft.com/office/drawing/2014/main" id="{07D66DC1-13EC-4BF1-5A28-58DFC2190EC9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07DBC2-8C1C-3599-3C69-851E0362B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1402" y="6235226"/>
            <a:ext cx="3263452" cy="496512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15274284-7BB4-1144-8873-2936D6315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67A92BD-7FBB-554C-712B-1EF667F11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206" y="1599321"/>
            <a:ext cx="7189489" cy="41750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BC9243-D8CE-C739-47B4-03415AAAFFBD}"/>
              </a:ext>
            </a:extLst>
          </p:cNvPr>
          <p:cNvSpPr txBox="1"/>
          <p:nvPr/>
        </p:nvSpPr>
        <p:spPr>
          <a:xfrm>
            <a:off x="235694" y="6791298"/>
            <a:ext cx="642491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032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063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095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125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158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190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223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8253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20" dirty="0"/>
              <a:t>Erik Brynjolfsson, Professor, Director Stanford Digital Economy Lab</a:t>
            </a:r>
          </a:p>
          <a:p>
            <a:r>
              <a:rPr lang="en-US" sz="1320" dirty="0"/>
              <a:t>https://</a:t>
            </a:r>
            <a:r>
              <a:rPr lang="en-US" sz="1320" dirty="0" err="1"/>
              <a:t>digitaleconomy.stanford.edu</a:t>
            </a:r>
            <a:r>
              <a:rPr lang="en-US" sz="1320" dirty="0"/>
              <a:t>/news/the-turing-trap-the-promise-peril-of-human-like-artificial-intelligence/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74F62F-9AA5-F24C-E761-A9F505494EE0}"/>
              </a:ext>
            </a:extLst>
          </p:cNvPr>
          <p:cNvSpPr txBox="1"/>
          <p:nvPr/>
        </p:nvSpPr>
        <p:spPr>
          <a:xfrm>
            <a:off x="2877553" y="5768471"/>
            <a:ext cx="7566109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6032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063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095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125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158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190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223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8253" algn="l" defTabSz="586032" rtl="0" eaLnBrk="1" latinLnBrk="0" hangingPunct="1">
              <a:defRPr sz="24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20" dirty="0"/>
              <a:t>Erik Brynjolfsson, Professor, Director Stanford Digital Economy Lab</a:t>
            </a:r>
          </a:p>
          <a:p>
            <a:r>
              <a:rPr lang="en-US" sz="1320" dirty="0"/>
              <a:t>https://</a:t>
            </a:r>
            <a:r>
              <a:rPr lang="en-US" sz="1320" dirty="0" err="1"/>
              <a:t>digitaleconomy.stanford.edu</a:t>
            </a:r>
            <a:r>
              <a:rPr lang="en-US" sz="1320" dirty="0"/>
              <a:t>/news/the-turing-trap-the-promise-peril-of-human-like-artificial-intelligence/</a:t>
            </a:r>
          </a:p>
        </p:txBody>
      </p:sp>
    </p:spTree>
    <p:extLst>
      <p:ext uri="{BB962C8B-B14F-4D97-AF65-F5344CB8AC3E}">
        <p14:creationId xmlns:p14="http://schemas.microsoft.com/office/powerpoint/2010/main" val="697346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3588F3A-3A92-44D0-9F5B-3BF2995A9C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48" t="8188" r="5000" b="8753"/>
          <a:stretch/>
        </p:blipFill>
        <p:spPr>
          <a:xfrm>
            <a:off x="8217724" y="2396697"/>
            <a:ext cx="1306286" cy="1341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EF936D-6154-48FC-BFF7-1AD5938E5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1" y="127131"/>
            <a:ext cx="9144000" cy="1120004"/>
          </a:xfrm>
        </p:spPr>
        <p:txBody>
          <a:bodyPr>
            <a:noAutofit/>
          </a:bodyPr>
          <a:lstStyle/>
          <a:p>
            <a:r>
              <a:rPr lang="en-US" sz="4800" dirty="0"/>
              <a:t>Thank you! Questions?</a:t>
            </a:r>
          </a:p>
        </p:txBody>
      </p:sp>
      <p:sp>
        <p:nvSpPr>
          <p:cNvPr id="6" name="Google Shape;1457;p287">
            <a:extLst>
              <a:ext uri="{FF2B5EF4-FFF2-40B4-BE49-F238E27FC236}">
                <a16:creationId xmlns:a16="http://schemas.microsoft.com/office/drawing/2014/main" id="{A5202206-B11C-4069-B27A-61D034D91133}"/>
              </a:ext>
            </a:extLst>
          </p:cNvPr>
          <p:cNvSpPr/>
          <p:nvPr/>
        </p:nvSpPr>
        <p:spPr>
          <a:xfrm>
            <a:off x="0" y="6027002"/>
            <a:ext cx="4267200" cy="830998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458;p287">
            <a:extLst>
              <a:ext uri="{FF2B5EF4-FFF2-40B4-BE49-F238E27FC236}">
                <a16:creationId xmlns:a16="http://schemas.microsoft.com/office/drawing/2014/main" id="{BDAA2461-F603-4F0A-88E0-D1C0C7B534D8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458;p287">
            <a:extLst>
              <a:ext uri="{FF2B5EF4-FFF2-40B4-BE49-F238E27FC236}">
                <a16:creationId xmlns:a16="http://schemas.microsoft.com/office/drawing/2014/main" id="{C94C94C8-3485-4E45-9C8A-6CC2E88B0F3A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215573-58AE-4116-AC61-41C816630C54}"/>
              </a:ext>
            </a:extLst>
          </p:cNvPr>
          <p:cNvSpPr txBox="1"/>
          <p:nvPr/>
        </p:nvSpPr>
        <p:spPr>
          <a:xfrm>
            <a:off x="3602848" y="5179599"/>
            <a:ext cx="315556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b="1" dirty="0">
                <a:solidFill>
                  <a:schemeClr val="tx2"/>
                </a:solidFill>
              </a:rPr>
              <a:t>LinkedIn</a:t>
            </a: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600" dirty="0" err="1">
                <a:solidFill>
                  <a:schemeClr val="tx2"/>
                </a:solidFill>
              </a:rPr>
              <a:t>www.linkedin.com</a:t>
            </a:r>
            <a:r>
              <a:rPr lang="en-US" sz="1600" dirty="0">
                <a:solidFill>
                  <a:schemeClr val="tx2"/>
                </a:solidFill>
              </a:rPr>
              <a:t>/in/timothytsai1</a:t>
            </a:r>
          </a:p>
          <a:p>
            <a:pPr algn="ctr">
              <a:spcBef>
                <a:spcPts val="600"/>
              </a:spcBef>
            </a:pPr>
            <a:endParaRPr lang="en-US" sz="1600" dirty="0">
              <a:solidFill>
                <a:schemeClr val="tx2"/>
              </a:solidFill>
            </a:endParaRPr>
          </a:p>
          <a:p>
            <a:pPr algn="ctr"/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D09F64-6F09-4DD5-85F7-12EEE3B5D5E2}"/>
              </a:ext>
            </a:extLst>
          </p:cNvPr>
          <p:cNvSpPr txBox="1"/>
          <p:nvPr/>
        </p:nvSpPr>
        <p:spPr>
          <a:xfrm>
            <a:off x="1155579" y="5179599"/>
            <a:ext cx="2408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b="1" dirty="0">
                <a:solidFill>
                  <a:schemeClr val="tx2"/>
                </a:solidFill>
              </a:rPr>
              <a:t>Email</a:t>
            </a: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600" dirty="0" err="1">
                <a:solidFill>
                  <a:schemeClr val="tx2"/>
                </a:solidFill>
              </a:rPr>
              <a:t>timothy.tsai@stanford.edu</a:t>
            </a:r>
            <a:endParaRPr lang="en-US" sz="1600" dirty="0">
              <a:solidFill>
                <a:schemeClr val="tx2"/>
              </a:solidFill>
            </a:endParaRPr>
          </a:p>
          <a:p>
            <a:pPr algn="ctr"/>
            <a:endParaRPr lang="en-US" sz="1600" dirty="0"/>
          </a:p>
        </p:txBody>
      </p:sp>
      <p:pic>
        <p:nvPicPr>
          <p:cNvPr id="4" name="Picture 3" descr="A black dog lying on a white carpet&#10;&#10;Description automatically generated">
            <a:extLst>
              <a:ext uri="{FF2B5EF4-FFF2-40B4-BE49-F238E27FC236}">
                <a16:creationId xmlns:a16="http://schemas.microsoft.com/office/drawing/2014/main" id="{54BB3BFC-C4A2-F57F-3D22-986F7FECA4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79" r="10168" b="9716"/>
          <a:stretch/>
        </p:blipFill>
        <p:spPr>
          <a:xfrm rot="5400000">
            <a:off x="2345988" y="1887487"/>
            <a:ext cx="3017520" cy="26517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FFFFFC-F58A-A0DD-8F0E-26B95F54CE19}"/>
              </a:ext>
            </a:extLst>
          </p:cNvPr>
          <p:cNvSpPr txBox="1"/>
          <p:nvPr/>
        </p:nvSpPr>
        <p:spPr>
          <a:xfrm>
            <a:off x="6758409" y="3786999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med.stanford.edu</a:t>
            </a:r>
            <a:r>
              <a:rPr lang="en-US" dirty="0"/>
              <a:t>/healthcare-</a:t>
            </a:r>
            <a:r>
              <a:rPr lang="en-US" dirty="0" err="1"/>
              <a:t>ai.html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44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8;p287">
            <a:extLst>
              <a:ext uri="{FF2B5EF4-FFF2-40B4-BE49-F238E27FC236}">
                <a16:creationId xmlns:a16="http://schemas.microsoft.com/office/drawing/2014/main" id="{67BF1FCB-7BA5-4DFA-98DF-D64D2DF01B1A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457;p287">
            <a:extLst>
              <a:ext uri="{FF2B5EF4-FFF2-40B4-BE49-F238E27FC236}">
                <a16:creationId xmlns:a16="http://schemas.microsoft.com/office/drawing/2014/main" id="{65537064-DEBB-4477-AAA2-025518260C9B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458;p287">
            <a:extLst>
              <a:ext uri="{FF2B5EF4-FFF2-40B4-BE49-F238E27FC236}">
                <a16:creationId xmlns:a16="http://schemas.microsoft.com/office/drawing/2014/main" id="{BBB1D66B-AE7A-40DF-B4D4-15BEAFDE363E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6ACE1-DAA0-4DD3-A146-32AF6BAD2B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0668000" y="5595368"/>
            <a:ext cx="1371600" cy="113637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85E0E8-14C5-4C96-A113-6C35636DE026}"/>
              </a:ext>
            </a:extLst>
          </p:cNvPr>
          <p:cNvSpPr/>
          <p:nvPr/>
        </p:nvSpPr>
        <p:spPr>
          <a:xfrm>
            <a:off x="610865" y="2055812"/>
            <a:ext cx="3199139" cy="353955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Not enough attention to </a:t>
            </a:r>
            <a:r>
              <a:rPr lang="en-US" sz="2800" b="1" dirty="0">
                <a:solidFill>
                  <a:schemeClr val="tx1"/>
                </a:solidFill>
              </a:rPr>
              <a:t>primary care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4CA0E0-B8F9-4757-9A7A-21E63EC591CD}"/>
              </a:ext>
            </a:extLst>
          </p:cNvPr>
          <p:cNvSpPr/>
          <p:nvPr/>
        </p:nvSpPr>
        <p:spPr>
          <a:xfrm>
            <a:off x="4098221" y="2055811"/>
            <a:ext cx="3199140" cy="3539556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Not enough attention to </a:t>
            </a:r>
            <a:r>
              <a:rPr lang="en-US" sz="2800" b="1" dirty="0">
                <a:solidFill>
                  <a:schemeClr val="tx1"/>
                </a:solidFill>
              </a:rPr>
              <a:t>implementation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2ED8B4-97D3-486D-8B35-F227F4BDA93C}"/>
              </a:ext>
            </a:extLst>
          </p:cNvPr>
          <p:cNvSpPr/>
          <p:nvPr/>
        </p:nvSpPr>
        <p:spPr>
          <a:xfrm>
            <a:off x="7585579" y="2055811"/>
            <a:ext cx="3199139" cy="353955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Not enough attention to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DEI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71EFE49-C4FE-41E1-8707-8C2142EF0D6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What is Missing in Healthcare AI/ML Today?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581695D-47FB-49E1-B742-1DF15FA5F8F1}"/>
              </a:ext>
            </a:extLst>
          </p:cNvPr>
          <p:cNvSpPr/>
          <p:nvPr/>
        </p:nvSpPr>
        <p:spPr>
          <a:xfrm>
            <a:off x="610864" y="2055810"/>
            <a:ext cx="3199139" cy="3539555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Only 3% of FDA approved AI/ML tools is intended for primary care, and 1% of AI/ML research funding goes to primary care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493815B-FF89-4282-91D2-5F91E6DD48CE}"/>
              </a:ext>
            </a:extLst>
          </p:cNvPr>
          <p:cNvSpPr/>
          <p:nvPr/>
        </p:nvSpPr>
        <p:spPr>
          <a:xfrm>
            <a:off x="4098220" y="2055809"/>
            <a:ext cx="3199140" cy="3539556"/>
          </a:xfrm>
          <a:prstGeom prst="roundRect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90% of AI/ML models never make it to production, and 97% of FDA approved AI/ML tools never undergo prospective evaluation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247CE6-8195-4013-A07B-60E6A23B9831}"/>
              </a:ext>
            </a:extLst>
          </p:cNvPr>
          <p:cNvSpPr/>
          <p:nvPr/>
        </p:nvSpPr>
        <p:spPr>
          <a:xfrm>
            <a:off x="7585576" y="2055808"/>
            <a:ext cx="3199139" cy="3539557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AI/ML activity is concentrated in a short list of affluent academic centers, and community engagement is little to non-existent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1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5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8;p287">
            <a:extLst>
              <a:ext uri="{FF2B5EF4-FFF2-40B4-BE49-F238E27FC236}">
                <a16:creationId xmlns:a16="http://schemas.microsoft.com/office/drawing/2014/main" id="{67BF1FCB-7BA5-4DFA-98DF-D64D2DF01B1A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457;p287">
            <a:extLst>
              <a:ext uri="{FF2B5EF4-FFF2-40B4-BE49-F238E27FC236}">
                <a16:creationId xmlns:a16="http://schemas.microsoft.com/office/drawing/2014/main" id="{65537064-DEBB-4477-AAA2-025518260C9B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458;p287">
            <a:extLst>
              <a:ext uri="{FF2B5EF4-FFF2-40B4-BE49-F238E27FC236}">
                <a16:creationId xmlns:a16="http://schemas.microsoft.com/office/drawing/2014/main" id="{BBB1D66B-AE7A-40DF-B4D4-15BEAFDE363E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6ACE1-DAA0-4DD3-A146-32AF6BAD2B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0668000" y="5595368"/>
            <a:ext cx="1371600" cy="113637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85E0E8-14C5-4C96-A113-6C35636DE026}"/>
              </a:ext>
            </a:extLst>
          </p:cNvPr>
          <p:cNvSpPr/>
          <p:nvPr/>
        </p:nvSpPr>
        <p:spPr>
          <a:xfrm>
            <a:off x="610865" y="2055812"/>
            <a:ext cx="3199139" cy="353955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Not enough attention to </a:t>
            </a:r>
            <a:r>
              <a:rPr lang="en-US" sz="3000" b="1" dirty="0">
                <a:solidFill>
                  <a:schemeClr val="tx1"/>
                </a:solidFill>
              </a:rPr>
              <a:t>primary care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4CA0E0-B8F9-4757-9A7A-21E63EC591CD}"/>
              </a:ext>
            </a:extLst>
          </p:cNvPr>
          <p:cNvSpPr/>
          <p:nvPr/>
        </p:nvSpPr>
        <p:spPr>
          <a:xfrm>
            <a:off x="4098221" y="2055811"/>
            <a:ext cx="3199140" cy="3539556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Not enough attention to </a:t>
            </a:r>
            <a:r>
              <a:rPr lang="en-US" sz="3000" b="1" dirty="0">
                <a:solidFill>
                  <a:schemeClr val="tx1"/>
                </a:solidFill>
              </a:rPr>
              <a:t>implementation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2ED8B4-97D3-486D-8B35-F227F4BDA93C}"/>
              </a:ext>
            </a:extLst>
          </p:cNvPr>
          <p:cNvSpPr/>
          <p:nvPr/>
        </p:nvSpPr>
        <p:spPr>
          <a:xfrm>
            <a:off x="7585579" y="2055811"/>
            <a:ext cx="3199139" cy="353955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Not enough attention to </a:t>
            </a:r>
          </a:p>
          <a:p>
            <a:pPr algn="ctr"/>
            <a:r>
              <a:rPr lang="en-US" sz="3000" b="1" dirty="0">
                <a:solidFill>
                  <a:schemeClr val="tx1"/>
                </a:solidFill>
              </a:rPr>
              <a:t>DEI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71EFE49-C4FE-41E1-8707-8C2142EF0D6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How can a Research Team Address These Gaps?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581695D-47FB-49E1-B742-1DF15FA5F8F1}"/>
              </a:ext>
            </a:extLst>
          </p:cNvPr>
          <p:cNvSpPr/>
          <p:nvPr/>
        </p:nvSpPr>
        <p:spPr>
          <a:xfrm>
            <a:off x="610865" y="2055812"/>
            <a:ext cx="3199139" cy="3539555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Develop effective cross-sectoral collaborations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493815B-FF89-4282-91D2-5F91E6DD48CE}"/>
              </a:ext>
            </a:extLst>
          </p:cNvPr>
          <p:cNvSpPr/>
          <p:nvPr/>
        </p:nvSpPr>
        <p:spPr>
          <a:xfrm>
            <a:off x="4098221" y="2055811"/>
            <a:ext cx="3199140" cy="3539556"/>
          </a:xfrm>
          <a:prstGeom prst="roundRect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Engage in the implementation science of AI/ML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247CE6-8195-4013-A07B-60E6A23B9831}"/>
              </a:ext>
            </a:extLst>
          </p:cNvPr>
          <p:cNvSpPr/>
          <p:nvPr/>
        </p:nvSpPr>
        <p:spPr>
          <a:xfrm>
            <a:off x="7585578" y="2055810"/>
            <a:ext cx="3199139" cy="3539557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Partner in AI/ML policy and health equity work</a:t>
            </a:r>
          </a:p>
        </p:txBody>
      </p:sp>
    </p:spTree>
    <p:extLst>
      <p:ext uri="{BB962C8B-B14F-4D97-AF65-F5344CB8AC3E}">
        <p14:creationId xmlns:p14="http://schemas.microsoft.com/office/powerpoint/2010/main" val="210968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457;p287">
            <a:extLst>
              <a:ext uri="{FF2B5EF4-FFF2-40B4-BE49-F238E27FC236}">
                <a16:creationId xmlns:a16="http://schemas.microsoft.com/office/drawing/2014/main" id="{FD0461D8-3074-13B8-A506-3997148C5B88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1458;p287">
            <a:extLst>
              <a:ext uri="{FF2B5EF4-FFF2-40B4-BE49-F238E27FC236}">
                <a16:creationId xmlns:a16="http://schemas.microsoft.com/office/drawing/2014/main" id="{50EAF9B6-2133-7C69-F969-016BA2D5934F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668F334-A25F-14DA-33E2-C0091137BA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0668000" y="5595368"/>
            <a:ext cx="1371600" cy="1136370"/>
          </a:xfrm>
          <a:prstGeom prst="rect">
            <a:avLst/>
          </a:prstGeom>
        </p:spPr>
      </p:pic>
      <p:sp>
        <p:nvSpPr>
          <p:cNvPr id="24" name="Google Shape;1458;p287">
            <a:extLst>
              <a:ext uri="{FF2B5EF4-FFF2-40B4-BE49-F238E27FC236}">
                <a16:creationId xmlns:a16="http://schemas.microsoft.com/office/drawing/2014/main" id="{72F97C57-11E0-C4CD-6537-7AC5759C04DE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Rectangle: Rounded Corners 37">
            <a:extLst>
              <a:ext uri="{FF2B5EF4-FFF2-40B4-BE49-F238E27FC236}">
                <a16:creationId xmlns:a16="http://schemas.microsoft.com/office/drawing/2014/main" id="{BC883676-FD4C-AD04-449A-0524E782E880}"/>
              </a:ext>
            </a:extLst>
          </p:cNvPr>
          <p:cNvSpPr/>
          <p:nvPr/>
        </p:nvSpPr>
        <p:spPr>
          <a:xfrm>
            <a:off x="1066806" y="1266068"/>
            <a:ext cx="4475019" cy="432930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To bring leading edge AI technologies from “code to bedside” in support of the Quintuple Aim.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Vision</a:t>
            </a:r>
          </a:p>
          <a:p>
            <a:pPr algn="ctr"/>
            <a:endParaRPr lang="en-US" sz="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Source Sans Pro" panose="020B0503030403020204" pitchFamily="34" charset="0"/>
              </a:rPr>
              <a:t>To be a national leader in the study and implementation of AI technologies to solve specific, practical problems in healthcare.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Rectangle: Rounded Corners 36">
            <a:extLst>
              <a:ext uri="{FF2B5EF4-FFF2-40B4-BE49-F238E27FC236}">
                <a16:creationId xmlns:a16="http://schemas.microsoft.com/office/drawing/2014/main" id="{60A6897E-5C8B-4C4D-FD8B-6099C35F1F2A}"/>
              </a:ext>
            </a:extLst>
          </p:cNvPr>
          <p:cNvSpPr/>
          <p:nvPr/>
        </p:nvSpPr>
        <p:spPr>
          <a:xfrm>
            <a:off x="5913114" y="2706497"/>
            <a:ext cx="5212080" cy="2012126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Core Competencies</a:t>
            </a:r>
          </a:p>
          <a:p>
            <a:pPr algn="ctr"/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6ED30A3-7191-2A48-096C-4C8E469C9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702" y="3204152"/>
            <a:ext cx="847725" cy="8286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06EE623-DD17-27A8-F428-49CB222AE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7844" y="3182464"/>
            <a:ext cx="828675" cy="8477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6C2A2C3-AB07-C682-0C7D-8E4DF4853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554" y="3204152"/>
            <a:ext cx="800100" cy="79057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41E0217-AF1F-205D-982C-F9D84078B68C}"/>
              </a:ext>
            </a:extLst>
          </p:cNvPr>
          <p:cNvSpPr txBox="1"/>
          <p:nvPr/>
        </p:nvSpPr>
        <p:spPr>
          <a:xfrm>
            <a:off x="7690499" y="4032827"/>
            <a:ext cx="16877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Clinical integration workflow design and simulation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37A322-D1D1-2D60-E643-7AAAEEF7E87E}"/>
              </a:ext>
            </a:extLst>
          </p:cNvPr>
          <p:cNvSpPr txBox="1"/>
          <p:nvPr/>
        </p:nvSpPr>
        <p:spPr>
          <a:xfrm>
            <a:off x="6002710" y="4023148"/>
            <a:ext cx="16877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Translational AI research study design and AI implementation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B68E9E-C8FB-B19F-9C9C-979D67F4056E}"/>
              </a:ext>
            </a:extLst>
          </p:cNvPr>
          <p:cNvSpPr txBox="1"/>
          <p:nvPr/>
        </p:nvSpPr>
        <p:spPr>
          <a:xfrm>
            <a:off x="9378288" y="4023148"/>
            <a:ext cx="16877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Quality improvement and design thinking methodology</a:t>
            </a:r>
          </a:p>
        </p:txBody>
      </p:sp>
      <p:pic>
        <p:nvPicPr>
          <p:cNvPr id="39" name="Picture 38" descr="A picture containing shape&#10;&#10;Description automatically generated">
            <a:extLst>
              <a:ext uri="{FF2B5EF4-FFF2-40B4-BE49-F238E27FC236}">
                <a16:creationId xmlns:a16="http://schemas.microsoft.com/office/drawing/2014/main" id="{EDBEB53D-0EED-BF78-F584-17A2653AB5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47" y="385688"/>
            <a:ext cx="2983214" cy="583694"/>
          </a:xfrm>
          <a:prstGeom prst="rect">
            <a:avLst/>
          </a:prstGeom>
        </p:spPr>
      </p:pic>
      <p:pic>
        <p:nvPicPr>
          <p:cNvPr id="3074" name="Picture 2" descr="The Evolution of the Quintuple Aim: Health Equity, Health Outcomes, and the  Economy | Journal of the American College of Cardiology">
            <a:extLst>
              <a:ext uri="{FF2B5EF4-FFF2-40B4-BE49-F238E27FC236}">
                <a16:creationId xmlns:a16="http://schemas.microsoft.com/office/drawing/2014/main" id="{B8392C32-ADD9-9A6D-B8A9-678A91126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114" y="4868462"/>
            <a:ext cx="6350000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19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13"/>
    </mc:Choice>
    <mc:Fallback xmlns="">
      <p:transition spd="slow" advTm="31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E32D4E-D3AB-A2A9-48DB-CED9661D5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783" y="4541000"/>
            <a:ext cx="1296749" cy="12967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8FA5A8-31CE-483E-B25D-CB125ECF3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042" y="658511"/>
            <a:ext cx="1506154" cy="150615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09845EF-BC8F-4779-940F-1ED93A8FCD3F}"/>
              </a:ext>
            </a:extLst>
          </p:cNvPr>
          <p:cNvSpPr/>
          <p:nvPr/>
        </p:nvSpPr>
        <p:spPr>
          <a:xfrm>
            <a:off x="1675293" y="1091644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Clinical Decision Making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AF1FCDE-D342-49C4-B76E-6C0899013C10}"/>
              </a:ext>
            </a:extLst>
          </p:cNvPr>
          <p:cNvSpPr/>
          <p:nvPr/>
        </p:nvSpPr>
        <p:spPr>
          <a:xfrm>
            <a:off x="1675293" y="2037221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Population Health Management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4E296AE-6ADD-46FD-A558-10865A4D835D}"/>
              </a:ext>
            </a:extLst>
          </p:cNvPr>
          <p:cNvSpPr/>
          <p:nvPr/>
        </p:nvSpPr>
        <p:spPr>
          <a:xfrm>
            <a:off x="1675293" y="2983389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Value Based Care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698B0C1-AF44-4572-B77A-1BE7D382917B}"/>
              </a:ext>
            </a:extLst>
          </p:cNvPr>
          <p:cNvSpPr/>
          <p:nvPr/>
        </p:nvSpPr>
        <p:spPr>
          <a:xfrm>
            <a:off x="1675293" y="4876197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Care Team Burnout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F60D36B-55D2-40CC-9B5C-93F7BCF6684A}"/>
              </a:ext>
            </a:extLst>
          </p:cNvPr>
          <p:cNvSpPr/>
          <p:nvPr/>
        </p:nvSpPr>
        <p:spPr>
          <a:xfrm>
            <a:off x="1675293" y="3929793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Transitions of Care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D9F7C09-9E31-4BF5-9E4B-80068BD27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754" y="4045688"/>
            <a:ext cx="1691932" cy="4074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094B868-C27A-490B-9C34-76D9E900C9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344"/>
          <a:stretch/>
        </p:blipFill>
        <p:spPr>
          <a:xfrm>
            <a:off x="6864904" y="5017279"/>
            <a:ext cx="1746056" cy="363761"/>
          </a:xfrm>
          <a:prstGeom prst="rect">
            <a:avLst/>
          </a:prstGeom>
        </p:spPr>
      </p:pic>
      <p:pic>
        <p:nvPicPr>
          <p:cNvPr id="50" name="Picture 2" descr="Center for Automotive Research at Stanford">
            <a:extLst>
              <a:ext uri="{FF2B5EF4-FFF2-40B4-BE49-F238E27FC236}">
                <a16:creationId xmlns:a16="http://schemas.microsoft.com/office/drawing/2014/main" id="{2EA17C9A-506F-4099-BE82-3D351841D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48" y="2124129"/>
            <a:ext cx="613773" cy="46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9CEA43F-0800-4C80-ADD8-DEA23AAF79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8171" y="4045689"/>
            <a:ext cx="1599589" cy="42017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1505081-6B09-4E8A-B059-D9EDC1F7F4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1501" y="2113548"/>
            <a:ext cx="1107585" cy="451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18B6E7-C3BA-49C8-A7C2-D8A678E188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5225" y="5017279"/>
            <a:ext cx="1495449" cy="36156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1597828-4585-4F04-87C2-CD64CDB72A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8684" b="18395"/>
          <a:stretch/>
        </p:blipFill>
        <p:spPr>
          <a:xfrm>
            <a:off x="3486540" y="1196850"/>
            <a:ext cx="2019270" cy="40548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AE43810-BFD8-45D0-B644-C239102B19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4491" y="3099400"/>
            <a:ext cx="2098843" cy="3942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7EA4B7C-3083-49C3-ACD6-005409A5A3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60551" y="1196851"/>
            <a:ext cx="1954174" cy="407603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E5CDCC-8565-4ABA-8F83-112F7FC89C57}"/>
              </a:ext>
            </a:extLst>
          </p:cNvPr>
          <p:cNvSpPr/>
          <p:nvPr/>
        </p:nvSpPr>
        <p:spPr>
          <a:xfrm>
            <a:off x="1675293" y="5822601"/>
            <a:ext cx="16185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 Policy, Education and Development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E584A0D-112A-4EE1-8267-D7279A8F8C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0343" y="5929514"/>
            <a:ext cx="1015338" cy="432767"/>
          </a:xfrm>
          <a:prstGeom prst="rect">
            <a:avLst/>
          </a:prstGeom>
        </p:spPr>
      </p:pic>
      <p:pic>
        <p:nvPicPr>
          <p:cNvPr id="39" name="Picture 2" descr="Board Certified in Family Medicine - Certification Matters. If your doctor  is certified by an ABMS Member">
            <a:extLst>
              <a:ext uri="{FF2B5EF4-FFF2-40B4-BE49-F238E27FC236}">
                <a16:creationId xmlns:a16="http://schemas.microsoft.com/office/drawing/2014/main" id="{F85D16E3-6670-4602-8586-36FBAFDE4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731" y="5942980"/>
            <a:ext cx="1261904" cy="40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Job Application for Digital Health Coach - Remote - USA at Omada Health">
            <a:extLst>
              <a:ext uri="{FF2B5EF4-FFF2-40B4-BE49-F238E27FC236}">
                <a16:creationId xmlns:a16="http://schemas.microsoft.com/office/drawing/2014/main" id="{7D61D9B3-48CA-4560-A475-56E5AF17D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17838" r="6627" b="21627"/>
          <a:stretch/>
        </p:blipFill>
        <p:spPr bwMode="auto">
          <a:xfrm>
            <a:off x="5239215" y="2084338"/>
            <a:ext cx="1459146" cy="53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2D8500-F090-4596-AA1C-E4C9A550FE32}"/>
              </a:ext>
            </a:extLst>
          </p:cNvPr>
          <p:cNvSpPr txBox="1"/>
          <p:nvPr/>
        </p:nvSpPr>
        <p:spPr>
          <a:xfrm>
            <a:off x="3796684" y="1601192"/>
            <a:ext cx="251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Dermatology in Primary Care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E246C9-B25C-48F4-B259-804BD4B8FDC0}"/>
              </a:ext>
            </a:extLst>
          </p:cNvPr>
          <p:cNvSpPr txBox="1"/>
          <p:nvPr/>
        </p:nvSpPr>
        <p:spPr>
          <a:xfrm>
            <a:off x="6532562" y="1593977"/>
            <a:ext cx="1766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Autoimmune Disease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85CBBAF-511C-47BB-8FF2-4BA965B5948C}"/>
              </a:ext>
            </a:extLst>
          </p:cNvPr>
          <p:cNvSpPr txBox="1"/>
          <p:nvPr/>
        </p:nvSpPr>
        <p:spPr>
          <a:xfrm>
            <a:off x="8614427" y="1593977"/>
            <a:ext cx="1548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Behavioral Health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2A30949-7CF7-4004-A3CB-A61A9049A250}"/>
              </a:ext>
            </a:extLst>
          </p:cNvPr>
          <p:cNvSpPr txBox="1"/>
          <p:nvPr/>
        </p:nvSpPr>
        <p:spPr>
          <a:xfrm>
            <a:off x="3856821" y="2547387"/>
            <a:ext cx="2743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Remote Patient Monitoring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5FC627B-16FE-4865-9545-FCB80DDC5D83}"/>
              </a:ext>
            </a:extLst>
          </p:cNvPr>
          <p:cNvSpPr txBox="1"/>
          <p:nvPr/>
        </p:nvSpPr>
        <p:spPr>
          <a:xfrm>
            <a:off x="6449894" y="2552169"/>
            <a:ext cx="251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Hypertension &amp; Heart Failure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B7A7B3C-64BA-4E24-9756-374B8F63CEF5}"/>
              </a:ext>
            </a:extLst>
          </p:cNvPr>
          <p:cNvSpPr txBox="1"/>
          <p:nvPr/>
        </p:nvSpPr>
        <p:spPr>
          <a:xfrm>
            <a:off x="3483590" y="3498441"/>
            <a:ext cx="241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Predicting ED/Hospitalizations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96F9525F-2431-4336-98A3-F8BC7A1CE9B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8684" b="18395"/>
          <a:stretch/>
        </p:blipFill>
        <p:spPr>
          <a:xfrm>
            <a:off x="5940112" y="3098147"/>
            <a:ext cx="2019270" cy="405486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F28A5CE8-9EC7-44C9-9A20-8E35F1E6ED7D}"/>
              </a:ext>
            </a:extLst>
          </p:cNvPr>
          <p:cNvSpPr txBox="1"/>
          <p:nvPr/>
        </p:nvSpPr>
        <p:spPr>
          <a:xfrm>
            <a:off x="5722123" y="3499498"/>
            <a:ext cx="241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Digital Care Coordinator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8254F86-F932-4F5A-A2F0-F53C22277B6A}"/>
              </a:ext>
            </a:extLst>
          </p:cNvPr>
          <p:cNvSpPr txBox="1"/>
          <p:nvPr/>
        </p:nvSpPr>
        <p:spPr>
          <a:xfrm>
            <a:off x="6532300" y="5386422"/>
            <a:ext cx="241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Categorization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35CA85C-2B0C-4623-8AED-DCF588447D31}"/>
              </a:ext>
            </a:extLst>
          </p:cNvPr>
          <p:cNvSpPr txBox="1"/>
          <p:nvPr/>
        </p:nvSpPr>
        <p:spPr>
          <a:xfrm>
            <a:off x="3591754" y="4447772"/>
            <a:ext cx="4778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Predicting Clinical Deterioration in Hospitals</a:t>
            </a:r>
          </a:p>
        </p:txBody>
      </p:sp>
      <p:pic>
        <p:nvPicPr>
          <p:cNvPr id="12" name="Picture 2" descr="Epic Systems - Wikipedia">
            <a:extLst>
              <a:ext uri="{FF2B5EF4-FFF2-40B4-BE49-F238E27FC236}">
                <a16:creationId xmlns:a16="http://schemas.microsoft.com/office/drawing/2014/main" id="{ADB36C4B-81B0-4DB4-80C8-F362AA8EA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331" y="4104018"/>
            <a:ext cx="789070" cy="33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346D5C2-423D-4A49-BC8F-9CB2550C16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344"/>
          <a:stretch/>
        </p:blipFill>
        <p:spPr>
          <a:xfrm>
            <a:off x="6424046" y="4047896"/>
            <a:ext cx="1946332" cy="405486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F6B6F243-3D67-4AB4-8E67-AFABD5E31B12}"/>
              </a:ext>
            </a:extLst>
          </p:cNvPr>
          <p:cNvSpPr txBox="1"/>
          <p:nvPr/>
        </p:nvSpPr>
        <p:spPr>
          <a:xfrm>
            <a:off x="8360551" y="4444977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Advance Care Planning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C6B6059-EE0F-45BD-920C-07AC02CBFEF0}"/>
              </a:ext>
            </a:extLst>
          </p:cNvPr>
          <p:cNvSpPr txBox="1"/>
          <p:nvPr/>
        </p:nvSpPr>
        <p:spPr>
          <a:xfrm>
            <a:off x="2757016" y="5384234"/>
            <a:ext cx="4956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Automating Clinical Documentation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ADF6075-8F1C-45DA-91AD-DD4161F1E424}"/>
              </a:ext>
            </a:extLst>
          </p:cNvPr>
          <p:cNvSpPr txBox="1"/>
          <p:nvPr/>
        </p:nvSpPr>
        <p:spPr>
          <a:xfrm>
            <a:off x="8666219" y="5386422"/>
            <a:ext cx="1734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Auto Reply</a:t>
            </a:r>
          </a:p>
        </p:txBody>
      </p:sp>
      <p:pic>
        <p:nvPicPr>
          <p:cNvPr id="1030" name="Picture 6" descr="National Academy of Medicine Extends Action Collaborative on Clinician  Well-Being and Resilience until 2022">
            <a:extLst>
              <a:ext uri="{FF2B5EF4-FFF2-40B4-BE49-F238E27FC236}">
                <a16:creationId xmlns:a16="http://schemas.microsoft.com/office/drawing/2014/main" id="{5EE0EF5F-0484-46C2-A5A7-902585F77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62" y="5762839"/>
            <a:ext cx="1305663" cy="78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226B97CA-6C00-44E7-9ED0-83FABF5FF7FB}"/>
              </a:ext>
            </a:extLst>
          </p:cNvPr>
          <p:cNvSpPr txBox="1"/>
          <p:nvPr/>
        </p:nvSpPr>
        <p:spPr>
          <a:xfrm>
            <a:off x="8899737" y="2550985"/>
            <a:ext cx="1377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Stress Sensing</a:t>
            </a:r>
          </a:p>
        </p:txBody>
      </p:sp>
      <p:pic>
        <p:nvPicPr>
          <p:cNvPr id="1034" name="Picture 10" descr="American Family Physician: AAFP Urges Swift Passage of Primary Care Patient  Protection Act - westhealth.org">
            <a:extLst>
              <a:ext uri="{FF2B5EF4-FFF2-40B4-BE49-F238E27FC236}">
                <a16:creationId xmlns:a16="http://schemas.microsoft.com/office/drawing/2014/main" id="{1BA8B83A-4614-453A-A5CB-C26DFFBA0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988" y="5942980"/>
            <a:ext cx="924409" cy="40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3238CDE-5806-4239-91F9-53AD3BED3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906" y="2140557"/>
            <a:ext cx="1691932" cy="407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D0DDB8-B721-41CC-908D-184A265A903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59086" y="3091242"/>
            <a:ext cx="1721985" cy="405486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B20F5368-14E4-4F65-82DF-DA43B23DBA0C}"/>
              </a:ext>
            </a:extLst>
          </p:cNvPr>
          <p:cNvSpPr txBox="1"/>
          <p:nvPr/>
        </p:nvSpPr>
        <p:spPr>
          <a:xfrm>
            <a:off x="7868717" y="3500828"/>
            <a:ext cx="2502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Care Gap Voice Assistant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313705-6D46-4706-9E4D-79972CE305F2}"/>
              </a:ext>
            </a:extLst>
          </p:cNvPr>
          <p:cNvGrpSpPr/>
          <p:nvPr/>
        </p:nvGrpSpPr>
        <p:grpSpPr>
          <a:xfrm>
            <a:off x="4121718" y="148282"/>
            <a:ext cx="4075122" cy="850569"/>
            <a:chOff x="4121718" y="107092"/>
            <a:chExt cx="4075122" cy="850569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13301F3F-575A-4096-80EE-B436EAC61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527772" y="213414"/>
              <a:ext cx="3136456" cy="613677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887948-C1E7-47AB-8590-E7481E239D51}"/>
                </a:ext>
              </a:extLst>
            </p:cNvPr>
            <p:cNvSpPr/>
            <p:nvPr/>
          </p:nvSpPr>
          <p:spPr>
            <a:xfrm>
              <a:off x="4121718" y="107092"/>
              <a:ext cx="4075122" cy="850569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 descr="Santa Clara Family Health Plan">
            <a:extLst>
              <a:ext uri="{FF2B5EF4-FFF2-40B4-BE49-F238E27FC236}">
                <a16:creationId xmlns:a16="http://schemas.microsoft.com/office/drawing/2014/main" id="{A217128A-88BA-487B-8DA9-06A3165CE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838" y="1173076"/>
            <a:ext cx="635207" cy="44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rdon and Betty Moore Foundation - Legacy Landscapes Fund">
            <a:extLst>
              <a:ext uri="{FF2B5EF4-FFF2-40B4-BE49-F238E27FC236}">
                <a16:creationId xmlns:a16="http://schemas.microsoft.com/office/drawing/2014/main" id="{1D569EE4-FBE3-4057-84DB-A40909C0B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789" y="5737848"/>
            <a:ext cx="1102535" cy="82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287D716F-F05F-4075-A0F1-A3A6659D9AD1}"/>
              </a:ext>
            </a:extLst>
          </p:cNvPr>
          <p:cNvSpPr txBox="1"/>
          <p:nvPr/>
        </p:nvSpPr>
        <p:spPr>
          <a:xfrm>
            <a:off x="3133186" y="6344224"/>
            <a:ext cx="251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Equity &amp; Governance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E037373-30D7-45F2-AE64-E3D4F97D5027}"/>
              </a:ext>
            </a:extLst>
          </p:cNvPr>
          <p:cNvSpPr txBox="1"/>
          <p:nvPr/>
        </p:nvSpPr>
        <p:spPr>
          <a:xfrm>
            <a:off x="5136312" y="6346748"/>
            <a:ext cx="251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Advocacy &amp; Education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714D159-6254-46A4-8ECB-249B0E6ABA4B}"/>
              </a:ext>
            </a:extLst>
          </p:cNvPr>
          <p:cNvSpPr txBox="1"/>
          <p:nvPr/>
        </p:nvSpPr>
        <p:spPr>
          <a:xfrm>
            <a:off x="7544233" y="6334625"/>
            <a:ext cx="251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Research Capacity Building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962269-2D1B-4EB0-ACD8-BB2CE85CD506}"/>
              </a:ext>
            </a:extLst>
          </p:cNvPr>
          <p:cNvSpPr/>
          <p:nvPr/>
        </p:nvSpPr>
        <p:spPr>
          <a:xfrm>
            <a:off x="3416111" y="1095322"/>
            <a:ext cx="7023289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A7CED1F-3143-4344-96E9-E30424E53CF9}"/>
              </a:ext>
            </a:extLst>
          </p:cNvPr>
          <p:cNvSpPr/>
          <p:nvPr/>
        </p:nvSpPr>
        <p:spPr>
          <a:xfrm>
            <a:off x="3416111" y="2037221"/>
            <a:ext cx="7023289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4E4B27C-E79A-4B5B-A358-B80C06D476D2}"/>
              </a:ext>
            </a:extLst>
          </p:cNvPr>
          <p:cNvSpPr/>
          <p:nvPr/>
        </p:nvSpPr>
        <p:spPr>
          <a:xfrm>
            <a:off x="3416111" y="3929793"/>
            <a:ext cx="7023289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0DAA67-3903-63DE-6D61-DDC07280F76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40864" y="5037367"/>
            <a:ext cx="1495448" cy="318367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4D90BC0-4FC3-43F0-8221-3F95CBFD4777}"/>
              </a:ext>
            </a:extLst>
          </p:cNvPr>
          <p:cNvSpPr/>
          <p:nvPr/>
        </p:nvSpPr>
        <p:spPr>
          <a:xfrm>
            <a:off x="3416111" y="2983389"/>
            <a:ext cx="7023289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B011509-A5C2-414D-A94F-94F933F7A868}"/>
              </a:ext>
            </a:extLst>
          </p:cNvPr>
          <p:cNvSpPr/>
          <p:nvPr/>
        </p:nvSpPr>
        <p:spPr>
          <a:xfrm>
            <a:off x="3422707" y="4876147"/>
            <a:ext cx="7016693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4EF44C1-EB2E-41DA-9011-DABACC23439F}"/>
              </a:ext>
            </a:extLst>
          </p:cNvPr>
          <p:cNvSpPr/>
          <p:nvPr/>
        </p:nvSpPr>
        <p:spPr>
          <a:xfrm>
            <a:off x="3416111" y="5822601"/>
            <a:ext cx="7023291" cy="822960"/>
          </a:xfrm>
          <a:prstGeom prst="roundRect">
            <a:avLst>
              <a:gd name="adj" fmla="val 8829"/>
            </a:avLst>
          </a:prstGeom>
          <a:solidFill>
            <a:schemeClr val="bg1">
              <a:lumMod val="6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B370690D-A245-4557-83F5-4C34EEA18D8D}"/>
              </a:ext>
            </a:extLst>
          </p:cNvPr>
          <p:cNvSpPr/>
          <p:nvPr/>
        </p:nvSpPr>
        <p:spPr>
          <a:xfrm>
            <a:off x="1675000" y="1094557"/>
            <a:ext cx="1617753" cy="81533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204B6C82-3E8B-4E23-BCD1-95BA0FA4D934}"/>
              </a:ext>
            </a:extLst>
          </p:cNvPr>
          <p:cNvSpPr/>
          <p:nvPr/>
        </p:nvSpPr>
        <p:spPr>
          <a:xfrm>
            <a:off x="1675000" y="2043424"/>
            <a:ext cx="1617753" cy="81533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D12E540-0C97-4EF5-B956-9E8C79C0CD93}"/>
              </a:ext>
            </a:extLst>
          </p:cNvPr>
          <p:cNvSpPr/>
          <p:nvPr/>
        </p:nvSpPr>
        <p:spPr>
          <a:xfrm>
            <a:off x="1672659" y="2984698"/>
            <a:ext cx="1617753" cy="81533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898C842-9D8D-4FF5-BF11-4B142FA75933}"/>
              </a:ext>
            </a:extLst>
          </p:cNvPr>
          <p:cNvSpPr/>
          <p:nvPr/>
        </p:nvSpPr>
        <p:spPr>
          <a:xfrm>
            <a:off x="1672659" y="3936108"/>
            <a:ext cx="1617753" cy="81533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48854DE1-62CE-46BB-851E-7BF4BBBDF825}"/>
              </a:ext>
            </a:extLst>
          </p:cNvPr>
          <p:cNvSpPr/>
          <p:nvPr/>
        </p:nvSpPr>
        <p:spPr>
          <a:xfrm>
            <a:off x="1675291" y="4881205"/>
            <a:ext cx="1617753" cy="81533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2A4545E2-B8FF-4305-8D1E-12BAB22A832B}"/>
              </a:ext>
            </a:extLst>
          </p:cNvPr>
          <p:cNvSpPr/>
          <p:nvPr/>
        </p:nvSpPr>
        <p:spPr>
          <a:xfrm>
            <a:off x="1675289" y="5826412"/>
            <a:ext cx="1617753" cy="81533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oogle Shape;1457;p287">
            <a:extLst>
              <a:ext uri="{FF2B5EF4-FFF2-40B4-BE49-F238E27FC236}">
                <a16:creationId xmlns:a16="http://schemas.microsoft.com/office/drawing/2014/main" id="{6FAF679D-3607-0435-700B-24C3749BC3C5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1458;p287">
            <a:extLst>
              <a:ext uri="{FF2B5EF4-FFF2-40B4-BE49-F238E27FC236}">
                <a16:creationId xmlns:a16="http://schemas.microsoft.com/office/drawing/2014/main" id="{16359106-DC0F-23AE-D878-212E82DBE0A4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E6E4AF-BB75-B5EA-BF3E-B63C9A384E6E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0000"/>
          </a:blip>
          <a:stretch>
            <a:fillRect/>
          </a:stretch>
        </p:blipFill>
        <p:spPr>
          <a:xfrm>
            <a:off x="10668000" y="5595368"/>
            <a:ext cx="1371600" cy="1136370"/>
          </a:xfrm>
          <a:prstGeom prst="rect">
            <a:avLst/>
          </a:prstGeom>
        </p:spPr>
      </p:pic>
      <p:sp>
        <p:nvSpPr>
          <p:cNvPr id="15" name="Google Shape;1458;p287">
            <a:extLst>
              <a:ext uri="{FF2B5EF4-FFF2-40B4-BE49-F238E27FC236}">
                <a16:creationId xmlns:a16="http://schemas.microsoft.com/office/drawing/2014/main" id="{3A0D6202-328A-2389-29BE-BD66206693DE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Rectangle: Rounded Corners 69">
            <a:extLst>
              <a:ext uri="{FF2B5EF4-FFF2-40B4-BE49-F238E27FC236}">
                <a16:creationId xmlns:a16="http://schemas.microsoft.com/office/drawing/2014/main" id="{DFE7DCAF-C06D-13E3-212A-9A670B379D13}"/>
              </a:ext>
            </a:extLst>
          </p:cNvPr>
          <p:cNvSpPr/>
          <p:nvPr/>
        </p:nvSpPr>
        <p:spPr>
          <a:xfrm>
            <a:off x="3481694" y="1080941"/>
            <a:ext cx="3050606" cy="81533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74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 animBg="1"/>
      <p:bldP spid="74" grpId="0" animBg="1"/>
      <p:bldP spid="77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63FDE-8E1D-453B-B854-92701BBD4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Improving Access to Skin Disease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4709F-D113-433D-9F0C-81CEE6384D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Problem</a:t>
            </a:r>
            <a:r>
              <a:rPr lang="en-US" dirty="0"/>
              <a:t>: Primary care providers manage 70% of skin cases, and access to dermatology is lacking in many community settings</a:t>
            </a:r>
          </a:p>
          <a:p>
            <a:r>
              <a:rPr lang="en-US" dirty="0">
                <a:solidFill>
                  <a:schemeClr val="accent5"/>
                </a:solidFill>
              </a:rPr>
              <a:t>What’s been done</a:t>
            </a:r>
            <a:r>
              <a:rPr lang="en-US" dirty="0"/>
              <a:t>: AI is non-inferior to dermatologists, and can improve PCP diagnoses</a:t>
            </a:r>
          </a:p>
          <a:p>
            <a:r>
              <a:rPr lang="en-US" dirty="0">
                <a:solidFill>
                  <a:schemeClr val="accent5"/>
                </a:solidFill>
              </a:rPr>
              <a:t>What we’re doing</a:t>
            </a:r>
            <a:r>
              <a:rPr lang="en-US" dirty="0"/>
              <a:t>: Testing the AI’s feasibility, acceptability, and performance in the community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1B6044-DAE8-46D6-AC34-D9A9FB6DDA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05449"/>
            <a:ext cx="5427858" cy="3053170"/>
          </a:xfrm>
          <a:prstGeom prst="rect">
            <a:avLst/>
          </a:prstGeom>
        </p:spPr>
      </p:pic>
      <p:sp>
        <p:nvSpPr>
          <p:cNvPr id="4" name="Google Shape;1457;p287">
            <a:extLst>
              <a:ext uri="{FF2B5EF4-FFF2-40B4-BE49-F238E27FC236}">
                <a16:creationId xmlns:a16="http://schemas.microsoft.com/office/drawing/2014/main" id="{2A6DC445-0AEA-9499-99D0-4FB698ACDFAA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1458;p287">
            <a:extLst>
              <a:ext uri="{FF2B5EF4-FFF2-40B4-BE49-F238E27FC236}">
                <a16:creationId xmlns:a16="http://schemas.microsoft.com/office/drawing/2014/main" id="{10F6BD82-D46B-0847-11E2-0C0E8428BEE6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09A509-5977-663F-9D0E-5F107BF3FD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10668000" y="5595368"/>
            <a:ext cx="1371600" cy="1136370"/>
          </a:xfrm>
          <a:prstGeom prst="rect">
            <a:avLst/>
          </a:prstGeom>
        </p:spPr>
      </p:pic>
      <p:sp>
        <p:nvSpPr>
          <p:cNvPr id="7" name="Google Shape;1458;p287">
            <a:extLst>
              <a:ext uri="{FF2B5EF4-FFF2-40B4-BE49-F238E27FC236}">
                <a16:creationId xmlns:a16="http://schemas.microsoft.com/office/drawing/2014/main" id="{84A3FD2A-2176-BBC1-1BEF-C9E569E96F62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4448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58;p287">
            <a:extLst>
              <a:ext uri="{FF2B5EF4-FFF2-40B4-BE49-F238E27FC236}">
                <a16:creationId xmlns:a16="http://schemas.microsoft.com/office/drawing/2014/main" id="{67BF1FCB-7BA5-4DFA-98DF-D64D2DF01B1A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458;p287">
            <a:extLst>
              <a:ext uri="{FF2B5EF4-FFF2-40B4-BE49-F238E27FC236}">
                <a16:creationId xmlns:a16="http://schemas.microsoft.com/office/drawing/2014/main" id="{BBB1D66B-AE7A-40DF-B4D4-15BEAFDE363E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6ACE1-DAA0-4DD3-A146-32AF6BAD2B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0668000" y="5595368"/>
            <a:ext cx="1371600" cy="1136370"/>
          </a:xfrm>
          <a:prstGeom prst="rect">
            <a:avLst/>
          </a:prstGeom>
        </p:spPr>
      </p:pic>
      <p:pic>
        <p:nvPicPr>
          <p:cNvPr id="1026" name="Picture 2" descr="Key differences between Miiskin and Google's Derm Assist">
            <a:extLst>
              <a:ext uri="{FF2B5EF4-FFF2-40B4-BE49-F238E27FC236}">
                <a16:creationId xmlns:a16="http://schemas.microsoft.com/office/drawing/2014/main" id="{6FBAC0CA-FFC9-45BB-90A5-732AAE10F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14" y="1028677"/>
            <a:ext cx="9144086" cy="480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1C6CEFC-5BC0-481A-9B95-76B2AE5E0326}"/>
              </a:ext>
            </a:extLst>
          </p:cNvPr>
          <p:cNvGrpSpPr/>
          <p:nvPr/>
        </p:nvGrpSpPr>
        <p:grpSpPr>
          <a:xfrm>
            <a:off x="1060618" y="687133"/>
            <a:ext cx="7199453" cy="2653973"/>
            <a:chOff x="1060618" y="687133"/>
            <a:chExt cx="7199453" cy="26539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035B54-DD47-4BE6-A92D-F5666C357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0618" y="687133"/>
              <a:ext cx="7199453" cy="200764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1A4A9B-8652-4AC2-826E-56C06F1350E4}"/>
                </a:ext>
              </a:extLst>
            </p:cNvPr>
            <p:cNvSpPr txBox="1"/>
            <p:nvPr/>
          </p:nvSpPr>
          <p:spPr>
            <a:xfrm>
              <a:off x="1060620" y="2694775"/>
              <a:ext cx="719945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AI built using 16K cases can distinguish between 419 skin conditions, and is non-inferior to dermatologists and superior to PCPs on 963 validation cases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D6BAA3-8CB5-4526-BDBA-B33B7E8800A9}"/>
              </a:ext>
            </a:extLst>
          </p:cNvPr>
          <p:cNvGrpSpPr/>
          <p:nvPr/>
        </p:nvGrpSpPr>
        <p:grpSpPr>
          <a:xfrm>
            <a:off x="2588871" y="3575948"/>
            <a:ext cx="8079129" cy="2252938"/>
            <a:chOff x="2588870" y="3429000"/>
            <a:chExt cx="8079129" cy="22529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9CF749-25BD-465B-994E-31A0385BA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8870" y="3429000"/>
              <a:ext cx="8079129" cy="188360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A69043-32AB-44A4-9AFC-53FBF5EB88EF}"/>
                </a:ext>
              </a:extLst>
            </p:cNvPr>
            <p:cNvSpPr txBox="1"/>
            <p:nvPr/>
          </p:nvSpPr>
          <p:spPr>
            <a:xfrm>
              <a:off x="2588870" y="5312606"/>
              <a:ext cx="807912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AI was associated with improved PCP diagnoses for 1 in every 8-10 validation cases</a:t>
              </a:r>
            </a:p>
          </p:txBody>
        </p:sp>
      </p:grpSp>
      <p:sp>
        <p:nvSpPr>
          <p:cNvPr id="3" name="Google Shape;1457;p287">
            <a:extLst>
              <a:ext uri="{FF2B5EF4-FFF2-40B4-BE49-F238E27FC236}">
                <a16:creationId xmlns:a16="http://schemas.microsoft.com/office/drawing/2014/main" id="{65537064-DEBB-4477-AAA2-025518260C9B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773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man mobile Vectors &amp; Illustrations for Free Download | Freepik">
            <a:extLst>
              <a:ext uri="{FF2B5EF4-FFF2-40B4-BE49-F238E27FC236}">
                <a16:creationId xmlns:a16="http://schemas.microsoft.com/office/drawing/2014/main" id="{E1A8E0E9-D66E-4F03-B978-0F0992ADC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402" y="1073608"/>
            <a:ext cx="2616807" cy="261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458;p287">
            <a:extLst>
              <a:ext uri="{FF2B5EF4-FFF2-40B4-BE49-F238E27FC236}">
                <a16:creationId xmlns:a16="http://schemas.microsoft.com/office/drawing/2014/main" id="{67BF1FCB-7BA5-4DFA-98DF-D64D2DF01B1A}"/>
              </a:ext>
            </a:extLst>
          </p:cNvPr>
          <p:cNvSpPr/>
          <p:nvPr/>
        </p:nvSpPr>
        <p:spPr>
          <a:xfrm rot="16200000">
            <a:off x="189838" y="-189835"/>
            <a:ext cx="687134" cy="1066801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457;p287">
            <a:extLst>
              <a:ext uri="{FF2B5EF4-FFF2-40B4-BE49-F238E27FC236}">
                <a16:creationId xmlns:a16="http://schemas.microsoft.com/office/drawing/2014/main" id="{65537064-DEBB-4477-AAA2-025518260C9B}"/>
              </a:ext>
            </a:extLst>
          </p:cNvPr>
          <p:cNvSpPr/>
          <p:nvPr/>
        </p:nvSpPr>
        <p:spPr>
          <a:xfrm>
            <a:off x="0" y="5723444"/>
            <a:ext cx="4267200" cy="1134556"/>
          </a:xfrm>
          <a:custGeom>
            <a:avLst/>
            <a:gdLst/>
            <a:ahLst/>
            <a:cxnLst/>
            <a:rect l="l" t="t" r="r" b="b"/>
            <a:pathLst>
              <a:path w="285750" h="86505" extrusionOk="0">
                <a:moveTo>
                  <a:pt x="127313" y="0"/>
                </a:moveTo>
                <a:lnTo>
                  <a:pt x="122988" y="94"/>
                </a:lnTo>
                <a:lnTo>
                  <a:pt x="118663" y="376"/>
                </a:lnTo>
                <a:lnTo>
                  <a:pt x="114244" y="658"/>
                </a:lnTo>
                <a:lnTo>
                  <a:pt x="109824" y="1034"/>
                </a:lnTo>
                <a:lnTo>
                  <a:pt x="105405" y="1598"/>
                </a:lnTo>
                <a:lnTo>
                  <a:pt x="100892" y="2257"/>
                </a:lnTo>
                <a:lnTo>
                  <a:pt x="96472" y="3009"/>
                </a:lnTo>
                <a:lnTo>
                  <a:pt x="91959" y="3855"/>
                </a:lnTo>
                <a:lnTo>
                  <a:pt x="87446" y="4795"/>
                </a:lnTo>
                <a:lnTo>
                  <a:pt x="82838" y="5830"/>
                </a:lnTo>
                <a:lnTo>
                  <a:pt x="78325" y="7052"/>
                </a:lnTo>
                <a:lnTo>
                  <a:pt x="73718" y="8368"/>
                </a:lnTo>
                <a:lnTo>
                  <a:pt x="69110" y="9779"/>
                </a:lnTo>
                <a:lnTo>
                  <a:pt x="64503" y="11283"/>
                </a:lnTo>
                <a:lnTo>
                  <a:pt x="59896" y="12976"/>
                </a:lnTo>
                <a:lnTo>
                  <a:pt x="55194" y="14762"/>
                </a:lnTo>
                <a:lnTo>
                  <a:pt x="50587" y="16643"/>
                </a:lnTo>
                <a:lnTo>
                  <a:pt x="46920" y="18241"/>
                </a:lnTo>
                <a:lnTo>
                  <a:pt x="43441" y="19840"/>
                </a:lnTo>
                <a:lnTo>
                  <a:pt x="39962" y="21438"/>
                </a:lnTo>
                <a:lnTo>
                  <a:pt x="36483" y="23225"/>
                </a:lnTo>
                <a:lnTo>
                  <a:pt x="33192" y="24917"/>
                </a:lnTo>
                <a:lnTo>
                  <a:pt x="29901" y="26798"/>
                </a:lnTo>
                <a:lnTo>
                  <a:pt x="26610" y="28584"/>
                </a:lnTo>
                <a:lnTo>
                  <a:pt x="23413" y="30559"/>
                </a:lnTo>
                <a:lnTo>
                  <a:pt x="20310" y="32439"/>
                </a:lnTo>
                <a:lnTo>
                  <a:pt x="17207" y="34508"/>
                </a:lnTo>
                <a:lnTo>
                  <a:pt x="14198" y="36577"/>
                </a:lnTo>
                <a:lnTo>
                  <a:pt x="11283" y="38645"/>
                </a:lnTo>
                <a:lnTo>
                  <a:pt x="8368" y="40808"/>
                </a:lnTo>
                <a:lnTo>
                  <a:pt x="5548" y="42970"/>
                </a:lnTo>
                <a:lnTo>
                  <a:pt x="2727" y="45227"/>
                </a:lnTo>
                <a:lnTo>
                  <a:pt x="0" y="47484"/>
                </a:lnTo>
                <a:lnTo>
                  <a:pt x="0" y="86505"/>
                </a:lnTo>
                <a:lnTo>
                  <a:pt x="285750" y="86505"/>
                </a:lnTo>
                <a:lnTo>
                  <a:pt x="283587" y="83308"/>
                </a:lnTo>
                <a:lnTo>
                  <a:pt x="281331" y="80111"/>
                </a:lnTo>
                <a:lnTo>
                  <a:pt x="279074" y="76914"/>
                </a:lnTo>
                <a:lnTo>
                  <a:pt x="276723" y="73811"/>
                </a:lnTo>
                <a:lnTo>
                  <a:pt x="274279" y="70708"/>
                </a:lnTo>
                <a:lnTo>
                  <a:pt x="271834" y="67700"/>
                </a:lnTo>
                <a:lnTo>
                  <a:pt x="269295" y="64785"/>
                </a:lnTo>
                <a:lnTo>
                  <a:pt x="266756" y="61776"/>
                </a:lnTo>
                <a:lnTo>
                  <a:pt x="264030" y="58955"/>
                </a:lnTo>
                <a:lnTo>
                  <a:pt x="261397" y="56134"/>
                </a:lnTo>
                <a:lnTo>
                  <a:pt x="258576" y="53313"/>
                </a:lnTo>
                <a:lnTo>
                  <a:pt x="255755" y="50681"/>
                </a:lnTo>
                <a:lnTo>
                  <a:pt x="252840" y="47954"/>
                </a:lnTo>
                <a:lnTo>
                  <a:pt x="249925" y="45415"/>
                </a:lnTo>
                <a:lnTo>
                  <a:pt x="246917" y="42876"/>
                </a:lnTo>
                <a:lnTo>
                  <a:pt x="243908" y="40338"/>
                </a:lnTo>
                <a:lnTo>
                  <a:pt x="240805" y="37987"/>
                </a:lnTo>
                <a:lnTo>
                  <a:pt x="237702" y="35542"/>
                </a:lnTo>
                <a:lnTo>
                  <a:pt x="234505" y="33286"/>
                </a:lnTo>
                <a:lnTo>
                  <a:pt x="231214" y="31029"/>
                </a:lnTo>
                <a:lnTo>
                  <a:pt x="227923" y="28866"/>
                </a:lnTo>
                <a:lnTo>
                  <a:pt x="224538" y="26798"/>
                </a:lnTo>
                <a:lnTo>
                  <a:pt x="221153" y="24729"/>
                </a:lnTo>
                <a:lnTo>
                  <a:pt x="217674" y="22755"/>
                </a:lnTo>
                <a:lnTo>
                  <a:pt x="214195" y="20874"/>
                </a:lnTo>
                <a:lnTo>
                  <a:pt x="210716" y="19088"/>
                </a:lnTo>
                <a:lnTo>
                  <a:pt x="207143" y="17395"/>
                </a:lnTo>
                <a:lnTo>
                  <a:pt x="203476" y="15703"/>
                </a:lnTo>
                <a:lnTo>
                  <a:pt x="199809" y="14104"/>
                </a:lnTo>
                <a:lnTo>
                  <a:pt x="196142" y="12600"/>
                </a:lnTo>
                <a:lnTo>
                  <a:pt x="192381" y="11189"/>
                </a:lnTo>
                <a:lnTo>
                  <a:pt x="188525" y="9779"/>
                </a:lnTo>
                <a:lnTo>
                  <a:pt x="184764" y="8556"/>
                </a:lnTo>
                <a:lnTo>
                  <a:pt x="180815" y="7334"/>
                </a:lnTo>
                <a:lnTo>
                  <a:pt x="176960" y="6206"/>
                </a:lnTo>
                <a:lnTo>
                  <a:pt x="173011" y="5171"/>
                </a:lnTo>
                <a:lnTo>
                  <a:pt x="168968" y="4325"/>
                </a:lnTo>
                <a:lnTo>
                  <a:pt x="165019" y="3479"/>
                </a:lnTo>
                <a:lnTo>
                  <a:pt x="160975" y="2727"/>
                </a:lnTo>
                <a:lnTo>
                  <a:pt x="156838" y="1975"/>
                </a:lnTo>
                <a:lnTo>
                  <a:pt x="152701" y="1410"/>
                </a:lnTo>
                <a:lnTo>
                  <a:pt x="148564" y="940"/>
                </a:lnTo>
                <a:lnTo>
                  <a:pt x="144332" y="564"/>
                </a:lnTo>
                <a:lnTo>
                  <a:pt x="140195" y="282"/>
                </a:lnTo>
                <a:lnTo>
                  <a:pt x="135870" y="94"/>
                </a:lnTo>
                <a:lnTo>
                  <a:pt x="131639" y="0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1458;p287">
            <a:extLst>
              <a:ext uri="{FF2B5EF4-FFF2-40B4-BE49-F238E27FC236}">
                <a16:creationId xmlns:a16="http://schemas.microsoft.com/office/drawing/2014/main" id="{BBB1D66B-AE7A-40DF-B4D4-15BEAFDE363E}"/>
              </a:ext>
            </a:extLst>
          </p:cNvPr>
          <p:cNvSpPr/>
          <p:nvPr/>
        </p:nvSpPr>
        <p:spPr>
          <a:xfrm>
            <a:off x="11131296" y="0"/>
            <a:ext cx="1060704" cy="3429000"/>
          </a:xfrm>
          <a:custGeom>
            <a:avLst/>
            <a:gdLst/>
            <a:ahLst/>
            <a:cxnLst/>
            <a:rect l="l" t="t" r="r" b="b"/>
            <a:pathLst>
              <a:path w="59825" h="209550" extrusionOk="0">
                <a:moveTo>
                  <a:pt x="4104" y="0"/>
                </a:moveTo>
                <a:lnTo>
                  <a:pt x="3527" y="3591"/>
                </a:lnTo>
                <a:lnTo>
                  <a:pt x="2950" y="7246"/>
                </a:lnTo>
                <a:lnTo>
                  <a:pt x="2437" y="10901"/>
                </a:lnTo>
                <a:lnTo>
                  <a:pt x="1988" y="14620"/>
                </a:lnTo>
                <a:lnTo>
                  <a:pt x="1603" y="18339"/>
                </a:lnTo>
                <a:lnTo>
                  <a:pt x="1218" y="22058"/>
                </a:lnTo>
                <a:lnTo>
                  <a:pt x="898" y="25841"/>
                </a:lnTo>
                <a:lnTo>
                  <a:pt x="641" y="29624"/>
                </a:lnTo>
                <a:lnTo>
                  <a:pt x="449" y="33472"/>
                </a:lnTo>
                <a:lnTo>
                  <a:pt x="256" y="37255"/>
                </a:lnTo>
                <a:lnTo>
                  <a:pt x="128" y="41102"/>
                </a:lnTo>
                <a:lnTo>
                  <a:pt x="0" y="44949"/>
                </a:lnTo>
                <a:lnTo>
                  <a:pt x="0" y="48797"/>
                </a:lnTo>
                <a:lnTo>
                  <a:pt x="0" y="52708"/>
                </a:lnTo>
                <a:lnTo>
                  <a:pt x="64" y="56555"/>
                </a:lnTo>
                <a:lnTo>
                  <a:pt x="128" y="60403"/>
                </a:lnTo>
                <a:lnTo>
                  <a:pt x="256" y="64314"/>
                </a:lnTo>
                <a:lnTo>
                  <a:pt x="449" y="68161"/>
                </a:lnTo>
                <a:lnTo>
                  <a:pt x="705" y="72073"/>
                </a:lnTo>
                <a:lnTo>
                  <a:pt x="1026" y="75920"/>
                </a:lnTo>
                <a:lnTo>
                  <a:pt x="1347" y="79768"/>
                </a:lnTo>
                <a:lnTo>
                  <a:pt x="1731" y="83615"/>
                </a:lnTo>
                <a:lnTo>
                  <a:pt x="2116" y="87462"/>
                </a:lnTo>
                <a:lnTo>
                  <a:pt x="2629" y="91309"/>
                </a:lnTo>
                <a:lnTo>
                  <a:pt x="3142" y="95157"/>
                </a:lnTo>
                <a:lnTo>
                  <a:pt x="3655" y="98940"/>
                </a:lnTo>
                <a:lnTo>
                  <a:pt x="4296" y="102723"/>
                </a:lnTo>
                <a:lnTo>
                  <a:pt x="4937" y="106442"/>
                </a:lnTo>
                <a:lnTo>
                  <a:pt x="5643" y="110161"/>
                </a:lnTo>
                <a:lnTo>
                  <a:pt x="6412" y="113880"/>
                </a:lnTo>
                <a:lnTo>
                  <a:pt x="7182" y="117535"/>
                </a:lnTo>
                <a:lnTo>
                  <a:pt x="8015" y="121190"/>
                </a:lnTo>
                <a:lnTo>
                  <a:pt x="8913" y="124845"/>
                </a:lnTo>
                <a:lnTo>
                  <a:pt x="9875" y="128436"/>
                </a:lnTo>
                <a:lnTo>
                  <a:pt x="10836" y="131963"/>
                </a:lnTo>
                <a:lnTo>
                  <a:pt x="11862" y="135489"/>
                </a:lnTo>
                <a:lnTo>
                  <a:pt x="12952" y="138952"/>
                </a:lnTo>
                <a:lnTo>
                  <a:pt x="14107" y="142350"/>
                </a:lnTo>
                <a:lnTo>
                  <a:pt x="15261" y="145749"/>
                </a:lnTo>
                <a:lnTo>
                  <a:pt x="16479" y="149083"/>
                </a:lnTo>
                <a:lnTo>
                  <a:pt x="17697" y="152353"/>
                </a:lnTo>
                <a:lnTo>
                  <a:pt x="19044" y="155559"/>
                </a:lnTo>
                <a:lnTo>
                  <a:pt x="20391" y="158766"/>
                </a:lnTo>
                <a:lnTo>
                  <a:pt x="21801" y="161908"/>
                </a:lnTo>
                <a:lnTo>
                  <a:pt x="23276" y="164921"/>
                </a:lnTo>
                <a:lnTo>
                  <a:pt x="24751" y="167935"/>
                </a:lnTo>
                <a:lnTo>
                  <a:pt x="26290" y="170885"/>
                </a:lnTo>
                <a:lnTo>
                  <a:pt x="27893" y="173770"/>
                </a:lnTo>
                <a:lnTo>
                  <a:pt x="29560" y="176591"/>
                </a:lnTo>
                <a:lnTo>
                  <a:pt x="31227" y="179349"/>
                </a:lnTo>
                <a:lnTo>
                  <a:pt x="32958" y="182042"/>
                </a:lnTo>
                <a:lnTo>
                  <a:pt x="34754" y="184607"/>
                </a:lnTo>
                <a:lnTo>
                  <a:pt x="36549" y="187172"/>
                </a:lnTo>
                <a:lnTo>
                  <a:pt x="38473" y="189608"/>
                </a:lnTo>
                <a:lnTo>
                  <a:pt x="40396" y="191981"/>
                </a:lnTo>
                <a:lnTo>
                  <a:pt x="42320" y="194289"/>
                </a:lnTo>
                <a:lnTo>
                  <a:pt x="44372" y="196533"/>
                </a:lnTo>
                <a:lnTo>
                  <a:pt x="46424" y="198649"/>
                </a:lnTo>
                <a:lnTo>
                  <a:pt x="48540" y="200701"/>
                </a:lnTo>
                <a:lnTo>
                  <a:pt x="50720" y="202625"/>
                </a:lnTo>
                <a:lnTo>
                  <a:pt x="52900" y="204549"/>
                </a:lnTo>
                <a:lnTo>
                  <a:pt x="55144" y="206280"/>
                </a:lnTo>
                <a:lnTo>
                  <a:pt x="57453" y="207947"/>
                </a:lnTo>
                <a:lnTo>
                  <a:pt x="59825" y="209550"/>
                </a:lnTo>
                <a:lnTo>
                  <a:pt x="59825" y="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6ACE1-DAA0-4DD3-A146-32AF6BAD2B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0668000" y="5595368"/>
            <a:ext cx="1371600" cy="1136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69DC93-1392-44A7-A004-058774437527}"/>
              </a:ext>
            </a:extLst>
          </p:cNvPr>
          <p:cNvSpPr txBox="1"/>
          <p:nvPr/>
        </p:nvSpPr>
        <p:spPr>
          <a:xfrm>
            <a:off x="1806084" y="3531500"/>
            <a:ext cx="2679243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Enrolled </a:t>
            </a:r>
            <a:r>
              <a:rPr lang="en-US" sz="2800" b="1" dirty="0"/>
              <a:t>110 </a:t>
            </a:r>
            <a:r>
              <a:rPr lang="en-US" sz="2400" dirty="0"/>
              <a:t>diverse community participants across 4 health fairs </a:t>
            </a:r>
            <a:r>
              <a:rPr lang="en-US" sz="2800" dirty="0">
                <a:cs typeface="Calibri"/>
              </a:rPr>
              <a:t> 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B2E79D-3B45-43C9-9126-62B7A0A5D8EA}"/>
              </a:ext>
            </a:extLst>
          </p:cNvPr>
          <p:cNvSpPr txBox="1"/>
          <p:nvPr/>
        </p:nvSpPr>
        <p:spPr>
          <a:xfrm>
            <a:off x="4778585" y="3531500"/>
            <a:ext cx="2679244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/>
              <a:t>73% </a:t>
            </a:r>
            <a:r>
              <a:rPr lang="en-US" sz="2400" dirty="0"/>
              <a:t>of participants were extremely or very satisfied with the app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C209A9-EF7B-4C5F-8E01-F37730DED665}"/>
              </a:ext>
            </a:extLst>
          </p:cNvPr>
          <p:cNvSpPr txBox="1"/>
          <p:nvPr/>
        </p:nvSpPr>
        <p:spPr>
          <a:xfrm>
            <a:off x="7751088" y="3531500"/>
            <a:ext cx="2916912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Clinicians: app was concordant with their own assessments in </a:t>
            </a:r>
            <a:r>
              <a:rPr lang="en-US" sz="2800" b="1" dirty="0"/>
              <a:t>86% </a:t>
            </a:r>
            <a:r>
              <a:rPr lang="en-US" sz="2400" dirty="0"/>
              <a:t>of cases</a:t>
            </a:r>
            <a:endParaRPr lang="en-US" sz="2800" dirty="0"/>
          </a:p>
        </p:txBody>
      </p:sp>
      <p:pic>
        <p:nvPicPr>
          <p:cNvPr id="1030" name="Picture 6" descr="happy doctor with ok hand sign gesture.Flat vector 2d cartoon character  illustration 4947675 Vector Art at Vecteezy">
            <a:extLst>
              <a:ext uri="{FF2B5EF4-FFF2-40B4-BE49-F238E27FC236}">
                <a16:creationId xmlns:a16="http://schemas.microsoft.com/office/drawing/2014/main" id="{70A77343-615E-46C5-BC34-0E02DA5D9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207" y="1261745"/>
            <a:ext cx="2240532" cy="224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munity Health Fair – New Mercies NOW">
            <a:extLst>
              <a:ext uri="{FF2B5EF4-FFF2-40B4-BE49-F238E27FC236}">
                <a16:creationId xmlns:a16="http://schemas.microsoft.com/office/drawing/2014/main" id="{6EBD487F-4CEC-4B0E-92D4-2CA4CE89F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711" y="1205363"/>
            <a:ext cx="2217461" cy="222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43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38864</TotalTime>
  <Words>1654</Words>
  <Application>Microsoft Macintosh PowerPoint</Application>
  <PresentationFormat>Widescreen</PresentationFormat>
  <Paragraphs>262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Fjord One</vt:lpstr>
      <vt:lpstr>Gill Sans MT</vt:lpstr>
      <vt:lpstr>Inter Bold</vt:lpstr>
      <vt:lpstr>Roboto</vt:lpstr>
      <vt:lpstr>Source Sans Pro</vt:lpstr>
      <vt:lpstr>Source Sans Pro Light</vt:lpstr>
      <vt:lpstr>Office Theme</vt:lpstr>
      <vt:lpstr>Advancing Artificial Intelligence and Machine Learning in Primary 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Improving Access to Skin Disease Diagnosis</vt:lpstr>
      <vt:lpstr>PowerPoint Presentation</vt:lpstr>
      <vt:lpstr>PowerPoint Presentation</vt:lpstr>
      <vt:lpstr>PowerPoint Presentation</vt:lpstr>
      <vt:lpstr>PowerPoint Presentation</vt:lpstr>
      <vt:lpstr>Improving Chronic Care With Remote Monitoring</vt:lpstr>
      <vt:lpstr>PowerPoint Presentation</vt:lpstr>
      <vt:lpstr>PowerPoint Presentation</vt:lpstr>
      <vt:lpstr>PowerPoint Presentation</vt:lpstr>
      <vt:lpstr>Using AI to Draft Replies to Patient Messages</vt:lpstr>
      <vt:lpstr>In Basket Burden</vt:lpstr>
      <vt:lpstr>In Basket Burden</vt:lpstr>
      <vt:lpstr>In Basket Burden</vt:lpstr>
      <vt:lpstr>In Basket Burden</vt:lpstr>
      <vt:lpstr>Strategies to Address In Basket Burden</vt:lpstr>
      <vt:lpstr>PowerPoint Presentation</vt:lpstr>
      <vt:lpstr>PowerPoint Presentation</vt:lpstr>
      <vt:lpstr>PowerPoint Presentation</vt:lpstr>
      <vt:lpstr>The Future</vt:lpstr>
      <vt:lpstr>The Future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Advancing Artificial Intelligence and Machine Learning for the Future of Primary Care and Population Health</dc:title>
  <dc:creator>Timothy Tsai</dc:creator>
  <cp:lastModifiedBy>Tsai, Timothy</cp:lastModifiedBy>
  <cp:revision>7</cp:revision>
  <dcterms:created xsi:type="dcterms:W3CDTF">2023-10-10T14:59:40Z</dcterms:created>
  <dcterms:modified xsi:type="dcterms:W3CDTF">2024-04-25T19:21:39Z</dcterms:modified>
</cp:coreProperties>
</file>