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44"/>
  </p:notesMasterIdLst>
  <p:sldIdLst>
    <p:sldId id="258" r:id="rId2"/>
    <p:sldId id="1543" r:id="rId3"/>
    <p:sldId id="1554" r:id="rId4"/>
    <p:sldId id="1544" r:id="rId5"/>
    <p:sldId id="396" r:id="rId6"/>
    <p:sldId id="1545" r:id="rId7"/>
    <p:sldId id="1546" r:id="rId8"/>
    <p:sldId id="1547" r:id="rId9"/>
    <p:sldId id="1548" r:id="rId10"/>
    <p:sldId id="412" r:id="rId11"/>
    <p:sldId id="1555" r:id="rId12"/>
    <p:sldId id="265" r:id="rId13"/>
    <p:sldId id="1561" r:id="rId14"/>
    <p:sldId id="1557" r:id="rId15"/>
    <p:sldId id="263" r:id="rId16"/>
    <p:sldId id="1560" r:id="rId17"/>
    <p:sldId id="1558" r:id="rId18"/>
    <p:sldId id="1559" r:id="rId19"/>
    <p:sldId id="608" r:id="rId20"/>
    <p:sldId id="353" r:id="rId21"/>
    <p:sldId id="371" r:id="rId22"/>
    <p:sldId id="364" r:id="rId23"/>
    <p:sldId id="1562" r:id="rId24"/>
    <p:sldId id="1520" r:id="rId25"/>
    <p:sldId id="267" r:id="rId26"/>
    <p:sldId id="1568" r:id="rId27"/>
    <p:sldId id="269" r:id="rId28"/>
    <p:sldId id="1564" r:id="rId29"/>
    <p:sldId id="1565" r:id="rId30"/>
    <p:sldId id="1566" r:id="rId31"/>
    <p:sldId id="1569" r:id="rId32"/>
    <p:sldId id="1518" r:id="rId33"/>
    <p:sldId id="1576" r:id="rId34"/>
    <p:sldId id="1577" r:id="rId35"/>
    <p:sldId id="1572" r:id="rId36"/>
    <p:sldId id="454" r:id="rId37"/>
    <p:sldId id="573" r:id="rId38"/>
    <p:sldId id="1575" r:id="rId39"/>
    <p:sldId id="570" r:id="rId40"/>
    <p:sldId id="451" r:id="rId41"/>
    <p:sldId id="257" r:id="rId42"/>
    <p:sldId id="262"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76A8"/>
    <a:srgbClr val="FFFFFF"/>
    <a:srgbClr val="3076A7"/>
    <a:srgbClr val="3076A6"/>
    <a:srgbClr val="2E75A6"/>
    <a:srgbClr val="3077A7"/>
    <a:srgbClr val="3277A7"/>
    <a:srgbClr val="3177A6"/>
    <a:srgbClr val="569CA4"/>
    <a:srgbClr val="1D07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1B7081-3B2B-46E3-9202-F0E1CCA475C9}" v="5" dt="2024-05-05T21:05:50.1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8149" autoAdjust="0"/>
    <p:restoredTop sz="76283" autoAdjust="0"/>
  </p:normalViewPr>
  <p:slideViewPr>
    <p:cSldViewPr snapToGrid="0">
      <p:cViewPr varScale="1">
        <p:scale>
          <a:sx n="87" d="100"/>
          <a:sy n="87" d="100"/>
        </p:scale>
        <p:origin x="1902" y="78"/>
      </p:cViewPr>
      <p:guideLst/>
    </p:cSldViewPr>
  </p:slideViewPr>
  <p:notesTextViewPr>
    <p:cViewPr>
      <p:scale>
        <a:sx n="1" d="1"/>
        <a:sy n="1" d="1"/>
      </p:scale>
      <p:origin x="0" y="0"/>
    </p:cViewPr>
  </p:notesTextViewPr>
  <p:sorterViewPr>
    <p:cViewPr varScale="1">
      <p:scale>
        <a:sx n="1" d="1"/>
        <a:sy n="1" d="1"/>
      </p:scale>
      <p:origin x="0" y="-7614"/>
    </p:cViewPr>
  </p:sorterViewPr>
  <p:notesViewPr>
    <p:cSldViewPr snapToGrid="0">
      <p:cViewPr>
        <p:scale>
          <a:sx n="170" d="100"/>
          <a:sy n="170" d="100"/>
        </p:scale>
        <p:origin x="120" y="-1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E39F20-BC95-4446-9DD3-1FC1BBF155B6}" type="datetimeFigureOut">
              <a:rPr lang="en-US" smtClean="0"/>
              <a:t>5/5/2024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C52824-563F-7E40-A1A0-696BD96F9E89}" type="slidenum">
              <a:rPr lang="en-US" smtClean="0"/>
              <a:t>‹#›</a:t>
            </a:fld>
            <a:endParaRPr lang="en-US"/>
          </a:p>
        </p:txBody>
      </p:sp>
    </p:spTree>
    <p:extLst>
      <p:ext uri="{BB962C8B-B14F-4D97-AF65-F5344CB8AC3E}">
        <p14:creationId xmlns:p14="http://schemas.microsoft.com/office/powerpoint/2010/main" val="2632821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15DCA6-4A0D-444C-B9B9-4C77530946EE}" type="slidenum">
              <a:rPr lang="en-US" smtClean="0"/>
              <a:t>5</a:t>
            </a:fld>
            <a:endParaRPr lang="en-US"/>
          </a:p>
        </p:txBody>
      </p:sp>
    </p:spTree>
    <p:extLst>
      <p:ext uri="{BB962C8B-B14F-4D97-AF65-F5344CB8AC3E}">
        <p14:creationId xmlns:p14="http://schemas.microsoft.com/office/powerpoint/2010/main" val="332954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F3CD26D-72D4-4A0A-B27D-870F09F3A80D}" type="slidenum">
              <a:rPr lang="en-US" altLang="en-US" smtClean="0"/>
              <a:pPr eaLnBrk="1" hangingPunct="1">
                <a:spcBef>
                  <a:spcPct val="0"/>
                </a:spcBef>
              </a:pPr>
              <a:t>10</a:t>
            </a:fld>
            <a:endParaRPr lang="en-US" altLang="en-US"/>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52824-563F-7E40-A1A0-696BD96F9E89}" type="slidenum">
              <a:rPr lang="en-US" smtClean="0"/>
              <a:t>12</a:t>
            </a:fld>
            <a:endParaRPr lang="en-US"/>
          </a:p>
        </p:txBody>
      </p:sp>
    </p:spTree>
    <p:extLst>
      <p:ext uri="{BB962C8B-B14F-4D97-AF65-F5344CB8AC3E}">
        <p14:creationId xmlns:p14="http://schemas.microsoft.com/office/powerpoint/2010/main" val="3891939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B44ADC1-BC10-9F44-BF98-A50AD96B784C}" type="slidenum">
              <a:rPr lang="en-US" altLang="en-US" smtClean="0"/>
              <a:pPr>
                <a:defRPr/>
              </a:pPr>
              <a:t>20</a:t>
            </a:fld>
            <a:endParaRPr lang="en-US" altLang="en-US"/>
          </a:p>
        </p:txBody>
      </p:sp>
    </p:spTree>
    <p:extLst>
      <p:ext uri="{BB962C8B-B14F-4D97-AF65-F5344CB8AC3E}">
        <p14:creationId xmlns:p14="http://schemas.microsoft.com/office/powerpoint/2010/main" val="3338327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B44ADC1-BC10-9F44-BF98-A50AD96B784C}" type="slidenum">
              <a:rPr lang="en-US" altLang="en-US" smtClean="0"/>
              <a:pPr>
                <a:defRPr/>
              </a:pPr>
              <a:t>21</a:t>
            </a:fld>
            <a:endParaRPr lang="en-US" altLang="en-US"/>
          </a:p>
        </p:txBody>
      </p:sp>
    </p:spTree>
    <p:extLst>
      <p:ext uri="{BB962C8B-B14F-4D97-AF65-F5344CB8AC3E}">
        <p14:creationId xmlns:p14="http://schemas.microsoft.com/office/powerpoint/2010/main" val="4123342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52824-563F-7E40-A1A0-696BD96F9E89}" type="slidenum">
              <a:rPr lang="en-US" smtClean="0"/>
              <a:t>29</a:t>
            </a:fld>
            <a:endParaRPr lang="en-US"/>
          </a:p>
        </p:txBody>
      </p:sp>
    </p:spTree>
    <p:extLst>
      <p:ext uri="{BB962C8B-B14F-4D97-AF65-F5344CB8AC3E}">
        <p14:creationId xmlns:p14="http://schemas.microsoft.com/office/powerpoint/2010/main" val="2808823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52824-563F-7E40-A1A0-696BD96F9E89}" type="slidenum">
              <a:rPr lang="en-US" smtClean="0"/>
              <a:t>34</a:t>
            </a:fld>
            <a:endParaRPr lang="en-US"/>
          </a:p>
        </p:txBody>
      </p:sp>
    </p:spTree>
    <p:extLst>
      <p:ext uri="{BB962C8B-B14F-4D97-AF65-F5344CB8AC3E}">
        <p14:creationId xmlns:p14="http://schemas.microsoft.com/office/powerpoint/2010/main" val="3796030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EAFCB-F1CB-4FA6-859A-9347E64CD832}"/>
              </a:ext>
            </a:extLst>
          </p:cNvPr>
          <p:cNvSpPr>
            <a:spLocks noGrp="1"/>
          </p:cNvSpPr>
          <p:nvPr>
            <p:ph type="ctrTitle"/>
          </p:nvPr>
        </p:nvSpPr>
        <p:spPr>
          <a:xfrm>
            <a:off x="1524000" y="1122363"/>
            <a:ext cx="9144000" cy="2387600"/>
          </a:xfrm>
        </p:spPr>
        <p:txBody>
          <a:bodyPr anchor="b">
            <a:noAutofit/>
          </a:bodyPr>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CF013502-6C82-4698-B14C-0C151594FE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4B99E78-753E-4954-8379-AB634901BF9B}"/>
              </a:ext>
            </a:extLst>
          </p:cNvPr>
          <p:cNvSpPr>
            <a:spLocks noGrp="1"/>
          </p:cNvSpPr>
          <p:nvPr>
            <p:ph type="dt" sz="half" idx="10"/>
          </p:nvPr>
        </p:nvSpPr>
        <p:spPr/>
        <p:txBody>
          <a:bodyPr/>
          <a:lstStyle/>
          <a:p>
            <a:fld id="{6C89CD0F-4335-4FAA-8C63-49ED19693961}" type="datetimeFigureOut">
              <a:rPr lang="en-US" smtClean="0"/>
              <a:t>5/5/2024</a:t>
            </a:fld>
            <a:endParaRPr lang="en-US"/>
          </a:p>
        </p:txBody>
      </p:sp>
      <p:sp>
        <p:nvSpPr>
          <p:cNvPr id="5" name="Footer Placeholder 4">
            <a:extLst>
              <a:ext uri="{FF2B5EF4-FFF2-40B4-BE49-F238E27FC236}">
                <a16:creationId xmlns:a16="http://schemas.microsoft.com/office/drawing/2014/main" id="{31D50A81-87F3-4482-B874-8167FD9E85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4E9150-8C48-4D98-B79F-06A784C526B0}"/>
              </a:ext>
            </a:extLst>
          </p:cNvPr>
          <p:cNvSpPr>
            <a:spLocks noGrp="1"/>
          </p:cNvSpPr>
          <p:nvPr>
            <p:ph type="sldNum" sz="quarter" idx="12"/>
          </p:nvPr>
        </p:nvSpPr>
        <p:spPr/>
        <p:txBody>
          <a:bodyPr/>
          <a:lstStyle/>
          <a:p>
            <a:fld id="{02FE8DAE-BF02-4B1F-931F-211A597A4E7E}" type="slidenum">
              <a:rPr lang="en-US" smtClean="0"/>
              <a:t>‹#›</a:t>
            </a:fld>
            <a:endParaRPr lang="en-US"/>
          </a:p>
        </p:txBody>
      </p:sp>
    </p:spTree>
    <p:extLst>
      <p:ext uri="{BB962C8B-B14F-4D97-AF65-F5344CB8AC3E}">
        <p14:creationId xmlns:p14="http://schemas.microsoft.com/office/powerpoint/2010/main" val="1492304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0E14F-44CB-4071-A7E5-1F7EBF5BEF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A2B83B-6DCA-4E0D-A8A7-FA276D9357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095007-CE4A-4F2C-94DC-5AFA64CDB502}"/>
              </a:ext>
            </a:extLst>
          </p:cNvPr>
          <p:cNvSpPr>
            <a:spLocks noGrp="1"/>
          </p:cNvSpPr>
          <p:nvPr>
            <p:ph type="dt" sz="half" idx="10"/>
          </p:nvPr>
        </p:nvSpPr>
        <p:spPr/>
        <p:txBody>
          <a:bodyPr/>
          <a:lstStyle/>
          <a:p>
            <a:fld id="{6C89CD0F-4335-4FAA-8C63-49ED19693961}" type="datetimeFigureOut">
              <a:rPr lang="en-US" smtClean="0"/>
              <a:t>5/5/2024</a:t>
            </a:fld>
            <a:endParaRPr lang="en-US"/>
          </a:p>
        </p:txBody>
      </p:sp>
      <p:sp>
        <p:nvSpPr>
          <p:cNvPr id="5" name="Footer Placeholder 4">
            <a:extLst>
              <a:ext uri="{FF2B5EF4-FFF2-40B4-BE49-F238E27FC236}">
                <a16:creationId xmlns:a16="http://schemas.microsoft.com/office/drawing/2014/main" id="{CEE0F9F9-D1BF-4A11-AFDA-9FFA432247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F7E2C5-C034-471E-AD7E-551F2AC620E8}"/>
              </a:ext>
            </a:extLst>
          </p:cNvPr>
          <p:cNvSpPr>
            <a:spLocks noGrp="1"/>
          </p:cNvSpPr>
          <p:nvPr>
            <p:ph type="sldNum" sz="quarter" idx="12"/>
          </p:nvPr>
        </p:nvSpPr>
        <p:spPr/>
        <p:txBody>
          <a:bodyPr/>
          <a:lstStyle/>
          <a:p>
            <a:fld id="{02FE8DAE-BF02-4B1F-931F-211A597A4E7E}" type="slidenum">
              <a:rPr lang="en-US" smtClean="0"/>
              <a:t>‹#›</a:t>
            </a:fld>
            <a:endParaRPr lang="en-US"/>
          </a:p>
        </p:txBody>
      </p:sp>
    </p:spTree>
    <p:extLst>
      <p:ext uri="{BB962C8B-B14F-4D97-AF65-F5344CB8AC3E}">
        <p14:creationId xmlns:p14="http://schemas.microsoft.com/office/powerpoint/2010/main" val="2957840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944115-E969-43CB-A0EC-EC4048CF33F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FAA9414-589B-4A98-8485-E3A0D883B8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8B7982-9D36-4F07-9BDB-9B7DCA017047}"/>
              </a:ext>
            </a:extLst>
          </p:cNvPr>
          <p:cNvSpPr>
            <a:spLocks noGrp="1"/>
          </p:cNvSpPr>
          <p:nvPr>
            <p:ph type="dt" sz="half" idx="10"/>
          </p:nvPr>
        </p:nvSpPr>
        <p:spPr/>
        <p:txBody>
          <a:bodyPr/>
          <a:lstStyle/>
          <a:p>
            <a:fld id="{6C89CD0F-4335-4FAA-8C63-49ED19693961}" type="datetimeFigureOut">
              <a:rPr lang="en-US" smtClean="0"/>
              <a:t>5/5/2024</a:t>
            </a:fld>
            <a:endParaRPr lang="en-US"/>
          </a:p>
        </p:txBody>
      </p:sp>
      <p:sp>
        <p:nvSpPr>
          <p:cNvPr id="5" name="Footer Placeholder 4">
            <a:extLst>
              <a:ext uri="{FF2B5EF4-FFF2-40B4-BE49-F238E27FC236}">
                <a16:creationId xmlns:a16="http://schemas.microsoft.com/office/drawing/2014/main" id="{DCE6BAB5-2631-43D8-8F0D-EDB39B21E6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51FAEE-D5D8-487C-BA12-37A966C6D53A}"/>
              </a:ext>
            </a:extLst>
          </p:cNvPr>
          <p:cNvSpPr>
            <a:spLocks noGrp="1"/>
          </p:cNvSpPr>
          <p:nvPr>
            <p:ph type="sldNum" sz="quarter" idx="12"/>
          </p:nvPr>
        </p:nvSpPr>
        <p:spPr/>
        <p:txBody>
          <a:bodyPr/>
          <a:lstStyle/>
          <a:p>
            <a:fld id="{02FE8DAE-BF02-4B1F-931F-211A597A4E7E}" type="slidenum">
              <a:rPr lang="en-US" smtClean="0"/>
              <a:t>‹#›</a:t>
            </a:fld>
            <a:endParaRPr lang="en-US"/>
          </a:p>
        </p:txBody>
      </p:sp>
    </p:spTree>
    <p:extLst>
      <p:ext uri="{BB962C8B-B14F-4D97-AF65-F5344CB8AC3E}">
        <p14:creationId xmlns:p14="http://schemas.microsoft.com/office/powerpoint/2010/main" val="14945598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no title">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461145" y="440107"/>
            <a:ext cx="11279159" cy="5296184"/>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714675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le Slide with Division and graphic">
    <p:spTree>
      <p:nvGrpSpPr>
        <p:cNvPr id="1" name=""/>
        <p:cNvGrpSpPr/>
        <p:nvPr/>
      </p:nvGrpSpPr>
      <p:grpSpPr>
        <a:xfrm>
          <a:off x="0" y="0"/>
          <a:ext cx="0" cy="0"/>
          <a:chOff x="0" y="0"/>
          <a:chExt cx="0" cy="0"/>
        </a:xfrm>
      </p:grpSpPr>
      <p:pic>
        <p:nvPicPr>
          <p:cNvPr id="2" name="Picture 1" descr="030767 PPT 2017_16x9_orbits title_3840x2160.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1"/>
          <p:cNvSpPr>
            <a:spLocks noGrp="1"/>
          </p:cNvSpPr>
          <p:nvPr>
            <p:ph type="title"/>
          </p:nvPr>
        </p:nvSpPr>
        <p:spPr>
          <a:xfrm>
            <a:off x="609600" y="2035048"/>
            <a:ext cx="10972800" cy="2440603"/>
          </a:xfrm>
          <a:prstGeom prst="rect">
            <a:avLst/>
          </a:prstGeom>
        </p:spPr>
        <p:txBody>
          <a:bodyPr/>
          <a:lstStyle>
            <a:lvl1pPr>
              <a:defRPr sz="5867">
                <a:latin typeface="Trebuchet MS" panose="020B0603020202020204" pitchFamily="34" charset="0"/>
              </a:defRPr>
            </a:lvl1pPr>
          </a:lstStyle>
          <a:p>
            <a:r>
              <a:rPr lang="en-US"/>
              <a:t>Click to edit Master title style</a:t>
            </a:r>
            <a:endParaRPr lang="en-US" dirty="0"/>
          </a:p>
        </p:txBody>
      </p:sp>
      <p:sp>
        <p:nvSpPr>
          <p:cNvPr id="3" name="Text Placeholder 2"/>
          <p:cNvSpPr>
            <a:spLocks noGrp="1"/>
          </p:cNvSpPr>
          <p:nvPr>
            <p:ph type="body" sz="quarter" idx="10"/>
          </p:nvPr>
        </p:nvSpPr>
        <p:spPr>
          <a:xfrm>
            <a:off x="0" y="1290481"/>
            <a:ext cx="12192000" cy="492323"/>
          </a:xfrm>
          <a:prstGeom prst="rect">
            <a:avLst/>
          </a:prstGeom>
        </p:spPr>
        <p:txBody>
          <a:bodyPr vert="horz"/>
          <a:lstStyle>
            <a:lvl1pPr marL="0" indent="0" algn="ctr">
              <a:buFontTx/>
              <a:buNone/>
              <a:defRPr sz="2933" cap="all">
                <a:solidFill>
                  <a:srgbClr val="3A85B3"/>
                </a:solidFill>
                <a:latin typeface="Tw Cen MT"/>
              </a:defRPr>
            </a:lvl1pPr>
            <a:lvl2pPr marL="609585" indent="0" algn="ctr">
              <a:buFontTx/>
              <a:buNone/>
              <a:defRPr sz="2933" cap="all">
                <a:solidFill>
                  <a:srgbClr val="3A85B3"/>
                </a:solidFill>
                <a:latin typeface="Tw Cen MT"/>
              </a:defRPr>
            </a:lvl2pPr>
            <a:lvl3pPr marL="1219170" indent="0" algn="ctr">
              <a:buFontTx/>
              <a:buNone/>
              <a:defRPr sz="2933" cap="all">
                <a:solidFill>
                  <a:srgbClr val="3A85B3"/>
                </a:solidFill>
                <a:latin typeface="Tw Cen MT"/>
              </a:defRPr>
            </a:lvl3pPr>
            <a:lvl4pPr marL="1828754" indent="0" algn="ctr">
              <a:buFontTx/>
              <a:buNone/>
              <a:defRPr sz="2933" cap="all">
                <a:solidFill>
                  <a:srgbClr val="3A85B3"/>
                </a:solidFill>
                <a:latin typeface="Tw Cen MT"/>
              </a:defRPr>
            </a:lvl4pPr>
            <a:lvl5pPr marL="2438339" indent="0" algn="ctr">
              <a:buFontTx/>
              <a:buNone/>
              <a:defRPr sz="2933" cap="all">
                <a:solidFill>
                  <a:srgbClr val="3A85B3"/>
                </a:solidFill>
                <a:latin typeface="Tw Cen MT"/>
              </a:defRPr>
            </a:lvl5pPr>
          </a:lstStyle>
          <a:p>
            <a:pPr lvl="0"/>
            <a:r>
              <a:rPr lang="en-US"/>
              <a:t>Click to edit Master text styles</a:t>
            </a:r>
          </a:p>
        </p:txBody>
      </p:sp>
    </p:spTree>
    <p:extLst>
      <p:ext uri="{BB962C8B-B14F-4D97-AF65-F5344CB8AC3E}">
        <p14:creationId xmlns:p14="http://schemas.microsoft.com/office/powerpoint/2010/main" val="2734116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E8E4A-4D10-4DD0-956F-A563C766ED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871ACC-A060-448A-970F-9812D62D5E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EBDE53-216A-4686-8701-7870AF2AFF44}"/>
              </a:ext>
            </a:extLst>
          </p:cNvPr>
          <p:cNvSpPr>
            <a:spLocks noGrp="1"/>
          </p:cNvSpPr>
          <p:nvPr>
            <p:ph type="dt" sz="half" idx="10"/>
          </p:nvPr>
        </p:nvSpPr>
        <p:spPr/>
        <p:txBody>
          <a:bodyPr/>
          <a:lstStyle/>
          <a:p>
            <a:fld id="{6C89CD0F-4335-4FAA-8C63-49ED19693961}" type="datetimeFigureOut">
              <a:rPr lang="en-US" smtClean="0"/>
              <a:t>5/5/2024</a:t>
            </a:fld>
            <a:endParaRPr lang="en-US"/>
          </a:p>
        </p:txBody>
      </p:sp>
      <p:sp>
        <p:nvSpPr>
          <p:cNvPr id="5" name="Footer Placeholder 4">
            <a:extLst>
              <a:ext uri="{FF2B5EF4-FFF2-40B4-BE49-F238E27FC236}">
                <a16:creationId xmlns:a16="http://schemas.microsoft.com/office/drawing/2014/main" id="{77EF232C-77B1-4F83-8E4F-953FEEEAF0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B4BABD-FABF-4C7C-B39D-779B82B361F6}"/>
              </a:ext>
            </a:extLst>
          </p:cNvPr>
          <p:cNvSpPr>
            <a:spLocks noGrp="1"/>
          </p:cNvSpPr>
          <p:nvPr>
            <p:ph type="sldNum" sz="quarter" idx="12"/>
          </p:nvPr>
        </p:nvSpPr>
        <p:spPr/>
        <p:txBody>
          <a:bodyPr/>
          <a:lstStyle/>
          <a:p>
            <a:fld id="{02FE8DAE-BF02-4B1F-931F-211A597A4E7E}" type="slidenum">
              <a:rPr lang="en-US" smtClean="0"/>
              <a:t>‹#›</a:t>
            </a:fld>
            <a:endParaRPr lang="en-US"/>
          </a:p>
        </p:txBody>
      </p:sp>
    </p:spTree>
    <p:extLst>
      <p:ext uri="{BB962C8B-B14F-4D97-AF65-F5344CB8AC3E}">
        <p14:creationId xmlns:p14="http://schemas.microsoft.com/office/powerpoint/2010/main" val="2859144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4226B-BDA6-4F5C-BE75-FB88BBC0B2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B1FC5C-FA65-4C4D-B332-2FD692F08C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E76A21-E410-428E-9FEF-6D0806D89FBF}"/>
              </a:ext>
            </a:extLst>
          </p:cNvPr>
          <p:cNvSpPr>
            <a:spLocks noGrp="1"/>
          </p:cNvSpPr>
          <p:nvPr>
            <p:ph type="dt" sz="half" idx="10"/>
          </p:nvPr>
        </p:nvSpPr>
        <p:spPr/>
        <p:txBody>
          <a:bodyPr/>
          <a:lstStyle/>
          <a:p>
            <a:fld id="{6C89CD0F-4335-4FAA-8C63-49ED19693961}" type="datetimeFigureOut">
              <a:rPr lang="en-US" smtClean="0"/>
              <a:t>5/5/2024</a:t>
            </a:fld>
            <a:endParaRPr lang="en-US"/>
          </a:p>
        </p:txBody>
      </p:sp>
      <p:sp>
        <p:nvSpPr>
          <p:cNvPr id="5" name="Footer Placeholder 4">
            <a:extLst>
              <a:ext uri="{FF2B5EF4-FFF2-40B4-BE49-F238E27FC236}">
                <a16:creationId xmlns:a16="http://schemas.microsoft.com/office/drawing/2014/main" id="{23E4FCA2-1B17-4263-9A50-AA678BC9EF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D5B04A-4379-4214-82A7-8FEEE243FBC7}"/>
              </a:ext>
            </a:extLst>
          </p:cNvPr>
          <p:cNvSpPr>
            <a:spLocks noGrp="1"/>
          </p:cNvSpPr>
          <p:nvPr>
            <p:ph type="sldNum" sz="quarter" idx="12"/>
          </p:nvPr>
        </p:nvSpPr>
        <p:spPr/>
        <p:txBody>
          <a:bodyPr/>
          <a:lstStyle/>
          <a:p>
            <a:fld id="{02FE8DAE-BF02-4B1F-931F-211A597A4E7E}" type="slidenum">
              <a:rPr lang="en-US" smtClean="0"/>
              <a:t>‹#›</a:t>
            </a:fld>
            <a:endParaRPr lang="en-US"/>
          </a:p>
        </p:txBody>
      </p:sp>
    </p:spTree>
    <p:extLst>
      <p:ext uri="{BB962C8B-B14F-4D97-AF65-F5344CB8AC3E}">
        <p14:creationId xmlns:p14="http://schemas.microsoft.com/office/powerpoint/2010/main" val="2438950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A14DE-0994-42DA-B5C2-385F1A0DAF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EABA17-8574-4604-98E4-BE687FA737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0539A1-2E5E-44FB-9499-9837CCA3DC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2F4081-3453-4BFC-89E2-1F18FFC172C6}"/>
              </a:ext>
            </a:extLst>
          </p:cNvPr>
          <p:cNvSpPr>
            <a:spLocks noGrp="1"/>
          </p:cNvSpPr>
          <p:nvPr>
            <p:ph type="dt" sz="half" idx="10"/>
          </p:nvPr>
        </p:nvSpPr>
        <p:spPr/>
        <p:txBody>
          <a:bodyPr/>
          <a:lstStyle/>
          <a:p>
            <a:fld id="{6C89CD0F-4335-4FAA-8C63-49ED19693961}" type="datetimeFigureOut">
              <a:rPr lang="en-US" smtClean="0"/>
              <a:t>5/5/2024</a:t>
            </a:fld>
            <a:endParaRPr lang="en-US"/>
          </a:p>
        </p:txBody>
      </p:sp>
      <p:sp>
        <p:nvSpPr>
          <p:cNvPr id="6" name="Footer Placeholder 5">
            <a:extLst>
              <a:ext uri="{FF2B5EF4-FFF2-40B4-BE49-F238E27FC236}">
                <a16:creationId xmlns:a16="http://schemas.microsoft.com/office/drawing/2014/main" id="{80E4D61B-5184-459B-8423-9F17F4AD95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FF6DF6-E490-4608-B8F2-4F6D52F7F28E}"/>
              </a:ext>
            </a:extLst>
          </p:cNvPr>
          <p:cNvSpPr>
            <a:spLocks noGrp="1"/>
          </p:cNvSpPr>
          <p:nvPr>
            <p:ph type="sldNum" sz="quarter" idx="12"/>
          </p:nvPr>
        </p:nvSpPr>
        <p:spPr/>
        <p:txBody>
          <a:bodyPr/>
          <a:lstStyle/>
          <a:p>
            <a:fld id="{02FE8DAE-BF02-4B1F-931F-211A597A4E7E}" type="slidenum">
              <a:rPr lang="en-US" smtClean="0"/>
              <a:t>‹#›</a:t>
            </a:fld>
            <a:endParaRPr lang="en-US"/>
          </a:p>
        </p:txBody>
      </p:sp>
    </p:spTree>
    <p:extLst>
      <p:ext uri="{BB962C8B-B14F-4D97-AF65-F5344CB8AC3E}">
        <p14:creationId xmlns:p14="http://schemas.microsoft.com/office/powerpoint/2010/main" val="1228028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37DA5-0600-4C5C-A698-C0C09C6DB7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C766E8-579A-4EE4-ADA6-F7011CB8E1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AFCFB5-9E11-4985-8C4A-D9872E0B3F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73B413-8736-4FEE-A8F2-637619E027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8468AF-E155-496A-97D0-0C7840F822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7538ED-5164-4344-97C3-AE3C5B5DE481}"/>
              </a:ext>
            </a:extLst>
          </p:cNvPr>
          <p:cNvSpPr>
            <a:spLocks noGrp="1"/>
          </p:cNvSpPr>
          <p:nvPr>
            <p:ph type="dt" sz="half" idx="10"/>
          </p:nvPr>
        </p:nvSpPr>
        <p:spPr/>
        <p:txBody>
          <a:bodyPr/>
          <a:lstStyle/>
          <a:p>
            <a:fld id="{6C89CD0F-4335-4FAA-8C63-49ED19693961}" type="datetimeFigureOut">
              <a:rPr lang="en-US" smtClean="0"/>
              <a:t>5/5/2024</a:t>
            </a:fld>
            <a:endParaRPr lang="en-US"/>
          </a:p>
        </p:txBody>
      </p:sp>
      <p:sp>
        <p:nvSpPr>
          <p:cNvPr id="8" name="Footer Placeholder 7">
            <a:extLst>
              <a:ext uri="{FF2B5EF4-FFF2-40B4-BE49-F238E27FC236}">
                <a16:creationId xmlns:a16="http://schemas.microsoft.com/office/drawing/2014/main" id="{234CD7D8-1BEF-443D-A83A-75C4D1A61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321C18E-D843-4DD1-8B71-8B07F47659C9}"/>
              </a:ext>
            </a:extLst>
          </p:cNvPr>
          <p:cNvSpPr>
            <a:spLocks noGrp="1"/>
          </p:cNvSpPr>
          <p:nvPr>
            <p:ph type="sldNum" sz="quarter" idx="12"/>
          </p:nvPr>
        </p:nvSpPr>
        <p:spPr/>
        <p:txBody>
          <a:bodyPr/>
          <a:lstStyle/>
          <a:p>
            <a:fld id="{02FE8DAE-BF02-4B1F-931F-211A597A4E7E}" type="slidenum">
              <a:rPr lang="en-US" smtClean="0"/>
              <a:t>‹#›</a:t>
            </a:fld>
            <a:endParaRPr lang="en-US"/>
          </a:p>
        </p:txBody>
      </p:sp>
    </p:spTree>
    <p:extLst>
      <p:ext uri="{BB962C8B-B14F-4D97-AF65-F5344CB8AC3E}">
        <p14:creationId xmlns:p14="http://schemas.microsoft.com/office/powerpoint/2010/main" val="3357796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43C4-0BFB-47CD-95F7-653BA94564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7821D4-774D-412E-B33E-6B5FB8247D5F}"/>
              </a:ext>
            </a:extLst>
          </p:cNvPr>
          <p:cNvSpPr>
            <a:spLocks noGrp="1"/>
          </p:cNvSpPr>
          <p:nvPr>
            <p:ph type="dt" sz="half" idx="10"/>
          </p:nvPr>
        </p:nvSpPr>
        <p:spPr/>
        <p:txBody>
          <a:bodyPr/>
          <a:lstStyle/>
          <a:p>
            <a:fld id="{6C89CD0F-4335-4FAA-8C63-49ED19693961}" type="datetimeFigureOut">
              <a:rPr lang="en-US" smtClean="0"/>
              <a:t>5/5/2024</a:t>
            </a:fld>
            <a:endParaRPr lang="en-US"/>
          </a:p>
        </p:txBody>
      </p:sp>
      <p:sp>
        <p:nvSpPr>
          <p:cNvPr id="4" name="Footer Placeholder 3">
            <a:extLst>
              <a:ext uri="{FF2B5EF4-FFF2-40B4-BE49-F238E27FC236}">
                <a16:creationId xmlns:a16="http://schemas.microsoft.com/office/drawing/2014/main" id="{5AE2D831-B4DE-4545-9177-C565B4C8E7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9AEA02-743D-497D-A0FC-0198D950C50B}"/>
              </a:ext>
            </a:extLst>
          </p:cNvPr>
          <p:cNvSpPr>
            <a:spLocks noGrp="1"/>
          </p:cNvSpPr>
          <p:nvPr>
            <p:ph type="sldNum" sz="quarter" idx="12"/>
          </p:nvPr>
        </p:nvSpPr>
        <p:spPr/>
        <p:txBody>
          <a:bodyPr/>
          <a:lstStyle/>
          <a:p>
            <a:fld id="{02FE8DAE-BF02-4B1F-931F-211A597A4E7E}" type="slidenum">
              <a:rPr lang="en-US" smtClean="0"/>
              <a:t>‹#›</a:t>
            </a:fld>
            <a:endParaRPr lang="en-US"/>
          </a:p>
        </p:txBody>
      </p:sp>
    </p:spTree>
    <p:extLst>
      <p:ext uri="{BB962C8B-B14F-4D97-AF65-F5344CB8AC3E}">
        <p14:creationId xmlns:p14="http://schemas.microsoft.com/office/powerpoint/2010/main" val="1487404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F357E9-03EF-4173-8A98-F08B6440A41A}"/>
              </a:ext>
            </a:extLst>
          </p:cNvPr>
          <p:cNvSpPr>
            <a:spLocks noGrp="1"/>
          </p:cNvSpPr>
          <p:nvPr>
            <p:ph type="dt" sz="half" idx="10"/>
          </p:nvPr>
        </p:nvSpPr>
        <p:spPr/>
        <p:txBody>
          <a:bodyPr/>
          <a:lstStyle/>
          <a:p>
            <a:fld id="{6C89CD0F-4335-4FAA-8C63-49ED19693961}" type="datetimeFigureOut">
              <a:rPr lang="en-US" smtClean="0"/>
              <a:t>5/5/2024</a:t>
            </a:fld>
            <a:endParaRPr lang="en-US"/>
          </a:p>
        </p:txBody>
      </p:sp>
      <p:sp>
        <p:nvSpPr>
          <p:cNvPr id="3" name="Footer Placeholder 2">
            <a:extLst>
              <a:ext uri="{FF2B5EF4-FFF2-40B4-BE49-F238E27FC236}">
                <a16:creationId xmlns:a16="http://schemas.microsoft.com/office/drawing/2014/main" id="{3B213BE9-2BB4-4202-AF2F-BDBFD6F086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47EFFC-80E2-4A09-B7A7-B5D7242DFB05}"/>
              </a:ext>
            </a:extLst>
          </p:cNvPr>
          <p:cNvSpPr>
            <a:spLocks noGrp="1"/>
          </p:cNvSpPr>
          <p:nvPr>
            <p:ph type="sldNum" sz="quarter" idx="12"/>
          </p:nvPr>
        </p:nvSpPr>
        <p:spPr/>
        <p:txBody>
          <a:bodyPr/>
          <a:lstStyle/>
          <a:p>
            <a:fld id="{02FE8DAE-BF02-4B1F-931F-211A597A4E7E}" type="slidenum">
              <a:rPr lang="en-US" smtClean="0"/>
              <a:t>‹#›</a:t>
            </a:fld>
            <a:endParaRPr lang="en-US"/>
          </a:p>
        </p:txBody>
      </p:sp>
    </p:spTree>
    <p:extLst>
      <p:ext uri="{BB962C8B-B14F-4D97-AF65-F5344CB8AC3E}">
        <p14:creationId xmlns:p14="http://schemas.microsoft.com/office/powerpoint/2010/main" val="2540835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1C65B-28E0-41AD-AA73-80EBB92910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DF007F-3CF2-418A-A3C3-51CF6CF88F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2ECC30-2A1B-47BA-B7F2-686789095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70E3C2-40E5-44D0-A609-420D7484DEF3}"/>
              </a:ext>
            </a:extLst>
          </p:cNvPr>
          <p:cNvSpPr>
            <a:spLocks noGrp="1"/>
          </p:cNvSpPr>
          <p:nvPr>
            <p:ph type="dt" sz="half" idx="10"/>
          </p:nvPr>
        </p:nvSpPr>
        <p:spPr/>
        <p:txBody>
          <a:bodyPr/>
          <a:lstStyle/>
          <a:p>
            <a:fld id="{6C89CD0F-4335-4FAA-8C63-49ED19693961}" type="datetimeFigureOut">
              <a:rPr lang="en-US" smtClean="0"/>
              <a:t>5/5/2024</a:t>
            </a:fld>
            <a:endParaRPr lang="en-US"/>
          </a:p>
        </p:txBody>
      </p:sp>
      <p:sp>
        <p:nvSpPr>
          <p:cNvPr id="6" name="Footer Placeholder 5">
            <a:extLst>
              <a:ext uri="{FF2B5EF4-FFF2-40B4-BE49-F238E27FC236}">
                <a16:creationId xmlns:a16="http://schemas.microsoft.com/office/drawing/2014/main" id="{3B934F3A-9201-4EE4-B659-A8015AF38A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AA3CE9-9082-484D-81F3-9CEA2B6AD6CC}"/>
              </a:ext>
            </a:extLst>
          </p:cNvPr>
          <p:cNvSpPr>
            <a:spLocks noGrp="1"/>
          </p:cNvSpPr>
          <p:nvPr>
            <p:ph type="sldNum" sz="quarter" idx="12"/>
          </p:nvPr>
        </p:nvSpPr>
        <p:spPr/>
        <p:txBody>
          <a:bodyPr/>
          <a:lstStyle/>
          <a:p>
            <a:fld id="{02FE8DAE-BF02-4B1F-931F-211A597A4E7E}" type="slidenum">
              <a:rPr lang="en-US" smtClean="0"/>
              <a:t>‹#›</a:t>
            </a:fld>
            <a:endParaRPr lang="en-US"/>
          </a:p>
        </p:txBody>
      </p:sp>
    </p:spTree>
    <p:extLst>
      <p:ext uri="{BB962C8B-B14F-4D97-AF65-F5344CB8AC3E}">
        <p14:creationId xmlns:p14="http://schemas.microsoft.com/office/powerpoint/2010/main" val="319833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28CE4-19F7-4AD5-8ACE-A63688BEDB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044895-4365-476F-BA10-78EF1D2227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DD2D7A-B47F-46BD-8292-11B8230EEE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D1D68C-9C80-4CA0-99AF-80467601E52E}"/>
              </a:ext>
            </a:extLst>
          </p:cNvPr>
          <p:cNvSpPr>
            <a:spLocks noGrp="1"/>
          </p:cNvSpPr>
          <p:nvPr>
            <p:ph type="dt" sz="half" idx="10"/>
          </p:nvPr>
        </p:nvSpPr>
        <p:spPr/>
        <p:txBody>
          <a:bodyPr/>
          <a:lstStyle/>
          <a:p>
            <a:fld id="{6C89CD0F-4335-4FAA-8C63-49ED19693961}" type="datetimeFigureOut">
              <a:rPr lang="en-US" smtClean="0"/>
              <a:t>5/5/2024</a:t>
            </a:fld>
            <a:endParaRPr lang="en-US"/>
          </a:p>
        </p:txBody>
      </p:sp>
      <p:sp>
        <p:nvSpPr>
          <p:cNvPr id="6" name="Footer Placeholder 5">
            <a:extLst>
              <a:ext uri="{FF2B5EF4-FFF2-40B4-BE49-F238E27FC236}">
                <a16:creationId xmlns:a16="http://schemas.microsoft.com/office/drawing/2014/main" id="{F3D11804-C77F-4FFD-B627-4ABEB7A0E9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464399-6CC5-40DE-8C43-CF8EEC74649A}"/>
              </a:ext>
            </a:extLst>
          </p:cNvPr>
          <p:cNvSpPr>
            <a:spLocks noGrp="1"/>
          </p:cNvSpPr>
          <p:nvPr>
            <p:ph type="sldNum" sz="quarter" idx="12"/>
          </p:nvPr>
        </p:nvSpPr>
        <p:spPr/>
        <p:txBody>
          <a:bodyPr/>
          <a:lstStyle/>
          <a:p>
            <a:fld id="{02FE8DAE-BF02-4B1F-931F-211A597A4E7E}" type="slidenum">
              <a:rPr lang="en-US" smtClean="0"/>
              <a:t>‹#›</a:t>
            </a:fld>
            <a:endParaRPr lang="en-US"/>
          </a:p>
        </p:txBody>
      </p:sp>
    </p:spTree>
    <p:extLst>
      <p:ext uri="{BB962C8B-B14F-4D97-AF65-F5344CB8AC3E}">
        <p14:creationId xmlns:p14="http://schemas.microsoft.com/office/powerpoint/2010/main" val="1294105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15D1B4-965A-473B-B292-CD667C3C1C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5F53137-0D54-40C1-9595-3E73CB37FE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593576-ECD9-4C60-8B1C-6C1FFA7016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89CD0F-4335-4FAA-8C63-49ED19693961}" type="datetimeFigureOut">
              <a:rPr lang="en-US" smtClean="0"/>
              <a:t>5/5/2024</a:t>
            </a:fld>
            <a:endParaRPr lang="en-US"/>
          </a:p>
        </p:txBody>
      </p:sp>
      <p:sp>
        <p:nvSpPr>
          <p:cNvPr id="5" name="Footer Placeholder 4">
            <a:extLst>
              <a:ext uri="{FF2B5EF4-FFF2-40B4-BE49-F238E27FC236}">
                <a16:creationId xmlns:a16="http://schemas.microsoft.com/office/drawing/2014/main" id="{7748CF2A-F0B3-4C56-8D03-9ACFE4B462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788F47-BEA2-4581-B194-AC70091459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FE8DAE-BF02-4B1F-931F-211A597A4E7E}" type="slidenum">
              <a:rPr lang="en-US" smtClean="0"/>
              <a:t>‹#›</a:t>
            </a:fld>
            <a:endParaRPr lang="en-US"/>
          </a:p>
        </p:txBody>
      </p:sp>
    </p:spTree>
    <p:extLst>
      <p:ext uri="{BB962C8B-B14F-4D97-AF65-F5344CB8AC3E}">
        <p14:creationId xmlns:p14="http://schemas.microsoft.com/office/powerpoint/2010/main" val="3609901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4" r:id="rId12"/>
    <p:sldLayoutId id="214748366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7.xml"/><Relationship Id="rId4" Type="http://schemas.openxmlformats.org/officeDocument/2006/relationships/image" Target="../media/image27.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s://doi.org/10.1370/afm.2308" TargetMode="External"/><Relationship Id="rId2" Type="http://schemas.openxmlformats.org/officeDocument/2006/relationships/hyperlink" Target="https://doi.org/10.1370/afm.2393" TargetMode="External"/><Relationship Id="rId1" Type="http://schemas.openxmlformats.org/officeDocument/2006/relationships/slideLayout" Target="../slideLayouts/slideLayout1.xml"/><Relationship Id="rId5" Type="http://schemas.openxmlformats.org/officeDocument/2006/relationships/hyperlink" Target="http://www.annfammed.org/content/13/3/206.full" TargetMode="External"/><Relationship Id="rId4" Type="http://schemas.openxmlformats.org/officeDocument/2006/relationships/hyperlink" Target="https://doi.org/10.3122/jabfm.2019.02.180111"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hyperlink" Target="#_ENREF_31"/><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9D5474C-F36E-4CF8-8D6B-36CEA69BCACD}"/>
              </a:ext>
            </a:extLst>
          </p:cNvPr>
          <p:cNvSpPr>
            <a:spLocks noGrp="1"/>
          </p:cNvSpPr>
          <p:nvPr>
            <p:ph type="subTitle" idx="1"/>
          </p:nvPr>
        </p:nvSpPr>
        <p:spPr>
          <a:xfrm>
            <a:off x="1107915" y="3225114"/>
            <a:ext cx="9854255" cy="2683015"/>
          </a:xfrm>
        </p:spPr>
        <p:txBody>
          <a:bodyPr>
            <a:normAutofit fontScale="92500" lnSpcReduction="20000"/>
          </a:bodyPr>
          <a:lstStyle/>
          <a:p>
            <a:pPr marL="0" marR="0">
              <a:spcBef>
                <a:spcPts val="0"/>
              </a:spcBef>
              <a:spcAft>
                <a:spcPts val="0"/>
              </a:spcAft>
            </a:pPr>
            <a:r>
              <a:rPr lang="en-US" sz="4700" dirty="0">
                <a:solidFill>
                  <a:schemeClr val="accent2">
                    <a:lumMod val="20000"/>
                    <a:lumOff val="80000"/>
                  </a:schemeClr>
                </a:solidFill>
                <a:latin typeface="Lucida Bright" panose="02040602050505020304" pitchFamily="18" charset="0"/>
                <a:ea typeface="Calibri" panose="020F0502020204030204" pitchFamily="34" charset="0"/>
              </a:rPr>
              <a:t>Primary Care: </a:t>
            </a:r>
          </a:p>
          <a:p>
            <a:pPr marL="0" marR="0">
              <a:spcBef>
                <a:spcPts val="0"/>
              </a:spcBef>
              <a:spcAft>
                <a:spcPts val="0"/>
              </a:spcAft>
            </a:pPr>
            <a:r>
              <a:rPr lang="en-US" sz="4700" i="1" dirty="0">
                <a:solidFill>
                  <a:schemeClr val="accent2">
                    <a:lumMod val="20000"/>
                    <a:lumOff val="80000"/>
                  </a:schemeClr>
                </a:solidFill>
                <a:latin typeface="Lucida Bright" panose="02040602050505020304" pitchFamily="18" charset="0"/>
                <a:ea typeface="Calibri" panose="020F0502020204030204" pitchFamily="34" charset="0"/>
              </a:rPr>
              <a:t>The essential, not basic, foundation of </a:t>
            </a:r>
            <a:r>
              <a:rPr lang="en-US" sz="4700" dirty="0">
                <a:solidFill>
                  <a:srgbClr val="FFFF00"/>
                </a:solidFill>
                <a:latin typeface="Lucida Bright" panose="02040602050505020304" pitchFamily="18" charset="0"/>
                <a:ea typeface="Calibri" panose="020F0502020204030204" pitchFamily="34" charset="0"/>
              </a:rPr>
              <a:t>Health</a:t>
            </a:r>
            <a:r>
              <a:rPr lang="en-US" sz="4700" i="1" dirty="0">
                <a:solidFill>
                  <a:schemeClr val="accent2">
                    <a:lumMod val="20000"/>
                    <a:lumOff val="80000"/>
                  </a:schemeClr>
                </a:solidFill>
                <a:latin typeface="Lucida Bright" panose="02040602050505020304" pitchFamily="18" charset="0"/>
                <a:ea typeface="Calibri" panose="020F0502020204030204" pitchFamily="34" charset="0"/>
              </a:rPr>
              <a:t> Systems</a:t>
            </a:r>
            <a:endParaRPr lang="en-US" sz="4400" i="1" dirty="0">
              <a:solidFill>
                <a:schemeClr val="accent2">
                  <a:lumMod val="20000"/>
                  <a:lumOff val="80000"/>
                </a:schemeClr>
              </a:solidFill>
              <a:latin typeface="Lucida Bright" panose="02040602050505020304" pitchFamily="18" charset="0"/>
              <a:ea typeface="Calibri" panose="020F0502020204030204" pitchFamily="34" charset="0"/>
            </a:endParaRPr>
          </a:p>
          <a:p>
            <a:pPr marL="0" marR="0">
              <a:spcBef>
                <a:spcPts val="0"/>
              </a:spcBef>
              <a:spcAft>
                <a:spcPts val="0"/>
              </a:spcAft>
            </a:pPr>
            <a:endParaRPr lang="en-US" sz="4400" i="1" dirty="0">
              <a:solidFill>
                <a:srgbClr val="FFFFFF"/>
              </a:solidFill>
              <a:effectLst/>
              <a:latin typeface="Lucida Bright" panose="02040602050505020304" pitchFamily="18" charset="0"/>
              <a:ea typeface="Calibri" panose="020F0502020204030204" pitchFamily="34" charset="0"/>
            </a:endParaRPr>
          </a:p>
          <a:p>
            <a:pPr marL="0" marR="0">
              <a:spcBef>
                <a:spcPts val="0"/>
              </a:spcBef>
              <a:spcAft>
                <a:spcPts val="0"/>
              </a:spcAft>
            </a:pPr>
            <a:r>
              <a:rPr lang="en-US" sz="2800" dirty="0">
                <a:solidFill>
                  <a:schemeClr val="accent1">
                    <a:lumMod val="20000"/>
                    <a:lumOff val="80000"/>
                  </a:schemeClr>
                </a:solidFill>
                <a:latin typeface="Lucida Bright" panose="02040602050505020304" pitchFamily="18" charset="0"/>
                <a:ea typeface="Calibri" panose="020F0502020204030204" pitchFamily="34" charset="0"/>
              </a:rPr>
              <a:t>Andrew Bazemore MD MPH</a:t>
            </a:r>
          </a:p>
          <a:p>
            <a:pPr marL="0" marR="0">
              <a:spcBef>
                <a:spcPts val="0"/>
              </a:spcBef>
              <a:spcAft>
                <a:spcPts val="0"/>
              </a:spcAft>
            </a:pPr>
            <a:r>
              <a:rPr lang="en-US" sz="2800" dirty="0">
                <a:solidFill>
                  <a:schemeClr val="accent1">
                    <a:lumMod val="20000"/>
                    <a:lumOff val="80000"/>
                  </a:schemeClr>
                </a:solidFill>
                <a:effectLst/>
                <a:latin typeface="Lucida Bright" panose="02040602050505020304" pitchFamily="18" charset="0"/>
                <a:ea typeface="Calibri" panose="020F0502020204030204" pitchFamily="34" charset="0"/>
              </a:rPr>
              <a:t>May 24</a:t>
            </a:r>
            <a:r>
              <a:rPr lang="en-US" sz="2800" baseline="30000" dirty="0">
                <a:solidFill>
                  <a:schemeClr val="accent1">
                    <a:lumMod val="20000"/>
                    <a:lumOff val="80000"/>
                  </a:schemeClr>
                </a:solidFill>
                <a:latin typeface="Lucida Bright" panose="02040602050505020304" pitchFamily="18" charset="0"/>
                <a:ea typeface="Calibri" panose="020F0502020204030204" pitchFamily="34" charset="0"/>
              </a:rPr>
              <a:t>th</a:t>
            </a:r>
            <a:r>
              <a:rPr lang="en-US" sz="2800" dirty="0">
                <a:solidFill>
                  <a:schemeClr val="accent1">
                    <a:lumMod val="20000"/>
                    <a:lumOff val="80000"/>
                  </a:schemeClr>
                </a:solidFill>
                <a:effectLst/>
                <a:latin typeface="Lucida Bright" panose="02040602050505020304" pitchFamily="18" charset="0"/>
                <a:ea typeface="Calibri" panose="020F0502020204030204" pitchFamily="34" charset="0"/>
              </a:rPr>
              <a:t>, 2023</a:t>
            </a:r>
            <a:endParaRPr lang="en-US" sz="2800" dirty="0">
              <a:solidFill>
                <a:schemeClr val="accent1">
                  <a:lumMod val="20000"/>
                  <a:lumOff val="80000"/>
                </a:schemeClr>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119719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43090" y="1713945"/>
            <a:ext cx="2209799" cy="1715055"/>
          </a:xfrm>
          <a:solidFill>
            <a:schemeClr val="bg1"/>
          </a:solidFill>
        </p:spPr>
        <p:txBody>
          <a:bodyPr>
            <a:normAutofit/>
          </a:bodyPr>
          <a:lstStyle/>
          <a:p>
            <a:pPr eaLnBrk="1" hangingPunct="1"/>
            <a:r>
              <a:rPr lang="en-US" altLang="en-US" sz="3600" dirty="0"/>
              <a:t>The U.S. does this:</a:t>
            </a:r>
            <a:endParaRPr lang="en-US" altLang="en-US" sz="3200" i="1" dirty="0"/>
          </a:p>
        </p:txBody>
      </p:sp>
      <p:sp>
        <p:nvSpPr>
          <p:cNvPr id="10243" name="Rectangle 3"/>
          <p:cNvSpPr>
            <a:spLocks noChangeArrowheads="1"/>
          </p:cNvSpPr>
          <p:nvPr/>
        </p:nvSpPr>
        <p:spPr bwMode="auto">
          <a:xfrm>
            <a:off x="2500313" y="13446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0245" name="Text Box 5"/>
          <p:cNvSpPr txBox="1">
            <a:spLocks noChangeArrowheads="1"/>
          </p:cNvSpPr>
          <p:nvPr/>
        </p:nvSpPr>
        <p:spPr bwMode="auto">
          <a:xfrm>
            <a:off x="138288" y="6201032"/>
            <a:ext cx="8153400" cy="61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600" dirty="0">
                <a:latin typeface="Tahoma" pitchFamily="34" charset="0"/>
              </a:rPr>
              <a:t>Adapted with permission from Starfield B. Policy relevant determinants of health: an international perspective. Health Policy 2002;60:201-21.</a:t>
            </a:r>
            <a:r>
              <a:rPr lang="en-US" altLang="en-US" sz="1800" b="1" dirty="0">
                <a:latin typeface="Tahoma" pitchFamily="34" charset="0"/>
              </a:rPr>
              <a:t>  </a:t>
            </a:r>
            <a:endParaRPr lang="en-US" altLang="en-US" sz="1600" b="1" dirty="0">
              <a:latin typeface="Tahoma" pitchFamily="34" charset="0"/>
            </a:endParaRPr>
          </a:p>
        </p:txBody>
      </p:sp>
      <p:graphicFrame>
        <p:nvGraphicFramePr>
          <p:cNvPr id="68614" name="Object 6"/>
          <p:cNvGraphicFramePr>
            <a:graphicFrameLocks noGrp="1" noChangeAspect="1"/>
          </p:cNvGraphicFramePr>
          <p:nvPr>
            <p:ph idx="1"/>
            <p:extLst>
              <p:ext uri="{D42A27DB-BD31-4B8C-83A1-F6EECF244321}">
                <p14:modId xmlns:p14="http://schemas.microsoft.com/office/powerpoint/2010/main" val="3695868384"/>
              </p:ext>
            </p:extLst>
          </p:nvPr>
        </p:nvGraphicFramePr>
        <p:xfrm>
          <a:off x="3333043" y="470253"/>
          <a:ext cx="8763000" cy="4953000"/>
        </p:xfrm>
        <a:graphic>
          <a:graphicData uri="http://schemas.openxmlformats.org/presentationml/2006/ole">
            <mc:AlternateContent xmlns:mc="http://schemas.openxmlformats.org/markup-compatibility/2006">
              <mc:Choice xmlns:v="urn:schemas-microsoft-com:vml" Requires="v">
                <p:oleObj name="Chart" r:id="rId3" imgW="5943600" imgH="3200400" progId="Excel.Chart.8">
                  <p:embed/>
                </p:oleObj>
              </mc:Choice>
              <mc:Fallback>
                <p:oleObj name="Chart" r:id="rId3" imgW="5943600" imgH="3200400" progId="Excel.Chart.8">
                  <p:embed/>
                  <p:pic>
                    <p:nvPicPr>
                      <p:cNvPr id="68614"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3043" y="470253"/>
                        <a:ext cx="8763000" cy="495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28780113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C077DC19-3AED-4B7F-AE34-9F2E7ACD0F60}"/>
              </a:ext>
            </a:extLst>
          </p:cNvPr>
          <p:cNvSpPr txBox="1">
            <a:spLocks/>
          </p:cNvSpPr>
          <p:nvPr/>
        </p:nvSpPr>
        <p:spPr>
          <a:xfrm>
            <a:off x="582804" y="2032906"/>
            <a:ext cx="11023041" cy="4134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endParaRPr lang="en-US" sz="2800" dirty="0">
              <a:solidFill>
                <a:srgbClr val="002060"/>
              </a:solidFill>
            </a:endParaRPr>
          </a:p>
        </p:txBody>
      </p:sp>
      <p:pic>
        <p:nvPicPr>
          <p:cNvPr id="13" name="Picture 2" descr="Image result for 4Cs primary care">
            <a:extLst>
              <a:ext uri="{FF2B5EF4-FFF2-40B4-BE49-F238E27FC236}">
                <a16:creationId xmlns:a16="http://schemas.microsoft.com/office/drawing/2014/main" id="{4CF31F77-2EE4-4409-AE87-3A132C9240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247" y="2523842"/>
            <a:ext cx="11500988" cy="2057399"/>
          </a:xfrm>
          <a:prstGeom prst="rect">
            <a:avLst/>
          </a:prstGeom>
          <a:solidFill>
            <a:schemeClr val="bg1"/>
          </a:solidFill>
          <a:ln>
            <a:noFill/>
          </a:ln>
        </p:spPr>
      </p:pic>
      <p:sp>
        <p:nvSpPr>
          <p:cNvPr id="3" name="Title 1">
            <a:extLst>
              <a:ext uri="{FF2B5EF4-FFF2-40B4-BE49-F238E27FC236}">
                <a16:creationId xmlns:a16="http://schemas.microsoft.com/office/drawing/2014/main" id="{4D81127F-FCC5-FC4E-0A43-E20042286736}"/>
              </a:ext>
            </a:extLst>
          </p:cNvPr>
          <p:cNvSpPr txBox="1">
            <a:spLocks/>
          </p:cNvSpPr>
          <p:nvPr/>
        </p:nvSpPr>
        <p:spPr>
          <a:xfrm>
            <a:off x="-121920" y="104502"/>
            <a:ext cx="12113285" cy="92310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i="1" dirty="0">
                <a:solidFill>
                  <a:schemeClr val="tx2"/>
                </a:solidFill>
              </a:rPr>
              <a:t>Explaining Primary Care’s salutary effects</a:t>
            </a:r>
          </a:p>
        </p:txBody>
      </p:sp>
    </p:spTree>
    <p:extLst>
      <p:ext uri="{BB962C8B-B14F-4D97-AF65-F5344CB8AC3E}">
        <p14:creationId xmlns:p14="http://schemas.microsoft.com/office/powerpoint/2010/main" val="20631375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64AF838-43C7-4391-A834-594C61AB8B15}"/>
              </a:ext>
            </a:extLst>
          </p:cNvPr>
          <p:cNvPicPr>
            <a:picLocks noChangeAspect="1"/>
          </p:cNvPicPr>
          <p:nvPr/>
        </p:nvPicPr>
        <p:blipFill rotWithShape="1">
          <a:blip r:embed="rId3"/>
          <a:srcRect l="1696" r="802" b="-2"/>
          <a:stretch/>
        </p:blipFill>
        <p:spPr>
          <a:xfrm>
            <a:off x="3639138" y="1073675"/>
            <a:ext cx="4944107" cy="4944110"/>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5" name="Picture 4">
            <a:extLst>
              <a:ext uri="{FF2B5EF4-FFF2-40B4-BE49-F238E27FC236}">
                <a16:creationId xmlns:a16="http://schemas.microsoft.com/office/drawing/2014/main" id="{4FC0E64F-3FED-4848-A2F5-97D9241C33C0}"/>
              </a:ext>
            </a:extLst>
          </p:cNvPr>
          <p:cNvPicPr>
            <a:picLocks noChangeAspect="1"/>
          </p:cNvPicPr>
          <p:nvPr/>
        </p:nvPicPr>
        <p:blipFill rotWithShape="1">
          <a:blip r:embed="rId4"/>
          <a:srcRect l="18955"/>
          <a:stretch/>
        </p:blipFill>
        <p:spPr>
          <a:xfrm>
            <a:off x="3978475" y="7297830"/>
            <a:ext cx="2454815" cy="1514475"/>
          </a:xfrm>
          <a:prstGeom prst="rect">
            <a:avLst/>
          </a:prstGeom>
        </p:spPr>
      </p:pic>
      <p:pic>
        <p:nvPicPr>
          <p:cNvPr id="6" name="Picture 5">
            <a:extLst>
              <a:ext uri="{FF2B5EF4-FFF2-40B4-BE49-F238E27FC236}">
                <a16:creationId xmlns:a16="http://schemas.microsoft.com/office/drawing/2014/main" id="{BCBA6B0B-F486-44F5-9E0C-CBAB8CF55F94}"/>
              </a:ext>
            </a:extLst>
          </p:cNvPr>
          <p:cNvPicPr>
            <a:picLocks noChangeAspect="1"/>
          </p:cNvPicPr>
          <p:nvPr/>
        </p:nvPicPr>
        <p:blipFill>
          <a:blip r:embed="rId5"/>
          <a:stretch>
            <a:fillRect/>
          </a:stretch>
        </p:blipFill>
        <p:spPr>
          <a:xfrm>
            <a:off x="9639790" y="2104679"/>
            <a:ext cx="2305657" cy="1039266"/>
          </a:xfrm>
          <a:prstGeom prst="rect">
            <a:avLst/>
          </a:prstGeom>
        </p:spPr>
      </p:pic>
      <p:pic>
        <p:nvPicPr>
          <p:cNvPr id="10" name="Picture 9">
            <a:extLst>
              <a:ext uri="{FF2B5EF4-FFF2-40B4-BE49-F238E27FC236}">
                <a16:creationId xmlns:a16="http://schemas.microsoft.com/office/drawing/2014/main" id="{109386C1-4333-4821-B412-F3AAF945252B}"/>
              </a:ext>
            </a:extLst>
          </p:cNvPr>
          <p:cNvPicPr>
            <a:picLocks noChangeAspect="1"/>
          </p:cNvPicPr>
          <p:nvPr/>
        </p:nvPicPr>
        <p:blipFill>
          <a:blip r:embed="rId6"/>
          <a:stretch>
            <a:fillRect/>
          </a:stretch>
        </p:blipFill>
        <p:spPr>
          <a:xfrm>
            <a:off x="10174252" y="206241"/>
            <a:ext cx="1734867" cy="1734867"/>
          </a:xfrm>
          <a:prstGeom prst="rect">
            <a:avLst/>
          </a:prstGeom>
        </p:spPr>
      </p:pic>
      <p:pic>
        <p:nvPicPr>
          <p:cNvPr id="11" name="Picture 10">
            <a:extLst>
              <a:ext uri="{FF2B5EF4-FFF2-40B4-BE49-F238E27FC236}">
                <a16:creationId xmlns:a16="http://schemas.microsoft.com/office/drawing/2014/main" id="{5621AB2C-DF65-462C-8384-D3E83F549EDD}"/>
              </a:ext>
            </a:extLst>
          </p:cNvPr>
          <p:cNvPicPr>
            <a:picLocks noChangeAspect="1"/>
          </p:cNvPicPr>
          <p:nvPr/>
        </p:nvPicPr>
        <p:blipFill>
          <a:blip r:embed="rId7"/>
          <a:stretch>
            <a:fillRect/>
          </a:stretch>
        </p:blipFill>
        <p:spPr>
          <a:xfrm>
            <a:off x="9080383" y="3428999"/>
            <a:ext cx="2962275" cy="1543050"/>
          </a:xfrm>
          <a:prstGeom prst="rect">
            <a:avLst/>
          </a:prstGeom>
        </p:spPr>
      </p:pic>
      <p:sp>
        <p:nvSpPr>
          <p:cNvPr id="2" name="Title 1">
            <a:extLst>
              <a:ext uri="{FF2B5EF4-FFF2-40B4-BE49-F238E27FC236}">
                <a16:creationId xmlns:a16="http://schemas.microsoft.com/office/drawing/2014/main" id="{FD6BDDC1-B9D4-A488-DD58-D29BA10D8147}"/>
              </a:ext>
            </a:extLst>
          </p:cNvPr>
          <p:cNvSpPr txBox="1">
            <a:spLocks/>
          </p:cNvSpPr>
          <p:nvPr/>
        </p:nvSpPr>
        <p:spPr>
          <a:xfrm>
            <a:off x="2517422" y="8039"/>
            <a:ext cx="6986901" cy="92310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i="1" dirty="0"/>
              <a:t>Contemporized?</a:t>
            </a:r>
          </a:p>
        </p:txBody>
      </p:sp>
      <p:pic>
        <p:nvPicPr>
          <p:cNvPr id="3" name="Picture 2">
            <a:extLst>
              <a:ext uri="{FF2B5EF4-FFF2-40B4-BE49-F238E27FC236}">
                <a16:creationId xmlns:a16="http://schemas.microsoft.com/office/drawing/2014/main" id="{AE412ED2-06CD-7D4E-DE71-3DD72FFC29BF}"/>
              </a:ext>
            </a:extLst>
          </p:cNvPr>
          <p:cNvPicPr>
            <a:picLocks noChangeAspect="1"/>
          </p:cNvPicPr>
          <p:nvPr/>
        </p:nvPicPr>
        <p:blipFill rotWithShape="1">
          <a:blip r:embed="rId8"/>
          <a:srcRect l="18323" t="24394" r="67452" b="44362"/>
          <a:stretch/>
        </p:blipFill>
        <p:spPr>
          <a:xfrm>
            <a:off x="593125" y="597282"/>
            <a:ext cx="2358404" cy="2831718"/>
          </a:xfrm>
          <a:prstGeom prst="rect">
            <a:avLst/>
          </a:prstGeom>
        </p:spPr>
      </p:pic>
      <p:pic>
        <p:nvPicPr>
          <p:cNvPr id="8" name="Picture 7">
            <a:extLst>
              <a:ext uri="{FF2B5EF4-FFF2-40B4-BE49-F238E27FC236}">
                <a16:creationId xmlns:a16="http://schemas.microsoft.com/office/drawing/2014/main" id="{B22DAD02-5738-5C5C-EBCB-B1BBBABC72C2}"/>
              </a:ext>
            </a:extLst>
          </p:cNvPr>
          <p:cNvPicPr>
            <a:picLocks noChangeAspect="1"/>
          </p:cNvPicPr>
          <p:nvPr/>
        </p:nvPicPr>
        <p:blipFill rotWithShape="1">
          <a:blip r:embed="rId8"/>
          <a:srcRect l="18323" t="24394" r="67452" b="13117"/>
          <a:stretch/>
        </p:blipFill>
        <p:spPr>
          <a:xfrm>
            <a:off x="610805" y="597281"/>
            <a:ext cx="2358404" cy="5663437"/>
          </a:xfrm>
          <a:prstGeom prst="rect">
            <a:avLst/>
          </a:prstGeom>
        </p:spPr>
      </p:pic>
    </p:spTree>
    <p:extLst>
      <p:ext uri="{BB962C8B-B14F-4D97-AF65-F5344CB8AC3E}">
        <p14:creationId xmlns:p14="http://schemas.microsoft.com/office/powerpoint/2010/main" val="194478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6" presetClass="entr" presetSubtype="16"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circle(in)">
                                      <p:cBhvr>
                                        <p:cTn id="2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49A325A0-56BE-43E8-949C-1DF5A23E96BE}"/>
              </a:ext>
            </a:extLst>
          </p:cNvPr>
          <p:cNvPicPr>
            <a:picLocks noChangeAspect="1"/>
          </p:cNvPicPr>
          <p:nvPr/>
        </p:nvPicPr>
        <p:blipFill>
          <a:blip r:embed="rId2"/>
          <a:stretch>
            <a:fillRect/>
          </a:stretch>
        </p:blipFill>
        <p:spPr>
          <a:xfrm>
            <a:off x="524141" y="87087"/>
            <a:ext cx="5332095" cy="6858000"/>
          </a:xfrm>
          <a:prstGeom prst="rect">
            <a:avLst/>
          </a:prstGeom>
        </p:spPr>
      </p:pic>
      <p:sp>
        <p:nvSpPr>
          <p:cNvPr id="3" name="Title 1">
            <a:extLst>
              <a:ext uri="{FF2B5EF4-FFF2-40B4-BE49-F238E27FC236}">
                <a16:creationId xmlns:a16="http://schemas.microsoft.com/office/drawing/2014/main" id="{DEBC9C1A-B78D-A0D8-8A19-A0EE5A5C6DA3}"/>
              </a:ext>
            </a:extLst>
          </p:cNvPr>
          <p:cNvSpPr txBox="1">
            <a:spLocks/>
          </p:cNvSpPr>
          <p:nvPr/>
        </p:nvSpPr>
        <p:spPr>
          <a:xfrm>
            <a:off x="6659270" y="2211977"/>
            <a:ext cx="4658748" cy="92310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i="1" dirty="0">
                <a:solidFill>
                  <a:schemeClr val="tx2"/>
                </a:solidFill>
              </a:rPr>
              <a:t>And 4Ts that facilitate these 7Cs?</a:t>
            </a:r>
          </a:p>
        </p:txBody>
      </p:sp>
    </p:spTree>
    <p:extLst>
      <p:ext uri="{BB962C8B-B14F-4D97-AF65-F5344CB8AC3E}">
        <p14:creationId xmlns:p14="http://schemas.microsoft.com/office/powerpoint/2010/main" val="6750643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91283-D1B5-215B-B4E9-0F38024B6C00}"/>
              </a:ext>
            </a:extLst>
          </p:cNvPr>
          <p:cNvSpPr>
            <a:spLocks noGrp="1"/>
          </p:cNvSpPr>
          <p:nvPr>
            <p:ph type="title"/>
          </p:nvPr>
        </p:nvSpPr>
        <p:spPr/>
        <p:txBody>
          <a:bodyPr>
            <a:normAutofit fontScale="90000"/>
          </a:bodyPr>
          <a:lstStyle/>
          <a:p>
            <a:r>
              <a:rPr lang="en-US" dirty="0"/>
              <a:t>To achieve optimal, </a:t>
            </a:r>
            <a:r>
              <a:rPr lang="en-US" i="1" dirty="0"/>
              <a:t>essential</a:t>
            </a:r>
            <a:r>
              <a:rPr lang="en-US" dirty="0"/>
              <a:t> Primary Health Care delivering on these 4 or 7Cs, we need</a:t>
            </a:r>
          </a:p>
        </p:txBody>
      </p:sp>
      <p:sp>
        <p:nvSpPr>
          <p:cNvPr id="3" name="Content Placeholder 2">
            <a:extLst>
              <a:ext uri="{FF2B5EF4-FFF2-40B4-BE49-F238E27FC236}">
                <a16:creationId xmlns:a16="http://schemas.microsoft.com/office/drawing/2014/main" id="{64DFD132-4050-E6CC-B4AF-1613C18BF069}"/>
              </a:ext>
            </a:extLst>
          </p:cNvPr>
          <p:cNvSpPr>
            <a:spLocks noGrp="1"/>
          </p:cNvSpPr>
          <p:nvPr>
            <p:ph idx="1"/>
          </p:nvPr>
        </p:nvSpPr>
        <p:spPr/>
        <p:txBody>
          <a:bodyPr/>
          <a:lstStyle/>
          <a:p>
            <a:r>
              <a:rPr lang="en-US" dirty="0"/>
              <a:t>People-centered &amp; primary care friendly </a:t>
            </a:r>
            <a:r>
              <a:rPr lang="en-US" i="1" dirty="0"/>
              <a:t>Payment</a:t>
            </a:r>
          </a:p>
          <a:p>
            <a:r>
              <a:rPr lang="en-US" i="1" dirty="0"/>
              <a:t>Measures</a:t>
            </a:r>
            <a:r>
              <a:rPr lang="en-US" dirty="0"/>
              <a:t> that Matter to Primary Care</a:t>
            </a:r>
          </a:p>
          <a:p>
            <a:r>
              <a:rPr lang="en-US" dirty="0"/>
              <a:t>Effective &amp; integrated </a:t>
            </a:r>
            <a:r>
              <a:rPr lang="en-US" i="1" dirty="0"/>
              <a:t>Teams</a:t>
            </a:r>
          </a:p>
        </p:txBody>
      </p:sp>
    </p:spTree>
    <p:extLst>
      <p:ext uri="{BB962C8B-B14F-4D97-AF65-F5344CB8AC3E}">
        <p14:creationId xmlns:p14="http://schemas.microsoft.com/office/powerpoint/2010/main" val="550624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53988ACF-F4D8-4DCF-11FB-A7E9DD21DC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554863" y="1951340"/>
            <a:ext cx="4400550" cy="3550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extLst>
              <a:ext uri="{FF2B5EF4-FFF2-40B4-BE49-F238E27FC236}">
                <a16:creationId xmlns:a16="http://schemas.microsoft.com/office/drawing/2014/main" id="{A46D82E7-DA24-63D6-F46B-BEA7B1CDB9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228053" y="357733"/>
            <a:ext cx="6162436" cy="5404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a:extLst>
              <a:ext uri="{FF2B5EF4-FFF2-40B4-BE49-F238E27FC236}">
                <a16:creationId xmlns:a16="http://schemas.microsoft.com/office/drawing/2014/main" id="{2ED45875-6616-7023-99B9-6B8B08F1E10C}"/>
              </a:ext>
            </a:extLst>
          </p:cNvPr>
          <p:cNvSpPr txBox="1"/>
          <p:nvPr/>
        </p:nvSpPr>
        <p:spPr>
          <a:xfrm>
            <a:off x="0" y="6423424"/>
            <a:ext cx="12192000" cy="307777"/>
          </a:xfrm>
          <a:prstGeom prst="rect">
            <a:avLst/>
          </a:prstGeom>
          <a:noFill/>
        </p:spPr>
        <p:txBody>
          <a:bodyPr wrap="square">
            <a:spAutoFit/>
          </a:bodyPr>
          <a:lstStyle/>
          <a:p>
            <a:pPr algn="ctr"/>
            <a:r>
              <a:rPr lang="en-US" sz="1400" dirty="0"/>
              <a:t>Patient-Centered Primary Care Collaborative. </a:t>
            </a:r>
            <a:r>
              <a:rPr lang="en-US" sz="1400" i="1" dirty="0"/>
              <a:t>2019 Executive Report</a:t>
            </a:r>
          </a:p>
        </p:txBody>
      </p:sp>
      <p:sp>
        <p:nvSpPr>
          <p:cNvPr id="2" name="Oval 1">
            <a:extLst>
              <a:ext uri="{FF2B5EF4-FFF2-40B4-BE49-F238E27FC236}">
                <a16:creationId xmlns:a16="http://schemas.microsoft.com/office/drawing/2014/main" id="{D850A2AA-7D89-9465-AE76-A7636E433BE1}"/>
              </a:ext>
            </a:extLst>
          </p:cNvPr>
          <p:cNvSpPr/>
          <p:nvPr/>
        </p:nvSpPr>
        <p:spPr>
          <a:xfrm>
            <a:off x="79023" y="3516068"/>
            <a:ext cx="2540000" cy="4213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2A058D5D-6891-1ECE-7EB7-3F683434A179}"/>
              </a:ext>
            </a:extLst>
          </p:cNvPr>
          <p:cNvSpPr txBox="1">
            <a:spLocks/>
          </p:cNvSpPr>
          <p:nvPr/>
        </p:nvSpPr>
        <p:spPr>
          <a:xfrm>
            <a:off x="282222" y="365125"/>
            <a:ext cx="6333067" cy="132556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In the U.S., primary care suffers chronic anemia</a:t>
            </a:r>
          </a:p>
        </p:txBody>
      </p:sp>
    </p:spTree>
    <p:extLst>
      <p:ext uri="{BB962C8B-B14F-4D97-AF65-F5344CB8AC3E}">
        <p14:creationId xmlns:p14="http://schemas.microsoft.com/office/powerpoint/2010/main" val="2410447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DBE70C-1E5B-36D5-CC53-4497B14457E3}"/>
              </a:ext>
            </a:extLst>
          </p:cNvPr>
          <p:cNvPicPr>
            <a:picLocks noChangeAspect="1"/>
          </p:cNvPicPr>
          <p:nvPr/>
        </p:nvPicPr>
        <p:blipFill>
          <a:blip r:embed="rId2"/>
          <a:stretch>
            <a:fillRect/>
          </a:stretch>
        </p:blipFill>
        <p:spPr>
          <a:xfrm>
            <a:off x="901699" y="2350382"/>
            <a:ext cx="9984327" cy="3542419"/>
          </a:xfrm>
          <a:prstGeom prst="rect">
            <a:avLst/>
          </a:prstGeom>
        </p:spPr>
      </p:pic>
      <p:sp>
        <p:nvSpPr>
          <p:cNvPr id="4" name="Title 3">
            <a:extLst>
              <a:ext uri="{FF2B5EF4-FFF2-40B4-BE49-F238E27FC236}">
                <a16:creationId xmlns:a16="http://schemas.microsoft.com/office/drawing/2014/main" id="{4CCB91B7-7E6F-FBC1-4993-7C30CD8CC9F5}"/>
              </a:ext>
            </a:extLst>
          </p:cNvPr>
          <p:cNvSpPr>
            <a:spLocks noGrp="1"/>
          </p:cNvSpPr>
          <p:nvPr>
            <p:ph type="title"/>
          </p:nvPr>
        </p:nvSpPr>
        <p:spPr/>
        <p:txBody>
          <a:bodyPr/>
          <a:lstStyle/>
          <a:p>
            <a:r>
              <a:rPr lang="en-US" dirty="0"/>
              <a:t>Solutions? Measuring, Benchmarking, &amp; targeting increases in “PC Spend”</a:t>
            </a:r>
          </a:p>
        </p:txBody>
      </p:sp>
      <p:sp>
        <p:nvSpPr>
          <p:cNvPr id="5" name="Content Placeholder 4">
            <a:extLst>
              <a:ext uri="{FF2B5EF4-FFF2-40B4-BE49-F238E27FC236}">
                <a16:creationId xmlns:a16="http://schemas.microsoft.com/office/drawing/2014/main" id="{748DF8D1-3906-9EDD-B7DE-A879537D7FD8}"/>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859037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CBFD11-0CB3-B646-4A64-FB5E42317105}"/>
              </a:ext>
            </a:extLst>
          </p:cNvPr>
          <p:cNvPicPr>
            <a:picLocks noChangeAspect="1"/>
          </p:cNvPicPr>
          <p:nvPr/>
        </p:nvPicPr>
        <p:blipFill>
          <a:blip r:embed="rId2"/>
          <a:stretch>
            <a:fillRect/>
          </a:stretch>
        </p:blipFill>
        <p:spPr>
          <a:xfrm>
            <a:off x="92724" y="315097"/>
            <a:ext cx="11421044" cy="6542903"/>
          </a:xfrm>
          <a:prstGeom prst="rect">
            <a:avLst/>
          </a:prstGeom>
        </p:spPr>
      </p:pic>
      <p:pic>
        <p:nvPicPr>
          <p:cNvPr id="5" name="Picture 4">
            <a:extLst>
              <a:ext uri="{FF2B5EF4-FFF2-40B4-BE49-F238E27FC236}">
                <a16:creationId xmlns:a16="http://schemas.microsoft.com/office/drawing/2014/main" id="{82868936-2755-B42F-D5C3-B262A7C9E35B}"/>
              </a:ext>
            </a:extLst>
          </p:cNvPr>
          <p:cNvPicPr>
            <a:picLocks noChangeAspect="1"/>
          </p:cNvPicPr>
          <p:nvPr/>
        </p:nvPicPr>
        <p:blipFill>
          <a:blip r:embed="rId3"/>
          <a:stretch>
            <a:fillRect/>
          </a:stretch>
        </p:blipFill>
        <p:spPr>
          <a:xfrm>
            <a:off x="4718538" y="0"/>
            <a:ext cx="7473462" cy="6858000"/>
          </a:xfrm>
          <a:prstGeom prst="rect">
            <a:avLst/>
          </a:prstGeom>
        </p:spPr>
      </p:pic>
    </p:spTree>
    <p:extLst>
      <p:ext uri="{BB962C8B-B14F-4D97-AF65-F5344CB8AC3E}">
        <p14:creationId xmlns:p14="http://schemas.microsoft.com/office/powerpoint/2010/main" val="7057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0F953E-C4F8-F009-4F2F-C1A2A2380AD9}"/>
              </a:ext>
            </a:extLst>
          </p:cNvPr>
          <p:cNvPicPr>
            <a:picLocks noChangeAspect="1"/>
          </p:cNvPicPr>
          <p:nvPr/>
        </p:nvPicPr>
        <p:blipFill>
          <a:blip r:embed="rId2"/>
          <a:stretch>
            <a:fillRect/>
          </a:stretch>
        </p:blipFill>
        <p:spPr>
          <a:xfrm>
            <a:off x="0" y="386342"/>
            <a:ext cx="10935730" cy="6471658"/>
          </a:xfrm>
          <a:prstGeom prst="rect">
            <a:avLst/>
          </a:prstGeom>
        </p:spPr>
      </p:pic>
      <p:sp>
        <p:nvSpPr>
          <p:cNvPr id="4" name="TextBox 3">
            <a:extLst>
              <a:ext uri="{FF2B5EF4-FFF2-40B4-BE49-F238E27FC236}">
                <a16:creationId xmlns:a16="http://schemas.microsoft.com/office/drawing/2014/main" id="{16AF6870-F390-A149-8EFE-A1150C9356F0}"/>
              </a:ext>
            </a:extLst>
          </p:cNvPr>
          <p:cNvSpPr txBox="1"/>
          <p:nvPr/>
        </p:nvSpPr>
        <p:spPr>
          <a:xfrm>
            <a:off x="9120506" y="432107"/>
            <a:ext cx="2854411" cy="2062103"/>
          </a:xfrm>
          <a:prstGeom prst="rect">
            <a:avLst/>
          </a:prstGeom>
          <a:noFill/>
        </p:spPr>
        <p:txBody>
          <a:bodyPr wrap="square" rtlCol="0">
            <a:spAutoFit/>
          </a:bodyPr>
          <a:lstStyle/>
          <a:p>
            <a:pPr algn="ctr"/>
            <a:r>
              <a:rPr lang="en-US" sz="3200" b="1" dirty="0">
                <a:solidFill>
                  <a:schemeClr val="tx2"/>
                </a:solidFill>
              </a:rPr>
              <a:t>Turkey</a:t>
            </a:r>
            <a:endParaRPr lang="en-US" sz="3200" dirty="0">
              <a:solidFill>
                <a:schemeClr val="tx2"/>
              </a:solidFill>
            </a:endParaRPr>
          </a:p>
          <a:p>
            <a:pPr algn="ctr"/>
            <a:r>
              <a:rPr lang="en-US" sz="3200" dirty="0"/>
              <a:t> &amp; targeted Increases in PC Spend</a:t>
            </a:r>
          </a:p>
        </p:txBody>
      </p:sp>
    </p:spTree>
    <p:extLst>
      <p:ext uri="{BB962C8B-B14F-4D97-AF65-F5344CB8AC3E}">
        <p14:creationId xmlns:p14="http://schemas.microsoft.com/office/powerpoint/2010/main" val="16858553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59D376-92ED-1BFB-25AC-8CDBE1461111}"/>
              </a:ext>
            </a:extLst>
          </p:cNvPr>
          <p:cNvPicPr>
            <a:picLocks noChangeAspect="1"/>
          </p:cNvPicPr>
          <p:nvPr/>
        </p:nvPicPr>
        <p:blipFill>
          <a:blip r:embed="rId2"/>
          <a:stretch>
            <a:fillRect/>
          </a:stretch>
        </p:blipFill>
        <p:spPr>
          <a:xfrm>
            <a:off x="1654892" y="242888"/>
            <a:ext cx="7396316" cy="4767262"/>
          </a:xfrm>
          <a:prstGeom prst="rect">
            <a:avLst/>
          </a:prstGeom>
        </p:spPr>
      </p:pic>
      <p:pic>
        <p:nvPicPr>
          <p:cNvPr id="8" name="Picture 7">
            <a:extLst>
              <a:ext uri="{FF2B5EF4-FFF2-40B4-BE49-F238E27FC236}">
                <a16:creationId xmlns:a16="http://schemas.microsoft.com/office/drawing/2014/main" id="{CE9FC2CE-FF90-46BB-17D4-8AC3179C3481}"/>
              </a:ext>
            </a:extLst>
          </p:cNvPr>
          <p:cNvPicPr>
            <a:picLocks noChangeAspect="1"/>
          </p:cNvPicPr>
          <p:nvPr/>
        </p:nvPicPr>
        <p:blipFill>
          <a:blip r:embed="rId3"/>
          <a:stretch>
            <a:fillRect/>
          </a:stretch>
        </p:blipFill>
        <p:spPr>
          <a:xfrm>
            <a:off x="333375" y="4130854"/>
            <a:ext cx="3838575" cy="2368645"/>
          </a:xfrm>
          <a:prstGeom prst="rect">
            <a:avLst/>
          </a:prstGeom>
        </p:spPr>
      </p:pic>
      <p:pic>
        <p:nvPicPr>
          <p:cNvPr id="10" name="Picture 9">
            <a:extLst>
              <a:ext uri="{FF2B5EF4-FFF2-40B4-BE49-F238E27FC236}">
                <a16:creationId xmlns:a16="http://schemas.microsoft.com/office/drawing/2014/main" id="{A27C7D90-0976-355A-5D27-3E3B5804956E}"/>
              </a:ext>
            </a:extLst>
          </p:cNvPr>
          <p:cNvPicPr>
            <a:picLocks noChangeAspect="1"/>
          </p:cNvPicPr>
          <p:nvPr/>
        </p:nvPicPr>
        <p:blipFill>
          <a:blip r:embed="rId4"/>
          <a:stretch>
            <a:fillRect/>
          </a:stretch>
        </p:blipFill>
        <p:spPr>
          <a:xfrm>
            <a:off x="7835470" y="4130853"/>
            <a:ext cx="3917375" cy="2368645"/>
          </a:xfrm>
          <a:prstGeom prst="rect">
            <a:avLst/>
          </a:prstGeom>
        </p:spPr>
      </p:pic>
      <p:sp>
        <p:nvSpPr>
          <p:cNvPr id="13" name="Rectangle 12">
            <a:extLst>
              <a:ext uri="{FF2B5EF4-FFF2-40B4-BE49-F238E27FC236}">
                <a16:creationId xmlns:a16="http://schemas.microsoft.com/office/drawing/2014/main" id="{CE8C3604-EBB4-C47F-3DA1-85751104EA18}"/>
              </a:ext>
            </a:extLst>
          </p:cNvPr>
          <p:cNvSpPr/>
          <p:nvPr/>
        </p:nvSpPr>
        <p:spPr>
          <a:xfrm>
            <a:off x="1524000" y="6477001"/>
            <a:ext cx="9144000" cy="276999"/>
          </a:xfrm>
          <a:prstGeom prst="rect">
            <a:avLst/>
          </a:prstGeom>
        </p:spPr>
        <p:txBody>
          <a:bodyPr wrap="square">
            <a:spAutoFit/>
          </a:bodyPr>
          <a:lstStyle/>
          <a:p>
            <a:pPr algn="ctr"/>
            <a:r>
              <a:rPr lang="en-US" sz="1200" dirty="0"/>
              <a:t>California Health Care Foundation. 2022</a:t>
            </a:r>
          </a:p>
        </p:txBody>
      </p:sp>
      <p:sp>
        <p:nvSpPr>
          <p:cNvPr id="2" name="TextBox 1">
            <a:extLst>
              <a:ext uri="{FF2B5EF4-FFF2-40B4-BE49-F238E27FC236}">
                <a16:creationId xmlns:a16="http://schemas.microsoft.com/office/drawing/2014/main" id="{8BA7AB13-7BAD-E1DA-F4FD-12B6CE3F5360}"/>
              </a:ext>
            </a:extLst>
          </p:cNvPr>
          <p:cNvSpPr txBox="1"/>
          <p:nvPr/>
        </p:nvSpPr>
        <p:spPr>
          <a:xfrm>
            <a:off x="9120506" y="432107"/>
            <a:ext cx="2854411" cy="2554545"/>
          </a:xfrm>
          <a:prstGeom prst="rect">
            <a:avLst/>
          </a:prstGeom>
          <a:noFill/>
        </p:spPr>
        <p:txBody>
          <a:bodyPr wrap="square" rtlCol="0">
            <a:spAutoFit/>
          </a:bodyPr>
          <a:lstStyle/>
          <a:p>
            <a:pPr algn="ctr"/>
            <a:r>
              <a:rPr lang="en-US" sz="3200" b="1" dirty="0">
                <a:solidFill>
                  <a:schemeClr val="tx2"/>
                </a:solidFill>
              </a:rPr>
              <a:t>Rhode Island, Oregon</a:t>
            </a:r>
            <a:endParaRPr lang="en-US" sz="3200" dirty="0">
              <a:solidFill>
                <a:schemeClr val="tx2"/>
              </a:solidFill>
            </a:endParaRPr>
          </a:p>
          <a:p>
            <a:pPr algn="ctr"/>
            <a:r>
              <a:rPr lang="en-US" sz="3200" dirty="0"/>
              <a:t> &amp; targeted Increases in PC Spend</a:t>
            </a:r>
          </a:p>
        </p:txBody>
      </p:sp>
    </p:spTree>
    <p:extLst>
      <p:ext uri="{BB962C8B-B14F-4D97-AF65-F5344CB8AC3E}">
        <p14:creationId xmlns:p14="http://schemas.microsoft.com/office/powerpoint/2010/main" val="3501224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DF9F3-710D-8F61-457B-6C0DA81AC4AA}"/>
              </a:ext>
            </a:extLst>
          </p:cNvPr>
          <p:cNvSpPr>
            <a:spLocks noGrp="1"/>
          </p:cNvSpPr>
          <p:nvPr>
            <p:ph type="title"/>
          </p:nvPr>
        </p:nvSpPr>
        <p:spPr/>
        <p:txBody>
          <a:bodyPr>
            <a:normAutofit fontScale="90000"/>
          </a:bodyPr>
          <a:lstStyle/>
          <a:p>
            <a:r>
              <a:rPr lang="en-US" dirty="0"/>
              <a:t>Formative experiences shaped my understanding of what primary care could &amp; should be…</a:t>
            </a:r>
          </a:p>
        </p:txBody>
      </p:sp>
      <p:sp>
        <p:nvSpPr>
          <p:cNvPr id="3" name="Content Placeholder 2">
            <a:extLst>
              <a:ext uri="{FF2B5EF4-FFF2-40B4-BE49-F238E27FC236}">
                <a16:creationId xmlns:a16="http://schemas.microsoft.com/office/drawing/2014/main" id="{C1595CCE-8ED0-E232-D98D-EA9D84445E3B}"/>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4ED6F7F8-76A2-523C-6CFA-E3537509308E}"/>
              </a:ext>
            </a:extLst>
          </p:cNvPr>
          <p:cNvSpPr txBox="1">
            <a:spLocks noChangeArrowheads="1"/>
          </p:cNvSpPr>
          <p:nvPr/>
        </p:nvSpPr>
        <p:spPr>
          <a:xfrm>
            <a:off x="1663080" y="1825625"/>
            <a:ext cx="9152280" cy="4799790"/>
          </a:xfrm>
          <a:prstGeom prst="rect">
            <a:avLst/>
          </a:prstGeom>
          <a:solidFill>
            <a:schemeClr val="bg2"/>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FontTx/>
              <a:buNone/>
            </a:pPr>
            <a:r>
              <a:rPr lang="en-US" altLang="en-US" sz="2500" dirty="0"/>
              <a:t>“Primary care is essential health care based on practical, scientifically sound and socially acceptable methods and technology made </a:t>
            </a:r>
            <a:r>
              <a:rPr lang="en-US" altLang="en-US" sz="2500" i="1" dirty="0"/>
              <a:t>universally accessible</a:t>
            </a:r>
            <a:r>
              <a:rPr lang="en-US" altLang="en-US" sz="2500" dirty="0"/>
              <a:t> to individual and families in the community through their </a:t>
            </a:r>
            <a:r>
              <a:rPr lang="en-US" altLang="en-US" sz="2500" i="1" dirty="0"/>
              <a:t>full participation</a:t>
            </a:r>
            <a:r>
              <a:rPr lang="en-US" altLang="en-US" sz="2500" dirty="0"/>
              <a:t> and at a cost that the </a:t>
            </a:r>
            <a:r>
              <a:rPr lang="en-US" altLang="en-US" sz="2500" i="1" dirty="0"/>
              <a:t>community and country can afford</a:t>
            </a:r>
            <a:r>
              <a:rPr lang="en-US" altLang="en-US" sz="2500" dirty="0"/>
              <a:t>…</a:t>
            </a:r>
          </a:p>
          <a:p>
            <a:pPr>
              <a:buFontTx/>
              <a:buNone/>
            </a:pPr>
            <a:endParaRPr lang="en-US" altLang="en-US" sz="2500" dirty="0"/>
          </a:p>
          <a:p>
            <a:pPr>
              <a:buFontTx/>
              <a:buNone/>
            </a:pPr>
            <a:r>
              <a:rPr lang="en-US" altLang="en-US" sz="2500" dirty="0"/>
              <a:t>It forms an integral part of both the country’s health system, of which it is </a:t>
            </a:r>
            <a:r>
              <a:rPr lang="en-US" altLang="en-US" sz="2500" b="1" i="1" dirty="0"/>
              <a:t>the central function</a:t>
            </a:r>
            <a:r>
              <a:rPr lang="en-US" altLang="en-US" sz="2500" dirty="0"/>
              <a:t> and main focus, and overall </a:t>
            </a:r>
            <a:r>
              <a:rPr lang="en-US" altLang="en-US" sz="2500" i="1" dirty="0"/>
              <a:t>social</a:t>
            </a:r>
            <a:r>
              <a:rPr lang="en-US" altLang="en-US" sz="2500" dirty="0"/>
              <a:t> </a:t>
            </a:r>
            <a:r>
              <a:rPr lang="en-US" altLang="en-US" sz="2500" i="1" dirty="0"/>
              <a:t>economic development</a:t>
            </a:r>
            <a:r>
              <a:rPr lang="en-US" altLang="en-US" sz="2500" dirty="0"/>
              <a:t> of the community</a:t>
            </a:r>
          </a:p>
          <a:p>
            <a:pPr>
              <a:buFontTx/>
              <a:buNone/>
            </a:pPr>
            <a:r>
              <a:rPr lang="en-US" altLang="en-US" sz="2500" dirty="0"/>
              <a:t>-Declaration of Alma Ata, WHA, 1978</a:t>
            </a:r>
          </a:p>
        </p:txBody>
      </p:sp>
    </p:spTree>
    <p:extLst>
      <p:ext uri="{BB962C8B-B14F-4D97-AF65-F5344CB8AC3E}">
        <p14:creationId xmlns:p14="http://schemas.microsoft.com/office/powerpoint/2010/main" val="21274912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0744" y="1330115"/>
            <a:ext cx="7808588" cy="4735557"/>
          </a:xfrm>
          <a:solidFill>
            <a:schemeClr val="bg1">
              <a:alpha val="85000"/>
            </a:schemeClr>
          </a:solidFill>
        </p:spPr>
        <p:txBody>
          <a:bodyPr/>
          <a:lstStyle/>
          <a:p>
            <a:r>
              <a:rPr lang="en-US" sz="3200" i="1" dirty="0"/>
              <a:t>Implementing High Quality Primary Care</a:t>
            </a:r>
            <a:r>
              <a:rPr lang="en-US" sz="3200" dirty="0"/>
              <a:t>: A Review of the recent NAM report</a:t>
            </a:r>
            <a:br>
              <a:rPr lang="en-US" sz="1600" dirty="0"/>
            </a:br>
            <a:br>
              <a:rPr lang="en-US" sz="3200" dirty="0"/>
            </a:br>
            <a:r>
              <a:rPr lang="en-US" sz="3200" dirty="0">
                <a:solidFill>
                  <a:srgbClr val="207C5C"/>
                </a:solidFill>
              </a:rPr>
              <a:t>Fulbright Specialist Visit – Singapore</a:t>
            </a:r>
            <a:br>
              <a:rPr lang="en-US" sz="3200" dirty="0"/>
            </a:br>
            <a:br>
              <a:rPr lang="en-US" sz="3200" dirty="0"/>
            </a:br>
            <a:r>
              <a:rPr lang="en-US" sz="3200" dirty="0">
                <a:solidFill>
                  <a:srgbClr val="0070C0"/>
                </a:solidFill>
              </a:rPr>
              <a:t>Andrew Bazemore, MD MPH</a:t>
            </a:r>
            <a:br>
              <a:rPr lang="en-US" sz="3200" dirty="0">
                <a:solidFill>
                  <a:srgbClr val="0070C0"/>
                </a:solidFill>
              </a:rPr>
            </a:br>
            <a:br>
              <a:rPr lang="en-US" sz="3200" dirty="0">
                <a:solidFill>
                  <a:srgbClr val="0070C0"/>
                </a:solidFill>
              </a:rPr>
            </a:br>
            <a:br>
              <a:rPr lang="en-US" sz="3200" dirty="0">
                <a:solidFill>
                  <a:srgbClr val="0070C0"/>
                </a:solidFill>
              </a:rPr>
            </a:br>
            <a:endParaRPr lang="en-US" sz="2400" dirty="0">
              <a:solidFill>
                <a:srgbClr val="0070C0"/>
              </a:solidFill>
            </a:endParaRPr>
          </a:p>
        </p:txBody>
      </p:sp>
      <p:sp>
        <p:nvSpPr>
          <p:cNvPr id="7" name="Rectangle 6"/>
          <p:cNvSpPr/>
          <p:nvPr/>
        </p:nvSpPr>
        <p:spPr>
          <a:xfrm>
            <a:off x="8061810" y="6168034"/>
            <a:ext cx="4057521" cy="666977"/>
          </a:xfrm>
          <a:prstGeom prst="rect">
            <a:avLst/>
          </a:prstGeom>
        </p:spPr>
        <p:txBody>
          <a:bodyPr wrap="none">
            <a:spAutoFit/>
          </a:bodyPr>
          <a:lstStyle/>
          <a:p>
            <a:pPr algn="r"/>
            <a:r>
              <a:rPr lang="en-US" sz="1867" dirty="0">
                <a:solidFill>
                  <a:prstClr val="black"/>
                </a:solidFill>
                <a:latin typeface="Trebuchet MS" panose="020B0603020202020204" pitchFamily="34" charset="0"/>
              </a:rPr>
              <a:t>Nationalacademies.org/</a:t>
            </a:r>
            <a:r>
              <a:rPr lang="en-US" sz="1867" dirty="0" err="1">
                <a:solidFill>
                  <a:prstClr val="black"/>
                </a:solidFill>
                <a:latin typeface="Trebuchet MS" panose="020B0603020202020204" pitchFamily="34" charset="0"/>
              </a:rPr>
              <a:t>primarycare</a:t>
            </a:r>
            <a:endParaRPr lang="en-US" sz="1867" dirty="0">
              <a:solidFill>
                <a:prstClr val="black"/>
              </a:solidFill>
              <a:latin typeface="Trebuchet MS" panose="020B0603020202020204" pitchFamily="34" charset="0"/>
            </a:endParaRPr>
          </a:p>
          <a:p>
            <a:pPr algn="r"/>
            <a:r>
              <a:rPr lang="en-US" sz="1867" dirty="0">
                <a:solidFill>
                  <a:prstClr val="black"/>
                </a:solidFill>
                <a:latin typeface="Trebuchet MS" panose="020B0603020202020204" pitchFamily="34" charset="0"/>
              </a:rPr>
              <a:t>primarycare@nas.edu</a:t>
            </a:r>
          </a:p>
        </p:txBody>
      </p:sp>
      <p:pic>
        <p:nvPicPr>
          <p:cNvPr id="8" name="Picture 13" descr="C:\Users\njoy\AppData\Local\Microsoft\Windows\Temporary Internet Files\Content.IE5\K30TR9K2\free-hand-cursor-transparent-120x150[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5400000">
            <a:off x="7777659" y="6203201"/>
            <a:ext cx="295864" cy="3698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8814" y="1321335"/>
            <a:ext cx="3493037" cy="5105208"/>
          </a:xfrm>
          <a:prstGeom prst="rect">
            <a:avLst/>
          </a:prstGeom>
          <a:effectLst>
            <a:outerShdw blurRad="292100" dist="139700" dir="2700000" algn="tl" rotWithShape="0">
              <a:prstClr val="black">
                <a:alpha val="65000"/>
              </a:prstClr>
            </a:outerShdw>
          </a:effectLst>
        </p:spPr>
      </p:pic>
      <p:pic>
        <p:nvPicPr>
          <p:cNvPr id="5" name="Picture 4">
            <a:extLst>
              <a:ext uri="{FF2B5EF4-FFF2-40B4-BE49-F238E27FC236}">
                <a16:creationId xmlns:a16="http://schemas.microsoft.com/office/drawing/2014/main" id="{83B4421F-BFB3-E5FB-30F0-76CAB16F26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0104" y="1396313"/>
            <a:ext cx="7889868" cy="5105209"/>
          </a:xfrm>
          <a:prstGeom prst="rect">
            <a:avLst/>
          </a:prstGeom>
        </p:spPr>
      </p:pic>
    </p:spTree>
    <p:extLst>
      <p:ext uri="{BB962C8B-B14F-4D97-AF65-F5344CB8AC3E}">
        <p14:creationId xmlns:p14="http://schemas.microsoft.com/office/powerpoint/2010/main" val="2286490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22730" y="962075"/>
            <a:ext cx="11869271" cy="4340576"/>
          </a:xfrm>
        </p:spPr>
        <p:txBody>
          <a:bodyPr/>
          <a:lstStyle/>
          <a:p>
            <a:pPr marL="0" indent="0">
              <a:buNone/>
            </a:pPr>
            <a:r>
              <a:rPr lang="en-US" sz="3467" b="1" dirty="0">
                <a:latin typeface="Tw Cen MT" panose="020B0602020104020603" pitchFamily="34" charset="0"/>
              </a:rPr>
              <a:t>Action 1.1</a:t>
            </a:r>
            <a:r>
              <a:rPr lang="en-US" sz="3467" dirty="0">
                <a:latin typeface="Tw Cen MT" panose="020B0602020104020603" pitchFamily="34" charset="0"/>
              </a:rPr>
              <a:t>: Payers should evaluate and disseminate payment models based on their ability to </a:t>
            </a:r>
            <a:r>
              <a:rPr lang="en-US" sz="3467" b="1" dirty="0">
                <a:latin typeface="Tw Cen MT" panose="020B0602020104020603" pitchFamily="34" charset="0"/>
              </a:rPr>
              <a:t>promote the delivery of high-quality primary care</a:t>
            </a:r>
            <a:r>
              <a:rPr lang="en-US" sz="3467" dirty="0">
                <a:latin typeface="Tw Cen MT" panose="020B0602020104020603" pitchFamily="34" charset="0"/>
              </a:rPr>
              <a:t>, not short-term cost savings.</a:t>
            </a:r>
          </a:p>
          <a:p>
            <a:pPr marL="0" indent="0">
              <a:buNone/>
            </a:pPr>
            <a:endParaRPr lang="en-US" sz="3467" dirty="0">
              <a:latin typeface="Tw Cen MT" panose="020B0602020104020603" pitchFamily="34" charset="0"/>
            </a:endParaRPr>
          </a:p>
          <a:p>
            <a:pPr marL="0" indent="0">
              <a:buNone/>
            </a:pPr>
            <a:r>
              <a:rPr lang="en-US" sz="3467" b="1" dirty="0">
                <a:latin typeface="Tw Cen MT" panose="020B0602020104020603" pitchFamily="34" charset="0"/>
              </a:rPr>
              <a:t>Action 1.2</a:t>
            </a:r>
            <a:r>
              <a:rPr lang="en-US" sz="3467" dirty="0">
                <a:latin typeface="Tw Cen MT" panose="020B0602020104020603" pitchFamily="34" charset="0"/>
              </a:rPr>
              <a:t>: Payers using fee-for-service models for primary care should </a:t>
            </a:r>
            <a:r>
              <a:rPr lang="en-US" sz="3467" b="1" dirty="0">
                <a:latin typeface="Tw Cen MT" panose="020B0602020104020603" pitchFamily="34" charset="0"/>
              </a:rPr>
              <a:t>shift toward hybrid reimbursement models</a:t>
            </a:r>
            <a:r>
              <a:rPr lang="en-US" sz="3467" dirty="0">
                <a:latin typeface="Tw Cen MT" panose="020B0602020104020603" pitchFamily="34" charset="0"/>
              </a:rPr>
              <a:t>, making them the default over time. For risk-bearing contracts, payers should ensure that sufficient resources and incentives flow to primary care.</a:t>
            </a:r>
          </a:p>
        </p:txBody>
      </p:sp>
    </p:spTree>
    <p:extLst>
      <p:ext uri="{BB962C8B-B14F-4D97-AF65-F5344CB8AC3E}">
        <p14:creationId xmlns:p14="http://schemas.microsoft.com/office/powerpoint/2010/main" val="516919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D7821-493B-C946-A853-1DD9E7F2E2DD}"/>
              </a:ext>
            </a:extLst>
          </p:cNvPr>
          <p:cNvSpPr>
            <a:spLocks noGrp="1"/>
          </p:cNvSpPr>
          <p:nvPr>
            <p:ph type="title"/>
          </p:nvPr>
        </p:nvSpPr>
        <p:spPr/>
        <p:txBody>
          <a:bodyPr>
            <a:normAutofit/>
          </a:bodyPr>
          <a:lstStyle/>
          <a:p>
            <a:pPr marL="742932" indent="-742932">
              <a:buFont typeface="+mj-lt"/>
              <a:buAutoNum type="arabicPeriod"/>
            </a:pPr>
            <a:r>
              <a:rPr lang="en-US" b="1" dirty="0">
                <a:latin typeface="+mn-lt"/>
              </a:rPr>
              <a:t>Pay for primary care teams to care for people, not doctors to deliver services</a:t>
            </a:r>
            <a:endParaRPr lang="en-US" dirty="0">
              <a:latin typeface="+mn-lt"/>
            </a:endParaRPr>
          </a:p>
        </p:txBody>
      </p:sp>
      <p:sp>
        <p:nvSpPr>
          <p:cNvPr id="3" name="Content Placeholder 2">
            <a:extLst>
              <a:ext uri="{FF2B5EF4-FFF2-40B4-BE49-F238E27FC236}">
                <a16:creationId xmlns:a16="http://schemas.microsoft.com/office/drawing/2014/main" id="{FC384B62-9591-854E-80DE-ABF23FBD4572}"/>
              </a:ext>
            </a:extLst>
          </p:cNvPr>
          <p:cNvSpPr>
            <a:spLocks noGrp="1"/>
          </p:cNvSpPr>
          <p:nvPr>
            <p:ph idx="1"/>
          </p:nvPr>
        </p:nvSpPr>
        <p:spPr>
          <a:xfrm>
            <a:off x="838200" y="2405270"/>
            <a:ext cx="10515600" cy="3771693"/>
          </a:xfrm>
        </p:spPr>
        <p:txBody>
          <a:bodyPr>
            <a:normAutofit/>
          </a:bodyPr>
          <a:lstStyle/>
          <a:p>
            <a:pPr>
              <a:spcBef>
                <a:spcPts val="0"/>
              </a:spcBef>
            </a:pPr>
            <a:r>
              <a:rPr lang="en-US" sz="3733" u="sng" dirty="0"/>
              <a:t>Payers</a:t>
            </a:r>
            <a:r>
              <a:rPr lang="en-US" sz="3733" dirty="0"/>
              <a:t>:	Hybrid payment models, don’t focus on 			short-term savings</a:t>
            </a:r>
          </a:p>
          <a:p>
            <a:pPr>
              <a:spcBef>
                <a:spcPts val="0"/>
              </a:spcBef>
            </a:pPr>
            <a:endParaRPr lang="en-US" sz="3733" dirty="0"/>
          </a:p>
          <a:p>
            <a:pPr>
              <a:spcBef>
                <a:spcPts val="0"/>
              </a:spcBef>
            </a:pPr>
            <a:r>
              <a:rPr lang="en-US" sz="3733" u="sng" dirty="0"/>
              <a:t>CMS</a:t>
            </a:r>
            <a:r>
              <a:rPr lang="en-US" sz="3733" dirty="0"/>
              <a:t>:	Increase overall spend on primary care</a:t>
            </a:r>
          </a:p>
          <a:p>
            <a:pPr>
              <a:spcBef>
                <a:spcPts val="0"/>
              </a:spcBef>
            </a:pPr>
            <a:endParaRPr lang="en-US" sz="3733" dirty="0"/>
          </a:p>
          <a:p>
            <a:pPr>
              <a:spcBef>
                <a:spcPts val="0"/>
              </a:spcBef>
            </a:pPr>
            <a:r>
              <a:rPr lang="en-US" sz="3733" u="sng" dirty="0"/>
              <a:t>States</a:t>
            </a:r>
            <a:r>
              <a:rPr lang="en-US" sz="3733" dirty="0"/>
              <a:t>:	Facilitate multi-payer collaboration on 			increased overall spend on primary care</a:t>
            </a:r>
          </a:p>
        </p:txBody>
      </p:sp>
    </p:spTree>
    <p:extLst>
      <p:ext uri="{BB962C8B-B14F-4D97-AF65-F5344CB8AC3E}">
        <p14:creationId xmlns:p14="http://schemas.microsoft.com/office/powerpoint/2010/main" val="26506902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BED95-0EB9-9CEE-F5AC-E92B522191EF}"/>
              </a:ext>
            </a:extLst>
          </p:cNvPr>
          <p:cNvSpPr>
            <a:spLocks noGrp="1"/>
          </p:cNvSpPr>
          <p:nvPr>
            <p:ph type="title"/>
          </p:nvPr>
        </p:nvSpPr>
        <p:spPr/>
        <p:txBody>
          <a:bodyPr/>
          <a:lstStyle/>
          <a:p>
            <a:pPr algn="ctr"/>
            <a:r>
              <a:rPr lang="en-US" dirty="0"/>
              <a:t>Measurement matters in payment design for optimized, essential PHC</a:t>
            </a:r>
          </a:p>
        </p:txBody>
      </p:sp>
      <p:sp>
        <p:nvSpPr>
          <p:cNvPr id="3" name="Content Placeholder 2">
            <a:extLst>
              <a:ext uri="{FF2B5EF4-FFF2-40B4-BE49-F238E27FC236}">
                <a16:creationId xmlns:a16="http://schemas.microsoft.com/office/drawing/2014/main" id="{BD105B9E-712F-AAE9-913A-F710FA8964D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2816591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0B05B-85EE-439A-89ED-84AD63FA7FB0}"/>
              </a:ext>
            </a:extLst>
          </p:cNvPr>
          <p:cNvSpPr>
            <a:spLocks noGrp="1"/>
          </p:cNvSpPr>
          <p:nvPr>
            <p:ph type="title"/>
          </p:nvPr>
        </p:nvSpPr>
        <p:spPr>
          <a:xfrm>
            <a:off x="632178" y="-53162"/>
            <a:ext cx="10927644" cy="1325563"/>
          </a:xfrm>
        </p:spPr>
        <p:txBody>
          <a:bodyPr>
            <a:normAutofit/>
          </a:bodyPr>
          <a:lstStyle/>
          <a:p>
            <a:r>
              <a:rPr lang="en-US" sz="4400" dirty="0"/>
              <a:t>Behavioral Economics: Harnessing </a:t>
            </a:r>
            <a:r>
              <a:rPr lang="en-US" sz="4400" i="1" dirty="0"/>
              <a:t>Nudge</a:t>
            </a:r>
          </a:p>
        </p:txBody>
      </p:sp>
      <p:sp>
        <p:nvSpPr>
          <p:cNvPr id="3" name="Content Placeholder 2">
            <a:extLst>
              <a:ext uri="{FF2B5EF4-FFF2-40B4-BE49-F238E27FC236}">
                <a16:creationId xmlns:a16="http://schemas.microsoft.com/office/drawing/2014/main" id="{05BC6399-689D-4529-8663-1D145862E41E}"/>
              </a:ext>
            </a:extLst>
          </p:cNvPr>
          <p:cNvSpPr>
            <a:spLocks noGrp="1"/>
          </p:cNvSpPr>
          <p:nvPr>
            <p:ph idx="1"/>
          </p:nvPr>
        </p:nvSpPr>
        <p:spPr>
          <a:xfrm>
            <a:off x="4152670" y="2138363"/>
            <a:ext cx="7798982" cy="2941638"/>
          </a:xfrm>
        </p:spPr>
        <p:txBody>
          <a:bodyPr>
            <a:normAutofit/>
          </a:bodyPr>
          <a:lstStyle/>
          <a:p>
            <a:pPr marL="0" indent="0">
              <a:lnSpc>
                <a:spcPct val="120000"/>
              </a:lnSpc>
              <a:spcBef>
                <a:spcPts val="1200"/>
              </a:spcBef>
              <a:buNone/>
            </a:pPr>
            <a:r>
              <a:rPr lang="en-US" dirty="0"/>
              <a:t>There is considerable evidence from outside medicine to suggest that we can design incentives and settings to extrinsically nudge behavior that is aligned with intrinsic, professional behavior–</a:t>
            </a:r>
            <a:r>
              <a:rPr lang="en-US" b="1" i="1" dirty="0"/>
              <a:t>to make professional behavior the default and easy choice</a:t>
            </a:r>
          </a:p>
        </p:txBody>
      </p:sp>
      <p:pic>
        <p:nvPicPr>
          <p:cNvPr id="4" name="Picture 3">
            <a:extLst>
              <a:ext uri="{FF2B5EF4-FFF2-40B4-BE49-F238E27FC236}">
                <a16:creationId xmlns:a16="http://schemas.microsoft.com/office/drawing/2014/main" id="{895B0C5E-A92F-4F09-8DF5-42F69A2DF776}"/>
              </a:ext>
            </a:extLst>
          </p:cNvPr>
          <p:cNvPicPr>
            <a:picLocks noChangeAspect="1"/>
          </p:cNvPicPr>
          <p:nvPr/>
        </p:nvPicPr>
        <p:blipFill>
          <a:blip r:embed="rId2"/>
          <a:stretch>
            <a:fillRect/>
          </a:stretch>
        </p:blipFill>
        <p:spPr>
          <a:xfrm>
            <a:off x="399938" y="1325564"/>
            <a:ext cx="3401202" cy="5215177"/>
          </a:xfrm>
          <a:prstGeom prst="rect">
            <a:avLst/>
          </a:prstGeom>
        </p:spPr>
      </p:pic>
    </p:spTree>
    <p:extLst>
      <p:ext uri="{BB962C8B-B14F-4D97-AF65-F5344CB8AC3E}">
        <p14:creationId xmlns:p14="http://schemas.microsoft.com/office/powerpoint/2010/main" val="33611838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94;p30">
            <a:extLst>
              <a:ext uri="{FF2B5EF4-FFF2-40B4-BE49-F238E27FC236}">
                <a16:creationId xmlns:a16="http://schemas.microsoft.com/office/drawing/2014/main" id="{05627AE4-80C3-48A8-B8EC-811674E87D2A}"/>
              </a:ext>
            </a:extLst>
          </p:cNvPr>
          <p:cNvSpPr txBox="1">
            <a:spLocks/>
          </p:cNvSpPr>
          <p:nvPr/>
        </p:nvSpPr>
        <p:spPr>
          <a:xfrm>
            <a:off x="11042" y="184220"/>
            <a:ext cx="12333358" cy="1028700"/>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342900">
              <a:lnSpc>
                <a:spcPct val="110000"/>
              </a:lnSpc>
              <a:spcBef>
                <a:spcPts val="0"/>
              </a:spcBef>
              <a:buSzPts val="1800"/>
            </a:pPr>
            <a:r>
              <a:rPr lang="en-US" dirty="0">
                <a:solidFill>
                  <a:srgbClr val="002060"/>
                </a:solidFill>
              </a:rPr>
              <a:t>Problem with current measures in Primary Care</a:t>
            </a:r>
            <a:endParaRPr lang="en-US" sz="3200" dirty="0">
              <a:solidFill>
                <a:srgbClr val="002060"/>
              </a:solidFill>
            </a:endParaRPr>
          </a:p>
        </p:txBody>
      </p:sp>
      <p:pic>
        <p:nvPicPr>
          <p:cNvPr id="2" name="Google Shape;201;p31">
            <a:extLst>
              <a:ext uri="{FF2B5EF4-FFF2-40B4-BE49-F238E27FC236}">
                <a16:creationId xmlns:a16="http://schemas.microsoft.com/office/drawing/2014/main" id="{1B287E75-CF64-F1DD-DC06-9EDD9DEB00DA}"/>
              </a:ext>
            </a:extLst>
          </p:cNvPr>
          <p:cNvPicPr preferRelativeResize="0"/>
          <p:nvPr/>
        </p:nvPicPr>
        <p:blipFill rotWithShape="1">
          <a:blip r:embed="rId2">
            <a:alphaModFix/>
          </a:blip>
          <a:srcRect/>
          <a:stretch/>
        </p:blipFill>
        <p:spPr>
          <a:xfrm>
            <a:off x="11041" y="975558"/>
            <a:ext cx="5812971" cy="5954486"/>
          </a:xfrm>
          <a:prstGeom prst="rect">
            <a:avLst/>
          </a:prstGeom>
          <a:noFill/>
          <a:ln>
            <a:noFill/>
          </a:ln>
        </p:spPr>
      </p:pic>
      <p:sp>
        <p:nvSpPr>
          <p:cNvPr id="5" name="Google Shape;200;p31">
            <a:extLst>
              <a:ext uri="{FF2B5EF4-FFF2-40B4-BE49-F238E27FC236}">
                <a16:creationId xmlns:a16="http://schemas.microsoft.com/office/drawing/2014/main" id="{F236D65A-9C8C-6141-D25F-903C4E589BA9}"/>
              </a:ext>
            </a:extLst>
          </p:cNvPr>
          <p:cNvSpPr txBox="1"/>
          <p:nvPr/>
        </p:nvSpPr>
        <p:spPr>
          <a:xfrm>
            <a:off x="6190515" y="1746702"/>
            <a:ext cx="5432100" cy="4040152"/>
          </a:xfrm>
          <a:prstGeom prst="rect">
            <a:avLst/>
          </a:prstGeom>
          <a:noFill/>
          <a:ln>
            <a:noFill/>
          </a:ln>
        </p:spPr>
        <p:txBody>
          <a:bodyPr spcFirstLastPara="1" wrap="square" lIns="91425" tIns="91425" rIns="91425" bIns="91425" anchor="t" anchorCtr="0">
            <a:noAutofit/>
          </a:bodyPr>
          <a:lstStyle/>
          <a:p>
            <a:pPr marL="457200" indent="-381000">
              <a:buClr>
                <a:srgbClr val="000000"/>
              </a:buClr>
              <a:buSzPts val="2400"/>
              <a:buFont typeface="Calibri"/>
              <a:buChar char="●"/>
            </a:pPr>
            <a:r>
              <a:rPr lang="en-US" sz="2400" dirty="0">
                <a:solidFill>
                  <a:srgbClr val="002060"/>
                </a:solidFill>
              </a:rPr>
              <a:t>Too many measures, too burdensome </a:t>
            </a:r>
            <a:endParaRPr lang="en-US" sz="3600" dirty="0">
              <a:solidFill>
                <a:srgbClr val="002060"/>
              </a:solidFill>
            </a:endParaRPr>
          </a:p>
          <a:p>
            <a:pPr marL="457200" marR="0" lvl="0" indent="-381000" algn="l" rtl="0">
              <a:lnSpc>
                <a:spcPct val="100000"/>
              </a:lnSpc>
              <a:spcBef>
                <a:spcPts val="0"/>
              </a:spcBef>
              <a:spcAft>
                <a:spcPts val="0"/>
              </a:spcAft>
              <a:buClr>
                <a:srgbClr val="000000"/>
              </a:buClr>
              <a:buSzPts val="2400"/>
              <a:buFont typeface="Calibri"/>
              <a:buChar char="●"/>
            </a:pPr>
            <a:endParaRPr lang="en-US" sz="2400" b="0" i="0" u="none" strike="noStrike" cap="none" dirty="0">
              <a:solidFill>
                <a:srgbClr val="002060"/>
              </a:solidFill>
              <a:ea typeface="Calibri"/>
              <a:cs typeface="Calibri"/>
              <a:sym typeface="Calibri"/>
            </a:endParaRPr>
          </a:p>
          <a:p>
            <a:pPr marL="457200" marR="0" lvl="0" indent="-381000" algn="l" rtl="0">
              <a:lnSpc>
                <a:spcPct val="100000"/>
              </a:lnSpc>
              <a:spcBef>
                <a:spcPts val="0"/>
              </a:spcBef>
              <a:spcAft>
                <a:spcPts val="0"/>
              </a:spcAft>
              <a:buClr>
                <a:srgbClr val="000000"/>
              </a:buClr>
              <a:buSzPts val="2400"/>
              <a:buFont typeface="Calibri"/>
              <a:buChar char="●"/>
            </a:pPr>
            <a:r>
              <a:rPr lang="en-US" sz="2400" b="0" i="0" u="none" strike="noStrike" cap="none" dirty="0">
                <a:solidFill>
                  <a:srgbClr val="002060"/>
                </a:solidFill>
                <a:ea typeface="Calibri"/>
                <a:cs typeface="Calibri"/>
                <a:sym typeface="Calibri"/>
              </a:rPr>
              <a:t>Focused on disease care and don’t recognize the higher level integrating, personalizing prioritizing functions</a:t>
            </a: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002060"/>
              </a:solidFill>
              <a:ea typeface="Calibri"/>
              <a:cs typeface="Calibri"/>
              <a:sym typeface="Calibri"/>
            </a:endParaRPr>
          </a:p>
          <a:p>
            <a:pPr marL="457200" marR="0" lvl="0" indent="-381000" algn="l" rtl="0">
              <a:lnSpc>
                <a:spcPct val="100000"/>
              </a:lnSpc>
              <a:spcBef>
                <a:spcPts val="0"/>
              </a:spcBef>
              <a:spcAft>
                <a:spcPts val="0"/>
              </a:spcAft>
              <a:buClr>
                <a:srgbClr val="000000"/>
              </a:buClr>
              <a:buSzPts val="2400"/>
              <a:buFont typeface="Calibri"/>
              <a:buChar char="●"/>
            </a:pPr>
            <a:r>
              <a:rPr lang="en-US" sz="2400" b="0" i="0" u="none" strike="noStrike" cap="none" dirty="0">
                <a:solidFill>
                  <a:srgbClr val="002060"/>
                </a:solidFill>
                <a:ea typeface="Calibri"/>
                <a:cs typeface="Calibri"/>
                <a:sym typeface="Calibri"/>
              </a:rPr>
              <a:t>Not aligned with the foundations of primary care or the needs of patients, communities, systems</a:t>
            </a:r>
          </a:p>
          <a:p>
            <a:pPr marL="914400" lvl="1">
              <a:lnSpc>
                <a:spcPct val="110000"/>
              </a:lnSpc>
              <a:spcBef>
                <a:spcPts val="0"/>
              </a:spcBef>
              <a:buSzPts val="1800"/>
              <a:buFont typeface="Arial" panose="020B0604020202020204" pitchFamily="34" charset="0"/>
              <a:buNone/>
            </a:pPr>
            <a:endParaRPr lang="en-US" sz="3600" dirty="0">
              <a:solidFill>
                <a:srgbClr val="002060"/>
              </a:solidFill>
            </a:endParaRPr>
          </a:p>
          <a:p>
            <a:pPr marL="457200" marR="0" lvl="0" indent="-381000" algn="l" rtl="0">
              <a:lnSpc>
                <a:spcPct val="100000"/>
              </a:lnSpc>
              <a:spcBef>
                <a:spcPts val="0"/>
              </a:spcBef>
              <a:spcAft>
                <a:spcPts val="0"/>
              </a:spcAft>
              <a:buClr>
                <a:srgbClr val="000000"/>
              </a:buClr>
              <a:buSzPts val="2400"/>
              <a:buFont typeface="Calibri"/>
              <a:buChar char="●"/>
            </a:pPr>
            <a:endParaRPr lang="en-US" sz="2400" b="0" i="0" u="none" strike="noStrike" cap="none" dirty="0">
              <a:solidFill>
                <a:srgbClr val="002060"/>
              </a:solidFill>
              <a:ea typeface="Calibri"/>
              <a:cs typeface="Calibri"/>
              <a:sym typeface="Calibri"/>
            </a:endParaRPr>
          </a:p>
          <a:p>
            <a:pPr marL="76200" lvl="0">
              <a:buClr>
                <a:srgbClr val="000000"/>
              </a:buClr>
              <a:buSzPts val="2400"/>
            </a:pPr>
            <a:endParaRPr lang="en-US" sz="2400" dirty="0">
              <a:solidFill>
                <a:srgbClr val="002060"/>
              </a:solidFill>
              <a:ea typeface="Calibri"/>
              <a:cs typeface="Calibri"/>
              <a:sym typeface="Calibri"/>
            </a:endParaRPr>
          </a:p>
          <a:p>
            <a:pPr marL="457200" marR="0" lvl="0" indent="-381000" algn="l" rtl="0">
              <a:lnSpc>
                <a:spcPct val="100000"/>
              </a:lnSpc>
              <a:spcBef>
                <a:spcPts val="0"/>
              </a:spcBef>
              <a:spcAft>
                <a:spcPts val="0"/>
              </a:spcAft>
              <a:buClr>
                <a:srgbClr val="000000"/>
              </a:buClr>
              <a:buSzPts val="2400"/>
              <a:buFont typeface="Calibri"/>
              <a:buChar char="●"/>
            </a:pPr>
            <a:endParaRPr lang="en-US" sz="2400" dirty="0">
              <a:solidFill>
                <a:srgbClr val="000000"/>
              </a:solidFill>
              <a:ea typeface="Calibri"/>
              <a:cs typeface="Calibri"/>
              <a:sym typeface="Calibri"/>
            </a:endParaRPr>
          </a:p>
        </p:txBody>
      </p:sp>
    </p:spTree>
    <p:extLst>
      <p:ext uri="{BB962C8B-B14F-4D97-AF65-F5344CB8AC3E}">
        <p14:creationId xmlns:p14="http://schemas.microsoft.com/office/powerpoint/2010/main" val="3287583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94;p30">
            <a:extLst>
              <a:ext uri="{FF2B5EF4-FFF2-40B4-BE49-F238E27FC236}">
                <a16:creationId xmlns:a16="http://schemas.microsoft.com/office/drawing/2014/main" id="{05627AE4-80C3-48A8-B8EC-811674E87D2A}"/>
              </a:ext>
            </a:extLst>
          </p:cNvPr>
          <p:cNvSpPr txBox="1">
            <a:spLocks/>
          </p:cNvSpPr>
          <p:nvPr/>
        </p:nvSpPr>
        <p:spPr>
          <a:xfrm>
            <a:off x="874207" y="184220"/>
            <a:ext cx="9753600" cy="1028700"/>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SzPts val="1800"/>
            </a:pPr>
            <a:r>
              <a:rPr lang="en-US" sz="3600" b="1" dirty="0">
                <a:solidFill>
                  <a:srgbClr val="002060"/>
                </a:solidFill>
                <a:latin typeface="Arial"/>
                <a:ea typeface="Arial"/>
                <a:cs typeface="Arial"/>
                <a:sym typeface="Arial"/>
              </a:rPr>
              <a:t>New Measures of Primary Care</a:t>
            </a:r>
            <a:endParaRPr lang="en-US" dirty="0">
              <a:solidFill>
                <a:srgbClr val="002060"/>
              </a:solidFill>
            </a:endParaRPr>
          </a:p>
        </p:txBody>
      </p:sp>
      <p:sp>
        <p:nvSpPr>
          <p:cNvPr id="4" name="Google Shape;195;p30">
            <a:extLst>
              <a:ext uri="{FF2B5EF4-FFF2-40B4-BE49-F238E27FC236}">
                <a16:creationId xmlns:a16="http://schemas.microsoft.com/office/drawing/2014/main" id="{877E7B79-9C26-4FFE-927D-9DD080BECB7A}"/>
              </a:ext>
            </a:extLst>
          </p:cNvPr>
          <p:cNvSpPr txBox="1">
            <a:spLocks/>
          </p:cNvSpPr>
          <p:nvPr/>
        </p:nvSpPr>
        <p:spPr>
          <a:xfrm>
            <a:off x="138545" y="1124989"/>
            <a:ext cx="11676611" cy="5043055"/>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1">
              <a:lnSpc>
                <a:spcPct val="110000"/>
              </a:lnSpc>
              <a:spcBef>
                <a:spcPts val="0"/>
              </a:spcBef>
              <a:buSzPts val="1800"/>
              <a:buFont typeface="Arial" panose="020B0604020202020204" pitchFamily="34" charset="0"/>
              <a:buNone/>
            </a:pPr>
            <a:endParaRPr lang="en-US" dirty="0">
              <a:solidFill>
                <a:srgbClr val="002060"/>
              </a:solidFill>
            </a:endParaRPr>
          </a:p>
          <a:p>
            <a:pPr marL="457200" indent="-342900">
              <a:lnSpc>
                <a:spcPct val="110000"/>
              </a:lnSpc>
              <a:spcBef>
                <a:spcPts val="0"/>
              </a:spcBef>
              <a:buSzPts val="1800"/>
            </a:pPr>
            <a:r>
              <a:rPr lang="en-US" dirty="0">
                <a:solidFill>
                  <a:srgbClr val="002060"/>
                </a:solidFill>
              </a:rPr>
              <a:t>Starting over</a:t>
            </a:r>
            <a:endParaRPr lang="en-US" sz="3200" dirty="0">
              <a:solidFill>
                <a:srgbClr val="002060"/>
              </a:solidFill>
            </a:endParaRPr>
          </a:p>
          <a:p>
            <a:pPr marL="914400" lvl="1" indent="-342900">
              <a:lnSpc>
                <a:spcPct val="110000"/>
              </a:lnSpc>
              <a:spcBef>
                <a:spcPts val="0"/>
              </a:spcBef>
              <a:buSzPts val="1800"/>
            </a:pPr>
            <a:r>
              <a:rPr lang="en-US" dirty="0">
                <a:solidFill>
                  <a:srgbClr val="002060"/>
                </a:solidFill>
              </a:rPr>
              <a:t>Begin by “crowd sourcing” - asking what is important about good care--Patients, Clinicians, Employers/Payers </a:t>
            </a:r>
            <a:endParaRPr lang="en-US" sz="2800" dirty="0">
              <a:solidFill>
                <a:srgbClr val="002060"/>
              </a:solidFill>
            </a:endParaRPr>
          </a:p>
          <a:p>
            <a:pPr marL="914400" lvl="1" indent="-342900">
              <a:lnSpc>
                <a:spcPct val="110000"/>
              </a:lnSpc>
              <a:spcBef>
                <a:spcPts val="0"/>
              </a:spcBef>
              <a:buSzPts val="1800"/>
            </a:pPr>
            <a:r>
              <a:rPr lang="en-US" dirty="0">
                <a:solidFill>
                  <a:srgbClr val="002060"/>
                </a:solidFill>
              </a:rPr>
              <a:t>“</a:t>
            </a:r>
            <a:r>
              <a:rPr lang="en-US" dirty="0" err="1">
                <a:solidFill>
                  <a:srgbClr val="002060"/>
                </a:solidFill>
              </a:rPr>
              <a:t>Measurizing</a:t>
            </a:r>
            <a:r>
              <a:rPr lang="en-US" dirty="0">
                <a:solidFill>
                  <a:srgbClr val="002060"/>
                </a:solidFill>
              </a:rPr>
              <a:t>” the 4 C’s</a:t>
            </a:r>
            <a:endParaRPr lang="en-US" sz="2800" dirty="0">
              <a:solidFill>
                <a:srgbClr val="002060"/>
              </a:solidFill>
            </a:endParaRPr>
          </a:p>
          <a:p>
            <a:pPr marL="914400" lvl="1" indent="-342900">
              <a:lnSpc>
                <a:spcPct val="110000"/>
              </a:lnSpc>
              <a:spcBef>
                <a:spcPts val="0"/>
              </a:spcBef>
              <a:buSzPts val="1800"/>
            </a:pPr>
            <a:r>
              <a:rPr lang="en-US" dirty="0">
                <a:solidFill>
                  <a:srgbClr val="002060"/>
                </a:solidFill>
              </a:rPr>
              <a:t>Translate Total Cost of Care into Low Value measures</a:t>
            </a:r>
            <a:endParaRPr lang="en-US" sz="2800" dirty="0">
              <a:solidFill>
                <a:srgbClr val="002060"/>
              </a:solidFill>
            </a:endParaRPr>
          </a:p>
        </p:txBody>
      </p:sp>
    </p:spTree>
    <p:extLst>
      <p:ext uri="{BB962C8B-B14F-4D97-AF65-F5344CB8AC3E}">
        <p14:creationId xmlns:p14="http://schemas.microsoft.com/office/powerpoint/2010/main" val="6067850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10;p32">
            <a:extLst>
              <a:ext uri="{FF2B5EF4-FFF2-40B4-BE49-F238E27FC236}">
                <a16:creationId xmlns:a16="http://schemas.microsoft.com/office/drawing/2014/main" id="{5176338D-FCCE-48C2-9AA8-E21EA3AD2C9B}"/>
              </a:ext>
            </a:extLst>
          </p:cNvPr>
          <p:cNvSpPr txBox="1"/>
          <p:nvPr/>
        </p:nvSpPr>
        <p:spPr>
          <a:xfrm>
            <a:off x="0" y="23383"/>
            <a:ext cx="12192000" cy="1398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dirty="0">
                <a:solidFill>
                  <a:srgbClr val="002060"/>
                </a:solidFill>
                <a:latin typeface="Calibri"/>
                <a:ea typeface="Calibri"/>
                <a:cs typeface="Calibri"/>
                <a:sym typeface="Calibri"/>
              </a:rPr>
              <a:t>ABFM Quality Measure Development</a:t>
            </a:r>
            <a:endParaRPr sz="3600" b="1" i="0" u="none" strike="noStrike" cap="none" dirty="0">
              <a:solidFill>
                <a:srgbClr val="00206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dirty="0">
                <a:solidFill>
                  <a:srgbClr val="002060"/>
                </a:solidFill>
                <a:latin typeface="Calibri"/>
                <a:ea typeface="Calibri"/>
                <a:cs typeface="Calibri"/>
                <a:sym typeface="Calibri"/>
              </a:rPr>
              <a:t>Measuring What Matters In Primary Care</a:t>
            </a:r>
            <a:endParaRPr sz="3600" b="1" i="0" u="none" strike="noStrike" cap="none" dirty="0">
              <a:solidFill>
                <a:srgbClr val="00206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endParaRPr sz="3600" b="0" i="0" u="none" strike="noStrike" cap="none" dirty="0">
              <a:solidFill>
                <a:schemeClr val="dk1"/>
              </a:solidFill>
              <a:latin typeface="Calibri"/>
              <a:ea typeface="Calibri"/>
              <a:cs typeface="Calibri"/>
              <a:sym typeface="Calibri"/>
            </a:endParaRPr>
          </a:p>
        </p:txBody>
      </p:sp>
      <p:sp>
        <p:nvSpPr>
          <p:cNvPr id="4" name="Google Shape;213;p32">
            <a:extLst>
              <a:ext uri="{FF2B5EF4-FFF2-40B4-BE49-F238E27FC236}">
                <a16:creationId xmlns:a16="http://schemas.microsoft.com/office/drawing/2014/main" id="{1D8067F1-3498-4296-987A-F3B98B8A6254}"/>
              </a:ext>
            </a:extLst>
          </p:cNvPr>
          <p:cNvSpPr txBox="1"/>
          <p:nvPr/>
        </p:nvSpPr>
        <p:spPr>
          <a:xfrm>
            <a:off x="265950" y="2049637"/>
            <a:ext cx="11660100" cy="249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dirty="0">
                <a:solidFill>
                  <a:srgbClr val="002060"/>
                </a:solidFill>
                <a:latin typeface="Calibri"/>
                <a:ea typeface="Calibri"/>
                <a:cs typeface="Calibri"/>
                <a:sym typeface="Calibri"/>
              </a:rPr>
              <a:t>Crowd-sourcing  &amp; 2016 “Starfield Summit” revealed:</a:t>
            </a:r>
            <a:endParaRPr sz="2200" b="0" i="0" u="none" strike="noStrike" cap="none" dirty="0">
              <a:solidFill>
                <a:srgbClr val="002060"/>
              </a:solidFill>
              <a:latin typeface="Calibri"/>
              <a:ea typeface="Calibri"/>
              <a:cs typeface="Calibri"/>
              <a:sym typeface="Calibri"/>
            </a:endParaRPr>
          </a:p>
          <a:p>
            <a:pPr marL="457200" marR="0" lvl="0" indent="0" algn="l" rtl="0">
              <a:lnSpc>
                <a:spcPct val="100000"/>
              </a:lnSpc>
              <a:spcBef>
                <a:spcPts val="0"/>
              </a:spcBef>
              <a:spcAft>
                <a:spcPts val="0"/>
              </a:spcAft>
              <a:buClr>
                <a:schemeClr val="dk1"/>
              </a:buClr>
              <a:buSzPts val="1100"/>
              <a:buFont typeface="Arial"/>
              <a:buNone/>
            </a:pPr>
            <a:r>
              <a:rPr lang="en-US" sz="2200" b="0" i="0" u="none" strike="noStrike" cap="none" dirty="0">
                <a:solidFill>
                  <a:srgbClr val="002060"/>
                </a:solidFill>
                <a:latin typeface="Calibri"/>
                <a:ea typeface="Calibri"/>
                <a:cs typeface="Calibri"/>
                <a:sym typeface="Calibri"/>
              </a:rPr>
              <a:t>•Clinicians and patients think that a lot of the same things are important</a:t>
            </a:r>
            <a:endParaRPr sz="2200" b="0" i="0" u="none" strike="noStrike" cap="none" dirty="0">
              <a:solidFill>
                <a:srgbClr val="002060"/>
              </a:solidFill>
              <a:latin typeface="Calibri"/>
              <a:ea typeface="Calibri"/>
              <a:cs typeface="Calibri"/>
              <a:sym typeface="Calibri"/>
            </a:endParaRPr>
          </a:p>
          <a:p>
            <a:pPr marL="457200" marR="0" lvl="0" indent="0" algn="l" rtl="0">
              <a:lnSpc>
                <a:spcPct val="100000"/>
              </a:lnSpc>
              <a:spcBef>
                <a:spcPts val="0"/>
              </a:spcBef>
              <a:spcAft>
                <a:spcPts val="0"/>
              </a:spcAft>
              <a:buClr>
                <a:schemeClr val="dk1"/>
              </a:buClr>
              <a:buSzPts val="1100"/>
              <a:buFont typeface="Arial"/>
              <a:buNone/>
            </a:pPr>
            <a:r>
              <a:rPr lang="en-US" sz="2200" b="0" i="0" u="none" strike="noStrike" cap="none" dirty="0">
                <a:solidFill>
                  <a:srgbClr val="002060"/>
                </a:solidFill>
                <a:latin typeface="Calibri"/>
                <a:ea typeface="Calibri"/>
                <a:cs typeface="Calibri"/>
                <a:sym typeface="Calibri"/>
              </a:rPr>
              <a:t>•Patients want more personalized attention</a:t>
            </a:r>
            <a:endParaRPr sz="2200" b="0" i="0" u="none" strike="noStrike" cap="none" dirty="0">
              <a:solidFill>
                <a:srgbClr val="002060"/>
              </a:solidFill>
              <a:latin typeface="Calibri"/>
              <a:ea typeface="Calibri"/>
              <a:cs typeface="Calibri"/>
              <a:sym typeface="Calibri"/>
            </a:endParaRPr>
          </a:p>
          <a:p>
            <a:pPr marL="457200" marR="0" lvl="0" indent="0" algn="l" rtl="0">
              <a:lnSpc>
                <a:spcPct val="100000"/>
              </a:lnSpc>
              <a:spcBef>
                <a:spcPts val="0"/>
              </a:spcBef>
              <a:spcAft>
                <a:spcPts val="0"/>
              </a:spcAft>
              <a:buClr>
                <a:schemeClr val="dk1"/>
              </a:buClr>
              <a:buSzPts val="1100"/>
              <a:buFont typeface="Arial"/>
              <a:buNone/>
            </a:pPr>
            <a:r>
              <a:rPr lang="en-US" sz="2200" b="0" i="0" u="none" strike="noStrike" cap="none" dirty="0">
                <a:solidFill>
                  <a:srgbClr val="002060"/>
                </a:solidFill>
                <a:latin typeface="Calibri"/>
                <a:ea typeface="Calibri"/>
                <a:cs typeface="Calibri"/>
                <a:sym typeface="Calibri"/>
              </a:rPr>
              <a:t>•Clinicians don’t feel that what they do that is important is recognized or supported</a:t>
            </a:r>
            <a:endParaRPr sz="2200" b="0" i="0" u="none" strike="noStrike" cap="none" dirty="0">
              <a:solidFill>
                <a:srgbClr val="002060"/>
              </a:solidFill>
              <a:latin typeface="Calibri"/>
              <a:ea typeface="Calibri"/>
              <a:cs typeface="Calibri"/>
              <a:sym typeface="Calibri"/>
            </a:endParaRPr>
          </a:p>
          <a:p>
            <a:pPr marL="457200" marR="0" lvl="0" indent="0" algn="l" rtl="0">
              <a:lnSpc>
                <a:spcPct val="100000"/>
              </a:lnSpc>
              <a:spcBef>
                <a:spcPts val="0"/>
              </a:spcBef>
              <a:spcAft>
                <a:spcPts val="0"/>
              </a:spcAft>
              <a:buClr>
                <a:schemeClr val="dk1"/>
              </a:buClr>
              <a:buSzPts val="1100"/>
              <a:buFont typeface="Arial"/>
              <a:buNone/>
            </a:pPr>
            <a:r>
              <a:rPr lang="en-US" sz="2200" b="0" i="0" u="none" strike="noStrike" cap="none" dirty="0">
                <a:solidFill>
                  <a:srgbClr val="002060"/>
                </a:solidFill>
                <a:latin typeface="Calibri"/>
                <a:ea typeface="Calibri"/>
                <a:cs typeface="Calibri"/>
                <a:sym typeface="Calibri"/>
              </a:rPr>
              <a:t>•Employers/payers focus on cost &amp; employee experience</a:t>
            </a:r>
            <a:endParaRPr sz="2200" b="0" i="0" u="none" strike="noStrike" cap="none" dirty="0">
              <a:solidFill>
                <a:srgbClr val="002060"/>
              </a:solidFill>
              <a:latin typeface="Calibri"/>
              <a:ea typeface="Calibri"/>
              <a:cs typeface="Calibri"/>
              <a:sym typeface="Calibri"/>
            </a:endParaRPr>
          </a:p>
          <a:p>
            <a:pPr marL="457200" marR="0" lvl="0" indent="0" algn="l" rtl="0">
              <a:lnSpc>
                <a:spcPct val="100000"/>
              </a:lnSpc>
              <a:spcBef>
                <a:spcPts val="0"/>
              </a:spcBef>
              <a:spcAft>
                <a:spcPts val="0"/>
              </a:spcAft>
              <a:buClr>
                <a:schemeClr val="dk1"/>
              </a:buClr>
              <a:buSzPts val="1100"/>
              <a:buFont typeface="Arial"/>
              <a:buNone/>
            </a:pPr>
            <a:r>
              <a:rPr lang="en-US" sz="2200" b="0" i="0" u="none" strike="noStrike" cap="none" dirty="0">
                <a:solidFill>
                  <a:srgbClr val="002060"/>
                </a:solidFill>
                <a:latin typeface="Calibri"/>
                <a:ea typeface="Calibri"/>
                <a:cs typeface="Calibri"/>
                <a:sym typeface="Calibri"/>
              </a:rPr>
              <a:t>•A large portion of what clinicians &amp; patients think is important is missing from current measures</a:t>
            </a:r>
            <a:endParaRPr sz="2200" b="0" i="0" u="none" strike="noStrike" cap="none" dirty="0">
              <a:solidFill>
                <a:srgbClr val="002060"/>
              </a:solidFill>
              <a:latin typeface="Calibri"/>
              <a:ea typeface="Calibri"/>
              <a:cs typeface="Calibri"/>
              <a:sym typeface="Calibri"/>
            </a:endParaRPr>
          </a:p>
          <a:p>
            <a:pPr marL="457200" marR="0" lvl="0" indent="0" algn="l" rtl="0">
              <a:lnSpc>
                <a:spcPct val="100000"/>
              </a:lnSpc>
              <a:spcBef>
                <a:spcPts val="0"/>
              </a:spcBef>
              <a:spcAft>
                <a:spcPts val="0"/>
              </a:spcAft>
              <a:buClr>
                <a:schemeClr val="dk1"/>
              </a:buClr>
              <a:buSzPts val="1100"/>
              <a:buFont typeface="Arial"/>
              <a:buNone/>
            </a:pPr>
            <a:r>
              <a:rPr lang="en-US" sz="2200" b="0" i="0" u="none" strike="noStrike" cap="none" dirty="0">
                <a:solidFill>
                  <a:srgbClr val="002060"/>
                </a:solidFill>
                <a:latin typeface="Calibri"/>
                <a:ea typeface="Calibri"/>
                <a:cs typeface="Calibri"/>
                <a:sym typeface="Calibri"/>
              </a:rPr>
              <a:t>•All groups consider systemic support &amp; integration important</a:t>
            </a:r>
            <a:endParaRPr sz="2200" b="0" i="0" u="none" strike="noStrike" cap="none" dirty="0">
              <a:solidFill>
                <a:srgbClr val="002060"/>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000000"/>
              </a:solidFill>
              <a:latin typeface="Calibri"/>
              <a:ea typeface="Calibri"/>
              <a:cs typeface="Calibri"/>
              <a:sym typeface="Calibri"/>
            </a:endParaRPr>
          </a:p>
        </p:txBody>
      </p:sp>
      <p:sp>
        <p:nvSpPr>
          <p:cNvPr id="5" name="Google Shape;211;p32">
            <a:extLst>
              <a:ext uri="{FF2B5EF4-FFF2-40B4-BE49-F238E27FC236}">
                <a16:creationId xmlns:a16="http://schemas.microsoft.com/office/drawing/2014/main" id="{A58318F1-3E69-461E-8E88-1656D6C21215}"/>
              </a:ext>
            </a:extLst>
          </p:cNvPr>
          <p:cNvSpPr txBox="1"/>
          <p:nvPr/>
        </p:nvSpPr>
        <p:spPr>
          <a:xfrm>
            <a:off x="174375" y="2049637"/>
            <a:ext cx="11751675" cy="3176100"/>
          </a:xfrm>
          <a:prstGeom prst="rect">
            <a:avLst/>
          </a:prstGeom>
          <a:solidFill>
            <a:schemeClr val="bg1"/>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Arial"/>
                <a:ea typeface="Arial"/>
                <a:cs typeface="Arial"/>
                <a:sym typeface="Arial"/>
              </a:rPr>
              <a:t>Person Centered Primary Care Performance Measure</a:t>
            </a:r>
            <a:endParaRPr sz="18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Rebecca S. Etz, PhD, Stephen J. </a:t>
            </a:r>
            <a:r>
              <a:rPr lang="en-US" sz="1200" b="0" i="0" u="none" strike="noStrike" cap="none" dirty="0" err="1">
                <a:solidFill>
                  <a:schemeClr val="dk1"/>
                </a:solidFill>
                <a:latin typeface="Arial"/>
                <a:ea typeface="Arial"/>
                <a:cs typeface="Arial"/>
                <a:sym typeface="Arial"/>
              </a:rPr>
              <a:t>Zyzanski</a:t>
            </a:r>
            <a:r>
              <a:rPr lang="en-US" sz="1200" b="0" i="0" u="none" strike="noStrike" cap="none" dirty="0">
                <a:solidFill>
                  <a:schemeClr val="dk1"/>
                </a:solidFill>
                <a:latin typeface="Arial"/>
                <a:ea typeface="Arial"/>
                <a:cs typeface="Arial"/>
                <a:sym typeface="Arial"/>
              </a:rPr>
              <a:t>, PhD, Martha M. Gonzalez, Sarah R. Reves, MSN, FNP-C, Jonathan P. O’Neal, Kurt C. Stange, MD, </a:t>
            </a:r>
            <a:r>
              <a:rPr lang="en-US" sz="1200" b="0" i="0" u="none" strike="noStrike" cap="none" dirty="0" err="1">
                <a:solidFill>
                  <a:schemeClr val="dk1"/>
                </a:solidFill>
                <a:latin typeface="Arial"/>
                <a:ea typeface="Arial"/>
                <a:cs typeface="Arial"/>
                <a:sym typeface="Arial"/>
              </a:rPr>
              <a:t>PhD,A</a:t>
            </a:r>
            <a:r>
              <a:rPr lang="en-US" sz="1200" b="0" i="0" u="none" strike="noStrike" cap="none" dirty="0">
                <a:solidFill>
                  <a:schemeClr val="dk1"/>
                </a:solidFill>
                <a:latin typeface="Arial"/>
                <a:ea typeface="Arial"/>
                <a:cs typeface="Arial"/>
                <a:sym typeface="Arial"/>
              </a:rPr>
              <a:t> New Comprehensive Measure of High-Value Aspects of Primary Care, Ann Fam Med 2019;17:221-230. </a:t>
            </a:r>
            <a:r>
              <a:rPr lang="en-US" sz="1400" b="0" i="0" u="sng" strike="noStrike" cap="none" dirty="0">
                <a:solidFill>
                  <a:schemeClr val="hlink"/>
                </a:solidFill>
                <a:latin typeface="Arial"/>
                <a:ea typeface="Arial"/>
                <a:cs typeface="Arial"/>
                <a:sym typeface="Arial"/>
                <a:hlinkClick r:id="rId2"/>
              </a:rPr>
              <a:t>https://doi.org/10.1370/afm.2393</a:t>
            </a:r>
            <a:r>
              <a:rPr lang="en-US" sz="1400" b="0" i="0" u="none" strike="noStrike" cap="none" dirty="0">
                <a:solidFill>
                  <a:schemeClr val="dk1"/>
                </a:solidFill>
                <a:latin typeface="Arial"/>
                <a:ea typeface="Arial"/>
                <a:cs typeface="Arial"/>
                <a:sym typeface="Arial"/>
              </a:rPr>
              <a:t>.</a:t>
            </a:r>
            <a:endParaRPr sz="14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Arial"/>
                <a:ea typeface="Arial"/>
                <a:cs typeface="Arial"/>
                <a:sym typeface="Arial"/>
              </a:rPr>
              <a:t>Continuity of Care Performance Measure</a:t>
            </a:r>
            <a:endParaRPr sz="18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Andrew Bazemore, MD, MPH, Stephen Petterson, PhD, Lars E. Peterson, MD, PhD, Richard Bruno, MD, MPH, Yoonkyung Chung, PhD, Robert L. Phillips Jr, MD, MSPH, Higher Primary Care Physician Continuity is Associated With Lower Costs and Hospitalizations, Ann Fam Med 2018;16:492-497. </a:t>
            </a:r>
            <a:r>
              <a:rPr lang="en-US" sz="1400" b="0" i="0" u="sng" strike="noStrike" cap="none" dirty="0">
                <a:solidFill>
                  <a:schemeClr val="hlink"/>
                </a:solidFill>
                <a:latin typeface="Arial"/>
                <a:ea typeface="Arial"/>
                <a:cs typeface="Arial"/>
                <a:sym typeface="Arial"/>
                <a:hlinkClick r:id="rId3"/>
              </a:rPr>
              <a:t>https://doi.org/10.1370/afm.2308</a:t>
            </a:r>
            <a:r>
              <a:rPr lang="en-US" sz="1400" b="0" i="0" u="none" strike="noStrike" cap="none" dirty="0">
                <a:solidFill>
                  <a:schemeClr val="dk1"/>
                </a:solidFill>
                <a:latin typeface="Arial"/>
                <a:ea typeface="Arial"/>
                <a:cs typeface="Arial"/>
                <a:sym typeface="Arial"/>
              </a:rPr>
              <a:t>.</a:t>
            </a:r>
            <a:endParaRPr sz="14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Arial"/>
                <a:ea typeface="Arial"/>
                <a:cs typeface="Arial"/>
                <a:sym typeface="Arial"/>
              </a:rPr>
              <a:t>Low-Value Care Performance Measure</a:t>
            </a:r>
            <a:endParaRPr sz="18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2E2B2B"/>
                </a:solidFill>
                <a:highlight>
                  <a:srgbClr val="FFFFFF"/>
                </a:highlight>
                <a:latin typeface="Arial"/>
                <a:ea typeface="Arial"/>
                <a:cs typeface="Arial"/>
                <a:sym typeface="Arial"/>
              </a:rPr>
              <a:t>Tyler W. Barreto, Yoonkyung Chung, Peter </a:t>
            </a:r>
            <a:r>
              <a:rPr lang="en-US" sz="1200" b="0" i="0" u="none" strike="noStrike" cap="none" dirty="0" err="1">
                <a:solidFill>
                  <a:srgbClr val="2E2B2B"/>
                </a:solidFill>
                <a:highlight>
                  <a:srgbClr val="FFFFFF"/>
                </a:highlight>
                <a:latin typeface="Arial"/>
                <a:ea typeface="Arial"/>
                <a:cs typeface="Arial"/>
                <a:sym typeface="Arial"/>
              </a:rPr>
              <a:t>Wingrove</a:t>
            </a:r>
            <a:r>
              <a:rPr lang="en-US" sz="1200" b="0" i="0" u="none" strike="noStrike" cap="none" dirty="0">
                <a:solidFill>
                  <a:srgbClr val="2E2B2B"/>
                </a:solidFill>
                <a:highlight>
                  <a:srgbClr val="FFFFFF"/>
                </a:highlight>
                <a:latin typeface="Arial"/>
                <a:ea typeface="Arial"/>
                <a:cs typeface="Arial"/>
                <a:sym typeface="Arial"/>
              </a:rPr>
              <a:t>, Richard A. Young, Stephen Petterson, Andrew Bazemore and Winston </a:t>
            </a:r>
            <a:r>
              <a:rPr lang="en-US" sz="1200" b="0" i="0" u="none" strike="noStrike" cap="none" dirty="0" err="1">
                <a:solidFill>
                  <a:srgbClr val="2E2B2B"/>
                </a:solidFill>
                <a:highlight>
                  <a:srgbClr val="FFFFFF"/>
                </a:highlight>
                <a:latin typeface="Arial"/>
                <a:ea typeface="Arial"/>
                <a:cs typeface="Arial"/>
                <a:sym typeface="Arial"/>
              </a:rPr>
              <a:t>Liaw</a:t>
            </a:r>
            <a:r>
              <a:rPr lang="en-US" sz="1200" b="0" i="0" u="none" strike="noStrike" cap="none" dirty="0">
                <a:solidFill>
                  <a:srgbClr val="2E2B2B"/>
                </a:solidFill>
                <a:highlight>
                  <a:srgbClr val="FFFFFF"/>
                </a:highlight>
                <a:latin typeface="Arial"/>
                <a:ea typeface="Arial"/>
                <a:cs typeface="Arial"/>
                <a:sym typeface="Arial"/>
              </a:rPr>
              <a:t>, </a:t>
            </a:r>
            <a:r>
              <a:rPr lang="en-US" sz="1200" b="0" i="0" u="none" strike="noStrike" cap="none" dirty="0">
                <a:solidFill>
                  <a:srgbClr val="574143"/>
                </a:solidFill>
                <a:highlight>
                  <a:srgbClr val="FFFFFF"/>
                </a:highlight>
                <a:latin typeface="Georgia"/>
                <a:ea typeface="Georgia"/>
                <a:cs typeface="Georgia"/>
                <a:sym typeface="Georgia"/>
              </a:rPr>
              <a:t>Primary Care Physician Characteristics Associated with Low Value Care Spending, </a:t>
            </a:r>
            <a:r>
              <a:rPr lang="en-US" sz="1200" b="0" i="0" u="none" strike="noStrike" cap="none" dirty="0">
                <a:solidFill>
                  <a:srgbClr val="2E2B2B"/>
                </a:solidFill>
                <a:highlight>
                  <a:srgbClr val="FFFFFF"/>
                </a:highlight>
                <a:latin typeface="Arial"/>
                <a:ea typeface="Arial"/>
                <a:cs typeface="Arial"/>
                <a:sym typeface="Arial"/>
              </a:rPr>
              <a:t>JABFM March 2019, 32 (2) 218-225; DOI: </a:t>
            </a:r>
            <a:r>
              <a:rPr lang="en-US" sz="1200" b="0" i="0" u="sng" strike="noStrike" cap="none" dirty="0">
                <a:solidFill>
                  <a:schemeClr val="hlink"/>
                </a:solidFill>
                <a:highlight>
                  <a:srgbClr val="FFFFFF"/>
                </a:highlight>
                <a:latin typeface="Arial"/>
                <a:ea typeface="Arial"/>
                <a:cs typeface="Arial"/>
                <a:sym typeface="Arial"/>
                <a:hlinkClick r:id="rId4"/>
              </a:rPr>
              <a:t>https://doi.org/10.3122/jabfm.2019.02.180111</a:t>
            </a:r>
            <a:endParaRPr sz="28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Arial"/>
                <a:ea typeface="Arial"/>
                <a:cs typeface="Arial"/>
                <a:sym typeface="Arial"/>
              </a:rPr>
              <a:t>Comprehensiveness Performance Measure</a:t>
            </a:r>
            <a:endParaRPr dirty="0"/>
          </a:p>
          <a:p>
            <a:pPr marL="0" marR="0" lvl="0" indent="0" algn="l"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Bazemore A, Petterson S, Peterson LE, Phillips RL. More comprehensive care among family physicians is associated with lower costs and fewer hospitalizations. The Ann Fam Med. 2015; 13(3):206-213. </a:t>
            </a:r>
            <a:r>
              <a:rPr lang="en-US" sz="1400" b="0" i="0" u="sng" strike="noStrike" cap="none" dirty="0">
                <a:solidFill>
                  <a:schemeClr val="hlink"/>
                </a:solidFill>
                <a:latin typeface="Arial"/>
                <a:ea typeface="Arial"/>
                <a:cs typeface="Arial"/>
                <a:sym typeface="Arial"/>
                <a:hlinkClick r:id="rId5"/>
              </a:rPr>
              <a:t>http://www.annfammed.org/content/13/3/206.full</a:t>
            </a:r>
            <a:endParaRPr sz="1800" b="1"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7727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20;p33">
            <a:extLst>
              <a:ext uri="{FF2B5EF4-FFF2-40B4-BE49-F238E27FC236}">
                <a16:creationId xmlns:a16="http://schemas.microsoft.com/office/drawing/2014/main" id="{8E757456-9C91-4402-990D-2B753E8A7B14}"/>
              </a:ext>
            </a:extLst>
          </p:cNvPr>
          <p:cNvSpPr txBox="1"/>
          <p:nvPr/>
        </p:nvSpPr>
        <p:spPr>
          <a:xfrm>
            <a:off x="3140317" y="141338"/>
            <a:ext cx="5719800" cy="996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rgbClr val="002060"/>
                </a:solidFill>
                <a:latin typeface="Arial"/>
                <a:ea typeface="Arial"/>
                <a:cs typeface="Arial"/>
                <a:sym typeface="Arial"/>
              </a:rPr>
              <a:t>Person-Centered Primary Care Performance Measure</a:t>
            </a:r>
            <a:endParaRPr sz="1400" b="1" i="0" u="none" strike="noStrike" cap="none" dirty="0">
              <a:solidFill>
                <a:srgbClr val="002060"/>
              </a:solidFill>
              <a:latin typeface="Arial"/>
              <a:ea typeface="Arial"/>
              <a:cs typeface="Arial"/>
              <a:sym typeface="Arial"/>
            </a:endParaRPr>
          </a:p>
        </p:txBody>
      </p:sp>
      <p:pic>
        <p:nvPicPr>
          <p:cNvPr id="4" name="Google Shape;218;p33">
            <a:extLst>
              <a:ext uri="{FF2B5EF4-FFF2-40B4-BE49-F238E27FC236}">
                <a16:creationId xmlns:a16="http://schemas.microsoft.com/office/drawing/2014/main" id="{6E12C756-BBF7-4716-AF79-8C8A28904922}"/>
              </a:ext>
            </a:extLst>
          </p:cNvPr>
          <p:cNvPicPr preferRelativeResize="0">
            <a:picLocks noChangeAspect="1"/>
          </p:cNvPicPr>
          <p:nvPr/>
        </p:nvPicPr>
        <p:blipFill rotWithShape="1">
          <a:blip r:embed="rId2">
            <a:alphaModFix/>
          </a:blip>
          <a:srcRect/>
          <a:stretch/>
        </p:blipFill>
        <p:spPr>
          <a:xfrm>
            <a:off x="122259" y="885933"/>
            <a:ext cx="3879843" cy="5815936"/>
          </a:xfrm>
          <a:prstGeom prst="rect">
            <a:avLst/>
          </a:prstGeom>
          <a:noFill/>
          <a:ln>
            <a:noFill/>
          </a:ln>
        </p:spPr>
      </p:pic>
      <p:pic>
        <p:nvPicPr>
          <p:cNvPr id="5" name="Google Shape;219;p33">
            <a:extLst>
              <a:ext uri="{FF2B5EF4-FFF2-40B4-BE49-F238E27FC236}">
                <a16:creationId xmlns:a16="http://schemas.microsoft.com/office/drawing/2014/main" id="{F93844E1-D8E0-4012-A4DF-FD2C9D67EBB7}"/>
              </a:ext>
            </a:extLst>
          </p:cNvPr>
          <p:cNvPicPr preferRelativeResize="0"/>
          <p:nvPr/>
        </p:nvPicPr>
        <p:blipFill rotWithShape="1">
          <a:blip r:embed="rId3">
            <a:alphaModFix/>
          </a:blip>
          <a:srcRect/>
          <a:stretch/>
        </p:blipFill>
        <p:spPr>
          <a:xfrm>
            <a:off x="3233991" y="1510357"/>
            <a:ext cx="8835750" cy="5191512"/>
          </a:xfrm>
          <a:prstGeom prst="rect">
            <a:avLst/>
          </a:prstGeom>
          <a:noFill/>
          <a:ln>
            <a:noFill/>
          </a:ln>
        </p:spPr>
      </p:pic>
      <p:pic>
        <p:nvPicPr>
          <p:cNvPr id="7" name="Google Shape;221;p33">
            <a:extLst>
              <a:ext uri="{FF2B5EF4-FFF2-40B4-BE49-F238E27FC236}">
                <a16:creationId xmlns:a16="http://schemas.microsoft.com/office/drawing/2014/main" id="{C7868BE3-46F0-4F7D-B2D1-95416654ACEB}"/>
              </a:ext>
            </a:extLst>
          </p:cNvPr>
          <p:cNvPicPr preferRelativeResize="0"/>
          <p:nvPr/>
        </p:nvPicPr>
        <p:blipFill rotWithShape="1">
          <a:blip r:embed="rId4">
            <a:alphaModFix/>
          </a:blip>
          <a:srcRect/>
          <a:stretch/>
        </p:blipFill>
        <p:spPr>
          <a:xfrm>
            <a:off x="61129" y="1510357"/>
            <a:ext cx="12069741" cy="4104026"/>
          </a:xfrm>
          <a:prstGeom prst="rect">
            <a:avLst/>
          </a:prstGeom>
          <a:noFill/>
          <a:ln>
            <a:noFill/>
          </a:ln>
        </p:spPr>
      </p:pic>
    </p:spTree>
    <p:extLst>
      <p:ext uri="{BB962C8B-B14F-4D97-AF65-F5344CB8AC3E}">
        <p14:creationId xmlns:p14="http://schemas.microsoft.com/office/powerpoint/2010/main" val="231748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226;p34">
            <a:extLst>
              <a:ext uri="{FF2B5EF4-FFF2-40B4-BE49-F238E27FC236}">
                <a16:creationId xmlns:a16="http://schemas.microsoft.com/office/drawing/2014/main" id="{DB12D5AC-1843-4F56-A2F8-3DCA46325D99}"/>
              </a:ext>
            </a:extLst>
          </p:cNvPr>
          <p:cNvPicPr preferRelativeResize="0"/>
          <p:nvPr/>
        </p:nvPicPr>
        <p:blipFill rotWithShape="1">
          <a:blip r:embed="rId3">
            <a:alphaModFix/>
          </a:blip>
          <a:srcRect/>
          <a:stretch/>
        </p:blipFill>
        <p:spPr>
          <a:xfrm>
            <a:off x="208531" y="0"/>
            <a:ext cx="5364365" cy="6784274"/>
          </a:xfrm>
          <a:prstGeom prst="rect">
            <a:avLst/>
          </a:prstGeom>
          <a:noFill/>
          <a:ln>
            <a:noFill/>
          </a:ln>
        </p:spPr>
      </p:pic>
      <p:sp>
        <p:nvSpPr>
          <p:cNvPr id="4" name="Google Shape;230;p34">
            <a:extLst>
              <a:ext uri="{FF2B5EF4-FFF2-40B4-BE49-F238E27FC236}">
                <a16:creationId xmlns:a16="http://schemas.microsoft.com/office/drawing/2014/main" id="{9202B2D6-6DF4-45D0-BAD9-010A70136FA0}"/>
              </a:ext>
            </a:extLst>
          </p:cNvPr>
          <p:cNvSpPr txBox="1"/>
          <p:nvPr/>
        </p:nvSpPr>
        <p:spPr>
          <a:xfrm>
            <a:off x="8058950" y="236525"/>
            <a:ext cx="3924000" cy="2273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rgbClr val="002060"/>
                </a:solidFill>
                <a:latin typeface="Arial"/>
                <a:ea typeface="Arial"/>
                <a:cs typeface="Arial"/>
                <a:sym typeface="Arial"/>
              </a:rPr>
              <a:t>Measuring the Value-Functions of Primary Care: Provider Level Continuity Measure</a:t>
            </a:r>
            <a:endParaRPr sz="1400" b="1" i="0" u="none" strike="noStrike" cap="none" dirty="0">
              <a:solidFill>
                <a:srgbClr val="002060"/>
              </a:solidFill>
              <a:latin typeface="Arial"/>
              <a:ea typeface="Arial"/>
              <a:cs typeface="Arial"/>
              <a:sym typeface="Arial"/>
            </a:endParaRPr>
          </a:p>
        </p:txBody>
      </p:sp>
      <p:pic>
        <p:nvPicPr>
          <p:cNvPr id="5" name="Google Shape;227;p34">
            <a:extLst>
              <a:ext uri="{FF2B5EF4-FFF2-40B4-BE49-F238E27FC236}">
                <a16:creationId xmlns:a16="http://schemas.microsoft.com/office/drawing/2014/main" id="{F33CDC08-D35A-40C1-954F-40BA2F990BC9}"/>
              </a:ext>
            </a:extLst>
          </p:cNvPr>
          <p:cNvPicPr preferRelativeResize="0"/>
          <p:nvPr/>
        </p:nvPicPr>
        <p:blipFill rotWithShape="1">
          <a:blip r:embed="rId4">
            <a:alphaModFix/>
          </a:blip>
          <a:srcRect t="26519" r="4025"/>
          <a:stretch/>
        </p:blipFill>
        <p:spPr>
          <a:xfrm>
            <a:off x="208531" y="1457774"/>
            <a:ext cx="4919523" cy="5091307"/>
          </a:xfrm>
          <a:prstGeom prst="rect">
            <a:avLst/>
          </a:prstGeom>
          <a:noFill/>
          <a:ln>
            <a:noFill/>
          </a:ln>
        </p:spPr>
      </p:pic>
      <p:sp>
        <p:nvSpPr>
          <p:cNvPr id="7" name="Google Shape;228;p34">
            <a:extLst>
              <a:ext uri="{FF2B5EF4-FFF2-40B4-BE49-F238E27FC236}">
                <a16:creationId xmlns:a16="http://schemas.microsoft.com/office/drawing/2014/main" id="{C7D5BD69-E880-4763-8B84-B189A50A240D}"/>
              </a:ext>
            </a:extLst>
          </p:cNvPr>
          <p:cNvSpPr/>
          <p:nvPr/>
        </p:nvSpPr>
        <p:spPr>
          <a:xfrm>
            <a:off x="7651371" y="2472866"/>
            <a:ext cx="3680400" cy="2890800"/>
          </a:xfrm>
          <a:prstGeom prst="wedgeRoundRectCallout">
            <a:avLst>
              <a:gd name="adj1" fmla="val -20833"/>
              <a:gd name="adj2" fmla="val 62500"/>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Arial"/>
                <a:ea typeface="Arial"/>
                <a:cs typeface="Arial"/>
                <a:sym typeface="Arial"/>
              </a:rPr>
              <a:t>15%       Cost </a:t>
            </a:r>
            <a:endParaRPr sz="3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3600" b="0" i="0" u="none" strike="noStrike" cap="none" dirty="0">
                <a:solidFill>
                  <a:schemeClr val="dk1"/>
                </a:solidFill>
                <a:latin typeface="Arial"/>
                <a:ea typeface="Arial"/>
                <a:cs typeface="Arial"/>
                <a:sym typeface="Arial"/>
              </a:rPr>
              <a:t>25%       Odds hospitalization</a:t>
            </a:r>
            <a:endParaRPr sz="3600" b="0" i="0" u="none" strike="noStrike" cap="none" dirty="0">
              <a:solidFill>
                <a:srgbClr val="000000"/>
              </a:solidFill>
              <a:latin typeface="Arial"/>
              <a:ea typeface="Arial"/>
              <a:cs typeface="Arial"/>
              <a:sym typeface="Arial"/>
            </a:endParaRPr>
          </a:p>
        </p:txBody>
      </p:sp>
      <p:sp>
        <p:nvSpPr>
          <p:cNvPr id="8" name="Google Shape;231;p34">
            <a:extLst>
              <a:ext uri="{FF2B5EF4-FFF2-40B4-BE49-F238E27FC236}">
                <a16:creationId xmlns:a16="http://schemas.microsoft.com/office/drawing/2014/main" id="{735D7486-6F8F-417C-B199-73D012DF0192}"/>
              </a:ext>
            </a:extLst>
          </p:cNvPr>
          <p:cNvSpPr txBox="1"/>
          <p:nvPr/>
        </p:nvSpPr>
        <p:spPr>
          <a:xfrm>
            <a:off x="9074691" y="5446018"/>
            <a:ext cx="2809628"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350" b="0" i="0" u="none" strike="noStrike" cap="none" dirty="0">
                <a:solidFill>
                  <a:srgbClr val="519CA0"/>
                </a:solidFill>
                <a:latin typeface="Calibri"/>
                <a:ea typeface="Calibri"/>
                <a:cs typeface="Calibri"/>
                <a:sym typeface="Calibri"/>
              </a:rPr>
              <a:t>See also: BMJ 2017;356:j84</a:t>
            </a:r>
            <a:endParaRPr dirty="0">
              <a:solidFill>
                <a:srgbClr val="519CA0"/>
              </a:solidFill>
            </a:endParaRPr>
          </a:p>
          <a:p>
            <a:pPr marL="0" marR="0" lvl="0" indent="0" algn="l" rtl="0">
              <a:lnSpc>
                <a:spcPct val="100000"/>
              </a:lnSpc>
              <a:spcBef>
                <a:spcPts val="0"/>
              </a:spcBef>
              <a:spcAft>
                <a:spcPts val="0"/>
              </a:spcAft>
              <a:buNone/>
            </a:pPr>
            <a:r>
              <a:rPr lang="en-US" sz="1350" b="0" i="0" u="none" strike="noStrike" cap="none" dirty="0">
                <a:solidFill>
                  <a:srgbClr val="519CA0"/>
                </a:solidFill>
                <a:latin typeface="Calibri"/>
                <a:ea typeface="Calibri"/>
                <a:cs typeface="Calibri"/>
                <a:sym typeface="Calibri"/>
              </a:rPr>
              <a:t>http://dx.doi.org/10.1136/bmj.j84</a:t>
            </a:r>
            <a:endParaRPr sz="1350" b="0" i="0" u="none" strike="noStrike" cap="none" dirty="0">
              <a:solidFill>
                <a:srgbClr val="519CA0"/>
              </a:solidFill>
              <a:latin typeface="Calibri"/>
              <a:ea typeface="Calibri"/>
              <a:cs typeface="Calibri"/>
              <a:sym typeface="Calibri"/>
            </a:endParaRPr>
          </a:p>
          <a:p>
            <a:pPr marL="0" marR="0" lvl="0" indent="0" algn="l" rtl="0">
              <a:lnSpc>
                <a:spcPct val="100000"/>
              </a:lnSpc>
              <a:spcBef>
                <a:spcPts val="0"/>
              </a:spcBef>
              <a:spcAft>
                <a:spcPts val="0"/>
              </a:spcAft>
              <a:buNone/>
            </a:pPr>
            <a:endParaRPr sz="900" b="0" i="0" u="none" strike="noStrike" cap="none" dirty="0">
              <a:solidFill>
                <a:srgbClr val="002060"/>
              </a:solidFill>
              <a:latin typeface="Calibri"/>
              <a:ea typeface="Calibri"/>
              <a:cs typeface="Calibri"/>
              <a:sym typeface="Calibri"/>
            </a:endParaRPr>
          </a:p>
        </p:txBody>
      </p:sp>
      <p:sp>
        <p:nvSpPr>
          <p:cNvPr id="9" name="Google Shape;243;p35">
            <a:extLst>
              <a:ext uri="{FF2B5EF4-FFF2-40B4-BE49-F238E27FC236}">
                <a16:creationId xmlns:a16="http://schemas.microsoft.com/office/drawing/2014/main" id="{1E300681-B4CE-4102-ABCE-5A0579BD275A}"/>
              </a:ext>
            </a:extLst>
          </p:cNvPr>
          <p:cNvSpPr/>
          <p:nvPr/>
        </p:nvSpPr>
        <p:spPr>
          <a:xfrm>
            <a:off x="8708271" y="2999016"/>
            <a:ext cx="783300" cy="1173300"/>
          </a:xfrm>
          <a:prstGeom prst="downArrow">
            <a:avLst>
              <a:gd name="adj1" fmla="val 50000"/>
              <a:gd name="adj2" fmla="val 50000"/>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9658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D79BB-5F73-0FB6-E6EE-C623C7D29A2A}"/>
              </a:ext>
            </a:extLst>
          </p:cNvPr>
          <p:cNvSpPr>
            <a:spLocks noGrp="1"/>
          </p:cNvSpPr>
          <p:nvPr>
            <p:ph type="title"/>
          </p:nvPr>
        </p:nvSpPr>
        <p:spPr/>
        <p:txBody>
          <a:bodyPr/>
          <a:lstStyle/>
          <a:p>
            <a:r>
              <a:rPr lang="en-US" dirty="0"/>
              <a:t>Primary Care as </a:t>
            </a:r>
            <a:r>
              <a:rPr lang="en-US" i="1" dirty="0"/>
              <a:t>Essential</a:t>
            </a:r>
            <a:r>
              <a:rPr lang="en-US" dirty="0"/>
              <a:t>, not Basic</a:t>
            </a:r>
          </a:p>
        </p:txBody>
      </p:sp>
      <p:sp>
        <p:nvSpPr>
          <p:cNvPr id="3" name="Content Placeholder 2">
            <a:extLst>
              <a:ext uri="{FF2B5EF4-FFF2-40B4-BE49-F238E27FC236}">
                <a16:creationId xmlns:a16="http://schemas.microsoft.com/office/drawing/2014/main" id="{7D45B80D-0F58-FEA1-6C5E-0F0807C154AD}"/>
              </a:ext>
            </a:extLst>
          </p:cNvPr>
          <p:cNvSpPr>
            <a:spLocks noGrp="1"/>
          </p:cNvSpPr>
          <p:nvPr>
            <p:ph idx="1"/>
          </p:nvPr>
        </p:nvSpPr>
        <p:spPr/>
        <p:txBody>
          <a:bodyPr/>
          <a:lstStyle/>
          <a:p>
            <a:r>
              <a:rPr lang="en-US" b="1" i="0" dirty="0">
                <a:solidFill>
                  <a:srgbClr val="202124"/>
                </a:solidFill>
                <a:effectLst/>
                <a:latin typeface="arial" panose="020B0604020202020204" pitchFamily="34" charset="0"/>
              </a:rPr>
              <a:t>Basic</a:t>
            </a:r>
            <a:r>
              <a:rPr lang="en-US" b="0" i="0" dirty="0">
                <a:solidFill>
                  <a:srgbClr val="202124"/>
                </a:solidFill>
                <a:effectLst/>
                <a:latin typeface="arial" panose="020B0604020202020204" pitchFamily="34" charset="0"/>
              </a:rPr>
              <a:t> = simple, uncomplicated, or at a low level of skill.</a:t>
            </a:r>
            <a:endParaRPr lang="en-US" dirty="0"/>
          </a:p>
          <a:p>
            <a:r>
              <a:rPr lang="en-US" b="1" i="0" dirty="0">
                <a:solidFill>
                  <a:srgbClr val="202124"/>
                </a:solidFill>
                <a:effectLst/>
                <a:latin typeface="arial" panose="020B0604020202020204" pitchFamily="34" charset="0"/>
              </a:rPr>
              <a:t>Essential = </a:t>
            </a:r>
            <a:r>
              <a:rPr lang="en-US" i="1" dirty="0">
                <a:solidFill>
                  <a:srgbClr val="202124"/>
                </a:solidFill>
                <a:effectLst/>
                <a:latin typeface="arial" panose="020B0604020202020204" pitchFamily="34" charset="0"/>
              </a:rPr>
              <a:t>something that is necessary, and without which a thing cannot exist or is impossible</a:t>
            </a:r>
            <a:r>
              <a:rPr lang="en-US" b="0" i="0" dirty="0">
                <a:solidFill>
                  <a:srgbClr val="202124"/>
                </a:solidFill>
                <a:effectLst/>
                <a:latin typeface="arial" panose="020B0604020202020204" pitchFamily="34" charset="0"/>
              </a:rPr>
              <a:t>. </a:t>
            </a:r>
          </a:p>
          <a:p>
            <a:pPr lvl="1"/>
            <a:r>
              <a:rPr lang="en-US" b="0" i="0" dirty="0">
                <a:solidFill>
                  <a:srgbClr val="202124"/>
                </a:solidFill>
                <a:effectLst/>
                <a:latin typeface="arial" panose="020B0604020202020204" pitchFamily="34" charset="0"/>
              </a:rPr>
              <a:t>Example: “Freedom of the press is essential to a healthy democracy.”</a:t>
            </a:r>
          </a:p>
        </p:txBody>
      </p:sp>
      <p:pic>
        <p:nvPicPr>
          <p:cNvPr id="6" name="Picture 5">
            <a:extLst>
              <a:ext uri="{FF2B5EF4-FFF2-40B4-BE49-F238E27FC236}">
                <a16:creationId xmlns:a16="http://schemas.microsoft.com/office/drawing/2014/main" id="{F4C84C11-048F-640A-701A-14C5E8980557}"/>
              </a:ext>
            </a:extLst>
          </p:cNvPr>
          <p:cNvPicPr>
            <a:picLocks noChangeAspect="1"/>
          </p:cNvPicPr>
          <p:nvPr/>
        </p:nvPicPr>
        <p:blipFill rotWithShape="1">
          <a:blip r:embed="rId2"/>
          <a:srcRect l="3041" t="3662" r="3772"/>
          <a:stretch/>
        </p:blipFill>
        <p:spPr>
          <a:xfrm>
            <a:off x="3228622" y="3725333"/>
            <a:ext cx="4651022" cy="3569530"/>
          </a:xfrm>
          <a:prstGeom prst="rect">
            <a:avLst/>
          </a:prstGeom>
        </p:spPr>
      </p:pic>
    </p:spTree>
    <p:extLst>
      <p:ext uri="{BB962C8B-B14F-4D97-AF65-F5344CB8AC3E}">
        <p14:creationId xmlns:p14="http://schemas.microsoft.com/office/powerpoint/2010/main" val="407870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245;p35">
            <a:extLst>
              <a:ext uri="{FF2B5EF4-FFF2-40B4-BE49-F238E27FC236}">
                <a16:creationId xmlns:a16="http://schemas.microsoft.com/office/drawing/2014/main" id="{67B5AA02-5882-4F8C-BD26-BCC9BC0593BC}"/>
              </a:ext>
            </a:extLst>
          </p:cNvPr>
          <p:cNvPicPr preferRelativeResize="0"/>
          <p:nvPr/>
        </p:nvPicPr>
        <p:blipFill rotWithShape="1">
          <a:blip r:embed="rId2">
            <a:alphaModFix/>
          </a:blip>
          <a:srcRect b="86855"/>
          <a:stretch/>
        </p:blipFill>
        <p:spPr>
          <a:xfrm>
            <a:off x="8142000" y="5857103"/>
            <a:ext cx="4001283" cy="828330"/>
          </a:xfrm>
          <a:prstGeom prst="rect">
            <a:avLst/>
          </a:prstGeom>
          <a:noFill/>
          <a:ln>
            <a:noFill/>
          </a:ln>
        </p:spPr>
      </p:pic>
      <p:grpSp>
        <p:nvGrpSpPr>
          <p:cNvPr id="8" name="Google Shape;241;p35">
            <a:extLst>
              <a:ext uri="{FF2B5EF4-FFF2-40B4-BE49-F238E27FC236}">
                <a16:creationId xmlns:a16="http://schemas.microsoft.com/office/drawing/2014/main" id="{DD39B473-9994-46DE-9CC9-268153C7BD3A}"/>
              </a:ext>
            </a:extLst>
          </p:cNvPr>
          <p:cNvGrpSpPr/>
          <p:nvPr/>
        </p:nvGrpSpPr>
        <p:grpSpPr>
          <a:xfrm>
            <a:off x="8142000" y="2357322"/>
            <a:ext cx="3680400" cy="2890800"/>
            <a:chOff x="6872750" y="2861175"/>
            <a:chExt cx="3680400" cy="2890800"/>
          </a:xfrm>
        </p:grpSpPr>
        <p:sp>
          <p:nvSpPr>
            <p:cNvPr id="9" name="Google Shape;242;p35">
              <a:extLst>
                <a:ext uri="{FF2B5EF4-FFF2-40B4-BE49-F238E27FC236}">
                  <a16:creationId xmlns:a16="http://schemas.microsoft.com/office/drawing/2014/main" id="{50EA3F7F-99BD-45C7-978A-1E184A8170B7}"/>
                </a:ext>
              </a:extLst>
            </p:cNvPr>
            <p:cNvSpPr/>
            <p:nvPr/>
          </p:nvSpPr>
          <p:spPr>
            <a:xfrm>
              <a:off x="6872750" y="2861175"/>
              <a:ext cx="3680400" cy="2890800"/>
            </a:xfrm>
            <a:prstGeom prst="wedgeRoundRectCallout">
              <a:avLst>
                <a:gd name="adj1" fmla="val -20833"/>
                <a:gd name="adj2" fmla="val 62500"/>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Arial"/>
                  <a:ea typeface="Arial"/>
                  <a:cs typeface="Arial"/>
                  <a:sym typeface="Arial"/>
                </a:rPr>
                <a:t>15%       Cost </a:t>
              </a:r>
              <a:endParaRPr sz="3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3600" b="0" i="0" u="none" strike="noStrike" cap="none" dirty="0">
                  <a:solidFill>
                    <a:schemeClr val="dk1"/>
                  </a:solidFill>
                  <a:latin typeface="Arial"/>
                  <a:ea typeface="Arial"/>
                  <a:cs typeface="Arial"/>
                  <a:sym typeface="Arial"/>
                </a:rPr>
                <a:t>35%       Odds hospitalization</a:t>
              </a:r>
              <a:endParaRPr sz="3600" b="0" i="0" u="none" strike="noStrike" cap="none" dirty="0">
                <a:solidFill>
                  <a:srgbClr val="000000"/>
                </a:solidFill>
                <a:latin typeface="Arial"/>
                <a:ea typeface="Arial"/>
                <a:cs typeface="Arial"/>
                <a:sym typeface="Arial"/>
              </a:endParaRPr>
            </a:p>
          </p:txBody>
        </p:sp>
        <p:sp>
          <p:nvSpPr>
            <p:cNvPr id="10" name="Google Shape;243;p35">
              <a:extLst>
                <a:ext uri="{FF2B5EF4-FFF2-40B4-BE49-F238E27FC236}">
                  <a16:creationId xmlns:a16="http://schemas.microsoft.com/office/drawing/2014/main" id="{B4A8E577-FCAB-4C8D-90B3-408A3957D157}"/>
                </a:ext>
              </a:extLst>
            </p:cNvPr>
            <p:cNvSpPr/>
            <p:nvPr/>
          </p:nvSpPr>
          <p:spPr>
            <a:xfrm>
              <a:off x="8058950" y="3263930"/>
              <a:ext cx="783300" cy="1173300"/>
            </a:xfrm>
            <a:prstGeom prst="downArrow">
              <a:avLst>
                <a:gd name="adj1" fmla="val 50000"/>
                <a:gd name="adj2" fmla="val 50000"/>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 name="Google Shape;230;p34">
            <a:extLst>
              <a:ext uri="{FF2B5EF4-FFF2-40B4-BE49-F238E27FC236}">
                <a16:creationId xmlns:a16="http://schemas.microsoft.com/office/drawing/2014/main" id="{39913013-FC48-42D2-928A-F3F4100DC208}"/>
              </a:ext>
            </a:extLst>
          </p:cNvPr>
          <p:cNvSpPr txBox="1"/>
          <p:nvPr/>
        </p:nvSpPr>
        <p:spPr>
          <a:xfrm>
            <a:off x="8285252" y="44707"/>
            <a:ext cx="3924000" cy="2273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rgbClr val="002060"/>
                </a:solidFill>
                <a:latin typeface="Arial"/>
                <a:ea typeface="Arial"/>
                <a:cs typeface="Arial"/>
                <a:sym typeface="Arial"/>
              </a:rPr>
              <a:t>Measuring the Value-Functions of Primary Care: Provider Level Comprehensiveness Measure</a:t>
            </a:r>
            <a:endParaRPr sz="1400" b="1" i="0" u="none" strike="noStrike" cap="none" dirty="0">
              <a:solidFill>
                <a:srgbClr val="002060"/>
              </a:solidFill>
              <a:latin typeface="Arial"/>
              <a:ea typeface="Arial"/>
              <a:cs typeface="Arial"/>
              <a:sym typeface="Arial"/>
            </a:endParaRPr>
          </a:p>
        </p:txBody>
      </p:sp>
      <p:pic>
        <p:nvPicPr>
          <p:cNvPr id="6" name="Picture 5">
            <a:extLst>
              <a:ext uri="{FF2B5EF4-FFF2-40B4-BE49-F238E27FC236}">
                <a16:creationId xmlns:a16="http://schemas.microsoft.com/office/drawing/2014/main" id="{DC70D026-C5C3-299F-F45D-B33E8C9A9B6D}"/>
              </a:ext>
            </a:extLst>
          </p:cNvPr>
          <p:cNvPicPr>
            <a:picLocks noChangeAspect="1"/>
          </p:cNvPicPr>
          <p:nvPr/>
        </p:nvPicPr>
        <p:blipFill>
          <a:blip r:embed="rId3"/>
          <a:stretch>
            <a:fillRect/>
          </a:stretch>
        </p:blipFill>
        <p:spPr>
          <a:xfrm>
            <a:off x="11195" y="27872"/>
            <a:ext cx="6884325" cy="6205466"/>
          </a:xfrm>
          <a:prstGeom prst="rect">
            <a:avLst/>
          </a:prstGeom>
        </p:spPr>
      </p:pic>
      <p:pic>
        <p:nvPicPr>
          <p:cNvPr id="7" name="Google Shape;239;p35">
            <a:extLst>
              <a:ext uri="{FF2B5EF4-FFF2-40B4-BE49-F238E27FC236}">
                <a16:creationId xmlns:a16="http://schemas.microsoft.com/office/drawing/2014/main" id="{331790B3-B556-41B5-949E-A84C7B3DA83D}"/>
              </a:ext>
            </a:extLst>
          </p:cNvPr>
          <p:cNvPicPr preferRelativeResize="0"/>
          <p:nvPr/>
        </p:nvPicPr>
        <p:blipFill rotWithShape="1">
          <a:blip r:embed="rId4">
            <a:alphaModFix/>
          </a:blip>
          <a:srcRect/>
          <a:stretch/>
        </p:blipFill>
        <p:spPr>
          <a:xfrm>
            <a:off x="48717" y="930094"/>
            <a:ext cx="6809283" cy="5887677"/>
          </a:xfrm>
          <a:prstGeom prst="rect">
            <a:avLst/>
          </a:prstGeom>
          <a:noFill/>
          <a:ln>
            <a:noFill/>
          </a:ln>
        </p:spPr>
      </p:pic>
    </p:spTree>
    <p:extLst>
      <p:ext uri="{BB962C8B-B14F-4D97-AF65-F5344CB8AC3E}">
        <p14:creationId xmlns:p14="http://schemas.microsoft.com/office/powerpoint/2010/main" val="155682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49A325A0-56BE-43E8-949C-1DF5A23E96BE}"/>
              </a:ext>
            </a:extLst>
          </p:cNvPr>
          <p:cNvPicPr>
            <a:picLocks noChangeAspect="1"/>
          </p:cNvPicPr>
          <p:nvPr/>
        </p:nvPicPr>
        <p:blipFill>
          <a:blip r:embed="rId2"/>
          <a:stretch>
            <a:fillRect/>
          </a:stretch>
        </p:blipFill>
        <p:spPr>
          <a:xfrm>
            <a:off x="0" y="111801"/>
            <a:ext cx="5332095" cy="6858000"/>
          </a:xfrm>
          <a:prstGeom prst="rect">
            <a:avLst/>
          </a:prstGeom>
        </p:spPr>
      </p:pic>
      <p:sp>
        <p:nvSpPr>
          <p:cNvPr id="3" name="Title 1">
            <a:extLst>
              <a:ext uri="{FF2B5EF4-FFF2-40B4-BE49-F238E27FC236}">
                <a16:creationId xmlns:a16="http://schemas.microsoft.com/office/drawing/2014/main" id="{DEBC9C1A-B78D-A0D8-8A19-A0EE5A5C6DA3}"/>
              </a:ext>
            </a:extLst>
          </p:cNvPr>
          <p:cNvSpPr txBox="1">
            <a:spLocks/>
          </p:cNvSpPr>
          <p:nvPr/>
        </p:nvSpPr>
        <p:spPr>
          <a:xfrm>
            <a:off x="6659270" y="2211977"/>
            <a:ext cx="4658748" cy="92310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a:t>7Cs Primary Care requires robust &amp; effective teams</a:t>
            </a:r>
            <a:endParaRPr lang="en-US" sz="4400" i="1" dirty="0">
              <a:solidFill>
                <a:schemeClr val="tx2"/>
              </a:solidFill>
            </a:endParaRPr>
          </a:p>
        </p:txBody>
      </p:sp>
      <p:pic>
        <p:nvPicPr>
          <p:cNvPr id="2" name="Picture 1">
            <a:extLst>
              <a:ext uri="{FF2B5EF4-FFF2-40B4-BE49-F238E27FC236}">
                <a16:creationId xmlns:a16="http://schemas.microsoft.com/office/drawing/2014/main" id="{7F2A6CA4-E873-7E1A-03A9-BC34A4FF593D}"/>
              </a:ext>
            </a:extLst>
          </p:cNvPr>
          <p:cNvPicPr>
            <a:picLocks noChangeAspect="1"/>
          </p:cNvPicPr>
          <p:nvPr/>
        </p:nvPicPr>
        <p:blipFill>
          <a:blip r:embed="rId3"/>
          <a:stretch>
            <a:fillRect/>
          </a:stretch>
        </p:blipFill>
        <p:spPr>
          <a:xfrm>
            <a:off x="2259386" y="3722915"/>
            <a:ext cx="9932614" cy="3151762"/>
          </a:xfrm>
          <a:prstGeom prst="rect">
            <a:avLst/>
          </a:prstGeom>
        </p:spPr>
      </p:pic>
    </p:spTree>
    <p:extLst>
      <p:ext uri="{BB962C8B-B14F-4D97-AF65-F5344CB8AC3E}">
        <p14:creationId xmlns:p14="http://schemas.microsoft.com/office/powerpoint/2010/main" val="9887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xit" presetSubtype="4" fill="hold" nodeType="withEffect">
                                  <p:stCondLst>
                                    <p:cond delay="0"/>
                                  </p:stCondLst>
                                  <p:childTnLst>
                                    <p:anim calcmode="lin" valueType="num">
                                      <p:cBhvr additive="base">
                                        <p:cTn id="10" dur="500"/>
                                        <p:tgtEl>
                                          <p:spTgt spid="21"/>
                                        </p:tgtEl>
                                        <p:attrNameLst>
                                          <p:attrName>ppt_x</p:attrName>
                                        </p:attrNameLst>
                                      </p:cBhvr>
                                      <p:tavLst>
                                        <p:tav tm="0">
                                          <p:val>
                                            <p:strVal val="ppt_x"/>
                                          </p:val>
                                        </p:tav>
                                        <p:tav tm="100000">
                                          <p:val>
                                            <p:strVal val="ppt_x"/>
                                          </p:val>
                                        </p:tav>
                                      </p:tavLst>
                                    </p:anim>
                                    <p:anim calcmode="lin" valueType="num">
                                      <p:cBhvr additive="base">
                                        <p:cTn id="11" dur="500"/>
                                        <p:tgtEl>
                                          <p:spTgt spid="21"/>
                                        </p:tgtEl>
                                        <p:attrNameLst>
                                          <p:attrName>ppt_y</p:attrName>
                                        </p:attrNameLst>
                                      </p:cBhvr>
                                      <p:tavLst>
                                        <p:tav tm="0">
                                          <p:val>
                                            <p:strVal val="ppt_y"/>
                                          </p:val>
                                        </p:tav>
                                        <p:tav tm="100000">
                                          <p:val>
                                            <p:strVal val="1+ppt_h/2"/>
                                          </p:val>
                                        </p:tav>
                                      </p:tavLst>
                                    </p:anim>
                                    <p:set>
                                      <p:cBhvr>
                                        <p:cTn id="12"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FC595-20CD-4CF1-8BE4-7AEFE4582939}"/>
              </a:ext>
            </a:extLst>
          </p:cNvPr>
          <p:cNvSpPr>
            <a:spLocks noGrp="1"/>
          </p:cNvSpPr>
          <p:nvPr>
            <p:ph type="title"/>
          </p:nvPr>
        </p:nvSpPr>
        <p:spPr>
          <a:xfrm>
            <a:off x="350874" y="340243"/>
            <a:ext cx="5543107" cy="2929269"/>
          </a:xfrm>
        </p:spPr>
        <p:txBody>
          <a:bodyPr>
            <a:normAutofit/>
          </a:bodyPr>
          <a:lstStyle/>
          <a:p>
            <a:r>
              <a:rPr lang="en-US" sz="4000" dirty="0"/>
              <a:t>Bodenheimer: Teams &amp; “</a:t>
            </a:r>
            <a:r>
              <a:rPr lang="en-US" sz="4000" dirty="0" err="1"/>
              <a:t>Teamlets</a:t>
            </a:r>
            <a:r>
              <a:rPr lang="en-US" sz="4000" dirty="0"/>
              <a:t>” the cornerstone among 10 building blocks of High Performing PC</a:t>
            </a:r>
          </a:p>
        </p:txBody>
      </p:sp>
      <p:pic>
        <p:nvPicPr>
          <p:cNvPr id="3" name="Picture 2">
            <a:extLst>
              <a:ext uri="{FF2B5EF4-FFF2-40B4-BE49-F238E27FC236}">
                <a16:creationId xmlns:a16="http://schemas.microsoft.com/office/drawing/2014/main" id="{56AD2CA8-5566-4288-9D54-75862CC2A4AA}"/>
              </a:ext>
            </a:extLst>
          </p:cNvPr>
          <p:cNvPicPr>
            <a:picLocks noChangeAspect="1"/>
          </p:cNvPicPr>
          <p:nvPr/>
        </p:nvPicPr>
        <p:blipFill>
          <a:blip r:embed="rId2"/>
          <a:stretch>
            <a:fillRect/>
          </a:stretch>
        </p:blipFill>
        <p:spPr>
          <a:xfrm>
            <a:off x="0" y="3202179"/>
            <a:ext cx="6145379" cy="3655821"/>
          </a:xfrm>
          <a:prstGeom prst="rect">
            <a:avLst/>
          </a:prstGeom>
          <a:ln>
            <a:solidFill>
              <a:schemeClr val="accent1"/>
            </a:solidFill>
          </a:ln>
        </p:spPr>
      </p:pic>
      <p:pic>
        <p:nvPicPr>
          <p:cNvPr id="4" name="Picture 3">
            <a:extLst>
              <a:ext uri="{FF2B5EF4-FFF2-40B4-BE49-F238E27FC236}">
                <a16:creationId xmlns:a16="http://schemas.microsoft.com/office/drawing/2014/main" id="{E5A440F3-6EF0-4EE2-88D9-09185743BF1B}"/>
              </a:ext>
            </a:extLst>
          </p:cNvPr>
          <p:cNvPicPr>
            <a:picLocks noChangeAspect="1"/>
          </p:cNvPicPr>
          <p:nvPr/>
        </p:nvPicPr>
        <p:blipFill>
          <a:blip r:embed="rId3"/>
          <a:stretch>
            <a:fillRect/>
          </a:stretch>
        </p:blipFill>
        <p:spPr>
          <a:xfrm>
            <a:off x="6057910" y="388351"/>
            <a:ext cx="6145379" cy="6275710"/>
          </a:xfrm>
          <a:prstGeom prst="rect">
            <a:avLst/>
          </a:prstGeom>
          <a:ln>
            <a:solidFill>
              <a:schemeClr val="accent1"/>
            </a:solidFill>
          </a:ln>
        </p:spPr>
      </p:pic>
      <p:sp>
        <p:nvSpPr>
          <p:cNvPr id="5" name="Oval 4">
            <a:extLst>
              <a:ext uri="{FF2B5EF4-FFF2-40B4-BE49-F238E27FC236}">
                <a16:creationId xmlns:a16="http://schemas.microsoft.com/office/drawing/2014/main" id="{479DDD6F-2C90-AE7A-B706-2A7E4F924E41}"/>
              </a:ext>
            </a:extLst>
          </p:cNvPr>
          <p:cNvSpPr/>
          <p:nvPr/>
        </p:nvSpPr>
        <p:spPr>
          <a:xfrm>
            <a:off x="10250311" y="5545141"/>
            <a:ext cx="1512712" cy="9245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62812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age11image123279696">
            <a:extLst>
              <a:ext uri="{FF2B5EF4-FFF2-40B4-BE49-F238E27FC236}">
                <a16:creationId xmlns:a16="http://schemas.microsoft.com/office/drawing/2014/main" id="{2E0250B7-4FAA-94F6-7FE9-E505C1332F0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p:spPr>
      </p:pic>
      <p:sp>
        <p:nvSpPr>
          <p:cNvPr id="43" name="Rectangle 4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3EE152-1DFE-931C-C1AF-35BF22136A96}"/>
              </a:ext>
            </a:extLst>
          </p:cNvPr>
          <p:cNvSpPr>
            <a:spLocks noGrp="1"/>
          </p:cNvSpPr>
          <p:nvPr>
            <p:ph type="title"/>
          </p:nvPr>
        </p:nvSpPr>
        <p:spPr>
          <a:xfrm>
            <a:off x="523875" y="425950"/>
            <a:ext cx="11210925" cy="744836"/>
          </a:xfrm>
        </p:spPr>
        <p:txBody>
          <a:bodyPr vert="horz" lIns="91440" tIns="45720" rIns="91440" bIns="45720" rtlCol="0">
            <a:noAutofit/>
          </a:bodyPr>
          <a:lstStyle/>
          <a:p>
            <a:pPr algn="ctr"/>
            <a:r>
              <a:rPr lang="en-US" sz="2800" dirty="0">
                <a:solidFill>
                  <a:schemeClr val="tx1">
                    <a:lumMod val="85000"/>
                    <a:lumOff val="15000"/>
                  </a:schemeClr>
                </a:solidFill>
              </a:rPr>
              <a:t>Person-Centered, Team-Based, Integrated Primary Care delivery: </a:t>
            </a:r>
            <a:br>
              <a:rPr lang="en-US" sz="2800" dirty="0">
                <a:solidFill>
                  <a:schemeClr val="tx1">
                    <a:lumMod val="85000"/>
                    <a:lumOff val="15000"/>
                  </a:schemeClr>
                </a:solidFill>
              </a:rPr>
            </a:br>
            <a:r>
              <a:rPr lang="en-US" sz="2800" i="1" dirty="0">
                <a:solidFill>
                  <a:schemeClr val="tx1">
                    <a:lumMod val="85000"/>
                    <a:lumOff val="15000"/>
                  </a:schemeClr>
                </a:solidFill>
              </a:rPr>
              <a:t>Canterbury Health Pathways</a:t>
            </a:r>
          </a:p>
        </p:txBody>
      </p:sp>
      <p:cxnSp>
        <p:nvCxnSpPr>
          <p:cNvPr id="45" name="Straight Connector 4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E5E96E7-959D-0C53-4887-6F77A42949CA}"/>
              </a:ext>
            </a:extLst>
          </p:cNvPr>
          <p:cNvSpPr txBox="1"/>
          <p:nvPr/>
        </p:nvSpPr>
        <p:spPr>
          <a:xfrm>
            <a:off x="484423" y="2178037"/>
            <a:ext cx="11289828" cy="2954655"/>
          </a:xfrm>
          <a:prstGeom prst="rect">
            <a:avLst/>
          </a:prstGeom>
          <a:solidFill>
            <a:schemeClr val="bg1"/>
          </a:solidFill>
        </p:spPr>
        <p:txBody>
          <a:bodyPr wrap="square" rtlCol="0">
            <a:spAutoFit/>
          </a:bodyPr>
          <a:lstStyle/>
          <a:p>
            <a:r>
              <a:rPr lang="en-US" sz="2800" dirty="0">
                <a:solidFill>
                  <a:srgbClr val="212121"/>
                </a:solidFill>
                <a:latin typeface="Cambria" panose="02040503050406030204" pitchFamily="18" charset="0"/>
              </a:rPr>
              <a:t>Multisectoral strategy provides </a:t>
            </a:r>
            <a:r>
              <a:rPr lang="en-US" sz="2800" b="0" i="0" dirty="0">
                <a:solidFill>
                  <a:srgbClr val="212121"/>
                </a:solidFill>
                <a:effectLst/>
                <a:latin typeface="Cambria" panose="02040503050406030204" pitchFamily="18" charset="0"/>
              </a:rPr>
              <a:t>resources and permission for general practice to do ‘whatever it takes’ supported by a rapid-response community nursing team to provide services in the community for patients who would otherwise require an emergency department (ED) attendance or acute admission</a:t>
            </a:r>
          </a:p>
          <a:p>
            <a:r>
              <a:rPr lang="en-US" sz="2800" dirty="0"/>
              <a:t>-30% less hospitalizations versus NZ baseline over 7 years</a:t>
            </a:r>
          </a:p>
          <a:p>
            <a:r>
              <a:rPr lang="en-US" sz="1800" dirty="0">
                <a:effectLst/>
                <a:latin typeface="Times New Roman" panose="02020603050405020304" pitchFamily="18" charset="0"/>
                <a:ea typeface="Times New Roman" panose="02020603050405020304" pitchFamily="18" charset="0"/>
              </a:rPr>
              <a:t>(</a:t>
            </a:r>
            <a:r>
              <a:rPr lang="en-US" sz="1800" u="none" strike="noStrike" dirty="0" err="1">
                <a:solidFill>
                  <a:srgbClr val="0000FF"/>
                </a:solidFill>
                <a:effectLst/>
                <a:latin typeface="Times New Roman" panose="02020603050405020304" pitchFamily="18" charset="0"/>
                <a:ea typeface="Times New Roman" panose="02020603050405020304" pitchFamily="18" charset="0"/>
                <a:hlinkClick r:id="rId3" tooltip="Gullery, 2015 #7875"/>
              </a:rPr>
              <a:t>Gullery</a:t>
            </a:r>
            <a:r>
              <a:rPr lang="en-US" sz="1800" u="none" strike="noStrike" dirty="0">
                <a:solidFill>
                  <a:srgbClr val="0000FF"/>
                </a:solidFill>
                <a:effectLst/>
                <a:latin typeface="Times New Roman" panose="02020603050405020304" pitchFamily="18" charset="0"/>
                <a:ea typeface="Times New Roman" panose="02020603050405020304" pitchFamily="18" charset="0"/>
                <a:hlinkClick r:id="rId3" tooltip="Gullery, 2015 #7875"/>
              </a:rPr>
              <a:t> and Hamilton, 2015</a:t>
            </a:r>
            <a:r>
              <a:rPr lang="en-US" sz="1800" u="none" strike="noStrike" dirty="0">
                <a:solidFill>
                  <a:srgbClr val="0000FF"/>
                </a:solidFill>
                <a:effectLst/>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313486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20D9A-BDAE-6596-82C9-B8A98E7CA60D}"/>
              </a:ext>
            </a:extLst>
          </p:cNvPr>
          <p:cNvSpPr>
            <a:spLocks noGrp="1"/>
          </p:cNvSpPr>
          <p:nvPr>
            <p:ph type="title"/>
          </p:nvPr>
        </p:nvSpPr>
        <p:spPr/>
        <p:txBody>
          <a:bodyPr/>
          <a:lstStyle/>
          <a:p>
            <a:r>
              <a:rPr lang="en-US" dirty="0"/>
              <a:t>Integrated Primary Health Care in Spain</a:t>
            </a:r>
            <a:endParaRPr lang="en-US" i="1" dirty="0"/>
          </a:p>
        </p:txBody>
      </p:sp>
      <p:pic>
        <p:nvPicPr>
          <p:cNvPr id="4" name="Picture 3">
            <a:extLst>
              <a:ext uri="{FF2B5EF4-FFF2-40B4-BE49-F238E27FC236}">
                <a16:creationId xmlns:a16="http://schemas.microsoft.com/office/drawing/2014/main" id="{04D74BD2-B937-8E9D-8282-3AC9ADB14319}"/>
              </a:ext>
            </a:extLst>
          </p:cNvPr>
          <p:cNvPicPr>
            <a:picLocks noChangeAspect="1"/>
          </p:cNvPicPr>
          <p:nvPr/>
        </p:nvPicPr>
        <p:blipFill>
          <a:blip r:embed="rId3"/>
          <a:stretch>
            <a:fillRect/>
          </a:stretch>
        </p:blipFill>
        <p:spPr>
          <a:xfrm>
            <a:off x="360634" y="1998190"/>
            <a:ext cx="8972550" cy="1733550"/>
          </a:xfrm>
          <a:prstGeom prst="rect">
            <a:avLst/>
          </a:prstGeom>
        </p:spPr>
      </p:pic>
      <p:pic>
        <p:nvPicPr>
          <p:cNvPr id="6" name="Picture 5">
            <a:extLst>
              <a:ext uri="{FF2B5EF4-FFF2-40B4-BE49-F238E27FC236}">
                <a16:creationId xmlns:a16="http://schemas.microsoft.com/office/drawing/2014/main" id="{E6233B67-A6A3-6EF6-C3E6-17CFEF101358}"/>
              </a:ext>
            </a:extLst>
          </p:cNvPr>
          <p:cNvPicPr>
            <a:picLocks noChangeAspect="1"/>
          </p:cNvPicPr>
          <p:nvPr/>
        </p:nvPicPr>
        <p:blipFill>
          <a:blip r:embed="rId4"/>
          <a:stretch>
            <a:fillRect/>
          </a:stretch>
        </p:blipFill>
        <p:spPr>
          <a:xfrm>
            <a:off x="1614487" y="4504423"/>
            <a:ext cx="8963025" cy="1457325"/>
          </a:xfrm>
          <a:prstGeom prst="rect">
            <a:avLst/>
          </a:prstGeom>
        </p:spPr>
      </p:pic>
    </p:spTree>
    <p:extLst>
      <p:ext uri="{BB962C8B-B14F-4D97-AF65-F5344CB8AC3E}">
        <p14:creationId xmlns:p14="http://schemas.microsoft.com/office/powerpoint/2010/main" val="35793148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49A325A0-56BE-43E8-949C-1DF5A23E96BE}"/>
              </a:ext>
            </a:extLst>
          </p:cNvPr>
          <p:cNvPicPr>
            <a:picLocks noChangeAspect="1"/>
          </p:cNvPicPr>
          <p:nvPr/>
        </p:nvPicPr>
        <p:blipFill>
          <a:blip r:embed="rId2"/>
          <a:stretch>
            <a:fillRect/>
          </a:stretch>
        </p:blipFill>
        <p:spPr>
          <a:xfrm>
            <a:off x="524141" y="87087"/>
            <a:ext cx="5332095" cy="6858000"/>
          </a:xfrm>
          <a:prstGeom prst="rect">
            <a:avLst/>
          </a:prstGeom>
        </p:spPr>
      </p:pic>
      <p:sp>
        <p:nvSpPr>
          <p:cNvPr id="3" name="Title 1">
            <a:extLst>
              <a:ext uri="{FF2B5EF4-FFF2-40B4-BE49-F238E27FC236}">
                <a16:creationId xmlns:a16="http://schemas.microsoft.com/office/drawing/2014/main" id="{DEBC9C1A-B78D-A0D8-8A19-A0EE5A5C6DA3}"/>
              </a:ext>
            </a:extLst>
          </p:cNvPr>
          <p:cNvSpPr txBox="1">
            <a:spLocks/>
          </p:cNvSpPr>
          <p:nvPr/>
        </p:nvSpPr>
        <p:spPr>
          <a:xfrm>
            <a:off x="6733411" y="4411480"/>
            <a:ext cx="4658748" cy="92310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i="1" dirty="0">
                <a:solidFill>
                  <a:schemeClr val="tx2"/>
                </a:solidFill>
              </a:rPr>
              <a:t>7Cs requires Teams enabled by Tools &amp; Technology to Tailor care to individual &amp; population needs</a:t>
            </a:r>
          </a:p>
        </p:txBody>
      </p:sp>
    </p:spTree>
    <p:extLst>
      <p:ext uri="{BB962C8B-B14F-4D97-AF65-F5344CB8AC3E}">
        <p14:creationId xmlns:p14="http://schemas.microsoft.com/office/powerpoint/2010/main" val="39888472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190" y="1157861"/>
            <a:ext cx="7229578" cy="1325563"/>
          </a:xfrm>
        </p:spPr>
        <p:txBody>
          <a:bodyPr>
            <a:normAutofit fontScale="90000"/>
          </a:bodyPr>
          <a:lstStyle/>
          <a:p>
            <a:r>
              <a:rPr lang="en-US" dirty="0"/>
              <a:t>Revisiting old concepts in a new age of Tailoring: PC teams using COPC to identify ‘</a:t>
            </a:r>
            <a:r>
              <a:rPr lang="en-US" dirty="0" err="1"/>
              <a:t>problemsheds</a:t>
            </a:r>
            <a:r>
              <a:rPr lang="en-US" dirty="0"/>
              <a:t> &amp; create “Communities of Solution”</a:t>
            </a:r>
          </a:p>
        </p:txBody>
      </p:sp>
      <p:sp>
        <p:nvSpPr>
          <p:cNvPr id="4" name="Title 1"/>
          <p:cNvSpPr txBox="1">
            <a:spLocks/>
          </p:cNvSpPr>
          <p:nvPr/>
        </p:nvSpPr>
        <p:spPr>
          <a:xfrm>
            <a:off x="2049464" y="2019810"/>
            <a:ext cx="8162925" cy="1446213"/>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Garamond" panose="02020404030301010803" pitchFamily="18" charset="0"/>
                <a:ea typeface="+mj-ea"/>
                <a:cs typeface="+mj-cs"/>
              </a:defRPr>
            </a:lvl1pPr>
          </a:lstStyle>
          <a:p>
            <a:endParaRPr lang="en-US" altLang="en-US" dirty="0">
              <a:solidFill>
                <a:schemeClr val="bg1"/>
              </a:solidFill>
            </a:endParaRPr>
          </a:p>
        </p:txBody>
      </p:sp>
      <p:pic>
        <p:nvPicPr>
          <p:cNvPr id="5" name="Picture 4" descr="Fig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2063" y="248062"/>
            <a:ext cx="4800600" cy="636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CF5D1F8A-D7FD-466A-DB9A-8E4E61C9DA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174204"/>
            <a:ext cx="5257800" cy="3869147"/>
          </a:xfrm>
          <a:prstGeom prst="rect">
            <a:avLst/>
          </a:prstGeom>
        </p:spPr>
      </p:pic>
    </p:spTree>
    <p:extLst>
      <p:ext uri="{BB962C8B-B14F-4D97-AF65-F5344CB8AC3E}">
        <p14:creationId xmlns:p14="http://schemas.microsoft.com/office/powerpoint/2010/main" val="20403921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C7D5E-DB95-4A1E-8BC8-3E35B6F1885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2E59E155-19D9-4075-85B4-06804EFD8EC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A232530-6992-4070-88C9-688E8FF8DD11}"/>
              </a:ext>
            </a:extLst>
          </p:cNvPr>
          <p:cNvPicPr>
            <a:picLocks noChangeAspect="1"/>
          </p:cNvPicPr>
          <p:nvPr/>
        </p:nvPicPr>
        <p:blipFill rotWithShape="1">
          <a:blip r:embed="rId2"/>
          <a:srcRect l="24375" t="17778" r="25625" b="7778"/>
          <a:stretch/>
        </p:blipFill>
        <p:spPr>
          <a:xfrm>
            <a:off x="381000" y="564016"/>
            <a:ext cx="7554198" cy="6326641"/>
          </a:xfrm>
          <a:prstGeom prst="rect">
            <a:avLst/>
          </a:prstGeom>
          <a:scene3d>
            <a:camera prst="orthographicFront">
              <a:rot lat="0" lon="0" rev="600000"/>
            </a:camera>
            <a:lightRig rig="threePt" dir="t"/>
          </a:scene3d>
        </p:spPr>
      </p:pic>
      <p:pic>
        <p:nvPicPr>
          <p:cNvPr id="4" name="Picture 3">
            <a:extLst>
              <a:ext uri="{FF2B5EF4-FFF2-40B4-BE49-F238E27FC236}">
                <a16:creationId xmlns:a16="http://schemas.microsoft.com/office/drawing/2014/main" id="{5302709B-3941-48B7-B07B-910ABCC752CD}"/>
              </a:ext>
            </a:extLst>
          </p:cNvPr>
          <p:cNvPicPr>
            <a:picLocks noChangeAspect="1"/>
          </p:cNvPicPr>
          <p:nvPr/>
        </p:nvPicPr>
        <p:blipFill rotWithShape="1">
          <a:blip r:embed="rId3"/>
          <a:srcRect l="11875" t="15556" r="46874" b="6666"/>
          <a:stretch/>
        </p:blipFill>
        <p:spPr>
          <a:xfrm>
            <a:off x="5410200" y="413790"/>
            <a:ext cx="6248400" cy="6627091"/>
          </a:xfrm>
          <a:prstGeom prst="rect">
            <a:avLst/>
          </a:prstGeom>
          <a:scene3d>
            <a:camera prst="orthographicFront">
              <a:rot lat="0" lon="0" rev="20400000"/>
            </a:camera>
            <a:lightRig rig="threePt" dir="t"/>
          </a:scene3d>
        </p:spPr>
      </p:pic>
    </p:spTree>
    <p:extLst>
      <p:ext uri="{BB962C8B-B14F-4D97-AF65-F5344CB8AC3E}">
        <p14:creationId xmlns:p14="http://schemas.microsoft.com/office/powerpoint/2010/main" val="36839080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60000">
            <a:off x="1680779" y="1950093"/>
            <a:ext cx="9248775" cy="508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467" name="Title 1"/>
          <p:cNvSpPr>
            <a:spLocks noGrp="1"/>
          </p:cNvSpPr>
          <p:nvPr>
            <p:ph type="title"/>
          </p:nvPr>
        </p:nvSpPr>
        <p:spPr/>
        <p:txBody>
          <a:bodyPr>
            <a:normAutofit/>
          </a:bodyPr>
          <a:lstStyle/>
          <a:p>
            <a:r>
              <a:rPr lang="en-US" altLang="en-US" sz="3200" dirty="0"/>
              <a:t>Integrating clinical &amp; population data into Primary Care patient, population &amp; panel management</a:t>
            </a:r>
          </a:p>
        </p:txBody>
      </p:sp>
    </p:spTree>
    <p:extLst>
      <p:ext uri="{BB962C8B-B14F-4D97-AF65-F5344CB8AC3E}">
        <p14:creationId xmlns:p14="http://schemas.microsoft.com/office/powerpoint/2010/main" val="1997796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6A38BB9-4B22-4EE9-9852-57A71772479A}"/>
              </a:ext>
            </a:extLst>
          </p:cNvPr>
          <p:cNvSpPr>
            <a:spLocks noGrp="1"/>
          </p:cNvSpPr>
          <p:nvPr>
            <p:ph type="title"/>
          </p:nvPr>
        </p:nvSpPr>
        <p:spPr>
          <a:xfrm>
            <a:off x="838200" y="214311"/>
            <a:ext cx="10515600" cy="1325563"/>
          </a:xfrm>
        </p:spPr>
        <p:txBody>
          <a:bodyPr/>
          <a:lstStyle/>
          <a:p>
            <a:r>
              <a:rPr lang="en-US" dirty="0"/>
              <a:t>PRIME &amp; PHATE</a:t>
            </a:r>
          </a:p>
        </p:txBody>
      </p:sp>
      <p:sp>
        <p:nvSpPr>
          <p:cNvPr id="7" name="Content Placeholder 6">
            <a:extLst>
              <a:ext uri="{FF2B5EF4-FFF2-40B4-BE49-F238E27FC236}">
                <a16:creationId xmlns:a16="http://schemas.microsoft.com/office/drawing/2014/main" id="{D5C46B8C-9F07-435A-85EE-B57B11FBC861}"/>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43BDF88-E2B1-4615-890A-9FB944D23501}"/>
              </a:ext>
            </a:extLst>
          </p:cNvPr>
          <p:cNvPicPr>
            <a:picLocks noChangeAspect="1"/>
          </p:cNvPicPr>
          <p:nvPr/>
        </p:nvPicPr>
        <p:blipFill rotWithShape="1">
          <a:blip r:embed="rId2"/>
          <a:srcRect t="14652" r="1876" b="7778"/>
          <a:stretch/>
        </p:blipFill>
        <p:spPr>
          <a:xfrm>
            <a:off x="0" y="1143000"/>
            <a:ext cx="11963400" cy="5319714"/>
          </a:xfrm>
          <a:prstGeom prst="rect">
            <a:avLst/>
          </a:prstGeom>
        </p:spPr>
      </p:pic>
      <p:pic>
        <p:nvPicPr>
          <p:cNvPr id="3" name="Picture 2">
            <a:extLst>
              <a:ext uri="{FF2B5EF4-FFF2-40B4-BE49-F238E27FC236}">
                <a16:creationId xmlns:a16="http://schemas.microsoft.com/office/drawing/2014/main" id="{507CC1F6-CE1A-21EA-5D72-D5ECAD402BEF}"/>
              </a:ext>
            </a:extLst>
          </p:cNvPr>
          <p:cNvPicPr>
            <a:picLocks noChangeAspect="1"/>
          </p:cNvPicPr>
          <p:nvPr/>
        </p:nvPicPr>
        <p:blipFill rotWithShape="1">
          <a:blip r:embed="rId3"/>
          <a:srcRect l="234" t="81982" r="3274"/>
          <a:stretch/>
        </p:blipFill>
        <p:spPr>
          <a:xfrm>
            <a:off x="1173892" y="2567180"/>
            <a:ext cx="9851764" cy="1807111"/>
          </a:xfrm>
          <a:prstGeom prst="rect">
            <a:avLst/>
          </a:prstGeom>
        </p:spPr>
      </p:pic>
    </p:spTree>
    <p:extLst>
      <p:ext uri="{BB962C8B-B14F-4D97-AF65-F5344CB8AC3E}">
        <p14:creationId xmlns:p14="http://schemas.microsoft.com/office/powerpoint/2010/main" val="72813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956A7-5DDE-79A2-60EE-FA1E304272E9}"/>
              </a:ext>
            </a:extLst>
          </p:cNvPr>
          <p:cNvSpPr>
            <a:spLocks noGrp="1"/>
          </p:cNvSpPr>
          <p:nvPr>
            <p:ph type="title"/>
          </p:nvPr>
        </p:nvSpPr>
        <p:spPr/>
        <p:txBody>
          <a:bodyPr/>
          <a:lstStyle/>
          <a:p>
            <a:r>
              <a:rPr lang="en-US" dirty="0"/>
              <a:t>In the U.S., primary care is in no way central, and the outcomes show it</a:t>
            </a:r>
          </a:p>
        </p:txBody>
      </p:sp>
      <p:sp>
        <p:nvSpPr>
          <p:cNvPr id="3" name="Content Placeholder 2">
            <a:extLst>
              <a:ext uri="{FF2B5EF4-FFF2-40B4-BE49-F238E27FC236}">
                <a16:creationId xmlns:a16="http://schemas.microsoft.com/office/drawing/2014/main" id="{4A6D36A4-1DAE-F5CD-44C7-C41A5CA8123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9024873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280988"/>
            <a:ext cx="9144000" cy="6596062"/>
          </a:xfrm>
        </p:spPr>
      </p:pic>
      <p:sp>
        <p:nvSpPr>
          <p:cNvPr id="27651" name="Title 1"/>
          <p:cNvSpPr>
            <a:spLocks noGrp="1"/>
          </p:cNvSpPr>
          <p:nvPr>
            <p:ph type="title"/>
          </p:nvPr>
        </p:nvSpPr>
        <p:spPr>
          <a:xfrm>
            <a:off x="1524000" y="74474"/>
            <a:ext cx="9144000" cy="1754326"/>
          </a:xfrm>
          <a:solidFill>
            <a:srgbClr val="3A6E8F"/>
          </a:solidFill>
        </p:spPr>
        <p:txBody>
          <a:bodyPr/>
          <a:lstStyle/>
          <a:p>
            <a:pPr algn="ctr"/>
            <a:r>
              <a:rPr lang="en-US" altLang="en-US" sz="3600" dirty="0">
                <a:solidFill>
                  <a:schemeClr val="bg1"/>
                </a:solidFill>
              </a:rPr>
              <a:t>Data Support, ‘Detailing’, &amp; tools to recognize and address Hotspots, and ‘</a:t>
            </a:r>
            <a:r>
              <a:rPr lang="en-US" altLang="en-US" sz="3600" dirty="0" err="1">
                <a:solidFill>
                  <a:schemeClr val="bg1"/>
                </a:solidFill>
              </a:rPr>
              <a:t>Coldspots</a:t>
            </a:r>
            <a:r>
              <a:rPr lang="en-US" altLang="en-US" sz="3600" dirty="0">
                <a:solidFill>
                  <a:schemeClr val="bg1"/>
                </a:solidFill>
              </a:rPr>
              <a:t>’</a:t>
            </a:r>
          </a:p>
        </p:txBody>
      </p:sp>
    </p:spTree>
    <p:extLst>
      <p:ext uri="{BB962C8B-B14F-4D97-AF65-F5344CB8AC3E}">
        <p14:creationId xmlns:p14="http://schemas.microsoft.com/office/powerpoint/2010/main" val="35469193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1F629A-04DF-99FB-DD8D-80D6904D87A7}"/>
              </a:ext>
            </a:extLst>
          </p:cNvPr>
          <p:cNvPicPr>
            <a:picLocks noChangeAspect="1"/>
          </p:cNvPicPr>
          <p:nvPr/>
        </p:nvPicPr>
        <p:blipFill>
          <a:blip r:embed="rId2"/>
          <a:stretch>
            <a:fillRect/>
          </a:stretch>
        </p:blipFill>
        <p:spPr>
          <a:xfrm>
            <a:off x="3657600" y="509497"/>
            <a:ext cx="5508167" cy="7849849"/>
          </a:xfrm>
          <a:prstGeom prst="rect">
            <a:avLst/>
          </a:prstGeom>
          <a:scene3d>
            <a:camera prst="orthographicFront">
              <a:rot lat="0" lon="0" rev="600000"/>
            </a:camera>
            <a:lightRig rig="threePt" dir="t"/>
          </a:scene3d>
        </p:spPr>
      </p:pic>
      <p:pic>
        <p:nvPicPr>
          <p:cNvPr id="4" name="Content Placeholder 3">
            <a:extLst>
              <a:ext uri="{FF2B5EF4-FFF2-40B4-BE49-F238E27FC236}">
                <a16:creationId xmlns:a16="http://schemas.microsoft.com/office/drawing/2014/main" id="{B44139F0-C636-4EEE-B2B4-A0BF88E31103}"/>
              </a:ext>
            </a:extLst>
          </p:cNvPr>
          <p:cNvPicPr>
            <a:picLocks noGrp="1" noChangeAspect="1"/>
          </p:cNvPicPr>
          <p:nvPr>
            <p:ph idx="1"/>
          </p:nvPr>
        </p:nvPicPr>
        <p:blipFill>
          <a:blip r:embed="rId3"/>
          <a:stretch>
            <a:fillRect/>
          </a:stretch>
        </p:blipFill>
        <p:spPr>
          <a:xfrm>
            <a:off x="2875718" y="85245"/>
            <a:ext cx="9316282" cy="6772755"/>
          </a:xfrm>
          <a:prstGeom prst="rect">
            <a:avLst/>
          </a:prstGeom>
        </p:spPr>
      </p:pic>
      <p:sp>
        <p:nvSpPr>
          <p:cNvPr id="2" name="Title 1">
            <a:extLst>
              <a:ext uri="{FF2B5EF4-FFF2-40B4-BE49-F238E27FC236}">
                <a16:creationId xmlns:a16="http://schemas.microsoft.com/office/drawing/2014/main" id="{763B2616-63AC-2DB9-973A-56E7A15B4BC7}"/>
              </a:ext>
            </a:extLst>
          </p:cNvPr>
          <p:cNvSpPr txBox="1">
            <a:spLocks/>
          </p:cNvSpPr>
          <p:nvPr/>
        </p:nvSpPr>
        <p:spPr>
          <a:xfrm>
            <a:off x="91441" y="0"/>
            <a:ext cx="3017520" cy="40952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Post pandemic : </a:t>
            </a:r>
          </a:p>
          <a:p>
            <a:pPr algn="ctr"/>
            <a:r>
              <a:rPr lang="en-US" sz="3600" i="1" dirty="0">
                <a:solidFill>
                  <a:schemeClr val="tx2"/>
                </a:solidFill>
              </a:rPr>
              <a:t>Unique opportunity to implement 7Cs PHC</a:t>
            </a:r>
          </a:p>
        </p:txBody>
      </p:sp>
    </p:spTree>
    <p:extLst>
      <p:ext uri="{BB962C8B-B14F-4D97-AF65-F5344CB8AC3E}">
        <p14:creationId xmlns:p14="http://schemas.microsoft.com/office/powerpoint/2010/main" val="144246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3E37CD5-C322-40B8-A5D4-B4AE140E9FFE}"/>
              </a:ext>
            </a:extLst>
          </p:cNvPr>
          <p:cNvPicPr>
            <a:picLocks noGrp="1" noChangeAspect="1"/>
          </p:cNvPicPr>
          <p:nvPr>
            <p:ph idx="1"/>
          </p:nvPr>
        </p:nvPicPr>
        <p:blipFill rotWithShape="1">
          <a:blip r:embed="rId2"/>
          <a:srcRect r="888" b="-1"/>
          <a:stretch/>
        </p:blipFill>
        <p:spPr>
          <a:xfrm>
            <a:off x="20" y="10"/>
            <a:ext cx="12191980" cy="6857990"/>
          </a:xfrm>
          <a:prstGeom prst="rect">
            <a:avLst/>
          </a:prstGeom>
        </p:spPr>
      </p:pic>
      <p:sp>
        <p:nvSpPr>
          <p:cNvPr id="2" name="Title 1">
            <a:extLst>
              <a:ext uri="{FF2B5EF4-FFF2-40B4-BE49-F238E27FC236}">
                <a16:creationId xmlns:a16="http://schemas.microsoft.com/office/drawing/2014/main" id="{C6CE253A-16B7-4347-8364-42F98DAC4F1A}"/>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bg1"/>
                </a:solidFill>
              </a:rPr>
              <a:t>Thoughts, Comments &amp; Questions welcomed</a:t>
            </a:r>
          </a:p>
        </p:txBody>
      </p:sp>
      <p:pic>
        <p:nvPicPr>
          <p:cNvPr id="3" name="Picture 2">
            <a:extLst>
              <a:ext uri="{FF2B5EF4-FFF2-40B4-BE49-F238E27FC236}">
                <a16:creationId xmlns:a16="http://schemas.microsoft.com/office/drawing/2014/main" id="{6B258219-98CF-EF94-CFBD-4EBB90973C30}"/>
              </a:ext>
            </a:extLst>
          </p:cNvPr>
          <p:cNvPicPr>
            <a:picLocks noChangeAspect="1"/>
          </p:cNvPicPr>
          <p:nvPr/>
        </p:nvPicPr>
        <p:blipFill rotWithShape="1">
          <a:blip r:embed="rId3"/>
          <a:srcRect l="1696" r="802" b="-2"/>
          <a:stretch/>
        </p:blipFill>
        <p:spPr>
          <a:xfrm>
            <a:off x="216317" y="210065"/>
            <a:ext cx="3437802" cy="3437804"/>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spTree>
    <p:extLst>
      <p:ext uri="{BB962C8B-B14F-4D97-AF65-F5344CB8AC3E}">
        <p14:creationId xmlns:p14="http://schemas.microsoft.com/office/powerpoint/2010/main" val="24487647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6202" y="152400"/>
            <a:ext cx="8229600" cy="1143000"/>
          </a:xfrm>
        </p:spPr>
        <p:txBody>
          <a:bodyPr>
            <a:noAutofit/>
          </a:bodyPr>
          <a:lstStyle/>
          <a:p>
            <a:r>
              <a:rPr lang="en-US" sz="3600" dirty="0">
                <a:solidFill>
                  <a:schemeClr val="bg1"/>
                </a:solidFill>
              </a:rPr>
              <a:t>But the reality is, through a health care lens, our differences couldn’t be any more stark</a:t>
            </a:r>
          </a:p>
        </p:txBody>
      </p:sp>
      <p:sp>
        <p:nvSpPr>
          <p:cNvPr id="3" name="Content Placeholder 2"/>
          <p:cNvSpPr>
            <a:spLocks noGrp="1"/>
          </p:cNvSpPr>
          <p:nvPr>
            <p:ph idx="1"/>
          </p:nvPr>
        </p:nvSpPr>
        <p:spPr/>
        <p:txBody>
          <a:bodyPr/>
          <a:lstStyle/>
          <a:p>
            <a:endParaRPr lang="en-US"/>
          </a:p>
        </p:txBody>
      </p:sp>
      <p:sp>
        <p:nvSpPr>
          <p:cNvPr id="5" name="Diagonal Stripe 4"/>
          <p:cNvSpPr/>
          <p:nvPr/>
        </p:nvSpPr>
        <p:spPr>
          <a:xfrm>
            <a:off x="1696904" y="5867400"/>
            <a:ext cx="817696" cy="762000"/>
          </a:xfrm>
          <a:prstGeom prst="diagStrip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own Arrow 11"/>
          <p:cNvSpPr/>
          <p:nvPr/>
        </p:nvSpPr>
        <p:spPr>
          <a:xfrm>
            <a:off x="5715000" y="1905001"/>
            <a:ext cx="408848" cy="185023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600199" y="280255"/>
            <a:ext cx="8229601" cy="1200329"/>
          </a:xfrm>
          <a:prstGeom prst="rect">
            <a:avLst/>
          </a:prstGeom>
          <a:noFill/>
        </p:spPr>
        <p:txBody>
          <a:bodyPr wrap="square" rtlCol="0">
            <a:spAutoFit/>
          </a:bodyPr>
          <a:lstStyle/>
          <a:p>
            <a:r>
              <a:rPr lang="en-US" sz="3600" dirty="0"/>
              <a:t>Despite double the per capita health spending of peer nations…</a:t>
            </a:r>
          </a:p>
        </p:txBody>
      </p:sp>
      <p:pic>
        <p:nvPicPr>
          <p:cNvPr id="6" name="Picture 5">
            <a:extLst>
              <a:ext uri="{FF2B5EF4-FFF2-40B4-BE49-F238E27FC236}">
                <a16:creationId xmlns:a16="http://schemas.microsoft.com/office/drawing/2014/main" id="{335819FC-BB38-22FA-FA96-B73C13626ECF}"/>
              </a:ext>
            </a:extLst>
          </p:cNvPr>
          <p:cNvPicPr>
            <a:picLocks noChangeAspect="1"/>
          </p:cNvPicPr>
          <p:nvPr/>
        </p:nvPicPr>
        <p:blipFill>
          <a:blip r:embed="rId3"/>
          <a:stretch>
            <a:fillRect/>
          </a:stretch>
        </p:blipFill>
        <p:spPr>
          <a:xfrm>
            <a:off x="0" y="1608439"/>
            <a:ext cx="12192000" cy="5893094"/>
          </a:xfrm>
          <a:prstGeom prst="rect">
            <a:avLst/>
          </a:prstGeom>
        </p:spPr>
      </p:pic>
    </p:spTree>
    <p:extLst>
      <p:ext uri="{BB962C8B-B14F-4D97-AF65-F5344CB8AC3E}">
        <p14:creationId xmlns:p14="http://schemas.microsoft.com/office/powerpoint/2010/main" val="28698955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32A4C-8F24-B50F-4A3F-81E55E25B065}"/>
              </a:ext>
            </a:extLst>
          </p:cNvPr>
          <p:cNvSpPr>
            <a:spLocks noGrp="1"/>
          </p:cNvSpPr>
          <p:nvPr>
            <p:ph type="title"/>
          </p:nvPr>
        </p:nvSpPr>
        <p:spPr>
          <a:xfrm>
            <a:off x="612422" y="2521303"/>
            <a:ext cx="3462867" cy="1325563"/>
          </a:xfrm>
        </p:spPr>
        <p:txBody>
          <a:bodyPr>
            <a:normAutofit fontScale="90000"/>
          </a:bodyPr>
          <a:lstStyle/>
          <a:p>
            <a:r>
              <a:rPr lang="en-US" dirty="0"/>
              <a:t>The U.S. suffers worse health outcomes, whether measured in quality… or longevity</a:t>
            </a:r>
          </a:p>
        </p:txBody>
      </p:sp>
      <p:pic>
        <p:nvPicPr>
          <p:cNvPr id="8" name="Picture 7">
            <a:extLst>
              <a:ext uri="{FF2B5EF4-FFF2-40B4-BE49-F238E27FC236}">
                <a16:creationId xmlns:a16="http://schemas.microsoft.com/office/drawing/2014/main" id="{49C9BA23-E571-DD06-475B-A57346AC5696}"/>
              </a:ext>
            </a:extLst>
          </p:cNvPr>
          <p:cNvPicPr>
            <a:picLocks noChangeAspect="1"/>
          </p:cNvPicPr>
          <p:nvPr/>
        </p:nvPicPr>
        <p:blipFill>
          <a:blip r:embed="rId2"/>
          <a:stretch>
            <a:fillRect/>
          </a:stretch>
        </p:blipFill>
        <p:spPr>
          <a:xfrm>
            <a:off x="3973690" y="45936"/>
            <a:ext cx="4515554" cy="6780112"/>
          </a:xfrm>
          <a:prstGeom prst="rect">
            <a:avLst/>
          </a:prstGeom>
        </p:spPr>
      </p:pic>
    </p:spTree>
    <p:extLst>
      <p:ext uri="{BB962C8B-B14F-4D97-AF65-F5344CB8AC3E}">
        <p14:creationId xmlns:p14="http://schemas.microsoft.com/office/powerpoint/2010/main" val="42127577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83EDC-3F72-5013-2350-665EB4FCDE9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17A7D18-0B43-0AF1-B918-249474DF679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5D2EE1A-A2BE-DCC9-67B8-6FFD2E10DC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955"/>
            <a:ext cx="5420784" cy="6777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EC4631F1-A97B-EB8D-8F0B-90ECF805C3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2257" y="38955"/>
            <a:ext cx="9089722" cy="6738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8997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5" name="Rectangle 1030">
            <a:extLst>
              <a:ext uri="{FF2B5EF4-FFF2-40B4-BE49-F238E27FC236}">
                <a16:creationId xmlns:a16="http://schemas.microsoft.com/office/drawing/2014/main" id="{7BDAC5B6-20CE-447F-8BA1-F2274AC7A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Freeform: Shape 1032">
            <a:extLst>
              <a:ext uri="{FF2B5EF4-FFF2-40B4-BE49-F238E27FC236}">
                <a16:creationId xmlns:a16="http://schemas.microsoft.com/office/drawing/2014/main" id="{D1D22B31-BF8F-446B-9009-8A251FB17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3094406 w 12192000"/>
              <a:gd name="connsiteY0" fmla="*/ 283966 h 6858000"/>
              <a:gd name="connsiteX1" fmla="*/ 3038833 w 12192000"/>
              <a:gd name="connsiteY1" fmla="*/ 309661 h 6858000"/>
              <a:gd name="connsiteX2" fmla="*/ 3348384 w 12192000"/>
              <a:gd name="connsiteY2" fmla="*/ 406000 h 6858000"/>
              <a:gd name="connsiteX3" fmla="*/ 2864309 w 12192000"/>
              <a:gd name="connsiteY3" fmla="*/ 355295 h 6858000"/>
              <a:gd name="connsiteX4" fmla="*/ 2856039 w 12192000"/>
              <a:gd name="connsiteY4" fmla="*/ 388058 h 6858000"/>
              <a:gd name="connsiteX5" fmla="*/ 3405794 w 12192000"/>
              <a:gd name="connsiteY5" fmla="*/ 512089 h 6858000"/>
              <a:gd name="connsiteX6" fmla="*/ 3356651 w 12192000"/>
              <a:gd name="connsiteY6" fmla="*/ 531204 h 6858000"/>
              <a:gd name="connsiteX7" fmla="*/ 3064552 w 12192000"/>
              <a:gd name="connsiteY7" fmla="*/ 483228 h 6858000"/>
              <a:gd name="connsiteX8" fmla="*/ 3005765 w 12192000"/>
              <a:gd name="connsiteY8" fmla="*/ 495708 h 6858000"/>
              <a:gd name="connsiteX9" fmla="*/ 3034700 w 12192000"/>
              <a:gd name="connsiteY9" fmla="*/ 553823 h 6858000"/>
              <a:gd name="connsiteX10" fmla="*/ 3161459 w 12192000"/>
              <a:gd name="connsiteY10" fmla="*/ 576445 h 6858000"/>
              <a:gd name="connsiteX11" fmla="*/ 3358949 w 12192000"/>
              <a:gd name="connsiteY11" fmla="*/ 712961 h 6858000"/>
              <a:gd name="connsiteX12" fmla="*/ 3059960 w 12192000"/>
              <a:gd name="connsiteY12" fmla="*/ 696576 h 6858000"/>
              <a:gd name="connsiteX13" fmla="*/ 3007143 w 12192000"/>
              <a:gd name="connsiteY13" fmla="*/ 729732 h 6858000"/>
              <a:gd name="connsiteX14" fmla="*/ 2986935 w 12192000"/>
              <a:gd name="connsiteY14" fmla="*/ 772635 h 6858000"/>
              <a:gd name="connsiteX15" fmla="*/ 2871197 w 12192000"/>
              <a:gd name="connsiteY15" fmla="*/ 808127 h 6858000"/>
              <a:gd name="connsiteX16" fmla="*/ 3053071 w 12192000"/>
              <a:gd name="connsiteY16" fmla="*/ 847913 h 6858000"/>
              <a:gd name="connsiteX17" fmla="*/ 2858796 w 12192000"/>
              <a:gd name="connsiteY17" fmla="*/ 847913 h 6858000"/>
              <a:gd name="connsiteX18" fmla="*/ 2635588 w 12192000"/>
              <a:gd name="connsiteY18" fmla="*/ 820611 h 6858000"/>
              <a:gd name="connsiteX19" fmla="*/ 2397683 w 12192000"/>
              <a:gd name="connsiteY19" fmla="*/ 829190 h 6858000"/>
              <a:gd name="connsiteX20" fmla="*/ 1921874 w 12192000"/>
              <a:gd name="connsiteY20" fmla="*/ 778877 h 6858000"/>
              <a:gd name="connsiteX21" fmla="*/ 1695450 w 12192000"/>
              <a:gd name="connsiteY21" fmla="*/ 782386 h 6858000"/>
              <a:gd name="connsiteX22" fmla="*/ 2954324 w 12192000"/>
              <a:gd name="connsiteY22" fmla="*/ 1120940 h 6858000"/>
              <a:gd name="connsiteX23" fmla="*/ 2890028 w 12192000"/>
              <a:gd name="connsiteY23" fmla="*/ 1195435 h 6858000"/>
              <a:gd name="connsiteX24" fmla="*/ 3153652 w 12192000"/>
              <a:gd name="connsiteY24" fmla="*/ 1276563 h 6858000"/>
              <a:gd name="connsiteX25" fmla="*/ 3218410 w 12192000"/>
              <a:gd name="connsiteY25" fmla="*/ 1356911 h 6858000"/>
              <a:gd name="connsiteX26" fmla="*/ 3137118 w 12192000"/>
              <a:gd name="connsiteY26" fmla="*/ 1349891 h 6858000"/>
              <a:gd name="connsiteX27" fmla="*/ 3067309 w 12192000"/>
              <a:gd name="connsiteY27" fmla="*/ 1365102 h 6858000"/>
              <a:gd name="connsiteX28" fmla="*/ 3096243 w 12192000"/>
              <a:gd name="connsiteY28" fmla="*/ 1467292 h 6858000"/>
              <a:gd name="connsiteX29" fmla="*/ 3468716 w 12192000"/>
              <a:gd name="connsiteY29" fmla="*/ 1599125 h 6858000"/>
              <a:gd name="connsiteX30" fmla="*/ 3502241 w 12192000"/>
              <a:gd name="connsiteY30" fmla="*/ 1642029 h 6858000"/>
              <a:gd name="connsiteX31" fmla="*/ 3457692 w 12192000"/>
              <a:gd name="connsiteY31" fmla="*/ 1672453 h 6858000"/>
              <a:gd name="connsiteX32" fmla="*/ 3337362 w 12192000"/>
              <a:gd name="connsiteY32" fmla="*/ 1688053 h 6858000"/>
              <a:gd name="connsiteX33" fmla="*/ 3505915 w 12192000"/>
              <a:gd name="connsiteY33" fmla="*/ 1834318 h 6858000"/>
              <a:gd name="connsiteX34" fmla="*/ 3567458 w 12192000"/>
              <a:gd name="connsiteY34" fmla="*/ 1874880 h 6858000"/>
              <a:gd name="connsiteX35" fmla="*/ 3672634 w 12192000"/>
              <a:gd name="connsiteY35" fmla="*/ 1937678 h 6858000"/>
              <a:gd name="connsiteX36" fmla="*/ 3674470 w 12192000"/>
              <a:gd name="connsiteY36" fmla="*/ 1956789 h 6858000"/>
              <a:gd name="connsiteX37" fmla="*/ 3531176 w 12192000"/>
              <a:gd name="connsiteY37" fmla="*/ 2024266 h 6858000"/>
              <a:gd name="connsiteX38" fmla="*/ 3272604 w 12192000"/>
              <a:gd name="connsiteY38" fmla="*/ 2005933 h 6858000"/>
              <a:gd name="connsiteX39" fmla="*/ 3654720 w 12192000"/>
              <a:gd name="connsiteY39" fmla="*/ 2106564 h 6858000"/>
              <a:gd name="connsiteX40" fmla="*/ 2417892 w 12192000"/>
              <a:gd name="connsiteY40" fmla="*/ 1866690 h 6858000"/>
              <a:gd name="connsiteX41" fmla="*/ 2496888 w 12192000"/>
              <a:gd name="connsiteY41" fmla="*/ 1929487 h 6858000"/>
              <a:gd name="connsiteX42" fmla="*/ 2929526 w 12192000"/>
              <a:gd name="connsiteY42" fmla="*/ 2094862 h 6858000"/>
              <a:gd name="connsiteX43" fmla="*/ 3052152 w 12192000"/>
              <a:gd name="connsiteY43" fmla="*/ 2198613 h 6858000"/>
              <a:gd name="connsiteX44" fmla="*/ 3180748 w 12192000"/>
              <a:gd name="connsiteY44" fmla="*/ 2255948 h 6858000"/>
              <a:gd name="connsiteX45" fmla="*/ 3361244 w 12192000"/>
              <a:gd name="connsiteY45" fmla="*/ 2254777 h 6858000"/>
              <a:gd name="connsiteX46" fmla="*/ 3489382 w 12192000"/>
              <a:gd name="connsiteY46" fmla="*/ 2342926 h 6858000"/>
              <a:gd name="connsiteX47" fmla="*/ 3355733 w 12192000"/>
              <a:gd name="connsiteY47" fmla="*/ 2361649 h 6858000"/>
              <a:gd name="connsiteX48" fmla="*/ 3199121 w 12192000"/>
              <a:gd name="connsiteY48" fmla="*/ 2347216 h 6858000"/>
              <a:gd name="connsiteX49" fmla="*/ 2861091 w 12192000"/>
              <a:gd name="connsiteY49" fmla="*/ 2351896 h 6858000"/>
              <a:gd name="connsiteX50" fmla="*/ 2667278 w 12192000"/>
              <a:gd name="connsiteY50" fmla="*/ 2369058 h 6858000"/>
              <a:gd name="connsiteX51" fmla="*/ 2221781 w 12192000"/>
              <a:gd name="connsiteY51" fmla="*/ 2339805 h 6858000"/>
              <a:gd name="connsiteX52" fmla="*/ 2247961 w 12192000"/>
              <a:gd name="connsiteY52" fmla="*/ 2414693 h 6858000"/>
              <a:gd name="connsiteX53" fmla="*/ 2231425 w 12192000"/>
              <a:gd name="connsiteY53" fmla="*/ 2479828 h 6858000"/>
              <a:gd name="connsiteX54" fmla="*/ 2224996 w 12192000"/>
              <a:gd name="connsiteY54" fmla="*/ 2621414 h 6858000"/>
              <a:gd name="connsiteX55" fmla="*/ 2229131 w 12192000"/>
              <a:gd name="connsiteY55" fmla="*/ 2644426 h 6858000"/>
              <a:gd name="connsiteX56" fmla="*/ 2129466 w 12192000"/>
              <a:gd name="connsiteY56" fmla="*/ 2659247 h 6858000"/>
              <a:gd name="connsiteX57" fmla="*/ 2723312 w 12192000"/>
              <a:gd name="connsiteY57" fmla="*/ 2953726 h 6858000"/>
              <a:gd name="connsiteX58" fmla="*/ 2326496 w 12192000"/>
              <a:gd name="connsiteY58" fmla="*/ 2878838 h 6858000"/>
              <a:gd name="connsiteX59" fmla="*/ 2272759 w 12192000"/>
              <a:gd name="connsiteY59" fmla="*/ 3002480 h 6858000"/>
              <a:gd name="connsiteX60" fmla="*/ 2459226 w 12192000"/>
              <a:gd name="connsiteY60" fmla="*/ 3112471 h 6858000"/>
              <a:gd name="connsiteX61" fmla="*/ 2528117 w 12192000"/>
              <a:gd name="connsiteY61" fmla="*/ 3330111 h 6858000"/>
              <a:gd name="connsiteX62" fmla="*/ 2494590 w 12192000"/>
              <a:gd name="connsiteY62" fmla="*/ 3529029 h 6858000"/>
              <a:gd name="connsiteX63" fmla="*/ 2414677 w 12192000"/>
              <a:gd name="connsiteY63" fmla="*/ 3592215 h 6858000"/>
              <a:gd name="connsiteX64" fmla="*/ 2298940 w 12192000"/>
              <a:gd name="connsiteY64" fmla="*/ 3705716 h 6858000"/>
              <a:gd name="connsiteX65" fmla="*/ 2227294 w 12192000"/>
              <a:gd name="connsiteY65" fmla="*/ 3775921 h 6858000"/>
              <a:gd name="connsiteX66" fmla="*/ 1978366 w 12192000"/>
              <a:gd name="connsiteY66" fmla="*/ 3748620 h 6858000"/>
              <a:gd name="connsiteX67" fmla="*/ 2310421 w 12192000"/>
              <a:gd name="connsiteY67" fmla="*/ 3926868 h 6858000"/>
              <a:gd name="connsiteX68" fmla="*/ 2041285 w 12192000"/>
              <a:gd name="connsiteY68" fmla="*/ 3904635 h 6858000"/>
              <a:gd name="connsiteX69" fmla="*/ 1953565 w 12192000"/>
              <a:gd name="connsiteY69" fmla="*/ 3917116 h 6858000"/>
              <a:gd name="connsiteX70" fmla="*/ 2003623 w 12192000"/>
              <a:gd name="connsiteY70" fmla="*/ 3974842 h 6858000"/>
              <a:gd name="connsiteX71" fmla="*/ 2201114 w 12192000"/>
              <a:gd name="connsiteY71" fmla="*/ 4072742 h 6858000"/>
              <a:gd name="connsiteX72" fmla="*/ 2608032 w 12192000"/>
              <a:gd name="connsiteY72" fmla="*/ 4337967 h 6858000"/>
              <a:gd name="connsiteX73" fmla="*/ 2213973 w 12192000"/>
              <a:gd name="connsiteY73" fmla="*/ 4216277 h 6858000"/>
              <a:gd name="connsiteX74" fmla="*/ 2629158 w 12192000"/>
              <a:gd name="connsiteY74" fmla="*/ 4488911 h 6858000"/>
              <a:gd name="connsiteX75" fmla="*/ 2721471 w 12192000"/>
              <a:gd name="connsiteY75" fmla="*/ 4579399 h 6858000"/>
              <a:gd name="connsiteX76" fmla="*/ 2907939 w 12192000"/>
              <a:gd name="connsiteY76" fmla="*/ 4804062 h 6858000"/>
              <a:gd name="connsiteX77" fmla="*/ 2898753 w 12192000"/>
              <a:gd name="connsiteY77" fmla="*/ 4829414 h 6858000"/>
              <a:gd name="connsiteX78" fmla="*/ 2683352 w 12192000"/>
              <a:gd name="connsiteY78" fmla="*/ 4793141 h 6858000"/>
              <a:gd name="connsiteX79" fmla="*/ 2962594 w 12192000"/>
              <a:gd name="connsiteY79" fmla="*/ 4981920 h 6858000"/>
              <a:gd name="connsiteX80" fmla="*/ 3251019 w 12192000"/>
              <a:gd name="connsiteY80" fmla="*/ 5127012 h 6858000"/>
              <a:gd name="connsiteX81" fmla="*/ 3046180 w 12192000"/>
              <a:gd name="connsiteY81" fmla="*/ 5104781 h 6858000"/>
              <a:gd name="connsiteX82" fmla="*/ 2764646 w 12192000"/>
              <a:gd name="connsiteY82" fmla="*/ 5021703 h 6858000"/>
              <a:gd name="connsiteX83" fmla="*/ 2666820 w 12192000"/>
              <a:gd name="connsiteY83" fmla="*/ 5052905 h 6858000"/>
              <a:gd name="connsiteX84" fmla="*/ 2933657 w 12192000"/>
              <a:gd name="connsiteY84" fmla="*/ 5190198 h 6858000"/>
              <a:gd name="connsiteX85" fmla="*/ 3086598 w 12192000"/>
              <a:gd name="connsiteY85" fmla="*/ 5253776 h 6858000"/>
              <a:gd name="connsiteX86" fmla="*/ 3147680 w 12192000"/>
              <a:gd name="connsiteY86" fmla="*/ 5302531 h 6858000"/>
              <a:gd name="connsiteX87" fmla="*/ 3322204 w 12192000"/>
              <a:gd name="connsiteY87" fmla="*/ 5476487 h 6858000"/>
              <a:gd name="connsiteX88" fmla="*/ 3834758 w 12192000"/>
              <a:gd name="connsiteY88" fmla="*/ 5666434 h 6858000"/>
              <a:gd name="connsiteX89" fmla="*/ 4314240 w 12192000"/>
              <a:gd name="connsiteY89" fmla="*/ 5902409 h 6858000"/>
              <a:gd name="connsiteX90" fmla="*/ 4688552 w 12192000"/>
              <a:gd name="connsiteY90" fmla="*/ 6049453 h 6858000"/>
              <a:gd name="connsiteX91" fmla="*/ 5634660 w 12192000"/>
              <a:gd name="connsiteY91" fmla="*/ 6238620 h 6858000"/>
              <a:gd name="connsiteX92" fmla="*/ 9222980 w 12192000"/>
              <a:gd name="connsiteY92" fmla="*/ 4955397 h 6858000"/>
              <a:gd name="connsiteX93" fmla="*/ 9268448 w 12192000"/>
              <a:gd name="connsiteY93" fmla="*/ 4917173 h 6858000"/>
              <a:gd name="connsiteX94" fmla="*/ 9442512 w 12192000"/>
              <a:gd name="connsiteY94" fmla="*/ 4773251 h 6858000"/>
              <a:gd name="connsiteX95" fmla="*/ 9590400 w 12192000"/>
              <a:gd name="connsiteY95" fmla="*/ 4643756 h 6858000"/>
              <a:gd name="connsiteX96" fmla="*/ 9513242 w 12192000"/>
              <a:gd name="connsiteY96" fmla="*/ 4600073 h 6858000"/>
              <a:gd name="connsiteX97" fmla="*/ 9617498 w 12192000"/>
              <a:gd name="connsiteY97" fmla="*/ 4476430 h 6858000"/>
              <a:gd name="connsiteX98" fmla="*/ 9949094 w 12192000"/>
              <a:gd name="connsiteY98" fmla="*/ 4095364 h 6858000"/>
              <a:gd name="connsiteX99" fmla="*/ 10094686 w 12192000"/>
              <a:gd name="connsiteY99" fmla="*/ 4011507 h 6858000"/>
              <a:gd name="connsiteX100" fmla="*/ 10271967 w 12192000"/>
              <a:gd name="connsiteY100" fmla="*/ 3800497 h 6858000"/>
              <a:gd name="connsiteX101" fmla="*/ 10297226 w 12192000"/>
              <a:gd name="connsiteY101" fmla="*/ 3751742 h 6858000"/>
              <a:gd name="connsiteX102" fmla="*/ 10260943 w 12192000"/>
              <a:gd name="connsiteY102" fmla="*/ 3689723 h 6858000"/>
              <a:gd name="connsiteX103" fmla="*/ 10233847 w 12192000"/>
              <a:gd name="connsiteY103" fmla="*/ 3627319 h 6858000"/>
              <a:gd name="connsiteX104" fmla="*/ 10269209 w 12192000"/>
              <a:gd name="connsiteY104" fmla="*/ 3608986 h 6858000"/>
              <a:gd name="connsiteX105" fmla="*/ 10496550 w 12192000"/>
              <a:gd name="connsiteY105" fmla="*/ 3577393 h 6858000"/>
              <a:gd name="connsiteX106" fmla="*/ 10364738 w 12192000"/>
              <a:gd name="connsiteY106" fmla="*/ 3458823 h 6858000"/>
              <a:gd name="connsiteX107" fmla="*/ 10132346 w 12192000"/>
              <a:gd name="connsiteY107" fmla="*/ 3282137 h 6858000"/>
              <a:gd name="connsiteX108" fmla="*/ 10026712 w 12192000"/>
              <a:gd name="connsiteY108" fmla="*/ 3156543 h 6858000"/>
              <a:gd name="connsiteX109" fmla="*/ 10014312 w 12192000"/>
              <a:gd name="connsiteY109" fmla="*/ 3044213 h 6858000"/>
              <a:gd name="connsiteX110" fmla="*/ 9806718 w 12192000"/>
              <a:gd name="connsiteY110" fmla="*/ 2977907 h 6858000"/>
              <a:gd name="connsiteX111" fmla="*/ 10001912 w 12192000"/>
              <a:gd name="connsiteY111" fmla="*/ 2740374 h 6858000"/>
              <a:gd name="connsiteX112" fmla="*/ 10021662 w 12192000"/>
              <a:gd name="connsiteY112" fmla="*/ 2691231 h 6858000"/>
              <a:gd name="connsiteX113" fmla="*/ 9904546 w 12192000"/>
              <a:gd name="connsiteY113" fmla="*/ 2515322 h 6858000"/>
              <a:gd name="connsiteX114" fmla="*/ 9885256 w 12192000"/>
              <a:gd name="connsiteY114" fmla="*/ 2487240 h 6858000"/>
              <a:gd name="connsiteX115" fmla="*/ 9842085 w 12192000"/>
              <a:gd name="connsiteY115" fmla="*/ 2431074 h 6858000"/>
              <a:gd name="connsiteX116" fmla="*/ 9718078 w 12192000"/>
              <a:gd name="connsiteY116" fmla="*/ 2417424 h 6858000"/>
              <a:gd name="connsiteX117" fmla="*/ 9782378 w 12192000"/>
              <a:gd name="connsiteY117" fmla="*/ 2377641 h 6858000"/>
              <a:gd name="connsiteX118" fmla="*/ 9907302 w 12192000"/>
              <a:gd name="connsiteY118" fmla="*/ 2243078 h 6858000"/>
              <a:gd name="connsiteX119" fmla="*/ 9824171 w 12192000"/>
              <a:gd name="connsiteY119" fmla="*/ 2114365 h 6858000"/>
              <a:gd name="connsiteX120" fmla="*/ 9818662 w 12192000"/>
              <a:gd name="connsiteY120" fmla="*/ 2043377 h 6858000"/>
              <a:gd name="connsiteX121" fmla="*/ 9958740 w 12192000"/>
              <a:gd name="connsiteY121" fmla="*/ 1952499 h 6858000"/>
              <a:gd name="connsiteX122" fmla="*/ 10064374 w 12192000"/>
              <a:gd name="connsiteY122" fmla="*/ 1916615 h 6858000"/>
              <a:gd name="connsiteX123" fmla="*/ 10113055 w 12192000"/>
              <a:gd name="connsiteY123" fmla="*/ 1865131 h 6858000"/>
              <a:gd name="connsiteX124" fmla="*/ 10055646 w 12192000"/>
              <a:gd name="connsiteY124" fmla="*/ 1822227 h 6858000"/>
              <a:gd name="connsiteX125" fmla="*/ 9800748 w 12192000"/>
              <a:gd name="connsiteY125" fmla="*/ 1720036 h 6858000"/>
              <a:gd name="connsiteX126" fmla="*/ 9938071 w 12192000"/>
              <a:gd name="connsiteY126" fmla="*/ 1634617 h 6858000"/>
              <a:gd name="connsiteX127" fmla="*/ 9220224 w 12192000"/>
              <a:gd name="connsiteY127" fmla="*/ 1231709 h 6858000"/>
              <a:gd name="connsiteX128" fmla="*/ 9133419 w 12192000"/>
              <a:gd name="connsiteY128" fmla="*/ 1170083 h 6858000"/>
              <a:gd name="connsiteX129" fmla="*/ 8672768 w 12192000"/>
              <a:gd name="connsiteY129" fmla="*/ 1020699 h 6858000"/>
              <a:gd name="connsiteX130" fmla="*/ 8198797 w 12192000"/>
              <a:gd name="connsiteY130" fmla="*/ 915000 h 6858000"/>
              <a:gd name="connsiteX131" fmla="*/ 8528095 w 12192000"/>
              <a:gd name="connsiteY131" fmla="*/ 691898 h 6858000"/>
              <a:gd name="connsiteX132" fmla="*/ 8025190 w 12192000"/>
              <a:gd name="connsiteY132" fmla="*/ 640021 h 6858000"/>
              <a:gd name="connsiteX133" fmla="*/ 7976047 w 12192000"/>
              <a:gd name="connsiteY133" fmla="*/ 641584 h 6858000"/>
              <a:gd name="connsiteX134" fmla="*/ 6988604 w 12192000"/>
              <a:gd name="connsiteY134" fmla="*/ 607260 h 6858000"/>
              <a:gd name="connsiteX135" fmla="*/ 5573116 w 12192000"/>
              <a:gd name="connsiteY135" fmla="*/ 493368 h 6858000"/>
              <a:gd name="connsiteX136" fmla="*/ 4401503 w 12192000"/>
              <a:gd name="connsiteY136" fmla="*/ 425112 h 6858000"/>
              <a:gd name="connsiteX137" fmla="*/ 3154109 w 12192000"/>
              <a:gd name="connsiteY137" fmla="*/ 292499 h 6858000"/>
              <a:gd name="connsiteX138" fmla="*/ 3094406 w 12192000"/>
              <a:gd name="connsiteY138" fmla="*/ 283966 h 6858000"/>
              <a:gd name="connsiteX139" fmla="*/ 0 w 12192000"/>
              <a:gd name="connsiteY139" fmla="*/ 0 h 6858000"/>
              <a:gd name="connsiteX140" fmla="*/ 12192000 w 12192000"/>
              <a:gd name="connsiteY140" fmla="*/ 0 h 6858000"/>
              <a:gd name="connsiteX141" fmla="*/ 12192000 w 12192000"/>
              <a:gd name="connsiteY141" fmla="*/ 6858000 h 6858000"/>
              <a:gd name="connsiteX142" fmla="*/ 0 w 12192000"/>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6858000">
                <a:moveTo>
                  <a:pt x="3094406" y="283966"/>
                </a:moveTo>
                <a:cubicBezTo>
                  <a:pt x="3074312" y="283528"/>
                  <a:pt x="3054907" y="288795"/>
                  <a:pt x="3038833" y="309661"/>
                </a:cubicBezTo>
                <a:cubicBezTo>
                  <a:pt x="3124259" y="364657"/>
                  <a:pt x="3233105" y="343983"/>
                  <a:pt x="3348384" y="406000"/>
                </a:cubicBezTo>
                <a:cubicBezTo>
                  <a:pt x="3161001" y="386497"/>
                  <a:pt x="3012653" y="370896"/>
                  <a:pt x="2864309" y="355295"/>
                </a:cubicBezTo>
                <a:cubicBezTo>
                  <a:pt x="2861553" y="366216"/>
                  <a:pt x="2858796" y="377136"/>
                  <a:pt x="2856039" y="388058"/>
                </a:cubicBezTo>
                <a:cubicBezTo>
                  <a:pt x="3045722" y="411070"/>
                  <a:pt x="3221166" y="470356"/>
                  <a:pt x="3405794" y="512089"/>
                </a:cubicBezTo>
                <a:cubicBezTo>
                  <a:pt x="3388799" y="537835"/>
                  <a:pt x="3371808" y="532763"/>
                  <a:pt x="3356651" y="531204"/>
                </a:cubicBezTo>
                <a:cubicBezTo>
                  <a:pt x="3257907" y="521062"/>
                  <a:pt x="3159164" y="510922"/>
                  <a:pt x="3064552" y="483228"/>
                </a:cubicBezTo>
                <a:cubicBezTo>
                  <a:pt x="3043427" y="476987"/>
                  <a:pt x="3017704" y="476987"/>
                  <a:pt x="3005765" y="495708"/>
                </a:cubicBezTo>
                <a:cubicBezTo>
                  <a:pt x="2988771" y="522231"/>
                  <a:pt x="3013113" y="539393"/>
                  <a:pt x="3034700" y="553823"/>
                </a:cubicBezTo>
                <a:cubicBezTo>
                  <a:pt x="3072360" y="578787"/>
                  <a:pt x="3117827" y="571767"/>
                  <a:pt x="3161459" y="576445"/>
                </a:cubicBezTo>
                <a:cubicBezTo>
                  <a:pt x="3277655" y="588537"/>
                  <a:pt x="3333228" y="626370"/>
                  <a:pt x="3358949" y="712961"/>
                </a:cubicBezTo>
                <a:cubicBezTo>
                  <a:pt x="3256987" y="677857"/>
                  <a:pt x="3158703" y="721151"/>
                  <a:pt x="3059960" y="696576"/>
                </a:cubicBezTo>
                <a:cubicBezTo>
                  <a:pt x="3034240" y="690338"/>
                  <a:pt x="2993364" y="699698"/>
                  <a:pt x="3007143" y="729732"/>
                </a:cubicBezTo>
                <a:cubicBezTo>
                  <a:pt x="3020003" y="757814"/>
                  <a:pt x="3062716" y="778096"/>
                  <a:pt x="2986935" y="772635"/>
                </a:cubicBezTo>
                <a:cubicBezTo>
                  <a:pt x="2932740" y="768735"/>
                  <a:pt x="2826647" y="800329"/>
                  <a:pt x="2871197" y="808127"/>
                </a:cubicBezTo>
                <a:cubicBezTo>
                  <a:pt x="2927228" y="817881"/>
                  <a:pt x="2981883" y="831921"/>
                  <a:pt x="3053071" y="847913"/>
                </a:cubicBezTo>
                <a:cubicBezTo>
                  <a:pt x="2974533" y="874043"/>
                  <a:pt x="2918042" y="868584"/>
                  <a:pt x="2858796" y="847913"/>
                </a:cubicBezTo>
                <a:cubicBezTo>
                  <a:pt x="2787150" y="822949"/>
                  <a:pt x="2693916" y="792528"/>
                  <a:pt x="2635588" y="820611"/>
                </a:cubicBezTo>
                <a:cubicBezTo>
                  <a:pt x="2548326" y="862734"/>
                  <a:pt x="2475760" y="836211"/>
                  <a:pt x="2397683" y="829190"/>
                </a:cubicBezTo>
                <a:cubicBezTo>
                  <a:pt x="2238775" y="814759"/>
                  <a:pt x="2081241" y="790576"/>
                  <a:pt x="1921874" y="778877"/>
                </a:cubicBezTo>
                <a:cubicBezTo>
                  <a:pt x="1858036" y="774195"/>
                  <a:pt x="1789143" y="751964"/>
                  <a:pt x="1695450" y="782386"/>
                </a:cubicBezTo>
                <a:cubicBezTo>
                  <a:pt x="2119822" y="938012"/>
                  <a:pt x="2575423" y="928262"/>
                  <a:pt x="2954324" y="1120940"/>
                </a:cubicBezTo>
                <a:cubicBezTo>
                  <a:pt x="2938251" y="1139269"/>
                  <a:pt x="2856502" y="1191535"/>
                  <a:pt x="2890028" y="1195435"/>
                </a:cubicBezTo>
                <a:cubicBezTo>
                  <a:pt x="2984178" y="1206748"/>
                  <a:pt x="3067767" y="1244971"/>
                  <a:pt x="3153652" y="1276563"/>
                </a:cubicBezTo>
                <a:cubicBezTo>
                  <a:pt x="3190855" y="1290216"/>
                  <a:pt x="3235862" y="1308157"/>
                  <a:pt x="3218410" y="1356911"/>
                </a:cubicBezTo>
                <a:cubicBezTo>
                  <a:pt x="3186719" y="1370562"/>
                  <a:pt x="3163296" y="1351451"/>
                  <a:pt x="3137118" y="1349891"/>
                </a:cubicBezTo>
                <a:cubicBezTo>
                  <a:pt x="3110480" y="1348331"/>
                  <a:pt x="3050773" y="1358471"/>
                  <a:pt x="3067309" y="1365102"/>
                </a:cubicBezTo>
                <a:cubicBezTo>
                  <a:pt x="3142629" y="1395136"/>
                  <a:pt x="3007143" y="1467292"/>
                  <a:pt x="3096243" y="1467292"/>
                </a:cubicBezTo>
                <a:cubicBezTo>
                  <a:pt x="3245506" y="1467681"/>
                  <a:pt x="3324961" y="1595613"/>
                  <a:pt x="3468716" y="1599125"/>
                </a:cubicBezTo>
                <a:cubicBezTo>
                  <a:pt x="3491677" y="1599513"/>
                  <a:pt x="3502700" y="1622137"/>
                  <a:pt x="3502241" y="1642029"/>
                </a:cubicBezTo>
                <a:cubicBezTo>
                  <a:pt x="3502241" y="1665822"/>
                  <a:pt x="3481116" y="1670112"/>
                  <a:pt x="3457692" y="1672453"/>
                </a:cubicBezTo>
                <a:cubicBezTo>
                  <a:pt x="3421868" y="1675962"/>
                  <a:pt x="3384667" y="1642029"/>
                  <a:pt x="3337362" y="1688053"/>
                </a:cubicBezTo>
                <a:cubicBezTo>
                  <a:pt x="3422329" y="1714966"/>
                  <a:pt x="3507294" y="1741878"/>
                  <a:pt x="3505915" y="1834318"/>
                </a:cubicBezTo>
                <a:cubicBezTo>
                  <a:pt x="3505457" y="1859279"/>
                  <a:pt x="3540820" y="1868640"/>
                  <a:pt x="3567458" y="1874880"/>
                </a:cubicBezTo>
                <a:cubicBezTo>
                  <a:pt x="3611549" y="1885023"/>
                  <a:pt x="3648750" y="1902965"/>
                  <a:pt x="3672634" y="1937678"/>
                </a:cubicBezTo>
                <a:cubicBezTo>
                  <a:pt x="3672172" y="1944308"/>
                  <a:pt x="3671715" y="1951329"/>
                  <a:pt x="3674470" y="1956789"/>
                </a:cubicBezTo>
                <a:cubicBezTo>
                  <a:pt x="3666664" y="2040646"/>
                  <a:pt x="3602363" y="2038306"/>
                  <a:pt x="3531176" y="2024266"/>
                </a:cubicBezTo>
                <a:cubicBezTo>
                  <a:pt x="3446211" y="2007103"/>
                  <a:pt x="3362164" y="1975900"/>
                  <a:pt x="3272604" y="2005933"/>
                </a:cubicBezTo>
                <a:cubicBezTo>
                  <a:pt x="3398905" y="2046107"/>
                  <a:pt x="3536229" y="2049228"/>
                  <a:pt x="3654720" y="2106564"/>
                </a:cubicBezTo>
                <a:cubicBezTo>
                  <a:pt x="3221166" y="2117095"/>
                  <a:pt x="2838130" y="1936116"/>
                  <a:pt x="2417892" y="1866690"/>
                </a:cubicBezTo>
                <a:cubicBezTo>
                  <a:pt x="2432130" y="1913105"/>
                  <a:pt x="2466114" y="1922465"/>
                  <a:pt x="2496888" y="1929487"/>
                </a:cubicBezTo>
                <a:cubicBezTo>
                  <a:pt x="2652123" y="1964590"/>
                  <a:pt x="2788067" y="2034408"/>
                  <a:pt x="2929526" y="2094862"/>
                </a:cubicBezTo>
                <a:cubicBezTo>
                  <a:pt x="2987851" y="2119825"/>
                  <a:pt x="3030106" y="2144789"/>
                  <a:pt x="3052152" y="2198613"/>
                </a:cubicBezTo>
                <a:cubicBezTo>
                  <a:pt x="3071903" y="2247367"/>
                  <a:pt x="3110021" y="2269990"/>
                  <a:pt x="3180748" y="2255948"/>
                </a:cubicBezTo>
                <a:cubicBezTo>
                  <a:pt x="3238157" y="2244246"/>
                  <a:pt x="3301078" y="2250487"/>
                  <a:pt x="3361244" y="2254777"/>
                </a:cubicBezTo>
                <a:cubicBezTo>
                  <a:pt x="3430596" y="2259459"/>
                  <a:pt x="3508213" y="2314455"/>
                  <a:pt x="3489382" y="2342926"/>
                </a:cubicBezTo>
                <a:cubicBezTo>
                  <a:pt x="3457233" y="2391292"/>
                  <a:pt x="3403498" y="2367110"/>
                  <a:pt x="3355733" y="2361649"/>
                </a:cubicBezTo>
                <a:cubicBezTo>
                  <a:pt x="3301537" y="2355018"/>
                  <a:pt x="3200957" y="2341367"/>
                  <a:pt x="3199121" y="2347216"/>
                </a:cubicBezTo>
                <a:cubicBezTo>
                  <a:pt x="3163754" y="2468518"/>
                  <a:pt x="2914827" y="2362819"/>
                  <a:pt x="2861091" y="2351896"/>
                </a:cubicBezTo>
                <a:cubicBezTo>
                  <a:pt x="2794038" y="2338245"/>
                  <a:pt x="2731116" y="2363208"/>
                  <a:pt x="2667278" y="2369058"/>
                </a:cubicBezTo>
                <a:cubicBezTo>
                  <a:pt x="2610328" y="2374518"/>
                  <a:pt x="2288376" y="2391292"/>
                  <a:pt x="2221781" y="2339805"/>
                </a:cubicBezTo>
                <a:cubicBezTo>
                  <a:pt x="2212595" y="2379978"/>
                  <a:pt x="2231884" y="2396361"/>
                  <a:pt x="2247961" y="2414693"/>
                </a:cubicBezTo>
                <a:cubicBezTo>
                  <a:pt x="2270465" y="2440824"/>
                  <a:pt x="2274138" y="2459157"/>
                  <a:pt x="2231425" y="2479828"/>
                </a:cubicBezTo>
                <a:cubicBezTo>
                  <a:pt x="2109717" y="2539115"/>
                  <a:pt x="2111557" y="2541065"/>
                  <a:pt x="2224996" y="2621414"/>
                </a:cubicBezTo>
                <a:cubicBezTo>
                  <a:pt x="2230509" y="2624923"/>
                  <a:pt x="2228211" y="2636624"/>
                  <a:pt x="2229131" y="2644426"/>
                </a:cubicBezTo>
                <a:cubicBezTo>
                  <a:pt x="2199276" y="2656906"/>
                  <a:pt x="2164373" y="2625703"/>
                  <a:pt x="2129466" y="2659247"/>
                </a:cubicBezTo>
                <a:cubicBezTo>
                  <a:pt x="2281487" y="2806680"/>
                  <a:pt x="2513421" y="2842953"/>
                  <a:pt x="2723312" y="2953726"/>
                </a:cubicBezTo>
                <a:cubicBezTo>
                  <a:pt x="2553377" y="2990389"/>
                  <a:pt x="2451419" y="2862456"/>
                  <a:pt x="2326496" y="2878838"/>
                </a:cubicBezTo>
                <a:cubicBezTo>
                  <a:pt x="2264036" y="2919012"/>
                  <a:pt x="2449582" y="2983367"/>
                  <a:pt x="2272759" y="3002480"/>
                </a:cubicBezTo>
                <a:cubicBezTo>
                  <a:pt x="2349461" y="3037583"/>
                  <a:pt x="2406411" y="3071905"/>
                  <a:pt x="2459226" y="3112471"/>
                </a:cubicBezTo>
                <a:cubicBezTo>
                  <a:pt x="2553377" y="3185016"/>
                  <a:pt x="2571749" y="3232602"/>
                  <a:pt x="2528117" y="3330111"/>
                </a:cubicBezTo>
                <a:cubicBezTo>
                  <a:pt x="2499642" y="3394076"/>
                  <a:pt x="2457848" y="3452973"/>
                  <a:pt x="2494590" y="3529029"/>
                </a:cubicBezTo>
                <a:cubicBezTo>
                  <a:pt x="2520308" y="3581294"/>
                  <a:pt x="2510206" y="3615617"/>
                  <a:pt x="2414677" y="3592215"/>
                </a:cubicBezTo>
                <a:cubicBezTo>
                  <a:pt x="2311799" y="3567251"/>
                  <a:pt x="2273221" y="3614057"/>
                  <a:pt x="2298940" y="3705716"/>
                </a:cubicBezTo>
                <a:cubicBezTo>
                  <a:pt x="2315473" y="3764612"/>
                  <a:pt x="2298020" y="3782553"/>
                  <a:pt x="2227294" y="3775921"/>
                </a:cubicBezTo>
                <a:cubicBezTo>
                  <a:pt x="2149215" y="3768512"/>
                  <a:pt x="2074811" y="3729898"/>
                  <a:pt x="1978366" y="3748620"/>
                </a:cubicBezTo>
                <a:cubicBezTo>
                  <a:pt x="2055522" y="3855492"/>
                  <a:pt x="2220403" y="3825068"/>
                  <a:pt x="2310421" y="3926868"/>
                </a:cubicBezTo>
                <a:cubicBezTo>
                  <a:pt x="2202950" y="3927259"/>
                  <a:pt x="2120739" y="3926868"/>
                  <a:pt x="2041285" y="3904635"/>
                </a:cubicBezTo>
                <a:cubicBezTo>
                  <a:pt x="2008216" y="3895664"/>
                  <a:pt x="1971934" y="3886305"/>
                  <a:pt x="1953565" y="3917116"/>
                </a:cubicBezTo>
                <a:cubicBezTo>
                  <a:pt x="1931978" y="3954170"/>
                  <a:pt x="1976527" y="3968211"/>
                  <a:pt x="2003623" y="3974842"/>
                </a:cubicBezTo>
                <a:cubicBezTo>
                  <a:pt x="2079866" y="3993563"/>
                  <a:pt x="2138192" y="4038028"/>
                  <a:pt x="2201114" y="4072742"/>
                </a:cubicBezTo>
                <a:cubicBezTo>
                  <a:pt x="2339356" y="4148800"/>
                  <a:pt x="2490917" y="4212375"/>
                  <a:pt x="2608032" y="4337967"/>
                </a:cubicBezTo>
                <a:cubicBezTo>
                  <a:pt x="2460606" y="4305983"/>
                  <a:pt x="2350838" y="4231487"/>
                  <a:pt x="2213973" y="4216277"/>
                </a:cubicBezTo>
                <a:cubicBezTo>
                  <a:pt x="2332467" y="4330557"/>
                  <a:pt x="2484945" y="4405834"/>
                  <a:pt x="2629158" y="4488911"/>
                </a:cubicBezTo>
                <a:cubicBezTo>
                  <a:pt x="2670494" y="4512315"/>
                  <a:pt x="2712289" y="4528306"/>
                  <a:pt x="2721471" y="4579399"/>
                </a:cubicBezTo>
                <a:cubicBezTo>
                  <a:pt x="2739385" y="4678470"/>
                  <a:pt x="2793121" y="4760378"/>
                  <a:pt x="2907939" y="4804062"/>
                </a:cubicBezTo>
                <a:cubicBezTo>
                  <a:pt x="2908859" y="4804452"/>
                  <a:pt x="2902428" y="4819274"/>
                  <a:pt x="2898753" y="4829414"/>
                </a:cubicBezTo>
                <a:cubicBezTo>
                  <a:pt x="2828485" y="4832536"/>
                  <a:pt x="2772912" y="4774028"/>
                  <a:pt x="2683352" y="4793141"/>
                </a:cubicBezTo>
                <a:cubicBezTo>
                  <a:pt x="2769239" y="4872708"/>
                  <a:pt x="2840885" y="4944087"/>
                  <a:pt x="2962594" y="4981920"/>
                </a:cubicBezTo>
                <a:cubicBezTo>
                  <a:pt x="3059960" y="5011952"/>
                  <a:pt x="3180289" y="5029503"/>
                  <a:pt x="3251019" y="5127012"/>
                </a:cubicBezTo>
                <a:cubicBezTo>
                  <a:pt x="3168808" y="5146126"/>
                  <a:pt x="3107723" y="5121944"/>
                  <a:pt x="3046180" y="5104781"/>
                </a:cubicBezTo>
                <a:cubicBezTo>
                  <a:pt x="2952030" y="5078258"/>
                  <a:pt x="2858796" y="5048226"/>
                  <a:pt x="2764646" y="5021703"/>
                </a:cubicBezTo>
                <a:cubicBezTo>
                  <a:pt x="2728821" y="5011563"/>
                  <a:pt x="2689782" y="5004540"/>
                  <a:pt x="2666820" y="5052905"/>
                </a:cubicBezTo>
                <a:cubicBezTo>
                  <a:pt x="2786691" y="5063047"/>
                  <a:pt x="2858337" y="5128575"/>
                  <a:pt x="2933657" y="5190198"/>
                </a:cubicBezTo>
                <a:cubicBezTo>
                  <a:pt x="2975911" y="5224912"/>
                  <a:pt x="3010358" y="5271328"/>
                  <a:pt x="3086598" y="5253776"/>
                </a:cubicBezTo>
                <a:cubicBezTo>
                  <a:pt x="3126554" y="5244415"/>
                  <a:pt x="3151814" y="5270547"/>
                  <a:pt x="3147680" y="5302531"/>
                </a:cubicBezTo>
                <a:cubicBezTo>
                  <a:pt x="3132525" y="5415251"/>
                  <a:pt x="3225759" y="5454645"/>
                  <a:pt x="3322204" y="5476487"/>
                </a:cubicBezTo>
                <a:cubicBezTo>
                  <a:pt x="3504998" y="5517440"/>
                  <a:pt x="3657018" y="5613779"/>
                  <a:pt x="3834758" y="5666434"/>
                </a:cubicBezTo>
                <a:cubicBezTo>
                  <a:pt x="4007445" y="5717529"/>
                  <a:pt x="4141095" y="5838830"/>
                  <a:pt x="4314240" y="5902409"/>
                </a:cubicBezTo>
                <a:cubicBezTo>
                  <a:pt x="4439624" y="5948433"/>
                  <a:pt x="4559494" y="6007718"/>
                  <a:pt x="4688552" y="6049453"/>
                </a:cubicBezTo>
                <a:cubicBezTo>
                  <a:pt x="4993968" y="6148131"/>
                  <a:pt x="5305360" y="6227308"/>
                  <a:pt x="5634660" y="6238620"/>
                </a:cubicBezTo>
                <a:cubicBezTo>
                  <a:pt x="5906549" y="6247590"/>
                  <a:pt x="8264931" y="6239010"/>
                  <a:pt x="9222980" y="4955397"/>
                </a:cubicBezTo>
                <a:cubicBezTo>
                  <a:pt x="9241350" y="4949155"/>
                  <a:pt x="9262017" y="4932775"/>
                  <a:pt x="9268448" y="4917173"/>
                </a:cubicBezTo>
                <a:cubicBezTo>
                  <a:pt x="9299220" y="4844235"/>
                  <a:pt x="9374540" y="4812644"/>
                  <a:pt x="9442512" y="4773251"/>
                </a:cubicBezTo>
                <a:cubicBezTo>
                  <a:pt x="9502220" y="4738536"/>
                  <a:pt x="9565600" y="4702263"/>
                  <a:pt x="9590400" y="4643756"/>
                </a:cubicBezTo>
                <a:cubicBezTo>
                  <a:pt x="9623008" y="4565749"/>
                  <a:pt x="9530236" y="4629716"/>
                  <a:pt x="9513242" y="4600073"/>
                </a:cubicBezTo>
                <a:cubicBezTo>
                  <a:pt x="9548605" y="4559509"/>
                  <a:pt x="9603261" y="4522454"/>
                  <a:pt x="9617498" y="4476430"/>
                </a:cubicBezTo>
                <a:cubicBezTo>
                  <a:pt x="9669394" y="4310276"/>
                  <a:pt x="9781460" y="4189364"/>
                  <a:pt x="9949094" y="4095364"/>
                </a:cubicBezTo>
                <a:cubicBezTo>
                  <a:pt x="9997318" y="4068452"/>
                  <a:pt x="10029007" y="4019306"/>
                  <a:pt x="10094686" y="4011507"/>
                </a:cubicBezTo>
                <a:cubicBezTo>
                  <a:pt x="10240735" y="3994345"/>
                  <a:pt x="10194808" y="3860171"/>
                  <a:pt x="10271967" y="3800497"/>
                </a:cubicBezTo>
                <a:cubicBezTo>
                  <a:pt x="10286662" y="3789184"/>
                  <a:pt x="10299980" y="3766953"/>
                  <a:pt x="10297226" y="3751742"/>
                </a:cubicBezTo>
                <a:cubicBezTo>
                  <a:pt x="10293091" y="3729898"/>
                  <a:pt x="10275639" y="3709227"/>
                  <a:pt x="10260943" y="3689723"/>
                </a:cubicBezTo>
                <a:cubicBezTo>
                  <a:pt x="10245786" y="3670222"/>
                  <a:pt x="10222825" y="3653061"/>
                  <a:pt x="10233847" y="3627319"/>
                </a:cubicBezTo>
                <a:cubicBezTo>
                  <a:pt x="10238437" y="3616788"/>
                  <a:pt x="10235225" y="3580125"/>
                  <a:pt x="10269209" y="3608986"/>
                </a:cubicBezTo>
                <a:cubicBezTo>
                  <a:pt x="10362443" y="3688165"/>
                  <a:pt x="10416637" y="3613279"/>
                  <a:pt x="10496550" y="3577393"/>
                </a:cubicBezTo>
                <a:cubicBezTo>
                  <a:pt x="10432253" y="3540340"/>
                  <a:pt x="10374383" y="3514208"/>
                  <a:pt x="10364738" y="3458823"/>
                </a:cubicBezTo>
                <a:cubicBezTo>
                  <a:pt x="10344991" y="3344542"/>
                  <a:pt x="10260485" y="3292277"/>
                  <a:pt x="10132346" y="3282137"/>
                </a:cubicBezTo>
                <a:cubicBezTo>
                  <a:pt x="10179650" y="3171757"/>
                  <a:pt x="10179650" y="3171757"/>
                  <a:pt x="10026712" y="3156543"/>
                </a:cubicBezTo>
                <a:cubicBezTo>
                  <a:pt x="10085499" y="3086337"/>
                  <a:pt x="10085499" y="3068396"/>
                  <a:pt x="10014312" y="3044213"/>
                </a:cubicBezTo>
                <a:cubicBezTo>
                  <a:pt x="9945880" y="3021201"/>
                  <a:pt x="9870100" y="3013401"/>
                  <a:pt x="9806718" y="2977907"/>
                </a:cubicBezTo>
                <a:cubicBezTo>
                  <a:pt x="9865047" y="2888199"/>
                  <a:pt x="9881580" y="2784060"/>
                  <a:pt x="10001912" y="2740374"/>
                </a:cubicBezTo>
                <a:cubicBezTo>
                  <a:pt x="10020741" y="2733743"/>
                  <a:pt x="10033600" y="2706830"/>
                  <a:pt x="10021662" y="2691231"/>
                </a:cubicBezTo>
                <a:cubicBezTo>
                  <a:pt x="9978030" y="2634675"/>
                  <a:pt x="10040492" y="2527414"/>
                  <a:pt x="9904546" y="2515322"/>
                </a:cubicBezTo>
                <a:cubicBezTo>
                  <a:pt x="9887552" y="2514152"/>
                  <a:pt x="9871936" y="2502450"/>
                  <a:pt x="9885256" y="2487240"/>
                </a:cubicBezTo>
                <a:cubicBezTo>
                  <a:pt x="9931184" y="2434196"/>
                  <a:pt x="9875611" y="2437706"/>
                  <a:pt x="9842085" y="2431074"/>
                </a:cubicBezTo>
                <a:cubicBezTo>
                  <a:pt x="9801668" y="2422884"/>
                  <a:pt x="9755740" y="2446287"/>
                  <a:pt x="9718078" y="2417424"/>
                </a:cubicBezTo>
                <a:cubicBezTo>
                  <a:pt x="9726806" y="2386999"/>
                  <a:pt x="9759413" y="2387390"/>
                  <a:pt x="9782378" y="2377641"/>
                </a:cubicBezTo>
                <a:cubicBezTo>
                  <a:pt x="9849430" y="2349558"/>
                  <a:pt x="9904086" y="2316013"/>
                  <a:pt x="9907302" y="2243078"/>
                </a:cubicBezTo>
                <a:cubicBezTo>
                  <a:pt x="9909596" y="2184182"/>
                  <a:pt x="9916946" y="2132305"/>
                  <a:pt x="9824171" y="2114365"/>
                </a:cubicBezTo>
                <a:cubicBezTo>
                  <a:pt x="9785593" y="2106953"/>
                  <a:pt x="9796616" y="2064440"/>
                  <a:pt x="9818662" y="2043377"/>
                </a:cubicBezTo>
                <a:cubicBezTo>
                  <a:pt x="9858160" y="2005933"/>
                  <a:pt x="9890766" y="1956008"/>
                  <a:pt x="9958740" y="1952499"/>
                </a:cubicBezTo>
                <a:cubicBezTo>
                  <a:pt x="10000075" y="1950158"/>
                  <a:pt x="10031764" y="1934556"/>
                  <a:pt x="10064374" y="1916615"/>
                </a:cubicBezTo>
                <a:cubicBezTo>
                  <a:pt x="10087795" y="1903743"/>
                  <a:pt x="10115810" y="1892823"/>
                  <a:pt x="10113055" y="1865131"/>
                </a:cubicBezTo>
                <a:cubicBezTo>
                  <a:pt x="10110302" y="1838607"/>
                  <a:pt x="10083203" y="1827686"/>
                  <a:pt x="10055646" y="1822227"/>
                </a:cubicBezTo>
                <a:cubicBezTo>
                  <a:pt x="9963792" y="1804675"/>
                  <a:pt x="9877448" y="1778933"/>
                  <a:pt x="9800748" y="1720036"/>
                </a:cubicBezTo>
                <a:cubicBezTo>
                  <a:pt x="9851726" y="1688834"/>
                  <a:pt x="9900410" y="1666211"/>
                  <a:pt x="9938071" y="1634617"/>
                </a:cubicBezTo>
                <a:cubicBezTo>
                  <a:pt x="10029007" y="1558172"/>
                  <a:pt x="9258802" y="1317517"/>
                  <a:pt x="9220224" y="1231709"/>
                </a:cubicBezTo>
                <a:cubicBezTo>
                  <a:pt x="9208284" y="1205187"/>
                  <a:pt x="9167410" y="1177883"/>
                  <a:pt x="9133419" y="1170083"/>
                </a:cubicBezTo>
                <a:cubicBezTo>
                  <a:pt x="8974052" y="1133420"/>
                  <a:pt x="8835810" y="1051123"/>
                  <a:pt x="8672768" y="1020699"/>
                </a:cubicBezTo>
                <a:cubicBezTo>
                  <a:pt x="8518912" y="991837"/>
                  <a:pt x="8367350" y="953222"/>
                  <a:pt x="8198797" y="915000"/>
                </a:cubicBezTo>
                <a:cubicBezTo>
                  <a:pt x="8302134" y="819048"/>
                  <a:pt x="8485382" y="830361"/>
                  <a:pt x="8528095" y="691898"/>
                </a:cubicBezTo>
                <a:cubicBezTo>
                  <a:pt x="8361379" y="656013"/>
                  <a:pt x="8185937" y="696968"/>
                  <a:pt x="8025190" y="640021"/>
                </a:cubicBezTo>
                <a:cubicBezTo>
                  <a:pt x="8011411" y="634954"/>
                  <a:pt x="7992579" y="640021"/>
                  <a:pt x="7976047" y="641584"/>
                </a:cubicBezTo>
                <a:cubicBezTo>
                  <a:pt x="7644909" y="672005"/>
                  <a:pt x="7315149" y="645484"/>
                  <a:pt x="6988604" y="607260"/>
                </a:cubicBezTo>
                <a:cubicBezTo>
                  <a:pt x="6518305" y="552656"/>
                  <a:pt x="6046170" y="517941"/>
                  <a:pt x="5573116" y="493368"/>
                </a:cubicBezTo>
                <a:cubicBezTo>
                  <a:pt x="5182272" y="473086"/>
                  <a:pt x="4790511" y="464116"/>
                  <a:pt x="4401503" y="425112"/>
                </a:cubicBezTo>
                <a:cubicBezTo>
                  <a:pt x="3985401" y="383379"/>
                  <a:pt x="3569756" y="336184"/>
                  <a:pt x="3154109" y="292499"/>
                </a:cubicBezTo>
                <a:cubicBezTo>
                  <a:pt x="3135280" y="290549"/>
                  <a:pt x="3114499" y="284406"/>
                  <a:pt x="3094406" y="283966"/>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1026" name="Picture 2" descr="But Why - YouTube">
            <a:extLst>
              <a:ext uri="{FF2B5EF4-FFF2-40B4-BE49-F238E27FC236}">
                <a16:creationId xmlns:a16="http://schemas.microsoft.com/office/drawing/2014/main" id="{C7B9E744-F621-01E4-E4EC-9228CEF8BFA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172233" y="1201003"/>
            <a:ext cx="4107976" cy="4107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879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DF9F3-710D-8F61-457B-6C0DA81AC4AA}"/>
              </a:ext>
            </a:extLst>
          </p:cNvPr>
          <p:cNvSpPr>
            <a:spLocks noGrp="1"/>
          </p:cNvSpPr>
          <p:nvPr>
            <p:ph type="title"/>
          </p:nvPr>
        </p:nvSpPr>
        <p:spPr/>
        <p:txBody>
          <a:bodyPr/>
          <a:lstStyle/>
          <a:p>
            <a:r>
              <a:rPr lang="en-US" dirty="0"/>
              <a:t>Instead of this</a:t>
            </a:r>
          </a:p>
        </p:txBody>
      </p:sp>
      <p:sp>
        <p:nvSpPr>
          <p:cNvPr id="3" name="Content Placeholder 2">
            <a:extLst>
              <a:ext uri="{FF2B5EF4-FFF2-40B4-BE49-F238E27FC236}">
                <a16:creationId xmlns:a16="http://schemas.microsoft.com/office/drawing/2014/main" id="{C1595CCE-8ED0-E232-D98D-EA9D84445E3B}"/>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4ED6F7F8-76A2-523C-6CFA-E3537509308E}"/>
              </a:ext>
            </a:extLst>
          </p:cNvPr>
          <p:cNvSpPr txBox="1">
            <a:spLocks noChangeArrowheads="1"/>
          </p:cNvSpPr>
          <p:nvPr/>
        </p:nvSpPr>
        <p:spPr>
          <a:xfrm>
            <a:off x="1519860" y="1825625"/>
            <a:ext cx="9152280" cy="4799790"/>
          </a:xfrm>
          <a:prstGeom prst="rect">
            <a:avLst/>
          </a:prstGeom>
          <a:solidFill>
            <a:schemeClr val="bg2"/>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FontTx/>
              <a:buNone/>
            </a:pPr>
            <a:r>
              <a:rPr lang="en-US" altLang="en-US" sz="2500" dirty="0"/>
              <a:t>“Primary care is essential health care based on practical, scientifically sound and socially acceptable methods and technology made </a:t>
            </a:r>
            <a:r>
              <a:rPr lang="en-US" altLang="en-US" sz="2500" i="1" dirty="0"/>
              <a:t>universally accessible</a:t>
            </a:r>
            <a:r>
              <a:rPr lang="en-US" altLang="en-US" sz="2500" dirty="0"/>
              <a:t> to individual and families in the community through their </a:t>
            </a:r>
            <a:r>
              <a:rPr lang="en-US" altLang="en-US" sz="2500" i="1" dirty="0"/>
              <a:t>full participation</a:t>
            </a:r>
            <a:r>
              <a:rPr lang="en-US" altLang="en-US" sz="2500" dirty="0"/>
              <a:t> and at a cost that the </a:t>
            </a:r>
            <a:r>
              <a:rPr lang="en-US" altLang="en-US" sz="2500" i="1" dirty="0"/>
              <a:t>community and country can afford</a:t>
            </a:r>
            <a:r>
              <a:rPr lang="en-US" altLang="en-US" sz="2500" dirty="0"/>
              <a:t>…</a:t>
            </a:r>
          </a:p>
          <a:p>
            <a:pPr>
              <a:buFontTx/>
              <a:buNone/>
            </a:pPr>
            <a:endParaRPr lang="en-US" altLang="en-US" sz="2500" dirty="0"/>
          </a:p>
          <a:p>
            <a:pPr>
              <a:buFontTx/>
              <a:buNone/>
            </a:pPr>
            <a:r>
              <a:rPr lang="en-US" altLang="en-US" sz="2500" dirty="0"/>
              <a:t>It forms an integral part of both the country’s health system, of which it is </a:t>
            </a:r>
            <a:r>
              <a:rPr lang="en-US" altLang="en-US" sz="2500" b="1" i="1" dirty="0"/>
              <a:t>the central function</a:t>
            </a:r>
            <a:r>
              <a:rPr lang="en-US" altLang="en-US" sz="2500" dirty="0"/>
              <a:t> and main focus, and overall </a:t>
            </a:r>
            <a:r>
              <a:rPr lang="en-US" altLang="en-US" sz="2500" i="1" dirty="0"/>
              <a:t>social</a:t>
            </a:r>
            <a:r>
              <a:rPr lang="en-US" altLang="en-US" sz="2500" dirty="0"/>
              <a:t> </a:t>
            </a:r>
            <a:r>
              <a:rPr lang="en-US" altLang="en-US" sz="2500" i="1" dirty="0"/>
              <a:t>economic development</a:t>
            </a:r>
            <a:r>
              <a:rPr lang="en-US" altLang="en-US" sz="2500" dirty="0"/>
              <a:t> of the community</a:t>
            </a:r>
          </a:p>
          <a:p>
            <a:pPr>
              <a:buFontTx/>
              <a:buNone/>
            </a:pPr>
            <a:r>
              <a:rPr lang="en-US" altLang="en-US" sz="2500" dirty="0"/>
              <a:t>-Declaration of Alma Ata, WHA, 1978</a:t>
            </a:r>
          </a:p>
        </p:txBody>
      </p:sp>
    </p:spTree>
    <p:extLst>
      <p:ext uri="{BB962C8B-B14F-4D97-AF65-F5344CB8AC3E}">
        <p14:creationId xmlns:p14="http://schemas.microsoft.com/office/powerpoint/2010/main" val="11289942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1c063a29-87db-4907-9db2-f048ff797aaf}" enabled="1" method="Privileged" siteId="{7dd12bd6-325a-411f-8fed-b8004b6f2a52}" removed="0"/>
</clbl:labelList>
</file>

<file path=docProps/app.xml><?xml version="1.0" encoding="utf-8"?>
<Properties xmlns="http://schemas.openxmlformats.org/officeDocument/2006/extended-properties" xmlns:vt="http://schemas.openxmlformats.org/officeDocument/2006/docPropsVTypes">
  <TotalTime>0</TotalTime>
  <Words>1393</Words>
  <Application>Microsoft Office PowerPoint</Application>
  <PresentationFormat>Widescreen</PresentationFormat>
  <Paragraphs>117</Paragraphs>
  <Slides>42</Slides>
  <Notes>7</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4" baseType="lpstr">
      <vt:lpstr>Arial</vt:lpstr>
      <vt:lpstr>Arial</vt:lpstr>
      <vt:lpstr>Calibri</vt:lpstr>
      <vt:lpstr>Cambria</vt:lpstr>
      <vt:lpstr>Georgia</vt:lpstr>
      <vt:lpstr>Lucida Bright</vt:lpstr>
      <vt:lpstr>Tahoma</vt:lpstr>
      <vt:lpstr>Times New Roman</vt:lpstr>
      <vt:lpstr>Trebuchet MS</vt:lpstr>
      <vt:lpstr>Tw Cen MT</vt:lpstr>
      <vt:lpstr>Office Theme</vt:lpstr>
      <vt:lpstr>Chart</vt:lpstr>
      <vt:lpstr>PowerPoint Presentation</vt:lpstr>
      <vt:lpstr>Formative experiences shaped my understanding of what primary care could &amp; should be…</vt:lpstr>
      <vt:lpstr>Primary Care as Essential, not Basic</vt:lpstr>
      <vt:lpstr>In the U.S., primary care is in no way central, and the outcomes show it</vt:lpstr>
      <vt:lpstr>But the reality is, through a health care lens, our differences couldn’t be any more stark</vt:lpstr>
      <vt:lpstr>The U.S. suffers worse health outcomes, whether measured in quality… or longevity</vt:lpstr>
      <vt:lpstr>PowerPoint Presentation</vt:lpstr>
      <vt:lpstr>PowerPoint Presentation</vt:lpstr>
      <vt:lpstr>Instead of this</vt:lpstr>
      <vt:lpstr>The U.S. does this:</vt:lpstr>
      <vt:lpstr>PowerPoint Presentation</vt:lpstr>
      <vt:lpstr>PowerPoint Presentation</vt:lpstr>
      <vt:lpstr>PowerPoint Presentation</vt:lpstr>
      <vt:lpstr>To achieve optimal, essential Primary Health Care delivering on these 4 or 7Cs, we need</vt:lpstr>
      <vt:lpstr>PowerPoint Presentation</vt:lpstr>
      <vt:lpstr>Solutions? Measuring, Benchmarking, &amp; targeting increases in “PC Spend”</vt:lpstr>
      <vt:lpstr>PowerPoint Presentation</vt:lpstr>
      <vt:lpstr>PowerPoint Presentation</vt:lpstr>
      <vt:lpstr>PowerPoint Presentation</vt:lpstr>
      <vt:lpstr>Implementing High Quality Primary Care: A Review of the recent NAM report  Fulbright Specialist Visit – Singapore  Andrew Bazemore, MD MPH   </vt:lpstr>
      <vt:lpstr>PowerPoint Presentation</vt:lpstr>
      <vt:lpstr>Pay for primary care teams to care for people, not doctors to deliver services</vt:lpstr>
      <vt:lpstr>Measurement matters in payment design for optimized, essential PHC</vt:lpstr>
      <vt:lpstr>Behavioral Economics: Harnessing Nudge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Bodenheimer: Teams &amp; “Teamlets” the cornerstone among 10 building blocks of High Performing PC</vt:lpstr>
      <vt:lpstr>Person-Centered, Team-Based, Integrated Primary Care delivery:  Canterbury Health Pathways</vt:lpstr>
      <vt:lpstr>Integrated Primary Health Care in Spain</vt:lpstr>
      <vt:lpstr>PowerPoint Presentation</vt:lpstr>
      <vt:lpstr>Revisiting old concepts in a new age of Tailoring: PC teams using COPC to identify ‘problemsheds &amp; create “Communities of Solution”</vt:lpstr>
      <vt:lpstr>PowerPoint Presentation</vt:lpstr>
      <vt:lpstr>Integrating clinical &amp; population data into Primary Care patient, population &amp; panel management</vt:lpstr>
      <vt:lpstr>PRIME &amp; PHATE</vt:lpstr>
      <vt:lpstr>Data Support, ‘Detailing’, &amp; tools to recognize and address Hotspots, and ‘Coldspots’</vt:lpstr>
      <vt:lpstr>PowerPoint Presentation</vt:lpstr>
      <vt:lpstr>Thoughts, Comments &amp; Questions welcomed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2024-05-05T21:05:50Z</dcterms:created>
  <dcterms:modified xsi:type="dcterms:W3CDTF">2024-05-05T21:07:21Z</dcterms:modified>
</cp:coreProperties>
</file>