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79" r:id="rId4"/>
    <p:sldId id="258" r:id="rId5"/>
    <p:sldId id="259" r:id="rId6"/>
    <p:sldId id="260" r:id="rId7"/>
    <p:sldId id="261" r:id="rId8"/>
    <p:sldId id="263" r:id="rId9"/>
    <p:sldId id="264" r:id="rId10"/>
    <p:sldId id="265" r:id="rId11"/>
    <p:sldId id="266" r:id="rId12"/>
    <p:sldId id="267" r:id="rId13"/>
    <p:sldId id="262"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4" r:id="rId30"/>
    <p:sldId id="285" r:id="rId31"/>
    <p:sldId id="286" r:id="rId32"/>
    <p:sldId id="292" r:id="rId33"/>
    <p:sldId id="287" r:id="rId34"/>
    <p:sldId id="288" r:id="rId35"/>
    <p:sldId id="289" r:id="rId36"/>
    <p:sldId id="290" r:id="rId37"/>
    <p:sldId id="29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3" d="100"/>
          <a:sy n="93" d="100"/>
        </p:scale>
        <p:origin x="-7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DB80BD2E-0082-B44D-9FC7-8E9181312219}"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4CB47A7-19A6-B84D-AAAB-861BEB4A6C0C}" type="datetimeFigureOut">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64CB47A7-19A6-B84D-AAAB-861BEB4A6C0C}" type="datetimeFigureOut">
              <a:rPr lang="en-US" smtClean="0"/>
              <a:pPr/>
              <a:t>1/26/12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0BD2E-0082-B44D-9FC7-8E91813122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B47A7-19A6-B84D-AAAB-861BEB4A6C0C}" type="datetimeFigureOut">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0BD2E-0082-B44D-9FC7-8E918131221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64CB47A7-19A6-B84D-AAAB-861BEB4A6C0C}" type="datetimeFigureOut">
              <a:rPr lang="en-US" smtClean="0"/>
              <a:pPr/>
              <a:t>1/26/12</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DB80BD2E-0082-B44D-9FC7-8E9181312219}"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64CB47A7-19A6-B84D-AAAB-861BEB4A6C0C}" type="datetimeFigureOut">
              <a:rPr lang="en-US" smtClean="0"/>
              <a:pPr/>
              <a:t>1/26/12</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DB80BD2E-0082-B44D-9FC7-8E918131221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64CB47A7-19A6-B84D-AAAB-861BEB4A6C0C}" type="datetimeFigureOut">
              <a:rPr lang="en-US" smtClean="0"/>
              <a:pPr/>
              <a:t>1/26/12</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DB80BD2E-0082-B44D-9FC7-8E918131221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4CB47A7-19A6-B84D-AAAB-861BEB4A6C0C}" type="datetimeFigureOut">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0BD2E-0082-B44D-9FC7-8E918131221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4CB47A7-19A6-B84D-AAAB-861BEB4A6C0C}" type="datetimeFigureOut">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0BD2E-0082-B44D-9FC7-8E91813122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4CB47A7-19A6-B84D-AAAB-861BEB4A6C0C}" type="datetimeFigureOut">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0BD2E-0082-B44D-9FC7-8E91813122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B47A7-19A6-B84D-AAAB-861BEB4A6C0C}" type="datetimeFigureOut">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0BD2E-0082-B44D-9FC7-8E91813122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4CB47A7-19A6-B84D-AAAB-861BEB4A6C0C}" type="datetimeFigureOut">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0BD2E-0082-B44D-9FC7-8E91813122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4CB47A7-19A6-B84D-AAAB-861BEB4A6C0C}" type="datetimeFigureOut">
              <a:rPr lang="en-US" smtClean="0"/>
              <a:pPr/>
              <a:t>1/26/12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0BD2E-0082-B44D-9FC7-8E9181312219}"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4CB47A7-19A6-B84D-AAAB-861BEB4A6C0C}" type="datetimeFigureOut">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0BD2E-0082-B44D-9FC7-8E9181312219}"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4CB47A7-19A6-B84D-AAAB-861BEB4A6C0C}" type="datetimeFigureOut">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0BD2E-0082-B44D-9FC7-8E9181312219}"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4CB47A7-19A6-B84D-AAAB-861BEB4A6C0C}" type="datetimeFigureOut">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0BD2E-0082-B44D-9FC7-8E9181312219}"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4CB47A7-19A6-B84D-AAAB-861BEB4A6C0C}" type="datetimeFigureOut">
              <a:rPr lang="en-US" smtClean="0"/>
              <a:pPr/>
              <a:t>1/26/12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0BD2E-0082-B44D-9FC7-8E91813122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64CB47A7-19A6-B84D-AAAB-861BEB4A6C0C}" type="datetimeFigureOut">
              <a:rPr lang="en-US" smtClean="0"/>
              <a:pPr/>
              <a:t>1/26/12</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DB80BD2E-0082-B44D-9FC7-8E91813122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Preoperative Management of Adolescents Undergoing Elective Surgery </a:t>
            </a:r>
            <a:endParaRPr lang="en-US" dirty="0"/>
          </a:p>
        </p:txBody>
      </p:sp>
      <p:sp>
        <p:nvSpPr>
          <p:cNvPr id="3" name="Subtitle 2"/>
          <p:cNvSpPr>
            <a:spLocks noGrp="1"/>
          </p:cNvSpPr>
          <p:nvPr>
            <p:ph type="subTitle" idx="1"/>
          </p:nvPr>
        </p:nvSpPr>
        <p:spPr/>
        <p:txBody>
          <a:bodyPr/>
          <a:lstStyle/>
          <a:p>
            <a:pPr algn="ctr"/>
            <a:r>
              <a:rPr lang="en-US" dirty="0" smtClean="0"/>
              <a:t>Nina L. Shapiro, MD</a:t>
            </a:r>
          </a:p>
          <a:p>
            <a:pPr algn="ctr"/>
            <a:r>
              <a:rPr lang="en-US" dirty="0" smtClean="0"/>
              <a:t>Associate Professor</a:t>
            </a:r>
          </a:p>
          <a:p>
            <a:pPr algn="ctr"/>
            <a:r>
              <a:rPr lang="en-US" dirty="0" smtClean="0"/>
              <a:t>Department of Head and Neck Surgery</a:t>
            </a:r>
          </a:p>
          <a:p>
            <a:pPr algn="ctr"/>
            <a:r>
              <a:rPr lang="en-US" dirty="0" smtClean="0"/>
              <a:t>David Geffen School of Medicine at UCLA</a:t>
            </a:r>
          </a:p>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Refuse	</a:t>
            </a:r>
            <a:endParaRPr lang="en-US" dirty="0"/>
          </a:p>
        </p:txBody>
      </p:sp>
      <p:sp>
        <p:nvSpPr>
          <p:cNvPr id="3" name="Content Placeholder 2"/>
          <p:cNvSpPr>
            <a:spLocks noGrp="1"/>
          </p:cNvSpPr>
          <p:nvPr>
            <p:ph idx="1"/>
          </p:nvPr>
        </p:nvSpPr>
        <p:spPr/>
        <p:txBody>
          <a:bodyPr/>
          <a:lstStyle/>
          <a:p>
            <a:r>
              <a:rPr lang="en-US" dirty="0" smtClean="0"/>
              <a:t>Competent adults may refuse treatment at any stage </a:t>
            </a:r>
          </a:p>
          <a:p>
            <a:r>
              <a:rPr lang="en-US" dirty="0" smtClean="0"/>
              <a:t>Coercion may be considered assault</a:t>
            </a:r>
          </a:p>
          <a:p>
            <a:endParaRPr lang="en-US" dirty="0" smtClean="0"/>
          </a:p>
          <a:p>
            <a:r>
              <a:rPr lang="en-US" dirty="0" smtClean="0"/>
              <a:t>AAP Policy Statement</a:t>
            </a:r>
          </a:p>
          <a:p>
            <a:pPr lvl="1"/>
            <a:r>
              <a:rPr lang="en-US" dirty="0" smtClean="0"/>
              <a:t>Informed consent, parental permission, and assent in pediatric practice</a:t>
            </a:r>
          </a:p>
          <a:p>
            <a:pPr lvl="2"/>
            <a:endParaRPr lang="en-US" dirty="0" smtClean="0"/>
          </a:p>
          <a:p>
            <a:pPr lvl="2"/>
            <a:r>
              <a:rPr lang="en-US" dirty="0" smtClean="0"/>
              <a:t>There are clinical situations in which a refusal to assent (or dissent) may be ethically binding</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Informed consent for (not by) minors</a:t>
            </a:r>
            <a:endParaRPr lang="en-US" dirty="0"/>
          </a:p>
        </p:txBody>
      </p:sp>
      <p:sp>
        <p:nvSpPr>
          <p:cNvPr id="3" name="Content Placeholder 2"/>
          <p:cNvSpPr>
            <a:spLocks noGrp="1"/>
          </p:cNvSpPr>
          <p:nvPr>
            <p:ph idx="1"/>
          </p:nvPr>
        </p:nvSpPr>
        <p:spPr/>
        <p:txBody>
          <a:bodyPr/>
          <a:lstStyle/>
          <a:p>
            <a:r>
              <a:rPr lang="en-US" dirty="0" smtClean="0"/>
              <a:t>Informed consent is given based upon a clear appreciation and understanding of the facts, implications, and future consequences of an action</a:t>
            </a:r>
          </a:p>
          <a:p>
            <a:endParaRPr lang="en-US" dirty="0" smtClean="0"/>
          </a:p>
          <a:p>
            <a:r>
              <a:rPr lang="en-US" dirty="0" smtClean="0"/>
              <a:t>When a parent signs an informed consent, full disclosure from a minor to a parent must occur.</a:t>
            </a:r>
          </a:p>
          <a:p>
            <a:pPr lvl="1"/>
            <a:endParaRPr lang="en-US" dirty="0" smtClean="0"/>
          </a:p>
          <a:p>
            <a:pPr lvl="1"/>
            <a:r>
              <a:rPr lang="en-US" dirty="0" smtClean="0"/>
              <a:t>DOES THIS HAPPEN??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 PREGNANCY</a:t>
            </a:r>
            <a:endParaRPr lang="en-US" dirty="0"/>
          </a:p>
        </p:txBody>
      </p:sp>
      <p:pic>
        <p:nvPicPr>
          <p:cNvPr id="4" name="Content Placeholder 3" descr="teenshhh.jpg"/>
          <p:cNvPicPr>
            <a:picLocks noGrp="1" noChangeAspect="1"/>
          </p:cNvPicPr>
          <p:nvPr>
            <p:ph idx="1"/>
          </p:nvPr>
        </p:nvPicPr>
        <p:blipFill>
          <a:blip r:embed="rId2"/>
          <a:srcRect l="-74703" r="-74703"/>
          <a:stretch>
            <a:fillRect/>
          </a:stretch>
        </p:blipFill>
        <p:spPr>
          <a:xfrm>
            <a:off x="474428" y="1659349"/>
            <a:ext cx="7583487" cy="4612342"/>
          </a:xfr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a:t>
            </a:r>
            <a:endParaRPr lang="en-US" dirty="0"/>
          </a:p>
        </p:txBody>
      </p:sp>
      <p:sp>
        <p:nvSpPr>
          <p:cNvPr id="3" name="Content Placeholder 2"/>
          <p:cNvSpPr>
            <a:spLocks noGrp="1"/>
          </p:cNvSpPr>
          <p:nvPr>
            <p:ph idx="1"/>
          </p:nvPr>
        </p:nvSpPr>
        <p:spPr/>
        <p:txBody>
          <a:bodyPr/>
          <a:lstStyle/>
          <a:p>
            <a:r>
              <a:rPr lang="en-US" dirty="0" smtClean="0"/>
              <a:t>13-year-old for tonsillectomy</a:t>
            </a:r>
          </a:p>
          <a:p>
            <a:r>
              <a:rPr lang="en-US" dirty="0" smtClean="0"/>
              <a:t>LMP ‘unknown’</a:t>
            </a:r>
          </a:p>
          <a:p>
            <a:r>
              <a:rPr lang="en-US" dirty="0" smtClean="0"/>
              <a:t>Boyfriend with the family in </a:t>
            </a:r>
            <a:r>
              <a:rPr lang="en-US" dirty="0" err="1" smtClean="0"/>
              <a:t>preop</a:t>
            </a:r>
            <a:r>
              <a:rPr lang="en-US" dirty="0" smtClean="0"/>
              <a:t> area</a:t>
            </a:r>
          </a:p>
          <a:p>
            <a:r>
              <a:rPr lang="en-US" dirty="0" smtClean="0"/>
              <a:t>Do you ask about possibility of pregnancy?</a:t>
            </a:r>
          </a:p>
          <a:p>
            <a:r>
              <a:rPr lang="en-US" dirty="0" smtClean="0"/>
              <a:t>Or perform routine UCG?</a:t>
            </a:r>
          </a:p>
          <a:p>
            <a:r>
              <a:rPr lang="en-US" dirty="0" smtClean="0"/>
              <a:t>At what age?</a:t>
            </a:r>
          </a:p>
          <a:p>
            <a:r>
              <a:rPr lang="en-US" dirty="0" smtClean="0"/>
              <a:t>What do you do with the information?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 Pregnancy in the U.S.</a:t>
            </a:r>
            <a:endParaRPr lang="en-US" dirty="0"/>
          </a:p>
        </p:txBody>
      </p:sp>
      <p:pic>
        <p:nvPicPr>
          <p:cNvPr id="4" name="Content Placeholder 3" descr="teen-pregnancies.jpg"/>
          <p:cNvPicPr>
            <a:picLocks noGrp="1" noChangeAspect="1"/>
          </p:cNvPicPr>
          <p:nvPr>
            <p:ph idx="1"/>
          </p:nvPr>
        </p:nvPicPr>
        <p:blipFill>
          <a:blip r:embed="rId2"/>
          <a:srcRect l="-28836" r="-28836"/>
          <a:stretch>
            <a:fillRect/>
          </a:stretch>
        </p:blipFill>
        <p:spPr>
          <a:xfrm>
            <a:off x="779463" y="1425388"/>
            <a:ext cx="7583487" cy="4951289"/>
          </a:xfr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Teen Pregnancy by the Numbers</a:t>
            </a:r>
            <a:endParaRPr lang="en-US" u="sng" dirty="0"/>
          </a:p>
        </p:txBody>
      </p:sp>
      <p:sp>
        <p:nvSpPr>
          <p:cNvPr id="3" name="Content Placeholder 2"/>
          <p:cNvSpPr>
            <a:spLocks noGrp="1"/>
          </p:cNvSpPr>
          <p:nvPr>
            <p:ph idx="1"/>
          </p:nvPr>
        </p:nvSpPr>
        <p:spPr/>
        <p:txBody>
          <a:bodyPr>
            <a:normAutofit lnSpcReduction="10000"/>
          </a:bodyPr>
          <a:lstStyle/>
          <a:p>
            <a:r>
              <a:rPr lang="en-US" sz="2800" dirty="0" smtClean="0"/>
              <a:t>U.S. has the highest teen pregnancy rate of industrialized nations</a:t>
            </a:r>
          </a:p>
          <a:p>
            <a:pPr>
              <a:buNone/>
            </a:pPr>
            <a:endParaRPr lang="en-US" sz="2800" dirty="0" smtClean="0"/>
          </a:p>
          <a:p>
            <a:r>
              <a:rPr lang="en-US" sz="2800" dirty="0" smtClean="0"/>
              <a:t>75.4 pregnancies per 1000 girls (1 million/year)</a:t>
            </a:r>
          </a:p>
          <a:p>
            <a:endParaRPr lang="en-US" sz="2800" dirty="0" smtClean="0"/>
          </a:p>
          <a:p>
            <a:r>
              <a:rPr lang="en-US" sz="2800" dirty="0" smtClean="0"/>
              <a:t>34% become pregnant at least once before age 20</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 and Anesthesia	</a:t>
            </a:r>
            <a:endParaRPr lang="en-US" dirty="0"/>
          </a:p>
        </p:txBody>
      </p:sp>
      <p:sp>
        <p:nvSpPr>
          <p:cNvPr id="3" name="Content Placeholder 2"/>
          <p:cNvSpPr>
            <a:spLocks noGrp="1"/>
          </p:cNvSpPr>
          <p:nvPr>
            <p:ph idx="1"/>
          </p:nvPr>
        </p:nvSpPr>
        <p:spPr/>
        <p:txBody>
          <a:bodyPr>
            <a:normAutofit/>
          </a:bodyPr>
          <a:lstStyle/>
          <a:p>
            <a:r>
              <a:rPr lang="en-US" sz="2800" dirty="0" smtClean="0"/>
              <a:t>No real evidence that pregnancy is harmful to the developing fetus</a:t>
            </a:r>
          </a:p>
          <a:p>
            <a:r>
              <a:rPr lang="en-US" sz="2800" dirty="0" smtClean="0"/>
              <a:t>No real evidence that it is not</a:t>
            </a:r>
          </a:p>
          <a:p>
            <a:r>
              <a:rPr lang="en-US" sz="2800" dirty="0" smtClean="0"/>
              <a:t>Surgical/diagnostic study risks to pregnancy</a:t>
            </a:r>
          </a:p>
          <a:p>
            <a:r>
              <a:rPr lang="en-US" sz="2800" dirty="0" smtClean="0"/>
              <a:t>Cannot control for other insults– hypoxia, </a:t>
            </a:r>
            <a:r>
              <a:rPr lang="en-US" sz="2800" dirty="0" err="1" smtClean="0"/>
              <a:t>hypercapnia</a:t>
            </a:r>
            <a:r>
              <a:rPr lang="en-US" sz="2800" dirty="0" smtClean="0"/>
              <a:t>, temperature control, meds, etc</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SAB and Low Birth weight </a:t>
            </a:r>
            <a:endParaRPr lang="en-US" dirty="0"/>
          </a:p>
        </p:txBody>
      </p:sp>
      <p:sp>
        <p:nvSpPr>
          <p:cNvPr id="3" name="Content Placeholder 2"/>
          <p:cNvSpPr>
            <a:spLocks noGrp="1"/>
          </p:cNvSpPr>
          <p:nvPr>
            <p:ph idx="1"/>
          </p:nvPr>
        </p:nvSpPr>
        <p:spPr/>
        <p:txBody>
          <a:bodyPr/>
          <a:lstStyle/>
          <a:p>
            <a:r>
              <a:rPr lang="en-US" dirty="0" smtClean="0"/>
              <a:t>Women requiring non-obstetric surgery during pregnancy</a:t>
            </a:r>
          </a:p>
          <a:p>
            <a:r>
              <a:rPr lang="en-US" dirty="0" smtClean="0"/>
              <a:t>Lowest rate of preterm birth if surgery in 2</a:t>
            </a:r>
            <a:r>
              <a:rPr lang="en-US" baseline="30000" dirty="0" smtClean="0"/>
              <a:t>nd</a:t>
            </a:r>
            <a:r>
              <a:rPr lang="en-US" dirty="0" smtClean="0"/>
              <a:t> trimester (11%)</a:t>
            </a:r>
          </a:p>
          <a:p>
            <a:r>
              <a:rPr lang="en-US" dirty="0" smtClean="0"/>
              <a:t>GA associated with lower birth weight (3053g vs. 3515g, </a:t>
            </a:r>
            <a:r>
              <a:rPr lang="en-US" dirty="0" err="1" smtClean="0"/>
              <a:t>p</a:t>
            </a:r>
            <a:r>
              <a:rPr lang="en-US" dirty="0" smtClean="0"/>
              <a:t>=0.01)</a:t>
            </a:r>
          </a:p>
          <a:p>
            <a:r>
              <a:rPr lang="en-US" dirty="0" smtClean="0"/>
              <a:t>Longer, intra-abdominal, GA were independent risk factors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Adolescents</a:t>
            </a:r>
            <a:endParaRPr lang="en-US" dirty="0"/>
          </a:p>
        </p:txBody>
      </p:sp>
      <p:sp>
        <p:nvSpPr>
          <p:cNvPr id="3" name="Content Placeholder 2"/>
          <p:cNvSpPr>
            <a:spLocks noGrp="1"/>
          </p:cNvSpPr>
          <p:nvPr>
            <p:ph idx="1"/>
          </p:nvPr>
        </p:nvSpPr>
        <p:spPr/>
        <p:txBody>
          <a:bodyPr/>
          <a:lstStyle/>
          <a:p>
            <a:r>
              <a:rPr lang="en-US" dirty="0" smtClean="0"/>
              <a:t>Plan B needs prescription</a:t>
            </a:r>
          </a:p>
          <a:p>
            <a:r>
              <a:rPr lang="en-US" dirty="0" smtClean="0"/>
              <a:t>Fear of negative attitudes from physicians</a:t>
            </a:r>
          </a:p>
          <a:p>
            <a:r>
              <a:rPr lang="en-US" dirty="0" smtClean="0"/>
              <a:t>Belief that early care is unimportant</a:t>
            </a:r>
          </a:p>
          <a:p>
            <a:r>
              <a:rPr lang="en-US" dirty="0" smtClean="0"/>
              <a:t>Inexperience in medical care</a:t>
            </a:r>
          </a:p>
          <a:p>
            <a:r>
              <a:rPr lang="en-US" dirty="0" smtClean="0"/>
              <a:t>Lack of education</a:t>
            </a:r>
          </a:p>
          <a:p>
            <a:endParaRPr lang="en-US" dirty="0" smtClean="0"/>
          </a:p>
          <a:p>
            <a:r>
              <a:rPr lang="en-US" dirty="0" smtClean="0"/>
              <a:t>Leads to inadequate care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Law/’Un-informed’ Consent</a:t>
            </a:r>
            <a:endParaRPr lang="en-US" dirty="0"/>
          </a:p>
        </p:txBody>
      </p:sp>
      <p:sp>
        <p:nvSpPr>
          <p:cNvPr id="3" name="Content Placeholder 2"/>
          <p:cNvSpPr>
            <a:spLocks noGrp="1"/>
          </p:cNvSpPr>
          <p:nvPr>
            <p:ph idx="1"/>
          </p:nvPr>
        </p:nvSpPr>
        <p:spPr/>
        <p:txBody>
          <a:bodyPr/>
          <a:lstStyle/>
          <a:p>
            <a:endParaRPr lang="en-US" dirty="0" smtClean="0"/>
          </a:p>
          <a:p>
            <a:r>
              <a:rPr lang="en-US" sz="2800" dirty="0" smtClean="0"/>
              <a:t>California law:</a:t>
            </a:r>
          </a:p>
          <a:p>
            <a:r>
              <a:rPr lang="en-US" sz="2800" dirty="0" smtClean="0"/>
              <a:t>A health care provider is NOT permitted to share information of records regarding the prevention or treatment (or diagnosis) of a minor’s pregnancy with a parent or legal guardian without the minor’s written authorization.</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TEENAGERS!!</a:t>
            </a:r>
            <a:endParaRPr lang="en-US" dirty="0"/>
          </a:p>
        </p:txBody>
      </p:sp>
      <p:pic>
        <p:nvPicPr>
          <p:cNvPr id="4" name="Content Placeholder 3" descr="teenagers.jpg"/>
          <p:cNvPicPr>
            <a:picLocks noGrp="1" noChangeAspect="1"/>
          </p:cNvPicPr>
          <p:nvPr>
            <p:ph idx="1"/>
          </p:nvPr>
        </p:nvPicPr>
        <p:blipFill>
          <a:blip r:embed="rId2"/>
          <a:srcRect l="-9915" r="-9915"/>
          <a:stretch>
            <a:fillRect/>
          </a:stretch>
        </p:blipFill>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 California Law</a:t>
            </a:r>
            <a:endParaRPr lang="en-US" dirty="0"/>
          </a:p>
        </p:txBody>
      </p:sp>
      <p:sp>
        <p:nvSpPr>
          <p:cNvPr id="3" name="Content Placeholder 2"/>
          <p:cNvSpPr>
            <a:spLocks noGrp="1"/>
          </p:cNvSpPr>
          <p:nvPr>
            <p:ph idx="1"/>
          </p:nvPr>
        </p:nvSpPr>
        <p:spPr/>
        <p:txBody>
          <a:bodyPr>
            <a:normAutofit/>
          </a:bodyPr>
          <a:lstStyle/>
          <a:p>
            <a:endParaRPr lang="en-US" dirty="0" smtClean="0"/>
          </a:p>
          <a:p>
            <a:pPr>
              <a:buNone/>
            </a:pPr>
            <a:r>
              <a:rPr lang="en-US" sz="2800" dirty="0" smtClean="0"/>
              <a:t>	Providers who reveal confidential information in violation of California’s Confidentiality of Medical Information Act  and HIPAA can be found guilty of “unprofessional conduct”  and can held criminally and civilly liable, and may loose their medical license.</a:t>
            </a:r>
          </a:p>
          <a:p>
            <a:pPr>
              <a:buNone/>
            </a:pP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vs. Ethics (ASA)</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Practice: </a:t>
            </a:r>
          </a:p>
          <a:p>
            <a:pPr lvl="1"/>
            <a:r>
              <a:rPr lang="en-US" sz="2800" dirty="0" smtClean="0"/>
              <a:t>Need for testing pts even if deny possible pregnancy</a:t>
            </a:r>
          </a:p>
          <a:p>
            <a:pPr lvl="1"/>
            <a:r>
              <a:rPr lang="en-US" sz="2800" dirty="0" smtClean="0"/>
              <a:t>Test all females vs. Informed refusal of test</a:t>
            </a:r>
          </a:p>
          <a:p>
            <a:pPr lvl="1"/>
            <a:endParaRPr lang="en-US" dirty="0" smtClean="0"/>
          </a:p>
          <a:p>
            <a:pPr lvl="1"/>
            <a:endParaRPr lang="en-US" dirty="0" smtClean="0"/>
          </a:p>
          <a:p>
            <a:pPr lvl="1"/>
            <a:r>
              <a:rPr lang="en-US" sz="2400" dirty="0" smtClean="0"/>
              <a:t>Ethics:</a:t>
            </a:r>
          </a:p>
          <a:p>
            <a:pPr lvl="2"/>
            <a:r>
              <a:rPr lang="en-US" sz="2400" dirty="0" smtClean="0"/>
              <a:t>Personal information that belongs to patient</a:t>
            </a:r>
          </a:p>
          <a:p>
            <a:pPr lvl="2"/>
            <a:r>
              <a:rPr lang="en-US" sz="2400" dirty="0" smtClean="0"/>
              <a:t>Right to proceed with anesthesia and surgery if she desires</a:t>
            </a:r>
          </a:p>
          <a:p>
            <a:pPr lvl="2"/>
            <a:r>
              <a:rPr lang="en-US" sz="2400" dirty="0" smtClean="0"/>
              <a:t>Testing offered but not required?</a:t>
            </a:r>
          </a:p>
          <a:p>
            <a:pPr lvl="1">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a:t>
            </a:r>
            <a:endParaRPr lang="en-US" dirty="0"/>
          </a:p>
        </p:txBody>
      </p:sp>
      <p:sp>
        <p:nvSpPr>
          <p:cNvPr id="3" name="Content Placeholder 2"/>
          <p:cNvSpPr>
            <a:spLocks noGrp="1"/>
          </p:cNvSpPr>
          <p:nvPr>
            <p:ph idx="1"/>
          </p:nvPr>
        </p:nvSpPr>
        <p:spPr/>
        <p:txBody>
          <a:bodyPr/>
          <a:lstStyle/>
          <a:p>
            <a:r>
              <a:rPr lang="en-US" dirty="0" smtClean="0"/>
              <a:t>Educational information during office visit</a:t>
            </a:r>
          </a:p>
          <a:p>
            <a:r>
              <a:rPr lang="en-US" dirty="0" smtClean="0"/>
              <a:t>Questionnaire without parental presence</a:t>
            </a:r>
          </a:p>
          <a:p>
            <a:r>
              <a:rPr lang="en-US" dirty="0" smtClean="0"/>
              <a:t>Thorough history</a:t>
            </a:r>
          </a:p>
          <a:p>
            <a:r>
              <a:rPr lang="en-US" dirty="0" smtClean="0"/>
              <a:t>Importance of full disclosure</a:t>
            </a:r>
          </a:p>
          <a:p>
            <a:r>
              <a:rPr lang="en-US" dirty="0" smtClean="0"/>
              <a:t>Confidentiality and judgment-free discussion</a:t>
            </a:r>
          </a:p>
          <a:p>
            <a:r>
              <a:rPr lang="en-US" dirty="0" smtClean="0"/>
              <a:t>“Universal testing” </a:t>
            </a:r>
          </a:p>
          <a:p>
            <a:r>
              <a:rPr lang="en-US" dirty="0" smtClean="0"/>
              <a:t>UCLA: all females ages 10-53 </a:t>
            </a:r>
            <a:r>
              <a:rPr lang="en-US" dirty="0" err="1" smtClean="0"/>
              <a:t>yo</a:t>
            </a: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ASPO and APSA: Pregnancy</a:t>
            </a:r>
            <a:endParaRPr lang="en-US" dirty="0"/>
          </a:p>
        </p:txBody>
      </p:sp>
      <p:sp>
        <p:nvSpPr>
          <p:cNvPr id="3" name="Content Placeholder 2"/>
          <p:cNvSpPr>
            <a:spLocks noGrp="1"/>
          </p:cNvSpPr>
          <p:nvPr>
            <p:ph idx="1"/>
          </p:nvPr>
        </p:nvSpPr>
        <p:spPr/>
        <p:txBody>
          <a:bodyPr/>
          <a:lstStyle/>
          <a:p>
            <a:r>
              <a:rPr lang="en-US" dirty="0" smtClean="0"/>
              <a:t>65% of ASPO and APSA members ask about possibility of pregnancy ‘always’ </a:t>
            </a:r>
          </a:p>
          <a:p>
            <a:r>
              <a:rPr lang="en-US" dirty="0" smtClean="0"/>
              <a:t>70% of ASPO and APSA members ‘always’ get pregnancy test</a:t>
            </a:r>
          </a:p>
          <a:p>
            <a:r>
              <a:rPr lang="en-US" dirty="0" smtClean="0"/>
              <a:t>ASPO members more likely than APSA to change their plan for surgery after learning that a patient was pregnant (</a:t>
            </a:r>
            <a:r>
              <a:rPr lang="en-US" dirty="0" err="1" smtClean="0"/>
              <a:t>p</a:t>
            </a:r>
            <a:r>
              <a:rPr lang="en-US" dirty="0" smtClean="0"/>
              <a:t>=0.007).</a:t>
            </a:r>
          </a:p>
          <a:p>
            <a:r>
              <a:rPr lang="en-US" dirty="0" smtClean="0"/>
              <a:t>Physicians in private practice (ASPO and APSA) more likely to cancel elective surgery in pregnant patient than those in University or </a:t>
            </a:r>
            <a:r>
              <a:rPr lang="en-US" dirty="0" err="1" smtClean="0"/>
              <a:t>Childrens</a:t>
            </a:r>
            <a:r>
              <a:rPr lang="en-US" dirty="0" smtClean="0"/>
              <a:t>’ Hospitals.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Pre-Operative Pregnancy Dilemma</a:t>
            </a:r>
            <a:endParaRPr lang="en-US" dirty="0"/>
          </a:p>
        </p:txBody>
      </p:sp>
      <p:sp>
        <p:nvSpPr>
          <p:cNvPr id="3" name="Content Placeholder 2"/>
          <p:cNvSpPr>
            <a:spLocks noGrp="1"/>
          </p:cNvSpPr>
          <p:nvPr>
            <p:ph idx="1"/>
          </p:nvPr>
        </p:nvSpPr>
        <p:spPr/>
        <p:txBody>
          <a:bodyPr/>
          <a:lstStyle/>
          <a:p>
            <a:endParaRPr lang="en-US" dirty="0" smtClean="0"/>
          </a:p>
          <a:p>
            <a:r>
              <a:rPr lang="en-US" sz="2800" dirty="0" smtClean="0"/>
              <a:t>If we test all adolescents, what do we do with the results?</a:t>
            </a:r>
          </a:p>
          <a:p>
            <a:endParaRPr lang="en-US" sz="2800" dirty="0" smtClean="0"/>
          </a:p>
          <a:p>
            <a:r>
              <a:rPr lang="en-US" sz="2800" dirty="0" smtClean="0"/>
              <a:t>If we do not tell the family, are they giving ‘informed’ consent?</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and Alcohol</a:t>
            </a:r>
            <a:endParaRPr lang="en-US" dirty="0"/>
          </a:p>
        </p:txBody>
      </p:sp>
      <p:pic>
        <p:nvPicPr>
          <p:cNvPr id="4" name="Content Placeholder 3" descr="alcohol.jpg"/>
          <p:cNvPicPr>
            <a:picLocks noGrp="1" noChangeAspect="1"/>
          </p:cNvPicPr>
          <p:nvPr>
            <p:ph idx="1"/>
          </p:nvPr>
        </p:nvPicPr>
        <p:blipFill>
          <a:blip r:embed="rId2"/>
          <a:srcRect l="-79638" r="-79638"/>
          <a:stretch>
            <a:fillRect/>
          </a:stretch>
        </p:blipFill>
        <p:spPr>
          <a:xfrm>
            <a:off x="3771018" y="1425388"/>
            <a:ext cx="7390871" cy="4896390"/>
          </a:xfrm>
        </p:spPr>
      </p:pic>
      <p:pic>
        <p:nvPicPr>
          <p:cNvPr id="6" name="Picture 5" descr="pills.jpg"/>
          <p:cNvPicPr>
            <a:picLocks noChangeAspect="1"/>
          </p:cNvPicPr>
          <p:nvPr/>
        </p:nvPicPr>
        <p:blipFill>
          <a:blip r:embed="rId3"/>
          <a:stretch>
            <a:fillRect/>
          </a:stretch>
        </p:blipFill>
        <p:spPr>
          <a:xfrm>
            <a:off x="522111" y="2054163"/>
            <a:ext cx="5080000" cy="33909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a:t>
            </a:r>
            <a:endParaRPr lang="en-US" dirty="0"/>
          </a:p>
        </p:txBody>
      </p:sp>
      <p:sp>
        <p:nvSpPr>
          <p:cNvPr id="3" name="Content Placeholder 2"/>
          <p:cNvSpPr>
            <a:spLocks noGrp="1"/>
          </p:cNvSpPr>
          <p:nvPr>
            <p:ph idx="1"/>
          </p:nvPr>
        </p:nvSpPr>
        <p:spPr/>
        <p:txBody>
          <a:bodyPr>
            <a:normAutofit/>
          </a:bodyPr>
          <a:lstStyle/>
          <a:p>
            <a:r>
              <a:rPr lang="en-US" sz="2800" dirty="0" smtClean="0"/>
              <a:t>15 </a:t>
            </a:r>
            <a:r>
              <a:rPr lang="en-US" sz="2800" dirty="0" err="1" smtClean="0"/>
              <a:t>yo</a:t>
            </a:r>
            <a:r>
              <a:rPr lang="en-US" sz="2800" dirty="0" smtClean="0"/>
              <a:t> for ESS for chronic sinusitis calls surgeon with concerns regarding risks of drug use and anesthesia and asks how long he must be ‘clean’ before having surgery. Patient was told an arbitrary 1 month and case was rescheduled. </a:t>
            </a:r>
          </a:p>
          <a:p>
            <a:r>
              <a:rPr lang="en-US" sz="2800" dirty="0" smtClean="0"/>
              <a:t>On day of surgery, patient seems ‘nervous’</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Use</a:t>
            </a:r>
            <a:endParaRPr lang="en-US" dirty="0"/>
          </a:p>
        </p:txBody>
      </p:sp>
      <p:sp>
        <p:nvSpPr>
          <p:cNvPr id="3" name="Content Placeholder 2"/>
          <p:cNvSpPr>
            <a:spLocks noGrp="1"/>
          </p:cNvSpPr>
          <p:nvPr>
            <p:ph idx="1"/>
          </p:nvPr>
        </p:nvSpPr>
        <p:spPr/>
        <p:txBody>
          <a:bodyPr>
            <a:normAutofit/>
          </a:bodyPr>
          <a:lstStyle/>
          <a:p>
            <a:r>
              <a:rPr lang="en-US" sz="2800" dirty="0" smtClean="0"/>
              <a:t>Do you ask about drug use?</a:t>
            </a:r>
          </a:p>
          <a:p>
            <a:endParaRPr lang="en-US" sz="2800" dirty="0" smtClean="0"/>
          </a:p>
          <a:p>
            <a:r>
              <a:rPr lang="en-US" sz="2800" dirty="0" smtClean="0"/>
              <a:t>Would you test this patient?</a:t>
            </a:r>
          </a:p>
          <a:p>
            <a:endParaRPr lang="en-US" sz="2800" dirty="0" smtClean="0"/>
          </a:p>
          <a:p>
            <a:r>
              <a:rPr lang="en-US" sz="2800" dirty="0" smtClean="0"/>
              <a:t>Can you tell the family the results of the testing?</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Drug use in teenagers: </a:t>
            </a:r>
            <a:br>
              <a:rPr lang="en-US" dirty="0" smtClean="0"/>
            </a:br>
            <a:r>
              <a:rPr lang="en-US" dirty="0" smtClean="0"/>
              <a:t>What are they doing?</a:t>
            </a:r>
            <a:endParaRPr lang="en-US" dirty="0"/>
          </a:p>
        </p:txBody>
      </p:sp>
      <p:pic>
        <p:nvPicPr>
          <p:cNvPr id="4" name="Content Placeholder 3" descr="teenparty.jpg"/>
          <p:cNvPicPr>
            <a:picLocks noGrp="1" noChangeAspect="1"/>
          </p:cNvPicPr>
          <p:nvPr>
            <p:ph idx="1"/>
          </p:nvPr>
        </p:nvPicPr>
        <p:blipFill>
          <a:blip r:embed="rId2"/>
          <a:srcRect l="-12618" r="-12618"/>
          <a:stretch>
            <a:fillRect/>
          </a:stretch>
        </p:blipFill>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Survey: Ages 12-18</a:t>
            </a:r>
            <a:endParaRPr lang="en-US" dirty="0"/>
          </a:p>
        </p:txBody>
      </p:sp>
      <p:sp>
        <p:nvSpPr>
          <p:cNvPr id="3" name="Content Placeholder 2"/>
          <p:cNvSpPr>
            <a:spLocks noGrp="1"/>
          </p:cNvSpPr>
          <p:nvPr>
            <p:ph idx="1"/>
          </p:nvPr>
        </p:nvSpPr>
        <p:spPr/>
        <p:txBody>
          <a:bodyPr/>
          <a:lstStyle/>
          <a:p>
            <a:r>
              <a:rPr lang="en-US" dirty="0" smtClean="0"/>
              <a:t>Alcohol</a:t>
            </a:r>
          </a:p>
          <a:p>
            <a:pPr lvl="1"/>
            <a:r>
              <a:rPr lang="en-US" dirty="0" smtClean="0"/>
              <a:t>81% have had at least one drink</a:t>
            </a:r>
          </a:p>
          <a:p>
            <a:pPr lvl="1"/>
            <a:r>
              <a:rPr lang="en-US" dirty="0" smtClean="0"/>
              <a:t>32% had first drink before age 13</a:t>
            </a:r>
          </a:p>
          <a:p>
            <a:pPr lvl="1"/>
            <a:r>
              <a:rPr lang="en-US" dirty="0" smtClean="0"/>
              <a:t>31% had &gt;5 drinks on &gt;1 occasion in the 30 days prior to the survey</a:t>
            </a:r>
          </a:p>
          <a:p>
            <a:pPr lvl="1"/>
            <a:endParaRPr lang="en-US" dirty="0" smtClean="0"/>
          </a:p>
          <a:p>
            <a:pPr lvl="1"/>
            <a:r>
              <a:rPr lang="en-US" dirty="0" smtClean="0"/>
              <a:t>Marijuana</a:t>
            </a:r>
          </a:p>
          <a:p>
            <a:pPr lvl="2"/>
            <a:r>
              <a:rPr lang="en-US" dirty="0" smtClean="0"/>
              <a:t>47% have used</a:t>
            </a:r>
          </a:p>
          <a:p>
            <a:pPr lvl="2"/>
            <a:r>
              <a:rPr lang="en-US" dirty="0" smtClean="0"/>
              <a:t>11% used before age 13</a:t>
            </a:r>
          </a:p>
          <a:p>
            <a:pPr lvl="2"/>
            <a:r>
              <a:rPr lang="en-US" dirty="0" smtClean="0"/>
              <a:t>27% at least once in 30 days prior to survey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51000"/>
            <a:ext cx="7583487" cy="914856"/>
          </a:xfrm>
        </p:spPr>
        <p:txBody>
          <a:bodyPr/>
          <a:lstStyle/>
          <a:p>
            <a:pPr algn="ctr"/>
            <a:r>
              <a:rPr lang="en-US" dirty="0" smtClean="0"/>
              <a:t>Preoperative Management of Adolescents</a:t>
            </a:r>
            <a:endParaRPr lang="en-US" dirty="0"/>
          </a:p>
        </p:txBody>
      </p:sp>
      <p:sp>
        <p:nvSpPr>
          <p:cNvPr id="3" name="Content Placeholder 2"/>
          <p:cNvSpPr>
            <a:spLocks noGrp="1"/>
          </p:cNvSpPr>
          <p:nvPr>
            <p:ph idx="1"/>
          </p:nvPr>
        </p:nvSpPr>
        <p:spPr>
          <a:xfrm>
            <a:off x="779463" y="2457820"/>
            <a:ext cx="7583487" cy="3579910"/>
          </a:xfrm>
        </p:spPr>
        <p:txBody>
          <a:bodyPr>
            <a:normAutofit/>
          </a:bodyPr>
          <a:lstStyle/>
          <a:p>
            <a:r>
              <a:rPr lang="en-US" sz="2800" dirty="0" smtClean="0"/>
              <a:t>Particular needs of this patient population</a:t>
            </a:r>
          </a:p>
          <a:p>
            <a:r>
              <a:rPr lang="en-US" sz="2800" dirty="0" smtClean="0"/>
              <a:t>Particular challenges of this patient population</a:t>
            </a:r>
          </a:p>
          <a:p>
            <a:r>
              <a:rPr lang="en-US" sz="2800" dirty="0" smtClean="0"/>
              <a:t>Wide variation in physician practice management</a:t>
            </a:r>
          </a:p>
          <a:p>
            <a:r>
              <a:rPr lang="en-US" sz="2800" dirty="0" smtClean="0"/>
              <a:t>Few standards to handle these challenges</a:t>
            </a: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ASPO </a:t>
            </a:r>
            <a:r>
              <a:rPr lang="en-US" dirty="0" err="1" smtClean="0"/>
              <a:t>vs</a:t>
            </a:r>
            <a:r>
              <a:rPr lang="en-US" dirty="0" smtClean="0"/>
              <a:t> APSA Drug Screening</a:t>
            </a:r>
            <a:endParaRPr lang="en-US" dirty="0"/>
          </a:p>
        </p:txBody>
      </p:sp>
      <p:sp>
        <p:nvSpPr>
          <p:cNvPr id="3" name="Content Placeholder 2"/>
          <p:cNvSpPr>
            <a:spLocks noGrp="1"/>
          </p:cNvSpPr>
          <p:nvPr>
            <p:ph idx="1"/>
          </p:nvPr>
        </p:nvSpPr>
        <p:spPr/>
        <p:txBody>
          <a:bodyPr>
            <a:normAutofit lnSpcReduction="10000"/>
          </a:bodyPr>
          <a:lstStyle/>
          <a:p>
            <a:r>
              <a:rPr lang="en-US" dirty="0" smtClean="0"/>
              <a:t>5-10% ‘always’ speak with patient alone</a:t>
            </a:r>
          </a:p>
          <a:p>
            <a:r>
              <a:rPr lang="en-US" dirty="0" smtClean="0"/>
              <a:t>25-40% ‘always’ ask about alcohol/tobacco</a:t>
            </a:r>
          </a:p>
          <a:p>
            <a:r>
              <a:rPr lang="en-US" dirty="0" smtClean="0"/>
              <a:t>20% ‘always’ ask about drug use</a:t>
            </a:r>
          </a:p>
          <a:p>
            <a:r>
              <a:rPr lang="en-US" dirty="0" smtClean="0"/>
              <a:t>10-20% ‘always’ change surgical plan based on drug history</a:t>
            </a:r>
          </a:p>
          <a:p>
            <a:endParaRPr lang="en-US" dirty="0" smtClean="0"/>
          </a:p>
          <a:p>
            <a:r>
              <a:rPr lang="en-US" dirty="0" smtClean="0"/>
              <a:t>Those with &gt;15 years experience and higher percentage of adolescents in practice more likely to ‘always’ ask about alcohol/tobacco (</a:t>
            </a:r>
            <a:r>
              <a:rPr lang="en-US" dirty="0" err="1" smtClean="0"/>
              <a:t>p</a:t>
            </a:r>
            <a:r>
              <a:rPr lang="en-US" dirty="0" smtClean="0"/>
              <a:t>&lt;0.01)</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vs. Law</a:t>
            </a:r>
            <a:endParaRPr lang="en-US" dirty="0"/>
          </a:p>
        </p:txBody>
      </p:sp>
      <p:sp>
        <p:nvSpPr>
          <p:cNvPr id="3" name="Content Placeholder 2"/>
          <p:cNvSpPr>
            <a:spLocks noGrp="1"/>
          </p:cNvSpPr>
          <p:nvPr>
            <p:ph idx="1"/>
          </p:nvPr>
        </p:nvSpPr>
        <p:spPr/>
        <p:txBody>
          <a:bodyPr>
            <a:normAutofit/>
          </a:bodyPr>
          <a:lstStyle/>
          <a:p>
            <a:r>
              <a:rPr lang="en-US" sz="2800" dirty="0" smtClean="0"/>
              <a:t>AAP Policy Statement</a:t>
            </a:r>
          </a:p>
          <a:p>
            <a:pPr lvl="1"/>
            <a:r>
              <a:rPr lang="en-US" sz="2800" dirty="0" smtClean="0"/>
              <a:t>Involuntary testing is not appropriate in adolescents with decisional capacity, even with parental consent, and should be performed only if there are strong medical or legal reasons to do so.</a:t>
            </a:r>
          </a:p>
          <a:p>
            <a:pPr lvl="1"/>
            <a:endParaRPr lang="en-US" sz="2800" dirty="0" smtClean="0"/>
          </a:p>
          <a:p>
            <a:pPr lvl="1"/>
            <a:r>
              <a:rPr lang="en-US" sz="2800" dirty="0" smtClean="0"/>
              <a:t>Is preoperative state a ‘strong’ medical reason?</a:t>
            </a: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Law	</a:t>
            </a:r>
            <a:endParaRPr lang="en-US" dirty="0"/>
          </a:p>
        </p:txBody>
      </p:sp>
      <p:sp>
        <p:nvSpPr>
          <p:cNvPr id="3" name="Content Placeholder 2"/>
          <p:cNvSpPr>
            <a:spLocks noGrp="1"/>
          </p:cNvSpPr>
          <p:nvPr>
            <p:ph idx="1"/>
          </p:nvPr>
        </p:nvSpPr>
        <p:spPr/>
        <p:txBody>
          <a:bodyPr/>
          <a:lstStyle/>
          <a:p>
            <a:r>
              <a:rPr lang="en-US" dirty="0" smtClean="0"/>
              <a:t>A minor who is &gt;12 years old may consent to medical care and counseling relating to the diagnosis and treatment of a drug or alcohol-related problem.</a:t>
            </a:r>
          </a:p>
          <a:p>
            <a:endParaRPr lang="en-US" dirty="0" smtClean="0"/>
          </a:p>
          <a:p>
            <a:r>
              <a:rPr lang="en-US" dirty="0" smtClean="0"/>
              <a:t>Any program receiving federal funding or registered with Medicare MAY NOT reveal any information to parents without minor’s written consent.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a:t>
            </a:r>
            <a:endParaRPr lang="en-US" dirty="0"/>
          </a:p>
        </p:txBody>
      </p:sp>
      <p:sp>
        <p:nvSpPr>
          <p:cNvPr id="3" name="Content Placeholder 2"/>
          <p:cNvSpPr>
            <a:spLocks noGrp="1"/>
          </p:cNvSpPr>
          <p:nvPr>
            <p:ph idx="1"/>
          </p:nvPr>
        </p:nvSpPr>
        <p:spPr/>
        <p:txBody>
          <a:bodyPr>
            <a:normAutofit lnSpcReduction="10000"/>
          </a:bodyPr>
          <a:lstStyle/>
          <a:p>
            <a:r>
              <a:rPr lang="en-US" dirty="0" smtClean="0"/>
              <a:t>Educational information to patient/family during office visit</a:t>
            </a:r>
          </a:p>
          <a:p>
            <a:r>
              <a:rPr lang="en-US" dirty="0" smtClean="0"/>
              <a:t>Questionnaire without parental </a:t>
            </a:r>
            <a:r>
              <a:rPr lang="en-US" dirty="0" smtClean="0"/>
              <a:t>presence</a:t>
            </a:r>
          </a:p>
          <a:p>
            <a:r>
              <a:rPr lang="en-US" dirty="0" smtClean="0"/>
              <a:t>“</a:t>
            </a:r>
            <a:r>
              <a:rPr lang="en-US" dirty="0" err="1" smtClean="0"/>
              <a:t>Parentectomy</a:t>
            </a:r>
            <a:r>
              <a:rPr lang="en-US" dirty="0" smtClean="0"/>
              <a:t>”</a:t>
            </a:r>
            <a:endParaRPr lang="en-US" dirty="0" smtClean="0"/>
          </a:p>
          <a:p>
            <a:r>
              <a:rPr lang="en-US" dirty="0" smtClean="0"/>
              <a:t>Thorough history on phone or in person prior to surgery, with importance of ‘full disclosure’ </a:t>
            </a:r>
          </a:p>
          <a:p>
            <a:r>
              <a:rPr lang="en-US" dirty="0" smtClean="0"/>
              <a:t>Include confidentiality assurance and judgment-free discussion</a:t>
            </a:r>
          </a:p>
          <a:p>
            <a:r>
              <a:rPr lang="en-US" dirty="0" smtClean="0"/>
              <a:t>Drug testing ‘</a:t>
            </a:r>
            <a:r>
              <a:rPr lang="en-US" dirty="0" err="1" smtClean="0"/>
              <a:t>prn</a:t>
            </a:r>
            <a:r>
              <a:rPr lang="en-US" dirty="0" smtClean="0"/>
              <a:t>’</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Adolescent patients are a unique population who are developmentally capable of participating in their care and should be included in the preoperative discussion</a:t>
            </a:r>
          </a:p>
          <a:p>
            <a:pPr>
              <a:buNone/>
            </a:pPr>
            <a:endParaRPr lang="en-US" dirty="0" smtClean="0"/>
          </a:p>
          <a:p>
            <a:r>
              <a:rPr lang="en-US" sz="2400" dirty="0" smtClean="0"/>
              <a:t>Physicians vary, based on specialty, practice setting,  and experience, in how they involve adolescents in the decision-making process for surgery, and how they approach assent, pregnancy, and drug use</a:t>
            </a:r>
          </a:p>
          <a:p>
            <a:pPr>
              <a:buNone/>
            </a:pP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Autofit/>
          </a:bodyPr>
          <a:lstStyle/>
          <a:p>
            <a:r>
              <a:rPr lang="en-US" sz="2400" dirty="0" smtClean="0"/>
              <a:t>The concept of assent is ethically and legally difficult to define</a:t>
            </a:r>
          </a:p>
          <a:p>
            <a:endParaRPr lang="en-US" sz="2400" dirty="0" smtClean="0"/>
          </a:p>
          <a:p>
            <a:r>
              <a:rPr lang="en-US" sz="2400" dirty="0" smtClean="0"/>
              <a:t>Dissent or absolute refusal to give assent must be considered carefully before proceeding.  </a:t>
            </a:r>
          </a:p>
          <a:p>
            <a:pPr lvl="1"/>
            <a:endParaRPr lang="en-US" sz="2400" dirty="0" smtClean="0"/>
          </a:p>
          <a:p>
            <a:pPr lvl="1"/>
            <a:r>
              <a:rPr lang="en-US" sz="2400" dirty="0" smtClean="0"/>
              <a:t>Consider postponing elective cases</a:t>
            </a:r>
          </a:p>
          <a:p>
            <a:pPr lvl="1"/>
            <a:r>
              <a:rPr lang="en-US" sz="2400" dirty="0" smtClean="0"/>
              <a:t>Consider an ethics consult</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779463" y="1425388"/>
            <a:ext cx="7583487" cy="4612342"/>
          </a:xfrm>
        </p:spPr>
        <p:txBody>
          <a:bodyPr/>
          <a:lstStyle/>
          <a:p>
            <a:endParaRPr lang="en-US" dirty="0" smtClean="0"/>
          </a:p>
          <a:p>
            <a:endParaRPr lang="en-US" dirty="0" smtClean="0"/>
          </a:p>
          <a:p>
            <a:r>
              <a:rPr lang="en-US" sz="2800" dirty="0" smtClean="0"/>
              <a:t>Risk of anesthesia and surgery on a fetus or pregnant individual, or risk of anesthesia with acute or chronic drug use is difficult (or impossible) to convey in informed consent when parent is signing consent without violating confidentiality</a:t>
            </a:r>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2400" dirty="0" smtClean="0"/>
              <a:t>Asking the right questions in the right setting will arm us with the knowledge needed to provide safe care for teens, and help parents make ‘informed’ decisions.  </a:t>
            </a:r>
          </a:p>
          <a:p>
            <a:r>
              <a:rPr lang="en-US" sz="2400" dirty="0" smtClean="0"/>
              <a:t>Involving adolescents in their preoperative care will enable them to better understand ramifications of surgery and anesthesia. </a:t>
            </a:r>
          </a:p>
          <a:p>
            <a:pPr>
              <a:buNone/>
            </a:pPr>
            <a:endParaRPr lang="en-US" dirty="0"/>
          </a:p>
        </p:txBody>
      </p:sp>
      <p:pic>
        <p:nvPicPr>
          <p:cNvPr id="4" name="Picture 3" descr="happyteens"/>
          <p:cNvPicPr>
            <a:picLocks noChangeAspect="1"/>
          </p:cNvPicPr>
          <p:nvPr/>
        </p:nvPicPr>
        <p:blipFill>
          <a:blip r:embed="rId2"/>
          <a:stretch>
            <a:fillRect/>
          </a:stretch>
        </p:blipFill>
        <p:spPr>
          <a:xfrm>
            <a:off x="5252860" y="4360333"/>
            <a:ext cx="3110090" cy="20715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err="1" smtClean="0"/>
              <a:t>Peri</a:t>
            </a:r>
            <a:r>
              <a:rPr lang="en-US" dirty="0" smtClean="0"/>
              <a:t>-operative Considerations for Teenagers	</a:t>
            </a:r>
            <a:endParaRPr lang="en-US" dirty="0"/>
          </a:p>
        </p:txBody>
      </p:sp>
      <p:sp>
        <p:nvSpPr>
          <p:cNvPr id="3" name="Content Placeholder 2"/>
          <p:cNvSpPr>
            <a:spLocks noGrp="1"/>
          </p:cNvSpPr>
          <p:nvPr>
            <p:ph idx="1"/>
          </p:nvPr>
        </p:nvSpPr>
        <p:spPr/>
        <p:txBody>
          <a:bodyPr>
            <a:normAutofit fontScale="85000" lnSpcReduction="20000"/>
          </a:bodyPr>
          <a:lstStyle/>
          <a:p>
            <a:r>
              <a:rPr lang="en-US" sz="3459" dirty="0" smtClean="0"/>
              <a:t>Informed Consent/Assent</a:t>
            </a:r>
          </a:p>
          <a:p>
            <a:endParaRPr lang="en-US" sz="3459" dirty="0" smtClean="0"/>
          </a:p>
          <a:p>
            <a:r>
              <a:rPr lang="en-US" sz="3459" dirty="0" smtClean="0"/>
              <a:t>Pregnancy </a:t>
            </a:r>
          </a:p>
          <a:p>
            <a:endParaRPr lang="en-US" sz="3459" dirty="0" smtClean="0"/>
          </a:p>
          <a:p>
            <a:r>
              <a:rPr lang="en-US" sz="3459" dirty="0" smtClean="0"/>
              <a:t>Drug Use</a:t>
            </a:r>
          </a:p>
          <a:p>
            <a:endParaRPr lang="en-US" sz="3459" dirty="0" smtClean="0"/>
          </a:p>
          <a:p>
            <a:pPr algn="ctr">
              <a:buNone/>
            </a:pPr>
            <a:r>
              <a:rPr lang="en-US" sz="3459" dirty="0" smtClean="0"/>
              <a:t>Ethical or Legal Dilemmas?</a:t>
            </a:r>
          </a:p>
          <a:p>
            <a:pPr>
              <a:buNone/>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idx="1"/>
          </p:nvPr>
        </p:nvSpPr>
        <p:spPr/>
        <p:txBody>
          <a:bodyPr/>
          <a:lstStyle/>
          <a:p>
            <a:pPr>
              <a:buNone/>
            </a:pPr>
            <a:r>
              <a:rPr lang="en-US" sz="2800" dirty="0" smtClean="0"/>
              <a:t>A person’s agreement to allow or undergo medical treatment or surgery that is based on a FULL disclosure of the facts needed to make that decision intelligently</a:t>
            </a:r>
          </a:p>
          <a:p>
            <a:pPr>
              <a:buNone/>
            </a:pPr>
            <a:endParaRPr lang="en-US" sz="2800" dirty="0" smtClean="0"/>
          </a:p>
          <a:p>
            <a:pPr>
              <a:buNone/>
            </a:pPr>
            <a:r>
              <a:rPr lang="en-US" sz="2800" dirty="0" smtClean="0"/>
              <a:t>Informed consent discussions with minors should be conducted at a level that can be understood by the minor</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A 13-year-old boy presents for sinus surgery.  On the day of surgery he answers all questions appropriately, but when asked if he has any questions he says ‘no’ because he is NOT having surgery. He states that ‘this surgery is not necessary and I don’t want it’.  </a:t>
            </a:r>
          </a:p>
          <a:p>
            <a:endParaRPr lang="en-US" dirty="0" smtClean="0"/>
          </a:p>
          <a:p>
            <a:r>
              <a:rPr lang="en-US" dirty="0" smtClean="0"/>
              <a:t>Parents insist that it must be done today.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who refuse surgery</a:t>
            </a:r>
            <a:endParaRPr lang="en-US" dirty="0"/>
          </a:p>
        </p:txBody>
      </p:sp>
      <p:sp>
        <p:nvSpPr>
          <p:cNvPr id="3" name="Content Placeholder 2"/>
          <p:cNvSpPr>
            <a:spLocks noGrp="1"/>
          </p:cNvSpPr>
          <p:nvPr>
            <p:ph idx="1"/>
          </p:nvPr>
        </p:nvSpPr>
        <p:spPr/>
        <p:txBody>
          <a:bodyPr/>
          <a:lstStyle/>
          <a:p>
            <a:r>
              <a:rPr lang="en-US" dirty="0" smtClean="0"/>
              <a:t>2007 Survey of SPA Members:</a:t>
            </a:r>
          </a:p>
          <a:p>
            <a:pPr lvl="1"/>
            <a:r>
              <a:rPr lang="en-US" dirty="0" smtClean="0"/>
              <a:t>Response from 453/852</a:t>
            </a:r>
          </a:p>
          <a:p>
            <a:pPr lvl="1"/>
            <a:r>
              <a:rPr lang="en-US" dirty="0" smtClean="0"/>
              <a:t>9% cancelled &gt;1 case/year</a:t>
            </a:r>
          </a:p>
          <a:p>
            <a:pPr lvl="1"/>
            <a:r>
              <a:rPr lang="en-US" dirty="0" smtClean="0"/>
              <a:t>25% cancelled &gt;1 case/5 years</a:t>
            </a:r>
          </a:p>
          <a:p>
            <a:pPr lvl="1"/>
            <a:r>
              <a:rPr lang="en-US" dirty="0" smtClean="0"/>
              <a:t>45% cancelled &gt;1 case/career</a:t>
            </a:r>
          </a:p>
          <a:p>
            <a:pPr lvl="1"/>
            <a:endParaRPr lang="en-US" dirty="0" smtClean="0"/>
          </a:p>
          <a:p>
            <a:pPr lvl="1"/>
            <a:r>
              <a:rPr lang="en-US" dirty="0" smtClean="0"/>
              <a:t>THOSE WITH MOSTLY PEDIATRIC PRACTICE WERE TWICE AS LIKELY TO HAVE CANCELLED A CASE</a:t>
            </a:r>
          </a:p>
          <a:p>
            <a:pPr lvl="1"/>
            <a:r>
              <a:rPr lang="en-US" dirty="0" smtClean="0"/>
              <a:t>THOSE IN PRACTICE LONGER WERE MORE LIKELY TO INCLUDE CHILD IN DECISION</a:t>
            </a:r>
          </a:p>
          <a:p>
            <a:pPr lvl="1"/>
            <a:r>
              <a:rPr lang="en-US" dirty="0" smtClean="0"/>
              <a:t>OVERALL 57% UNSURE WHAT TO DO</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Refusal: APSA vs. ASPO</a:t>
            </a:r>
            <a:endParaRPr lang="en-US" dirty="0"/>
          </a:p>
        </p:txBody>
      </p:sp>
      <p:sp>
        <p:nvSpPr>
          <p:cNvPr id="3" name="Content Placeholder 2"/>
          <p:cNvSpPr>
            <a:spLocks noGrp="1"/>
          </p:cNvSpPr>
          <p:nvPr>
            <p:ph idx="1"/>
          </p:nvPr>
        </p:nvSpPr>
        <p:spPr/>
        <p:txBody>
          <a:bodyPr/>
          <a:lstStyle/>
          <a:p>
            <a:r>
              <a:rPr lang="en-US" dirty="0" smtClean="0"/>
              <a:t>Survey of pre-operative adolescent care of APSA and ASPO members</a:t>
            </a:r>
          </a:p>
          <a:p>
            <a:r>
              <a:rPr lang="en-US" dirty="0" smtClean="0"/>
              <a:t>108/698 APSA members (15.5%)</a:t>
            </a:r>
          </a:p>
          <a:p>
            <a:r>
              <a:rPr lang="en-US" dirty="0" smtClean="0"/>
              <a:t>51/380 ASPO members (13.4%)</a:t>
            </a:r>
          </a:p>
          <a:p>
            <a:r>
              <a:rPr lang="en-US" dirty="0" smtClean="0"/>
              <a:t>Would you cancel an elective surgery if adolescent refuses? </a:t>
            </a:r>
          </a:p>
          <a:p>
            <a:pPr lvl="1"/>
            <a:r>
              <a:rPr lang="en-US" dirty="0" smtClean="0"/>
              <a:t>ASPO: 49% “Never”</a:t>
            </a:r>
          </a:p>
          <a:p>
            <a:pPr lvl="1"/>
            <a:r>
              <a:rPr lang="en-US" dirty="0" smtClean="0"/>
              <a:t>APSA: 79% “Never”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Children who refuse	</a:t>
            </a:r>
            <a:endParaRPr lang="en-US" dirty="0"/>
          </a:p>
        </p:txBody>
      </p:sp>
      <p:sp>
        <p:nvSpPr>
          <p:cNvPr id="3" name="Content Placeholder 2"/>
          <p:cNvSpPr>
            <a:spLocks noGrp="1"/>
          </p:cNvSpPr>
          <p:nvPr>
            <p:ph idx="1"/>
          </p:nvPr>
        </p:nvSpPr>
        <p:spPr/>
        <p:txBody>
          <a:bodyPr>
            <a:noAutofit/>
          </a:bodyPr>
          <a:lstStyle/>
          <a:p>
            <a:r>
              <a:rPr lang="en-US" sz="2400" dirty="0" smtClean="0"/>
              <a:t>Restraint	</a:t>
            </a:r>
          </a:p>
          <a:p>
            <a:pPr lvl="1"/>
            <a:r>
              <a:rPr lang="en-US" sz="2400" dirty="0" smtClean="0"/>
              <a:t>44% anesthesiologists use restraint in majority of patients under age 1 year</a:t>
            </a:r>
          </a:p>
          <a:p>
            <a:pPr lvl="1"/>
            <a:endParaRPr lang="en-US" sz="2400" dirty="0" smtClean="0"/>
          </a:p>
          <a:p>
            <a:pPr lvl="1"/>
            <a:r>
              <a:rPr lang="en-US" sz="2400" dirty="0" smtClean="0"/>
              <a:t>2% use restraint in patients over 11 years</a:t>
            </a:r>
          </a:p>
          <a:p>
            <a:pPr lvl="1"/>
            <a:endParaRPr lang="en-US" sz="2400" dirty="0" smtClean="0"/>
          </a:p>
          <a:p>
            <a:pPr lvl="1"/>
            <a:r>
              <a:rPr lang="en-US" sz="2400" dirty="0" smtClean="0"/>
              <a:t>Median age SPA members consider a child’s refusal: </a:t>
            </a:r>
          </a:p>
          <a:p>
            <a:pPr lvl="3"/>
            <a:r>
              <a:rPr lang="en-US" sz="2400" dirty="0" smtClean="0"/>
              <a:t>12 years</a:t>
            </a:r>
          </a:p>
        </p:txBody>
      </p:sp>
    </p:spTree>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188</TotalTime>
  <Words>1579</Words>
  <Application>Microsoft Macintosh PowerPoint</Application>
  <PresentationFormat>On-screen Show (4:3)</PresentationFormat>
  <Paragraphs>197</Paragraphs>
  <Slides>37</Slides>
  <Notes>0</Notes>
  <HiddenSlides>0</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Revolution</vt:lpstr>
      <vt:lpstr> Preoperative Management of Adolescents Undergoing Elective Surgery </vt:lpstr>
      <vt:lpstr>TEENAGERS!!</vt:lpstr>
      <vt:lpstr>Preoperative Management of Adolescents</vt:lpstr>
      <vt:lpstr> Peri-operative Considerations for Teenagers </vt:lpstr>
      <vt:lpstr>Informed Consent</vt:lpstr>
      <vt:lpstr>Patient</vt:lpstr>
      <vt:lpstr>Children who refuse surgery</vt:lpstr>
      <vt:lpstr>Patient Refusal: APSA vs. ASPO</vt:lpstr>
      <vt:lpstr>    Children who refuse </vt:lpstr>
      <vt:lpstr>Right to Refuse </vt:lpstr>
      <vt:lpstr>Informed consent for (not by) minors</vt:lpstr>
      <vt:lpstr>TEEN PREGNANCY</vt:lpstr>
      <vt:lpstr>Patient </vt:lpstr>
      <vt:lpstr>Teen Pregnancy in the U.S.</vt:lpstr>
      <vt:lpstr>Teen Pregnancy by the Numbers</vt:lpstr>
      <vt:lpstr>Pregnancy and Anesthesia </vt:lpstr>
      <vt:lpstr>SAB and Low Birth weight </vt:lpstr>
      <vt:lpstr>Barriers to Adolescents</vt:lpstr>
      <vt:lpstr>The Law/’Un-informed’ Consent</vt:lpstr>
      <vt:lpstr>HIPAA/ California Law</vt:lpstr>
      <vt:lpstr>Practice vs. Ethics (ASA)</vt:lpstr>
      <vt:lpstr>Options</vt:lpstr>
      <vt:lpstr>ASPO and APSA: Pregnancy</vt:lpstr>
      <vt:lpstr>Pre-Operative Pregnancy Dilemma</vt:lpstr>
      <vt:lpstr>Drugs and Alcohol</vt:lpstr>
      <vt:lpstr>Patient</vt:lpstr>
      <vt:lpstr>Drug Use</vt:lpstr>
      <vt:lpstr>Drug use in teenagers:  What are they doing?</vt:lpstr>
      <vt:lpstr>CDC Survey: Ages 12-18</vt:lpstr>
      <vt:lpstr>ASPO vs APSA Drug Screening</vt:lpstr>
      <vt:lpstr>Ethics vs. Law</vt:lpstr>
      <vt:lpstr>California Law </vt:lpstr>
      <vt:lpstr>What Do We Do?</vt:lpstr>
      <vt:lpstr>Conclusions</vt:lpstr>
      <vt:lpstr>Conclusions</vt:lpstr>
      <vt:lpstr>Conclusions</vt:lpstr>
      <vt:lpstr>Conclusions</vt:lpstr>
    </vt:vector>
  </TitlesOfParts>
  <Company>UCLA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Preoperative Management of Adolescents Undergoing Elective Surgery </dc:title>
  <dc:creator>Nina Shapiro</dc:creator>
  <cp:lastModifiedBy>Nina Shapiro</cp:lastModifiedBy>
  <cp:revision>9</cp:revision>
  <dcterms:created xsi:type="dcterms:W3CDTF">2012-01-26T21:43:45Z</dcterms:created>
  <dcterms:modified xsi:type="dcterms:W3CDTF">2012-01-26T21:53:36Z</dcterms:modified>
</cp:coreProperties>
</file>