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6" autoAdjust="0"/>
    <p:restoredTop sz="76667" autoAdjust="0"/>
  </p:normalViewPr>
  <p:slideViewPr>
    <p:cSldViewPr>
      <p:cViewPr varScale="1">
        <p:scale>
          <a:sx n="53" d="100"/>
          <a:sy n="53" d="100"/>
        </p:scale>
        <p:origin x="-1306" y="-62"/>
      </p:cViewPr>
      <p:guideLst>
        <p:guide orient="horz" pos="2160"/>
        <p:guide pos="2880"/>
      </p:guideLst>
    </p:cSldViewPr>
  </p:slideViewPr>
  <p:outlineViewPr>
    <p:cViewPr>
      <p:scale>
        <a:sx n="33" d="100"/>
        <a:sy n="33" d="100"/>
      </p:scale>
      <p:origin x="0" y="2367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242" y="-6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0458A3-A48A-499C-A23F-4B8516E30591}" type="datetimeFigureOut">
              <a:rPr lang="en-US" smtClean="0"/>
              <a:t>5/27/2013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69E065-8389-4A77-B3EC-2F8B0B714A1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emergency department, satisfactory control of the airway is established by intubation, </a:t>
            </a:r>
            <a:r>
              <a:rPr lang="en-US" dirty="0" err="1" smtClean="0"/>
              <a:t>cricothyroidotomy</a:t>
            </a:r>
            <a:r>
              <a:rPr lang="en-US" dirty="0" smtClean="0"/>
              <a:t>, or </a:t>
            </a:r>
            <a:r>
              <a:rPr lang="en-US" dirty="0" err="1" smtClean="0"/>
              <a:t>tracheostomy</a:t>
            </a:r>
            <a:r>
              <a:rPr lang="en-US" dirty="0" smtClean="0"/>
              <a:t>. Direct </a:t>
            </a:r>
            <a:r>
              <a:rPr lang="en-US" dirty="0" err="1" smtClean="0"/>
              <a:t>transcervical</a:t>
            </a:r>
            <a:r>
              <a:rPr lang="en-US" dirty="0" smtClean="0"/>
              <a:t> tracheal intubation is safer than oral or nasal intubation when the oral cavity, pharynx, or larynx are </a:t>
            </a:r>
          </a:p>
          <a:p>
            <a:r>
              <a:rPr lang="en-US" dirty="0" smtClean="0"/>
              <a:t>traumatized and filled with blood. In the setting of a gunshot wound, it may be difficult to fully evaluate the cervical spine until the airway is controlled. Multiple blind intubation attempts will risk enlarging a lacerated </a:t>
            </a:r>
            <a:r>
              <a:rPr lang="en-US" dirty="0" err="1" smtClean="0"/>
              <a:t>piriform</a:t>
            </a:r>
            <a:r>
              <a:rPr lang="en-US" dirty="0" smtClean="0"/>
              <a:t> sinus wound and extending it </a:t>
            </a:r>
            <a:r>
              <a:rPr lang="en-US" dirty="0" err="1" smtClean="0"/>
              <a:t>iatrogenically</a:t>
            </a:r>
            <a:r>
              <a:rPr lang="en-US" dirty="0" smtClean="0"/>
              <a:t> into the </a:t>
            </a:r>
            <a:r>
              <a:rPr lang="en-US" dirty="0" err="1" smtClean="0"/>
              <a:t>mediastinum</a:t>
            </a:r>
            <a:r>
              <a:rPr lang="en-US" dirty="0" smtClean="0"/>
              <a:t>. Similarly, a tracheal tear may be exacerbated by extend-</a:t>
            </a:r>
            <a:r>
              <a:rPr lang="en-US" dirty="0" err="1" smtClean="0"/>
              <a:t>ing</a:t>
            </a:r>
            <a:r>
              <a:rPr lang="en-US" dirty="0" smtClean="0"/>
              <a:t> the neck, which distracts the proximal and distal segments</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In the conscious patient a full neurologic examination should be done and a chest radiograph taken. The radiograph should be examined to rule out </a:t>
            </a:r>
            <a:r>
              <a:rPr lang="en-US" dirty="0" err="1" smtClean="0"/>
              <a:t>hemothorax</a:t>
            </a:r>
            <a:r>
              <a:rPr lang="en-US" dirty="0" smtClean="0"/>
              <a:t>, </a:t>
            </a:r>
            <a:r>
              <a:rPr lang="en-US" dirty="0" err="1" smtClean="0"/>
              <a:t>pneumothorax</a:t>
            </a:r>
            <a:r>
              <a:rPr lang="en-US" dirty="0" smtClean="0"/>
              <a:t>, or </a:t>
            </a:r>
            <a:r>
              <a:rPr lang="en-US" dirty="0" err="1" smtClean="0"/>
              <a:t>pneumomediastinum</a:t>
            </a:r>
            <a:r>
              <a:rPr lang="en-US" dirty="0" smtClean="0"/>
              <a:t>. The latter would suggest a punctured </a:t>
            </a:r>
            <a:r>
              <a:rPr lang="en-US" dirty="0" err="1" smtClean="0"/>
              <a:t>viscus</a:t>
            </a:r>
            <a:r>
              <a:rPr lang="en-US" dirty="0" smtClean="0"/>
              <a:t> and demands further evaluation. </a:t>
            </a:r>
            <a:r>
              <a:rPr lang="en-US" dirty="0" err="1" smtClean="0"/>
              <a:t>Subclavian</a:t>
            </a:r>
            <a:r>
              <a:rPr lang="en-US" dirty="0" smtClean="0"/>
              <a:t> vessel injury may be first recognized by an abnormal chest radiograph. All patients should be managed assuming potential cervical spine fractures until they undergo radiographic evaluation. On radio-graphs, all </a:t>
            </a:r>
            <a:r>
              <a:rPr lang="en-US" dirty="0" err="1" smtClean="0"/>
              <a:t>cutaneous</a:t>
            </a:r>
            <a:r>
              <a:rPr lang="en-US" dirty="0" smtClean="0"/>
              <a:t> wounds can be marked with </a:t>
            </a:r>
            <a:r>
              <a:rPr lang="en-US" dirty="0" err="1" smtClean="0"/>
              <a:t>radiopaque</a:t>
            </a:r>
            <a:r>
              <a:rPr lang="en-US" dirty="0" smtClean="0"/>
              <a:t> objects to aid in evaluating the site of the injury.</a:t>
            </a:r>
          </a:p>
          <a:p>
            <a:endParaRPr lang="en-US" dirty="0" smtClean="0"/>
          </a:p>
          <a:p>
            <a:r>
              <a:rPr lang="en-US" dirty="0" smtClean="0"/>
              <a:t>A positive angiogram may mandate an immediate trip to the operating room, but evaluation of the upper digestive tract in the radiology suite may be useful if time and the patient’s condition permit. Zone I and zone III injuries usually require routine preoperative </a:t>
            </a:r>
            <a:r>
              <a:rPr lang="en-US" dirty="0" err="1" smtClean="0"/>
              <a:t>arteriography</a:t>
            </a:r>
            <a:r>
              <a:rPr lang="en-US" dirty="0" smtClean="0"/>
              <a:t> on stable patients because their surgical approach is more difficult than zone II injuries. </a:t>
            </a:r>
          </a:p>
          <a:p>
            <a:r>
              <a:rPr lang="en-US" dirty="0" smtClean="0"/>
              <a:t>In addition, when wounds involve both sides of the neck with zone I and zone III injuries, four-vessel angiography (bilateral carotid and vertebral arteries) should be considered in stable but symptomatic patients.</a:t>
            </a:r>
          </a:p>
          <a:p>
            <a:endParaRPr lang="en-US" dirty="0" smtClean="0"/>
          </a:p>
          <a:p>
            <a:r>
              <a:rPr lang="en-US" dirty="0" smtClean="0"/>
              <a:t>Approximately 30% of patients with carotid artery injury present with a neurologic deficit. Arterial injury or propagation of a thrombus into the skull can lead to cerebral ischemia. One third of the population cannot tolerate complete unilateral carotid occlusion</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16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Certain indications for an angiogram in zone II injuries include a stable patient who has persistent hemorrhage or </a:t>
            </a:r>
          </a:p>
          <a:p>
            <a:r>
              <a:rPr lang="en-US" dirty="0" smtClean="0"/>
              <a:t>neurologic deficits compatible with adjacent vascular structure damage.</a:t>
            </a:r>
            <a:r>
              <a:rPr lang="en-US" baseline="0" dirty="0" smtClean="0"/>
              <a:t> </a:t>
            </a:r>
            <a:r>
              <a:rPr lang="en-US" dirty="0" smtClean="0"/>
              <a:t>An example of this is a Horner’s syndrome indicative of </a:t>
            </a:r>
          </a:p>
          <a:p>
            <a:r>
              <a:rPr lang="en-US" dirty="0" smtClean="0"/>
              <a:t>sympathetic nerve plexus injury or hoarseness indicating a recurrent laryngeal nerve injury. This neurologic picture suggests that the carotid sheath has been violated, and vascular integrity needs confirmation by angiography, as well as frequent close observation to detect for a lacer-</a:t>
            </a:r>
            <a:r>
              <a:rPr lang="en-US" dirty="0" err="1" smtClean="0"/>
              <a:t>ated</a:t>
            </a:r>
            <a:r>
              <a:rPr lang="en-US" dirty="0" smtClean="0"/>
              <a:t> carotid artery, </a:t>
            </a:r>
            <a:r>
              <a:rPr lang="en-US" dirty="0" err="1" smtClean="0"/>
              <a:t>intimal</a:t>
            </a:r>
            <a:r>
              <a:rPr lang="en-US" dirty="0" smtClean="0"/>
              <a:t> tear, or </a:t>
            </a:r>
            <a:r>
              <a:rPr lang="en-US" dirty="0" err="1" smtClean="0"/>
              <a:t>pseudoaneurysm</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17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Many studies report the use of flexible </a:t>
            </a:r>
            <a:r>
              <a:rPr lang="en-US" dirty="0" err="1" smtClean="0"/>
              <a:t>esophagoscopy</a:t>
            </a:r>
            <a:r>
              <a:rPr lang="en-US" dirty="0" smtClean="0"/>
              <a:t> to circum-vent the need for general anesthesia during rigid endoscopy. However, several authors have reported a missed perforation near the </a:t>
            </a:r>
            <a:r>
              <a:rPr lang="en-US" dirty="0" err="1" smtClean="0"/>
              <a:t>cricopha-ryngeus</a:t>
            </a:r>
            <a:r>
              <a:rPr lang="en-US" dirty="0" smtClean="0"/>
              <a:t>, as well as the </a:t>
            </a:r>
            <a:r>
              <a:rPr lang="en-US" dirty="0" err="1" smtClean="0"/>
              <a:t>hypopharynx</a:t>
            </a:r>
            <a:r>
              <a:rPr lang="en-US" dirty="0" smtClean="0"/>
              <a:t>, where flexible endoscopy is least satisfactory due to mucosa redundancy. Missed esophageal tears represent most of the delayed injuries and, when they progress to </a:t>
            </a:r>
            <a:r>
              <a:rPr lang="en-US" dirty="0" err="1" smtClean="0"/>
              <a:t>mediastinitis</a:t>
            </a:r>
            <a:r>
              <a:rPr lang="en-US" dirty="0" smtClean="0"/>
              <a:t>, morbidity and mortality are considerable</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20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Scarring can affect airway and voice</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21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Diffuse </a:t>
            </a:r>
            <a:r>
              <a:rPr lang="en-US" dirty="0" err="1" smtClean="0"/>
              <a:t>lymphadenopathy</a:t>
            </a:r>
            <a:r>
              <a:rPr lang="en-US" dirty="0" smtClean="0"/>
              <a:t> is common in patients with human immunodeficiency virus, but a growing or </a:t>
            </a:r>
            <a:r>
              <a:rPr lang="en-US" dirty="0" err="1" smtClean="0"/>
              <a:t>domi-nant</a:t>
            </a:r>
            <a:r>
              <a:rPr lang="en-US" dirty="0" smtClean="0"/>
              <a:t> mass should raise suspicion for lymphoma</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27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28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err="1" smtClean="0"/>
              <a:t>Schwannomas</a:t>
            </a:r>
            <a:r>
              <a:rPr lang="en-US" dirty="0" smtClean="0"/>
              <a:t> can occur in the cranial nerves, sympathetic trunk, or spinal nerve roots.</a:t>
            </a:r>
            <a:r>
              <a:rPr lang="en-US" baseline="0" dirty="0" smtClean="0"/>
              <a:t> </a:t>
            </a:r>
            <a:r>
              <a:rPr lang="en-US" dirty="0" smtClean="0"/>
              <a:t>These </a:t>
            </a:r>
          </a:p>
          <a:p>
            <a:r>
              <a:rPr lang="en-US" dirty="0" smtClean="0"/>
              <a:t>lesions are best imaged by CT or MRI; they are enhancing and will often demonstrate areas of cystic degeneration.</a:t>
            </a:r>
          </a:p>
          <a:p>
            <a:r>
              <a:rPr lang="en-US" dirty="0" smtClean="0"/>
              <a:t>When located in the carotid sheath, </a:t>
            </a:r>
            <a:r>
              <a:rPr lang="en-US" dirty="0" err="1" smtClean="0"/>
              <a:t>schwannomas</a:t>
            </a:r>
            <a:r>
              <a:rPr lang="en-US" dirty="0" smtClean="0"/>
              <a:t> will displace the internal and external carotid arteries </a:t>
            </a:r>
            <a:r>
              <a:rPr lang="en-US" dirty="0" err="1" smtClean="0"/>
              <a:t>anteriorly</a:t>
            </a:r>
            <a:r>
              <a:rPr lang="en-US" dirty="0" smtClean="0"/>
              <a:t>, a feature distinguishing them from carotid body tumors. These lesions can be difficult to diagnose by FNA because FNAs typically reveal bland spindle cell cytology and can be confused with other soft tissue tumors.</a:t>
            </a:r>
          </a:p>
          <a:p>
            <a:r>
              <a:rPr lang="en-US" dirty="0" err="1" smtClean="0"/>
              <a:t>Schwannomas</a:t>
            </a:r>
            <a:r>
              <a:rPr lang="en-US" dirty="0" smtClean="0"/>
              <a:t> can manifest as cranial nerve deficits of the involved nerves and are typically painful on </a:t>
            </a:r>
          </a:p>
          <a:p>
            <a:r>
              <a:rPr lang="en-US" dirty="0" smtClean="0"/>
              <a:t>attempts at FNA biopsy</a:t>
            </a:r>
          </a:p>
          <a:p>
            <a:endParaRPr lang="en-US" dirty="0" smtClean="0"/>
          </a:p>
          <a:p>
            <a:r>
              <a:rPr lang="en-US" dirty="0" err="1" smtClean="0"/>
              <a:t>Neurofibromas</a:t>
            </a:r>
            <a:r>
              <a:rPr lang="en-US" dirty="0" smtClean="0"/>
              <a:t> should be considered in their association with von Recklinghausen’s disease (NF-1). Most patients with NF-1 present with diffuse or </a:t>
            </a:r>
            <a:r>
              <a:rPr lang="en-US" dirty="0" err="1" smtClean="0"/>
              <a:t>plexiform</a:t>
            </a:r>
            <a:r>
              <a:rPr lang="en-US" dirty="0" smtClean="0"/>
              <a:t> </a:t>
            </a:r>
            <a:r>
              <a:rPr lang="en-US" dirty="0" err="1" smtClean="0"/>
              <a:t>neurofibromas</a:t>
            </a:r>
            <a:r>
              <a:rPr lang="en-US" dirty="0" smtClean="0"/>
              <a:t>. There is a 2% to 6% incidence of malignant </a:t>
            </a:r>
            <a:r>
              <a:rPr lang="en-US" dirty="0" err="1" smtClean="0"/>
              <a:t>degenera-tion</a:t>
            </a:r>
            <a:r>
              <a:rPr lang="en-US" dirty="0" smtClean="0"/>
              <a:t> into or de novo generation of malignant peripheral nerve tumors for patients with </a:t>
            </a:r>
            <a:r>
              <a:rPr lang="en-US" dirty="0" err="1" smtClean="0"/>
              <a:t>neurofibromas</a:t>
            </a:r>
            <a:r>
              <a:rPr lang="en-US" dirty="0" smtClean="0"/>
              <a:t> associated with NF-1.</a:t>
            </a:r>
          </a:p>
          <a:p>
            <a:endParaRPr lang="en-US" dirty="0" smtClean="0"/>
          </a:p>
          <a:p>
            <a:r>
              <a:rPr lang="en-US" dirty="0" err="1" smtClean="0"/>
              <a:t>Paraganglia</a:t>
            </a:r>
            <a:r>
              <a:rPr lang="en-US" dirty="0" smtClean="0"/>
              <a:t> are collections of cells of </a:t>
            </a:r>
            <a:r>
              <a:rPr lang="en-US" dirty="0" err="1" smtClean="0"/>
              <a:t>neuroectoderm</a:t>
            </a:r>
            <a:r>
              <a:rPr lang="en-US" dirty="0" smtClean="0"/>
              <a:t> origin that secrete </a:t>
            </a:r>
            <a:r>
              <a:rPr lang="en-US" dirty="0" err="1" smtClean="0"/>
              <a:t>catecholamines</a:t>
            </a:r>
            <a:r>
              <a:rPr lang="en-US" dirty="0" smtClean="0"/>
              <a:t>. They have an important functional role during </a:t>
            </a:r>
            <a:r>
              <a:rPr lang="en-US" dirty="0" err="1" smtClean="0"/>
              <a:t>embry-ogenesis</a:t>
            </a:r>
            <a:r>
              <a:rPr lang="en-US" dirty="0" smtClean="0"/>
              <a:t>, when they serve as the major source of </a:t>
            </a:r>
            <a:r>
              <a:rPr lang="en-US" dirty="0" err="1" smtClean="0"/>
              <a:t>catecholamines</a:t>
            </a:r>
            <a:r>
              <a:rPr lang="en-US" dirty="0" smtClean="0"/>
              <a:t>. After birth, most </a:t>
            </a:r>
            <a:r>
              <a:rPr lang="en-US" dirty="0" err="1" smtClean="0"/>
              <a:t>paraganglia</a:t>
            </a:r>
            <a:r>
              <a:rPr lang="en-US" dirty="0" smtClean="0"/>
              <a:t> rests disappear, with the exception of the adrenal medulla and the sites around the autonomic nervous system. </a:t>
            </a:r>
          </a:p>
          <a:p>
            <a:r>
              <a:rPr lang="en-US" dirty="0" smtClean="0"/>
              <a:t>In the adult the function of the </a:t>
            </a:r>
            <a:r>
              <a:rPr lang="en-US" dirty="0" err="1" smtClean="0"/>
              <a:t>paraganglia</a:t>
            </a:r>
            <a:r>
              <a:rPr lang="en-US" dirty="0" smtClean="0"/>
              <a:t> is to help the autonomic nervous system respond to stressors such as </a:t>
            </a:r>
            <a:r>
              <a:rPr lang="en-US" dirty="0" err="1" smtClean="0"/>
              <a:t>hypercapnia</a:t>
            </a:r>
            <a:r>
              <a:rPr lang="en-US" dirty="0" smtClean="0"/>
              <a:t>, hypoxia, or decreasing pH</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30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ipsilateral tonsil has been found to harbor the occult primary in 20% to 40% of cases of unknown primary </a:t>
            </a:r>
            <a:r>
              <a:rPr lang="en-US" dirty="0" err="1" smtClean="0"/>
              <a:t>squamous</a:t>
            </a:r>
            <a:r>
              <a:rPr lang="en-US" dirty="0" smtClean="0"/>
              <a:t> cell carcinoma of the neck as reported in several series in the literature. The next most common </a:t>
            </a:r>
            <a:r>
              <a:rPr lang="en-US" dirty="0" err="1" smtClean="0"/>
              <a:t>subsite</a:t>
            </a:r>
            <a:r>
              <a:rPr lang="en-US" dirty="0" smtClean="0"/>
              <a:t> is the base of tongue</a:t>
            </a:r>
            <a:endParaRPr lang="en-US" dirty="0"/>
          </a:p>
        </p:txBody>
      </p:sp>
      <p:sp>
        <p:nvSpPr>
          <p:cNvPr id="4" name="Slide Number Placeholder 3"/>
          <p:cNvSpPr>
            <a:spLocks noGrp="1"/>
          </p:cNvSpPr>
          <p:nvPr>
            <p:ph type="sldNum" sz="quarter" idx="10"/>
          </p:nvPr>
        </p:nvSpPr>
        <p:spPr/>
        <p:txBody>
          <a:bodyPr/>
          <a:lstStyle/>
          <a:p>
            <a:fld id="{A869E065-8389-4A77-B3EC-2F8B0B714A10}" type="slidenum">
              <a:rPr lang="en-US" smtClean="0"/>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23E4A1-935C-424C-B346-53EA1A33D290}" type="datetimeFigureOut">
              <a:rPr lang="en-US" smtClean="0"/>
              <a:t>5/27/2013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23E4A1-935C-424C-B346-53EA1A33D290}" type="datetimeFigureOut">
              <a:rPr lang="en-US" smtClean="0"/>
              <a:t>5/27/2013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23E4A1-935C-424C-B346-53EA1A33D290}" type="datetimeFigureOut">
              <a:rPr lang="en-US" smtClean="0"/>
              <a:t>5/27/2013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23E4A1-935C-424C-B346-53EA1A33D290}" type="datetimeFigureOut">
              <a:rPr lang="en-US" smtClean="0"/>
              <a:t>5/27/2013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23E4A1-935C-424C-B346-53EA1A33D290}" type="datetimeFigureOut">
              <a:rPr lang="en-US" smtClean="0"/>
              <a:t>5/27/2013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23E4A1-935C-424C-B346-53EA1A33D290}" type="datetimeFigureOut">
              <a:rPr lang="en-US" smtClean="0"/>
              <a:t>5/27/2013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23E4A1-935C-424C-B346-53EA1A33D290}" type="datetimeFigureOut">
              <a:rPr lang="en-US" smtClean="0"/>
              <a:t>5/27/2013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23E4A1-935C-424C-B346-53EA1A33D290}" type="datetimeFigureOut">
              <a:rPr lang="en-US" smtClean="0"/>
              <a:t>5/27/2013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23E4A1-935C-424C-B346-53EA1A33D290}" type="datetimeFigureOut">
              <a:rPr lang="en-US" smtClean="0"/>
              <a:t>5/27/2013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23E4A1-935C-424C-B346-53EA1A33D290}" type="datetimeFigureOut">
              <a:rPr lang="en-US" smtClean="0"/>
              <a:t>5/27/2013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23E4A1-935C-424C-B346-53EA1A33D290}" type="datetimeFigureOut">
              <a:rPr lang="en-US" smtClean="0"/>
              <a:t>5/27/2013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6BFE01-222C-42DF-8EE4-0B1AD9AC7AC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23E4A1-935C-424C-B346-53EA1A33D290}" type="datetimeFigureOut">
              <a:rPr lang="en-US" smtClean="0"/>
              <a:t>5/27/2013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6BFE01-222C-42DF-8EE4-0B1AD9AC7AC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Cummings Ch 115:</a:t>
            </a:r>
            <a:br>
              <a:rPr lang="en-US" dirty="0" smtClean="0"/>
            </a:br>
            <a:r>
              <a:rPr lang="en-US" dirty="0" smtClean="0"/>
              <a:t>Penetrating and Blunt Trauma </a:t>
            </a:r>
            <a:br>
              <a:rPr lang="en-US" dirty="0" smtClean="0"/>
            </a:br>
            <a:r>
              <a:rPr lang="en-US" dirty="0" smtClean="0"/>
              <a:t>to the Neck</a:t>
            </a:r>
            <a:endParaRPr lang="en-US" dirty="0"/>
          </a:p>
        </p:txBody>
      </p:sp>
      <p:sp>
        <p:nvSpPr>
          <p:cNvPr id="3" name="Subtitle 2"/>
          <p:cNvSpPr>
            <a:spLocks noGrp="1"/>
          </p:cNvSpPr>
          <p:nvPr>
            <p:ph type="subTitle" idx="1"/>
          </p:nvPr>
        </p:nvSpPr>
        <p:spPr/>
        <p:txBody>
          <a:bodyPr/>
          <a:lstStyle/>
          <a:p>
            <a:r>
              <a:rPr lang="en-US" dirty="0" err="1" smtClean="0"/>
              <a:t>Kimanh</a:t>
            </a:r>
            <a:r>
              <a:rPr lang="en-US" dirty="0" smtClean="0"/>
              <a:t> Nguyen</a:t>
            </a:r>
          </a:p>
          <a:p>
            <a:r>
              <a:rPr lang="en-US" dirty="0" smtClean="0"/>
              <a:t>May 29, 2013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US" dirty="0"/>
          </a:p>
        </p:txBody>
      </p:sp>
      <p:sp>
        <p:nvSpPr>
          <p:cNvPr id="3" name="Content Placeholder 2"/>
          <p:cNvSpPr>
            <a:spLocks noGrp="1"/>
          </p:cNvSpPr>
          <p:nvPr>
            <p:ph idx="1"/>
          </p:nvPr>
        </p:nvSpPr>
        <p:spPr/>
        <p:txBody>
          <a:bodyPr/>
          <a:lstStyle/>
          <a:p>
            <a:endParaRPr lang="en-US" dirty="0" smtClean="0"/>
          </a:p>
          <a:p>
            <a:r>
              <a:rPr lang="en-US" dirty="0" smtClean="0"/>
              <a:t>“For the stable patient, the choice of management remains controversial: either mandatory exploration for all penetrating neck wounds or selective exploration with observation [and monitoring]”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Neck Zones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335541" y="1676400"/>
            <a:ext cx="8562107" cy="4419599"/>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Zone I</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Vascular structures are in close proximity to thorax</a:t>
            </a:r>
          </a:p>
          <a:p>
            <a:r>
              <a:rPr lang="en-US" dirty="0" smtClean="0"/>
              <a:t>Protection by bony thorax and clavicle</a:t>
            </a:r>
          </a:p>
          <a:p>
            <a:r>
              <a:rPr lang="en-US" dirty="0" smtClean="0"/>
              <a:t>Difficult to explore</a:t>
            </a:r>
          </a:p>
          <a:p>
            <a:r>
              <a:rPr lang="en-US" dirty="0" smtClean="0"/>
              <a:t>Median </a:t>
            </a:r>
            <a:r>
              <a:rPr lang="en-US" dirty="0" err="1" smtClean="0"/>
              <a:t>sternotomy</a:t>
            </a:r>
            <a:r>
              <a:rPr lang="en-US" dirty="0" smtClean="0"/>
              <a:t> for R injuries</a:t>
            </a:r>
          </a:p>
          <a:p>
            <a:r>
              <a:rPr lang="en-US" dirty="0" smtClean="0"/>
              <a:t>Left anterior </a:t>
            </a:r>
            <a:r>
              <a:rPr lang="en-US" dirty="0" err="1" smtClean="0"/>
              <a:t>thoracotomy</a:t>
            </a:r>
            <a:r>
              <a:rPr lang="en-US" dirty="0" smtClean="0"/>
              <a:t> for L injuries</a:t>
            </a:r>
          </a:p>
          <a:p>
            <a:r>
              <a:rPr lang="en-US" dirty="0" smtClean="0"/>
              <a:t>High mortality rate: 12%</a:t>
            </a:r>
          </a:p>
          <a:p>
            <a:r>
              <a:rPr lang="en-US" dirty="0" smtClean="0"/>
              <a:t>Management: </a:t>
            </a:r>
          </a:p>
          <a:p>
            <a:pPr lvl="1"/>
            <a:r>
              <a:rPr lang="en-US" dirty="0" smtClean="0"/>
              <a:t>Angiography if stable </a:t>
            </a:r>
          </a:p>
          <a:p>
            <a:pPr lvl="1"/>
            <a:r>
              <a:rPr lang="en-US" dirty="0"/>
              <a:t>M</a:t>
            </a:r>
            <a:r>
              <a:rPr lang="en-US" dirty="0" smtClean="0"/>
              <a:t>andatory exploration usually not recommended</a:t>
            </a:r>
          </a:p>
          <a:p>
            <a:pPr lvl="1"/>
            <a:r>
              <a:rPr lang="en-US" dirty="0"/>
              <a:t>M</a:t>
            </a:r>
            <a:r>
              <a:rPr lang="en-US" dirty="0" smtClean="0"/>
              <a:t>ay consider barium swallow</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Zone III</a:t>
            </a:r>
            <a:endParaRPr lang="en-US" dirty="0"/>
          </a:p>
        </p:txBody>
      </p:sp>
      <p:sp>
        <p:nvSpPr>
          <p:cNvPr id="3" name="Content Placeholder 2"/>
          <p:cNvSpPr>
            <a:spLocks noGrp="1"/>
          </p:cNvSpPr>
          <p:nvPr>
            <p:ph idx="1"/>
          </p:nvPr>
        </p:nvSpPr>
        <p:spPr/>
        <p:txBody>
          <a:bodyPr>
            <a:normAutofit lnSpcReduction="10000"/>
          </a:bodyPr>
          <a:lstStyle/>
          <a:p>
            <a:r>
              <a:rPr lang="en-US" dirty="0" smtClean="0"/>
              <a:t>Protected by skeletal structures</a:t>
            </a:r>
          </a:p>
          <a:p>
            <a:r>
              <a:rPr lang="en-US" dirty="0" smtClean="0"/>
              <a:t>Difficult to explore; may need craniotomy for high carotid injury</a:t>
            </a:r>
          </a:p>
          <a:p>
            <a:r>
              <a:rPr lang="en-US" dirty="0" smtClean="0"/>
              <a:t>CN injuries may indicate great vessel injury</a:t>
            </a:r>
          </a:p>
          <a:p>
            <a:r>
              <a:rPr lang="en-US" dirty="0" smtClean="0"/>
              <a:t>Management</a:t>
            </a:r>
          </a:p>
          <a:p>
            <a:pPr lvl="1"/>
            <a:r>
              <a:rPr lang="en-US" dirty="0" smtClean="0"/>
              <a:t>Angiography if abnormal neurologic exam in stable patient</a:t>
            </a:r>
          </a:p>
          <a:p>
            <a:pPr lvl="1"/>
            <a:r>
              <a:rPr lang="en-US" dirty="0" smtClean="0"/>
              <a:t>Frequent intraoral examination for edema/hematoma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Zone II</a:t>
            </a:r>
            <a:endParaRPr lang="en-US" dirty="0"/>
          </a:p>
        </p:txBody>
      </p:sp>
      <p:sp>
        <p:nvSpPr>
          <p:cNvPr id="3" name="Content Placeholder 2"/>
          <p:cNvSpPr>
            <a:spLocks noGrp="1"/>
          </p:cNvSpPr>
          <p:nvPr>
            <p:ph idx="1"/>
          </p:nvPr>
        </p:nvSpPr>
        <p:spPr/>
        <p:txBody>
          <a:bodyPr/>
          <a:lstStyle/>
          <a:p>
            <a:r>
              <a:rPr lang="en-US" dirty="0" smtClean="0"/>
              <a:t>Most common region injured (60-75%)</a:t>
            </a:r>
          </a:p>
          <a:p>
            <a:r>
              <a:rPr lang="en-US" dirty="0" smtClean="0"/>
              <a:t>Isolated venous and </a:t>
            </a:r>
            <a:r>
              <a:rPr lang="en-US" dirty="0" err="1" smtClean="0"/>
              <a:t>pharyngoesophageal</a:t>
            </a:r>
            <a:r>
              <a:rPr lang="en-US" dirty="0" smtClean="0"/>
              <a:t> injuries are most commonly missed </a:t>
            </a:r>
          </a:p>
          <a:p>
            <a:r>
              <a:rPr lang="en-US" dirty="0" smtClean="0"/>
              <a:t>Management </a:t>
            </a:r>
          </a:p>
          <a:p>
            <a:pPr lvl="1"/>
            <a:r>
              <a:rPr lang="en-US" dirty="0" smtClean="0"/>
              <a:t>Admit for observation</a:t>
            </a:r>
            <a:endParaRPr lang="en-US" dirty="0" smtClean="0"/>
          </a:p>
          <a:p>
            <a:pPr lvl="1"/>
            <a:r>
              <a:rPr lang="en-US" dirty="0" smtClean="0"/>
              <a:t>Radiology and endoscopy if stable and no signs of major injury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Management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Airway establishment</a:t>
            </a:r>
          </a:p>
          <a:p>
            <a:pPr lvl="1"/>
            <a:r>
              <a:rPr lang="en-US" dirty="0" smtClean="0"/>
              <a:t>Intubation</a:t>
            </a:r>
          </a:p>
          <a:p>
            <a:pPr lvl="1"/>
            <a:r>
              <a:rPr lang="en-US" dirty="0" err="1" smtClean="0"/>
              <a:t>Cricothyroidotomy</a:t>
            </a:r>
            <a:endParaRPr lang="en-US" dirty="0" smtClean="0"/>
          </a:p>
          <a:p>
            <a:pPr lvl="1"/>
            <a:r>
              <a:rPr lang="en-US" dirty="0" err="1" smtClean="0"/>
              <a:t>Tracheostomy</a:t>
            </a:r>
            <a:endParaRPr lang="en-US" dirty="0" smtClean="0"/>
          </a:p>
          <a:p>
            <a:r>
              <a:rPr lang="en-US" dirty="0" smtClean="0"/>
              <a:t>Blood perfusion maintenance</a:t>
            </a:r>
          </a:p>
          <a:p>
            <a:pPr lvl="1"/>
            <a:r>
              <a:rPr lang="en-US" dirty="0" smtClean="0"/>
              <a:t>Large-bore IV </a:t>
            </a:r>
          </a:p>
          <a:p>
            <a:r>
              <a:rPr lang="en-US" dirty="0" smtClean="0"/>
              <a:t>Clarification and classification of wound severity</a:t>
            </a:r>
          </a:p>
          <a:p>
            <a:r>
              <a:rPr lang="en-US" dirty="0" smtClean="0"/>
              <a:t>Do not probe wound</a:t>
            </a:r>
          </a:p>
          <a:p>
            <a:r>
              <a:rPr lang="en-US" dirty="0" smtClean="0"/>
              <a:t>Routine AP/lat neck and chest films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Management of Penetrating Neck Injury</a:t>
            </a:r>
            <a:endParaRPr lang="en-US" dirty="0"/>
          </a:p>
        </p:txBody>
      </p:sp>
      <p:pic>
        <p:nvPicPr>
          <p:cNvPr id="3074" name="Picture 2"/>
          <p:cNvPicPr>
            <a:picLocks noGrp="1" noChangeAspect="1" noChangeArrowheads="1"/>
          </p:cNvPicPr>
          <p:nvPr>
            <p:ph idx="1"/>
          </p:nvPr>
        </p:nvPicPr>
        <p:blipFill>
          <a:blip r:embed="rId3" cstate="print"/>
          <a:srcRect/>
          <a:stretch>
            <a:fillRect/>
          </a:stretch>
        </p:blipFill>
        <p:spPr bwMode="auto">
          <a:xfrm>
            <a:off x="252699" y="1981200"/>
            <a:ext cx="8662701" cy="3774462"/>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Management of Penetrating Zone II Injury</a:t>
            </a:r>
            <a:endParaRPr lang="en-US" dirty="0"/>
          </a:p>
        </p:txBody>
      </p:sp>
      <p:pic>
        <p:nvPicPr>
          <p:cNvPr id="4098" name="Picture 2"/>
          <p:cNvPicPr>
            <a:picLocks noGrp="1" noChangeAspect="1" noChangeArrowheads="1"/>
          </p:cNvPicPr>
          <p:nvPr>
            <p:ph idx="1"/>
          </p:nvPr>
        </p:nvPicPr>
        <p:blipFill>
          <a:blip r:embed="rId3" cstate="print"/>
          <a:srcRect/>
          <a:stretch>
            <a:fillRect/>
          </a:stretch>
        </p:blipFill>
        <p:spPr bwMode="auto">
          <a:xfrm>
            <a:off x="381000" y="1447800"/>
            <a:ext cx="8159625" cy="516442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p:cNvPicPr>
            <a:picLocks noGrp="1" noChangeAspect="1" noChangeArrowheads="1"/>
          </p:cNvPicPr>
          <p:nvPr>
            <p:ph idx="1"/>
          </p:nvPr>
        </p:nvPicPr>
        <p:blipFill>
          <a:blip r:embed="rId2" cstate="print"/>
          <a:srcRect/>
          <a:stretch>
            <a:fillRect/>
          </a:stretch>
        </p:blipFill>
        <p:spPr bwMode="auto">
          <a:xfrm>
            <a:off x="61481" y="533400"/>
            <a:ext cx="9021037" cy="559276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Vascular Penetration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Zone I</a:t>
            </a:r>
          </a:p>
          <a:p>
            <a:pPr lvl="1"/>
            <a:r>
              <a:rPr lang="en-US" dirty="0" smtClean="0"/>
              <a:t>Thoracic surgery</a:t>
            </a:r>
          </a:p>
          <a:p>
            <a:r>
              <a:rPr lang="en-US" dirty="0" smtClean="0"/>
              <a:t>Zone III</a:t>
            </a:r>
          </a:p>
          <a:p>
            <a:pPr lvl="1"/>
            <a:r>
              <a:rPr lang="en-US" dirty="0" smtClean="0"/>
              <a:t>Temporary pressure or carotid arterial bypass</a:t>
            </a:r>
          </a:p>
          <a:p>
            <a:pPr lvl="1"/>
            <a:r>
              <a:rPr lang="en-US" dirty="0" smtClean="0"/>
              <a:t>No. 4 Fogarty catheter</a:t>
            </a:r>
          </a:p>
          <a:p>
            <a:r>
              <a:rPr lang="en-US" dirty="0" smtClean="0"/>
              <a:t>Jugular</a:t>
            </a:r>
          </a:p>
          <a:p>
            <a:pPr lvl="1"/>
            <a:r>
              <a:rPr lang="en-US" dirty="0" smtClean="0"/>
              <a:t>Ligation</a:t>
            </a:r>
          </a:p>
          <a:p>
            <a:r>
              <a:rPr lang="en-US" dirty="0" smtClean="0"/>
              <a:t>Carotid</a:t>
            </a:r>
          </a:p>
          <a:p>
            <a:pPr lvl="1"/>
            <a:r>
              <a:rPr lang="en-US" dirty="0" smtClean="0"/>
              <a:t>Ligation of ECA</a:t>
            </a:r>
          </a:p>
          <a:p>
            <a:pPr lvl="1"/>
            <a:r>
              <a:rPr lang="en-US" dirty="0" smtClean="0"/>
              <a:t>Lateral </a:t>
            </a:r>
            <a:r>
              <a:rPr lang="en-US" dirty="0" err="1" smtClean="0"/>
              <a:t>arteriorhaphy</a:t>
            </a:r>
            <a:r>
              <a:rPr lang="en-US" dirty="0" smtClean="0"/>
              <a:t>, end-to-end </a:t>
            </a:r>
            <a:r>
              <a:rPr lang="en-US" dirty="0" err="1" smtClean="0"/>
              <a:t>anastomosis</a:t>
            </a:r>
            <a:r>
              <a:rPr lang="en-US" dirty="0" smtClean="0"/>
              <a:t>, </a:t>
            </a:r>
            <a:r>
              <a:rPr lang="en-US" dirty="0" err="1" smtClean="0"/>
              <a:t>autogenous</a:t>
            </a:r>
            <a:r>
              <a:rPr lang="en-US" dirty="0" smtClean="0"/>
              <a:t> grafting</a:t>
            </a:r>
          </a:p>
          <a:p>
            <a:pPr lvl="1"/>
            <a:r>
              <a:rPr lang="en-US" dirty="0" smtClean="0"/>
              <a:t>IR </a:t>
            </a:r>
            <a:r>
              <a:rPr lang="en-US" dirty="0" err="1" smtClean="0"/>
              <a:t>transcatheter</a:t>
            </a:r>
            <a:r>
              <a:rPr lang="en-US" dirty="0" smtClean="0"/>
              <a:t> arterial </a:t>
            </a:r>
            <a:r>
              <a:rPr lang="en-US" dirty="0" err="1" smtClean="0"/>
              <a:t>embolization</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Vital Structures</a:t>
            </a:r>
            <a:endParaRPr lang="en-US" dirty="0"/>
          </a:p>
        </p:txBody>
      </p:sp>
      <p:sp>
        <p:nvSpPr>
          <p:cNvPr id="3" name="Content Placeholder 2"/>
          <p:cNvSpPr>
            <a:spLocks noGrp="1"/>
          </p:cNvSpPr>
          <p:nvPr>
            <p:ph idx="1"/>
          </p:nvPr>
        </p:nvSpPr>
        <p:spPr/>
        <p:txBody>
          <a:bodyPr>
            <a:normAutofit fontScale="92500"/>
          </a:bodyPr>
          <a:lstStyle/>
          <a:p>
            <a:r>
              <a:rPr lang="en-US" dirty="0" smtClean="0"/>
              <a:t>Air passages</a:t>
            </a:r>
          </a:p>
          <a:p>
            <a:pPr lvl="1"/>
            <a:r>
              <a:rPr lang="en-US" dirty="0" smtClean="0"/>
              <a:t>Trachea, larynx, pharynx, lungs</a:t>
            </a:r>
          </a:p>
          <a:p>
            <a:r>
              <a:rPr lang="en-US" dirty="0" smtClean="0"/>
              <a:t>Vascular</a:t>
            </a:r>
          </a:p>
          <a:p>
            <a:pPr lvl="1"/>
            <a:r>
              <a:rPr lang="en-US" dirty="0" smtClean="0"/>
              <a:t>Carotid, jugular, </a:t>
            </a:r>
            <a:r>
              <a:rPr lang="en-US" dirty="0" err="1" smtClean="0"/>
              <a:t>subclavian</a:t>
            </a:r>
            <a:r>
              <a:rPr lang="en-US" dirty="0" smtClean="0"/>
              <a:t>, </a:t>
            </a:r>
            <a:r>
              <a:rPr lang="en-US" dirty="0" err="1" smtClean="0"/>
              <a:t>innominate</a:t>
            </a:r>
            <a:r>
              <a:rPr lang="en-US" dirty="0" smtClean="0"/>
              <a:t>, aortic arch</a:t>
            </a:r>
          </a:p>
          <a:p>
            <a:r>
              <a:rPr lang="en-US" dirty="0" smtClean="0"/>
              <a:t>Gastrointestinal</a:t>
            </a:r>
          </a:p>
          <a:p>
            <a:pPr lvl="1"/>
            <a:r>
              <a:rPr lang="en-US" dirty="0" smtClean="0"/>
              <a:t>Pharynx, esophagus</a:t>
            </a:r>
          </a:p>
          <a:p>
            <a:r>
              <a:rPr lang="en-US" dirty="0" smtClean="0"/>
              <a:t>Neurologic</a:t>
            </a:r>
          </a:p>
          <a:p>
            <a:pPr lvl="1"/>
            <a:r>
              <a:rPr lang="en-US" dirty="0" smtClean="0"/>
              <a:t>Spinal cord, brachial plexus, peripheral nerves, cranial nerves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Digestive Tract Injury</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Gastrograffin</a:t>
            </a:r>
            <a:r>
              <a:rPr lang="en-US" dirty="0" smtClean="0"/>
              <a:t> swallow</a:t>
            </a:r>
          </a:p>
          <a:p>
            <a:r>
              <a:rPr lang="en-US" dirty="0" smtClean="0"/>
              <a:t>Barium swallow</a:t>
            </a:r>
          </a:p>
          <a:p>
            <a:r>
              <a:rPr lang="en-US" dirty="0" smtClean="0"/>
              <a:t>Flexible </a:t>
            </a:r>
            <a:r>
              <a:rPr lang="en-US" dirty="0" err="1" smtClean="0"/>
              <a:t>esophagoscopy</a:t>
            </a:r>
            <a:r>
              <a:rPr lang="en-US" dirty="0" smtClean="0"/>
              <a:t> (risk of missing perforations near CP and </a:t>
            </a:r>
            <a:r>
              <a:rPr lang="en-US" dirty="0" err="1" smtClean="0"/>
              <a:t>hypopharynx</a:t>
            </a:r>
            <a:r>
              <a:rPr lang="en-US" dirty="0" smtClean="0"/>
              <a:t>)</a:t>
            </a:r>
          </a:p>
          <a:p>
            <a:r>
              <a:rPr lang="en-US" dirty="0" smtClean="0"/>
              <a:t>Rigid </a:t>
            </a:r>
            <a:r>
              <a:rPr lang="en-US" dirty="0" err="1" smtClean="0"/>
              <a:t>esophagoscopy</a:t>
            </a:r>
            <a:endParaRPr lang="en-US" dirty="0" smtClean="0"/>
          </a:p>
          <a:p>
            <a:r>
              <a:rPr lang="en-US" dirty="0" smtClean="0"/>
              <a:t>Neck exploration for </a:t>
            </a:r>
            <a:r>
              <a:rPr lang="en-US" dirty="0" err="1" smtClean="0"/>
              <a:t>subQ</a:t>
            </a:r>
            <a:r>
              <a:rPr lang="en-US" dirty="0" smtClean="0"/>
              <a:t> emphysema or </a:t>
            </a:r>
            <a:r>
              <a:rPr lang="en-US" dirty="0" err="1" smtClean="0"/>
              <a:t>mediastinitis</a:t>
            </a:r>
            <a:r>
              <a:rPr lang="en-US" dirty="0" smtClean="0"/>
              <a:t>; localization with </a:t>
            </a:r>
            <a:r>
              <a:rPr lang="en-US" dirty="0" err="1" smtClean="0"/>
              <a:t>methylene</a:t>
            </a:r>
            <a:r>
              <a:rPr lang="en-US" dirty="0" smtClean="0"/>
              <a:t> blue</a:t>
            </a:r>
          </a:p>
          <a:p>
            <a:r>
              <a:rPr lang="en-US" dirty="0" smtClean="0"/>
              <a:t>Management of esophageal injury </a:t>
            </a:r>
          </a:p>
          <a:p>
            <a:pPr lvl="1"/>
            <a:r>
              <a:rPr lang="en-US" dirty="0" smtClean="0"/>
              <a:t>2-layer closure with wound irrigation, debridement, drainage, possible muscle flap</a:t>
            </a:r>
          </a:p>
          <a:p>
            <a:pPr lvl="1"/>
            <a:r>
              <a:rPr lang="en-US" dirty="0" smtClean="0"/>
              <a:t>Lateral cervical </a:t>
            </a:r>
            <a:r>
              <a:rPr lang="en-US" dirty="0" err="1" smtClean="0"/>
              <a:t>esophagostomy</a:t>
            </a:r>
            <a:r>
              <a:rPr lang="en-US" dirty="0" smtClean="0"/>
              <a:t>, later definitive repair</a:t>
            </a:r>
          </a:p>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Laryngotracheal</a:t>
            </a:r>
            <a:r>
              <a:rPr lang="en-US" dirty="0" smtClean="0"/>
              <a:t> Injury</a:t>
            </a:r>
            <a:endParaRPr lang="en-US" dirty="0"/>
          </a:p>
        </p:txBody>
      </p:sp>
      <p:sp>
        <p:nvSpPr>
          <p:cNvPr id="3" name="Content Placeholder 2"/>
          <p:cNvSpPr>
            <a:spLocks noGrp="1"/>
          </p:cNvSpPr>
          <p:nvPr>
            <p:ph idx="1"/>
          </p:nvPr>
        </p:nvSpPr>
        <p:spPr/>
        <p:txBody>
          <a:bodyPr/>
          <a:lstStyle/>
          <a:p>
            <a:r>
              <a:rPr lang="en-US" dirty="0" smtClean="0"/>
              <a:t>Repair mucosal lacerations within 24 hours</a:t>
            </a:r>
          </a:p>
          <a:p>
            <a:r>
              <a:rPr lang="en-US" dirty="0" smtClean="0"/>
              <a:t>Soft laryngeal stent for badly macerated mucosa</a:t>
            </a:r>
          </a:p>
          <a:p>
            <a:r>
              <a:rPr lang="en-US" dirty="0" smtClean="0"/>
              <a:t>6-week </a:t>
            </a:r>
            <a:r>
              <a:rPr lang="en-US" dirty="0" err="1" smtClean="0"/>
              <a:t>trach</a:t>
            </a:r>
            <a:r>
              <a:rPr lang="en-US" dirty="0" smtClean="0"/>
              <a:t> below or through the injury for significant injuries that detach a tracheal ring or encroach on the airway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Blunt Neck Injury</a:t>
            </a:r>
            <a:endParaRPr lang="en-US" dirty="0"/>
          </a:p>
        </p:txBody>
      </p:sp>
      <p:sp>
        <p:nvSpPr>
          <p:cNvPr id="3" name="Content Placeholder 2"/>
          <p:cNvSpPr>
            <a:spLocks noGrp="1"/>
          </p:cNvSpPr>
          <p:nvPr>
            <p:ph idx="1"/>
          </p:nvPr>
        </p:nvSpPr>
        <p:spPr/>
        <p:txBody>
          <a:bodyPr/>
          <a:lstStyle/>
          <a:p>
            <a:r>
              <a:rPr lang="en-US" dirty="0" smtClean="0"/>
              <a:t>Occult cervical spine injury</a:t>
            </a:r>
          </a:p>
          <a:p>
            <a:r>
              <a:rPr lang="en-US" dirty="0" smtClean="0"/>
              <a:t>Delayed onset of signs and symptoms</a:t>
            </a:r>
          </a:p>
          <a:p>
            <a:r>
              <a:rPr lang="en-US" dirty="0" smtClean="0"/>
              <a:t>Careful observation</a:t>
            </a:r>
          </a:p>
          <a:p>
            <a:r>
              <a:rPr lang="en-US" dirty="0" smtClean="0"/>
              <a:t>Thrombosis, </a:t>
            </a:r>
            <a:r>
              <a:rPr lang="en-US" dirty="0" err="1" smtClean="0"/>
              <a:t>intimal</a:t>
            </a:r>
            <a:r>
              <a:rPr lang="en-US" dirty="0" smtClean="0"/>
              <a:t> tears, dissection, </a:t>
            </a:r>
            <a:r>
              <a:rPr lang="en-US" dirty="0" err="1" smtClean="0"/>
              <a:t>pseudoaneurysm</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Cummings Ch 116:</a:t>
            </a:r>
            <a:br>
              <a:rPr lang="en-US" dirty="0" smtClean="0"/>
            </a:br>
            <a:r>
              <a:rPr lang="en-US" dirty="0" smtClean="0"/>
              <a:t>Differential Diagnosis </a:t>
            </a:r>
            <a:br>
              <a:rPr lang="en-US" dirty="0" smtClean="0"/>
            </a:br>
            <a:r>
              <a:rPr lang="en-US" dirty="0" smtClean="0"/>
              <a:t>of Neck Masses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Neck Masses</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a:buNone/>
            </a:pPr>
            <a:endParaRPr lang="en-US" dirty="0"/>
          </a:p>
          <a:p>
            <a:r>
              <a:rPr lang="en-US" dirty="0" smtClean="0"/>
              <a:t>History (time course, risk factors, symptoms)</a:t>
            </a:r>
            <a:endParaRPr lang="en-US" dirty="0" smtClean="0"/>
          </a:p>
          <a:p>
            <a:r>
              <a:rPr lang="en-US" dirty="0" smtClean="0"/>
              <a:t>Physical exam (full head and neck exam, flexible </a:t>
            </a:r>
            <a:r>
              <a:rPr lang="en-US" dirty="0" err="1" smtClean="0"/>
              <a:t>laryngoscopy</a:t>
            </a:r>
            <a:r>
              <a:rPr lang="en-US" dirty="0" smtClean="0"/>
              <a:t>)</a:t>
            </a:r>
          </a:p>
          <a:p>
            <a:r>
              <a:rPr lang="en-US" dirty="0" smtClean="0"/>
              <a:t>Imaging</a:t>
            </a:r>
            <a:endParaRPr lang="en-US" dirty="0" smtClean="0"/>
          </a:p>
          <a:p>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2895600" y="3886200"/>
            <a:ext cx="5715000" cy="260032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Imaging of Neck Masses</a:t>
            </a:r>
            <a:endParaRPr lang="en-US" dirty="0"/>
          </a:p>
        </p:txBody>
      </p:sp>
      <p:graphicFrame>
        <p:nvGraphicFramePr>
          <p:cNvPr id="4" name="Content Placeholder 3"/>
          <p:cNvGraphicFramePr>
            <a:graphicFrameLocks noGrp="1"/>
          </p:cNvGraphicFramePr>
          <p:nvPr>
            <p:ph idx="1"/>
          </p:nvPr>
        </p:nvGraphicFramePr>
        <p:xfrm>
          <a:off x="0" y="1371600"/>
          <a:ext cx="9144000" cy="5034280"/>
        </p:xfrm>
        <a:graphic>
          <a:graphicData uri="http://schemas.openxmlformats.org/drawingml/2006/table">
            <a:tbl>
              <a:tblPr firstRow="1" bandRow="1">
                <a:tableStyleId>{5C22544A-7EE6-4342-B048-85BDC9FD1C3A}</a:tableStyleId>
              </a:tblPr>
              <a:tblGrid>
                <a:gridCol w="1524000"/>
                <a:gridCol w="7620000"/>
              </a:tblGrid>
              <a:tr h="370840">
                <a:tc>
                  <a:txBody>
                    <a:bodyPr/>
                    <a:lstStyle/>
                    <a:p>
                      <a:r>
                        <a:rPr lang="en-US" dirty="0" smtClean="0"/>
                        <a:t>Modality</a:t>
                      </a:r>
                      <a:endParaRPr lang="en-US" dirty="0"/>
                    </a:p>
                  </a:txBody>
                  <a:tcPr/>
                </a:tc>
                <a:tc>
                  <a:txBody>
                    <a:bodyPr/>
                    <a:lstStyle/>
                    <a:p>
                      <a:r>
                        <a:rPr lang="en-US" dirty="0" smtClean="0"/>
                        <a:t>Basic Indications</a:t>
                      </a:r>
                      <a:endParaRPr lang="en-US" dirty="0"/>
                    </a:p>
                  </a:txBody>
                  <a:tcPr/>
                </a:tc>
              </a:tr>
              <a:tr h="370840">
                <a:tc>
                  <a:txBody>
                    <a:bodyPr/>
                    <a:lstStyle/>
                    <a:p>
                      <a:r>
                        <a:rPr lang="en-US" dirty="0" smtClean="0"/>
                        <a:t>Ultrasound</a:t>
                      </a:r>
                      <a:endParaRPr lang="en-US" dirty="0"/>
                    </a:p>
                  </a:txBody>
                  <a:tcPr/>
                </a:tc>
                <a:tc>
                  <a:txBody>
                    <a:bodyPr/>
                    <a:lstStyle/>
                    <a:p>
                      <a:r>
                        <a:rPr lang="en-US" dirty="0" smtClean="0"/>
                        <a:t>Good for pediatric neck masses, thyroid masses. Differentiates cystic </a:t>
                      </a:r>
                      <a:r>
                        <a:rPr lang="en-US" baseline="0" dirty="0" smtClean="0"/>
                        <a:t> </a:t>
                      </a:r>
                      <a:r>
                        <a:rPr lang="en-US" dirty="0" smtClean="0"/>
                        <a:t>versus solid.</a:t>
                      </a:r>
                      <a:endParaRPr lang="en-US" dirty="0"/>
                    </a:p>
                  </a:txBody>
                  <a:tcPr/>
                </a:tc>
              </a:tr>
              <a:tr h="370840">
                <a:tc>
                  <a:txBody>
                    <a:bodyPr/>
                    <a:lstStyle/>
                    <a:p>
                      <a:r>
                        <a:rPr lang="en-US" dirty="0" smtClean="0"/>
                        <a:t>Computed tomography</a:t>
                      </a:r>
                      <a:endParaRPr lang="en-US" dirty="0"/>
                    </a:p>
                  </a:txBody>
                  <a:tcPr/>
                </a:tc>
                <a:tc>
                  <a:txBody>
                    <a:bodyPr/>
                    <a:lstStyle/>
                    <a:p>
                      <a:r>
                        <a:rPr lang="en-US" dirty="0" smtClean="0"/>
                        <a:t>Workhorse imaging modality for adult neck masses. Provides 3D relationships, excellent detail of mucosal disease and involvement of adjacent bone.</a:t>
                      </a:r>
                      <a:endParaRPr lang="en-US" dirty="0"/>
                    </a:p>
                  </a:txBody>
                  <a:tcPr/>
                </a:tc>
              </a:tr>
              <a:tr h="370840">
                <a:tc>
                  <a:txBody>
                    <a:bodyPr/>
                    <a:lstStyle/>
                    <a:p>
                      <a:r>
                        <a:rPr lang="en-US" dirty="0" smtClean="0"/>
                        <a:t>Magnetic resonance </a:t>
                      </a:r>
                    </a:p>
                    <a:p>
                      <a:r>
                        <a:rPr lang="en-US" dirty="0" smtClean="0"/>
                        <a:t>imaging</a:t>
                      </a:r>
                      <a:endParaRPr lang="en-US" dirty="0"/>
                    </a:p>
                  </a:txBody>
                  <a:tcPr/>
                </a:tc>
                <a:tc>
                  <a:txBody>
                    <a:bodyPr/>
                    <a:lstStyle/>
                    <a:p>
                      <a:r>
                        <a:rPr lang="en-US" dirty="0" smtClean="0"/>
                        <a:t>Superior soft tissue delineation. Good for lesions of the salivary glands and tongue (where dental amalgam may obscure the view on a CT). Modality of choice for determining nerve enhancement. Consider for thyroid imaging in cases necessitating radioiodine.</a:t>
                      </a:r>
                      <a:endParaRPr lang="en-US" dirty="0"/>
                    </a:p>
                  </a:txBody>
                  <a:tcPr/>
                </a:tc>
              </a:tr>
              <a:tr h="370840">
                <a:tc>
                  <a:txBody>
                    <a:bodyPr/>
                    <a:lstStyle/>
                    <a:p>
                      <a:r>
                        <a:rPr lang="en-US" dirty="0" smtClean="0"/>
                        <a:t>Radionuclide scanning</a:t>
                      </a:r>
                      <a:endParaRPr lang="en-US" dirty="0"/>
                    </a:p>
                  </a:txBody>
                  <a:tcPr/>
                </a:tc>
                <a:tc>
                  <a:txBody>
                    <a:bodyPr/>
                    <a:lstStyle/>
                    <a:p>
                      <a:r>
                        <a:rPr lang="en-US" dirty="0" smtClean="0"/>
                        <a:t>Useful for midline lesions in children—differentiates functioning from nonfunctioning tissue.</a:t>
                      </a:r>
                      <a:endParaRPr lang="en-US" dirty="0"/>
                    </a:p>
                  </a:txBody>
                  <a:tcPr/>
                </a:tc>
              </a:tr>
              <a:tr h="370840">
                <a:tc>
                  <a:txBody>
                    <a:bodyPr/>
                    <a:lstStyle/>
                    <a:p>
                      <a:r>
                        <a:rPr lang="en-US" dirty="0" smtClean="0"/>
                        <a:t>PET</a:t>
                      </a:r>
                      <a:endParaRPr lang="en-US" dirty="0"/>
                    </a:p>
                  </a:txBody>
                  <a:tcPr/>
                </a:tc>
                <a:tc>
                  <a:txBody>
                    <a:bodyPr/>
                    <a:lstStyle/>
                    <a:p>
                      <a:r>
                        <a:rPr lang="en-US" dirty="0" smtClean="0"/>
                        <a:t>Useful for staging of head and neck malignancies. Can be used in cases of unknown primary malignant neck masses or treated neck disease.</a:t>
                      </a:r>
                      <a:endParaRPr lang="en-US" dirty="0"/>
                    </a:p>
                  </a:txBody>
                  <a:tcPr/>
                </a:tc>
              </a:tr>
              <a:tr h="370840">
                <a:tc>
                  <a:txBody>
                    <a:bodyPr/>
                    <a:lstStyle/>
                    <a:p>
                      <a:r>
                        <a:rPr lang="en-US" dirty="0" smtClean="0"/>
                        <a:t>Angiography</a:t>
                      </a:r>
                    </a:p>
                  </a:txBody>
                  <a:tcPr/>
                </a:tc>
                <a:tc>
                  <a:txBody>
                    <a:bodyPr/>
                    <a:lstStyle/>
                    <a:p>
                      <a:r>
                        <a:rPr lang="en-US" dirty="0" smtClean="0"/>
                        <a:t>Useful for lesions encasing the carotid and vascular lesions. Conventional angiography should be considered for preoperative assessment in cases of potential carotid artery sacrifice or where </a:t>
                      </a:r>
                      <a:r>
                        <a:rPr lang="en-US" dirty="0" err="1" smtClean="0"/>
                        <a:t>embolization</a:t>
                      </a:r>
                      <a:r>
                        <a:rPr lang="en-US" dirty="0" smtClean="0"/>
                        <a:t> is required.</a:t>
                      </a:r>
                      <a:endParaRPr lang="en-US"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workup</a:t>
            </a:r>
            <a:endParaRPr lang="en-US" dirty="0"/>
          </a:p>
        </p:txBody>
      </p:sp>
      <p:sp>
        <p:nvSpPr>
          <p:cNvPr id="3" name="Content Placeholder 2"/>
          <p:cNvSpPr>
            <a:spLocks noGrp="1"/>
          </p:cNvSpPr>
          <p:nvPr>
            <p:ph idx="1"/>
          </p:nvPr>
        </p:nvSpPr>
        <p:spPr/>
        <p:txBody>
          <a:bodyPr>
            <a:normAutofit lnSpcReduction="10000"/>
          </a:bodyPr>
          <a:lstStyle/>
          <a:p>
            <a:r>
              <a:rPr lang="en-US" dirty="0" smtClean="0"/>
              <a:t>Antibiotic trial</a:t>
            </a:r>
          </a:p>
          <a:p>
            <a:r>
              <a:rPr lang="en-US" dirty="0" smtClean="0"/>
              <a:t>Further investigation for concerning signs/symptoms</a:t>
            </a:r>
          </a:p>
          <a:p>
            <a:pPr lvl="1"/>
            <a:r>
              <a:rPr lang="en-US" dirty="0" smtClean="0"/>
              <a:t>Unilateral, enlarging, asymmetric, </a:t>
            </a:r>
            <a:r>
              <a:rPr lang="en-US" dirty="0" err="1" smtClean="0"/>
              <a:t>supraclavicular</a:t>
            </a:r>
            <a:r>
              <a:rPr lang="en-US" dirty="0" smtClean="0"/>
              <a:t> </a:t>
            </a:r>
            <a:r>
              <a:rPr lang="en-US" dirty="0" err="1" smtClean="0"/>
              <a:t>fossae</a:t>
            </a:r>
            <a:r>
              <a:rPr lang="en-US" dirty="0" smtClean="0"/>
              <a:t>, not associated with infections</a:t>
            </a:r>
          </a:p>
          <a:p>
            <a:r>
              <a:rPr lang="en-US" dirty="0" smtClean="0"/>
              <a:t>Imaging</a:t>
            </a:r>
          </a:p>
          <a:p>
            <a:r>
              <a:rPr lang="en-US" dirty="0" smtClean="0"/>
              <a:t>Biopsy</a:t>
            </a:r>
          </a:p>
          <a:p>
            <a:pPr lvl="1"/>
            <a:r>
              <a:rPr lang="en-US" dirty="0" smtClean="0"/>
              <a:t>FNA (gold standard), repeat FNA, core needle biopsy, open biopsy, neck dissection (SCCA)</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Inflammatory Neck Masses</a:t>
            </a:r>
            <a:endParaRPr lang="en-US" dirty="0"/>
          </a:p>
        </p:txBody>
      </p:sp>
      <p:sp>
        <p:nvSpPr>
          <p:cNvPr id="3" name="Content Placeholder 2"/>
          <p:cNvSpPr>
            <a:spLocks noGrp="1"/>
          </p:cNvSpPr>
          <p:nvPr>
            <p:ph idx="1"/>
          </p:nvPr>
        </p:nvSpPr>
        <p:spPr/>
        <p:txBody>
          <a:bodyPr/>
          <a:lstStyle/>
          <a:p>
            <a:r>
              <a:rPr lang="en-US" dirty="0" err="1" smtClean="0"/>
              <a:t>Lymphadenopathy</a:t>
            </a:r>
            <a:r>
              <a:rPr lang="en-US" dirty="0" smtClean="0"/>
              <a:t>/lymphadenitis</a:t>
            </a:r>
          </a:p>
          <a:p>
            <a:pPr lvl="1"/>
            <a:r>
              <a:rPr lang="en-US" dirty="0" smtClean="0"/>
              <a:t>Staph, Strep, HIV, lymphoma</a:t>
            </a:r>
          </a:p>
          <a:p>
            <a:r>
              <a:rPr lang="en-US" dirty="0" err="1" smtClean="0"/>
              <a:t>Granulomatous</a:t>
            </a:r>
            <a:r>
              <a:rPr lang="en-US" dirty="0" smtClean="0"/>
              <a:t> disease</a:t>
            </a:r>
          </a:p>
          <a:p>
            <a:pPr lvl="1"/>
            <a:r>
              <a:rPr lang="en-US" dirty="0" smtClean="0"/>
              <a:t>TB, MAI, </a:t>
            </a:r>
            <a:r>
              <a:rPr lang="en-US" dirty="0" err="1" smtClean="0"/>
              <a:t>actinomycosis</a:t>
            </a:r>
            <a:r>
              <a:rPr lang="en-US" dirty="0" smtClean="0"/>
              <a:t>, cat-scratch, syphilis</a:t>
            </a:r>
          </a:p>
          <a:p>
            <a:r>
              <a:rPr lang="en-US" dirty="0" err="1" smtClean="0"/>
              <a:t>Sialadenitis</a:t>
            </a:r>
            <a:r>
              <a:rPr lang="en-US" dirty="0" smtClean="0"/>
              <a:t>/</a:t>
            </a:r>
            <a:r>
              <a:rPr lang="en-US" dirty="0" err="1" smtClean="0"/>
              <a:t>sialolithiasis</a:t>
            </a:r>
            <a:endParaRPr lang="en-US" dirty="0" smtClean="0"/>
          </a:p>
          <a:p>
            <a:pPr lvl="1"/>
            <a:r>
              <a:rPr lang="en-US" dirty="0" smtClean="0"/>
              <a:t>Purulent material expressed from ducts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Congenital Neck Masses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Rule out malignancy in adults</a:t>
            </a:r>
          </a:p>
          <a:p>
            <a:r>
              <a:rPr lang="en-US" dirty="0" err="1" smtClean="0"/>
              <a:t>Thyroglossal</a:t>
            </a:r>
            <a:r>
              <a:rPr lang="en-US" dirty="0" smtClean="0"/>
              <a:t> duct cyst</a:t>
            </a:r>
          </a:p>
          <a:p>
            <a:pPr lvl="1"/>
            <a:r>
              <a:rPr lang="en-US" dirty="0" smtClean="0"/>
              <a:t>Midline neck mass that elevates with tongue protrusion or swallowing</a:t>
            </a:r>
            <a:endParaRPr lang="en-US" dirty="0"/>
          </a:p>
          <a:p>
            <a:pPr lvl="1"/>
            <a:r>
              <a:rPr lang="en-US" dirty="0" smtClean="0"/>
              <a:t>Rule out median ectopic thyroid</a:t>
            </a:r>
          </a:p>
          <a:p>
            <a:pPr lvl="1"/>
            <a:r>
              <a:rPr lang="en-US" dirty="0" err="1" smtClean="0"/>
              <a:t>Sistrunk</a:t>
            </a:r>
            <a:r>
              <a:rPr lang="en-US" dirty="0" smtClean="0"/>
              <a:t> procedure</a:t>
            </a:r>
          </a:p>
          <a:p>
            <a:r>
              <a:rPr lang="en-US" dirty="0" err="1" smtClean="0"/>
              <a:t>Branchial</a:t>
            </a:r>
            <a:r>
              <a:rPr lang="en-US" dirty="0" smtClean="0"/>
              <a:t> cleft anomalies</a:t>
            </a:r>
          </a:p>
          <a:p>
            <a:pPr lvl="1"/>
            <a:r>
              <a:rPr lang="en-US" dirty="0" smtClean="0"/>
              <a:t>Cyst, sinus, or fistula</a:t>
            </a:r>
          </a:p>
          <a:p>
            <a:pPr lvl="1"/>
            <a:r>
              <a:rPr lang="en-US" dirty="0" smtClean="0"/>
              <a:t>1</a:t>
            </a:r>
            <a:r>
              <a:rPr lang="en-US" baseline="30000" dirty="0" smtClean="0"/>
              <a:t>st</a:t>
            </a:r>
            <a:r>
              <a:rPr lang="en-US" dirty="0" smtClean="0"/>
              <a:t> arch (1%), 2</a:t>
            </a:r>
            <a:r>
              <a:rPr lang="en-US" baseline="30000" dirty="0" smtClean="0"/>
              <a:t>nd</a:t>
            </a:r>
            <a:r>
              <a:rPr lang="en-US" dirty="0" smtClean="0"/>
              <a:t> arch (95%), 3</a:t>
            </a:r>
            <a:r>
              <a:rPr lang="en-US" baseline="30000" dirty="0" smtClean="0"/>
              <a:t>rd</a:t>
            </a:r>
            <a:r>
              <a:rPr lang="en-US" dirty="0" smtClean="0"/>
              <a:t> and 4</a:t>
            </a:r>
            <a:r>
              <a:rPr lang="en-US" baseline="30000" dirty="0" smtClean="0"/>
              <a:t>th</a:t>
            </a:r>
            <a:r>
              <a:rPr lang="en-US" dirty="0" smtClean="0"/>
              <a:t> arch (rare)</a:t>
            </a:r>
          </a:p>
          <a:p>
            <a:pPr lvl="1"/>
            <a:r>
              <a:rPr lang="en-US" dirty="0" smtClean="0"/>
              <a:t>Complete excision of the tract</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Congenital Neck Masses</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Dermoid</a:t>
            </a:r>
            <a:r>
              <a:rPr lang="en-US" dirty="0" smtClean="0"/>
              <a:t> cyst</a:t>
            </a:r>
          </a:p>
          <a:p>
            <a:pPr lvl="1"/>
            <a:r>
              <a:rPr lang="en-US" dirty="0" smtClean="0"/>
              <a:t>Trapped rests of epithelial elements</a:t>
            </a:r>
          </a:p>
          <a:p>
            <a:pPr lvl="1"/>
            <a:r>
              <a:rPr lang="en-US" dirty="0" smtClean="0"/>
              <a:t>Ectoderm and endoderm</a:t>
            </a:r>
          </a:p>
          <a:p>
            <a:r>
              <a:rPr lang="en-US" dirty="0" err="1" smtClean="0"/>
              <a:t>Teratomas</a:t>
            </a:r>
            <a:endParaRPr lang="en-US" dirty="0" smtClean="0"/>
          </a:p>
          <a:p>
            <a:pPr lvl="1"/>
            <a:r>
              <a:rPr lang="en-US" dirty="0" smtClean="0"/>
              <a:t>Ectoderm, mesoderm, endoderm</a:t>
            </a:r>
          </a:p>
          <a:p>
            <a:r>
              <a:rPr lang="en-US" dirty="0" err="1" smtClean="0"/>
              <a:t>Lymphangiomas</a:t>
            </a:r>
            <a:endParaRPr lang="en-US" dirty="0" smtClean="0"/>
          </a:p>
          <a:p>
            <a:pPr lvl="1"/>
            <a:r>
              <a:rPr lang="en-US" dirty="0" smtClean="0"/>
              <a:t>Soft, compressible, 50% present at birth</a:t>
            </a:r>
          </a:p>
          <a:p>
            <a:r>
              <a:rPr lang="en-US" dirty="0" err="1" smtClean="0"/>
              <a:t>Hemangiomas</a:t>
            </a:r>
            <a:endParaRPr lang="en-US" dirty="0" smtClean="0"/>
          </a:p>
          <a:p>
            <a:pPr lvl="1"/>
            <a:r>
              <a:rPr lang="en-US" dirty="0" smtClean="0"/>
              <a:t>Soft, compressible, bluish-purple, thrill/bruit, 50% regress by age 5</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Kinetic Energy</a:t>
            </a:r>
            <a:endParaRPr lang="en-US" dirty="0"/>
          </a:p>
        </p:txBody>
      </p:sp>
      <p:sp>
        <p:nvSpPr>
          <p:cNvPr id="3" name="Content Placeholder 2"/>
          <p:cNvSpPr>
            <a:spLocks noGrp="1"/>
          </p:cNvSpPr>
          <p:nvPr>
            <p:ph idx="1"/>
          </p:nvPr>
        </p:nvSpPr>
        <p:spPr/>
        <p:txBody>
          <a:bodyPr/>
          <a:lstStyle/>
          <a:p>
            <a:r>
              <a:rPr lang="en-US" dirty="0" smtClean="0"/>
              <a:t>Kinetic energy affects magnitude of injury:</a:t>
            </a:r>
          </a:p>
          <a:p>
            <a:r>
              <a:rPr lang="en-US" dirty="0" smtClean="0"/>
              <a:t>KE = ½ M (V</a:t>
            </a:r>
            <a:r>
              <a:rPr lang="en-US" baseline="-25000" dirty="0" smtClean="0"/>
              <a:t>1</a:t>
            </a:r>
            <a:r>
              <a:rPr lang="en-US" dirty="0" smtClean="0"/>
              <a:t> – V</a:t>
            </a:r>
            <a:r>
              <a:rPr lang="en-US" baseline="-25000" dirty="0" smtClean="0"/>
              <a:t>2</a:t>
            </a:r>
            <a:r>
              <a:rPr lang="en-US" dirty="0" smtClean="0"/>
              <a:t>)</a:t>
            </a:r>
            <a:r>
              <a:rPr lang="en-US" baseline="30000" dirty="0" smtClean="0"/>
              <a:t>2</a:t>
            </a:r>
          </a:p>
          <a:p>
            <a:pPr>
              <a:buNone/>
            </a:pPr>
            <a:endParaRPr lang="en-US" dirty="0" smtClean="0"/>
          </a:p>
          <a:p>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a:t>
            </a:r>
            <a:r>
              <a:rPr lang="en-US" dirty="0" err="1" smtClean="0"/>
              <a:t>Neoplasms</a:t>
            </a:r>
            <a:r>
              <a:rPr lang="en-US" dirty="0" smtClean="0"/>
              <a:t> of the Neck</a:t>
            </a:r>
            <a:endParaRPr lang="en-US" dirty="0"/>
          </a:p>
        </p:txBody>
      </p:sp>
      <p:sp>
        <p:nvSpPr>
          <p:cNvPr id="3" name="Content Placeholder 2"/>
          <p:cNvSpPr>
            <a:spLocks noGrp="1"/>
          </p:cNvSpPr>
          <p:nvPr>
            <p:ph idx="1"/>
          </p:nvPr>
        </p:nvSpPr>
        <p:spPr/>
        <p:txBody>
          <a:bodyPr>
            <a:normAutofit/>
          </a:bodyPr>
          <a:lstStyle/>
          <a:p>
            <a:r>
              <a:rPr lang="en-US" dirty="0" smtClean="0"/>
              <a:t>Lymphoma</a:t>
            </a:r>
          </a:p>
          <a:p>
            <a:pPr lvl="1"/>
            <a:r>
              <a:rPr lang="en-US" dirty="0" smtClean="0"/>
              <a:t>Most common H&amp;N malignancy in children</a:t>
            </a:r>
          </a:p>
          <a:p>
            <a:pPr lvl="1"/>
            <a:r>
              <a:rPr lang="en-US" dirty="0" smtClean="0"/>
              <a:t>80% of HL have cervical disease</a:t>
            </a:r>
          </a:p>
          <a:p>
            <a:pPr lvl="1"/>
            <a:r>
              <a:rPr lang="en-US" dirty="0" smtClean="0"/>
              <a:t>33% of NHL have cervical disease (90% B-cell)</a:t>
            </a:r>
          </a:p>
          <a:p>
            <a:r>
              <a:rPr lang="en-US" dirty="0" smtClean="0"/>
              <a:t>Thyroid </a:t>
            </a:r>
            <a:r>
              <a:rPr lang="en-US" dirty="0" err="1" smtClean="0"/>
              <a:t>neoplasms</a:t>
            </a:r>
            <a:endParaRPr lang="en-US" dirty="0" smtClean="0"/>
          </a:p>
          <a:p>
            <a:pPr lvl="1"/>
            <a:r>
              <a:rPr lang="en-US" dirty="0" smtClean="0"/>
              <a:t>90% of thyroid nodules are benign</a:t>
            </a:r>
          </a:p>
          <a:p>
            <a:r>
              <a:rPr lang="en-US" dirty="0" smtClean="0"/>
              <a:t>Salivary gland </a:t>
            </a:r>
            <a:r>
              <a:rPr lang="en-US" dirty="0" err="1" smtClean="0"/>
              <a:t>neoplasms</a:t>
            </a:r>
            <a:endParaRPr lang="en-US" dirty="0" smtClean="0"/>
          </a:p>
          <a:p>
            <a:pPr lvl="1"/>
            <a:r>
              <a:rPr lang="en-US" dirty="0" smtClean="0"/>
              <a:t>80% parotid, 15% SMG</a:t>
            </a:r>
          </a:p>
          <a:p>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a:t>
            </a:r>
            <a:r>
              <a:rPr lang="en-US" dirty="0" err="1" smtClean="0"/>
              <a:t>Neoplasms</a:t>
            </a:r>
            <a:r>
              <a:rPr lang="en-US" dirty="0" smtClean="0"/>
              <a:t> of the Neck</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Neurogenic</a:t>
            </a:r>
            <a:r>
              <a:rPr lang="en-US" dirty="0" smtClean="0"/>
              <a:t> </a:t>
            </a:r>
            <a:r>
              <a:rPr lang="en-US" dirty="0" err="1" smtClean="0"/>
              <a:t>neoplasms</a:t>
            </a:r>
            <a:endParaRPr lang="en-US" dirty="0" smtClean="0"/>
          </a:p>
          <a:p>
            <a:pPr lvl="1"/>
            <a:r>
              <a:rPr lang="en-US" dirty="0" err="1" smtClean="0"/>
              <a:t>Schwannoma</a:t>
            </a:r>
            <a:r>
              <a:rPr lang="en-US" dirty="0" smtClean="0"/>
              <a:t> (most common), </a:t>
            </a:r>
            <a:r>
              <a:rPr lang="en-US" dirty="0" err="1" smtClean="0"/>
              <a:t>neurofibromas</a:t>
            </a:r>
            <a:r>
              <a:rPr lang="en-US" dirty="0" smtClean="0"/>
              <a:t>, malignant peripheral nerve sheath tumors, </a:t>
            </a:r>
            <a:r>
              <a:rPr lang="en-US" dirty="0" err="1" smtClean="0"/>
              <a:t>neuromas</a:t>
            </a:r>
            <a:endParaRPr lang="en-US" dirty="0" smtClean="0"/>
          </a:p>
          <a:p>
            <a:r>
              <a:rPr lang="en-US" dirty="0" err="1" smtClean="0"/>
              <a:t>Paragangliomas</a:t>
            </a:r>
            <a:endParaRPr lang="en-US" dirty="0" smtClean="0"/>
          </a:p>
          <a:p>
            <a:pPr lvl="1"/>
            <a:r>
              <a:rPr lang="en-US" dirty="0" err="1" smtClean="0"/>
              <a:t>Neuroectoderm</a:t>
            </a:r>
            <a:r>
              <a:rPr lang="en-US" dirty="0" smtClean="0"/>
              <a:t> origin, secrete </a:t>
            </a:r>
            <a:r>
              <a:rPr lang="en-US" dirty="0" err="1" smtClean="0"/>
              <a:t>catecholamines</a:t>
            </a:r>
            <a:endParaRPr lang="en-US" dirty="0" smtClean="0"/>
          </a:p>
          <a:p>
            <a:r>
              <a:rPr lang="en-US" dirty="0" smtClean="0"/>
              <a:t>Carotid body, </a:t>
            </a:r>
            <a:r>
              <a:rPr lang="en-US" dirty="0" err="1" smtClean="0"/>
              <a:t>jugulotympanic</a:t>
            </a:r>
            <a:r>
              <a:rPr lang="en-US" dirty="0" smtClean="0"/>
              <a:t> region, </a:t>
            </a:r>
            <a:r>
              <a:rPr lang="en-US" dirty="0" err="1" smtClean="0"/>
              <a:t>vagus</a:t>
            </a:r>
            <a:r>
              <a:rPr lang="en-US" dirty="0" smtClean="0"/>
              <a:t> nerve</a:t>
            </a:r>
          </a:p>
          <a:p>
            <a:pPr lvl="1"/>
            <a:r>
              <a:rPr lang="en-US" dirty="0" smtClean="0"/>
              <a:t>10% </a:t>
            </a:r>
            <a:r>
              <a:rPr lang="en-US" dirty="0" err="1" smtClean="0"/>
              <a:t>autosomal</a:t>
            </a:r>
            <a:r>
              <a:rPr lang="en-US" dirty="0" smtClean="0"/>
              <a:t> dominant/</a:t>
            </a:r>
            <a:r>
              <a:rPr lang="en-US" dirty="0" err="1" smtClean="0"/>
              <a:t>syndromic</a:t>
            </a:r>
            <a:r>
              <a:rPr lang="en-US" dirty="0" smtClean="0"/>
              <a:t>, 10% </a:t>
            </a:r>
            <a:r>
              <a:rPr lang="en-US" dirty="0" err="1" smtClean="0"/>
              <a:t>multicentric</a:t>
            </a:r>
            <a:r>
              <a:rPr lang="en-US" dirty="0" smtClean="0"/>
              <a:t>, &lt;10% malignant</a:t>
            </a:r>
          </a:p>
          <a:p>
            <a:pPr lvl="1"/>
            <a:r>
              <a:rPr lang="en-US" dirty="0" smtClean="0"/>
              <a:t>Salt and pepper appearance on T1-MRI </a:t>
            </a:r>
          </a:p>
          <a:p>
            <a:r>
              <a:rPr lang="en-US" dirty="0" err="1" smtClean="0"/>
              <a:t>Lipomas</a:t>
            </a:r>
            <a:endParaRPr lang="en-US" dirty="0" smtClean="0"/>
          </a:p>
          <a:p>
            <a:pPr lvl="1"/>
            <a:r>
              <a:rPr lang="en-US" dirty="0" smtClean="0"/>
              <a:t>Mostly in posterior neck</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Unknown Primary SCCA</a:t>
            </a:r>
            <a:endParaRPr lang="en-US" dirty="0"/>
          </a:p>
        </p:txBody>
      </p:sp>
      <p:sp>
        <p:nvSpPr>
          <p:cNvPr id="3" name="Content Placeholder 2"/>
          <p:cNvSpPr>
            <a:spLocks noGrp="1"/>
          </p:cNvSpPr>
          <p:nvPr>
            <p:ph idx="1"/>
          </p:nvPr>
        </p:nvSpPr>
        <p:spPr/>
        <p:txBody>
          <a:bodyPr/>
          <a:lstStyle/>
          <a:p>
            <a:r>
              <a:rPr lang="en-US" dirty="0" smtClean="0"/>
              <a:t>Thorough physical exam</a:t>
            </a:r>
          </a:p>
          <a:p>
            <a:r>
              <a:rPr lang="en-US" dirty="0" smtClean="0"/>
              <a:t>Imaging of the head, neck, and chest</a:t>
            </a:r>
          </a:p>
          <a:p>
            <a:r>
              <a:rPr lang="en-US" dirty="0" err="1" smtClean="0"/>
              <a:t>Panendoscopy</a:t>
            </a:r>
            <a:r>
              <a:rPr lang="en-US" dirty="0" smtClean="0"/>
              <a:t> and biopsies (BOT, tonsils, NP, HP)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t>
            </a:r>
            <a:r>
              <a:rPr lang="en-US" dirty="0" smtClean="0"/>
              <a:t>andguns</a:t>
            </a:r>
            <a:endParaRPr lang="en-US" dirty="0"/>
          </a:p>
        </p:txBody>
      </p:sp>
      <p:sp>
        <p:nvSpPr>
          <p:cNvPr id="3" name="Content Placeholder 2"/>
          <p:cNvSpPr>
            <a:spLocks noGrp="1"/>
          </p:cNvSpPr>
          <p:nvPr>
            <p:ph idx="1"/>
          </p:nvPr>
        </p:nvSpPr>
        <p:spPr/>
        <p:txBody>
          <a:bodyPr>
            <a:normAutofit/>
          </a:bodyPr>
          <a:lstStyle/>
          <a:p>
            <a:r>
              <a:rPr lang="en-US" dirty="0" smtClean="0"/>
              <a:t>Projectile type</a:t>
            </a:r>
          </a:p>
          <a:p>
            <a:r>
              <a:rPr lang="en-US" dirty="0" smtClean="0"/>
              <a:t>Speed</a:t>
            </a:r>
          </a:p>
          <a:p>
            <a:pPr lvl="1"/>
            <a:r>
              <a:rPr lang="en-US" dirty="0" smtClean="0"/>
              <a:t>Handguns/pistols are low velocity (90-600 m/s)</a:t>
            </a:r>
          </a:p>
          <a:p>
            <a:r>
              <a:rPr lang="en-US" dirty="0" smtClean="0"/>
              <a:t>Caliber</a:t>
            </a:r>
          </a:p>
          <a:p>
            <a:pPr lvl="1"/>
            <a:r>
              <a:rPr lang="en-US" dirty="0" smtClean="0"/>
              <a:t>.44-caliber magnum is comparable to a rifle </a:t>
            </a:r>
          </a:p>
          <a:p>
            <a:r>
              <a:rPr lang="en-US" dirty="0" smtClean="0"/>
              <a:t>Yaw</a:t>
            </a:r>
          </a:p>
          <a:p>
            <a:pPr lvl="1"/>
            <a:r>
              <a:rPr lang="en-US" dirty="0" smtClean="0"/>
              <a:t>Tumbling bullet causes injury in a wider path</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Rifles</a:t>
            </a:r>
            <a:endParaRPr lang="en-US" dirty="0"/>
          </a:p>
        </p:txBody>
      </p:sp>
      <p:sp>
        <p:nvSpPr>
          <p:cNvPr id="3" name="Content Placeholder 2"/>
          <p:cNvSpPr>
            <a:spLocks noGrp="1"/>
          </p:cNvSpPr>
          <p:nvPr>
            <p:ph idx="1"/>
          </p:nvPr>
        </p:nvSpPr>
        <p:spPr/>
        <p:txBody>
          <a:bodyPr>
            <a:normAutofit lnSpcReduction="10000"/>
          </a:bodyPr>
          <a:lstStyle/>
          <a:p>
            <a:r>
              <a:rPr lang="en-US" dirty="0" smtClean="0"/>
              <a:t>Military bullets</a:t>
            </a:r>
          </a:p>
          <a:p>
            <a:pPr lvl="1"/>
            <a:r>
              <a:rPr lang="en-US" dirty="0" smtClean="0"/>
              <a:t>Jacket creates smoother flight, clean hole, through-and-through wound</a:t>
            </a:r>
          </a:p>
          <a:p>
            <a:pPr lvl="1"/>
            <a:r>
              <a:rPr lang="en-US" dirty="0" smtClean="0"/>
              <a:t>High velocity (760 m/s) transmits energy waves to surrounding tissue</a:t>
            </a:r>
          </a:p>
          <a:p>
            <a:r>
              <a:rPr lang="en-US" dirty="0" smtClean="0"/>
              <a:t>Hunting rifles with expanding bullets</a:t>
            </a:r>
          </a:p>
          <a:p>
            <a:pPr lvl="1"/>
            <a:r>
              <a:rPr lang="en-US" dirty="0" smtClean="0"/>
              <a:t>Soft-tips expand, create large wound cavity, may not exit, may fragment</a:t>
            </a:r>
          </a:p>
          <a:p>
            <a:r>
              <a:rPr lang="en-US" dirty="0" smtClean="0"/>
              <a:t>High mortality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Missiles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260047" y="1600200"/>
            <a:ext cx="4623905" cy="4525963"/>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Shotguns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Velocity ~ 300 m/s</a:t>
            </a:r>
          </a:p>
          <a:p>
            <a:r>
              <a:rPr lang="en-US" dirty="0" smtClean="0"/>
              <a:t>Distance</a:t>
            </a:r>
          </a:p>
          <a:p>
            <a:pPr lvl="1"/>
            <a:r>
              <a:rPr lang="en-US" dirty="0" smtClean="0"/>
              <a:t>Pellets scatter at longer distances</a:t>
            </a:r>
          </a:p>
          <a:p>
            <a:r>
              <a:rPr lang="en-US" dirty="0" smtClean="0"/>
              <a:t>Type of weapon</a:t>
            </a:r>
          </a:p>
          <a:p>
            <a:pPr lvl="1"/>
            <a:r>
              <a:rPr lang="en-US" dirty="0" smtClean="0"/>
              <a:t>Sawed-off shotgun sprays the shot earlier</a:t>
            </a:r>
          </a:p>
          <a:p>
            <a:r>
              <a:rPr lang="en-US" dirty="0" smtClean="0"/>
              <a:t>Size of projectile (shot)</a:t>
            </a:r>
          </a:p>
          <a:p>
            <a:pPr lvl="1"/>
            <a:r>
              <a:rPr lang="en-US" dirty="0" smtClean="0"/>
              <a:t>Birdshots (&lt; 3.5 mm, 12m range)</a:t>
            </a:r>
          </a:p>
          <a:p>
            <a:pPr lvl="1"/>
            <a:r>
              <a:rPr lang="en-US" dirty="0" err="1" smtClean="0"/>
              <a:t>Buckshots</a:t>
            </a:r>
            <a:r>
              <a:rPr lang="en-US" dirty="0" smtClean="0"/>
              <a:t> (&gt; 3.5 mm, 150m range). Comparable to handgun bullet wounds</a:t>
            </a:r>
          </a:p>
          <a:p>
            <a:r>
              <a:rPr lang="en-US" dirty="0" smtClean="0"/>
              <a:t>Wadding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Stab Injuries</a:t>
            </a:r>
            <a:endParaRPr lang="en-US" dirty="0"/>
          </a:p>
        </p:txBody>
      </p:sp>
      <p:sp>
        <p:nvSpPr>
          <p:cNvPr id="3" name="Content Placeholder 2"/>
          <p:cNvSpPr>
            <a:spLocks noGrp="1"/>
          </p:cNvSpPr>
          <p:nvPr>
            <p:ph idx="1"/>
          </p:nvPr>
        </p:nvSpPr>
        <p:spPr/>
        <p:txBody>
          <a:bodyPr/>
          <a:lstStyle/>
          <a:p>
            <a:r>
              <a:rPr lang="en-US" dirty="0" smtClean="0"/>
              <a:t>Single-entry </a:t>
            </a:r>
            <a:r>
              <a:rPr lang="en-US" dirty="0" err="1" smtClean="0"/>
              <a:t>vs</a:t>
            </a:r>
            <a:r>
              <a:rPr lang="en-US" dirty="0" smtClean="0"/>
              <a:t> multiple stab wounds</a:t>
            </a:r>
          </a:p>
          <a:p>
            <a:r>
              <a:rPr lang="en-US" dirty="0" smtClean="0"/>
              <a:t>Higher incidence of </a:t>
            </a:r>
            <a:r>
              <a:rPr lang="en-US" dirty="0" err="1" smtClean="0"/>
              <a:t>subclavian</a:t>
            </a:r>
            <a:r>
              <a:rPr lang="en-US" dirty="0" smtClean="0"/>
              <a:t> vessel laceration due to downward direction</a:t>
            </a:r>
          </a:p>
          <a:p>
            <a:r>
              <a:rPr lang="en-US" dirty="0" smtClean="0"/>
              <a:t>Lower incidence of spinal injuries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Immediate surgical exploration</a:t>
            </a:r>
            <a:endParaRPr lang="en-US" dirty="0"/>
          </a:p>
        </p:txBody>
      </p:sp>
      <p:sp>
        <p:nvSpPr>
          <p:cNvPr id="3" name="Content Placeholder 2"/>
          <p:cNvSpPr>
            <a:spLocks noGrp="1"/>
          </p:cNvSpPr>
          <p:nvPr>
            <p:ph idx="1"/>
          </p:nvPr>
        </p:nvSpPr>
        <p:spPr/>
        <p:txBody>
          <a:bodyPr/>
          <a:lstStyle/>
          <a:p>
            <a:r>
              <a:rPr lang="en-US" dirty="0" smtClean="0"/>
              <a:t>Massive bleeding</a:t>
            </a:r>
          </a:p>
          <a:p>
            <a:r>
              <a:rPr lang="en-US" dirty="0" smtClean="0"/>
              <a:t>Expanding hematoma</a:t>
            </a:r>
          </a:p>
          <a:p>
            <a:r>
              <a:rPr lang="en-US" dirty="0" smtClean="0"/>
              <a:t>Nonexpanding hematoma with hemodynamic instability</a:t>
            </a:r>
          </a:p>
          <a:p>
            <a:r>
              <a:rPr lang="en-US" dirty="0" err="1" smtClean="0"/>
              <a:t>Hemomediastinum</a:t>
            </a:r>
            <a:endParaRPr lang="en-US" dirty="0" smtClean="0"/>
          </a:p>
          <a:p>
            <a:r>
              <a:rPr lang="en-US" dirty="0" err="1" smtClean="0"/>
              <a:t>Hemothorax</a:t>
            </a:r>
            <a:endParaRPr lang="en-US" dirty="0" smtClean="0"/>
          </a:p>
          <a:p>
            <a:r>
              <a:rPr lang="en-US" dirty="0" err="1" smtClean="0"/>
              <a:t>Hypovolemic</a:t>
            </a:r>
            <a:r>
              <a:rPr lang="en-US" dirty="0" smtClean="0"/>
              <a:t> shock</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1917</Words>
  <Application>Microsoft Office PowerPoint</Application>
  <PresentationFormat>On-screen Show (4:3)</PresentationFormat>
  <Paragraphs>235</Paragraphs>
  <Slides>32</Slides>
  <Notes>9</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Cummings Ch 115: Penetrating and Blunt Trauma  to the Neck</vt:lpstr>
      <vt:lpstr>Vital Structures</vt:lpstr>
      <vt:lpstr>Kinetic Energy</vt:lpstr>
      <vt:lpstr>Handguns</vt:lpstr>
      <vt:lpstr>Rifles</vt:lpstr>
      <vt:lpstr>Different Missiles</vt:lpstr>
      <vt:lpstr>Shotguns</vt:lpstr>
      <vt:lpstr>Stab Injuries</vt:lpstr>
      <vt:lpstr>Immediate surgical exploration</vt:lpstr>
      <vt:lpstr>Management</vt:lpstr>
      <vt:lpstr>Neck Zones</vt:lpstr>
      <vt:lpstr>Zone I</vt:lpstr>
      <vt:lpstr>Zone III</vt:lpstr>
      <vt:lpstr>Zone II</vt:lpstr>
      <vt:lpstr>Initial Management</vt:lpstr>
      <vt:lpstr>Management of Penetrating Neck Injury</vt:lpstr>
      <vt:lpstr>Management of Penetrating Zone II Injury</vt:lpstr>
      <vt:lpstr>Slide 18</vt:lpstr>
      <vt:lpstr>Vascular Penetration</vt:lpstr>
      <vt:lpstr>Digestive Tract Injury</vt:lpstr>
      <vt:lpstr>Laryngotracheal Injury</vt:lpstr>
      <vt:lpstr>Blunt Neck Injury</vt:lpstr>
      <vt:lpstr>Cummings Ch 116: Differential Diagnosis  of Neck Masses</vt:lpstr>
      <vt:lpstr>Neck Masses</vt:lpstr>
      <vt:lpstr>Imaging of Neck Masses</vt:lpstr>
      <vt:lpstr>Initial workup</vt:lpstr>
      <vt:lpstr>Inflammatory Neck Masses</vt:lpstr>
      <vt:lpstr>Congenital Neck Masses</vt:lpstr>
      <vt:lpstr>Congenital Neck Masses</vt:lpstr>
      <vt:lpstr>Primary Neoplasms of the Neck</vt:lpstr>
      <vt:lpstr>Primary Neoplasms of the Neck</vt:lpstr>
      <vt:lpstr>Unknown Primary SCCA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Cummings Ch 115: Penetrating and Blunt Trauma  to the Neck</dc:title>
  <dc:creator>Kim D Nguyen</dc:creator>
  <cp:lastModifiedBy>Kim D Nguyen</cp:lastModifiedBy>
  <cp:revision>34</cp:revision>
  <dcterms:created xsi:type="dcterms:W3CDTF">2013-05-27T18:47:49Z</dcterms:created>
  <dcterms:modified xsi:type="dcterms:W3CDTF">2013-05-28T05:13:24Z</dcterms:modified>
</cp:coreProperties>
</file>