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27"/>
  </p:notesMasterIdLst>
  <p:sldIdLst>
    <p:sldId id="256" r:id="rId4"/>
    <p:sldId id="273" r:id="rId5"/>
    <p:sldId id="274" r:id="rId6"/>
    <p:sldId id="257" r:id="rId7"/>
    <p:sldId id="275" r:id="rId8"/>
    <p:sldId id="285" r:id="rId9"/>
    <p:sldId id="286" r:id="rId10"/>
    <p:sldId id="287" r:id="rId11"/>
    <p:sldId id="280" r:id="rId12"/>
    <p:sldId id="283" r:id="rId13"/>
    <p:sldId id="282" r:id="rId14"/>
    <p:sldId id="281" r:id="rId15"/>
    <p:sldId id="258" r:id="rId16"/>
    <p:sldId id="259" r:id="rId17"/>
    <p:sldId id="260" r:id="rId18"/>
    <p:sldId id="288" r:id="rId19"/>
    <p:sldId id="279" r:id="rId20"/>
    <p:sldId id="278" r:id="rId21"/>
    <p:sldId id="261" r:id="rId22"/>
    <p:sldId id="263" r:id="rId23"/>
    <p:sldId id="270" r:id="rId24"/>
    <p:sldId id="271" r:id="rId25"/>
    <p:sldId id="272" r:id="rId26"/>
  </p:sldIdLst>
  <p:sldSz cx="9144000" cy="5143500" type="screen16x9"/>
  <p:notesSz cx="6858000" cy="9144000"/>
  <p:embeddedFontLst>
    <p:embeddedFont>
      <p:font typeface="Helvetica Neue" panose="020B0604020202020204" charset="0"/>
      <p:regular r:id="rId28"/>
      <p:bold r:id="rId29"/>
      <p:italic r:id="rId30"/>
      <p:boldItalic r:id="rId31"/>
    </p:embeddedFont>
    <p:embeddedFont>
      <p:font typeface="Roboto" panose="020B0604020202020204" charset="0"/>
      <p:regular r:id="rId32"/>
      <p:bold r:id="rId33"/>
      <p:italic r:id="rId34"/>
      <p:boldItalic r:id="rId35"/>
    </p:embeddedFont>
    <p:embeddedFont>
      <p:font typeface="Helvetica" panose="020B0604020202020204" pitchFamily="34"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BA2"/>
    <a:srgbClr val="BDE3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346" autoAdjust="0"/>
    <p:restoredTop sz="94660"/>
  </p:normalViewPr>
  <p:slideViewPr>
    <p:cSldViewPr snapToGrid="0">
      <p:cViewPr varScale="1">
        <p:scale>
          <a:sx n="146" d="100"/>
          <a:sy n="146"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2.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7.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580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72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986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487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857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085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9fae80368858c27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9fae80368858c27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59fae80368858c27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83863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4120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50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537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20" name="Google Shape;20;p27"/>
          <p:cNvSpPr txBox="1">
            <a:spLocks noGrp="1"/>
          </p:cNvSpPr>
          <p:nvPr>
            <p:ph type="body" idx="1"/>
          </p:nvPr>
        </p:nvSpPr>
        <p:spPr>
          <a:xfrm>
            <a:off x="640078" y="4480560"/>
            <a:ext cx="1188720" cy="167097"/>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663440"/>
            <a:ext cx="1624612" cy="167097"/>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91440"/>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Helvetica Neue"/>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64668"/>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735906"/>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228205"/>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1892807"/>
            <a:ext cx="7772400" cy="1106424"/>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582788"/>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1205209"/>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8"/>
          <p:cNvSpPr txBox="1">
            <a:spLocks noGrp="1"/>
          </p:cNvSpPr>
          <p:nvPr>
            <p:ph type="body" idx="3"/>
          </p:nvPr>
        </p:nvSpPr>
        <p:spPr>
          <a:xfrm>
            <a:off x="5029200" y="1828800"/>
            <a:ext cx="3383280" cy="1205209"/>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21945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9"/>
          <p:cNvSpPr txBox="1">
            <a:spLocks noGrp="1"/>
          </p:cNvSpPr>
          <p:nvPr>
            <p:ph type="body" idx="1"/>
          </p:nvPr>
        </p:nvSpPr>
        <p:spPr>
          <a:xfrm>
            <a:off x="4572000" y="1828800"/>
            <a:ext cx="3840478" cy="1205209"/>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21945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w/two images">
  <p:cSld name="Header w/two images">
    <p:spTree>
      <p:nvGrpSpPr>
        <p:cNvPr id="1" name="Shape 102"/>
        <p:cNvGrpSpPr/>
        <p:nvPr/>
      </p:nvGrpSpPr>
      <p:grpSpPr>
        <a:xfrm>
          <a:off x="0" y="0"/>
          <a:ext cx="0" cy="0"/>
          <a:chOff x="0" y="0"/>
          <a:chExt cx="0" cy="0"/>
        </a:xfrm>
      </p:grpSpPr>
      <p:sp>
        <p:nvSpPr>
          <p:cNvPr id="103" name="Google Shape;103;p4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0"/>
          <p:cNvSpPr>
            <a:spLocks noGrp="1"/>
          </p:cNvSpPr>
          <p:nvPr>
            <p:ph type="pic" idx="2"/>
          </p:nvPr>
        </p:nvSpPr>
        <p:spPr>
          <a:xfrm>
            <a:off x="639952" y="1463040"/>
            <a:ext cx="3749039" cy="2057400"/>
          </a:xfrm>
          <a:prstGeom prst="rect">
            <a:avLst/>
          </a:prstGeom>
          <a:solidFill>
            <a:srgbClr val="DBE7F5"/>
          </a:solidFill>
          <a:ln>
            <a:noFill/>
          </a:ln>
        </p:spPr>
      </p:sp>
      <p:sp>
        <p:nvSpPr>
          <p:cNvPr id="106" name="Google Shape;106;p40"/>
          <p:cNvSpPr txBox="1">
            <a:spLocks noGrp="1"/>
          </p:cNvSpPr>
          <p:nvPr>
            <p:ph type="body" idx="1"/>
          </p:nvPr>
        </p:nvSpPr>
        <p:spPr>
          <a:xfrm>
            <a:off x="640080" y="3566160"/>
            <a:ext cx="3749039" cy="767454"/>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4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a:spLocks noGrp="1"/>
          </p:cNvSpPr>
          <p:nvPr>
            <p:ph type="pic" idx="3"/>
          </p:nvPr>
        </p:nvSpPr>
        <p:spPr>
          <a:xfrm>
            <a:off x="4666262" y="1466850"/>
            <a:ext cx="3749039" cy="2057400"/>
          </a:xfrm>
          <a:prstGeom prst="rect">
            <a:avLst/>
          </a:prstGeom>
          <a:solidFill>
            <a:srgbClr val="DBE7F5"/>
          </a:solidFill>
          <a:ln>
            <a:noFill/>
          </a:ln>
        </p:spPr>
      </p:sp>
      <p:sp>
        <p:nvSpPr>
          <p:cNvPr id="109" name="Google Shape;109;p40"/>
          <p:cNvSpPr txBox="1">
            <a:spLocks noGrp="1"/>
          </p:cNvSpPr>
          <p:nvPr>
            <p:ph type="body" idx="4"/>
          </p:nvPr>
        </p:nvSpPr>
        <p:spPr>
          <a:xfrm>
            <a:off x="4666390" y="3569970"/>
            <a:ext cx="3749039" cy="767454"/>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1005840"/>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1005840"/>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1005840"/>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wide image">
  <p:cSld name="Header/wide image">
    <p:spTree>
      <p:nvGrpSpPr>
        <p:cNvPr id="1" name="Shape 120"/>
        <p:cNvGrpSpPr/>
        <p:nvPr/>
      </p:nvGrpSpPr>
      <p:grpSpPr>
        <a:xfrm>
          <a:off x="0" y="0"/>
          <a:ext cx="0" cy="0"/>
          <a:chOff x="0" y="0"/>
          <a:chExt cx="0" cy="0"/>
        </a:xfrm>
      </p:grpSpPr>
      <p:sp>
        <p:nvSpPr>
          <p:cNvPr id="121" name="Google Shape;121;p42"/>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42"/>
          <p:cNvSpPr txBox="1">
            <a:spLocks noGrp="1"/>
          </p:cNvSpPr>
          <p:nvPr>
            <p:ph type="body" idx="1"/>
          </p:nvPr>
        </p:nvSpPr>
        <p:spPr>
          <a:xfrm>
            <a:off x="640080" y="3931920"/>
            <a:ext cx="7772400" cy="640080"/>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4" name="Google Shape;124;p42"/>
          <p:cNvSpPr>
            <a:spLocks noGrp="1"/>
          </p:cNvSpPr>
          <p:nvPr>
            <p:ph type="pic" idx="2"/>
          </p:nvPr>
        </p:nvSpPr>
        <p:spPr>
          <a:xfrm>
            <a:off x="640080" y="1463040"/>
            <a:ext cx="7772400" cy="2423160"/>
          </a:xfrm>
          <a:prstGeom prst="rect">
            <a:avLst/>
          </a:prstGeom>
          <a:solidFill>
            <a:srgbClr val="DBE7F5"/>
          </a:solidFill>
          <a:ln>
            <a:noFill/>
          </a:ln>
        </p:spPr>
      </p:sp>
      <p:sp>
        <p:nvSpPr>
          <p:cNvPr id="125" name="Google Shape;125;p42"/>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w/video">
  <p:cSld name="Header w/video">
    <p:spTree>
      <p:nvGrpSpPr>
        <p:cNvPr id="1" name="Shape 126"/>
        <p:cNvGrpSpPr/>
        <p:nvPr/>
      </p:nvGrpSpPr>
      <p:grpSpPr>
        <a:xfrm>
          <a:off x="0" y="0"/>
          <a:ext cx="0" cy="0"/>
          <a:chOff x="0" y="0"/>
          <a:chExt cx="0" cy="0"/>
        </a:xfrm>
      </p:grpSpPr>
      <p:sp>
        <p:nvSpPr>
          <p:cNvPr id="127" name="Google Shape;127;p43"/>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43"/>
          <p:cNvSpPr>
            <a:spLocks noGrp="1"/>
          </p:cNvSpPr>
          <p:nvPr>
            <p:ph type="media" idx="2"/>
          </p:nvPr>
        </p:nvSpPr>
        <p:spPr>
          <a:xfrm>
            <a:off x="1828800" y="1463040"/>
            <a:ext cx="5486400" cy="310896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43"/>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w/video and copy">
  <p:cSld name="Header w/video and copy">
    <p:spTree>
      <p:nvGrpSpPr>
        <p:cNvPr id="1" name="Shape 131"/>
        <p:cNvGrpSpPr/>
        <p:nvPr/>
      </p:nvGrpSpPr>
      <p:grpSpPr>
        <a:xfrm>
          <a:off x="0" y="0"/>
          <a:ext cx="0" cy="0"/>
          <a:chOff x="0" y="0"/>
          <a:chExt cx="0" cy="0"/>
        </a:xfrm>
      </p:grpSpPr>
      <p:sp>
        <p:nvSpPr>
          <p:cNvPr id="132" name="Google Shape;132;p4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44"/>
          <p:cNvSpPr txBox="1">
            <a:spLocks noGrp="1"/>
          </p:cNvSpPr>
          <p:nvPr>
            <p:ph type="body" idx="1"/>
          </p:nvPr>
        </p:nvSpPr>
        <p:spPr>
          <a:xfrm>
            <a:off x="5669280" y="1828799"/>
            <a:ext cx="2743200" cy="1005840"/>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5" name="Google Shape;135;p44"/>
          <p:cNvSpPr txBox="1">
            <a:spLocks noGrp="1"/>
          </p:cNvSpPr>
          <p:nvPr>
            <p:ph type="body" idx="2"/>
          </p:nvPr>
        </p:nvSpPr>
        <p:spPr>
          <a:xfrm>
            <a:off x="5669280" y="1463040"/>
            <a:ext cx="2743200" cy="21945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6" name="Google Shape;136;p44"/>
          <p:cNvSpPr>
            <a:spLocks noGrp="1"/>
          </p:cNvSpPr>
          <p:nvPr>
            <p:ph type="media" idx="3"/>
          </p:nvPr>
        </p:nvSpPr>
        <p:spPr>
          <a:xfrm>
            <a:off x="640080" y="1463040"/>
            <a:ext cx="5029200" cy="2834640"/>
          </a:xfrm>
          <a:prstGeom prst="rect">
            <a:avLst/>
          </a:prstGeom>
          <a:solidFill>
            <a:srgbClr val="DBE7F5"/>
          </a:solidFill>
          <a:ln>
            <a:noFill/>
          </a:ln>
        </p:spPr>
        <p:txBody>
          <a:bodyPr spcFirstLastPara="1" wrap="square" lIns="0" tIns="0" rIns="0" bIns="0" anchor="t" anchorCtr="1">
            <a:noAutofit/>
          </a:bodyPr>
          <a:lstStyle>
            <a:lvl1pPr marR="0" lvl="0" algn="ctr" rtl="0">
              <a:lnSpc>
                <a:spcPct val="90000"/>
              </a:lnSpc>
              <a:spcBef>
                <a:spcPts val="75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1pPr>
            <a:lvl2pPr marR="0" lvl="1"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R="0" lvl="2"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R="0" lvl="3"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R="0" lvl="4"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4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vl1pPr>
          </a:lstStyle>
          <a:p>
            <a:r>
              <a:rPr lang="en-US" dirty="0" smtClean="0"/>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p>
            <a:r>
              <a:rPr lang="en-US" dirty="0"/>
              <a:t>Header w/copy</a:t>
            </a:r>
          </a:p>
        </p:txBody>
      </p:sp>
    </p:spTree>
    <p:extLst>
      <p:ext uri="{BB962C8B-B14F-4D97-AF65-F5344CB8AC3E}">
        <p14:creationId xmlns:p14="http://schemas.microsoft.com/office/powerpoint/2010/main" val="1524931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5BB146B1-0B88-5443-B37C-799D96157DB2}"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Helvetica Neue"/>
                <a:ea typeface="Helvetica Neue"/>
                <a:cs typeface="Helvetica Neue"/>
                <a:sym typeface="Helvetica Neue"/>
              </a:rPr>
              <a:t>Thank You</a:t>
            </a:r>
            <a:endParaRPr sz="1400" b="0" i="0" u="none" strike="noStrike" cap="none">
              <a:solidFill>
                <a:srgbClr val="000000"/>
              </a:solidFill>
              <a:latin typeface="Arial"/>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Helvetica" pitchFamily="2"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0208F493-AC88-434C-85C6-8D8B21A8305D}"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Helvetica" pitchFamily="2"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vl1pPr>
          </a:lstStyle>
          <a:p>
            <a:r>
              <a:rPr lang="en-US" dirty="0"/>
              <a:t>June 2, 2022</a:t>
            </a:r>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AF4F0894-4C05-9C4E-B600-D9ECD898A4E1}"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C5558416-D4A5-2C4B-BFD9-97D61B9D22FA}"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Helvetica" pitchFamily="2"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A44ACDD2-15F2-0B4C-A54B-A39030A6F076}"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D74E759E-4D0E-9441-BADB-21737C39DC67}"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1005840"/>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E17783BE-84C8-5042-BA6A-13AB4BD0036C}"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640080"/>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2423160"/>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Helvetica Regular" pitchFamily="2"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B7928292-3211-8341-A661-272FA150A3B9}"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p>
            <a:fld id="{2E3DB65E-7C5A-1446-BA7B-47129C2A3344}" type="datetime4">
              <a:rPr lang="en-US" smtClean="0"/>
              <a:t>January 3, 2023</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Helvetica Regular" pitchFamily="2"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Helvetica" pitchFamily="2"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Helvetica Regular" pitchFamily="2"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34"/>
        <p:cNvGrpSpPr/>
        <p:nvPr/>
      </p:nvGrpSpPr>
      <p:grpSpPr>
        <a:xfrm>
          <a:off x="0" y="0"/>
          <a:ext cx="0" cy="0"/>
          <a:chOff x="0" y="0"/>
          <a:chExt cx="0" cy="0"/>
        </a:xfrm>
      </p:grpSpPr>
      <p:sp>
        <p:nvSpPr>
          <p:cNvPr id="35" name="Google Shape;35;p36"/>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36" name="Google Shape;36;p36"/>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Helvetica Neue"/>
                <a:ea typeface="Helvetica Neue"/>
                <a:cs typeface="Helvetica Neue"/>
                <a:sym typeface="Helvetica Neue"/>
              </a:rPr>
              <a:t>Section Divider</a:t>
            </a:r>
            <a:endParaRPr sz="1400" b="0" i="0" u="none" strike="noStrike" cap="none">
              <a:solidFill>
                <a:srgbClr val="000000"/>
              </a:solidFill>
              <a:latin typeface="Arial"/>
              <a:ea typeface="Arial"/>
              <a:cs typeface="Arial"/>
              <a:sym typeface="Arial"/>
            </a:endParaRPr>
          </a:p>
        </p:txBody>
      </p:sp>
      <p:sp>
        <p:nvSpPr>
          <p:cNvPr id="37" name="Google Shape;37;p36"/>
          <p:cNvSpPr txBox="1">
            <a:spLocks noGrp="1"/>
          </p:cNvSpPr>
          <p:nvPr>
            <p:ph type="body" idx="1"/>
          </p:nvPr>
        </p:nvSpPr>
        <p:spPr>
          <a:xfrm>
            <a:off x="640079" y="2651760"/>
            <a:ext cx="7772400" cy="222818"/>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750"/>
              </a:spcBef>
              <a:spcAft>
                <a:spcPts val="0"/>
              </a:spcAft>
              <a:buClr>
                <a:schemeClr val="lt1"/>
              </a:buClr>
              <a:buSzPts val="1600"/>
              <a:buFont typeface="Helvetica Neue"/>
              <a:buNone/>
              <a:defRPr sz="1600" b="1" i="0" cap="none">
                <a:solidFill>
                  <a:schemeClr val="lt1"/>
                </a:solidFill>
                <a:latin typeface="Helvetica Neue"/>
                <a:ea typeface="Helvetica Neue"/>
                <a:cs typeface="Helvetica Neue"/>
                <a:sym typeface="Helvetica Neue"/>
              </a:defRPr>
            </a:lvl1pPr>
            <a:lvl2pPr marL="914400" lvl="1" indent="-228600" algn="l">
              <a:lnSpc>
                <a:spcPct val="90000"/>
              </a:lnSpc>
              <a:spcBef>
                <a:spcPts val="375"/>
              </a:spcBef>
              <a:spcAft>
                <a:spcPts val="0"/>
              </a:spcAft>
              <a:buClr>
                <a:schemeClr val="lt1"/>
              </a:buClr>
              <a:buSzPts val="1400"/>
              <a:buFont typeface="Helvetica Neue"/>
              <a:buNone/>
              <a:defRPr b="1"/>
            </a:lvl2pPr>
            <a:lvl3pPr marL="1371600" lvl="2" indent="-228600" algn="l">
              <a:lnSpc>
                <a:spcPct val="90000"/>
              </a:lnSpc>
              <a:spcBef>
                <a:spcPts val="375"/>
              </a:spcBef>
              <a:spcAft>
                <a:spcPts val="0"/>
              </a:spcAft>
              <a:buClr>
                <a:schemeClr val="lt1"/>
              </a:buClr>
              <a:buSzPts val="1400"/>
              <a:buFont typeface="Helvetica Neue"/>
              <a:buNone/>
              <a:defRPr b="1"/>
            </a:lvl3pPr>
            <a:lvl4pPr marL="1828800" lvl="3" indent="-228600" algn="l">
              <a:lnSpc>
                <a:spcPct val="90000"/>
              </a:lnSpc>
              <a:spcBef>
                <a:spcPts val="375"/>
              </a:spcBef>
              <a:spcAft>
                <a:spcPts val="0"/>
              </a:spcAft>
              <a:buClr>
                <a:schemeClr val="lt1"/>
              </a:buClr>
              <a:buSzPts val="1400"/>
              <a:buFont typeface="Helvetica Neue"/>
              <a:buNone/>
              <a:defRPr b="1"/>
            </a:lvl4pPr>
            <a:lvl5pPr marL="2286000" lvl="4" indent="-228600" algn="l">
              <a:lnSpc>
                <a:spcPct val="90000"/>
              </a:lnSpc>
              <a:spcBef>
                <a:spcPts val="375"/>
              </a:spcBef>
              <a:spcAft>
                <a:spcPts val="0"/>
              </a:spcAft>
              <a:buClr>
                <a:schemeClr val="lt1"/>
              </a:buClr>
              <a:buSzPts val="1400"/>
              <a:buFont typeface="Helvetica Neue"/>
              <a:buNone/>
              <a:defRPr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36"/>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37"/>
          <p:cNvSpPr txBox="1">
            <a:spLocks noGrp="1"/>
          </p:cNvSpPr>
          <p:nvPr>
            <p:ph type="body" idx="1"/>
          </p:nvPr>
        </p:nvSpPr>
        <p:spPr>
          <a:xfrm>
            <a:off x="1371600" y="1408176"/>
            <a:ext cx="6400800" cy="1665071"/>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table">
  <p:cSld name="Header w/table">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2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9"/>
          <p:cNvSpPr>
            <a:spLocks noGrp="1"/>
          </p:cNvSpPr>
          <p:nvPr>
            <p:ph type="tbl" idx="2"/>
          </p:nvPr>
        </p:nvSpPr>
        <p:spPr>
          <a:xfrm>
            <a:off x="1097280" y="1463040"/>
            <a:ext cx="6400800" cy="3108960"/>
          </a:xfrm>
          <a:prstGeom prst="rect">
            <a:avLst/>
          </a:prstGeom>
          <a:solidFill>
            <a:srgbClr val="DBE7F5"/>
          </a:solidFill>
          <a:ln>
            <a:noFill/>
          </a:ln>
        </p:spPr>
        <p:txBody>
          <a:bodyPr spcFirstLastPara="1" wrap="square" lIns="91425" tIns="45700" rIns="91425" bIns="45700" anchor="t" anchorCtr="1">
            <a:noAutofit/>
          </a:bodyPr>
          <a:lstStyle>
            <a:lvl1pPr marR="0" lvl="0" algn="ctr" rtl="0">
              <a:lnSpc>
                <a:spcPct val="100000"/>
              </a:lnSpc>
              <a:spcBef>
                <a:spcPts val="0"/>
              </a:spcBef>
              <a:spcAft>
                <a:spcPts val="0"/>
              </a:spcAft>
              <a:buClr>
                <a:srgbClr val="898989"/>
              </a:buClr>
              <a:buSzPts val="1350"/>
              <a:buFont typeface="Helvetica Neue"/>
              <a:buNone/>
              <a:defRPr sz="1350" b="0" i="0" u="none" strike="noStrike" cap="none">
                <a:solidFill>
                  <a:srgbClr val="898989"/>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29"/>
          <p:cNvSpPr txBox="1">
            <a:spLocks noGrp="1"/>
          </p:cNvSpPr>
          <p:nvPr>
            <p:ph type="body" idx="1"/>
          </p:nvPr>
        </p:nvSpPr>
        <p:spPr>
          <a:xfrm>
            <a:off x="7739808" y="1463040"/>
            <a:ext cx="1139015" cy="123110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FF00FF"/>
              </a:buClr>
              <a:buSzPts val="800"/>
              <a:buNone/>
              <a:defRPr sz="800" b="0">
                <a:solidFill>
                  <a:srgbClr val="FF00FF"/>
                </a:solidFill>
              </a:defRPr>
            </a:lvl1pPr>
            <a:lvl2pPr marL="914400" lvl="1" indent="-228600" algn="l">
              <a:lnSpc>
                <a:spcPct val="90000"/>
              </a:lnSpc>
              <a:spcBef>
                <a:spcPts val="375"/>
              </a:spcBef>
              <a:spcAft>
                <a:spcPts val="0"/>
              </a:spcAft>
              <a:buClr>
                <a:srgbClr val="FF0000"/>
              </a:buClr>
              <a:buSzPts val="1400"/>
              <a:buNone/>
              <a:defRPr>
                <a:solidFill>
                  <a:srgbClr val="FF0000"/>
                </a:solidFill>
              </a:defRPr>
            </a:lvl2pPr>
            <a:lvl3pPr marL="1371600" lvl="2" indent="-228600" algn="l">
              <a:lnSpc>
                <a:spcPct val="90000"/>
              </a:lnSpc>
              <a:spcBef>
                <a:spcPts val="375"/>
              </a:spcBef>
              <a:spcAft>
                <a:spcPts val="0"/>
              </a:spcAft>
              <a:buClr>
                <a:srgbClr val="FF0000"/>
              </a:buClr>
              <a:buSzPts val="1400"/>
              <a:buNone/>
              <a:defRPr>
                <a:solidFill>
                  <a:srgbClr val="FF0000"/>
                </a:solidFill>
              </a:defRPr>
            </a:lvl3pPr>
            <a:lvl4pPr marL="1828800" lvl="3" indent="-228600" algn="l">
              <a:lnSpc>
                <a:spcPct val="90000"/>
              </a:lnSpc>
              <a:spcBef>
                <a:spcPts val="375"/>
              </a:spcBef>
              <a:spcAft>
                <a:spcPts val="0"/>
              </a:spcAft>
              <a:buClr>
                <a:srgbClr val="FF0000"/>
              </a:buClr>
              <a:buSzPts val="1400"/>
              <a:buNone/>
              <a:defRPr>
                <a:solidFill>
                  <a:srgbClr val="FF0000"/>
                </a:solidFill>
              </a:defRPr>
            </a:lvl4pPr>
            <a:lvl5pPr marL="2286000" lvl="4" indent="-228600" algn="l">
              <a:lnSpc>
                <a:spcPct val="90000"/>
              </a:lnSpc>
              <a:spcBef>
                <a:spcPts val="375"/>
              </a:spcBef>
              <a:spcAft>
                <a:spcPts val="0"/>
              </a:spcAft>
              <a:buClr>
                <a:srgbClr val="FF0000"/>
              </a:buClr>
              <a:buSzPts val="1400"/>
              <a:buNone/>
              <a:defRPr>
                <a:solidFill>
                  <a:srgbClr val="FF0000"/>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582788"/>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21544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388889"/>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31"/>
          <p:cNvSpPr txBox="1">
            <a:spLocks noGrp="1"/>
          </p:cNvSpPr>
          <p:nvPr>
            <p:ph type="body" idx="1"/>
          </p:nvPr>
        </p:nvSpPr>
        <p:spPr>
          <a:xfrm>
            <a:off x="640080" y="1828800"/>
            <a:ext cx="3840480" cy="1205209"/>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21945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Helvetica Neue"/>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Header w/bullets">
  <p:cSld name="2_Header w/bulle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731520" y="1461687"/>
            <a:ext cx="7315200" cy="33395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2398"/>
              <a:buFont typeface="Helvetica Neue"/>
              <a:buNone/>
              <a:defRPr sz="239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731838" y="1918464"/>
            <a:ext cx="7315200" cy="387798"/>
          </a:xfrm>
          <a:prstGeom prst="rect">
            <a:avLst/>
          </a:prstGeom>
          <a:noFill/>
          <a:ln>
            <a:noFill/>
          </a:ln>
        </p:spPr>
        <p:txBody>
          <a:bodyPr spcFirstLastPara="1" wrap="square" lIns="0" tIns="0" rIns="0" bIns="0" anchor="t" anchorCtr="0">
            <a:spAutoFit/>
          </a:bodyPr>
          <a:lstStyle>
            <a:lvl1pPr marL="457200" lvl="0" indent="-317500" algn="l">
              <a:lnSpc>
                <a:spcPct val="90000"/>
              </a:lnSpc>
              <a:spcBef>
                <a:spcPts val="750"/>
              </a:spcBef>
              <a:spcAft>
                <a:spcPts val="0"/>
              </a:spcAft>
              <a:buClr>
                <a:srgbClr val="58595B"/>
              </a:buClr>
              <a:buSzPts val="1400"/>
              <a:buFont typeface="Arial"/>
              <a:buChar char="•"/>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Header w/bullets">
  <p:cSld name="1_Header w/bullets">
    <p:spTree>
      <p:nvGrpSpPr>
        <p:cNvPr id="1" name="Shape 77"/>
        <p:cNvGrpSpPr/>
        <p:nvPr/>
      </p:nvGrpSpPr>
      <p:grpSpPr>
        <a:xfrm>
          <a:off x="0" y="0"/>
          <a:ext cx="0" cy="0"/>
          <a:chOff x="0" y="0"/>
          <a:chExt cx="0" cy="0"/>
        </a:xfrm>
      </p:grpSpPr>
      <p:sp>
        <p:nvSpPr>
          <p:cNvPr id="78" name="Google Shape;78;p33"/>
          <p:cNvSpPr txBox="1">
            <a:spLocks noGrp="1"/>
          </p:cNvSpPr>
          <p:nvPr>
            <p:ph type="title"/>
          </p:nvPr>
        </p:nvSpPr>
        <p:spPr>
          <a:xfrm>
            <a:off x="731520" y="1461687"/>
            <a:ext cx="7315200" cy="33395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2398"/>
              <a:buFont typeface="Helvetica Neue"/>
              <a:buNone/>
              <a:defRPr sz="239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body" idx="1"/>
          </p:nvPr>
        </p:nvSpPr>
        <p:spPr>
          <a:xfrm>
            <a:off x="731838" y="1918464"/>
            <a:ext cx="7315200" cy="387798"/>
          </a:xfrm>
          <a:prstGeom prst="rect">
            <a:avLst/>
          </a:prstGeom>
          <a:noFill/>
          <a:ln>
            <a:noFill/>
          </a:ln>
        </p:spPr>
        <p:txBody>
          <a:bodyPr spcFirstLastPara="1" wrap="square" lIns="0" tIns="0" rIns="0" bIns="0" anchor="t" anchorCtr="0">
            <a:spAutoFit/>
          </a:bodyPr>
          <a:lstStyle>
            <a:lvl1pPr marL="457200" lvl="0" indent="-317500" algn="l">
              <a:lnSpc>
                <a:spcPct val="90000"/>
              </a:lnSpc>
              <a:spcBef>
                <a:spcPts val="750"/>
              </a:spcBef>
              <a:spcAft>
                <a:spcPts val="0"/>
              </a:spcAft>
              <a:buClr>
                <a:srgbClr val="58595B"/>
              </a:buClr>
              <a:buSzPts val="1400"/>
              <a:buFont typeface="Arial"/>
              <a:buChar char="•"/>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33"/>
          <p:cNvSpPr txBox="1">
            <a:spLocks noGrp="1"/>
          </p:cNvSpPr>
          <p:nvPr>
            <p:ph type="sldNum" idx="12"/>
          </p:nvPr>
        </p:nvSpPr>
        <p:spPr>
          <a:xfrm>
            <a:off x="8249285" y="4768835"/>
            <a:ext cx="548640" cy="122997"/>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799"/>
              <a:buFont typeface="Arial"/>
              <a:buNone/>
              <a:defRPr sz="799" b="0" i="0" u="none" strike="noStrike" cap="none">
                <a:solidFill>
                  <a:srgbClr val="003557"/>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j-lt"/>
                <a:ea typeface="Helvetica Neue"/>
                <a:cs typeface="Helvetica Neue"/>
                <a:sym typeface="Helvetica Neue"/>
              </a:rPr>
              <a:t>Monthly Research Unit Meeting</a:t>
            </a:r>
            <a:endParaRPr sz="1400" b="0" i="0" u="none" strike="noStrike" cap="none" dirty="0">
              <a:solidFill>
                <a:srgbClr val="000000"/>
              </a:solidFill>
              <a:latin typeface="+mj-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j-lt"/>
                <a:ea typeface="Helvetica Neue"/>
                <a:cs typeface="Helvetica Neue"/>
                <a:sym typeface="Helvetica Neue"/>
              </a:rPr>
              <a:t>Department of Family Medicine</a:t>
            </a:r>
            <a:endParaRPr sz="800" b="0" i="0" u="none" strike="noStrike" cap="none" dirty="0">
              <a:solidFill>
                <a:srgbClr val="FFFFFF"/>
              </a:solidFill>
              <a:latin typeface="+mj-lt"/>
              <a:ea typeface="Helvetica Neue"/>
              <a:cs typeface="Helvetica Neue"/>
              <a:sym typeface="Helvetica Neue"/>
            </a:endParaRPr>
          </a:p>
        </p:txBody>
      </p:sp>
      <p:pic>
        <p:nvPicPr>
          <p:cNvPr id="12" name="Google Shape;12;p26"/>
          <p:cNvPicPr preferRelativeResize="0"/>
          <p:nvPr/>
        </p:nvPicPr>
        <p:blipFill rotWithShape="1">
          <a:blip r:embed="rId6">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j-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j-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Helvetica Neue"/>
                <a:ea typeface="Helvetica Neue"/>
                <a:cs typeface="Helvetica Neue"/>
                <a:sym typeface="Helvetica Neue"/>
              </a:rPr>
              <a:t>Department of Family Medicine</a:t>
            </a:r>
            <a:endParaRPr sz="1400" b="0" i="0" u="none" strike="noStrike" cap="none">
              <a:solidFill>
                <a:srgbClr val="000000"/>
              </a:solidFill>
              <a:latin typeface="Arial"/>
              <a:ea typeface="Arial"/>
              <a:cs typeface="Arial"/>
              <a:sym typeface="Arial"/>
            </a:endParaRPr>
          </a:p>
        </p:txBody>
      </p:sp>
      <p:pic>
        <p:nvPicPr>
          <p:cNvPr id="51" name="Google Shape;51;p28"/>
          <p:cNvPicPr preferRelativeResize="0"/>
          <p:nvPr/>
        </p:nvPicPr>
        <p:blipFill rotWithShape="1">
          <a:blip r:embed="rId15">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Helvetica Neue"/>
                <a:ea typeface="Helvetica Neue"/>
                <a:cs typeface="Helvetica Neue"/>
                <a:sym typeface="Helvetica Neue"/>
              </a:rPr>
              <a:t>Monthly Research Unit Meeting</a:t>
            </a:r>
            <a:endParaRPr sz="800" b="0" i="0" u="none" strike="noStrike" cap="none">
              <a:solidFill>
                <a:srgbClr val="898989"/>
              </a:solidFill>
              <a:latin typeface="Helvetica Neue"/>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117577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Helvetica Regular" pitchFamily="2"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Helvetica Regular" pitchFamily="2" charset="0"/>
              </a:defRPr>
            </a:lvl1pPr>
          </a:lstStyle>
          <a:p>
            <a:r>
              <a:rPr lang="en-US" dirty="0" smtClean="0"/>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Helvetica Regular" pitchFamily="2"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5">
            <a:extLst>
              <a:ext uri="{96DAC541-7B7A-43D3-8B79-37D633B846F1}">
                <asvg:svgBlip xmlns="" xmlns:asvg="http://schemas.microsoft.com/office/drawing/2016/SVG/main" r:embed="rId16"/>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Helvetica Regular" pitchFamily="2" charset="0"/>
              </a:rPr>
              <a:t>Monthly Research</a:t>
            </a:r>
            <a:r>
              <a:rPr lang="en-US" b="0" i="0" baseline="0" dirty="0">
                <a:solidFill>
                  <a:srgbClr val="898989"/>
                </a:solidFill>
                <a:latin typeface="Helvetica Regular" pitchFamily="2" charset="0"/>
              </a:rPr>
              <a:t> Unit Meeting</a:t>
            </a:r>
            <a:endParaRPr lang="en-US" b="0" i="0" dirty="0">
              <a:solidFill>
                <a:srgbClr val="898989"/>
              </a:solidFill>
              <a:latin typeface="Helvetica Regular" pitchFamily="2"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800" b="1" i="0" kern="1200" baseline="0">
          <a:solidFill>
            <a:srgbClr val="58595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Helvetica" pitchFamily="2" charset="0"/>
          <a:ea typeface="+mn-ea"/>
          <a:cs typeface="+mn-cs"/>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Helvetica Regular" pitchFamily="2" charset="0"/>
          <a:ea typeface="+mn-ea"/>
          <a:cs typeface="+mn-cs"/>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Helvetica" pitchFamily="2" charset="0"/>
          <a:ea typeface="+mn-ea"/>
          <a:cs typeface="+mn-cs"/>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hshr.mednet.ucla.edu/s/loanote/request/"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mednet.uclahealth.org/covid1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angepassword.mednet.ucla.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hyperlink" Target="http://evite.me/kNBFdYXCC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
          <p:cNvPicPr preferRelativeResize="0"/>
          <p:nvPr/>
        </p:nvPicPr>
        <p:blipFill>
          <a:blip r:embed="rId3">
            <a:alphaModFix/>
            <a:extLst>
              <a:ext uri="{BEBA8EAE-BF5A-486C-A8C5-ECC9F3942E4B}">
                <a14:imgProps xmlns:a14="http://schemas.microsoft.com/office/drawing/2010/main">
                  <a14:imgLayer r:embed="rId4">
                    <a14:imgEffect>
                      <a14:brightnessContrast bright="-6000"/>
                    </a14:imgEffect>
                  </a14:imgLayer>
                </a14:imgProps>
              </a:ext>
            </a:extLst>
          </a:blip>
          <a:stretch>
            <a:fillRect/>
          </a:stretch>
        </p:blipFill>
        <p:spPr>
          <a:xfrm>
            <a:off x="640075" y="906125"/>
            <a:ext cx="7797400" cy="3449600"/>
          </a:xfrm>
          <a:prstGeom prst="rect">
            <a:avLst/>
          </a:prstGeom>
          <a:noFill/>
          <a:ln>
            <a:noFill/>
          </a:ln>
        </p:spPr>
      </p:pic>
      <p:sp>
        <p:nvSpPr>
          <p:cNvPr id="143" name="Google Shape;143;p1"/>
          <p:cNvSpPr txBox="1">
            <a:spLocks noGrp="1"/>
          </p:cNvSpPr>
          <p:nvPr>
            <p:ph type="body" idx="1"/>
          </p:nvPr>
        </p:nvSpPr>
        <p:spPr>
          <a:xfrm>
            <a:off x="640075" y="4438849"/>
            <a:ext cx="4800937" cy="498598"/>
          </a:xfrm>
          <a:prstGeom prst="rect">
            <a:avLst/>
          </a:prstGeom>
          <a:noFill/>
          <a:ln>
            <a:noFill/>
          </a:ln>
        </p:spPr>
        <p:txBody>
          <a:bodyPr spcFirstLastPara="1" wrap="square" lIns="9125" tIns="0" rIns="0" bIns="0" anchor="b" anchorCtr="0">
            <a:spAutoFit/>
          </a:bodyPr>
          <a:lstStyle/>
          <a:p>
            <a:pPr marL="0" lvl="0" indent="0" algn="l" rtl="0">
              <a:lnSpc>
                <a:spcPct val="90000"/>
              </a:lnSpc>
              <a:spcBef>
                <a:spcPts val="0"/>
              </a:spcBef>
              <a:spcAft>
                <a:spcPts val="0"/>
              </a:spcAft>
              <a:buClr>
                <a:schemeClr val="lt1"/>
              </a:buClr>
              <a:buSzPts val="1200"/>
              <a:buNone/>
            </a:pPr>
            <a:r>
              <a:rPr lang="en-US" dirty="0">
                <a:latin typeface="+mj-lt"/>
              </a:rPr>
              <a:t>Laura </a:t>
            </a:r>
            <a:r>
              <a:rPr lang="en-US" dirty="0" smtClean="0">
                <a:latin typeface="+mj-lt"/>
              </a:rPr>
              <a:t>Sheehan</a:t>
            </a:r>
          </a:p>
          <a:p>
            <a:pPr marL="0" indent="0">
              <a:spcBef>
                <a:spcPts val="0"/>
              </a:spcBef>
            </a:pPr>
            <a:r>
              <a:rPr lang="en-US" dirty="0">
                <a:latin typeface="+mj-lt"/>
              </a:rPr>
              <a:t>Manager of Research Administration, Dept. of </a:t>
            </a:r>
            <a:r>
              <a:rPr lang="en-US" dirty="0" smtClean="0">
                <a:latin typeface="+mj-lt"/>
              </a:rPr>
              <a:t>Family Medicine</a:t>
            </a:r>
            <a:endParaRPr lang="en-US" dirty="0">
              <a:latin typeface="+mj-lt"/>
            </a:endParaRPr>
          </a:p>
          <a:p>
            <a:pPr marL="0" lvl="0" indent="0" algn="l" rtl="0">
              <a:lnSpc>
                <a:spcPct val="90000"/>
              </a:lnSpc>
              <a:spcBef>
                <a:spcPts val="0"/>
              </a:spcBef>
              <a:spcAft>
                <a:spcPts val="0"/>
              </a:spcAft>
              <a:buClr>
                <a:schemeClr val="lt1"/>
              </a:buClr>
              <a:buSzPts val="1200"/>
              <a:buNone/>
            </a:pPr>
            <a:endParaRPr dirty="0">
              <a:latin typeface="+mj-lt"/>
            </a:endParaRPr>
          </a:p>
        </p:txBody>
      </p:sp>
      <p:sp>
        <p:nvSpPr>
          <p:cNvPr id="145" name="Google Shape;145;p1"/>
          <p:cNvSpPr txBox="1">
            <a:spLocks noGrp="1"/>
          </p:cNvSpPr>
          <p:nvPr>
            <p:ph type="body" idx="9"/>
          </p:nvPr>
        </p:nvSpPr>
        <p:spPr>
          <a:xfrm>
            <a:off x="1574280" y="1590640"/>
            <a:ext cx="6040240" cy="2080570"/>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3200" dirty="0">
                <a:solidFill>
                  <a:schemeClr val="bg1"/>
                </a:solidFill>
                <a:latin typeface="+mj-lt"/>
              </a:rPr>
              <a:t>Family Medicine Research Unit </a:t>
            </a:r>
            <a:endParaRPr dirty="0">
              <a:solidFill>
                <a:schemeClr val="bg1"/>
              </a:solidFill>
              <a:latin typeface="+mj-lt"/>
            </a:endParaRPr>
          </a:p>
          <a:p>
            <a:pPr marL="0" lvl="0" indent="0" algn="ctr" rtl="0">
              <a:lnSpc>
                <a:spcPct val="90000"/>
              </a:lnSpc>
              <a:spcBef>
                <a:spcPts val="750"/>
              </a:spcBef>
              <a:spcAft>
                <a:spcPts val="0"/>
              </a:spcAft>
              <a:buClr>
                <a:srgbClr val="FFDD7F"/>
              </a:buClr>
              <a:buSzPts val="3200"/>
              <a:buNone/>
            </a:pPr>
            <a:r>
              <a:rPr lang="en-US" sz="3200" dirty="0">
                <a:solidFill>
                  <a:schemeClr val="bg1"/>
                </a:solidFill>
                <a:latin typeface="+mj-lt"/>
              </a:rPr>
              <a:t>Monthly Meeting </a:t>
            </a:r>
            <a:endParaRPr lang="en-US" sz="3200" dirty="0" smtClean="0">
              <a:solidFill>
                <a:schemeClr val="bg1"/>
              </a:solidFill>
              <a:latin typeface="+mj-lt"/>
            </a:endParaRPr>
          </a:p>
          <a:p>
            <a:pPr marL="0" lvl="0" indent="0" algn="ctr" rtl="0">
              <a:lnSpc>
                <a:spcPct val="90000"/>
              </a:lnSpc>
              <a:spcBef>
                <a:spcPts val="750"/>
              </a:spcBef>
              <a:spcAft>
                <a:spcPts val="0"/>
              </a:spcAft>
              <a:buClr>
                <a:srgbClr val="FFDD7F"/>
              </a:buClr>
              <a:buSzPts val="3200"/>
              <a:buNone/>
            </a:pPr>
            <a:endParaRPr lang="en-US" sz="3200" dirty="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dirty="0" smtClean="0">
                <a:solidFill>
                  <a:srgbClr val="00578B"/>
                </a:solidFill>
                <a:latin typeface="+mj-lt"/>
              </a:rPr>
              <a:t>December </a:t>
            </a:r>
            <a:r>
              <a:rPr lang="en-US" sz="3200" dirty="0">
                <a:solidFill>
                  <a:srgbClr val="00578B"/>
                </a:solidFill>
                <a:latin typeface="+mj-lt"/>
              </a:rPr>
              <a:t>2022</a:t>
            </a:r>
            <a:endParaRPr dirty="0">
              <a:solidFill>
                <a:srgbClr val="00578B"/>
              </a:solidFill>
              <a:latin typeface="+mj-lt"/>
            </a:endParaRPr>
          </a:p>
        </p:txBody>
      </p:sp>
      <p:pic>
        <p:nvPicPr>
          <p:cNvPr id="146" name="Google Shape;146;p1"/>
          <p:cNvPicPr preferRelativeResize="0"/>
          <p:nvPr/>
        </p:nvPicPr>
        <p:blipFill rotWithShape="1">
          <a:blip r:embed="rId5">
            <a:alphaModFix/>
          </a:blip>
          <a:srcRect/>
          <a:stretch/>
        </p:blipFill>
        <p:spPr>
          <a:xfrm>
            <a:off x="-45396" y="0"/>
            <a:ext cx="5486411" cy="981458"/>
          </a:xfrm>
          <a:prstGeom prst="rect">
            <a:avLst/>
          </a:prstGeom>
          <a:noFill/>
          <a:ln>
            <a:noFill/>
          </a:ln>
        </p:spPr>
      </p:pic>
      <p:sp>
        <p:nvSpPr>
          <p:cNvPr id="147" name="Google Shape;147;p1"/>
          <p:cNvSpPr txBox="1"/>
          <p:nvPr/>
        </p:nvSpPr>
        <p:spPr>
          <a:xfrm>
            <a:off x="4594400" y="-134475"/>
            <a:ext cx="64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10</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Monthly Research Unit Meetings</a:t>
            </a:r>
            <a:endParaRPr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871" y="2845574"/>
            <a:ext cx="2896873" cy="2092186"/>
          </a:xfrm>
          <a:prstGeom prst="rect">
            <a:avLst/>
          </a:prstGeom>
        </p:spPr>
      </p:pic>
      <p:sp>
        <p:nvSpPr>
          <p:cNvPr id="6" name="Rectangle 2"/>
          <p:cNvSpPr>
            <a:spLocks noChangeArrowheads="1"/>
          </p:cNvSpPr>
          <p:nvPr/>
        </p:nvSpPr>
        <p:spPr bwMode="auto">
          <a:xfrm>
            <a:off x="569999" y="1215450"/>
            <a:ext cx="77815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200" dirty="0" smtClean="0">
                <a:solidFill>
                  <a:schemeClr val="tx1"/>
                </a:solidFill>
                <a:latin typeface="Arial" panose="020B0604020202020204" pitchFamily="34" charset="0"/>
              </a:rPr>
              <a:t>Starting in February 2023, we ask that Research Unit employees start attending the monthly meeting in person</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200" dirty="0" smtClean="0">
                <a:solidFill>
                  <a:schemeClr val="tx1"/>
                </a:solidFill>
                <a:latin typeface="Arial" panose="020B0604020202020204" pitchFamily="34" charset="0"/>
              </a:rPr>
              <a:t>This allows us to work in the office together at least once a month</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200" dirty="0" smtClean="0">
                <a:solidFill>
                  <a:schemeClr val="tx1"/>
                </a:solidFill>
                <a:latin typeface="Arial" panose="020B0604020202020204" pitchFamily="34" charset="0"/>
              </a:rPr>
              <a:t>Refreshments will be provided</a:t>
            </a:r>
          </a:p>
          <a:p>
            <a:pPr marL="285750" marR="0" lvl="0" indent="-285750" algn="l" defTabSz="914400" rtl="0" eaLnBrk="0" fontAlgn="base" latinLnBrk="0" hangingPunct="0">
              <a:lnSpc>
                <a:spcPct val="100000"/>
              </a:lnSpc>
              <a:spcBef>
                <a:spcPct val="0"/>
              </a:spcBef>
              <a:buClrTx/>
              <a:buSzTx/>
              <a:buFont typeface="Arial" panose="020B0604020202020204" pitchFamily="34" charset="0"/>
              <a:buChar char="•"/>
              <a:tabLst>
                <a:tab pos="7604125" algn="l"/>
              </a:tabLst>
            </a:pPr>
            <a:r>
              <a:rPr lang="en-US" altLang="en-US" sz="2200" dirty="0" smtClean="0">
                <a:solidFill>
                  <a:schemeClr val="tx1"/>
                </a:solidFill>
                <a:latin typeface="Arial" panose="020B0604020202020204" pitchFamily="34" charset="0"/>
              </a:rPr>
              <a:t>Zoom/Call-in will still be available, but </a:t>
            </a:r>
          </a:p>
          <a:p>
            <a:pPr marL="288925" marR="0" lvl="0" algn="l" defTabSz="914400" rtl="0" eaLnBrk="0" fontAlgn="base" latinLnBrk="0" hangingPunct="0">
              <a:lnSpc>
                <a:spcPct val="100000"/>
              </a:lnSpc>
              <a:spcBef>
                <a:spcPct val="0"/>
              </a:spcBef>
              <a:buClrTx/>
              <a:buSzTx/>
              <a:tabLst>
                <a:tab pos="7604125" algn="l"/>
              </a:tabLst>
            </a:pPr>
            <a:r>
              <a:rPr lang="en-US" altLang="en-US" sz="2200" dirty="0" smtClean="0">
                <a:solidFill>
                  <a:schemeClr val="tx1"/>
                </a:solidFill>
                <a:latin typeface="Arial" panose="020B0604020202020204" pitchFamily="34" charset="0"/>
              </a:rPr>
              <a:t>should not be your primary mode of </a:t>
            </a:r>
          </a:p>
          <a:p>
            <a:pPr marL="288925" marR="0" lvl="0" algn="l" defTabSz="914400" rtl="0" eaLnBrk="0" fontAlgn="base" latinLnBrk="0" hangingPunct="0">
              <a:lnSpc>
                <a:spcPct val="100000"/>
              </a:lnSpc>
              <a:spcBef>
                <a:spcPct val="0"/>
              </a:spcBef>
              <a:buClrTx/>
              <a:buSzTx/>
              <a:tabLst>
                <a:tab pos="7604125" algn="l"/>
              </a:tabLst>
            </a:pPr>
            <a:r>
              <a:rPr lang="en-US" altLang="en-US" sz="2200" dirty="0" smtClean="0">
                <a:solidFill>
                  <a:schemeClr val="tx1"/>
                </a:solidFill>
                <a:latin typeface="Arial" panose="020B0604020202020204" pitchFamily="34" charset="0"/>
              </a:rPr>
              <a:t>participation</a:t>
            </a:r>
            <a:endParaRPr kumimoji="0" lang="en-US" altLang="en-US" sz="2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072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11</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Family Medicine Grand Rounds</a:t>
            </a:r>
            <a:endParaRPr dirty="0">
              <a:latin typeface="+mj-lt"/>
            </a:endParaRPr>
          </a:p>
        </p:txBody>
      </p:sp>
      <p:sp>
        <p:nvSpPr>
          <p:cNvPr id="2" name="TextBox 1"/>
          <p:cNvSpPr txBox="1"/>
          <p:nvPr/>
        </p:nvSpPr>
        <p:spPr>
          <a:xfrm>
            <a:off x="640079" y="1417320"/>
            <a:ext cx="7781545" cy="25545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smtClean="0"/>
              <a:t>Monthly on the 4th Friday of the month</a:t>
            </a:r>
          </a:p>
          <a:p>
            <a:pPr marL="342900" indent="-342900">
              <a:spcAft>
                <a:spcPts val="1200"/>
              </a:spcAft>
              <a:buFont typeface="Arial" panose="020B0604020202020204" pitchFamily="34" charset="0"/>
              <a:buChar char="•"/>
            </a:pPr>
            <a:r>
              <a:rPr lang="en-US" sz="2000" dirty="0" smtClean="0"/>
              <a:t>12:00pm – 1:00pm</a:t>
            </a:r>
          </a:p>
          <a:p>
            <a:pPr marL="342900" indent="-342900">
              <a:spcAft>
                <a:spcPts val="1200"/>
              </a:spcAft>
              <a:buFont typeface="Arial" panose="020B0604020202020204" pitchFamily="34" charset="0"/>
              <a:buChar char="•"/>
            </a:pPr>
            <a:r>
              <a:rPr lang="en-US" sz="2000" dirty="0" smtClean="0"/>
              <a:t>Starting January 2023</a:t>
            </a:r>
          </a:p>
          <a:p>
            <a:pPr marL="342900" indent="-342900">
              <a:spcAft>
                <a:spcPts val="1200"/>
              </a:spcAft>
              <a:buFont typeface="Arial" panose="020B0604020202020204" pitchFamily="34" charset="0"/>
              <a:buChar char="•"/>
            </a:pPr>
            <a:r>
              <a:rPr lang="en-US" sz="2000" dirty="0" smtClean="0"/>
              <a:t>Everyone invited, including affiliated residencies, research unit, clinical personnel, etc.</a:t>
            </a:r>
          </a:p>
          <a:p>
            <a:pPr marL="342900" indent="-342900">
              <a:spcAft>
                <a:spcPts val="1200"/>
              </a:spcAft>
              <a:buFont typeface="Arial" panose="020B0604020202020204" pitchFamily="34" charset="0"/>
              <a:buChar char="•"/>
            </a:pPr>
            <a:r>
              <a:rPr lang="en-US" sz="2000" dirty="0" smtClean="0"/>
              <a:t>Email with further information will be forthcoming</a:t>
            </a:r>
          </a:p>
        </p:txBody>
      </p:sp>
    </p:spTree>
    <p:extLst>
      <p:ext uri="{BB962C8B-B14F-4D97-AF65-F5344CB8AC3E}">
        <p14:creationId xmlns:p14="http://schemas.microsoft.com/office/powerpoint/2010/main" val="8327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12</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Justice, Equity, Diversity, and Inclusion</a:t>
            </a:r>
            <a:endParaRPr dirty="0">
              <a:latin typeface="+mj-lt"/>
            </a:endParaRPr>
          </a:p>
        </p:txBody>
      </p:sp>
      <p:pic>
        <p:nvPicPr>
          <p:cNvPr id="5" name="Picture 17" descr="https://img.pblc.it/i/640x426x9.f.S3/cdbfd/2019hdrischolars-1-2426953-3.jpg"/>
          <p:cNvPicPr>
            <a:picLocks noChangeAspect="1" noChangeArrowheads="1"/>
          </p:cNvPicPr>
          <p:nvPr/>
        </p:nvPicPr>
        <p:blipFill rotWithShape="1">
          <a:blip r:embed="rId3">
            <a:extLst>
              <a:ext uri="{28A0092B-C50C-407E-A947-70E740481C1C}">
                <a14:useLocalDpi xmlns:a14="http://schemas.microsoft.com/office/drawing/2010/main" val="0"/>
              </a:ext>
            </a:extLst>
          </a:blip>
          <a:srcRect t="3502" b="16320"/>
          <a:stretch/>
        </p:blipFill>
        <p:spPr bwMode="auto">
          <a:xfrm>
            <a:off x="3459148" y="1313955"/>
            <a:ext cx="2240008" cy="2260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03224" y="3664073"/>
            <a:ext cx="3551856" cy="923330"/>
          </a:xfrm>
          <a:prstGeom prst="rect">
            <a:avLst/>
          </a:prstGeom>
        </p:spPr>
        <p:txBody>
          <a:bodyPr wrap="square">
            <a:spAutoFit/>
          </a:bodyPr>
          <a:lstStyle/>
          <a:p>
            <a:pPr algn="ctr"/>
            <a:r>
              <a:rPr lang="en-US" sz="1800" dirty="0">
                <a:latin typeface="Helvetica" panose="020B0604020202020204" pitchFamily="34" charset="0"/>
                <a:ea typeface="Calibri" panose="020F0502020204030204" pitchFamily="34" charset="0"/>
              </a:rPr>
              <a:t>Dr. Yelba </a:t>
            </a:r>
            <a:r>
              <a:rPr lang="en-US" sz="1800" dirty="0" smtClean="0">
                <a:latin typeface="Helvetica" panose="020B0604020202020204" pitchFamily="34" charset="0"/>
                <a:ea typeface="Calibri" panose="020F0502020204030204" pitchFamily="34" charset="0"/>
              </a:rPr>
              <a:t>Castellon-Lopez</a:t>
            </a:r>
          </a:p>
          <a:p>
            <a:pPr algn="ctr"/>
            <a:r>
              <a:rPr lang="en-US" sz="1800" dirty="0" smtClean="0">
                <a:latin typeface="Helvetica" panose="020B0604020202020204" pitchFamily="34" charset="0"/>
                <a:ea typeface="Calibri" panose="020F0502020204030204" pitchFamily="34" charset="0"/>
              </a:rPr>
              <a:t>Director </a:t>
            </a:r>
            <a:r>
              <a:rPr lang="en-US" sz="1800" dirty="0">
                <a:latin typeface="Helvetica" panose="020B0604020202020204" pitchFamily="34" charset="0"/>
                <a:ea typeface="Calibri" panose="020F0502020204030204" pitchFamily="34" charset="0"/>
              </a:rPr>
              <a:t>of JEDI </a:t>
            </a:r>
            <a:endParaRPr lang="en-US" sz="1800" dirty="0" smtClean="0">
              <a:latin typeface="Helvetica" panose="020B0604020202020204" pitchFamily="34" charset="0"/>
              <a:ea typeface="Calibri" panose="020F0502020204030204" pitchFamily="34" charset="0"/>
            </a:endParaRPr>
          </a:p>
          <a:p>
            <a:pPr algn="ctr"/>
            <a:r>
              <a:rPr lang="en-US" sz="1800" dirty="0" smtClean="0">
                <a:latin typeface="Helvetica" panose="020B0604020202020204" pitchFamily="34" charset="0"/>
                <a:ea typeface="Calibri" panose="020F0502020204030204" pitchFamily="34" charset="0"/>
              </a:rPr>
              <a:t>Department </a:t>
            </a:r>
            <a:r>
              <a:rPr lang="en-US" sz="1800" dirty="0">
                <a:latin typeface="Helvetica" panose="020B0604020202020204" pitchFamily="34" charset="0"/>
                <a:ea typeface="Calibri" panose="020F0502020204030204" pitchFamily="34" charset="0"/>
              </a:rPr>
              <a:t>of Family Medicine</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82648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1" name="Google Shape;161;p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13</a:t>
            </a:fld>
            <a:endParaRPr/>
          </a:p>
        </p:txBody>
      </p:sp>
      <p:sp>
        <p:nvSpPr>
          <p:cNvPr id="162" name="Google Shape;162;p5"/>
          <p:cNvSpPr txBox="1">
            <a:spLocks noGrp="1"/>
          </p:cNvSpPr>
          <p:nvPr>
            <p:ph type="title"/>
          </p:nvPr>
        </p:nvSpPr>
        <p:spPr>
          <a:xfrm>
            <a:off x="649224" y="710053"/>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chemeClr val="tx1">
                    <a:lumMod val="50000"/>
                  </a:schemeClr>
                </a:solidFill>
                <a:latin typeface="+mj-lt"/>
              </a:rPr>
              <a:t>Increase in Meal </a:t>
            </a:r>
            <a:r>
              <a:rPr lang="en-US" dirty="0" smtClean="0">
                <a:solidFill>
                  <a:schemeClr val="tx1">
                    <a:lumMod val="50000"/>
                  </a:schemeClr>
                </a:solidFill>
                <a:latin typeface="+mj-lt"/>
              </a:rPr>
              <a:t>Rates </a:t>
            </a:r>
            <a:endParaRPr dirty="0">
              <a:solidFill>
                <a:schemeClr val="tx1">
                  <a:lumMod val="50000"/>
                </a:schemeClr>
              </a:solidFill>
              <a:latin typeface="+mj-lt"/>
            </a:endParaRPr>
          </a:p>
        </p:txBody>
      </p:sp>
      <p:sp>
        <p:nvSpPr>
          <p:cNvPr id="163" name="Google Shape;163;p5"/>
          <p:cNvSpPr txBox="1"/>
          <p:nvPr/>
        </p:nvSpPr>
        <p:spPr>
          <a:xfrm>
            <a:off x="430887" y="3893547"/>
            <a:ext cx="7990737"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64" name="Google Shape;164;p5"/>
          <p:cNvSpPr txBox="1"/>
          <p:nvPr/>
        </p:nvSpPr>
        <p:spPr>
          <a:xfrm>
            <a:off x="697674" y="1312871"/>
            <a:ext cx="7675500" cy="312698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2000" b="1" dirty="0"/>
              <a:t>Travel Meals </a:t>
            </a:r>
            <a:endParaRPr sz="2000" b="1" dirty="0"/>
          </a:p>
          <a:p>
            <a:pPr marL="457200" lvl="0" indent="-317500" algn="l" rtl="0">
              <a:lnSpc>
                <a:spcPct val="115000"/>
              </a:lnSpc>
              <a:spcBef>
                <a:spcPts val="0"/>
              </a:spcBef>
              <a:spcAft>
                <a:spcPts val="600"/>
              </a:spcAft>
              <a:buClr>
                <a:srgbClr val="3B3B3B"/>
              </a:buClr>
              <a:buSzPts val="1400"/>
              <a:buChar char="●"/>
            </a:pPr>
            <a:r>
              <a:rPr lang="en-US" sz="1600" dirty="0">
                <a:solidFill>
                  <a:srgbClr val="3B3B3B"/>
                </a:solidFill>
              </a:rPr>
              <a:t>The Meal and Incidental Expenses (M&amp;IE) Reimbursement Cap is the maximum amount authorized for the daily meal and incidental expenses established by the University. </a:t>
            </a:r>
            <a:endParaRPr sz="1600" dirty="0">
              <a:solidFill>
                <a:srgbClr val="3B3B3B"/>
              </a:solidFill>
            </a:endParaRPr>
          </a:p>
          <a:p>
            <a:pPr marL="457200" lvl="0" indent="-317500" algn="l" rtl="0">
              <a:lnSpc>
                <a:spcPct val="115000"/>
              </a:lnSpc>
              <a:spcBef>
                <a:spcPts val="0"/>
              </a:spcBef>
              <a:spcAft>
                <a:spcPts val="600"/>
              </a:spcAft>
              <a:buClr>
                <a:srgbClr val="3B3B3B"/>
              </a:buClr>
              <a:buSzPts val="1400"/>
              <a:buChar char="●"/>
            </a:pPr>
            <a:r>
              <a:rPr lang="en-US" sz="1600" dirty="0" smtClean="0">
                <a:solidFill>
                  <a:srgbClr val="3B3B3B"/>
                </a:solidFill>
              </a:rPr>
              <a:t>Applies to any business </a:t>
            </a:r>
            <a:r>
              <a:rPr lang="en-US" sz="1600" dirty="0">
                <a:solidFill>
                  <a:srgbClr val="3B3B3B"/>
                </a:solidFill>
              </a:rPr>
              <a:t>travel of less than 30 days in the continental United States</a:t>
            </a:r>
            <a:endParaRPr sz="1600" dirty="0">
              <a:solidFill>
                <a:srgbClr val="3B3B3B"/>
              </a:solidFill>
            </a:endParaRPr>
          </a:p>
          <a:p>
            <a:pPr marL="457200" lvl="0" indent="-317500" algn="l" rtl="0">
              <a:lnSpc>
                <a:spcPct val="115000"/>
              </a:lnSpc>
              <a:spcBef>
                <a:spcPts val="0"/>
              </a:spcBef>
              <a:spcAft>
                <a:spcPts val="600"/>
              </a:spcAft>
              <a:buClr>
                <a:srgbClr val="3B3B3B"/>
              </a:buClr>
              <a:buSzPts val="1400"/>
              <a:buChar char="●"/>
            </a:pPr>
            <a:r>
              <a:rPr lang="en-US" sz="1600" dirty="0">
                <a:solidFill>
                  <a:srgbClr val="3B3B3B"/>
                </a:solidFill>
              </a:rPr>
              <a:t>The maximum M&amp;IE rate for the Fiscal Year 2022-2023 is </a:t>
            </a:r>
            <a:r>
              <a:rPr lang="en-US" sz="1600" b="1" dirty="0">
                <a:solidFill>
                  <a:srgbClr val="3B3B3B"/>
                </a:solidFill>
              </a:rPr>
              <a:t>$79.00 </a:t>
            </a:r>
            <a:r>
              <a:rPr lang="en-US" sz="1600" dirty="0">
                <a:solidFill>
                  <a:srgbClr val="3B3B3B"/>
                </a:solidFill>
              </a:rPr>
              <a:t>and is based on the highest per diem rate available for all UC locations as published by US General Services Administration for Fiscal 2023.</a:t>
            </a:r>
            <a:endParaRPr sz="1600" dirty="0">
              <a:solidFill>
                <a:srgbClr val="3B3B3B"/>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6"/>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14</a:t>
            </a:fld>
            <a:endParaRPr/>
          </a:p>
        </p:txBody>
      </p:sp>
      <p:graphicFrame>
        <p:nvGraphicFramePr>
          <p:cNvPr id="170" name="Google Shape;170;p6"/>
          <p:cNvGraphicFramePr/>
          <p:nvPr/>
        </p:nvGraphicFramePr>
        <p:xfrm>
          <a:off x="640079" y="3230655"/>
          <a:ext cx="5715000" cy="502222"/>
        </p:xfrm>
        <a:graphic>
          <a:graphicData uri="http://schemas.openxmlformats.org/drawingml/2006/table">
            <a:tbl>
              <a:tblPr>
                <a:noFill/>
                <a:tableStyleId>{4F34DB4C-8F9F-4031-8EC6-0B126F8A54F6}</a:tableStyleId>
              </a:tblPr>
              <a:tblGrid>
                <a:gridCol w="5715000">
                  <a:extLst>
                    <a:ext uri="{9D8B030D-6E8A-4147-A177-3AD203B41FA5}">
                      <a16:colId xmlns:a16="http://schemas.microsoft.com/office/drawing/2014/main" val="20000"/>
                    </a:ext>
                  </a:extLst>
                </a:gridCol>
              </a:tblGrid>
              <a:tr h="0">
                <a:tc>
                  <a:txBody>
                    <a:bodyPr/>
                    <a:lstStyle/>
                    <a:p>
                      <a:pPr marL="0" marR="0" lvl="0" indent="0" algn="l" rtl="0">
                        <a:lnSpc>
                          <a:spcPct val="133333"/>
                        </a:lnSpc>
                        <a:spcBef>
                          <a:spcPts val="0"/>
                        </a:spcBef>
                        <a:spcAft>
                          <a:spcPts val="0"/>
                        </a:spcAft>
                        <a:buClr>
                          <a:srgbClr val="000000"/>
                        </a:buClr>
                        <a:buSzPts val="1350"/>
                        <a:buFont typeface="Arial"/>
                        <a:buNone/>
                      </a:pPr>
                      <a:endParaRPr sz="1350" u="none" strike="noStrike" cap="none">
                        <a:latin typeface="Roboto"/>
                        <a:ea typeface="Roboto"/>
                        <a:cs typeface="Roboto"/>
                        <a:sym typeface="Roboto"/>
                      </a:endParaRPr>
                    </a:p>
                  </a:txBody>
                  <a:tcPr marL="381000" marR="381000" marT="0" marB="2286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1" name="Google Shape;171;p6"/>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72" name="Google Shape;172;p6"/>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lvl="0">
              <a:buSzPts val="2800"/>
            </a:pPr>
            <a:r>
              <a:rPr lang="en-US" dirty="0">
                <a:solidFill>
                  <a:schemeClr val="tx1">
                    <a:lumMod val="50000"/>
                  </a:schemeClr>
                </a:solidFill>
                <a:latin typeface="+mj-lt"/>
              </a:rPr>
              <a:t>Increase in Meal Rates </a:t>
            </a:r>
            <a:endParaRPr dirty="0">
              <a:solidFill>
                <a:schemeClr val="tx1">
                  <a:lumMod val="50000"/>
                </a:schemeClr>
              </a:solidFill>
              <a:latin typeface="+mj-lt"/>
            </a:endParaRPr>
          </a:p>
        </p:txBody>
      </p:sp>
      <p:sp>
        <p:nvSpPr>
          <p:cNvPr id="173" name="Google Shape;173;p6"/>
          <p:cNvSpPr txBox="1"/>
          <p:nvPr/>
        </p:nvSpPr>
        <p:spPr>
          <a:xfrm>
            <a:off x="640080" y="1261425"/>
            <a:ext cx="7781544" cy="33855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2000" b="1" dirty="0"/>
              <a:t>Entertainment Meals </a:t>
            </a:r>
            <a:endParaRPr sz="2000" b="1" dirty="0"/>
          </a:p>
          <a:p>
            <a:pPr marL="457200" lvl="0" indent="-317500" algn="l" rtl="0">
              <a:spcBef>
                <a:spcPts val="0"/>
              </a:spcBef>
              <a:spcAft>
                <a:spcPts val="600"/>
              </a:spcAft>
              <a:buClr>
                <a:srgbClr val="3B3B3B"/>
              </a:buClr>
              <a:buSzPts val="1400"/>
              <a:buChar char="●"/>
            </a:pPr>
            <a:r>
              <a:rPr lang="en-US" sz="1600" dirty="0">
                <a:solidFill>
                  <a:srgbClr val="3B3B3B"/>
                </a:solidFill>
              </a:rPr>
              <a:t>The maximum meal rates for entertainment and business meeting meals have been increased in response to soaring food prices. </a:t>
            </a:r>
            <a:endParaRPr sz="1600" dirty="0">
              <a:solidFill>
                <a:srgbClr val="3B3B3B"/>
              </a:solidFill>
            </a:endParaRPr>
          </a:p>
          <a:p>
            <a:pPr marL="457200" lvl="0" indent="-317500" algn="l" rtl="0">
              <a:spcBef>
                <a:spcPts val="0"/>
              </a:spcBef>
              <a:spcAft>
                <a:spcPts val="600"/>
              </a:spcAft>
              <a:buClr>
                <a:srgbClr val="3B3B3B"/>
              </a:buClr>
              <a:buSzPts val="1400"/>
              <a:buChar char="●"/>
            </a:pPr>
            <a:r>
              <a:rPr lang="en-US" sz="1600" dirty="0">
                <a:solidFill>
                  <a:srgbClr val="3B3B3B"/>
                </a:solidFill>
              </a:rPr>
              <a:t>The new rates are as follows: </a:t>
            </a:r>
            <a:endParaRPr sz="1600" dirty="0">
              <a:solidFill>
                <a:srgbClr val="3B3B3B"/>
              </a:solidFill>
            </a:endParaRPr>
          </a:p>
          <a:p>
            <a:pPr marL="338138" lvl="0" indent="457200" algn="l" rtl="0">
              <a:spcBef>
                <a:spcPts val="0"/>
              </a:spcBef>
              <a:spcAft>
                <a:spcPts val="600"/>
              </a:spcAft>
              <a:buNone/>
            </a:pPr>
            <a:r>
              <a:rPr lang="en-US" sz="1600" dirty="0">
                <a:solidFill>
                  <a:srgbClr val="3B3B3B"/>
                </a:solidFill>
              </a:rPr>
              <a:t>Breakfast $31</a:t>
            </a:r>
            <a:endParaRPr sz="1600" dirty="0">
              <a:solidFill>
                <a:srgbClr val="3B3B3B"/>
              </a:solidFill>
            </a:endParaRPr>
          </a:p>
          <a:p>
            <a:pPr marL="338138" lvl="0" indent="457200" algn="l" rtl="0">
              <a:spcBef>
                <a:spcPts val="0"/>
              </a:spcBef>
              <a:spcAft>
                <a:spcPts val="600"/>
              </a:spcAft>
              <a:buNone/>
            </a:pPr>
            <a:r>
              <a:rPr lang="en-US" sz="1600" dirty="0">
                <a:solidFill>
                  <a:srgbClr val="3B3B3B"/>
                </a:solidFill>
              </a:rPr>
              <a:t>Lunch $54 </a:t>
            </a:r>
            <a:endParaRPr sz="1600" dirty="0">
              <a:solidFill>
                <a:srgbClr val="3B3B3B"/>
              </a:solidFill>
            </a:endParaRPr>
          </a:p>
          <a:p>
            <a:pPr marL="338138" lvl="0" indent="457200" algn="l" rtl="0">
              <a:spcBef>
                <a:spcPts val="0"/>
              </a:spcBef>
              <a:spcAft>
                <a:spcPts val="600"/>
              </a:spcAft>
              <a:buNone/>
            </a:pPr>
            <a:r>
              <a:rPr lang="en-US" sz="1600" dirty="0">
                <a:solidFill>
                  <a:srgbClr val="3B3B3B"/>
                </a:solidFill>
              </a:rPr>
              <a:t>Dinner $94 </a:t>
            </a:r>
            <a:endParaRPr sz="1600" dirty="0">
              <a:solidFill>
                <a:srgbClr val="3B3B3B"/>
              </a:solidFill>
            </a:endParaRPr>
          </a:p>
          <a:p>
            <a:pPr marL="338138" lvl="0" indent="457200" algn="l" rtl="0">
              <a:spcBef>
                <a:spcPts val="0"/>
              </a:spcBef>
              <a:spcAft>
                <a:spcPts val="600"/>
              </a:spcAft>
              <a:buNone/>
            </a:pPr>
            <a:r>
              <a:rPr lang="en-US" sz="1600" dirty="0">
                <a:solidFill>
                  <a:srgbClr val="3B3B3B"/>
                </a:solidFill>
              </a:rPr>
              <a:t>Light Refreshments $22</a:t>
            </a:r>
            <a:endParaRPr sz="1600" dirty="0">
              <a:solidFill>
                <a:srgbClr val="3B3B3B"/>
              </a:solidFill>
            </a:endParaRPr>
          </a:p>
          <a:p>
            <a:pPr marL="457200" lvl="0" indent="-317500" algn="l" rtl="0">
              <a:spcBef>
                <a:spcPts val="0"/>
              </a:spcBef>
              <a:spcAft>
                <a:spcPts val="600"/>
              </a:spcAft>
              <a:buClr>
                <a:srgbClr val="3B3B3B"/>
              </a:buClr>
              <a:buSzPts val="1400"/>
              <a:buChar char="●"/>
            </a:pPr>
            <a:r>
              <a:rPr lang="en-US" sz="1600" dirty="0">
                <a:solidFill>
                  <a:srgbClr val="3B3B3B"/>
                </a:solidFill>
              </a:rPr>
              <a:t>As a reminder, these amounts include the cost of food and beverages, labor, sales tax, service, and delivery </a:t>
            </a:r>
            <a:r>
              <a:rPr lang="en-US" sz="1600" dirty="0" smtClean="0">
                <a:solidFill>
                  <a:srgbClr val="3B3B3B"/>
                </a:solidFill>
              </a:rPr>
              <a:t>charges</a:t>
            </a:r>
            <a:endParaRPr sz="1600" dirty="0">
              <a:solidFill>
                <a:srgbClr val="3B3B3B"/>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15</a:t>
            </a:fld>
            <a:endParaRPr/>
          </a:p>
        </p:txBody>
      </p:sp>
      <p:graphicFrame>
        <p:nvGraphicFramePr>
          <p:cNvPr id="179" name="Google Shape;179;p7"/>
          <p:cNvGraphicFramePr/>
          <p:nvPr/>
        </p:nvGraphicFramePr>
        <p:xfrm>
          <a:off x="640079" y="3230655"/>
          <a:ext cx="5715000" cy="502222"/>
        </p:xfrm>
        <a:graphic>
          <a:graphicData uri="http://schemas.openxmlformats.org/drawingml/2006/table">
            <a:tbl>
              <a:tblPr>
                <a:noFill/>
                <a:tableStyleId>{4F34DB4C-8F9F-4031-8EC6-0B126F8A54F6}</a:tableStyleId>
              </a:tblPr>
              <a:tblGrid>
                <a:gridCol w="5715000">
                  <a:extLst>
                    <a:ext uri="{9D8B030D-6E8A-4147-A177-3AD203B41FA5}">
                      <a16:colId xmlns:a16="http://schemas.microsoft.com/office/drawing/2014/main" val="20000"/>
                    </a:ext>
                  </a:extLst>
                </a:gridCol>
              </a:tblGrid>
              <a:tr h="0">
                <a:tc>
                  <a:txBody>
                    <a:bodyPr/>
                    <a:lstStyle/>
                    <a:p>
                      <a:pPr marL="0" marR="0" lvl="0" indent="0" algn="l" rtl="0">
                        <a:lnSpc>
                          <a:spcPct val="133333"/>
                        </a:lnSpc>
                        <a:spcBef>
                          <a:spcPts val="0"/>
                        </a:spcBef>
                        <a:spcAft>
                          <a:spcPts val="0"/>
                        </a:spcAft>
                        <a:buClr>
                          <a:srgbClr val="000000"/>
                        </a:buClr>
                        <a:buSzPts val="1350"/>
                        <a:buFont typeface="Arial"/>
                        <a:buNone/>
                      </a:pPr>
                      <a:endParaRPr sz="1350" u="none" strike="noStrike" cap="none" dirty="0">
                        <a:latin typeface="Roboto"/>
                        <a:ea typeface="Roboto"/>
                        <a:cs typeface="Roboto"/>
                        <a:sym typeface="Roboto"/>
                      </a:endParaRPr>
                    </a:p>
                  </a:txBody>
                  <a:tcPr marL="381000" marR="381000" marT="0" marB="2286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0" name="Google Shape;180;p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81" name="Google Shape;181;p7"/>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mj-lt"/>
              </a:rPr>
              <a:t>Travel Reimbursements</a:t>
            </a:r>
            <a:endParaRPr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329" y="2414966"/>
            <a:ext cx="3333750" cy="2133600"/>
          </a:xfrm>
          <a:prstGeom prst="rect">
            <a:avLst/>
          </a:prstGeom>
        </p:spPr>
      </p:pic>
      <p:sp>
        <p:nvSpPr>
          <p:cNvPr id="3" name="TextBox 2"/>
          <p:cNvSpPr txBox="1"/>
          <p:nvPr/>
        </p:nvSpPr>
        <p:spPr>
          <a:xfrm>
            <a:off x="630934" y="1306970"/>
            <a:ext cx="7781545" cy="1107996"/>
          </a:xfrm>
          <a:prstGeom prst="rect">
            <a:avLst/>
          </a:prstGeom>
          <a:noFill/>
        </p:spPr>
        <p:txBody>
          <a:bodyPr wrap="square" rtlCol="0">
            <a:spAutoFit/>
          </a:bodyPr>
          <a:lstStyle/>
          <a:p>
            <a:pPr>
              <a:spcAft>
                <a:spcPts val="1200"/>
              </a:spcAft>
            </a:pPr>
            <a:r>
              <a:rPr lang="en-US" sz="2000" b="1" dirty="0" smtClean="0"/>
              <a:t>Concur/Travel Express</a:t>
            </a:r>
          </a:p>
          <a:p>
            <a:pPr>
              <a:spcAft>
                <a:spcPts val="1200"/>
              </a:spcAft>
            </a:pPr>
            <a:r>
              <a:rPr lang="en-US" sz="1800" dirty="0" smtClean="0"/>
              <a:t>New system was supposed to make it easier for travelers to create their own reimbursement reports</a:t>
            </a: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16</a:t>
            </a:fld>
            <a:endParaRPr/>
          </a:p>
        </p:txBody>
      </p:sp>
      <p:sp>
        <p:nvSpPr>
          <p:cNvPr id="180" name="Google Shape;180;p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81" name="Google Shape;181;p7"/>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mj-lt"/>
              </a:rPr>
              <a:t>Travel Reimbursements</a:t>
            </a:r>
            <a:endParaRPr dirty="0">
              <a:latin typeface="+mj-lt"/>
            </a:endParaRPr>
          </a:p>
        </p:txBody>
      </p:sp>
      <p:sp>
        <p:nvSpPr>
          <p:cNvPr id="3" name="TextBox 2"/>
          <p:cNvSpPr txBox="1"/>
          <p:nvPr/>
        </p:nvSpPr>
        <p:spPr>
          <a:xfrm>
            <a:off x="630935" y="1306970"/>
            <a:ext cx="5027642" cy="3529171"/>
          </a:xfrm>
          <a:prstGeom prst="rect">
            <a:avLst/>
          </a:prstGeom>
          <a:noFill/>
        </p:spPr>
        <p:txBody>
          <a:bodyPr wrap="square" rtlCol="0">
            <a:spAutoFit/>
          </a:bodyPr>
          <a:lstStyle/>
          <a:p>
            <a:pPr>
              <a:spcAft>
                <a:spcPts val="400"/>
              </a:spcAft>
            </a:pPr>
            <a:r>
              <a:rPr lang="en-US" sz="2000" b="1" dirty="0" smtClean="0"/>
              <a:t>Submit Form Like the Old Days</a:t>
            </a:r>
          </a:p>
          <a:p>
            <a:pPr marL="285750" indent="-285750">
              <a:spcAft>
                <a:spcPts val="400"/>
              </a:spcAft>
              <a:buFont typeface="Arial" panose="020B0604020202020204" pitchFamily="34" charset="0"/>
              <a:buChar char="•"/>
            </a:pPr>
            <a:r>
              <a:rPr lang="en-US" sz="1800" dirty="0" smtClean="0"/>
              <a:t>Save your receipts</a:t>
            </a:r>
          </a:p>
          <a:p>
            <a:pPr marL="285750" indent="-285750">
              <a:spcAft>
                <a:spcPts val="400"/>
              </a:spcAft>
              <a:buFont typeface="Arial" panose="020B0604020202020204" pitchFamily="34" charset="0"/>
              <a:buChar char="•"/>
            </a:pPr>
            <a:r>
              <a:rPr lang="en-US" sz="1800" dirty="0" smtClean="0"/>
              <a:t>Complete Travel Reimbursement Form</a:t>
            </a:r>
          </a:p>
          <a:p>
            <a:pPr marL="285750" indent="-285750">
              <a:spcAft>
                <a:spcPts val="400"/>
              </a:spcAft>
              <a:buFont typeface="Arial" panose="020B0604020202020204" pitchFamily="34" charset="0"/>
              <a:buChar char="•"/>
            </a:pPr>
            <a:r>
              <a:rPr lang="en-US" sz="1800" dirty="0" smtClean="0"/>
              <a:t>Obtain PI or Approver approval</a:t>
            </a:r>
          </a:p>
          <a:p>
            <a:pPr marL="285750" indent="-285750">
              <a:spcAft>
                <a:spcPts val="400"/>
              </a:spcAft>
              <a:buFont typeface="Arial" panose="020B0604020202020204" pitchFamily="34" charset="0"/>
              <a:buChar char="•"/>
            </a:pPr>
            <a:r>
              <a:rPr lang="en-US" sz="1800" dirty="0" smtClean="0"/>
              <a:t>Submit to Fund Manager</a:t>
            </a:r>
          </a:p>
          <a:p>
            <a:pPr marL="285750" indent="-285750">
              <a:spcAft>
                <a:spcPts val="400"/>
              </a:spcAft>
              <a:buFont typeface="Arial" panose="020B0604020202020204" pitchFamily="34" charset="0"/>
              <a:buChar char="•"/>
            </a:pPr>
            <a:r>
              <a:rPr lang="en-US" sz="1800" dirty="0" smtClean="0"/>
              <a:t>Valencia will submit via Concur/Travel Express, will contact you when done</a:t>
            </a:r>
          </a:p>
          <a:p>
            <a:pPr marL="285750" indent="-285750">
              <a:spcAft>
                <a:spcPts val="400"/>
              </a:spcAft>
              <a:buFont typeface="Arial" panose="020B0604020202020204" pitchFamily="34" charset="0"/>
              <a:buChar char="•"/>
            </a:pPr>
            <a:r>
              <a:rPr lang="en-US" sz="1800" dirty="0" smtClean="0"/>
              <a:t>TRAVELLER MUST THEN “SUBMIT” REPORT IN CONCUR</a:t>
            </a:r>
          </a:p>
          <a:p>
            <a:pPr marL="285750" indent="-285750">
              <a:spcAft>
                <a:spcPts val="400"/>
              </a:spcAft>
              <a:buFont typeface="Arial" panose="020B0604020202020204" pitchFamily="34" charset="0"/>
              <a:buChar char="•"/>
            </a:pPr>
            <a:r>
              <a:rPr lang="en-US" sz="1800" dirty="0" smtClean="0"/>
              <a:t>NOTE: Guests do not need to register for PaymentWorks</a:t>
            </a:r>
            <a:endParaRPr lang="en-US" sz="1800" dirty="0"/>
          </a:p>
        </p:txBody>
      </p:sp>
      <p:pic>
        <p:nvPicPr>
          <p:cNvPr id="4" name="Picture 3"/>
          <p:cNvPicPr>
            <a:picLocks noChangeAspect="1"/>
          </p:cNvPicPr>
          <p:nvPr/>
        </p:nvPicPr>
        <p:blipFill>
          <a:blip r:embed="rId3"/>
          <a:stretch>
            <a:fillRect/>
          </a:stretch>
        </p:blipFill>
        <p:spPr>
          <a:xfrm>
            <a:off x="5658577" y="537744"/>
            <a:ext cx="3220248" cy="4400016"/>
          </a:xfrm>
          <a:prstGeom prst="rect">
            <a:avLst/>
          </a:prstGeom>
        </p:spPr>
      </p:pic>
    </p:spTree>
    <p:extLst>
      <p:ext uri="{BB962C8B-B14F-4D97-AF65-F5344CB8AC3E}">
        <p14:creationId xmlns:p14="http://schemas.microsoft.com/office/powerpoint/2010/main" val="3164638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7"/>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17</a:t>
            </a:fld>
            <a:endParaRPr/>
          </a:p>
        </p:txBody>
      </p:sp>
      <p:graphicFrame>
        <p:nvGraphicFramePr>
          <p:cNvPr id="179" name="Google Shape;179;p7"/>
          <p:cNvGraphicFramePr/>
          <p:nvPr/>
        </p:nvGraphicFramePr>
        <p:xfrm>
          <a:off x="640079" y="3230655"/>
          <a:ext cx="5715000" cy="502222"/>
        </p:xfrm>
        <a:graphic>
          <a:graphicData uri="http://schemas.openxmlformats.org/drawingml/2006/table">
            <a:tbl>
              <a:tblPr>
                <a:noFill/>
                <a:tableStyleId>{4F34DB4C-8F9F-4031-8EC6-0B126F8A54F6}</a:tableStyleId>
              </a:tblPr>
              <a:tblGrid>
                <a:gridCol w="5715000">
                  <a:extLst>
                    <a:ext uri="{9D8B030D-6E8A-4147-A177-3AD203B41FA5}">
                      <a16:colId xmlns:a16="http://schemas.microsoft.com/office/drawing/2014/main" val="20000"/>
                    </a:ext>
                  </a:extLst>
                </a:gridCol>
              </a:tblGrid>
              <a:tr h="0">
                <a:tc>
                  <a:txBody>
                    <a:bodyPr/>
                    <a:lstStyle/>
                    <a:p>
                      <a:pPr marL="0" marR="0" lvl="0" indent="0" algn="l" rtl="0">
                        <a:lnSpc>
                          <a:spcPct val="133333"/>
                        </a:lnSpc>
                        <a:spcBef>
                          <a:spcPts val="0"/>
                        </a:spcBef>
                        <a:spcAft>
                          <a:spcPts val="0"/>
                        </a:spcAft>
                        <a:buClr>
                          <a:srgbClr val="000000"/>
                        </a:buClr>
                        <a:buSzPts val="1350"/>
                        <a:buFont typeface="Arial"/>
                        <a:buNone/>
                      </a:pPr>
                      <a:endParaRPr sz="1350" u="none" strike="noStrike" cap="none">
                        <a:latin typeface="Roboto"/>
                        <a:ea typeface="Roboto"/>
                        <a:cs typeface="Roboto"/>
                        <a:sym typeface="Roboto"/>
                      </a:endParaRPr>
                    </a:p>
                  </a:txBody>
                  <a:tcPr marL="381000" marR="381000" marT="0" marB="2286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0" name="Google Shape;180;p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Helvetica Neue"/>
              <a:ea typeface="Helvetica Neue"/>
              <a:cs typeface="Helvetica Neue"/>
              <a:sym typeface="Helvetica Neue"/>
            </a:endParaRPr>
          </a:p>
        </p:txBody>
      </p:sp>
      <p:sp>
        <p:nvSpPr>
          <p:cNvPr id="181" name="Google Shape;181;p7"/>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latin typeface="+mj-lt"/>
              </a:rPr>
              <a:t>POLL – BEST HOLIDAY MOVIE</a:t>
            </a:r>
            <a:endParaRPr dirty="0">
              <a:latin typeface="+mj-lt"/>
            </a:endParaRPr>
          </a:p>
        </p:txBody>
      </p:sp>
    </p:spTree>
    <p:extLst>
      <p:ext uri="{BB962C8B-B14F-4D97-AF65-F5344CB8AC3E}">
        <p14:creationId xmlns:p14="http://schemas.microsoft.com/office/powerpoint/2010/main" val="1644277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18</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a:latin typeface="+mj-lt"/>
              </a:rPr>
              <a:t>New </a:t>
            </a:r>
            <a:r>
              <a:rPr lang="en-US" sz="2600" dirty="0" smtClean="0">
                <a:latin typeface="+mj-lt"/>
              </a:rPr>
              <a:t>NIH Data </a:t>
            </a:r>
            <a:r>
              <a:rPr lang="en-US" sz="2600" dirty="0">
                <a:latin typeface="+mj-lt"/>
              </a:rPr>
              <a:t>Management and Sharing </a:t>
            </a:r>
            <a:r>
              <a:rPr lang="en-US" sz="2600" dirty="0" smtClean="0">
                <a:latin typeface="+mj-lt"/>
              </a:rPr>
              <a:t>Policy</a:t>
            </a:r>
            <a:endParaRPr sz="2600" dirty="0">
              <a:latin typeface="+mj-lt"/>
            </a:endParaRPr>
          </a:p>
        </p:txBody>
      </p:sp>
      <p:sp>
        <p:nvSpPr>
          <p:cNvPr id="188" name="Google Shape;188;p9"/>
          <p:cNvSpPr txBox="1"/>
          <p:nvPr/>
        </p:nvSpPr>
        <p:spPr>
          <a:xfrm>
            <a:off x="259080" y="1152139"/>
            <a:ext cx="8619744" cy="3462456"/>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300"/>
              </a:spcAft>
              <a:buClr>
                <a:srgbClr val="434343"/>
              </a:buClr>
              <a:buSzPts val="1400"/>
            </a:pPr>
            <a:r>
              <a:rPr lang="en-US" sz="1800" dirty="0" smtClean="0">
                <a:solidFill>
                  <a:srgbClr val="434343"/>
                </a:solidFill>
              </a:rPr>
              <a:t>To encourage </a:t>
            </a:r>
            <a:r>
              <a:rPr lang="en-US" sz="1800" dirty="0">
                <a:solidFill>
                  <a:srgbClr val="434343"/>
                </a:solidFill>
              </a:rPr>
              <a:t>the management and sharing of scientific data produced by NIH-funded or carried out </a:t>
            </a:r>
            <a:r>
              <a:rPr lang="en-US" sz="1800" dirty="0" smtClean="0">
                <a:solidFill>
                  <a:srgbClr val="434343"/>
                </a:solidFill>
              </a:rPr>
              <a:t>research</a:t>
            </a:r>
            <a:endParaRPr sz="1800" dirty="0">
              <a:solidFill>
                <a:srgbClr val="434343"/>
              </a:solidFill>
            </a:endParaRPr>
          </a:p>
          <a:p>
            <a:pPr marL="0" lvl="0" indent="0" algn="l" rtl="0">
              <a:spcBef>
                <a:spcPts val="0"/>
              </a:spcBef>
              <a:spcAft>
                <a:spcPts val="300"/>
              </a:spcAft>
              <a:buNone/>
            </a:pPr>
            <a:endParaRPr sz="1800" dirty="0">
              <a:solidFill>
                <a:srgbClr val="434343"/>
              </a:solidFill>
            </a:endParaRPr>
          </a:p>
          <a:p>
            <a:pPr marL="457200" lvl="0" indent="-317500" algn="l" rtl="0">
              <a:spcBef>
                <a:spcPts val="0"/>
              </a:spcBef>
              <a:spcAft>
                <a:spcPts val="300"/>
              </a:spcAft>
              <a:buClr>
                <a:srgbClr val="434343"/>
              </a:buClr>
              <a:buSzPts val="1400"/>
              <a:buChar char="●"/>
            </a:pPr>
            <a:r>
              <a:rPr lang="en-US" sz="1800" dirty="0">
                <a:solidFill>
                  <a:srgbClr val="434343"/>
                </a:solidFill>
              </a:rPr>
              <a:t>Effective </a:t>
            </a:r>
            <a:r>
              <a:rPr lang="en-US" sz="1800" dirty="0" smtClean="0">
                <a:solidFill>
                  <a:srgbClr val="434343"/>
                </a:solidFill>
              </a:rPr>
              <a:t>Date is </a:t>
            </a:r>
            <a:r>
              <a:rPr lang="en-US" sz="1800" dirty="0">
                <a:solidFill>
                  <a:srgbClr val="434343"/>
                </a:solidFill>
              </a:rPr>
              <a:t>January 25, </a:t>
            </a:r>
            <a:r>
              <a:rPr lang="en-US" sz="1800" dirty="0" smtClean="0">
                <a:solidFill>
                  <a:srgbClr val="434343"/>
                </a:solidFill>
              </a:rPr>
              <a:t>2023 for all submitted proposals</a:t>
            </a:r>
          </a:p>
          <a:p>
            <a:pPr marL="739775" lvl="0" indent="-247650">
              <a:spcAft>
                <a:spcPts val="300"/>
              </a:spcAft>
              <a:buClr>
                <a:srgbClr val="434343"/>
              </a:buClr>
              <a:buSzPts val="1400"/>
              <a:buChar char="•"/>
            </a:pPr>
            <a:r>
              <a:rPr lang="en-US" sz="1800" dirty="0" smtClean="0">
                <a:solidFill>
                  <a:srgbClr val="434343"/>
                </a:solidFill>
              </a:rPr>
              <a:t>Requires submission </a:t>
            </a:r>
            <a:r>
              <a:rPr lang="en-US" sz="1800" dirty="0">
                <a:solidFill>
                  <a:srgbClr val="434343"/>
                </a:solidFill>
              </a:rPr>
              <a:t>of a </a:t>
            </a:r>
            <a:r>
              <a:rPr lang="en-US" sz="1800" dirty="0" smtClean="0">
                <a:solidFill>
                  <a:srgbClr val="434343"/>
                </a:solidFill>
              </a:rPr>
              <a:t>plan outlining </a:t>
            </a:r>
            <a:r>
              <a:rPr lang="en-US" sz="1800" dirty="0">
                <a:solidFill>
                  <a:srgbClr val="434343"/>
                </a:solidFill>
              </a:rPr>
              <a:t>how scientific data and any </a:t>
            </a:r>
            <a:r>
              <a:rPr lang="en-US" sz="1800" dirty="0" smtClean="0">
                <a:solidFill>
                  <a:srgbClr val="434343"/>
                </a:solidFill>
              </a:rPr>
              <a:t>accompanying </a:t>
            </a:r>
            <a:r>
              <a:rPr lang="en-US" sz="1800" dirty="0">
                <a:solidFill>
                  <a:srgbClr val="434343"/>
                </a:solidFill>
              </a:rPr>
              <a:t>metadata will be managed and shared, taking into account any </a:t>
            </a:r>
            <a:r>
              <a:rPr lang="en-US" sz="1800" dirty="0" smtClean="0">
                <a:solidFill>
                  <a:srgbClr val="434343"/>
                </a:solidFill>
              </a:rPr>
              <a:t>potential restrictions </a:t>
            </a:r>
            <a:r>
              <a:rPr lang="en-US" sz="1800" dirty="0">
                <a:solidFill>
                  <a:srgbClr val="434343"/>
                </a:solidFill>
              </a:rPr>
              <a:t>or limitations.</a:t>
            </a:r>
          </a:p>
          <a:p>
            <a:pPr marL="739775" lvl="0" indent="-247650">
              <a:spcAft>
                <a:spcPts val="300"/>
              </a:spcAft>
              <a:buClr>
                <a:srgbClr val="434343"/>
              </a:buClr>
              <a:buSzPts val="1400"/>
              <a:buChar char="•"/>
            </a:pPr>
            <a:r>
              <a:rPr lang="en-US" sz="1800" dirty="0" smtClean="0">
                <a:solidFill>
                  <a:srgbClr val="434343"/>
                </a:solidFill>
              </a:rPr>
              <a:t>The </a:t>
            </a:r>
            <a:r>
              <a:rPr lang="en-US" sz="1800" dirty="0">
                <a:solidFill>
                  <a:srgbClr val="434343"/>
                </a:solidFill>
              </a:rPr>
              <a:t>NIH </a:t>
            </a:r>
            <a:r>
              <a:rPr lang="en-US" sz="1800" dirty="0" smtClean="0">
                <a:solidFill>
                  <a:srgbClr val="434343"/>
                </a:solidFill>
              </a:rPr>
              <a:t>may </a:t>
            </a:r>
            <a:r>
              <a:rPr lang="en-US" sz="1800" dirty="0">
                <a:solidFill>
                  <a:srgbClr val="434343"/>
                </a:solidFill>
              </a:rPr>
              <a:t>request additional </a:t>
            </a:r>
            <a:r>
              <a:rPr lang="en-US" sz="1800" dirty="0" smtClean="0">
                <a:solidFill>
                  <a:srgbClr val="434343"/>
                </a:solidFill>
              </a:rPr>
              <a:t>information </a:t>
            </a:r>
            <a:r>
              <a:rPr lang="en-US" sz="1800" dirty="0">
                <a:solidFill>
                  <a:srgbClr val="434343"/>
                </a:solidFill>
              </a:rPr>
              <a:t>to be included within the Plan in order to meet expectations for data management and data sharing</a:t>
            </a:r>
          </a:p>
          <a:p>
            <a:pPr marL="739775" lvl="0" indent="-247650">
              <a:spcAft>
                <a:spcPts val="300"/>
              </a:spcAft>
              <a:buClr>
                <a:srgbClr val="434343"/>
              </a:buClr>
              <a:buSzPts val="1400"/>
              <a:buChar char="•"/>
            </a:pPr>
            <a:r>
              <a:rPr lang="en-US" sz="1800" dirty="0">
                <a:solidFill>
                  <a:srgbClr val="434343"/>
                </a:solidFill>
              </a:rPr>
              <a:t>We have to include such a plan on all proposals and we have to comply with the plan once it is approved and </a:t>
            </a:r>
            <a:r>
              <a:rPr lang="en-US" sz="1800" dirty="0" smtClean="0">
                <a:solidFill>
                  <a:srgbClr val="434343"/>
                </a:solidFill>
              </a:rPr>
              <a:t>awarded</a:t>
            </a:r>
            <a:endParaRPr lang="en-US" sz="1800" dirty="0">
              <a:solidFill>
                <a:srgbClr val="434343"/>
              </a:solidFill>
            </a:endParaRPr>
          </a:p>
        </p:txBody>
      </p:sp>
    </p:spTree>
    <p:extLst>
      <p:ext uri="{BB962C8B-B14F-4D97-AF65-F5344CB8AC3E}">
        <p14:creationId xmlns:p14="http://schemas.microsoft.com/office/powerpoint/2010/main" val="2691347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19</a:t>
            </a:fld>
            <a:endParaRPr/>
          </a:p>
        </p:txBody>
      </p:sp>
      <p:sp>
        <p:nvSpPr>
          <p:cNvPr id="187" name="Google Shape;187;p9"/>
          <p:cNvSpPr txBox="1">
            <a:spLocks noGrp="1"/>
          </p:cNvSpPr>
          <p:nvPr>
            <p:ph type="title"/>
          </p:nvPr>
        </p:nvSpPr>
        <p:spPr>
          <a:xfrm>
            <a:off x="649224" y="728571"/>
            <a:ext cx="7772400" cy="36009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sz="2600" dirty="0">
                <a:latin typeface="+mj-lt"/>
              </a:rPr>
              <a:t>New </a:t>
            </a:r>
            <a:r>
              <a:rPr lang="en-US" sz="2600" dirty="0" smtClean="0">
                <a:latin typeface="+mj-lt"/>
              </a:rPr>
              <a:t>NIH Forms H</a:t>
            </a:r>
            <a:endParaRPr sz="2600" dirty="0">
              <a:latin typeface="+mj-lt"/>
            </a:endParaRPr>
          </a:p>
        </p:txBody>
      </p:sp>
      <p:sp>
        <p:nvSpPr>
          <p:cNvPr id="188" name="Google Shape;188;p9"/>
          <p:cNvSpPr txBox="1"/>
          <p:nvPr/>
        </p:nvSpPr>
        <p:spPr>
          <a:xfrm>
            <a:off x="411824" y="1659921"/>
            <a:ext cx="8009800" cy="2800736"/>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1200"/>
              </a:spcAft>
              <a:buClr>
                <a:srgbClr val="434343"/>
              </a:buClr>
              <a:buSzPts val="1400"/>
              <a:buChar char="●"/>
            </a:pPr>
            <a:r>
              <a:rPr lang="en-US" sz="2000" dirty="0" smtClean="0">
                <a:solidFill>
                  <a:srgbClr val="434343"/>
                </a:solidFill>
              </a:rPr>
              <a:t>Due for applications due on/after Jan 25, 2023</a:t>
            </a:r>
          </a:p>
          <a:p>
            <a:pPr marL="457200" lvl="0" indent="-317500" algn="l" rtl="0">
              <a:spcBef>
                <a:spcPts val="0"/>
              </a:spcBef>
              <a:spcAft>
                <a:spcPts val="1200"/>
              </a:spcAft>
              <a:buClr>
                <a:srgbClr val="434343"/>
              </a:buClr>
              <a:buSzPts val="1400"/>
              <a:buChar char="●"/>
            </a:pPr>
            <a:r>
              <a:rPr lang="en-US" sz="2000" dirty="0" smtClean="0">
                <a:solidFill>
                  <a:srgbClr val="434343"/>
                </a:solidFill>
              </a:rPr>
              <a:t>Requires Data Management and Sharing Plan (next slide)</a:t>
            </a:r>
          </a:p>
          <a:p>
            <a:pPr marL="457200" lvl="0" indent="-317500" algn="l" rtl="0">
              <a:spcBef>
                <a:spcPts val="0"/>
              </a:spcBef>
              <a:spcAft>
                <a:spcPts val="1200"/>
              </a:spcAft>
              <a:buClr>
                <a:srgbClr val="434343"/>
              </a:buClr>
              <a:buSzPts val="1400"/>
              <a:buChar char="●"/>
            </a:pPr>
            <a:r>
              <a:rPr lang="en-US" sz="2000" dirty="0" smtClean="0">
                <a:solidFill>
                  <a:srgbClr val="434343"/>
                </a:solidFill>
              </a:rPr>
              <a:t>Budget: must include DMSP costs as an individual line item with justification</a:t>
            </a:r>
            <a:endParaRPr sz="2000" dirty="0">
              <a:solidFill>
                <a:srgbClr val="434343"/>
              </a:solidFill>
            </a:endParaRPr>
          </a:p>
          <a:p>
            <a:pPr marL="0" lvl="0" indent="0" algn="l" rtl="0">
              <a:spcBef>
                <a:spcPts val="0"/>
              </a:spcBef>
              <a:spcAft>
                <a:spcPts val="1200"/>
              </a:spcAft>
              <a:buNone/>
            </a:pPr>
            <a:endParaRPr sz="2000" dirty="0">
              <a:solidFill>
                <a:srgbClr val="434343"/>
              </a:solidFill>
            </a:endParaRPr>
          </a:p>
          <a:p>
            <a:pPr marL="0" lvl="0" indent="0" algn="l" rtl="0">
              <a:spcBef>
                <a:spcPts val="0"/>
              </a:spcBef>
              <a:spcAft>
                <a:spcPts val="1200"/>
              </a:spcAft>
              <a:buNone/>
            </a:pPr>
            <a:endParaRPr sz="2000" dirty="0">
              <a:solidFill>
                <a:srgbClr val="43434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Recently Processed </a:t>
            </a:r>
            <a:r>
              <a:rPr lang="en-US" dirty="0" smtClean="0">
                <a:latin typeface="Arial" panose="020B0604020202020204" pitchFamily="34" charset="0"/>
                <a:cs typeface="Arial" panose="020B0604020202020204" pitchFamily="34" charset="0"/>
              </a:rPr>
              <a:t>Awards</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2015907721"/>
              </p:ext>
            </p:extLst>
          </p:nvPr>
        </p:nvGraphicFramePr>
        <p:xfrm>
          <a:off x="317497" y="1230458"/>
          <a:ext cx="8561328" cy="3846370"/>
        </p:xfrm>
        <a:graphic>
          <a:graphicData uri="http://schemas.openxmlformats.org/drawingml/2006/table">
            <a:tbl>
              <a:tblPr firstRow="1">
                <a:tableStyleId>{5C22544A-7EE6-4342-B048-85BDC9FD1C3A}</a:tableStyleId>
              </a:tblPr>
              <a:tblGrid>
                <a:gridCol w="1206502">
                  <a:extLst>
                    <a:ext uri="{9D8B030D-6E8A-4147-A177-3AD203B41FA5}">
                      <a16:colId xmlns:a16="http://schemas.microsoft.com/office/drawing/2014/main" val="3764042023"/>
                    </a:ext>
                  </a:extLst>
                </a:gridCol>
                <a:gridCol w="3529264">
                  <a:extLst>
                    <a:ext uri="{9D8B030D-6E8A-4147-A177-3AD203B41FA5}">
                      <a16:colId xmlns:a16="http://schemas.microsoft.com/office/drawing/2014/main" val="3707701944"/>
                    </a:ext>
                  </a:extLst>
                </a:gridCol>
                <a:gridCol w="2245895">
                  <a:extLst>
                    <a:ext uri="{9D8B030D-6E8A-4147-A177-3AD203B41FA5}">
                      <a16:colId xmlns:a16="http://schemas.microsoft.com/office/drawing/2014/main" val="3006092247"/>
                    </a:ext>
                  </a:extLst>
                </a:gridCol>
                <a:gridCol w="721895">
                  <a:extLst>
                    <a:ext uri="{9D8B030D-6E8A-4147-A177-3AD203B41FA5}">
                      <a16:colId xmlns:a16="http://schemas.microsoft.com/office/drawing/2014/main" val="175481784"/>
                    </a:ext>
                  </a:extLst>
                </a:gridCol>
                <a:gridCol w="857772">
                  <a:extLst>
                    <a:ext uri="{9D8B030D-6E8A-4147-A177-3AD203B41FA5}">
                      <a16:colId xmlns:a16="http://schemas.microsoft.com/office/drawing/2014/main" val="3869669175"/>
                    </a:ext>
                  </a:extLst>
                </a:gridCol>
              </a:tblGrid>
              <a:tr h="398142">
                <a:tc>
                  <a:txBody>
                    <a:bodyPr/>
                    <a:lstStyle/>
                    <a:p>
                      <a:pPr marL="0" indent="0" algn="l"/>
                      <a:r>
                        <a:rPr lang="en-US" sz="1100" b="1" i="0" dirty="0">
                          <a:latin typeface="Calibri" panose="020F0502020204030204" pitchFamily="34" charset="0"/>
                          <a:cs typeface="Calibri" panose="020F0502020204030204" pitchFamily="34" charset="0"/>
                        </a:rPr>
                        <a:t>PI</a:t>
                      </a:r>
                    </a:p>
                  </a:txBody>
                  <a:tcPr marL="365760" marR="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Award Title</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Prime Sponsor</a:t>
                      </a: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100" b="1" i="0" dirty="0">
                          <a:latin typeface="Calibri" panose="020F0502020204030204" pitchFamily="34" charset="0"/>
                          <a:cs typeface="Calibri" panose="020F0502020204030204" pitchFamily="34" charset="0"/>
                        </a:rPr>
                        <a:t>Action</a:t>
                      </a:r>
                      <a:r>
                        <a:rPr lang="en-US" sz="1100" b="1" i="0" baseline="0" dirty="0">
                          <a:latin typeface="Calibri" panose="020F0502020204030204" pitchFamily="34" charset="0"/>
                          <a:cs typeface="Calibri" panose="020F0502020204030204" pitchFamily="34" charset="0"/>
                        </a:rPr>
                        <a:t> Type</a:t>
                      </a:r>
                      <a:endParaRPr lang="en-US" sz="1100" b="1" i="0" dirty="0">
                        <a:latin typeface="Calibri" panose="020F0502020204030204" pitchFamily="34" charset="0"/>
                        <a:cs typeface="Calibri" panose="020F0502020204030204" pitchFamily="34" charset="0"/>
                      </a:endParaRPr>
                    </a:p>
                  </a:txBody>
                  <a:tcPr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264494">
                <a:tc>
                  <a:txBody>
                    <a:bodyPr/>
                    <a:lstStyle/>
                    <a:p>
                      <a:pPr algn="l" rtl="0" fontAlgn="ctr"/>
                      <a:r>
                        <a:rPr lang="en-US" sz="1100" b="0" i="0" u="none" strike="noStrike" dirty="0">
                          <a:solidFill>
                            <a:srgbClr val="000000"/>
                          </a:solidFill>
                          <a:effectLst/>
                          <a:latin typeface="Calibri" panose="020F0502020204030204" pitchFamily="34" charset="0"/>
                        </a:rPr>
                        <a:t>Gelberg, Lillian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Disparities in Rates &amp; Impact of Tobacco and Marijuana in UCLA Primary Care</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UC TOBACCO-RELATED DISEASE RESEARCH PROGRAM</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1722645"/>
                  </a:ext>
                </a:extLst>
              </a:tr>
              <a:tr h="116380">
                <a:tc>
                  <a:txBody>
                    <a:bodyPr/>
                    <a:lstStyle/>
                    <a:p>
                      <a:pPr algn="l" rtl="0" fontAlgn="ctr"/>
                      <a:r>
                        <a:rPr lang="en-US" sz="1100" b="0" i="0" u="none" strike="noStrike">
                          <a:solidFill>
                            <a:srgbClr val="000000"/>
                          </a:solidFill>
                          <a:effectLst/>
                          <a:latin typeface="Calibri" panose="020F0502020204030204" pitchFamily="34" charset="0"/>
                        </a:rPr>
                        <a:t>Donohoe, Thomas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Pacific AIDS Education &amp; Training Center</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UNIVERSITY OF CALIFORNIA, SAN FRANCISCO</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smtClean="0">
                          <a:solidFill>
                            <a:srgbClr val="000000"/>
                          </a:solidFill>
                          <a:effectLst/>
                          <a:latin typeface="Calibri" panose="020F0502020204030204" pitchFamily="34" charset="0"/>
                        </a:rPr>
                        <a:t>DHHS-HRSA</a:t>
                      </a:r>
                      <a:endParaRPr lang="en-US"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696663"/>
                  </a:ext>
                </a:extLst>
              </a:tr>
              <a:tr h="132573">
                <a:tc>
                  <a:txBody>
                    <a:bodyPr/>
                    <a:lstStyle/>
                    <a:p>
                      <a:pPr algn="l" rtl="0" fontAlgn="ctr"/>
                      <a:r>
                        <a:rPr lang="en-US" sz="11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Screen, Treat and Retain Meth-Using Opioid Drug Users at Methadone Clinics (STAR-OM)</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Hanoi Medical University (Vietnam) </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smtClean="0">
                          <a:solidFill>
                            <a:srgbClr val="000000"/>
                          </a:solidFill>
                          <a:effectLst/>
                          <a:latin typeface="Calibri" panose="020F0502020204030204" pitchFamily="34" charset="0"/>
                        </a:rPr>
                        <a:t>NIH-NIDA</a:t>
                      </a:r>
                      <a:endParaRPr lang="en-US"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197691"/>
                  </a:ext>
                </a:extLst>
              </a:tr>
              <a:tr h="48753">
                <a:tc>
                  <a:txBody>
                    <a:bodyPr/>
                    <a:lstStyle/>
                    <a:p>
                      <a:pPr algn="l" rtl="0" fontAlgn="ctr"/>
                      <a:r>
                        <a:rPr lang="en-US" sz="1100" b="0" i="0" u="none" strike="noStrike">
                          <a:solidFill>
                            <a:srgbClr val="000000"/>
                          </a:solidFill>
                          <a:effectLst/>
                          <a:latin typeface="Calibri" panose="020F0502020204030204" pitchFamily="34" charset="0"/>
                        </a:rPr>
                        <a:t>Clark, Jesse Lawton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Mirtazapine for Methamphetamine Use Disorder: Drug-Drug Interaction Study</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HELUNA HEALTH Formerly PUBLIC HEALTH FOUNDATION ENTERPRISES, INC.</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smtClean="0">
                          <a:solidFill>
                            <a:srgbClr val="000000"/>
                          </a:solidFill>
                          <a:effectLst/>
                          <a:latin typeface="Calibri" panose="020F0502020204030204" pitchFamily="34" charset="0"/>
                        </a:rPr>
                        <a:t>NIH-NIDA</a:t>
                      </a:r>
                      <a:endParaRPr lang="en-US"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No Cost Extension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346885">
                <a:tc>
                  <a:txBody>
                    <a:bodyPr/>
                    <a:lstStyle/>
                    <a:p>
                      <a:pPr algn="l" rtl="0" fontAlgn="ctr"/>
                      <a:r>
                        <a:rPr lang="en-US" sz="1100" b="0" i="0" u="none" strike="noStrike" dirty="0">
                          <a:solidFill>
                            <a:srgbClr val="000000"/>
                          </a:solidFill>
                          <a:effectLst/>
                          <a:latin typeface="Calibri" panose="020F0502020204030204" pitchFamily="34" charset="0"/>
                        </a:rPr>
                        <a:t>Tarn, Derjung</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The MUM Study: MUltimorbidity and Medications: The Unheard Perspective of Older Adults</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UNIVERSITY OF CALIFORNIA, SAN FRANCISCO</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smtClean="0">
                          <a:solidFill>
                            <a:srgbClr val="000000"/>
                          </a:solidFill>
                          <a:effectLst/>
                          <a:latin typeface="Calibri" panose="020F0502020204030204" pitchFamily="34" charset="0"/>
                        </a:rPr>
                        <a:t>DHHS-FDA</a:t>
                      </a:r>
                      <a:endParaRPr lang="en-US"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Continuation</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3728444"/>
                  </a:ext>
                </a:extLst>
              </a:tr>
              <a:tr h="225918">
                <a:tc>
                  <a:txBody>
                    <a:bodyPr/>
                    <a:lstStyle/>
                    <a:p>
                      <a:pPr algn="l" rtl="0" fontAlgn="ctr"/>
                      <a:r>
                        <a:rPr lang="en-US" sz="11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Center for HIV Identification, Prevention and Treatment Services</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NIH-NIMH National Institute of Mental Health</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Modification/Amendment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6888034"/>
                  </a:ext>
                </a:extLst>
              </a:tr>
              <a:tr h="219250">
                <a:tc>
                  <a:txBody>
                    <a:bodyPr/>
                    <a:lstStyle/>
                    <a:p>
                      <a:pPr algn="l" rtl="0" fontAlgn="ctr"/>
                      <a:r>
                        <a:rPr lang="en-US" sz="1100" b="0" i="0" u="none" strike="noStrike">
                          <a:solidFill>
                            <a:srgbClr val="000000"/>
                          </a:solidFill>
                          <a:effectLst/>
                          <a:latin typeface="Calibri" panose="020F0502020204030204" pitchFamily="34" charset="0"/>
                        </a:rPr>
                        <a:t>Kalmin, Mariah Mattera</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Phenotyping Substance Use Disorder</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UNIVERSITY OF ROCHESTER</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New</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5565717"/>
                  </a:ext>
                </a:extLst>
              </a:tr>
              <a:tr h="41133">
                <a:tc>
                  <a:txBody>
                    <a:bodyPr/>
                    <a:lstStyle/>
                    <a:p>
                      <a:pPr algn="l" rtl="0" fontAlgn="ctr"/>
                      <a:r>
                        <a:rPr lang="en-US" sz="1100" b="0" i="0" u="none" strike="noStrike">
                          <a:solidFill>
                            <a:srgbClr val="000000"/>
                          </a:solidFill>
                          <a:effectLst/>
                          <a:latin typeface="Calibri" panose="020F0502020204030204" pitchFamily="34" charset="0"/>
                        </a:rPr>
                        <a:t>Moreno, Gerardo</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Path to Health Pilot Project (Phase 2)</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County Medical Services Program</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New</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12176"/>
                  </a:ext>
                </a:extLst>
              </a:tr>
              <a:tr h="127334">
                <a:tc>
                  <a:txBody>
                    <a:bodyPr/>
                    <a:lstStyle/>
                    <a:p>
                      <a:pPr algn="l" rtl="0" fontAlgn="ctr"/>
                      <a:r>
                        <a:rPr lang="en-US" sz="1100" b="0" i="0" u="none" strike="noStrike">
                          <a:solidFill>
                            <a:srgbClr val="000000"/>
                          </a:solidFill>
                          <a:effectLst/>
                          <a:latin typeface="Calibri" panose="020F0502020204030204" pitchFamily="34" charset="0"/>
                        </a:rPr>
                        <a:t>Shoptaw, Steven J</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CTN-0110 Randomized, Double-Blind, Placebo-Controlled Trial of Monthly Injectable Buprenorphine (BUP) for Methamphetamine (MA) Use Disorder (MURB)</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a:solidFill>
                            <a:srgbClr val="000000"/>
                          </a:solidFill>
                          <a:effectLst/>
                          <a:latin typeface="Calibri" panose="020F0502020204030204" pitchFamily="34" charset="0"/>
                        </a:rPr>
                        <a:t>University of Texas-Southwestern Medical Center at Dallas </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smtClean="0">
                          <a:solidFill>
                            <a:srgbClr val="000000"/>
                          </a:solidFill>
                          <a:effectLst/>
                          <a:latin typeface="Calibri" panose="020F0502020204030204" pitchFamily="34" charset="0"/>
                        </a:rPr>
                        <a:t>NIH-NIDA</a:t>
                      </a:r>
                      <a:endParaRPr lang="en-US" sz="11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100" b="0" i="0" u="none" strike="noStrike" dirty="0">
                          <a:solidFill>
                            <a:srgbClr val="000000"/>
                          </a:solidFill>
                          <a:effectLst/>
                          <a:latin typeface="Calibri" panose="020F0502020204030204" pitchFamily="34" charset="0"/>
                        </a:rPr>
                        <a:t>New</a:t>
                      </a: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9735687"/>
                  </a:ext>
                </a:extLst>
              </a:tr>
              <a:tr h="130668">
                <a:tc>
                  <a:txBody>
                    <a:bodyPr/>
                    <a:lstStyle/>
                    <a:p>
                      <a:pPr algn="l" rtl="0" fontAlgn="ctr"/>
                      <a:endParaRPr lang="en-US" sz="9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9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900" b="0" i="0" u="none" strike="noStrike">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9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endParaRPr lang="en-US" sz="900" b="0" i="0" u="none" strike="noStrike" dirty="0">
                        <a:solidFill>
                          <a:srgbClr val="000000"/>
                        </a:solidFill>
                        <a:effectLst/>
                        <a:latin typeface="Calibri" panose="020F0502020204030204" pitchFamily="34" charset="0"/>
                      </a:endParaRPr>
                    </a:p>
                  </a:txBody>
                  <a:tcPr marL="9525" marR="9525" marT="9525" marB="0" anchor="ctr">
                    <a:lnL w="3175" cap="flat" cmpd="sng" algn="ctr">
                      <a:solidFill>
                        <a:schemeClr val="bg2">
                          <a:lumMod val="65000"/>
                        </a:schemeClr>
                      </a:solidFill>
                      <a:prstDash val="solid"/>
                      <a:round/>
                      <a:headEnd type="none" w="med" len="med"/>
                      <a:tailEnd type="none" w="med" len="med"/>
                    </a:lnL>
                    <a:lnR w="3175" cap="flat" cmpd="sng" algn="ctr">
                      <a:solidFill>
                        <a:schemeClr val="bg2">
                          <a:lumMod val="65000"/>
                        </a:schemeClr>
                      </a:solidFill>
                      <a:prstDash val="solid"/>
                      <a:round/>
                      <a:headEnd type="none" w="med" len="med"/>
                      <a:tailEnd type="none" w="med" len="med"/>
                    </a:lnR>
                    <a:lnT w="3175" cap="flat" cmpd="sng" algn="ctr">
                      <a:solidFill>
                        <a:schemeClr val="bg2">
                          <a:lumMod val="65000"/>
                        </a:schemeClr>
                      </a:solidFill>
                      <a:prstDash val="solid"/>
                      <a:round/>
                      <a:headEnd type="none" w="med" len="med"/>
                      <a:tailEnd type="none" w="med" len="med"/>
                    </a:lnT>
                    <a:lnB w="3175" cap="flat" cmpd="sng" algn="ctr">
                      <a:solidFill>
                        <a:schemeClr val="bg2">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408788"/>
                  </a:ext>
                </a:extLst>
              </a:tr>
            </a:tbl>
          </a:graphicData>
        </a:graphic>
      </p:graphicFrame>
    </p:spTree>
    <p:extLst>
      <p:ext uri="{BB962C8B-B14F-4D97-AF65-F5344CB8AC3E}">
        <p14:creationId xmlns:p14="http://schemas.microsoft.com/office/powerpoint/2010/main" val="2132553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20</a:t>
            </a:fld>
            <a:endParaRPr/>
          </a:p>
        </p:txBody>
      </p:sp>
      <p:sp>
        <p:nvSpPr>
          <p:cNvPr id="202" name="Google Shape;202;p14"/>
          <p:cNvSpPr txBox="1">
            <a:spLocks noGrp="1"/>
          </p:cNvSpPr>
          <p:nvPr>
            <p:ph type="title"/>
          </p:nvPr>
        </p:nvSpPr>
        <p:spPr>
          <a:xfrm>
            <a:off x="640079" y="645474"/>
            <a:ext cx="7772400" cy="387798"/>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mj-lt"/>
              </a:rPr>
              <a:t>Upcoming NIH Virtual Courses (free)</a:t>
            </a:r>
            <a:endParaRPr dirty="0">
              <a:latin typeface="+mj-lt"/>
            </a:endParaRPr>
          </a:p>
        </p:txBody>
      </p:sp>
      <p:sp>
        <p:nvSpPr>
          <p:cNvPr id="203" name="Google Shape;203;p14"/>
          <p:cNvSpPr/>
          <p:nvPr/>
        </p:nvSpPr>
        <p:spPr>
          <a:xfrm>
            <a:off x="630933" y="1273140"/>
            <a:ext cx="7781546"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04" name="Google Shape;204;p14"/>
          <p:cNvSpPr/>
          <p:nvPr/>
        </p:nvSpPr>
        <p:spPr>
          <a:xfrm>
            <a:off x="640079" y="2333872"/>
            <a:ext cx="7781547" cy="101566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endParaRPr sz="1800" b="0" i="0" u="none" strike="noStrike" cap="none">
              <a:solidFill>
                <a:schemeClr val="dk1"/>
              </a:solidFill>
              <a:latin typeface="Arial"/>
              <a:ea typeface="Arial"/>
              <a:cs typeface="Arial"/>
              <a:sym typeface="Arial"/>
            </a:endParaRPr>
          </a:p>
        </p:txBody>
      </p:sp>
      <p:sp>
        <p:nvSpPr>
          <p:cNvPr id="205" name="Google Shape;205;p14"/>
          <p:cNvSpPr/>
          <p:nvPr/>
        </p:nvSpPr>
        <p:spPr>
          <a:xfrm>
            <a:off x="635506" y="1273140"/>
            <a:ext cx="7772400" cy="261606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3B3B3B"/>
              </a:buClr>
              <a:buSzPts val="1200"/>
              <a:buFont typeface="Source Sans Pro"/>
              <a:buNone/>
            </a:pPr>
            <a:r>
              <a:rPr lang="en-US" sz="1800" b="1" i="0" u="none" strike="noStrike" cap="none" dirty="0">
                <a:solidFill>
                  <a:srgbClr val="3B3B3B"/>
                </a:solidFill>
                <a:latin typeface="+mj-lt"/>
                <a:ea typeface="Source Sans Pro"/>
                <a:cs typeface="Source Sans Pro"/>
                <a:sym typeface="Source Sans Pro"/>
              </a:rPr>
              <a:t>December 6-7, 2022     </a:t>
            </a:r>
            <a:r>
              <a:rPr lang="en-US" sz="1800" b="0" i="0" u="none" strike="noStrike" cap="none" dirty="0">
                <a:solidFill>
                  <a:srgbClr val="3B3B3B"/>
                </a:solidFill>
                <a:latin typeface="+mj-lt"/>
                <a:ea typeface="Source Sans Pro"/>
                <a:cs typeface="Source Sans Pro"/>
                <a:sym typeface="Source Sans Pro"/>
              </a:rPr>
              <a:t>12:00PM - 4:00PM     </a:t>
            </a:r>
            <a:endParaRPr lang="en-US" sz="1800" b="0" i="0" u="none" strike="noStrike" cap="none" dirty="0" smtClean="0">
              <a:solidFill>
                <a:srgbClr val="3B3B3B"/>
              </a:solidFill>
              <a:latin typeface="+mj-lt"/>
              <a:ea typeface="Source Sans Pro"/>
              <a:cs typeface="Source Sans Pro"/>
              <a:sym typeface="Source Sans Pro"/>
            </a:endParaRPr>
          </a:p>
          <a:p>
            <a:pPr marL="0" marR="0" lvl="0" indent="0" algn="l" rtl="0">
              <a:lnSpc>
                <a:spcPct val="100000"/>
              </a:lnSpc>
              <a:spcBef>
                <a:spcPts val="0"/>
              </a:spcBef>
              <a:spcAft>
                <a:spcPts val="0"/>
              </a:spcAft>
              <a:buClr>
                <a:srgbClr val="3B3B3B"/>
              </a:buClr>
              <a:buSzPts val="1200"/>
              <a:buFont typeface="Source Sans Pro"/>
              <a:buNone/>
            </a:pPr>
            <a:r>
              <a:rPr lang="en-US" sz="1800" b="1" i="0" u="none" strike="noStrike" cap="none" dirty="0" smtClean="0">
                <a:solidFill>
                  <a:srgbClr val="3B3B3B"/>
                </a:solidFill>
                <a:latin typeface="+mj-lt"/>
                <a:ea typeface="Source Sans Pro"/>
                <a:cs typeface="Source Sans Pro"/>
                <a:sym typeface="Source Sans Pro"/>
              </a:rPr>
              <a:t>Human </a:t>
            </a:r>
            <a:r>
              <a:rPr lang="en-US" sz="1800" b="1" i="0" u="none" strike="noStrike" cap="none" dirty="0">
                <a:solidFill>
                  <a:srgbClr val="3B3B3B"/>
                </a:solidFill>
                <a:latin typeface="+mj-lt"/>
                <a:ea typeface="Source Sans Pro"/>
                <a:cs typeface="Source Sans Pro"/>
                <a:sym typeface="Source Sans Pro"/>
              </a:rPr>
              <a:t>Subjects Research: Policies, Clinical Trials, &amp; </a:t>
            </a:r>
            <a:r>
              <a:rPr lang="en-US" sz="1800" b="1" i="0" u="none" strike="noStrike" cap="none" dirty="0" smtClean="0">
                <a:solidFill>
                  <a:srgbClr val="3B3B3B"/>
                </a:solidFill>
                <a:latin typeface="+mj-lt"/>
                <a:ea typeface="Source Sans Pro"/>
                <a:cs typeface="Source Sans Pro"/>
                <a:sym typeface="Source Sans Pro"/>
              </a:rPr>
              <a:t>Inclusion</a:t>
            </a:r>
          </a:p>
          <a:p>
            <a:pPr marL="0" marR="0" lvl="0" indent="0" algn="l" rtl="0">
              <a:lnSpc>
                <a:spcPct val="100000"/>
              </a:lnSpc>
              <a:spcBef>
                <a:spcPts val="0"/>
              </a:spcBef>
              <a:spcAft>
                <a:spcPts val="0"/>
              </a:spcAft>
              <a:buClr>
                <a:srgbClr val="3B3B3B"/>
              </a:buClr>
              <a:buSzPts val="1200"/>
              <a:buFont typeface="Source Sans Pro"/>
              <a:buNone/>
            </a:pPr>
            <a:endParaRPr sz="1600" b="0" i="0" u="none" strike="noStrike" cap="none" dirty="0">
              <a:solidFill>
                <a:srgbClr val="3B3B3B"/>
              </a:solidFill>
              <a:latin typeface="+mj-lt"/>
              <a:ea typeface="Source Sans Pro"/>
              <a:cs typeface="Source Sans Pro"/>
              <a:sym typeface="Source Sans Pro"/>
            </a:endParaRPr>
          </a:p>
          <a:p>
            <a:pPr marL="0" marR="0" lvl="0" indent="0" algn="l" rtl="0">
              <a:lnSpc>
                <a:spcPct val="100000"/>
              </a:lnSpc>
              <a:spcBef>
                <a:spcPts val="0"/>
              </a:spcBef>
              <a:spcAft>
                <a:spcPts val="0"/>
              </a:spcAft>
              <a:buClr>
                <a:srgbClr val="3B3B3B"/>
              </a:buClr>
              <a:buSzPts val="1200"/>
              <a:buFont typeface="Source Sans Pro"/>
              <a:buNone/>
            </a:pPr>
            <a:r>
              <a:rPr lang="en-US" sz="1600" b="0" i="0" u="none" strike="noStrike" cap="none" dirty="0">
                <a:solidFill>
                  <a:srgbClr val="3B3B3B"/>
                </a:solidFill>
                <a:latin typeface="+mj-lt"/>
                <a:ea typeface="Source Sans Pro"/>
                <a:cs typeface="Source Sans Pro"/>
                <a:sym typeface="Source Sans Pro"/>
              </a:rPr>
              <a:t>What are the basic HHS and NIH policies that apply to research involving human subjects, including clinical trials? How do you prepare a research proposal for review that addresses the regulatory requirements? What are some strategies for developing realistic and scientifically acceptable inclusion plans? Answers to these questions are just a few of the valuable take-</a:t>
            </a:r>
            <a:r>
              <a:rPr lang="en-US" sz="1600" b="0" i="0" u="none" strike="noStrike" cap="none" dirty="0" err="1">
                <a:solidFill>
                  <a:srgbClr val="3B3B3B"/>
                </a:solidFill>
                <a:latin typeface="+mj-lt"/>
                <a:ea typeface="Source Sans Pro"/>
                <a:cs typeface="Source Sans Pro"/>
                <a:sym typeface="Source Sans Pro"/>
              </a:rPr>
              <a:t>aways</a:t>
            </a:r>
            <a:r>
              <a:rPr lang="en-US" sz="1600" b="0" i="0" u="none" strike="noStrike" cap="none" dirty="0">
                <a:solidFill>
                  <a:srgbClr val="3B3B3B"/>
                </a:solidFill>
                <a:latin typeface="+mj-lt"/>
                <a:ea typeface="Source Sans Pro"/>
                <a:cs typeface="Source Sans Pro"/>
                <a:sym typeface="Source Sans Pro"/>
              </a:rPr>
              <a:t> you’ll gain from this event. HHS and NIH experts will share policies, resources, guidance, and case studies in this informative and engaging event.</a:t>
            </a:r>
            <a:endParaRPr sz="1600" b="0" i="0" u="none" strike="noStrike" cap="none" dirty="0">
              <a:solidFill>
                <a:schemeClr val="dk1"/>
              </a:solidFill>
              <a:latin typeface="+mj-lt"/>
              <a:sym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735073" y="742064"/>
            <a:ext cx="7308433" cy="387439"/>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797"/>
              <a:buFont typeface="Helvetica Neue"/>
              <a:buNone/>
            </a:pPr>
            <a:r>
              <a:rPr lang="en-US" sz="2797">
                <a:latin typeface="+mj-lt"/>
              </a:rPr>
              <a:t>Upcoming Guidance</a:t>
            </a:r>
            <a:endParaRPr sz="2797">
              <a:latin typeface="+mj-lt"/>
            </a:endParaRPr>
          </a:p>
        </p:txBody>
      </p:sp>
      <p:sp>
        <p:nvSpPr>
          <p:cNvPr id="253" name="Google Shape;253;p23"/>
          <p:cNvSpPr txBox="1">
            <a:spLocks noGrp="1"/>
          </p:cNvSpPr>
          <p:nvPr>
            <p:ph type="sldNum" idx="12"/>
          </p:nvPr>
        </p:nvSpPr>
        <p:spPr>
          <a:xfrm>
            <a:off x="8249285" y="4768835"/>
            <a:ext cx="548640" cy="122997"/>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0"/>
              </a:spcBef>
              <a:spcAft>
                <a:spcPts val="0"/>
              </a:spcAft>
              <a:buSzPts val="700"/>
              <a:buNone/>
            </a:pPr>
            <a:fld id="{00000000-1234-1234-1234-123412341234}" type="slidenum">
              <a:rPr lang="en-US"/>
              <a:t>21</a:t>
            </a:fld>
            <a:endParaRPr/>
          </a:p>
        </p:txBody>
      </p:sp>
      <p:sp>
        <p:nvSpPr>
          <p:cNvPr id="254" name="Google Shape;254;p23"/>
          <p:cNvSpPr txBox="1">
            <a:spLocks noGrp="1"/>
          </p:cNvSpPr>
          <p:nvPr>
            <p:ph type="body" idx="1"/>
          </p:nvPr>
        </p:nvSpPr>
        <p:spPr>
          <a:xfrm>
            <a:off x="635920" y="1426319"/>
            <a:ext cx="7748025" cy="1177758"/>
          </a:xfrm>
          <a:prstGeom prst="rect">
            <a:avLst/>
          </a:prstGeom>
          <a:noFill/>
          <a:ln>
            <a:noFill/>
          </a:ln>
        </p:spPr>
        <p:txBody>
          <a:bodyPr spcFirstLastPara="1" wrap="square" lIns="0" tIns="0" rIns="0" bIns="0" anchor="t" anchorCtr="0">
            <a:spAutoFit/>
          </a:bodyPr>
          <a:lstStyle/>
          <a:p>
            <a:pPr marL="399923" indent="-285750">
              <a:spcAft>
                <a:spcPts val="1200"/>
              </a:spcAft>
              <a:buSzPts val="1798"/>
            </a:pPr>
            <a:r>
              <a:rPr lang="en-US" sz="2400" dirty="0" smtClean="0">
                <a:latin typeface="+mj-lt"/>
              </a:rPr>
              <a:t>Transcription purchases</a:t>
            </a:r>
          </a:p>
          <a:p>
            <a:pPr marL="399923" indent="-285750">
              <a:spcAft>
                <a:spcPts val="1200"/>
              </a:spcAft>
              <a:buSzPts val="1798"/>
            </a:pPr>
            <a:r>
              <a:rPr lang="en-US" sz="2400" dirty="0" smtClean="0">
                <a:latin typeface="+mj-lt"/>
              </a:rPr>
              <a:t>Software purchases</a:t>
            </a:r>
            <a:endParaRPr sz="2400" dirty="0">
              <a:latin typeface="+mj-lt"/>
            </a:endParaRPr>
          </a:p>
        </p:txBody>
      </p:sp>
      <p:pic>
        <p:nvPicPr>
          <p:cNvPr id="255" name="Google Shape;255;p23" descr="Coming soon to a theater near you” on VHS tapes : r/nostalgia"/>
          <p:cNvPicPr preferRelativeResize="0"/>
          <p:nvPr/>
        </p:nvPicPr>
        <p:blipFill rotWithShape="1">
          <a:blip r:embed="rId3">
            <a:alphaModFix/>
          </a:blip>
          <a:srcRect/>
          <a:stretch/>
        </p:blipFill>
        <p:spPr>
          <a:xfrm>
            <a:off x="5194122" y="2280767"/>
            <a:ext cx="3288975" cy="240506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640079" y="1560378"/>
            <a:ext cx="4525890" cy="2154436"/>
          </a:xfrm>
          <a:prstGeom prst="rect">
            <a:avLst/>
          </a:prstGeom>
          <a:noFill/>
          <a:ln>
            <a:noFill/>
          </a:ln>
        </p:spPr>
        <p:txBody>
          <a:bodyPr spcFirstLastPara="1" wrap="square" lIns="0" tIns="0" rIns="0" bIns="0" anchor="t" anchorCtr="0">
            <a:spAutoFit/>
          </a:bodyPr>
          <a:lstStyle/>
          <a:p>
            <a:pPr marL="285750" lvl="0" indent="-285750" algn="l" rtl="0">
              <a:lnSpc>
                <a:spcPct val="100000"/>
              </a:lnSpc>
              <a:spcBef>
                <a:spcPts val="0"/>
              </a:spcBef>
              <a:spcAft>
                <a:spcPts val="0"/>
              </a:spcAft>
              <a:buClr>
                <a:srgbClr val="58595B"/>
              </a:buClr>
              <a:buSzPts val="2000"/>
              <a:buFont typeface="Arial"/>
              <a:buChar char="•"/>
            </a:pPr>
            <a:r>
              <a:rPr lang="en-US" sz="2000" dirty="0" smtClean="0">
                <a:latin typeface="+mj-lt"/>
              </a:rPr>
              <a:t>Staring in 2023: in person</a:t>
            </a:r>
            <a:endParaRPr dirty="0" smtClean="0">
              <a:latin typeface="+mj-lt"/>
            </a:endParaRPr>
          </a:p>
          <a:p>
            <a:pPr marL="285750" lvl="0" indent="-285750" algn="l" rtl="0">
              <a:lnSpc>
                <a:spcPct val="100000"/>
              </a:lnSpc>
              <a:spcBef>
                <a:spcPts val="750"/>
              </a:spcBef>
              <a:spcAft>
                <a:spcPts val="0"/>
              </a:spcAft>
              <a:buClr>
                <a:srgbClr val="58595B"/>
              </a:buClr>
              <a:buSzPts val="2000"/>
              <a:buFont typeface="Arial"/>
              <a:buChar char="•"/>
            </a:pPr>
            <a:r>
              <a:rPr lang="en-US" sz="2000" dirty="0" smtClean="0">
                <a:latin typeface="+mj-lt"/>
              </a:rPr>
              <a:t>January Meeting cancelled</a:t>
            </a:r>
          </a:p>
          <a:p>
            <a:pPr marL="285750" lvl="0" indent="-285750" algn="l" rtl="0">
              <a:lnSpc>
                <a:spcPct val="100000"/>
              </a:lnSpc>
              <a:spcBef>
                <a:spcPts val="750"/>
              </a:spcBef>
              <a:spcAft>
                <a:spcPts val="0"/>
              </a:spcAft>
              <a:buClr>
                <a:srgbClr val="58595B"/>
              </a:buClr>
              <a:buSzPts val="2000"/>
              <a:buFont typeface="Arial"/>
              <a:buChar char="•"/>
            </a:pPr>
            <a:r>
              <a:rPr lang="en-US" sz="2000" dirty="0" smtClean="0">
                <a:latin typeface="+mj-lt"/>
              </a:rPr>
              <a:t>Next </a:t>
            </a:r>
            <a:r>
              <a:rPr lang="en-US" sz="2000" dirty="0">
                <a:latin typeface="+mj-lt"/>
              </a:rPr>
              <a:t>Monthly Research Unit Meeting: </a:t>
            </a:r>
            <a:r>
              <a:rPr lang="en-US" sz="2000" b="1" dirty="0" smtClean="0">
                <a:latin typeface="+mj-lt"/>
              </a:rPr>
              <a:t>Feb 2 IN PERSON</a:t>
            </a:r>
            <a:endParaRPr dirty="0">
              <a:latin typeface="+mj-lt"/>
            </a:endParaRPr>
          </a:p>
          <a:p>
            <a:pPr marL="285750" lvl="0" indent="-285750" algn="l" rtl="0">
              <a:lnSpc>
                <a:spcPct val="100000"/>
              </a:lnSpc>
              <a:spcBef>
                <a:spcPts val="750"/>
              </a:spcBef>
              <a:spcAft>
                <a:spcPts val="0"/>
              </a:spcAft>
              <a:buClr>
                <a:srgbClr val="58595B"/>
              </a:buClr>
              <a:buSzPts val="2000"/>
              <a:buFont typeface="Arial"/>
              <a:buChar char="•"/>
            </a:pPr>
            <a:r>
              <a:rPr lang="en-US" sz="2000" dirty="0">
                <a:latin typeface="+mj-lt"/>
              </a:rPr>
              <a:t>Prior monthly meeting agendas/slides will be available on the </a:t>
            </a:r>
            <a:r>
              <a:rPr lang="en-US" sz="2000" u="sng" dirty="0">
                <a:solidFill>
                  <a:schemeClr val="hlink"/>
                </a:solidFill>
                <a:latin typeface="+mj-lt"/>
                <a:hlinkClick r:id="rId3"/>
              </a:rPr>
              <a:t>website</a:t>
            </a:r>
            <a:endParaRPr sz="2000" dirty="0">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22</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mj-lt"/>
              </a:rPr>
              <a:t>Meetings/Events</a:t>
            </a:r>
            <a:endParaRPr dirty="0">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23</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Recently Submitted </a:t>
            </a:r>
            <a:r>
              <a:rPr lang="en-US" dirty="0" smtClean="0">
                <a:latin typeface="Arial" panose="020B0604020202020204" pitchFamily="34" charset="0"/>
                <a:cs typeface="Arial" panose="020B0604020202020204" pitchFamily="34" charset="0"/>
              </a:rPr>
              <a:t>Proposals</a:t>
            </a:r>
            <a:endParaRPr lang="en-US"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09A853D-0469-694E-8DBB-33BC741187CA}"/>
              </a:ext>
            </a:extLst>
          </p:cNvPr>
          <p:cNvGraphicFramePr>
            <a:graphicFrameLocks noGrp="1"/>
          </p:cNvGraphicFramePr>
          <p:nvPr>
            <p:extLst>
              <p:ext uri="{D42A27DB-BD31-4B8C-83A1-F6EECF244321}">
                <p14:modId xmlns:p14="http://schemas.microsoft.com/office/powerpoint/2010/main" val="1424453328"/>
              </p:ext>
            </p:extLst>
          </p:nvPr>
        </p:nvGraphicFramePr>
        <p:xfrm>
          <a:off x="317497" y="1230458"/>
          <a:ext cx="8094982" cy="2991451"/>
        </p:xfrm>
        <a:graphic>
          <a:graphicData uri="http://schemas.openxmlformats.org/drawingml/2006/table">
            <a:tbl>
              <a:tblPr firstRow="1">
                <a:tableStyleId>{5C22544A-7EE6-4342-B048-85BDC9FD1C3A}</a:tableStyleId>
              </a:tblPr>
              <a:tblGrid>
                <a:gridCol w="1563618">
                  <a:extLst>
                    <a:ext uri="{9D8B030D-6E8A-4147-A177-3AD203B41FA5}">
                      <a16:colId xmlns:a16="http://schemas.microsoft.com/office/drawing/2014/main" val="3764042023"/>
                    </a:ext>
                  </a:extLst>
                </a:gridCol>
                <a:gridCol w="3853448">
                  <a:extLst>
                    <a:ext uri="{9D8B030D-6E8A-4147-A177-3AD203B41FA5}">
                      <a16:colId xmlns:a16="http://schemas.microsoft.com/office/drawing/2014/main" val="3006092247"/>
                    </a:ext>
                  </a:extLst>
                </a:gridCol>
                <a:gridCol w="1342659">
                  <a:extLst>
                    <a:ext uri="{9D8B030D-6E8A-4147-A177-3AD203B41FA5}">
                      <a16:colId xmlns:a16="http://schemas.microsoft.com/office/drawing/2014/main" val="175481784"/>
                    </a:ext>
                  </a:extLst>
                </a:gridCol>
                <a:gridCol w="1335257">
                  <a:extLst>
                    <a:ext uri="{9D8B030D-6E8A-4147-A177-3AD203B41FA5}">
                      <a16:colId xmlns:a16="http://schemas.microsoft.com/office/drawing/2014/main" val="3869669175"/>
                    </a:ext>
                  </a:extLst>
                </a:gridCol>
              </a:tblGrid>
              <a:tr h="508932">
                <a:tc>
                  <a:txBody>
                    <a:bodyPr/>
                    <a:lstStyle/>
                    <a:p>
                      <a:pPr algn="l"/>
                      <a:r>
                        <a:rPr lang="en-US" sz="1600" b="1" i="0" dirty="0">
                          <a:latin typeface="+mj-lt"/>
                        </a:rPr>
                        <a:t>PI</a:t>
                      </a:r>
                    </a:p>
                  </a:txBody>
                  <a:tcPr marL="45720" marR="45720" marT="0"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774AE"/>
                    </a:solidFill>
                  </a:tcPr>
                </a:tc>
                <a:tc>
                  <a:txBody>
                    <a:bodyPr/>
                    <a:lstStyle/>
                    <a:p>
                      <a:pPr algn="ctr"/>
                      <a:r>
                        <a:rPr lang="en-US" sz="1600" b="1" i="0" dirty="0">
                          <a:latin typeface="+mj-lt"/>
                        </a:rPr>
                        <a:t>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600" b="1" i="0" dirty="0">
                          <a:latin typeface="+mj-lt"/>
                        </a:rPr>
                        <a:t>Prime Sponsor</a:t>
                      </a: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tc>
                  <a:txBody>
                    <a:bodyPr/>
                    <a:lstStyle/>
                    <a:p>
                      <a:pPr algn="ctr"/>
                      <a:r>
                        <a:rPr lang="en-US" sz="1600" b="1" i="0" dirty="0">
                          <a:latin typeface="+mj-lt"/>
                        </a:rPr>
                        <a:t>Proposal</a:t>
                      </a:r>
                      <a:r>
                        <a:rPr lang="en-US" sz="1600" b="1" i="0" baseline="0" dirty="0">
                          <a:latin typeface="+mj-lt"/>
                        </a:rPr>
                        <a:t> Type</a:t>
                      </a:r>
                      <a:endParaRPr lang="en-US" sz="1600" b="1" i="0" dirty="0">
                        <a:latin typeface="+mj-lt"/>
                      </a:endParaRPr>
                    </a:p>
                  </a:txBody>
                  <a:tcPr marL="45720" marR="4572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2774AE"/>
                    </a:solidFill>
                  </a:tcPr>
                </a:tc>
                <a:extLst>
                  <a:ext uri="{0D108BD9-81ED-4DB2-BD59-A6C34878D82A}">
                    <a16:rowId xmlns:a16="http://schemas.microsoft.com/office/drawing/2014/main" val="1160960130"/>
                  </a:ext>
                </a:extLst>
              </a:tr>
              <a:tr h="686401">
                <a:tc>
                  <a:txBody>
                    <a:bodyPr/>
                    <a:lstStyle/>
                    <a:p>
                      <a:pPr algn="l" rtl="0" fontAlgn="ctr"/>
                      <a:r>
                        <a:rPr lang="en-US" sz="1600" b="0" i="0" u="none" strike="noStrike">
                          <a:solidFill>
                            <a:srgbClr val="000000"/>
                          </a:solidFill>
                          <a:effectLst/>
                          <a:latin typeface="Calibri" panose="020F0502020204030204" pitchFamily="34" charset="0"/>
                        </a:rPr>
                        <a:t>Uskup, Dilara</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UC TOBACCO-RELATED DISEASE RESEARCH PROGRAM</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2891641"/>
                  </a:ext>
                </a:extLst>
              </a:tr>
              <a:tr h="496718">
                <a:tc>
                  <a:txBody>
                    <a:bodyPr/>
                    <a:lstStyle/>
                    <a:p>
                      <a:pPr algn="l" rtl="0" fontAlgn="ctr"/>
                      <a:r>
                        <a:rPr lang="en-US" sz="1600" b="0" i="0" u="none" strike="noStrike">
                          <a:solidFill>
                            <a:srgbClr val="000000"/>
                          </a:solidFill>
                          <a:effectLst/>
                          <a:latin typeface="Calibri" panose="020F0502020204030204" pitchFamily="34" charset="0"/>
                        </a:rPr>
                        <a:t>Gelberg, Lillian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UC TOBACCO-RELATED DISEASE RESEARCH PROGRAM</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Resubmission - 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736052"/>
                  </a:ext>
                </a:extLst>
              </a:tr>
              <a:tr h="757037">
                <a:tc>
                  <a:txBody>
                    <a:bodyPr/>
                    <a:lstStyle/>
                    <a:p>
                      <a:pPr algn="l" rtl="0" fontAlgn="ctr"/>
                      <a:r>
                        <a:rPr lang="en-US" sz="1600" b="0" i="0" u="none" strike="noStrike">
                          <a:solidFill>
                            <a:srgbClr val="000000"/>
                          </a:solidFill>
                          <a:effectLst/>
                          <a:latin typeface="Calibri" panose="020F0502020204030204" pitchFamily="34" charset="0"/>
                        </a:rPr>
                        <a:t>Gelberg, Lillian</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UNIVERSITY OF CALIFORNIA, SAN FRANCISCO</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a:solidFill>
                            <a:srgbClr val="000000"/>
                          </a:solidFill>
                          <a:effectLst/>
                          <a:latin typeface="Calibri" panose="020F0502020204030204" pitchFamily="34" charset="0"/>
                        </a:rPr>
                        <a:t>UC TOBACCO-RELATED DISEASE RESEARCH PROGRAM</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ctr"/>
                      <a:r>
                        <a:rPr lang="en-US" sz="1600" b="0" i="0" u="none" strike="noStrike" dirty="0">
                          <a:solidFill>
                            <a:srgbClr val="000000"/>
                          </a:solidFill>
                          <a:effectLst/>
                          <a:latin typeface="Calibri" panose="020F0502020204030204" pitchFamily="34" charset="0"/>
                        </a:rPr>
                        <a:t>New</a:t>
                      </a:r>
                    </a:p>
                  </a:txBody>
                  <a:tcPr marL="9525" marR="9525" marT="9525" marB="0" anchor="ctr">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1655040"/>
                  </a:ext>
                </a:extLst>
              </a:tr>
            </a:tbl>
          </a:graphicData>
        </a:graphic>
      </p:graphicFrame>
    </p:spTree>
    <p:extLst>
      <p:ext uri="{BB962C8B-B14F-4D97-AF65-F5344CB8AC3E}">
        <p14:creationId xmlns:p14="http://schemas.microsoft.com/office/powerpoint/2010/main" val="201323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8" name="TextBox 7"/>
          <p:cNvSpPr txBox="1"/>
          <p:nvPr/>
        </p:nvSpPr>
        <p:spPr>
          <a:xfrm>
            <a:off x="922505" y="3245451"/>
            <a:ext cx="3009413" cy="646331"/>
          </a:xfrm>
          <a:prstGeom prst="rect">
            <a:avLst/>
          </a:prstGeom>
          <a:solidFill>
            <a:srgbClr val="F9ABA2"/>
          </a:solidFill>
        </p:spPr>
        <p:txBody>
          <a:bodyPr wrap="square" rtlCol="0">
            <a:spAutoFit/>
          </a:bodyPr>
          <a:lstStyle/>
          <a:p>
            <a:r>
              <a:rPr lang="en-US" sz="1800" dirty="0" smtClean="0"/>
              <a:t> </a:t>
            </a:r>
          </a:p>
          <a:p>
            <a:endParaRPr lang="en-US" sz="1800" dirty="0"/>
          </a:p>
        </p:txBody>
      </p:sp>
      <p:sp>
        <p:nvSpPr>
          <p:cNvPr id="3" name="TextBox 2"/>
          <p:cNvSpPr txBox="1"/>
          <p:nvPr/>
        </p:nvSpPr>
        <p:spPr>
          <a:xfrm>
            <a:off x="922506" y="4002660"/>
            <a:ext cx="3009413" cy="646331"/>
          </a:xfrm>
          <a:prstGeom prst="rect">
            <a:avLst/>
          </a:prstGeom>
          <a:solidFill>
            <a:srgbClr val="BDE3B1"/>
          </a:solidFill>
        </p:spPr>
        <p:txBody>
          <a:bodyPr wrap="square" rtlCol="0">
            <a:spAutoFit/>
          </a:bodyPr>
          <a:lstStyle/>
          <a:p>
            <a:r>
              <a:rPr lang="en-US" sz="1800" dirty="0" smtClean="0"/>
              <a:t> </a:t>
            </a:r>
          </a:p>
          <a:p>
            <a:endParaRPr lang="en-US" sz="1800" dirty="0"/>
          </a:p>
        </p:txBody>
      </p:sp>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4</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t>Winter </a:t>
            </a:r>
            <a:r>
              <a:rPr lang="en-US" dirty="0" smtClean="0">
                <a:latin typeface="+mj-lt"/>
              </a:rPr>
              <a:t>Closure</a:t>
            </a:r>
            <a:endParaRPr dirty="0">
              <a:latin typeface="+mj-lt"/>
            </a:endParaRPr>
          </a:p>
        </p:txBody>
      </p:sp>
      <p:sp>
        <p:nvSpPr>
          <p:cNvPr id="2" name="Rectangle 1"/>
          <p:cNvSpPr/>
          <p:nvPr/>
        </p:nvSpPr>
        <p:spPr>
          <a:xfrm>
            <a:off x="640078" y="1359201"/>
            <a:ext cx="3719539" cy="3323987"/>
          </a:xfrm>
          <a:prstGeom prst="rect">
            <a:avLst/>
          </a:prstGeom>
        </p:spPr>
        <p:txBody>
          <a:bodyPr wrap="square">
            <a:spAutoFit/>
          </a:bodyPr>
          <a:lstStyle/>
          <a:p>
            <a:pPr marL="223838" indent="-223838" fontAlgn="base">
              <a:spcAft>
                <a:spcPts val="1200"/>
              </a:spcAft>
              <a:buFont typeface="Arial" panose="020B0604020202020204" pitchFamily="34" charset="0"/>
              <a:buChar char="•"/>
            </a:pPr>
            <a:r>
              <a:rPr lang="en-US" sz="2000" dirty="0" smtClean="0">
                <a:latin typeface="Arial" panose="020B0604020202020204" pitchFamily="34" charset="0"/>
              </a:rPr>
              <a:t>CLOSED Dec</a:t>
            </a:r>
            <a:r>
              <a:rPr lang="en-US" sz="2000" dirty="0">
                <a:latin typeface="Arial" panose="020B0604020202020204" pitchFamily="34" charset="0"/>
              </a:rPr>
              <a:t>. 23, </a:t>
            </a:r>
            <a:r>
              <a:rPr lang="en-US" sz="2000" dirty="0" smtClean="0">
                <a:latin typeface="Arial" panose="020B0604020202020204" pitchFamily="34" charset="0"/>
              </a:rPr>
              <a:t>2022 through </a:t>
            </a:r>
            <a:r>
              <a:rPr lang="en-US" sz="2000" dirty="0">
                <a:latin typeface="Arial" panose="020B0604020202020204" pitchFamily="34" charset="0"/>
              </a:rPr>
              <a:t>Monday, Jan. 2, </a:t>
            </a:r>
            <a:r>
              <a:rPr lang="en-US" sz="2000" dirty="0" smtClean="0">
                <a:latin typeface="Arial" panose="020B0604020202020204" pitchFamily="34" charset="0"/>
              </a:rPr>
              <a:t>2023</a:t>
            </a:r>
          </a:p>
          <a:p>
            <a:pPr marL="223838" indent="-223838" fontAlgn="base">
              <a:spcAft>
                <a:spcPts val="1200"/>
              </a:spcAft>
              <a:buFont typeface="Arial" panose="020B0604020202020204" pitchFamily="34" charset="0"/>
              <a:buChar char="•"/>
            </a:pPr>
            <a:r>
              <a:rPr lang="en-US" sz="2000" dirty="0" smtClean="0">
                <a:latin typeface="Arial" panose="020B0604020202020204" pitchFamily="34" charset="0"/>
              </a:rPr>
              <a:t>Reopens on </a:t>
            </a:r>
            <a:r>
              <a:rPr lang="en-US" sz="2000" dirty="0">
                <a:latin typeface="Arial" panose="020B0604020202020204" pitchFamily="34" charset="0"/>
              </a:rPr>
              <a:t>Tuesday, Jan. 3, </a:t>
            </a:r>
            <a:r>
              <a:rPr lang="en-US" sz="2000" dirty="0" smtClean="0">
                <a:latin typeface="Arial" panose="020B0604020202020204" pitchFamily="34" charset="0"/>
              </a:rPr>
              <a:t>2023</a:t>
            </a:r>
            <a:endParaRPr lang="en-US" sz="2000" dirty="0">
              <a:latin typeface="Arial" panose="020B0604020202020204" pitchFamily="34" charset="0"/>
            </a:endParaRPr>
          </a:p>
          <a:p>
            <a:pPr marL="223838" indent="-223838" fontAlgn="base">
              <a:spcAft>
                <a:spcPts val="1200"/>
              </a:spcAft>
              <a:buFont typeface="Arial" panose="020B0604020202020204" pitchFamily="34" charset="0"/>
              <a:buChar char="•"/>
            </a:pPr>
            <a:r>
              <a:rPr lang="en-US" sz="2000" dirty="0">
                <a:latin typeface="Arial" panose="020B0604020202020204" pitchFamily="34" charset="0"/>
              </a:rPr>
              <a:t>Staff should use vacation hours for Dec. </a:t>
            </a:r>
            <a:r>
              <a:rPr lang="en-US" sz="2000" dirty="0" smtClean="0">
                <a:latin typeface="Arial" panose="020B0604020202020204" pitchFamily="34" charset="0"/>
              </a:rPr>
              <a:t>27-29</a:t>
            </a:r>
          </a:p>
          <a:p>
            <a:pPr marL="223838" indent="-223838" fontAlgn="base">
              <a:spcAft>
                <a:spcPts val="1200"/>
              </a:spcAft>
              <a:buFont typeface="Arial" panose="020B0604020202020204" pitchFamily="34" charset="0"/>
              <a:buChar char="•"/>
            </a:pPr>
            <a:r>
              <a:rPr lang="en-US" sz="2000" dirty="0" smtClean="0">
                <a:latin typeface="Arial" panose="020B0604020202020204" pitchFamily="34" charset="0"/>
              </a:rPr>
              <a:t>Dec 23, 26, 30, and Jan 2 are paid holidays</a:t>
            </a:r>
            <a:endParaRPr lang="en-US" sz="2000" dirty="0">
              <a:latin typeface="Arial" panose="020B0604020202020204" pitchFamily="34" charset="0"/>
            </a:endParaRPr>
          </a:p>
        </p:txBody>
      </p:sp>
      <p:pic>
        <p:nvPicPr>
          <p:cNvPr id="2050" name="Picture 2" descr="https://lh5.googleusercontent.com/RVAg5bBWPRC7JgufNDMkRm0UoUD3kh7K0XWvQVzQozu7DkX41g7-COpsLFdSAGnL45U2jyBhGYIcmmNBybVocW9jD2jsMAW6hfaSTrHjstY455VBtINI3ZTUE1igSbhnLktfjhgRHFA_t5sm5u-SgACNHnRCcMgYNtjS7Mg7UTnqRrJE-CItV7qSXNaT-H-DQ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303" y="387885"/>
            <a:ext cx="4519207" cy="33300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oogleusercontent.com/vRpHxSCGoro24tvqmG_u_DGw5-NmwhafK8LANGXARMVOyHsSEXGCEJxXNrnpogIztuj9NzufMn1Vtq9Qlhs1Boz4s1biellJPnjOVNI6rQbNuv4HmE5LPii2mzmbU5CZaKYBnnvft8hmx28r1tqKMixRicOJEjsPLGMx_bfb-tRNrT7tlWt_yz35k8WFM9Vvk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618" y="3433012"/>
            <a:ext cx="4519205" cy="1321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5" name="Google Shape;155;p4"/>
          <p:cNvSpPr txBox="1"/>
          <p:nvPr/>
        </p:nvSpPr>
        <p:spPr>
          <a:xfrm>
            <a:off x="401053" y="1240102"/>
            <a:ext cx="8293768" cy="3704830"/>
          </a:xfrm>
          <a:prstGeom prst="rect">
            <a:avLst/>
          </a:prstGeom>
          <a:noFill/>
          <a:ln>
            <a:noFill/>
          </a:ln>
        </p:spPr>
        <p:txBody>
          <a:bodyPr spcFirstLastPara="1" wrap="square" lIns="91425" tIns="91425" rIns="91425" bIns="91425" anchor="t" anchorCtr="0">
            <a:spAutoFit/>
          </a:bodyPr>
          <a:lstStyle/>
          <a:p>
            <a:pPr lvl="0" algn="l" rtl="0">
              <a:lnSpc>
                <a:spcPct val="115000"/>
              </a:lnSpc>
              <a:spcBef>
                <a:spcPts val="0"/>
              </a:spcBef>
              <a:spcAft>
                <a:spcPts val="600"/>
              </a:spcAft>
              <a:buNone/>
            </a:pPr>
            <a:r>
              <a:rPr lang="en-US" sz="1800" dirty="0">
                <a:solidFill>
                  <a:srgbClr val="222222"/>
                </a:solidFill>
                <a:highlight>
                  <a:srgbClr val="FFFFFF"/>
                </a:highlight>
              </a:rPr>
              <a:t>If your employee tests positive for COVID:</a:t>
            </a:r>
            <a:endParaRPr sz="1800" dirty="0">
              <a:solidFill>
                <a:srgbClr val="222222"/>
              </a:solidFill>
              <a:highlight>
                <a:srgbClr val="FFFFFF"/>
              </a:highlight>
            </a:endParaRPr>
          </a:p>
          <a:p>
            <a:pPr marL="806450" lvl="0" indent="-339725" algn="l" rtl="0">
              <a:lnSpc>
                <a:spcPct val="115000"/>
              </a:lnSpc>
              <a:spcBef>
                <a:spcPts val="0"/>
              </a:spcBef>
              <a:spcAft>
                <a:spcPts val="600"/>
              </a:spcAft>
              <a:buNone/>
            </a:pPr>
            <a:r>
              <a:rPr lang="en-US" sz="1800" dirty="0">
                <a:solidFill>
                  <a:srgbClr val="222222"/>
                </a:solidFill>
                <a:highlight>
                  <a:srgbClr val="FFFFFF"/>
                </a:highlight>
              </a:rPr>
              <a:t>o   Please have them </a:t>
            </a:r>
            <a:r>
              <a:rPr lang="en-US" sz="1800" b="1" dirty="0">
                <a:solidFill>
                  <a:srgbClr val="222222"/>
                </a:solidFill>
                <a:highlight>
                  <a:srgbClr val="FFFFFF"/>
                </a:highlight>
              </a:rPr>
              <a:t>call the COVID Call Center </a:t>
            </a:r>
            <a:r>
              <a:rPr lang="en-US" sz="1800" dirty="0">
                <a:solidFill>
                  <a:srgbClr val="222222"/>
                </a:solidFill>
                <a:highlight>
                  <a:srgbClr val="FFFFFF"/>
                </a:highlight>
              </a:rPr>
              <a:t>at (310)267-3300</a:t>
            </a:r>
            <a:endParaRPr sz="1800" dirty="0">
              <a:solidFill>
                <a:srgbClr val="222222"/>
              </a:solidFill>
              <a:highlight>
                <a:srgbClr val="FFFFFF"/>
              </a:highlight>
            </a:endParaRPr>
          </a:p>
          <a:p>
            <a:pPr marL="806450" lvl="0" indent="-339725" algn="l" rtl="0">
              <a:lnSpc>
                <a:spcPct val="115000"/>
              </a:lnSpc>
              <a:spcBef>
                <a:spcPts val="0"/>
              </a:spcBef>
              <a:spcAft>
                <a:spcPts val="600"/>
              </a:spcAft>
              <a:buNone/>
            </a:pPr>
            <a:r>
              <a:rPr lang="en-US" sz="1800" dirty="0">
                <a:solidFill>
                  <a:srgbClr val="222222"/>
                </a:solidFill>
                <a:highlight>
                  <a:srgbClr val="FFFFFF"/>
                </a:highlight>
              </a:rPr>
              <a:t>o   Employee must follow the guidance provided by the Call </a:t>
            </a:r>
            <a:r>
              <a:rPr lang="en-US" sz="1800" dirty="0" smtClean="0">
                <a:solidFill>
                  <a:srgbClr val="222222"/>
                </a:solidFill>
                <a:highlight>
                  <a:srgbClr val="FFFFFF"/>
                </a:highlight>
              </a:rPr>
              <a:t>Center</a:t>
            </a:r>
          </a:p>
          <a:p>
            <a:pPr marL="806450" lvl="0" indent="-339725" algn="l" rtl="0">
              <a:lnSpc>
                <a:spcPct val="115000"/>
              </a:lnSpc>
              <a:spcBef>
                <a:spcPts val="0"/>
              </a:spcBef>
              <a:spcAft>
                <a:spcPts val="600"/>
              </a:spcAft>
              <a:buNone/>
            </a:pPr>
            <a:r>
              <a:rPr lang="en-US" sz="1800" dirty="0" smtClean="0">
                <a:solidFill>
                  <a:srgbClr val="222222"/>
                </a:solidFill>
                <a:highlight>
                  <a:srgbClr val="FFFFFF"/>
                </a:highlight>
              </a:rPr>
              <a:t>o  Emergency paid </a:t>
            </a:r>
            <a:r>
              <a:rPr lang="en-US" sz="1800" dirty="0">
                <a:solidFill>
                  <a:srgbClr val="222222"/>
                </a:solidFill>
                <a:highlight>
                  <a:srgbClr val="FFFFFF"/>
                </a:highlight>
              </a:rPr>
              <a:t>sick </a:t>
            </a:r>
            <a:r>
              <a:rPr lang="en-US" sz="1800" dirty="0" smtClean="0">
                <a:solidFill>
                  <a:srgbClr val="222222"/>
                </a:solidFill>
                <a:highlight>
                  <a:srgbClr val="FFFFFF"/>
                </a:highlight>
              </a:rPr>
              <a:t>leave: up to 80 </a:t>
            </a:r>
            <a:r>
              <a:rPr lang="en-US" sz="1800" dirty="0" err="1" smtClean="0">
                <a:solidFill>
                  <a:srgbClr val="222222"/>
                </a:solidFill>
                <a:highlight>
                  <a:srgbClr val="FFFFFF"/>
                </a:highlight>
              </a:rPr>
              <a:t>hrs</a:t>
            </a:r>
            <a:r>
              <a:rPr lang="en-US" sz="1800" dirty="0" smtClean="0">
                <a:solidFill>
                  <a:srgbClr val="222222"/>
                </a:solidFill>
                <a:highlight>
                  <a:srgbClr val="FFFFFF"/>
                </a:highlight>
              </a:rPr>
              <a:t> </a:t>
            </a:r>
            <a:r>
              <a:rPr lang="en-US" sz="1800" dirty="0">
                <a:solidFill>
                  <a:srgbClr val="222222"/>
                </a:solidFill>
                <a:highlight>
                  <a:srgbClr val="FFFFFF"/>
                </a:highlight>
              </a:rPr>
              <a:t>for COVID diagnoses. </a:t>
            </a:r>
            <a:r>
              <a:rPr lang="en-US" sz="1800" dirty="0" smtClean="0">
                <a:solidFill>
                  <a:srgbClr val="222222"/>
                </a:solidFill>
                <a:highlight>
                  <a:srgbClr val="FFFFFF"/>
                </a:highlight>
              </a:rPr>
              <a:t>COVID </a:t>
            </a:r>
            <a:r>
              <a:rPr lang="en-US" sz="1800" dirty="0">
                <a:solidFill>
                  <a:srgbClr val="222222"/>
                </a:solidFill>
                <a:highlight>
                  <a:srgbClr val="FFFFFF"/>
                </a:highlight>
              </a:rPr>
              <a:t>Leave of Absence Notification (COVID LOAN</a:t>
            </a:r>
            <a:r>
              <a:rPr lang="en-US" sz="1800" dirty="0" smtClean="0">
                <a:solidFill>
                  <a:srgbClr val="222222"/>
                </a:solidFill>
                <a:highlight>
                  <a:srgbClr val="FFFFFF"/>
                </a:highlight>
              </a:rPr>
              <a:t>) can be requested at: </a:t>
            </a:r>
            <a:r>
              <a:rPr lang="en-US" sz="1800" u="sng" dirty="0">
                <a:solidFill>
                  <a:srgbClr val="1155CC"/>
                </a:solidFill>
                <a:highlight>
                  <a:srgbClr val="FFFFFF"/>
                </a:highligh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https://hshr.mednet.ucla.edu/s/loanote/request/</a:t>
            </a:r>
            <a:endParaRPr sz="1800" u="sng" dirty="0">
              <a:solidFill>
                <a:srgbClr val="1155CC"/>
              </a:solidFill>
              <a:highlight>
                <a:srgbClr val="FFFFFF"/>
              </a:highlight>
            </a:endParaRPr>
          </a:p>
          <a:p>
            <a:pPr marL="806450" lvl="0" indent="-339725" algn="l" rtl="0">
              <a:lnSpc>
                <a:spcPct val="115000"/>
              </a:lnSpc>
              <a:spcBef>
                <a:spcPts val="0"/>
              </a:spcBef>
              <a:spcAft>
                <a:spcPts val="600"/>
              </a:spcAft>
              <a:buNone/>
            </a:pPr>
            <a:r>
              <a:rPr lang="en-US" sz="1800" dirty="0">
                <a:solidFill>
                  <a:srgbClr val="222222"/>
                </a:solidFill>
                <a:highlight>
                  <a:srgbClr val="FFFFFF"/>
                </a:highlight>
              </a:rPr>
              <a:t>o   After any required isolation/time off, employees should complete the Daily Survey before returning to </a:t>
            </a:r>
            <a:r>
              <a:rPr lang="en-US" sz="1800" dirty="0" smtClean="0">
                <a:solidFill>
                  <a:srgbClr val="222222"/>
                </a:solidFill>
                <a:highlight>
                  <a:srgbClr val="FFFFFF"/>
                </a:highlight>
              </a:rPr>
              <a:t>work</a:t>
            </a:r>
          </a:p>
          <a:p>
            <a:pPr marL="806450" lvl="0" indent="-339725" algn="l" rtl="0">
              <a:lnSpc>
                <a:spcPct val="115000"/>
              </a:lnSpc>
              <a:spcBef>
                <a:spcPts val="0"/>
              </a:spcBef>
              <a:spcAft>
                <a:spcPts val="0"/>
              </a:spcAft>
              <a:buNone/>
            </a:pPr>
            <a:endParaRPr sz="700" dirty="0">
              <a:solidFill>
                <a:srgbClr val="222222"/>
              </a:solidFill>
              <a:highlight>
                <a:srgbClr val="FFFFFF"/>
              </a:highlight>
            </a:endParaRPr>
          </a:p>
          <a:p>
            <a:pPr marL="0" lvl="0" indent="0" algn="l" rtl="0">
              <a:lnSpc>
                <a:spcPct val="115000"/>
              </a:lnSpc>
              <a:spcBef>
                <a:spcPts val="0"/>
              </a:spcBef>
              <a:spcAft>
                <a:spcPts val="0"/>
              </a:spcAft>
              <a:buNone/>
            </a:pPr>
            <a:r>
              <a:rPr lang="en-US" dirty="0">
                <a:solidFill>
                  <a:srgbClr val="222222"/>
                </a:solidFill>
                <a:highlight>
                  <a:srgbClr val="FFFFFF"/>
                </a:highlight>
              </a:rPr>
              <a:t>For more information, please visit the </a:t>
            </a:r>
            <a:r>
              <a:rPr lang="en-US" dirty="0">
                <a:solidFill>
                  <a:srgbClr val="222222"/>
                </a:solidFill>
                <a:highlight>
                  <a:srgbClr val="FFFFFF"/>
                </a:highlight>
                <a:hlinkClick r:id="rId4"/>
              </a:rPr>
              <a:t>COVID home page </a:t>
            </a:r>
            <a:r>
              <a:rPr lang="en-US" dirty="0" smtClean="0">
                <a:solidFill>
                  <a:srgbClr val="222222"/>
                </a:solidFill>
                <a:highlight>
                  <a:srgbClr val="FFFFFF"/>
                </a:highlight>
              </a:rPr>
              <a:t>or </a:t>
            </a:r>
            <a:r>
              <a:rPr lang="en-US" dirty="0">
                <a:solidFill>
                  <a:srgbClr val="222222"/>
                </a:solidFill>
                <a:highlight>
                  <a:srgbClr val="FFFFFF"/>
                </a:highlight>
              </a:rPr>
              <a:t>reach out to Monica Bolanos in Staff HR</a:t>
            </a:r>
            <a:r>
              <a:rPr lang="en-US" dirty="0" smtClean="0">
                <a:solidFill>
                  <a:srgbClr val="222222"/>
                </a:solidFill>
                <a:highlight>
                  <a:srgbClr val="FFFFFF"/>
                </a:highlight>
              </a:rPr>
              <a:t>.</a:t>
            </a:r>
            <a:endParaRPr sz="1100" dirty="0">
              <a:solidFill>
                <a:srgbClr val="222222"/>
              </a:solidFill>
              <a:highlight>
                <a:srgbClr val="FFFFFF"/>
              </a:highlight>
            </a:endParaRPr>
          </a:p>
          <a:p>
            <a:pPr marL="0" lvl="0" indent="0" algn="l" rtl="0">
              <a:spcBef>
                <a:spcPts val="0"/>
              </a:spcBef>
              <a:spcAft>
                <a:spcPts val="0"/>
              </a:spcAft>
              <a:buNone/>
            </a:pPr>
            <a:endParaRPr dirty="0"/>
          </a:p>
        </p:txBody>
      </p:sp>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mj-lt"/>
              </a:rPr>
              <a:t>Updated COVID Guidance for Supervisors</a:t>
            </a:r>
            <a:endParaRPr dirty="0">
              <a:latin typeface="+mj-lt"/>
            </a:endParaRPr>
          </a:p>
        </p:txBody>
      </p:sp>
    </p:spTree>
    <p:extLst>
      <p:ext uri="{BB962C8B-B14F-4D97-AF65-F5344CB8AC3E}">
        <p14:creationId xmlns:p14="http://schemas.microsoft.com/office/powerpoint/2010/main" val="3718573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3"/>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6</a:t>
            </a:fld>
            <a:endParaRPr/>
          </a:p>
        </p:txBody>
      </p:sp>
      <p:sp>
        <p:nvSpPr>
          <p:cNvPr id="311" name="Google Shape;311;p13"/>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latin typeface="Arial"/>
                <a:ea typeface="Arial"/>
                <a:cs typeface="Arial"/>
                <a:sym typeface="Arial"/>
              </a:rPr>
              <a:t>Password Compliance</a:t>
            </a:r>
            <a:endParaRPr dirty="0">
              <a:latin typeface="Arial"/>
              <a:ea typeface="Arial"/>
              <a:cs typeface="Arial"/>
              <a:sym typeface="Arial"/>
            </a:endParaRPr>
          </a:p>
        </p:txBody>
      </p:sp>
      <p:sp>
        <p:nvSpPr>
          <p:cNvPr id="312" name="Google Shape;312;p13"/>
          <p:cNvSpPr txBox="1"/>
          <p:nvPr/>
        </p:nvSpPr>
        <p:spPr>
          <a:xfrm>
            <a:off x="640079" y="1101000"/>
            <a:ext cx="8238745" cy="4062620"/>
          </a:xfrm>
          <a:prstGeom prst="rect">
            <a:avLst/>
          </a:prstGeom>
          <a:noFill/>
          <a:ln>
            <a:noFill/>
          </a:ln>
        </p:spPr>
        <p:txBody>
          <a:bodyPr spcFirstLastPara="1" wrap="square" lIns="91425" tIns="91425" rIns="91425" bIns="91425" anchor="t" anchorCtr="0">
            <a:spAutoFit/>
          </a:bodyPr>
          <a:lstStyle/>
          <a:p>
            <a:pPr marL="288925" lvl="0" indent="-288925" algn="l" rtl="0">
              <a:spcBef>
                <a:spcPts val="0"/>
              </a:spcBef>
              <a:spcAft>
                <a:spcPts val="0"/>
              </a:spcAft>
              <a:buSzPts val="1200"/>
            </a:pPr>
            <a:r>
              <a:rPr lang="en-US" sz="1800" dirty="0" smtClean="0">
                <a:latin typeface="+mj-lt"/>
              </a:rPr>
              <a:t>1.  **</a:t>
            </a:r>
            <a:r>
              <a:rPr lang="en-US" sz="1800" dirty="0">
                <a:latin typeface="+mj-lt"/>
              </a:rPr>
              <a:t>REQUIRED** </a:t>
            </a:r>
            <a:r>
              <a:rPr lang="en-US" sz="1800" dirty="0" smtClean="0">
                <a:latin typeface="+mj-lt"/>
              </a:rPr>
              <a:t>Check </a:t>
            </a:r>
            <a:r>
              <a:rPr lang="en-US" sz="1800" dirty="0">
                <a:latin typeface="+mj-lt"/>
              </a:rPr>
              <a:t>compliance </a:t>
            </a:r>
            <a:r>
              <a:rPr lang="en-US" sz="1800" dirty="0" smtClean="0">
                <a:latin typeface="+mj-lt"/>
              </a:rPr>
              <a:t>status:</a:t>
            </a:r>
            <a:r>
              <a:rPr lang="en-US" sz="1800" dirty="0">
                <a:latin typeface="+mj-lt"/>
              </a:rPr>
              <a:t> </a:t>
            </a:r>
            <a:r>
              <a:rPr lang="en-US" sz="1800" u="sng" dirty="0" smtClean="0">
                <a:solidFill>
                  <a:schemeClr val="hlink"/>
                </a:solidFill>
                <a:latin typeface="+mj-lt"/>
                <a:hlinkClick r:id="rId3"/>
              </a:rPr>
              <a:t>https</a:t>
            </a:r>
            <a:r>
              <a:rPr lang="en-US" sz="1800" u="sng" dirty="0">
                <a:solidFill>
                  <a:schemeClr val="hlink"/>
                </a:solidFill>
                <a:latin typeface="+mj-lt"/>
                <a:hlinkClick r:id="rId3"/>
              </a:rPr>
              <a:t>://changepassword.mednet.ucla.edu</a:t>
            </a:r>
            <a:r>
              <a:rPr lang="en-US" sz="1800" u="sng" dirty="0" smtClean="0">
                <a:solidFill>
                  <a:schemeClr val="hlink"/>
                </a:solidFill>
                <a:latin typeface="+mj-lt"/>
                <a:hlinkClick r:id="rId3"/>
              </a:rPr>
              <a:t>/</a:t>
            </a:r>
            <a:r>
              <a:rPr lang="en-US" sz="1800" u="sng" dirty="0" smtClean="0">
                <a:solidFill>
                  <a:schemeClr val="hlink"/>
                </a:solidFill>
                <a:latin typeface="+mj-lt"/>
              </a:rPr>
              <a:t> </a:t>
            </a:r>
          </a:p>
          <a:p>
            <a:pPr lvl="0"/>
            <a:endParaRPr sz="1800" dirty="0">
              <a:latin typeface="+mj-lt"/>
            </a:endParaRPr>
          </a:p>
          <a:p>
            <a:pPr marL="0" lvl="0" indent="0" algn="l" rtl="0">
              <a:spcBef>
                <a:spcPts val="0"/>
              </a:spcBef>
              <a:spcAft>
                <a:spcPts val="0"/>
              </a:spcAft>
              <a:buNone/>
            </a:pPr>
            <a:r>
              <a:rPr lang="en-US" sz="1800" dirty="0" smtClean="0">
                <a:latin typeface="+mj-lt"/>
              </a:rPr>
              <a:t>2. Change your password if it does not pass</a:t>
            </a:r>
          </a:p>
          <a:p>
            <a:pPr marL="0" lvl="0" indent="0" algn="l" rtl="0">
              <a:spcBef>
                <a:spcPts val="0"/>
              </a:spcBef>
              <a:spcAft>
                <a:spcPts val="0"/>
              </a:spcAft>
              <a:buNone/>
            </a:pPr>
            <a:endParaRPr lang="en-US" sz="1800" dirty="0">
              <a:latin typeface="+mj-lt"/>
            </a:endParaRPr>
          </a:p>
          <a:p>
            <a:pPr marL="0" lvl="0" indent="0" algn="l" rtl="0">
              <a:spcBef>
                <a:spcPts val="0"/>
              </a:spcBef>
              <a:spcAft>
                <a:spcPts val="0"/>
              </a:spcAft>
              <a:buNone/>
            </a:pPr>
            <a:r>
              <a:rPr lang="en-US" sz="1800" dirty="0" smtClean="0">
                <a:latin typeface="+mj-lt"/>
              </a:rPr>
              <a:t>3. If you need to change your password, your new password/passphrase must:</a:t>
            </a:r>
          </a:p>
          <a:p>
            <a:pPr marL="977900" lvl="0"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Be </a:t>
            </a:r>
            <a:r>
              <a:rPr lang="en-US" altLang="en-US" sz="1600" b="1" dirty="0">
                <a:solidFill>
                  <a:srgbClr val="333333"/>
                </a:solidFill>
                <a:latin typeface="+mj-lt"/>
                <a:cs typeface="Helvetica Neue" panose="020B0604020202020204" charset="0"/>
              </a:rPr>
              <a:t>at least 14 characters</a:t>
            </a:r>
            <a:r>
              <a:rPr lang="en-US" altLang="en-US" sz="1600" dirty="0">
                <a:solidFill>
                  <a:srgbClr val="333333"/>
                </a:solidFill>
                <a:latin typeface="+mj-lt"/>
                <a:cs typeface="Helvetica Neue" panose="020B0604020202020204" charset="0"/>
              </a:rPr>
              <a:t> in length.</a:t>
            </a:r>
          </a:p>
          <a:p>
            <a:pPr marL="977900" lvl="0"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Be rated </a:t>
            </a:r>
            <a:r>
              <a:rPr lang="en-US" altLang="en-US" sz="1600" b="1" dirty="0">
                <a:solidFill>
                  <a:srgbClr val="333333"/>
                </a:solidFill>
                <a:latin typeface="+mj-lt"/>
                <a:cs typeface="Helvetica Neue" panose="020B0604020202020204" charset="0"/>
              </a:rPr>
              <a:t>Strong/Very Strong</a:t>
            </a:r>
            <a:r>
              <a:rPr lang="en-US" altLang="en-US" sz="1600" dirty="0">
                <a:solidFill>
                  <a:srgbClr val="333333"/>
                </a:solidFill>
                <a:latin typeface="+mj-lt"/>
                <a:cs typeface="Helvetica Neue" panose="020B0604020202020204" charset="0"/>
              </a:rPr>
              <a:t> and not considered compromised.</a:t>
            </a:r>
          </a:p>
          <a:p>
            <a:pPr marL="977900" lvl="0"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Contain 3 of the following:</a:t>
            </a:r>
          </a:p>
          <a:p>
            <a:pPr marL="977900" lvl="1"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Number (0-9)</a:t>
            </a:r>
          </a:p>
          <a:p>
            <a:pPr marL="977900" lvl="1"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Lower case letter (a-z)</a:t>
            </a:r>
          </a:p>
          <a:p>
            <a:pPr marL="977900" lvl="1"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Upper case letter (A-Z)</a:t>
            </a:r>
          </a:p>
          <a:p>
            <a:pPr marL="977900" lvl="1" indent="-298450" eaLnBrk="0" fontAlgn="base" hangingPunct="0">
              <a:spcBef>
                <a:spcPct val="0"/>
              </a:spcBef>
              <a:spcAft>
                <a:spcPct val="0"/>
              </a:spcAft>
              <a:buClrTx/>
              <a:buFont typeface="Arial" panose="020B0604020202020204" pitchFamily="34" charset="0"/>
              <a:buChar char="•"/>
            </a:pPr>
            <a:r>
              <a:rPr lang="en-US" altLang="en-US" sz="1600" dirty="0">
                <a:solidFill>
                  <a:srgbClr val="333333"/>
                </a:solidFill>
                <a:latin typeface="+mj-lt"/>
                <a:cs typeface="Helvetica Neue" panose="020B0604020202020204" charset="0"/>
              </a:rPr>
              <a:t>Special characters (e.g. </a:t>
            </a:r>
            <a:r>
              <a:rPr lang="en-US" altLang="en-US" sz="1600" dirty="0" smtClean="0">
                <a:solidFill>
                  <a:srgbClr val="333333"/>
                </a:solidFill>
                <a:latin typeface="+mj-lt"/>
                <a:cs typeface="Helvetica Neue" panose="020B0604020202020204" charset="0"/>
              </a:rPr>
              <a:t>!#$%^&amp;*)</a:t>
            </a:r>
            <a:endParaRPr lang="en-US" sz="1600" dirty="0" smtClean="0">
              <a:latin typeface="+mj-lt"/>
            </a:endParaRPr>
          </a:p>
          <a:p>
            <a:pPr marL="0" lvl="0" indent="0" algn="l" rtl="0">
              <a:spcBef>
                <a:spcPts val="0"/>
              </a:spcBef>
              <a:spcAft>
                <a:spcPts val="0"/>
              </a:spcAft>
              <a:buNone/>
            </a:pPr>
            <a:endParaRPr sz="1600" dirty="0"/>
          </a:p>
          <a:p>
            <a:pPr marL="0" lvl="0" indent="0" algn="l" rtl="0">
              <a:spcBef>
                <a:spcPts val="0"/>
              </a:spcBef>
              <a:spcAft>
                <a:spcPts val="0"/>
              </a:spcAft>
              <a:buNone/>
            </a:pPr>
            <a:endParaRPr sz="1600" dirty="0"/>
          </a:p>
        </p:txBody>
      </p:sp>
      <p:pic>
        <p:nvPicPr>
          <p:cNvPr id="314" name="Google Shape;314;p13"/>
          <p:cNvPicPr preferRelativeResize="0"/>
          <p:nvPr/>
        </p:nvPicPr>
        <p:blipFill>
          <a:blip r:embed="rId4">
            <a:alphaModFix/>
          </a:blip>
          <a:stretch>
            <a:fillRect/>
          </a:stretch>
        </p:blipFill>
        <p:spPr>
          <a:xfrm>
            <a:off x="7652084" y="3561346"/>
            <a:ext cx="1226740" cy="1376413"/>
          </a:xfrm>
          <a:prstGeom prst="rect">
            <a:avLst/>
          </a:prstGeom>
          <a:noFill/>
          <a:ln>
            <a:noFill/>
          </a:ln>
        </p:spPr>
      </p:pic>
    </p:spTree>
    <p:extLst>
      <p:ext uri="{BB962C8B-B14F-4D97-AF65-F5344CB8AC3E}">
        <p14:creationId xmlns:p14="http://schemas.microsoft.com/office/powerpoint/2010/main" val="490102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59fae80368858c27_5"/>
          <p:cNvSpPr txBox="1">
            <a:spLocks noGrp="1"/>
          </p:cNvSpPr>
          <p:nvPr>
            <p:ph type="body" idx="1"/>
          </p:nvPr>
        </p:nvSpPr>
        <p:spPr>
          <a:xfrm>
            <a:off x="640079" y="1343672"/>
            <a:ext cx="7772398" cy="1980029"/>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1800" b="1" dirty="0">
                <a:solidFill>
                  <a:srgbClr val="FF0000"/>
                </a:solidFill>
                <a:latin typeface="Arial"/>
                <a:ea typeface="Arial"/>
                <a:cs typeface="Arial"/>
                <a:sym typeface="Arial"/>
              </a:rPr>
              <a:t>Important</a:t>
            </a:r>
            <a:r>
              <a:rPr lang="en-US" sz="1800" dirty="0">
                <a:solidFill>
                  <a:srgbClr val="000000"/>
                </a:solidFill>
                <a:latin typeface="Arial"/>
                <a:ea typeface="Arial"/>
                <a:cs typeface="Arial"/>
                <a:sym typeface="Arial"/>
              </a:rPr>
              <a:t>: In order to avoid lockouts after changing your password/passphrase, update credentials anywhere it may have been saved (e.g., browsers, mobile devices, wireless networks, apps, mac keychain). </a:t>
            </a:r>
            <a:endParaRPr sz="1800" dirty="0">
              <a:solidFill>
                <a:srgbClr val="000000"/>
              </a:solidFill>
              <a:latin typeface="Arial"/>
              <a:ea typeface="Arial"/>
              <a:cs typeface="Arial"/>
              <a:sym typeface="Arial"/>
            </a:endParaRPr>
          </a:p>
          <a:p>
            <a:pPr marL="0" lvl="0" indent="0" algn="l" rtl="0">
              <a:spcBef>
                <a:spcPts val="0"/>
              </a:spcBef>
              <a:spcAft>
                <a:spcPts val="0"/>
              </a:spcAft>
              <a:buNone/>
            </a:pPr>
            <a:endParaRPr sz="1800" dirty="0">
              <a:solidFill>
                <a:srgbClr val="000000"/>
              </a:solidFill>
              <a:latin typeface="Arial"/>
              <a:ea typeface="Arial"/>
              <a:cs typeface="Arial"/>
              <a:sym typeface="Arial"/>
            </a:endParaRPr>
          </a:p>
          <a:p>
            <a:pPr marL="0" lvl="0" indent="0" algn="l" rtl="0">
              <a:spcBef>
                <a:spcPts val="0"/>
              </a:spcBef>
              <a:spcAft>
                <a:spcPts val="0"/>
              </a:spcAft>
              <a:buNone/>
            </a:pPr>
            <a:r>
              <a:rPr lang="en-US" sz="1800" dirty="0">
                <a:solidFill>
                  <a:srgbClr val="000000"/>
                </a:solidFill>
                <a:latin typeface="Arial"/>
                <a:ea typeface="Arial"/>
                <a:cs typeface="Arial"/>
                <a:sym typeface="Arial"/>
              </a:rPr>
              <a:t>If your password is not compliant with the new requirements, you will be scheduled for a forced reset in early 2023.</a:t>
            </a:r>
            <a:endParaRPr sz="1800" dirty="0">
              <a:solidFill>
                <a:srgbClr val="000000"/>
              </a:solidFill>
              <a:latin typeface="Arial"/>
              <a:ea typeface="Arial"/>
              <a:cs typeface="Arial"/>
              <a:sym typeface="Arial"/>
            </a:endParaRPr>
          </a:p>
          <a:p>
            <a:pPr marL="0" lvl="0" indent="0" algn="l" rtl="0">
              <a:spcBef>
                <a:spcPts val="750"/>
              </a:spcBef>
              <a:spcAft>
                <a:spcPts val="0"/>
              </a:spcAft>
              <a:buNone/>
            </a:pPr>
            <a:endParaRPr dirty="0"/>
          </a:p>
        </p:txBody>
      </p:sp>
      <p:sp>
        <p:nvSpPr>
          <p:cNvPr id="321" name="Google Shape;321;g59fae80368858c27_5"/>
          <p:cNvSpPr txBox="1">
            <a:spLocks noGrp="1"/>
          </p:cNvSpPr>
          <p:nvPr>
            <p:ph type="sldNum" idx="12"/>
          </p:nvPr>
        </p:nvSpPr>
        <p:spPr>
          <a:xfrm>
            <a:off x="8421624" y="4754880"/>
            <a:ext cx="457200" cy="365700"/>
          </a:xfrm>
          <a:prstGeom prst="rect">
            <a:avLst/>
          </a:prstGeom>
        </p:spPr>
        <p:txBody>
          <a:bodyPr spcFirstLastPara="1" wrap="square" lIns="0" tIns="0" rIns="0" bIns="25602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US"/>
              <a:t>7</a:t>
            </a:fld>
            <a:endParaRPr/>
          </a:p>
        </p:txBody>
      </p:sp>
      <p:sp>
        <p:nvSpPr>
          <p:cNvPr id="322" name="Google Shape;322;g59fae80368858c27_5"/>
          <p:cNvSpPr txBox="1">
            <a:spLocks noGrp="1"/>
          </p:cNvSpPr>
          <p:nvPr>
            <p:ph type="title"/>
          </p:nvPr>
        </p:nvSpPr>
        <p:spPr>
          <a:xfrm>
            <a:off x="640079" y="640080"/>
            <a:ext cx="7772400" cy="3849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US"/>
              <a:t>Continued</a:t>
            </a:r>
            <a:endParaRPr/>
          </a:p>
        </p:txBody>
      </p:sp>
      <p:pic>
        <p:nvPicPr>
          <p:cNvPr id="323" name="Google Shape;323;g59fae80368858c27_5"/>
          <p:cNvPicPr preferRelativeResize="0"/>
          <p:nvPr/>
        </p:nvPicPr>
        <p:blipFill>
          <a:blip r:embed="rId3">
            <a:alphaModFix/>
          </a:blip>
          <a:stretch>
            <a:fillRect/>
          </a:stretch>
        </p:blipFill>
        <p:spPr>
          <a:xfrm>
            <a:off x="1442987" y="3176338"/>
            <a:ext cx="6166582" cy="1446812"/>
          </a:xfrm>
          <a:prstGeom prst="rect">
            <a:avLst/>
          </a:prstGeom>
          <a:noFill/>
          <a:ln>
            <a:noFill/>
          </a:ln>
        </p:spPr>
      </p:pic>
    </p:spTree>
    <p:extLst>
      <p:ext uri="{BB962C8B-B14F-4D97-AF65-F5344CB8AC3E}">
        <p14:creationId xmlns:p14="http://schemas.microsoft.com/office/powerpoint/2010/main" val="883610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2"/>
          <p:cNvSpPr/>
          <p:nvPr/>
        </p:nvSpPr>
        <p:spPr>
          <a:xfrm>
            <a:off x="6689850" y="1385412"/>
            <a:ext cx="2039400" cy="145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2"/>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8</a:t>
            </a:fld>
            <a:endParaRPr/>
          </a:p>
        </p:txBody>
      </p:sp>
      <p:sp>
        <p:nvSpPr>
          <p:cNvPr id="298" name="Google Shape;298;p12"/>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a:latin typeface="Arial"/>
                <a:ea typeface="Arial"/>
                <a:cs typeface="Arial"/>
                <a:sym typeface="Arial"/>
              </a:rPr>
              <a:t>Research Day Updates</a:t>
            </a:r>
            <a:endParaRPr>
              <a:latin typeface="Arial"/>
              <a:ea typeface="Arial"/>
              <a:cs typeface="Arial"/>
              <a:sym typeface="Arial"/>
            </a:endParaRPr>
          </a:p>
        </p:txBody>
      </p:sp>
      <p:sp>
        <p:nvSpPr>
          <p:cNvPr id="299" name="Google Shape;299;p12"/>
          <p:cNvSpPr txBox="1"/>
          <p:nvPr/>
        </p:nvSpPr>
        <p:spPr>
          <a:xfrm>
            <a:off x="640079" y="1170662"/>
            <a:ext cx="5922450" cy="39702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US" sz="2000" b="1" dirty="0"/>
              <a:t>2023 Meeting Information</a:t>
            </a:r>
            <a:endParaRPr sz="2000" b="1" dirty="0"/>
          </a:p>
          <a:p>
            <a:pPr marL="457200" lvl="0" indent="-317500">
              <a:spcAft>
                <a:spcPts val="600"/>
              </a:spcAft>
              <a:buSzPts val="1400"/>
              <a:buChar char="●"/>
            </a:pPr>
            <a:r>
              <a:rPr lang="en-US" sz="1600" dirty="0"/>
              <a:t>In-person at the California Endowment (Center for Healthy Communities Los Angeles): 1000 North Alameda Street, Los Angeles, CA </a:t>
            </a:r>
            <a:r>
              <a:rPr lang="en-US" sz="1600" dirty="0" smtClean="0"/>
              <a:t>90012</a:t>
            </a:r>
          </a:p>
          <a:p>
            <a:pPr marL="457200" lvl="0" indent="-317500" algn="l" rtl="0">
              <a:spcBef>
                <a:spcPts val="0"/>
              </a:spcBef>
              <a:spcAft>
                <a:spcPts val="600"/>
              </a:spcAft>
              <a:buSzPts val="1400"/>
              <a:buChar char="●"/>
            </a:pPr>
            <a:r>
              <a:rPr lang="en-US" sz="1600" dirty="0" smtClean="0"/>
              <a:t>Wednesday</a:t>
            </a:r>
            <a:r>
              <a:rPr lang="en-US" sz="1600" dirty="0"/>
              <a:t>, May 10, </a:t>
            </a:r>
            <a:r>
              <a:rPr lang="en-US" sz="1600" dirty="0" smtClean="0"/>
              <a:t>2023</a:t>
            </a:r>
          </a:p>
          <a:p>
            <a:pPr marL="457200" lvl="0" indent="-317500" algn="l" rtl="0">
              <a:spcBef>
                <a:spcPts val="0"/>
              </a:spcBef>
              <a:spcAft>
                <a:spcPts val="600"/>
              </a:spcAft>
              <a:buSzPts val="1400"/>
              <a:buChar char="●"/>
            </a:pPr>
            <a:r>
              <a:rPr lang="en-US" sz="1600" dirty="0" smtClean="0"/>
              <a:t>Morning </a:t>
            </a:r>
            <a:r>
              <a:rPr lang="en-US" sz="1600" dirty="0"/>
              <a:t>Faculty Development Session (invitation only</a:t>
            </a:r>
            <a:r>
              <a:rPr lang="en-US" sz="1600" dirty="0" smtClean="0"/>
              <a:t>)</a:t>
            </a:r>
          </a:p>
          <a:p>
            <a:pPr marL="457200" lvl="0" indent="-317500" algn="l" rtl="0">
              <a:spcBef>
                <a:spcPts val="0"/>
              </a:spcBef>
              <a:spcAft>
                <a:spcPts val="600"/>
              </a:spcAft>
              <a:buSzPts val="1400"/>
              <a:buChar char="●"/>
            </a:pPr>
            <a:r>
              <a:rPr lang="en-US" sz="1600" dirty="0" smtClean="0"/>
              <a:t>Main </a:t>
            </a:r>
            <a:r>
              <a:rPr lang="en-US" sz="1600" dirty="0"/>
              <a:t>Research Day activities will be held in the </a:t>
            </a:r>
            <a:r>
              <a:rPr lang="en-US" sz="1600" dirty="0" smtClean="0"/>
              <a:t>afternoon</a:t>
            </a:r>
          </a:p>
          <a:p>
            <a:pPr marL="457200" lvl="0" indent="-317500" algn="l" rtl="0">
              <a:spcBef>
                <a:spcPts val="0"/>
              </a:spcBef>
              <a:spcAft>
                <a:spcPts val="600"/>
              </a:spcAft>
              <a:buSzPts val="1400"/>
              <a:buChar char="●"/>
            </a:pPr>
            <a:endParaRPr sz="500" dirty="0"/>
          </a:p>
          <a:p>
            <a:pPr marL="0" lvl="0" indent="0" algn="l" rtl="0">
              <a:spcBef>
                <a:spcPts val="0"/>
              </a:spcBef>
              <a:spcAft>
                <a:spcPts val="600"/>
              </a:spcAft>
              <a:buNone/>
            </a:pPr>
            <a:r>
              <a:rPr lang="en-US" sz="2000" b="1" dirty="0"/>
              <a:t>Abstract Submission</a:t>
            </a:r>
            <a:endParaRPr sz="2000" b="1" dirty="0"/>
          </a:p>
          <a:p>
            <a:pPr marL="457200" lvl="0" indent="-317500" algn="l" rtl="0">
              <a:spcBef>
                <a:spcPts val="0"/>
              </a:spcBef>
              <a:spcAft>
                <a:spcPts val="600"/>
              </a:spcAft>
              <a:buSzPts val="1400"/>
              <a:buChar char="●"/>
            </a:pPr>
            <a:r>
              <a:rPr lang="en-US" sz="1600" dirty="0"/>
              <a:t>Abstracts will be due April 7, 2023. </a:t>
            </a:r>
            <a:endParaRPr lang="en-US" sz="1600" dirty="0" smtClean="0"/>
          </a:p>
          <a:p>
            <a:pPr marL="457200" lvl="0" indent="-317500" algn="l" rtl="0">
              <a:spcBef>
                <a:spcPts val="0"/>
              </a:spcBef>
              <a:spcAft>
                <a:spcPts val="600"/>
              </a:spcAft>
              <a:buSzPts val="1400"/>
              <a:buChar char="●"/>
            </a:pPr>
            <a:r>
              <a:rPr lang="en-US" sz="1600" dirty="0" smtClean="0"/>
              <a:t>More details to be announced after winter break</a:t>
            </a:r>
            <a:endParaRPr sz="1600" dirty="0"/>
          </a:p>
          <a:p>
            <a:pPr marL="0" lvl="0" indent="0" algn="l" rtl="0">
              <a:spcBef>
                <a:spcPts val="0"/>
              </a:spcBef>
              <a:spcAft>
                <a:spcPts val="0"/>
              </a:spcAft>
              <a:buNone/>
            </a:pPr>
            <a:endParaRPr b="1" dirty="0"/>
          </a:p>
          <a:p>
            <a:pPr marL="0" lvl="0" indent="0" algn="l" rtl="0">
              <a:spcBef>
                <a:spcPts val="0"/>
              </a:spcBef>
              <a:spcAft>
                <a:spcPts val="0"/>
              </a:spcAft>
              <a:buNone/>
            </a:pPr>
            <a:endParaRPr b="1" dirty="0"/>
          </a:p>
        </p:txBody>
      </p:sp>
      <p:pic>
        <p:nvPicPr>
          <p:cNvPr id="300" name="Google Shape;300;p12"/>
          <p:cNvPicPr preferRelativeResize="0"/>
          <p:nvPr/>
        </p:nvPicPr>
        <p:blipFill>
          <a:blip r:embed="rId3">
            <a:alphaModFix/>
          </a:blip>
          <a:stretch>
            <a:fillRect/>
          </a:stretch>
        </p:blipFill>
        <p:spPr>
          <a:xfrm>
            <a:off x="6808125" y="1576900"/>
            <a:ext cx="1802825" cy="1070200"/>
          </a:xfrm>
          <a:prstGeom prst="rect">
            <a:avLst/>
          </a:prstGeom>
          <a:noFill/>
          <a:ln>
            <a:noFill/>
          </a:ln>
        </p:spPr>
      </p:pic>
      <p:pic>
        <p:nvPicPr>
          <p:cNvPr id="302" name="Google Shape;302;p12"/>
          <p:cNvPicPr preferRelativeResize="0"/>
          <p:nvPr/>
        </p:nvPicPr>
        <p:blipFill>
          <a:blip r:embed="rId4">
            <a:alphaModFix/>
          </a:blip>
          <a:stretch>
            <a:fillRect/>
          </a:stretch>
        </p:blipFill>
        <p:spPr>
          <a:xfrm>
            <a:off x="6809100" y="3387538"/>
            <a:ext cx="1897500" cy="1070187"/>
          </a:xfrm>
          <a:prstGeom prst="rect">
            <a:avLst/>
          </a:prstGeom>
          <a:noFill/>
          <a:ln>
            <a:noFill/>
          </a:ln>
        </p:spPr>
      </p:pic>
    </p:spTree>
    <p:extLst>
      <p:ext uri="{BB962C8B-B14F-4D97-AF65-F5344CB8AC3E}">
        <p14:creationId xmlns:p14="http://schemas.microsoft.com/office/powerpoint/2010/main" val="1724999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9</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smtClean="0"/>
              <a:t>Holiday Gathering</a:t>
            </a:r>
            <a:endParaRPr dirty="0">
              <a:latin typeface="+mj-lt"/>
            </a:endParaRPr>
          </a:p>
        </p:txBody>
      </p:sp>
      <p:sp>
        <p:nvSpPr>
          <p:cNvPr id="2" name="Rectangle 2"/>
          <p:cNvSpPr>
            <a:spLocks noChangeArrowheads="1"/>
          </p:cNvSpPr>
          <p:nvPr/>
        </p:nvSpPr>
        <p:spPr bwMode="auto">
          <a:xfrm>
            <a:off x="640079" y="2629435"/>
            <a:ext cx="77815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Friday, December 16</a:t>
            </a:r>
            <a:r>
              <a:rPr kumimoji="0" lang="en-US" altLang="en-US" sz="2000" b="1"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rPr>
              <a:t>th</a:t>
            </a:r>
            <a:r>
              <a:rPr kumimoji="0" lang="en-US" altLang="en-US" sz="2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from 5:30-8:30pm</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lang="en-US" altLang="en-US" sz="2000" b="1" dirty="0" smtClean="0">
                <a:solidFill>
                  <a:schemeClr val="tx1"/>
                </a:solidFill>
                <a:latin typeface="Arial" panose="020B0604020202020204" pitchFamily="34" charset="0"/>
                <a:ea typeface="Calibri" panose="020F0502020204030204" pitchFamily="34" charset="0"/>
              </a:rPr>
              <a:t>UCLA Luskin Conference Center</a:t>
            </a:r>
          </a:p>
          <a:p>
            <a:pPr marL="285750" marR="0" lvl="0" indent="-285750" algn="l"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000" b="1" i="0" u="none" strike="noStrike" cap="none" normalizeH="0" baseline="0" dirty="0" smtClean="0">
                <a:ln>
                  <a:noFill/>
                </a:ln>
                <a:solidFill>
                  <a:srgbClr val="00B050"/>
                </a:solidFill>
                <a:effectLst/>
                <a:latin typeface="Arial" panose="020B0604020202020204" pitchFamily="34" charset="0"/>
                <a:ea typeface="Calibri" panose="020F0502020204030204" pitchFamily="34" charset="0"/>
              </a:rPr>
              <a:t>RSVP by Friday, December 9: </a:t>
            </a:r>
            <a:r>
              <a:rPr lang="en-US" altLang="en-US" sz="2000" dirty="0">
                <a:solidFill>
                  <a:schemeClr val="tx1"/>
                </a:solidFill>
                <a:latin typeface="Arial" panose="020B0604020202020204" pitchFamily="34" charset="0"/>
                <a:ea typeface="Calibri" panose="020F0502020204030204" pitchFamily="34" charset="0"/>
                <a:hlinkClick r:id="rId3"/>
              </a:rPr>
              <a:t>http://evite.me/kNBFdYXCCa</a:t>
            </a:r>
            <a:r>
              <a:rPr lang="en-US" altLang="en-US" sz="2000" dirty="0">
                <a:solidFill>
                  <a:schemeClr val="tx1"/>
                </a:solidFill>
                <a:latin typeface="Arial" panose="020B0604020202020204" pitchFamily="34" charset="0"/>
                <a:ea typeface="Calibri" panose="020F0502020204030204" pitchFamily="34" charset="0"/>
              </a:rPr>
              <a:t> </a:t>
            </a:r>
            <a:r>
              <a:rPr lang="en-US" altLang="en-US" sz="2000" dirty="0" smtClean="0">
                <a:solidFill>
                  <a:schemeClr val="tx1"/>
                </a:solidFill>
                <a:latin typeface="Arial" panose="020B0604020202020204" pitchFamily="34" charset="0"/>
                <a:ea typeface="Calibri" panose="020F0502020204030204" pitchFamily="34" charset="0"/>
              </a:rPr>
              <a:t>(</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include your first and last name and email address when you respond)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4"/>
          <a:srcRect t="7214" b="53100"/>
          <a:stretch/>
        </p:blipFill>
        <p:spPr>
          <a:xfrm>
            <a:off x="2144026" y="1180421"/>
            <a:ext cx="4764505" cy="1296573"/>
          </a:xfrm>
          <a:prstGeom prst="rect">
            <a:avLst/>
          </a:prstGeom>
        </p:spPr>
      </p:pic>
    </p:spTree>
    <p:extLst>
      <p:ext uri="{BB962C8B-B14F-4D97-AF65-F5344CB8AC3E}">
        <p14:creationId xmlns:p14="http://schemas.microsoft.com/office/powerpoint/2010/main" val="1089586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3200</TotalTime>
  <Words>1363</Words>
  <Application>Microsoft Office PowerPoint</Application>
  <PresentationFormat>On-screen Show (16:9)</PresentationFormat>
  <Paragraphs>211</Paragraphs>
  <Slides>23</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Helvetica Neue</vt:lpstr>
      <vt:lpstr>Roboto</vt:lpstr>
      <vt:lpstr>Helvetica</vt:lpstr>
      <vt:lpstr>Source Sans Pro</vt:lpstr>
      <vt:lpstr>Helvetica Regular</vt:lpstr>
      <vt:lpstr>Calibri</vt:lpstr>
      <vt:lpstr>Arial</vt:lpstr>
      <vt:lpstr>presentation-01-dark</vt:lpstr>
      <vt:lpstr>presentation-02</vt:lpstr>
      <vt:lpstr>1_presentation-02</vt:lpstr>
      <vt:lpstr>PowerPoint Presentation</vt:lpstr>
      <vt:lpstr>Recently Processed Awards</vt:lpstr>
      <vt:lpstr>Recently Submitted Proposals</vt:lpstr>
      <vt:lpstr>Winter Closure</vt:lpstr>
      <vt:lpstr>Updated COVID Guidance for Supervisors</vt:lpstr>
      <vt:lpstr>Password Compliance</vt:lpstr>
      <vt:lpstr>Continued</vt:lpstr>
      <vt:lpstr>Research Day Updates</vt:lpstr>
      <vt:lpstr>Holiday Gathering</vt:lpstr>
      <vt:lpstr>Monthly Research Unit Meetings</vt:lpstr>
      <vt:lpstr>Family Medicine Grand Rounds</vt:lpstr>
      <vt:lpstr>Justice, Equity, Diversity, and Inclusion</vt:lpstr>
      <vt:lpstr>Increase in Meal Rates </vt:lpstr>
      <vt:lpstr>Increase in Meal Rates </vt:lpstr>
      <vt:lpstr>Travel Reimbursements</vt:lpstr>
      <vt:lpstr>Travel Reimbursements</vt:lpstr>
      <vt:lpstr>POLL – BEST HOLIDAY MOVIE</vt:lpstr>
      <vt:lpstr>New NIH Data Management and Sharing Policy</vt:lpstr>
      <vt:lpstr>New NIH Forms H</vt:lpstr>
      <vt:lpstr>Upcoming NIH Virtual Courses (free)</vt:lpstr>
      <vt:lpstr>Upcoming Guidance</vt:lpstr>
      <vt:lpstr>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Sheehan, Laura W.</cp:lastModifiedBy>
  <cp:revision>33</cp:revision>
  <dcterms:created xsi:type="dcterms:W3CDTF">2022-06-02T00:23:03Z</dcterms:created>
  <dcterms:modified xsi:type="dcterms:W3CDTF">2023-01-03T19:33:55Z</dcterms:modified>
</cp:coreProperties>
</file>