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67" r:id="rId3"/>
  </p:sldMasterIdLst>
  <p:notesMasterIdLst>
    <p:notesMasterId r:id="rId47"/>
  </p:notesMasterIdLst>
  <p:sldIdLst>
    <p:sldId id="256" r:id="rId4"/>
    <p:sldId id="273" r:id="rId5"/>
    <p:sldId id="274" r:id="rId6"/>
    <p:sldId id="329" r:id="rId7"/>
    <p:sldId id="339" r:id="rId8"/>
    <p:sldId id="342" r:id="rId9"/>
    <p:sldId id="287" r:id="rId10"/>
    <p:sldId id="280" r:id="rId11"/>
    <p:sldId id="302" r:id="rId12"/>
    <p:sldId id="344" r:id="rId13"/>
    <p:sldId id="345" r:id="rId14"/>
    <p:sldId id="346" r:id="rId15"/>
    <p:sldId id="343" r:id="rId16"/>
    <p:sldId id="328" r:id="rId17"/>
    <p:sldId id="347" r:id="rId18"/>
    <p:sldId id="348" r:id="rId19"/>
    <p:sldId id="350" r:id="rId20"/>
    <p:sldId id="352" r:id="rId21"/>
    <p:sldId id="351" r:id="rId22"/>
    <p:sldId id="353" r:id="rId23"/>
    <p:sldId id="354" r:id="rId24"/>
    <p:sldId id="355" r:id="rId25"/>
    <p:sldId id="356" r:id="rId26"/>
    <p:sldId id="357" r:id="rId27"/>
    <p:sldId id="340" r:id="rId28"/>
    <p:sldId id="358" r:id="rId29"/>
    <p:sldId id="359" r:id="rId30"/>
    <p:sldId id="360" r:id="rId31"/>
    <p:sldId id="361" r:id="rId32"/>
    <p:sldId id="341" r:id="rId33"/>
    <p:sldId id="362" r:id="rId34"/>
    <p:sldId id="363" r:id="rId35"/>
    <p:sldId id="364" r:id="rId36"/>
    <p:sldId id="365" r:id="rId37"/>
    <p:sldId id="366" r:id="rId38"/>
    <p:sldId id="331" r:id="rId39"/>
    <p:sldId id="367" r:id="rId40"/>
    <p:sldId id="368" r:id="rId41"/>
    <p:sldId id="369" r:id="rId42"/>
    <p:sldId id="271" r:id="rId43"/>
    <p:sldId id="371" r:id="rId44"/>
    <p:sldId id="370" r:id="rId45"/>
    <p:sldId id="272" r:id="rId46"/>
  </p:sldIdLst>
  <p:sldSz cx="9144000" cy="5143500" type="screen16x9"/>
  <p:notesSz cx="6858000" cy="9144000"/>
  <p:embeddedFontLst>
    <p:embeddedFont>
      <p:font typeface="Copperplate Gothic Bold" panose="020E0705020206020404" pitchFamily="34" charset="0"/>
      <p:regular r:id="rId48"/>
    </p:embeddedFont>
    <p:embeddedFont>
      <p:font typeface="Helvetica Neue" panose="020B0604020202020204" charset="0"/>
      <p:regular r:id="rId49"/>
      <p:bold r:id="rId50"/>
      <p:italic r:id="rId51"/>
      <p:boldItalic r:id="rId52"/>
    </p:embeddedFont>
    <p:embeddedFont>
      <p:font typeface="Helvetica" panose="020B0604020202020204" pitchFamily="34" charset="0"/>
      <p:regular r:id="rId53"/>
      <p:bold r:id="rId54"/>
      <p:italic r:id="rId55"/>
      <p:boldItalic r:id="rId56"/>
    </p:embeddedFont>
    <p:embeddedFont>
      <p:font typeface="Source Sans Pro" panose="020B0503030403020204" pitchFamily="34" charset="0"/>
      <p:regular r:id="rId57"/>
      <p:bold r:id="rId58"/>
      <p:italic r:id="rId59"/>
      <p:boldItalic r:id="rId60"/>
    </p:embeddedFont>
    <p:embeddedFont>
      <p:font typeface="Ink Free" panose="03080402000500000000" pitchFamily="66" charset="0"/>
      <p:regular r:id="rId61"/>
    </p:embeddedFont>
    <p:embeddedFont>
      <p:font typeface="Calibri" panose="020F050202020403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gIQWtj1xtR1O4eVgep4g6VQik9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5A45"/>
    <a:srgbClr val="EDF0F7"/>
    <a:srgbClr val="E6E6E6"/>
    <a:srgbClr val="E4E4E4"/>
    <a:srgbClr val="F9F9F9"/>
    <a:srgbClr val="205E6B"/>
    <a:srgbClr val="185768"/>
    <a:srgbClr val="01588C"/>
    <a:srgbClr val="006600"/>
    <a:srgbClr val="F8B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4DB4C-8F9F-4031-8EC6-0B126F8A54F6}">
  <a:tblStyle styleId="{4F34DB4C-8F9F-4031-8EC6-0B126F8A54F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61" autoAdjust="0"/>
    <p:restoredTop sz="94660"/>
  </p:normalViewPr>
  <p:slideViewPr>
    <p:cSldViewPr snapToGrid="0">
      <p:cViewPr>
        <p:scale>
          <a:sx n="70" d="100"/>
          <a:sy n="70" d="100"/>
        </p:scale>
        <p:origin x="828"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font" Target="fonts/font11.fntdata"/><Relationship Id="rId66" Type="http://customschemas.google.com/relationships/presentationmetadata" Target="metadata"/><Relationship Id="rId5" Type="http://schemas.openxmlformats.org/officeDocument/2006/relationships/slide" Target="slides/slide2.xml"/><Relationship Id="rId61" Type="http://schemas.openxmlformats.org/officeDocument/2006/relationships/font" Target="fonts/font1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2.fntdata"/><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3.fntdata"/><Relationship Id="rId5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6495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279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416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7558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8789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8941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437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6967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4861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453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412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805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6585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9911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1082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8552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897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295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157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691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1669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267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815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pener">
  <p:cSld name="Title Opener">
    <p:spTree>
      <p:nvGrpSpPr>
        <p:cNvPr id="1" name="Shape 17"/>
        <p:cNvGrpSpPr/>
        <p:nvPr/>
      </p:nvGrpSpPr>
      <p:grpSpPr>
        <a:xfrm>
          <a:off x="0" y="0"/>
          <a:ext cx="0" cy="0"/>
          <a:chOff x="0" y="0"/>
          <a:chExt cx="0" cy="0"/>
        </a:xfrm>
      </p:grpSpPr>
      <p:sp>
        <p:nvSpPr>
          <p:cNvPr id="18" name="Google Shape;18;p27"/>
          <p:cNvSpPr/>
          <p:nvPr/>
        </p:nvSpPr>
        <p:spPr>
          <a:xfrm>
            <a:off x="640080" y="2409443"/>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19" name="Google Shape;19;p27"/>
          <p:cNvSpPr/>
          <p:nvPr/>
        </p:nvSpPr>
        <p:spPr>
          <a:xfrm>
            <a:off x="640080" y="1322135"/>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20" name="Google Shape;20;p27"/>
          <p:cNvSpPr txBox="1">
            <a:spLocks noGrp="1"/>
          </p:cNvSpPr>
          <p:nvPr>
            <p:ph type="body" idx="1"/>
          </p:nvPr>
        </p:nvSpPr>
        <p:spPr>
          <a:xfrm>
            <a:off x="640078" y="4378865"/>
            <a:ext cx="1188720" cy="268792"/>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27"/>
          <p:cNvSpPr txBox="1">
            <a:spLocks noGrp="1"/>
          </p:cNvSpPr>
          <p:nvPr>
            <p:ph type="body" idx="2"/>
          </p:nvPr>
        </p:nvSpPr>
        <p:spPr>
          <a:xfrm>
            <a:off x="640078" y="4561745"/>
            <a:ext cx="1624612" cy="268792"/>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27"/>
          <p:cNvSpPr txBox="1">
            <a:spLocks noGrp="1"/>
          </p:cNvSpPr>
          <p:nvPr>
            <p:ph type="body" idx="3"/>
          </p:nvPr>
        </p:nvSpPr>
        <p:spPr>
          <a:xfrm>
            <a:off x="640080" y="1645920"/>
            <a:ext cx="3383280" cy="213392"/>
          </a:xfrm>
          <a:prstGeom prst="rect">
            <a:avLst/>
          </a:prstGeom>
          <a:noFill/>
          <a:ln>
            <a:noFill/>
          </a:ln>
        </p:spPr>
        <p:txBody>
          <a:bodyPr spcFirstLastPara="1" wrap="square" lIns="18275" tIns="0" rIns="0" bIns="0" anchor="t" anchorCtr="0">
            <a:spAutoFit/>
          </a:bodyPr>
          <a:lstStyle>
            <a:lvl1pPr marL="457200" lvl="0" indent="-228600" algn="l">
              <a:lnSpc>
                <a:spcPct val="90000"/>
              </a:lnSpc>
              <a:spcBef>
                <a:spcPts val="750"/>
              </a:spcBef>
              <a:spcAft>
                <a:spcPts val="0"/>
              </a:spcAft>
              <a:buClr>
                <a:schemeClr val="lt1"/>
              </a:buClr>
              <a:buSzPts val="800"/>
              <a:buNone/>
              <a:defRPr sz="800" cap="none">
                <a:latin typeface="+mn-lt"/>
                <a:ea typeface="Helvetica Neue"/>
                <a:cs typeface="Helvetica Neue"/>
                <a:sym typeface="Helvetica Neue"/>
              </a:defRPr>
            </a:lvl1pPr>
            <a:lvl2pPr marL="914400" lvl="1" indent="-228600" algn="l">
              <a:lnSpc>
                <a:spcPct val="90000"/>
              </a:lnSpc>
              <a:spcBef>
                <a:spcPts val="375"/>
              </a:spcBef>
              <a:spcAft>
                <a:spcPts val="0"/>
              </a:spcAft>
              <a:buClr>
                <a:schemeClr val="lt1"/>
              </a:buClr>
              <a:buSzPts val="800"/>
              <a:buFont typeface="Arial"/>
              <a:buNone/>
              <a:defRPr sz="800">
                <a:latin typeface="Helvetica Neue"/>
                <a:ea typeface="Helvetica Neue"/>
                <a:cs typeface="Helvetica Neue"/>
                <a:sym typeface="Helvetica Neue"/>
              </a:defRPr>
            </a:lvl2pPr>
            <a:lvl3pPr marL="1371600" lvl="2"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3pPr>
            <a:lvl4pPr marL="1828800" lvl="3"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4pPr>
            <a:lvl5pPr marL="2286000" lvl="4"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27"/>
          <p:cNvSpPr>
            <a:spLocks noGrp="1"/>
          </p:cNvSpPr>
          <p:nvPr>
            <p:ph type="pic" idx="4"/>
          </p:nvPr>
        </p:nvSpPr>
        <p:spPr>
          <a:xfrm>
            <a:off x="640079" y="442002"/>
            <a:ext cx="5759450" cy="370101"/>
          </a:xfrm>
          <a:prstGeom prst="rect">
            <a:avLst/>
          </a:prstGeom>
          <a:noFill/>
          <a:ln>
            <a:noFill/>
          </a:ln>
        </p:spPr>
      </p:sp>
      <p:sp>
        <p:nvSpPr>
          <p:cNvPr id="24" name="Google Shape;24;p27"/>
          <p:cNvSpPr txBox="1">
            <a:spLocks noGrp="1"/>
          </p:cNvSpPr>
          <p:nvPr>
            <p:ph type="body" idx="5"/>
          </p:nvPr>
        </p:nvSpPr>
        <p:spPr>
          <a:xfrm>
            <a:off x="3110248" y="3239110"/>
            <a:ext cx="5867974" cy="343412"/>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27"/>
          <p:cNvSpPr txBox="1">
            <a:spLocks noGrp="1"/>
          </p:cNvSpPr>
          <p:nvPr>
            <p:ph type="body" idx="6"/>
          </p:nvPr>
        </p:nvSpPr>
        <p:spPr>
          <a:xfrm>
            <a:off x="3509494" y="3642860"/>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27"/>
          <p:cNvSpPr txBox="1">
            <a:spLocks noGrp="1"/>
          </p:cNvSpPr>
          <p:nvPr>
            <p:ph type="body" idx="7"/>
          </p:nvPr>
        </p:nvSpPr>
        <p:spPr>
          <a:xfrm>
            <a:off x="3509494" y="4050407"/>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27"/>
          <p:cNvSpPr txBox="1">
            <a:spLocks noGrp="1"/>
          </p:cNvSpPr>
          <p:nvPr>
            <p:ph type="body" idx="8"/>
          </p:nvPr>
        </p:nvSpPr>
        <p:spPr>
          <a:xfrm>
            <a:off x="3509494" y="4842153"/>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27"/>
          <p:cNvSpPr txBox="1">
            <a:spLocks noGrp="1"/>
          </p:cNvSpPr>
          <p:nvPr>
            <p:ph type="body" idx="9"/>
          </p:nvPr>
        </p:nvSpPr>
        <p:spPr>
          <a:xfrm>
            <a:off x="640080" y="2145424"/>
            <a:ext cx="7772400" cy="601190"/>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750"/>
              </a:spcBef>
              <a:spcAft>
                <a:spcPts val="0"/>
              </a:spcAft>
              <a:buClr>
                <a:schemeClr val="lt1"/>
              </a:buClr>
              <a:buSzPts val="3600"/>
              <a:buNone/>
              <a:defRPr sz="3600" b="1">
                <a:latin typeface="+mn-lt"/>
              </a:defRPr>
            </a:lvl1pPr>
            <a:lvl2pPr marL="914400" lvl="1" indent="-228600" algn="l">
              <a:lnSpc>
                <a:spcPct val="90000"/>
              </a:lnSpc>
              <a:spcBef>
                <a:spcPts val="375"/>
              </a:spcBef>
              <a:spcAft>
                <a:spcPts val="0"/>
              </a:spcAft>
              <a:buClr>
                <a:schemeClr val="lt1"/>
              </a:buClr>
              <a:buSzPts val="3600"/>
              <a:buNone/>
              <a:defRPr sz="3600" b="1"/>
            </a:lvl2pPr>
            <a:lvl3pPr marL="1371600" lvl="2" indent="-228600" algn="l">
              <a:lnSpc>
                <a:spcPct val="90000"/>
              </a:lnSpc>
              <a:spcBef>
                <a:spcPts val="375"/>
              </a:spcBef>
              <a:spcAft>
                <a:spcPts val="0"/>
              </a:spcAft>
              <a:buClr>
                <a:schemeClr val="lt1"/>
              </a:buClr>
              <a:buSzPts val="3600"/>
              <a:buNone/>
              <a:defRPr sz="3600" b="1"/>
            </a:lvl3pPr>
            <a:lvl4pPr marL="1828800" lvl="3" indent="-228600" algn="l">
              <a:lnSpc>
                <a:spcPct val="90000"/>
              </a:lnSpc>
              <a:spcBef>
                <a:spcPts val="375"/>
              </a:spcBef>
              <a:spcAft>
                <a:spcPts val="0"/>
              </a:spcAft>
              <a:buClr>
                <a:schemeClr val="lt1"/>
              </a:buClr>
              <a:buSzPts val="3600"/>
              <a:buNone/>
              <a:defRPr sz="3600" b="1"/>
            </a:lvl4pPr>
            <a:lvl5pPr marL="2286000" lvl="4" indent="-228600" algn="l">
              <a:lnSpc>
                <a:spcPct val="90000"/>
              </a:lnSpc>
              <a:spcBef>
                <a:spcPts val="375"/>
              </a:spcBef>
              <a:spcAft>
                <a:spcPts val="0"/>
              </a:spcAft>
              <a:buClr>
                <a:schemeClr val="lt1"/>
              </a:buClr>
              <a:buSzPts val="3600"/>
              <a:buNone/>
              <a:defRPr sz="3600"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44">
          <p15:clr>
            <a:srgbClr val="FBAE40"/>
          </p15:clr>
        </p15:guide>
        <p15:guide id="2" orient="horz" pos="276">
          <p15:clr>
            <a:srgbClr val="FBAE40"/>
          </p15:clr>
        </p15:guide>
        <p15:guide id="3" pos="4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w/one image on Left">
  <p:cSld name="Header w/one image on Left">
    <p:spTree>
      <p:nvGrpSpPr>
        <p:cNvPr id="1" name="Shape 95"/>
        <p:cNvGrpSpPr/>
        <p:nvPr/>
      </p:nvGrpSpPr>
      <p:grpSpPr>
        <a:xfrm>
          <a:off x="0" y="0"/>
          <a:ext cx="0" cy="0"/>
          <a:chOff x="0" y="0"/>
          <a:chExt cx="0" cy="0"/>
        </a:xfrm>
      </p:grpSpPr>
      <p:sp>
        <p:nvSpPr>
          <p:cNvPr id="96" name="Google Shape;96;p39"/>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7" name="Google Shape;97;p3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98" name="Google Shape;98;p39"/>
          <p:cNvSpPr txBox="1">
            <a:spLocks noGrp="1"/>
          </p:cNvSpPr>
          <p:nvPr>
            <p:ph type="body" idx="1"/>
          </p:nvPr>
        </p:nvSpPr>
        <p:spPr>
          <a:xfrm>
            <a:off x="4572000" y="1828800"/>
            <a:ext cx="3840478" cy="318036"/>
          </a:xfrm>
          <a:prstGeom prst="rect">
            <a:avLst/>
          </a:prstGeom>
          <a:noFill/>
          <a:ln>
            <a:noFill/>
          </a:ln>
        </p:spPr>
        <p:txBody>
          <a:bodyPr spcFirstLastPara="1" wrap="square" lIns="36575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39"/>
          <p:cNvSpPr txBox="1">
            <a:spLocks noGrp="1"/>
          </p:cNvSpPr>
          <p:nvPr>
            <p:ph type="body" idx="2"/>
          </p:nvPr>
        </p:nvSpPr>
        <p:spPr>
          <a:xfrm>
            <a:off x="4571999" y="1463040"/>
            <a:ext cx="3840479" cy="318036"/>
          </a:xfrm>
          <a:prstGeom prst="rect">
            <a:avLst/>
          </a:prstGeom>
          <a:noFill/>
          <a:ln>
            <a:noFill/>
          </a:ln>
        </p:spPr>
        <p:txBody>
          <a:bodyPr spcFirstLastPara="1" wrap="square" lIns="36575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0" name="Google Shape;100;p39"/>
          <p:cNvSpPr>
            <a:spLocks noGrp="1"/>
          </p:cNvSpPr>
          <p:nvPr>
            <p:ph type="pic" idx="3"/>
          </p:nvPr>
        </p:nvSpPr>
        <p:spPr>
          <a:xfrm>
            <a:off x="640080" y="1463040"/>
            <a:ext cx="3931920" cy="3108960"/>
          </a:xfrm>
          <a:prstGeom prst="rect">
            <a:avLst/>
          </a:prstGeom>
          <a:solidFill>
            <a:srgbClr val="DBE7F5"/>
          </a:solidFill>
          <a:ln>
            <a:noFill/>
          </a:ln>
        </p:spPr>
      </p:sp>
      <p:sp>
        <p:nvSpPr>
          <p:cNvPr id="101" name="Google Shape;101;p3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w/two images">
  <p:cSld name="Header w/two images">
    <p:spTree>
      <p:nvGrpSpPr>
        <p:cNvPr id="1" name="Shape 102"/>
        <p:cNvGrpSpPr/>
        <p:nvPr/>
      </p:nvGrpSpPr>
      <p:grpSpPr>
        <a:xfrm>
          <a:off x="0" y="0"/>
          <a:ext cx="0" cy="0"/>
          <a:chOff x="0" y="0"/>
          <a:chExt cx="0" cy="0"/>
        </a:xfrm>
      </p:grpSpPr>
      <p:sp>
        <p:nvSpPr>
          <p:cNvPr id="103" name="Google Shape;103;p40"/>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04" name="Google Shape;104;p4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05" name="Google Shape;105;p40"/>
          <p:cNvSpPr>
            <a:spLocks noGrp="1"/>
          </p:cNvSpPr>
          <p:nvPr>
            <p:ph type="pic" idx="2"/>
          </p:nvPr>
        </p:nvSpPr>
        <p:spPr>
          <a:xfrm>
            <a:off x="639952" y="1463040"/>
            <a:ext cx="3749039" cy="2057400"/>
          </a:xfrm>
          <a:prstGeom prst="rect">
            <a:avLst/>
          </a:prstGeom>
          <a:solidFill>
            <a:srgbClr val="DBE7F5"/>
          </a:solidFill>
          <a:ln>
            <a:noFill/>
          </a:ln>
        </p:spPr>
      </p:sp>
      <p:sp>
        <p:nvSpPr>
          <p:cNvPr id="106" name="Google Shape;106;p40"/>
          <p:cNvSpPr txBox="1">
            <a:spLocks noGrp="1"/>
          </p:cNvSpPr>
          <p:nvPr>
            <p:ph type="body" idx="1"/>
          </p:nvPr>
        </p:nvSpPr>
        <p:spPr>
          <a:xfrm>
            <a:off x="640080" y="3566160"/>
            <a:ext cx="3749039"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7" name="Google Shape;107;p4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0"/>
          <p:cNvSpPr>
            <a:spLocks noGrp="1"/>
          </p:cNvSpPr>
          <p:nvPr>
            <p:ph type="pic" idx="3"/>
          </p:nvPr>
        </p:nvSpPr>
        <p:spPr>
          <a:xfrm>
            <a:off x="4666262" y="1466850"/>
            <a:ext cx="3749039" cy="2057400"/>
          </a:xfrm>
          <a:prstGeom prst="rect">
            <a:avLst/>
          </a:prstGeom>
          <a:solidFill>
            <a:srgbClr val="DBE7F5"/>
          </a:solidFill>
          <a:ln>
            <a:noFill/>
          </a:ln>
        </p:spPr>
      </p:sp>
      <p:sp>
        <p:nvSpPr>
          <p:cNvPr id="109" name="Google Shape;109;p40"/>
          <p:cNvSpPr txBox="1">
            <a:spLocks noGrp="1"/>
          </p:cNvSpPr>
          <p:nvPr>
            <p:ph type="body" idx="4"/>
          </p:nvPr>
        </p:nvSpPr>
        <p:spPr>
          <a:xfrm>
            <a:off x="4666390" y="3569970"/>
            <a:ext cx="3749039"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w/three images">
  <p:cSld name="Header w/three images">
    <p:spTree>
      <p:nvGrpSpPr>
        <p:cNvPr id="1" name="Shape 110"/>
        <p:cNvGrpSpPr/>
        <p:nvPr/>
      </p:nvGrpSpPr>
      <p:grpSpPr>
        <a:xfrm>
          <a:off x="0" y="0"/>
          <a:ext cx="0" cy="0"/>
          <a:chOff x="0" y="0"/>
          <a:chExt cx="0" cy="0"/>
        </a:xfrm>
      </p:grpSpPr>
      <p:sp>
        <p:nvSpPr>
          <p:cNvPr id="111" name="Google Shape;111;p4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12" name="Google Shape;112;p4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13" name="Google Shape;113;p41"/>
          <p:cNvSpPr>
            <a:spLocks noGrp="1"/>
          </p:cNvSpPr>
          <p:nvPr>
            <p:ph type="pic" idx="2"/>
          </p:nvPr>
        </p:nvSpPr>
        <p:spPr>
          <a:xfrm>
            <a:off x="639952" y="1463040"/>
            <a:ext cx="2468880" cy="2057400"/>
          </a:xfrm>
          <a:prstGeom prst="rect">
            <a:avLst/>
          </a:prstGeom>
          <a:solidFill>
            <a:srgbClr val="DBE7F5"/>
          </a:solidFill>
          <a:ln>
            <a:noFill/>
          </a:ln>
        </p:spPr>
      </p:sp>
      <p:sp>
        <p:nvSpPr>
          <p:cNvPr id="114" name="Google Shape;114;p41"/>
          <p:cNvSpPr txBox="1">
            <a:spLocks noGrp="1"/>
          </p:cNvSpPr>
          <p:nvPr>
            <p:ph type="body" idx="1"/>
          </p:nvPr>
        </p:nvSpPr>
        <p:spPr>
          <a:xfrm>
            <a:off x="5943600" y="3566160"/>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41"/>
          <p:cNvSpPr>
            <a:spLocks noGrp="1"/>
          </p:cNvSpPr>
          <p:nvPr>
            <p:ph type="pic" idx="3"/>
          </p:nvPr>
        </p:nvSpPr>
        <p:spPr>
          <a:xfrm>
            <a:off x="5943600" y="1463040"/>
            <a:ext cx="2468880" cy="2057400"/>
          </a:xfrm>
          <a:prstGeom prst="rect">
            <a:avLst/>
          </a:prstGeom>
          <a:solidFill>
            <a:srgbClr val="DBE7F5"/>
          </a:solidFill>
          <a:ln>
            <a:noFill/>
          </a:ln>
        </p:spPr>
      </p:sp>
      <p:sp>
        <p:nvSpPr>
          <p:cNvPr id="116" name="Google Shape;116;p41"/>
          <p:cNvSpPr txBox="1">
            <a:spLocks noGrp="1"/>
          </p:cNvSpPr>
          <p:nvPr>
            <p:ph type="body" idx="4"/>
          </p:nvPr>
        </p:nvSpPr>
        <p:spPr>
          <a:xfrm>
            <a:off x="3291840" y="3566160"/>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41"/>
          <p:cNvSpPr>
            <a:spLocks noGrp="1"/>
          </p:cNvSpPr>
          <p:nvPr>
            <p:ph type="pic" idx="5"/>
          </p:nvPr>
        </p:nvSpPr>
        <p:spPr>
          <a:xfrm>
            <a:off x="3291776" y="1463040"/>
            <a:ext cx="2468880" cy="2057400"/>
          </a:xfrm>
          <a:prstGeom prst="rect">
            <a:avLst/>
          </a:prstGeom>
          <a:solidFill>
            <a:srgbClr val="DBE7F5"/>
          </a:solidFill>
          <a:ln>
            <a:noFill/>
          </a:ln>
        </p:spPr>
      </p:sp>
      <p:sp>
        <p:nvSpPr>
          <p:cNvPr id="118" name="Google Shape;118;p41"/>
          <p:cNvSpPr txBox="1">
            <a:spLocks noGrp="1"/>
          </p:cNvSpPr>
          <p:nvPr>
            <p:ph type="body" idx="6"/>
          </p:nvPr>
        </p:nvSpPr>
        <p:spPr>
          <a:xfrm>
            <a:off x="640080" y="3566158"/>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9" name="Google Shape;119;p4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wide image">
  <p:cSld name="Header/wide image">
    <p:spTree>
      <p:nvGrpSpPr>
        <p:cNvPr id="1" name="Shape 120"/>
        <p:cNvGrpSpPr/>
        <p:nvPr/>
      </p:nvGrpSpPr>
      <p:grpSpPr>
        <a:xfrm>
          <a:off x="0" y="0"/>
          <a:ext cx="0" cy="0"/>
          <a:chOff x="0" y="0"/>
          <a:chExt cx="0" cy="0"/>
        </a:xfrm>
      </p:grpSpPr>
      <p:sp>
        <p:nvSpPr>
          <p:cNvPr id="121" name="Google Shape;121;p42"/>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22" name="Google Shape;122;p42"/>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23" name="Google Shape;123;p42"/>
          <p:cNvSpPr txBox="1">
            <a:spLocks noGrp="1"/>
          </p:cNvSpPr>
          <p:nvPr>
            <p:ph type="body" idx="1"/>
          </p:nvPr>
        </p:nvSpPr>
        <p:spPr>
          <a:xfrm>
            <a:off x="640080" y="3931920"/>
            <a:ext cx="777240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Arial" panose="020B0604020202020204" pitchFamily="34" charset="0"/>
                <a:ea typeface="Arial" panose="020B0604020202020204" pitchFamily="34" charset="0"/>
                <a:cs typeface="Arial" panose="020B0604020202020204" pitchFamily="34" charset="0"/>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42"/>
          <p:cNvSpPr>
            <a:spLocks noGrp="1"/>
          </p:cNvSpPr>
          <p:nvPr>
            <p:ph type="pic" idx="2"/>
          </p:nvPr>
        </p:nvSpPr>
        <p:spPr>
          <a:xfrm>
            <a:off x="640080" y="1463040"/>
            <a:ext cx="7772400" cy="2423160"/>
          </a:xfrm>
          <a:prstGeom prst="rect">
            <a:avLst/>
          </a:prstGeom>
          <a:solidFill>
            <a:srgbClr val="DBE7F5"/>
          </a:solidFill>
          <a:ln>
            <a:noFill/>
          </a:ln>
        </p:spPr>
      </p:sp>
      <p:sp>
        <p:nvSpPr>
          <p:cNvPr id="125" name="Google Shape;125;p42"/>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w/video">
  <p:cSld name="Header w/video">
    <p:spTree>
      <p:nvGrpSpPr>
        <p:cNvPr id="1" name="Shape 126"/>
        <p:cNvGrpSpPr/>
        <p:nvPr/>
      </p:nvGrpSpPr>
      <p:grpSpPr>
        <a:xfrm>
          <a:off x="0" y="0"/>
          <a:ext cx="0" cy="0"/>
          <a:chOff x="0" y="0"/>
          <a:chExt cx="0" cy="0"/>
        </a:xfrm>
      </p:grpSpPr>
      <p:sp>
        <p:nvSpPr>
          <p:cNvPr id="127" name="Google Shape;127;p43"/>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28" name="Google Shape;128;p4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29" name="Google Shape;129;p43"/>
          <p:cNvSpPr>
            <a:spLocks noGrp="1"/>
          </p:cNvSpPr>
          <p:nvPr>
            <p:ph type="media" idx="2"/>
          </p:nvPr>
        </p:nvSpPr>
        <p:spPr>
          <a:xfrm>
            <a:off x="1828800" y="1463040"/>
            <a:ext cx="5486400" cy="310896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30" name="Google Shape;130;p43"/>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w/video and copy">
  <p:cSld name="Header w/video and copy">
    <p:spTree>
      <p:nvGrpSpPr>
        <p:cNvPr id="1" name="Shape 131"/>
        <p:cNvGrpSpPr/>
        <p:nvPr/>
      </p:nvGrpSpPr>
      <p:grpSpPr>
        <a:xfrm>
          <a:off x="0" y="0"/>
          <a:ext cx="0" cy="0"/>
          <a:chOff x="0" y="0"/>
          <a:chExt cx="0" cy="0"/>
        </a:xfrm>
      </p:grpSpPr>
      <p:sp>
        <p:nvSpPr>
          <p:cNvPr id="132" name="Google Shape;132;p44"/>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33" name="Google Shape;133;p4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34" name="Google Shape;134;p44"/>
          <p:cNvSpPr txBox="1">
            <a:spLocks noGrp="1"/>
          </p:cNvSpPr>
          <p:nvPr>
            <p:ph type="body" idx="1"/>
          </p:nvPr>
        </p:nvSpPr>
        <p:spPr>
          <a:xfrm>
            <a:off x="5669280" y="1828799"/>
            <a:ext cx="2743200" cy="318036"/>
          </a:xfrm>
          <a:prstGeom prst="rect">
            <a:avLst/>
          </a:prstGeom>
          <a:noFill/>
          <a:ln>
            <a:noFill/>
          </a:ln>
        </p:spPr>
        <p:txBody>
          <a:bodyPr spcFirstLastPara="1" wrap="square" lIns="36575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44"/>
          <p:cNvSpPr txBox="1">
            <a:spLocks noGrp="1"/>
          </p:cNvSpPr>
          <p:nvPr>
            <p:ph type="body" idx="2"/>
          </p:nvPr>
        </p:nvSpPr>
        <p:spPr>
          <a:xfrm>
            <a:off x="5669280" y="1463040"/>
            <a:ext cx="2743200" cy="318036"/>
          </a:xfrm>
          <a:prstGeom prst="rect">
            <a:avLst/>
          </a:prstGeom>
          <a:noFill/>
          <a:ln>
            <a:noFill/>
          </a:ln>
        </p:spPr>
        <p:txBody>
          <a:bodyPr spcFirstLastPara="1" wrap="square" lIns="36575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44"/>
          <p:cNvSpPr>
            <a:spLocks noGrp="1"/>
          </p:cNvSpPr>
          <p:nvPr>
            <p:ph type="media" idx="3"/>
          </p:nvPr>
        </p:nvSpPr>
        <p:spPr>
          <a:xfrm>
            <a:off x="640080" y="1463040"/>
            <a:ext cx="5029200" cy="283464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mn-lt"/>
                <a:ea typeface="Helvetica Neue"/>
                <a:cs typeface="Helvetica Neue"/>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37" name="Google Shape;137;p4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r>
              <a:rPr lang="en-US" smtClean="0"/>
              <a:t>September 1,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a:t>
            </a:r>
          </a:p>
        </p:txBody>
      </p:sp>
    </p:spTree>
    <p:extLst>
      <p:ext uri="{BB962C8B-B14F-4D97-AF65-F5344CB8AC3E}">
        <p14:creationId xmlns:p14="http://schemas.microsoft.com/office/powerpoint/2010/main" val="152493100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1"/>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5BB146B1-0B88-5443-B37C-799D96157DB2}" type="datetime4">
              <a:rPr lang="en-US" smtClean="0"/>
              <a:pPr/>
              <a:t>August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 and bullets</a:t>
            </a:r>
          </a:p>
        </p:txBody>
      </p:sp>
      <p:sp>
        <p:nvSpPr>
          <p:cNvPr id="5" name="Text Placeholder 4">
            <a:extLst>
              <a:ext uri="{FF2B5EF4-FFF2-40B4-BE49-F238E27FC236}">
                <a16:creationId xmlns:a16="http://schemas.microsoft.com/office/drawing/2014/main" id="{0FFD0577-5F1A-6D46-A761-EF474AB9FB11}"/>
              </a:ext>
            </a:extLst>
          </p:cNvPr>
          <p:cNvSpPr>
            <a:spLocks noGrp="1"/>
          </p:cNvSpPr>
          <p:nvPr>
            <p:ph type="body" sz="quarter" idx="20" hasCustomPrompt="1"/>
          </p:nvPr>
        </p:nvSpPr>
        <p:spPr>
          <a:xfrm>
            <a:off x="1097279" y="2560320"/>
            <a:ext cx="6858000" cy="388889"/>
          </a:xfrm>
        </p:spPr>
        <p:txBody>
          <a:bodyPr lIns="365760">
            <a:spAutoFit/>
          </a:bodyPr>
          <a:lstStyle>
            <a:lvl1pP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27910957"/>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338328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Column One 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0208F493-AC88-434C-85C6-8D8B21A8305D}" type="datetime4">
              <a:rPr lang="en-US" smtClean="0"/>
              <a:pPr/>
              <a:t>August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463040"/>
            <a:ext cx="3383280" cy="219456"/>
          </a:xfrm>
          <a:prstGeom prst="rect">
            <a:avLst/>
          </a:prstGeom>
        </p:spPr>
        <p:txBody>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w/two columns</a:t>
            </a:r>
          </a:p>
        </p:txBody>
      </p:sp>
    </p:spTree>
    <p:extLst>
      <p:ext uri="{BB962C8B-B14F-4D97-AF65-F5344CB8AC3E}">
        <p14:creationId xmlns:p14="http://schemas.microsoft.com/office/powerpoint/2010/main" val="2483667450"/>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r>
              <a:rPr lang="en-US" smtClean="0"/>
              <a:t>June 2,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463040"/>
            <a:ext cx="6400800" cy="3108960"/>
          </a:xfrm>
          <a:prstGeom prst="rect">
            <a:avLst/>
          </a:prstGeom>
          <a:solidFill>
            <a:srgbClr val="DBE7F5"/>
          </a:solidFill>
        </p:spPr>
        <p:txBody>
          <a:bodyPr wrap="none" anchor="t" anchorCtr="1">
            <a:noAutofit/>
          </a:bodyPr>
          <a:lstStyle>
            <a:lvl1pPr marL="0" indent="0" algn="ctr">
              <a:buNone/>
              <a:defRPr>
                <a:solidFill>
                  <a:srgbClr val="898989"/>
                </a:solidFill>
                <a:latin typeface="Arial" panose="020B0604020202020204" pitchFamily="34" charset="0"/>
                <a:cs typeface="Arial" panose="020B0604020202020204" pitchFamily="34" charset="0"/>
              </a:defRPr>
            </a:lvl1pPr>
          </a:lstStyle>
          <a:p>
            <a:r>
              <a:rPr lang="en-US" dirty="0"/>
              <a:t>Click icon to add table</a:t>
            </a:r>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8" y="1463040"/>
            <a:ext cx="1139015" cy="1231106"/>
          </a:xfrm>
          <a:prstGeom prst="rect">
            <a:avLst/>
          </a:prstGeom>
        </p:spPr>
        <p:txBody>
          <a:bodyPr wrap="square" lIns="0">
            <a:spAutoFit/>
          </a:bodyPr>
          <a:lstStyle>
            <a:lvl1pPr marL="0" indent="0" algn="l">
              <a:lnSpc>
                <a:spcPct val="100000"/>
              </a:lnSpc>
              <a:buNone/>
              <a:defRPr sz="800" b="0">
                <a:solidFill>
                  <a:srgbClr val="FF00FF"/>
                </a:solidFill>
                <a:latin typeface="Arial" panose="020B0604020202020204" pitchFamily="34" charset="0"/>
                <a:cs typeface="Arial" panose="020B0604020202020204" pitchFamily="34" charset="0"/>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this custom table. If you’re not sure you’ll need this table, we recommend HIDING the slide temporarily instead of deleting it. If deleted, the custom table can be recovered from the master source file. </a:t>
            </a:r>
          </a:p>
        </p:txBody>
      </p:sp>
    </p:spTree>
    <p:extLst>
      <p:ext uri="{BB962C8B-B14F-4D97-AF65-F5344CB8AC3E}">
        <p14:creationId xmlns:p14="http://schemas.microsoft.com/office/powerpoint/2010/main" val="3299201066"/>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29"/>
        <p:cNvGrpSpPr/>
        <p:nvPr/>
      </p:nvGrpSpPr>
      <p:grpSpPr>
        <a:xfrm>
          <a:off x="0" y="0"/>
          <a:ext cx="0" cy="0"/>
          <a:chOff x="0" y="0"/>
          <a:chExt cx="0" cy="0"/>
        </a:xfrm>
      </p:grpSpPr>
      <p:sp>
        <p:nvSpPr>
          <p:cNvPr id="30" name="Google Shape;30;p35"/>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31" name="Google Shape;31;p35"/>
          <p:cNvSpPr txBox="1"/>
          <p:nvPr/>
        </p:nvSpPr>
        <p:spPr>
          <a:xfrm>
            <a:off x="640080" y="1874520"/>
            <a:ext cx="7772400" cy="5539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mn-lt"/>
                <a:ea typeface="Helvetica Neue"/>
                <a:cs typeface="Helvetica Neue"/>
                <a:sym typeface="Helvetica Neue"/>
              </a:rPr>
              <a:t>Thank You</a:t>
            </a:r>
            <a:endParaRPr sz="1400" b="0" i="0" u="none" strike="noStrike" cap="none" dirty="0">
              <a:solidFill>
                <a:srgbClr val="000000"/>
              </a:solidFill>
              <a:latin typeface="+mn-lt"/>
              <a:ea typeface="Arial"/>
              <a:cs typeface="Arial"/>
              <a:sym typeface="Arial"/>
            </a:endParaRPr>
          </a:p>
        </p:txBody>
      </p:sp>
      <p:sp>
        <p:nvSpPr>
          <p:cNvPr id="32" name="Google Shape;32;p35"/>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3" name="Google Shape;33;p3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AF4F0894-4C05-9C4E-B600-D9ECD898A4E1}" type="datetime4">
              <a:rPr lang="en-US" smtClean="0"/>
              <a:pPr/>
              <a:t>August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828800"/>
            <a:ext cx="3840478" cy="1205209"/>
          </a:xfrm>
          <a:prstGeom prst="rect">
            <a:avLst/>
          </a:prstGeom>
        </p:spPr>
        <p:txBody>
          <a:bodyPr lIns="365760">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1999" y="1463040"/>
            <a:ext cx="3840479" cy="219456"/>
          </a:xfrm>
          <a:prstGeom prst="rect">
            <a:avLst/>
          </a:prstGeom>
        </p:spPr>
        <p:txBody>
          <a:bodyPr lIns="365760" rIns="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dirty="0"/>
              <a:t>Click icon to add picture</a:t>
            </a:r>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w/one image on left</a:t>
            </a:r>
          </a:p>
        </p:txBody>
      </p:sp>
    </p:spTree>
    <p:extLst>
      <p:ext uri="{BB962C8B-B14F-4D97-AF65-F5344CB8AC3E}">
        <p14:creationId xmlns:p14="http://schemas.microsoft.com/office/powerpoint/2010/main" val="82013441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C5558416-D4A5-2C4B-BFD9-97D61B9D22FA}" type="datetime4">
              <a:rPr lang="en-US" smtClean="0"/>
              <a:pPr/>
              <a:t>August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182880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0" y="1463040"/>
            <a:ext cx="3840479" cy="219456"/>
          </a:xfrm>
          <a:prstGeom prst="rect">
            <a:avLst/>
          </a:prstGeom>
        </p:spPr>
        <p:txBody>
          <a:bodyPr lIns="0" rIns="36576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w/one image on right</a:t>
            </a:r>
          </a:p>
        </p:txBody>
      </p:sp>
    </p:spTree>
    <p:extLst>
      <p:ext uri="{BB962C8B-B14F-4D97-AF65-F5344CB8AC3E}">
        <p14:creationId xmlns:p14="http://schemas.microsoft.com/office/powerpoint/2010/main" val="342929836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w/two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A44ACDD2-15F2-0B4C-A54B-A39030A6F076}" type="datetime4">
              <a:rPr lang="en-US" smtClean="0"/>
              <a:pPr/>
              <a:t>August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6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w/two images</a:t>
            </a:r>
          </a:p>
        </p:txBody>
      </p:sp>
      <p:sp>
        <p:nvSpPr>
          <p:cNvPr id="9" name="Picture Placeholder 2">
            <a:extLst>
              <a:ext uri="{FF2B5EF4-FFF2-40B4-BE49-F238E27FC236}">
                <a16:creationId xmlns:a16="http://schemas.microsoft.com/office/drawing/2014/main" id="{008D5794-D0A3-9A4A-8E55-31C816DBB18B}"/>
              </a:ext>
            </a:extLst>
          </p:cNvPr>
          <p:cNvSpPr>
            <a:spLocks noGrp="1"/>
          </p:cNvSpPr>
          <p:nvPr>
            <p:ph type="pic" sz="quarter" idx="29"/>
          </p:nvPr>
        </p:nvSpPr>
        <p:spPr>
          <a:xfrm>
            <a:off x="4666262" y="146685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0" name="Text Placeholder 19">
            <a:extLst>
              <a:ext uri="{FF2B5EF4-FFF2-40B4-BE49-F238E27FC236}">
                <a16:creationId xmlns:a16="http://schemas.microsoft.com/office/drawing/2014/main" id="{ACEE43D6-E059-E04C-9FC3-7001F8E9216B}"/>
              </a:ext>
            </a:extLst>
          </p:cNvPr>
          <p:cNvSpPr>
            <a:spLocks noGrp="1"/>
          </p:cNvSpPr>
          <p:nvPr>
            <p:ph type="body" sz="quarter" idx="30" hasCustomPrompt="1"/>
          </p:nvPr>
        </p:nvSpPr>
        <p:spPr>
          <a:xfrm>
            <a:off x="4666390" y="356997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3464756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D74E759E-4D0E-9441-BADB-21737C39DC67}" type="datetime4">
              <a:rPr lang="en-US" smtClean="0"/>
              <a:pPr/>
              <a:t>August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566160"/>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566160"/>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58"/>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w/three images</a:t>
            </a:r>
          </a:p>
        </p:txBody>
      </p:sp>
    </p:spTree>
    <p:extLst>
      <p:ext uri="{BB962C8B-B14F-4D97-AF65-F5344CB8AC3E}">
        <p14:creationId xmlns:p14="http://schemas.microsoft.com/office/powerpoint/2010/main" val="295322369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E17783BE-84C8-5042-BA6A-13AB4BD0036C}" type="datetime4">
              <a:rPr lang="en-US" smtClean="0"/>
              <a:pPr/>
              <a:t>August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931920"/>
            <a:ext cx="7772400" cy="572464"/>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463040"/>
            <a:ext cx="7772400" cy="193899"/>
          </a:xfrm>
          <a:prstGeom prst="rect">
            <a:avLst/>
          </a:prstGeom>
          <a:solidFill>
            <a:srgbClr val="DBE7F5"/>
          </a:solidFill>
        </p:spPr>
        <p:txBody>
          <a:bodyPr wrap="square" anchor="t" anchorCtr="1">
            <a:sp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w/wide image</a:t>
            </a:r>
          </a:p>
        </p:txBody>
      </p:sp>
    </p:spTree>
    <p:extLst>
      <p:ext uri="{BB962C8B-B14F-4D97-AF65-F5344CB8AC3E}">
        <p14:creationId xmlns:p14="http://schemas.microsoft.com/office/powerpoint/2010/main" val="353531733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w/video">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B7928292-3211-8341-A661-272FA150A3B9}" type="datetime4">
              <a:rPr lang="en-US" smtClean="0"/>
              <a:pPr/>
              <a:t>August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1828800" y="1463040"/>
            <a:ext cx="548640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w/video</a:t>
            </a:r>
          </a:p>
        </p:txBody>
      </p:sp>
    </p:spTree>
    <p:extLst>
      <p:ext uri="{BB962C8B-B14F-4D97-AF65-F5344CB8AC3E}">
        <p14:creationId xmlns:p14="http://schemas.microsoft.com/office/powerpoint/2010/main" val="1192081749"/>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2E3DB65E-7C5A-1446-BA7B-47129C2A3344}" type="datetime4">
              <a:rPr lang="en-US" smtClean="0"/>
              <a:pPr/>
              <a:t>August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828799"/>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463040"/>
            <a:ext cx="2743200" cy="219456"/>
          </a:xfrm>
          <a:prstGeom prst="rect">
            <a:avLst/>
          </a:prstGeom>
        </p:spPr>
        <p:txBody>
          <a:bodyPr lIns="365760" rIns="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463040"/>
            <a:ext cx="5029200" cy="283464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 and video</a:t>
            </a:r>
          </a:p>
        </p:txBody>
      </p:sp>
    </p:spTree>
    <p:extLst>
      <p:ext uri="{BB962C8B-B14F-4D97-AF65-F5344CB8AC3E}">
        <p14:creationId xmlns:p14="http://schemas.microsoft.com/office/powerpoint/2010/main" val="3446907705"/>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atin typeface="Arial" panose="020B0604020202020204" pitchFamily="34" charset="0"/>
                <a:cs typeface="Arial" panose="020B0604020202020204" pitchFamily="34" charset="0"/>
              </a:defRPr>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68835"/>
            <a:ext cx="548640" cy="122997"/>
          </a:xfrm>
          <a:prstGeom prst="rect">
            <a:avLst/>
          </a:prstGeom>
        </p:spPr>
        <p:txBody>
          <a:bodyPr vert="horz" wrap="square" lIns="0" tIns="0" rIns="0" bIns="0" rtlCol="0" anchor="ctr">
            <a:spAutoFit/>
          </a:bodyPr>
          <a:lstStyle>
            <a:lvl1pPr algn="r">
              <a:defRPr sz="799">
                <a:solidFill>
                  <a:srgbClr val="003557"/>
                </a:solidFill>
                <a:latin typeface="Arial" panose="020B0604020202020204" pitchFamily="34" charset="0"/>
                <a:cs typeface="Arial" panose="020B0604020202020204" pitchFamily="34" charset="0"/>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1505297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atin typeface="Arial" panose="020B0604020202020204" pitchFamily="34" charset="0"/>
                <a:cs typeface="Arial" panose="020B0604020202020204" pitchFamily="34" charset="0"/>
              </a:defRPr>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67821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34"/>
        <p:cNvGrpSpPr/>
        <p:nvPr/>
      </p:nvGrpSpPr>
      <p:grpSpPr>
        <a:xfrm>
          <a:off x="0" y="0"/>
          <a:ext cx="0" cy="0"/>
          <a:chOff x="0" y="0"/>
          <a:chExt cx="0" cy="0"/>
        </a:xfrm>
      </p:grpSpPr>
      <p:sp>
        <p:nvSpPr>
          <p:cNvPr id="35" name="Google Shape;35;p36"/>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36" name="Google Shape;36;p36"/>
          <p:cNvSpPr txBox="1"/>
          <p:nvPr/>
        </p:nvSpPr>
        <p:spPr>
          <a:xfrm>
            <a:off x="640080" y="1874520"/>
            <a:ext cx="7772400" cy="5539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mn-lt"/>
                <a:ea typeface="Helvetica Neue"/>
                <a:cs typeface="Helvetica Neue"/>
                <a:sym typeface="Helvetica Neue"/>
              </a:rPr>
              <a:t>Section Divider</a:t>
            </a:r>
            <a:endParaRPr sz="1400" b="0" i="0" u="none" strike="noStrike" cap="none">
              <a:solidFill>
                <a:srgbClr val="000000"/>
              </a:solidFill>
              <a:latin typeface="+mn-lt"/>
              <a:ea typeface="Arial"/>
              <a:cs typeface="Arial"/>
              <a:sym typeface="Arial"/>
            </a:endParaRPr>
          </a:p>
        </p:txBody>
      </p:sp>
      <p:sp>
        <p:nvSpPr>
          <p:cNvPr id="37" name="Google Shape;37;p36"/>
          <p:cNvSpPr txBox="1">
            <a:spLocks noGrp="1"/>
          </p:cNvSpPr>
          <p:nvPr>
            <p:ph type="body" idx="1"/>
          </p:nvPr>
        </p:nvSpPr>
        <p:spPr>
          <a:xfrm>
            <a:off x="640079" y="2651760"/>
            <a:ext cx="7772400" cy="324191"/>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750"/>
              </a:spcBef>
              <a:spcAft>
                <a:spcPts val="0"/>
              </a:spcAft>
              <a:buClr>
                <a:schemeClr val="lt1"/>
              </a:buClr>
              <a:buSzPts val="1600"/>
              <a:buFont typeface="Helvetica Neue"/>
              <a:buNone/>
              <a:defRPr sz="1600" b="1" i="0" cap="none">
                <a:solidFill>
                  <a:schemeClr val="lt1"/>
                </a:solidFill>
                <a:latin typeface="+mn-lt"/>
                <a:ea typeface="Helvetica Neue"/>
                <a:cs typeface="Helvetica Neue"/>
                <a:sym typeface="Helvetica Neue"/>
              </a:defRPr>
            </a:lvl1pPr>
            <a:lvl2pPr marL="914400" lvl="1" indent="-228600" algn="l">
              <a:lnSpc>
                <a:spcPct val="90000"/>
              </a:lnSpc>
              <a:spcBef>
                <a:spcPts val="375"/>
              </a:spcBef>
              <a:spcAft>
                <a:spcPts val="0"/>
              </a:spcAft>
              <a:buClr>
                <a:schemeClr val="lt1"/>
              </a:buClr>
              <a:buSzPts val="1400"/>
              <a:buFont typeface="Helvetica Neue"/>
              <a:buNone/>
              <a:defRPr b="1"/>
            </a:lvl2pPr>
            <a:lvl3pPr marL="1371600" lvl="2" indent="-228600" algn="l">
              <a:lnSpc>
                <a:spcPct val="90000"/>
              </a:lnSpc>
              <a:spcBef>
                <a:spcPts val="375"/>
              </a:spcBef>
              <a:spcAft>
                <a:spcPts val="0"/>
              </a:spcAft>
              <a:buClr>
                <a:schemeClr val="lt1"/>
              </a:buClr>
              <a:buSzPts val="1400"/>
              <a:buFont typeface="Helvetica Neue"/>
              <a:buNone/>
              <a:defRPr b="1"/>
            </a:lvl3pPr>
            <a:lvl4pPr marL="1828800" lvl="3" indent="-228600" algn="l">
              <a:lnSpc>
                <a:spcPct val="90000"/>
              </a:lnSpc>
              <a:spcBef>
                <a:spcPts val="375"/>
              </a:spcBef>
              <a:spcAft>
                <a:spcPts val="0"/>
              </a:spcAft>
              <a:buClr>
                <a:schemeClr val="lt1"/>
              </a:buClr>
              <a:buSzPts val="1400"/>
              <a:buFont typeface="Helvetica Neue"/>
              <a:buNone/>
              <a:defRPr b="1"/>
            </a:lvl4pPr>
            <a:lvl5pPr marL="2286000" lvl="4" indent="-228600" algn="l">
              <a:lnSpc>
                <a:spcPct val="90000"/>
              </a:lnSpc>
              <a:spcBef>
                <a:spcPts val="375"/>
              </a:spcBef>
              <a:spcAft>
                <a:spcPts val="0"/>
              </a:spcAft>
              <a:buClr>
                <a:schemeClr val="lt1"/>
              </a:buClr>
              <a:buSzPts val="1400"/>
              <a:buFont typeface="Helvetica Neue"/>
              <a:buNone/>
              <a:defRPr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36"/>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9" name="Google Shape;39;p36"/>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tement w/dark background">
  <p:cSld name="Statement w/dark background">
    <p:spTree>
      <p:nvGrpSpPr>
        <p:cNvPr id="1" name="Shape 40"/>
        <p:cNvGrpSpPr/>
        <p:nvPr/>
      </p:nvGrpSpPr>
      <p:grpSpPr>
        <a:xfrm>
          <a:off x="0" y="0"/>
          <a:ext cx="0" cy="0"/>
          <a:chOff x="0" y="0"/>
          <a:chExt cx="0" cy="0"/>
        </a:xfrm>
      </p:grpSpPr>
      <p:sp>
        <p:nvSpPr>
          <p:cNvPr id="41" name="Google Shape;41;p37"/>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42" name="Google Shape;42;p37"/>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43" name="Google Shape;43;p37"/>
          <p:cNvSpPr txBox="1">
            <a:spLocks noGrp="1"/>
          </p:cNvSpPr>
          <p:nvPr>
            <p:ph type="body" idx="1"/>
          </p:nvPr>
        </p:nvSpPr>
        <p:spPr>
          <a:xfrm>
            <a:off x="1371600" y="1912416"/>
            <a:ext cx="6400800" cy="656590"/>
          </a:xfrm>
          <a:prstGeom prst="rect">
            <a:avLst/>
          </a:prstGeom>
          <a:noFill/>
          <a:ln>
            <a:noFill/>
          </a:ln>
        </p:spPr>
        <p:txBody>
          <a:bodyPr spcFirstLastPara="1" wrap="square" lIns="0" tIns="0" rIns="0" bIns="0" anchor="ctr" anchorCtr="0">
            <a:spAutoFit/>
          </a:bodyPr>
          <a:lstStyle>
            <a:lvl1pPr marL="457200" lvl="0" indent="-228600" algn="ctr">
              <a:lnSpc>
                <a:spcPct val="90000"/>
              </a:lnSpc>
              <a:spcBef>
                <a:spcPts val="750"/>
              </a:spcBef>
              <a:spcAft>
                <a:spcPts val="0"/>
              </a:spcAft>
              <a:buClr>
                <a:schemeClr val="lt1"/>
              </a:buClr>
              <a:buSzPts val="4000"/>
              <a:buNone/>
              <a:defRPr sz="4000">
                <a:latin typeface="+mn-lt"/>
              </a:defRPr>
            </a:lvl1pPr>
            <a:lvl2pPr marL="914400" lvl="1" indent="-228600" algn="ctr">
              <a:lnSpc>
                <a:spcPct val="90000"/>
              </a:lnSpc>
              <a:spcBef>
                <a:spcPts val="375"/>
              </a:spcBef>
              <a:spcAft>
                <a:spcPts val="0"/>
              </a:spcAft>
              <a:buClr>
                <a:schemeClr val="lt1"/>
              </a:buClr>
              <a:buSzPts val="4000"/>
              <a:buNone/>
              <a:defRPr sz="4000"/>
            </a:lvl2pPr>
            <a:lvl3pPr marL="1371600" lvl="2" indent="-228600" algn="ctr">
              <a:lnSpc>
                <a:spcPct val="90000"/>
              </a:lnSpc>
              <a:spcBef>
                <a:spcPts val="375"/>
              </a:spcBef>
              <a:spcAft>
                <a:spcPts val="0"/>
              </a:spcAft>
              <a:buClr>
                <a:schemeClr val="lt1"/>
              </a:buClr>
              <a:buSzPts val="4000"/>
              <a:buNone/>
              <a:defRPr sz="4000"/>
            </a:lvl3pPr>
            <a:lvl4pPr marL="1828800" lvl="3" indent="-228600" algn="ctr">
              <a:lnSpc>
                <a:spcPct val="90000"/>
              </a:lnSpc>
              <a:spcBef>
                <a:spcPts val="375"/>
              </a:spcBef>
              <a:spcAft>
                <a:spcPts val="0"/>
              </a:spcAft>
              <a:buClr>
                <a:schemeClr val="lt1"/>
              </a:buClr>
              <a:buSzPts val="4000"/>
              <a:buNone/>
              <a:defRPr sz="4000"/>
            </a:lvl4pPr>
            <a:lvl5pPr marL="2286000" lvl="4" indent="-228600" algn="ctr">
              <a:lnSpc>
                <a:spcPct val="90000"/>
              </a:lnSpc>
              <a:spcBef>
                <a:spcPts val="375"/>
              </a:spcBef>
              <a:spcAft>
                <a:spcPts val="0"/>
              </a:spcAft>
              <a:buClr>
                <a:schemeClr val="lt1"/>
              </a:buClr>
              <a:buSzPts val="4000"/>
              <a:buNone/>
              <a:defRPr sz="4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w/table">
  <p:cSld name="Header w/table">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56" name="Google Shape;56;p2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57" name="Google Shape;57;p2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a:spLocks noGrp="1"/>
          </p:cNvSpPr>
          <p:nvPr>
            <p:ph type="tbl" idx="2"/>
          </p:nvPr>
        </p:nvSpPr>
        <p:spPr>
          <a:xfrm>
            <a:off x="1097280" y="1463040"/>
            <a:ext cx="6400800" cy="3108960"/>
          </a:xfrm>
          <a:prstGeom prst="rect">
            <a:avLst/>
          </a:prstGeom>
          <a:solidFill>
            <a:srgbClr val="DBE7F5"/>
          </a:solidFill>
          <a:ln>
            <a:noFill/>
          </a:ln>
        </p:spPr>
        <p:txBody>
          <a:bodyPr spcFirstLastPara="1" wrap="square" lIns="91425" tIns="45700" rIns="91425" bIns="45700" anchor="t" anchorCtr="1">
            <a:noAutofit/>
          </a:bodyPr>
          <a:lstStyle>
            <a:lvl1pPr marR="0" lvl="0" algn="ctr" rtl="0">
              <a:lnSpc>
                <a:spcPct val="100000"/>
              </a:lnSpc>
              <a:spcBef>
                <a:spcPts val="0"/>
              </a:spcBef>
              <a:spcAft>
                <a:spcPts val="0"/>
              </a:spcAft>
              <a:buClr>
                <a:srgbClr val="898989"/>
              </a:buClr>
              <a:buSzPts val="1350"/>
              <a:buFont typeface="Helvetica Neue"/>
              <a:buNone/>
              <a:defRPr sz="1350" b="0" i="0" u="none" strike="noStrike" cap="none">
                <a:solidFill>
                  <a:srgbClr val="898989"/>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59" name="Google Shape;59;p29"/>
          <p:cNvSpPr txBox="1">
            <a:spLocks noGrp="1"/>
          </p:cNvSpPr>
          <p:nvPr>
            <p:ph type="body" idx="1"/>
          </p:nvPr>
        </p:nvSpPr>
        <p:spPr>
          <a:xfrm>
            <a:off x="7739808" y="1463040"/>
            <a:ext cx="1139015" cy="22570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FF00FF"/>
              </a:buClr>
              <a:buSzPts val="800"/>
              <a:buNone/>
              <a:defRPr sz="800" b="0">
                <a:solidFill>
                  <a:srgbClr val="FF00FF"/>
                </a:solidFill>
                <a:latin typeface="+mn-lt"/>
              </a:defRPr>
            </a:lvl1pPr>
            <a:lvl2pPr marL="914400" lvl="1" indent="-228600" algn="l">
              <a:lnSpc>
                <a:spcPct val="90000"/>
              </a:lnSpc>
              <a:spcBef>
                <a:spcPts val="375"/>
              </a:spcBef>
              <a:spcAft>
                <a:spcPts val="0"/>
              </a:spcAft>
              <a:buClr>
                <a:srgbClr val="FF0000"/>
              </a:buClr>
              <a:buSzPts val="1400"/>
              <a:buNone/>
              <a:defRPr>
                <a:solidFill>
                  <a:srgbClr val="FF0000"/>
                </a:solidFill>
              </a:defRPr>
            </a:lvl2pPr>
            <a:lvl3pPr marL="1371600" lvl="2" indent="-228600" algn="l">
              <a:lnSpc>
                <a:spcPct val="90000"/>
              </a:lnSpc>
              <a:spcBef>
                <a:spcPts val="375"/>
              </a:spcBef>
              <a:spcAft>
                <a:spcPts val="0"/>
              </a:spcAft>
              <a:buClr>
                <a:srgbClr val="FF0000"/>
              </a:buClr>
              <a:buSzPts val="1400"/>
              <a:buNone/>
              <a:defRPr>
                <a:solidFill>
                  <a:srgbClr val="FF0000"/>
                </a:solidFill>
              </a:defRPr>
            </a:lvl3pPr>
            <a:lvl4pPr marL="1828800" lvl="3" indent="-228600" algn="l">
              <a:lnSpc>
                <a:spcPct val="90000"/>
              </a:lnSpc>
              <a:spcBef>
                <a:spcPts val="375"/>
              </a:spcBef>
              <a:spcAft>
                <a:spcPts val="0"/>
              </a:spcAft>
              <a:buClr>
                <a:srgbClr val="FF0000"/>
              </a:buClr>
              <a:buSzPts val="1400"/>
              <a:buNone/>
              <a:defRPr>
                <a:solidFill>
                  <a:srgbClr val="FF0000"/>
                </a:solidFill>
              </a:defRPr>
            </a:lvl4pPr>
            <a:lvl5pPr marL="2286000" lvl="4" indent="-228600" algn="l">
              <a:lnSpc>
                <a:spcPct val="90000"/>
              </a:lnSpc>
              <a:spcBef>
                <a:spcPts val="375"/>
              </a:spcBef>
              <a:spcAft>
                <a:spcPts val="0"/>
              </a:spcAft>
              <a:buClr>
                <a:srgbClr val="FF0000"/>
              </a:buClr>
              <a:buSzPts val="1400"/>
              <a:buNone/>
              <a:defRPr>
                <a:solidFill>
                  <a:srgbClr val="FF0000"/>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w/bullets">
  <p:cSld name="Header w/bullets">
    <p:spTree>
      <p:nvGrpSpPr>
        <p:cNvPr id="1" name="Shape 60"/>
        <p:cNvGrpSpPr/>
        <p:nvPr/>
      </p:nvGrpSpPr>
      <p:grpSpPr>
        <a:xfrm>
          <a:off x="0" y="0"/>
          <a:ext cx="0" cy="0"/>
          <a:chOff x="0" y="0"/>
          <a:chExt cx="0" cy="0"/>
        </a:xfrm>
      </p:grpSpPr>
      <p:sp>
        <p:nvSpPr>
          <p:cNvPr id="61" name="Google Shape;61;p30"/>
          <p:cNvSpPr txBox="1">
            <a:spLocks noGrp="1"/>
          </p:cNvSpPr>
          <p:nvPr>
            <p:ph type="body" idx="1"/>
          </p:nvPr>
        </p:nvSpPr>
        <p:spPr>
          <a:xfrm>
            <a:off x="1097280" y="1828801"/>
            <a:ext cx="685800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30"/>
          <p:cNvSpPr txBox="1">
            <a:spLocks noGrp="1"/>
          </p:cNvSpPr>
          <p:nvPr>
            <p:ph type="body" idx="2"/>
          </p:nvPr>
        </p:nvSpPr>
        <p:spPr>
          <a:xfrm>
            <a:off x="1097280" y="1463040"/>
            <a:ext cx="685800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30"/>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4" name="Google Shape;64;p3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65" name="Google Shape;65;p3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3"/>
          </p:nvPr>
        </p:nvSpPr>
        <p:spPr>
          <a:xfrm>
            <a:off x="1097279" y="2560320"/>
            <a:ext cx="6858000" cy="296491"/>
          </a:xfrm>
          <a:prstGeom prst="rect">
            <a:avLst/>
          </a:prstGeom>
          <a:noFill/>
          <a:ln>
            <a:noFill/>
          </a:ln>
        </p:spPr>
        <p:txBody>
          <a:bodyPr spcFirstLastPara="1" wrap="square" lIns="365750" tIns="0" rIns="0" bIns="0" anchor="t" anchorCtr="0">
            <a:spAutoFit/>
          </a:bodyPr>
          <a:lstStyle>
            <a:lvl1pPr marL="457200" lvl="0" indent="-317500" algn="l">
              <a:lnSpc>
                <a:spcPct val="90000"/>
              </a:lnSpc>
              <a:spcBef>
                <a:spcPts val="750"/>
              </a:spcBef>
              <a:spcAft>
                <a:spcPts val="0"/>
              </a:spcAft>
              <a:buClr>
                <a:srgbClr val="58595B"/>
              </a:buClr>
              <a:buSzPts val="1400"/>
              <a:buChar char="•"/>
              <a:defRPr>
                <a:latin typeface="+mn-lt"/>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w/one image on Right">
  <p:cSld name="Header w/one image on Right">
    <p:spTree>
      <p:nvGrpSpPr>
        <p:cNvPr id="1" name="Shape 67"/>
        <p:cNvGrpSpPr/>
        <p:nvPr/>
      </p:nvGrpSpPr>
      <p:grpSpPr>
        <a:xfrm>
          <a:off x="0" y="0"/>
          <a:ext cx="0" cy="0"/>
          <a:chOff x="0" y="0"/>
          <a:chExt cx="0" cy="0"/>
        </a:xfrm>
      </p:grpSpPr>
      <p:sp>
        <p:nvSpPr>
          <p:cNvPr id="68" name="Google Shape;68;p3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9" name="Google Shape;69;p3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70" name="Google Shape;70;p31"/>
          <p:cNvSpPr txBox="1">
            <a:spLocks noGrp="1"/>
          </p:cNvSpPr>
          <p:nvPr>
            <p:ph type="body" idx="1"/>
          </p:nvPr>
        </p:nvSpPr>
        <p:spPr>
          <a:xfrm>
            <a:off x="640080" y="1828800"/>
            <a:ext cx="3840480" cy="318036"/>
          </a:xfrm>
          <a:prstGeom prst="rect">
            <a:avLst/>
          </a:prstGeom>
          <a:noFill/>
          <a:ln>
            <a:noFill/>
          </a:ln>
        </p:spPr>
        <p:txBody>
          <a:bodyPr spcFirstLastPara="1" wrap="square" lIns="0" tIns="0" rIns="36575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31"/>
          <p:cNvSpPr txBox="1">
            <a:spLocks noGrp="1"/>
          </p:cNvSpPr>
          <p:nvPr>
            <p:ph type="body" idx="2"/>
          </p:nvPr>
        </p:nvSpPr>
        <p:spPr>
          <a:xfrm>
            <a:off x="640080" y="1463040"/>
            <a:ext cx="3840479" cy="318036"/>
          </a:xfrm>
          <a:prstGeom prst="rect">
            <a:avLst/>
          </a:prstGeom>
          <a:noFill/>
          <a:ln>
            <a:noFill/>
          </a:ln>
        </p:spPr>
        <p:txBody>
          <a:bodyPr spcFirstLastPara="1" wrap="square" lIns="0" tIns="0" rIns="36575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31"/>
          <p:cNvSpPr>
            <a:spLocks noGrp="1"/>
          </p:cNvSpPr>
          <p:nvPr>
            <p:ph type="pic" idx="3"/>
          </p:nvPr>
        </p:nvSpPr>
        <p:spPr>
          <a:xfrm>
            <a:off x="4480559" y="1463040"/>
            <a:ext cx="3931920" cy="3108960"/>
          </a:xfrm>
          <a:prstGeom prst="rect">
            <a:avLst/>
          </a:prstGeom>
          <a:solidFill>
            <a:srgbClr val="DBE7F5"/>
          </a:solidFill>
          <a:ln>
            <a:noFill/>
          </a:ln>
        </p:spPr>
      </p:sp>
      <p:sp>
        <p:nvSpPr>
          <p:cNvPr id="73" name="Google Shape;73;p3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w/copy">
  <p:cSld name="Header w/copy">
    <p:spTree>
      <p:nvGrpSpPr>
        <p:cNvPr id="1" name="Shape 81"/>
        <p:cNvGrpSpPr/>
        <p:nvPr/>
      </p:nvGrpSpPr>
      <p:grpSpPr>
        <a:xfrm>
          <a:off x="0" y="0"/>
          <a:ext cx="0" cy="0"/>
          <a:chOff x="0" y="0"/>
          <a:chExt cx="0" cy="0"/>
        </a:xfrm>
      </p:grpSpPr>
      <p:sp>
        <p:nvSpPr>
          <p:cNvPr id="82" name="Google Shape;82;p34"/>
          <p:cNvSpPr txBox="1">
            <a:spLocks noGrp="1"/>
          </p:cNvSpPr>
          <p:nvPr>
            <p:ph type="body" idx="1"/>
          </p:nvPr>
        </p:nvSpPr>
        <p:spPr>
          <a:xfrm>
            <a:off x="1097280" y="1828800"/>
            <a:ext cx="685800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34"/>
          <p:cNvSpPr txBox="1">
            <a:spLocks noGrp="1"/>
          </p:cNvSpPr>
          <p:nvPr>
            <p:ph type="body" idx="2"/>
          </p:nvPr>
        </p:nvSpPr>
        <p:spPr>
          <a:xfrm>
            <a:off x="1097280" y="1463040"/>
            <a:ext cx="685800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34"/>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85" name="Google Shape;85;p3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86" name="Google Shape;86;p3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er w/two columns">
  <p:cSld name="Header w/two columns">
    <p:spTree>
      <p:nvGrpSpPr>
        <p:cNvPr id="1" name="Shape 87"/>
        <p:cNvGrpSpPr/>
        <p:nvPr/>
      </p:nvGrpSpPr>
      <p:grpSpPr>
        <a:xfrm>
          <a:off x="0" y="0"/>
          <a:ext cx="0" cy="0"/>
          <a:chOff x="0" y="0"/>
          <a:chExt cx="0" cy="0"/>
        </a:xfrm>
      </p:grpSpPr>
      <p:sp>
        <p:nvSpPr>
          <p:cNvPr id="88" name="Google Shape;88;p38"/>
          <p:cNvSpPr txBox="1">
            <a:spLocks noGrp="1"/>
          </p:cNvSpPr>
          <p:nvPr>
            <p:ph type="body" idx="1"/>
          </p:nvPr>
        </p:nvSpPr>
        <p:spPr>
          <a:xfrm>
            <a:off x="1097280" y="1828800"/>
            <a:ext cx="338328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38"/>
          <p:cNvSpPr txBox="1">
            <a:spLocks noGrp="1"/>
          </p:cNvSpPr>
          <p:nvPr>
            <p:ph type="body" idx="2"/>
          </p:nvPr>
        </p:nvSpPr>
        <p:spPr>
          <a:xfrm>
            <a:off x="1097280" y="1463040"/>
            <a:ext cx="338328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3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1" name="Google Shape;91;p3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92" name="Google Shape;92;p38"/>
          <p:cNvSpPr txBox="1">
            <a:spLocks noGrp="1"/>
          </p:cNvSpPr>
          <p:nvPr>
            <p:ph type="body" idx="3"/>
          </p:nvPr>
        </p:nvSpPr>
        <p:spPr>
          <a:xfrm>
            <a:off x="5029200" y="1828800"/>
            <a:ext cx="338328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38"/>
          <p:cNvSpPr txBox="1">
            <a:spLocks noGrp="1"/>
          </p:cNvSpPr>
          <p:nvPr>
            <p:ph type="body" idx="4"/>
          </p:nvPr>
        </p:nvSpPr>
        <p:spPr>
          <a:xfrm>
            <a:off x="5029200" y="1463040"/>
            <a:ext cx="338328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3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sv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578B"/>
            </a:gs>
            <a:gs pos="100000">
              <a:srgbClr val="2774AE"/>
            </a:gs>
          </a:gsLst>
          <a:lin ang="0" scaled="0"/>
        </a:gradFill>
        <a:effectLst/>
      </p:bgPr>
    </p:bg>
    <p:spTree>
      <p:nvGrpSpPr>
        <p:cNvPr id="1" name="Shape 9"/>
        <p:cNvGrpSpPr/>
        <p:nvPr/>
      </p:nvGrpSpPr>
      <p:grpSpPr>
        <a:xfrm>
          <a:off x="0" y="0"/>
          <a:ext cx="0" cy="0"/>
          <a:chOff x="0" y="0"/>
          <a:chExt cx="0" cy="0"/>
        </a:xfrm>
      </p:grpSpPr>
      <p:sp>
        <p:nvSpPr>
          <p:cNvPr id="10" name="Google Shape;10;p26"/>
          <p:cNvSpPr txBox="1"/>
          <p:nvPr/>
        </p:nvSpPr>
        <p:spPr>
          <a:xfrm>
            <a:off x="365760" y="4764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chemeClr val="lt1"/>
              </a:buClr>
              <a:buSzPts val="800"/>
              <a:buFont typeface="Helvetica Neue"/>
              <a:buNone/>
            </a:pPr>
            <a:r>
              <a:rPr lang="en-US" sz="800" b="0" i="0" u="none" strike="noStrike" cap="none" dirty="0">
                <a:solidFill>
                  <a:schemeClr val="lt1"/>
                </a:solidFill>
                <a:latin typeface="+mn-lt"/>
                <a:ea typeface="Helvetica Neue"/>
                <a:cs typeface="Helvetica Neue"/>
                <a:sym typeface="Helvetica Neue"/>
              </a:rPr>
              <a:t>Monthly Research Unit Meeting</a:t>
            </a:r>
            <a:endParaRPr sz="1400" b="0" i="0" u="none" strike="noStrike" cap="none" dirty="0">
              <a:solidFill>
                <a:srgbClr val="000000"/>
              </a:solidFill>
              <a:latin typeface="+mn-lt"/>
              <a:ea typeface="Arial"/>
              <a:cs typeface="Arial"/>
              <a:sym typeface="Arial"/>
            </a:endParaRPr>
          </a:p>
        </p:txBody>
      </p:sp>
      <p:sp>
        <p:nvSpPr>
          <p:cNvPr id="11" name="Google Shape;11;p26"/>
          <p:cNvSpPr txBox="1"/>
          <p:nvPr/>
        </p:nvSpPr>
        <p:spPr>
          <a:xfrm>
            <a:off x="6581307" y="207926"/>
            <a:ext cx="2295993"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FFFFFF"/>
                </a:solidFill>
                <a:latin typeface="+mn-lt"/>
                <a:ea typeface="Helvetica Neue"/>
                <a:cs typeface="Helvetica Neue"/>
                <a:sym typeface="Helvetica Neue"/>
              </a:rPr>
              <a:t>Department of Family Medicine</a:t>
            </a:r>
            <a:endParaRPr sz="800" b="0" i="0" u="none" strike="noStrike" cap="none" dirty="0">
              <a:solidFill>
                <a:srgbClr val="FFFFFF"/>
              </a:solidFill>
              <a:latin typeface="+mn-lt"/>
              <a:ea typeface="Helvetica Neue"/>
              <a:cs typeface="Helvetica Neue"/>
              <a:sym typeface="Helvetica Neue"/>
            </a:endParaRPr>
          </a:p>
        </p:txBody>
      </p:sp>
      <p:pic>
        <p:nvPicPr>
          <p:cNvPr id="12" name="Google Shape;12;p26"/>
          <p:cNvPicPr preferRelativeResize="0"/>
          <p:nvPr/>
        </p:nvPicPr>
        <p:blipFill rotWithShape="1">
          <a:blip r:embed="rId6">
            <a:alphaModFix/>
          </a:blip>
          <a:srcRect/>
          <a:stretch/>
        </p:blipFill>
        <p:spPr>
          <a:xfrm>
            <a:off x="365760" y="175759"/>
            <a:ext cx="423229" cy="136525"/>
          </a:xfrm>
          <a:prstGeom prst="rect">
            <a:avLst/>
          </a:prstGeom>
          <a:noFill/>
          <a:ln>
            <a:noFill/>
          </a:ln>
        </p:spPr>
      </p:pic>
      <p:sp>
        <p:nvSpPr>
          <p:cNvPr id="13" name="Google Shape;13;p26"/>
          <p:cNvSpPr txBox="1">
            <a:spLocks noGrp="1"/>
          </p:cNvSpPr>
          <p:nvPr>
            <p:ph type="sldNum" idx="12"/>
          </p:nvPr>
        </p:nvSpPr>
        <p:spPr>
          <a:xfrm>
            <a:off x="8420100"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4" name="Google Shape;14;p26"/>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lang="en-US"/>
          </a:p>
        </p:txBody>
      </p:sp>
      <p:sp>
        <p:nvSpPr>
          <p:cNvPr id="15" name="Google Shape;15;p26"/>
          <p:cNvSpPr txBox="1">
            <a:spLocks noGrp="1"/>
          </p:cNvSpPr>
          <p:nvPr>
            <p:ph type="title"/>
          </p:nvPr>
        </p:nvSpPr>
        <p:spPr>
          <a:xfrm>
            <a:off x="640080" y="1933706"/>
            <a:ext cx="7780020" cy="498598"/>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6" name="Google Shape;16;p26"/>
          <p:cNvSpPr txBox="1">
            <a:spLocks noGrp="1"/>
          </p:cNvSpPr>
          <p:nvPr>
            <p:ph type="body" idx="1"/>
          </p:nvPr>
        </p:nvSpPr>
        <p:spPr>
          <a:xfrm>
            <a:off x="640080" y="2651760"/>
            <a:ext cx="7772400" cy="388784"/>
          </a:xfrm>
          <a:prstGeom prst="rect">
            <a:avLst/>
          </a:prstGeom>
          <a:noFill/>
          <a:ln>
            <a:noFill/>
          </a:ln>
        </p:spPr>
        <p:txBody>
          <a:bodyPr spcFirstLastPara="1" wrap="square" lIns="91425" tIns="45700" rIns="91425" bIns="45700" anchor="t" anchorCtr="0">
            <a:spAutoFit/>
          </a:bodyPr>
          <a:lstStyle>
            <a:lvl1pPr marL="457200" marR="0" lvl="0" indent="-317500" algn="l" rtl="0">
              <a:lnSpc>
                <a:spcPct val="90000"/>
              </a:lnSpc>
              <a:spcBef>
                <a:spcPts val="75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28"/>
          <p:cNvSpPr/>
          <p:nvPr/>
        </p:nvSpPr>
        <p:spPr>
          <a:xfrm>
            <a:off x="640080" y="1103074"/>
            <a:ext cx="7772400" cy="36576"/>
          </a:xfrm>
          <a:prstGeom prst="rect">
            <a:avLst/>
          </a:prstGeom>
          <a:solidFill>
            <a:srgbClr val="2774AE"/>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46" name="Google Shape;46;p2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rgbClr val="58595B"/>
              </a:buClr>
              <a:buSzPts val="2800"/>
              <a:buFont typeface="Helvetica Neue"/>
              <a:buNone/>
              <a:defRPr sz="2800" b="1" i="0" u="none" strike="noStrike" cap="none">
                <a:solidFill>
                  <a:srgbClr val="58595B"/>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2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98989"/>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lang="en-US"/>
          </a:p>
        </p:txBody>
      </p:sp>
      <p:sp>
        <p:nvSpPr>
          <p:cNvPr id="48" name="Google Shape;48;p2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49" name="Google Shape;49;p28"/>
          <p:cNvSpPr/>
          <p:nvPr/>
        </p:nvSpPr>
        <p:spPr>
          <a:xfrm>
            <a:off x="0" y="0"/>
            <a:ext cx="9144000" cy="457200"/>
          </a:xfrm>
          <a:prstGeom prst="rect">
            <a:avLst/>
          </a:prstGeom>
          <a:gradFill>
            <a:gsLst>
              <a:gs pos="0">
                <a:srgbClr val="00578B"/>
              </a:gs>
              <a:gs pos="100000">
                <a:srgbClr val="2774A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50" name="Google Shape;50;p28"/>
          <p:cNvSpPr txBox="1"/>
          <p:nvPr/>
        </p:nvSpPr>
        <p:spPr>
          <a:xfrm>
            <a:off x="6583680" y="210312"/>
            <a:ext cx="2295144"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mn-lt"/>
                <a:ea typeface="Helvetica Neue"/>
                <a:cs typeface="Helvetica Neue"/>
                <a:sym typeface="Helvetica Neue"/>
              </a:rPr>
              <a:t>Department of Family Medicine</a:t>
            </a:r>
            <a:endParaRPr sz="1400" b="0" i="0" u="none" strike="noStrike" cap="none">
              <a:solidFill>
                <a:srgbClr val="000000"/>
              </a:solidFill>
              <a:latin typeface="+mn-lt"/>
              <a:ea typeface="Arial"/>
              <a:cs typeface="Arial"/>
              <a:sym typeface="Arial"/>
            </a:endParaRPr>
          </a:p>
        </p:txBody>
      </p:sp>
      <p:pic>
        <p:nvPicPr>
          <p:cNvPr id="51" name="Google Shape;51;p28"/>
          <p:cNvPicPr preferRelativeResize="0"/>
          <p:nvPr/>
        </p:nvPicPr>
        <p:blipFill rotWithShape="1">
          <a:blip r:embed="rId13">
            <a:alphaModFix/>
          </a:blip>
          <a:srcRect/>
          <a:stretch/>
        </p:blipFill>
        <p:spPr>
          <a:xfrm>
            <a:off x="365760" y="175759"/>
            <a:ext cx="423229" cy="136525"/>
          </a:xfrm>
          <a:prstGeom prst="rect">
            <a:avLst/>
          </a:prstGeom>
          <a:noFill/>
          <a:ln>
            <a:noFill/>
          </a:ln>
        </p:spPr>
      </p:pic>
      <p:sp>
        <p:nvSpPr>
          <p:cNvPr id="52" name="Google Shape;52;p28"/>
          <p:cNvSpPr txBox="1"/>
          <p:nvPr/>
        </p:nvSpPr>
        <p:spPr>
          <a:xfrm>
            <a:off x="365760" y="4762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rgbClr val="898989"/>
              </a:buClr>
              <a:buSzPts val="800"/>
              <a:buFont typeface="Helvetica Neue"/>
              <a:buNone/>
            </a:pPr>
            <a:r>
              <a:rPr lang="en-US" sz="800" b="0" i="0" u="none" strike="noStrike" cap="none">
                <a:solidFill>
                  <a:srgbClr val="898989"/>
                </a:solidFill>
                <a:latin typeface="+mn-lt"/>
                <a:ea typeface="Helvetica Neue"/>
                <a:cs typeface="Helvetica Neue"/>
                <a:sym typeface="Helvetica Neue"/>
              </a:rPr>
              <a:t>Monthly Research Unit Meeting</a:t>
            </a:r>
            <a:endParaRPr sz="800" b="0" i="0" u="none" strike="noStrike" cap="none">
              <a:solidFill>
                <a:srgbClr val="898989"/>
              </a:solidFill>
              <a:latin typeface="+mn-lt"/>
              <a:ea typeface="Helvetica Neue"/>
              <a:cs typeface="Helvetica Neue"/>
              <a:sym typeface="Helvetica Neue"/>
            </a:endParaRPr>
          </a:p>
        </p:txBody>
      </p:sp>
      <p:sp>
        <p:nvSpPr>
          <p:cNvPr id="53" name="Google Shape;53;p28"/>
          <p:cNvSpPr txBox="1">
            <a:spLocks noGrp="1"/>
          </p:cNvSpPr>
          <p:nvPr>
            <p:ph type="body" idx="1"/>
          </p:nvPr>
        </p:nvSpPr>
        <p:spPr>
          <a:xfrm>
            <a:off x="1097280" y="1463040"/>
            <a:ext cx="7315200" cy="296491"/>
          </a:xfrm>
          <a:prstGeom prst="rect">
            <a:avLst/>
          </a:prstGeom>
          <a:noFill/>
          <a:ln>
            <a:noFill/>
          </a:ln>
        </p:spPr>
        <p:txBody>
          <a:bodyPr spcFirstLastPara="1" wrap="square" lIns="0" tIns="0" rIns="0" bIns="0" anchor="t" anchorCtr="0">
            <a:spAutoFit/>
          </a:bodyPr>
          <a:lstStyle>
            <a:lvl1pPr marL="457200" marR="0" lvl="0" indent="-317500" algn="l" rtl="0">
              <a:lnSpc>
                <a:spcPct val="90000"/>
              </a:lnSpc>
              <a:spcBef>
                <a:spcPts val="750"/>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Header rule">
            <a:extLst>
              <a:ext uri="{FF2B5EF4-FFF2-40B4-BE49-F238E27FC236}">
                <a16:creationId xmlns:a16="http://schemas.microsoft.com/office/drawing/2014/main" id="{98E6E0B5-9270-574F-A10E-09DA8982DB02}"/>
              </a:ext>
            </a:extLst>
          </p:cNvPr>
          <p:cNvSpPr/>
          <p:nvPr/>
        </p:nvSpPr>
        <p:spPr>
          <a:xfrm>
            <a:off x="640080" y="1103074"/>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Arial" panose="020B0604020202020204" pitchFamily="34" charset="0"/>
              <a:cs typeface="Arial" panose="020B0604020202020204" pitchFamily="34"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640080"/>
            <a:ext cx="7772400" cy="393192"/>
          </a:xfrm>
          <a:prstGeom prst="rect">
            <a:avLst/>
          </a:prstGeom>
        </p:spPr>
        <p:txBody>
          <a:bodyPr vert="horz" wrap="square" lIns="0" tIns="0" rIns="0" bIns="0" rtlCol="0" anchor="b" anchorCtr="0">
            <a:spAutoFit/>
          </a:bodyPr>
          <a:lstStyle/>
          <a:p>
            <a:r>
              <a:rPr lang="en-US" dirty="0"/>
              <a:t>Click to edit Master title</a:t>
            </a:r>
          </a:p>
        </p:txBody>
      </p:sp>
      <p:sp>
        <p:nvSpPr>
          <p:cNvPr id="26" name="Date Placeholder">
            <a:extLst>
              <a:ext uri="{FF2B5EF4-FFF2-40B4-BE49-F238E27FC236}">
                <a16:creationId xmlns:a16="http://schemas.microsoft.com/office/drawing/2014/main" id="{8221B8DE-CEF2-934A-AC4E-99A13E490B7A}"/>
              </a:ext>
            </a:extLst>
          </p:cNvPr>
          <p:cNvSpPr>
            <a:spLocks noGrp="1"/>
          </p:cNvSpPr>
          <p:nvPr>
            <p:ph type="dt" sz="half" idx="2"/>
          </p:nvPr>
        </p:nvSpPr>
        <p:spPr>
          <a:xfrm>
            <a:off x="4297680" y="4754880"/>
            <a:ext cx="2057400" cy="381643"/>
          </a:xfrm>
          <a:prstGeom prst="rect">
            <a:avLst/>
          </a:prstGeom>
        </p:spPr>
        <p:txBody>
          <a:bodyPr vert="horz" wrap="square" lIns="0" tIns="0" rIns="0" bIns="256032" rtlCol="0" anchor="t" anchorCtr="0">
            <a:spAutoFit/>
          </a:bodyPr>
          <a:lstStyle>
            <a:lvl1pPr algn="l">
              <a:lnSpc>
                <a:spcPct val="100000"/>
              </a:lnSpc>
              <a:defRPr sz="800" b="0" i="0">
                <a:solidFill>
                  <a:srgbClr val="898989"/>
                </a:solidFill>
                <a:latin typeface="Arial" panose="020B0604020202020204" pitchFamily="34" charset="0"/>
                <a:cs typeface="Arial" panose="020B0604020202020204" pitchFamily="34" charset="0"/>
              </a:defRPr>
            </a:lvl1pPr>
          </a:lstStyle>
          <a:p>
            <a:r>
              <a:rPr lang="en-US" smtClean="0"/>
              <a:t>September 1, 2022</a:t>
            </a:r>
            <a:endParaRPr lang="en-US" dirty="0"/>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421624" y="4754880"/>
            <a:ext cx="457200" cy="365760"/>
          </a:xfrm>
          <a:prstGeom prst="rect">
            <a:avLst/>
          </a:prstGeom>
        </p:spPr>
        <p:txBody>
          <a:bodyPr vert="horz" wrap="square" lIns="0" tIns="0" rIns="0" bIns="256032" rtlCol="0" anchor="t" anchorCtr="0">
            <a:noAutofit/>
          </a:bodyPr>
          <a:lstStyle>
            <a:lvl1pPr algn="r">
              <a:lnSpc>
                <a:spcPct val="100000"/>
              </a:lnSpc>
              <a:defRPr sz="800" b="0" i="0">
                <a:solidFill>
                  <a:srgbClr val="898989"/>
                </a:solidFill>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F4D58D5-A817-8C46-AB00-9E4F26EA159C}"/>
              </a:ext>
            </a:extLst>
          </p:cNvPr>
          <p:cNvSpPr/>
          <p:nvPr userDrawn="1"/>
        </p:nvSpPr>
        <p:spPr>
          <a:xfrm>
            <a:off x="0" y="0"/>
            <a:ext cx="9144000" cy="457200"/>
          </a:xfrm>
          <a:prstGeom prst="rect">
            <a:avLst/>
          </a:prstGeom>
          <a:gradFill>
            <a:gsLst>
              <a:gs pos="0">
                <a:srgbClr val="00578B"/>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Department name placeholder">
            <a:extLst>
              <a:ext uri="{FF2B5EF4-FFF2-40B4-BE49-F238E27FC236}">
                <a16:creationId xmlns:a16="http://schemas.microsoft.com/office/drawing/2014/main" id="{41828359-8F80-E846-BC68-9046475E0D05}"/>
              </a:ext>
            </a:extLst>
          </p:cNvPr>
          <p:cNvSpPr txBox="1"/>
          <p:nvPr userDrawn="1"/>
        </p:nvSpPr>
        <p:spPr>
          <a:xfrm>
            <a:off x="6583680" y="210312"/>
            <a:ext cx="2295144" cy="132344"/>
          </a:xfrm>
          <a:prstGeom prst="rect">
            <a:avLst/>
          </a:prstGeom>
          <a:noFill/>
        </p:spPr>
        <p:txBody>
          <a:bodyPr wrap="square" lIns="91440" tIns="4572" rIns="0" bIns="4572" rtlCol="0">
            <a:noAutofit/>
          </a:bodyPr>
          <a:lstStyle/>
          <a:p>
            <a:pPr algn="r"/>
            <a:r>
              <a:rPr lang="en-US" sz="800" dirty="0">
                <a:solidFill>
                  <a:srgbClr val="FFFFFF"/>
                </a:solidFill>
                <a:latin typeface="Arial" panose="020B0604020202020204" pitchFamily="34" charset="0"/>
                <a:cs typeface="Arial" panose="020B0604020202020204" pitchFamily="34" charset="0"/>
              </a:rPr>
              <a:t>Department of Family Medicine</a:t>
            </a:r>
          </a:p>
        </p:txBody>
      </p:sp>
      <p:pic>
        <p:nvPicPr>
          <p:cNvPr id="12" name="Logo">
            <a:extLst>
              <a:ext uri="{FF2B5EF4-FFF2-40B4-BE49-F238E27FC236}">
                <a16:creationId xmlns:a16="http://schemas.microsoft.com/office/drawing/2014/main" id="{6E1D559F-4EF1-6E45-B5D7-15C84F808AAA}"/>
              </a:ext>
            </a:extLst>
          </p:cNvPr>
          <p:cNvPicPr>
            <a:picLocks noChangeAspect="1"/>
          </p:cNvPicPr>
          <p:nvPr userDrawn="1"/>
        </p:nvPicPr>
        <p:blipFill>
          <a:blip r:embed="rId15">
            <a:extLst>
              <a:ext uri="{96DAC541-7B7A-43D3-8B79-37D633B846F1}">
                <asvg:svgBlip xmlns="" xmlns:asvg="http://schemas.microsoft.com/office/drawing/2016/SVG/main" r:embed="rId17"/>
              </a:ext>
            </a:extLst>
          </a:blip>
          <a:stretch>
            <a:fillRect/>
          </a:stretch>
        </p:blipFill>
        <p:spPr>
          <a:xfrm>
            <a:off x="365760" y="175759"/>
            <a:ext cx="423229" cy="136525"/>
          </a:xfrm>
          <a:prstGeom prst="rect">
            <a:avLst/>
          </a:prstGeom>
        </p:spPr>
      </p:pic>
      <p:sp>
        <p:nvSpPr>
          <p:cNvPr id="16" name="Text Placeholder-left">
            <a:extLst>
              <a:ext uri="{FF2B5EF4-FFF2-40B4-BE49-F238E27FC236}">
                <a16:creationId xmlns:a16="http://schemas.microsoft.com/office/drawing/2014/main" id="{7AC9189D-0EEA-1842-9A84-2D9C40375164}"/>
              </a:ext>
            </a:extLst>
          </p:cNvPr>
          <p:cNvSpPr txBox="1">
            <a:spLocks/>
          </p:cNvSpPr>
          <p:nvPr userDrawn="1"/>
        </p:nvSpPr>
        <p:spPr>
          <a:xfrm>
            <a:off x="365760" y="4762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rgbClr val="898989"/>
                </a:solidFill>
                <a:latin typeface="Arial" panose="020B0604020202020204" pitchFamily="34" charset="0"/>
                <a:cs typeface="Arial" panose="020B0604020202020204" pitchFamily="34" charset="0"/>
              </a:rPr>
              <a:t>Monthly Research</a:t>
            </a:r>
            <a:r>
              <a:rPr lang="en-US" b="0" i="0" baseline="0" dirty="0">
                <a:solidFill>
                  <a:srgbClr val="898989"/>
                </a:solidFill>
                <a:latin typeface="Arial" panose="020B0604020202020204" pitchFamily="34" charset="0"/>
                <a:cs typeface="Arial" panose="020B0604020202020204" pitchFamily="34" charset="0"/>
              </a:rPr>
              <a:t> Unit Meeting</a:t>
            </a:r>
            <a:endParaRPr lang="en-US" b="0" i="0" dirty="0">
              <a:solidFill>
                <a:srgbClr val="898989"/>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5A38CAE-CC53-A346-9993-73CC87395D49}"/>
              </a:ext>
            </a:extLst>
          </p:cNvPr>
          <p:cNvSpPr>
            <a:spLocks noGrp="1"/>
          </p:cNvSpPr>
          <p:nvPr>
            <p:ph type="body" idx="1"/>
          </p:nvPr>
        </p:nvSpPr>
        <p:spPr>
          <a:xfrm>
            <a:off x="1097280" y="1463040"/>
            <a:ext cx="7315200" cy="11757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98462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2800" b="1" i="0" kern="1200" baseline="0">
          <a:solidFill>
            <a:srgbClr val="58595B"/>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rgbClr val="58595B"/>
          </a:solidFill>
          <a:latin typeface="Arial" panose="020B0604020202020204" pitchFamily="34" charset="0"/>
          <a:ea typeface="+mn-ea"/>
          <a:cs typeface="Arial" panose="020B0604020202020204" pitchFamily="34" charset="0"/>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rgbClr val="58595B"/>
          </a:solidFill>
          <a:latin typeface="Arial" panose="020B0604020202020204" pitchFamily="34" charset="0"/>
          <a:ea typeface="+mn-ea"/>
          <a:cs typeface="Arial" panose="020B0604020202020204" pitchFamily="34" charset="0"/>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uclahealth.org/departments/family-medicine/research/family-medicine-research-unit-employee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purchasing.ucla.edu/small-business-databases" TargetMode="External"/><Relationship Id="rId1" Type="http://schemas.openxmlformats.org/officeDocument/2006/relationships/slideLayout" Target="../slideLayouts/slideLayout7.xml"/><Relationship Id="rId5" Type="http://schemas.openxmlformats.org/officeDocument/2006/relationships/hyperlink" Target="https://request.finance.ucla.edu/secure?frm_id=SBFWaiver" TargetMode="Externa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finance.ucla.edu/business-finance-services/payment-solutions-and-compliance/how-to-submit-research-payment-reques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4.gif"/><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sharing.nih.gov/data-management-and-sharing-policy/about-data-management-and-sharing-policies/data-management-and-sharing-policy-overview"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niehs.nih.gov/about/od/osim/" TargetMode="External"/><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https://urldefense.com/v3/__https:/u2306505.ct.sendgrid.net/ls/click?upn=M3V7pKe308SQRDM8wYnXBdpuS2c6Hk9oJQLhlqPhMkBq3awWtoflrYmrP8v58npsq3q1zCa7vnp-2BQ0R2cIC4-2FSqEldw3cZh-2Be2EWbnkaAQxiENKbBzCicLSZ-2BBpKJPF-2FPwl0ZawAhJDBZtBywqUdgTmlisS8aPLrYKGlIF3bjTPP5ZiZwNY1zZUtkx7RBlUMBzeGRKX4djMzU1PFytvPGyRPOV5HpC2DmdN5JohRFTOZfX6So2mVCxEOPiARY9mnW4EtHNgRe7-2F9INjxR2bOi1vQWuAy0wapZZEk589OhR8-3D5bmW_bPJSe81B-2FXmIzS5sCgVyy4f4JrdTwYkgrpoySGaaVE2AOTbUC-2F3tuS1vDVL29apw0zqPR7ssOPp29oyjTlU9L7b0op6anGIf9r0u0aiTi6gDcFLt-2FAF4g8i20U5yw62EEubDMWsmq8ypBnD-2BuhIzsO09c3wcZ2AyB44hHME5kzPzOBP06oT8g-2FLQuZPlfVqugfnhaKOwZR2l-2F34SCxsLGw-3D-3D__;!!F9wkZZsI-LA!HsCOb3poe6ziTCh19ftPEjgOihMCkA7Tmx7VKgDOWrUsEssue8dPlfk6S7b2hEhBThlrUd-AR_JOEkYuY25dyYrWYoSMB7z6iD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urldefense.com/v3/__https:/u2306505.ct.sendgrid.net/ls/click?upn=M3V7pKe308SQRDM8wYnXBdpuS2c6Hk9oJQLhlqPhMkBq3awWtoflrYmrP8v58npsLNPSJtgdZ5MDUOapVfWHLtQuBZwzejGqTSwKN-2BatyUqyDMlcwt0OtCAPIfB57aZpIcchm11RN-2Bw-2FqG863pTm3bAOAOjLOweeeGegtozehRiev5p712E6TBVS-2BHodZs8M3LOddSmaoup43QmOqrcdlZndl6oPCZHGi7WgzJgUMU4-3DqZfb_bPJSe81B-2FXmIzS5sCgVyy4f4JrdTwYkgrpoySGaaVE039YoT7JiIkqBmvSww2GrCg9hosAvL2-2BZnmHd5upce-2BWJxzbGZxCzCNxX9p7z-2BV8iYuYJHFgT6TQmhgdGg-2Fm13htddOoCqtkbscb98sP1jS6OFv9KbJNipGyCaBGht-2Bn7YnlE0VhOzzIM17vAIxLD7klhM8hnov5L2lP1Ivs3zAQ-3D-3D__;!!F9wkZZsI-LA!CW0jKPg7gUq8-D-l_mmwrC5rhea3m5SlRfKYpk_fItGppS7u0URZ0EMeAHVpqVhJRKZFM74oNrq5t9gxRCTAV6CoFNlY5V9xHlc$"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https://urldefense.com/v3/__https:/u2306505.ct.sendgrid.net/ls/click?upn=M3V7pKe308SQRDM8wYnXBdpuS2c6Hk9oJQLhlqPhMkBq3awWtoflrYmrP8v58npskDi2I-2Bdt0lCLRHlR88qQlUzIHzygVsVxwpiGBDmX71TofGVycwaTeuf3jRXAeGhmKiGn40x-2BYjOUoFVY8RCZsayEDU7ToWfQrWzetDHiX9raKAkWd58bW5rvaasT5XcbOAYzAQ-2B-2FV6GjNaeT81cA2OZmDkJ058WV3CGG3pi5SkY-3D5EJ6_bPJSe81B-2FXmIzS5sCgVyy4f4JrdTwYkgrpoySGaaVE039YoT7JiIkqBmvSww2GrC2-2BPyw2OsOcz5D92MOGJ63ZcZvrpV3DQpCecU7JErpr5Ffmor6Uj-2FbX5KZLRP4ZkQ4z3JzOSZtlIuAEIcwn3cYt1tAI2RI2ASzi4oEoVGaSGjM31Q6lf2rFzUyB7MKpRJGQMARJ4ZwY61-2Fa-2FFRz-2B5ew-3D-3D__;!!F9wkZZsI-LA!CW0jKPg7gUq8-D-l_mmwrC5rhea3m5SlRfKYpk_fItGppS7u0URZ0EMeAHVpqVhJRKZFM74oNrq5t9gxRCTAV6CoFNlYW_S0zLg$" TargetMode="External"/><Relationship Id="rId5" Type="http://schemas.openxmlformats.org/officeDocument/2006/relationships/hyperlink" Target="https://urldefense.com/v3/__https:/r20.rs6.net/tn.jsp?f=001PimyBTr9q5gejX_Y9_M7zM6laeLoNTez23K8YtLIVYwIhc7gZU1CBibGSyl6S-Wye_nBMc8OiwORF-y0AtX2xU6-H_XH_UJk1ylu-lUN9-FKaDXpTIQykkzUWlAXVNuB-jUo58qz97FeN0-sEBt2J2Lg68grm-XQHrQD9RpsQocSpJ1TOgP09pARBv5DhuPJql0Dj-n10UKMFl2b8m4qMw==&amp;c=f5HH97T1gUr25BWFoA2T2S2hCysBhRgVwC4zpeI0z3YbQJpNHKSl6Q==&amp;ch=t5VPKza9eKi51y6XqUGqWTGP4QmvvqPly9vKDSijglGPNW5aT2TFmQ==__;!!F9wkZZsI-LA!HsCOb3poe6ziTCh19ftPEjgOihMCkA7Tmx7VKgDOWrUsEssue8dPlfk6S7b2hEhBThlrUd-AR_JOEkYuY25dyYrWYoSMtZFqhGo$" TargetMode="Externa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hyperlink" Target="https://www.uclahealth.org/family-medicine/for-research-employee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clahs.zoom.us/j/97522351115"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hyperlink" Target="https://uclahs.zoom.us/j/94697525571"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uclahsprod.service-now.com/it_portal?id=servic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1"/>
        <p:cNvGrpSpPr/>
        <p:nvPr/>
      </p:nvGrpSpPr>
      <p:grpSpPr>
        <a:xfrm>
          <a:off x="0" y="0"/>
          <a:ext cx="0" cy="0"/>
          <a:chOff x="0" y="0"/>
          <a:chExt cx="0" cy="0"/>
        </a:xfrm>
      </p:grpSpPr>
      <p:pic>
        <p:nvPicPr>
          <p:cNvPr id="2" name="Picture 1" descr="Orange County: Best Things to Do and Places to Visit on a Day Tri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877" y="609347"/>
            <a:ext cx="6108970" cy="4128328"/>
          </a:xfrm>
          <a:prstGeom prst="rect">
            <a:avLst/>
          </a:prstGeom>
        </p:spPr>
      </p:pic>
      <p:sp>
        <p:nvSpPr>
          <p:cNvPr id="3" name="Rectangle 2"/>
          <p:cNvSpPr/>
          <p:nvPr/>
        </p:nvSpPr>
        <p:spPr>
          <a:xfrm>
            <a:off x="1" y="2064123"/>
            <a:ext cx="9144000" cy="104978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Google Shape;145;p1"/>
          <p:cNvSpPr txBox="1">
            <a:spLocks noGrp="1"/>
          </p:cNvSpPr>
          <p:nvPr>
            <p:ph type="body" idx="4294967295"/>
          </p:nvPr>
        </p:nvSpPr>
        <p:spPr>
          <a:xfrm>
            <a:off x="1561877" y="2064123"/>
            <a:ext cx="6152895" cy="2673552"/>
          </a:xfrm>
          <a:prstGeom prst="rect">
            <a:avLst/>
          </a:prstGeom>
          <a:noFill/>
          <a:ln>
            <a:noFill/>
          </a:ln>
        </p:spPr>
        <p:txBody>
          <a:bodyPr spcFirstLastPara="1" wrap="square" lIns="0" tIns="0" rIns="0" bIns="0" anchor="ctr" anchorCtr="0">
            <a:spAutoFit/>
          </a:bodyPr>
          <a:lstStyle/>
          <a:p>
            <a:pPr marL="0" lvl="0" indent="0" algn="ctr" rtl="0">
              <a:lnSpc>
                <a:spcPct val="90000"/>
              </a:lnSpc>
              <a:spcBef>
                <a:spcPts val="0"/>
              </a:spcBef>
              <a:spcAft>
                <a:spcPts val="0"/>
              </a:spcAft>
              <a:buClr>
                <a:srgbClr val="FFDD7F"/>
              </a:buClr>
              <a:buSzPts val="3200"/>
              <a:buNone/>
            </a:pPr>
            <a:r>
              <a:rPr lang="en-US" sz="3200" dirty="0">
                <a:solidFill>
                  <a:schemeClr val="bg1"/>
                </a:solidFill>
                <a:effectLst>
                  <a:outerShdw blurRad="50800" dist="50800" dir="5400000" algn="ctr" rotWithShape="0">
                    <a:schemeClr val="tx1">
                      <a:lumMod val="50000"/>
                    </a:schemeClr>
                  </a:outerShdw>
                </a:effectLst>
                <a:latin typeface="+mj-lt"/>
              </a:rPr>
              <a:t>Family Medicine Research Unit </a:t>
            </a:r>
            <a:endParaRPr sz="3200" dirty="0">
              <a:solidFill>
                <a:schemeClr val="bg1"/>
              </a:solidFill>
              <a:effectLst>
                <a:outerShdw blurRad="50800" dist="50800" dir="5400000" algn="ctr" rotWithShape="0">
                  <a:schemeClr val="tx1">
                    <a:lumMod val="50000"/>
                  </a:schemeClr>
                </a:outerShdw>
              </a:effectLst>
              <a:latin typeface="+mj-lt"/>
            </a:endParaRPr>
          </a:p>
          <a:p>
            <a:pPr marL="0" lvl="0" indent="0" algn="ctr" rtl="0">
              <a:lnSpc>
                <a:spcPct val="90000"/>
              </a:lnSpc>
              <a:spcBef>
                <a:spcPts val="750"/>
              </a:spcBef>
              <a:spcAft>
                <a:spcPts val="0"/>
              </a:spcAft>
              <a:buClr>
                <a:srgbClr val="FFDD7F"/>
              </a:buClr>
              <a:buSzPts val="3200"/>
              <a:buNone/>
            </a:pPr>
            <a:r>
              <a:rPr lang="en-US" sz="3200" dirty="0">
                <a:solidFill>
                  <a:schemeClr val="bg1"/>
                </a:solidFill>
                <a:effectLst>
                  <a:outerShdw blurRad="50800" dist="50800" dir="5400000" algn="ctr" rotWithShape="0">
                    <a:schemeClr val="tx1">
                      <a:lumMod val="50000"/>
                    </a:schemeClr>
                  </a:outerShdw>
                </a:effectLst>
                <a:latin typeface="+mj-lt"/>
              </a:rPr>
              <a:t>Monthly Meeting </a:t>
            </a:r>
            <a:endParaRPr lang="en-US" sz="3200" dirty="0" smtClean="0">
              <a:solidFill>
                <a:schemeClr val="bg1"/>
              </a:solidFill>
              <a:effectLst>
                <a:outerShdw blurRad="50800" dist="50800" dir="5400000" algn="ctr" rotWithShape="0">
                  <a:schemeClr val="tx1">
                    <a:lumMod val="50000"/>
                  </a:schemeClr>
                </a:outerShdw>
              </a:effectLst>
              <a:latin typeface="+mj-lt"/>
            </a:endParaRPr>
          </a:p>
          <a:p>
            <a:pPr marL="0" lvl="0" indent="0" algn="ctr" rtl="0">
              <a:lnSpc>
                <a:spcPct val="90000"/>
              </a:lnSpc>
              <a:spcBef>
                <a:spcPts val="750"/>
              </a:spcBef>
              <a:spcAft>
                <a:spcPts val="0"/>
              </a:spcAft>
              <a:buClr>
                <a:srgbClr val="FFDD7F"/>
              </a:buClr>
              <a:buSzPts val="3200"/>
              <a:buNone/>
            </a:pPr>
            <a:endParaRPr lang="en-US" sz="2000" dirty="0" smtClean="0">
              <a:solidFill>
                <a:schemeClr val="bg1"/>
              </a:solidFill>
              <a:latin typeface="+mj-lt"/>
            </a:endParaRPr>
          </a:p>
          <a:p>
            <a:pPr marL="0" lvl="0" indent="0" algn="ctr" rtl="0">
              <a:lnSpc>
                <a:spcPct val="90000"/>
              </a:lnSpc>
              <a:spcBef>
                <a:spcPts val="750"/>
              </a:spcBef>
              <a:spcAft>
                <a:spcPts val="0"/>
              </a:spcAft>
              <a:buClr>
                <a:srgbClr val="FFDD7F"/>
              </a:buClr>
              <a:buSzPts val="3200"/>
              <a:buNone/>
            </a:pPr>
            <a:endParaRPr lang="en-US" sz="2000" dirty="0">
              <a:solidFill>
                <a:schemeClr val="bg1"/>
              </a:solidFill>
              <a:latin typeface="+mj-lt"/>
            </a:endParaRPr>
          </a:p>
          <a:p>
            <a:pPr marL="0" lvl="0" indent="0" algn="ctr" rtl="0">
              <a:lnSpc>
                <a:spcPct val="90000"/>
              </a:lnSpc>
              <a:spcBef>
                <a:spcPts val="750"/>
              </a:spcBef>
              <a:spcAft>
                <a:spcPts val="0"/>
              </a:spcAft>
              <a:buClr>
                <a:srgbClr val="FFDD7F"/>
              </a:buClr>
              <a:buSzPts val="3200"/>
              <a:buNone/>
            </a:pPr>
            <a:endParaRPr lang="en-US" sz="2000" dirty="0" smtClean="0">
              <a:solidFill>
                <a:schemeClr val="bg1"/>
              </a:solidFill>
              <a:latin typeface="+mj-lt"/>
            </a:endParaRPr>
          </a:p>
          <a:p>
            <a:pPr marL="0" lvl="0" indent="0" algn="ctr" rtl="0">
              <a:lnSpc>
                <a:spcPct val="90000"/>
              </a:lnSpc>
              <a:spcBef>
                <a:spcPts val="750"/>
              </a:spcBef>
              <a:spcAft>
                <a:spcPts val="0"/>
              </a:spcAft>
              <a:buClr>
                <a:srgbClr val="FF9900"/>
              </a:buClr>
              <a:buSzPts val="3200"/>
              <a:buNone/>
            </a:pPr>
            <a:r>
              <a:rPr lang="en-US" sz="3200" b="1" dirty="0" smtClean="0">
                <a:solidFill>
                  <a:schemeClr val="bg1"/>
                </a:solidFill>
                <a:latin typeface="+mj-lt"/>
              </a:rPr>
              <a:t>August </a:t>
            </a:r>
            <a:r>
              <a:rPr lang="en-US" sz="3200" b="1" dirty="0" smtClean="0">
                <a:solidFill>
                  <a:schemeClr val="bg1"/>
                </a:solidFill>
                <a:latin typeface="+mj-lt"/>
              </a:rPr>
              <a:t>2023</a:t>
            </a:r>
            <a:endParaRPr b="1" dirty="0">
              <a:solidFill>
                <a:schemeClr val="bg1"/>
              </a:solidFill>
              <a:latin typeface="+mj-lt"/>
            </a:endParaRPr>
          </a:p>
        </p:txBody>
      </p:sp>
      <p:pic>
        <p:nvPicPr>
          <p:cNvPr id="146" name="Google Shape;146;p1"/>
          <p:cNvPicPr preferRelativeResize="0"/>
          <p:nvPr/>
        </p:nvPicPr>
        <p:blipFill rotWithShape="1">
          <a:blip r:embed="rId4">
            <a:alphaModFix/>
          </a:blip>
          <a:srcRect/>
          <a:stretch/>
        </p:blipFill>
        <p:spPr>
          <a:xfrm>
            <a:off x="-180776" y="-134475"/>
            <a:ext cx="5486411" cy="981458"/>
          </a:xfrm>
          <a:prstGeom prst="rect">
            <a:avLst/>
          </a:prstGeom>
          <a:noFill/>
          <a:ln>
            <a:noFill/>
          </a:ln>
        </p:spPr>
      </p:pic>
      <p:sp>
        <p:nvSpPr>
          <p:cNvPr id="147" name="Google Shape;147;p1"/>
          <p:cNvSpPr txBox="1"/>
          <p:nvPr/>
        </p:nvSpPr>
        <p:spPr>
          <a:xfrm>
            <a:off x="4594400" y="-134475"/>
            <a:ext cx="645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0" name="Rectangle 19"/>
          <p:cNvSpPr/>
          <p:nvPr/>
        </p:nvSpPr>
        <p:spPr>
          <a:xfrm>
            <a:off x="-98854" y="1480384"/>
            <a:ext cx="9539416" cy="5801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10</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Ordering Computers</a:t>
            </a:r>
            <a:endParaRPr sz="2600" dirty="0">
              <a:solidFill>
                <a:schemeClr val="tx1">
                  <a:lumMod val="50000"/>
                </a:schemeClr>
              </a:solidFill>
              <a:latin typeface="+mj-lt"/>
            </a:endParaRPr>
          </a:p>
        </p:txBody>
      </p:sp>
      <p:sp>
        <p:nvSpPr>
          <p:cNvPr id="9" name="TextBox 8"/>
          <p:cNvSpPr txBox="1"/>
          <p:nvPr/>
        </p:nvSpPr>
        <p:spPr>
          <a:xfrm>
            <a:off x="1582712" y="1570393"/>
            <a:ext cx="7296112" cy="430887"/>
          </a:xfrm>
          <a:prstGeom prst="rect">
            <a:avLst/>
          </a:prstGeom>
          <a:noFill/>
        </p:spPr>
        <p:txBody>
          <a:bodyPr wrap="square" rtlCol="0">
            <a:spAutoFit/>
          </a:bodyPr>
          <a:lstStyle/>
          <a:p>
            <a:r>
              <a:rPr lang="en-US" sz="2200" dirty="0" smtClean="0"/>
              <a:t>Complete and Submit Purchase Request Form</a:t>
            </a:r>
            <a:endParaRPr lang="en-US" sz="2200" dirty="0"/>
          </a:p>
        </p:txBody>
      </p:sp>
      <p:sp>
        <p:nvSpPr>
          <p:cNvPr id="10" name="Oval 9"/>
          <p:cNvSpPr/>
          <p:nvPr/>
        </p:nvSpPr>
        <p:spPr>
          <a:xfrm>
            <a:off x="222422" y="1248033"/>
            <a:ext cx="1260389" cy="1051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Step 2</a:t>
            </a:r>
            <a:endParaRPr lang="en-US" sz="2400" dirty="0"/>
          </a:p>
        </p:txBody>
      </p:sp>
      <p:sp>
        <p:nvSpPr>
          <p:cNvPr id="2" name="TextBox 1"/>
          <p:cNvSpPr txBox="1"/>
          <p:nvPr/>
        </p:nvSpPr>
        <p:spPr>
          <a:xfrm>
            <a:off x="649224" y="2690807"/>
            <a:ext cx="7876938" cy="1846659"/>
          </a:xfrm>
          <a:prstGeom prst="rect">
            <a:avLst/>
          </a:prstGeom>
          <a:noFill/>
        </p:spPr>
        <p:txBody>
          <a:bodyPr wrap="square" rtlCol="0">
            <a:spAutoFit/>
          </a:bodyPr>
          <a:lstStyle/>
          <a:p>
            <a:r>
              <a:rPr lang="en-US" sz="1600" dirty="0" err="1" smtClean="0"/>
              <a:t>ServiceNow</a:t>
            </a:r>
            <a:r>
              <a:rPr lang="en-US" sz="1600" dirty="0" smtClean="0"/>
              <a:t> will send you an email with the quote attached (save </a:t>
            </a:r>
            <a:r>
              <a:rPr lang="en-US" sz="1600" dirty="0"/>
              <a:t>the </a:t>
            </a:r>
            <a:r>
              <a:rPr lang="en-US" sz="1600" dirty="0" smtClean="0"/>
              <a:t>email, </a:t>
            </a:r>
            <a:r>
              <a:rPr lang="en-US" sz="1600" dirty="0"/>
              <a:t>you will need it later)</a:t>
            </a:r>
          </a:p>
          <a:p>
            <a:endParaRPr lang="en-US" sz="1000" dirty="0" smtClean="0"/>
          </a:p>
          <a:p>
            <a:r>
              <a:rPr lang="en-US" sz="1600" dirty="0" smtClean="0"/>
              <a:t>Complete a </a:t>
            </a:r>
            <a:r>
              <a:rPr lang="en-US" sz="1600" dirty="0" smtClean="0">
                <a:hlinkClick r:id="rId3"/>
              </a:rPr>
              <a:t>Purchase Request Form</a:t>
            </a:r>
            <a:r>
              <a:rPr lang="en-US" sz="1600" dirty="0" smtClean="0"/>
              <a:t> and submit it and the quote to your Authorizer </a:t>
            </a:r>
          </a:p>
          <a:p>
            <a:endParaRPr lang="en-US" sz="1000" dirty="0"/>
          </a:p>
          <a:p>
            <a:r>
              <a:rPr lang="en-US" sz="1600" dirty="0" smtClean="0"/>
              <a:t>After Authorizer approves, submit the Purchase Request and quote to Fund Manager</a:t>
            </a:r>
          </a:p>
          <a:p>
            <a:endParaRPr lang="en-US" sz="1000" dirty="0" smtClean="0"/>
          </a:p>
          <a:p>
            <a:r>
              <a:rPr lang="en-US" sz="1600" dirty="0" smtClean="0"/>
              <a:t>Fund Manager will approve and submit to Purchaser to create PO#</a:t>
            </a:r>
          </a:p>
        </p:txBody>
      </p:sp>
    </p:spTree>
    <p:extLst>
      <p:ext uri="{BB962C8B-B14F-4D97-AF65-F5344CB8AC3E}">
        <p14:creationId xmlns:p14="http://schemas.microsoft.com/office/powerpoint/2010/main" val="296801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7" name="Rectangle 6"/>
          <p:cNvSpPr/>
          <p:nvPr/>
        </p:nvSpPr>
        <p:spPr>
          <a:xfrm>
            <a:off x="-98854" y="1480384"/>
            <a:ext cx="9539416" cy="5801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11</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Ordering Computers</a:t>
            </a:r>
            <a:endParaRPr sz="2600" dirty="0">
              <a:solidFill>
                <a:schemeClr val="tx1">
                  <a:lumMod val="50000"/>
                </a:schemeClr>
              </a:solidFill>
              <a:latin typeface="+mj-lt"/>
            </a:endParaRPr>
          </a:p>
        </p:txBody>
      </p:sp>
      <p:sp>
        <p:nvSpPr>
          <p:cNvPr id="9" name="TextBox 8"/>
          <p:cNvSpPr txBox="1"/>
          <p:nvPr/>
        </p:nvSpPr>
        <p:spPr>
          <a:xfrm>
            <a:off x="1582712" y="1552098"/>
            <a:ext cx="6838912" cy="430887"/>
          </a:xfrm>
          <a:prstGeom prst="rect">
            <a:avLst/>
          </a:prstGeom>
          <a:noFill/>
        </p:spPr>
        <p:txBody>
          <a:bodyPr wrap="square" rtlCol="0">
            <a:spAutoFit/>
          </a:bodyPr>
          <a:lstStyle/>
          <a:p>
            <a:r>
              <a:rPr lang="en-US" sz="2200" dirty="0" smtClean="0"/>
              <a:t>Reply to Original Email and Attach PO</a:t>
            </a:r>
            <a:endParaRPr lang="en-US" sz="2200" dirty="0"/>
          </a:p>
        </p:txBody>
      </p:sp>
      <p:sp>
        <p:nvSpPr>
          <p:cNvPr id="10" name="Oval 9"/>
          <p:cNvSpPr/>
          <p:nvPr/>
        </p:nvSpPr>
        <p:spPr>
          <a:xfrm>
            <a:off x="222422" y="1248033"/>
            <a:ext cx="1260389" cy="1051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Step 3</a:t>
            </a:r>
            <a:endParaRPr lang="en-US" sz="2400" dirty="0"/>
          </a:p>
        </p:txBody>
      </p:sp>
      <p:sp>
        <p:nvSpPr>
          <p:cNvPr id="2" name="TextBox 1"/>
          <p:cNvSpPr txBox="1"/>
          <p:nvPr/>
        </p:nvSpPr>
        <p:spPr>
          <a:xfrm>
            <a:off x="742452" y="2556894"/>
            <a:ext cx="7029947" cy="1631216"/>
          </a:xfrm>
          <a:prstGeom prst="rect">
            <a:avLst/>
          </a:prstGeom>
          <a:noFill/>
        </p:spPr>
        <p:txBody>
          <a:bodyPr wrap="square" rtlCol="0">
            <a:spAutoFit/>
          </a:bodyPr>
          <a:lstStyle/>
          <a:p>
            <a:pPr>
              <a:spcAft>
                <a:spcPts val="600"/>
              </a:spcAft>
            </a:pPr>
            <a:r>
              <a:rPr lang="en-US" sz="1600" dirty="0" smtClean="0"/>
              <a:t>Purchaser will send the PO to the Requester with instructions to:</a:t>
            </a:r>
          </a:p>
          <a:p>
            <a:pPr marL="568325" indent="-342900">
              <a:spcAft>
                <a:spcPts val="600"/>
              </a:spcAft>
              <a:buAutoNum type="arabicPeriod"/>
            </a:pPr>
            <a:r>
              <a:rPr lang="en-US" sz="1600" dirty="0" smtClean="0"/>
              <a:t>REPLY to the original quote email</a:t>
            </a:r>
          </a:p>
          <a:p>
            <a:pPr marL="568325" indent="-342900">
              <a:spcAft>
                <a:spcPts val="600"/>
              </a:spcAft>
              <a:buAutoNum type="arabicPeriod"/>
            </a:pPr>
            <a:r>
              <a:rPr lang="en-US" sz="1600" dirty="0" smtClean="0"/>
              <a:t>Attach both PO and quote</a:t>
            </a:r>
          </a:p>
          <a:p>
            <a:pPr marL="568325" indent="-342900">
              <a:spcAft>
                <a:spcPts val="600"/>
              </a:spcAft>
              <a:buAutoNum type="arabicPeriod"/>
            </a:pPr>
            <a:r>
              <a:rPr lang="en-US" sz="1600" dirty="0" smtClean="0"/>
              <a:t>Send to Customer Care and UCLA Computer Store</a:t>
            </a:r>
          </a:p>
          <a:p>
            <a:pPr marL="568325" indent="-342900">
              <a:spcAft>
                <a:spcPts val="600"/>
              </a:spcAft>
              <a:buAutoNum type="arabicPeriod"/>
            </a:pPr>
            <a:r>
              <a:rPr lang="en-US" sz="1600" dirty="0" smtClean="0"/>
              <a:t>Do not alter the subject line</a:t>
            </a:r>
            <a:endParaRPr lang="en-US" sz="1600" dirty="0"/>
          </a:p>
        </p:txBody>
      </p:sp>
    </p:spTree>
    <p:extLst>
      <p:ext uri="{BB962C8B-B14F-4D97-AF65-F5344CB8AC3E}">
        <p14:creationId xmlns:p14="http://schemas.microsoft.com/office/powerpoint/2010/main" val="2722103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7" name="Rectangle 6"/>
          <p:cNvSpPr/>
          <p:nvPr/>
        </p:nvSpPr>
        <p:spPr>
          <a:xfrm>
            <a:off x="-98854" y="1480384"/>
            <a:ext cx="9539416" cy="5801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12</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Ordering Computers</a:t>
            </a:r>
            <a:endParaRPr sz="2600" dirty="0">
              <a:solidFill>
                <a:schemeClr val="tx1">
                  <a:lumMod val="50000"/>
                </a:schemeClr>
              </a:solidFill>
              <a:latin typeface="+mj-lt"/>
            </a:endParaRPr>
          </a:p>
        </p:txBody>
      </p:sp>
      <p:sp>
        <p:nvSpPr>
          <p:cNvPr id="9" name="TextBox 8"/>
          <p:cNvSpPr txBox="1"/>
          <p:nvPr/>
        </p:nvSpPr>
        <p:spPr>
          <a:xfrm>
            <a:off x="1582711" y="1552098"/>
            <a:ext cx="7054661" cy="430887"/>
          </a:xfrm>
          <a:prstGeom prst="rect">
            <a:avLst/>
          </a:prstGeom>
          <a:noFill/>
        </p:spPr>
        <p:txBody>
          <a:bodyPr wrap="square" rtlCol="0">
            <a:spAutoFit/>
          </a:bodyPr>
          <a:lstStyle/>
          <a:p>
            <a:r>
              <a:rPr lang="en-US" sz="2200" dirty="0" smtClean="0"/>
              <a:t>DGIT/ISS will Receive and Prepare Laptop for Pick-up</a:t>
            </a:r>
            <a:endParaRPr lang="en-US" sz="2200" dirty="0"/>
          </a:p>
        </p:txBody>
      </p:sp>
      <p:sp>
        <p:nvSpPr>
          <p:cNvPr id="10" name="Oval 9"/>
          <p:cNvSpPr/>
          <p:nvPr/>
        </p:nvSpPr>
        <p:spPr>
          <a:xfrm>
            <a:off x="222422" y="1248033"/>
            <a:ext cx="1260389" cy="1051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Step 4</a:t>
            </a:r>
            <a:endParaRPr lang="en-US" sz="2400" dirty="0"/>
          </a:p>
        </p:txBody>
      </p:sp>
      <p:sp>
        <p:nvSpPr>
          <p:cNvPr id="2" name="TextBox 1"/>
          <p:cNvSpPr txBox="1"/>
          <p:nvPr/>
        </p:nvSpPr>
        <p:spPr>
          <a:xfrm>
            <a:off x="742452" y="2556894"/>
            <a:ext cx="4669807" cy="1477328"/>
          </a:xfrm>
          <a:prstGeom prst="rect">
            <a:avLst/>
          </a:prstGeom>
          <a:noFill/>
        </p:spPr>
        <p:txBody>
          <a:bodyPr wrap="square" rtlCol="0">
            <a:spAutoFit/>
          </a:bodyPr>
          <a:lstStyle/>
          <a:p>
            <a:pPr>
              <a:spcAft>
                <a:spcPts val="600"/>
              </a:spcAft>
            </a:pPr>
            <a:r>
              <a:rPr lang="en-US" sz="1600" dirty="0" smtClean="0"/>
              <a:t>Computer will be delivered to DGIT/ISS</a:t>
            </a:r>
          </a:p>
          <a:p>
            <a:pPr>
              <a:spcAft>
                <a:spcPts val="600"/>
              </a:spcAft>
            </a:pPr>
            <a:r>
              <a:rPr lang="en-US" sz="1600" dirty="0" smtClean="0"/>
              <a:t>They will encrypt it and add any requested software, as per the order</a:t>
            </a:r>
          </a:p>
          <a:p>
            <a:pPr>
              <a:spcAft>
                <a:spcPts val="600"/>
              </a:spcAft>
            </a:pPr>
            <a:r>
              <a:rPr lang="en-US" sz="1600" dirty="0" smtClean="0"/>
              <a:t>They will contact you via email when the device is ready for pick-up</a:t>
            </a:r>
            <a:endParaRPr lang="en-US" sz="1600" dirty="0"/>
          </a:p>
        </p:txBody>
      </p:sp>
      <p:pic>
        <p:nvPicPr>
          <p:cNvPr id="5122" name="Picture 2" descr="Lenovo® IdeaPad 3i Laptop, 15.6&quot; Screen, Intel® Core™ i3, 8GB Memory, 256GB Solid State Drive, Wi-Fi 6, Windows® 11, 82RK001H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692" y="2242300"/>
            <a:ext cx="3855308" cy="289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39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13</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How to Submit Travel Expense Report in Concur</a:t>
            </a:r>
            <a:endParaRPr sz="2600" dirty="0">
              <a:solidFill>
                <a:schemeClr val="tx1">
                  <a:lumMod val="50000"/>
                </a:schemeClr>
              </a:solidFill>
              <a:latin typeface="+mj-lt"/>
            </a:endParaRPr>
          </a:p>
        </p:txBody>
      </p:sp>
      <p:pic>
        <p:nvPicPr>
          <p:cNvPr id="6146" name="Picture 2" descr="How to Set-up A Travel Expenses Tracker for Business"/>
          <p:cNvPicPr>
            <a:picLocks noChangeAspect="1" noChangeArrowheads="1"/>
          </p:cNvPicPr>
          <p:nvPr/>
        </p:nvPicPr>
        <p:blipFill rotWithShape="1">
          <a:blip r:embed="rId3">
            <a:extLst>
              <a:ext uri="{28A0092B-C50C-407E-A947-70E740481C1C}">
                <a14:useLocalDpi xmlns:a14="http://schemas.microsoft.com/office/drawing/2010/main" val="0"/>
              </a:ext>
            </a:extLst>
          </a:blip>
          <a:srcRect l="-365" r="-96"/>
          <a:stretch/>
        </p:blipFill>
        <p:spPr bwMode="auto">
          <a:xfrm>
            <a:off x="2051221" y="3100589"/>
            <a:ext cx="5041558" cy="17559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b="62119"/>
          <a:stretch/>
        </p:blipFill>
        <p:spPr>
          <a:xfrm>
            <a:off x="649224" y="1200399"/>
            <a:ext cx="7854595" cy="1869000"/>
          </a:xfrm>
          <a:prstGeom prst="rect">
            <a:avLst/>
          </a:prstGeom>
        </p:spPr>
      </p:pic>
      <p:grpSp>
        <p:nvGrpSpPr>
          <p:cNvPr id="9" name="Group 8"/>
          <p:cNvGrpSpPr/>
          <p:nvPr/>
        </p:nvGrpSpPr>
        <p:grpSpPr>
          <a:xfrm>
            <a:off x="523250" y="5372965"/>
            <a:ext cx="8126974" cy="2705234"/>
            <a:chOff x="649224" y="4804655"/>
            <a:chExt cx="8126974" cy="2705234"/>
          </a:xfrm>
        </p:grpSpPr>
        <p:pic>
          <p:nvPicPr>
            <p:cNvPr id="6" name="Picture 5"/>
            <p:cNvPicPr>
              <a:picLocks noChangeAspect="1"/>
            </p:cNvPicPr>
            <p:nvPr/>
          </p:nvPicPr>
          <p:blipFill>
            <a:blip r:embed="rId5"/>
            <a:stretch>
              <a:fillRect/>
            </a:stretch>
          </p:blipFill>
          <p:spPr>
            <a:xfrm>
              <a:off x="649224" y="4804655"/>
              <a:ext cx="8126974" cy="2705234"/>
            </a:xfrm>
            <a:prstGeom prst="rect">
              <a:avLst/>
            </a:prstGeom>
          </p:spPr>
        </p:pic>
        <p:sp>
          <p:nvSpPr>
            <p:cNvPr id="8" name="Rectangle 7"/>
            <p:cNvSpPr/>
            <p:nvPr/>
          </p:nvSpPr>
          <p:spPr>
            <a:xfrm>
              <a:off x="832513" y="6701051"/>
              <a:ext cx="709684" cy="136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54656" y="6734413"/>
              <a:ext cx="709684" cy="136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76799" y="6723529"/>
              <a:ext cx="595953" cy="147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494893" y="6737801"/>
              <a:ext cx="775649" cy="13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836937" y="6710559"/>
            <a:ext cx="8154537" cy="2893313"/>
            <a:chOff x="1836937" y="6710559"/>
            <a:chExt cx="8154537" cy="2893313"/>
          </a:xfrm>
        </p:grpSpPr>
        <p:pic>
          <p:nvPicPr>
            <p:cNvPr id="10" name="Picture 9"/>
            <p:cNvPicPr>
              <a:picLocks noChangeAspect="1"/>
            </p:cNvPicPr>
            <p:nvPr/>
          </p:nvPicPr>
          <p:blipFill>
            <a:blip r:embed="rId6"/>
            <a:stretch>
              <a:fillRect/>
            </a:stretch>
          </p:blipFill>
          <p:spPr>
            <a:xfrm>
              <a:off x="1836937" y="6710559"/>
              <a:ext cx="8154537" cy="2893313"/>
            </a:xfrm>
            <a:prstGeom prst="rect">
              <a:avLst/>
            </a:prstGeom>
          </p:spPr>
        </p:pic>
        <p:sp>
          <p:nvSpPr>
            <p:cNvPr id="11" name="Rectangle 10"/>
            <p:cNvSpPr/>
            <p:nvPr/>
          </p:nvSpPr>
          <p:spPr>
            <a:xfrm>
              <a:off x="3006875" y="8013913"/>
              <a:ext cx="1528549" cy="28660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7670042" y="3944203"/>
            <a:ext cx="980182" cy="518615"/>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7"/>
          <a:stretch>
            <a:fillRect/>
          </a:stretch>
        </p:blipFill>
        <p:spPr>
          <a:xfrm>
            <a:off x="1486680" y="7746488"/>
            <a:ext cx="7163544" cy="3843259"/>
          </a:xfrm>
          <a:prstGeom prst="rect">
            <a:avLst/>
          </a:prstGeom>
        </p:spPr>
      </p:pic>
    </p:spTree>
    <p:extLst>
      <p:ext uri="{BB962C8B-B14F-4D97-AF65-F5344CB8AC3E}">
        <p14:creationId xmlns:p14="http://schemas.microsoft.com/office/powerpoint/2010/main" val="64982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399 -0.47284 L -0.00399 -0.72284 " pathEditMode="relative" rAng="0" ptsTypes="AA">
                                      <p:cBhvr>
                                        <p:cTn id="6" dur="2000" fill="hold"/>
                                        <p:tgtEl>
                                          <p:spTgt spid="9"/>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14201 -0.50092 L -0.14201 -0.75092 " pathEditMode="relative" rAng="0" ptsTypes="AA">
                                      <p:cBhvr>
                                        <p:cTn id="10" dur="2000" fill="hold"/>
                                        <p:tgtEl>
                                          <p:spTgt spid="15"/>
                                        </p:tgtEl>
                                        <p:attrNameLst>
                                          <p:attrName>ppt_x</p:attrName>
                                          <p:attrName>ppt_y</p:attrName>
                                        </p:attrNameLst>
                                      </p:cBhvr>
                                      <p:rCtr x="0" y="-125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0.03055 -1.03303 L 0.03055 -1.28303 " pathEditMode="relative" rAng="0" ptsTypes="AA">
                                      <p:cBhvr>
                                        <p:cTn id="18" dur="2000" fill="hold"/>
                                        <p:tgtEl>
                                          <p:spTgt spid="1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14</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Non Travel/Entertainment Reimbursements</a:t>
            </a:r>
            <a:endParaRPr sz="2600" dirty="0">
              <a:solidFill>
                <a:schemeClr val="tx1">
                  <a:lumMod val="50000"/>
                </a:schemeClr>
              </a:solidFill>
              <a:latin typeface="+mj-lt"/>
            </a:endParaRPr>
          </a:p>
        </p:txBody>
      </p:sp>
      <p:pic>
        <p:nvPicPr>
          <p:cNvPr id="3" name="Picture 2"/>
          <p:cNvPicPr>
            <a:picLocks noChangeAspect="1"/>
          </p:cNvPicPr>
          <p:nvPr/>
        </p:nvPicPr>
        <p:blipFill>
          <a:blip r:embed="rId3"/>
          <a:stretch>
            <a:fillRect/>
          </a:stretch>
        </p:blipFill>
        <p:spPr>
          <a:xfrm>
            <a:off x="942975" y="2085975"/>
            <a:ext cx="7258050" cy="971550"/>
          </a:xfrm>
          <a:prstGeom prst="rect">
            <a:avLst/>
          </a:prstGeom>
        </p:spPr>
      </p:pic>
    </p:spTree>
    <p:extLst>
      <p:ext uri="{BB962C8B-B14F-4D97-AF65-F5344CB8AC3E}">
        <p14:creationId xmlns:p14="http://schemas.microsoft.com/office/powerpoint/2010/main" val="186740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15</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Non Travel/Entertainment Reimbursements</a:t>
            </a:r>
            <a:endParaRPr sz="2600" dirty="0">
              <a:solidFill>
                <a:schemeClr val="tx1">
                  <a:lumMod val="50000"/>
                </a:schemeClr>
              </a:solidFill>
              <a:latin typeface="+mj-lt"/>
            </a:endParaRPr>
          </a:p>
        </p:txBody>
      </p:sp>
      <p:pic>
        <p:nvPicPr>
          <p:cNvPr id="2" name="Picture 1"/>
          <p:cNvPicPr>
            <a:picLocks noChangeAspect="1"/>
          </p:cNvPicPr>
          <p:nvPr/>
        </p:nvPicPr>
        <p:blipFill>
          <a:blip r:embed="rId3"/>
          <a:stretch>
            <a:fillRect/>
          </a:stretch>
        </p:blipFill>
        <p:spPr>
          <a:xfrm>
            <a:off x="649224" y="1570984"/>
            <a:ext cx="7019925" cy="2028825"/>
          </a:xfrm>
          <a:prstGeom prst="rect">
            <a:avLst/>
          </a:prstGeom>
        </p:spPr>
      </p:pic>
    </p:spTree>
    <p:extLst>
      <p:ext uri="{BB962C8B-B14F-4D97-AF65-F5344CB8AC3E}">
        <p14:creationId xmlns:p14="http://schemas.microsoft.com/office/powerpoint/2010/main" val="2605683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16</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Non Travel/Entertainment Reimbursements</a:t>
            </a:r>
            <a:endParaRPr sz="2600" dirty="0">
              <a:solidFill>
                <a:schemeClr val="tx1">
                  <a:lumMod val="50000"/>
                </a:schemeClr>
              </a:solidFill>
              <a:latin typeface="+mj-lt"/>
            </a:endParaRPr>
          </a:p>
        </p:txBody>
      </p:sp>
      <p:pic>
        <p:nvPicPr>
          <p:cNvPr id="5" name="Picture 4"/>
          <p:cNvPicPr>
            <a:picLocks noChangeAspect="1"/>
          </p:cNvPicPr>
          <p:nvPr/>
        </p:nvPicPr>
        <p:blipFill>
          <a:blip r:embed="rId3"/>
          <a:stretch>
            <a:fillRect/>
          </a:stretch>
        </p:blipFill>
        <p:spPr>
          <a:xfrm>
            <a:off x="649224" y="1526362"/>
            <a:ext cx="7258050" cy="2790825"/>
          </a:xfrm>
          <a:prstGeom prst="rect">
            <a:avLst/>
          </a:prstGeom>
        </p:spPr>
      </p:pic>
    </p:spTree>
    <p:extLst>
      <p:ext uri="{BB962C8B-B14F-4D97-AF65-F5344CB8AC3E}">
        <p14:creationId xmlns:p14="http://schemas.microsoft.com/office/powerpoint/2010/main" val="3405968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17</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Non Travel/Entertainment Reimbursements</a:t>
            </a:r>
            <a:endParaRPr sz="2600" dirty="0">
              <a:solidFill>
                <a:schemeClr val="tx1">
                  <a:lumMod val="50000"/>
                </a:schemeClr>
              </a:solidFill>
              <a:latin typeface="+mj-lt"/>
            </a:endParaRPr>
          </a:p>
        </p:txBody>
      </p:sp>
      <p:pic>
        <p:nvPicPr>
          <p:cNvPr id="2" name="Picture 1"/>
          <p:cNvPicPr>
            <a:picLocks noChangeAspect="1"/>
          </p:cNvPicPr>
          <p:nvPr/>
        </p:nvPicPr>
        <p:blipFill>
          <a:blip r:embed="rId3"/>
          <a:stretch>
            <a:fillRect/>
          </a:stretch>
        </p:blipFill>
        <p:spPr>
          <a:xfrm>
            <a:off x="649224" y="1295684"/>
            <a:ext cx="7267575" cy="2743200"/>
          </a:xfrm>
          <a:prstGeom prst="rect">
            <a:avLst/>
          </a:prstGeom>
        </p:spPr>
      </p:pic>
      <p:grpSp>
        <p:nvGrpSpPr>
          <p:cNvPr id="5" name="Group 4"/>
          <p:cNvGrpSpPr/>
          <p:nvPr/>
        </p:nvGrpSpPr>
        <p:grpSpPr>
          <a:xfrm>
            <a:off x="5719143" y="2157368"/>
            <a:ext cx="3424857" cy="2917893"/>
            <a:chOff x="5603631" y="1791254"/>
            <a:chExt cx="3334921" cy="3146507"/>
          </a:xfrm>
        </p:grpSpPr>
        <p:pic>
          <p:nvPicPr>
            <p:cNvPr id="6" name="Picture 5" descr="Post It Note Memo · Free image on Pixabay"/>
            <p:cNvPicPr>
              <a:picLocks noChangeAspect="1"/>
            </p:cNvPicPr>
            <p:nvPr/>
          </p:nvPicPr>
          <p:blipFill rotWithShape="1">
            <a:blip r:embed="rId4">
              <a:extLst>
                <a:ext uri="{28A0092B-C50C-407E-A947-70E740481C1C}">
                  <a14:useLocalDpi xmlns:a14="http://schemas.microsoft.com/office/drawing/2010/main" val="0"/>
                </a:ext>
              </a:extLst>
            </a:blip>
            <a:srcRect l="13684" t="4927" r="13271" b="5862"/>
            <a:stretch/>
          </p:blipFill>
          <p:spPr>
            <a:xfrm>
              <a:off x="5603631" y="1791254"/>
              <a:ext cx="3334921" cy="3146507"/>
            </a:xfrm>
            <a:prstGeom prst="rect">
              <a:avLst/>
            </a:prstGeom>
          </p:spPr>
        </p:pic>
        <p:sp>
          <p:nvSpPr>
            <p:cNvPr id="7" name="TextBox 6"/>
            <p:cNvSpPr txBox="1"/>
            <p:nvPr/>
          </p:nvSpPr>
          <p:spPr>
            <a:xfrm rot="20903898">
              <a:off x="5998497" y="2437845"/>
              <a:ext cx="2685867" cy="1670072"/>
            </a:xfrm>
            <a:prstGeom prst="rect">
              <a:avLst/>
            </a:prstGeom>
            <a:noFill/>
          </p:spPr>
          <p:txBody>
            <a:bodyPr wrap="square" rtlCol="0">
              <a:spAutoFit/>
            </a:bodyPr>
            <a:lstStyle/>
            <a:p>
              <a:r>
                <a:rPr lang="en-US" sz="1800" b="1" dirty="0" smtClean="0">
                  <a:latin typeface="Ink Free" panose="03080402000500000000" pitchFamily="66" charset="0"/>
                </a:rPr>
                <a:t>Partial Reimbursements are not allowed!</a:t>
              </a:r>
            </a:p>
            <a:p>
              <a:endParaRPr lang="en-US" sz="1800" b="1" dirty="0">
                <a:latin typeface="Ink Free" panose="03080402000500000000" pitchFamily="66" charset="0"/>
              </a:endParaRPr>
            </a:p>
            <a:p>
              <a:r>
                <a:rPr lang="en-US" sz="1800" b="1" dirty="0" smtClean="0">
                  <a:latin typeface="Ink Free" panose="03080402000500000000" pitchFamily="66" charset="0"/>
                </a:rPr>
                <a:t>You must submit within 60 days of the date the expense was incurred!</a:t>
              </a:r>
              <a:endParaRPr lang="en-US" sz="1800" b="1" dirty="0">
                <a:latin typeface="Ink Free" panose="03080402000500000000" pitchFamily="66" charset="0"/>
              </a:endParaRPr>
            </a:p>
          </p:txBody>
        </p:sp>
      </p:grpSp>
    </p:spTree>
    <p:extLst>
      <p:ext uri="{BB962C8B-B14F-4D97-AF65-F5344CB8AC3E}">
        <p14:creationId xmlns:p14="http://schemas.microsoft.com/office/powerpoint/2010/main" val="289163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18</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Non Travel/Entertainment Reimbursements</a:t>
            </a:r>
            <a:endParaRPr sz="2600" dirty="0">
              <a:solidFill>
                <a:schemeClr val="tx1">
                  <a:lumMod val="50000"/>
                </a:schemeClr>
              </a:solidFill>
              <a:latin typeface="+mj-lt"/>
            </a:endParaRPr>
          </a:p>
        </p:txBody>
      </p:sp>
      <p:pic>
        <p:nvPicPr>
          <p:cNvPr id="3" name="Picture 2"/>
          <p:cNvPicPr>
            <a:picLocks noChangeAspect="1"/>
          </p:cNvPicPr>
          <p:nvPr/>
        </p:nvPicPr>
        <p:blipFill rotWithShape="1">
          <a:blip r:embed="rId3"/>
          <a:srcRect b="24324"/>
          <a:stretch/>
        </p:blipFill>
        <p:spPr>
          <a:xfrm>
            <a:off x="649224" y="1262418"/>
            <a:ext cx="7286625" cy="3200400"/>
          </a:xfrm>
          <a:prstGeom prst="rect">
            <a:avLst/>
          </a:prstGeom>
        </p:spPr>
      </p:pic>
      <p:pic>
        <p:nvPicPr>
          <p:cNvPr id="6" name="Picture 5"/>
          <p:cNvPicPr>
            <a:picLocks noChangeAspect="1"/>
          </p:cNvPicPr>
          <p:nvPr/>
        </p:nvPicPr>
        <p:blipFill rotWithShape="1">
          <a:blip r:embed="rId3"/>
          <a:srcRect t="74654" r="45446"/>
          <a:stretch/>
        </p:blipFill>
        <p:spPr>
          <a:xfrm>
            <a:off x="4446531" y="3564648"/>
            <a:ext cx="3975093" cy="1071918"/>
          </a:xfrm>
          <a:prstGeom prst="rect">
            <a:avLst/>
          </a:prstGeom>
        </p:spPr>
      </p:pic>
    </p:spTree>
    <p:extLst>
      <p:ext uri="{BB962C8B-B14F-4D97-AF65-F5344CB8AC3E}">
        <p14:creationId xmlns:p14="http://schemas.microsoft.com/office/powerpoint/2010/main" val="2082678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19</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Non Travel/Entertainment Reimbursements</a:t>
            </a:r>
            <a:endParaRPr sz="2600" dirty="0">
              <a:solidFill>
                <a:schemeClr val="tx1">
                  <a:lumMod val="50000"/>
                </a:schemeClr>
              </a:solidFill>
              <a:latin typeface="+mj-lt"/>
            </a:endParaRPr>
          </a:p>
        </p:txBody>
      </p:sp>
      <p:pic>
        <p:nvPicPr>
          <p:cNvPr id="3" name="Picture 2"/>
          <p:cNvPicPr>
            <a:picLocks noChangeAspect="1"/>
          </p:cNvPicPr>
          <p:nvPr/>
        </p:nvPicPr>
        <p:blipFill>
          <a:blip r:embed="rId3"/>
          <a:stretch>
            <a:fillRect/>
          </a:stretch>
        </p:blipFill>
        <p:spPr>
          <a:xfrm>
            <a:off x="570271" y="1239496"/>
            <a:ext cx="7930305" cy="3392552"/>
          </a:xfrm>
          <a:prstGeom prst="rect">
            <a:avLst/>
          </a:prstGeom>
        </p:spPr>
      </p:pic>
    </p:spTree>
    <p:extLst>
      <p:ext uri="{BB962C8B-B14F-4D97-AF65-F5344CB8AC3E}">
        <p14:creationId xmlns:p14="http://schemas.microsoft.com/office/powerpoint/2010/main" val="3482841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p:txBody>
          <a:bodyPr/>
          <a:lstStyle/>
          <a:p>
            <a:r>
              <a:rPr lang="en-US" dirty="0" smtClean="0">
                <a:solidFill>
                  <a:schemeClr val="tx1">
                    <a:lumMod val="50000"/>
                  </a:schemeClr>
                </a:solidFill>
                <a:latin typeface="Arial" panose="020B0604020202020204" pitchFamily="34" charset="0"/>
                <a:cs typeface="Arial" panose="020B0604020202020204" pitchFamily="34" charset="0"/>
              </a:rPr>
              <a:t>New Awards Received </a:t>
            </a:r>
            <a:r>
              <a:rPr lang="en-US" sz="1800" b="0" dirty="0" smtClean="0">
                <a:solidFill>
                  <a:schemeClr val="tx1">
                    <a:lumMod val="50000"/>
                  </a:schemeClr>
                </a:solidFill>
                <a:latin typeface="Arial" panose="020B0604020202020204" pitchFamily="34" charset="0"/>
                <a:cs typeface="Arial" panose="020B0604020202020204" pitchFamily="34" charset="0"/>
              </a:rPr>
              <a:t>(since May)</a:t>
            </a:r>
            <a:endParaRPr lang="en-US" sz="1800" b="0" dirty="0">
              <a:solidFill>
                <a:schemeClr val="tx1">
                  <a:lumMod val="50000"/>
                </a:schemeClr>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5250358"/>
              </p:ext>
            </p:extLst>
          </p:nvPr>
        </p:nvGraphicFramePr>
        <p:xfrm>
          <a:off x="289592" y="1229467"/>
          <a:ext cx="8473373" cy="3291840"/>
        </p:xfrm>
        <a:graphic>
          <a:graphicData uri="http://schemas.openxmlformats.org/drawingml/2006/table">
            <a:tbl>
              <a:tblPr>
                <a:tableStyleId>{4F34DB4C-8F9F-4031-8EC6-0B126F8A54F6}</a:tableStyleId>
              </a:tblPr>
              <a:tblGrid>
                <a:gridCol w="959249">
                  <a:extLst>
                    <a:ext uri="{9D8B030D-6E8A-4147-A177-3AD203B41FA5}">
                      <a16:colId xmlns:a16="http://schemas.microsoft.com/office/drawing/2014/main" val="2196421408"/>
                    </a:ext>
                  </a:extLst>
                </a:gridCol>
                <a:gridCol w="2843325">
                  <a:extLst>
                    <a:ext uri="{9D8B030D-6E8A-4147-A177-3AD203B41FA5}">
                      <a16:colId xmlns:a16="http://schemas.microsoft.com/office/drawing/2014/main" val="38223757"/>
                    </a:ext>
                  </a:extLst>
                </a:gridCol>
                <a:gridCol w="1765426">
                  <a:extLst>
                    <a:ext uri="{9D8B030D-6E8A-4147-A177-3AD203B41FA5}">
                      <a16:colId xmlns:a16="http://schemas.microsoft.com/office/drawing/2014/main" val="2853033302"/>
                    </a:ext>
                  </a:extLst>
                </a:gridCol>
                <a:gridCol w="1158844">
                  <a:extLst>
                    <a:ext uri="{9D8B030D-6E8A-4147-A177-3AD203B41FA5}">
                      <a16:colId xmlns:a16="http://schemas.microsoft.com/office/drawing/2014/main" val="3702006880"/>
                    </a:ext>
                  </a:extLst>
                </a:gridCol>
                <a:gridCol w="887239">
                  <a:extLst>
                    <a:ext uri="{9D8B030D-6E8A-4147-A177-3AD203B41FA5}">
                      <a16:colId xmlns:a16="http://schemas.microsoft.com/office/drawing/2014/main" val="1869660422"/>
                    </a:ext>
                  </a:extLst>
                </a:gridCol>
                <a:gridCol w="859290">
                  <a:extLst>
                    <a:ext uri="{9D8B030D-6E8A-4147-A177-3AD203B41FA5}">
                      <a16:colId xmlns:a16="http://schemas.microsoft.com/office/drawing/2014/main" val="584832849"/>
                    </a:ext>
                  </a:extLst>
                </a:gridCol>
              </a:tblGrid>
              <a:tr h="218173">
                <a:tc>
                  <a:txBody>
                    <a:bodyPr/>
                    <a:lstStyle/>
                    <a:p>
                      <a:pPr algn="ctr" rtl="0" fontAlgn="ctr">
                        <a:spcAft>
                          <a:spcPts val="600"/>
                        </a:spcAft>
                      </a:pPr>
                      <a:r>
                        <a:rPr lang="en-US" sz="1000" b="1" u="none" strike="noStrike" dirty="0">
                          <a:effectLst/>
                        </a:rPr>
                        <a:t>PI</a:t>
                      </a:r>
                      <a:endParaRPr lang="en-US" sz="1000" b="1" i="0" u="none" strike="noStrike" dirty="0">
                        <a:solidFill>
                          <a:srgbClr val="FFFFFF"/>
                        </a:solidFill>
                        <a:effectLst/>
                        <a:latin typeface="Calibri" panose="020F0502020204030204" pitchFamily="34" charset="0"/>
                      </a:endParaRP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algn="ctr" rtl="0" fontAlgn="ctr">
                        <a:spcAft>
                          <a:spcPts val="600"/>
                        </a:spcAft>
                      </a:pPr>
                      <a:r>
                        <a:rPr lang="en-US" sz="1000" b="1" u="none" strike="noStrike" dirty="0">
                          <a:effectLst/>
                        </a:rPr>
                        <a:t>Award Title</a:t>
                      </a:r>
                      <a:endParaRPr lang="en-US" sz="1000" b="1" i="0" u="none" strike="noStrike" dirty="0">
                        <a:solidFill>
                          <a:srgbClr val="FFFFFF"/>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algn="ctr" rtl="0" fontAlgn="ctr">
                        <a:spcAft>
                          <a:spcPts val="600"/>
                        </a:spcAft>
                      </a:pPr>
                      <a:r>
                        <a:rPr lang="en-US" sz="1000" b="1" u="none" strike="noStrike" dirty="0">
                          <a:effectLst/>
                        </a:rPr>
                        <a:t>Sponsor</a:t>
                      </a:r>
                      <a:endParaRPr lang="en-US" sz="1000" b="1" i="0" u="none" strike="noStrike" dirty="0">
                        <a:solidFill>
                          <a:srgbClr val="FFFFFF"/>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algn="ctr" rtl="0" fontAlgn="ctr">
                        <a:spcAft>
                          <a:spcPts val="600"/>
                        </a:spcAft>
                      </a:pPr>
                      <a:r>
                        <a:rPr lang="en-US" sz="1000" b="1" u="none" strike="noStrike" dirty="0">
                          <a:effectLst/>
                        </a:rPr>
                        <a:t>Prime Sponsor</a:t>
                      </a:r>
                      <a:endParaRPr lang="en-US" sz="1000" b="1" i="0" u="none" strike="noStrike" dirty="0">
                        <a:solidFill>
                          <a:srgbClr val="FFFFFF"/>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algn="ctr" rtl="0" fontAlgn="ctr">
                        <a:spcAft>
                          <a:spcPts val="600"/>
                        </a:spcAft>
                      </a:pPr>
                      <a:r>
                        <a:rPr lang="en-US" sz="1000" b="1" u="none" strike="noStrike" dirty="0">
                          <a:effectLst/>
                        </a:rPr>
                        <a:t>Project Period Begin Date</a:t>
                      </a:r>
                      <a:endParaRPr lang="en-US" sz="1000" b="1" i="0" u="none" strike="noStrike" dirty="0">
                        <a:solidFill>
                          <a:srgbClr val="FFFFFF"/>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algn="ctr" rtl="0" fontAlgn="ctr">
                        <a:spcAft>
                          <a:spcPts val="600"/>
                        </a:spcAft>
                      </a:pPr>
                      <a:r>
                        <a:rPr lang="en-US" sz="1000" b="1" u="none" strike="noStrike" dirty="0">
                          <a:effectLst/>
                        </a:rPr>
                        <a:t>Project Period End Date</a:t>
                      </a:r>
                      <a:endParaRPr lang="en-US" sz="1000" b="1" i="0" u="none" strike="noStrike" dirty="0">
                        <a:solidFill>
                          <a:srgbClr val="FFFFFF"/>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extLst>
                  <a:ext uri="{0D108BD9-81ED-4DB2-BD59-A6C34878D82A}">
                    <a16:rowId xmlns:a16="http://schemas.microsoft.com/office/drawing/2014/main" val="256521096"/>
                  </a:ext>
                </a:extLst>
              </a:tr>
              <a:tr h="239546">
                <a:tc>
                  <a:txBody>
                    <a:bodyPr/>
                    <a:lstStyle/>
                    <a:p>
                      <a:pPr algn="l" rtl="0" fontAlgn="ctr">
                        <a:spcAft>
                          <a:spcPts val="600"/>
                        </a:spcAft>
                      </a:pPr>
                      <a:r>
                        <a:rPr lang="en-US" sz="900" u="none" strike="noStrike" dirty="0">
                          <a:effectLst/>
                        </a:rPr>
                        <a:t>Tarn, Derjung</a:t>
                      </a:r>
                      <a:endParaRPr lang="en-US" sz="900" b="0" i="0" u="none" strike="noStrike" dirty="0">
                        <a:solidFill>
                          <a:srgbClr val="000000"/>
                        </a:solidFill>
                        <a:effectLst/>
                        <a:latin typeface="Calibri" panose="020F0502020204030204" pitchFamily="34" charset="0"/>
                      </a:endParaRP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Nasal Steroids, Nasal Irrigation, Oral antibiotics and Subgroup Targeting for Effective Management of Sinusitis (NOSES)</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GEORGETOWN UNIVERSITY</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smtClean="0">
                          <a:effectLst/>
                        </a:rPr>
                        <a:t>PCORI</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a:effectLst/>
                        </a:rPr>
                        <a:t>04/01/2023</a:t>
                      </a:r>
                      <a:endParaRPr lang="en-US" sz="900" b="0" i="0" u="none" strike="noStrike">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a:effectLst/>
                        </a:rPr>
                        <a:t>09/30/2024</a:t>
                      </a:r>
                      <a:endParaRPr lang="en-US" sz="900" b="0" i="0" u="none" strike="noStrike">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8771884"/>
                  </a:ext>
                </a:extLst>
              </a:tr>
              <a:tr h="315538">
                <a:tc>
                  <a:txBody>
                    <a:bodyPr/>
                    <a:lstStyle/>
                    <a:p>
                      <a:pPr algn="l" rtl="0" fontAlgn="ctr">
                        <a:spcAft>
                          <a:spcPts val="600"/>
                        </a:spcAft>
                      </a:pPr>
                      <a:r>
                        <a:rPr lang="en-US" sz="900" u="none" strike="noStrike" dirty="0">
                          <a:effectLst/>
                        </a:rPr>
                        <a:t>Sur, Denise Kc</a:t>
                      </a:r>
                      <a:endParaRPr lang="en-US" sz="900" b="0" i="0" u="none" strike="noStrike" dirty="0">
                        <a:solidFill>
                          <a:srgbClr val="000000"/>
                        </a:solidFill>
                        <a:effectLst/>
                        <a:latin typeface="Calibri" panose="020F0502020204030204" pitchFamily="34" charset="0"/>
                      </a:endParaRP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HCAI Song-Brown Grant Primary Care Residency (2023-2026)</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CA-Department of Health Care Access and Information </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a:effectLst/>
                        </a:rPr>
                        <a:t>-</a:t>
                      </a:r>
                      <a:endParaRPr lang="en-US" sz="900" b="0" i="0" u="none" strike="noStrike">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a:effectLst/>
                        </a:rPr>
                        <a:t>06/30/2023</a:t>
                      </a:r>
                      <a:endParaRPr lang="en-US" sz="900" b="0" i="0" u="none" strike="noStrike">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a:effectLst/>
                        </a:rPr>
                        <a:t>08/31/2026</a:t>
                      </a:r>
                      <a:endParaRPr lang="en-US" sz="900" b="0" i="0" u="none" strike="noStrike">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0046685"/>
                  </a:ext>
                </a:extLst>
              </a:tr>
              <a:tr h="239546">
                <a:tc>
                  <a:txBody>
                    <a:bodyPr/>
                    <a:lstStyle/>
                    <a:p>
                      <a:pPr algn="l" rtl="0" fontAlgn="ctr">
                        <a:spcAft>
                          <a:spcPts val="600"/>
                        </a:spcAft>
                      </a:pPr>
                      <a:r>
                        <a:rPr lang="en-US" sz="900" u="none" strike="noStrike">
                          <a:effectLst/>
                        </a:rPr>
                        <a:t>Sur, Denise Kc</a:t>
                      </a:r>
                      <a:endParaRPr lang="en-US" sz="900" b="0" i="0" u="none" strike="noStrike">
                        <a:solidFill>
                          <a:srgbClr val="000000"/>
                        </a:solidFill>
                        <a:effectLst/>
                        <a:latin typeface="Calibri" panose="020F0502020204030204" pitchFamily="34" charset="0"/>
                      </a:endParaRP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CalMedForce 2022-2025</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Physicians for a Healthy </a:t>
                      </a:r>
                      <a:r>
                        <a:rPr lang="en-US" sz="900" u="none" strike="noStrike" dirty="0" smtClean="0">
                          <a:effectLst/>
                        </a:rPr>
                        <a:t>California</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UC/OFFICE OF THE </a:t>
                      </a:r>
                      <a:r>
                        <a:rPr lang="en-US" sz="900" u="none" strike="noStrike" dirty="0" smtClean="0">
                          <a:effectLst/>
                        </a:rPr>
                        <a:t>PRESIDENT</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a:effectLst/>
                        </a:rPr>
                        <a:t>07/01/2023</a:t>
                      </a:r>
                      <a:endParaRPr lang="en-US" sz="900" b="0" i="0" u="none" strike="noStrike">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a:effectLst/>
                        </a:rPr>
                        <a:t>09/30/2026</a:t>
                      </a:r>
                      <a:endParaRPr lang="en-US" sz="900" b="0" i="0" u="none" strike="noStrike">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224841"/>
                  </a:ext>
                </a:extLst>
              </a:tr>
              <a:tr h="237767">
                <a:tc>
                  <a:txBody>
                    <a:bodyPr/>
                    <a:lstStyle/>
                    <a:p>
                      <a:pPr algn="l" rtl="0" fontAlgn="ctr">
                        <a:spcAft>
                          <a:spcPts val="600"/>
                        </a:spcAft>
                      </a:pPr>
                      <a:r>
                        <a:rPr lang="en-US" sz="900" u="none" strike="noStrike">
                          <a:effectLst/>
                        </a:rPr>
                        <a:t>Tarn, Derjung</a:t>
                      </a:r>
                      <a:endParaRPr lang="en-US" sz="900" b="0" i="0" u="none" strike="noStrike">
                        <a:solidFill>
                          <a:srgbClr val="000000"/>
                        </a:solidFill>
                        <a:effectLst/>
                        <a:latin typeface="Calibri" panose="020F0502020204030204" pitchFamily="34" charset="0"/>
                      </a:endParaRP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Los Angeles Maternal Mental Health Access (LAMMHA) – Phase 2</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UNIVERSITY OF WASHINGTON</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a:effectLst/>
                        </a:rPr>
                        <a:t>CALIFORNIA HEALTHCARE FOUNDATION</a:t>
                      </a:r>
                      <a:endParaRPr lang="en-US" sz="900" b="0" i="0" u="none" strike="noStrike">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a:effectLst/>
                        </a:rPr>
                        <a:t>02/01/2023</a:t>
                      </a:r>
                      <a:endParaRPr lang="en-US" sz="900" b="0" i="0" u="none" strike="noStrike">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a:effectLst/>
                        </a:rPr>
                        <a:t>01/31/2027</a:t>
                      </a:r>
                      <a:endParaRPr lang="en-US" sz="900" b="0" i="0" u="none" strike="noStrike">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04805"/>
                  </a:ext>
                </a:extLst>
              </a:tr>
              <a:tr h="239546">
                <a:tc>
                  <a:txBody>
                    <a:bodyPr/>
                    <a:lstStyle/>
                    <a:p>
                      <a:pPr algn="l" rtl="0" fontAlgn="ctr">
                        <a:spcAft>
                          <a:spcPts val="600"/>
                        </a:spcAft>
                      </a:pPr>
                      <a:r>
                        <a:rPr lang="en-US" sz="900" u="none" strike="noStrike">
                          <a:effectLst/>
                        </a:rPr>
                        <a:t>Gelberg, Lillian</a:t>
                      </a:r>
                      <a:endParaRPr lang="en-US" sz="900" b="0" i="0" u="none" strike="noStrike">
                        <a:solidFill>
                          <a:srgbClr val="000000"/>
                        </a:solidFill>
                        <a:effectLst/>
                        <a:latin typeface="Calibri" panose="020F0502020204030204" pitchFamily="34" charset="0"/>
                      </a:endParaRP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Cannabis Use for Medicinal Purposes Among Clinical Populations in California: Population Estimates of Prevalence, Frequency, Quantity and Reasons for Use</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CA-Department of Cannabis </a:t>
                      </a:r>
                      <a:r>
                        <a:rPr lang="en-US" sz="900" u="none" strike="noStrike" dirty="0" smtClean="0">
                          <a:effectLst/>
                        </a:rPr>
                        <a:t>Control</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06/15/2023</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a:effectLst/>
                        </a:rPr>
                        <a:t>06/14/2025</a:t>
                      </a:r>
                      <a:endParaRPr lang="en-US" sz="900" b="0" i="0" u="none" strike="noStrike">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6601571"/>
                  </a:ext>
                </a:extLst>
              </a:tr>
              <a:tr h="237767">
                <a:tc>
                  <a:txBody>
                    <a:bodyPr/>
                    <a:lstStyle/>
                    <a:p>
                      <a:pPr algn="l" rtl="0" fontAlgn="ctr">
                        <a:spcAft>
                          <a:spcPts val="600"/>
                        </a:spcAft>
                      </a:pPr>
                      <a:r>
                        <a:rPr lang="en-US" sz="900" u="none" strike="noStrike">
                          <a:effectLst/>
                        </a:rPr>
                        <a:t>Li, Michael Jonathan</a:t>
                      </a:r>
                      <a:endParaRPr lang="en-US" sz="900" b="0" i="0" u="none" strike="noStrike">
                        <a:solidFill>
                          <a:srgbClr val="000000"/>
                        </a:solidFill>
                        <a:effectLst/>
                        <a:latin typeface="Calibri" panose="020F0502020204030204" pitchFamily="34" charset="0"/>
                      </a:endParaRP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a:effectLst/>
                        </a:rPr>
                        <a:t>Midwest Integration of the National HIV Curriculum (MINHC) Grant</a:t>
                      </a:r>
                      <a:endParaRPr lang="en-US" sz="900" b="0" i="0" u="none" strike="noStrike">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UNIVERSITY OF ILLINOIS</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smtClean="0">
                          <a:effectLst/>
                        </a:rPr>
                        <a:t>DHHS-HRSA</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03/01/2023</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spcAft>
                          <a:spcPts val="600"/>
                        </a:spcAft>
                      </a:pPr>
                      <a:r>
                        <a:rPr lang="en-US" sz="900" u="none" strike="noStrike" dirty="0">
                          <a:effectLst/>
                        </a:rPr>
                        <a:t>08/31/2026</a:t>
                      </a:r>
                      <a:endParaRPr lang="en-US" sz="900" b="0" i="0" u="none" strike="noStrike" dirty="0">
                        <a:solidFill>
                          <a:srgbClr val="000000"/>
                        </a:solidFill>
                        <a:effectLst/>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8841263"/>
                  </a:ext>
                </a:extLst>
              </a:tr>
            </a:tbl>
          </a:graphicData>
        </a:graphic>
      </p:graphicFrame>
    </p:spTree>
    <p:extLst>
      <p:ext uri="{BB962C8B-B14F-4D97-AF65-F5344CB8AC3E}">
        <p14:creationId xmlns:p14="http://schemas.microsoft.com/office/powerpoint/2010/main" val="2132553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831307" y="2563971"/>
            <a:ext cx="4047517" cy="2116686"/>
          </a:xfrm>
          <a:prstGeom prst="rect">
            <a:avLst/>
          </a:prstGeom>
        </p:spPr>
      </p:pic>
      <p:sp>
        <p:nvSpPr>
          <p:cNvPr id="10" name="Isosceles Triangle 9"/>
          <p:cNvSpPr/>
          <p:nvPr/>
        </p:nvSpPr>
        <p:spPr>
          <a:xfrm rot="10800000">
            <a:off x="-7219664" y="450376"/>
            <a:ext cx="17414546" cy="4706772"/>
          </a:xfrm>
          <a:prstGeom prst="triangle">
            <a:avLst>
              <a:gd name="adj" fmla="val 58405"/>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idx="12"/>
          </p:nvPr>
        </p:nvSpPr>
        <p:spPr/>
        <p:txBody>
          <a:bodyPr/>
          <a:lstStyle/>
          <a:p>
            <a:fld id="{00000000-1234-1234-1234-123412341234}" type="slidenum">
              <a:rPr lang="en-US" smtClean="0"/>
              <a:pPr/>
              <a:t>20</a:t>
            </a:fld>
            <a:endParaRPr lang="en-US"/>
          </a:p>
        </p:txBody>
      </p:sp>
      <p:sp>
        <p:nvSpPr>
          <p:cNvPr id="3" name="Text Placeholder 2"/>
          <p:cNvSpPr>
            <a:spLocks noGrp="1"/>
          </p:cNvSpPr>
          <p:nvPr>
            <p:ph type="body" idx="1"/>
          </p:nvPr>
        </p:nvSpPr>
        <p:spPr>
          <a:xfrm>
            <a:off x="630935" y="1238900"/>
            <a:ext cx="4650749" cy="2759894"/>
          </a:xfrm>
        </p:spPr>
        <p:txBody>
          <a:bodyPr/>
          <a:lstStyle/>
          <a:p>
            <a:pPr marL="0" indent="3175"/>
            <a:r>
              <a:rPr lang="en-US" sz="2000" dirty="0" smtClean="0">
                <a:solidFill>
                  <a:schemeClr val="accent6"/>
                </a:solidFill>
              </a:rPr>
              <a:t>Helps </a:t>
            </a:r>
            <a:r>
              <a:rPr lang="en-US" sz="2000" dirty="0">
                <a:solidFill>
                  <a:schemeClr val="accent6"/>
                </a:solidFill>
              </a:rPr>
              <a:t>UC invest in and enrich our local communities with jobs and economic </a:t>
            </a:r>
            <a:r>
              <a:rPr lang="en-US" sz="2000" dirty="0" smtClean="0">
                <a:solidFill>
                  <a:schemeClr val="accent6"/>
                </a:solidFill>
              </a:rPr>
              <a:t>stability</a:t>
            </a:r>
          </a:p>
          <a:p>
            <a:pPr marL="0" indent="3175"/>
            <a:r>
              <a:rPr lang="en-US" sz="2000" dirty="0" smtClean="0">
                <a:solidFill>
                  <a:schemeClr val="accent6"/>
                </a:solidFill>
              </a:rPr>
              <a:t>UC </a:t>
            </a:r>
            <a:r>
              <a:rPr lang="en-US" sz="2000" dirty="0">
                <a:solidFill>
                  <a:schemeClr val="accent6"/>
                </a:solidFill>
              </a:rPr>
              <a:t>procurements between $10,000 and $250,000 must be awarded to a certified small business (SB) whenever practicable</a:t>
            </a:r>
          </a:p>
          <a:p>
            <a:pPr marL="0" indent="3175"/>
            <a:endParaRPr lang="en-US" dirty="0">
              <a:solidFill>
                <a:schemeClr val="accent6"/>
              </a:solidFill>
            </a:endParaRPr>
          </a:p>
        </p:txBody>
      </p:sp>
      <p:sp>
        <p:nvSpPr>
          <p:cNvPr id="6" name="Title 5"/>
          <p:cNvSpPr>
            <a:spLocks noGrp="1"/>
          </p:cNvSpPr>
          <p:nvPr>
            <p:ph type="title"/>
          </p:nvPr>
        </p:nvSpPr>
        <p:spPr/>
        <p:txBody>
          <a:bodyPr/>
          <a:lstStyle/>
          <a:p>
            <a:r>
              <a:rPr lang="en-US" dirty="0" smtClean="0">
                <a:solidFill>
                  <a:schemeClr val="accent6"/>
                </a:solidFill>
              </a:rPr>
              <a:t>Small Business First (SBF) Program</a:t>
            </a:r>
            <a:endParaRPr lang="en-US" dirty="0">
              <a:solidFill>
                <a:schemeClr val="accent6"/>
              </a:solidFill>
            </a:endParaRPr>
          </a:p>
        </p:txBody>
      </p:sp>
    </p:spTree>
    <p:extLst>
      <p:ext uri="{BB962C8B-B14F-4D97-AF65-F5344CB8AC3E}">
        <p14:creationId xmlns:p14="http://schemas.microsoft.com/office/powerpoint/2010/main" val="1607156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pPr/>
              <a:t>21</a:t>
            </a:fld>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6" name="Title 5"/>
          <p:cNvSpPr>
            <a:spLocks noGrp="1"/>
          </p:cNvSpPr>
          <p:nvPr>
            <p:ph type="title"/>
          </p:nvPr>
        </p:nvSpPr>
        <p:spPr/>
        <p:txBody>
          <a:bodyPr/>
          <a:lstStyle/>
          <a:p>
            <a:r>
              <a:rPr lang="en-US" dirty="0">
                <a:solidFill>
                  <a:schemeClr val="accent6"/>
                </a:solidFill>
              </a:rPr>
              <a:t>Small Business First (SBF) Program</a:t>
            </a:r>
            <a:endParaRPr lang="en-US" dirty="0"/>
          </a:p>
        </p:txBody>
      </p:sp>
      <p:pic>
        <p:nvPicPr>
          <p:cNvPr id="7" name="Picture 6"/>
          <p:cNvPicPr>
            <a:picLocks noChangeAspect="1"/>
          </p:cNvPicPr>
          <p:nvPr/>
        </p:nvPicPr>
        <p:blipFill rotWithShape="1">
          <a:blip r:embed="rId2"/>
          <a:srcRect t="13315"/>
          <a:stretch/>
        </p:blipFill>
        <p:spPr>
          <a:xfrm>
            <a:off x="284147" y="1310185"/>
            <a:ext cx="8366077" cy="3309889"/>
          </a:xfrm>
          <a:prstGeom prst="rect">
            <a:avLst/>
          </a:prstGeom>
        </p:spPr>
      </p:pic>
    </p:spTree>
    <p:extLst>
      <p:ext uri="{BB962C8B-B14F-4D97-AF65-F5344CB8AC3E}">
        <p14:creationId xmlns:p14="http://schemas.microsoft.com/office/powerpoint/2010/main" val="648131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pPr/>
              <a:t>22</a:t>
            </a:fld>
            <a:endParaRPr lang="en-US"/>
          </a:p>
        </p:txBody>
      </p:sp>
      <p:sp>
        <p:nvSpPr>
          <p:cNvPr id="6" name="Title 5"/>
          <p:cNvSpPr>
            <a:spLocks noGrp="1"/>
          </p:cNvSpPr>
          <p:nvPr>
            <p:ph type="title"/>
          </p:nvPr>
        </p:nvSpPr>
        <p:spPr/>
        <p:txBody>
          <a:bodyPr/>
          <a:lstStyle/>
          <a:p>
            <a:r>
              <a:rPr lang="en-US" dirty="0" smtClean="0">
                <a:solidFill>
                  <a:schemeClr val="accent6"/>
                </a:solidFill>
              </a:rPr>
              <a:t>SBF Exemptions</a:t>
            </a:r>
            <a:endParaRPr lang="en-US" dirty="0"/>
          </a:p>
        </p:txBody>
      </p:sp>
      <p:pic>
        <p:nvPicPr>
          <p:cNvPr id="5" name="Picture 4"/>
          <p:cNvPicPr>
            <a:picLocks noChangeAspect="1"/>
          </p:cNvPicPr>
          <p:nvPr/>
        </p:nvPicPr>
        <p:blipFill rotWithShape="1">
          <a:blip r:embed="rId2"/>
          <a:srcRect t="12601" b="75401"/>
          <a:stretch/>
        </p:blipFill>
        <p:spPr>
          <a:xfrm>
            <a:off x="589786" y="1255095"/>
            <a:ext cx="7781545" cy="409433"/>
          </a:xfrm>
          <a:prstGeom prst="rect">
            <a:avLst/>
          </a:prstGeom>
        </p:spPr>
      </p:pic>
      <p:pic>
        <p:nvPicPr>
          <p:cNvPr id="9" name="Picture 8"/>
          <p:cNvPicPr>
            <a:picLocks noChangeAspect="1"/>
          </p:cNvPicPr>
          <p:nvPr/>
        </p:nvPicPr>
        <p:blipFill>
          <a:blip r:embed="rId3"/>
          <a:stretch>
            <a:fillRect/>
          </a:stretch>
        </p:blipFill>
        <p:spPr>
          <a:xfrm>
            <a:off x="236106" y="1664529"/>
            <a:ext cx="4499284" cy="1965776"/>
          </a:xfrm>
          <a:prstGeom prst="rect">
            <a:avLst/>
          </a:prstGeom>
        </p:spPr>
      </p:pic>
      <p:pic>
        <p:nvPicPr>
          <p:cNvPr id="8" name="Picture 7"/>
          <p:cNvPicPr>
            <a:picLocks noChangeAspect="1"/>
          </p:cNvPicPr>
          <p:nvPr/>
        </p:nvPicPr>
        <p:blipFill rotWithShape="1">
          <a:blip r:embed="rId2"/>
          <a:srcRect l="1667" t="29331"/>
          <a:stretch/>
        </p:blipFill>
        <p:spPr>
          <a:xfrm>
            <a:off x="3020923" y="3119754"/>
            <a:ext cx="5972951" cy="1882511"/>
          </a:xfrm>
          <a:prstGeom prst="rect">
            <a:avLst/>
          </a:prstGeom>
        </p:spPr>
      </p:pic>
    </p:spTree>
    <p:extLst>
      <p:ext uri="{BB962C8B-B14F-4D97-AF65-F5344CB8AC3E}">
        <p14:creationId xmlns:p14="http://schemas.microsoft.com/office/powerpoint/2010/main" val="2412305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pPr/>
              <a:t>23</a:t>
            </a:fld>
            <a:endParaRPr lang="en-US"/>
          </a:p>
        </p:txBody>
      </p:sp>
      <p:sp>
        <p:nvSpPr>
          <p:cNvPr id="6" name="Title 5"/>
          <p:cNvSpPr>
            <a:spLocks noGrp="1"/>
          </p:cNvSpPr>
          <p:nvPr>
            <p:ph type="title"/>
          </p:nvPr>
        </p:nvSpPr>
        <p:spPr/>
        <p:txBody>
          <a:bodyPr/>
          <a:lstStyle/>
          <a:p>
            <a:r>
              <a:rPr lang="en-US" dirty="0" smtClean="0">
                <a:solidFill>
                  <a:schemeClr val="accent6"/>
                </a:solidFill>
              </a:rPr>
              <a:t>Finding a Certified Small Business</a:t>
            </a:r>
            <a:endParaRPr lang="en-US" dirty="0"/>
          </a:p>
        </p:txBody>
      </p:sp>
      <p:sp>
        <p:nvSpPr>
          <p:cNvPr id="3" name="Rectangle 2"/>
          <p:cNvSpPr/>
          <p:nvPr/>
        </p:nvSpPr>
        <p:spPr>
          <a:xfrm>
            <a:off x="640079" y="1241702"/>
            <a:ext cx="5028941" cy="307777"/>
          </a:xfrm>
          <a:prstGeom prst="rect">
            <a:avLst/>
          </a:prstGeom>
        </p:spPr>
        <p:txBody>
          <a:bodyPr wrap="none">
            <a:spAutoFit/>
          </a:bodyPr>
          <a:lstStyle/>
          <a:p>
            <a:r>
              <a:rPr lang="en-US" dirty="0" smtClean="0"/>
              <a:t>Go to: </a:t>
            </a:r>
            <a:r>
              <a:rPr lang="en-US" dirty="0" smtClean="0">
                <a:hlinkClick r:id="rId2"/>
              </a:rPr>
              <a:t>https</a:t>
            </a:r>
            <a:r>
              <a:rPr lang="en-US" dirty="0">
                <a:hlinkClick r:id="rId2"/>
              </a:rPr>
              <a:t>://</a:t>
            </a:r>
            <a:r>
              <a:rPr lang="en-US" dirty="0" smtClean="0">
                <a:hlinkClick r:id="rId2"/>
              </a:rPr>
              <a:t>purchasing.ucla.edu/small-business-databases</a:t>
            </a:r>
            <a:r>
              <a:rPr lang="en-US" dirty="0" smtClean="0"/>
              <a:t> </a:t>
            </a:r>
            <a:endParaRPr lang="en-US" dirty="0"/>
          </a:p>
        </p:txBody>
      </p:sp>
      <p:pic>
        <p:nvPicPr>
          <p:cNvPr id="4" name="Picture 3"/>
          <p:cNvPicPr>
            <a:picLocks noChangeAspect="1"/>
          </p:cNvPicPr>
          <p:nvPr/>
        </p:nvPicPr>
        <p:blipFill>
          <a:blip r:embed="rId3"/>
          <a:stretch>
            <a:fillRect/>
          </a:stretch>
        </p:blipFill>
        <p:spPr>
          <a:xfrm>
            <a:off x="1096899" y="1590423"/>
            <a:ext cx="7553325" cy="3057525"/>
          </a:xfrm>
          <a:prstGeom prst="rect">
            <a:avLst/>
          </a:prstGeom>
        </p:spPr>
      </p:pic>
      <p:grpSp>
        <p:nvGrpSpPr>
          <p:cNvPr id="11" name="Group 10"/>
          <p:cNvGrpSpPr/>
          <p:nvPr/>
        </p:nvGrpSpPr>
        <p:grpSpPr>
          <a:xfrm>
            <a:off x="5669020" y="2251881"/>
            <a:ext cx="3424857" cy="2862345"/>
            <a:chOff x="5603631" y="1791254"/>
            <a:chExt cx="3334921" cy="3146507"/>
          </a:xfrm>
        </p:grpSpPr>
        <p:pic>
          <p:nvPicPr>
            <p:cNvPr id="12" name="Picture 11" descr="Post It Note Memo · Free image on Pixabay"/>
            <p:cNvPicPr>
              <a:picLocks noChangeAspect="1"/>
            </p:cNvPicPr>
            <p:nvPr/>
          </p:nvPicPr>
          <p:blipFill rotWithShape="1">
            <a:blip r:embed="rId4">
              <a:extLst>
                <a:ext uri="{28A0092B-C50C-407E-A947-70E740481C1C}">
                  <a14:useLocalDpi xmlns:a14="http://schemas.microsoft.com/office/drawing/2010/main" val="0"/>
                </a:ext>
              </a:extLst>
            </a:blip>
            <a:srcRect l="13684" t="4927" r="13271" b="5862"/>
            <a:stretch/>
          </p:blipFill>
          <p:spPr>
            <a:xfrm>
              <a:off x="5603631" y="1791254"/>
              <a:ext cx="3334921" cy="3146507"/>
            </a:xfrm>
            <a:prstGeom prst="rect">
              <a:avLst/>
            </a:prstGeom>
          </p:spPr>
        </p:pic>
        <p:sp>
          <p:nvSpPr>
            <p:cNvPr id="13" name="TextBox 12"/>
            <p:cNvSpPr txBox="1"/>
            <p:nvPr/>
          </p:nvSpPr>
          <p:spPr>
            <a:xfrm rot="20903898">
              <a:off x="5998497" y="2460886"/>
              <a:ext cx="2685867" cy="1623991"/>
            </a:xfrm>
            <a:prstGeom prst="rect">
              <a:avLst/>
            </a:prstGeom>
            <a:noFill/>
          </p:spPr>
          <p:txBody>
            <a:bodyPr wrap="square" rtlCol="0">
              <a:spAutoFit/>
            </a:bodyPr>
            <a:lstStyle/>
            <a:p>
              <a:r>
                <a:rPr lang="en-US" sz="1800" dirty="0">
                  <a:solidFill>
                    <a:srgbClr val="333333"/>
                  </a:solidFill>
                  <a:latin typeface="Ink Free" panose="03080402000500000000" pitchFamily="66" charset="0"/>
                </a:rPr>
                <a:t>If you are not able to find a Certified Small Business </a:t>
              </a:r>
              <a:r>
                <a:rPr lang="en-US" sz="1800" dirty="0" smtClean="0">
                  <a:solidFill>
                    <a:srgbClr val="333333"/>
                  </a:solidFill>
                  <a:latin typeface="Ink Free" panose="03080402000500000000" pitchFamily="66" charset="0"/>
                </a:rPr>
                <a:t>you </a:t>
              </a:r>
              <a:r>
                <a:rPr lang="en-US" sz="1800" dirty="0">
                  <a:solidFill>
                    <a:srgbClr val="333333"/>
                  </a:solidFill>
                  <a:latin typeface="Ink Free" panose="03080402000500000000" pitchFamily="66" charset="0"/>
                </a:rPr>
                <a:t>must complete a </a:t>
              </a:r>
              <a:r>
                <a:rPr lang="en-US" sz="1800" dirty="0">
                  <a:solidFill>
                    <a:srgbClr val="333333"/>
                  </a:solidFill>
                  <a:latin typeface="Ink Free" panose="03080402000500000000" pitchFamily="66" charset="0"/>
                  <a:hlinkClick r:id="rId5"/>
                </a:rPr>
                <a:t>SBF Waiver </a:t>
              </a:r>
              <a:r>
                <a:rPr lang="en-US" sz="1800" dirty="0">
                  <a:solidFill>
                    <a:srgbClr val="333333"/>
                  </a:solidFill>
                  <a:latin typeface="Ink Free" panose="03080402000500000000" pitchFamily="66" charset="0"/>
                </a:rPr>
                <a:t>and attach the Waiver to your requisition.</a:t>
              </a:r>
              <a:endParaRPr lang="en-US" sz="1800" dirty="0">
                <a:latin typeface="Ink Free" panose="03080402000500000000" pitchFamily="66" charset="0"/>
              </a:endParaRPr>
            </a:p>
          </p:txBody>
        </p:sp>
      </p:grpSp>
    </p:spTree>
    <p:extLst>
      <p:ext uri="{BB962C8B-B14F-4D97-AF65-F5344CB8AC3E}">
        <p14:creationId xmlns:p14="http://schemas.microsoft.com/office/powerpoint/2010/main" val="237000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pPr/>
              <a:t>24</a:t>
            </a:fld>
            <a:endParaRPr lang="en-US"/>
          </a:p>
        </p:txBody>
      </p:sp>
      <p:sp>
        <p:nvSpPr>
          <p:cNvPr id="6" name="Title 5"/>
          <p:cNvSpPr>
            <a:spLocks noGrp="1"/>
          </p:cNvSpPr>
          <p:nvPr>
            <p:ph type="title"/>
          </p:nvPr>
        </p:nvSpPr>
        <p:spPr/>
        <p:txBody>
          <a:bodyPr/>
          <a:lstStyle/>
          <a:p>
            <a:r>
              <a:rPr lang="en-US" dirty="0" smtClean="0">
                <a:solidFill>
                  <a:schemeClr val="accent6"/>
                </a:solidFill>
              </a:rPr>
              <a:t>Paying a Certified Small Business</a:t>
            </a:r>
            <a:endParaRPr lang="en-US" dirty="0"/>
          </a:p>
        </p:txBody>
      </p:sp>
      <p:sp>
        <p:nvSpPr>
          <p:cNvPr id="3" name="Rectangle 2"/>
          <p:cNvSpPr/>
          <p:nvPr/>
        </p:nvSpPr>
        <p:spPr>
          <a:xfrm>
            <a:off x="640079" y="1241702"/>
            <a:ext cx="7781545" cy="1785104"/>
          </a:xfrm>
          <a:prstGeom prst="rect">
            <a:avLst/>
          </a:prstGeom>
        </p:spPr>
        <p:txBody>
          <a:bodyPr wrap="square">
            <a:spAutoFit/>
          </a:bodyPr>
          <a:lstStyle/>
          <a:p>
            <a:pPr>
              <a:spcAft>
                <a:spcPts val="600"/>
              </a:spcAft>
            </a:pPr>
            <a:r>
              <a:rPr lang="en-US" sz="2000" dirty="0" smtClean="0"/>
              <a:t>Complete the Purchase Request Form as usual</a:t>
            </a:r>
          </a:p>
          <a:p>
            <a:pPr>
              <a:spcAft>
                <a:spcPts val="600"/>
              </a:spcAft>
            </a:pPr>
            <a:endParaRPr lang="en-US" sz="800" dirty="0" smtClean="0"/>
          </a:p>
          <a:p>
            <a:pPr>
              <a:spcAft>
                <a:spcPts val="600"/>
              </a:spcAft>
            </a:pPr>
            <a:r>
              <a:rPr lang="en-US" sz="2000" dirty="0" smtClean="0"/>
              <a:t>Attach the following:</a:t>
            </a:r>
          </a:p>
          <a:p>
            <a:pPr marL="285750" indent="-285750">
              <a:spcAft>
                <a:spcPts val="600"/>
              </a:spcAft>
              <a:buFont typeface="Arial" panose="020B0604020202020204" pitchFamily="34" charset="0"/>
              <a:buChar char="•"/>
            </a:pPr>
            <a:r>
              <a:rPr lang="en-US" sz="2000" dirty="0" smtClean="0"/>
              <a:t>Quote </a:t>
            </a:r>
          </a:p>
          <a:p>
            <a:pPr marL="285750" indent="-285750">
              <a:spcAft>
                <a:spcPts val="600"/>
              </a:spcAft>
              <a:buFont typeface="Arial" panose="020B0604020202020204" pitchFamily="34" charset="0"/>
              <a:buChar char="•"/>
            </a:pPr>
            <a:r>
              <a:rPr lang="en-US" sz="2000" dirty="0" smtClean="0"/>
              <a:t>Screenshot from database showing certification for chosen SB</a:t>
            </a:r>
            <a:endParaRPr lang="en-US" sz="2000" dirty="0"/>
          </a:p>
        </p:txBody>
      </p:sp>
      <p:sp>
        <p:nvSpPr>
          <p:cNvPr id="9" name="Rectangle 8"/>
          <p:cNvSpPr/>
          <p:nvPr/>
        </p:nvSpPr>
        <p:spPr>
          <a:xfrm>
            <a:off x="640079" y="2977243"/>
            <a:ext cx="7781545" cy="1554272"/>
          </a:xfrm>
          <a:prstGeom prst="rect">
            <a:avLst/>
          </a:prstGeom>
        </p:spPr>
        <p:txBody>
          <a:bodyPr wrap="square">
            <a:spAutoFit/>
          </a:bodyPr>
          <a:lstStyle/>
          <a:p>
            <a:pPr>
              <a:spcAft>
                <a:spcPts val="600"/>
              </a:spcAft>
            </a:pPr>
            <a:endParaRPr lang="en-US" sz="2000" dirty="0" smtClean="0"/>
          </a:p>
          <a:p>
            <a:pPr>
              <a:spcAft>
                <a:spcPts val="600"/>
              </a:spcAft>
            </a:pPr>
            <a:r>
              <a:rPr lang="en-US" sz="2000" dirty="0" smtClean="0"/>
              <a:t>If you were unable to utilize a Small Business, you must attach:</a:t>
            </a:r>
          </a:p>
          <a:p>
            <a:pPr marL="285750" indent="-285750">
              <a:spcAft>
                <a:spcPts val="600"/>
              </a:spcAft>
              <a:buFont typeface="Arial" panose="020B0604020202020204" pitchFamily="34" charset="0"/>
              <a:buChar char="•"/>
            </a:pPr>
            <a:r>
              <a:rPr lang="en-US" sz="2000" dirty="0" smtClean="0"/>
              <a:t>Waiver </a:t>
            </a:r>
          </a:p>
          <a:p>
            <a:pPr marL="285750" indent="-285750">
              <a:spcAft>
                <a:spcPts val="600"/>
              </a:spcAft>
              <a:buFont typeface="Arial" panose="020B0604020202020204" pitchFamily="34" charset="0"/>
              <a:buChar char="•"/>
            </a:pPr>
            <a:r>
              <a:rPr lang="en-US" sz="2000" dirty="0" smtClean="0"/>
              <a:t>Supporting documents</a:t>
            </a:r>
            <a:endParaRPr lang="en-US" sz="2000" dirty="0"/>
          </a:p>
        </p:txBody>
      </p:sp>
      <p:pic>
        <p:nvPicPr>
          <p:cNvPr id="5" name="Picture 4"/>
          <p:cNvPicPr>
            <a:picLocks noChangeAspect="1"/>
          </p:cNvPicPr>
          <p:nvPr/>
        </p:nvPicPr>
        <p:blipFill>
          <a:blip r:embed="rId2"/>
          <a:stretch>
            <a:fillRect/>
          </a:stretch>
        </p:blipFill>
        <p:spPr>
          <a:xfrm>
            <a:off x="4090856" y="5486400"/>
            <a:ext cx="4321623" cy="2478818"/>
          </a:xfrm>
          <a:prstGeom prst="rect">
            <a:avLst/>
          </a:prstGeom>
        </p:spPr>
      </p:pic>
    </p:spTree>
    <p:extLst>
      <p:ext uri="{BB962C8B-B14F-4D97-AF65-F5344CB8AC3E}">
        <p14:creationId xmlns:p14="http://schemas.microsoft.com/office/powerpoint/2010/main" val="85631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06111 -0.03364 L 0.06858 -0.55155 " pathEditMode="relative" rAng="0" ptsTypes="AA">
                                      <p:cBhvr>
                                        <p:cTn id="10" dur="2000" fill="hold"/>
                                        <p:tgtEl>
                                          <p:spTgt spid="5"/>
                                        </p:tgtEl>
                                        <p:attrNameLst>
                                          <p:attrName>ppt_x</p:attrName>
                                          <p:attrName>ppt_y</p:attrName>
                                        </p:attrNameLst>
                                      </p:cBhvr>
                                      <p:rCtr x="365" y="-258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25</a:t>
            </a:fld>
            <a:endParaRPr/>
          </a:p>
        </p:txBody>
      </p:sp>
      <p:sp>
        <p:nvSpPr>
          <p:cNvPr id="187" name="Google Shape;187;p9"/>
          <p:cNvSpPr txBox="1">
            <a:spLocks noGrp="1"/>
          </p:cNvSpPr>
          <p:nvPr>
            <p:ph type="title"/>
          </p:nvPr>
        </p:nvSpPr>
        <p:spPr>
          <a:xfrm>
            <a:off x="649224" y="742421"/>
            <a:ext cx="7772400" cy="34624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500" dirty="0" smtClean="0">
                <a:solidFill>
                  <a:schemeClr val="tx1">
                    <a:lumMod val="50000"/>
                  </a:schemeClr>
                </a:solidFill>
                <a:latin typeface="+mj-lt"/>
              </a:rPr>
              <a:t>Research Participant Payment (Incentive) Requests</a:t>
            </a:r>
            <a:endParaRPr sz="2500" dirty="0">
              <a:solidFill>
                <a:schemeClr val="tx1">
                  <a:lumMod val="50000"/>
                </a:schemeClr>
              </a:solidFill>
              <a:latin typeface="+mj-lt"/>
            </a:endParaRPr>
          </a:p>
        </p:txBody>
      </p:sp>
      <p:sp>
        <p:nvSpPr>
          <p:cNvPr id="2" name="Rectangle 1"/>
          <p:cNvSpPr/>
          <p:nvPr/>
        </p:nvSpPr>
        <p:spPr>
          <a:xfrm>
            <a:off x="541609" y="1194121"/>
            <a:ext cx="7987630" cy="523220"/>
          </a:xfrm>
          <a:prstGeom prst="rect">
            <a:avLst/>
          </a:prstGeom>
        </p:spPr>
        <p:txBody>
          <a:bodyPr wrap="square">
            <a:spAutoFit/>
          </a:bodyPr>
          <a:lstStyle/>
          <a:p>
            <a:pPr fontAlgn="base"/>
            <a:r>
              <a:rPr lang="en-US" u="sng" dirty="0">
                <a:hlinkClick r:id="rId3"/>
              </a:rPr>
              <a:t>https://www.finance.ucla.edu/business-finance-services/payment-solutions-and-compliance/how-to-submit-research-payment-request</a:t>
            </a:r>
            <a:endParaRPr lang="en-US"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4"/>
          <a:stretch>
            <a:fillRect/>
          </a:stretch>
        </p:blipFill>
        <p:spPr>
          <a:xfrm>
            <a:off x="3998794" y="1706591"/>
            <a:ext cx="5046079" cy="3152012"/>
          </a:xfrm>
          <a:prstGeom prst="rect">
            <a:avLst/>
          </a:prstGeom>
        </p:spPr>
      </p:pic>
      <p:sp>
        <p:nvSpPr>
          <p:cNvPr id="4" name="Rectangle 3"/>
          <p:cNvSpPr/>
          <p:nvPr/>
        </p:nvSpPr>
        <p:spPr>
          <a:xfrm>
            <a:off x="321678" y="2352735"/>
            <a:ext cx="3677116" cy="1815882"/>
          </a:xfrm>
          <a:prstGeom prst="rect">
            <a:avLst/>
          </a:prstGeom>
        </p:spPr>
        <p:txBody>
          <a:bodyPr wrap="square">
            <a:spAutoFit/>
          </a:bodyPr>
          <a:lstStyle/>
          <a:p>
            <a:r>
              <a:rPr lang="en-US" sz="1600" dirty="0">
                <a:solidFill>
                  <a:srgbClr val="333333"/>
                </a:solidFill>
                <a:latin typeface="Helvetica" panose="020B0604020202020204" pitchFamily="34" charset="0"/>
              </a:rPr>
              <a:t>IRB Approved Research Payment Requests are completed through a combination of the Research Payment Portal on </a:t>
            </a:r>
            <a:r>
              <a:rPr lang="en-US" sz="1600" dirty="0" err="1">
                <a:solidFill>
                  <a:srgbClr val="333333"/>
                </a:solidFill>
                <a:latin typeface="Helvetica" panose="020B0604020202020204" pitchFamily="34" charset="0"/>
              </a:rPr>
              <a:t>MyUCLA</a:t>
            </a:r>
            <a:r>
              <a:rPr lang="en-US" sz="1600" dirty="0">
                <a:solidFill>
                  <a:srgbClr val="333333"/>
                </a:solidFill>
                <a:latin typeface="Helvetica" panose="020B0604020202020204" pitchFamily="34" charset="0"/>
              </a:rPr>
              <a:t> and the </a:t>
            </a:r>
            <a:r>
              <a:rPr lang="en-US" sz="1600" dirty="0" err="1">
                <a:solidFill>
                  <a:srgbClr val="333333"/>
                </a:solidFill>
                <a:latin typeface="Helvetica" panose="020B0604020202020204" pitchFamily="34" charset="0"/>
              </a:rPr>
              <a:t>MyUCLA</a:t>
            </a:r>
            <a:r>
              <a:rPr lang="en-US" sz="1600" dirty="0">
                <a:solidFill>
                  <a:srgbClr val="333333"/>
                </a:solidFill>
                <a:latin typeface="Helvetica" panose="020B0604020202020204" pitchFamily="34" charset="0"/>
              </a:rPr>
              <a:t> Message Center. You can track the status of your request on the Research Payment Portal.</a:t>
            </a:r>
            <a:endParaRPr lang="en-US" sz="1600" dirty="0"/>
          </a:p>
        </p:txBody>
      </p:sp>
    </p:spTree>
    <p:extLst>
      <p:ext uri="{BB962C8B-B14F-4D97-AF65-F5344CB8AC3E}">
        <p14:creationId xmlns:p14="http://schemas.microsoft.com/office/powerpoint/2010/main" val="3531990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26</a:t>
            </a:fld>
            <a:endParaRPr/>
          </a:p>
        </p:txBody>
      </p:sp>
      <p:sp>
        <p:nvSpPr>
          <p:cNvPr id="187" name="Google Shape;187;p9"/>
          <p:cNvSpPr txBox="1">
            <a:spLocks noGrp="1"/>
          </p:cNvSpPr>
          <p:nvPr>
            <p:ph type="title"/>
          </p:nvPr>
        </p:nvSpPr>
        <p:spPr>
          <a:xfrm>
            <a:off x="649224" y="742421"/>
            <a:ext cx="7772400" cy="34624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500" dirty="0" smtClean="0">
                <a:solidFill>
                  <a:schemeClr val="tx1">
                    <a:lumMod val="50000"/>
                  </a:schemeClr>
                </a:solidFill>
                <a:latin typeface="+mj-lt"/>
              </a:rPr>
              <a:t>Research Participant Payment (Incentive) Requests</a:t>
            </a:r>
            <a:endParaRPr sz="2500" dirty="0">
              <a:solidFill>
                <a:schemeClr val="tx1">
                  <a:lumMod val="50000"/>
                </a:schemeClr>
              </a:solidFill>
              <a:latin typeface="+mj-lt"/>
            </a:endParaRPr>
          </a:p>
        </p:txBody>
      </p:sp>
      <p:pic>
        <p:nvPicPr>
          <p:cNvPr id="5" name="Picture 4"/>
          <p:cNvPicPr>
            <a:picLocks noChangeAspect="1"/>
          </p:cNvPicPr>
          <p:nvPr/>
        </p:nvPicPr>
        <p:blipFill rotWithShape="1">
          <a:blip r:embed="rId3"/>
          <a:srcRect b="32805"/>
          <a:stretch/>
        </p:blipFill>
        <p:spPr>
          <a:xfrm>
            <a:off x="401574" y="1868891"/>
            <a:ext cx="8477250" cy="1843301"/>
          </a:xfrm>
          <a:prstGeom prst="rect">
            <a:avLst/>
          </a:prstGeom>
        </p:spPr>
      </p:pic>
    </p:spTree>
    <p:extLst>
      <p:ext uri="{BB962C8B-B14F-4D97-AF65-F5344CB8AC3E}">
        <p14:creationId xmlns:p14="http://schemas.microsoft.com/office/powerpoint/2010/main" val="3518312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27</a:t>
            </a:fld>
            <a:endParaRPr/>
          </a:p>
        </p:txBody>
      </p:sp>
      <p:sp>
        <p:nvSpPr>
          <p:cNvPr id="187" name="Google Shape;187;p9"/>
          <p:cNvSpPr txBox="1">
            <a:spLocks noGrp="1"/>
          </p:cNvSpPr>
          <p:nvPr>
            <p:ph type="title"/>
          </p:nvPr>
        </p:nvSpPr>
        <p:spPr>
          <a:xfrm>
            <a:off x="649224" y="742421"/>
            <a:ext cx="7772400" cy="34624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500" dirty="0" smtClean="0">
                <a:solidFill>
                  <a:schemeClr val="tx1">
                    <a:lumMod val="50000"/>
                  </a:schemeClr>
                </a:solidFill>
                <a:latin typeface="+mj-lt"/>
              </a:rPr>
              <a:t>Research Participant Payment (Incentive) Requests</a:t>
            </a:r>
            <a:endParaRPr sz="2500" dirty="0">
              <a:solidFill>
                <a:schemeClr val="tx1">
                  <a:lumMod val="50000"/>
                </a:schemeClr>
              </a:solidFill>
              <a:latin typeface="+mj-lt"/>
            </a:endParaRPr>
          </a:p>
        </p:txBody>
      </p:sp>
      <p:pic>
        <p:nvPicPr>
          <p:cNvPr id="2" name="Picture 1"/>
          <p:cNvPicPr>
            <a:picLocks noChangeAspect="1"/>
          </p:cNvPicPr>
          <p:nvPr/>
        </p:nvPicPr>
        <p:blipFill>
          <a:blip r:embed="rId3"/>
          <a:stretch>
            <a:fillRect/>
          </a:stretch>
        </p:blipFill>
        <p:spPr>
          <a:xfrm>
            <a:off x="344424" y="1464450"/>
            <a:ext cx="8382000" cy="2914650"/>
          </a:xfrm>
          <a:prstGeom prst="rect">
            <a:avLst/>
          </a:prstGeom>
        </p:spPr>
      </p:pic>
    </p:spTree>
    <p:extLst>
      <p:ext uri="{BB962C8B-B14F-4D97-AF65-F5344CB8AC3E}">
        <p14:creationId xmlns:p14="http://schemas.microsoft.com/office/powerpoint/2010/main" val="1657255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28</a:t>
            </a:fld>
            <a:endParaRPr/>
          </a:p>
        </p:txBody>
      </p:sp>
      <p:sp>
        <p:nvSpPr>
          <p:cNvPr id="187" name="Google Shape;187;p9"/>
          <p:cNvSpPr txBox="1">
            <a:spLocks noGrp="1"/>
          </p:cNvSpPr>
          <p:nvPr>
            <p:ph type="title"/>
          </p:nvPr>
        </p:nvSpPr>
        <p:spPr>
          <a:xfrm>
            <a:off x="649224" y="742421"/>
            <a:ext cx="7772400" cy="34624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500" dirty="0" smtClean="0">
                <a:solidFill>
                  <a:schemeClr val="tx1">
                    <a:lumMod val="50000"/>
                  </a:schemeClr>
                </a:solidFill>
                <a:latin typeface="+mj-lt"/>
              </a:rPr>
              <a:t>Research Participant Payment (Incentive) Requests</a:t>
            </a:r>
            <a:endParaRPr sz="2500" dirty="0">
              <a:solidFill>
                <a:schemeClr val="tx1">
                  <a:lumMod val="50000"/>
                </a:schemeClr>
              </a:solidFill>
              <a:latin typeface="+mj-lt"/>
            </a:endParaRPr>
          </a:p>
        </p:txBody>
      </p:sp>
      <p:pic>
        <p:nvPicPr>
          <p:cNvPr id="3" name="Picture 2"/>
          <p:cNvPicPr>
            <a:picLocks noChangeAspect="1"/>
          </p:cNvPicPr>
          <p:nvPr/>
        </p:nvPicPr>
        <p:blipFill>
          <a:blip r:embed="rId3"/>
          <a:stretch>
            <a:fillRect/>
          </a:stretch>
        </p:blipFill>
        <p:spPr>
          <a:xfrm>
            <a:off x="342858" y="549580"/>
            <a:ext cx="8535965" cy="4571060"/>
          </a:xfrm>
          <a:prstGeom prst="rect">
            <a:avLst/>
          </a:prstGeom>
        </p:spPr>
      </p:pic>
      <p:sp>
        <p:nvSpPr>
          <p:cNvPr id="4" name="Oval 3"/>
          <p:cNvSpPr/>
          <p:nvPr/>
        </p:nvSpPr>
        <p:spPr>
          <a:xfrm>
            <a:off x="2197289" y="1719617"/>
            <a:ext cx="1746914" cy="57320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4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29</a:t>
            </a:fld>
            <a:endParaRPr/>
          </a:p>
        </p:txBody>
      </p:sp>
      <p:sp>
        <p:nvSpPr>
          <p:cNvPr id="187" name="Google Shape;187;p9"/>
          <p:cNvSpPr txBox="1">
            <a:spLocks noGrp="1"/>
          </p:cNvSpPr>
          <p:nvPr>
            <p:ph type="title"/>
          </p:nvPr>
        </p:nvSpPr>
        <p:spPr>
          <a:xfrm>
            <a:off x="649224" y="742421"/>
            <a:ext cx="7772400" cy="34624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500" dirty="0" smtClean="0">
                <a:solidFill>
                  <a:schemeClr val="tx1">
                    <a:lumMod val="50000"/>
                  </a:schemeClr>
                </a:solidFill>
                <a:latin typeface="+mj-lt"/>
              </a:rPr>
              <a:t>Research Participant Payment (Incentive) Requests</a:t>
            </a:r>
            <a:endParaRPr sz="2500" dirty="0">
              <a:solidFill>
                <a:schemeClr val="tx1">
                  <a:lumMod val="50000"/>
                </a:schemeClr>
              </a:solidFill>
              <a:latin typeface="+mj-lt"/>
            </a:endParaRPr>
          </a:p>
        </p:txBody>
      </p:sp>
      <p:sp>
        <p:nvSpPr>
          <p:cNvPr id="2" name="Rectangle 1"/>
          <p:cNvSpPr/>
          <p:nvPr/>
        </p:nvSpPr>
        <p:spPr>
          <a:xfrm>
            <a:off x="270975" y="1259781"/>
            <a:ext cx="8528897" cy="3323987"/>
          </a:xfrm>
          <a:prstGeom prst="rect">
            <a:avLst/>
          </a:prstGeom>
        </p:spPr>
        <p:txBody>
          <a:bodyPr wrap="square">
            <a:spAutoFit/>
          </a:bodyPr>
          <a:lstStyle/>
          <a:p>
            <a:pPr marL="287338" indent="-287338">
              <a:spcAft>
                <a:spcPts val="600"/>
              </a:spcAft>
              <a:buAutoNum type="arabicParenR"/>
            </a:pPr>
            <a:r>
              <a:rPr lang="en-US" sz="1800" dirty="0" smtClean="0">
                <a:solidFill>
                  <a:srgbClr val="222222"/>
                </a:solidFill>
                <a:latin typeface="+mn-lt"/>
              </a:rPr>
              <a:t> Provide contact info for authorized personnel, fund manager, PI’s etc.</a:t>
            </a:r>
          </a:p>
          <a:p>
            <a:pPr marL="287338" indent="-287338">
              <a:spcAft>
                <a:spcPts val="600"/>
              </a:spcAft>
              <a:buAutoNum type="arabicParenR"/>
            </a:pPr>
            <a:r>
              <a:rPr lang="en-US" sz="1800" dirty="0" smtClean="0">
                <a:solidFill>
                  <a:srgbClr val="222222"/>
                </a:solidFill>
                <a:latin typeface="+mn-lt"/>
              </a:rPr>
              <a:t> Select delivery method (for physical cards) or authorized recipient (for e-codes)</a:t>
            </a:r>
          </a:p>
          <a:p>
            <a:pPr marL="287338" indent="-287338">
              <a:spcAft>
                <a:spcPts val="600"/>
              </a:spcAft>
            </a:pPr>
            <a:r>
              <a:rPr lang="en-US" sz="1800" dirty="0" smtClean="0">
                <a:solidFill>
                  <a:srgbClr val="222222"/>
                </a:solidFill>
                <a:latin typeface="+mn-lt"/>
              </a:rPr>
              <a:t>3) </a:t>
            </a:r>
            <a:r>
              <a:rPr lang="en-US" sz="1800" dirty="0">
                <a:solidFill>
                  <a:srgbClr val="222222"/>
                </a:solidFill>
                <a:latin typeface="+mn-lt"/>
              </a:rPr>
              <a:t>Provide Order </a:t>
            </a:r>
            <a:r>
              <a:rPr lang="en-US" sz="1800" dirty="0" smtClean="0">
                <a:solidFill>
                  <a:srgbClr val="222222"/>
                </a:solidFill>
                <a:latin typeface="+mn-lt"/>
              </a:rPr>
              <a:t>Information (Select “Add New” and enter vendor, amount, quantity, etc.)</a:t>
            </a:r>
          </a:p>
          <a:p>
            <a:pPr marL="287338" indent="-287338">
              <a:spcAft>
                <a:spcPts val="600"/>
              </a:spcAft>
            </a:pPr>
            <a:r>
              <a:rPr lang="en-US" sz="1800" dirty="0" smtClean="0">
                <a:solidFill>
                  <a:srgbClr val="222222"/>
                </a:solidFill>
                <a:latin typeface="+mn-lt"/>
              </a:rPr>
              <a:t>4) </a:t>
            </a:r>
            <a:r>
              <a:rPr lang="en-US" sz="1800" dirty="0">
                <a:solidFill>
                  <a:srgbClr val="222222"/>
                </a:solidFill>
                <a:latin typeface="+mn-lt"/>
              </a:rPr>
              <a:t>Provide </a:t>
            </a:r>
            <a:r>
              <a:rPr lang="en-US" sz="1800" dirty="0" smtClean="0">
                <a:solidFill>
                  <a:srgbClr val="222222"/>
                </a:solidFill>
                <a:latin typeface="+mn-lt"/>
              </a:rPr>
              <a:t>FAU, IRB Approval Number, IRB Expiration Date</a:t>
            </a:r>
          </a:p>
          <a:p>
            <a:pPr marL="287338" indent="-287338">
              <a:spcAft>
                <a:spcPts val="600"/>
              </a:spcAft>
            </a:pPr>
            <a:r>
              <a:rPr lang="en-US" sz="1800" dirty="0" smtClean="0">
                <a:solidFill>
                  <a:srgbClr val="222222"/>
                </a:solidFill>
                <a:latin typeface="+mn-lt"/>
              </a:rPr>
              <a:t>5) </a:t>
            </a:r>
            <a:r>
              <a:rPr lang="en-US" sz="1800" dirty="0">
                <a:solidFill>
                  <a:srgbClr val="222222"/>
                </a:solidFill>
                <a:latin typeface="+mn-lt"/>
              </a:rPr>
              <a:t>Finalize </a:t>
            </a:r>
            <a:r>
              <a:rPr lang="en-US" sz="1800" dirty="0" smtClean="0">
                <a:solidFill>
                  <a:srgbClr val="222222"/>
                </a:solidFill>
                <a:latin typeface="+mn-lt"/>
              </a:rPr>
              <a:t>Request by acknowledging </a:t>
            </a:r>
            <a:r>
              <a:rPr lang="en-US" sz="1800" dirty="0">
                <a:solidFill>
                  <a:srgbClr val="222222"/>
                </a:solidFill>
                <a:latin typeface="+mn-lt"/>
              </a:rPr>
              <a:t>policies and </a:t>
            </a:r>
            <a:r>
              <a:rPr lang="en-US" sz="1800" dirty="0" smtClean="0">
                <a:solidFill>
                  <a:srgbClr val="222222"/>
                </a:solidFill>
                <a:latin typeface="+mn-lt"/>
              </a:rPr>
              <a:t>procedures and clicking “submit”</a:t>
            </a:r>
          </a:p>
          <a:p>
            <a:pPr marL="287338" indent="-287338">
              <a:spcAft>
                <a:spcPts val="600"/>
              </a:spcAft>
            </a:pPr>
            <a:r>
              <a:rPr lang="en-US" sz="1800" dirty="0" smtClean="0">
                <a:solidFill>
                  <a:srgbClr val="222222"/>
                </a:solidFill>
                <a:latin typeface="+mn-lt"/>
              </a:rPr>
              <a:t>6) Both Fund Manager and PI will then receive automatic email to review and approve the request</a:t>
            </a:r>
          </a:p>
          <a:p>
            <a:pPr marL="287338" indent="-287338">
              <a:spcAft>
                <a:spcPts val="600"/>
              </a:spcAft>
            </a:pPr>
            <a:r>
              <a:rPr lang="en-US" sz="1800" dirty="0" smtClean="0">
                <a:solidFill>
                  <a:srgbClr val="222222"/>
                </a:solidFill>
                <a:latin typeface="+mn-lt"/>
              </a:rPr>
              <a:t>7) Once both have approved, it will be processed</a:t>
            </a:r>
            <a:endParaRPr lang="en-US" sz="1800" dirty="0">
              <a:solidFill>
                <a:srgbClr val="222222"/>
              </a:solidFill>
              <a:latin typeface="+mn-lt"/>
            </a:endParaRPr>
          </a:p>
        </p:txBody>
      </p:sp>
    </p:spTree>
    <p:extLst>
      <p:ext uri="{BB962C8B-B14F-4D97-AF65-F5344CB8AC3E}">
        <p14:creationId xmlns:p14="http://schemas.microsoft.com/office/powerpoint/2010/main" val="3990086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p:txBody>
          <a:bodyPr/>
          <a:lstStyle/>
          <a:p>
            <a:r>
              <a:rPr lang="en-US" dirty="0">
                <a:solidFill>
                  <a:schemeClr val="tx1">
                    <a:lumMod val="50000"/>
                  </a:schemeClr>
                </a:solidFill>
                <a:latin typeface="Arial" panose="020B0604020202020204" pitchFamily="34" charset="0"/>
                <a:cs typeface="Arial" panose="020B0604020202020204" pitchFamily="34" charset="0"/>
              </a:rPr>
              <a:t>Recently Submitted </a:t>
            </a:r>
            <a:r>
              <a:rPr lang="en-US" dirty="0" smtClean="0">
                <a:solidFill>
                  <a:schemeClr val="tx1">
                    <a:lumMod val="50000"/>
                  </a:schemeClr>
                </a:solidFill>
                <a:latin typeface="Arial" panose="020B0604020202020204" pitchFamily="34" charset="0"/>
                <a:cs typeface="Arial" panose="020B0604020202020204" pitchFamily="34" charset="0"/>
              </a:rPr>
              <a:t>Proposals </a:t>
            </a:r>
            <a:r>
              <a:rPr lang="en-US" sz="1800" b="0" dirty="0">
                <a:solidFill>
                  <a:schemeClr val="tx1">
                    <a:lumMod val="50000"/>
                  </a:schemeClr>
                </a:solidFill>
              </a:rPr>
              <a:t>(since May)</a:t>
            </a:r>
            <a:endParaRPr lang="en-US" sz="1800" dirty="0">
              <a:solidFill>
                <a:schemeClr val="tx1">
                  <a:lumMod val="50000"/>
                </a:schemeClr>
              </a:solidFill>
            </a:endParaRPr>
          </a:p>
        </p:txBody>
      </p:sp>
      <p:graphicFrame>
        <p:nvGraphicFramePr>
          <p:cNvPr id="8" name="Table 7">
            <a:extLst>
              <a:ext uri="{FF2B5EF4-FFF2-40B4-BE49-F238E27FC236}">
                <a16:creationId xmlns:a16="http://schemas.microsoft.com/office/drawing/2014/main" id="{D09A853D-0469-694E-8DBB-33BC741187CA}"/>
              </a:ext>
            </a:extLst>
          </p:cNvPr>
          <p:cNvGraphicFramePr>
            <a:graphicFrameLocks noGrp="1"/>
          </p:cNvGraphicFramePr>
          <p:nvPr>
            <p:extLst>
              <p:ext uri="{D42A27DB-BD31-4B8C-83A1-F6EECF244321}">
                <p14:modId xmlns:p14="http://schemas.microsoft.com/office/powerpoint/2010/main" val="2134429777"/>
              </p:ext>
            </p:extLst>
          </p:nvPr>
        </p:nvGraphicFramePr>
        <p:xfrm>
          <a:off x="289711" y="1347606"/>
          <a:ext cx="8589113" cy="2841894"/>
        </p:xfrm>
        <a:graphic>
          <a:graphicData uri="http://schemas.openxmlformats.org/drawingml/2006/table">
            <a:tbl>
              <a:tblPr firstRow="1">
                <a:tableStyleId>{5C22544A-7EE6-4342-B048-85BDC9FD1C3A}</a:tableStyleId>
              </a:tblPr>
              <a:tblGrid>
                <a:gridCol w="1077362">
                  <a:extLst>
                    <a:ext uri="{9D8B030D-6E8A-4147-A177-3AD203B41FA5}">
                      <a16:colId xmlns:a16="http://schemas.microsoft.com/office/drawing/2014/main" val="3764042023"/>
                    </a:ext>
                  </a:extLst>
                </a:gridCol>
                <a:gridCol w="3286408">
                  <a:extLst>
                    <a:ext uri="{9D8B030D-6E8A-4147-A177-3AD203B41FA5}">
                      <a16:colId xmlns:a16="http://schemas.microsoft.com/office/drawing/2014/main" val="2674146677"/>
                    </a:ext>
                  </a:extLst>
                </a:gridCol>
                <a:gridCol w="2027976">
                  <a:extLst>
                    <a:ext uri="{9D8B030D-6E8A-4147-A177-3AD203B41FA5}">
                      <a16:colId xmlns:a16="http://schemas.microsoft.com/office/drawing/2014/main" val="3006092247"/>
                    </a:ext>
                  </a:extLst>
                </a:gridCol>
                <a:gridCol w="1025309">
                  <a:extLst>
                    <a:ext uri="{9D8B030D-6E8A-4147-A177-3AD203B41FA5}">
                      <a16:colId xmlns:a16="http://schemas.microsoft.com/office/drawing/2014/main" val="175481784"/>
                    </a:ext>
                  </a:extLst>
                </a:gridCol>
                <a:gridCol w="1172058">
                  <a:extLst>
                    <a:ext uri="{9D8B030D-6E8A-4147-A177-3AD203B41FA5}">
                      <a16:colId xmlns:a16="http://schemas.microsoft.com/office/drawing/2014/main" val="3869669175"/>
                    </a:ext>
                  </a:extLst>
                </a:gridCol>
              </a:tblGrid>
              <a:tr h="406964">
                <a:tc>
                  <a:txBody>
                    <a:bodyPr/>
                    <a:lstStyle/>
                    <a:p>
                      <a:pPr algn="l"/>
                      <a:r>
                        <a:rPr lang="en-US" sz="1200" b="1" i="0" dirty="0">
                          <a:latin typeface="Calibri" panose="020F0502020204030204" pitchFamily="34" charset="0"/>
                          <a:cs typeface="Calibri" panose="020F0502020204030204" pitchFamily="34" charset="0"/>
                        </a:rPr>
                        <a:t>PI</a:t>
                      </a:r>
                    </a:p>
                  </a:txBody>
                  <a:tcPr marL="45720" marR="4572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l"/>
                      <a:r>
                        <a:rPr lang="en-US" sz="1200" b="1" i="0" dirty="0" smtClean="0">
                          <a:latin typeface="Calibri" panose="020F0502020204030204" pitchFamily="34" charset="0"/>
                          <a:cs typeface="Calibri" panose="020F0502020204030204" pitchFamily="34" charset="0"/>
                        </a:rPr>
                        <a:t>Title</a:t>
                      </a:r>
                      <a:endParaRPr lang="en-US" sz="1200" b="1" i="0" dirty="0">
                        <a:latin typeface="Calibri" panose="020F0502020204030204" pitchFamily="34" charset="0"/>
                        <a:cs typeface="Calibri" panose="020F0502020204030204" pitchFamily="34" charset="0"/>
                      </a:endParaRP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l"/>
                      <a:r>
                        <a:rPr lang="en-US" sz="1200" b="1" i="0" dirty="0">
                          <a:latin typeface="Calibri" panose="020F0502020204030204" pitchFamily="34" charset="0"/>
                          <a:cs typeface="Calibri" panose="020F0502020204030204" pitchFamily="34" charset="0"/>
                        </a:rPr>
                        <a:t>Sponsor</a:t>
                      </a: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l"/>
                      <a:r>
                        <a:rPr lang="en-US" sz="1200" b="1" i="0" dirty="0">
                          <a:latin typeface="Calibri" panose="020F0502020204030204" pitchFamily="34" charset="0"/>
                          <a:cs typeface="Calibri" panose="020F0502020204030204" pitchFamily="34" charset="0"/>
                        </a:rPr>
                        <a:t>Prime Sponsor</a:t>
                      </a: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l"/>
                      <a:r>
                        <a:rPr lang="en-US" sz="1200" b="1" i="0" baseline="0" dirty="0" smtClean="0">
                          <a:latin typeface="Calibri" panose="020F0502020204030204" pitchFamily="34" charset="0"/>
                          <a:cs typeface="Calibri" panose="020F0502020204030204" pitchFamily="34" charset="0"/>
                        </a:rPr>
                        <a:t>Type</a:t>
                      </a:r>
                      <a:endParaRPr lang="en-US" sz="1200" b="1" i="0" dirty="0">
                        <a:latin typeface="Calibri" panose="020F0502020204030204" pitchFamily="34" charset="0"/>
                        <a:cs typeface="Calibri" panose="020F0502020204030204" pitchFamily="34" charset="0"/>
                      </a:endParaRP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extLst>
                  <a:ext uri="{0D108BD9-81ED-4DB2-BD59-A6C34878D82A}">
                    <a16:rowId xmlns:a16="http://schemas.microsoft.com/office/drawing/2014/main" val="1160960130"/>
                  </a:ext>
                </a:extLst>
              </a:tr>
              <a:tr h="424078">
                <a:tc>
                  <a:txBody>
                    <a:bodyPr/>
                    <a:lstStyle/>
                    <a:p>
                      <a:pPr algn="l" rtl="0" fontAlgn="ctr"/>
                      <a:r>
                        <a:rPr lang="en-US" sz="1000" b="0" i="0" u="none" strike="noStrike" dirty="0">
                          <a:solidFill>
                            <a:srgbClr val="000000"/>
                          </a:solidFill>
                          <a:effectLst/>
                          <a:latin typeface="Calibri" panose="020F0502020204030204" pitchFamily="34" charset="0"/>
                        </a:rPr>
                        <a:t>Brooks, Ronald Andrew</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a:solidFill>
                            <a:srgbClr val="000000"/>
                          </a:solidFill>
                          <a:effectLst/>
                          <a:latin typeface="Calibri" panose="020F0502020204030204" pitchFamily="34" charset="0"/>
                        </a:rPr>
                        <a:t>Developing Implementation Strategies to Enhance Delivery of LAI PrEP to Black and Latino MSM</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a:solidFill>
                            <a:srgbClr val="000000"/>
                          </a:solidFill>
                          <a:effectLst/>
                          <a:latin typeface="Calibri" panose="020F0502020204030204" pitchFamily="34" charset="0"/>
                        </a:rPr>
                        <a:t>UC CALIFORNIA HIV/AIDS RESEARCH PROGRAM (CHRP)</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a:solidFill>
                            <a:srgbClr val="000000"/>
                          </a:solidFill>
                          <a:effectLst/>
                          <a:latin typeface="Calibri" panose="020F0502020204030204" pitchFamily="34" charset="0"/>
                        </a:rPr>
                        <a:t>-</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a:solidFill>
                            <a:srgbClr val="000000"/>
                          </a:solidFill>
                          <a:effectLst/>
                          <a:latin typeface="Calibri" panose="020F0502020204030204" pitchFamily="34" charset="0"/>
                        </a:rPr>
                        <a:t>New</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736052"/>
                  </a:ext>
                </a:extLst>
              </a:tr>
              <a:tr h="426308">
                <a:tc>
                  <a:txBody>
                    <a:bodyPr/>
                    <a:lstStyle/>
                    <a:p>
                      <a:pPr algn="l" rtl="0" fontAlgn="ctr"/>
                      <a:r>
                        <a:rPr lang="en-US" sz="1000" b="0" i="0" u="none" strike="noStrike" dirty="0">
                          <a:solidFill>
                            <a:srgbClr val="000000"/>
                          </a:solidFill>
                          <a:effectLst/>
                          <a:latin typeface="Calibri" panose="020F0502020204030204" pitchFamily="34" charset="0"/>
                        </a:rPr>
                        <a:t>Gelberg, Lillian</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dirty="0">
                          <a:solidFill>
                            <a:srgbClr val="000000"/>
                          </a:solidFill>
                          <a:effectLst/>
                          <a:latin typeface="Calibri" panose="020F0502020204030204" pitchFamily="34" charset="0"/>
                        </a:rPr>
                        <a:t>Effectiveness of the Diabetes Homeless Medication Support (D-HOMES) program on diabetes management</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dirty="0">
                          <a:solidFill>
                            <a:srgbClr val="000000"/>
                          </a:solidFill>
                          <a:effectLst/>
                          <a:latin typeface="Calibri" panose="020F0502020204030204" pitchFamily="34" charset="0"/>
                        </a:rPr>
                        <a:t>Hennepin Healthcare Research Institute </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dirty="0" smtClean="0">
                          <a:solidFill>
                            <a:srgbClr val="000000"/>
                          </a:solidFill>
                          <a:effectLst/>
                          <a:latin typeface="Calibri" panose="020F0502020204030204" pitchFamily="34" charset="0"/>
                        </a:rPr>
                        <a:t>NIH</a:t>
                      </a:r>
                      <a:endParaRPr lang="en-US" sz="1000" b="0" i="0" u="none" strike="noStrike" dirty="0">
                        <a:solidFill>
                          <a:srgbClr val="000000"/>
                        </a:solidFill>
                        <a:effectLst/>
                        <a:latin typeface="Calibri" panose="020F0502020204030204" pitchFamily="34" charset="0"/>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a:solidFill>
                            <a:srgbClr val="000000"/>
                          </a:solidFill>
                          <a:effectLst/>
                          <a:latin typeface="Calibri" panose="020F0502020204030204" pitchFamily="34" charset="0"/>
                        </a:rPr>
                        <a:t>New</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655040"/>
                  </a:ext>
                </a:extLst>
              </a:tr>
              <a:tr h="385448">
                <a:tc>
                  <a:txBody>
                    <a:bodyPr/>
                    <a:lstStyle/>
                    <a:p>
                      <a:pPr algn="l" rtl="0" fontAlgn="ctr"/>
                      <a:r>
                        <a:rPr lang="en-US" sz="1000" b="0" i="0" u="none" strike="noStrike" dirty="0">
                          <a:solidFill>
                            <a:srgbClr val="000000"/>
                          </a:solidFill>
                          <a:effectLst/>
                          <a:latin typeface="Calibri" panose="020F0502020204030204" pitchFamily="34" charset="0"/>
                        </a:rPr>
                        <a:t>Shoptaw, Steven </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a:solidFill>
                            <a:srgbClr val="000000"/>
                          </a:solidFill>
                          <a:effectLst/>
                          <a:latin typeface="Calibri" panose="020F0502020204030204" pitchFamily="34" charset="0"/>
                        </a:rPr>
                        <a:t>HIV Prevention Trials Leadership Group: 094 Protocol Chair </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dirty="0">
                          <a:solidFill>
                            <a:srgbClr val="000000"/>
                          </a:solidFill>
                          <a:effectLst/>
                          <a:latin typeface="Calibri" panose="020F0502020204030204" pitchFamily="34" charset="0"/>
                        </a:rPr>
                        <a:t>FHI 360 (Family Health International)</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dirty="0" smtClean="0">
                          <a:solidFill>
                            <a:srgbClr val="000000"/>
                          </a:solidFill>
                          <a:effectLst/>
                          <a:latin typeface="Calibri" panose="020F0502020204030204" pitchFamily="34" charset="0"/>
                        </a:rPr>
                        <a:t>NIH-NIAID</a:t>
                      </a:r>
                      <a:endParaRPr lang="en-US" sz="1000" b="0" i="0" u="none" strike="noStrike" dirty="0">
                        <a:solidFill>
                          <a:srgbClr val="000000"/>
                        </a:solidFill>
                        <a:effectLst/>
                        <a:latin typeface="Calibri" panose="020F0502020204030204" pitchFamily="34" charset="0"/>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dirty="0">
                          <a:solidFill>
                            <a:srgbClr val="000000"/>
                          </a:solidFill>
                          <a:effectLst/>
                          <a:latin typeface="Calibri" panose="020F0502020204030204" pitchFamily="34" charset="0"/>
                        </a:rPr>
                        <a:t>Modification</a:t>
                      </a:r>
                      <a:r>
                        <a:rPr lang="en-US" sz="1000" b="0" i="0" u="none" strike="noStrike" dirty="0" smtClean="0">
                          <a:solidFill>
                            <a:srgbClr val="000000"/>
                          </a:solidFill>
                          <a:effectLst/>
                          <a:latin typeface="Calibri" panose="020F0502020204030204" pitchFamily="34" charset="0"/>
                        </a:rPr>
                        <a:t>/ Amendment</a:t>
                      </a:r>
                      <a:endParaRPr lang="en-US" sz="1000" b="0" i="0" u="none" strike="noStrike" dirty="0">
                        <a:solidFill>
                          <a:srgbClr val="000000"/>
                        </a:solidFill>
                        <a:effectLst/>
                        <a:latin typeface="Calibri" panose="020F0502020204030204" pitchFamily="34" charset="0"/>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5888484"/>
                  </a:ext>
                </a:extLst>
              </a:tr>
              <a:tr h="507365">
                <a:tc>
                  <a:txBody>
                    <a:bodyPr/>
                    <a:lstStyle/>
                    <a:p>
                      <a:pPr algn="l" rtl="0" fontAlgn="ctr"/>
                      <a:r>
                        <a:rPr lang="en-US" sz="1000" b="0" i="0" u="none" strike="noStrike" dirty="0">
                          <a:solidFill>
                            <a:srgbClr val="000000"/>
                          </a:solidFill>
                          <a:effectLst/>
                          <a:latin typeface="Calibri" panose="020F0502020204030204" pitchFamily="34" charset="0"/>
                        </a:rPr>
                        <a:t>Shoptaw, Steven </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dirty="0">
                          <a:solidFill>
                            <a:srgbClr val="000000"/>
                          </a:solidFill>
                          <a:effectLst/>
                          <a:latin typeface="Calibri" panose="020F0502020204030204" pitchFamily="34" charset="0"/>
                        </a:rPr>
                        <a:t>CTN-0109: Randomized, placebo-controlled trial of injectable naltrexone and monthly injectable buprenorphine for cocaine use (CURB-2)</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University of Texas-Southwestern Medical Center at Dallas</a:t>
                      </a:r>
                    </a:p>
                  </a:txBody>
                  <a:tcPr anchor="b">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dirty="0" smtClean="0">
                          <a:solidFill>
                            <a:srgbClr val="000000"/>
                          </a:solidFill>
                          <a:effectLst/>
                          <a:latin typeface="Calibri" panose="020F0502020204030204" pitchFamily="34" charset="0"/>
                        </a:rPr>
                        <a:t>NIH</a:t>
                      </a:r>
                      <a:endParaRPr lang="en-US" sz="1000" b="0" i="0" u="none" strike="noStrike" dirty="0">
                        <a:solidFill>
                          <a:srgbClr val="000000"/>
                        </a:solidFill>
                        <a:effectLst/>
                        <a:latin typeface="Calibri" panose="020F0502020204030204" pitchFamily="34" charset="0"/>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dirty="0">
                          <a:solidFill>
                            <a:srgbClr val="000000"/>
                          </a:solidFill>
                          <a:effectLst/>
                          <a:latin typeface="Calibri" panose="020F0502020204030204" pitchFamily="34" charset="0"/>
                        </a:rPr>
                        <a:t>Supplement</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7837321"/>
                  </a:ext>
                </a:extLst>
              </a:tr>
              <a:tr h="639664">
                <a:tc>
                  <a:txBody>
                    <a:bodyPr/>
                    <a:lstStyle/>
                    <a:p>
                      <a:pPr algn="l" rtl="0" fontAlgn="ctr"/>
                      <a:r>
                        <a:rPr lang="en-US" sz="1000" b="0" i="0" u="none" strike="noStrike" dirty="0">
                          <a:solidFill>
                            <a:srgbClr val="000000"/>
                          </a:solidFill>
                          <a:effectLst/>
                          <a:latin typeface="Calibri" panose="020F0502020204030204" pitchFamily="34" charset="0"/>
                        </a:rPr>
                        <a:t>Shoptaw, Steven </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dirty="0">
                          <a:solidFill>
                            <a:srgbClr val="000000"/>
                          </a:solidFill>
                          <a:effectLst/>
                          <a:latin typeface="Calibri" panose="020F0502020204030204" pitchFamily="34" charset="0"/>
                        </a:rPr>
                        <a:t>CTN-0110 MURB Non-HEAL YR19</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University of Texas-Southwestern Medical Center at Dallas</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dirty="0" smtClean="0">
                          <a:solidFill>
                            <a:srgbClr val="000000"/>
                          </a:solidFill>
                          <a:effectLst/>
                          <a:latin typeface="Calibri" panose="020F0502020204030204" pitchFamily="34" charset="0"/>
                        </a:rPr>
                        <a:t>NIH</a:t>
                      </a:r>
                      <a:endParaRPr lang="en-US" sz="1000" b="0" i="0" u="none" strike="noStrike" dirty="0">
                        <a:solidFill>
                          <a:srgbClr val="000000"/>
                        </a:solidFill>
                        <a:effectLst/>
                        <a:latin typeface="Calibri" panose="020F0502020204030204" pitchFamily="34" charset="0"/>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000" b="0" i="0" u="none" strike="noStrike" dirty="0">
                          <a:solidFill>
                            <a:srgbClr val="000000"/>
                          </a:solidFill>
                          <a:effectLst/>
                          <a:latin typeface="Calibri" panose="020F0502020204030204" pitchFamily="34" charset="0"/>
                        </a:rPr>
                        <a:t>Supplement</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2031225"/>
                  </a:ext>
                </a:extLst>
              </a:tr>
            </a:tbl>
          </a:graphicData>
        </a:graphic>
      </p:graphicFrame>
    </p:spTree>
    <p:extLst>
      <p:ext uri="{BB962C8B-B14F-4D97-AF65-F5344CB8AC3E}">
        <p14:creationId xmlns:p14="http://schemas.microsoft.com/office/powerpoint/2010/main" val="2013231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30</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err="1" smtClean="0">
                <a:solidFill>
                  <a:schemeClr val="tx1">
                    <a:lumMod val="50000"/>
                  </a:schemeClr>
                </a:solidFill>
                <a:latin typeface="+mj-lt"/>
              </a:rPr>
              <a:t>BruinBuy</a:t>
            </a:r>
            <a:r>
              <a:rPr lang="en-US" sz="2600" dirty="0" smtClean="0">
                <a:solidFill>
                  <a:schemeClr val="tx1">
                    <a:lumMod val="50000"/>
                  </a:schemeClr>
                </a:solidFill>
                <a:latin typeface="+mj-lt"/>
              </a:rPr>
              <a:t> Plus and Subaward Invoices</a:t>
            </a:r>
            <a:endParaRPr sz="2600" dirty="0">
              <a:solidFill>
                <a:schemeClr val="tx1">
                  <a:lumMod val="50000"/>
                </a:schemeClr>
              </a:solidFill>
              <a:latin typeface="+mj-lt"/>
            </a:endParaRPr>
          </a:p>
        </p:txBody>
      </p:sp>
      <p:sp>
        <p:nvSpPr>
          <p:cNvPr id="2" name="Rectangle 1"/>
          <p:cNvSpPr/>
          <p:nvPr/>
        </p:nvSpPr>
        <p:spPr>
          <a:xfrm>
            <a:off x="588286" y="1195754"/>
            <a:ext cx="7894275" cy="923330"/>
          </a:xfrm>
          <a:prstGeom prst="rect">
            <a:avLst/>
          </a:prstGeom>
        </p:spPr>
        <p:txBody>
          <a:bodyPr wrap="square">
            <a:spAutoFit/>
          </a:bodyPr>
          <a:lstStyle/>
          <a:p>
            <a:pPr lvl="1"/>
            <a:r>
              <a:rPr lang="en-US" sz="1800" dirty="0" smtClean="0"/>
              <a:t>Starting </a:t>
            </a:r>
            <a:r>
              <a:rPr lang="en-US" sz="1800" dirty="0"/>
              <a:t>this fall Principal Investigators </a:t>
            </a:r>
            <a:r>
              <a:rPr lang="en-US" sz="1800" dirty="0" smtClean="0"/>
              <a:t>will </a:t>
            </a:r>
            <a:r>
              <a:rPr lang="en-US" sz="1800" dirty="0"/>
              <a:t>be required to approve subaward/subcontract invoices in the </a:t>
            </a:r>
            <a:r>
              <a:rPr lang="en-US" sz="1800" dirty="0" err="1"/>
              <a:t>BruinBuy</a:t>
            </a:r>
            <a:r>
              <a:rPr lang="en-US" sz="1800" dirty="0"/>
              <a:t> Plus system. This is a change from current state, where </a:t>
            </a:r>
            <a:r>
              <a:rPr lang="en-US" sz="1800" dirty="0" smtClean="0"/>
              <a:t>PI </a:t>
            </a:r>
            <a:r>
              <a:rPr lang="en-US" sz="1800" dirty="0"/>
              <a:t>approval is obtained outside the system</a:t>
            </a:r>
            <a:endParaRPr lang="en-US" sz="1800" dirty="0"/>
          </a:p>
        </p:txBody>
      </p:sp>
      <p:pic>
        <p:nvPicPr>
          <p:cNvPr id="3" name="Picture 2"/>
          <p:cNvPicPr>
            <a:picLocks noChangeAspect="1"/>
          </p:cNvPicPr>
          <p:nvPr/>
        </p:nvPicPr>
        <p:blipFill>
          <a:blip r:embed="rId3"/>
          <a:stretch>
            <a:fillRect/>
          </a:stretch>
        </p:blipFill>
        <p:spPr>
          <a:xfrm>
            <a:off x="880880" y="2226168"/>
            <a:ext cx="7048469" cy="2528712"/>
          </a:xfrm>
          <a:prstGeom prst="rect">
            <a:avLst/>
          </a:prstGeom>
        </p:spPr>
      </p:pic>
    </p:spTree>
    <p:extLst>
      <p:ext uri="{BB962C8B-B14F-4D97-AF65-F5344CB8AC3E}">
        <p14:creationId xmlns:p14="http://schemas.microsoft.com/office/powerpoint/2010/main" val="3407306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31</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Goodbye One-Time Payees</a:t>
            </a:r>
            <a:endParaRPr sz="2600" dirty="0">
              <a:solidFill>
                <a:schemeClr val="tx1">
                  <a:lumMod val="50000"/>
                </a:schemeClr>
              </a:solidFill>
              <a:latin typeface="+mj-lt"/>
            </a:endParaRPr>
          </a:p>
        </p:txBody>
      </p:sp>
      <p:sp>
        <p:nvSpPr>
          <p:cNvPr id="2" name="Rectangle 1"/>
          <p:cNvSpPr/>
          <p:nvPr/>
        </p:nvSpPr>
        <p:spPr>
          <a:xfrm>
            <a:off x="649224" y="1298602"/>
            <a:ext cx="7987630" cy="2031325"/>
          </a:xfrm>
          <a:prstGeom prst="rect">
            <a:avLst/>
          </a:prstGeom>
        </p:spPr>
        <p:txBody>
          <a:bodyPr wrap="square">
            <a:spAutoFit/>
          </a:bodyPr>
          <a:lstStyle/>
          <a:p>
            <a:pPr lvl="1"/>
            <a:r>
              <a:rPr lang="en-US" sz="1800" dirty="0" smtClean="0"/>
              <a:t>Everyone needs to </a:t>
            </a:r>
            <a:r>
              <a:rPr lang="en-US" sz="1800" dirty="0"/>
              <a:t>register with </a:t>
            </a:r>
            <a:r>
              <a:rPr lang="en-US" sz="1800" dirty="0" smtClean="0"/>
              <a:t>PaymentWorks; send payee contact info to Valencia to initiate registration process</a:t>
            </a:r>
          </a:p>
          <a:p>
            <a:pPr lvl="1"/>
            <a:endParaRPr lang="en-US" sz="1800" dirty="0"/>
          </a:p>
          <a:p>
            <a:pPr lvl="1"/>
            <a:r>
              <a:rPr lang="en-US" sz="1800" dirty="0" smtClean="0"/>
              <a:t>Do not gather W2’s, payees will need to upload their own</a:t>
            </a:r>
          </a:p>
          <a:p>
            <a:pPr lvl="1"/>
            <a:endParaRPr lang="en-US" sz="1800" dirty="0"/>
          </a:p>
          <a:p>
            <a:pPr lvl="1"/>
            <a:r>
              <a:rPr lang="en-US" sz="1800" dirty="0" smtClean="0"/>
              <a:t>After registration, when you submit the check </a:t>
            </a:r>
            <a:r>
              <a:rPr lang="en-US" sz="1800" dirty="0"/>
              <a:t>request form </a:t>
            </a:r>
            <a:r>
              <a:rPr lang="en-US" sz="1800" dirty="0" smtClean="0"/>
              <a:t>you must include a DETAILED justification, including date </a:t>
            </a:r>
            <a:r>
              <a:rPr lang="en-US" sz="1800" dirty="0"/>
              <a:t>of </a:t>
            </a:r>
            <a:r>
              <a:rPr lang="en-US" sz="1800" dirty="0" smtClean="0"/>
              <a:t>service</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354" y="3183255"/>
            <a:ext cx="2095500" cy="1571625"/>
          </a:xfrm>
          <a:prstGeom prst="rect">
            <a:avLst/>
          </a:prstGeom>
        </p:spPr>
      </p:pic>
    </p:spTree>
    <p:extLst>
      <p:ext uri="{BB962C8B-B14F-4D97-AF65-F5344CB8AC3E}">
        <p14:creationId xmlns:p14="http://schemas.microsoft.com/office/powerpoint/2010/main" val="2230851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32</a:t>
            </a:fld>
            <a:endParaRPr lang="en-US"/>
          </a:p>
        </p:txBody>
      </p:sp>
      <p:sp>
        <p:nvSpPr>
          <p:cNvPr id="5" name="Title 4"/>
          <p:cNvSpPr>
            <a:spLocks noGrp="1"/>
          </p:cNvSpPr>
          <p:nvPr>
            <p:ph type="title"/>
          </p:nvPr>
        </p:nvSpPr>
        <p:spPr/>
        <p:txBody>
          <a:bodyPr/>
          <a:lstStyle/>
          <a:p>
            <a:r>
              <a:rPr lang="en-US" dirty="0" smtClean="0"/>
              <a:t>Other Support Pages</a:t>
            </a:r>
            <a:endParaRPr lang="en-US" dirty="0"/>
          </a:p>
        </p:txBody>
      </p:sp>
      <p:pic>
        <p:nvPicPr>
          <p:cNvPr id="7" name="Picture 6" descr="Keith's Space: Weekend Hum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6600" y="1282889"/>
            <a:ext cx="4397173" cy="3335513"/>
          </a:xfrm>
          <a:prstGeom prst="rect">
            <a:avLst/>
          </a:prstGeom>
        </p:spPr>
      </p:pic>
      <p:sp>
        <p:nvSpPr>
          <p:cNvPr id="8" name="Rectangle 7"/>
          <p:cNvSpPr/>
          <p:nvPr/>
        </p:nvSpPr>
        <p:spPr>
          <a:xfrm>
            <a:off x="3939425" y="1282889"/>
            <a:ext cx="4939399" cy="3335513"/>
          </a:xfrm>
          <a:prstGeom prst="rect">
            <a:avLst/>
          </a:prstGeom>
          <a:gradFill flip="none" rotWithShape="1">
            <a:gsLst>
              <a:gs pos="0">
                <a:srgbClr val="E4E4E4">
                  <a:shade val="30000"/>
                  <a:satMod val="115000"/>
                </a:srgbClr>
              </a:gs>
              <a:gs pos="0">
                <a:srgbClr val="E4E4E4">
                  <a:shade val="67500"/>
                  <a:satMod val="115000"/>
                </a:srgbClr>
              </a:gs>
              <a:gs pos="32000">
                <a:srgbClr val="E6E6E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Callout 8"/>
          <p:cNvSpPr/>
          <p:nvPr/>
        </p:nvSpPr>
        <p:spPr>
          <a:xfrm>
            <a:off x="3939425" y="1414589"/>
            <a:ext cx="4939399" cy="3072111"/>
          </a:xfrm>
          <a:prstGeom prst="cloudCallout">
            <a:avLst>
              <a:gd name="adj1" fmla="val -75883"/>
              <a:gd name="adj2" fmla="val -139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solidFill>
              </a:rPr>
              <a:t>The Other Support page asks for the Year (YYYY), but my project starts in one calendar year and ends in another. Which year do I list on the OS page?</a:t>
            </a:r>
            <a:endParaRPr lang="en-US" sz="2000" dirty="0">
              <a:solidFill>
                <a:schemeClr val="accent6"/>
              </a:solidFill>
            </a:endParaRPr>
          </a:p>
        </p:txBody>
      </p:sp>
    </p:spTree>
    <p:extLst>
      <p:ext uri="{BB962C8B-B14F-4D97-AF65-F5344CB8AC3E}">
        <p14:creationId xmlns:p14="http://schemas.microsoft.com/office/powerpoint/2010/main" val="494423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33</a:t>
            </a:fld>
            <a:endParaRPr lang="en-US"/>
          </a:p>
        </p:txBody>
      </p:sp>
      <p:sp>
        <p:nvSpPr>
          <p:cNvPr id="5" name="Title 4"/>
          <p:cNvSpPr>
            <a:spLocks noGrp="1"/>
          </p:cNvSpPr>
          <p:nvPr>
            <p:ph type="title"/>
          </p:nvPr>
        </p:nvSpPr>
        <p:spPr/>
        <p:txBody>
          <a:bodyPr/>
          <a:lstStyle/>
          <a:p>
            <a:r>
              <a:rPr lang="en-US" dirty="0" smtClean="0"/>
              <a:t>Other Support Pages</a:t>
            </a:r>
            <a:endParaRPr lang="en-US" dirty="0"/>
          </a:p>
        </p:txBody>
      </p:sp>
      <p:pic>
        <p:nvPicPr>
          <p:cNvPr id="2" name="Picture 1" descr="Smiling young man gestures to another man - Effective Child Therapy"/>
          <p:cNvPicPr>
            <a:picLocks noChangeAspect="1"/>
          </p:cNvPicPr>
          <p:nvPr/>
        </p:nvPicPr>
        <p:blipFill rotWithShape="1">
          <a:blip r:embed="rId2">
            <a:extLst>
              <a:ext uri="{28A0092B-C50C-407E-A947-70E740481C1C}">
                <a14:useLocalDpi xmlns:a14="http://schemas.microsoft.com/office/drawing/2010/main" val="0"/>
              </a:ext>
            </a:extLst>
          </a:blip>
          <a:srcRect l="33803" r="9198" b="17984"/>
          <a:stretch/>
        </p:blipFill>
        <p:spPr>
          <a:xfrm>
            <a:off x="5303111" y="1324843"/>
            <a:ext cx="3575713" cy="3430037"/>
          </a:xfrm>
          <a:prstGeom prst="rect">
            <a:avLst/>
          </a:prstGeom>
        </p:spPr>
      </p:pic>
      <p:sp>
        <p:nvSpPr>
          <p:cNvPr id="3" name="Rectangle 2"/>
          <p:cNvSpPr/>
          <p:nvPr/>
        </p:nvSpPr>
        <p:spPr>
          <a:xfrm>
            <a:off x="313899" y="1324843"/>
            <a:ext cx="5104262" cy="3430037"/>
          </a:xfrm>
          <a:prstGeom prst="rect">
            <a:avLst/>
          </a:prstGeom>
          <a:gradFill flip="none" rotWithShape="1">
            <a:gsLst>
              <a:gs pos="0">
                <a:srgbClr val="795A45"/>
              </a:gs>
              <a:gs pos="0">
                <a:schemeClr val="bg1">
                  <a:shade val="67500"/>
                  <a:satMod val="115000"/>
                </a:schemeClr>
              </a:gs>
              <a:gs pos="78000">
                <a:schemeClr val="bg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313899" y="1460310"/>
            <a:ext cx="4831307" cy="2183642"/>
          </a:xfrm>
          <a:prstGeom prst="wedgeRectCallout">
            <a:avLst>
              <a:gd name="adj1" fmla="val 75495"/>
              <a:gd name="adj2" fmla="val -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dirty="0" smtClean="0">
                <a:solidFill>
                  <a:schemeClr val="accent6"/>
                </a:solidFill>
              </a:rPr>
              <a:t>If you are reporting </a:t>
            </a:r>
            <a:r>
              <a:rPr lang="en-US" sz="1800" dirty="0">
                <a:solidFill>
                  <a:schemeClr val="accent6"/>
                </a:solidFill>
              </a:rPr>
              <a:t>person-months that span two calendar years, </a:t>
            </a:r>
            <a:r>
              <a:rPr lang="en-US" sz="1800" dirty="0" smtClean="0">
                <a:solidFill>
                  <a:schemeClr val="accent6"/>
                </a:solidFill>
              </a:rPr>
              <a:t>you </a:t>
            </a:r>
            <a:r>
              <a:rPr lang="en-US" sz="1800" dirty="0">
                <a:solidFill>
                  <a:schemeClr val="accent6"/>
                </a:solidFill>
              </a:rPr>
              <a:t>should enter the latter year. For example, if the budget period runs from </a:t>
            </a:r>
            <a:r>
              <a:rPr lang="en-US" sz="1800" dirty="0" smtClean="0">
                <a:solidFill>
                  <a:schemeClr val="accent6"/>
                </a:solidFill>
              </a:rPr>
              <a:t>Aug 2023 </a:t>
            </a:r>
            <a:r>
              <a:rPr lang="en-US" sz="1800" dirty="0">
                <a:solidFill>
                  <a:schemeClr val="accent6"/>
                </a:solidFill>
              </a:rPr>
              <a:t>through </a:t>
            </a:r>
            <a:r>
              <a:rPr lang="en-US" sz="1800" dirty="0" smtClean="0">
                <a:solidFill>
                  <a:schemeClr val="accent6"/>
                </a:solidFill>
              </a:rPr>
              <a:t>July 2024, you </a:t>
            </a:r>
            <a:r>
              <a:rPr lang="en-US" sz="1800" dirty="0">
                <a:solidFill>
                  <a:schemeClr val="accent6"/>
                </a:solidFill>
              </a:rPr>
              <a:t>should enter “</a:t>
            </a:r>
            <a:r>
              <a:rPr lang="en-US" sz="1800" dirty="0" smtClean="0">
                <a:solidFill>
                  <a:schemeClr val="accent6"/>
                </a:solidFill>
              </a:rPr>
              <a:t>2024” </a:t>
            </a:r>
            <a:r>
              <a:rPr lang="en-US" sz="1800" dirty="0">
                <a:solidFill>
                  <a:schemeClr val="accent6"/>
                </a:solidFill>
              </a:rPr>
              <a:t>for the year and include the corresponding person months.</a:t>
            </a:r>
            <a:endParaRPr lang="en-US" sz="1800" dirty="0">
              <a:solidFill>
                <a:schemeClr val="accent6"/>
              </a:solidFill>
            </a:endParaRPr>
          </a:p>
        </p:txBody>
      </p:sp>
    </p:spTree>
    <p:extLst>
      <p:ext uri="{BB962C8B-B14F-4D97-AF65-F5344CB8AC3E}">
        <p14:creationId xmlns:p14="http://schemas.microsoft.com/office/powerpoint/2010/main" val="2066579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34</a:t>
            </a:fld>
            <a:endParaRPr lang="en-US"/>
          </a:p>
        </p:txBody>
      </p:sp>
      <p:sp>
        <p:nvSpPr>
          <p:cNvPr id="5" name="Title 4"/>
          <p:cNvSpPr>
            <a:spLocks noGrp="1"/>
          </p:cNvSpPr>
          <p:nvPr>
            <p:ph type="title"/>
          </p:nvPr>
        </p:nvSpPr>
        <p:spPr/>
        <p:txBody>
          <a:bodyPr/>
          <a:lstStyle/>
          <a:p>
            <a:r>
              <a:rPr lang="en-US" dirty="0" smtClean="0"/>
              <a:t>Other Support Pages</a:t>
            </a:r>
            <a:endParaRPr lang="en-US" dirty="0"/>
          </a:p>
        </p:txBody>
      </p:sp>
      <p:pic>
        <p:nvPicPr>
          <p:cNvPr id="7" name="Picture 6" descr="Keith's Space: Weekend Hum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6600" y="1282889"/>
            <a:ext cx="4397173" cy="3335513"/>
          </a:xfrm>
          <a:prstGeom prst="rect">
            <a:avLst/>
          </a:prstGeom>
        </p:spPr>
      </p:pic>
      <p:sp>
        <p:nvSpPr>
          <p:cNvPr id="8" name="Rectangle 7"/>
          <p:cNvSpPr/>
          <p:nvPr/>
        </p:nvSpPr>
        <p:spPr>
          <a:xfrm>
            <a:off x="3939425" y="1282889"/>
            <a:ext cx="4939399" cy="3335513"/>
          </a:xfrm>
          <a:prstGeom prst="rect">
            <a:avLst/>
          </a:prstGeom>
          <a:gradFill flip="none" rotWithShape="1">
            <a:gsLst>
              <a:gs pos="0">
                <a:srgbClr val="E4E4E4">
                  <a:shade val="30000"/>
                  <a:satMod val="115000"/>
                </a:srgbClr>
              </a:gs>
              <a:gs pos="0">
                <a:srgbClr val="E4E4E4">
                  <a:shade val="67500"/>
                  <a:satMod val="115000"/>
                </a:srgbClr>
              </a:gs>
              <a:gs pos="32000">
                <a:srgbClr val="E6E6E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Callout 8"/>
          <p:cNvSpPr/>
          <p:nvPr/>
        </p:nvSpPr>
        <p:spPr>
          <a:xfrm>
            <a:off x="3939425" y="1282889"/>
            <a:ext cx="4939399" cy="3335513"/>
          </a:xfrm>
          <a:prstGeom prst="cloudCallout">
            <a:avLst>
              <a:gd name="adj1" fmla="val -75883"/>
              <a:gd name="adj2" fmla="val -139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solidFill>
              </a:rPr>
              <a:t>The Other Support page asks for the dollar amounts for each study. Do I list direct or total costs? Do I list annual costs or </a:t>
            </a:r>
            <a:r>
              <a:rPr lang="en-US" sz="2000" dirty="0" err="1" smtClean="0">
                <a:solidFill>
                  <a:schemeClr val="accent6"/>
                </a:solidFill>
              </a:rPr>
              <a:t>PoP</a:t>
            </a:r>
            <a:r>
              <a:rPr lang="en-US" sz="2000" dirty="0" smtClean="0">
                <a:solidFill>
                  <a:schemeClr val="accent6"/>
                </a:solidFill>
              </a:rPr>
              <a:t> costs? What if we’re a subaward?</a:t>
            </a:r>
            <a:endParaRPr lang="en-US" sz="2000" dirty="0">
              <a:solidFill>
                <a:schemeClr val="accent6"/>
              </a:solidFill>
            </a:endParaRPr>
          </a:p>
        </p:txBody>
      </p:sp>
    </p:spTree>
    <p:extLst>
      <p:ext uri="{BB962C8B-B14F-4D97-AF65-F5344CB8AC3E}">
        <p14:creationId xmlns:p14="http://schemas.microsoft.com/office/powerpoint/2010/main" val="3060696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35</a:t>
            </a:fld>
            <a:endParaRPr lang="en-US"/>
          </a:p>
        </p:txBody>
      </p:sp>
      <p:sp>
        <p:nvSpPr>
          <p:cNvPr id="5" name="Title 4"/>
          <p:cNvSpPr>
            <a:spLocks noGrp="1"/>
          </p:cNvSpPr>
          <p:nvPr>
            <p:ph type="title"/>
          </p:nvPr>
        </p:nvSpPr>
        <p:spPr/>
        <p:txBody>
          <a:bodyPr/>
          <a:lstStyle/>
          <a:p>
            <a:r>
              <a:rPr lang="en-US" dirty="0" smtClean="0"/>
              <a:t>Other Support Pages</a:t>
            </a:r>
            <a:endParaRPr lang="en-US" dirty="0"/>
          </a:p>
        </p:txBody>
      </p:sp>
      <p:pic>
        <p:nvPicPr>
          <p:cNvPr id="2" name="Picture 1" descr="Smiling young man gestures to another man - Effective Child Therapy"/>
          <p:cNvPicPr>
            <a:picLocks noChangeAspect="1"/>
          </p:cNvPicPr>
          <p:nvPr/>
        </p:nvPicPr>
        <p:blipFill rotWithShape="1">
          <a:blip r:embed="rId2">
            <a:extLst>
              <a:ext uri="{28A0092B-C50C-407E-A947-70E740481C1C}">
                <a14:useLocalDpi xmlns:a14="http://schemas.microsoft.com/office/drawing/2010/main" val="0"/>
              </a:ext>
            </a:extLst>
          </a:blip>
          <a:srcRect l="33803" r="9198" b="17984"/>
          <a:stretch/>
        </p:blipFill>
        <p:spPr>
          <a:xfrm>
            <a:off x="5303111" y="1324843"/>
            <a:ext cx="3575713" cy="3430037"/>
          </a:xfrm>
          <a:prstGeom prst="rect">
            <a:avLst/>
          </a:prstGeom>
        </p:spPr>
      </p:pic>
      <p:sp>
        <p:nvSpPr>
          <p:cNvPr id="3" name="Rectangle 2"/>
          <p:cNvSpPr/>
          <p:nvPr/>
        </p:nvSpPr>
        <p:spPr>
          <a:xfrm>
            <a:off x="313899" y="1324843"/>
            <a:ext cx="5104262" cy="3430037"/>
          </a:xfrm>
          <a:prstGeom prst="rect">
            <a:avLst/>
          </a:prstGeom>
          <a:gradFill flip="none" rotWithShape="1">
            <a:gsLst>
              <a:gs pos="0">
                <a:srgbClr val="795A45"/>
              </a:gs>
              <a:gs pos="0">
                <a:schemeClr val="bg1">
                  <a:shade val="67500"/>
                  <a:satMod val="115000"/>
                </a:schemeClr>
              </a:gs>
              <a:gs pos="78000">
                <a:schemeClr val="bg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313899" y="1460310"/>
            <a:ext cx="4831307" cy="3138986"/>
          </a:xfrm>
          <a:prstGeom prst="wedgeRectCallout">
            <a:avLst>
              <a:gd name="adj1" fmla="val 80015"/>
              <a:gd name="adj2" fmla="val -1883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Aft>
                <a:spcPts val="600"/>
              </a:spcAft>
            </a:pPr>
            <a:r>
              <a:rPr lang="en-US" sz="1800" dirty="0">
                <a:solidFill>
                  <a:schemeClr val="accent6"/>
                </a:solidFill>
              </a:rPr>
              <a:t>Other Support </a:t>
            </a:r>
            <a:r>
              <a:rPr lang="en-US" sz="1800" dirty="0" smtClean="0">
                <a:solidFill>
                  <a:schemeClr val="accent6"/>
                </a:solidFill>
              </a:rPr>
              <a:t>pages </a:t>
            </a:r>
            <a:r>
              <a:rPr lang="en-US" sz="1800" dirty="0">
                <a:solidFill>
                  <a:schemeClr val="accent6"/>
                </a:solidFill>
              </a:rPr>
              <a:t>should provide the total award amount, direct and indirect, for the entire project </a:t>
            </a:r>
            <a:r>
              <a:rPr lang="en-US" sz="1800" dirty="0" smtClean="0">
                <a:solidFill>
                  <a:schemeClr val="accent6"/>
                </a:solidFill>
              </a:rPr>
              <a:t>period, </a:t>
            </a:r>
            <a:r>
              <a:rPr lang="en-US" sz="1800" dirty="0">
                <a:solidFill>
                  <a:schemeClr val="accent6"/>
                </a:solidFill>
              </a:rPr>
              <a:t>not just the annual budget period</a:t>
            </a:r>
            <a:r>
              <a:rPr lang="en-US" sz="1800" dirty="0" smtClean="0">
                <a:solidFill>
                  <a:schemeClr val="accent6"/>
                </a:solidFill>
              </a:rPr>
              <a:t>. </a:t>
            </a:r>
          </a:p>
          <a:p>
            <a:pPr algn="ctr"/>
            <a:r>
              <a:rPr lang="en-US" sz="1800" dirty="0" smtClean="0">
                <a:solidFill>
                  <a:schemeClr val="accent6"/>
                </a:solidFill>
              </a:rPr>
              <a:t>For </a:t>
            </a:r>
            <a:r>
              <a:rPr lang="en-US" sz="1800" dirty="0">
                <a:solidFill>
                  <a:schemeClr val="accent6"/>
                </a:solidFill>
              </a:rPr>
              <a:t>subprojects, recipients should provide the project number and PD/PI name for the overall </a:t>
            </a:r>
            <a:r>
              <a:rPr lang="en-US" sz="1800" dirty="0" smtClean="0">
                <a:solidFill>
                  <a:schemeClr val="accent6"/>
                </a:solidFill>
              </a:rPr>
              <a:t>project, but all other </a:t>
            </a:r>
            <a:r>
              <a:rPr lang="en-US" sz="1800" dirty="0">
                <a:solidFill>
                  <a:schemeClr val="accent6"/>
                </a:solidFill>
              </a:rPr>
              <a:t>information, including total award amount and person months, </a:t>
            </a:r>
            <a:r>
              <a:rPr lang="en-US" sz="1800" dirty="0" smtClean="0">
                <a:solidFill>
                  <a:schemeClr val="accent6"/>
                </a:solidFill>
              </a:rPr>
              <a:t>for </a:t>
            </a:r>
            <a:r>
              <a:rPr lang="en-US" sz="1800" dirty="0">
                <a:solidFill>
                  <a:schemeClr val="accent6"/>
                </a:solidFill>
              </a:rPr>
              <a:t>the subproject only.</a:t>
            </a:r>
            <a:endParaRPr lang="en-US" sz="1800" dirty="0">
              <a:solidFill>
                <a:schemeClr val="accent6"/>
              </a:solidFill>
            </a:endParaRPr>
          </a:p>
        </p:txBody>
      </p:sp>
    </p:spTree>
    <p:extLst>
      <p:ext uri="{BB962C8B-B14F-4D97-AF65-F5344CB8AC3E}">
        <p14:creationId xmlns:p14="http://schemas.microsoft.com/office/powerpoint/2010/main" val="2928185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36</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CBR/Fringe Benefit Rates</a:t>
            </a:r>
            <a:endParaRPr dirty="0">
              <a:solidFill>
                <a:schemeClr val="tx1">
                  <a:lumMod val="50000"/>
                </a:schemeClr>
              </a:solidFill>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pic>
        <p:nvPicPr>
          <p:cNvPr id="3" name="Picture 2"/>
          <p:cNvPicPr>
            <a:picLocks noChangeAspect="1"/>
          </p:cNvPicPr>
          <p:nvPr/>
        </p:nvPicPr>
        <p:blipFill>
          <a:blip r:embed="rId3"/>
          <a:stretch>
            <a:fillRect/>
          </a:stretch>
        </p:blipFill>
        <p:spPr>
          <a:xfrm>
            <a:off x="237743" y="1256376"/>
            <a:ext cx="4914900" cy="3124200"/>
          </a:xfrm>
          <a:prstGeom prst="rect">
            <a:avLst/>
          </a:prstGeom>
        </p:spPr>
      </p:pic>
      <p:pic>
        <p:nvPicPr>
          <p:cNvPr id="5" name="Picture 4"/>
          <p:cNvPicPr>
            <a:picLocks noChangeAspect="1"/>
          </p:cNvPicPr>
          <p:nvPr/>
        </p:nvPicPr>
        <p:blipFill>
          <a:blip r:embed="rId4"/>
          <a:stretch>
            <a:fillRect/>
          </a:stretch>
        </p:blipFill>
        <p:spPr>
          <a:xfrm>
            <a:off x="4877943" y="2528671"/>
            <a:ext cx="4086225" cy="1943100"/>
          </a:xfrm>
          <a:prstGeom prst="rect">
            <a:avLst/>
          </a:prstGeom>
        </p:spPr>
      </p:pic>
      <p:sp>
        <p:nvSpPr>
          <p:cNvPr id="6" name="Freeform 5"/>
          <p:cNvSpPr/>
          <p:nvPr/>
        </p:nvSpPr>
        <p:spPr>
          <a:xfrm>
            <a:off x="4783944" y="3886626"/>
            <a:ext cx="3997234" cy="712124"/>
          </a:xfrm>
          <a:custGeom>
            <a:avLst/>
            <a:gdLst>
              <a:gd name="connsiteX0" fmla="*/ 104502 w 3997234"/>
              <a:gd name="connsiteY0" fmla="*/ 209204 h 712124"/>
              <a:gd name="connsiteX1" fmla="*/ 137160 w 3997234"/>
              <a:gd name="connsiteY1" fmla="*/ 241861 h 712124"/>
              <a:gd name="connsiteX2" fmla="*/ 156754 w 3997234"/>
              <a:gd name="connsiteY2" fmla="*/ 281050 h 712124"/>
              <a:gd name="connsiteX3" fmla="*/ 182880 w 3997234"/>
              <a:gd name="connsiteY3" fmla="*/ 326770 h 712124"/>
              <a:gd name="connsiteX4" fmla="*/ 195942 w 3997234"/>
              <a:gd name="connsiteY4" fmla="*/ 365958 h 712124"/>
              <a:gd name="connsiteX5" fmla="*/ 215537 w 3997234"/>
              <a:gd name="connsiteY5" fmla="*/ 405147 h 712124"/>
              <a:gd name="connsiteX6" fmla="*/ 228600 w 3997234"/>
              <a:gd name="connsiteY6" fmla="*/ 444335 h 712124"/>
              <a:gd name="connsiteX7" fmla="*/ 254725 w 3997234"/>
              <a:gd name="connsiteY7" fmla="*/ 483524 h 712124"/>
              <a:gd name="connsiteX8" fmla="*/ 274320 w 3997234"/>
              <a:gd name="connsiteY8" fmla="*/ 522712 h 712124"/>
              <a:gd name="connsiteX9" fmla="*/ 293914 w 3997234"/>
              <a:gd name="connsiteY9" fmla="*/ 581495 h 712124"/>
              <a:gd name="connsiteX10" fmla="*/ 333102 w 3997234"/>
              <a:gd name="connsiteY10" fmla="*/ 620684 h 712124"/>
              <a:gd name="connsiteX11" fmla="*/ 378822 w 3997234"/>
              <a:gd name="connsiteY11" fmla="*/ 653341 h 712124"/>
              <a:gd name="connsiteX12" fmla="*/ 404948 w 3997234"/>
              <a:gd name="connsiteY12" fmla="*/ 646810 h 712124"/>
              <a:gd name="connsiteX13" fmla="*/ 444137 w 3997234"/>
              <a:gd name="connsiteY13" fmla="*/ 601090 h 712124"/>
              <a:gd name="connsiteX14" fmla="*/ 483325 w 3997234"/>
              <a:gd name="connsiteY14" fmla="*/ 561901 h 712124"/>
              <a:gd name="connsiteX15" fmla="*/ 502920 w 3997234"/>
              <a:gd name="connsiteY15" fmla="*/ 542307 h 712124"/>
              <a:gd name="connsiteX16" fmla="*/ 515982 w 3997234"/>
              <a:gd name="connsiteY16" fmla="*/ 503118 h 712124"/>
              <a:gd name="connsiteX17" fmla="*/ 529045 w 3997234"/>
              <a:gd name="connsiteY17" fmla="*/ 457398 h 712124"/>
              <a:gd name="connsiteX18" fmla="*/ 542108 w 3997234"/>
              <a:gd name="connsiteY18" fmla="*/ 431272 h 712124"/>
              <a:gd name="connsiteX19" fmla="*/ 548640 w 3997234"/>
              <a:gd name="connsiteY19" fmla="*/ 405147 h 712124"/>
              <a:gd name="connsiteX20" fmla="*/ 561702 w 3997234"/>
              <a:gd name="connsiteY20" fmla="*/ 385552 h 712124"/>
              <a:gd name="connsiteX21" fmla="*/ 568234 w 3997234"/>
              <a:gd name="connsiteY21" fmla="*/ 365958 h 712124"/>
              <a:gd name="connsiteX22" fmla="*/ 600891 w 3997234"/>
              <a:gd name="connsiteY22" fmla="*/ 320238 h 712124"/>
              <a:gd name="connsiteX23" fmla="*/ 646611 w 3997234"/>
              <a:gd name="connsiteY23" fmla="*/ 281050 h 712124"/>
              <a:gd name="connsiteX24" fmla="*/ 685800 w 3997234"/>
              <a:gd name="connsiteY24" fmla="*/ 254924 h 712124"/>
              <a:gd name="connsiteX25" fmla="*/ 705394 w 3997234"/>
              <a:gd name="connsiteY25" fmla="*/ 241861 h 712124"/>
              <a:gd name="connsiteX26" fmla="*/ 751114 w 3997234"/>
              <a:gd name="connsiteY26" fmla="*/ 248392 h 712124"/>
              <a:gd name="connsiteX27" fmla="*/ 790302 w 3997234"/>
              <a:gd name="connsiteY27" fmla="*/ 274518 h 712124"/>
              <a:gd name="connsiteX28" fmla="*/ 829491 w 3997234"/>
              <a:gd name="connsiteY28" fmla="*/ 294112 h 712124"/>
              <a:gd name="connsiteX29" fmla="*/ 875211 w 3997234"/>
              <a:gd name="connsiteY29" fmla="*/ 339832 h 712124"/>
              <a:gd name="connsiteX30" fmla="*/ 907868 w 3997234"/>
              <a:gd name="connsiteY30" fmla="*/ 379021 h 712124"/>
              <a:gd name="connsiteX31" fmla="*/ 920931 w 3997234"/>
              <a:gd name="connsiteY31" fmla="*/ 405147 h 712124"/>
              <a:gd name="connsiteX32" fmla="*/ 933994 w 3997234"/>
              <a:gd name="connsiteY32" fmla="*/ 424741 h 712124"/>
              <a:gd name="connsiteX33" fmla="*/ 986245 w 3997234"/>
              <a:gd name="connsiteY33" fmla="*/ 476992 h 712124"/>
              <a:gd name="connsiteX34" fmla="*/ 1005840 w 3997234"/>
              <a:gd name="connsiteY34" fmla="*/ 496587 h 712124"/>
              <a:gd name="connsiteX35" fmla="*/ 1031965 w 3997234"/>
              <a:gd name="connsiteY35" fmla="*/ 516181 h 712124"/>
              <a:gd name="connsiteX36" fmla="*/ 1038497 w 3997234"/>
              <a:gd name="connsiteY36" fmla="*/ 535775 h 712124"/>
              <a:gd name="connsiteX37" fmla="*/ 1084217 w 3997234"/>
              <a:gd name="connsiteY37" fmla="*/ 568432 h 712124"/>
              <a:gd name="connsiteX38" fmla="*/ 1103811 w 3997234"/>
              <a:gd name="connsiteY38" fmla="*/ 555370 h 712124"/>
              <a:gd name="connsiteX39" fmla="*/ 1123405 w 3997234"/>
              <a:gd name="connsiteY39" fmla="*/ 548838 h 712124"/>
              <a:gd name="connsiteX40" fmla="*/ 1149531 w 3997234"/>
              <a:gd name="connsiteY40" fmla="*/ 522712 h 712124"/>
              <a:gd name="connsiteX41" fmla="*/ 1169125 w 3997234"/>
              <a:gd name="connsiteY41" fmla="*/ 509650 h 712124"/>
              <a:gd name="connsiteX42" fmla="*/ 1182188 w 3997234"/>
              <a:gd name="connsiteY42" fmla="*/ 490055 h 712124"/>
              <a:gd name="connsiteX43" fmla="*/ 1201782 w 3997234"/>
              <a:gd name="connsiteY43" fmla="*/ 470461 h 712124"/>
              <a:gd name="connsiteX44" fmla="*/ 1208314 w 3997234"/>
              <a:gd name="connsiteY44" fmla="*/ 450867 h 712124"/>
              <a:gd name="connsiteX45" fmla="*/ 1221377 w 3997234"/>
              <a:gd name="connsiteY45" fmla="*/ 431272 h 712124"/>
              <a:gd name="connsiteX46" fmla="*/ 1227908 w 3997234"/>
              <a:gd name="connsiteY46" fmla="*/ 405147 h 712124"/>
              <a:gd name="connsiteX47" fmla="*/ 1254034 w 3997234"/>
              <a:gd name="connsiteY47" fmla="*/ 365958 h 712124"/>
              <a:gd name="connsiteX48" fmla="*/ 1260565 w 3997234"/>
              <a:gd name="connsiteY48" fmla="*/ 346364 h 712124"/>
              <a:gd name="connsiteX49" fmla="*/ 1299754 w 3997234"/>
              <a:gd name="connsiteY49" fmla="*/ 313707 h 712124"/>
              <a:gd name="connsiteX50" fmla="*/ 1312817 w 3997234"/>
              <a:gd name="connsiteY50" fmla="*/ 294112 h 712124"/>
              <a:gd name="connsiteX51" fmla="*/ 1482634 w 3997234"/>
              <a:gd name="connsiteY51" fmla="*/ 287581 h 712124"/>
              <a:gd name="connsiteX52" fmla="*/ 1508760 w 3997234"/>
              <a:gd name="connsiteY52" fmla="*/ 307175 h 712124"/>
              <a:gd name="connsiteX53" fmla="*/ 1515291 w 3997234"/>
              <a:gd name="connsiteY53" fmla="*/ 326770 h 712124"/>
              <a:gd name="connsiteX54" fmla="*/ 1554480 w 3997234"/>
              <a:gd name="connsiteY54" fmla="*/ 365958 h 712124"/>
              <a:gd name="connsiteX55" fmla="*/ 1600200 w 3997234"/>
              <a:gd name="connsiteY55" fmla="*/ 437804 h 712124"/>
              <a:gd name="connsiteX56" fmla="*/ 1619794 w 3997234"/>
              <a:gd name="connsiteY56" fmla="*/ 476992 h 712124"/>
              <a:gd name="connsiteX57" fmla="*/ 1672045 w 3997234"/>
              <a:gd name="connsiteY57" fmla="*/ 542307 h 712124"/>
              <a:gd name="connsiteX58" fmla="*/ 1711234 w 3997234"/>
              <a:gd name="connsiteY58" fmla="*/ 601090 h 712124"/>
              <a:gd name="connsiteX59" fmla="*/ 1724297 w 3997234"/>
              <a:gd name="connsiteY59" fmla="*/ 620684 h 712124"/>
              <a:gd name="connsiteX60" fmla="*/ 1743891 w 3997234"/>
              <a:gd name="connsiteY60" fmla="*/ 633747 h 712124"/>
              <a:gd name="connsiteX61" fmla="*/ 1763485 w 3997234"/>
              <a:gd name="connsiteY61" fmla="*/ 653341 h 712124"/>
              <a:gd name="connsiteX62" fmla="*/ 1776548 w 3997234"/>
              <a:gd name="connsiteY62" fmla="*/ 588027 h 712124"/>
              <a:gd name="connsiteX63" fmla="*/ 1783080 w 3997234"/>
              <a:gd name="connsiteY63" fmla="*/ 568432 h 712124"/>
              <a:gd name="connsiteX64" fmla="*/ 1796142 w 3997234"/>
              <a:gd name="connsiteY64" fmla="*/ 516181 h 712124"/>
              <a:gd name="connsiteX65" fmla="*/ 1802674 w 3997234"/>
              <a:gd name="connsiteY65" fmla="*/ 437804 h 712124"/>
              <a:gd name="connsiteX66" fmla="*/ 1835331 w 3997234"/>
              <a:gd name="connsiteY66" fmla="*/ 346364 h 712124"/>
              <a:gd name="connsiteX67" fmla="*/ 1841862 w 3997234"/>
              <a:gd name="connsiteY67" fmla="*/ 313707 h 712124"/>
              <a:gd name="connsiteX68" fmla="*/ 1887582 w 3997234"/>
              <a:gd name="connsiteY68" fmla="*/ 261455 h 712124"/>
              <a:gd name="connsiteX69" fmla="*/ 1985554 w 3997234"/>
              <a:gd name="connsiteY69" fmla="*/ 326770 h 712124"/>
              <a:gd name="connsiteX70" fmla="*/ 2155371 w 3997234"/>
              <a:gd name="connsiteY70" fmla="*/ 483524 h 712124"/>
              <a:gd name="connsiteX71" fmla="*/ 2233748 w 3997234"/>
              <a:gd name="connsiteY71" fmla="*/ 529244 h 712124"/>
              <a:gd name="connsiteX72" fmla="*/ 2266405 w 3997234"/>
              <a:gd name="connsiteY72" fmla="*/ 555370 h 712124"/>
              <a:gd name="connsiteX73" fmla="*/ 2286000 w 3997234"/>
              <a:gd name="connsiteY73" fmla="*/ 568432 h 712124"/>
              <a:gd name="connsiteX74" fmla="*/ 2305594 w 3997234"/>
              <a:gd name="connsiteY74" fmla="*/ 555370 h 712124"/>
              <a:gd name="connsiteX75" fmla="*/ 2325188 w 3997234"/>
              <a:gd name="connsiteY75" fmla="*/ 509650 h 712124"/>
              <a:gd name="connsiteX76" fmla="*/ 2338251 w 3997234"/>
              <a:gd name="connsiteY76" fmla="*/ 470461 h 712124"/>
              <a:gd name="connsiteX77" fmla="*/ 2351314 w 3997234"/>
              <a:gd name="connsiteY77" fmla="*/ 437804 h 712124"/>
              <a:gd name="connsiteX78" fmla="*/ 2377440 w 3997234"/>
              <a:gd name="connsiteY78" fmla="*/ 359427 h 712124"/>
              <a:gd name="connsiteX79" fmla="*/ 2383971 w 3997234"/>
              <a:gd name="connsiteY79" fmla="*/ 320238 h 712124"/>
              <a:gd name="connsiteX80" fmla="*/ 2397034 w 3997234"/>
              <a:gd name="connsiteY80" fmla="*/ 294112 h 712124"/>
              <a:gd name="connsiteX81" fmla="*/ 2410097 w 3997234"/>
              <a:gd name="connsiteY81" fmla="*/ 261455 h 712124"/>
              <a:gd name="connsiteX82" fmla="*/ 2436222 w 3997234"/>
              <a:gd name="connsiteY82" fmla="*/ 222267 h 712124"/>
              <a:gd name="connsiteX83" fmla="*/ 2488474 w 3997234"/>
              <a:gd name="connsiteY83" fmla="*/ 274518 h 712124"/>
              <a:gd name="connsiteX84" fmla="*/ 2579914 w 3997234"/>
              <a:gd name="connsiteY84" fmla="*/ 379021 h 712124"/>
              <a:gd name="connsiteX85" fmla="*/ 2619102 w 3997234"/>
              <a:gd name="connsiteY85" fmla="*/ 418210 h 712124"/>
              <a:gd name="connsiteX86" fmla="*/ 2671354 w 3997234"/>
              <a:gd name="connsiteY86" fmla="*/ 476992 h 712124"/>
              <a:gd name="connsiteX87" fmla="*/ 2697480 w 3997234"/>
              <a:gd name="connsiteY87" fmla="*/ 490055 h 712124"/>
              <a:gd name="connsiteX88" fmla="*/ 2717074 w 3997234"/>
              <a:gd name="connsiteY88" fmla="*/ 503118 h 712124"/>
              <a:gd name="connsiteX89" fmla="*/ 2756262 w 3997234"/>
              <a:gd name="connsiteY89" fmla="*/ 450867 h 712124"/>
              <a:gd name="connsiteX90" fmla="*/ 2762794 w 3997234"/>
              <a:gd name="connsiteY90" fmla="*/ 424741 h 712124"/>
              <a:gd name="connsiteX91" fmla="*/ 2775857 w 3997234"/>
              <a:gd name="connsiteY91" fmla="*/ 398615 h 712124"/>
              <a:gd name="connsiteX92" fmla="*/ 2788920 w 3997234"/>
              <a:gd name="connsiteY92" fmla="*/ 365958 h 712124"/>
              <a:gd name="connsiteX93" fmla="*/ 2801982 w 3997234"/>
              <a:gd name="connsiteY93" fmla="*/ 326770 h 712124"/>
              <a:gd name="connsiteX94" fmla="*/ 2821577 w 3997234"/>
              <a:gd name="connsiteY94" fmla="*/ 300644 h 712124"/>
              <a:gd name="connsiteX95" fmla="*/ 2834640 w 3997234"/>
              <a:gd name="connsiteY95" fmla="*/ 281050 h 712124"/>
              <a:gd name="connsiteX96" fmla="*/ 2893422 w 3997234"/>
              <a:gd name="connsiteY96" fmla="*/ 326770 h 712124"/>
              <a:gd name="connsiteX97" fmla="*/ 2913017 w 3997234"/>
              <a:gd name="connsiteY97" fmla="*/ 339832 h 712124"/>
              <a:gd name="connsiteX98" fmla="*/ 2939142 w 3997234"/>
              <a:gd name="connsiteY98" fmla="*/ 359427 h 712124"/>
              <a:gd name="connsiteX99" fmla="*/ 2965268 w 3997234"/>
              <a:gd name="connsiteY99" fmla="*/ 385552 h 712124"/>
              <a:gd name="connsiteX100" fmla="*/ 2984862 w 3997234"/>
              <a:gd name="connsiteY100" fmla="*/ 398615 h 712124"/>
              <a:gd name="connsiteX101" fmla="*/ 3024051 w 3997234"/>
              <a:gd name="connsiteY101" fmla="*/ 437804 h 712124"/>
              <a:gd name="connsiteX102" fmla="*/ 3043645 w 3997234"/>
              <a:gd name="connsiteY102" fmla="*/ 457398 h 712124"/>
              <a:gd name="connsiteX103" fmla="*/ 3063240 w 3997234"/>
              <a:gd name="connsiteY103" fmla="*/ 463930 h 712124"/>
              <a:gd name="connsiteX104" fmla="*/ 3082834 w 3997234"/>
              <a:gd name="connsiteY104" fmla="*/ 457398 h 712124"/>
              <a:gd name="connsiteX105" fmla="*/ 3122022 w 3997234"/>
              <a:gd name="connsiteY105" fmla="*/ 405147 h 712124"/>
              <a:gd name="connsiteX106" fmla="*/ 3180805 w 3997234"/>
              <a:gd name="connsiteY106" fmla="*/ 359427 h 712124"/>
              <a:gd name="connsiteX107" fmla="*/ 3200400 w 3997234"/>
              <a:gd name="connsiteY107" fmla="*/ 372490 h 712124"/>
              <a:gd name="connsiteX108" fmla="*/ 3239588 w 3997234"/>
              <a:gd name="connsiteY108" fmla="*/ 424741 h 712124"/>
              <a:gd name="connsiteX109" fmla="*/ 3265714 w 3997234"/>
              <a:gd name="connsiteY109" fmla="*/ 450867 h 712124"/>
              <a:gd name="connsiteX110" fmla="*/ 3285308 w 3997234"/>
              <a:gd name="connsiteY110" fmla="*/ 463930 h 712124"/>
              <a:gd name="connsiteX111" fmla="*/ 3304902 w 3997234"/>
              <a:gd name="connsiteY111" fmla="*/ 490055 h 712124"/>
              <a:gd name="connsiteX112" fmla="*/ 3383280 w 3997234"/>
              <a:gd name="connsiteY112" fmla="*/ 476992 h 712124"/>
              <a:gd name="connsiteX113" fmla="*/ 3402874 w 3997234"/>
              <a:gd name="connsiteY113" fmla="*/ 470461 h 712124"/>
              <a:gd name="connsiteX114" fmla="*/ 3481251 w 3997234"/>
              <a:gd name="connsiteY114" fmla="*/ 392084 h 712124"/>
              <a:gd name="connsiteX115" fmla="*/ 3526971 w 3997234"/>
              <a:gd name="connsiteY115" fmla="*/ 346364 h 712124"/>
              <a:gd name="connsiteX116" fmla="*/ 3566160 w 3997234"/>
              <a:gd name="connsiteY116" fmla="*/ 307175 h 712124"/>
              <a:gd name="connsiteX117" fmla="*/ 3598817 w 3997234"/>
              <a:gd name="connsiteY117" fmla="*/ 339832 h 712124"/>
              <a:gd name="connsiteX118" fmla="*/ 3644537 w 3997234"/>
              <a:gd name="connsiteY118" fmla="*/ 398615 h 712124"/>
              <a:gd name="connsiteX119" fmla="*/ 3690257 w 3997234"/>
              <a:gd name="connsiteY119" fmla="*/ 444335 h 712124"/>
              <a:gd name="connsiteX120" fmla="*/ 3722914 w 3997234"/>
              <a:gd name="connsiteY120" fmla="*/ 483524 h 712124"/>
              <a:gd name="connsiteX121" fmla="*/ 3742508 w 3997234"/>
              <a:gd name="connsiteY121" fmla="*/ 476992 h 712124"/>
              <a:gd name="connsiteX122" fmla="*/ 3768634 w 3997234"/>
              <a:gd name="connsiteY122" fmla="*/ 450867 h 712124"/>
              <a:gd name="connsiteX123" fmla="*/ 3781697 w 3997234"/>
              <a:gd name="connsiteY123" fmla="*/ 424741 h 712124"/>
              <a:gd name="connsiteX124" fmla="*/ 3801291 w 3997234"/>
              <a:gd name="connsiteY124" fmla="*/ 392084 h 712124"/>
              <a:gd name="connsiteX125" fmla="*/ 3807822 w 3997234"/>
              <a:gd name="connsiteY125" fmla="*/ 372490 h 712124"/>
              <a:gd name="connsiteX126" fmla="*/ 3820885 w 3997234"/>
              <a:gd name="connsiteY126" fmla="*/ 352895 h 712124"/>
              <a:gd name="connsiteX127" fmla="*/ 3833948 w 3997234"/>
              <a:gd name="connsiteY127" fmla="*/ 313707 h 712124"/>
              <a:gd name="connsiteX128" fmla="*/ 3860074 w 3997234"/>
              <a:gd name="connsiteY128" fmla="*/ 352895 h 712124"/>
              <a:gd name="connsiteX129" fmla="*/ 3918857 w 3997234"/>
              <a:gd name="connsiteY129" fmla="*/ 457398 h 712124"/>
              <a:gd name="connsiteX130" fmla="*/ 3938451 w 3997234"/>
              <a:gd name="connsiteY130" fmla="*/ 476992 h 712124"/>
              <a:gd name="connsiteX131" fmla="*/ 3944982 w 3997234"/>
              <a:gd name="connsiteY131" fmla="*/ 457398 h 712124"/>
              <a:gd name="connsiteX132" fmla="*/ 3958045 w 3997234"/>
              <a:gd name="connsiteY132" fmla="*/ 392084 h 712124"/>
              <a:gd name="connsiteX133" fmla="*/ 3990702 w 3997234"/>
              <a:gd name="connsiteY133" fmla="*/ 352895 h 712124"/>
              <a:gd name="connsiteX134" fmla="*/ 3997234 w 3997234"/>
              <a:gd name="connsiteY134" fmla="*/ 333301 h 712124"/>
              <a:gd name="connsiteX135" fmla="*/ 3990702 w 3997234"/>
              <a:gd name="connsiteY135" fmla="*/ 313707 h 712124"/>
              <a:gd name="connsiteX136" fmla="*/ 3984171 w 3997234"/>
              <a:gd name="connsiteY136" fmla="*/ 248392 h 712124"/>
              <a:gd name="connsiteX137" fmla="*/ 3944982 w 3997234"/>
              <a:gd name="connsiteY137" fmla="*/ 254924 h 712124"/>
              <a:gd name="connsiteX138" fmla="*/ 3905794 w 3997234"/>
              <a:gd name="connsiteY138" fmla="*/ 267987 h 712124"/>
              <a:gd name="connsiteX139" fmla="*/ 3853542 w 3997234"/>
              <a:gd name="connsiteY139" fmla="*/ 281050 h 712124"/>
              <a:gd name="connsiteX140" fmla="*/ 3794760 w 3997234"/>
              <a:gd name="connsiteY140" fmla="*/ 294112 h 712124"/>
              <a:gd name="connsiteX141" fmla="*/ 3742508 w 3997234"/>
              <a:gd name="connsiteY141" fmla="*/ 307175 h 712124"/>
              <a:gd name="connsiteX142" fmla="*/ 3618411 w 3997234"/>
              <a:gd name="connsiteY142" fmla="*/ 333301 h 712124"/>
              <a:gd name="connsiteX143" fmla="*/ 3553097 w 3997234"/>
              <a:gd name="connsiteY143" fmla="*/ 346364 h 712124"/>
              <a:gd name="connsiteX144" fmla="*/ 3500845 w 3997234"/>
              <a:gd name="connsiteY144" fmla="*/ 352895 h 712124"/>
              <a:gd name="connsiteX145" fmla="*/ 3474720 w 3997234"/>
              <a:gd name="connsiteY145" fmla="*/ 365958 h 712124"/>
              <a:gd name="connsiteX146" fmla="*/ 3435531 w 3997234"/>
              <a:gd name="connsiteY146" fmla="*/ 379021 h 712124"/>
              <a:gd name="connsiteX147" fmla="*/ 3455125 w 3997234"/>
              <a:gd name="connsiteY147" fmla="*/ 359427 h 712124"/>
              <a:gd name="connsiteX148" fmla="*/ 3487782 w 3997234"/>
              <a:gd name="connsiteY148" fmla="*/ 339832 h 712124"/>
              <a:gd name="connsiteX149" fmla="*/ 3507377 w 3997234"/>
              <a:gd name="connsiteY149" fmla="*/ 320238 h 712124"/>
              <a:gd name="connsiteX150" fmla="*/ 3540034 w 3997234"/>
              <a:gd name="connsiteY150" fmla="*/ 313707 h 712124"/>
              <a:gd name="connsiteX151" fmla="*/ 3572691 w 3997234"/>
              <a:gd name="connsiteY151" fmla="*/ 274518 h 712124"/>
              <a:gd name="connsiteX152" fmla="*/ 3559628 w 3997234"/>
              <a:gd name="connsiteY152" fmla="*/ 254924 h 712124"/>
              <a:gd name="connsiteX153" fmla="*/ 3468188 w 3997234"/>
              <a:gd name="connsiteY153" fmla="*/ 261455 h 712124"/>
              <a:gd name="connsiteX154" fmla="*/ 3370217 w 3997234"/>
              <a:gd name="connsiteY154" fmla="*/ 294112 h 712124"/>
              <a:gd name="connsiteX155" fmla="*/ 3317965 w 3997234"/>
              <a:gd name="connsiteY155" fmla="*/ 307175 h 712124"/>
              <a:gd name="connsiteX156" fmla="*/ 3213462 w 3997234"/>
              <a:gd name="connsiteY156" fmla="*/ 352895 h 712124"/>
              <a:gd name="connsiteX157" fmla="*/ 3148148 w 3997234"/>
              <a:gd name="connsiteY157" fmla="*/ 379021 h 712124"/>
              <a:gd name="connsiteX158" fmla="*/ 3128554 w 3997234"/>
              <a:gd name="connsiteY158" fmla="*/ 392084 h 712124"/>
              <a:gd name="connsiteX159" fmla="*/ 3154680 w 3997234"/>
              <a:gd name="connsiteY159" fmla="*/ 281050 h 712124"/>
              <a:gd name="connsiteX160" fmla="*/ 3180805 w 3997234"/>
              <a:gd name="connsiteY160" fmla="*/ 202672 h 712124"/>
              <a:gd name="connsiteX161" fmla="*/ 3193868 w 3997234"/>
              <a:gd name="connsiteY161" fmla="*/ 176547 h 712124"/>
              <a:gd name="connsiteX162" fmla="*/ 3213462 w 3997234"/>
              <a:gd name="connsiteY162" fmla="*/ 117764 h 712124"/>
              <a:gd name="connsiteX163" fmla="*/ 3226525 w 3997234"/>
              <a:gd name="connsiteY163" fmla="*/ 98170 h 712124"/>
              <a:gd name="connsiteX164" fmla="*/ 3135085 w 3997234"/>
              <a:gd name="connsiteY164" fmla="*/ 143890 h 712124"/>
              <a:gd name="connsiteX165" fmla="*/ 3050177 w 3997234"/>
              <a:gd name="connsiteY165" fmla="*/ 209204 h 712124"/>
              <a:gd name="connsiteX166" fmla="*/ 2834640 w 3997234"/>
              <a:gd name="connsiteY166" fmla="*/ 333301 h 712124"/>
              <a:gd name="connsiteX167" fmla="*/ 2815045 w 3997234"/>
              <a:gd name="connsiteY167" fmla="*/ 346364 h 712124"/>
              <a:gd name="connsiteX168" fmla="*/ 2795451 w 3997234"/>
              <a:gd name="connsiteY168" fmla="*/ 365958 h 712124"/>
              <a:gd name="connsiteX169" fmla="*/ 2788920 w 3997234"/>
              <a:gd name="connsiteY169" fmla="*/ 385552 h 712124"/>
              <a:gd name="connsiteX170" fmla="*/ 2782388 w 3997234"/>
              <a:gd name="connsiteY170" fmla="*/ 359427 h 712124"/>
              <a:gd name="connsiteX171" fmla="*/ 2775857 w 3997234"/>
              <a:gd name="connsiteY171" fmla="*/ 307175 h 712124"/>
              <a:gd name="connsiteX172" fmla="*/ 2697480 w 3997234"/>
              <a:gd name="connsiteY172" fmla="*/ 339832 h 712124"/>
              <a:gd name="connsiteX173" fmla="*/ 2664822 w 3997234"/>
              <a:gd name="connsiteY173" fmla="*/ 346364 h 712124"/>
              <a:gd name="connsiteX174" fmla="*/ 2540725 w 3997234"/>
              <a:gd name="connsiteY174" fmla="*/ 398615 h 712124"/>
              <a:gd name="connsiteX175" fmla="*/ 2475411 w 3997234"/>
              <a:gd name="connsiteY175" fmla="*/ 424741 h 712124"/>
              <a:gd name="connsiteX176" fmla="*/ 2468880 w 3997234"/>
              <a:gd name="connsiteY176" fmla="*/ 398615 h 712124"/>
              <a:gd name="connsiteX177" fmla="*/ 2488474 w 3997234"/>
              <a:gd name="connsiteY177" fmla="*/ 359427 h 712124"/>
              <a:gd name="connsiteX178" fmla="*/ 2501537 w 3997234"/>
              <a:gd name="connsiteY178" fmla="*/ 326770 h 712124"/>
              <a:gd name="connsiteX179" fmla="*/ 2508068 w 3997234"/>
              <a:gd name="connsiteY179" fmla="*/ 307175 h 712124"/>
              <a:gd name="connsiteX180" fmla="*/ 2534194 w 3997234"/>
              <a:gd name="connsiteY180" fmla="*/ 267987 h 712124"/>
              <a:gd name="connsiteX181" fmla="*/ 2442754 w 3997234"/>
              <a:gd name="connsiteY181" fmla="*/ 294112 h 712124"/>
              <a:gd name="connsiteX182" fmla="*/ 2292531 w 3997234"/>
              <a:gd name="connsiteY182" fmla="*/ 385552 h 712124"/>
              <a:gd name="connsiteX183" fmla="*/ 2233748 w 3997234"/>
              <a:gd name="connsiteY183" fmla="*/ 411678 h 712124"/>
              <a:gd name="connsiteX184" fmla="*/ 2129245 w 3997234"/>
              <a:gd name="connsiteY184" fmla="*/ 463930 h 712124"/>
              <a:gd name="connsiteX185" fmla="*/ 2063931 w 3997234"/>
              <a:gd name="connsiteY185" fmla="*/ 496587 h 712124"/>
              <a:gd name="connsiteX186" fmla="*/ 2057400 w 3997234"/>
              <a:gd name="connsiteY186" fmla="*/ 476992 h 712124"/>
              <a:gd name="connsiteX187" fmla="*/ 2076994 w 3997234"/>
              <a:gd name="connsiteY187" fmla="*/ 450867 h 712124"/>
              <a:gd name="connsiteX188" fmla="*/ 2161902 w 3997234"/>
              <a:gd name="connsiteY188" fmla="*/ 339832 h 712124"/>
              <a:gd name="connsiteX189" fmla="*/ 2194560 w 3997234"/>
              <a:gd name="connsiteY189" fmla="*/ 300644 h 712124"/>
              <a:gd name="connsiteX190" fmla="*/ 2220685 w 3997234"/>
              <a:gd name="connsiteY190" fmla="*/ 267987 h 712124"/>
              <a:gd name="connsiteX191" fmla="*/ 2227217 w 3997234"/>
              <a:gd name="connsiteY191" fmla="*/ 261455 h 712124"/>
              <a:gd name="connsiteX192" fmla="*/ 2188028 w 3997234"/>
              <a:gd name="connsiteY192" fmla="*/ 281050 h 712124"/>
              <a:gd name="connsiteX193" fmla="*/ 2142308 w 3997234"/>
              <a:gd name="connsiteY193" fmla="*/ 307175 h 712124"/>
              <a:gd name="connsiteX194" fmla="*/ 1992085 w 3997234"/>
              <a:gd name="connsiteY194" fmla="*/ 372490 h 712124"/>
              <a:gd name="connsiteX195" fmla="*/ 1933302 w 3997234"/>
              <a:gd name="connsiteY195" fmla="*/ 385552 h 712124"/>
              <a:gd name="connsiteX196" fmla="*/ 1841862 w 3997234"/>
              <a:gd name="connsiteY196" fmla="*/ 411678 h 712124"/>
              <a:gd name="connsiteX197" fmla="*/ 1796142 w 3997234"/>
              <a:gd name="connsiteY197" fmla="*/ 437804 h 712124"/>
              <a:gd name="connsiteX198" fmla="*/ 1789611 w 3997234"/>
              <a:gd name="connsiteY198" fmla="*/ 411678 h 712124"/>
              <a:gd name="connsiteX199" fmla="*/ 1822268 w 3997234"/>
              <a:gd name="connsiteY199" fmla="*/ 333301 h 712124"/>
              <a:gd name="connsiteX200" fmla="*/ 1828800 w 3997234"/>
              <a:gd name="connsiteY200" fmla="*/ 307175 h 712124"/>
              <a:gd name="connsiteX201" fmla="*/ 1841862 w 3997234"/>
              <a:gd name="connsiteY201" fmla="*/ 274518 h 712124"/>
              <a:gd name="connsiteX202" fmla="*/ 1848394 w 3997234"/>
              <a:gd name="connsiteY202" fmla="*/ 254924 h 712124"/>
              <a:gd name="connsiteX203" fmla="*/ 1743891 w 3997234"/>
              <a:gd name="connsiteY203" fmla="*/ 346364 h 712124"/>
              <a:gd name="connsiteX204" fmla="*/ 1626325 w 3997234"/>
              <a:gd name="connsiteY204" fmla="*/ 431272 h 712124"/>
              <a:gd name="connsiteX205" fmla="*/ 1574074 w 3997234"/>
              <a:gd name="connsiteY205" fmla="*/ 470461 h 712124"/>
              <a:gd name="connsiteX206" fmla="*/ 1456508 w 3997234"/>
              <a:gd name="connsiteY206" fmla="*/ 522712 h 712124"/>
              <a:gd name="connsiteX207" fmla="*/ 1391194 w 3997234"/>
              <a:gd name="connsiteY207" fmla="*/ 555370 h 712124"/>
              <a:gd name="connsiteX208" fmla="*/ 1384662 w 3997234"/>
              <a:gd name="connsiteY208" fmla="*/ 535775 h 712124"/>
              <a:gd name="connsiteX209" fmla="*/ 1397725 w 3997234"/>
              <a:gd name="connsiteY209" fmla="*/ 516181 h 712124"/>
              <a:gd name="connsiteX210" fmla="*/ 1423851 w 3997234"/>
              <a:gd name="connsiteY210" fmla="*/ 444335 h 712124"/>
              <a:gd name="connsiteX211" fmla="*/ 1436914 w 3997234"/>
              <a:gd name="connsiteY211" fmla="*/ 418210 h 712124"/>
              <a:gd name="connsiteX212" fmla="*/ 1456508 w 3997234"/>
              <a:gd name="connsiteY212" fmla="*/ 359427 h 712124"/>
              <a:gd name="connsiteX213" fmla="*/ 1469571 w 3997234"/>
              <a:gd name="connsiteY213" fmla="*/ 313707 h 712124"/>
              <a:gd name="connsiteX214" fmla="*/ 1463040 w 3997234"/>
              <a:gd name="connsiteY214" fmla="*/ 274518 h 712124"/>
              <a:gd name="connsiteX215" fmla="*/ 1430382 w 3997234"/>
              <a:gd name="connsiteY215" fmla="*/ 281050 h 712124"/>
              <a:gd name="connsiteX216" fmla="*/ 1391194 w 3997234"/>
              <a:gd name="connsiteY216" fmla="*/ 307175 h 712124"/>
              <a:gd name="connsiteX217" fmla="*/ 1345474 w 3997234"/>
              <a:gd name="connsiteY217" fmla="*/ 326770 h 712124"/>
              <a:gd name="connsiteX218" fmla="*/ 1240971 w 3997234"/>
              <a:gd name="connsiteY218" fmla="*/ 365958 h 712124"/>
              <a:gd name="connsiteX219" fmla="*/ 1188720 w 3997234"/>
              <a:gd name="connsiteY219" fmla="*/ 392084 h 712124"/>
              <a:gd name="connsiteX220" fmla="*/ 1084217 w 3997234"/>
              <a:gd name="connsiteY220" fmla="*/ 424741 h 712124"/>
              <a:gd name="connsiteX221" fmla="*/ 1058091 w 3997234"/>
              <a:gd name="connsiteY221" fmla="*/ 437804 h 712124"/>
              <a:gd name="connsiteX222" fmla="*/ 1051560 w 3997234"/>
              <a:gd name="connsiteY222" fmla="*/ 405147 h 712124"/>
              <a:gd name="connsiteX223" fmla="*/ 1084217 w 3997234"/>
              <a:gd name="connsiteY223" fmla="*/ 339832 h 712124"/>
              <a:gd name="connsiteX224" fmla="*/ 1090748 w 3997234"/>
              <a:gd name="connsiteY224" fmla="*/ 313707 h 712124"/>
              <a:gd name="connsiteX225" fmla="*/ 1071154 w 3997234"/>
              <a:gd name="connsiteY225" fmla="*/ 294112 h 712124"/>
              <a:gd name="connsiteX226" fmla="*/ 1031965 w 3997234"/>
              <a:gd name="connsiteY226" fmla="*/ 307175 h 712124"/>
              <a:gd name="connsiteX227" fmla="*/ 986245 w 3997234"/>
              <a:gd name="connsiteY227" fmla="*/ 320238 h 712124"/>
              <a:gd name="connsiteX228" fmla="*/ 933994 w 3997234"/>
              <a:gd name="connsiteY228" fmla="*/ 339832 h 712124"/>
              <a:gd name="connsiteX229" fmla="*/ 875211 w 3997234"/>
              <a:gd name="connsiteY229" fmla="*/ 352895 h 712124"/>
              <a:gd name="connsiteX230" fmla="*/ 770708 w 3997234"/>
              <a:gd name="connsiteY230" fmla="*/ 379021 h 712124"/>
              <a:gd name="connsiteX231" fmla="*/ 724988 w 3997234"/>
              <a:gd name="connsiteY231" fmla="*/ 392084 h 712124"/>
              <a:gd name="connsiteX232" fmla="*/ 692331 w 3997234"/>
              <a:gd name="connsiteY232" fmla="*/ 405147 h 712124"/>
              <a:gd name="connsiteX233" fmla="*/ 672737 w 3997234"/>
              <a:gd name="connsiteY233" fmla="*/ 411678 h 712124"/>
              <a:gd name="connsiteX234" fmla="*/ 679268 w 3997234"/>
              <a:gd name="connsiteY234" fmla="*/ 241861 h 712124"/>
              <a:gd name="connsiteX235" fmla="*/ 679268 w 3997234"/>
              <a:gd name="connsiteY235" fmla="*/ 143890 h 712124"/>
              <a:gd name="connsiteX236" fmla="*/ 607422 w 3997234"/>
              <a:gd name="connsiteY236" fmla="*/ 235330 h 712124"/>
              <a:gd name="connsiteX237" fmla="*/ 568234 w 3997234"/>
              <a:gd name="connsiteY237" fmla="*/ 267987 h 712124"/>
              <a:gd name="connsiteX238" fmla="*/ 483325 w 3997234"/>
              <a:gd name="connsiteY238" fmla="*/ 346364 h 712124"/>
              <a:gd name="connsiteX239" fmla="*/ 404948 w 3997234"/>
              <a:gd name="connsiteY239" fmla="*/ 398615 h 712124"/>
              <a:gd name="connsiteX240" fmla="*/ 385354 w 3997234"/>
              <a:gd name="connsiteY240" fmla="*/ 411678 h 712124"/>
              <a:gd name="connsiteX241" fmla="*/ 372291 w 3997234"/>
              <a:gd name="connsiteY241" fmla="*/ 379021 h 712124"/>
              <a:gd name="connsiteX242" fmla="*/ 378822 w 3997234"/>
              <a:gd name="connsiteY242" fmla="*/ 346364 h 712124"/>
              <a:gd name="connsiteX243" fmla="*/ 385354 w 3997234"/>
              <a:gd name="connsiteY243" fmla="*/ 307175 h 712124"/>
              <a:gd name="connsiteX244" fmla="*/ 391885 w 3997234"/>
              <a:gd name="connsiteY244" fmla="*/ 274518 h 712124"/>
              <a:gd name="connsiteX245" fmla="*/ 398417 w 3997234"/>
              <a:gd name="connsiteY245" fmla="*/ 254924 h 712124"/>
              <a:gd name="connsiteX246" fmla="*/ 391885 w 3997234"/>
              <a:gd name="connsiteY246" fmla="*/ 287581 h 712124"/>
              <a:gd name="connsiteX247" fmla="*/ 372291 w 3997234"/>
              <a:gd name="connsiteY247" fmla="*/ 339832 h 712124"/>
              <a:gd name="connsiteX248" fmla="*/ 346165 w 3997234"/>
              <a:gd name="connsiteY248" fmla="*/ 392084 h 712124"/>
              <a:gd name="connsiteX249" fmla="*/ 339634 w 3997234"/>
              <a:gd name="connsiteY249" fmla="*/ 411678 h 712124"/>
              <a:gd name="connsiteX250" fmla="*/ 313508 w 3997234"/>
              <a:gd name="connsiteY250" fmla="*/ 457398 h 712124"/>
              <a:gd name="connsiteX251" fmla="*/ 306977 w 3997234"/>
              <a:gd name="connsiteY251" fmla="*/ 483524 h 712124"/>
              <a:gd name="connsiteX252" fmla="*/ 320040 w 3997234"/>
              <a:gd name="connsiteY252" fmla="*/ 457398 h 712124"/>
              <a:gd name="connsiteX253" fmla="*/ 339634 w 3997234"/>
              <a:gd name="connsiteY253" fmla="*/ 431272 h 712124"/>
              <a:gd name="connsiteX254" fmla="*/ 352697 w 3997234"/>
              <a:gd name="connsiteY254" fmla="*/ 405147 h 712124"/>
              <a:gd name="connsiteX255" fmla="*/ 313508 w 3997234"/>
              <a:gd name="connsiteY255" fmla="*/ 444335 h 712124"/>
              <a:gd name="connsiteX256" fmla="*/ 195942 w 3997234"/>
              <a:gd name="connsiteY256" fmla="*/ 594558 h 712124"/>
              <a:gd name="connsiteX257" fmla="*/ 182880 w 3997234"/>
              <a:gd name="connsiteY257" fmla="*/ 542307 h 712124"/>
              <a:gd name="connsiteX258" fmla="*/ 176348 w 3997234"/>
              <a:gd name="connsiteY258" fmla="*/ 372490 h 712124"/>
              <a:gd name="connsiteX259" fmla="*/ 163285 w 3997234"/>
              <a:gd name="connsiteY259" fmla="*/ 254924 h 712124"/>
              <a:gd name="connsiteX260" fmla="*/ 137160 w 3997234"/>
              <a:gd name="connsiteY260" fmla="*/ 281050 h 712124"/>
              <a:gd name="connsiteX261" fmla="*/ 124097 w 3997234"/>
              <a:gd name="connsiteY261" fmla="*/ 307175 h 712124"/>
              <a:gd name="connsiteX262" fmla="*/ 97971 w 3997234"/>
              <a:gd name="connsiteY262" fmla="*/ 326770 h 712124"/>
              <a:gd name="connsiteX263" fmla="*/ 52251 w 3997234"/>
              <a:gd name="connsiteY263" fmla="*/ 372490 h 712124"/>
              <a:gd name="connsiteX264" fmla="*/ 0 w 3997234"/>
              <a:gd name="connsiteY264" fmla="*/ 398615 h 712124"/>
              <a:gd name="connsiteX265" fmla="*/ 13062 w 3997234"/>
              <a:gd name="connsiteY265" fmla="*/ 372490 h 712124"/>
              <a:gd name="connsiteX266" fmla="*/ 32657 w 3997234"/>
              <a:gd name="connsiteY266" fmla="*/ 320238 h 712124"/>
              <a:gd name="connsiteX267" fmla="*/ 52251 w 3997234"/>
              <a:gd name="connsiteY267" fmla="*/ 294112 h 712124"/>
              <a:gd name="connsiteX268" fmla="*/ 65314 w 3997234"/>
              <a:gd name="connsiteY268" fmla="*/ 274518 h 712124"/>
              <a:gd name="connsiteX269" fmla="*/ 84908 w 3997234"/>
              <a:gd name="connsiteY269" fmla="*/ 254924 h 712124"/>
              <a:gd name="connsiteX270" fmla="*/ 97971 w 3997234"/>
              <a:gd name="connsiteY270" fmla="*/ 235330 h 712124"/>
              <a:gd name="connsiteX271" fmla="*/ 130628 w 3997234"/>
              <a:gd name="connsiteY271" fmla="*/ 215735 h 712124"/>
              <a:gd name="connsiteX272" fmla="*/ 150222 w 3997234"/>
              <a:gd name="connsiteY272" fmla="*/ 202672 h 712124"/>
              <a:gd name="connsiteX273" fmla="*/ 195942 w 3997234"/>
              <a:gd name="connsiteY273" fmla="*/ 176547 h 712124"/>
              <a:gd name="connsiteX274" fmla="*/ 398417 w 3997234"/>
              <a:gd name="connsiteY274" fmla="*/ 209204 h 712124"/>
              <a:gd name="connsiteX275" fmla="*/ 424542 w 3997234"/>
              <a:gd name="connsiteY275" fmla="*/ 228798 h 712124"/>
              <a:gd name="connsiteX276" fmla="*/ 450668 w 3997234"/>
              <a:gd name="connsiteY276" fmla="*/ 287581 h 712124"/>
              <a:gd name="connsiteX277" fmla="*/ 489857 w 3997234"/>
              <a:gd name="connsiteY277" fmla="*/ 372490 h 712124"/>
              <a:gd name="connsiteX278" fmla="*/ 502920 w 3997234"/>
              <a:gd name="connsiteY278" fmla="*/ 392084 h 712124"/>
              <a:gd name="connsiteX279" fmla="*/ 522514 w 3997234"/>
              <a:gd name="connsiteY279" fmla="*/ 405147 h 712124"/>
              <a:gd name="connsiteX280" fmla="*/ 568234 w 3997234"/>
              <a:gd name="connsiteY280" fmla="*/ 385552 h 712124"/>
              <a:gd name="connsiteX281" fmla="*/ 594360 w 3997234"/>
              <a:gd name="connsiteY281" fmla="*/ 379021 h 712124"/>
              <a:gd name="connsiteX282" fmla="*/ 627017 w 3997234"/>
              <a:gd name="connsiteY282" fmla="*/ 359427 h 712124"/>
              <a:gd name="connsiteX283" fmla="*/ 705394 w 3997234"/>
              <a:gd name="connsiteY283" fmla="*/ 320238 h 712124"/>
              <a:gd name="connsiteX284" fmla="*/ 744582 w 3997234"/>
              <a:gd name="connsiteY284" fmla="*/ 300644 h 712124"/>
              <a:gd name="connsiteX285" fmla="*/ 822960 w 3997234"/>
              <a:gd name="connsiteY285" fmla="*/ 267987 h 712124"/>
              <a:gd name="connsiteX286" fmla="*/ 842554 w 3997234"/>
              <a:gd name="connsiteY286" fmla="*/ 287581 h 712124"/>
              <a:gd name="connsiteX287" fmla="*/ 862148 w 3997234"/>
              <a:gd name="connsiteY287" fmla="*/ 352895 h 712124"/>
              <a:gd name="connsiteX288" fmla="*/ 881742 w 3997234"/>
              <a:gd name="connsiteY288" fmla="*/ 385552 h 712124"/>
              <a:gd name="connsiteX289" fmla="*/ 914400 w 3997234"/>
              <a:gd name="connsiteY289" fmla="*/ 450867 h 712124"/>
              <a:gd name="connsiteX290" fmla="*/ 986245 w 3997234"/>
              <a:gd name="connsiteY290" fmla="*/ 490055 h 712124"/>
              <a:gd name="connsiteX291" fmla="*/ 1129937 w 3997234"/>
              <a:gd name="connsiteY291" fmla="*/ 476992 h 712124"/>
              <a:gd name="connsiteX292" fmla="*/ 1240971 w 3997234"/>
              <a:gd name="connsiteY292" fmla="*/ 437804 h 712124"/>
              <a:gd name="connsiteX293" fmla="*/ 1371600 w 3997234"/>
              <a:gd name="connsiteY293" fmla="*/ 365958 h 712124"/>
              <a:gd name="connsiteX294" fmla="*/ 1423851 w 3997234"/>
              <a:gd name="connsiteY294" fmla="*/ 339832 h 712124"/>
              <a:gd name="connsiteX295" fmla="*/ 1508760 w 3997234"/>
              <a:gd name="connsiteY295" fmla="*/ 294112 h 712124"/>
              <a:gd name="connsiteX296" fmla="*/ 1547948 w 3997234"/>
              <a:gd name="connsiteY296" fmla="*/ 281050 h 712124"/>
              <a:gd name="connsiteX297" fmla="*/ 1600200 w 3997234"/>
              <a:gd name="connsiteY297" fmla="*/ 261455 h 712124"/>
              <a:gd name="connsiteX298" fmla="*/ 1626325 w 3997234"/>
              <a:gd name="connsiteY298" fmla="*/ 326770 h 712124"/>
              <a:gd name="connsiteX299" fmla="*/ 1652451 w 3997234"/>
              <a:gd name="connsiteY299" fmla="*/ 398615 h 712124"/>
              <a:gd name="connsiteX300" fmla="*/ 1678577 w 3997234"/>
              <a:gd name="connsiteY300" fmla="*/ 431272 h 712124"/>
              <a:gd name="connsiteX301" fmla="*/ 1698171 w 3997234"/>
              <a:gd name="connsiteY301" fmla="*/ 463930 h 712124"/>
              <a:gd name="connsiteX302" fmla="*/ 1750422 w 3997234"/>
              <a:gd name="connsiteY302" fmla="*/ 490055 h 712124"/>
              <a:gd name="connsiteX303" fmla="*/ 1809205 w 3997234"/>
              <a:gd name="connsiteY303" fmla="*/ 483524 h 712124"/>
              <a:gd name="connsiteX304" fmla="*/ 2168434 w 3997234"/>
              <a:gd name="connsiteY304" fmla="*/ 281050 h 712124"/>
              <a:gd name="connsiteX305" fmla="*/ 2207622 w 3997234"/>
              <a:gd name="connsiteY305" fmla="*/ 267987 h 712124"/>
              <a:gd name="connsiteX306" fmla="*/ 2292531 w 3997234"/>
              <a:gd name="connsiteY306" fmla="*/ 241861 h 712124"/>
              <a:gd name="connsiteX307" fmla="*/ 2325188 w 3997234"/>
              <a:gd name="connsiteY307" fmla="*/ 248392 h 712124"/>
              <a:gd name="connsiteX308" fmla="*/ 2338251 w 3997234"/>
              <a:gd name="connsiteY308" fmla="*/ 267987 h 712124"/>
              <a:gd name="connsiteX309" fmla="*/ 2357845 w 3997234"/>
              <a:gd name="connsiteY309" fmla="*/ 294112 h 712124"/>
              <a:gd name="connsiteX310" fmla="*/ 2383971 w 3997234"/>
              <a:gd name="connsiteY310" fmla="*/ 339832 h 712124"/>
              <a:gd name="connsiteX311" fmla="*/ 2403565 w 3997234"/>
              <a:gd name="connsiteY311" fmla="*/ 359427 h 712124"/>
              <a:gd name="connsiteX312" fmla="*/ 2429691 w 3997234"/>
              <a:gd name="connsiteY312" fmla="*/ 405147 h 712124"/>
              <a:gd name="connsiteX313" fmla="*/ 2455817 w 3997234"/>
              <a:gd name="connsiteY313" fmla="*/ 379021 h 712124"/>
              <a:gd name="connsiteX314" fmla="*/ 2514600 w 3997234"/>
              <a:gd name="connsiteY314" fmla="*/ 300644 h 712124"/>
              <a:gd name="connsiteX315" fmla="*/ 2769325 w 3997234"/>
              <a:gd name="connsiteY315" fmla="*/ 45918 h 712124"/>
              <a:gd name="connsiteX316" fmla="*/ 2782388 w 3997234"/>
              <a:gd name="connsiteY316" fmla="*/ 72044 h 712124"/>
              <a:gd name="connsiteX317" fmla="*/ 2795451 w 3997234"/>
              <a:gd name="connsiteY317" fmla="*/ 137358 h 712124"/>
              <a:gd name="connsiteX318" fmla="*/ 2808514 w 3997234"/>
              <a:gd name="connsiteY318" fmla="*/ 170015 h 712124"/>
              <a:gd name="connsiteX319" fmla="*/ 2821577 w 3997234"/>
              <a:gd name="connsiteY319" fmla="*/ 228798 h 712124"/>
              <a:gd name="connsiteX320" fmla="*/ 2828108 w 3997234"/>
              <a:gd name="connsiteY320" fmla="*/ 274518 h 712124"/>
              <a:gd name="connsiteX321" fmla="*/ 2841171 w 3997234"/>
              <a:gd name="connsiteY321" fmla="*/ 307175 h 712124"/>
              <a:gd name="connsiteX322" fmla="*/ 3063240 w 3997234"/>
              <a:gd name="connsiteY322" fmla="*/ 19792 h 712124"/>
              <a:gd name="connsiteX323" fmla="*/ 3089365 w 3997234"/>
              <a:gd name="connsiteY323" fmla="*/ 32855 h 712124"/>
              <a:gd name="connsiteX324" fmla="*/ 3095897 w 3997234"/>
              <a:gd name="connsiteY324" fmla="*/ 307175 h 712124"/>
              <a:gd name="connsiteX325" fmla="*/ 3108960 w 3997234"/>
              <a:gd name="connsiteY325" fmla="*/ 392084 h 712124"/>
              <a:gd name="connsiteX326" fmla="*/ 3141617 w 3997234"/>
              <a:gd name="connsiteY326" fmla="*/ 320238 h 712124"/>
              <a:gd name="connsiteX327" fmla="*/ 3154680 w 3997234"/>
              <a:gd name="connsiteY327" fmla="*/ 294112 h 712124"/>
              <a:gd name="connsiteX328" fmla="*/ 3180805 w 3997234"/>
              <a:gd name="connsiteY328" fmla="*/ 248392 h 712124"/>
              <a:gd name="connsiteX329" fmla="*/ 3193868 w 3997234"/>
              <a:gd name="connsiteY329" fmla="*/ 274518 h 712124"/>
              <a:gd name="connsiteX330" fmla="*/ 3187337 w 3997234"/>
              <a:gd name="connsiteY330" fmla="*/ 392084 h 712124"/>
              <a:gd name="connsiteX331" fmla="*/ 3135085 w 3997234"/>
              <a:gd name="connsiteY331" fmla="*/ 496587 h 712124"/>
              <a:gd name="connsiteX332" fmla="*/ 3082834 w 3997234"/>
              <a:gd name="connsiteY332" fmla="*/ 581495 h 712124"/>
              <a:gd name="connsiteX333" fmla="*/ 3069771 w 3997234"/>
              <a:gd name="connsiteY333" fmla="*/ 620684 h 712124"/>
              <a:gd name="connsiteX334" fmla="*/ 3050177 w 3997234"/>
              <a:gd name="connsiteY334" fmla="*/ 666404 h 712124"/>
              <a:gd name="connsiteX335" fmla="*/ 3095897 w 3997234"/>
              <a:gd name="connsiteY335" fmla="*/ 633747 h 712124"/>
              <a:gd name="connsiteX336" fmla="*/ 3174274 w 3997234"/>
              <a:gd name="connsiteY336" fmla="*/ 555370 h 712124"/>
              <a:gd name="connsiteX337" fmla="*/ 3206931 w 3997234"/>
              <a:gd name="connsiteY337" fmla="*/ 516181 h 712124"/>
              <a:gd name="connsiteX338" fmla="*/ 3291840 w 3997234"/>
              <a:gd name="connsiteY338" fmla="*/ 431272 h 712124"/>
              <a:gd name="connsiteX339" fmla="*/ 3324497 w 3997234"/>
              <a:gd name="connsiteY339" fmla="*/ 392084 h 712124"/>
              <a:gd name="connsiteX340" fmla="*/ 3363685 w 3997234"/>
              <a:gd name="connsiteY340" fmla="*/ 352895 h 712124"/>
              <a:gd name="connsiteX341" fmla="*/ 3383280 w 3997234"/>
              <a:gd name="connsiteY341" fmla="*/ 313707 h 712124"/>
              <a:gd name="connsiteX342" fmla="*/ 3429000 w 3997234"/>
              <a:gd name="connsiteY342" fmla="*/ 267987 h 712124"/>
              <a:gd name="connsiteX343" fmla="*/ 3455125 w 3997234"/>
              <a:gd name="connsiteY343" fmla="*/ 281050 h 712124"/>
              <a:gd name="connsiteX344" fmla="*/ 3474720 w 3997234"/>
              <a:gd name="connsiteY344" fmla="*/ 300644 h 712124"/>
              <a:gd name="connsiteX345" fmla="*/ 3494314 w 3997234"/>
              <a:gd name="connsiteY345" fmla="*/ 313707 h 712124"/>
              <a:gd name="connsiteX346" fmla="*/ 3540034 w 3997234"/>
              <a:gd name="connsiteY346" fmla="*/ 307175 h 712124"/>
              <a:gd name="connsiteX347" fmla="*/ 3579222 w 3997234"/>
              <a:gd name="connsiteY347" fmla="*/ 281050 h 712124"/>
              <a:gd name="connsiteX348" fmla="*/ 3618411 w 3997234"/>
              <a:gd name="connsiteY348" fmla="*/ 261455 h 712124"/>
              <a:gd name="connsiteX349" fmla="*/ 3677194 w 3997234"/>
              <a:gd name="connsiteY349" fmla="*/ 235330 h 712124"/>
              <a:gd name="connsiteX350" fmla="*/ 3716382 w 3997234"/>
              <a:gd name="connsiteY350" fmla="*/ 222267 h 712124"/>
              <a:gd name="connsiteX351" fmla="*/ 3749040 w 3997234"/>
              <a:gd name="connsiteY351" fmla="*/ 209204 h 712124"/>
              <a:gd name="connsiteX352" fmla="*/ 3768634 w 3997234"/>
              <a:gd name="connsiteY352" fmla="*/ 189610 h 712124"/>
              <a:gd name="connsiteX353" fmla="*/ 3781697 w 3997234"/>
              <a:gd name="connsiteY353" fmla="*/ 209204 h 712124"/>
              <a:gd name="connsiteX354" fmla="*/ 3788228 w 3997234"/>
              <a:gd name="connsiteY354" fmla="*/ 352895 h 712124"/>
              <a:gd name="connsiteX355" fmla="*/ 3814354 w 3997234"/>
              <a:gd name="connsiteY355" fmla="*/ 333301 h 712124"/>
              <a:gd name="connsiteX356" fmla="*/ 3866605 w 3997234"/>
              <a:gd name="connsiteY356" fmla="*/ 294112 h 712124"/>
              <a:gd name="connsiteX357" fmla="*/ 3886200 w 3997234"/>
              <a:gd name="connsiteY357" fmla="*/ 274518 h 712124"/>
              <a:gd name="connsiteX358" fmla="*/ 3879668 w 3997234"/>
              <a:gd name="connsiteY358" fmla="*/ 307175 h 712124"/>
              <a:gd name="connsiteX359" fmla="*/ 3873137 w 3997234"/>
              <a:gd name="connsiteY359" fmla="*/ 346364 h 712124"/>
              <a:gd name="connsiteX360" fmla="*/ 3860074 w 3997234"/>
              <a:gd name="connsiteY360" fmla="*/ 385552 h 712124"/>
              <a:gd name="connsiteX361" fmla="*/ 3820885 w 3997234"/>
              <a:gd name="connsiteY361" fmla="*/ 476992 h 712124"/>
              <a:gd name="connsiteX362" fmla="*/ 3794760 w 3997234"/>
              <a:gd name="connsiteY362" fmla="*/ 555370 h 712124"/>
              <a:gd name="connsiteX363" fmla="*/ 3781697 w 3997234"/>
              <a:gd name="connsiteY363" fmla="*/ 581495 h 712124"/>
              <a:gd name="connsiteX364" fmla="*/ 3801291 w 3997234"/>
              <a:gd name="connsiteY364" fmla="*/ 535775 h 712124"/>
              <a:gd name="connsiteX365" fmla="*/ 3814354 w 3997234"/>
              <a:gd name="connsiteY365" fmla="*/ 496587 h 712124"/>
              <a:gd name="connsiteX366" fmla="*/ 3840480 w 3997234"/>
              <a:gd name="connsiteY366" fmla="*/ 431272 h 712124"/>
              <a:gd name="connsiteX367" fmla="*/ 3833948 w 3997234"/>
              <a:gd name="connsiteY367" fmla="*/ 307175 h 712124"/>
              <a:gd name="connsiteX368" fmla="*/ 3814354 w 3997234"/>
              <a:gd name="connsiteY368" fmla="*/ 313707 h 712124"/>
              <a:gd name="connsiteX369" fmla="*/ 3722914 w 3997234"/>
              <a:gd name="connsiteY369" fmla="*/ 352895 h 712124"/>
              <a:gd name="connsiteX370" fmla="*/ 3461657 w 3997234"/>
              <a:gd name="connsiteY370" fmla="*/ 437804 h 712124"/>
              <a:gd name="connsiteX371" fmla="*/ 3206931 w 3997234"/>
              <a:gd name="connsiteY371" fmla="*/ 490055 h 712124"/>
              <a:gd name="connsiteX372" fmla="*/ 3010988 w 3997234"/>
              <a:gd name="connsiteY372" fmla="*/ 529244 h 712124"/>
              <a:gd name="connsiteX373" fmla="*/ 2952205 w 3997234"/>
              <a:gd name="connsiteY373" fmla="*/ 542307 h 712124"/>
              <a:gd name="connsiteX374" fmla="*/ 2932611 w 3997234"/>
              <a:gd name="connsiteY374" fmla="*/ 509650 h 712124"/>
              <a:gd name="connsiteX375" fmla="*/ 2880360 w 3997234"/>
              <a:gd name="connsiteY375" fmla="*/ 470461 h 712124"/>
              <a:gd name="connsiteX376" fmla="*/ 2847702 w 3997234"/>
              <a:gd name="connsiteY376" fmla="*/ 444335 h 712124"/>
              <a:gd name="connsiteX377" fmla="*/ 2795451 w 3997234"/>
              <a:gd name="connsiteY377" fmla="*/ 411678 h 712124"/>
              <a:gd name="connsiteX378" fmla="*/ 2743200 w 3997234"/>
              <a:gd name="connsiteY378" fmla="*/ 424741 h 712124"/>
              <a:gd name="connsiteX379" fmla="*/ 2710542 w 3997234"/>
              <a:gd name="connsiteY379" fmla="*/ 444335 h 712124"/>
              <a:gd name="connsiteX380" fmla="*/ 2697480 w 3997234"/>
              <a:gd name="connsiteY380" fmla="*/ 463930 h 712124"/>
              <a:gd name="connsiteX381" fmla="*/ 2638697 w 3997234"/>
              <a:gd name="connsiteY381" fmla="*/ 516181 h 712124"/>
              <a:gd name="connsiteX382" fmla="*/ 2619102 w 3997234"/>
              <a:gd name="connsiteY382" fmla="*/ 522712 h 712124"/>
              <a:gd name="connsiteX383" fmla="*/ 2606040 w 3997234"/>
              <a:gd name="connsiteY383" fmla="*/ 490055 h 712124"/>
              <a:gd name="connsiteX384" fmla="*/ 2599508 w 3997234"/>
              <a:gd name="connsiteY384" fmla="*/ 457398 h 712124"/>
              <a:gd name="connsiteX385" fmla="*/ 2586445 w 3997234"/>
              <a:gd name="connsiteY385" fmla="*/ 431272 h 712124"/>
              <a:gd name="connsiteX386" fmla="*/ 2579914 w 3997234"/>
              <a:gd name="connsiteY386" fmla="*/ 405147 h 712124"/>
              <a:gd name="connsiteX387" fmla="*/ 2560320 w 3997234"/>
              <a:gd name="connsiteY387" fmla="*/ 437804 h 712124"/>
              <a:gd name="connsiteX388" fmla="*/ 2462348 w 3997234"/>
              <a:gd name="connsiteY388" fmla="*/ 581495 h 712124"/>
              <a:gd name="connsiteX389" fmla="*/ 2436222 w 3997234"/>
              <a:gd name="connsiteY389" fmla="*/ 607621 h 712124"/>
              <a:gd name="connsiteX390" fmla="*/ 2397034 w 3997234"/>
              <a:gd name="connsiteY390" fmla="*/ 659872 h 712124"/>
              <a:gd name="connsiteX391" fmla="*/ 2364377 w 3997234"/>
              <a:gd name="connsiteY391" fmla="*/ 529244 h 712124"/>
              <a:gd name="connsiteX392" fmla="*/ 2357845 w 3997234"/>
              <a:gd name="connsiteY392" fmla="*/ 496587 h 712124"/>
              <a:gd name="connsiteX393" fmla="*/ 2351314 w 3997234"/>
              <a:gd name="connsiteY393" fmla="*/ 457398 h 712124"/>
              <a:gd name="connsiteX394" fmla="*/ 2338251 w 3997234"/>
              <a:gd name="connsiteY394" fmla="*/ 411678 h 712124"/>
              <a:gd name="connsiteX395" fmla="*/ 2318657 w 3997234"/>
              <a:gd name="connsiteY395" fmla="*/ 326770 h 712124"/>
              <a:gd name="connsiteX396" fmla="*/ 2286000 w 3997234"/>
              <a:gd name="connsiteY396" fmla="*/ 241861 h 712124"/>
              <a:gd name="connsiteX397" fmla="*/ 2240280 w 3997234"/>
              <a:gd name="connsiteY397" fmla="*/ 333301 h 712124"/>
              <a:gd name="connsiteX398" fmla="*/ 2227217 w 3997234"/>
              <a:gd name="connsiteY398" fmla="*/ 372490 h 712124"/>
              <a:gd name="connsiteX399" fmla="*/ 2194560 w 3997234"/>
              <a:gd name="connsiteY399" fmla="*/ 411678 h 712124"/>
              <a:gd name="connsiteX400" fmla="*/ 2044337 w 3997234"/>
              <a:gd name="connsiteY400" fmla="*/ 712124 h 712124"/>
              <a:gd name="connsiteX401" fmla="*/ 2024742 w 3997234"/>
              <a:gd name="connsiteY401" fmla="*/ 685998 h 712124"/>
              <a:gd name="connsiteX402" fmla="*/ 1965960 w 3997234"/>
              <a:gd name="connsiteY402" fmla="*/ 561901 h 712124"/>
              <a:gd name="connsiteX403" fmla="*/ 1959428 w 3997234"/>
              <a:gd name="connsiteY403" fmla="*/ 535775 h 712124"/>
              <a:gd name="connsiteX404" fmla="*/ 1913708 w 3997234"/>
              <a:gd name="connsiteY404" fmla="*/ 437804 h 712124"/>
              <a:gd name="connsiteX405" fmla="*/ 1907177 w 3997234"/>
              <a:gd name="connsiteY405" fmla="*/ 418210 h 712124"/>
              <a:gd name="connsiteX406" fmla="*/ 1867988 w 3997234"/>
              <a:gd name="connsiteY406" fmla="*/ 385552 h 712124"/>
              <a:gd name="connsiteX407" fmla="*/ 1828800 w 3997234"/>
              <a:gd name="connsiteY407" fmla="*/ 398615 h 712124"/>
              <a:gd name="connsiteX408" fmla="*/ 1763485 w 3997234"/>
              <a:gd name="connsiteY408" fmla="*/ 431272 h 712124"/>
              <a:gd name="connsiteX409" fmla="*/ 1698171 w 3997234"/>
              <a:gd name="connsiteY409" fmla="*/ 450867 h 712124"/>
              <a:gd name="connsiteX410" fmla="*/ 1626325 w 3997234"/>
              <a:gd name="connsiteY410" fmla="*/ 490055 h 712124"/>
              <a:gd name="connsiteX411" fmla="*/ 1613262 w 3997234"/>
              <a:gd name="connsiteY411" fmla="*/ 457398 h 712124"/>
              <a:gd name="connsiteX412" fmla="*/ 1600200 w 3997234"/>
              <a:gd name="connsiteY412" fmla="*/ 437804 h 712124"/>
              <a:gd name="connsiteX413" fmla="*/ 1574074 w 3997234"/>
              <a:gd name="connsiteY413" fmla="*/ 372490 h 712124"/>
              <a:gd name="connsiteX414" fmla="*/ 1561011 w 3997234"/>
              <a:gd name="connsiteY414" fmla="*/ 339832 h 712124"/>
              <a:gd name="connsiteX415" fmla="*/ 1541417 w 3997234"/>
              <a:gd name="connsiteY415" fmla="*/ 281050 h 712124"/>
              <a:gd name="connsiteX416" fmla="*/ 1521822 w 3997234"/>
              <a:gd name="connsiteY416" fmla="*/ 254924 h 712124"/>
              <a:gd name="connsiteX417" fmla="*/ 1495697 w 3997234"/>
              <a:gd name="connsiteY417" fmla="*/ 248392 h 712124"/>
              <a:gd name="connsiteX418" fmla="*/ 1443445 w 3997234"/>
              <a:gd name="connsiteY418" fmla="*/ 294112 h 712124"/>
              <a:gd name="connsiteX419" fmla="*/ 1417320 w 3997234"/>
              <a:gd name="connsiteY419" fmla="*/ 307175 h 712124"/>
              <a:gd name="connsiteX420" fmla="*/ 1378131 w 3997234"/>
              <a:gd name="connsiteY420" fmla="*/ 326770 h 712124"/>
              <a:gd name="connsiteX421" fmla="*/ 1358537 w 3997234"/>
              <a:gd name="connsiteY421" fmla="*/ 313707 h 712124"/>
              <a:gd name="connsiteX422" fmla="*/ 1338942 w 3997234"/>
              <a:gd name="connsiteY422" fmla="*/ 294112 h 712124"/>
              <a:gd name="connsiteX423" fmla="*/ 1293222 w 3997234"/>
              <a:gd name="connsiteY423" fmla="*/ 307175 h 712124"/>
              <a:gd name="connsiteX424" fmla="*/ 1214845 w 3997234"/>
              <a:gd name="connsiteY424" fmla="*/ 339832 h 712124"/>
              <a:gd name="connsiteX425" fmla="*/ 1123405 w 3997234"/>
              <a:gd name="connsiteY425" fmla="*/ 379021 h 712124"/>
              <a:gd name="connsiteX426" fmla="*/ 1084217 w 3997234"/>
              <a:gd name="connsiteY426" fmla="*/ 398615 h 712124"/>
              <a:gd name="connsiteX427" fmla="*/ 1012371 w 3997234"/>
              <a:gd name="connsiteY427" fmla="*/ 424741 h 712124"/>
              <a:gd name="connsiteX428" fmla="*/ 986245 w 3997234"/>
              <a:gd name="connsiteY428" fmla="*/ 444335 h 712124"/>
              <a:gd name="connsiteX429" fmla="*/ 953588 w 3997234"/>
              <a:gd name="connsiteY429" fmla="*/ 405147 h 712124"/>
              <a:gd name="connsiteX430" fmla="*/ 881742 w 3997234"/>
              <a:gd name="connsiteY430" fmla="*/ 307175 h 712124"/>
              <a:gd name="connsiteX431" fmla="*/ 842554 w 3997234"/>
              <a:gd name="connsiteY431" fmla="*/ 281050 h 712124"/>
              <a:gd name="connsiteX432" fmla="*/ 796834 w 3997234"/>
              <a:gd name="connsiteY432" fmla="*/ 352895 h 712124"/>
              <a:gd name="connsiteX433" fmla="*/ 790302 w 3997234"/>
              <a:gd name="connsiteY433" fmla="*/ 379021 h 712124"/>
              <a:gd name="connsiteX434" fmla="*/ 751114 w 3997234"/>
              <a:gd name="connsiteY434" fmla="*/ 437804 h 712124"/>
              <a:gd name="connsiteX435" fmla="*/ 757645 w 3997234"/>
              <a:gd name="connsiteY435" fmla="*/ 411678 h 712124"/>
              <a:gd name="connsiteX436" fmla="*/ 770708 w 3997234"/>
              <a:gd name="connsiteY436" fmla="*/ 385552 h 712124"/>
              <a:gd name="connsiteX437" fmla="*/ 783771 w 3997234"/>
              <a:gd name="connsiteY437" fmla="*/ 333301 h 712124"/>
              <a:gd name="connsiteX438" fmla="*/ 790302 w 3997234"/>
              <a:gd name="connsiteY438" fmla="*/ 307175 h 712124"/>
              <a:gd name="connsiteX439" fmla="*/ 790302 w 3997234"/>
              <a:gd name="connsiteY439" fmla="*/ 437804 h 712124"/>
              <a:gd name="connsiteX440" fmla="*/ 796834 w 3997234"/>
              <a:gd name="connsiteY440" fmla="*/ 588027 h 712124"/>
              <a:gd name="connsiteX441" fmla="*/ 829491 w 3997234"/>
              <a:gd name="connsiteY441" fmla="*/ 529244 h 712124"/>
              <a:gd name="connsiteX442" fmla="*/ 836022 w 3997234"/>
              <a:gd name="connsiteY442" fmla="*/ 490055 h 712124"/>
              <a:gd name="connsiteX443" fmla="*/ 855617 w 3997234"/>
              <a:gd name="connsiteY443" fmla="*/ 457398 h 712124"/>
              <a:gd name="connsiteX444" fmla="*/ 888274 w 3997234"/>
              <a:gd name="connsiteY444" fmla="*/ 392084 h 712124"/>
              <a:gd name="connsiteX445" fmla="*/ 914400 w 3997234"/>
              <a:gd name="connsiteY445" fmla="*/ 313707 h 712124"/>
              <a:gd name="connsiteX446" fmla="*/ 920931 w 3997234"/>
              <a:gd name="connsiteY446" fmla="*/ 287581 h 712124"/>
              <a:gd name="connsiteX447" fmla="*/ 953588 w 3997234"/>
              <a:gd name="connsiteY447" fmla="*/ 235330 h 712124"/>
              <a:gd name="connsiteX448" fmla="*/ 947057 w 3997234"/>
              <a:gd name="connsiteY448" fmla="*/ 267987 h 712124"/>
              <a:gd name="connsiteX449" fmla="*/ 933994 w 3997234"/>
              <a:gd name="connsiteY449" fmla="*/ 294112 h 712124"/>
              <a:gd name="connsiteX450" fmla="*/ 927462 w 3997234"/>
              <a:gd name="connsiteY450" fmla="*/ 333301 h 712124"/>
              <a:gd name="connsiteX451" fmla="*/ 914400 w 3997234"/>
              <a:gd name="connsiteY451" fmla="*/ 372490 h 712124"/>
              <a:gd name="connsiteX452" fmla="*/ 894805 w 3997234"/>
              <a:gd name="connsiteY452" fmla="*/ 437804 h 712124"/>
              <a:gd name="connsiteX453" fmla="*/ 901337 w 3997234"/>
              <a:gd name="connsiteY453" fmla="*/ 463930 h 712124"/>
              <a:gd name="connsiteX454" fmla="*/ 920931 w 3997234"/>
              <a:gd name="connsiteY454" fmla="*/ 431272 h 712124"/>
              <a:gd name="connsiteX455" fmla="*/ 947057 w 3997234"/>
              <a:gd name="connsiteY455" fmla="*/ 398615 h 712124"/>
              <a:gd name="connsiteX456" fmla="*/ 960120 w 3997234"/>
              <a:gd name="connsiteY456" fmla="*/ 379021 h 712124"/>
              <a:gd name="connsiteX457" fmla="*/ 999308 w 3997234"/>
              <a:gd name="connsiteY457" fmla="*/ 346364 h 712124"/>
              <a:gd name="connsiteX458" fmla="*/ 1031965 w 3997234"/>
              <a:gd name="connsiteY458" fmla="*/ 398615 h 712124"/>
              <a:gd name="connsiteX459" fmla="*/ 1038497 w 3997234"/>
              <a:gd name="connsiteY459" fmla="*/ 424741 h 712124"/>
              <a:gd name="connsiteX460" fmla="*/ 1077685 w 3997234"/>
              <a:gd name="connsiteY460" fmla="*/ 529244 h 712124"/>
              <a:gd name="connsiteX461" fmla="*/ 1084217 w 3997234"/>
              <a:gd name="connsiteY461" fmla="*/ 568432 h 712124"/>
              <a:gd name="connsiteX462" fmla="*/ 1110342 w 3997234"/>
              <a:gd name="connsiteY462" fmla="*/ 607621 h 712124"/>
              <a:gd name="connsiteX463" fmla="*/ 1136468 w 3997234"/>
              <a:gd name="connsiteY463" fmla="*/ 548838 h 712124"/>
              <a:gd name="connsiteX464" fmla="*/ 1188720 w 3997234"/>
              <a:gd name="connsiteY464" fmla="*/ 470461 h 712124"/>
              <a:gd name="connsiteX465" fmla="*/ 1214845 w 3997234"/>
              <a:gd name="connsiteY465" fmla="*/ 431272 h 712124"/>
              <a:gd name="connsiteX466" fmla="*/ 1247502 w 3997234"/>
              <a:gd name="connsiteY466" fmla="*/ 385552 h 712124"/>
              <a:gd name="connsiteX467" fmla="*/ 1286691 w 3997234"/>
              <a:gd name="connsiteY467" fmla="*/ 307175 h 712124"/>
              <a:gd name="connsiteX468" fmla="*/ 1306285 w 3997234"/>
              <a:gd name="connsiteY468" fmla="*/ 254924 h 712124"/>
              <a:gd name="connsiteX469" fmla="*/ 1319348 w 3997234"/>
              <a:gd name="connsiteY469" fmla="*/ 235330 h 712124"/>
              <a:gd name="connsiteX470" fmla="*/ 1338942 w 3997234"/>
              <a:gd name="connsiteY470" fmla="*/ 228798 h 712124"/>
              <a:gd name="connsiteX471" fmla="*/ 1384662 w 3997234"/>
              <a:gd name="connsiteY471" fmla="*/ 267987 h 712124"/>
              <a:gd name="connsiteX472" fmla="*/ 1430382 w 3997234"/>
              <a:gd name="connsiteY472" fmla="*/ 294112 h 712124"/>
              <a:gd name="connsiteX473" fmla="*/ 1449977 w 3997234"/>
              <a:gd name="connsiteY473" fmla="*/ 313707 h 712124"/>
              <a:gd name="connsiteX474" fmla="*/ 1476102 w 3997234"/>
              <a:gd name="connsiteY474" fmla="*/ 333301 h 712124"/>
              <a:gd name="connsiteX475" fmla="*/ 1541417 w 3997234"/>
              <a:gd name="connsiteY475" fmla="*/ 365958 h 712124"/>
              <a:gd name="connsiteX476" fmla="*/ 1606731 w 3997234"/>
              <a:gd name="connsiteY476" fmla="*/ 379021 h 712124"/>
              <a:gd name="connsiteX477" fmla="*/ 1711234 w 3997234"/>
              <a:gd name="connsiteY477" fmla="*/ 372490 h 712124"/>
              <a:gd name="connsiteX478" fmla="*/ 1770017 w 3997234"/>
              <a:gd name="connsiteY478" fmla="*/ 346364 h 712124"/>
              <a:gd name="connsiteX479" fmla="*/ 1789611 w 3997234"/>
              <a:gd name="connsiteY479" fmla="*/ 339832 h 712124"/>
              <a:gd name="connsiteX480" fmla="*/ 1841862 w 3997234"/>
              <a:gd name="connsiteY480" fmla="*/ 372490 h 712124"/>
              <a:gd name="connsiteX481" fmla="*/ 1848394 w 3997234"/>
              <a:gd name="connsiteY481" fmla="*/ 431272 h 712124"/>
              <a:gd name="connsiteX482" fmla="*/ 1854925 w 3997234"/>
              <a:gd name="connsiteY482" fmla="*/ 457398 h 712124"/>
              <a:gd name="connsiteX483" fmla="*/ 1874520 w 3997234"/>
              <a:gd name="connsiteY483" fmla="*/ 542307 h 712124"/>
              <a:gd name="connsiteX484" fmla="*/ 1887582 w 3997234"/>
              <a:gd name="connsiteY484" fmla="*/ 568432 h 712124"/>
              <a:gd name="connsiteX485" fmla="*/ 1913708 w 3997234"/>
              <a:gd name="connsiteY485" fmla="*/ 535775 h 712124"/>
              <a:gd name="connsiteX486" fmla="*/ 1933302 w 3997234"/>
              <a:gd name="connsiteY486" fmla="*/ 476992 h 712124"/>
              <a:gd name="connsiteX487" fmla="*/ 1939834 w 3997234"/>
              <a:gd name="connsiteY487" fmla="*/ 424741 h 712124"/>
              <a:gd name="connsiteX488" fmla="*/ 1946365 w 3997234"/>
              <a:gd name="connsiteY488" fmla="*/ 365958 h 712124"/>
              <a:gd name="connsiteX489" fmla="*/ 1959428 w 3997234"/>
              <a:gd name="connsiteY489" fmla="*/ 307175 h 712124"/>
              <a:gd name="connsiteX490" fmla="*/ 1952897 w 3997234"/>
              <a:gd name="connsiteY490" fmla="*/ 287581 h 7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3997234" h="712124">
                <a:moveTo>
                  <a:pt x="104502" y="209204"/>
                </a:moveTo>
                <a:cubicBezTo>
                  <a:pt x="115388" y="220090"/>
                  <a:pt x="127022" y="230275"/>
                  <a:pt x="137160" y="241861"/>
                </a:cubicBezTo>
                <a:cubicBezTo>
                  <a:pt x="158995" y="266815"/>
                  <a:pt x="143395" y="254332"/>
                  <a:pt x="156754" y="281050"/>
                </a:cubicBezTo>
                <a:cubicBezTo>
                  <a:pt x="180317" y="328175"/>
                  <a:pt x="159982" y="269523"/>
                  <a:pt x="182880" y="326770"/>
                </a:cubicBezTo>
                <a:cubicBezTo>
                  <a:pt x="187994" y="339554"/>
                  <a:pt x="190646" y="353248"/>
                  <a:pt x="195942" y="365958"/>
                </a:cubicBezTo>
                <a:cubicBezTo>
                  <a:pt x="201559" y="379439"/>
                  <a:pt x="209920" y="391666"/>
                  <a:pt x="215537" y="405147"/>
                </a:cubicBezTo>
                <a:cubicBezTo>
                  <a:pt x="220833" y="417857"/>
                  <a:pt x="222442" y="432019"/>
                  <a:pt x="228600" y="444335"/>
                </a:cubicBezTo>
                <a:cubicBezTo>
                  <a:pt x="235621" y="458377"/>
                  <a:pt x="246814" y="469963"/>
                  <a:pt x="254725" y="483524"/>
                </a:cubicBezTo>
                <a:cubicBezTo>
                  <a:pt x="262084" y="496139"/>
                  <a:pt x="267788" y="509649"/>
                  <a:pt x="274320" y="522712"/>
                </a:cubicBezTo>
                <a:cubicBezTo>
                  <a:pt x="278315" y="538692"/>
                  <a:pt x="284543" y="568610"/>
                  <a:pt x="293914" y="581495"/>
                </a:cubicBezTo>
                <a:cubicBezTo>
                  <a:pt x="304780" y="596435"/>
                  <a:pt x="320039" y="607621"/>
                  <a:pt x="333102" y="620684"/>
                </a:cubicBezTo>
                <a:cubicBezTo>
                  <a:pt x="359579" y="647161"/>
                  <a:pt x="344438" y="636148"/>
                  <a:pt x="378822" y="653341"/>
                </a:cubicBezTo>
                <a:cubicBezTo>
                  <a:pt x="387531" y="651164"/>
                  <a:pt x="397154" y="651264"/>
                  <a:pt x="404948" y="646810"/>
                </a:cubicBezTo>
                <a:cubicBezTo>
                  <a:pt x="419344" y="638584"/>
                  <a:pt x="434196" y="612135"/>
                  <a:pt x="444137" y="601090"/>
                </a:cubicBezTo>
                <a:cubicBezTo>
                  <a:pt x="456495" y="587359"/>
                  <a:pt x="470262" y="574964"/>
                  <a:pt x="483325" y="561901"/>
                </a:cubicBezTo>
                <a:lnTo>
                  <a:pt x="502920" y="542307"/>
                </a:lnTo>
                <a:cubicBezTo>
                  <a:pt x="507274" y="529244"/>
                  <a:pt x="512642" y="516476"/>
                  <a:pt x="515982" y="503118"/>
                </a:cubicBezTo>
                <a:cubicBezTo>
                  <a:pt x="519295" y="489866"/>
                  <a:pt x="523425" y="470512"/>
                  <a:pt x="529045" y="457398"/>
                </a:cubicBezTo>
                <a:cubicBezTo>
                  <a:pt x="532880" y="448449"/>
                  <a:pt x="538689" y="440389"/>
                  <a:pt x="542108" y="431272"/>
                </a:cubicBezTo>
                <a:cubicBezTo>
                  <a:pt x="545260" y="422867"/>
                  <a:pt x="545104" y="413398"/>
                  <a:pt x="548640" y="405147"/>
                </a:cubicBezTo>
                <a:cubicBezTo>
                  <a:pt x="551732" y="397932"/>
                  <a:pt x="558192" y="392573"/>
                  <a:pt x="561702" y="385552"/>
                </a:cubicBezTo>
                <a:cubicBezTo>
                  <a:pt x="564781" y="379394"/>
                  <a:pt x="565155" y="372116"/>
                  <a:pt x="568234" y="365958"/>
                </a:cubicBezTo>
                <a:cubicBezTo>
                  <a:pt x="572368" y="357690"/>
                  <a:pt x="597343" y="324378"/>
                  <a:pt x="600891" y="320238"/>
                </a:cubicBezTo>
                <a:cubicBezTo>
                  <a:pt x="615389" y="303324"/>
                  <a:pt x="628173" y="293956"/>
                  <a:pt x="646611" y="281050"/>
                </a:cubicBezTo>
                <a:cubicBezTo>
                  <a:pt x="659473" y="272047"/>
                  <a:pt x="672737" y="263633"/>
                  <a:pt x="685800" y="254924"/>
                </a:cubicBezTo>
                <a:lnTo>
                  <a:pt x="705394" y="241861"/>
                </a:lnTo>
                <a:cubicBezTo>
                  <a:pt x="720634" y="244038"/>
                  <a:pt x="736745" y="242866"/>
                  <a:pt x="751114" y="248392"/>
                </a:cubicBezTo>
                <a:cubicBezTo>
                  <a:pt x="765767" y="254028"/>
                  <a:pt x="775408" y="269553"/>
                  <a:pt x="790302" y="274518"/>
                </a:cubicBezTo>
                <a:cubicBezTo>
                  <a:pt x="808197" y="280483"/>
                  <a:pt x="814597" y="280707"/>
                  <a:pt x="829491" y="294112"/>
                </a:cubicBezTo>
                <a:cubicBezTo>
                  <a:pt x="845511" y="308530"/>
                  <a:pt x="875211" y="339832"/>
                  <a:pt x="875211" y="339832"/>
                </a:cubicBezTo>
                <a:cubicBezTo>
                  <a:pt x="889351" y="396396"/>
                  <a:pt x="868021" y="339174"/>
                  <a:pt x="907868" y="379021"/>
                </a:cubicBezTo>
                <a:cubicBezTo>
                  <a:pt x="914753" y="385906"/>
                  <a:pt x="916100" y="396693"/>
                  <a:pt x="920931" y="405147"/>
                </a:cubicBezTo>
                <a:cubicBezTo>
                  <a:pt x="924826" y="411962"/>
                  <a:pt x="928714" y="418933"/>
                  <a:pt x="933994" y="424741"/>
                </a:cubicBezTo>
                <a:cubicBezTo>
                  <a:pt x="950563" y="442967"/>
                  <a:pt x="968828" y="459575"/>
                  <a:pt x="986245" y="476992"/>
                </a:cubicBezTo>
                <a:cubicBezTo>
                  <a:pt x="992777" y="483524"/>
                  <a:pt x="998450" y="491045"/>
                  <a:pt x="1005840" y="496587"/>
                </a:cubicBezTo>
                <a:lnTo>
                  <a:pt x="1031965" y="516181"/>
                </a:lnTo>
                <a:cubicBezTo>
                  <a:pt x="1034142" y="522712"/>
                  <a:pt x="1034090" y="530486"/>
                  <a:pt x="1038497" y="535775"/>
                </a:cubicBezTo>
                <a:cubicBezTo>
                  <a:pt x="1043566" y="541858"/>
                  <a:pt x="1075276" y="562472"/>
                  <a:pt x="1084217" y="568432"/>
                </a:cubicBezTo>
                <a:cubicBezTo>
                  <a:pt x="1090748" y="564078"/>
                  <a:pt x="1096790" y="558880"/>
                  <a:pt x="1103811" y="555370"/>
                </a:cubicBezTo>
                <a:cubicBezTo>
                  <a:pt x="1109969" y="552291"/>
                  <a:pt x="1117803" y="552840"/>
                  <a:pt x="1123405" y="548838"/>
                </a:cubicBezTo>
                <a:cubicBezTo>
                  <a:pt x="1133427" y="541679"/>
                  <a:pt x="1140180" y="530727"/>
                  <a:pt x="1149531" y="522712"/>
                </a:cubicBezTo>
                <a:cubicBezTo>
                  <a:pt x="1155491" y="517604"/>
                  <a:pt x="1162594" y="514004"/>
                  <a:pt x="1169125" y="509650"/>
                </a:cubicBezTo>
                <a:cubicBezTo>
                  <a:pt x="1173479" y="503118"/>
                  <a:pt x="1177163" y="496086"/>
                  <a:pt x="1182188" y="490055"/>
                </a:cubicBezTo>
                <a:cubicBezTo>
                  <a:pt x="1188101" y="482959"/>
                  <a:pt x="1196658" y="478146"/>
                  <a:pt x="1201782" y="470461"/>
                </a:cubicBezTo>
                <a:cubicBezTo>
                  <a:pt x="1205601" y="464733"/>
                  <a:pt x="1205235" y="457025"/>
                  <a:pt x="1208314" y="450867"/>
                </a:cubicBezTo>
                <a:cubicBezTo>
                  <a:pt x="1211825" y="443846"/>
                  <a:pt x="1217023" y="437804"/>
                  <a:pt x="1221377" y="431272"/>
                </a:cubicBezTo>
                <a:cubicBezTo>
                  <a:pt x="1223554" y="422564"/>
                  <a:pt x="1223894" y="413176"/>
                  <a:pt x="1227908" y="405147"/>
                </a:cubicBezTo>
                <a:cubicBezTo>
                  <a:pt x="1234929" y="391105"/>
                  <a:pt x="1254034" y="365958"/>
                  <a:pt x="1254034" y="365958"/>
                </a:cubicBezTo>
                <a:cubicBezTo>
                  <a:pt x="1256211" y="359427"/>
                  <a:pt x="1256746" y="352092"/>
                  <a:pt x="1260565" y="346364"/>
                </a:cubicBezTo>
                <a:cubicBezTo>
                  <a:pt x="1270622" y="331279"/>
                  <a:pt x="1285297" y="323345"/>
                  <a:pt x="1299754" y="313707"/>
                </a:cubicBezTo>
                <a:cubicBezTo>
                  <a:pt x="1304108" y="307175"/>
                  <a:pt x="1307266" y="299663"/>
                  <a:pt x="1312817" y="294112"/>
                </a:cubicBezTo>
                <a:cubicBezTo>
                  <a:pt x="1354532" y="252397"/>
                  <a:pt x="1449615" y="286145"/>
                  <a:pt x="1482634" y="287581"/>
                </a:cubicBezTo>
                <a:cubicBezTo>
                  <a:pt x="1491343" y="294112"/>
                  <a:pt x="1501791" y="298812"/>
                  <a:pt x="1508760" y="307175"/>
                </a:cubicBezTo>
                <a:cubicBezTo>
                  <a:pt x="1513168" y="312464"/>
                  <a:pt x="1511064" y="321335"/>
                  <a:pt x="1515291" y="326770"/>
                </a:cubicBezTo>
                <a:cubicBezTo>
                  <a:pt x="1526633" y="341352"/>
                  <a:pt x="1554480" y="365958"/>
                  <a:pt x="1554480" y="365958"/>
                </a:cubicBezTo>
                <a:cubicBezTo>
                  <a:pt x="1608001" y="473003"/>
                  <a:pt x="1538517" y="340874"/>
                  <a:pt x="1600200" y="437804"/>
                </a:cubicBezTo>
                <a:cubicBezTo>
                  <a:pt x="1608041" y="450125"/>
                  <a:pt x="1611520" y="464957"/>
                  <a:pt x="1619794" y="476992"/>
                </a:cubicBezTo>
                <a:cubicBezTo>
                  <a:pt x="1635589" y="499967"/>
                  <a:pt x="1657700" y="518399"/>
                  <a:pt x="1672045" y="542307"/>
                </a:cubicBezTo>
                <a:cubicBezTo>
                  <a:pt x="1705173" y="597518"/>
                  <a:pt x="1677221" y="553472"/>
                  <a:pt x="1711234" y="601090"/>
                </a:cubicBezTo>
                <a:cubicBezTo>
                  <a:pt x="1715797" y="607478"/>
                  <a:pt x="1718746" y="615133"/>
                  <a:pt x="1724297" y="620684"/>
                </a:cubicBezTo>
                <a:cubicBezTo>
                  <a:pt x="1729848" y="626235"/>
                  <a:pt x="1737861" y="628722"/>
                  <a:pt x="1743891" y="633747"/>
                </a:cubicBezTo>
                <a:cubicBezTo>
                  <a:pt x="1750987" y="639660"/>
                  <a:pt x="1756954" y="646810"/>
                  <a:pt x="1763485" y="653341"/>
                </a:cubicBezTo>
                <a:cubicBezTo>
                  <a:pt x="1767839" y="631570"/>
                  <a:pt x="1769527" y="609090"/>
                  <a:pt x="1776548" y="588027"/>
                </a:cubicBezTo>
                <a:cubicBezTo>
                  <a:pt x="1778725" y="581495"/>
                  <a:pt x="1781268" y="575074"/>
                  <a:pt x="1783080" y="568432"/>
                </a:cubicBezTo>
                <a:cubicBezTo>
                  <a:pt x="1787804" y="551112"/>
                  <a:pt x="1796142" y="516181"/>
                  <a:pt x="1796142" y="516181"/>
                </a:cubicBezTo>
                <a:cubicBezTo>
                  <a:pt x="1798319" y="490055"/>
                  <a:pt x="1797769" y="463557"/>
                  <a:pt x="1802674" y="437804"/>
                </a:cubicBezTo>
                <a:cubicBezTo>
                  <a:pt x="1806911" y="415558"/>
                  <a:pt x="1825419" y="371144"/>
                  <a:pt x="1835331" y="346364"/>
                </a:cubicBezTo>
                <a:cubicBezTo>
                  <a:pt x="1837508" y="335478"/>
                  <a:pt x="1837268" y="323813"/>
                  <a:pt x="1841862" y="313707"/>
                </a:cubicBezTo>
                <a:cubicBezTo>
                  <a:pt x="1858427" y="277264"/>
                  <a:pt x="1861883" y="278588"/>
                  <a:pt x="1887582" y="261455"/>
                </a:cubicBezTo>
                <a:cubicBezTo>
                  <a:pt x="1938185" y="274107"/>
                  <a:pt x="1925862" y="267078"/>
                  <a:pt x="1985554" y="326770"/>
                </a:cubicBezTo>
                <a:cubicBezTo>
                  <a:pt x="2093479" y="434695"/>
                  <a:pt x="2042870" y="388787"/>
                  <a:pt x="2155371" y="483524"/>
                </a:cubicBezTo>
                <a:cubicBezTo>
                  <a:pt x="2204279" y="524710"/>
                  <a:pt x="2179124" y="511036"/>
                  <a:pt x="2233748" y="529244"/>
                </a:cubicBezTo>
                <a:cubicBezTo>
                  <a:pt x="2244634" y="537953"/>
                  <a:pt x="2255252" y="547006"/>
                  <a:pt x="2266405" y="555370"/>
                </a:cubicBezTo>
                <a:cubicBezTo>
                  <a:pt x="2272685" y="560080"/>
                  <a:pt x="2278150" y="568432"/>
                  <a:pt x="2286000" y="568432"/>
                </a:cubicBezTo>
                <a:cubicBezTo>
                  <a:pt x="2293850" y="568432"/>
                  <a:pt x="2299063" y="559724"/>
                  <a:pt x="2305594" y="555370"/>
                </a:cubicBezTo>
                <a:cubicBezTo>
                  <a:pt x="2322870" y="486261"/>
                  <a:pt x="2299414" y="567640"/>
                  <a:pt x="2325188" y="509650"/>
                </a:cubicBezTo>
                <a:cubicBezTo>
                  <a:pt x="2330780" y="497067"/>
                  <a:pt x="2333545" y="483402"/>
                  <a:pt x="2338251" y="470461"/>
                </a:cubicBezTo>
                <a:cubicBezTo>
                  <a:pt x="2342258" y="459443"/>
                  <a:pt x="2347412" y="448860"/>
                  <a:pt x="2351314" y="437804"/>
                </a:cubicBezTo>
                <a:cubicBezTo>
                  <a:pt x="2360480" y="411835"/>
                  <a:pt x="2377440" y="359427"/>
                  <a:pt x="2377440" y="359427"/>
                </a:cubicBezTo>
                <a:cubicBezTo>
                  <a:pt x="2379617" y="346364"/>
                  <a:pt x="2380166" y="332923"/>
                  <a:pt x="2383971" y="320238"/>
                </a:cubicBezTo>
                <a:cubicBezTo>
                  <a:pt x="2386769" y="310912"/>
                  <a:pt x="2393080" y="303009"/>
                  <a:pt x="2397034" y="294112"/>
                </a:cubicBezTo>
                <a:cubicBezTo>
                  <a:pt x="2401796" y="283398"/>
                  <a:pt x="2404483" y="271748"/>
                  <a:pt x="2410097" y="261455"/>
                </a:cubicBezTo>
                <a:cubicBezTo>
                  <a:pt x="2417615" y="247673"/>
                  <a:pt x="2436222" y="222267"/>
                  <a:pt x="2436222" y="222267"/>
                </a:cubicBezTo>
                <a:cubicBezTo>
                  <a:pt x="2497505" y="259036"/>
                  <a:pt x="2444609" y="220332"/>
                  <a:pt x="2488474" y="274518"/>
                </a:cubicBezTo>
                <a:cubicBezTo>
                  <a:pt x="2517597" y="310494"/>
                  <a:pt x="2547185" y="346291"/>
                  <a:pt x="2579914" y="379021"/>
                </a:cubicBezTo>
                <a:cubicBezTo>
                  <a:pt x="2592977" y="392084"/>
                  <a:pt x="2606675" y="404541"/>
                  <a:pt x="2619102" y="418210"/>
                </a:cubicBezTo>
                <a:cubicBezTo>
                  <a:pt x="2638323" y="439353"/>
                  <a:pt x="2648268" y="459678"/>
                  <a:pt x="2671354" y="476992"/>
                </a:cubicBezTo>
                <a:cubicBezTo>
                  <a:pt x="2679143" y="482834"/>
                  <a:pt x="2689026" y="485224"/>
                  <a:pt x="2697480" y="490055"/>
                </a:cubicBezTo>
                <a:cubicBezTo>
                  <a:pt x="2704295" y="493950"/>
                  <a:pt x="2710543" y="498764"/>
                  <a:pt x="2717074" y="503118"/>
                </a:cubicBezTo>
                <a:cubicBezTo>
                  <a:pt x="2719699" y="499837"/>
                  <a:pt x="2751462" y="462068"/>
                  <a:pt x="2756262" y="450867"/>
                </a:cubicBezTo>
                <a:cubicBezTo>
                  <a:pt x="2759798" y="442616"/>
                  <a:pt x="2759642" y="433146"/>
                  <a:pt x="2762794" y="424741"/>
                </a:cubicBezTo>
                <a:cubicBezTo>
                  <a:pt x="2766213" y="415624"/>
                  <a:pt x="2771903" y="407512"/>
                  <a:pt x="2775857" y="398615"/>
                </a:cubicBezTo>
                <a:cubicBezTo>
                  <a:pt x="2780619" y="387901"/>
                  <a:pt x="2784913" y="376976"/>
                  <a:pt x="2788920" y="365958"/>
                </a:cubicBezTo>
                <a:cubicBezTo>
                  <a:pt x="2793625" y="353018"/>
                  <a:pt x="2795824" y="339086"/>
                  <a:pt x="2801982" y="326770"/>
                </a:cubicBezTo>
                <a:cubicBezTo>
                  <a:pt x="2806850" y="317033"/>
                  <a:pt x="2815250" y="309502"/>
                  <a:pt x="2821577" y="300644"/>
                </a:cubicBezTo>
                <a:cubicBezTo>
                  <a:pt x="2826140" y="294256"/>
                  <a:pt x="2830286" y="287581"/>
                  <a:pt x="2834640" y="281050"/>
                </a:cubicBezTo>
                <a:cubicBezTo>
                  <a:pt x="2882669" y="293057"/>
                  <a:pt x="2844776" y="278125"/>
                  <a:pt x="2893422" y="326770"/>
                </a:cubicBezTo>
                <a:cubicBezTo>
                  <a:pt x="2898973" y="332321"/>
                  <a:pt x="2906629" y="335269"/>
                  <a:pt x="2913017" y="339832"/>
                </a:cubicBezTo>
                <a:cubicBezTo>
                  <a:pt x="2921875" y="346159"/>
                  <a:pt x="2930950" y="352259"/>
                  <a:pt x="2939142" y="359427"/>
                </a:cubicBezTo>
                <a:cubicBezTo>
                  <a:pt x="2948410" y="367537"/>
                  <a:pt x="2955917" y="377537"/>
                  <a:pt x="2965268" y="385552"/>
                </a:cubicBezTo>
                <a:cubicBezTo>
                  <a:pt x="2971228" y="390661"/>
                  <a:pt x="2978995" y="393400"/>
                  <a:pt x="2984862" y="398615"/>
                </a:cubicBezTo>
                <a:cubicBezTo>
                  <a:pt x="2998669" y="410888"/>
                  <a:pt x="3010988" y="424741"/>
                  <a:pt x="3024051" y="437804"/>
                </a:cubicBezTo>
                <a:cubicBezTo>
                  <a:pt x="3030582" y="444335"/>
                  <a:pt x="3034882" y="454477"/>
                  <a:pt x="3043645" y="457398"/>
                </a:cubicBezTo>
                <a:lnTo>
                  <a:pt x="3063240" y="463930"/>
                </a:lnTo>
                <a:cubicBezTo>
                  <a:pt x="3069771" y="461753"/>
                  <a:pt x="3077106" y="461217"/>
                  <a:pt x="3082834" y="457398"/>
                </a:cubicBezTo>
                <a:cubicBezTo>
                  <a:pt x="3108435" y="440330"/>
                  <a:pt x="3101757" y="429915"/>
                  <a:pt x="3122022" y="405147"/>
                </a:cubicBezTo>
                <a:cubicBezTo>
                  <a:pt x="3155065" y="364761"/>
                  <a:pt x="3147790" y="370432"/>
                  <a:pt x="3180805" y="359427"/>
                </a:cubicBezTo>
                <a:cubicBezTo>
                  <a:pt x="3187337" y="363781"/>
                  <a:pt x="3194849" y="366939"/>
                  <a:pt x="3200400" y="372490"/>
                </a:cubicBezTo>
                <a:cubicBezTo>
                  <a:pt x="3258739" y="430829"/>
                  <a:pt x="3203414" y="382538"/>
                  <a:pt x="3239588" y="424741"/>
                </a:cubicBezTo>
                <a:cubicBezTo>
                  <a:pt x="3247603" y="434092"/>
                  <a:pt x="3256363" y="442852"/>
                  <a:pt x="3265714" y="450867"/>
                </a:cubicBezTo>
                <a:cubicBezTo>
                  <a:pt x="3271674" y="455976"/>
                  <a:pt x="3279757" y="458379"/>
                  <a:pt x="3285308" y="463930"/>
                </a:cubicBezTo>
                <a:cubicBezTo>
                  <a:pt x="3293005" y="471627"/>
                  <a:pt x="3298371" y="481347"/>
                  <a:pt x="3304902" y="490055"/>
                </a:cubicBezTo>
                <a:cubicBezTo>
                  <a:pt x="3331028" y="485701"/>
                  <a:pt x="3357308" y="482186"/>
                  <a:pt x="3383280" y="476992"/>
                </a:cubicBezTo>
                <a:cubicBezTo>
                  <a:pt x="3390031" y="475642"/>
                  <a:pt x="3397671" y="474970"/>
                  <a:pt x="3402874" y="470461"/>
                </a:cubicBezTo>
                <a:cubicBezTo>
                  <a:pt x="3430795" y="446263"/>
                  <a:pt x="3451693" y="414252"/>
                  <a:pt x="3481251" y="392084"/>
                </a:cubicBezTo>
                <a:cubicBezTo>
                  <a:pt x="3532163" y="353901"/>
                  <a:pt x="3484768" y="393257"/>
                  <a:pt x="3526971" y="346364"/>
                </a:cubicBezTo>
                <a:cubicBezTo>
                  <a:pt x="3539329" y="332632"/>
                  <a:pt x="3566160" y="307175"/>
                  <a:pt x="3566160" y="307175"/>
                </a:cubicBezTo>
                <a:cubicBezTo>
                  <a:pt x="3600697" y="318689"/>
                  <a:pt x="3574605" y="304859"/>
                  <a:pt x="3598817" y="339832"/>
                </a:cubicBezTo>
                <a:cubicBezTo>
                  <a:pt x="3612947" y="360241"/>
                  <a:pt x="3629201" y="379096"/>
                  <a:pt x="3644537" y="398615"/>
                </a:cubicBezTo>
                <a:cubicBezTo>
                  <a:pt x="3674403" y="436627"/>
                  <a:pt x="3659718" y="423976"/>
                  <a:pt x="3690257" y="444335"/>
                </a:cubicBezTo>
                <a:cubicBezTo>
                  <a:pt x="3696232" y="453298"/>
                  <a:pt x="3712137" y="479932"/>
                  <a:pt x="3722914" y="483524"/>
                </a:cubicBezTo>
                <a:lnTo>
                  <a:pt x="3742508" y="476992"/>
                </a:lnTo>
                <a:cubicBezTo>
                  <a:pt x="3751217" y="468284"/>
                  <a:pt x="3761245" y="460719"/>
                  <a:pt x="3768634" y="450867"/>
                </a:cubicBezTo>
                <a:cubicBezTo>
                  <a:pt x="3774476" y="443078"/>
                  <a:pt x="3776969" y="433252"/>
                  <a:pt x="3781697" y="424741"/>
                </a:cubicBezTo>
                <a:cubicBezTo>
                  <a:pt x="3787862" y="413644"/>
                  <a:pt x="3795614" y="403439"/>
                  <a:pt x="3801291" y="392084"/>
                </a:cubicBezTo>
                <a:cubicBezTo>
                  <a:pt x="3804370" y="385926"/>
                  <a:pt x="3804743" y="378648"/>
                  <a:pt x="3807822" y="372490"/>
                </a:cubicBezTo>
                <a:cubicBezTo>
                  <a:pt x="3811333" y="365469"/>
                  <a:pt x="3817697" y="360068"/>
                  <a:pt x="3820885" y="352895"/>
                </a:cubicBezTo>
                <a:cubicBezTo>
                  <a:pt x="3826477" y="340312"/>
                  <a:pt x="3833948" y="313707"/>
                  <a:pt x="3833948" y="313707"/>
                </a:cubicBezTo>
                <a:cubicBezTo>
                  <a:pt x="3842657" y="326770"/>
                  <a:pt x="3852450" y="339171"/>
                  <a:pt x="3860074" y="352895"/>
                </a:cubicBezTo>
                <a:cubicBezTo>
                  <a:pt x="3891837" y="410068"/>
                  <a:pt x="3886318" y="419436"/>
                  <a:pt x="3918857" y="457398"/>
                </a:cubicBezTo>
                <a:cubicBezTo>
                  <a:pt x="3924868" y="464411"/>
                  <a:pt x="3931920" y="470461"/>
                  <a:pt x="3938451" y="476992"/>
                </a:cubicBezTo>
                <a:cubicBezTo>
                  <a:pt x="3940628" y="470461"/>
                  <a:pt x="3943434" y="464106"/>
                  <a:pt x="3944982" y="457398"/>
                </a:cubicBezTo>
                <a:cubicBezTo>
                  <a:pt x="3949974" y="435764"/>
                  <a:pt x="3951515" y="413305"/>
                  <a:pt x="3958045" y="392084"/>
                </a:cubicBezTo>
                <a:cubicBezTo>
                  <a:pt x="3962086" y="378951"/>
                  <a:pt x="3982203" y="361394"/>
                  <a:pt x="3990702" y="352895"/>
                </a:cubicBezTo>
                <a:cubicBezTo>
                  <a:pt x="3992879" y="346364"/>
                  <a:pt x="3997234" y="340186"/>
                  <a:pt x="3997234" y="333301"/>
                </a:cubicBezTo>
                <a:cubicBezTo>
                  <a:pt x="3997234" y="326416"/>
                  <a:pt x="3991749" y="320512"/>
                  <a:pt x="3990702" y="313707"/>
                </a:cubicBezTo>
                <a:cubicBezTo>
                  <a:pt x="3987375" y="292081"/>
                  <a:pt x="3986348" y="270164"/>
                  <a:pt x="3984171" y="248392"/>
                </a:cubicBezTo>
                <a:cubicBezTo>
                  <a:pt x="3971108" y="250569"/>
                  <a:pt x="3957830" y="251712"/>
                  <a:pt x="3944982" y="254924"/>
                </a:cubicBezTo>
                <a:cubicBezTo>
                  <a:pt x="3931624" y="258264"/>
                  <a:pt x="3919033" y="264204"/>
                  <a:pt x="3905794" y="267987"/>
                </a:cubicBezTo>
                <a:cubicBezTo>
                  <a:pt x="3888531" y="272919"/>
                  <a:pt x="3871018" y="276938"/>
                  <a:pt x="3853542" y="281050"/>
                </a:cubicBezTo>
                <a:cubicBezTo>
                  <a:pt x="3834004" y="285647"/>
                  <a:pt x="3814298" y="289515"/>
                  <a:pt x="3794760" y="294112"/>
                </a:cubicBezTo>
                <a:cubicBezTo>
                  <a:pt x="3777284" y="298224"/>
                  <a:pt x="3760034" y="303280"/>
                  <a:pt x="3742508" y="307175"/>
                </a:cubicBezTo>
                <a:cubicBezTo>
                  <a:pt x="3701242" y="316345"/>
                  <a:pt x="3659807" y="324736"/>
                  <a:pt x="3618411" y="333301"/>
                </a:cubicBezTo>
                <a:cubicBezTo>
                  <a:pt x="3596669" y="337799"/>
                  <a:pt x="3575128" y="343610"/>
                  <a:pt x="3553097" y="346364"/>
                </a:cubicBezTo>
                <a:lnTo>
                  <a:pt x="3500845" y="352895"/>
                </a:lnTo>
                <a:cubicBezTo>
                  <a:pt x="3492137" y="357249"/>
                  <a:pt x="3483760" y="362342"/>
                  <a:pt x="3474720" y="365958"/>
                </a:cubicBezTo>
                <a:cubicBezTo>
                  <a:pt x="3461935" y="371072"/>
                  <a:pt x="3448594" y="383375"/>
                  <a:pt x="3435531" y="379021"/>
                </a:cubicBezTo>
                <a:cubicBezTo>
                  <a:pt x="3426768" y="376100"/>
                  <a:pt x="3447736" y="364969"/>
                  <a:pt x="3455125" y="359427"/>
                </a:cubicBezTo>
                <a:cubicBezTo>
                  <a:pt x="3465281" y="351810"/>
                  <a:pt x="3477626" y="347449"/>
                  <a:pt x="3487782" y="339832"/>
                </a:cubicBezTo>
                <a:cubicBezTo>
                  <a:pt x="3495172" y="334290"/>
                  <a:pt x="3499115" y="324369"/>
                  <a:pt x="3507377" y="320238"/>
                </a:cubicBezTo>
                <a:cubicBezTo>
                  <a:pt x="3517306" y="315274"/>
                  <a:pt x="3529148" y="315884"/>
                  <a:pt x="3540034" y="313707"/>
                </a:cubicBezTo>
                <a:cubicBezTo>
                  <a:pt x="3543778" y="309963"/>
                  <a:pt x="3572691" y="283610"/>
                  <a:pt x="3572691" y="274518"/>
                </a:cubicBezTo>
                <a:cubicBezTo>
                  <a:pt x="3572691" y="266668"/>
                  <a:pt x="3563982" y="261455"/>
                  <a:pt x="3559628" y="254924"/>
                </a:cubicBezTo>
                <a:cubicBezTo>
                  <a:pt x="3529148" y="257101"/>
                  <a:pt x="3498439" y="257134"/>
                  <a:pt x="3468188" y="261455"/>
                </a:cubicBezTo>
                <a:cubicBezTo>
                  <a:pt x="3437085" y="265898"/>
                  <a:pt x="3399163" y="285066"/>
                  <a:pt x="3370217" y="294112"/>
                </a:cubicBezTo>
                <a:cubicBezTo>
                  <a:pt x="3353081" y="299467"/>
                  <a:pt x="3334775" y="300871"/>
                  <a:pt x="3317965" y="307175"/>
                </a:cubicBezTo>
                <a:cubicBezTo>
                  <a:pt x="3282364" y="320525"/>
                  <a:pt x="3247470" y="335890"/>
                  <a:pt x="3213462" y="352895"/>
                </a:cubicBezTo>
                <a:cubicBezTo>
                  <a:pt x="3166245" y="376505"/>
                  <a:pt x="3188443" y="368948"/>
                  <a:pt x="3148148" y="379021"/>
                </a:cubicBezTo>
                <a:cubicBezTo>
                  <a:pt x="3141617" y="383375"/>
                  <a:pt x="3129335" y="399895"/>
                  <a:pt x="3128554" y="392084"/>
                </a:cubicBezTo>
                <a:cubicBezTo>
                  <a:pt x="3123511" y="341655"/>
                  <a:pt x="3140648" y="320808"/>
                  <a:pt x="3154680" y="281050"/>
                </a:cubicBezTo>
                <a:cubicBezTo>
                  <a:pt x="3163845" y="255081"/>
                  <a:pt x="3168489" y="227304"/>
                  <a:pt x="3180805" y="202672"/>
                </a:cubicBezTo>
                <a:cubicBezTo>
                  <a:pt x="3185159" y="193964"/>
                  <a:pt x="3190373" y="185634"/>
                  <a:pt x="3193868" y="176547"/>
                </a:cubicBezTo>
                <a:cubicBezTo>
                  <a:pt x="3201282" y="157269"/>
                  <a:pt x="3205518" y="136829"/>
                  <a:pt x="3213462" y="117764"/>
                </a:cubicBezTo>
                <a:cubicBezTo>
                  <a:pt x="3216481" y="110518"/>
                  <a:pt x="3233972" y="95688"/>
                  <a:pt x="3226525" y="98170"/>
                </a:cubicBezTo>
                <a:cubicBezTo>
                  <a:pt x="3194196" y="108946"/>
                  <a:pt x="3161264" y="122074"/>
                  <a:pt x="3135085" y="143890"/>
                </a:cubicBezTo>
                <a:cubicBezTo>
                  <a:pt x="3109832" y="164935"/>
                  <a:pt x="3078539" y="192660"/>
                  <a:pt x="3050177" y="209204"/>
                </a:cubicBezTo>
                <a:cubicBezTo>
                  <a:pt x="2878836" y="309153"/>
                  <a:pt x="2998198" y="224265"/>
                  <a:pt x="2834640" y="333301"/>
                </a:cubicBezTo>
                <a:cubicBezTo>
                  <a:pt x="2828108" y="337655"/>
                  <a:pt x="2821076" y="341339"/>
                  <a:pt x="2815045" y="346364"/>
                </a:cubicBezTo>
                <a:cubicBezTo>
                  <a:pt x="2807949" y="352277"/>
                  <a:pt x="2801982" y="359427"/>
                  <a:pt x="2795451" y="365958"/>
                </a:cubicBezTo>
                <a:cubicBezTo>
                  <a:pt x="2793274" y="372489"/>
                  <a:pt x="2795078" y="388631"/>
                  <a:pt x="2788920" y="385552"/>
                </a:cubicBezTo>
                <a:cubicBezTo>
                  <a:pt x="2780891" y="381538"/>
                  <a:pt x="2783864" y="368281"/>
                  <a:pt x="2782388" y="359427"/>
                </a:cubicBezTo>
                <a:cubicBezTo>
                  <a:pt x="2779502" y="342113"/>
                  <a:pt x="2778034" y="324592"/>
                  <a:pt x="2775857" y="307175"/>
                </a:cubicBezTo>
                <a:cubicBezTo>
                  <a:pt x="2707018" y="324386"/>
                  <a:pt x="2809435" y="296773"/>
                  <a:pt x="2697480" y="339832"/>
                </a:cubicBezTo>
                <a:cubicBezTo>
                  <a:pt x="2687118" y="343817"/>
                  <a:pt x="2675708" y="344187"/>
                  <a:pt x="2664822" y="346364"/>
                </a:cubicBezTo>
                <a:cubicBezTo>
                  <a:pt x="2579755" y="388898"/>
                  <a:pt x="2643989" y="359277"/>
                  <a:pt x="2540725" y="398615"/>
                </a:cubicBezTo>
                <a:cubicBezTo>
                  <a:pt x="2518813" y="406962"/>
                  <a:pt x="2475411" y="424741"/>
                  <a:pt x="2475411" y="424741"/>
                </a:cubicBezTo>
                <a:cubicBezTo>
                  <a:pt x="2473234" y="416032"/>
                  <a:pt x="2467120" y="407417"/>
                  <a:pt x="2468880" y="398615"/>
                </a:cubicBezTo>
                <a:cubicBezTo>
                  <a:pt x="2471744" y="384294"/>
                  <a:pt x="2482431" y="372722"/>
                  <a:pt x="2488474" y="359427"/>
                </a:cubicBezTo>
                <a:cubicBezTo>
                  <a:pt x="2493326" y="348754"/>
                  <a:pt x="2497420" y="337748"/>
                  <a:pt x="2501537" y="326770"/>
                </a:cubicBezTo>
                <a:cubicBezTo>
                  <a:pt x="2503954" y="320323"/>
                  <a:pt x="2504724" y="313194"/>
                  <a:pt x="2508068" y="307175"/>
                </a:cubicBezTo>
                <a:cubicBezTo>
                  <a:pt x="2515692" y="293451"/>
                  <a:pt x="2549289" y="263674"/>
                  <a:pt x="2534194" y="267987"/>
                </a:cubicBezTo>
                <a:lnTo>
                  <a:pt x="2442754" y="294112"/>
                </a:lnTo>
                <a:cubicBezTo>
                  <a:pt x="2376895" y="341156"/>
                  <a:pt x="2386933" y="336464"/>
                  <a:pt x="2292531" y="385552"/>
                </a:cubicBezTo>
                <a:cubicBezTo>
                  <a:pt x="2273507" y="395444"/>
                  <a:pt x="2253079" y="402399"/>
                  <a:pt x="2233748" y="411678"/>
                </a:cubicBezTo>
                <a:cubicBezTo>
                  <a:pt x="2198637" y="428531"/>
                  <a:pt x="2165406" y="449467"/>
                  <a:pt x="2129245" y="463930"/>
                </a:cubicBezTo>
                <a:cubicBezTo>
                  <a:pt x="2084801" y="481707"/>
                  <a:pt x="2106641" y="470960"/>
                  <a:pt x="2063931" y="496587"/>
                </a:cubicBezTo>
                <a:cubicBezTo>
                  <a:pt x="2061754" y="490055"/>
                  <a:pt x="2055509" y="483612"/>
                  <a:pt x="2057400" y="476992"/>
                </a:cubicBezTo>
                <a:cubicBezTo>
                  <a:pt x="2060390" y="466525"/>
                  <a:pt x="2070956" y="459924"/>
                  <a:pt x="2076994" y="450867"/>
                </a:cubicBezTo>
                <a:cubicBezTo>
                  <a:pt x="2134691" y="364322"/>
                  <a:pt x="2033260" y="494202"/>
                  <a:pt x="2161902" y="339832"/>
                </a:cubicBezTo>
                <a:cubicBezTo>
                  <a:pt x="2172788" y="326769"/>
                  <a:pt x="2183792" y="313804"/>
                  <a:pt x="2194560" y="300644"/>
                </a:cubicBezTo>
                <a:cubicBezTo>
                  <a:pt x="2203388" y="289855"/>
                  <a:pt x="2210828" y="277844"/>
                  <a:pt x="2220685" y="267987"/>
                </a:cubicBezTo>
                <a:cubicBezTo>
                  <a:pt x="2222862" y="265810"/>
                  <a:pt x="2229971" y="260078"/>
                  <a:pt x="2227217" y="261455"/>
                </a:cubicBezTo>
                <a:cubicBezTo>
                  <a:pt x="2214154" y="267987"/>
                  <a:pt x="2200887" y="274126"/>
                  <a:pt x="2188028" y="281050"/>
                </a:cubicBezTo>
                <a:cubicBezTo>
                  <a:pt x="2172573" y="289372"/>
                  <a:pt x="2158008" y="299325"/>
                  <a:pt x="2142308" y="307175"/>
                </a:cubicBezTo>
                <a:cubicBezTo>
                  <a:pt x="2111530" y="322564"/>
                  <a:pt x="2034696" y="359957"/>
                  <a:pt x="1992085" y="372490"/>
                </a:cubicBezTo>
                <a:cubicBezTo>
                  <a:pt x="1972828" y="378154"/>
                  <a:pt x="1952559" y="379888"/>
                  <a:pt x="1933302" y="385552"/>
                </a:cubicBezTo>
                <a:cubicBezTo>
                  <a:pt x="1827618" y="416636"/>
                  <a:pt x="1928613" y="397221"/>
                  <a:pt x="1841862" y="411678"/>
                </a:cubicBezTo>
                <a:cubicBezTo>
                  <a:pt x="1826622" y="420387"/>
                  <a:pt x="1813695" y="437804"/>
                  <a:pt x="1796142" y="437804"/>
                </a:cubicBezTo>
                <a:cubicBezTo>
                  <a:pt x="1787165" y="437804"/>
                  <a:pt x="1789611" y="420655"/>
                  <a:pt x="1789611" y="411678"/>
                </a:cubicBezTo>
                <a:cubicBezTo>
                  <a:pt x="1789611" y="388111"/>
                  <a:pt x="1816540" y="347049"/>
                  <a:pt x="1822268" y="333301"/>
                </a:cubicBezTo>
                <a:cubicBezTo>
                  <a:pt x="1825721" y="325015"/>
                  <a:pt x="1825961" y="315691"/>
                  <a:pt x="1828800" y="307175"/>
                </a:cubicBezTo>
                <a:cubicBezTo>
                  <a:pt x="1832507" y="296053"/>
                  <a:pt x="1837745" y="285496"/>
                  <a:pt x="1841862" y="274518"/>
                </a:cubicBezTo>
                <a:cubicBezTo>
                  <a:pt x="1844279" y="268072"/>
                  <a:pt x="1854412" y="251580"/>
                  <a:pt x="1848394" y="254924"/>
                </a:cubicBezTo>
                <a:cubicBezTo>
                  <a:pt x="1803886" y="279651"/>
                  <a:pt x="1779450" y="313344"/>
                  <a:pt x="1743891" y="346364"/>
                </a:cubicBezTo>
                <a:cubicBezTo>
                  <a:pt x="1667365" y="417424"/>
                  <a:pt x="1717154" y="370719"/>
                  <a:pt x="1626325" y="431272"/>
                </a:cubicBezTo>
                <a:cubicBezTo>
                  <a:pt x="1608210" y="443349"/>
                  <a:pt x="1592651" y="459108"/>
                  <a:pt x="1574074" y="470461"/>
                </a:cubicBezTo>
                <a:cubicBezTo>
                  <a:pt x="1505836" y="512162"/>
                  <a:pt x="1521071" y="494017"/>
                  <a:pt x="1456508" y="522712"/>
                </a:cubicBezTo>
                <a:cubicBezTo>
                  <a:pt x="1434265" y="532598"/>
                  <a:pt x="1391194" y="555370"/>
                  <a:pt x="1391194" y="555370"/>
                </a:cubicBezTo>
                <a:cubicBezTo>
                  <a:pt x="1389017" y="548838"/>
                  <a:pt x="1383530" y="542566"/>
                  <a:pt x="1384662" y="535775"/>
                </a:cubicBezTo>
                <a:cubicBezTo>
                  <a:pt x="1385952" y="528032"/>
                  <a:pt x="1394214" y="523202"/>
                  <a:pt x="1397725" y="516181"/>
                </a:cubicBezTo>
                <a:cubicBezTo>
                  <a:pt x="1412005" y="487621"/>
                  <a:pt x="1411657" y="474820"/>
                  <a:pt x="1423851" y="444335"/>
                </a:cubicBezTo>
                <a:cubicBezTo>
                  <a:pt x="1427467" y="435295"/>
                  <a:pt x="1432560" y="426918"/>
                  <a:pt x="1436914" y="418210"/>
                </a:cubicBezTo>
                <a:cubicBezTo>
                  <a:pt x="1452205" y="341749"/>
                  <a:pt x="1432472" y="425525"/>
                  <a:pt x="1456508" y="359427"/>
                </a:cubicBezTo>
                <a:cubicBezTo>
                  <a:pt x="1461925" y="344531"/>
                  <a:pt x="1465217" y="328947"/>
                  <a:pt x="1469571" y="313707"/>
                </a:cubicBezTo>
                <a:cubicBezTo>
                  <a:pt x="1467394" y="300644"/>
                  <a:pt x="1473214" y="282996"/>
                  <a:pt x="1463040" y="274518"/>
                </a:cubicBezTo>
                <a:cubicBezTo>
                  <a:pt x="1454511" y="267411"/>
                  <a:pt x="1440489" y="276456"/>
                  <a:pt x="1430382" y="281050"/>
                </a:cubicBezTo>
                <a:cubicBezTo>
                  <a:pt x="1416090" y="287546"/>
                  <a:pt x="1405017" y="299732"/>
                  <a:pt x="1391194" y="307175"/>
                </a:cubicBezTo>
                <a:cubicBezTo>
                  <a:pt x="1376595" y="315036"/>
                  <a:pt x="1360915" y="320728"/>
                  <a:pt x="1345474" y="326770"/>
                </a:cubicBezTo>
                <a:cubicBezTo>
                  <a:pt x="1310829" y="340327"/>
                  <a:pt x="1275312" y="351649"/>
                  <a:pt x="1240971" y="365958"/>
                </a:cubicBezTo>
                <a:cubicBezTo>
                  <a:pt x="1222996" y="373448"/>
                  <a:pt x="1206726" y="384670"/>
                  <a:pt x="1188720" y="392084"/>
                </a:cubicBezTo>
                <a:cubicBezTo>
                  <a:pt x="1096850" y="429913"/>
                  <a:pt x="1163649" y="395857"/>
                  <a:pt x="1084217" y="424741"/>
                </a:cubicBezTo>
                <a:cubicBezTo>
                  <a:pt x="1075067" y="428068"/>
                  <a:pt x="1066800" y="433450"/>
                  <a:pt x="1058091" y="437804"/>
                </a:cubicBezTo>
                <a:cubicBezTo>
                  <a:pt x="1055914" y="426918"/>
                  <a:pt x="1048700" y="415873"/>
                  <a:pt x="1051560" y="405147"/>
                </a:cubicBezTo>
                <a:cubicBezTo>
                  <a:pt x="1057832" y="381628"/>
                  <a:pt x="1084217" y="339832"/>
                  <a:pt x="1084217" y="339832"/>
                </a:cubicBezTo>
                <a:cubicBezTo>
                  <a:pt x="1086394" y="331124"/>
                  <a:pt x="1086734" y="321736"/>
                  <a:pt x="1090748" y="313707"/>
                </a:cubicBezTo>
                <a:cubicBezTo>
                  <a:pt x="1108273" y="278656"/>
                  <a:pt x="1133262" y="283761"/>
                  <a:pt x="1071154" y="294112"/>
                </a:cubicBezTo>
                <a:cubicBezTo>
                  <a:pt x="1058091" y="298466"/>
                  <a:pt x="1045126" y="303126"/>
                  <a:pt x="1031965" y="307175"/>
                </a:cubicBezTo>
                <a:cubicBezTo>
                  <a:pt x="1016816" y="311836"/>
                  <a:pt x="1001281" y="315226"/>
                  <a:pt x="986245" y="320238"/>
                </a:cubicBezTo>
                <a:cubicBezTo>
                  <a:pt x="968598" y="326120"/>
                  <a:pt x="951839" y="334583"/>
                  <a:pt x="933994" y="339832"/>
                </a:cubicBezTo>
                <a:cubicBezTo>
                  <a:pt x="914737" y="345496"/>
                  <a:pt x="894729" y="348211"/>
                  <a:pt x="875211" y="352895"/>
                </a:cubicBezTo>
                <a:cubicBezTo>
                  <a:pt x="840296" y="361275"/>
                  <a:pt x="805233" y="369157"/>
                  <a:pt x="770708" y="379021"/>
                </a:cubicBezTo>
                <a:cubicBezTo>
                  <a:pt x="755468" y="383375"/>
                  <a:pt x="740024" y="387072"/>
                  <a:pt x="724988" y="392084"/>
                </a:cubicBezTo>
                <a:cubicBezTo>
                  <a:pt x="713865" y="395792"/>
                  <a:pt x="703309" y="401030"/>
                  <a:pt x="692331" y="405147"/>
                </a:cubicBezTo>
                <a:cubicBezTo>
                  <a:pt x="685885" y="407564"/>
                  <a:pt x="679268" y="409501"/>
                  <a:pt x="672737" y="411678"/>
                </a:cubicBezTo>
                <a:cubicBezTo>
                  <a:pt x="674914" y="355072"/>
                  <a:pt x="676210" y="298426"/>
                  <a:pt x="679268" y="241861"/>
                </a:cubicBezTo>
                <a:cubicBezTo>
                  <a:pt x="684164" y="151282"/>
                  <a:pt x="692547" y="197000"/>
                  <a:pt x="679268" y="143890"/>
                </a:cubicBezTo>
                <a:cubicBezTo>
                  <a:pt x="658475" y="175078"/>
                  <a:pt x="633984" y="213195"/>
                  <a:pt x="607422" y="235330"/>
                </a:cubicBezTo>
                <a:cubicBezTo>
                  <a:pt x="594359" y="246216"/>
                  <a:pt x="580769" y="256497"/>
                  <a:pt x="568234" y="267987"/>
                </a:cubicBezTo>
                <a:cubicBezTo>
                  <a:pt x="526908" y="305869"/>
                  <a:pt x="529971" y="311993"/>
                  <a:pt x="483325" y="346364"/>
                </a:cubicBezTo>
                <a:cubicBezTo>
                  <a:pt x="458047" y="364990"/>
                  <a:pt x="431074" y="381198"/>
                  <a:pt x="404948" y="398615"/>
                </a:cubicBezTo>
                <a:lnTo>
                  <a:pt x="385354" y="411678"/>
                </a:lnTo>
                <a:cubicBezTo>
                  <a:pt x="381000" y="400792"/>
                  <a:pt x="373458" y="390687"/>
                  <a:pt x="372291" y="379021"/>
                </a:cubicBezTo>
                <a:cubicBezTo>
                  <a:pt x="371186" y="367975"/>
                  <a:pt x="376836" y="357286"/>
                  <a:pt x="378822" y="346364"/>
                </a:cubicBezTo>
                <a:cubicBezTo>
                  <a:pt x="381191" y="333334"/>
                  <a:pt x="382985" y="320205"/>
                  <a:pt x="385354" y="307175"/>
                </a:cubicBezTo>
                <a:cubicBezTo>
                  <a:pt x="387340" y="296253"/>
                  <a:pt x="389193" y="285288"/>
                  <a:pt x="391885" y="274518"/>
                </a:cubicBezTo>
                <a:cubicBezTo>
                  <a:pt x="393555" y="267839"/>
                  <a:pt x="398417" y="248039"/>
                  <a:pt x="398417" y="254924"/>
                </a:cubicBezTo>
                <a:cubicBezTo>
                  <a:pt x="398417" y="266025"/>
                  <a:pt x="394578" y="276811"/>
                  <a:pt x="391885" y="287581"/>
                </a:cubicBezTo>
                <a:cubicBezTo>
                  <a:pt x="388898" y="299530"/>
                  <a:pt x="375563" y="332744"/>
                  <a:pt x="372291" y="339832"/>
                </a:cubicBezTo>
                <a:cubicBezTo>
                  <a:pt x="364131" y="357513"/>
                  <a:pt x="352323" y="373610"/>
                  <a:pt x="346165" y="392084"/>
                </a:cubicBezTo>
                <a:cubicBezTo>
                  <a:pt x="343988" y="398615"/>
                  <a:pt x="342713" y="405520"/>
                  <a:pt x="339634" y="411678"/>
                </a:cubicBezTo>
                <a:cubicBezTo>
                  <a:pt x="331784" y="427378"/>
                  <a:pt x="322217" y="442158"/>
                  <a:pt x="313508" y="457398"/>
                </a:cubicBezTo>
                <a:cubicBezTo>
                  <a:pt x="311331" y="466107"/>
                  <a:pt x="298000" y="483524"/>
                  <a:pt x="306977" y="483524"/>
                </a:cubicBezTo>
                <a:cubicBezTo>
                  <a:pt x="316714" y="483524"/>
                  <a:pt x="314880" y="465655"/>
                  <a:pt x="320040" y="457398"/>
                </a:cubicBezTo>
                <a:cubicBezTo>
                  <a:pt x="325809" y="448167"/>
                  <a:pt x="333865" y="440503"/>
                  <a:pt x="339634" y="431272"/>
                </a:cubicBezTo>
                <a:cubicBezTo>
                  <a:pt x="344794" y="423016"/>
                  <a:pt x="361405" y="400793"/>
                  <a:pt x="352697" y="405147"/>
                </a:cubicBezTo>
                <a:cubicBezTo>
                  <a:pt x="336174" y="413409"/>
                  <a:pt x="324592" y="429556"/>
                  <a:pt x="313508" y="444335"/>
                </a:cubicBezTo>
                <a:cubicBezTo>
                  <a:pt x="209995" y="582354"/>
                  <a:pt x="254025" y="536478"/>
                  <a:pt x="195942" y="594558"/>
                </a:cubicBezTo>
                <a:cubicBezTo>
                  <a:pt x="191588" y="577141"/>
                  <a:pt x="183570" y="560247"/>
                  <a:pt x="182880" y="542307"/>
                </a:cubicBezTo>
                <a:cubicBezTo>
                  <a:pt x="180703" y="485701"/>
                  <a:pt x="179177" y="429067"/>
                  <a:pt x="176348" y="372490"/>
                </a:cubicBezTo>
                <a:cubicBezTo>
                  <a:pt x="171866" y="282849"/>
                  <a:pt x="176439" y="307536"/>
                  <a:pt x="163285" y="254924"/>
                </a:cubicBezTo>
                <a:cubicBezTo>
                  <a:pt x="154577" y="263633"/>
                  <a:pt x="144549" y="271197"/>
                  <a:pt x="137160" y="281050"/>
                </a:cubicBezTo>
                <a:cubicBezTo>
                  <a:pt x="131318" y="288839"/>
                  <a:pt x="130433" y="299783"/>
                  <a:pt x="124097" y="307175"/>
                </a:cubicBezTo>
                <a:cubicBezTo>
                  <a:pt x="117012" y="315440"/>
                  <a:pt x="106026" y="319447"/>
                  <a:pt x="97971" y="326770"/>
                </a:cubicBezTo>
                <a:cubicBezTo>
                  <a:pt x="82023" y="341268"/>
                  <a:pt x="72262" y="364486"/>
                  <a:pt x="52251" y="372490"/>
                </a:cubicBezTo>
                <a:cubicBezTo>
                  <a:pt x="12306" y="388467"/>
                  <a:pt x="29349" y="379049"/>
                  <a:pt x="0" y="398615"/>
                </a:cubicBezTo>
                <a:cubicBezTo>
                  <a:pt x="4354" y="389907"/>
                  <a:pt x="9643" y="381606"/>
                  <a:pt x="13062" y="372490"/>
                </a:cubicBezTo>
                <a:cubicBezTo>
                  <a:pt x="27166" y="334879"/>
                  <a:pt x="9928" y="356605"/>
                  <a:pt x="32657" y="320238"/>
                </a:cubicBezTo>
                <a:cubicBezTo>
                  <a:pt x="38426" y="311007"/>
                  <a:pt x="45924" y="302970"/>
                  <a:pt x="52251" y="294112"/>
                </a:cubicBezTo>
                <a:cubicBezTo>
                  <a:pt x="56814" y="287724"/>
                  <a:pt x="60289" y="280548"/>
                  <a:pt x="65314" y="274518"/>
                </a:cubicBezTo>
                <a:cubicBezTo>
                  <a:pt x="71227" y="267422"/>
                  <a:pt x="78995" y="262020"/>
                  <a:pt x="84908" y="254924"/>
                </a:cubicBezTo>
                <a:cubicBezTo>
                  <a:pt x="89933" y="248894"/>
                  <a:pt x="92011" y="240439"/>
                  <a:pt x="97971" y="235330"/>
                </a:cubicBezTo>
                <a:cubicBezTo>
                  <a:pt x="107610" y="227068"/>
                  <a:pt x="119863" y="222463"/>
                  <a:pt x="130628" y="215735"/>
                </a:cubicBezTo>
                <a:cubicBezTo>
                  <a:pt x="137285" y="211575"/>
                  <a:pt x="144192" y="207697"/>
                  <a:pt x="150222" y="202672"/>
                </a:cubicBezTo>
                <a:cubicBezTo>
                  <a:pt x="183575" y="174878"/>
                  <a:pt x="153654" y="187118"/>
                  <a:pt x="195942" y="176547"/>
                </a:cubicBezTo>
                <a:cubicBezTo>
                  <a:pt x="283480" y="184159"/>
                  <a:pt x="329159" y="174575"/>
                  <a:pt x="398417" y="209204"/>
                </a:cubicBezTo>
                <a:cubicBezTo>
                  <a:pt x="408153" y="214072"/>
                  <a:pt x="415834" y="222267"/>
                  <a:pt x="424542" y="228798"/>
                </a:cubicBezTo>
                <a:cubicBezTo>
                  <a:pt x="433251" y="248392"/>
                  <a:pt x="442221" y="267872"/>
                  <a:pt x="450668" y="287581"/>
                </a:cubicBezTo>
                <a:cubicBezTo>
                  <a:pt x="463689" y="317964"/>
                  <a:pt x="470569" y="343559"/>
                  <a:pt x="489857" y="372490"/>
                </a:cubicBezTo>
                <a:cubicBezTo>
                  <a:pt x="494211" y="379021"/>
                  <a:pt x="497369" y="386533"/>
                  <a:pt x="502920" y="392084"/>
                </a:cubicBezTo>
                <a:cubicBezTo>
                  <a:pt x="508471" y="397635"/>
                  <a:pt x="515983" y="400793"/>
                  <a:pt x="522514" y="405147"/>
                </a:cubicBezTo>
                <a:cubicBezTo>
                  <a:pt x="537754" y="398615"/>
                  <a:pt x="552652" y="391218"/>
                  <a:pt x="568234" y="385552"/>
                </a:cubicBezTo>
                <a:cubicBezTo>
                  <a:pt x="576670" y="382484"/>
                  <a:pt x="586157" y="382667"/>
                  <a:pt x="594360" y="379021"/>
                </a:cubicBezTo>
                <a:cubicBezTo>
                  <a:pt x="605961" y="373865"/>
                  <a:pt x="615798" y="365367"/>
                  <a:pt x="627017" y="359427"/>
                </a:cubicBezTo>
                <a:cubicBezTo>
                  <a:pt x="652832" y="345760"/>
                  <a:pt x="679268" y="333301"/>
                  <a:pt x="705394" y="320238"/>
                </a:cubicBezTo>
                <a:cubicBezTo>
                  <a:pt x="718457" y="313707"/>
                  <a:pt x="730907" y="305772"/>
                  <a:pt x="744582" y="300644"/>
                </a:cubicBezTo>
                <a:cubicBezTo>
                  <a:pt x="805951" y="277631"/>
                  <a:pt x="780196" y="289369"/>
                  <a:pt x="822960" y="267987"/>
                </a:cubicBezTo>
                <a:cubicBezTo>
                  <a:pt x="829491" y="274518"/>
                  <a:pt x="837659" y="279748"/>
                  <a:pt x="842554" y="287581"/>
                </a:cubicBezTo>
                <a:cubicBezTo>
                  <a:pt x="868461" y="329033"/>
                  <a:pt x="845060" y="310173"/>
                  <a:pt x="862148" y="352895"/>
                </a:cubicBezTo>
                <a:cubicBezTo>
                  <a:pt x="866863" y="364682"/>
                  <a:pt x="876065" y="374197"/>
                  <a:pt x="881742" y="385552"/>
                </a:cubicBezTo>
                <a:cubicBezTo>
                  <a:pt x="892631" y="407331"/>
                  <a:pt x="896231" y="432699"/>
                  <a:pt x="914400" y="450867"/>
                </a:cubicBezTo>
                <a:cubicBezTo>
                  <a:pt x="936152" y="472619"/>
                  <a:pt x="959318" y="479284"/>
                  <a:pt x="986245" y="490055"/>
                </a:cubicBezTo>
                <a:cubicBezTo>
                  <a:pt x="1034142" y="485701"/>
                  <a:pt x="1082456" y="484650"/>
                  <a:pt x="1129937" y="476992"/>
                </a:cubicBezTo>
                <a:cubicBezTo>
                  <a:pt x="1140434" y="475299"/>
                  <a:pt x="1228761" y="443231"/>
                  <a:pt x="1240971" y="437804"/>
                </a:cubicBezTo>
                <a:cubicBezTo>
                  <a:pt x="1318030" y="403556"/>
                  <a:pt x="1296850" y="407486"/>
                  <a:pt x="1371600" y="365958"/>
                </a:cubicBezTo>
                <a:cubicBezTo>
                  <a:pt x="1388622" y="356501"/>
                  <a:pt x="1406669" y="348996"/>
                  <a:pt x="1423851" y="339832"/>
                </a:cubicBezTo>
                <a:cubicBezTo>
                  <a:pt x="1454188" y="323652"/>
                  <a:pt x="1477223" y="307253"/>
                  <a:pt x="1508760" y="294112"/>
                </a:cubicBezTo>
                <a:cubicBezTo>
                  <a:pt x="1521470" y="288816"/>
                  <a:pt x="1535008" y="285755"/>
                  <a:pt x="1547948" y="281050"/>
                </a:cubicBezTo>
                <a:cubicBezTo>
                  <a:pt x="1633909" y="249792"/>
                  <a:pt x="1541934" y="280878"/>
                  <a:pt x="1600200" y="261455"/>
                </a:cubicBezTo>
                <a:cubicBezTo>
                  <a:pt x="1608908" y="283227"/>
                  <a:pt x="1618910" y="304525"/>
                  <a:pt x="1626325" y="326770"/>
                </a:cubicBezTo>
                <a:cubicBezTo>
                  <a:pt x="1629753" y="337054"/>
                  <a:pt x="1645635" y="387255"/>
                  <a:pt x="1652451" y="398615"/>
                </a:cubicBezTo>
                <a:cubicBezTo>
                  <a:pt x="1659623" y="410569"/>
                  <a:pt x="1670583" y="419851"/>
                  <a:pt x="1678577" y="431272"/>
                </a:cubicBezTo>
                <a:cubicBezTo>
                  <a:pt x="1685857" y="441672"/>
                  <a:pt x="1689811" y="454376"/>
                  <a:pt x="1698171" y="463930"/>
                </a:cubicBezTo>
                <a:cubicBezTo>
                  <a:pt x="1716822" y="485246"/>
                  <a:pt x="1725821" y="483905"/>
                  <a:pt x="1750422" y="490055"/>
                </a:cubicBezTo>
                <a:cubicBezTo>
                  <a:pt x="1770016" y="487878"/>
                  <a:pt x="1791571" y="492341"/>
                  <a:pt x="1809205" y="483524"/>
                </a:cubicBezTo>
                <a:cubicBezTo>
                  <a:pt x="1932147" y="422053"/>
                  <a:pt x="2038034" y="324518"/>
                  <a:pt x="2168434" y="281050"/>
                </a:cubicBezTo>
                <a:cubicBezTo>
                  <a:pt x="2181497" y="276696"/>
                  <a:pt x="2194480" y="272094"/>
                  <a:pt x="2207622" y="267987"/>
                </a:cubicBezTo>
                <a:cubicBezTo>
                  <a:pt x="2322729" y="232015"/>
                  <a:pt x="2238289" y="259941"/>
                  <a:pt x="2292531" y="241861"/>
                </a:cubicBezTo>
                <a:cubicBezTo>
                  <a:pt x="2303417" y="244038"/>
                  <a:pt x="2315549" y="242884"/>
                  <a:pt x="2325188" y="248392"/>
                </a:cubicBezTo>
                <a:cubicBezTo>
                  <a:pt x="2332004" y="252287"/>
                  <a:pt x="2333688" y="261599"/>
                  <a:pt x="2338251" y="267987"/>
                </a:cubicBezTo>
                <a:cubicBezTo>
                  <a:pt x="2344578" y="276845"/>
                  <a:pt x="2352076" y="284881"/>
                  <a:pt x="2357845" y="294112"/>
                </a:cubicBezTo>
                <a:cubicBezTo>
                  <a:pt x="2373819" y="319670"/>
                  <a:pt x="2365990" y="318255"/>
                  <a:pt x="2383971" y="339832"/>
                </a:cubicBezTo>
                <a:cubicBezTo>
                  <a:pt x="2389884" y="346928"/>
                  <a:pt x="2397034" y="352895"/>
                  <a:pt x="2403565" y="359427"/>
                </a:cubicBezTo>
                <a:cubicBezTo>
                  <a:pt x="2406870" y="369341"/>
                  <a:pt x="2416512" y="405147"/>
                  <a:pt x="2429691" y="405147"/>
                </a:cubicBezTo>
                <a:cubicBezTo>
                  <a:pt x="2442007" y="405147"/>
                  <a:pt x="2448018" y="388553"/>
                  <a:pt x="2455817" y="379021"/>
                </a:cubicBezTo>
                <a:cubicBezTo>
                  <a:pt x="2485399" y="342866"/>
                  <a:pt x="2485095" y="332362"/>
                  <a:pt x="2514600" y="300644"/>
                </a:cubicBezTo>
                <a:cubicBezTo>
                  <a:pt x="2748178" y="49548"/>
                  <a:pt x="2641998" y="88365"/>
                  <a:pt x="2769325" y="45918"/>
                </a:cubicBezTo>
                <a:cubicBezTo>
                  <a:pt x="2773679" y="54627"/>
                  <a:pt x="2778969" y="62927"/>
                  <a:pt x="2782388" y="72044"/>
                </a:cubicBezTo>
                <a:cubicBezTo>
                  <a:pt x="2791808" y="97163"/>
                  <a:pt x="2787923" y="109754"/>
                  <a:pt x="2795451" y="137358"/>
                </a:cubicBezTo>
                <a:cubicBezTo>
                  <a:pt x="2798536" y="148669"/>
                  <a:pt x="2805293" y="158742"/>
                  <a:pt x="2808514" y="170015"/>
                </a:cubicBezTo>
                <a:cubicBezTo>
                  <a:pt x="2814028" y="189315"/>
                  <a:pt x="2817878" y="209069"/>
                  <a:pt x="2821577" y="228798"/>
                </a:cubicBezTo>
                <a:cubicBezTo>
                  <a:pt x="2824414" y="243929"/>
                  <a:pt x="2824374" y="259583"/>
                  <a:pt x="2828108" y="274518"/>
                </a:cubicBezTo>
                <a:cubicBezTo>
                  <a:pt x="2830952" y="285892"/>
                  <a:pt x="2836817" y="296289"/>
                  <a:pt x="2841171" y="307175"/>
                </a:cubicBezTo>
                <a:cubicBezTo>
                  <a:pt x="2915194" y="211381"/>
                  <a:pt x="2988356" y="114915"/>
                  <a:pt x="3063240" y="19792"/>
                </a:cubicBezTo>
                <a:cubicBezTo>
                  <a:pt x="3089501" y="-13566"/>
                  <a:pt x="3082444" y="-1751"/>
                  <a:pt x="3089365" y="32855"/>
                </a:cubicBezTo>
                <a:cubicBezTo>
                  <a:pt x="3091542" y="124295"/>
                  <a:pt x="3092167" y="215785"/>
                  <a:pt x="3095897" y="307175"/>
                </a:cubicBezTo>
                <a:cubicBezTo>
                  <a:pt x="3096352" y="318314"/>
                  <a:pt x="3106735" y="378736"/>
                  <a:pt x="3108960" y="392084"/>
                </a:cubicBezTo>
                <a:cubicBezTo>
                  <a:pt x="3138616" y="332768"/>
                  <a:pt x="3102555" y="406173"/>
                  <a:pt x="3141617" y="320238"/>
                </a:cubicBezTo>
                <a:cubicBezTo>
                  <a:pt x="3145646" y="311374"/>
                  <a:pt x="3150326" y="302821"/>
                  <a:pt x="3154680" y="294112"/>
                </a:cubicBezTo>
                <a:cubicBezTo>
                  <a:pt x="3156249" y="287837"/>
                  <a:pt x="3162276" y="244686"/>
                  <a:pt x="3180805" y="248392"/>
                </a:cubicBezTo>
                <a:cubicBezTo>
                  <a:pt x="3190353" y="250301"/>
                  <a:pt x="3189514" y="265809"/>
                  <a:pt x="3193868" y="274518"/>
                </a:cubicBezTo>
                <a:cubicBezTo>
                  <a:pt x="3191691" y="313707"/>
                  <a:pt x="3197381" y="354142"/>
                  <a:pt x="3187337" y="392084"/>
                </a:cubicBezTo>
                <a:cubicBezTo>
                  <a:pt x="3177371" y="429733"/>
                  <a:pt x="3154407" y="462772"/>
                  <a:pt x="3135085" y="496587"/>
                </a:cubicBezTo>
                <a:cubicBezTo>
                  <a:pt x="3101171" y="555938"/>
                  <a:pt x="3118697" y="527702"/>
                  <a:pt x="3082834" y="581495"/>
                </a:cubicBezTo>
                <a:cubicBezTo>
                  <a:pt x="3078480" y="594558"/>
                  <a:pt x="3074714" y="607832"/>
                  <a:pt x="3069771" y="620684"/>
                </a:cubicBezTo>
                <a:cubicBezTo>
                  <a:pt x="3063819" y="636159"/>
                  <a:pt x="3035347" y="658989"/>
                  <a:pt x="3050177" y="666404"/>
                </a:cubicBezTo>
                <a:cubicBezTo>
                  <a:pt x="3066928" y="674780"/>
                  <a:pt x="3081940" y="646235"/>
                  <a:pt x="3095897" y="633747"/>
                </a:cubicBezTo>
                <a:cubicBezTo>
                  <a:pt x="3123432" y="609111"/>
                  <a:pt x="3150621" y="583754"/>
                  <a:pt x="3174274" y="555370"/>
                </a:cubicBezTo>
                <a:cubicBezTo>
                  <a:pt x="3185160" y="542307"/>
                  <a:pt x="3195237" y="528525"/>
                  <a:pt x="3206931" y="516181"/>
                </a:cubicBezTo>
                <a:cubicBezTo>
                  <a:pt x="3234459" y="487124"/>
                  <a:pt x="3266216" y="462021"/>
                  <a:pt x="3291840" y="431272"/>
                </a:cubicBezTo>
                <a:cubicBezTo>
                  <a:pt x="3302726" y="418209"/>
                  <a:pt x="3313007" y="404619"/>
                  <a:pt x="3324497" y="392084"/>
                </a:cubicBezTo>
                <a:cubicBezTo>
                  <a:pt x="3336980" y="378466"/>
                  <a:pt x="3352601" y="367674"/>
                  <a:pt x="3363685" y="352895"/>
                </a:cubicBezTo>
                <a:cubicBezTo>
                  <a:pt x="3372448" y="341211"/>
                  <a:pt x="3375439" y="326028"/>
                  <a:pt x="3383280" y="313707"/>
                </a:cubicBezTo>
                <a:cubicBezTo>
                  <a:pt x="3403287" y="282268"/>
                  <a:pt x="3404012" y="284645"/>
                  <a:pt x="3429000" y="267987"/>
                </a:cubicBezTo>
                <a:cubicBezTo>
                  <a:pt x="3437708" y="272341"/>
                  <a:pt x="3447202" y="275391"/>
                  <a:pt x="3455125" y="281050"/>
                </a:cubicBezTo>
                <a:cubicBezTo>
                  <a:pt x="3462641" y="286419"/>
                  <a:pt x="3467624" y="294731"/>
                  <a:pt x="3474720" y="300644"/>
                </a:cubicBezTo>
                <a:cubicBezTo>
                  <a:pt x="3480750" y="305669"/>
                  <a:pt x="3487783" y="309353"/>
                  <a:pt x="3494314" y="313707"/>
                </a:cubicBezTo>
                <a:cubicBezTo>
                  <a:pt x="3509554" y="311530"/>
                  <a:pt x="3525665" y="312701"/>
                  <a:pt x="3540034" y="307175"/>
                </a:cubicBezTo>
                <a:cubicBezTo>
                  <a:pt x="3554687" y="301539"/>
                  <a:pt x="3565180" y="288071"/>
                  <a:pt x="3579222" y="281050"/>
                </a:cubicBezTo>
                <a:cubicBezTo>
                  <a:pt x="3592285" y="274518"/>
                  <a:pt x="3605176" y="267631"/>
                  <a:pt x="3618411" y="261455"/>
                </a:cubicBezTo>
                <a:cubicBezTo>
                  <a:pt x="3637842" y="252387"/>
                  <a:pt x="3657285" y="243293"/>
                  <a:pt x="3677194" y="235330"/>
                </a:cubicBezTo>
                <a:cubicBezTo>
                  <a:pt x="3689978" y="230216"/>
                  <a:pt x="3703442" y="226973"/>
                  <a:pt x="3716382" y="222267"/>
                </a:cubicBezTo>
                <a:cubicBezTo>
                  <a:pt x="3727401" y="218260"/>
                  <a:pt x="3738154" y="213558"/>
                  <a:pt x="3749040" y="209204"/>
                </a:cubicBezTo>
                <a:cubicBezTo>
                  <a:pt x="3755571" y="202673"/>
                  <a:pt x="3759397" y="189610"/>
                  <a:pt x="3768634" y="189610"/>
                </a:cubicBezTo>
                <a:cubicBezTo>
                  <a:pt x="3776484" y="189610"/>
                  <a:pt x="3780762" y="201410"/>
                  <a:pt x="3781697" y="209204"/>
                </a:cubicBezTo>
                <a:cubicBezTo>
                  <a:pt x="3787410" y="256809"/>
                  <a:pt x="3786051" y="304998"/>
                  <a:pt x="3788228" y="352895"/>
                </a:cubicBezTo>
                <a:cubicBezTo>
                  <a:pt x="3796937" y="346364"/>
                  <a:pt x="3805496" y="339628"/>
                  <a:pt x="3814354" y="333301"/>
                </a:cubicBezTo>
                <a:cubicBezTo>
                  <a:pt x="3844596" y="311699"/>
                  <a:pt x="3829507" y="326573"/>
                  <a:pt x="3866605" y="294112"/>
                </a:cubicBezTo>
                <a:cubicBezTo>
                  <a:pt x="3873557" y="288029"/>
                  <a:pt x="3879668" y="281049"/>
                  <a:pt x="3886200" y="274518"/>
                </a:cubicBezTo>
                <a:cubicBezTo>
                  <a:pt x="3884023" y="285404"/>
                  <a:pt x="3881654" y="296253"/>
                  <a:pt x="3879668" y="307175"/>
                </a:cubicBezTo>
                <a:cubicBezTo>
                  <a:pt x="3877299" y="320205"/>
                  <a:pt x="3876349" y="333516"/>
                  <a:pt x="3873137" y="346364"/>
                </a:cubicBezTo>
                <a:cubicBezTo>
                  <a:pt x="3869797" y="359722"/>
                  <a:pt x="3865188" y="372768"/>
                  <a:pt x="3860074" y="385552"/>
                </a:cubicBezTo>
                <a:cubicBezTo>
                  <a:pt x="3847758" y="416341"/>
                  <a:pt x="3831371" y="445532"/>
                  <a:pt x="3820885" y="476992"/>
                </a:cubicBezTo>
                <a:cubicBezTo>
                  <a:pt x="3812177" y="503118"/>
                  <a:pt x="3807076" y="530738"/>
                  <a:pt x="3794760" y="555370"/>
                </a:cubicBezTo>
                <a:cubicBezTo>
                  <a:pt x="3790406" y="564078"/>
                  <a:pt x="3778618" y="590732"/>
                  <a:pt x="3781697" y="581495"/>
                </a:cubicBezTo>
                <a:cubicBezTo>
                  <a:pt x="3786940" y="565765"/>
                  <a:pt x="3795339" y="551250"/>
                  <a:pt x="3801291" y="535775"/>
                </a:cubicBezTo>
                <a:cubicBezTo>
                  <a:pt x="3806234" y="522923"/>
                  <a:pt x="3809519" y="509480"/>
                  <a:pt x="3814354" y="496587"/>
                </a:cubicBezTo>
                <a:cubicBezTo>
                  <a:pt x="3822587" y="474631"/>
                  <a:pt x="3840480" y="431272"/>
                  <a:pt x="3840480" y="431272"/>
                </a:cubicBezTo>
                <a:cubicBezTo>
                  <a:pt x="3838303" y="389906"/>
                  <a:pt x="3842934" y="347611"/>
                  <a:pt x="3833948" y="307175"/>
                </a:cubicBezTo>
                <a:cubicBezTo>
                  <a:pt x="3832454" y="300454"/>
                  <a:pt x="3820720" y="311086"/>
                  <a:pt x="3814354" y="313707"/>
                </a:cubicBezTo>
                <a:cubicBezTo>
                  <a:pt x="3783691" y="326333"/>
                  <a:pt x="3754143" y="341742"/>
                  <a:pt x="3722914" y="352895"/>
                </a:cubicBezTo>
                <a:cubicBezTo>
                  <a:pt x="3649723" y="379034"/>
                  <a:pt x="3526955" y="424410"/>
                  <a:pt x="3461657" y="437804"/>
                </a:cubicBezTo>
                <a:cubicBezTo>
                  <a:pt x="3376748" y="455221"/>
                  <a:pt x="3292428" y="475805"/>
                  <a:pt x="3206931" y="490055"/>
                </a:cubicBezTo>
                <a:cubicBezTo>
                  <a:pt x="3025805" y="520243"/>
                  <a:pt x="3250126" y="481419"/>
                  <a:pt x="3010988" y="529244"/>
                </a:cubicBezTo>
                <a:cubicBezTo>
                  <a:pt x="2969529" y="537535"/>
                  <a:pt x="2989101" y="533082"/>
                  <a:pt x="2952205" y="542307"/>
                </a:cubicBezTo>
                <a:cubicBezTo>
                  <a:pt x="2945674" y="531421"/>
                  <a:pt x="2941587" y="518627"/>
                  <a:pt x="2932611" y="509650"/>
                </a:cubicBezTo>
                <a:cubicBezTo>
                  <a:pt x="2917216" y="494255"/>
                  <a:pt x="2892437" y="488576"/>
                  <a:pt x="2880360" y="470461"/>
                </a:cubicBezTo>
                <a:cubicBezTo>
                  <a:pt x="2863478" y="445138"/>
                  <a:pt x="2874744" y="453349"/>
                  <a:pt x="2847702" y="444335"/>
                </a:cubicBezTo>
                <a:cubicBezTo>
                  <a:pt x="2840517" y="438946"/>
                  <a:pt x="2807405" y="411678"/>
                  <a:pt x="2795451" y="411678"/>
                </a:cubicBezTo>
                <a:cubicBezTo>
                  <a:pt x="2777498" y="411678"/>
                  <a:pt x="2760617" y="420387"/>
                  <a:pt x="2743200" y="424741"/>
                </a:cubicBezTo>
                <a:cubicBezTo>
                  <a:pt x="2732314" y="431272"/>
                  <a:pt x="2720181" y="436073"/>
                  <a:pt x="2710542" y="444335"/>
                </a:cubicBezTo>
                <a:cubicBezTo>
                  <a:pt x="2704582" y="449444"/>
                  <a:pt x="2702695" y="458063"/>
                  <a:pt x="2697480" y="463930"/>
                </a:cubicBezTo>
                <a:cubicBezTo>
                  <a:pt x="2683637" y="479504"/>
                  <a:pt x="2660533" y="505263"/>
                  <a:pt x="2638697" y="516181"/>
                </a:cubicBezTo>
                <a:cubicBezTo>
                  <a:pt x="2632539" y="519260"/>
                  <a:pt x="2625634" y="520535"/>
                  <a:pt x="2619102" y="522712"/>
                </a:cubicBezTo>
                <a:cubicBezTo>
                  <a:pt x="2614748" y="511826"/>
                  <a:pt x="2609409" y="501285"/>
                  <a:pt x="2606040" y="490055"/>
                </a:cubicBezTo>
                <a:cubicBezTo>
                  <a:pt x="2602850" y="479422"/>
                  <a:pt x="2603019" y="467930"/>
                  <a:pt x="2599508" y="457398"/>
                </a:cubicBezTo>
                <a:cubicBezTo>
                  <a:pt x="2596429" y="448161"/>
                  <a:pt x="2590799" y="439981"/>
                  <a:pt x="2586445" y="431272"/>
                </a:cubicBezTo>
                <a:cubicBezTo>
                  <a:pt x="2584268" y="422564"/>
                  <a:pt x="2588622" y="402970"/>
                  <a:pt x="2579914" y="405147"/>
                </a:cubicBezTo>
                <a:cubicBezTo>
                  <a:pt x="2567598" y="408226"/>
                  <a:pt x="2567362" y="427241"/>
                  <a:pt x="2560320" y="437804"/>
                </a:cubicBezTo>
                <a:cubicBezTo>
                  <a:pt x="2528163" y="486039"/>
                  <a:pt x="2495005" y="533598"/>
                  <a:pt x="2462348" y="581495"/>
                </a:cubicBezTo>
                <a:cubicBezTo>
                  <a:pt x="2455410" y="591671"/>
                  <a:pt x="2444106" y="598160"/>
                  <a:pt x="2436222" y="607621"/>
                </a:cubicBezTo>
                <a:cubicBezTo>
                  <a:pt x="2422284" y="624346"/>
                  <a:pt x="2397034" y="659872"/>
                  <a:pt x="2397034" y="659872"/>
                </a:cubicBezTo>
                <a:cubicBezTo>
                  <a:pt x="2362289" y="607755"/>
                  <a:pt x="2389331" y="654002"/>
                  <a:pt x="2364377" y="529244"/>
                </a:cubicBezTo>
                <a:cubicBezTo>
                  <a:pt x="2362200" y="518358"/>
                  <a:pt x="2359831" y="507509"/>
                  <a:pt x="2357845" y="496587"/>
                </a:cubicBezTo>
                <a:cubicBezTo>
                  <a:pt x="2355476" y="483557"/>
                  <a:pt x="2354292" y="470302"/>
                  <a:pt x="2351314" y="457398"/>
                </a:cubicBezTo>
                <a:cubicBezTo>
                  <a:pt x="2347750" y="441954"/>
                  <a:pt x="2342605" y="426918"/>
                  <a:pt x="2338251" y="411678"/>
                </a:cubicBezTo>
                <a:cubicBezTo>
                  <a:pt x="2323091" y="305551"/>
                  <a:pt x="2342565" y="422400"/>
                  <a:pt x="2318657" y="326770"/>
                </a:cubicBezTo>
                <a:cubicBezTo>
                  <a:pt x="2298824" y="247439"/>
                  <a:pt x="2323357" y="279218"/>
                  <a:pt x="2286000" y="241861"/>
                </a:cubicBezTo>
                <a:cubicBezTo>
                  <a:pt x="2260927" y="283647"/>
                  <a:pt x="2262178" y="278554"/>
                  <a:pt x="2240280" y="333301"/>
                </a:cubicBezTo>
                <a:cubicBezTo>
                  <a:pt x="2235166" y="346086"/>
                  <a:pt x="2234155" y="360596"/>
                  <a:pt x="2227217" y="372490"/>
                </a:cubicBezTo>
                <a:cubicBezTo>
                  <a:pt x="2218649" y="387178"/>
                  <a:pt x="2202530" y="396658"/>
                  <a:pt x="2194560" y="411678"/>
                </a:cubicBezTo>
                <a:cubicBezTo>
                  <a:pt x="1994371" y="788958"/>
                  <a:pt x="2119682" y="599110"/>
                  <a:pt x="2044337" y="712124"/>
                </a:cubicBezTo>
                <a:cubicBezTo>
                  <a:pt x="2037805" y="703415"/>
                  <a:pt x="2030143" y="695450"/>
                  <a:pt x="2024742" y="685998"/>
                </a:cubicBezTo>
                <a:cubicBezTo>
                  <a:pt x="2011751" y="663264"/>
                  <a:pt x="1976199" y="588524"/>
                  <a:pt x="1965960" y="561901"/>
                </a:cubicBezTo>
                <a:cubicBezTo>
                  <a:pt x="1962738" y="553523"/>
                  <a:pt x="1962580" y="544180"/>
                  <a:pt x="1959428" y="535775"/>
                </a:cubicBezTo>
                <a:cubicBezTo>
                  <a:pt x="1931905" y="462382"/>
                  <a:pt x="1940209" y="477555"/>
                  <a:pt x="1913708" y="437804"/>
                </a:cubicBezTo>
                <a:cubicBezTo>
                  <a:pt x="1911531" y="431273"/>
                  <a:pt x="1910996" y="423938"/>
                  <a:pt x="1907177" y="418210"/>
                </a:cubicBezTo>
                <a:cubicBezTo>
                  <a:pt x="1897119" y="403123"/>
                  <a:pt x="1882446" y="395191"/>
                  <a:pt x="1867988" y="385552"/>
                </a:cubicBezTo>
                <a:cubicBezTo>
                  <a:pt x="1854925" y="389906"/>
                  <a:pt x="1841415" y="393096"/>
                  <a:pt x="1828800" y="398615"/>
                </a:cubicBezTo>
                <a:cubicBezTo>
                  <a:pt x="1806499" y="408371"/>
                  <a:pt x="1787099" y="425368"/>
                  <a:pt x="1763485" y="431272"/>
                </a:cubicBezTo>
                <a:cubicBezTo>
                  <a:pt x="1740590" y="436996"/>
                  <a:pt x="1720430" y="441328"/>
                  <a:pt x="1698171" y="450867"/>
                </a:cubicBezTo>
                <a:cubicBezTo>
                  <a:pt x="1656680" y="468648"/>
                  <a:pt x="1654954" y="470969"/>
                  <a:pt x="1626325" y="490055"/>
                </a:cubicBezTo>
                <a:cubicBezTo>
                  <a:pt x="1621971" y="479169"/>
                  <a:pt x="1618505" y="467885"/>
                  <a:pt x="1613262" y="457398"/>
                </a:cubicBezTo>
                <a:cubicBezTo>
                  <a:pt x="1609752" y="450377"/>
                  <a:pt x="1603489" y="444931"/>
                  <a:pt x="1600200" y="437804"/>
                </a:cubicBezTo>
                <a:cubicBezTo>
                  <a:pt x="1590374" y="416514"/>
                  <a:pt x="1582783" y="394261"/>
                  <a:pt x="1574074" y="372490"/>
                </a:cubicBezTo>
                <a:lnTo>
                  <a:pt x="1561011" y="339832"/>
                </a:lnTo>
                <a:cubicBezTo>
                  <a:pt x="1553938" y="297392"/>
                  <a:pt x="1561382" y="309001"/>
                  <a:pt x="1541417" y="281050"/>
                </a:cubicBezTo>
                <a:cubicBezTo>
                  <a:pt x="1535090" y="272192"/>
                  <a:pt x="1530680" y="261251"/>
                  <a:pt x="1521822" y="254924"/>
                </a:cubicBezTo>
                <a:cubicBezTo>
                  <a:pt x="1514518" y="249706"/>
                  <a:pt x="1504405" y="250569"/>
                  <a:pt x="1495697" y="248392"/>
                </a:cubicBezTo>
                <a:cubicBezTo>
                  <a:pt x="1475440" y="268649"/>
                  <a:pt x="1467433" y="279120"/>
                  <a:pt x="1443445" y="294112"/>
                </a:cubicBezTo>
                <a:cubicBezTo>
                  <a:pt x="1435189" y="299272"/>
                  <a:pt x="1425773" y="302344"/>
                  <a:pt x="1417320" y="307175"/>
                </a:cubicBezTo>
                <a:cubicBezTo>
                  <a:pt x="1381868" y="327433"/>
                  <a:pt x="1414055" y="314794"/>
                  <a:pt x="1378131" y="326770"/>
                </a:cubicBezTo>
                <a:cubicBezTo>
                  <a:pt x="1371600" y="322416"/>
                  <a:pt x="1364567" y="318732"/>
                  <a:pt x="1358537" y="313707"/>
                </a:cubicBezTo>
                <a:cubicBezTo>
                  <a:pt x="1351441" y="307793"/>
                  <a:pt x="1348133" y="295031"/>
                  <a:pt x="1338942" y="294112"/>
                </a:cubicBezTo>
                <a:cubicBezTo>
                  <a:pt x="1323171" y="292535"/>
                  <a:pt x="1308371" y="302514"/>
                  <a:pt x="1293222" y="307175"/>
                </a:cubicBezTo>
                <a:cubicBezTo>
                  <a:pt x="1232680" y="325804"/>
                  <a:pt x="1274303" y="313076"/>
                  <a:pt x="1214845" y="339832"/>
                </a:cubicBezTo>
                <a:cubicBezTo>
                  <a:pt x="1184604" y="353440"/>
                  <a:pt x="1153065" y="364191"/>
                  <a:pt x="1123405" y="379021"/>
                </a:cubicBezTo>
                <a:cubicBezTo>
                  <a:pt x="1110342" y="385552"/>
                  <a:pt x="1097512" y="392572"/>
                  <a:pt x="1084217" y="398615"/>
                </a:cubicBezTo>
                <a:cubicBezTo>
                  <a:pt x="1059222" y="409976"/>
                  <a:pt x="1038668" y="415975"/>
                  <a:pt x="1012371" y="424741"/>
                </a:cubicBezTo>
                <a:cubicBezTo>
                  <a:pt x="1003662" y="431272"/>
                  <a:pt x="997131" y="444335"/>
                  <a:pt x="986245" y="444335"/>
                </a:cubicBezTo>
                <a:cubicBezTo>
                  <a:pt x="957281" y="444335"/>
                  <a:pt x="961875" y="420063"/>
                  <a:pt x="953588" y="405147"/>
                </a:cubicBezTo>
                <a:cubicBezTo>
                  <a:pt x="943377" y="386768"/>
                  <a:pt x="890166" y="312791"/>
                  <a:pt x="881742" y="307175"/>
                </a:cubicBezTo>
                <a:lnTo>
                  <a:pt x="842554" y="281050"/>
                </a:lnTo>
                <a:cubicBezTo>
                  <a:pt x="825678" y="303551"/>
                  <a:pt x="806864" y="326151"/>
                  <a:pt x="796834" y="352895"/>
                </a:cubicBezTo>
                <a:cubicBezTo>
                  <a:pt x="793682" y="361300"/>
                  <a:pt x="793636" y="370686"/>
                  <a:pt x="790302" y="379021"/>
                </a:cubicBezTo>
                <a:cubicBezTo>
                  <a:pt x="774485" y="418564"/>
                  <a:pt x="776034" y="412884"/>
                  <a:pt x="751114" y="437804"/>
                </a:cubicBezTo>
                <a:cubicBezTo>
                  <a:pt x="753291" y="429095"/>
                  <a:pt x="754493" y="420083"/>
                  <a:pt x="757645" y="411678"/>
                </a:cubicBezTo>
                <a:cubicBezTo>
                  <a:pt x="761064" y="402561"/>
                  <a:pt x="767629" y="394789"/>
                  <a:pt x="770708" y="385552"/>
                </a:cubicBezTo>
                <a:cubicBezTo>
                  <a:pt x="776385" y="368520"/>
                  <a:pt x="779417" y="350718"/>
                  <a:pt x="783771" y="333301"/>
                </a:cubicBezTo>
                <a:lnTo>
                  <a:pt x="790302" y="307175"/>
                </a:lnTo>
                <a:cubicBezTo>
                  <a:pt x="805032" y="410274"/>
                  <a:pt x="790302" y="283561"/>
                  <a:pt x="790302" y="437804"/>
                </a:cubicBezTo>
                <a:cubicBezTo>
                  <a:pt x="790302" y="487926"/>
                  <a:pt x="794657" y="537953"/>
                  <a:pt x="796834" y="588027"/>
                </a:cubicBezTo>
                <a:cubicBezTo>
                  <a:pt x="801890" y="579600"/>
                  <a:pt x="825743" y="541737"/>
                  <a:pt x="829491" y="529244"/>
                </a:cubicBezTo>
                <a:cubicBezTo>
                  <a:pt x="833296" y="516559"/>
                  <a:pt x="831496" y="502501"/>
                  <a:pt x="836022" y="490055"/>
                </a:cubicBezTo>
                <a:cubicBezTo>
                  <a:pt x="840360" y="478124"/>
                  <a:pt x="849643" y="468599"/>
                  <a:pt x="855617" y="457398"/>
                </a:cubicBezTo>
                <a:cubicBezTo>
                  <a:pt x="867072" y="435921"/>
                  <a:pt x="879058" y="414613"/>
                  <a:pt x="888274" y="392084"/>
                </a:cubicBezTo>
                <a:cubicBezTo>
                  <a:pt x="898701" y="366595"/>
                  <a:pt x="907721" y="340424"/>
                  <a:pt x="914400" y="313707"/>
                </a:cubicBezTo>
                <a:cubicBezTo>
                  <a:pt x="916577" y="304998"/>
                  <a:pt x="917285" y="295784"/>
                  <a:pt x="920931" y="287581"/>
                </a:cubicBezTo>
                <a:cubicBezTo>
                  <a:pt x="926184" y="275762"/>
                  <a:pt x="944848" y="248439"/>
                  <a:pt x="953588" y="235330"/>
                </a:cubicBezTo>
                <a:cubicBezTo>
                  <a:pt x="951411" y="246216"/>
                  <a:pt x="950568" y="257455"/>
                  <a:pt x="947057" y="267987"/>
                </a:cubicBezTo>
                <a:cubicBezTo>
                  <a:pt x="943978" y="277224"/>
                  <a:pt x="936792" y="284786"/>
                  <a:pt x="933994" y="294112"/>
                </a:cubicBezTo>
                <a:cubicBezTo>
                  <a:pt x="930188" y="306797"/>
                  <a:pt x="930674" y="320453"/>
                  <a:pt x="927462" y="333301"/>
                </a:cubicBezTo>
                <a:cubicBezTo>
                  <a:pt x="924122" y="346659"/>
                  <a:pt x="918023" y="359206"/>
                  <a:pt x="914400" y="372490"/>
                </a:cubicBezTo>
                <a:cubicBezTo>
                  <a:pt x="895480" y="441864"/>
                  <a:pt x="922645" y="368204"/>
                  <a:pt x="894805" y="437804"/>
                </a:cubicBezTo>
                <a:cubicBezTo>
                  <a:pt x="896982" y="446513"/>
                  <a:pt x="892628" y="466107"/>
                  <a:pt x="901337" y="463930"/>
                </a:cubicBezTo>
                <a:cubicBezTo>
                  <a:pt x="913653" y="460851"/>
                  <a:pt x="913651" y="441672"/>
                  <a:pt x="920931" y="431272"/>
                </a:cubicBezTo>
                <a:cubicBezTo>
                  <a:pt x="928925" y="419851"/>
                  <a:pt x="938693" y="409767"/>
                  <a:pt x="947057" y="398615"/>
                </a:cubicBezTo>
                <a:cubicBezTo>
                  <a:pt x="951767" y="392335"/>
                  <a:pt x="955095" y="385051"/>
                  <a:pt x="960120" y="379021"/>
                </a:cubicBezTo>
                <a:cubicBezTo>
                  <a:pt x="975835" y="360163"/>
                  <a:pt x="980042" y="359208"/>
                  <a:pt x="999308" y="346364"/>
                </a:cubicBezTo>
                <a:cubicBezTo>
                  <a:pt x="1014719" y="366913"/>
                  <a:pt x="1023000" y="374709"/>
                  <a:pt x="1031965" y="398615"/>
                </a:cubicBezTo>
                <a:cubicBezTo>
                  <a:pt x="1035117" y="407020"/>
                  <a:pt x="1035478" y="416287"/>
                  <a:pt x="1038497" y="424741"/>
                </a:cubicBezTo>
                <a:cubicBezTo>
                  <a:pt x="1048486" y="452709"/>
                  <a:pt x="1069686" y="497248"/>
                  <a:pt x="1077685" y="529244"/>
                </a:cubicBezTo>
                <a:cubicBezTo>
                  <a:pt x="1080897" y="542091"/>
                  <a:pt x="1079124" y="556208"/>
                  <a:pt x="1084217" y="568432"/>
                </a:cubicBezTo>
                <a:cubicBezTo>
                  <a:pt x="1090255" y="582924"/>
                  <a:pt x="1110342" y="607621"/>
                  <a:pt x="1110342" y="607621"/>
                </a:cubicBezTo>
                <a:cubicBezTo>
                  <a:pt x="1184188" y="509162"/>
                  <a:pt x="1079271" y="656876"/>
                  <a:pt x="1136468" y="548838"/>
                </a:cubicBezTo>
                <a:cubicBezTo>
                  <a:pt x="1151159" y="521088"/>
                  <a:pt x="1171303" y="496587"/>
                  <a:pt x="1188720" y="470461"/>
                </a:cubicBezTo>
                <a:cubicBezTo>
                  <a:pt x="1197429" y="457398"/>
                  <a:pt x="1205909" y="444180"/>
                  <a:pt x="1214845" y="431272"/>
                </a:cubicBezTo>
                <a:cubicBezTo>
                  <a:pt x="1225505" y="415874"/>
                  <a:pt x="1239126" y="402303"/>
                  <a:pt x="1247502" y="385552"/>
                </a:cubicBezTo>
                <a:lnTo>
                  <a:pt x="1286691" y="307175"/>
                </a:lnTo>
                <a:cubicBezTo>
                  <a:pt x="1293834" y="278602"/>
                  <a:pt x="1291105" y="281488"/>
                  <a:pt x="1306285" y="254924"/>
                </a:cubicBezTo>
                <a:cubicBezTo>
                  <a:pt x="1310180" y="248109"/>
                  <a:pt x="1313218" y="240234"/>
                  <a:pt x="1319348" y="235330"/>
                </a:cubicBezTo>
                <a:cubicBezTo>
                  <a:pt x="1324724" y="231029"/>
                  <a:pt x="1332411" y="230975"/>
                  <a:pt x="1338942" y="228798"/>
                </a:cubicBezTo>
                <a:cubicBezTo>
                  <a:pt x="1357343" y="247198"/>
                  <a:pt x="1361626" y="253328"/>
                  <a:pt x="1384662" y="267987"/>
                </a:cubicBezTo>
                <a:cubicBezTo>
                  <a:pt x="1399470" y="277411"/>
                  <a:pt x="1416002" y="284046"/>
                  <a:pt x="1430382" y="294112"/>
                </a:cubicBezTo>
                <a:cubicBezTo>
                  <a:pt x="1437949" y="299409"/>
                  <a:pt x="1442964" y="307695"/>
                  <a:pt x="1449977" y="313707"/>
                </a:cubicBezTo>
                <a:cubicBezTo>
                  <a:pt x="1458242" y="320791"/>
                  <a:pt x="1467045" y="327263"/>
                  <a:pt x="1476102" y="333301"/>
                </a:cubicBezTo>
                <a:cubicBezTo>
                  <a:pt x="1500645" y="349663"/>
                  <a:pt x="1513752" y="356736"/>
                  <a:pt x="1541417" y="365958"/>
                </a:cubicBezTo>
                <a:cubicBezTo>
                  <a:pt x="1560910" y="372456"/>
                  <a:pt x="1587427" y="375804"/>
                  <a:pt x="1606731" y="379021"/>
                </a:cubicBezTo>
                <a:cubicBezTo>
                  <a:pt x="1641565" y="376844"/>
                  <a:pt x="1676652" y="377206"/>
                  <a:pt x="1711234" y="372490"/>
                </a:cubicBezTo>
                <a:cubicBezTo>
                  <a:pt x="1757566" y="366172"/>
                  <a:pt x="1739138" y="361804"/>
                  <a:pt x="1770017" y="346364"/>
                </a:cubicBezTo>
                <a:cubicBezTo>
                  <a:pt x="1776175" y="343285"/>
                  <a:pt x="1783080" y="342009"/>
                  <a:pt x="1789611" y="339832"/>
                </a:cubicBezTo>
                <a:cubicBezTo>
                  <a:pt x="1803620" y="345436"/>
                  <a:pt x="1835427" y="353184"/>
                  <a:pt x="1841862" y="372490"/>
                </a:cubicBezTo>
                <a:cubicBezTo>
                  <a:pt x="1848096" y="391193"/>
                  <a:pt x="1845396" y="411787"/>
                  <a:pt x="1848394" y="431272"/>
                </a:cubicBezTo>
                <a:cubicBezTo>
                  <a:pt x="1849759" y="440144"/>
                  <a:pt x="1853044" y="448621"/>
                  <a:pt x="1854925" y="457398"/>
                </a:cubicBezTo>
                <a:cubicBezTo>
                  <a:pt x="1858913" y="476007"/>
                  <a:pt x="1864200" y="518226"/>
                  <a:pt x="1874520" y="542307"/>
                </a:cubicBezTo>
                <a:cubicBezTo>
                  <a:pt x="1878355" y="551256"/>
                  <a:pt x="1883228" y="559724"/>
                  <a:pt x="1887582" y="568432"/>
                </a:cubicBezTo>
                <a:cubicBezTo>
                  <a:pt x="1896291" y="557546"/>
                  <a:pt x="1907939" y="548466"/>
                  <a:pt x="1913708" y="535775"/>
                </a:cubicBezTo>
                <a:cubicBezTo>
                  <a:pt x="1964005" y="425127"/>
                  <a:pt x="1887718" y="545375"/>
                  <a:pt x="1933302" y="476992"/>
                </a:cubicBezTo>
                <a:cubicBezTo>
                  <a:pt x="1935479" y="459575"/>
                  <a:pt x="1937783" y="442173"/>
                  <a:pt x="1939834" y="424741"/>
                </a:cubicBezTo>
                <a:cubicBezTo>
                  <a:pt x="1942138" y="405161"/>
                  <a:pt x="1943577" y="385475"/>
                  <a:pt x="1946365" y="365958"/>
                </a:cubicBezTo>
                <a:cubicBezTo>
                  <a:pt x="1949127" y="346621"/>
                  <a:pt x="1954677" y="326182"/>
                  <a:pt x="1959428" y="307175"/>
                </a:cubicBezTo>
                <a:lnTo>
                  <a:pt x="1952897" y="28758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077" y="1200442"/>
            <a:ext cx="1613958" cy="1298503"/>
          </a:xfrm>
          <a:prstGeom prst="rect">
            <a:avLst/>
          </a:prstGeom>
        </p:spPr>
      </p:pic>
    </p:spTree>
    <p:extLst>
      <p:ext uri="{BB962C8B-B14F-4D97-AF65-F5344CB8AC3E}">
        <p14:creationId xmlns:p14="http://schemas.microsoft.com/office/powerpoint/2010/main" val="227146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37</a:t>
            </a:fld>
            <a:endParaRPr lang="en-US"/>
          </a:p>
        </p:txBody>
      </p:sp>
      <p:sp>
        <p:nvSpPr>
          <p:cNvPr id="5" name="Title 4"/>
          <p:cNvSpPr>
            <a:spLocks noGrp="1"/>
          </p:cNvSpPr>
          <p:nvPr>
            <p:ph type="title"/>
          </p:nvPr>
        </p:nvSpPr>
        <p:spPr/>
        <p:txBody>
          <a:bodyPr/>
          <a:lstStyle/>
          <a:p>
            <a:r>
              <a:rPr lang="en-US" dirty="0" smtClean="0"/>
              <a:t>Data Management and Sharing Costs</a:t>
            </a:r>
            <a:endParaRPr lang="en-US" dirty="0"/>
          </a:p>
        </p:txBody>
      </p:sp>
      <p:sp>
        <p:nvSpPr>
          <p:cNvPr id="7" name="Rectangle 6"/>
          <p:cNvSpPr/>
          <p:nvPr/>
        </p:nvSpPr>
        <p:spPr>
          <a:xfrm>
            <a:off x="272955" y="1244441"/>
            <a:ext cx="8605869" cy="3416320"/>
          </a:xfrm>
          <a:prstGeom prst="rect">
            <a:avLst/>
          </a:prstGeom>
        </p:spPr>
        <p:txBody>
          <a:bodyPr wrap="square">
            <a:spAutoFit/>
          </a:bodyPr>
          <a:lstStyle/>
          <a:p>
            <a:r>
              <a:rPr lang="en-US" sz="1800" dirty="0" smtClean="0">
                <a:solidFill>
                  <a:srgbClr val="333333"/>
                </a:solidFill>
                <a:latin typeface="Calibri" panose="020F0502020204030204" pitchFamily="34" charset="0"/>
                <a:cs typeface="Calibri" panose="020F0502020204030204" pitchFamily="34" charset="0"/>
              </a:rPr>
              <a:t>Current NIH guidelines state </a:t>
            </a:r>
            <a:r>
              <a:rPr lang="en-US" sz="1800" dirty="0">
                <a:solidFill>
                  <a:srgbClr val="333333"/>
                </a:solidFill>
                <a:latin typeface="Calibri" panose="020F0502020204030204" pitchFamily="34" charset="0"/>
                <a:cs typeface="Calibri" panose="020F0502020204030204" pitchFamily="34" charset="0"/>
              </a:rPr>
              <a:t>that costs to support activities described in the DMS plan, including personnel </a:t>
            </a:r>
            <a:r>
              <a:rPr lang="en-US" sz="1800" dirty="0" smtClean="0">
                <a:solidFill>
                  <a:srgbClr val="333333"/>
                </a:solidFill>
                <a:latin typeface="Calibri" panose="020F0502020204030204" pitchFamily="34" charset="0"/>
                <a:cs typeface="Calibri" panose="020F0502020204030204" pitchFamily="34" charset="0"/>
              </a:rPr>
              <a:t>costs, can only be </a:t>
            </a:r>
            <a:r>
              <a:rPr lang="en-US" sz="1800" dirty="0">
                <a:solidFill>
                  <a:srgbClr val="333333"/>
                </a:solidFill>
                <a:latin typeface="Calibri" panose="020F0502020204030204" pitchFamily="34" charset="0"/>
                <a:cs typeface="Calibri" panose="020F0502020204030204" pitchFamily="34" charset="0"/>
              </a:rPr>
              <a:t>noted on the R&amp;R Budget Form as a single line item titled “Data Management and Sharing Costs.” </a:t>
            </a:r>
            <a:r>
              <a:rPr lang="en-US" sz="1800" b="1" dirty="0" smtClean="0">
                <a:solidFill>
                  <a:srgbClr val="333333"/>
                </a:solidFill>
                <a:latin typeface="Calibri" panose="020F0502020204030204" pitchFamily="34" charset="0"/>
                <a:cs typeface="Calibri" panose="020F0502020204030204" pitchFamily="34" charset="0"/>
              </a:rPr>
              <a:t>These instructions </a:t>
            </a:r>
            <a:r>
              <a:rPr lang="en-US" sz="1800" b="1" dirty="0">
                <a:solidFill>
                  <a:srgbClr val="333333"/>
                </a:solidFill>
                <a:latin typeface="Calibri" panose="020F0502020204030204" pitchFamily="34" charset="0"/>
                <a:cs typeface="Calibri" panose="020F0502020204030204" pitchFamily="34" charset="0"/>
              </a:rPr>
              <a:t>will be rescinded effective October for due dates on or after October 5, 2023</a:t>
            </a:r>
            <a:r>
              <a:rPr lang="en-US" sz="1800" b="1" dirty="0" smtClean="0">
                <a:solidFill>
                  <a:srgbClr val="333333"/>
                </a:solidFill>
                <a:latin typeface="Calibri" panose="020F0502020204030204" pitchFamily="34" charset="0"/>
                <a:cs typeface="Calibri" panose="020F0502020204030204" pitchFamily="34" charset="0"/>
              </a:rPr>
              <a:t>.</a:t>
            </a:r>
          </a:p>
          <a:p>
            <a:endParaRPr lang="en-US" sz="1800" dirty="0">
              <a:solidFill>
                <a:srgbClr val="333333"/>
              </a:solidFill>
              <a:latin typeface="Calibri" panose="020F0502020204030204" pitchFamily="34" charset="0"/>
              <a:cs typeface="Calibri" panose="020F0502020204030204" pitchFamily="34" charset="0"/>
            </a:endParaRPr>
          </a:p>
          <a:p>
            <a:r>
              <a:rPr lang="en-US" sz="1800" dirty="0">
                <a:solidFill>
                  <a:srgbClr val="333333"/>
                </a:solidFill>
                <a:latin typeface="Calibri" panose="020F0502020204030204" pitchFamily="34" charset="0"/>
                <a:cs typeface="Calibri" panose="020F0502020204030204" pitchFamily="34" charset="0"/>
              </a:rPr>
              <a:t>Effective for applications submitted for due dates on or after October 5, 2023, </a:t>
            </a:r>
            <a:r>
              <a:rPr lang="en-US" sz="1800" b="1" dirty="0">
                <a:solidFill>
                  <a:srgbClr val="333333"/>
                </a:solidFill>
                <a:latin typeface="Calibri" panose="020F0502020204030204" pitchFamily="34" charset="0"/>
                <a:cs typeface="Calibri" panose="020F0502020204030204" pitchFamily="34" charset="0"/>
              </a:rPr>
              <a:t>NIH will no longer require the use of the single DMS cost line item</a:t>
            </a:r>
            <a:r>
              <a:rPr lang="en-US" sz="1800" dirty="0">
                <a:solidFill>
                  <a:srgbClr val="333333"/>
                </a:solidFill>
                <a:latin typeface="Calibri" panose="020F0502020204030204" pitchFamily="34" charset="0"/>
                <a:cs typeface="Calibri" panose="020F0502020204030204" pitchFamily="34" charset="0"/>
              </a:rPr>
              <a:t>. NIH recognizes that DMS costs may be requested in many cost categories. Therefore, </a:t>
            </a:r>
            <a:r>
              <a:rPr lang="en-US" sz="1800" dirty="0" smtClean="0">
                <a:solidFill>
                  <a:srgbClr val="333333"/>
                </a:solidFill>
                <a:latin typeface="Calibri" panose="020F0502020204030204" pitchFamily="34" charset="0"/>
                <a:cs typeface="Calibri" panose="020F0502020204030204" pitchFamily="34" charset="0"/>
              </a:rPr>
              <a:t>DMS </a:t>
            </a:r>
            <a:r>
              <a:rPr lang="en-US" sz="1800" dirty="0">
                <a:solidFill>
                  <a:srgbClr val="333333"/>
                </a:solidFill>
                <a:latin typeface="Calibri" panose="020F0502020204030204" pitchFamily="34" charset="0"/>
                <a:cs typeface="Calibri" panose="020F0502020204030204" pitchFamily="34" charset="0"/>
              </a:rPr>
              <a:t>costs must be requested in the appropriate cost category, e.g., personnel, equipment, supplies, and other expenses, following the instructions for the R&amp;R Budget Form or PHS 398 Modular Budget Form, as applicable. While the single cost line item is no longer required, NIH will require applicants to specify estimated DMS cost details within the </a:t>
            </a:r>
            <a:r>
              <a:rPr lang="en-US" sz="1800" dirty="0" smtClean="0">
                <a:solidFill>
                  <a:srgbClr val="333333"/>
                </a:solidFill>
                <a:latin typeface="Calibri" panose="020F0502020204030204" pitchFamily="34" charset="0"/>
                <a:cs typeface="Calibri" panose="020F0502020204030204" pitchFamily="34" charset="0"/>
              </a:rPr>
              <a:t>budget justification.</a:t>
            </a:r>
            <a:endParaRPr lang="en-US" sz="1800" dirty="0">
              <a:solidFill>
                <a:srgbClr val="33333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109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38</a:t>
            </a:fld>
            <a:endParaRPr lang="en-US"/>
          </a:p>
        </p:txBody>
      </p:sp>
      <p:sp>
        <p:nvSpPr>
          <p:cNvPr id="5" name="Title 4"/>
          <p:cNvSpPr>
            <a:spLocks noGrp="1"/>
          </p:cNvSpPr>
          <p:nvPr>
            <p:ph type="title"/>
          </p:nvPr>
        </p:nvSpPr>
        <p:spPr/>
        <p:txBody>
          <a:bodyPr/>
          <a:lstStyle/>
          <a:p>
            <a:r>
              <a:rPr lang="en-US" dirty="0" smtClean="0"/>
              <a:t>Data Management and Sharing Costs</a:t>
            </a:r>
            <a:endParaRPr lang="en-US" dirty="0"/>
          </a:p>
        </p:txBody>
      </p:sp>
      <p:sp>
        <p:nvSpPr>
          <p:cNvPr id="7" name="Rectangle 6"/>
          <p:cNvSpPr/>
          <p:nvPr/>
        </p:nvSpPr>
        <p:spPr>
          <a:xfrm>
            <a:off x="272955" y="1244441"/>
            <a:ext cx="8605869" cy="523220"/>
          </a:xfrm>
          <a:prstGeom prst="rect">
            <a:avLst/>
          </a:prstGeom>
        </p:spPr>
        <p:txBody>
          <a:bodyPr wrap="square">
            <a:spAutoFit/>
          </a:bodyPr>
          <a:lstStyle/>
          <a:p>
            <a:r>
              <a:rPr lang="en-US" dirty="0" smtClean="0"/>
              <a:t>The NIH</a:t>
            </a:r>
            <a:r>
              <a:rPr lang="en-US" dirty="0"/>
              <a:t> </a:t>
            </a:r>
            <a:r>
              <a:rPr lang="en-US" u="sng" dirty="0">
                <a:hlinkClick r:id="rId2"/>
              </a:rPr>
              <a:t>Data Management and Sharing Policy</a:t>
            </a:r>
            <a:r>
              <a:rPr lang="en-US" dirty="0"/>
              <a:t> </a:t>
            </a:r>
            <a:r>
              <a:rPr lang="en-US" dirty="0" smtClean="0"/>
              <a:t>requires </a:t>
            </a:r>
            <a:r>
              <a:rPr lang="en-US" dirty="0"/>
              <a:t>all NIH-funded researchers to create, implement, and report </a:t>
            </a:r>
            <a:r>
              <a:rPr lang="en-US" dirty="0" smtClean="0"/>
              <a:t>a Data </a:t>
            </a:r>
            <a:r>
              <a:rPr lang="en-US" dirty="0"/>
              <a:t>Management and Sharing </a:t>
            </a:r>
            <a:r>
              <a:rPr lang="en-US" dirty="0" smtClean="0"/>
              <a:t>Plan to </a:t>
            </a:r>
            <a:r>
              <a:rPr lang="en-US" dirty="0"/>
              <a:t>ensure </a:t>
            </a:r>
            <a:r>
              <a:rPr lang="en-US" dirty="0" smtClean="0"/>
              <a:t>research </a:t>
            </a:r>
            <a:r>
              <a:rPr lang="en-US" dirty="0"/>
              <a:t>is made publicly available. </a:t>
            </a:r>
            <a:endParaRPr lang="en-US" sz="1800" dirty="0">
              <a:solidFill>
                <a:srgbClr val="333333"/>
              </a:solidFill>
              <a:latin typeface="Calibri" panose="020F0502020204030204" pitchFamily="34" charset="0"/>
              <a:cs typeface="Calibri" panose="020F0502020204030204" pitchFamily="34" charset="0"/>
            </a:endParaRPr>
          </a:p>
        </p:txBody>
      </p:sp>
      <p:sp>
        <p:nvSpPr>
          <p:cNvPr id="2" name="Rectangle 1"/>
          <p:cNvSpPr/>
          <p:nvPr/>
        </p:nvSpPr>
        <p:spPr>
          <a:xfrm>
            <a:off x="1105468" y="1747917"/>
            <a:ext cx="2839240" cy="923330"/>
          </a:xfrm>
          <a:prstGeom prst="rect">
            <a:avLst/>
          </a:prstGeom>
          <a:noFill/>
        </p:spPr>
        <p:txBody>
          <a:bodyPr wrap="none" lIns="91440" tIns="45720" rIns="91440" bIns="45720">
            <a:spAutoFit/>
          </a:bodyPr>
          <a:lstStyle/>
          <a:p>
            <a:pPr algn="ctr"/>
            <a:r>
              <a:rPr lang="en-US" sz="5400" b="0" cap="none" spc="0" dirty="0" smtClean="0">
                <a:ln w="0"/>
                <a:solidFill>
                  <a:srgbClr val="FFC000"/>
                </a:solidFill>
                <a:effectLst>
                  <a:outerShdw blurRad="38100" dist="25400" dir="5400000" algn="ctr" rotWithShape="0">
                    <a:srgbClr val="6E747A">
                      <a:alpha val="43000"/>
                    </a:srgbClr>
                  </a:outerShdw>
                </a:effectLst>
              </a:rPr>
              <a:t>F</a:t>
            </a:r>
            <a:r>
              <a:rPr lang="en-US" sz="5400" b="0" cap="none" spc="0" dirty="0" smtClean="0">
                <a:ln w="0"/>
                <a:solidFill>
                  <a:schemeClr val="accent1"/>
                </a:solidFill>
                <a:effectLst>
                  <a:outerShdw blurRad="38100" dist="25400" dir="5400000" algn="ctr" rotWithShape="0">
                    <a:srgbClr val="6E747A">
                      <a:alpha val="43000"/>
                    </a:srgbClr>
                  </a:outerShdw>
                </a:effectLst>
              </a:rPr>
              <a:t>indable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2402259" y="2436344"/>
            <a:ext cx="3493265" cy="923330"/>
          </a:xfrm>
          <a:prstGeom prst="rect">
            <a:avLst/>
          </a:prstGeom>
          <a:noFill/>
        </p:spPr>
        <p:txBody>
          <a:bodyPr wrap="none" lIns="91440" tIns="45720" rIns="91440" bIns="45720">
            <a:spAutoFit/>
          </a:bodyPr>
          <a:lstStyle/>
          <a:p>
            <a:pPr algn="ctr"/>
            <a:r>
              <a:rPr lang="en-US" sz="5400" b="0" cap="none" spc="0" dirty="0" smtClean="0">
                <a:ln w="0"/>
                <a:solidFill>
                  <a:srgbClr val="FFC000"/>
                </a:solidFill>
                <a:effectLst>
                  <a:outerShdw blurRad="38100" dist="25400" dir="5400000" algn="ctr" rotWithShape="0">
                    <a:srgbClr val="6E747A">
                      <a:alpha val="43000"/>
                    </a:srgbClr>
                  </a:outerShdw>
                </a:effectLst>
              </a:rPr>
              <a:t>A</a:t>
            </a:r>
            <a:r>
              <a:rPr lang="en-US" sz="5400" b="0" cap="none" spc="0" dirty="0" smtClean="0">
                <a:ln w="0"/>
                <a:solidFill>
                  <a:schemeClr val="accent1"/>
                </a:solidFill>
                <a:effectLst>
                  <a:outerShdw blurRad="38100" dist="25400" dir="5400000" algn="ctr" rotWithShape="0">
                    <a:srgbClr val="6E747A">
                      <a:alpha val="43000"/>
                    </a:srgbClr>
                  </a:outerShdw>
                </a:effectLst>
              </a:rPr>
              <a:t>ccessible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p:cNvSpPr/>
          <p:nvPr/>
        </p:nvSpPr>
        <p:spPr>
          <a:xfrm>
            <a:off x="3603512" y="3125797"/>
            <a:ext cx="4262705" cy="923330"/>
          </a:xfrm>
          <a:prstGeom prst="rect">
            <a:avLst/>
          </a:prstGeom>
          <a:noFill/>
        </p:spPr>
        <p:txBody>
          <a:bodyPr wrap="none" lIns="91440" tIns="45720" rIns="91440" bIns="45720">
            <a:spAutoFit/>
          </a:bodyPr>
          <a:lstStyle/>
          <a:p>
            <a:pPr algn="ctr"/>
            <a:r>
              <a:rPr lang="en-US" sz="5400" b="0" cap="none" spc="0" dirty="0" smtClean="0">
                <a:ln w="0"/>
                <a:solidFill>
                  <a:srgbClr val="FFC000"/>
                </a:solidFill>
                <a:effectLst>
                  <a:outerShdw blurRad="38100" dist="25400" dir="5400000" algn="ctr" rotWithShape="0">
                    <a:srgbClr val="6E747A">
                      <a:alpha val="43000"/>
                    </a:srgbClr>
                  </a:outerShdw>
                </a:effectLst>
              </a:rPr>
              <a:t>I</a:t>
            </a:r>
            <a:r>
              <a:rPr lang="en-US" sz="5400" b="0" cap="none" spc="0" dirty="0" smtClean="0">
                <a:ln w="0"/>
                <a:solidFill>
                  <a:schemeClr val="accent1"/>
                </a:solidFill>
                <a:effectLst>
                  <a:outerShdw blurRad="38100" dist="25400" dir="5400000" algn="ctr" rotWithShape="0">
                    <a:srgbClr val="6E747A">
                      <a:alpha val="43000"/>
                    </a:srgbClr>
                  </a:outerShdw>
                </a:effectLst>
              </a:rPr>
              <a:t>nteroperable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p:cNvSpPr/>
          <p:nvPr/>
        </p:nvSpPr>
        <p:spPr>
          <a:xfrm>
            <a:off x="4880252" y="3831550"/>
            <a:ext cx="3108543" cy="923330"/>
          </a:xfrm>
          <a:prstGeom prst="rect">
            <a:avLst/>
          </a:prstGeom>
          <a:noFill/>
        </p:spPr>
        <p:txBody>
          <a:bodyPr wrap="none" lIns="91440" tIns="45720" rIns="91440" bIns="45720">
            <a:spAutoFit/>
          </a:bodyPr>
          <a:lstStyle/>
          <a:p>
            <a:pPr algn="ctr"/>
            <a:r>
              <a:rPr lang="en-US" sz="5400" b="0" cap="none" spc="0" dirty="0" smtClean="0">
                <a:ln w="0"/>
                <a:solidFill>
                  <a:srgbClr val="FFC000"/>
                </a:solidFill>
                <a:effectLst>
                  <a:outerShdw blurRad="38100" dist="25400" dir="5400000" algn="ctr" rotWithShape="0">
                    <a:srgbClr val="6E747A">
                      <a:alpha val="43000"/>
                    </a:srgbClr>
                  </a:outerShdw>
                </a:effectLst>
              </a:rPr>
              <a:t>R</a:t>
            </a:r>
            <a:r>
              <a:rPr lang="en-US" sz="5400" b="0" cap="none" spc="0" dirty="0" smtClean="0">
                <a:ln w="0"/>
                <a:solidFill>
                  <a:schemeClr val="accent1"/>
                </a:solidFill>
                <a:effectLst>
                  <a:outerShdw blurRad="38100" dist="25400" dir="5400000" algn="ctr" rotWithShape="0">
                    <a:srgbClr val="6E747A">
                      <a:alpha val="43000"/>
                    </a:srgbClr>
                  </a:outerShdw>
                </a:effectLst>
              </a:rPr>
              <a:t>eusable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71483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39</a:t>
            </a:fld>
            <a:endParaRPr lang="en-US" dirty="0"/>
          </a:p>
        </p:txBody>
      </p:sp>
      <p:sp>
        <p:nvSpPr>
          <p:cNvPr id="5" name="Title 4"/>
          <p:cNvSpPr>
            <a:spLocks noGrp="1"/>
          </p:cNvSpPr>
          <p:nvPr>
            <p:ph type="title"/>
          </p:nvPr>
        </p:nvSpPr>
        <p:spPr/>
        <p:txBody>
          <a:bodyPr/>
          <a:lstStyle/>
          <a:p>
            <a:r>
              <a:rPr lang="en-US" dirty="0" smtClean="0"/>
              <a:t>Data Management and Sharing Costs</a:t>
            </a:r>
            <a:endParaRPr lang="en-US" dirty="0"/>
          </a:p>
        </p:txBody>
      </p:sp>
      <p:pic>
        <p:nvPicPr>
          <p:cNvPr id="6" name="Picture 5"/>
          <p:cNvPicPr>
            <a:picLocks noChangeAspect="1"/>
          </p:cNvPicPr>
          <p:nvPr/>
        </p:nvPicPr>
        <p:blipFill rotWithShape="1">
          <a:blip r:embed="rId2"/>
          <a:srcRect b="1330"/>
          <a:stretch/>
        </p:blipFill>
        <p:spPr>
          <a:xfrm>
            <a:off x="326510" y="541156"/>
            <a:ext cx="4504797" cy="4385686"/>
          </a:xfrm>
          <a:prstGeom prst="rect">
            <a:avLst/>
          </a:prstGeom>
        </p:spPr>
      </p:pic>
      <p:sp>
        <p:nvSpPr>
          <p:cNvPr id="10" name="TextBox 9"/>
          <p:cNvSpPr txBox="1"/>
          <p:nvPr/>
        </p:nvSpPr>
        <p:spPr>
          <a:xfrm>
            <a:off x="4831309" y="640080"/>
            <a:ext cx="4058515" cy="3785652"/>
          </a:xfrm>
          <a:prstGeom prst="rect">
            <a:avLst/>
          </a:prstGeom>
          <a:solidFill>
            <a:schemeClr val="bg1"/>
          </a:solidFill>
        </p:spPr>
        <p:txBody>
          <a:bodyPr wrap="square" rtlCol="0">
            <a:spAutoFit/>
          </a:bodyPr>
          <a:lstStyle/>
          <a:p>
            <a:r>
              <a:rPr lang="en-US" sz="1600" dirty="0"/>
              <a:t>“At the heart of the new policy, it is really about trying to convey the value of why data sharing is </a:t>
            </a:r>
            <a:r>
              <a:rPr lang="en-US" sz="1600" dirty="0" smtClean="0"/>
              <a:t>important… If </a:t>
            </a:r>
            <a:r>
              <a:rPr lang="en-US" sz="1600" dirty="0"/>
              <a:t>you are going to properly data share, you must effectively manage your data. The two are intricately linked because data management happens throughout the research lifecycle. The DMS Plan aids researchers in thinking about data management and data sharing issues up front before they conduct a study</a:t>
            </a:r>
            <a:r>
              <a:rPr lang="en-US" sz="1600" dirty="0" smtClean="0"/>
              <a:t>.”</a:t>
            </a:r>
          </a:p>
          <a:p>
            <a:endParaRPr lang="en-US" sz="1600" dirty="0" smtClean="0"/>
          </a:p>
          <a:p>
            <a:pPr marL="1146175"/>
            <a:r>
              <a:rPr lang="en-US" sz="1600" dirty="0" smtClean="0"/>
              <a:t>- </a:t>
            </a:r>
            <a:r>
              <a:rPr lang="en-US" sz="1600" dirty="0"/>
              <a:t>Stephanie Holmgren, program manager </a:t>
            </a:r>
            <a:r>
              <a:rPr lang="en-US" sz="1600" dirty="0" smtClean="0"/>
              <a:t>at NIEHS</a:t>
            </a:r>
            <a:r>
              <a:rPr lang="en-US" sz="1600" dirty="0"/>
              <a:t> </a:t>
            </a:r>
            <a:r>
              <a:rPr lang="en-US" sz="1600" u="sng" dirty="0">
                <a:hlinkClick r:id="rId3"/>
              </a:rPr>
              <a:t>Office of Data Science</a:t>
            </a:r>
            <a:endParaRPr lang="en-US" sz="1600" dirty="0"/>
          </a:p>
        </p:txBody>
      </p:sp>
    </p:spTree>
    <p:extLst>
      <p:ext uri="{BB962C8B-B14F-4D97-AF65-F5344CB8AC3E}">
        <p14:creationId xmlns:p14="http://schemas.microsoft.com/office/powerpoint/2010/main" val="2332177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205E6B"/>
          </a:solidFill>
          <a:effectLst>
            <a:outerShdw blurRad="50800" dist="50800" dir="5400000" algn="ctr" rotWithShape="0">
              <a:srgbClr val="205E6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idx="12"/>
          </p:nvPr>
        </p:nvSpPr>
        <p:spPr/>
        <p:txBody>
          <a:bodyPr/>
          <a:lstStyle/>
          <a:p>
            <a:fld id="{00000000-1234-1234-1234-123412341234}" type="slidenum">
              <a:rPr lang="en-US" smtClean="0"/>
              <a:pPr/>
              <a:t>4</a:t>
            </a:fld>
            <a:endParaRPr lang="en-US"/>
          </a:p>
        </p:txBody>
      </p:sp>
      <p:pic>
        <p:nvPicPr>
          <p:cNvPr id="2" name="Picture 1" descr="Happy labor day poster | Free stock vector - 845786"/>
          <p:cNvPicPr>
            <a:picLocks noChangeAspect="1"/>
          </p:cNvPicPr>
          <p:nvPr/>
        </p:nvPicPr>
        <p:blipFill rotWithShape="1">
          <a:blip r:embed="rId2">
            <a:extLst>
              <a:ext uri="{28A0092B-C50C-407E-A947-70E740481C1C}">
                <a14:useLocalDpi xmlns:a14="http://schemas.microsoft.com/office/drawing/2010/main" val="0"/>
              </a:ext>
            </a:extLst>
          </a:blip>
          <a:srcRect l="4753" r="4347" b="36607"/>
          <a:stretch/>
        </p:blipFill>
        <p:spPr>
          <a:xfrm>
            <a:off x="0" y="1313840"/>
            <a:ext cx="9144000" cy="4249795"/>
          </a:xfrm>
          <a:prstGeom prst="rect">
            <a:avLst/>
          </a:prstGeom>
        </p:spPr>
      </p:pic>
      <p:sp>
        <p:nvSpPr>
          <p:cNvPr id="8" name="TextBox 7"/>
          <p:cNvSpPr txBox="1"/>
          <p:nvPr/>
        </p:nvSpPr>
        <p:spPr>
          <a:xfrm>
            <a:off x="0" y="-86498"/>
            <a:ext cx="9144000" cy="1938992"/>
          </a:xfrm>
          <a:prstGeom prst="rect">
            <a:avLst/>
          </a:prstGeom>
          <a:solidFill>
            <a:srgbClr val="185768"/>
          </a:solidFill>
        </p:spPr>
        <p:txBody>
          <a:bodyPr wrap="square" rtlCol="0">
            <a:spAutoFit/>
          </a:bodyPr>
          <a:lstStyle/>
          <a:p>
            <a:pPr algn="ctr"/>
            <a:endParaRPr lang="en-US" sz="2400" dirty="0" smtClean="0">
              <a:solidFill>
                <a:schemeClr val="bg1"/>
              </a:solidFill>
              <a:effectLst>
                <a:outerShdw blurRad="50800" dist="38100" dir="2700000" algn="tl" rotWithShape="0">
                  <a:prstClr val="black">
                    <a:alpha val="40000"/>
                  </a:prstClr>
                </a:outerShdw>
              </a:effectLst>
              <a:latin typeface="Copperplate Gothic Bold" panose="020E0705020206020404" pitchFamily="34" charset="0"/>
            </a:endParaRPr>
          </a:p>
          <a:p>
            <a:pPr algn="ctr"/>
            <a:r>
              <a:rPr lang="en-US" sz="4800" dirty="0" smtClean="0">
                <a:solidFill>
                  <a:schemeClr val="bg1"/>
                </a:solidFill>
                <a:effectLst>
                  <a:outerShdw blurRad="50800" dist="38100" dir="2700000" algn="tl" rotWithShape="0">
                    <a:prstClr val="black">
                      <a:alpha val="40000"/>
                    </a:prstClr>
                  </a:outerShdw>
                </a:effectLst>
                <a:latin typeface="Copperplate Gothic Bold" panose="020E0705020206020404" pitchFamily="34" charset="0"/>
              </a:rPr>
              <a:t>Labor Day Holiday</a:t>
            </a:r>
          </a:p>
          <a:p>
            <a:pPr algn="ctr"/>
            <a:r>
              <a:rPr lang="en-US" sz="2400" dirty="0" smtClean="0">
                <a:solidFill>
                  <a:schemeClr val="bg1"/>
                </a:solidFill>
                <a:effectLst>
                  <a:outerShdw blurRad="50800" dist="38100" dir="2700000" algn="tl" rotWithShape="0">
                    <a:prstClr val="black">
                      <a:alpha val="40000"/>
                    </a:prstClr>
                  </a:outerShdw>
                </a:effectLst>
                <a:latin typeface="Copperplate Gothic Bold" panose="020E0705020206020404" pitchFamily="34" charset="0"/>
              </a:rPr>
              <a:t>Monday</a:t>
            </a:r>
            <a:r>
              <a:rPr lang="en-US" sz="2400" dirty="0" smtClean="0">
                <a:solidFill>
                  <a:schemeClr val="bg1"/>
                </a:solidFill>
                <a:effectLst>
                  <a:outerShdw blurRad="50800" dist="38100" dir="2700000" algn="tl" rotWithShape="0">
                    <a:prstClr val="black">
                      <a:alpha val="40000"/>
                    </a:prstClr>
                  </a:outerShdw>
                </a:effectLst>
                <a:latin typeface="Copperplate Gothic Bold" panose="020E0705020206020404" pitchFamily="34" charset="0"/>
              </a:rPr>
              <a:t>, </a:t>
            </a:r>
            <a:r>
              <a:rPr lang="en-US" sz="2400" dirty="0" smtClean="0">
                <a:solidFill>
                  <a:schemeClr val="bg1"/>
                </a:solidFill>
                <a:effectLst>
                  <a:outerShdw blurRad="50800" dist="38100" dir="2700000" algn="tl" rotWithShape="0">
                    <a:prstClr val="black">
                      <a:alpha val="40000"/>
                    </a:prstClr>
                  </a:outerShdw>
                </a:effectLst>
                <a:latin typeface="Copperplate Gothic Bold" panose="020E0705020206020404" pitchFamily="34" charset="0"/>
              </a:rPr>
              <a:t>September 4</a:t>
            </a:r>
            <a:r>
              <a:rPr lang="en-US" sz="2400" baseline="30000" dirty="0" smtClean="0">
                <a:solidFill>
                  <a:schemeClr val="bg1"/>
                </a:solidFill>
                <a:effectLst>
                  <a:outerShdw blurRad="50800" dist="38100" dir="2700000" algn="tl" rotWithShape="0">
                    <a:prstClr val="black">
                      <a:alpha val="40000"/>
                    </a:prstClr>
                  </a:outerShdw>
                </a:effectLst>
                <a:latin typeface="Copperplate Gothic Bold" panose="020E0705020206020404" pitchFamily="34" charset="0"/>
              </a:rPr>
              <a:t>th</a:t>
            </a:r>
          </a:p>
          <a:p>
            <a:pPr algn="ctr"/>
            <a:r>
              <a:rPr lang="en-US" sz="2400" dirty="0" smtClean="0">
                <a:solidFill>
                  <a:schemeClr val="bg1"/>
                </a:solidFill>
                <a:effectLst>
                  <a:outerShdw blurRad="50800" dist="38100" dir="2700000" algn="tl" rotWithShape="0">
                    <a:prstClr val="black">
                      <a:alpha val="40000"/>
                    </a:prstClr>
                  </a:outerShdw>
                </a:effectLst>
                <a:latin typeface="Copperplate Gothic Bold" panose="020E0705020206020404" pitchFamily="34" charset="0"/>
              </a:rPr>
              <a:t> </a:t>
            </a:r>
            <a:endParaRPr lang="en-US" sz="2400" dirty="0">
              <a:solidFill>
                <a:schemeClr val="bg1"/>
              </a:solidFill>
              <a:effectLst>
                <a:outerShdw blurRad="50800" dist="38100" dir="2700000" algn="tl" rotWithShape="0">
                  <a:prstClr val="black">
                    <a:alpha val="40000"/>
                  </a:prstClr>
                </a:outerShdw>
              </a:effectLst>
              <a:latin typeface="Copperplate Gothic Bold" panose="020E0705020206020404" pitchFamily="34" charset="0"/>
            </a:endParaRPr>
          </a:p>
        </p:txBody>
      </p:sp>
    </p:spTree>
    <p:extLst>
      <p:ext uri="{BB962C8B-B14F-4D97-AF65-F5344CB8AC3E}">
        <p14:creationId xmlns:p14="http://schemas.microsoft.com/office/powerpoint/2010/main" val="39685038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4"/>
          <p:cNvSpPr txBox="1">
            <a:spLocks noGrp="1"/>
          </p:cNvSpPr>
          <p:nvPr>
            <p:ph type="body" idx="1"/>
          </p:nvPr>
        </p:nvSpPr>
        <p:spPr>
          <a:xfrm>
            <a:off x="191070" y="1808914"/>
            <a:ext cx="4954137" cy="2472472"/>
          </a:xfrm>
          <a:prstGeom prst="rect">
            <a:avLst/>
          </a:prstGeom>
          <a:noFill/>
          <a:ln>
            <a:noFill/>
          </a:ln>
        </p:spPr>
        <p:txBody>
          <a:bodyPr spcFirstLastPara="1" wrap="square" lIns="0" tIns="0" rIns="0" bIns="0" anchor="t" anchorCtr="0">
            <a:spAutoFit/>
          </a:bodyPr>
          <a:lstStyle/>
          <a:p>
            <a:pPr marL="53975" indent="4763"/>
            <a:r>
              <a:rPr lang="en-US" i="1" dirty="0" smtClean="0"/>
              <a:t>Neuroscientist </a:t>
            </a:r>
            <a:r>
              <a:rPr lang="en-US" i="1" dirty="0"/>
              <a:t>Greg </a:t>
            </a:r>
            <a:r>
              <a:rPr lang="en-US" i="1" dirty="0" err="1"/>
              <a:t>Siegle</a:t>
            </a:r>
            <a:r>
              <a:rPr lang="en-US" i="1" dirty="0"/>
              <a:t> was at a conference in early April when he heard something he found "very scary." Another scientist was gushing that </a:t>
            </a:r>
            <a:r>
              <a:rPr lang="en-US" i="1" dirty="0" err="1"/>
              <a:t>ChatGPT</a:t>
            </a:r>
            <a:r>
              <a:rPr lang="en-US" i="1" dirty="0"/>
              <a:t>, the artificial intelligence (AI) tool released in November 2022, had quickly become indispensable for drafting critiques of the thick research proposals he had to wade through as a peer reviewer for the National Institutes of Health (NIH). … NIH and other funding agencies, however, are putting the kibosh on the approach. On 23 June, NIH banned the use of online generative AI tools like </a:t>
            </a:r>
            <a:r>
              <a:rPr lang="en-US" i="1" dirty="0" err="1"/>
              <a:t>ChatGPT</a:t>
            </a:r>
            <a:r>
              <a:rPr lang="en-US" i="1" dirty="0"/>
              <a:t> "for analyzing and formulating peer-review critiques"..</a:t>
            </a:r>
            <a:r>
              <a:rPr lang="en-US" dirty="0"/>
              <a:t> </a:t>
            </a:r>
            <a:endParaRPr lang="en-US" dirty="0" smtClean="0"/>
          </a:p>
        </p:txBody>
      </p:sp>
      <p:sp>
        <p:nvSpPr>
          <p:cNvPr id="262" name="Google Shape;262;p2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40</a:t>
            </a:fld>
            <a:endParaRPr/>
          </a:p>
        </p:txBody>
      </p:sp>
      <p:sp>
        <p:nvSpPr>
          <p:cNvPr id="263" name="Google Shape;263;p2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In the News</a:t>
            </a:r>
            <a:endParaRPr dirty="0">
              <a:solidFill>
                <a:schemeClr val="tx1">
                  <a:lumMod val="50000"/>
                </a:schemeClr>
              </a:solidFill>
              <a:latin typeface="+mj-lt"/>
            </a:endParaRPr>
          </a:p>
        </p:txBody>
      </p:sp>
      <p:pic>
        <p:nvPicPr>
          <p:cNvPr id="8196" name="Picture 4" descr="Why newspaper subscriptions are on the rise | TechCru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832" y="2037503"/>
            <a:ext cx="3782395" cy="241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10686" y="4281386"/>
            <a:ext cx="3493827" cy="430887"/>
          </a:xfrm>
          <a:prstGeom prst="rect">
            <a:avLst/>
          </a:prstGeom>
        </p:spPr>
        <p:txBody>
          <a:bodyPr wrap="square">
            <a:spAutoFit/>
          </a:bodyPr>
          <a:lstStyle/>
          <a:p>
            <a:r>
              <a:rPr lang="en-US" sz="1100" u="sng" dirty="0">
                <a:hlinkClick r:id="rId4" tooltip="https://u2306505.ct.sendgrid.net/ls/click?upn=M3V7pKe308SQRDM8wYnXBdpuS2c6Hk9oJQLhlqPhMkBq3awWtoflrYmrP8v58npsq3q1zCa7vnp-2BQ0R2cIC4-2FSqEldw3cZh-2Be2EWbnkaAQxiENKbBzCicLSZ-2BBpKJPF-2FPwl0ZawAhJDBZtBywqUdgTmlisS8aPLrYKGlIF3bjTPP5ZiZwNY1zZUtkx7RBlUMBzeGRKX"/>
              </a:rPr>
              <a:t>https://www.science.org/content/article/science-funding-agencies-say-no-using-ai-peer-review</a:t>
            </a:r>
            <a:endParaRPr lang="en-US" sz="1100" dirty="0"/>
          </a:p>
        </p:txBody>
      </p:sp>
      <p:sp>
        <p:nvSpPr>
          <p:cNvPr id="4" name="Rectangle 3"/>
          <p:cNvSpPr/>
          <p:nvPr/>
        </p:nvSpPr>
        <p:spPr>
          <a:xfrm>
            <a:off x="191071" y="1350721"/>
            <a:ext cx="8230553" cy="369332"/>
          </a:xfrm>
          <a:prstGeom prst="rect">
            <a:avLst/>
          </a:prstGeom>
        </p:spPr>
        <p:txBody>
          <a:bodyPr wrap="square">
            <a:spAutoFit/>
          </a:bodyPr>
          <a:lstStyle/>
          <a:p>
            <a:pPr marL="53975" indent="4763"/>
            <a:r>
              <a:rPr lang="en-US" sz="1800" b="1" dirty="0"/>
              <a:t>Science funding agencies say no to using AI for peer review (Science)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9218" name="Picture 2" descr="When The Times Didn't Print on Sundays - The New York Times"/>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73000"/>
                    </a14:imgEffect>
                  </a14:imgLayer>
                </a14:imgProps>
              </a:ext>
              <a:ext uri="{28A0092B-C50C-407E-A947-70E740481C1C}">
                <a14:useLocalDpi xmlns:a14="http://schemas.microsoft.com/office/drawing/2010/main" val="0"/>
              </a:ext>
            </a:extLst>
          </a:blip>
          <a:srcRect t="5016"/>
          <a:stretch/>
        </p:blipFill>
        <p:spPr bwMode="auto">
          <a:xfrm>
            <a:off x="-760403" y="-696035"/>
            <a:ext cx="10054750" cy="5866474"/>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60" name="Google Shape;260;p24"/>
          <p:cNvSpPr txBox="1">
            <a:spLocks noGrp="1"/>
          </p:cNvSpPr>
          <p:nvPr>
            <p:ph type="body" idx="1"/>
          </p:nvPr>
        </p:nvSpPr>
        <p:spPr>
          <a:xfrm>
            <a:off x="231634" y="1446712"/>
            <a:ext cx="8392760" cy="3262432"/>
          </a:xfrm>
          <a:prstGeom prst="rect">
            <a:avLst/>
          </a:prstGeom>
          <a:solidFill>
            <a:schemeClr val="bg1">
              <a:alpha val="60000"/>
            </a:schemeClr>
          </a:solidFill>
          <a:ln>
            <a:noFill/>
          </a:ln>
        </p:spPr>
        <p:txBody>
          <a:bodyPr spcFirstLastPara="1" wrap="square" lIns="0" tIns="0" rIns="0" bIns="0" anchor="t" anchorCtr="0">
            <a:spAutoFit/>
          </a:bodyPr>
          <a:lstStyle/>
          <a:p>
            <a:pPr marL="53975" indent="-3175"/>
            <a:r>
              <a:rPr lang="en-US" sz="1600" b="1" dirty="0">
                <a:solidFill>
                  <a:schemeClr val="accent6"/>
                </a:solidFill>
              </a:rPr>
              <a:t>NIH Will Require Review Integrity and Bias Awareness Training for Reviewers in </a:t>
            </a:r>
            <a:r>
              <a:rPr lang="en-US" sz="1600" b="1" dirty="0" smtClean="0">
                <a:solidFill>
                  <a:schemeClr val="accent6"/>
                </a:solidFill>
              </a:rPr>
              <a:t>2024</a:t>
            </a:r>
            <a:endParaRPr lang="en-US" sz="1600" dirty="0" smtClean="0">
              <a:solidFill>
                <a:schemeClr val="accent6"/>
              </a:solidFill>
            </a:endParaRPr>
          </a:p>
          <a:p>
            <a:pPr marL="53975" indent="-3175"/>
            <a:r>
              <a:rPr lang="en-US" dirty="0" smtClean="0">
                <a:solidFill>
                  <a:schemeClr val="tx1">
                    <a:lumMod val="50000"/>
                  </a:schemeClr>
                </a:solidFill>
              </a:rPr>
              <a:t>The </a:t>
            </a:r>
            <a:r>
              <a:rPr lang="en-US" dirty="0">
                <a:solidFill>
                  <a:schemeClr val="tx1">
                    <a:lumMod val="50000"/>
                  </a:schemeClr>
                </a:solidFill>
              </a:rPr>
              <a:t>agency has developed reviewer training modules covering review integrity and bias awareness mitigation. Effective May 2024, completion of the modules will be required for all reviewers. Each training takes about 30 minutes and must be completed every three years.</a:t>
            </a:r>
            <a:r>
              <a:rPr lang="en-US" dirty="0"/>
              <a:t> </a:t>
            </a:r>
            <a:r>
              <a:rPr lang="en-US" u="sng" dirty="0">
                <a:hlinkClick r:id="rId5" tooltip="https://r20.rs6.net/tn.jsp?f=001PimyBTr9q5gejX_Y9_M7zM6laeLoNTez23K8YtLIVYwIhc7gZU1CBibGSyl6S-Wye_nBMc8OiwORF-y0AtX2xU6-H_XH_UJk1ylu-lUN9-FKaDXpTIQykkzUWlAXVNuB-jUo58qz97FeN0-sEBt2J2Lg68grm-XQHrQD9RpsQocSpJ1TOgP09pARBv5DhuPJql0Dj-n10UKMFl2b8m4qMw==&amp;c=f5HH"/>
              </a:rPr>
              <a:t>READ </a:t>
            </a:r>
            <a:r>
              <a:rPr lang="en-US" u="sng" dirty="0" smtClean="0">
                <a:hlinkClick r:id="rId5" tooltip="https://r20.rs6.net/tn.jsp?f=001PimyBTr9q5gejX_Y9_M7zM6laeLoNTez23K8YtLIVYwIhc7gZU1CBibGSyl6S-Wye_nBMc8OiwORF-y0AtX2xU6-H_XH_UJk1ylu-lUN9-FKaDXpTIQykkzUWlAXVNuB-jUo58qz97FeN0-sEBt2J2Lg68grm-XQHrQD9RpsQocSpJ1TOgP09pARBv5DhuPJql0Dj-n10UKMFl2b8m4qMw==&amp;c=f5HH"/>
              </a:rPr>
              <a:t>MORE</a:t>
            </a:r>
            <a:endParaRPr lang="en-US" u="sng" dirty="0" smtClean="0"/>
          </a:p>
          <a:p>
            <a:pPr marL="53975" indent="-3175"/>
            <a:endParaRPr lang="en-US" u="sng" dirty="0"/>
          </a:p>
          <a:p>
            <a:pPr marL="53975" indent="-3175"/>
            <a:r>
              <a:rPr lang="en-US" sz="1600" b="1" dirty="0">
                <a:solidFill>
                  <a:schemeClr val="accent6"/>
                </a:solidFill>
              </a:rPr>
              <a:t>Thousands of early-career NIH researchers forming union for first time (Nature) </a:t>
            </a:r>
            <a:endParaRPr lang="en-US" sz="1600" b="1" dirty="0" smtClean="0">
              <a:solidFill>
                <a:schemeClr val="accent6"/>
              </a:solidFill>
            </a:endParaRPr>
          </a:p>
          <a:p>
            <a:pPr marL="53975" indent="-3175"/>
            <a:r>
              <a:rPr lang="en-US" dirty="0" smtClean="0">
                <a:solidFill>
                  <a:schemeClr val="tx1">
                    <a:lumMod val="50000"/>
                  </a:schemeClr>
                </a:solidFill>
              </a:rPr>
              <a:t>The </a:t>
            </a:r>
            <a:r>
              <a:rPr lang="en-US" dirty="0">
                <a:solidFill>
                  <a:schemeClr val="tx1">
                    <a:lumMod val="50000"/>
                  </a:schemeClr>
                </a:solidFill>
              </a:rPr>
              <a:t>mobilization at the NIH comes amid a wave of academic workers forming unions across the United States while citing pay and working conditions</a:t>
            </a:r>
            <a:r>
              <a:rPr lang="en-US" dirty="0"/>
              <a:t> </a:t>
            </a:r>
            <a:r>
              <a:rPr lang="en-US" u="sng" dirty="0">
                <a:hlinkClick r:id="rId6" tooltip="https://u2306505.ct.sendgrid.net/ls/click?upn=M3V7pKe308SQRDM8wYnXBdpuS2c6Hk9oJQLhlqPhMkBq3awWtoflrYmrP8v58npskDi2I-2Bdt0lCLRHlR88qQlUzIHzygVsVxwpiGBDmX71TofGVycwaTeuf3jRXAeGhmKiGn40x-2BYjOUoFVY8RCZsayEDU7ToWfQrWzetDHiX9raKAkWd58bW5rvaasT5XcbOAYzAQ-2B-2FV"/>
              </a:rPr>
              <a:t>that have failed to keep up with the rising cost of living</a:t>
            </a:r>
            <a:r>
              <a:rPr lang="en-US" dirty="0"/>
              <a:t>. </a:t>
            </a:r>
            <a:r>
              <a:rPr lang="en-US" dirty="0">
                <a:solidFill>
                  <a:schemeClr val="tx1">
                    <a:lumMod val="50000"/>
                  </a:schemeClr>
                </a:solidFill>
              </a:rPr>
              <a:t>"These are issues that science needs to come to grips with," says Rick McGee, associate dean of professional development at the Northwestern University Feinberg School of Medicine in </a:t>
            </a:r>
            <a:r>
              <a:rPr lang="en-US" dirty="0" smtClean="0">
                <a:solidFill>
                  <a:schemeClr val="tx1">
                    <a:lumMod val="50000"/>
                  </a:schemeClr>
                </a:solidFill>
              </a:rPr>
              <a:t>Chicago. </a:t>
            </a:r>
            <a:r>
              <a:rPr lang="en-US" u="sng" dirty="0" smtClean="0">
                <a:hlinkClick r:id="rId7" tooltip="https://u2306505.ct.sendgrid.net/ls/click?upn=M3V7pKe308SQRDM8wYnXBdpuS2c6Hk9oJQLhlqPhMkBq3awWtoflrYmrP8v58npsLNPSJtgdZ5MDUOapVfWHLtQuBZwzejGqTSwKN-2BatyUqyDMlcwt0OtCAPIfB57aZpIcchm11RN-2Bw-2FqG863pTm3bAOAOjLOweeeGegtozehRiev5p712E6TBVS-2BHodZs8M3LOddSmao"/>
              </a:rPr>
              <a:t>https</a:t>
            </a:r>
            <a:r>
              <a:rPr lang="en-US" u="sng" dirty="0">
                <a:hlinkClick r:id="rId7" tooltip="https://u2306505.ct.sendgrid.net/ls/click?upn=M3V7pKe308SQRDM8wYnXBdpuS2c6Hk9oJQLhlqPhMkBq3awWtoflrYmrP8v58npsLNPSJtgdZ5MDUOapVfWHLtQuBZwzejGqTSwKN-2BatyUqyDMlcwt0OtCAPIfB57aZpIcchm11RN-2Bw-2FqG863pTm3bAOAOjLOweeeGegtozehRiev5p712E6TBVS-2BHodZs8M3LOddSmao"/>
              </a:rPr>
              <a:t>://www.nature.com/articles/d41586-023-01845-w</a:t>
            </a:r>
            <a:endParaRPr lang="en-US" dirty="0"/>
          </a:p>
          <a:p>
            <a:pPr marL="53975" indent="-3175"/>
            <a:endParaRPr lang="en-US" dirty="0"/>
          </a:p>
        </p:txBody>
      </p:sp>
      <p:sp>
        <p:nvSpPr>
          <p:cNvPr id="262" name="Google Shape;262;p2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41</a:t>
            </a:fld>
            <a:endParaRPr/>
          </a:p>
        </p:txBody>
      </p:sp>
      <p:sp>
        <p:nvSpPr>
          <p:cNvPr id="263" name="Google Shape;263;p24"/>
          <p:cNvSpPr txBox="1">
            <a:spLocks noGrp="1"/>
          </p:cNvSpPr>
          <p:nvPr>
            <p:ph type="title"/>
          </p:nvPr>
        </p:nvSpPr>
        <p:spPr>
          <a:xfrm>
            <a:off x="3274096" y="766372"/>
            <a:ext cx="2307837" cy="393192"/>
          </a:xfrm>
          <a:prstGeom prst="rect">
            <a:avLst/>
          </a:prstGeom>
          <a:solidFill>
            <a:schemeClr val="bg1">
              <a:alpha val="13000"/>
            </a:schemeClr>
          </a:solid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In the News</a:t>
            </a:r>
            <a:endParaRPr dirty="0">
              <a:solidFill>
                <a:schemeClr val="tx1">
                  <a:lumMod val="50000"/>
                </a:schemeClr>
              </a:solidFill>
              <a:latin typeface="+mj-lt"/>
            </a:endParaRPr>
          </a:p>
        </p:txBody>
      </p:sp>
    </p:spTree>
    <p:extLst>
      <p:ext uri="{BB962C8B-B14F-4D97-AF65-F5344CB8AC3E}">
        <p14:creationId xmlns:p14="http://schemas.microsoft.com/office/powerpoint/2010/main" val="1514488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4"/>
          <p:cNvSpPr txBox="1">
            <a:spLocks noGrp="1"/>
          </p:cNvSpPr>
          <p:nvPr>
            <p:ph type="body" idx="1"/>
          </p:nvPr>
        </p:nvSpPr>
        <p:spPr>
          <a:xfrm>
            <a:off x="640079" y="1267178"/>
            <a:ext cx="4822673" cy="1692771"/>
          </a:xfrm>
          <a:prstGeom prst="rect">
            <a:avLst/>
          </a:prstGeom>
          <a:noFill/>
          <a:ln>
            <a:noFill/>
          </a:ln>
        </p:spPr>
        <p:txBody>
          <a:bodyPr spcFirstLastPara="1" wrap="square" lIns="0" tIns="0" rIns="0" bIns="0" anchor="t" anchorCtr="0">
            <a:spAutoFit/>
          </a:bodyPr>
          <a:lstStyle/>
          <a:p>
            <a:pPr marL="284163" lvl="1" indent="-284163">
              <a:lnSpc>
                <a:spcPct val="100000"/>
              </a:lnSpc>
              <a:spcBef>
                <a:spcPts val="600"/>
              </a:spcBef>
              <a:spcAft>
                <a:spcPts val="600"/>
              </a:spcAft>
            </a:pPr>
            <a:r>
              <a:rPr lang="en-US" sz="2000" dirty="0">
                <a:latin typeface="+mj-lt"/>
              </a:rPr>
              <a:t>Next Research Unit Meeting: </a:t>
            </a:r>
            <a:r>
              <a:rPr lang="en-US" sz="2000" dirty="0" smtClean="0">
                <a:latin typeface="+mj-lt"/>
              </a:rPr>
              <a:t>Thu </a:t>
            </a:r>
            <a:r>
              <a:rPr lang="en-US" sz="2000" dirty="0" smtClean="0">
                <a:latin typeface="+mj-lt"/>
              </a:rPr>
              <a:t>Sep 7</a:t>
            </a:r>
            <a:endParaRPr lang="en-US" sz="2000" dirty="0" smtClean="0">
              <a:latin typeface="+mj-lt"/>
            </a:endParaRPr>
          </a:p>
          <a:p>
            <a:pPr marL="284163" lvl="1" indent="-284163">
              <a:lnSpc>
                <a:spcPct val="100000"/>
              </a:lnSpc>
              <a:spcBef>
                <a:spcPts val="600"/>
              </a:spcBef>
              <a:spcAft>
                <a:spcPts val="600"/>
              </a:spcAft>
            </a:pPr>
            <a:r>
              <a:rPr lang="en-US" sz="2000" dirty="0" smtClean="0">
                <a:latin typeface="+mj-lt"/>
              </a:rPr>
              <a:t>Next </a:t>
            </a:r>
            <a:r>
              <a:rPr lang="en-US" sz="2000" dirty="0">
                <a:latin typeface="+mj-lt"/>
              </a:rPr>
              <a:t>Grand Rounds: Friday</a:t>
            </a:r>
            <a:r>
              <a:rPr lang="en-US" sz="2000">
                <a:latin typeface="+mj-lt"/>
              </a:rPr>
              <a:t>, </a:t>
            </a:r>
            <a:r>
              <a:rPr lang="en-US" sz="2000" smtClean="0">
                <a:latin typeface="+mj-lt"/>
              </a:rPr>
              <a:t>Aug 25</a:t>
            </a:r>
            <a:endParaRPr lang="en-US" sz="2000" dirty="0" smtClean="0">
              <a:latin typeface="+mj-lt"/>
            </a:endParaRPr>
          </a:p>
          <a:p>
            <a:pPr marL="285750" lvl="0" indent="-285750" algn="l" rtl="0">
              <a:spcBef>
                <a:spcPts val="600"/>
              </a:spcBef>
              <a:spcAft>
                <a:spcPts val="600"/>
              </a:spcAft>
              <a:buClr>
                <a:srgbClr val="58595B"/>
              </a:buClr>
              <a:buSzPts val="2000"/>
              <a:buFont typeface="Arial"/>
              <a:buChar char="•"/>
            </a:pPr>
            <a:r>
              <a:rPr lang="en-US" sz="2000" dirty="0" smtClean="0">
                <a:latin typeface="+mj-lt"/>
              </a:rPr>
              <a:t>Prior </a:t>
            </a:r>
            <a:r>
              <a:rPr lang="en-US" sz="2000" dirty="0">
                <a:latin typeface="+mj-lt"/>
              </a:rPr>
              <a:t>monthly meeting agendas/slides </a:t>
            </a:r>
            <a:r>
              <a:rPr lang="en-US" sz="2000" dirty="0" smtClean="0">
                <a:latin typeface="+mj-lt"/>
              </a:rPr>
              <a:t>are available </a:t>
            </a:r>
            <a:r>
              <a:rPr lang="en-US" sz="2000" dirty="0">
                <a:latin typeface="+mj-lt"/>
              </a:rPr>
              <a:t>on the </a:t>
            </a:r>
            <a:r>
              <a:rPr lang="en-US" sz="2000" u="sng" dirty="0" smtClean="0">
                <a:solidFill>
                  <a:schemeClr val="hlink"/>
                </a:solidFill>
                <a:latin typeface="+mj-lt"/>
                <a:hlinkClick r:id="rId3"/>
              </a:rPr>
              <a:t>website</a:t>
            </a:r>
            <a:endParaRPr lang="en-US" sz="2000" u="sng" dirty="0" smtClean="0">
              <a:solidFill>
                <a:schemeClr val="hlink"/>
              </a:solidFill>
              <a:latin typeface="+mj-lt"/>
            </a:endParaRPr>
          </a:p>
        </p:txBody>
      </p:sp>
      <p:sp>
        <p:nvSpPr>
          <p:cNvPr id="262" name="Google Shape;262;p2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42</a:t>
            </a:fld>
            <a:endParaRPr/>
          </a:p>
        </p:txBody>
      </p:sp>
      <p:sp>
        <p:nvSpPr>
          <p:cNvPr id="263" name="Google Shape;263;p2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Upcoming Meetings/Events</a:t>
            </a:r>
            <a:endParaRPr dirty="0">
              <a:solidFill>
                <a:schemeClr val="tx1">
                  <a:lumMod val="50000"/>
                </a:schemeClr>
              </a:solidFill>
              <a:latin typeface="+mj-lt"/>
            </a:endParaRPr>
          </a:p>
        </p:txBody>
      </p:sp>
      <p:pic>
        <p:nvPicPr>
          <p:cNvPr id="264" name="Google Shape;264;p24"/>
          <p:cNvPicPr preferRelativeResize="0"/>
          <p:nvPr/>
        </p:nvPicPr>
        <p:blipFill rotWithShape="1">
          <a:blip r:embed="rId4">
            <a:alphaModFix/>
          </a:blip>
          <a:srcRect/>
          <a:stretch/>
        </p:blipFill>
        <p:spPr>
          <a:xfrm>
            <a:off x="5581514" y="1258277"/>
            <a:ext cx="2840110" cy="3414763"/>
          </a:xfrm>
          <a:prstGeom prst="rect">
            <a:avLst/>
          </a:prstGeom>
          <a:noFill/>
          <a:ln>
            <a:noFill/>
          </a:ln>
        </p:spPr>
      </p:pic>
      <p:sp>
        <p:nvSpPr>
          <p:cNvPr id="265" name="Google Shape;265;p24"/>
          <p:cNvSpPr/>
          <p:nvPr/>
        </p:nvSpPr>
        <p:spPr>
          <a:xfrm>
            <a:off x="5921327" y="4115022"/>
            <a:ext cx="1714304" cy="558018"/>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5235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marR="0" lvl="0" indent="0" algn="r" rtl="0">
              <a:lnSpc>
                <a:spcPct val="100000"/>
              </a:lnSpc>
              <a:spcBef>
                <a:spcPts val="0"/>
              </a:spcBef>
              <a:spcAft>
                <a:spcPts val="0"/>
              </a:spcAft>
              <a:buClr>
                <a:srgbClr val="FFFFFF"/>
              </a:buClr>
              <a:buSzPts val="800"/>
              <a:buFont typeface="Helvetica Neue"/>
              <a:buNone/>
            </a:pPr>
            <a:fld id="{00000000-1234-1234-1234-123412341234}" type="slidenum">
              <a:rPr lang="en-US" sz="800" b="0" i="0" u="none" strike="noStrike" cap="none">
                <a:solidFill>
                  <a:srgbClr val="FFFFFF"/>
                </a:solidFill>
                <a:latin typeface="Helvetica Neue"/>
                <a:ea typeface="Helvetica Neue"/>
                <a:cs typeface="Helvetica Neue"/>
                <a:sym typeface="Helvetica Neue"/>
              </a:rPr>
              <a:t>43</a:t>
            </a:fld>
            <a:endParaRPr sz="800" b="0" i="0" u="none" strike="noStrike" cap="none">
              <a:solidFill>
                <a:srgbClr val="FFFFFF"/>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5</a:t>
            </a:fld>
            <a:endParaRPr lang="en-US"/>
          </a:p>
        </p:txBody>
      </p:sp>
      <p:sp>
        <p:nvSpPr>
          <p:cNvPr id="5" name="Title 4"/>
          <p:cNvSpPr>
            <a:spLocks noGrp="1"/>
          </p:cNvSpPr>
          <p:nvPr>
            <p:ph type="title"/>
          </p:nvPr>
        </p:nvSpPr>
        <p:spPr/>
        <p:txBody>
          <a:bodyPr/>
          <a:lstStyle/>
          <a:p>
            <a:r>
              <a:rPr lang="en-US" dirty="0" smtClean="0">
                <a:solidFill>
                  <a:schemeClr val="tx1">
                    <a:lumMod val="50000"/>
                  </a:schemeClr>
                </a:solidFill>
              </a:rPr>
              <a:t>Hiring Updates</a:t>
            </a:r>
            <a:endParaRPr lang="en-US" dirty="0">
              <a:solidFill>
                <a:schemeClr val="tx1">
                  <a:lumMod val="50000"/>
                </a:schemeClr>
              </a:solidFill>
            </a:endParaRPr>
          </a:p>
        </p:txBody>
      </p:sp>
      <p:sp>
        <p:nvSpPr>
          <p:cNvPr id="3" name="Rectangle 2"/>
          <p:cNvSpPr/>
          <p:nvPr/>
        </p:nvSpPr>
        <p:spPr>
          <a:xfrm>
            <a:off x="478173" y="1185909"/>
            <a:ext cx="8035632" cy="3016210"/>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dirty="0" smtClean="0">
                <a:latin typeface="Calibri" panose="020F0502020204030204" pitchFamily="34" charset="0"/>
                <a:ea typeface="Calibri" panose="020F0502020204030204" pitchFamily="34" charset="0"/>
              </a:rPr>
              <a:t>Career Tracks</a:t>
            </a:r>
          </a:p>
          <a:p>
            <a:pPr marL="914400" lvl="5" indent="-285750">
              <a:spcAft>
                <a:spcPts val="600"/>
              </a:spcAft>
              <a:buFont typeface="Courier New" panose="02070309020205020404" pitchFamily="49" charset="0"/>
              <a:buChar char="o"/>
            </a:pPr>
            <a:r>
              <a:rPr lang="en-US" sz="2000" dirty="0" smtClean="0">
                <a:latin typeface="Calibri" panose="020F0502020204030204" pitchFamily="34" charset="0"/>
                <a:ea typeface="Calibri" panose="020F0502020204030204" pitchFamily="34" charset="0"/>
              </a:rPr>
              <a:t>Asst. CRCs and CRCs – completed</a:t>
            </a:r>
          </a:p>
          <a:p>
            <a:pPr marL="914400" lvl="5" indent="-285750">
              <a:spcAft>
                <a:spcPts val="600"/>
              </a:spcAft>
              <a:buFont typeface="Courier New" panose="02070309020205020404" pitchFamily="49" charset="0"/>
              <a:buChar char="o"/>
            </a:pPr>
            <a:r>
              <a:rPr lang="en-US" sz="2000" dirty="0" smtClean="0">
                <a:latin typeface="Calibri" panose="020F0502020204030204" pitchFamily="34" charset="0"/>
                <a:ea typeface="Calibri" panose="020F0502020204030204" pitchFamily="34" charset="0"/>
              </a:rPr>
              <a:t>Sr. CRCs and many other titles: Delayed</a:t>
            </a:r>
          </a:p>
          <a:p>
            <a:pPr marL="285750" indent="-285750">
              <a:spcAft>
                <a:spcPts val="600"/>
              </a:spcAft>
              <a:buFont typeface="Arial" panose="020B0604020202020204" pitchFamily="34" charset="0"/>
              <a:buChar char="•"/>
            </a:pPr>
            <a:r>
              <a:rPr lang="en-US" sz="2000" dirty="0" err="1" smtClean="0">
                <a:latin typeface="Calibri" panose="020F0502020204030204" pitchFamily="34" charset="0"/>
                <a:ea typeface="Calibri" panose="020F0502020204030204" pitchFamily="34" charset="0"/>
              </a:rPr>
              <a:t>Avature</a:t>
            </a:r>
            <a:endParaRPr lang="en-US" sz="2000" dirty="0" smtClean="0">
              <a:latin typeface="Calibri" panose="020F0502020204030204" pitchFamily="34" charset="0"/>
              <a:ea typeface="Calibri" panose="020F0502020204030204" pitchFamily="34" charset="0"/>
            </a:endParaRPr>
          </a:p>
          <a:p>
            <a:pPr marL="914400" indent="-342900">
              <a:spcAft>
                <a:spcPts val="600"/>
              </a:spcAft>
              <a:buFont typeface="Courier New" panose="02070309020205020404" pitchFamily="49" charset="0"/>
              <a:buChar char="o"/>
            </a:pPr>
            <a:r>
              <a:rPr lang="en-US" sz="2000" dirty="0" smtClean="0">
                <a:latin typeface="Calibri" panose="020F0502020204030204" pitchFamily="34" charset="0"/>
                <a:ea typeface="Calibri" panose="020F0502020204030204" pitchFamily="34" charset="0"/>
              </a:rPr>
              <a:t>Do not download or email resumes, reviewers must log into </a:t>
            </a:r>
            <a:r>
              <a:rPr lang="en-US" sz="2000" dirty="0" err="1" smtClean="0">
                <a:latin typeface="Calibri" panose="020F0502020204030204" pitchFamily="34" charset="0"/>
                <a:ea typeface="Calibri" panose="020F0502020204030204" pitchFamily="34" charset="0"/>
              </a:rPr>
              <a:t>Avature</a:t>
            </a:r>
            <a:r>
              <a:rPr lang="en-US" sz="2000" dirty="0" smtClean="0">
                <a:latin typeface="Calibri" panose="020F0502020204030204" pitchFamily="34" charset="0"/>
                <a:ea typeface="Calibri" panose="020F0502020204030204" pitchFamily="34" charset="0"/>
              </a:rPr>
              <a:t> to review resumes</a:t>
            </a:r>
          </a:p>
          <a:p>
            <a:pPr marL="914400" indent="-342900">
              <a:spcAft>
                <a:spcPts val="600"/>
              </a:spcAft>
              <a:buFont typeface="Courier New" panose="02070309020205020404" pitchFamily="49" charset="0"/>
              <a:buChar char="o"/>
            </a:pPr>
            <a:r>
              <a:rPr lang="en-US" sz="2000" dirty="0" smtClean="0">
                <a:latin typeface="Calibri" panose="020F0502020204030204" pitchFamily="34" charset="0"/>
                <a:ea typeface="Calibri" panose="020F0502020204030204" pitchFamily="34" charset="0"/>
              </a:rPr>
              <a:t>Office Hours: Fridays from 11:30a-1p </a:t>
            </a:r>
            <a:r>
              <a:rPr lang="en-US" u="sng" dirty="0">
                <a:hlinkClick r:id="rId2"/>
              </a:rPr>
              <a:t>https://</a:t>
            </a:r>
            <a:r>
              <a:rPr lang="en-US" u="sng" dirty="0" smtClean="0">
                <a:hlinkClick r:id="rId2"/>
              </a:rPr>
              <a:t>uclahs.zoom.us/j/97522351115</a:t>
            </a:r>
            <a:endParaRPr lang="en-US" u="sng" dirty="0" smtClean="0"/>
          </a:p>
          <a:p>
            <a:pPr marL="914400" indent="-342900">
              <a:spcAft>
                <a:spcPts val="60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rPr>
              <a:t>“Mark as Viewed” </a:t>
            </a:r>
            <a:r>
              <a:rPr lang="en-US" sz="2000" dirty="0" smtClean="0">
                <a:latin typeface="Calibri" panose="020F0502020204030204" pitchFamily="34" charset="0"/>
                <a:ea typeface="Calibri" panose="020F0502020204030204" pitchFamily="34" charset="0"/>
              </a:rPr>
              <a:t>feature</a:t>
            </a:r>
            <a:endParaRPr lang="en-US" sz="2000" dirty="0">
              <a:latin typeface="Calibri" panose="020F0502020204030204" pitchFamily="34" charset="0"/>
              <a:ea typeface="Calibri" panose="020F0502020204030204" pitchFamily="34" charset="0"/>
            </a:endParaRPr>
          </a:p>
        </p:txBody>
      </p:sp>
      <p:pic>
        <p:nvPicPr>
          <p:cNvPr id="2051" name="Picture 9" descr="A picture containing text, screenshot, font, lin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49" y="5318551"/>
            <a:ext cx="4066195" cy="231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A screenshot of a review&#10;&#10;Description automatically generated with low confidence"/>
          <p:cNvPicPr>
            <a:picLocks noChangeAspect="1" noChangeArrowheads="1"/>
          </p:cNvPicPr>
          <p:nvPr/>
        </p:nvPicPr>
        <p:blipFill rotWithShape="1">
          <a:blip r:embed="rId4">
            <a:extLst>
              <a:ext uri="{28A0092B-C50C-407E-A947-70E740481C1C}">
                <a14:useLocalDpi xmlns:a14="http://schemas.microsoft.com/office/drawing/2010/main" val="0"/>
              </a:ext>
            </a:extLst>
          </a:blip>
          <a:srcRect b="28351"/>
          <a:stretch/>
        </p:blipFill>
        <p:spPr bwMode="auto">
          <a:xfrm>
            <a:off x="4814756" y="5318551"/>
            <a:ext cx="3646053" cy="231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7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4809 -0.33488 L 0.04809 -0.58488 " pathEditMode="relative" rAng="0" ptsTypes="AA">
                                      <p:cBhvr>
                                        <p:cTn id="6" dur="2000" fill="hold"/>
                                        <p:tgtEl>
                                          <p:spTgt spid="2051"/>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07118 0.08302 L -0.0191 -0.60154 " pathEditMode="relative" rAng="0" ptsTypes="AA">
                                      <p:cBhvr>
                                        <p:cTn id="10" dur="2000" fill="hold"/>
                                        <p:tgtEl>
                                          <p:spTgt spid="2052"/>
                                        </p:tgtEl>
                                        <p:attrNameLst>
                                          <p:attrName>ppt_x</p:attrName>
                                          <p:attrName>ppt_y</p:attrName>
                                        </p:attrNameLst>
                                      </p:cBhvr>
                                      <p:rCtr x="2604" y="-342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6</a:t>
            </a:fld>
            <a:endParaRPr lang="en-US"/>
          </a:p>
        </p:txBody>
      </p:sp>
      <p:sp>
        <p:nvSpPr>
          <p:cNvPr id="5" name="Title 4"/>
          <p:cNvSpPr>
            <a:spLocks noGrp="1"/>
          </p:cNvSpPr>
          <p:nvPr>
            <p:ph type="title"/>
          </p:nvPr>
        </p:nvSpPr>
        <p:spPr/>
        <p:txBody>
          <a:bodyPr/>
          <a:lstStyle/>
          <a:p>
            <a:r>
              <a:rPr lang="en-US" dirty="0" smtClean="0">
                <a:solidFill>
                  <a:schemeClr val="tx1">
                    <a:lumMod val="50000"/>
                  </a:schemeClr>
                </a:solidFill>
              </a:rPr>
              <a:t>Employee Relations – Office Hours</a:t>
            </a:r>
            <a:endParaRPr lang="en-US" dirty="0">
              <a:solidFill>
                <a:schemeClr val="tx1">
                  <a:lumMod val="50000"/>
                </a:schemeClr>
              </a:solidFill>
            </a:endParaRPr>
          </a:p>
        </p:txBody>
      </p:sp>
      <p:sp>
        <p:nvSpPr>
          <p:cNvPr id="3" name="Rectangle 2"/>
          <p:cNvSpPr/>
          <p:nvPr/>
        </p:nvSpPr>
        <p:spPr>
          <a:xfrm>
            <a:off x="508463" y="1222978"/>
            <a:ext cx="8035632" cy="3385542"/>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dirty="0" smtClean="0">
                <a:solidFill>
                  <a:srgbClr val="1F4E79"/>
                </a:solidFill>
                <a:latin typeface="Calibri" panose="020F0502020204030204" pitchFamily="34" charset="0"/>
                <a:ea typeface="Calibri" panose="020F0502020204030204" pitchFamily="34" charset="0"/>
              </a:rPr>
              <a:t>Employee </a:t>
            </a:r>
            <a:r>
              <a:rPr lang="en-US" sz="2000" dirty="0">
                <a:solidFill>
                  <a:srgbClr val="1F4E79"/>
                </a:solidFill>
                <a:latin typeface="Calibri" panose="020F0502020204030204" pitchFamily="34" charset="0"/>
                <a:ea typeface="Calibri" panose="020F0502020204030204" pitchFamily="34" charset="0"/>
              </a:rPr>
              <a:t>Relations Office </a:t>
            </a:r>
            <a:r>
              <a:rPr lang="en-US" sz="2000" dirty="0" smtClean="0">
                <a:solidFill>
                  <a:srgbClr val="1F4E79"/>
                </a:solidFill>
                <a:latin typeface="Calibri" panose="020F0502020204030204" pitchFamily="34" charset="0"/>
                <a:ea typeface="Calibri" panose="020F0502020204030204" pitchFamily="34" charset="0"/>
              </a:rPr>
              <a:t>Hours for Managers and Supervisors </a:t>
            </a:r>
          </a:p>
          <a:p>
            <a:pPr marL="285750" indent="-285750">
              <a:spcAft>
                <a:spcPts val="600"/>
              </a:spcAft>
              <a:buFont typeface="Arial" panose="020B0604020202020204" pitchFamily="34" charset="0"/>
              <a:buChar char="•"/>
            </a:pPr>
            <a:r>
              <a:rPr lang="en-US" sz="2000" dirty="0" smtClean="0">
                <a:solidFill>
                  <a:srgbClr val="1F4E79"/>
                </a:solidFill>
                <a:latin typeface="Calibri" panose="020F0502020204030204" pitchFamily="34" charset="0"/>
                <a:ea typeface="Calibri" panose="020F0502020204030204" pitchFamily="34" charset="0"/>
              </a:rPr>
              <a:t>Meet with </a:t>
            </a:r>
            <a:r>
              <a:rPr lang="en-US" sz="2000" dirty="0">
                <a:solidFill>
                  <a:srgbClr val="1F4E79"/>
                </a:solidFill>
                <a:latin typeface="Calibri" panose="020F0502020204030204" pitchFamily="34" charset="0"/>
                <a:ea typeface="Calibri" panose="020F0502020204030204" pitchFamily="34" charset="0"/>
              </a:rPr>
              <a:t>Vera </a:t>
            </a:r>
            <a:r>
              <a:rPr lang="en-US" sz="2000" dirty="0" smtClean="0">
                <a:solidFill>
                  <a:srgbClr val="1F4E79"/>
                </a:solidFill>
                <a:latin typeface="Calibri" panose="020F0502020204030204" pitchFamily="34" charset="0"/>
                <a:ea typeface="Calibri" panose="020F0502020204030204" pitchFamily="34" charset="0"/>
              </a:rPr>
              <a:t>Moubayed, Employee Relations Manager</a:t>
            </a:r>
          </a:p>
          <a:p>
            <a:pPr marL="287338" indent="-285750">
              <a:spcAft>
                <a:spcPts val="600"/>
              </a:spcAft>
              <a:buFont typeface="Arial" panose="020B0604020202020204" pitchFamily="34" charset="0"/>
              <a:buChar char="•"/>
            </a:pPr>
            <a:r>
              <a:rPr lang="en-US" sz="2000" dirty="0" smtClean="0">
                <a:solidFill>
                  <a:srgbClr val="1F4E79"/>
                </a:solidFill>
                <a:latin typeface="Calibri" panose="020F0502020204030204" pitchFamily="34" charset="0"/>
                <a:ea typeface="Calibri" panose="020F0502020204030204" pitchFamily="34" charset="0"/>
              </a:rPr>
              <a:t>Every Other Thursday at 1pm; Next: August 10 </a:t>
            </a:r>
          </a:p>
          <a:p>
            <a:pPr marL="287338" indent="-285750">
              <a:spcAft>
                <a:spcPts val="600"/>
              </a:spcAft>
              <a:buFont typeface="Arial" panose="020B0604020202020204" pitchFamily="34" charset="0"/>
              <a:buChar char="•"/>
            </a:pPr>
            <a:r>
              <a:rPr lang="en-US" sz="2000" dirty="0" smtClean="0">
                <a:solidFill>
                  <a:schemeClr val="accent6">
                    <a:lumMod val="90000"/>
                    <a:lumOff val="10000"/>
                  </a:schemeClr>
                </a:solidFill>
                <a:latin typeface="Calibri" panose="020F0502020204030204" pitchFamily="34" charset="0"/>
                <a:ea typeface="Calibri" panose="020F0502020204030204" pitchFamily="34" charset="0"/>
                <a:cs typeface="Calibri" panose="020F0502020204030204" pitchFamily="34" charset="0"/>
              </a:rPr>
              <a:t>Zoom </a:t>
            </a:r>
            <a:r>
              <a:rPr lang="en-US" sz="2000" dirty="0" smtClean="0">
                <a:solidFill>
                  <a:schemeClr val="accent6">
                    <a:lumMod val="90000"/>
                    <a:lumOff val="10000"/>
                  </a:schemeClr>
                </a:solidFill>
                <a:latin typeface="Calibri" panose="020F0502020204030204" pitchFamily="34" charset="0"/>
                <a:cs typeface="Calibri" panose="020F0502020204030204" pitchFamily="34" charset="0"/>
              </a:rPr>
              <a:t>Meeting </a:t>
            </a:r>
            <a:r>
              <a:rPr lang="en-US" sz="2000" dirty="0">
                <a:solidFill>
                  <a:schemeClr val="accent6">
                    <a:lumMod val="90000"/>
                    <a:lumOff val="10000"/>
                  </a:schemeClr>
                </a:solidFill>
                <a:latin typeface="Calibri" panose="020F0502020204030204" pitchFamily="34" charset="0"/>
                <a:cs typeface="Calibri" panose="020F0502020204030204" pitchFamily="34" charset="0"/>
              </a:rPr>
              <a:t>ID: 946 9752 5571 </a:t>
            </a:r>
            <a:r>
              <a:rPr lang="en-US" sz="2000" dirty="0" smtClean="0">
                <a:solidFill>
                  <a:schemeClr val="accent6">
                    <a:lumMod val="90000"/>
                    <a:lumOff val="10000"/>
                  </a:schemeClr>
                </a:solidFill>
                <a:latin typeface="Calibri" panose="020F0502020204030204" pitchFamily="34" charset="0"/>
                <a:cs typeface="Calibri" panose="020F0502020204030204" pitchFamily="34" charset="0"/>
              </a:rPr>
              <a:t> </a:t>
            </a:r>
            <a:r>
              <a:rPr lang="en-US" u="sng" dirty="0">
                <a:hlinkClick r:id="rId2"/>
              </a:rPr>
              <a:t>https://uclahs.zoom.us/j/94697525571</a:t>
            </a:r>
            <a:r>
              <a:rPr lang="en-US" dirty="0"/>
              <a:t> </a:t>
            </a:r>
          </a:p>
          <a:p>
            <a:pPr marL="1588"/>
            <a:endParaRPr lang="en-US" sz="1800" dirty="0" smtClean="0">
              <a:solidFill>
                <a:schemeClr val="accent6">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r>
              <a:rPr lang="en-US" sz="1600" dirty="0" smtClean="0">
                <a:solidFill>
                  <a:srgbClr val="1F4E79"/>
                </a:solidFill>
                <a:latin typeface="Calibri" panose="020F0502020204030204" pitchFamily="34" charset="0"/>
                <a:ea typeface="Calibri" panose="020F0502020204030204" pitchFamily="34" charset="0"/>
              </a:rPr>
              <a:t>This </a:t>
            </a:r>
            <a:r>
              <a:rPr lang="en-US" sz="1600" dirty="0">
                <a:solidFill>
                  <a:srgbClr val="1F4E79"/>
                </a:solidFill>
                <a:latin typeface="Calibri" panose="020F0502020204030204" pitchFamily="34" charset="0"/>
                <a:ea typeface="Calibri" panose="020F0502020204030204" pitchFamily="34" charset="0"/>
              </a:rPr>
              <a:t>is an opportunity </a:t>
            </a:r>
            <a:r>
              <a:rPr lang="en-US" sz="1600" dirty="0" smtClean="0">
                <a:solidFill>
                  <a:srgbClr val="1F4E79"/>
                </a:solidFill>
                <a:latin typeface="Calibri" panose="020F0502020204030204" pitchFamily="34" charset="0"/>
                <a:ea typeface="Calibri" panose="020F0502020204030204" pitchFamily="34" charset="0"/>
              </a:rPr>
              <a:t>for supervisors to </a:t>
            </a:r>
            <a:r>
              <a:rPr lang="en-US" sz="1600" dirty="0">
                <a:solidFill>
                  <a:srgbClr val="1F4E79"/>
                </a:solidFill>
                <a:latin typeface="Calibri" panose="020F0502020204030204" pitchFamily="34" charset="0"/>
                <a:ea typeface="Calibri" panose="020F0502020204030204" pitchFamily="34" charset="0"/>
              </a:rPr>
              <a:t>stop in </a:t>
            </a:r>
            <a:r>
              <a:rPr lang="en-US" sz="1600" dirty="0" smtClean="0">
                <a:solidFill>
                  <a:srgbClr val="1F4E79"/>
                </a:solidFill>
                <a:latin typeface="Calibri" panose="020F0502020204030204" pitchFamily="34" charset="0"/>
                <a:ea typeface="Calibri" panose="020F0502020204030204" pitchFamily="34" charset="0"/>
              </a:rPr>
              <a:t>for a quick </a:t>
            </a:r>
            <a:r>
              <a:rPr lang="en-US" sz="1600" dirty="0">
                <a:solidFill>
                  <a:srgbClr val="1F4E79"/>
                </a:solidFill>
                <a:latin typeface="Calibri" panose="020F0502020204030204" pitchFamily="34" charset="0"/>
                <a:ea typeface="Calibri" panose="020F0502020204030204" pitchFamily="34" charset="0"/>
              </a:rPr>
              <a:t>consultation on any Employee Relations issue or question, or to </a:t>
            </a:r>
            <a:r>
              <a:rPr lang="en-US" sz="1600" dirty="0" smtClean="0">
                <a:solidFill>
                  <a:srgbClr val="1F4E79"/>
                </a:solidFill>
                <a:latin typeface="Calibri" panose="020F0502020204030204" pitchFamily="34" charset="0"/>
                <a:ea typeface="Calibri" panose="020F0502020204030204" pitchFamily="34" charset="0"/>
              </a:rPr>
              <a:t>benefit </a:t>
            </a:r>
            <a:r>
              <a:rPr lang="en-US" sz="1600" dirty="0">
                <a:solidFill>
                  <a:srgbClr val="1F4E79"/>
                </a:solidFill>
                <a:latin typeface="Calibri" panose="020F0502020204030204" pitchFamily="34" charset="0"/>
                <a:ea typeface="Calibri" panose="020F0502020204030204" pitchFamily="34" charset="0"/>
              </a:rPr>
              <a:t>from the discussion on topics and questions raised by other colleagues.  Additional Employee and Labor Relations updates and discussions will occasionally be provided as necessary, in addition to general day-to-day ER subject matter, such as probationary periods, performance management, unauthorized leave, handling claims of discrimination/harassment, etc. </a:t>
            </a:r>
            <a:r>
              <a:rPr lang="en-US" dirty="0">
                <a:solidFill>
                  <a:srgbClr val="1F4E79"/>
                </a:solidFill>
                <a:latin typeface="Calibri" panose="020F0502020204030204" pitchFamily="34" charset="0"/>
                <a:ea typeface="Calibri" panose="020F0502020204030204" pitchFamily="34" charset="0"/>
              </a:rPr>
              <a:t> </a:t>
            </a:r>
            <a:endParaRPr lang="en-US" dirty="0" smtClean="0">
              <a:solidFill>
                <a:srgbClr val="1F4E79"/>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03604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3074" name="Picture 2" descr="https://lh3.googleusercontent.com/pw/AIL4fc8HbAi558IMrQGzGospWaoM2GRkKzalKSuMzplFliZEmIAKSZApjpWFvLUV5cuS1mno-ez13noRu7ht7ske2Fiqk7ykaNYoxAfn896TQkcbcs8X4CeQZHp8nPIWzmyVZe3PKhttXWCgWXQFs4e9AGAJ1_YUXzqXfrfvmVzv8Z5rXQwqrqvREqjByuV89NMgkUGo4nBDbfqzAXCcwbf5UiPXgy2VATZmoJuUsBxIFwSXwcTCwsZ6zH2tWHnSV_9b31OXqYY-ew0c4CFXpAgVNv0m5F8UjU6ibRUyJA7eugHLOrQ1jspvInNx6v_w3UgNSHMaQVVidpgxiJ4anmkymv5rAXljNd7ssdyDN7m-AqsX7OrhENUjpPG3rC4S9q-D20nHw_ceoqe5oy2sKaX8bw5vX_JhZnvO46g1dmiHyBFsacwpNWA3JQJTnXpHP0Mbm40DJFSRbqIyZ9DBGVw9i39dhnmQPuExGWLouHfal4SelTrxDAHD2WHB8EbELMXNZjg1V0npOtYhAQCY-LKR35-fRrGZRmRe0pp4j0Q44WEAthLmsajkb_apGU-fsf5P8NlG3x7gqgCZUIOptbKjyM6KtBuzmANQ4HRJVf8rBgyGrORhJmw8fDCVk04CNNQSdfIkzwAh8KRPLFsa3-1a2Je1rbTO2_uyFJlJ0ri5iX_6P2UlY3uol6OafTVGTaWZz8Jb8fJkXIzk7N2eZTxjIq4fMw7PWhBOsvlLfOWx40JDiUTHXa5jkoOEyj3P9OF4wBaSr5SzOYi9qpn0EAXZiFx249YbQ-qAx96Fy7Qva0aABZi3GWy9jmlK0dH6E9yzvfMisQtj39OadwC_aEtVhYqZ5SehlLevneDe5KUorJ7xkinb9xR3swoIJ_Yt_iBis7TdKET-q_lXGo5DJ913rgB57pc_ORTA_WAQNdnubE_LF4RzpRjLqD77DE3l=w1221-h916-s-no?authuser=0"/>
          <p:cNvPicPr>
            <a:picLocks noChangeAspect="1" noChangeArrowheads="1"/>
          </p:cNvPicPr>
          <p:nvPr/>
        </p:nvPicPr>
        <p:blipFill rotWithShape="1">
          <a:blip r:embed="rId3">
            <a:extLst>
              <a:ext uri="{28A0092B-C50C-407E-A947-70E740481C1C}">
                <a14:useLocalDpi xmlns:a14="http://schemas.microsoft.com/office/drawing/2010/main" val="0"/>
              </a:ext>
            </a:extLst>
          </a:blip>
          <a:srcRect t="3664" r="2307" b="12122"/>
          <a:stretch/>
        </p:blipFill>
        <p:spPr bwMode="auto">
          <a:xfrm>
            <a:off x="-8960" y="0"/>
            <a:ext cx="5733354" cy="370779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lh3.googleusercontent.com/pw/AIL4fc8Me-aKIoIdjm-nTwBuM4lzd5mavEpMic6gOsTGU5fDfmt_Qezi6oNu6VG2xodSbaAKlG1afFFkQoTAoTxjM2nLAwbI5i32ACW77tb0F7I5b26P2WnZZ4hdGVMHWf_UDehJ-j-xemPLv8ErfXB6ZFugEUxS229Xpt5mewUJGt7eZv6PXEdGJn3BdCvSeE2WUBNwI3Ia5Qud7Gn1eHr7SOUYV_u2lQqYcaniNMhNakvsKDqoeKucX9FhtbRTWY2VITeHQpU70_retwiAEukicXmIFSsjLEyrMIFR_WKrm7Z3cz-jGBdrXeaE3qdaiWffv4CYR0vLIgPOcatfVyKOnDdpj07_PMc70FgB1AZjeaBc7F2SWtXBOWkB-o9K1SrWCbiF3qJGn_77jrk37yk8mI5aqxvuklybrTquhr7QVk_OEPjKFEStWYSPpmW2L4i-8GPGhAxO0DYUPZcCApdKuYYVFrCnbjkTl3QzYGTirlY7eWRqq1iwSkczJ8p8Mc0MvmRcYVDAjffssXpW0WDqGIJ4t3mt7etFdkQAsL0iUY6cuSxl56gl9j0Vp94052IhPnaPtTPwPYbLwXqOWUK7WqNIjVNmL5rlMO9OMwXSSWouN787GqZlhlFVnYtn0nTzTdjvmaHT9taYl7D4ejPdJdwvuaZBY3GBJ8rfC1u34qCrVWBsmqrHE1_RTF1hHqTNmJCTlkWjr4XO7yOqwrYmwd_5FjElFnDOCepugJ2b9XjVSilZQqJGoXjMDQ12GwWADSOINoI8VrmcC_JzlY2X-gMV9D1Yf5FVWtZVWYqpSLHa7i-kjJw8Rk08Z934wZycQsVlq7nIhYK5IVzkK6gEUJAaqwKC5Mkwiua_DL8FWSjvqH1aqLk0STDnP6ZdyCo4aJbY8V9QaFv7UUaKiDqTlbpVLBWGaXfOKSa1yUFkDZBi6xBJYoWHmiUzqJMn=w1221-h916-s-no?authuser=0"/>
          <p:cNvPicPr>
            <a:picLocks noChangeAspect="1" noChangeArrowheads="1"/>
          </p:cNvPicPr>
          <p:nvPr/>
        </p:nvPicPr>
        <p:blipFill rotWithShape="1">
          <a:blip r:embed="rId4">
            <a:extLst>
              <a:ext uri="{28A0092B-C50C-407E-A947-70E740481C1C}">
                <a14:useLocalDpi xmlns:a14="http://schemas.microsoft.com/office/drawing/2010/main" val="0"/>
              </a:ext>
            </a:extLst>
          </a:blip>
          <a:srcRect l="7605" t="8068" r="16537" b="36576"/>
          <a:stretch/>
        </p:blipFill>
        <p:spPr bwMode="auto">
          <a:xfrm>
            <a:off x="-49428" y="3010013"/>
            <a:ext cx="4952311" cy="2711165"/>
          </a:xfrm>
          <a:prstGeom prst="rect">
            <a:avLst/>
          </a:prstGeom>
          <a:noFill/>
          <a:extLst>
            <a:ext uri="{909E8E84-426E-40DD-AFC4-6F175D3DCCD1}">
              <a14:hiddenFill xmlns:a14="http://schemas.microsoft.com/office/drawing/2010/main">
                <a:solidFill>
                  <a:srgbClr val="FFFFFF"/>
                </a:solidFill>
              </a14:hiddenFill>
            </a:ext>
          </a:extLst>
        </p:spPr>
      </p:pic>
      <p:sp>
        <p:nvSpPr>
          <p:cNvPr id="296" name="Google Shape;296;p12"/>
          <p:cNvSpPr/>
          <p:nvPr/>
        </p:nvSpPr>
        <p:spPr>
          <a:xfrm>
            <a:off x="6689850" y="1385412"/>
            <a:ext cx="2039400" cy="14532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2"/>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7</a:t>
            </a:fld>
            <a:endParaRPr/>
          </a:p>
        </p:txBody>
      </p:sp>
      <p:pic>
        <p:nvPicPr>
          <p:cNvPr id="3078" name="Picture 6" descr="https://lh3.googleusercontent.com/pw/AIL4fc9zMgbY3ctpAWiXQ_NO2gRYMmfe_L0ncxYuDIiHf39HWYIS1124J60996DlIByKTJQnhu_1K0kFNXy8dyP_w0ZfvNj2TjIDJqrLI-JnM0gj4ZbujMZCuxA-gDx9vrqQ3ji8iBzCyTjgUN2tB0MAc4VSj32TV74uwcsw27iNis8vuGJR6tN6ZUOB064zLZ1mxWRPHUexfi_IYYBtc98WRVO82JRpG4QrQN0nFtzMCi82ekLGuQDoFpr9zCsZVQ8br4XSkLzS8NZL79YHSqiPeWx6Ue5lFLFw6DVsmIfK-bX4SbdjmjqwZFKDMbm4uQW9qBBPNprSPq-vDs6Dtao2kXhQrEFIgvNjcKOpGOp-nGaaz3lFG4LW-XiIjQUa8P2iZq0_BM-75n311XtgoUN2Z8IXCfRe8FWHK1JKdRiGjtGVklNftcu_H-OOaEwrf60GvVyDAswC4bZUcZ_pTTc06OSTGIvnuVvS793N05M6piWgGQAgOxFIOuSLn-KEqFH_UbfhGeqi3goS1-YlSa7LM2xwZajsOPcOsK0nYh23PzTzyKmkF99d6H1pblz3MfVIDN0CGejHzMCr1bPGXprz-69SIeLTilhNnplH5o1eF4HKlUaBMsRGvrzIkktFQbE1U5ydbLH2d59pDF0SRbTX08Y9HM7gpNwo0_DOY_MgM0uSAHRsHRYvNn-lLwOP5BChML7M03LYcHLmiCuBB81HxYUVyAKA9TTCZyCftWKTFI-9yCxideKew0TSSMW0lrmltVd8m_HSMfwxbEITdQccjRiFXWyz4XmXq7TYlsCJedNGzksFWrxjwQxUZaMRtz7kGrB8L0nsMIXxfJXCfNt9hjTvNKjOioyiQ9vgtSwxmK86AxVOsjkG7iHsR2kmMA3Ay9kfGiThrrJz6-AWzScTkqrFadwpOmnpv_f6KsTDKH_lyzIVGSv5nGQn1n9f=w1221-h916-s-no?authuser=0"/>
          <p:cNvPicPr>
            <a:picLocks noChangeAspect="1" noChangeArrowheads="1"/>
          </p:cNvPicPr>
          <p:nvPr/>
        </p:nvPicPr>
        <p:blipFill rotWithShape="1">
          <a:blip r:embed="rId5">
            <a:extLst>
              <a:ext uri="{28A0092B-C50C-407E-A947-70E740481C1C}">
                <a14:useLocalDpi xmlns:a14="http://schemas.microsoft.com/office/drawing/2010/main" val="0"/>
              </a:ext>
            </a:extLst>
          </a:blip>
          <a:srcRect t="20421" r="4986"/>
          <a:stretch/>
        </p:blipFill>
        <p:spPr bwMode="auto">
          <a:xfrm>
            <a:off x="3963874" y="2520779"/>
            <a:ext cx="5180126" cy="3254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3.googleusercontent.com/pw/AIL4fc_LLRziCS8GexO-uTFAZgRk_F_LRRlvYKTwt9rW_tbEmA2MuSTI13Lcd4d9hCL0BdT_CzgyxUHVWmslHVIRCkDUu71bRFr4w-qQzsT1H5GL8on6S96XN6Vhmk61SRXDT-Gd6ZHWCDB_OD7NmfGYNV6UtLKI1y2gRFO7IISXw9lglpu-1WAEYL_VD-9p4Ftf3c7AqN_CUVUy2hgruAN_M036Gh_N0xLw3_Jr2KQPVwvBub1G6-rGvIh6Zey2wOHRq84VHeKoM1hvVcVxA4Za5ilm_7WJZXFf0Xw9-Kk9Cn9mGURarI0N5aoB1UkhTLr6AdLRgiIuLTQPY2kG-cLHQJQ9JCFo860_1lA40PvtRF_uLsyAv5KogjyCJyWDUMrkZaJ4NvoW6whSjkqBKfwlBn3Wkuk3RqnkhEKKbdmaxUGq7bJPlR4Xfpp-NX_5pFRFSjuDtUd9mvW41pN1zSfufhZrOxLx7eJamZDRhzP8wPFmRQg9c_FIvMA2tXx3F15_t7eAhXwFjPPPgiI03pyVQKQMWkUaxvrSOPTEtMlN_xQKufIsXjHrtEmyxs_WB7h6xegezxfwhOCdfT-7evIjSVq3VcwN1zhg8vM95tgwdPcnpG4qh_BFD_bFQ13fncKyE5rL4hBN_LXygEw3QtuldAWgQdeg3fwzOWhVGIlkulqVVMQItk6tC_St6cSiMsBiQrnzr54AqTOFMMjet07u13hVd75E-UdzDjMtDdwm6iLoG1Of-h296C4WlIvBfohgBxuitbNeHneiAP5D3009HySNBJIdarjJxStlMWmhgcndUac3Ww9-L4UYEkrIV-iwFQif5w6Ch1LLxmSJZlnWPrPMwep38ynOeuVDyEB1Bn_d5TEQuKeb-pNK-RzzmRHNiOyBv_5TacUH8Mdpe7WCW1-iIEKHcwkO1lJevyE9R2B8M59N5p1aKi7Aqv6x=w1221-h916-s-no?authuser=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394" y="-40970"/>
            <a:ext cx="3419605" cy="256540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H="1">
            <a:off x="-716692" y="1385412"/>
            <a:ext cx="11405291" cy="2482253"/>
          </a:xfrm>
          <a:prstGeom prst="line">
            <a:avLst/>
          </a:prstGeom>
          <a:ln w="825500">
            <a:solidFill>
              <a:schemeClr val="accent1">
                <a:shade val="95000"/>
                <a:satMod val="105000"/>
                <a:alpha val="61000"/>
              </a:schemeClr>
            </a:solidFill>
          </a:ln>
        </p:spPr>
        <p:style>
          <a:lnRef idx="1">
            <a:schemeClr val="accent1"/>
          </a:lnRef>
          <a:fillRef idx="0">
            <a:schemeClr val="accent1"/>
          </a:fillRef>
          <a:effectRef idx="0">
            <a:schemeClr val="accent1"/>
          </a:effectRef>
          <a:fontRef idx="minor">
            <a:schemeClr val="tx1"/>
          </a:fontRef>
        </p:style>
      </p:cxnSp>
      <p:sp>
        <p:nvSpPr>
          <p:cNvPr id="298" name="Google Shape;298;p12"/>
          <p:cNvSpPr txBox="1">
            <a:spLocks noGrp="1"/>
          </p:cNvSpPr>
          <p:nvPr>
            <p:ph type="title"/>
          </p:nvPr>
        </p:nvSpPr>
        <p:spPr>
          <a:xfrm rot="20888227">
            <a:off x="-70755" y="2321701"/>
            <a:ext cx="9462329" cy="775597"/>
          </a:xfrm>
          <a:prstGeom prst="rect">
            <a:avLst/>
          </a:prstGeom>
          <a:noFill/>
          <a:ln>
            <a:noFill/>
          </a:ln>
        </p:spPr>
        <p:txBody>
          <a:bodyPr spcFirstLastPara="1" wrap="square" lIns="0" tIns="0" rIns="0" bIns="0" anchor="b" anchorCtr="0">
            <a:spAutoFit/>
          </a:bodyPr>
          <a:lstStyle/>
          <a:p>
            <a:pPr marL="0" lvl="0" indent="0" algn="ctr" rtl="0">
              <a:lnSpc>
                <a:spcPct val="90000"/>
              </a:lnSpc>
              <a:spcBef>
                <a:spcPts val="0"/>
              </a:spcBef>
              <a:spcAft>
                <a:spcPts val="0"/>
              </a:spcAft>
              <a:buClr>
                <a:srgbClr val="58595B"/>
              </a:buClr>
              <a:buSzPts val="2800"/>
              <a:buFont typeface="Helvetica Neue"/>
              <a:buNone/>
            </a:pPr>
            <a:r>
              <a:rPr lang="en-US" dirty="0">
                <a:solidFill>
                  <a:schemeClr val="bg1"/>
                </a:solidFill>
                <a:effectLst>
                  <a:outerShdw blurRad="50800" dist="38100" dir="2700000" algn="tl" rotWithShape="0">
                    <a:prstClr val="black">
                      <a:alpha val="40000"/>
                    </a:prstClr>
                  </a:outerShdw>
                </a:effectLst>
                <a:latin typeface="Arial"/>
                <a:ea typeface="Arial"/>
                <a:cs typeface="Arial"/>
                <a:sym typeface="Arial"/>
              </a:rPr>
              <a:t>Research </a:t>
            </a:r>
            <a:r>
              <a:rPr lang="en-US" dirty="0" smtClean="0">
                <a:solidFill>
                  <a:schemeClr val="bg1"/>
                </a:solidFill>
                <a:effectLst>
                  <a:outerShdw blurRad="50800" dist="38100" dir="2700000" algn="tl" rotWithShape="0">
                    <a:prstClr val="black">
                      <a:alpha val="40000"/>
                    </a:prstClr>
                  </a:outerShdw>
                </a:effectLst>
                <a:latin typeface="Arial"/>
                <a:ea typeface="Arial"/>
                <a:cs typeface="Arial"/>
                <a:sym typeface="Arial"/>
              </a:rPr>
              <a:t>Day</a:t>
            </a:r>
            <a:br>
              <a:rPr lang="en-US" dirty="0" smtClean="0">
                <a:solidFill>
                  <a:schemeClr val="bg1"/>
                </a:solidFill>
                <a:effectLst>
                  <a:outerShdw blurRad="50800" dist="38100" dir="2700000" algn="tl" rotWithShape="0">
                    <a:prstClr val="black">
                      <a:alpha val="40000"/>
                    </a:prstClr>
                  </a:outerShdw>
                </a:effectLst>
                <a:latin typeface="Arial"/>
                <a:ea typeface="Arial"/>
                <a:cs typeface="Arial"/>
                <a:sym typeface="Arial"/>
              </a:rPr>
            </a:br>
            <a:r>
              <a:rPr lang="en-US" dirty="0" smtClean="0">
                <a:solidFill>
                  <a:schemeClr val="bg1"/>
                </a:solidFill>
                <a:effectLst>
                  <a:outerShdw blurRad="50800" dist="38100" dir="2700000" algn="tl" rotWithShape="0">
                    <a:prstClr val="black">
                      <a:alpha val="40000"/>
                    </a:prstClr>
                  </a:outerShdw>
                </a:effectLst>
                <a:latin typeface="Arial"/>
                <a:ea typeface="Arial"/>
                <a:cs typeface="Arial"/>
                <a:sym typeface="Arial"/>
              </a:rPr>
              <a:t>Save the Date: May 22, 2024</a:t>
            </a:r>
            <a:endParaRPr dirty="0">
              <a:solidFill>
                <a:schemeClr val="bg1"/>
              </a:solidFill>
              <a:effectLst>
                <a:outerShdw blurRad="50800" dist="38100" dir="2700000" algn="tl" rotWithShape="0">
                  <a:prstClr val="black">
                    <a:alpha val="40000"/>
                  </a:prstClr>
                </a:outerShdw>
              </a:effectLst>
              <a:latin typeface="Arial"/>
              <a:ea typeface="Arial"/>
              <a:cs typeface="Arial"/>
              <a:sym typeface="Arial"/>
            </a:endParaRPr>
          </a:p>
        </p:txBody>
      </p:sp>
    </p:spTree>
    <p:extLst>
      <p:ext uri="{BB962C8B-B14F-4D97-AF65-F5344CB8AC3E}">
        <p14:creationId xmlns:p14="http://schemas.microsoft.com/office/powerpoint/2010/main" val="1724999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8</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rPr>
              <a:t>Grand Rounds</a:t>
            </a:r>
            <a:endParaRPr dirty="0">
              <a:solidFill>
                <a:schemeClr val="tx1">
                  <a:lumMod val="50000"/>
                </a:schemeClr>
              </a:solidFill>
              <a:latin typeface="+mj-lt"/>
            </a:endParaRPr>
          </a:p>
        </p:txBody>
      </p:sp>
      <p:pic>
        <p:nvPicPr>
          <p:cNvPr id="4098" name="Picture 2" descr="Stimulant Summit"/>
          <p:cNvPicPr>
            <a:picLocks noChangeAspect="1" noChangeArrowheads="1"/>
          </p:cNvPicPr>
          <p:nvPr/>
        </p:nvPicPr>
        <p:blipFill rotWithShape="1">
          <a:blip r:embed="rId3">
            <a:extLst>
              <a:ext uri="{28A0092B-C50C-407E-A947-70E740481C1C}">
                <a14:useLocalDpi xmlns:a14="http://schemas.microsoft.com/office/drawing/2010/main" val="0"/>
              </a:ext>
            </a:extLst>
          </a:blip>
          <a:srcRect l="4448" r="4681" b="2287"/>
          <a:stretch/>
        </p:blipFill>
        <p:spPr bwMode="auto">
          <a:xfrm>
            <a:off x="4852183" y="0"/>
            <a:ext cx="4514244"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4955059" cy="5143500"/>
          </a:xfrm>
          <a:prstGeom prst="rect">
            <a:avLst/>
          </a:prstGeom>
          <a:solidFill>
            <a:srgbClr val="0158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6073" y="210065"/>
            <a:ext cx="6002603" cy="470792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7352" y="1046157"/>
            <a:ext cx="4633784" cy="3462486"/>
          </a:xfrm>
          <a:prstGeom prst="rect">
            <a:avLst/>
          </a:prstGeom>
        </p:spPr>
        <p:txBody>
          <a:bodyPr wrap="square">
            <a:spAutoFit/>
          </a:bodyPr>
          <a:lstStyle/>
          <a:p>
            <a:pPr algn="ctr" eaLnBrk="0" fontAlgn="base" hangingPunct="0">
              <a:spcBef>
                <a:spcPct val="0"/>
              </a:spcBef>
              <a:spcAft>
                <a:spcPts val="1200"/>
              </a:spcAft>
              <a:buClrTx/>
            </a:pPr>
            <a:r>
              <a:rPr lang="en-US" altLang="en-US" sz="2800" b="1" dirty="0" smtClean="0">
                <a:solidFill>
                  <a:schemeClr val="bg1"/>
                </a:solidFill>
                <a:latin typeface="Arial" panose="020B0604020202020204" pitchFamily="34" charset="0"/>
                <a:ea typeface="Calibri" panose="020F0502020204030204" pitchFamily="34" charset="0"/>
              </a:rPr>
              <a:t>September Grand Rounds</a:t>
            </a:r>
          </a:p>
          <a:p>
            <a:pPr algn="ctr" eaLnBrk="0" fontAlgn="base" hangingPunct="0">
              <a:spcBef>
                <a:spcPct val="0"/>
              </a:spcBef>
              <a:spcAft>
                <a:spcPts val="1200"/>
              </a:spcAft>
              <a:buClrTx/>
            </a:pPr>
            <a:endParaRPr lang="en-US" altLang="en-US" sz="1200" b="1" dirty="0" smtClean="0">
              <a:solidFill>
                <a:schemeClr val="bg1"/>
              </a:solidFill>
              <a:latin typeface="Arial" panose="020B0604020202020204" pitchFamily="34" charset="0"/>
              <a:ea typeface="Calibri" panose="020F0502020204030204" pitchFamily="34" charset="0"/>
            </a:endParaRPr>
          </a:p>
          <a:p>
            <a:pPr algn="ctr" eaLnBrk="0" fontAlgn="base" hangingPunct="0">
              <a:spcBef>
                <a:spcPct val="0"/>
              </a:spcBef>
              <a:spcAft>
                <a:spcPts val="1200"/>
              </a:spcAft>
              <a:buClrTx/>
            </a:pPr>
            <a:r>
              <a:rPr lang="en-US" altLang="en-US" sz="2400" b="1" dirty="0" smtClean="0">
                <a:solidFill>
                  <a:schemeClr val="bg1"/>
                </a:solidFill>
                <a:latin typeface="Arial" panose="020B0604020202020204" pitchFamily="34" charset="0"/>
                <a:ea typeface="Calibri" panose="020F0502020204030204" pitchFamily="34" charset="0"/>
              </a:rPr>
              <a:t>Friday</a:t>
            </a:r>
            <a:r>
              <a:rPr lang="en-US" altLang="en-US" sz="2400" b="1" dirty="0">
                <a:solidFill>
                  <a:schemeClr val="bg1"/>
                </a:solidFill>
                <a:latin typeface="Arial" panose="020B0604020202020204" pitchFamily="34" charset="0"/>
                <a:ea typeface="Calibri" panose="020F0502020204030204" pitchFamily="34" charset="0"/>
              </a:rPr>
              <a:t>, </a:t>
            </a:r>
            <a:r>
              <a:rPr lang="en-US" altLang="en-US" sz="2400" b="1" dirty="0" smtClean="0">
                <a:solidFill>
                  <a:schemeClr val="bg1"/>
                </a:solidFill>
                <a:latin typeface="Arial" panose="020B0604020202020204" pitchFamily="34" charset="0"/>
                <a:ea typeface="Calibri" panose="020F0502020204030204" pitchFamily="34" charset="0"/>
              </a:rPr>
              <a:t>August 25, 2023</a:t>
            </a:r>
          </a:p>
          <a:p>
            <a:pPr algn="ctr" eaLnBrk="0" fontAlgn="base" hangingPunct="0">
              <a:spcBef>
                <a:spcPct val="0"/>
              </a:spcBef>
              <a:spcAft>
                <a:spcPts val="1200"/>
              </a:spcAft>
              <a:buClrTx/>
            </a:pPr>
            <a:r>
              <a:rPr lang="en-US" altLang="en-US" sz="2400" b="1" dirty="0" smtClean="0">
                <a:solidFill>
                  <a:schemeClr val="bg1"/>
                </a:solidFill>
                <a:latin typeface="Arial" panose="020B0604020202020204" pitchFamily="34" charset="0"/>
                <a:ea typeface="Calibri" panose="020F0502020204030204" pitchFamily="34" charset="0"/>
              </a:rPr>
              <a:t>12:00pm-1:00pm</a:t>
            </a:r>
          </a:p>
          <a:p>
            <a:pPr algn="ctr" eaLnBrk="0" fontAlgn="base" hangingPunct="0">
              <a:spcBef>
                <a:spcPct val="0"/>
              </a:spcBef>
              <a:spcAft>
                <a:spcPts val="1200"/>
              </a:spcAft>
              <a:buClrTx/>
            </a:pPr>
            <a:endParaRPr lang="en-US" altLang="en-US" sz="1200" b="1" dirty="0" smtClean="0">
              <a:solidFill>
                <a:schemeClr val="bg1"/>
              </a:solidFill>
              <a:latin typeface="Arial" panose="020B0604020202020204" pitchFamily="34" charset="0"/>
              <a:ea typeface="Calibri" panose="020F0502020204030204" pitchFamily="34" charset="0"/>
            </a:endParaRPr>
          </a:p>
          <a:p>
            <a:pPr algn="ctr" eaLnBrk="0" fontAlgn="base" hangingPunct="0">
              <a:spcBef>
                <a:spcPct val="0"/>
              </a:spcBef>
              <a:spcAft>
                <a:spcPts val="300"/>
              </a:spcAft>
              <a:buClrTx/>
            </a:pPr>
            <a:r>
              <a:rPr lang="en-US" altLang="en-US" sz="2400" b="1" dirty="0" smtClean="0">
                <a:solidFill>
                  <a:schemeClr val="bg1"/>
                </a:solidFill>
                <a:latin typeface="Arial" panose="020B0604020202020204" pitchFamily="34" charset="0"/>
                <a:ea typeface="Calibri" panose="020F0502020204030204" pitchFamily="34" charset="0"/>
              </a:rPr>
              <a:t>Dr. Daniel Ciccarone</a:t>
            </a:r>
          </a:p>
          <a:p>
            <a:pPr algn="ctr" eaLnBrk="0" fontAlgn="base" hangingPunct="0">
              <a:spcBef>
                <a:spcPct val="0"/>
              </a:spcBef>
              <a:spcAft>
                <a:spcPts val="300"/>
              </a:spcAft>
              <a:buClrTx/>
            </a:pPr>
            <a:r>
              <a:rPr lang="en-US" altLang="en-US" sz="2000" b="1" dirty="0" smtClean="0">
                <a:solidFill>
                  <a:schemeClr val="bg1"/>
                </a:solidFill>
                <a:latin typeface="Arial" panose="020B0604020202020204" pitchFamily="34" charset="0"/>
                <a:ea typeface="Calibri" panose="020F0502020204030204" pitchFamily="34" charset="0"/>
              </a:rPr>
              <a:t>Professor in Addiction Medicine</a:t>
            </a:r>
          </a:p>
          <a:p>
            <a:pPr algn="ctr" eaLnBrk="0" fontAlgn="base" hangingPunct="0">
              <a:spcBef>
                <a:spcPct val="0"/>
              </a:spcBef>
              <a:spcAft>
                <a:spcPts val="300"/>
              </a:spcAft>
              <a:buClrTx/>
            </a:pPr>
            <a:r>
              <a:rPr lang="en-US" altLang="en-US" sz="2000" b="1" dirty="0" smtClean="0">
                <a:solidFill>
                  <a:schemeClr val="bg1"/>
                </a:solidFill>
                <a:latin typeface="Arial" panose="020B0604020202020204" pitchFamily="34" charset="0"/>
                <a:ea typeface="Calibri" panose="020F0502020204030204" pitchFamily="34" charset="0"/>
              </a:rPr>
              <a:t>UCSF</a:t>
            </a:r>
            <a:endParaRPr lang="en-US" altLang="en-US" sz="2000" b="1" dirty="0">
              <a:solidFill>
                <a:schemeClr val="bg1"/>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089586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0" name="Rectangle 19"/>
          <p:cNvSpPr/>
          <p:nvPr/>
        </p:nvSpPr>
        <p:spPr>
          <a:xfrm>
            <a:off x="-98854" y="1480384"/>
            <a:ext cx="9539416" cy="5801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9</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Ordering Computers</a:t>
            </a:r>
            <a:endParaRPr sz="2600" dirty="0">
              <a:solidFill>
                <a:schemeClr val="tx1">
                  <a:lumMod val="50000"/>
                </a:schemeClr>
              </a:solidFill>
              <a:latin typeface="+mj-lt"/>
            </a:endParaRPr>
          </a:p>
        </p:txBody>
      </p:sp>
      <p:sp>
        <p:nvSpPr>
          <p:cNvPr id="4" name="TextBox 3"/>
          <p:cNvSpPr txBox="1"/>
          <p:nvPr/>
        </p:nvSpPr>
        <p:spPr>
          <a:xfrm>
            <a:off x="222422" y="2566083"/>
            <a:ext cx="4831492" cy="369332"/>
          </a:xfrm>
          <a:prstGeom prst="rect">
            <a:avLst/>
          </a:prstGeom>
          <a:noFill/>
        </p:spPr>
        <p:txBody>
          <a:bodyPr wrap="square" rtlCol="0">
            <a:spAutoFit/>
          </a:bodyPr>
          <a:lstStyle/>
          <a:p>
            <a:r>
              <a:rPr lang="en-US" sz="1800" dirty="0" smtClean="0"/>
              <a:t>Log into </a:t>
            </a:r>
            <a:r>
              <a:rPr lang="en-US" sz="1800" dirty="0" smtClean="0">
                <a:hlinkClick r:id="rId3"/>
              </a:rPr>
              <a:t>UCLA Health IT </a:t>
            </a:r>
            <a:r>
              <a:rPr lang="en-US" sz="1800" dirty="0">
                <a:hlinkClick r:id="rId3"/>
              </a:rPr>
              <a:t>Service Portal </a:t>
            </a:r>
            <a:endParaRPr lang="en-US" sz="1800" dirty="0"/>
          </a:p>
        </p:txBody>
      </p:sp>
      <p:sp>
        <p:nvSpPr>
          <p:cNvPr id="5" name="TextBox 4"/>
          <p:cNvSpPr txBox="1"/>
          <p:nvPr/>
        </p:nvSpPr>
        <p:spPr>
          <a:xfrm>
            <a:off x="222422" y="2949690"/>
            <a:ext cx="2323070" cy="369332"/>
          </a:xfrm>
          <a:prstGeom prst="rect">
            <a:avLst/>
          </a:prstGeom>
          <a:noFill/>
        </p:spPr>
        <p:txBody>
          <a:bodyPr wrap="square" rtlCol="0">
            <a:spAutoFit/>
          </a:bodyPr>
          <a:lstStyle/>
          <a:p>
            <a:r>
              <a:rPr lang="en-US" sz="1800" dirty="0" smtClean="0"/>
              <a:t>Click on “Services”</a:t>
            </a:r>
            <a:endParaRPr lang="en-US" sz="1800" dirty="0"/>
          </a:p>
        </p:txBody>
      </p:sp>
      <p:sp>
        <p:nvSpPr>
          <p:cNvPr id="6" name="TextBox 5"/>
          <p:cNvSpPr txBox="1"/>
          <p:nvPr/>
        </p:nvSpPr>
        <p:spPr>
          <a:xfrm>
            <a:off x="222422" y="3979105"/>
            <a:ext cx="4522573" cy="369332"/>
          </a:xfrm>
          <a:prstGeom prst="rect">
            <a:avLst/>
          </a:prstGeom>
          <a:noFill/>
        </p:spPr>
        <p:txBody>
          <a:bodyPr wrap="square" rtlCol="0">
            <a:spAutoFit/>
          </a:bodyPr>
          <a:lstStyle/>
          <a:p>
            <a:r>
              <a:rPr lang="en-US" sz="1800" dirty="0" smtClean="0"/>
              <a:t>Click on “Request Device”</a:t>
            </a:r>
            <a:endParaRPr lang="en-US" sz="1800" dirty="0"/>
          </a:p>
        </p:txBody>
      </p:sp>
      <p:sp>
        <p:nvSpPr>
          <p:cNvPr id="8" name="TextBox 7"/>
          <p:cNvSpPr txBox="1"/>
          <p:nvPr/>
        </p:nvSpPr>
        <p:spPr>
          <a:xfrm>
            <a:off x="222422" y="4335051"/>
            <a:ext cx="3941805" cy="369332"/>
          </a:xfrm>
          <a:prstGeom prst="rect">
            <a:avLst/>
          </a:prstGeom>
          <a:noFill/>
        </p:spPr>
        <p:txBody>
          <a:bodyPr wrap="square" rtlCol="0">
            <a:spAutoFit/>
          </a:bodyPr>
          <a:lstStyle/>
          <a:p>
            <a:r>
              <a:rPr lang="en-US" sz="1800" dirty="0" smtClean="0"/>
              <a:t>Complete the form and submit</a:t>
            </a:r>
            <a:endParaRPr lang="en-US" sz="1800" dirty="0"/>
          </a:p>
        </p:txBody>
      </p:sp>
      <p:sp>
        <p:nvSpPr>
          <p:cNvPr id="9" name="TextBox 8"/>
          <p:cNvSpPr txBox="1"/>
          <p:nvPr/>
        </p:nvSpPr>
        <p:spPr>
          <a:xfrm>
            <a:off x="1582712" y="1505097"/>
            <a:ext cx="5770605" cy="523220"/>
          </a:xfrm>
          <a:prstGeom prst="rect">
            <a:avLst/>
          </a:prstGeom>
          <a:noFill/>
        </p:spPr>
        <p:txBody>
          <a:bodyPr wrap="square" rtlCol="0">
            <a:spAutoFit/>
          </a:bodyPr>
          <a:lstStyle/>
          <a:p>
            <a:r>
              <a:rPr lang="en-US" sz="2800" dirty="0" smtClean="0"/>
              <a:t>Request a quote</a:t>
            </a:r>
            <a:endParaRPr lang="en-US" sz="2800" dirty="0"/>
          </a:p>
        </p:txBody>
      </p:sp>
      <p:sp>
        <p:nvSpPr>
          <p:cNvPr id="10" name="Oval 9"/>
          <p:cNvSpPr/>
          <p:nvPr/>
        </p:nvSpPr>
        <p:spPr>
          <a:xfrm>
            <a:off x="222422" y="1248033"/>
            <a:ext cx="1260389" cy="1051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Step 1</a:t>
            </a:r>
            <a:endParaRPr lang="en-US" sz="2400" dirty="0"/>
          </a:p>
        </p:txBody>
      </p:sp>
      <p:sp>
        <p:nvSpPr>
          <p:cNvPr id="14" name="TextBox 13"/>
          <p:cNvSpPr txBox="1"/>
          <p:nvPr/>
        </p:nvSpPr>
        <p:spPr>
          <a:xfrm>
            <a:off x="222422" y="3341824"/>
            <a:ext cx="6853914" cy="646331"/>
          </a:xfrm>
          <a:prstGeom prst="rect">
            <a:avLst/>
          </a:prstGeom>
          <a:noFill/>
        </p:spPr>
        <p:txBody>
          <a:bodyPr wrap="square" rtlCol="0">
            <a:spAutoFit/>
          </a:bodyPr>
          <a:lstStyle/>
          <a:p>
            <a:r>
              <a:rPr lang="en-US" sz="1800" dirty="0" smtClean="0"/>
              <a:t>Select “Computers, Laptops, and </a:t>
            </a:r>
          </a:p>
          <a:p>
            <a:r>
              <a:rPr lang="en-US" sz="1800" dirty="0" smtClean="0"/>
              <a:t>Printers”</a:t>
            </a:r>
            <a:endParaRPr lang="en-US" sz="1800" dirty="0"/>
          </a:p>
        </p:txBody>
      </p:sp>
      <p:pic>
        <p:nvPicPr>
          <p:cNvPr id="12" name="Picture 11"/>
          <p:cNvPicPr>
            <a:picLocks noChangeAspect="1"/>
          </p:cNvPicPr>
          <p:nvPr/>
        </p:nvPicPr>
        <p:blipFill>
          <a:blip r:embed="rId4"/>
          <a:stretch>
            <a:fillRect/>
          </a:stretch>
        </p:blipFill>
        <p:spPr>
          <a:xfrm>
            <a:off x="4337222" y="2299092"/>
            <a:ext cx="4737431" cy="1709931"/>
          </a:xfrm>
          <a:prstGeom prst="rect">
            <a:avLst/>
          </a:prstGeom>
        </p:spPr>
      </p:pic>
      <p:sp>
        <p:nvSpPr>
          <p:cNvPr id="18" name="Oval 17"/>
          <p:cNvSpPr/>
          <p:nvPr/>
        </p:nvSpPr>
        <p:spPr>
          <a:xfrm>
            <a:off x="6811711" y="2801556"/>
            <a:ext cx="553963" cy="29626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3840618" y="5354194"/>
            <a:ext cx="5303382" cy="3347171"/>
          </a:xfrm>
          <a:prstGeom prst="rect">
            <a:avLst/>
          </a:prstGeom>
        </p:spPr>
      </p:pic>
      <p:sp>
        <p:nvSpPr>
          <p:cNvPr id="21" name="Oval 20"/>
          <p:cNvSpPr/>
          <p:nvPr/>
        </p:nvSpPr>
        <p:spPr>
          <a:xfrm>
            <a:off x="7228703" y="3843682"/>
            <a:ext cx="1915296" cy="127695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6"/>
          <a:srcRect t="1" b="-10940"/>
          <a:stretch/>
        </p:blipFill>
        <p:spPr>
          <a:xfrm>
            <a:off x="3546388" y="6043053"/>
            <a:ext cx="5639941" cy="2891866"/>
          </a:xfrm>
          <a:prstGeom prst="rect">
            <a:avLst/>
          </a:prstGeom>
        </p:spPr>
      </p:pic>
      <p:sp>
        <p:nvSpPr>
          <p:cNvPr id="23" name="Oval 22"/>
          <p:cNvSpPr/>
          <p:nvPr/>
        </p:nvSpPr>
        <p:spPr>
          <a:xfrm>
            <a:off x="7767141" y="3538216"/>
            <a:ext cx="1376858" cy="733258"/>
          </a:xfrm>
          <a:prstGeom prst="ellipse">
            <a:avLst/>
          </a:prstGeom>
          <a:noFill/>
          <a:ln w="38100">
            <a:solidFill>
              <a:srgbClr val="205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4.16667E-6 -0.39846 L 4.16667E-6 -0.64846 " pathEditMode="relative" rAng="0" ptsTypes="AA">
                                      <p:cBhvr>
                                        <p:cTn id="13" dur="2000" fill="hold"/>
                                        <p:tgtEl>
                                          <p:spTgt spid="11"/>
                                        </p:tgtEl>
                                        <p:attrNameLst>
                                          <p:attrName>ppt_x</p:attrName>
                                          <p:attrName>ppt_y</p:attrName>
                                        </p:attrNameLst>
                                      </p:cBhvr>
                                      <p:rCtr x="0" y="-12500"/>
                                    </p:animMotion>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nodeType="clickEffect">
                                  <p:stCondLst>
                                    <p:cond delay="0"/>
                                  </p:stCondLst>
                                  <p:childTnLst>
                                    <p:animMotion origin="layout" path="M -0.00087 -0.43117 L -0.00087 -0.68117 " pathEditMode="relative" rAng="0" ptsTypes="AA">
                                      <p:cBhvr>
                                        <p:cTn id="24" dur="2000" fill="hold"/>
                                        <p:tgtEl>
                                          <p:spTgt spid="19"/>
                                        </p:tgtEl>
                                        <p:attrNameLst>
                                          <p:attrName>ppt_x</p:attrName>
                                          <p:attrName>ppt_y</p:attrName>
                                        </p:attrNameLst>
                                      </p:cBhvr>
                                      <p:rCtr x="0" y="-12500"/>
                                    </p:animMotion>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4" grpId="0"/>
      <p:bldP spid="18" grpId="0" animBg="1"/>
      <p:bldP spid="21" grpId="0" animBg="1"/>
      <p:bldP spid="23" grpId="0" animBg="1"/>
    </p:bldLst>
  </p:timing>
</p:sld>
</file>

<file path=ppt/theme/theme1.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97CA2B89-6648-5643-8039-802698DBA24D}"/>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20995</TotalTime>
  <Words>2034</Words>
  <Application>Microsoft Office PowerPoint</Application>
  <PresentationFormat>On-screen Show (16:9)</PresentationFormat>
  <Paragraphs>272</Paragraphs>
  <Slides>43</Slides>
  <Notes>26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43</vt:i4>
      </vt:variant>
    </vt:vector>
  </HeadingPairs>
  <TitlesOfParts>
    <vt:vector size="55" baseType="lpstr">
      <vt:lpstr>Copperplate Gothic Bold</vt:lpstr>
      <vt:lpstr>arial</vt:lpstr>
      <vt:lpstr>Helvetica Regular</vt:lpstr>
      <vt:lpstr>Helvetica Neue</vt:lpstr>
      <vt:lpstr>Courier New</vt:lpstr>
      <vt:lpstr>Helvetica</vt:lpstr>
      <vt:lpstr>Source Sans Pro</vt:lpstr>
      <vt:lpstr>Ink Free</vt:lpstr>
      <vt:lpstr>Calibri</vt:lpstr>
      <vt:lpstr>presentation-01-dark</vt:lpstr>
      <vt:lpstr>presentation-02</vt:lpstr>
      <vt:lpstr>1_presentation-02</vt:lpstr>
      <vt:lpstr>PowerPoint Presentation</vt:lpstr>
      <vt:lpstr>New Awards Received (since May)</vt:lpstr>
      <vt:lpstr>Recently Submitted Proposals (since May)</vt:lpstr>
      <vt:lpstr>PowerPoint Presentation</vt:lpstr>
      <vt:lpstr>Hiring Updates</vt:lpstr>
      <vt:lpstr>Employee Relations – Office Hours</vt:lpstr>
      <vt:lpstr>Research Day Save the Date: May 22, 2024</vt:lpstr>
      <vt:lpstr>Grand Rounds</vt:lpstr>
      <vt:lpstr>Ordering Computers</vt:lpstr>
      <vt:lpstr>Ordering Computers</vt:lpstr>
      <vt:lpstr>Ordering Computers</vt:lpstr>
      <vt:lpstr>Ordering Computers</vt:lpstr>
      <vt:lpstr>How to Submit Travel Expense Report in Concur</vt:lpstr>
      <vt:lpstr>Non Travel/Entertainment Reimbursements</vt:lpstr>
      <vt:lpstr>Non Travel/Entertainment Reimbursements</vt:lpstr>
      <vt:lpstr>Non Travel/Entertainment Reimbursements</vt:lpstr>
      <vt:lpstr>Non Travel/Entertainment Reimbursements</vt:lpstr>
      <vt:lpstr>Non Travel/Entertainment Reimbursements</vt:lpstr>
      <vt:lpstr>Non Travel/Entertainment Reimbursements</vt:lpstr>
      <vt:lpstr>Small Business First (SBF) Program</vt:lpstr>
      <vt:lpstr>Small Business First (SBF) Program</vt:lpstr>
      <vt:lpstr>SBF Exemptions</vt:lpstr>
      <vt:lpstr>Finding a Certified Small Business</vt:lpstr>
      <vt:lpstr>Paying a Certified Small Business</vt:lpstr>
      <vt:lpstr>Research Participant Payment (Incentive) Requests</vt:lpstr>
      <vt:lpstr>Research Participant Payment (Incentive) Requests</vt:lpstr>
      <vt:lpstr>Research Participant Payment (Incentive) Requests</vt:lpstr>
      <vt:lpstr>Research Participant Payment (Incentive) Requests</vt:lpstr>
      <vt:lpstr>Research Participant Payment (Incentive) Requests</vt:lpstr>
      <vt:lpstr>BruinBuy Plus and Subaward Invoices</vt:lpstr>
      <vt:lpstr>Goodbye One-Time Payees</vt:lpstr>
      <vt:lpstr>Other Support Pages</vt:lpstr>
      <vt:lpstr>Other Support Pages</vt:lpstr>
      <vt:lpstr>Other Support Pages</vt:lpstr>
      <vt:lpstr>Other Support Pages</vt:lpstr>
      <vt:lpstr>CBR/Fringe Benefit Rates</vt:lpstr>
      <vt:lpstr>Data Management and Sharing Costs</vt:lpstr>
      <vt:lpstr>Data Management and Sharing Costs</vt:lpstr>
      <vt:lpstr>Data Management and Sharing Costs</vt:lpstr>
      <vt:lpstr>In the News</vt:lpstr>
      <vt:lpstr>In the News</vt:lpstr>
      <vt:lpstr>Upcoming Meetings/Events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Sheehan, Laura W.</dc:creator>
  <cp:lastModifiedBy>Sheehan, Laura W.</cp:lastModifiedBy>
  <cp:revision>167</cp:revision>
  <dcterms:created xsi:type="dcterms:W3CDTF">2022-06-02T00:23:03Z</dcterms:created>
  <dcterms:modified xsi:type="dcterms:W3CDTF">2023-08-04T01:06:07Z</dcterms:modified>
</cp:coreProperties>
</file>