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F5DA46-32D9-42D9-8004-C2683AFA0C4B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1F6CD3C-8688-4DE6-A838-F03A536BC0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229600" cy="144780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C000"/>
                </a:solidFill>
              </a:rPr>
              <a:t>Your residency:</a:t>
            </a:r>
            <a:endParaRPr lang="en-US" sz="6600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2667000"/>
            <a:ext cx="5410200" cy="3276600"/>
          </a:xfrm>
        </p:spPr>
        <p:txBody>
          <a:bodyPr>
            <a:noAutofit/>
          </a:bodyPr>
          <a:lstStyle/>
          <a:p>
            <a:pPr algn="l"/>
            <a:r>
              <a:rPr lang="en-US" sz="5400" dirty="0" smtClean="0">
                <a:solidFill>
                  <a:srgbClr val="FFC000"/>
                </a:solidFill>
              </a:rPr>
              <a:t>Purpose</a:t>
            </a:r>
          </a:p>
          <a:p>
            <a:pPr algn="l"/>
            <a:r>
              <a:rPr lang="en-US" sz="5400" dirty="0" smtClean="0">
                <a:solidFill>
                  <a:srgbClr val="FFC000"/>
                </a:solidFill>
              </a:rPr>
              <a:t>	Product</a:t>
            </a:r>
          </a:p>
          <a:p>
            <a:pPr algn="l"/>
            <a:r>
              <a:rPr lang="en-US" sz="5400" dirty="0" smtClean="0">
                <a:solidFill>
                  <a:srgbClr val="FFC000"/>
                </a:solidFill>
              </a:rPr>
              <a:t>		Value</a:t>
            </a:r>
            <a:endParaRPr lang="en-US" sz="5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7827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Recall – Years 4 &amp; 5</a:t>
            </a:r>
            <a:br>
              <a:rPr lang="en-US" sz="4400" dirty="0" smtClean="0">
                <a:solidFill>
                  <a:srgbClr val="FFC000"/>
                </a:solidFill>
              </a:rPr>
            </a:br>
            <a:r>
              <a:rPr lang="en-US" sz="4400" dirty="0" smtClean="0">
                <a:solidFill>
                  <a:srgbClr val="FFC000"/>
                </a:solidFill>
              </a:rPr>
              <a:t>OR &amp; Ward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4716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Wally Berman</a:t>
            </a:r>
          </a:p>
          <a:p>
            <a:r>
              <a:rPr lang="en-US" sz="3600" dirty="0" err="1" smtClean="0"/>
              <a:t>Goodhill</a:t>
            </a:r>
            <a:r>
              <a:rPr lang="en-US" sz="3600" dirty="0" smtClean="0"/>
              <a:t>, Brockman, &amp; Seligman</a:t>
            </a:r>
          </a:p>
          <a:p>
            <a:r>
              <a:rPr lang="en-US" sz="3600" dirty="0" smtClean="0"/>
              <a:t>Von </a:t>
            </a:r>
            <a:r>
              <a:rPr lang="en-US" sz="3600" dirty="0" err="1" smtClean="0"/>
              <a:t>Leden</a:t>
            </a:r>
            <a:r>
              <a:rPr lang="en-US" sz="3600" dirty="0" smtClean="0"/>
              <a:t> arrives</a:t>
            </a:r>
          </a:p>
          <a:p>
            <a:r>
              <a:rPr lang="en-US" sz="3600" dirty="0" smtClean="0"/>
              <a:t>Light supervision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534400" cy="14017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Clinical Growth &amp; Innovation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19100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OpMi</a:t>
            </a:r>
            <a:r>
              <a:rPr lang="en-US" sz="3600" dirty="0" smtClean="0"/>
              <a:t> 1 &amp; </a:t>
            </a:r>
            <a:r>
              <a:rPr lang="en-US" sz="3600" dirty="0" err="1" smtClean="0"/>
              <a:t>Stapedectomy</a:t>
            </a:r>
            <a:endParaRPr lang="en-US" sz="3600" dirty="0" smtClean="0"/>
          </a:p>
          <a:p>
            <a:r>
              <a:rPr lang="en-US" sz="3600" dirty="0" smtClean="0"/>
              <a:t>Dental drill to powered drill</a:t>
            </a:r>
          </a:p>
          <a:p>
            <a:r>
              <a:rPr lang="en-US" sz="3600" dirty="0" smtClean="0"/>
              <a:t>Tiny bulbs to </a:t>
            </a:r>
            <a:r>
              <a:rPr lang="en-US" sz="3600" dirty="0" err="1" smtClean="0"/>
              <a:t>fiberoptic</a:t>
            </a:r>
            <a:endParaRPr lang="en-US" sz="3600" dirty="0" smtClean="0"/>
          </a:p>
          <a:p>
            <a:r>
              <a:rPr lang="en-US" sz="3600" dirty="0" smtClean="0"/>
              <a:t>Load &amp; Go to stabilize</a:t>
            </a:r>
          </a:p>
          <a:p>
            <a:r>
              <a:rPr lang="en-US" sz="3600" dirty="0" smtClean="0"/>
              <a:t>Intra-arterial chemotherapy</a:t>
            </a:r>
          </a:p>
          <a:p>
            <a:r>
              <a:rPr lang="en-US" sz="3600" dirty="0" smtClean="0"/>
              <a:t>Out-patient surgery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Education &amp; Evaluation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971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Basic Science – Home Study Course</a:t>
            </a:r>
          </a:p>
          <a:p>
            <a:r>
              <a:rPr lang="en-US" sz="3600" dirty="0" smtClean="0"/>
              <a:t>NIH training grant, 1961</a:t>
            </a:r>
          </a:p>
          <a:p>
            <a:pPr lvl="1"/>
            <a:r>
              <a:rPr lang="en-US" sz="3200" dirty="0" smtClean="0"/>
              <a:t>Basic Science faculty teachers</a:t>
            </a:r>
          </a:p>
          <a:p>
            <a:pPr lvl="1"/>
            <a:r>
              <a:rPr lang="en-US" sz="3200" dirty="0" smtClean="0"/>
              <a:t>Cadavers &amp; dog lab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Research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No protected time</a:t>
            </a:r>
          </a:p>
          <a:p>
            <a:r>
              <a:rPr lang="en-US" sz="3600" dirty="0" smtClean="0"/>
              <a:t>VPL dog lab exercises</a:t>
            </a:r>
          </a:p>
          <a:p>
            <a:r>
              <a:rPr lang="en-US" sz="3600" dirty="0" smtClean="0"/>
              <a:t>Mildred &amp; Pressman – dyes, </a:t>
            </a:r>
            <a:r>
              <a:rPr lang="en-US" sz="3600" dirty="0" err="1" smtClean="0"/>
              <a:t>lymphatics</a:t>
            </a:r>
            <a:endParaRPr lang="en-US" sz="3600" dirty="0" smtClean="0"/>
          </a:p>
          <a:p>
            <a:r>
              <a:rPr lang="en-US" sz="3600" dirty="0" smtClean="0"/>
              <a:t>Wally Berman &amp; silicone</a:t>
            </a:r>
          </a:p>
          <a:p>
            <a:r>
              <a:rPr lang="en-US" sz="3600" dirty="0" err="1" smtClean="0"/>
              <a:t>Purcelli</a:t>
            </a:r>
            <a:r>
              <a:rPr lang="en-US" sz="3600" dirty="0" smtClean="0"/>
              <a:t> &amp; facial nerve</a:t>
            </a:r>
          </a:p>
          <a:p>
            <a:r>
              <a:rPr lang="en-US" sz="3600" dirty="0" smtClean="0"/>
              <a:t>Cadaver </a:t>
            </a:r>
            <a:r>
              <a:rPr lang="en-US" sz="3600" dirty="0" err="1" smtClean="0"/>
              <a:t>mediastinal</a:t>
            </a:r>
            <a:r>
              <a:rPr lang="en-US" sz="3600" dirty="0" smtClean="0"/>
              <a:t> dissections</a:t>
            </a:r>
          </a:p>
          <a:p>
            <a:pPr>
              <a:buNone/>
            </a:pPr>
            <a:endParaRPr lang="en-US" sz="3600" dirty="0" smtClean="0"/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15541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What Hasn’t Changed?</a:t>
            </a:r>
            <a:endParaRPr lang="en-US" sz="4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Same Basic 6 Steps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2209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Step 1:  Grasp the basics rapidly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Same Basic 6 Steps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048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Step 2:  Role modeling – it is scary how much you will resemble your teachers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Same Basic 6 Steps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276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Step 3:  Learning clear, effective communication skills and attitudes toward patients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Same Basic 6 Steps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590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Step 4:  Growth and maturation as a person and a physician &amp; surgeon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Same Basic 6 Steps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667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Step 5:  Finding your passion within the specialty and beginning to master it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763000" cy="114300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Career-long Fan of Paul Ward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709160"/>
          </a:xfrm>
        </p:spPr>
        <p:txBody>
          <a:bodyPr/>
          <a:lstStyle/>
          <a:p>
            <a:r>
              <a:rPr lang="en-US" sz="3600" dirty="0" smtClean="0"/>
              <a:t>My Boss for a Month</a:t>
            </a:r>
          </a:p>
          <a:p>
            <a:r>
              <a:rPr lang="en-US" sz="3600" dirty="0" smtClean="0"/>
              <a:t>Critic</a:t>
            </a:r>
          </a:p>
          <a:p>
            <a:r>
              <a:rPr lang="en-US" sz="3600" dirty="0" smtClean="0"/>
              <a:t>Golfer</a:t>
            </a:r>
          </a:p>
          <a:p>
            <a:r>
              <a:rPr lang="en-US" sz="3600" dirty="0" smtClean="0"/>
              <a:t>Mover and Shaper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Same Basic 6 Steps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2819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Step 6:  Giving back – taking the first steps on your path as a contributor and leader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35052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My Second Residency – 4 Formative Years at UCLA/Harbor</a:t>
            </a:r>
            <a:endParaRPr lang="en-US" sz="4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The Buck Stops Here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505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Clinician</a:t>
            </a:r>
          </a:p>
          <a:p>
            <a:r>
              <a:rPr lang="en-US" sz="3600" dirty="0" smtClean="0"/>
              <a:t>Teacher</a:t>
            </a:r>
          </a:p>
          <a:p>
            <a:r>
              <a:rPr lang="en-US" sz="3600" dirty="0" smtClean="0"/>
              <a:t>NIH Investigator</a:t>
            </a:r>
          </a:p>
          <a:p>
            <a:r>
              <a:rPr lang="en-US" sz="3600" dirty="0" smtClean="0"/>
              <a:t>Administrator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8686800" cy="13255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Defending an Expanding Turf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895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Committing to the formation of a regional specialty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Dealing with Opportunities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971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Yes vs. No</a:t>
            </a:r>
          </a:p>
          <a:p>
            <a:r>
              <a:rPr lang="en-US" sz="3600" dirty="0" smtClean="0"/>
              <a:t>The first 5 years after residency will shape the rest of your career</a:t>
            </a:r>
          </a:p>
          <a:p>
            <a:pPr>
              <a:buNone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21637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Building &amp; Cultivating</a:t>
            </a:r>
            <a:br>
              <a:rPr lang="en-US" sz="4400" dirty="0" smtClean="0">
                <a:solidFill>
                  <a:srgbClr val="FFC000"/>
                </a:solidFill>
              </a:rPr>
            </a:br>
            <a:r>
              <a:rPr lang="en-US" sz="4400" dirty="0" smtClean="0">
                <a:solidFill>
                  <a:srgbClr val="FFC000"/>
                </a:solidFill>
              </a:rPr>
              <a:t> Your Network</a:t>
            </a:r>
            <a:endParaRPr lang="en-US" sz="4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37338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My Unforgettable</a:t>
            </a:r>
            <a:br>
              <a:rPr lang="en-US" sz="4400" dirty="0" smtClean="0">
                <a:solidFill>
                  <a:srgbClr val="FFC000"/>
                </a:solidFill>
              </a:rPr>
            </a:br>
            <a:r>
              <a:rPr lang="en-US" sz="4400" dirty="0" smtClean="0">
                <a:solidFill>
                  <a:srgbClr val="FFC000"/>
                </a:solidFill>
              </a:rPr>
              <a:t>Longmire Moment</a:t>
            </a:r>
            <a:endParaRPr lang="en-US" sz="4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358140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The Purpose of</a:t>
            </a:r>
            <a:br>
              <a:rPr lang="en-US" sz="4400" dirty="0" smtClean="0">
                <a:solidFill>
                  <a:srgbClr val="FFC000"/>
                </a:solidFill>
              </a:rPr>
            </a:br>
            <a:r>
              <a:rPr lang="en-US" sz="4400" dirty="0" smtClean="0">
                <a:solidFill>
                  <a:srgbClr val="FFC000"/>
                </a:solidFill>
              </a:rPr>
              <a:t>Residency Is…</a:t>
            </a:r>
            <a:endParaRPr lang="en-US" sz="4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36576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TO UNLEASH</a:t>
            </a:r>
            <a:br>
              <a:rPr lang="en-US" sz="4400" dirty="0" smtClean="0">
                <a:solidFill>
                  <a:srgbClr val="FFC000"/>
                </a:solidFill>
              </a:rPr>
            </a:br>
            <a:r>
              <a:rPr lang="en-US" sz="4400" dirty="0" smtClean="0">
                <a:solidFill>
                  <a:srgbClr val="FFC000"/>
                </a:solidFill>
              </a:rPr>
              <a:t>HUMAN POTENTIAL</a:t>
            </a:r>
            <a:endParaRPr lang="en-US" sz="4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28495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The Product of</a:t>
            </a:r>
            <a:br>
              <a:rPr lang="en-US" sz="4400" dirty="0" smtClean="0">
                <a:solidFill>
                  <a:srgbClr val="FFC000"/>
                </a:solidFill>
              </a:rPr>
            </a:br>
            <a:r>
              <a:rPr lang="en-US" sz="4400" dirty="0" smtClean="0">
                <a:solidFill>
                  <a:srgbClr val="FFC000"/>
                </a:solidFill>
              </a:rPr>
              <a:t>Residency Is…</a:t>
            </a:r>
            <a:endParaRPr lang="en-US" sz="4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400" dirty="0" smtClean="0">
                <a:solidFill>
                  <a:srgbClr val="FFC000"/>
                </a:solidFill>
              </a:rPr>
              <a:t>My Purpose Today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48840"/>
            <a:ext cx="8229600" cy="470916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Tell stories</a:t>
            </a:r>
          </a:p>
          <a:p>
            <a:r>
              <a:rPr lang="en-US" sz="3600" dirty="0" smtClean="0"/>
              <a:t>Share experiences</a:t>
            </a:r>
          </a:p>
          <a:p>
            <a:r>
              <a:rPr lang="en-US" sz="3600" dirty="0" smtClean="0"/>
              <a:t>Get you to look deeper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INNOVATION</a:t>
            </a:r>
            <a:endParaRPr lang="en-US" sz="4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26971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The Value of</a:t>
            </a:r>
            <a:br>
              <a:rPr lang="en-US" sz="4400" dirty="0" smtClean="0">
                <a:solidFill>
                  <a:srgbClr val="FFC000"/>
                </a:solidFill>
              </a:rPr>
            </a:br>
            <a:r>
              <a:rPr lang="en-US" sz="4400" dirty="0" smtClean="0">
                <a:solidFill>
                  <a:srgbClr val="FFC000"/>
                </a:solidFill>
              </a:rPr>
              <a:t>Residency is…</a:t>
            </a:r>
            <a:endParaRPr lang="en-US" sz="4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To extend and improve the quality of life of your patients and to leave your community and your specialty better off than you found it</a:t>
            </a:r>
            <a:endParaRPr lang="en-US" sz="4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7065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Look at our U.S. GME System Closely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743200"/>
            <a:ext cx="8229600" cy="3048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The envy of the world</a:t>
            </a:r>
          </a:p>
          <a:p>
            <a:r>
              <a:rPr lang="en-US" sz="3600" dirty="0" smtClean="0"/>
              <a:t>Complex and multi-layered</a:t>
            </a:r>
          </a:p>
          <a:p>
            <a:r>
              <a:rPr lang="en-US" sz="3600" dirty="0" smtClean="0"/>
              <a:t>Deserves thoughtful review</a:t>
            </a:r>
          </a:p>
          <a:p>
            <a:r>
              <a:rPr lang="en-US" sz="3600" dirty="0" smtClean="0"/>
              <a:t>Look at what is changing around you</a:t>
            </a:r>
          </a:p>
          <a:p>
            <a:pPr>
              <a:buNone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20113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The Historic UCLA-Hopkins Connection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64236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Faculty</a:t>
            </a:r>
          </a:p>
          <a:p>
            <a:r>
              <a:rPr lang="en-US" sz="3600" dirty="0" smtClean="0"/>
              <a:t>Model</a:t>
            </a:r>
          </a:p>
          <a:p>
            <a:r>
              <a:rPr lang="en-US" sz="3600" dirty="0" smtClean="0"/>
              <a:t>Culture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4017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John </a:t>
            </a:r>
            <a:r>
              <a:rPr lang="en-US" sz="4400" dirty="0" err="1" smtClean="0">
                <a:solidFill>
                  <a:srgbClr val="FFC000"/>
                </a:solidFill>
              </a:rPr>
              <a:t>Bordley</a:t>
            </a:r>
            <a:r>
              <a:rPr lang="en-US" sz="4400" dirty="0" smtClean="0">
                <a:solidFill>
                  <a:srgbClr val="FFC000"/>
                </a:solidFill>
              </a:rPr>
              <a:t>, MD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489960"/>
          </a:xfrm>
        </p:spPr>
        <p:txBody>
          <a:bodyPr/>
          <a:lstStyle/>
          <a:p>
            <a:r>
              <a:rPr lang="en-US" sz="3600" dirty="0" smtClean="0"/>
              <a:t>Hopkins ENT Chief, 1943-1968</a:t>
            </a:r>
          </a:p>
          <a:p>
            <a:r>
              <a:rPr lang="en-US" sz="3600" dirty="0" smtClean="0"/>
              <a:t>You build from a known blueprint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Recall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79476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attracted you to UCLA?</a:t>
            </a:r>
          </a:p>
          <a:p>
            <a:r>
              <a:rPr lang="en-US" sz="3600" dirty="0" smtClean="0"/>
              <a:t>The process then and now</a:t>
            </a:r>
          </a:p>
          <a:p>
            <a:r>
              <a:rPr lang="en-US" sz="3600" dirty="0" smtClean="0"/>
              <a:t>Sam Marable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Recall – Years 1 (and 2?)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Impressive fellow residents</a:t>
            </a:r>
          </a:p>
          <a:p>
            <a:r>
              <a:rPr lang="en-US" sz="3600" dirty="0" smtClean="0"/>
              <a:t>The work schedule, dress code, nurse conflicts</a:t>
            </a:r>
          </a:p>
          <a:p>
            <a:r>
              <a:rPr lang="en-US" sz="3600" dirty="0" smtClean="0"/>
              <a:t>The resident revolt &amp; Dr. Longmire</a:t>
            </a:r>
          </a:p>
          <a:p>
            <a:r>
              <a:rPr lang="en-US" sz="3600" dirty="0" err="1" smtClean="0"/>
              <a:t>Mulder</a:t>
            </a:r>
            <a:r>
              <a:rPr lang="en-US" sz="3600" dirty="0" smtClean="0"/>
              <a:t>, Maloney, Barker, Stern, Rand, </a:t>
            </a:r>
            <a:r>
              <a:rPr lang="en-US" sz="3600" dirty="0" err="1" smtClean="0"/>
              <a:t>Marmor</a:t>
            </a:r>
            <a:r>
              <a:rPr lang="en-US" sz="3600" dirty="0" smtClean="0"/>
              <a:t>, &amp; Pressman</a:t>
            </a:r>
          </a:p>
          <a:p>
            <a:r>
              <a:rPr lang="en-US" sz="3600" dirty="0" err="1" smtClean="0"/>
              <a:t>Monell</a:t>
            </a:r>
            <a:r>
              <a:rPr lang="en-US" sz="3600" dirty="0" smtClean="0"/>
              <a:t> &amp; Quinn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Recall - Year 3 In the Clinic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8840"/>
            <a:ext cx="8229600" cy="470916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Great volunteer faculty</a:t>
            </a:r>
          </a:p>
          <a:p>
            <a:r>
              <a:rPr lang="en-US" sz="3600" dirty="0" smtClean="0"/>
              <a:t>No audiologists</a:t>
            </a:r>
          </a:p>
          <a:p>
            <a:r>
              <a:rPr lang="en-US" sz="3600" dirty="0" smtClean="0"/>
              <a:t>Learning from Nahum &amp; </a:t>
            </a:r>
            <a:r>
              <a:rPr lang="en-US" sz="3600" dirty="0" err="1" smtClean="0"/>
              <a:t>Purcelli</a:t>
            </a:r>
            <a:endParaRPr lang="en-US" sz="3600" dirty="0" smtClean="0"/>
          </a:p>
          <a:p>
            <a:r>
              <a:rPr lang="en-US" sz="3600" dirty="0" smtClean="0"/>
              <a:t>Pressman, </a:t>
            </a:r>
            <a:r>
              <a:rPr lang="en-US" sz="3600" dirty="0" err="1" smtClean="0"/>
              <a:t>Seltsam</a:t>
            </a:r>
            <a:r>
              <a:rPr lang="en-US" sz="3600" dirty="0" smtClean="0"/>
              <a:t>, &amp; </a:t>
            </a:r>
            <a:r>
              <a:rPr lang="en-US" sz="3600" dirty="0" err="1" smtClean="0"/>
              <a:t>Goodhill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67</TotalTime>
  <Words>455</Words>
  <Application>Microsoft Office PowerPoint</Application>
  <PresentationFormat>On-screen Show (4:3)</PresentationFormat>
  <Paragraphs>98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Apex</vt:lpstr>
      <vt:lpstr>Your residency:</vt:lpstr>
      <vt:lpstr>Career-long Fan of Paul Ward</vt:lpstr>
      <vt:lpstr>My Purpose Today</vt:lpstr>
      <vt:lpstr>Look at our U.S. GME System Closely</vt:lpstr>
      <vt:lpstr>The Historic UCLA-Hopkins Connection</vt:lpstr>
      <vt:lpstr>John Bordley, MD</vt:lpstr>
      <vt:lpstr>Recall</vt:lpstr>
      <vt:lpstr>Recall – Years 1 (and 2?)</vt:lpstr>
      <vt:lpstr>Recall - Year 3 In the Clinic</vt:lpstr>
      <vt:lpstr>Recall – Years 4 &amp; 5 OR &amp; Ward</vt:lpstr>
      <vt:lpstr>Clinical Growth &amp; Innovation</vt:lpstr>
      <vt:lpstr>Education &amp; Evaluation</vt:lpstr>
      <vt:lpstr>Research</vt:lpstr>
      <vt:lpstr>What Hasn’t Changed?</vt:lpstr>
      <vt:lpstr>Same Basic 6 Steps</vt:lpstr>
      <vt:lpstr>Same Basic 6 Steps</vt:lpstr>
      <vt:lpstr>Same Basic 6 Steps</vt:lpstr>
      <vt:lpstr>Same Basic 6 Steps</vt:lpstr>
      <vt:lpstr>Same Basic 6 Steps</vt:lpstr>
      <vt:lpstr>Same Basic 6 Steps</vt:lpstr>
      <vt:lpstr>My Second Residency – 4 Formative Years at UCLA/Harbor</vt:lpstr>
      <vt:lpstr>The Buck Stops Here</vt:lpstr>
      <vt:lpstr>Defending an Expanding Turf</vt:lpstr>
      <vt:lpstr>Dealing with Opportunities</vt:lpstr>
      <vt:lpstr>Building &amp; Cultivating  Your Network</vt:lpstr>
      <vt:lpstr>My Unforgettable Longmire Moment</vt:lpstr>
      <vt:lpstr>The Purpose of Residency Is…</vt:lpstr>
      <vt:lpstr>TO UNLEASH HUMAN POTENTIAL</vt:lpstr>
      <vt:lpstr>The Product of Residency Is…</vt:lpstr>
      <vt:lpstr>INNOVATION</vt:lpstr>
      <vt:lpstr>The Value of Residency is…</vt:lpstr>
      <vt:lpstr>To extend and improve the quality of life of your patients and to leave your community and your specialty better off than you found it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residency:</dc:title>
  <dc:creator>Jenny Peterson</dc:creator>
  <cp:lastModifiedBy>Jenny Peterson</cp:lastModifiedBy>
  <cp:revision>8</cp:revision>
  <dcterms:created xsi:type="dcterms:W3CDTF">2012-08-02T18:18:55Z</dcterms:created>
  <dcterms:modified xsi:type="dcterms:W3CDTF">2012-08-03T15:23:01Z</dcterms:modified>
</cp:coreProperties>
</file>