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83" r:id="rId4"/>
    <p:sldId id="257" r:id="rId5"/>
    <p:sldId id="258" r:id="rId6"/>
    <p:sldId id="262" r:id="rId7"/>
    <p:sldId id="259" r:id="rId8"/>
    <p:sldId id="260" r:id="rId9"/>
    <p:sldId id="263" r:id="rId10"/>
    <p:sldId id="264" r:id="rId11"/>
    <p:sldId id="261" r:id="rId12"/>
    <p:sldId id="284" r:id="rId13"/>
    <p:sldId id="265" r:id="rId14"/>
    <p:sldId id="267" r:id="rId15"/>
    <p:sldId id="268" r:id="rId16"/>
    <p:sldId id="271" r:id="rId17"/>
    <p:sldId id="272" r:id="rId18"/>
    <p:sldId id="273" r:id="rId19"/>
    <p:sldId id="274" r:id="rId20"/>
    <p:sldId id="282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D47DE2-9555-AF4C-8C9D-16CD480DA81E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8B8069-2CC2-7B4D-BC37-99D2BE0B0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Laryngology</a:t>
            </a:r>
            <a:r>
              <a:rPr lang="en-US" dirty="0" smtClean="0"/>
              <a:t> Journal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62" dirty="0" smtClean="0"/>
              <a:t>Nausheen Jamal, MD</a:t>
            </a:r>
          </a:p>
          <a:p>
            <a:r>
              <a:rPr lang="en-US" sz="1946" dirty="0" smtClean="0"/>
              <a:t>Dept of Head &amp; Neck Surgery</a:t>
            </a:r>
          </a:p>
          <a:p>
            <a:r>
              <a:rPr lang="en-US" sz="1946" dirty="0" smtClean="0"/>
              <a:t>University of California, Los Angeles</a:t>
            </a:r>
          </a:p>
          <a:p>
            <a:r>
              <a:rPr lang="en-US" sz="1946" dirty="0" smtClean="0"/>
              <a:t>August 8, 2012</a:t>
            </a:r>
            <a:endParaRPr lang="en-US" sz="194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84" y="1600200"/>
            <a:ext cx="5969674" cy="460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600200"/>
            <a:ext cx="5527087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RSI (Reflux Symptom Index)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Specifically for LPR (not GERD)</a:t>
            </a:r>
          </a:p>
          <a:p>
            <a:r>
              <a:rPr lang="en-US" dirty="0" smtClean="0"/>
              <a:t>Self-administered, nine item survey</a:t>
            </a:r>
          </a:p>
          <a:p>
            <a:r>
              <a:rPr lang="en-US" dirty="0" smtClean="0"/>
              <a:t>Scale of 0-5</a:t>
            </a:r>
          </a:p>
          <a:p>
            <a:r>
              <a:rPr lang="en-US" dirty="0" smtClean="0"/>
              <a:t>Higher score correlates with more severe symptoms</a:t>
            </a:r>
          </a:p>
          <a:p>
            <a:r>
              <a:rPr lang="en-US" dirty="0" smtClean="0"/>
              <a:t>Score &gt;13 abnormal</a:t>
            </a:r>
          </a:p>
          <a:p>
            <a:r>
              <a:rPr lang="en-US" dirty="0" smtClean="0"/>
              <a:t>Tested on 25 LPR patients (confirmed with 24-hour, double-probe pH monitoring)</a:t>
            </a:r>
          </a:p>
          <a:p>
            <a:pPr lvl="1"/>
            <a:r>
              <a:rPr lang="en-US" dirty="0" smtClean="0"/>
              <a:t>Diet and BID PPI</a:t>
            </a:r>
          </a:p>
          <a:p>
            <a:pPr lvl="1"/>
            <a:r>
              <a:rPr lang="en-US" dirty="0" smtClean="0"/>
              <a:t>Gender- and age-matched controls</a:t>
            </a:r>
          </a:p>
          <a:p>
            <a:pPr lvl="1"/>
            <a:r>
              <a:rPr lang="en-US" dirty="0" smtClean="0"/>
              <a:t>Significant improvement in therapeutic group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53 </a:t>
            </a:r>
            <a:r>
              <a:rPr lang="en-US" dirty="0" err="1" smtClean="0"/>
              <a:t>y/o</a:t>
            </a:r>
            <a:r>
              <a:rPr lang="en-US" dirty="0" smtClean="0"/>
              <a:t> man with a </a:t>
            </a:r>
            <a:r>
              <a:rPr lang="en-US" dirty="0" err="1" smtClean="0"/>
              <a:t>h/o</a:t>
            </a:r>
            <a:r>
              <a:rPr lang="en-US" dirty="0" smtClean="0"/>
              <a:t> vocal fold mass</a:t>
            </a:r>
          </a:p>
          <a:p>
            <a:r>
              <a:rPr lang="en-US" dirty="0" smtClean="0"/>
              <a:t>Excised by outside otolaryngologist in January 2011</a:t>
            </a:r>
          </a:p>
          <a:p>
            <a:r>
              <a:rPr lang="en-US" dirty="0" smtClean="0"/>
              <a:t>Mass recurred</a:t>
            </a:r>
          </a:p>
          <a:p>
            <a:r>
              <a:rPr lang="en-US" dirty="0" smtClean="0"/>
              <a:t>Re-excised by same surgeon in July 2011</a:t>
            </a:r>
          </a:p>
          <a:p>
            <a:r>
              <a:rPr lang="en-US" dirty="0" smtClean="0"/>
              <a:t>Sent to you for subsequent </a:t>
            </a:r>
            <a:r>
              <a:rPr lang="en-US" dirty="0" err="1" smtClean="0"/>
              <a:t>managment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your differential diagnosis?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pic>
        <p:nvPicPr>
          <p:cNvPr id="4" name="Content Placeholder 3" descr="Granuloma 1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459" r="-7459"/>
          <a:stretch>
            <a:fillRect/>
          </a:stretch>
        </p:blipFill>
        <p:spPr>
          <a:xfrm>
            <a:off x="496150" y="2290701"/>
            <a:ext cx="4365355" cy="2849062"/>
          </a:xfrm>
        </p:spPr>
      </p:pic>
      <p:pic>
        <p:nvPicPr>
          <p:cNvPr id="6" name="Picture 5" descr="Granuloma 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89" y="2326407"/>
            <a:ext cx="3751141" cy="28133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pathology or pathologies do you see?</a:t>
            </a:r>
          </a:p>
          <a:p>
            <a:r>
              <a:rPr lang="en-US" dirty="0" smtClean="0"/>
              <a:t>What are your therapeutic options?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units of Botox injected into each vocal fold</a:t>
            </a:r>
          </a:p>
          <a:p>
            <a:r>
              <a:rPr lang="en-US" dirty="0" smtClean="0"/>
              <a:t>Anti-reflux regimen</a:t>
            </a:r>
          </a:p>
          <a:p>
            <a:r>
              <a:rPr lang="en-US" dirty="0" smtClean="0"/>
              <a:t>Referral for voice therapy</a:t>
            </a:r>
          </a:p>
          <a:p>
            <a:r>
              <a:rPr lang="en-US" dirty="0" smtClean="0"/>
              <a:t>Modified voice rest regimen</a:t>
            </a:r>
          </a:p>
          <a:p>
            <a:r>
              <a:rPr lang="en-US" dirty="0" smtClean="0"/>
              <a:t>Comes back to see you after 2½ months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pic>
        <p:nvPicPr>
          <p:cNvPr id="4" name="Content Placeholder 3" descr="Granuloma 2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459" r="-7459"/>
          <a:stretch>
            <a:fillRect/>
          </a:stretch>
        </p:blipFill>
        <p:spPr>
          <a:xfrm>
            <a:off x="457200" y="2254986"/>
            <a:ext cx="4145513" cy="2705582"/>
          </a:xfrm>
        </p:spPr>
      </p:pic>
      <p:pic>
        <p:nvPicPr>
          <p:cNvPr id="5" name="Picture 4" descr="Granuloma 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03" y="2254986"/>
            <a:ext cx="3559997" cy="2669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Stopped using his PPI because “it isn’t helping”</a:t>
            </a:r>
          </a:p>
          <a:p>
            <a:r>
              <a:rPr lang="en-US" dirty="0" smtClean="0"/>
              <a:t>Begins voice therapy</a:t>
            </a:r>
          </a:p>
          <a:p>
            <a:r>
              <a:rPr lang="en-US" dirty="0" smtClean="0"/>
              <a:t>Comes back after 3 months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Laryngology</a:t>
            </a:r>
            <a:r>
              <a:rPr lang="en-US" dirty="0" smtClean="0"/>
              <a:t> Journal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nomenclature paradigm for benign </a:t>
            </a:r>
            <a:r>
              <a:rPr lang="en-US" i="1" dirty="0" err="1" smtClean="0"/>
              <a:t>midmembranous</a:t>
            </a:r>
            <a:r>
              <a:rPr lang="en-US" i="1" dirty="0" smtClean="0"/>
              <a:t> vocal fold lesions</a:t>
            </a:r>
          </a:p>
          <a:p>
            <a:pPr lvl="1"/>
            <a:r>
              <a:rPr lang="en-US" dirty="0" smtClean="0"/>
              <a:t>Rosen, et al.</a:t>
            </a:r>
          </a:p>
          <a:p>
            <a:r>
              <a:rPr lang="en-US" i="1" dirty="0" smtClean="0"/>
              <a:t>Utility of voice therapy in the management of vocal fold polyps and cysts</a:t>
            </a:r>
          </a:p>
          <a:p>
            <a:pPr lvl="1"/>
            <a:r>
              <a:rPr lang="en-US" dirty="0" smtClean="0"/>
              <a:t>Cohen &amp; Garrett</a:t>
            </a:r>
          </a:p>
          <a:p>
            <a:r>
              <a:rPr lang="en-US" i="1" dirty="0" smtClean="0"/>
              <a:t>Vocal process </a:t>
            </a:r>
            <a:r>
              <a:rPr lang="en-US" i="1" dirty="0" err="1" smtClean="0"/>
              <a:t>granuloma</a:t>
            </a:r>
            <a:r>
              <a:rPr lang="en-US" i="1" dirty="0" smtClean="0"/>
              <a:t> and glottal insufficiency: an overlooked etiology?</a:t>
            </a:r>
          </a:p>
          <a:p>
            <a:pPr lvl="1"/>
            <a:r>
              <a:rPr lang="en-US" dirty="0" smtClean="0"/>
              <a:t>Rosen,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pic>
        <p:nvPicPr>
          <p:cNvPr id="4" name="Picture 3" descr="Granuloma 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2" y="2266069"/>
            <a:ext cx="4064000" cy="3048000"/>
          </a:xfrm>
          <a:prstGeom prst="rect">
            <a:avLst/>
          </a:prstGeom>
        </p:spPr>
      </p:pic>
      <p:pic>
        <p:nvPicPr>
          <p:cNvPr id="5" name="Picture 4" descr="Granuloma 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62" y="2266069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your next step in treatment?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weeks after </a:t>
            </a:r>
            <a:r>
              <a:rPr lang="en-US" dirty="0" err="1" smtClean="0"/>
              <a:t>thyroplasty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Granuloma 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8" y="2365375"/>
            <a:ext cx="4064000" cy="3048000"/>
          </a:xfrm>
          <a:prstGeom prst="rect">
            <a:avLst/>
          </a:prstGeom>
        </p:spPr>
      </p:pic>
      <p:pic>
        <p:nvPicPr>
          <p:cNvPr id="5" name="Picture 4" descr="Granuloma 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62" y="2365375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Four months after </a:t>
            </a:r>
            <a:r>
              <a:rPr lang="en-US" dirty="0" err="1" smtClean="0"/>
              <a:t>thyroplasty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 descr="Granuloma 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2" y="2425700"/>
            <a:ext cx="4064000" cy="3048000"/>
          </a:xfrm>
          <a:prstGeom prst="rect">
            <a:avLst/>
          </a:prstGeom>
        </p:spPr>
      </p:pic>
      <p:pic>
        <p:nvPicPr>
          <p:cNvPr id="5" name="Picture 4" descr="Granuloma 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16" y="24257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cured the patient!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VHI-10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Voice Handicap Index originally described in 1997 by Jacobson and Johnson</a:t>
            </a:r>
          </a:p>
          <a:p>
            <a:pPr lvl="1"/>
            <a:r>
              <a:rPr lang="en-US" dirty="0" smtClean="0"/>
              <a:t>30 items</a:t>
            </a:r>
          </a:p>
          <a:p>
            <a:pPr lvl="1"/>
            <a:r>
              <a:rPr lang="en-US" dirty="0" smtClean="0"/>
              <a:t>Three sections: Functional, Physical, Emotional</a:t>
            </a:r>
          </a:p>
          <a:p>
            <a:pPr lvl="1"/>
            <a:r>
              <a:rPr lang="en-US" dirty="0" smtClean="0"/>
              <a:t>Scale of 0-4</a:t>
            </a:r>
          </a:p>
          <a:p>
            <a:pPr lvl="1"/>
            <a:r>
              <a:rPr lang="en-US" dirty="0" smtClean="0"/>
              <a:t>Higher score means higher handicap</a:t>
            </a:r>
          </a:p>
          <a:p>
            <a:r>
              <a:rPr lang="en-US" dirty="0" smtClean="0"/>
              <a:t>Rosen, et al. picked 10 “most robust”</a:t>
            </a:r>
          </a:p>
          <a:p>
            <a:pPr lvl="1"/>
            <a:r>
              <a:rPr lang="en-US" dirty="0" smtClean="0"/>
              <a:t>VHI of 100 dysphonic and 159 control patients</a:t>
            </a:r>
          </a:p>
          <a:p>
            <a:pPr lvl="1"/>
            <a:r>
              <a:rPr lang="en-US" dirty="0" smtClean="0"/>
              <a:t>VHI then administered to &gt;800 patients</a:t>
            </a:r>
          </a:p>
          <a:p>
            <a:pPr lvl="1"/>
            <a:r>
              <a:rPr lang="en-US" dirty="0" smtClean="0"/>
              <a:t>Analyzed VHI and VHI-10 scores pre- and post-treatment</a:t>
            </a:r>
          </a:p>
          <a:p>
            <a:pPr lvl="1"/>
            <a:r>
              <a:rPr lang="en-US" dirty="0" smtClean="0"/>
              <a:t>VHI-10 not only correlated very well with VHI, but showed more of a difference between pre- and post-treatment scores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630363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60525"/>
            <a:ext cx="64770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4" y="2031894"/>
            <a:ext cx="4093014" cy="367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24" y="2031894"/>
            <a:ext cx="4044994" cy="367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417638"/>
            <a:ext cx="3317875" cy="472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417638"/>
            <a:ext cx="4939363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417638"/>
            <a:ext cx="4761050" cy="495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157</TotalTime>
  <Words>399</Words>
  <Application>Microsoft Macintosh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Laryngology Journal Club</vt:lpstr>
      <vt:lpstr>Laryngology Journal Club</vt:lpstr>
      <vt:lpstr>VHI-10</vt:lpstr>
      <vt:lpstr>What is the pathology?</vt:lpstr>
      <vt:lpstr>What is the pathology?</vt:lpstr>
      <vt:lpstr>What is the pathology?</vt:lpstr>
      <vt:lpstr>What is the pathology?</vt:lpstr>
      <vt:lpstr>What is the pathology?</vt:lpstr>
      <vt:lpstr>What is the pathology?</vt:lpstr>
      <vt:lpstr>What is the pathology?</vt:lpstr>
      <vt:lpstr>What is the pathology?</vt:lpstr>
      <vt:lpstr>RSI (Reflux Symptom Index)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</vt:vector>
  </TitlesOfParts>
  <Company>J.H. Cohn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Laryngeal Pathologies?</dc:title>
  <dc:creator>Nausheen Jamal</dc:creator>
  <cp:lastModifiedBy>skane</cp:lastModifiedBy>
  <cp:revision>9</cp:revision>
  <cp:lastPrinted>2012-08-07T22:29:08Z</cp:lastPrinted>
  <dcterms:created xsi:type="dcterms:W3CDTF">2012-08-08T19:46:03Z</dcterms:created>
  <dcterms:modified xsi:type="dcterms:W3CDTF">2012-11-15T18:30:35Z</dcterms:modified>
</cp:coreProperties>
</file>