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 id="2147483681" r:id="rId4"/>
  </p:sldMasterIdLst>
  <p:notesMasterIdLst>
    <p:notesMasterId r:id="rId52"/>
  </p:notesMasterIdLst>
  <p:sldIdLst>
    <p:sldId id="256" r:id="rId5"/>
    <p:sldId id="274" r:id="rId6"/>
    <p:sldId id="418" r:id="rId7"/>
    <p:sldId id="360" r:id="rId8"/>
    <p:sldId id="275" r:id="rId9"/>
    <p:sldId id="257" r:id="rId10"/>
    <p:sldId id="420" r:id="rId11"/>
    <p:sldId id="419" r:id="rId12"/>
    <p:sldId id="400" r:id="rId13"/>
    <p:sldId id="413" r:id="rId14"/>
    <p:sldId id="417" r:id="rId15"/>
    <p:sldId id="421" r:id="rId16"/>
    <p:sldId id="423" r:id="rId17"/>
    <p:sldId id="424" r:id="rId18"/>
    <p:sldId id="425" r:id="rId19"/>
    <p:sldId id="426" r:id="rId20"/>
    <p:sldId id="427" r:id="rId21"/>
    <p:sldId id="428" r:id="rId22"/>
    <p:sldId id="429" r:id="rId23"/>
    <p:sldId id="430" r:id="rId24"/>
    <p:sldId id="431" r:id="rId25"/>
    <p:sldId id="432" r:id="rId26"/>
    <p:sldId id="422" r:id="rId27"/>
    <p:sldId id="433" r:id="rId28"/>
    <p:sldId id="434" r:id="rId29"/>
    <p:sldId id="447" r:id="rId30"/>
    <p:sldId id="446" r:id="rId31"/>
    <p:sldId id="415" r:id="rId32"/>
    <p:sldId id="435" r:id="rId33"/>
    <p:sldId id="437" r:id="rId34"/>
    <p:sldId id="438" r:id="rId35"/>
    <p:sldId id="439" r:id="rId36"/>
    <p:sldId id="440" r:id="rId37"/>
    <p:sldId id="441" r:id="rId38"/>
    <p:sldId id="436" r:id="rId39"/>
    <p:sldId id="442" r:id="rId40"/>
    <p:sldId id="443" r:id="rId41"/>
    <p:sldId id="444" r:id="rId42"/>
    <p:sldId id="445" r:id="rId43"/>
    <p:sldId id="393" r:id="rId44"/>
    <p:sldId id="414" r:id="rId45"/>
    <p:sldId id="448" r:id="rId46"/>
    <p:sldId id="450" r:id="rId47"/>
    <p:sldId id="449" r:id="rId48"/>
    <p:sldId id="451" r:id="rId49"/>
    <p:sldId id="370" r:id="rId50"/>
    <p:sldId id="272" r:id="rId51"/>
  </p:sldIdLst>
  <p:sldSz cx="9144000" cy="5143500" type="screen16x9"/>
  <p:notesSz cx="6858000" cy="9144000"/>
  <p:embeddedFontLst>
    <p:embeddedFont>
      <p:font typeface="Britannic Bold" panose="020B0903060703020204" pitchFamily="34" charset="0"/>
      <p:regular r:id="rId53"/>
    </p:embeddedFont>
    <p:embeddedFont>
      <p:font typeface="Calibri" panose="020F0502020204030204" pitchFamily="34" charset="0"/>
      <p:regular r:id="rId54"/>
      <p:bold r:id="rId55"/>
      <p:italic r:id="rId56"/>
      <p:boldItalic r:id="rId57"/>
    </p:embeddedFont>
    <p:embeddedFont>
      <p:font typeface="EB Garamond" panose="00000500000000000000" pitchFamily="2" charset="0"/>
      <p:regular r:id="rId58"/>
      <p:bold r:id="rId59"/>
      <p:italic r:id="rId60"/>
      <p:boldItalic r:id="rId61"/>
    </p:embeddedFont>
    <p:embeddedFont>
      <p:font typeface="Helvetica" panose="020B0604020202020204" pitchFamily="34" charset="0"/>
      <p:regular r:id="rId62"/>
      <p:bold r:id="rId63"/>
      <p:italic r:id="rId64"/>
      <p:boldItalic r:id="rId65"/>
    </p:embeddedFont>
    <p:embeddedFont>
      <p:font typeface="Helvetica Neue" panose="020B0604020202020204" charset="0"/>
      <p:regular r:id="rId66"/>
      <p:bold r:id="rId67"/>
      <p:italic r:id="rId68"/>
      <p:boldItalic r:id="rId69"/>
    </p:embeddedFont>
    <p:embeddedFont>
      <p:font typeface="Roboto" panose="02000000000000000000" pitchFamily="2" charset="0"/>
      <p:regular r:id="rId70"/>
      <p:bold r:id="rId71"/>
      <p:italic r:id="rId72"/>
      <p:boldItalic r:id="rId73"/>
    </p:embeddedFont>
    <p:embeddedFont>
      <p:font typeface="Verdana" panose="020B060403050404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gIQWtj1xtR1O4eVgep4g6VQik9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371AA"/>
    <a:srgbClr val="2270AA"/>
    <a:srgbClr val="14669D"/>
    <a:srgbClr val="022624"/>
    <a:srgbClr val="D7CA85"/>
    <a:srgbClr val="12659C"/>
    <a:srgbClr val="795A45"/>
    <a:srgbClr val="EDF0F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DB4C-8F9F-4031-8EC6-0B126F8A54F6}">
  <a:tblStyle styleId="{4F34DB4C-8F9F-4031-8EC6-0B126F8A54F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61" autoAdjust="0"/>
    <p:restoredTop sz="94660"/>
  </p:normalViewPr>
  <p:slideViewPr>
    <p:cSldViewPr snapToGrid="0">
      <p:cViewPr varScale="1">
        <p:scale>
          <a:sx n="146" d="100"/>
          <a:sy n="146" d="100"/>
        </p:scale>
        <p:origin x="11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9.fntdata"/><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0.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3.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CEA251-008C-44F1-8324-BB8160343842}"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2F3D765E-6B3D-4733-A8E8-A3E90E7EBAB1}">
      <dgm:prSet/>
      <dgm:spPr/>
      <dgm:t>
        <a:bodyPr/>
        <a:lstStyle/>
        <a:p>
          <a:r>
            <a:rPr lang="en-US" dirty="0"/>
            <a:t>Set-up a Purchase Order in advance</a:t>
          </a:r>
        </a:p>
      </dgm:t>
    </dgm:pt>
    <dgm:pt modelId="{915EBCAF-7B46-45B1-A947-8EA765859A59}" type="parTrans" cxnId="{73451E5A-67DF-4EFF-BFA3-D4A58E6017B0}">
      <dgm:prSet/>
      <dgm:spPr/>
      <dgm:t>
        <a:bodyPr/>
        <a:lstStyle/>
        <a:p>
          <a:endParaRPr lang="en-US"/>
        </a:p>
      </dgm:t>
    </dgm:pt>
    <dgm:pt modelId="{C4341EEE-7410-4AD2-83C7-365F0CB08784}" type="sibTrans" cxnId="{73451E5A-67DF-4EFF-BFA3-D4A58E6017B0}">
      <dgm:prSet/>
      <dgm:spPr/>
      <dgm:t>
        <a:bodyPr/>
        <a:lstStyle/>
        <a:p>
          <a:endParaRPr lang="en-US"/>
        </a:p>
      </dgm:t>
    </dgm:pt>
    <dgm:pt modelId="{5E86B742-A8A7-4409-BD6C-6D8DD81A9B1E}">
      <dgm:prSet/>
      <dgm:spPr/>
      <dgm:t>
        <a:bodyPr/>
        <a:lstStyle/>
        <a:p>
          <a:r>
            <a:rPr lang="en-US" dirty="0"/>
            <a:t>Pay with your personal credit card and get reimbursed after-the-fact</a:t>
          </a:r>
        </a:p>
      </dgm:t>
    </dgm:pt>
    <dgm:pt modelId="{3BDA152B-5AF4-4A8F-8BDD-1DD21D4DF206}" type="parTrans" cxnId="{FEAC6CC0-1AAC-437C-A3E0-1E0EAF5CC23F}">
      <dgm:prSet/>
      <dgm:spPr/>
      <dgm:t>
        <a:bodyPr/>
        <a:lstStyle/>
        <a:p>
          <a:endParaRPr lang="en-US"/>
        </a:p>
      </dgm:t>
    </dgm:pt>
    <dgm:pt modelId="{C01AF02C-83FF-4CCC-9E45-1888C961B73F}" type="sibTrans" cxnId="{FEAC6CC0-1AAC-437C-A3E0-1E0EAF5CC23F}">
      <dgm:prSet/>
      <dgm:spPr/>
      <dgm:t>
        <a:bodyPr/>
        <a:lstStyle/>
        <a:p>
          <a:endParaRPr lang="en-US"/>
        </a:p>
      </dgm:t>
    </dgm:pt>
    <dgm:pt modelId="{0253A5A3-6823-49F6-90EF-4E8F9215EA09}" type="pres">
      <dgm:prSet presAssocID="{EBCEA251-008C-44F1-8324-BB8160343842}" presName="root" presStyleCnt="0">
        <dgm:presLayoutVars>
          <dgm:dir/>
          <dgm:resizeHandles val="exact"/>
        </dgm:presLayoutVars>
      </dgm:prSet>
      <dgm:spPr/>
    </dgm:pt>
    <dgm:pt modelId="{CD94ED50-6C50-4931-9A60-AB2CDC10FAC0}" type="pres">
      <dgm:prSet presAssocID="{2F3D765E-6B3D-4733-A8E8-A3E90E7EBAB1}" presName="compNode" presStyleCnt="0"/>
      <dgm:spPr/>
    </dgm:pt>
    <dgm:pt modelId="{B4DB78E4-35D9-46B4-8D1E-AF573808E5B3}" type="pres">
      <dgm:prSet presAssocID="{2F3D765E-6B3D-4733-A8E8-A3E90E7EBAB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ping cart"/>
        </a:ext>
      </dgm:extLst>
    </dgm:pt>
    <dgm:pt modelId="{32A6C40B-FCAB-48BB-951F-7F2FA982D09C}" type="pres">
      <dgm:prSet presAssocID="{2F3D765E-6B3D-4733-A8E8-A3E90E7EBAB1}" presName="spaceRect" presStyleCnt="0"/>
      <dgm:spPr/>
    </dgm:pt>
    <dgm:pt modelId="{A507203C-5CA5-4AE4-BBEE-4B5A689CEA31}" type="pres">
      <dgm:prSet presAssocID="{2F3D765E-6B3D-4733-A8E8-A3E90E7EBAB1}" presName="textRect" presStyleLbl="revTx" presStyleIdx="0" presStyleCnt="2">
        <dgm:presLayoutVars>
          <dgm:chMax val="1"/>
          <dgm:chPref val="1"/>
        </dgm:presLayoutVars>
      </dgm:prSet>
      <dgm:spPr/>
    </dgm:pt>
    <dgm:pt modelId="{4151A0DF-1D85-4F7F-A375-E2E98EE05158}" type="pres">
      <dgm:prSet presAssocID="{C4341EEE-7410-4AD2-83C7-365F0CB08784}" presName="sibTrans" presStyleCnt="0"/>
      <dgm:spPr/>
    </dgm:pt>
    <dgm:pt modelId="{2EFC04B0-C1AF-4885-A479-4F8F55F46AC6}" type="pres">
      <dgm:prSet presAssocID="{5E86B742-A8A7-4409-BD6C-6D8DD81A9B1E}" presName="compNode" presStyleCnt="0"/>
      <dgm:spPr/>
    </dgm:pt>
    <dgm:pt modelId="{DF666836-F9E4-49AF-9C43-FD05703FD0CB}" type="pres">
      <dgm:prSet presAssocID="{5E86B742-A8A7-4409-BD6C-6D8DD81A9B1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edit card"/>
        </a:ext>
      </dgm:extLst>
    </dgm:pt>
    <dgm:pt modelId="{6FB1F610-ADC2-4599-9F82-BC517A6283EB}" type="pres">
      <dgm:prSet presAssocID="{5E86B742-A8A7-4409-BD6C-6D8DD81A9B1E}" presName="spaceRect" presStyleCnt="0"/>
      <dgm:spPr/>
    </dgm:pt>
    <dgm:pt modelId="{DC796580-DEB1-48CF-A049-C18B87110A65}" type="pres">
      <dgm:prSet presAssocID="{5E86B742-A8A7-4409-BD6C-6D8DD81A9B1E}" presName="textRect" presStyleLbl="revTx" presStyleIdx="1" presStyleCnt="2">
        <dgm:presLayoutVars>
          <dgm:chMax val="1"/>
          <dgm:chPref val="1"/>
        </dgm:presLayoutVars>
      </dgm:prSet>
      <dgm:spPr/>
    </dgm:pt>
  </dgm:ptLst>
  <dgm:cxnLst>
    <dgm:cxn modelId="{8C143E4B-12CF-4EBE-9586-82372CC82529}" type="presOf" srcId="{EBCEA251-008C-44F1-8324-BB8160343842}" destId="{0253A5A3-6823-49F6-90EF-4E8F9215EA09}" srcOrd="0" destOrd="0" presId="urn:microsoft.com/office/officeart/2018/2/layout/IconLabelList"/>
    <dgm:cxn modelId="{E6B93374-9661-4FE4-B336-09F17E1EC1FB}" type="presOf" srcId="{5E86B742-A8A7-4409-BD6C-6D8DD81A9B1E}" destId="{DC796580-DEB1-48CF-A049-C18B87110A65}" srcOrd="0" destOrd="0" presId="urn:microsoft.com/office/officeart/2018/2/layout/IconLabelList"/>
    <dgm:cxn modelId="{73451E5A-67DF-4EFF-BFA3-D4A58E6017B0}" srcId="{EBCEA251-008C-44F1-8324-BB8160343842}" destId="{2F3D765E-6B3D-4733-A8E8-A3E90E7EBAB1}" srcOrd="0" destOrd="0" parTransId="{915EBCAF-7B46-45B1-A947-8EA765859A59}" sibTransId="{C4341EEE-7410-4AD2-83C7-365F0CB08784}"/>
    <dgm:cxn modelId="{CCF952B1-7B73-4B4F-9013-6D8FE83C30A2}" type="presOf" srcId="{2F3D765E-6B3D-4733-A8E8-A3E90E7EBAB1}" destId="{A507203C-5CA5-4AE4-BBEE-4B5A689CEA31}" srcOrd="0" destOrd="0" presId="urn:microsoft.com/office/officeart/2018/2/layout/IconLabelList"/>
    <dgm:cxn modelId="{FEAC6CC0-1AAC-437C-A3E0-1E0EAF5CC23F}" srcId="{EBCEA251-008C-44F1-8324-BB8160343842}" destId="{5E86B742-A8A7-4409-BD6C-6D8DD81A9B1E}" srcOrd="1" destOrd="0" parTransId="{3BDA152B-5AF4-4A8F-8BDD-1DD21D4DF206}" sibTransId="{C01AF02C-83FF-4CCC-9E45-1888C961B73F}"/>
    <dgm:cxn modelId="{1862E839-ABE3-40B5-97DF-D66C5F8C56A8}" type="presParOf" srcId="{0253A5A3-6823-49F6-90EF-4E8F9215EA09}" destId="{CD94ED50-6C50-4931-9A60-AB2CDC10FAC0}" srcOrd="0" destOrd="0" presId="urn:microsoft.com/office/officeart/2018/2/layout/IconLabelList"/>
    <dgm:cxn modelId="{0DF685B6-BBFF-4212-BE34-4D7B206F15A8}" type="presParOf" srcId="{CD94ED50-6C50-4931-9A60-AB2CDC10FAC0}" destId="{B4DB78E4-35D9-46B4-8D1E-AF573808E5B3}" srcOrd="0" destOrd="0" presId="urn:microsoft.com/office/officeart/2018/2/layout/IconLabelList"/>
    <dgm:cxn modelId="{4D3BF230-32ED-4111-B10F-A95B5110902B}" type="presParOf" srcId="{CD94ED50-6C50-4931-9A60-AB2CDC10FAC0}" destId="{32A6C40B-FCAB-48BB-951F-7F2FA982D09C}" srcOrd="1" destOrd="0" presId="urn:microsoft.com/office/officeart/2018/2/layout/IconLabelList"/>
    <dgm:cxn modelId="{90DC013E-DB7A-4385-AB3E-CA0CC3162409}" type="presParOf" srcId="{CD94ED50-6C50-4931-9A60-AB2CDC10FAC0}" destId="{A507203C-5CA5-4AE4-BBEE-4B5A689CEA31}" srcOrd="2" destOrd="0" presId="urn:microsoft.com/office/officeart/2018/2/layout/IconLabelList"/>
    <dgm:cxn modelId="{01654783-3623-4100-BB23-5C3335965ADB}" type="presParOf" srcId="{0253A5A3-6823-49F6-90EF-4E8F9215EA09}" destId="{4151A0DF-1D85-4F7F-A375-E2E98EE05158}" srcOrd="1" destOrd="0" presId="urn:microsoft.com/office/officeart/2018/2/layout/IconLabelList"/>
    <dgm:cxn modelId="{4CE12E27-1393-46E3-A64A-DC825213B2D8}" type="presParOf" srcId="{0253A5A3-6823-49F6-90EF-4E8F9215EA09}" destId="{2EFC04B0-C1AF-4885-A479-4F8F55F46AC6}" srcOrd="2" destOrd="0" presId="urn:microsoft.com/office/officeart/2018/2/layout/IconLabelList"/>
    <dgm:cxn modelId="{ACACF3C5-14F2-49AA-8845-F31BD2F2B9E4}" type="presParOf" srcId="{2EFC04B0-C1AF-4885-A479-4F8F55F46AC6}" destId="{DF666836-F9E4-49AF-9C43-FD05703FD0CB}" srcOrd="0" destOrd="0" presId="urn:microsoft.com/office/officeart/2018/2/layout/IconLabelList"/>
    <dgm:cxn modelId="{3DCB156A-E35D-4B17-A015-D9F6CFDC7B88}" type="presParOf" srcId="{2EFC04B0-C1AF-4885-A479-4F8F55F46AC6}" destId="{6FB1F610-ADC2-4599-9F82-BC517A6283EB}" srcOrd="1" destOrd="0" presId="urn:microsoft.com/office/officeart/2018/2/layout/IconLabelList"/>
    <dgm:cxn modelId="{C9E6C8FF-9245-4C76-A6FA-C1F3CFF779B9}" type="presParOf" srcId="{2EFC04B0-C1AF-4885-A479-4F8F55F46AC6}" destId="{DC796580-DEB1-48CF-A049-C18B87110A6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B78E4-35D9-46B4-8D1E-AF573808E5B3}">
      <dsp:nvSpPr>
        <dsp:cNvPr id="0" name=""/>
        <dsp:cNvSpPr/>
      </dsp:nvSpPr>
      <dsp:spPr>
        <a:xfrm>
          <a:off x="1016043" y="208213"/>
          <a:ext cx="1589625" cy="1589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07203C-5CA5-4AE4-BBEE-4B5A689CEA31}">
      <dsp:nvSpPr>
        <dsp:cNvPr id="0" name=""/>
        <dsp:cNvSpPr/>
      </dsp:nvSpPr>
      <dsp:spPr>
        <a:xfrm>
          <a:off x="44605" y="2205460"/>
          <a:ext cx="353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Set-up a Purchase Order in advance</a:t>
          </a:r>
        </a:p>
      </dsp:txBody>
      <dsp:txXfrm>
        <a:off x="44605" y="2205460"/>
        <a:ext cx="3532500" cy="720000"/>
      </dsp:txXfrm>
    </dsp:sp>
    <dsp:sp modelId="{DF666836-F9E4-49AF-9C43-FD05703FD0CB}">
      <dsp:nvSpPr>
        <dsp:cNvPr id="0" name=""/>
        <dsp:cNvSpPr/>
      </dsp:nvSpPr>
      <dsp:spPr>
        <a:xfrm>
          <a:off x="5166730" y="208213"/>
          <a:ext cx="1589625" cy="1589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796580-DEB1-48CF-A049-C18B87110A65}">
      <dsp:nvSpPr>
        <dsp:cNvPr id="0" name=""/>
        <dsp:cNvSpPr/>
      </dsp:nvSpPr>
      <dsp:spPr>
        <a:xfrm>
          <a:off x="4195293" y="2205460"/>
          <a:ext cx="353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Pay with your personal credit card and get reimbursed after-the-fact</a:t>
          </a:r>
        </a:p>
      </dsp:txBody>
      <dsp:txXfrm>
        <a:off x="4195293" y="2205460"/>
        <a:ext cx="35325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857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412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970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774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659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55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pener">
  <p:cSld name="Title Opener">
    <p:spTree>
      <p:nvGrpSpPr>
        <p:cNvPr id="1" name="Shape 17"/>
        <p:cNvGrpSpPr/>
        <p:nvPr/>
      </p:nvGrpSpPr>
      <p:grpSpPr>
        <a:xfrm>
          <a:off x="0" y="0"/>
          <a:ext cx="0" cy="0"/>
          <a:chOff x="0" y="0"/>
          <a:chExt cx="0" cy="0"/>
        </a:xfrm>
      </p:grpSpPr>
      <p:sp>
        <p:nvSpPr>
          <p:cNvPr id="18" name="Google Shape;18;p27"/>
          <p:cNvSpPr/>
          <p:nvPr/>
        </p:nvSpPr>
        <p:spPr>
          <a:xfrm>
            <a:off x="640080" y="2409443"/>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19" name="Google Shape;19;p27"/>
          <p:cNvSpPr/>
          <p:nvPr/>
        </p:nvSpPr>
        <p:spPr>
          <a:xfrm>
            <a:off x="640080" y="1322135"/>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20" name="Google Shape;20;p27"/>
          <p:cNvSpPr txBox="1">
            <a:spLocks noGrp="1"/>
          </p:cNvSpPr>
          <p:nvPr>
            <p:ph type="body" idx="1"/>
          </p:nvPr>
        </p:nvSpPr>
        <p:spPr>
          <a:xfrm>
            <a:off x="640078" y="4378865"/>
            <a:ext cx="1188720"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7"/>
          <p:cNvSpPr txBox="1">
            <a:spLocks noGrp="1"/>
          </p:cNvSpPr>
          <p:nvPr>
            <p:ph type="body" idx="2"/>
          </p:nvPr>
        </p:nvSpPr>
        <p:spPr>
          <a:xfrm>
            <a:off x="640078" y="4561745"/>
            <a:ext cx="1624612"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7"/>
          <p:cNvSpPr txBox="1">
            <a:spLocks noGrp="1"/>
          </p:cNvSpPr>
          <p:nvPr>
            <p:ph type="body" idx="3"/>
          </p:nvPr>
        </p:nvSpPr>
        <p:spPr>
          <a:xfrm>
            <a:off x="640080" y="1645920"/>
            <a:ext cx="3383280" cy="213392"/>
          </a:xfrm>
          <a:prstGeom prst="rect">
            <a:avLst/>
          </a:prstGeom>
          <a:noFill/>
          <a:ln>
            <a:noFill/>
          </a:ln>
        </p:spPr>
        <p:txBody>
          <a:bodyPr spcFirstLastPara="1" wrap="square" lIns="18275" tIns="0" rIns="0" bIns="0" anchor="t" anchorCtr="0">
            <a:spAutoFit/>
          </a:bodyPr>
          <a:lstStyle>
            <a:lvl1pPr marL="457200" lvl="0" indent="-228600" algn="l">
              <a:lnSpc>
                <a:spcPct val="90000"/>
              </a:lnSpc>
              <a:spcBef>
                <a:spcPts val="750"/>
              </a:spcBef>
              <a:spcAft>
                <a:spcPts val="0"/>
              </a:spcAft>
              <a:buClr>
                <a:schemeClr val="lt1"/>
              </a:buClr>
              <a:buSzPts val="800"/>
              <a:buNone/>
              <a:defRPr sz="800" cap="none">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800"/>
              <a:buFont typeface="Arial"/>
              <a:buNone/>
              <a:defRPr sz="800">
                <a:latin typeface="Helvetica Neue"/>
                <a:ea typeface="Helvetica Neue"/>
                <a:cs typeface="Helvetica Neue"/>
                <a:sym typeface="Helvetica Neue"/>
              </a:defRPr>
            </a:lvl2pPr>
            <a:lvl3pPr marL="1371600" lvl="2"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3pPr>
            <a:lvl4pPr marL="1828800" lvl="3"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4pPr>
            <a:lvl5pPr marL="2286000" lvl="4"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7"/>
          <p:cNvSpPr>
            <a:spLocks noGrp="1"/>
          </p:cNvSpPr>
          <p:nvPr>
            <p:ph type="pic" idx="4"/>
          </p:nvPr>
        </p:nvSpPr>
        <p:spPr>
          <a:xfrm>
            <a:off x="640079" y="442002"/>
            <a:ext cx="5759450" cy="370101"/>
          </a:xfrm>
          <a:prstGeom prst="rect">
            <a:avLst/>
          </a:prstGeom>
          <a:noFill/>
          <a:ln>
            <a:noFill/>
          </a:ln>
        </p:spPr>
      </p:sp>
      <p:sp>
        <p:nvSpPr>
          <p:cNvPr id="24" name="Google Shape;24;p27"/>
          <p:cNvSpPr txBox="1">
            <a:spLocks noGrp="1"/>
          </p:cNvSpPr>
          <p:nvPr>
            <p:ph type="body" idx="5"/>
          </p:nvPr>
        </p:nvSpPr>
        <p:spPr>
          <a:xfrm>
            <a:off x="3110248" y="3239110"/>
            <a:ext cx="5867974" cy="343412"/>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body" idx="6"/>
          </p:nvPr>
        </p:nvSpPr>
        <p:spPr>
          <a:xfrm>
            <a:off x="3509494" y="3642860"/>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7"/>
          <p:cNvSpPr txBox="1">
            <a:spLocks noGrp="1"/>
          </p:cNvSpPr>
          <p:nvPr>
            <p:ph type="body" idx="7"/>
          </p:nvPr>
        </p:nvSpPr>
        <p:spPr>
          <a:xfrm>
            <a:off x="3509494" y="4050407"/>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body" idx="8"/>
          </p:nvPr>
        </p:nvSpPr>
        <p:spPr>
          <a:xfrm>
            <a:off x="3509494" y="4842153"/>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body" idx="9"/>
          </p:nvPr>
        </p:nvSpPr>
        <p:spPr>
          <a:xfrm>
            <a:off x="640080" y="2145424"/>
            <a:ext cx="7772400" cy="601190"/>
          </a:xfrm>
          <a:prstGeom prst="rect">
            <a:avLst/>
          </a:prstGeom>
          <a:noFill/>
          <a:ln>
            <a:noFill/>
          </a:ln>
        </p:spPr>
        <p:txBody>
          <a:bodyPr spcFirstLastPara="1" wrap="square" lIns="0" tIns="0" rIns="0" bIns="0" anchor="ctr" anchorCtr="0">
            <a:spAutoFit/>
          </a:bodyPr>
          <a:lstStyle>
            <a:lvl1pPr marL="457200" lvl="0" indent="-228600" algn="l">
              <a:lnSpc>
                <a:spcPct val="90000"/>
              </a:lnSpc>
              <a:spcBef>
                <a:spcPts val="750"/>
              </a:spcBef>
              <a:spcAft>
                <a:spcPts val="0"/>
              </a:spcAft>
              <a:buClr>
                <a:schemeClr val="lt1"/>
              </a:buClr>
              <a:buSzPts val="3600"/>
              <a:buNone/>
              <a:defRPr sz="3600" b="1">
                <a:latin typeface="+mn-lt"/>
              </a:defRPr>
            </a:lvl1pPr>
            <a:lvl2pPr marL="914400" lvl="1" indent="-228600" algn="l">
              <a:lnSpc>
                <a:spcPct val="90000"/>
              </a:lnSpc>
              <a:spcBef>
                <a:spcPts val="375"/>
              </a:spcBef>
              <a:spcAft>
                <a:spcPts val="0"/>
              </a:spcAft>
              <a:buClr>
                <a:schemeClr val="lt1"/>
              </a:buClr>
              <a:buSzPts val="3600"/>
              <a:buNone/>
              <a:defRPr sz="3600" b="1"/>
            </a:lvl2pPr>
            <a:lvl3pPr marL="1371600" lvl="2" indent="-228600" algn="l">
              <a:lnSpc>
                <a:spcPct val="90000"/>
              </a:lnSpc>
              <a:spcBef>
                <a:spcPts val="375"/>
              </a:spcBef>
              <a:spcAft>
                <a:spcPts val="0"/>
              </a:spcAft>
              <a:buClr>
                <a:schemeClr val="lt1"/>
              </a:buClr>
              <a:buSzPts val="3600"/>
              <a:buNone/>
              <a:defRPr sz="3600" b="1"/>
            </a:lvl3pPr>
            <a:lvl4pPr marL="1828800" lvl="3" indent="-228600" algn="l">
              <a:lnSpc>
                <a:spcPct val="90000"/>
              </a:lnSpc>
              <a:spcBef>
                <a:spcPts val="375"/>
              </a:spcBef>
              <a:spcAft>
                <a:spcPts val="0"/>
              </a:spcAft>
              <a:buClr>
                <a:schemeClr val="lt1"/>
              </a:buClr>
              <a:buSzPts val="3600"/>
              <a:buNone/>
              <a:defRPr sz="3600" b="1"/>
            </a:lvl4pPr>
            <a:lvl5pPr marL="2286000" lvl="4" indent="-228600" algn="l">
              <a:lnSpc>
                <a:spcPct val="90000"/>
              </a:lnSpc>
              <a:spcBef>
                <a:spcPts val="375"/>
              </a:spcBef>
              <a:spcAft>
                <a:spcPts val="0"/>
              </a:spcAft>
              <a:buClr>
                <a:schemeClr val="lt1"/>
              </a:buClr>
              <a:buSzPts val="3600"/>
              <a:buNone/>
              <a:defRPr sz="3600"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8" name="Google Shape;98;p39"/>
          <p:cNvSpPr txBox="1">
            <a:spLocks noGrp="1"/>
          </p:cNvSpPr>
          <p:nvPr>
            <p:ph type="body" idx="1"/>
          </p:nvPr>
        </p:nvSpPr>
        <p:spPr>
          <a:xfrm>
            <a:off x="4572000" y="1828800"/>
            <a:ext cx="3840478"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w/video">
  <p:cSld name="Header w/video">
    <p:spTree>
      <p:nvGrpSpPr>
        <p:cNvPr id="1" name="Shape 126"/>
        <p:cNvGrpSpPr/>
        <p:nvPr/>
      </p:nvGrpSpPr>
      <p:grpSpPr>
        <a:xfrm>
          <a:off x="0" y="0"/>
          <a:ext cx="0" cy="0"/>
          <a:chOff x="0" y="0"/>
          <a:chExt cx="0" cy="0"/>
        </a:xfrm>
      </p:grpSpPr>
      <p:sp>
        <p:nvSpPr>
          <p:cNvPr id="127" name="Google Shape;127;p43"/>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8" name="Google Shape;128;p4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9" name="Google Shape;129;p43"/>
          <p:cNvSpPr>
            <a:spLocks noGrp="1"/>
          </p:cNvSpPr>
          <p:nvPr>
            <p:ph type="media" idx="2"/>
          </p:nvPr>
        </p:nvSpPr>
        <p:spPr>
          <a:xfrm>
            <a:off x="1828800" y="1463040"/>
            <a:ext cx="5486400" cy="310896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0" name="Google Shape;130;p43"/>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31"/>
        <p:cNvGrpSpPr/>
        <p:nvPr/>
      </p:nvGrpSpPr>
      <p:grpSpPr>
        <a:xfrm>
          <a:off x="0" y="0"/>
          <a:ext cx="0" cy="0"/>
          <a:chOff x="0" y="0"/>
          <a:chExt cx="0" cy="0"/>
        </a:xfrm>
      </p:grpSpPr>
      <p:sp>
        <p:nvSpPr>
          <p:cNvPr id="132" name="Google Shape;132;p4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3" name="Google Shape;133;p4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4" name="Google Shape;134;p44"/>
          <p:cNvSpPr txBox="1">
            <a:spLocks noGrp="1"/>
          </p:cNvSpPr>
          <p:nvPr>
            <p:ph type="body" idx="1"/>
          </p:nvPr>
        </p:nvSpPr>
        <p:spPr>
          <a:xfrm>
            <a:off x="5669280" y="1828799"/>
            <a:ext cx="2743200"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5669280" y="1463040"/>
            <a:ext cx="2743200"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44"/>
          <p:cNvSpPr>
            <a:spLocks noGrp="1"/>
          </p:cNvSpPr>
          <p:nvPr>
            <p:ph type="media" idx="3"/>
          </p:nvPr>
        </p:nvSpPr>
        <p:spPr>
          <a:xfrm>
            <a:off x="640080" y="1463040"/>
            <a:ext cx="5029200" cy="283464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mn-lt"/>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a:t>
            </a:r>
          </a:p>
        </p:txBody>
      </p:sp>
    </p:spTree>
    <p:extLst>
      <p:ext uri="{BB962C8B-B14F-4D97-AF65-F5344CB8AC3E}">
        <p14:creationId xmlns:p14="http://schemas.microsoft.com/office/powerpoint/2010/main" val="152493100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5BB146B1-0B88-5443-B37C-799D96157DB2}"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2791095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0208F493-AC88-434C-85C6-8D8B21A8305D}"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columns</a:t>
            </a:r>
          </a:p>
        </p:txBody>
      </p:sp>
    </p:spTree>
    <p:extLst>
      <p:ext uri="{BB962C8B-B14F-4D97-AF65-F5344CB8AC3E}">
        <p14:creationId xmlns:p14="http://schemas.microsoft.com/office/powerpoint/2010/main" val="248366745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June 2,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latin typeface="Arial" panose="020B0604020202020204" pitchFamily="34" charset="0"/>
                <a:cs typeface="Arial" panose="020B0604020202020204" pitchFamily="34" charset="0"/>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latin typeface="Arial" panose="020B0604020202020204" pitchFamily="34" charset="0"/>
                <a:cs typeface="Arial" panose="020B0604020202020204" pitchFamily="34" charset="0"/>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29920106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F4F0894-4C05-9C4E-B600-D9ECD898A4E1}"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left</a:t>
            </a:r>
          </a:p>
        </p:txBody>
      </p:sp>
    </p:spTree>
    <p:extLst>
      <p:ext uri="{BB962C8B-B14F-4D97-AF65-F5344CB8AC3E}">
        <p14:creationId xmlns:p14="http://schemas.microsoft.com/office/powerpoint/2010/main" val="82013441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C5558416-D4A5-2C4B-BFD9-97D61B9D22FA}"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right</a:t>
            </a:r>
          </a:p>
        </p:txBody>
      </p:sp>
    </p:spTree>
    <p:extLst>
      <p:ext uri="{BB962C8B-B14F-4D97-AF65-F5344CB8AC3E}">
        <p14:creationId xmlns:p14="http://schemas.microsoft.com/office/powerpoint/2010/main" val="34292983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
        <p:cNvGrpSpPr/>
        <p:nvPr/>
      </p:nvGrpSpPr>
      <p:grpSpPr>
        <a:xfrm>
          <a:off x="0" y="0"/>
          <a:ext cx="0" cy="0"/>
          <a:chOff x="0" y="0"/>
          <a:chExt cx="0" cy="0"/>
        </a:xfrm>
      </p:grpSpPr>
      <p:sp>
        <p:nvSpPr>
          <p:cNvPr id="30" name="Google Shape;30;p35"/>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1" name="Google Shape;31;p35"/>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mn-lt"/>
                <a:ea typeface="Helvetica Neue"/>
                <a:cs typeface="Helvetica Neue"/>
                <a:sym typeface="Helvetica Neue"/>
              </a:rPr>
              <a:t>Thank You</a:t>
            </a:r>
            <a:endParaRPr sz="1400" b="0" i="0" u="none" strike="noStrike" cap="none" dirty="0">
              <a:solidFill>
                <a:srgbClr val="000000"/>
              </a:solidFill>
              <a:latin typeface="+mn-lt"/>
              <a:ea typeface="Arial"/>
              <a:cs typeface="Arial"/>
              <a:sym typeface="Arial"/>
            </a:endParaRPr>
          </a:p>
        </p:txBody>
      </p:sp>
      <p:sp>
        <p:nvSpPr>
          <p:cNvPr id="32" name="Google Shape;32;p35"/>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3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44ACDD2-15F2-0B4C-A54B-A39030A6F076}"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46475664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D74E759E-4D0E-9441-BADB-21737C39DC67}"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w/three images</a:t>
            </a:r>
          </a:p>
        </p:txBody>
      </p:sp>
    </p:spTree>
    <p:extLst>
      <p:ext uri="{BB962C8B-B14F-4D97-AF65-F5344CB8AC3E}">
        <p14:creationId xmlns:p14="http://schemas.microsoft.com/office/powerpoint/2010/main" val="295322369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E17783BE-84C8-5042-BA6A-13AB4BD0036C}"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572464"/>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193899"/>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w/wide image</a:t>
            </a:r>
          </a:p>
        </p:txBody>
      </p:sp>
    </p:spTree>
    <p:extLst>
      <p:ext uri="{BB962C8B-B14F-4D97-AF65-F5344CB8AC3E}">
        <p14:creationId xmlns:p14="http://schemas.microsoft.com/office/powerpoint/2010/main" val="353531733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B7928292-3211-8341-A661-272FA150A3B9}"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w/video</a:t>
            </a:r>
          </a:p>
        </p:txBody>
      </p:sp>
    </p:spTree>
    <p:extLst>
      <p:ext uri="{BB962C8B-B14F-4D97-AF65-F5344CB8AC3E}">
        <p14:creationId xmlns:p14="http://schemas.microsoft.com/office/powerpoint/2010/main" val="119208174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2E3DB65E-7C5A-1446-BA7B-47129C2A3344}" type="datetime4">
              <a:rPr lang="en-US" smtClean="0"/>
              <a:pPr/>
              <a:t>January 31,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video</a:t>
            </a:r>
          </a:p>
        </p:txBody>
      </p:sp>
    </p:spTree>
    <p:extLst>
      <p:ext uri="{BB962C8B-B14F-4D97-AF65-F5344CB8AC3E}">
        <p14:creationId xmlns:p14="http://schemas.microsoft.com/office/powerpoint/2010/main" val="344690770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latin typeface="Arial" panose="020B0604020202020204" pitchFamily="34" charset="0"/>
                <a:cs typeface="Arial" panose="020B0604020202020204" pitchFamily="34" charset="0"/>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0529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678218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pener">
    <p:spTree>
      <p:nvGrpSpPr>
        <p:cNvPr id="1" name=""/>
        <p:cNvGrpSpPr/>
        <p:nvPr/>
      </p:nvGrpSpPr>
      <p:grpSpPr>
        <a:xfrm>
          <a:off x="0" y="0"/>
          <a:ext cx="0" cy="0"/>
          <a:chOff x="0" y="0"/>
          <a:chExt cx="0" cy="0"/>
        </a:xfrm>
      </p:grpSpPr>
      <p:sp>
        <p:nvSpPr>
          <p:cNvPr id="17" name="Octagon 16">
            <a:extLst>
              <a:ext uri="{FF2B5EF4-FFF2-40B4-BE49-F238E27FC236}">
                <a16:creationId xmlns:a16="http://schemas.microsoft.com/office/drawing/2014/main" id="{65FAC5BD-8BAD-5C4A-847B-C7B75BEC366F}"/>
              </a:ext>
            </a:extLst>
          </p:cNvPr>
          <p:cNvSpPr/>
          <p:nvPr/>
        </p:nvSpPr>
        <p:spPr>
          <a:xfrm rot="1331359">
            <a:off x="8454595" y="4501745"/>
            <a:ext cx="950160" cy="949281"/>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8" name="Octagon 17">
            <a:extLst>
              <a:ext uri="{FF2B5EF4-FFF2-40B4-BE49-F238E27FC236}">
                <a16:creationId xmlns:a16="http://schemas.microsoft.com/office/drawing/2014/main" id="{3B792266-316D-9C4C-9C63-12A44EECEE56}"/>
              </a:ext>
            </a:extLst>
          </p:cNvPr>
          <p:cNvSpPr/>
          <p:nvPr/>
        </p:nvSpPr>
        <p:spPr>
          <a:xfrm rot="1331359">
            <a:off x="8087408" y="4304165"/>
            <a:ext cx="569699" cy="569172"/>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dirty="0"/>
          </a:p>
        </p:txBody>
      </p:sp>
      <p:sp>
        <p:nvSpPr>
          <p:cNvPr id="19" name="Octagon 18">
            <a:extLst>
              <a:ext uri="{FF2B5EF4-FFF2-40B4-BE49-F238E27FC236}">
                <a16:creationId xmlns:a16="http://schemas.microsoft.com/office/drawing/2014/main" id="{8D071C0B-DEE0-4447-83EF-C1DFDAF36172}"/>
              </a:ext>
            </a:extLst>
          </p:cNvPr>
          <p:cNvSpPr/>
          <p:nvPr/>
        </p:nvSpPr>
        <p:spPr>
          <a:xfrm rot="1331359">
            <a:off x="6573106" y="3323043"/>
            <a:ext cx="828514" cy="827747"/>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0" name="Octagon 19">
            <a:extLst>
              <a:ext uri="{FF2B5EF4-FFF2-40B4-BE49-F238E27FC236}">
                <a16:creationId xmlns:a16="http://schemas.microsoft.com/office/drawing/2014/main" id="{293D232C-036B-E04F-BC31-7B4034F59F5F}"/>
              </a:ext>
            </a:extLst>
          </p:cNvPr>
          <p:cNvSpPr/>
          <p:nvPr/>
        </p:nvSpPr>
        <p:spPr>
          <a:xfrm rot="1331359">
            <a:off x="7270173" y="3691511"/>
            <a:ext cx="273887" cy="273634"/>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1" name="Octagon 20">
            <a:extLst>
              <a:ext uri="{FF2B5EF4-FFF2-40B4-BE49-F238E27FC236}">
                <a16:creationId xmlns:a16="http://schemas.microsoft.com/office/drawing/2014/main" id="{41C10D55-BFB8-C742-A2F2-B15022C45DB1}"/>
              </a:ext>
            </a:extLst>
          </p:cNvPr>
          <p:cNvSpPr/>
          <p:nvPr/>
        </p:nvSpPr>
        <p:spPr>
          <a:xfrm rot="1331359">
            <a:off x="7503712" y="4464660"/>
            <a:ext cx="297357" cy="297082"/>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2" name="Octagon 21">
            <a:extLst>
              <a:ext uri="{FF2B5EF4-FFF2-40B4-BE49-F238E27FC236}">
                <a16:creationId xmlns:a16="http://schemas.microsoft.com/office/drawing/2014/main" id="{BBB900C5-B9B8-E746-9803-62E675CF024C}"/>
              </a:ext>
            </a:extLst>
          </p:cNvPr>
          <p:cNvSpPr/>
          <p:nvPr/>
        </p:nvSpPr>
        <p:spPr>
          <a:xfrm rot="1331359">
            <a:off x="4600714" y="1378089"/>
            <a:ext cx="297357" cy="297082"/>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3" name="Octagon 22">
            <a:extLst>
              <a:ext uri="{FF2B5EF4-FFF2-40B4-BE49-F238E27FC236}">
                <a16:creationId xmlns:a16="http://schemas.microsoft.com/office/drawing/2014/main" id="{7E3B78D9-0EB3-AC4A-9700-3F7B3E083AD3}"/>
              </a:ext>
            </a:extLst>
          </p:cNvPr>
          <p:cNvSpPr/>
          <p:nvPr/>
        </p:nvSpPr>
        <p:spPr>
          <a:xfrm rot="1331359">
            <a:off x="4712538" y="1444061"/>
            <a:ext cx="461347" cy="460920"/>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 name="Title 1"/>
          <p:cNvSpPr>
            <a:spLocks noGrp="1"/>
          </p:cNvSpPr>
          <p:nvPr>
            <p:ph type="ctrTitle" hasCustomPrompt="1"/>
          </p:nvPr>
        </p:nvSpPr>
        <p:spPr>
          <a:xfrm>
            <a:off x="731520" y="2283885"/>
            <a:ext cx="7680960" cy="525913"/>
          </a:xfrm>
        </p:spPr>
        <p:txBody>
          <a:bodyPr wrap="square" bIns="0" anchor="t" anchorCtr="0">
            <a:spAutoFit/>
          </a:bodyPr>
          <a:lstStyle>
            <a:lvl1pPr algn="ctr">
              <a:defRPr sz="3797" b="1" i="1">
                <a:solidFill>
                  <a:schemeClr val="bg1"/>
                </a:solidFill>
              </a:defRPr>
            </a:lvl1pPr>
          </a:lstStyle>
          <a:p>
            <a:r>
              <a:rPr lang="en-US" dirty="0"/>
              <a:t>Presentation Title</a:t>
            </a:r>
          </a:p>
        </p:txBody>
      </p:sp>
      <p:sp>
        <p:nvSpPr>
          <p:cNvPr id="5" name="Text Placeholder 4">
            <a:extLst>
              <a:ext uri="{FF2B5EF4-FFF2-40B4-BE49-F238E27FC236}">
                <a16:creationId xmlns:a16="http://schemas.microsoft.com/office/drawing/2014/main" id="{BA2EE47F-39B2-D344-8C0D-33A4CCB7AAA6}"/>
              </a:ext>
            </a:extLst>
          </p:cNvPr>
          <p:cNvSpPr>
            <a:spLocks noGrp="1"/>
          </p:cNvSpPr>
          <p:nvPr>
            <p:ph type="body" sz="quarter" idx="20" hasCustomPrompt="1"/>
          </p:nvPr>
        </p:nvSpPr>
        <p:spPr>
          <a:xfrm>
            <a:off x="731520" y="2832017"/>
            <a:ext cx="7680960" cy="221471"/>
          </a:xfrm>
        </p:spPr>
        <p:txBody>
          <a:bodyPr wrap="square"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sp>
        <p:nvSpPr>
          <p:cNvPr id="10" name="Date Placeholder 9" hidden="1">
            <a:extLst>
              <a:ext uri="{FF2B5EF4-FFF2-40B4-BE49-F238E27FC236}">
                <a16:creationId xmlns:a16="http://schemas.microsoft.com/office/drawing/2014/main" id="{B2A81AB0-654A-3248-A3C6-F1EE412BDF1D}"/>
              </a:ext>
            </a:extLst>
          </p:cNvPr>
          <p:cNvSpPr>
            <a:spLocks noGrp="1"/>
          </p:cNvSpPr>
          <p:nvPr>
            <p:ph type="dt" sz="half" idx="15"/>
          </p:nvPr>
        </p:nvSpPr>
        <p:spPr>
          <a:xfrm>
            <a:off x="6011601" y="4768835"/>
            <a:ext cx="2011680" cy="122997"/>
          </a:xfrm>
          <a:prstGeom prst="rect">
            <a:avLst/>
          </a:prstGeom>
        </p:spPr>
        <p:txBody>
          <a:bodyPr/>
          <a:lstStyle/>
          <a:p>
            <a:fld id="{3D8D77AA-0285-EA4C-A88D-327EB15FA828}" type="datetime4">
              <a:rPr lang="en-US" smtClean="0"/>
              <a:t>January 30, 2024</a:t>
            </a:fld>
            <a:endParaRPr lang="en-US"/>
          </a:p>
        </p:txBody>
      </p:sp>
      <p:sp>
        <p:nvSpPr>
          <p:cNvPr id="31" name="Slide Number Placeholder 30" hidden="1">
            <a:extLst>
              <a:ext uri="{FF2B5EF4-FFF2-40B4-BE49-F238E27FC236}">
                <a16:creationId xmlns:a16="http://schemas.microsoft.com/office/drawing/2014/main" id="{1FDC9578-4AC4-9D48-A4F5-3D595CDD3989}"/>
              </a:ext>
            </a:extLst>
          </p:cNvPr>
          <p:cNvSpPr>
            <a:spLocks noGrp="1"/>
          </p:cNvSpPr>
          <p:nvPr>
            <p:ph type="sldNum" sz="quarter" idx="17"/>
          </p:nvPr>
        </p:nvSpPr>
        <p:spPr>
          <a:xfrm>
            <a:off x="8249285" y="4768835"/>
            <a:ext cx="548640" cy="122997"/>
          </a:xfrm>
          <a:prstGeom prst="rect">
            <a:avLst/>
          </a:prstGeom>
        </p:spPr>
        <p:txBody>
          <a:bodyPr/>
          <a:lstStyle/>
          <a:p>
            <a:fld id="{8368066F-241F-DA46-A244-6F6C08E1BFA8}" type="slidenum">
              <a:rPr lang="en-US" smtClean="0"/>
              <a:pPr/>
              <a:t>‹#›</a:t>
            </a:fld>
            <a:endParaRPr lang="en-US"/>
          </a:p>
        </p:txBody>
      </p:sp>
      <p:sp>
        <p:nvSpPr>
          <p:cNvPr id="41" name="Text Placeholder 39">
            <a:extLst>
              <a:ext uri="{FF2B5EF4-FFF2-40B4-BE49-F238E27FC236}">
                <a16:creationId xmlns:a16="http://schemas.microsoft.com/office/drawing/2014/main" id="{C1CD1A20-8368-CF4D-89B6-4588CDF94C2D}"/>
              </a:ext>
            </a:extLst>
          </p:cNvPr>
          <p:cNvSpPr>
            <a:spLocks noGrp="1"/>
          </p:cNvSpPr>
          <p:nvPr>
            <p:ph type="body" sz="quarter" idx="19" hasCustomPrompt="1"/>
          </p:nvPr>
        </p:nvSpPr>
        <p:spPr>
          <a:xfrm>
            <a:off x="731520" y="4507040"/>
            <a:ext cx="5344710" cy="166071"/>
          </a:xfrm>
        </p:spPr>
        <p:txBody>
          <a:bodyPr wrap="square" lIns="0" tIns="0" bIns="0" anchor="b" anchorCtr="0">
            <a:spAutoFit/>
          </a:bodyPr>
          <a:lstStyle>
            <a:lvl1pPr marL="0" indent="0">
              <a:buNone/>
              <a:defRPr sz="1199"/>
            </a:lvl1pPr>
            <a:lvl2pPr marL="342591" indent="0">
              <a:buNone/>
              <a:defRPr/>
            </a:lvl2pPr>
            <a:lvl3pPr marL="685183" indent="0">
              <a:buNone/>
              <a:defRPr/>
            </a:lvl3pPr>
            <a:lvl4pPr marL="1027774" indent="0">
              <a:buNone/>
              <a:defRPr/>
            </a:lvl4pPr>
            <a:lvl5pPr marL="1370366" indent="0">
              <a:buNone/>
              <a:defRPr/>
            </a:lvl5pPr>
          </a:lstStyle>
          <a:p>
            <a:pPr lvl="0"/>
            <a:r>
              <a:rPr lang="en-US" dirty="0"/>
              <a:t>Presenter Name</a:t>
            </a:r>
          </a:p>
        </p:txBody>
      </p:sp>
      <p:sp>
        <p:nvSpPr>
          <p:cNvPr id="4" name="Picture Placeholder 3">
            <a:extLst>
              <a:ext uri="{FF2B5EF4-FFF2-40B4-BE49-F238E27FC236}">
                <a16:creationId xmlns:a16="http://schemas.microsoft.com/office/drawing/2014/main" id="{8E9A85FF-E80A-5945-A966-BD2B1C8F10C9}"/>
              </a:ext>
            </a:extLst>
          </p:cNvPr>
          <p:cNvSpPr>
            <a:spLocks noGrp="1"/>
          </p:cNvSpPr>
          <p:nvPr>
            <p:ph type="pic" sz="quarter" idx="21" hasCustomPrompt="1"/>
          </p:nvPr>
        </p:nvSpPr>
        <p:spPr>
          <a:xfrm>
            <a:off x="731521" y="326722"/>
            <a:ext cx="6176963" cy="1397294"/>
          </a:xfrm>
        </p:spPr>
        <p:txBody>
          <a:bodyPr wrap="square" lIns="91440" tIns="45720" rIns="91440" bIns="45720">
            <a:normAutofit/>
          </a:bodyPr>
          <a:lstStyle>
            <a:lvl1pPr marL="0" indent="0">
              <a:buFontTx/>
              <a:buNone/>
              <a:defRPr sz="1399"/>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format version of your department logo. Follow the yellow instructions.</a:t>
            </a:r>
          </a:p>
        </p:txBody>
      </p:sp>
      <p:sp>
        <p:nvSpPr>
          <p:cNvPr id="16" name="Text Placeholder 15">
            <a:extLst>
              <a:ext uri="{FF2B5EF4-FFF2-40B4-BE49-F238E27FC236}">
                <a16:creationId xmlns:a16="http://schemas.microsoft.com/office/drawing/2014/main" id="{0AF373DD-908C-E94D-9AD6-5F9541E2B277}"/>
              </a:ext>
            </a:extLst>
          </p:cNvPr>
          <p:cNvSpPr>
            <a:spLocks noGrp="1"/>
          </p:cNvSpPr>
          <p:nvPr>
            <p:ph type="body" sz="quarter" idx="22" hasCustomPrompt="1"/>
          </p:nvPr>
        </p:nvSpPr>
        <p:spPr>
          <a:xfrm>
            <a:off x="7079601" y="337018"/>
            <a:ext cx="1956827" cy="705223"/>
          </a:xfrm>
        </p:spPr>
        <p:txBody>
          <a:bodyPr wrap="square" lIns="0">
            <a:noAutofit/>
          </a:bodyPr>
          <a:lstStyle>
            <a:lvl1pPr>
              <a:defRPr sz="999">
                <a:solidFill>
                  <a:srgbClr val="FFFF00"/>
                </a:solidFill>
              </a:defRPr>
            </a:lvl1pPr>
            <a:lvl2pPr>
              <a:defRPr sz="999">
                <a:solidFill>
                  <a:srgbClr val="FFFF00"/>
                </a:solidFill>
              </a:defRPr>
            </a:lvl2pPr>
            <a:lvl3pPr>
              <a:defRPr sz="999">
                <a:solidFill>
                  <a:srgbClr val="FFFF00"/>
                </a:solidFill>
              </a:defRPr>
            </a:lvl3pPr>
            <a:lvl4pPr>
              <a:defRPr sz="999">
                <a:solidFill>
                  <a:srgbClr val="FFFF00"/>
                </a:solidFill>
              </a:defRPr>
            </a:lvl4pPr>
            <a:lvl5pPr>
              <a:defRPr sz="999">
                <a:solidFill>
                  <a:srgbClr val="FFFF00"/>
                </a:solidFill>
              </a:defRPr>
            </a:lvl5pPr>
          </a:lstStyle>
          <a:p>
            <a:r>
              <a:rPr lang="en-US" sz="999" dirty="0">
                <a:solidFill>
                  <a:srgbClr val="FFFF00"/>
                </a:solidFill>
              </a:rPr>
              <a:t>1. GUIDES – To make sure guides are visible, inside the View ribbon, click the Guides checkbox. Then click the icon inside the picture frame to add your logo.</a:t>
            </a:r>
          </a:p>
        </p:txBody>
      </p:sp>
      <p:sp>
        <p:nvSpPr>
          <p:cNvPr id="46" name="Text Placeholder 15">
            <a:extLst>
              <a:ext uri="{FF2B5EF4-FFF2-40B4-BE49-F238E27FC236}">
                <a16:creationId xmlns:a16="http://schemas.microsoft.com/office/drawing/2014/main" id="{68850D03-9432-5045-8A8F-53B324B22A34}"/>
              </a:ext>
            </a:extLst>
          </p:cNvPr>
          <p:cNvSpPr>
            <a:spLocks noGrp="1"/>
          </p:cNvSpPr>
          <p:nvPr>
            <p:ph type="body" sz="quarter" idx="23" hasCustomPrompt="1"/>
          </p:nvPr>
        </p:nvSpPr>
        <p:spPr>
          <a:xfrm>
            <a:off x="7079600" y="1133595"/>
            <a:ext cx="1956826" cy="800175"/>
          </a:xfrm>
        </p:spPr>
        <p:txBody>
          <a:bodyPr lIns="0">
            <a:normAutofit/>
          </a:bodyPr>
          <a:lstStyle>
            <a:lvl1pPr defTabSz="685183">
              <a:lnSpc>
                <a:spcPct val="90000"/>
              </a:lnSpc>
              <a:spcBef>
                <a:spcPts val="749"/>
              </a:spcBef>
              <a:defRPr sz="999">
                <a:solidFill>
                  <a:srgbClr val="FFFF00"/>
                </a:solidFill>
              </a:defRPr>
            </a:lvl1pPr>
            <a:lvl2pPr>
              <a:defRPr sz="999">
                <a:solidFill>
                  <a:srgbClr val="FFFF00"/>
                </a:solidFill>
              </a:defRPr>
            </a:lvl2pPr>
            <a:lvl3pPr>
              <a:defRPr sz="999">
                <a:solidFill>
                  <a:srgbClr val="FFFF00"/>
                </a:solidFill>
              </a:defRPr>
            </a:lvl3pPr>
            <a:lvl4pPr>
              <a:defRPr sz="999">
                <a:solidFill>
                  <a:srgbClr val="FFFF00"/>
                </a:solidFill>
              </a:defRPr>
            </a:lvl4pPr>
            <a:lvl5pPr>
              <a:defRPr sz="999">
                <a:solidFill>
                  <a:srgbClr val="FFFF00"/>
                </a:solidFill>
              </a:defRPr>
            </a:lvl5pPr>
          </a:lstStyle>
          <a:p>
            <a:pPr lvl="0" defTabSz="685183">
              <a:lnSpc>
                <a:spcPct val="90000"/>
              </a:lnSpc>
              <a:spcBef>
                <a:spcPts val="749"/>
              </a:spcBef>
              <a:defRPr/>
            </a:pPr>
            <a:r>
              <a:rPr lang="en-US" sz="999" dirty="0">
                <a:solidFill>
                  <a:srgbClr val="FFFF00"/>
                </a:solidFill>
              </a:rPr>
              <a:t>2. QUALITY – For the sharpest image, we recommend selecting your logo from the </a:t>
            </a:r>
            <a:r>
              <a:rPr lang="en-US" sz="999" dirty="0" err="1">
                <a:solidFill>
                  <a:srgbClr val="FFFF00"/>
                </a:solidFill>
              </a:rPr>
              <a:t>svg</a:t>
            </a:r>
            <a:r>
              <a:rPr lang="en-US" sz="999" dirty="0">
                <a:solidFill>
                  <a:srgbClr val="FFFF00"/>
                </a:solidFill>
              </a:rPr>
              <a:t> folder. Insert the </a:t>
            </a:r>
            <a:r>
              <a:rPr lang="en-US" sz="999" dirty="0" err="1">
                <a:solidFill>
                  <a:srgbClr val="FFFF00"/>
                </a:solidFill>
              </a:rPr>
              <a:t>Uxd-Wht</a:t>
            </a:r>
            <a:r>
              <a:rPr lang="en-US" sz="999" dirty="0">
                <a:solidFill>
                  <a:srgbClr val="FFFF00"/>
                </a:solidFill>
              </a:rPr>
              <a:t> or Unboxed-</a:t>
            </a:r>
            <a:r>
              <a:rPr lang="en-US" sz="999" dirty="0" err="1">
                <a:solidFill>
                  <a:srgbClr val="FFFF00"/>
                </a:solidFill>
              </a:rPr>
              <a:t>WhiteType</a:t>
            </a:r>
            <a:r>
              <a:rPr lang="en-US" sz="999" dirty="0">
                <a:solidFill>
                  <a:srgbClr val="FFFF00"/>
                </a:solidFill>
              </a:rPr>
              <a:t> version and it will appear in the picture frame. </a:t>
            </a:r>
          </a:p>
        </p:txBody>
      </p:sp>
      <p:sp>
        <p:nvSpPr>
          <p:cNvPr id="47" name="Text Placeholder 15">
            <a:extLst>
              <a:ext uri="{FF2B5EF4-FFF2-40B4-BE49-F238E27FC236}">
                <a16:creationId xmlns:a16="http://schemas.microsoft.com/office/drawing/2014/main" id="{5FFB7AB8-AF09-3242-9F35-8B96D8415142}"/>
              </a:ext>
            </a:extLst>
          </p:cNvPr>
          <p:cNvSpPr>
            <a:spLocks noGrp="1"/>
          </p:cNvSpPr>
          <p:nvPr>
            <p:ph type="body" sz="quarter" idx="24" hasCustomPrompt="1"/>
          </p:nvPr>
        </p:nvSpPr>
        <p:spPr>
          <a:xfrm>
            <a:off x="6194854" y="3221443"/>
            <a:ext cx="2841572" cy="1282925"/>
          </a:xfrm>
        </p:spPr>
        <p:txBody>
          <a:bodyPr lIns="0">
            <a:normAutofit/>
          </a:bodyPr>
          <a:lstStyle>
            <a:lvl1pPr defTabSz="685183">
              <a:lnSpc>
                <a:spcPct val="90000"/>
              </a:lnSpc>
              <a:spcBef>
                <a:spcPts val="749"/>
              </a:spcBef>
              <a:defRPr sz="999">
                <a:solidFill>
                  <a:srgbClr val="FFFF00"/>
                </a:solidFill>
              </a:defRPr>
            </a:lvl1pPr>
            <a:lvl2pPr>
              <a:defRPr sz="999">
                <a:solidFill>
                  <a:srgbClr val="FFFF00"/>
                </a:solidFill>
              </a:defRPr>
            </a:lvl2pPr>
            <a:lvl3pPr>
              <a:defRPr sz="999">
                <a:solidFill>
                  <a:srgbClr val="FFFF00"/>
                </a:solidFill>
              </a:defRPr>
            </a:lvl3pPr>
            <a:lvl4pPr>
              <a:defRPr sz="999">
                <a:solidFill>
                  <a:srgbClr val="FFFF00"/>
                </a:solidFill>
              </a:defRPr>
            </a:lvl4pPr>
            <a:lvl5pPr>
              <a:defRPr sz="999">
                <a:solidFill>
                  <a:srgbClr val="FFFF00"/>
                </a:solidFill>
              </a:defRPr>
            </a:lvl5pPr>
          </a:lstStyle>
          <a:p>
            <a:pPr lvl="0"/>
            <a:r>
              <a:rPr lang="en-US" sz="999" dirty="0">
                <a:solidFill>
                  <a:srgbClr val="FFFF00"/>
                </a:solidFill>
              </a:rPr>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48" name="Text Placeholder 15">
            <a:extLst>
              <a:ext uri="{FF2B5EF4-FFF2-40B4-BE49-F238E27FC236}">
                <a16:creationId xmlns:a16="http://schemas.microsoft.com/office/drawing/2014/main" id="{C46B9626-6E96-9340-AF44-2DC0F174B848}"/>
              </a:ext>
            </a:extLst>
          </p:cNvPr>
          <p:cNvSpPr>
            <a:spLocks noGrp="1"/>
          </p:cNvSpPr>
          <p:nvPr>
            <p:ph type="body" sz="quarter" idx="25" hasCustomPrompt="1"/>
          </p:nvPr>
        </p:nvSpPr>
        <p:spPr>
          <a:xfrm>
            <a:off x="6194854" y="4593190"/>
            <a:ext cx="2841572" cy="328075"/>
          </a:xfrm>
        </p:spPr>
        <p:txBody>
          <a:bodyPr lIns="0">
            <a:normAutofit/>
          </a:bodyPr>
          <a:lstStyle>
            <a:lvl1pPr defTabSz="685183">
              <a:lnSpc>
                <a:spcPct val="90000"/>
              </a:lnSpc>
              <a:spcBef>
                <a:spcPts val="749"/>
              </a:spcBef>
              <a:defRPr sz="999">
                <a:solidFill>
                  <a:srgbClr val="FFFF00"/>
                </a:solidFill>
              </a:defRPr>
            </a:lvl1pPr>
            <a:lvl2pPr>
              <a:defRPr sz="999">
                <a:solidFill>
                  <a:srgbClr val="FFFF00"/>
                </a:solidFill>
              </a:defRPr>
            </a:lvl2pPr>
            <a:lvl3pPr>
              <a:defRPr sz="999">
                <a:solidFill>
                  <a:srgbClr val="FFFF00"/>
                </a:solidFill>
              </a:defRPr>
            </a:lvl3pPr>
            <a:lvl4pPr>
              <a:defRPr sz="999">
                <a:solidFill>
                  <a:srgbClr val="FFFF00"/>
                </a:solidFill>
              </a:defRPr>
            </a:lvl4pPr>
            <a:lvl5pPr>
              <a:defRPr sz="999">
                <a:solidFill>
                  <a:srgbClr val="FFFF00"/>
                </a:solidFill>
              </a:defRPr>
            </a:lvl5pPr>
          </a:lstStyle>
          <a:p>
            <a:pPr lvl="0"/>
            <a:r>
              <a:rPr lang="en-US" sz="999" dirty="0">
                <a:solidFill>
                  <a:srgbClr val="FFFF00"/>
                </a:solidFill>
              </a:rPr>
              <a:t>4. POSITION – Align the UCLA logo letters to meet the left guide. </a:t>
            </a:r>
          </a:p>
        </p:txBody>
      </p:sp>
      <p:sp>
        <p:nvSpPr>
          <p:cNvPr id="24" name="Text Placeholder 39">
            <a:extLst>
              <a:ext uri="{FF2B5EF4-FFF2-40B4-BE49-F238E27FC236}">
                <a16:creationId xmlns:a16="http://schemas.microsoft.com/office/drawing/2014/main" id="{C6644CB1-2799-824F-9B38-C3AB81474574}"/>
              </a:ext>
            </a:extLst>
          </p:cNvPr>
          <p:cNvSpPr>
            <a:spLocks noGrp="1"/>
          </p:cNvSpPr>
          <p:nvPr>
            <p:ph type="body" sz="quarter" idx="18" hasCustomPrompt="1"/>
          </p:nvPr>
        </p:nvSpPr>
        <p:spPr>
          <a:xfrm>
            <a:off x="731520" y="4688104"/>
            <a:ext cx="5344710" cy="166071"/>
          </a:xfrm>
        </p:spPr>
        <p:txBody>
          <a:bodyPr wrap="square" lIns="0" tIns="0" bIns="0" anchor="b" anchorCtr="0">
            <a:spAutoFit/>
          </a:bodyPr>
          <a:lstStyle>
            <a:lvl1pPr marL="0" indent="0">
              <a:buNone/>
              <a:defRPr sz="1199"/>
            </a:lvl1pPr>
            <a:lvl2pPr marL="342591" indent="0">
              <a:buNone/>
              <a:defRPr/>
            </a:lvl2pPr>
            <a:lvl3pPr marL="685183" indent="0">
              <a:buNone/>
              <a:defRPr/>
            </a:lvl3pPr>
            <a:lvl4pPr marL="1027774" indent="0">
              <a:buNone/>
              <a:defRPr/>
            </a:lvl4pPr>
            <a:lvl5pPr marL="1370366" indent="0">
              <a:buNone/>
              <a:defRPr/>
            </a:lvl5pPr>
          </a:lstStyle>
          <a:p>
            <a:pPr lvl="0"/>
            <a:r>
              <a:rPr lang="en-US" dirty="0"/>
              <a:t>Title, Department Name</a:t>
            </a:r>
          </a:p>
        </p:txBody>
      </p:sp>
    </p:spTree>
    <p:extLst>
      <p:ext uri="{BB962C8B-B14F-4D97-AF65-F5344CB8AC3E}">
        <p14:creationId xmlns:p14="http://schemas.microsoft.com/office/powerpoint/2010/main" val="3980790531"/>
      </p:ext>
    </p:extLst>
  </p:cSld>
  <p:clrMapOvr>
    <a:masterClrMapping/>
  </p:clrMapOvr>
  <p:extLst>
    <p:ext uri="{DCECCB84-F9BA-43D5-87BE-67443E8EF086}">
      <p15:sldGuideLst xmlns:p15="http://schemas.microsoft.com/office/powerpoint/2012/main">
        <p15:guide id="20" orient="horz" pos="374">
          <p15:clr>
            <a:srgbClr val="FBAE40"/>
          </p15:clr>
        </p15:guide>
        <p15:guide id="21" orient="horz" pos="206">
          <p15:clr>
            <a:srgbClr val="FBAE40"/>
          </p15:clr>
        </p15:guide>
        <p15:guide id="22" pos="45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3885"/>
            <a:ext cx="7680960" cy="525913"/>
          </a:xfrm>
        </p:spPr>
        <p:txBody>
          <a:bodyPr bIns="0" anchor="t" anchorCtr="0">
            <a:spAutoFit/>
          </a:bodyPr>
          <a:lstStyle>
            <a:lvl1pPr algn="ctr">
              <a:defRPr sz="3797" b="1" i="1">
                <a:solidFill>
                  <a:schemeClr val="bg1"/>
                </a:solidFill>
              </a:defRPr>
            </a:lvl1pPr>
          </a:lstStyle>
          <a:p>
            <a:r>
              <a:rPr lang="en-US" dirty="0"/>
              <a:t>Section Divider</a:t>
            </a:r>
          </a:p>
        </p:txBody>
      </p:sp>
      <p:sp>
        <p:nvSpPr>
          <p:cNvPr id="6" name="Text Placeholder 4">
            <a:extLst>
              <a:ext uri="{FF2B5EF4-FFF2-40B4-BE49-F238E27FC236}">
                <a16:creationId xmlns:a16="http://schemas.microsoft.com/office/drawing/2014/main" id="{F189EAFF-696D-0248-AFFA-AAE927E26F96}"/>
              </a:ext>
            </a:extLst>
          </p:cNvPr>
          <p:cNvSpPr>
            <a:spLocks noGrp="1"/>
          </p:cNvSpPr>
          <p:nvPr>
            <p:ph type="body" sz="quarter" idx="20" hasCustomPrompt="1"/>
          </p:nvPr>
        </p:nvSpPr>
        <p:spPr>
          <a:xfrm>
            <a:off x="731520" y="2832017"/>
            <a:ext cx="7680960" cy="221471"/>
          </a:xfrm>
        </p:spPr>
        <p:txBody>
          <a:bodyPr lIns="0" tIns="0" rIns="0" bIns="0" anchor="t" anchorCtr="0">
            <a:spAutoFit/>
          </a:bodyPr>
          <a:lstStyle>
            <a:lvl1pPr algn="ctr">
              <a:defRPr/>
            </a:lvl1pPr>
            <a:lvl2pPr algn="ctr">
              <a:defRPr/>
            </a:lvl2pPr>
            <a:lvl3pPr algn="ctr">
              <a:defRPr/>
            </a:lvl3pPr>
            <a:lvl4pPr algn="ctr">
              <a:defRPr/>
            </a:lvl4pPr>
            <a:lvl5pPr algn="ctr">
              <a:defRPr/>
            </a:lvl5pPr>
          </a:lstStyle>
          <a:p>
            <a:pPr lvl="0"/>
            <a:r>
              <a:rPr lang="en-US" dirty="0"/>
              <a:t>Additional text goes here</a:t>
            </a:r>
          </a:p>
        </p:txBody>
      </p:sp>
      <p:pic>
        <p:nvPicPr>
          <p:cNvPr id="8" name="Logo">
            <a:extLst>
              <a:ext uri="{FF2B5EF4-FFF2-40B4-BE49-F238E27FC236}">
                <a16:creationId xmlns:a16="http://schemas.microsoft.com/office/drawing/2014/main" id="{BC2FB62D-AA28-C648-8D9A-0E5FF26CB3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9" name="Department name placeholder">
            <a:extLst>
              <a:ext uri="{FF2B5EF4-FFF2-40B4-BE49-F238E27FC236}">
                <a16:creationId xmlns:a16="http://schemas.microsoft.com/office/drawing/2014/main" id="{5DCD82B4-E92A-734D-8320-2F72ADF0E473}"/>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1" name="Slide Number Placeholder 5">
            <a:extLst>
              <a:ext uri="{FF2B5EF4-FFF2-40B4-BE49-F238E27FC236}">
                <a16:creationId xmlns:a16="http://schemas.microsoft.com/office/drawing/2014/main" id="{66EA4C0E-6546-1A4F-AF42-99DEDD3547A3}"/>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4283822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w/copy</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1" y="1918463"/>
            <a:ext cx="7314883" cy="222612"/>
          </a:xfrm>
        </p:spPr>
        <p:txBody>
          <a:bodyPr lIns="457200">
            <a:spAutoFit/>
          </a:bodyPr>
          <a:lstStyle>
            <a:lvl1pPr marL="0" indent="0">
              <a:buNone/>
              <a:defRPr b="1" cap="all"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SUBHEAD IF NEEDED</a:t>
            </a:r>
          </a:p>
        </p:txBody>
      </p:sp>
      <p:sp>
        <p:nvSpPr>
          <p:cNvPr id="7" name="Text Placeholder 6">
            <a:extLst>
              <a:ext uri="{FF2B5EF4-FFF2-40B4-BE49-F238E27FC236}">
                <a16:creationId xmlns:a16="http://schemas.microsoft.com/office/drawing/2014/main" id="{16A9AE35-7F73-6044-BF44-6833FBE8EFF5}"/>
              </a:ext>
            </a:extLst>
          </p:cNvPr>
          <p:cNvSpPr>
            <a:spLocks noGrp="1"/>
          </p:cNvSpPr>
          <p:nvPr>
            <p:ph type="body" sz="quarter" idx="13" hasCustomPrompt="1"/>
          </p:nvPr>
        </p:nvSpPr>
        <p:spPr>
          <a:xfrm>
            <a:off x="731838" y="2283885"/>
            <a:ext cx="7315200" cy="664413"/>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pic>
        <p:nvPicPr>
          <p:cNvPr id="8" name="Logo">
            <a:extLst>
              <a:ext uri="{FF2B5EF4-FFF2-40B4-BE49-F238E27FC236}">
                <a16:creationId xmlns:a16="http://schemas.microsoft.com/office/drawing/2014/main" id="{C235F16B-E9E7-BA44-BDB7-6781B7C52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9" name="Department name placeholder">
            <a:extLst>
              <a:ext uri="{FF2B5EF4-FFF2-40B4-BE49-F238E27FC236}">
                <a16:creationId xmlns:a16="http://schemas.microsoft.com/office/drawing/2014/main" id="{912A488A-6869-2D4F-9E13-6DD07A408A4B}"/>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Name (edit in Slide Master)</a:t>
            </a:r>
          </a:p>
        </p:txBody>
      </p:sp>
      <p:sp>
        <p:nvSpPr>
          <p:cNvPr id="10" name="Slide Number Placeholder 5">
            <a:extLst>
              <a:ext uri="{FF2B5EF4-FFF2-40B4-BE49-F238E27FC236}">
                <a16:creationId xmlns:a16="http://schemas.microsoft.com/office/drawing/2014/main" id="{4C6C9CC0-7C6A-1043-84E6-E80163529BC9}"/>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01984151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4"/>
        <p:cNvGrpSpPr/>
        <p:nvPr/>
      </p:nvGrpSpPr>
      <p:grpSpPr>
        <a:xfrm>
          <a:off x="0" y="0"/>
          <a:ext cx="0" cy="0"/>
          <a:chOff x="0" y="0"/>
          <a:chExt cx="0" cy="0"/>
        </a:xfrm>
      </p:grpSpPr>
      <p:sp>
        <p:nvSpPr>
          <p:cNvPr id="35" name="Google Shape;35;p36"/>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6" name="Google Shape;36;p36"/>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mn-lt"/>
                <a:ea typeface="Helvetica Neue"/>
                <a:cs typeface="Helvetica Neue"/>
                <a:sym typeface="Helvetica Neue"/>
              </a:rPr>
              <a:t>Section Divider</a:t>
            </a:r>
            <a:endParaRPr sz="1400" b="0" i="0" u="none" strike="noStrike" cap="none">
              <a:solidFill>
                <a:srgbClr val="000000"/>
              </a:solidFill>
              <a:latin typeface="+mn-lt"/>
              <a:ea typeface="Arial"/>
              <a:cs typeface="Arial"/>
              <a:sym typeface="Arial"/>
            </a:endParaRPr>
          </a:p>
        </p:txBody>
      </p:sp>
      <p:sp>
        <p:nvSpPr>
          <p:cNvPr id="37" name="Google Shape;37;p36"/>
          <p:cNvSpPr txBox="1">
            <a:spLocks noGrp="1"/>
          </p:cNvSpPr>
          <p:nvPr>
            <p:ph type="body" idx="1"/>
          </p:nvPr>
        </p:nvSpPr>
        <p:spPr>
          <a:xfrm>
            <a:off x="640079" y="2651760"/>
            <a:ext cx="7772400" cy="324191"/>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750"/>
              </a:spcBef>
              <a:spcAft>
                <a:spcPts val="0"/>
              </a:spcAft>
              <a:buClr>
                <a:schemeClr val="lt1"/>
              </a:buClr>
              <a:buSzPts val="1600"/>
              <a:buFont typeface="Helvetica Neue"/>
              <a:buNone/>
              <a:defRPr sz="1600" b="1" i="0" cap="none">
                <a:solidFill>
                  <a:schemeClr val="lt1"/>
                </a:solidFill>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1400"/>
              <a:buFont typeface="Helvetica Neue"/>
              <a:buNone/>
              <a:defRPr b="1"/>
            </a:lvl2pPr>
            <a:lvl3pPr marL="1371600" lvl="2" indent="-228600" algn="l">
              <a:lnSpc>
                <a:spcPct val="90000"/>
              </a:lnSpc>
              <a:spcBef>
                <a:spcPts val="375"/>
              </a:spcBef>
              <a:spcAft>
                <a:spcPts val="0"/>
              </a:spcAft>
              <a:buClr>
                <a:schemeClr val="lt1"/>
              </a:buClr>
              <a:buSzPts val="1400"/>
              <a:buFont typeface="Helvetica Neue"/>
              <a:buNone/>
              <a:defRPr b="1"/>
            </a:lvl3pPr>
            <a:lvl4pPr marL="1828800" lvl="3" indent="-228600" algn="l">
              <a:lnSpc>
                <a:spcPct val="90000"/>
              </a:lnSpc>
              <a:spcBef>
                <a:spcPts val="375"/>
              </a:spcBef>
              <a:spcAft>
                <a:spcPts val="0"/>
              </a:spcAft>
              <a:buClr>
                <a:schemeClr val="lt1"/>
              </a:buClr>
              <a:buSzPts val="1400"/>
              <a:buFont typeface="Helvetica Neue"/>
              <a:buNone/>
              <a:defRPr b="1"/>
            </a:lvl4pPr>
            <a:lvl5pPr marL="2286000" lvl="4" indent="-228600" algn="l">
              <a:lnSpc>
                <a:spcPct val="90000"/>
              </a:lnSpc>
              <a:spcBef>
                <a:spcPts val="375"/>
              </a:spcBef>
              <a:spcAft>
                <a:spcPts val="0"/>
              </a:spcAft>
              <a:buClr>
                <a:schemeClr val="lt1"/>
              </a:buClr>
              <a:buSzPts val="1400"/>
              <a:buFont typeface="Helvetica Neue"/>
              <a:buNone/>
              <a:defRPr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36"/>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9" name="Google Shape;39;p36"/>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442942"/>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7" name="Logo">
            <a:extLst>
              <a:ext uri="{FF2B5EF4-FFF2-40B4-BE49-F238E27FC236}">
                <a16:creationId xmlns:a16="http://schemas.microsoft.com/office/drawing/2014/main" id="{3CFA3ECD-99AD-4E49-9B46-9A02286F8C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9" name="Department name placeholder">
            <a:extLst>
              <a:ext uri="{FF2B5EF4-FFF2-40B4-BE49-F238E27FC236}">
                <a16:creationId xmlns:a16="http://schemas.microsoft.com/office/drawing/2014/main" id="{B2CC8341-58A3-1844-B88A-0181C3E4EEDF}"/>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683381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w/two columns</a:t>
            </a:r>
          </a:p>
        </p:txBody>
      </p:sp>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731520" y="1918463"/>
            <a:ext cx="3566160" cy="222612"/>
          </a:xfrm>
        </p:spPr>
        <p:txBody>
          <a:bodyPr lIns="457200" tIns="0" rIns="0" bIns="0">
            <a:spAutoFit/>
          </a:bodyPr>
          <a:lstStyle>
            <a:lvl1pPr marL="0" indent="0">
              <a:buNone/>
              <a:defRPr b="1" cap="all"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SUBHEAD Column </a:t>
            </a:r>
            <a:r>
              <a:rPr lang="en-US" dirty="0" err="1"/>
              <a:t>ONe</a:t>
            </a:r>
            <a:endParaRPr lang="en-US" dirty="0"/>
          </a:p>
        </p:txBody>
      </p:sp>
      <p:sp>
        <p:nvSpPr>
          <p:cNvPr id="7" name="Text Placeholder 15">
            <a:extLst>
              <a:ext uri="{FF2B5EF4-FFF2-40B4-BE49-F238E27FC236}">
                <a16:creationId xmlns:a16="http://schemas.microsoft.com/office/drawing/2014/main" id="{F830867C-9860-A540-B2F8-B4F1E5421A7C}"/>
              </a:ext>
            </a:extLst>
          </p:cNvPr>
          <p:cNvSpPr>
            <a:spLocks noGrp="1"/>
          </p:cNvSpPr>
          <p:nvPr>
            <p:ph type="body" sz="quarter" idx="13" hasCustomPrompt="1"/>
          </p:nvPr>
        </p:nvSpPr>
        <p:spPr>
          <a:xfrm>
            <a:off x="4480560" y="1918463"/>
            <a:ext cx="3566160" cy="222612"/>
          </a:xfrm>
        </p:spPr>
        <p:txBody>
          <a:bodyPr lIns="457200" tIns="0" rIns="0" bIns="0">
            <a:spAutoFit/>
          </a:bodyPr>
          <a:lstStyle>
            <a:lvl1pPr marL="0" indent="0">
              <a:buNone/>
              <a:defRPr b="1" cap="all"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SUBHEAD Column Two</a:t>
            </a:r>
          </a:p>
        </p:txBody>
      </p:sp>
      <p:sp>
        <p:nvSpPr>
          <p:cNvPr id="9" name="Text Placeholder 6">
            <a:extLst>
              <a:ext uri="{FF2B5EF4-FFF2-40B4-BE49-F238E27FC236}">
                <a16:creationId xmlns:a16="http://schemas.microsoft.com/office/drawing/2014/main" id="{58655711-A5BA-0340-8B5D-3721C36F5FE6}"/>
              </a:ext>
            </a:extLst>
          </p:cNvPr>
          <p:cNvSpPr>
            <a:spLocks noGrp="1"/>
          </p:cNvSpPr>
          <p:nvPr>
            <p:ph type="body" sz="quarter" idx="15" hasCustomPrompt="1"/>
          </p:nvPr>
        </p:nvSpPr>
        <p:spPr>
          <a:xfrm>
            <a:off x="731838" y="2283885"/>
            <a:ext cx="3566160" cy="1107354"/>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
        <p:nvSpPr>
          <p:cNvPr id="10" name="Text Placeholder 6">
            <a:extLst>
              <a:ext uri="{FF2B5EF4-FFF2-40B4-BE49-F238E27FC236}">
                <a16:creationId xmlns:a16="http://schemas.microsoft.com/office/drawing/2014/main" id="{6377D75B-88A1-8E47-BB90-9C926877E2A0}"/>
              </a:ext>
            </a:extLst>
          </p:cNvPr>
          <p:cNvSpPr>
            <a:spLocks noGrp="1"/>
          </p:cNvSpPr>
          <p:nvPr>
            <p:ph type="body" sz="quarter" idx="16" hasCustomPrompt="1"/>
          </p:nvPr>
        </p:nvSpPr>
        <p:spPr>
          <a:xfrm>
            <a:off x="4480560" y="2283885"/>
            <a:ext cx="3566160" cy="1107354"/>
          </a:xfrm>
        </p:spPr>
        <p:txBody>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BFF1E592-52C2-4640-A5EE-A71FA414C5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4" name="Department name placeholder">
            <a:extLst>
              <a:ext uri="{FF2B5EF4-FFF2-40B4-BE49-F238E27FC236}">
                <a16:creationId xmlns:a16="http://schemas.microsoft.com/office/drawing/2014/main" id="{DDD185D4-EA97-E743-A9B9-4CD1F1BD8574}"/>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5" name="Slide Number Placeholder 5">
            <a:extLst>
              <a:ext uri="{FF2B5EF4-FFF2-40B4-BE49-F238E27FC236}">
                <a16:creationId xmlns:a16="http://schemas.microsoft.com/office/drawing/2014/main" id="{15EA7B53-4608-C149-A461-5D00A7C21384}"/>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41388867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eader w/two bullet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w/two bullet columns</a:t>
            </a:r>
          </a:p>
        </p:txBody>
      </p:sp>
      <p:sp>
        <p:nvSpPr>
          <p:cNvPr id="7" name="Text Placeholder 6">
            <a:extLst>
              <a:ext uri="{FF2B5EF4-FFF2-40B4-BE49-F238E27FC236}">
                <a16:creationId xmlns:a16="http://schemas.microsoft.com/office/drawing/2014/main" id="{819E5FAE-7645-C34B-94C3-69C37891FB84}"/>
              </a:ext>
            </a:extLst>
          </p:cNvPr>
          <p:cNvSpPr>
            <a:spLocks noGrp="1"/>
          </p:cNvSpPr>
          <p:nvPr>
            <p:ph type="body" sz="quarter" idx="13" hasCustomPrompt="1"/>
          </p:nvPr>
        </p:nvSpPr>
        <p:spPr>
          <a:xfrm>
            <a:off x="731838" y="1918464"/>
            <a:ext cx="3566160" cy="664413"/>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9" name="Text Placeholder 6">
            <a:extLst>
              <a:ext uri="{FF2B5EF4-FFF2-40B4-BE49-F238E27FC236}">
                <a16:creationId xmlns:a16="http://schemas.microsoft.com/office/drawing/2014/main" id="{6466192A-B18D-6B4F-B810-262A070288A2}"/>
              </a:ext>
            </a:extLst>
          </p:cNvPr>
          <p:cNvSpPr>
            <a:spLocks noGrp="1"/>
          </p:cNvSpPr>
          <p:nvPr>
            <p:ph type="body" sz="quarter" idx="14" hasCustomPrompt="1"/>
          </p:nvPr>
        </p:nvSpPr>
        <p:spPr>
          <a:xfrm>
            <a:off x="4480560" y="1918464"/>
            <a:ext cx="3566160" cy="664413"/>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pic>
        <p:nvPicPr>
          <p:cNvPr id="8" name="Logo">
            <a:extLst>
              <a:ext uri="{FF2B5EF4-FFF2-40B4-BE49-F238E27FC236}">
                <a16:creationId xmlns:a16="http://schemas.microsoft.com/office/drawing/2014/main" id="{E8C2CC86-6EE8-8D49-B3B0-DBF61BC4AA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0" name="Department name placeholder">
            <a:extLst>
              <a:ext uri="{FF2B5EF4-FFF2-40B4-BE49-F238E27FC236}">
                <a16:creationId xmlns:a16="http://schemas.microsoft.com/office/drawing/2014/main" id="{AFB9229E-2D91-2F49-ABFD-B283E94DDAD8}"/>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1" name="Slide Number Placeholder 5">
            <a:extLst>
              <a:ext uri="{FF2B5EF4-FFF2-40B4-BE49-F238E27FC236}">
                <a16:creationId xmlns:a16="http://schemas.microsoft.com/office/drawing/2014/main" id="{5DDAEFB0-0F74-E646-9CF2-AAE738BC733F}"/>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450295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er w/number callouts">
    <p:spTree>
      <p:nvGrpSpPr>
        <p:cNvPr id="1" name=""/>
        <p:cNvGrpSpPr/>
        <p:nvPr/>
      </p:nvGrpSpPr>
      <p:grpSpPr>
        <a:xfrm>
          <a:off x="0" y="0"/>
          <a:ext cx="0" cy="0"/>
          <a:chOff x="0" y="0"/>
          <a:chExt cx="0" cy="0"/>
        </a:xfrm>
      </p:grpSpPr>
      <p:sp>
        <p:nvSpPr>
          <p:cNvPr id="20" name="Label Placeholder 15">
            <a:extLst>
              <a:ext uri="{FF2B5EF4-FFF2-40B4-BE49-F238E27FC236}">
                <a16:creationId xmlns:a16="http://schemas.microsoft.com/office/drawing/2014/main" id="{393FEC69-576E-5A41-A66C-343864F51003}"/>
              </a:ext>
            </a:extLst>
          </p:cNvPr>
          <p:cNvSpPr>
            <a:spLocks noGrp="1"/>
          </p:cNvSpPr>
          <p:nvPr>
            <p:ph type="body" sz="quarter" idx="17" hasCustomPrompt="1"/>
          </p:nvPr>
        </p:nvSpPr>
        <p:spPr>
          <a:xfrm>
            <a:off x="1977469" y="3652562"/>
            <a:ext cx="1818445" cy="194810"/>
          </a:xfrm>
        </p:spPr>
        <p:txBody>
          <a:bodyPr wrap="square" lIns="0" tIns="0" rIns="0" bIns="0" anchor="t" anchorCtr="0">
            <a:spAutoFit/>
          </a:bodyPr>
          <a:lstStyle>
            <a:lvl1pPr marL="0" indent="0" algn="ctr">
              <a:buNone/>
              <a:defRPr sz="1399"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Label goes here</a:t>
            </a:r>
          </a:p>
        </p:txBody>
      </p:sp>
      <p:sp>
        <p:nvSpPr>
          <p:cNvPr id="16" name="Data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2725025" y="2089156"/>
            <a:ext cx="783869" cy="1522083"/>
          </a:xfrm>
        </p:spPr>
        <p:txBody>
          <a:bodyPr wrap="none" lIns="0" anchor="b" anchorCtr="0">
            <a:spAutoFit/>
          </a:bodyPr>
          <a:lstStyle>
            <a:lvl1pPr marL="0" indent="0" algn="l">
              <a:buNone/>
              <a:defRPr sz="10990"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1</a:t>
            </a:r>
          </a:p>
        </p:txBody>
      </p:sp>
      <p:sp>
        <p:nvSpPr>
          <p:cNvPr id="19" name="# symbol Placeholder 15">
            <a:extLst>
              <a:ext uri="{FF2B5EF4-FFF2-40B4-BE49-F238E27FC236}">
                <a16:creationId xmlns:a16="http://schemas.microsoft.com/office/drawing/2014/main" id="{75006981-AE6F-ED48-9FDA-C84F313AB315}"/>
              </a:ext>
            </a:extLst>
          </p:cNvPr>
          <p:cNvSpPr>
            <a:spLocks noGrp="1"/>
          </p:cNvSpPr>
          <p:nvPr>
            <p:ph type="body" sz="quarter" idx="16" hasCustomPrompt="1"/>
          </p:nvPr>
        </p:nvSpPr>
        <p:spPr>
          <a:xfrm>
            <a:off x="2266287" y="2596281"/>
            <a:ext cx="428002" cy="1014958"/>
          </a:xfrm>
        </p:spPr>
        <p:txBody>
          <a:bodyPr wrap="none" lIns="0" bIns="182880" anchor="b" anchorCtr="0">
            <a:spAutoFit/>
          </a:bodyPr>
          <a:lstStyle>
            <a:lvl1pPr marL="0" indent="0" algn="r">
              <a:buNone/>
              <a:defRPr sz="5995"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a:t>
            </a:r>
          </a:p>
        </p:txBody>
      </p:sp>
      <p:sp>
        <p:nvSpPr>
          <p:cNvPr id="21" name="Label Placeholder 15">
            <a:extLst>
              <a:ext uri="{FF2B5EF4-FFF2-40B4-BE49-F238E27FC236}">
                <a16:creationId xmlns:a16="http://schemas.microsoft.com/office/drawing/2014/main" id="{281D7D63-1772-2548-8E9D-38CC73E7E410}"/>
              </a:ext>
            </a:extLst>
          </p:cNvPr>
          <p:cNvSpPr>
            <a:spLocks noGrp="1"/>
          </p:cNvSpPr>
          <p:nvPr>
            <p:ph type="body" sz="quarter" idx="18" hasCustomPrompt="1"/>
          </p:nvPr>
        </p:nvSpPr>
        <p:spPr>
          <a:xfrm>
            <a:off x="6019270" y="3652562"/>
            <a:ext cx="1818445" cy="194810"/>
          </a:xfrm>
        </p:spPr>
        <p:txBody>
          <a:bodyPr wrap="square" lIns="0" tIns="0" rIns="0" bIns="0" anchor="t" anchorCtr="0">
            <a:spAutoFit/>
          </a:bodyPr>
          <a:lstStyle>
            <a:lvl1pPr marL="0" indent="0" algn="ctr">
              <a:buNone/>
              <a:defRPr sz="1399"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Label goes here</a:t>
            </a:r>
          </a:p>
        </p:txBody>
      </p:sp>
      <p:sp>
        <p:nvSpPr>
          <p:cNvPr id="14" name="Data Placeholder 15">
            <a:extLst>
              <a:ext uri="{FF2B5EF4-FFF2-40B4-BE49-F238E27FC236}">
                <a16:creationId xmlns:a16="http://schemas.microsoft.com/office/drawing/2014/main" id="{0D991CE4-8961-6642-9F1F-CD254B61DBC1}"/>
              </a:ext>
            </a:extLst>
          </p:cNvPr>
          <p:cNvSpPr>
            <a:spLocks noGrp="1"/>
          </p:cNvSpPr>
          <p:nvPr>
            <p:ph type="body" sz="quarter" idx="14" hasCustomPrompt="1"/>
          </p:nvPr>
        </p:nvSpPr>
        <p:spPr>
          <a:xfrm>
            <a:off x="6144624" y="2080698"/>
            <a:ext cx="1567737" cy="1530541"/>
          </a:xfrm>
        </p:spPr>
        <p:txBody>
          <a:bodyPr wrap="none" lIns="0" anchor="b" anchorCtr="0">
            <a:spAutoFit/>
          </a:bodyPr>
          <a:lstStyle>
            <a:lvl1pPr marL="0" indent="0" algn="ctr">
              <a:buNone/>
              <a:defRPr sz="10990" b="0" cap="none" baseline="0"/>
            </a:lvl1pPr>
            <a:lvl2pPr marL="342591" indent="0">
              <a:buNone/>
              <a:defRPr b="1" cap="all" baseline="0"/>
            </a:lvl2pPr>
            <a:lvl3pPr marL="685183" indent="0">
              <a:buNone/>
              <a:defRPr b="1" cap="all" baseline="0"/>
            </a:lvl3pPr>
            <a:lvl4pPr marL="1027774" indent="0">
              <a:buNone/>
              <a:defRPr b="1" cap="all" baseline="0"/>
            </a:lvl4pPr>
            <a:lvl5pPr marL="1370366" indent="0">
              <a:buNone/>
              <a:defRPr b="1" cap="all" baseline="0"/>
            </a:lvl5pPr>
          </a:lstStyle>
          <a:p>
            <a:pPr lvl="0"/>
            <a:r>
              <a:rPr lang="en-US" dirty="0"/>
              <a:t>80</a:t>
            </a:r>
          </a:p>
        </p:txBody>
      </p:sp>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w/number callouts</a:t>
            </a:r>
          </a:p>
        </p:txBody>
      </p:sp>
      <p:pic>
        <p:nvPicPr>
          <p:cNvPr id="10" name="Logo">
            <a:extLst>
              <a:ext uri="{FF2B5EF4-FFF2-40B4-BE49-F238E27FC236}">
                <a16:creationId xmlns:a16="http://schemas.microsoft.com/office/drawing/2014/main" id="{8441B478-1152-394B-84AB-C8F4E165E8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1" name="Department name placeholder">
            <a:extLst>
              <a:ext uri="{FF2B5EF4-FFF2-40B4-BE49-F238E27FC236}">
                <a16:creationId xmlns:a16="http://schemas.microsoft.com/office/drawing/2014/main" id="{474B7B78-DA36-9C4B-B347-DA8B9C638C75}"/>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5" name="Slide Number Placeholder 5">
            <a:extLst>
              <a:ext uri="{FF2B5EF4-FFF2-40B4-BE49-F238E27FC236}">
                <a16:creationId xmlns:a16="http://schemas.microsoft.com/office/drawing/2014/main" id="{23BBF643-0C0D-534A-AFF6-F06A92FB4C73}"/>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612363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w/table</a:t>
            </a:r>
          </a:p>
        </p:txBody>
      </p:sp>
      <p:sp>
        <p:nvSpPr>
          <p:cNvPr id="4" name="Rectangle 3">
            <a:extLst>
              <a:ext uri="{FF2B5EF4-FFF2-40B4-BE49-F238E27FC236}">
                <a16:creationId xmlns:a16="http://schemas.microsoft.com/office/drawing/2014/main" id="{C8B25AD7-E7BA-A04B-8087-8B406EFE55BC}"/>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7" name="Rectangle 6">
            <a:extLst>
              <a:ext uri="{FF2B5EF4-FFF2-40B4-BE49-F238E27FC236}">
                <a16:creationId xmlns:a16="http://schemas.microsoft.com/office/drawing/2014/main" id="{3B13B9C0-57DF-AA43-A71D-A22B60BD29B3}"/>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8" name="Rectangle 7">
            <a:extLst>
              <a:ext uri="{FF2B5EF4-FFF2-40B4-BE49-F238E27FC236}">
                <a16:creationId xmlns:a16="http://schemas.microsoft.com/office/drawing/2014/main" id="{C8E10888-1D89-B343-8141-C3F85EC8E2B6}"/>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0" name="Rectangle 9">
            <a:extLst>
              <a:ext uri="{FF2B5EF4-FFF2-40B4-BE49-F238E27FC236}">
                <a16:creationId xmlns:a16="http://schemas.microsoft.com/office/drawing/2014/main" id="{54DB9779-D88F-584E-A4C8-9519B79881C5}"/>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1" name="Rectangle 10">
            <a:extLst>
              <a:ext uri="{FF2B5EF4-FFF2-40B4-BE49-F238E27FC236}">
                <a16:creationId xmlns:a16="http://schemas.microsoft.com/office/drawing/2014/main" id="{3C82E566-6216-BE40-8CBE-9B7D64ABE695}"/>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4" name="Rectangle 13">
            <a:extLst>
              <a:ext uri="{FF2B5EF4-FFF2-40B4-BE49-F238E27FC236}">
                <a16:creationId xmlns:a16="http://schemas.microsoft.com/office/drawing/2014/main" id="{58C30AA6-B15B-4A46-8580-0E42ECDFF071}"/>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6" name="Table Placeholder 4">
            <a:extLst>
              <a:ext uri="{FF2B5EF4-FFF2-40B4-BE49-F238E27FC236}">
                <a16:creationId xmlns:a16="http://schemas.microsoft.com/office/drawing/2014/main" id="{3EE0CC54-DED3-C64F-98AE-A20D7062CE1E}"/>
              </a:ext>
            </a:extLst>
          </p:cNvPr>
          <p:cNvSpPr>
            <a:spLocks noGrp="1"/>
          </p:cNvSpPr>
          <p:nvPr>
            <p:ph type="tbl" sz="quarter" idx="13"/>
          </p:nvPr>
        </p:nvSpPr>
        <p:spPr>
          <a:xfrm>
            <a:off x="1188720" y="1918463"/>
            <a:ext cx="6400800" cy="221471"/>
          </a:xfrm>
        </p:spPr>
        <p:txBody>
          <a:bodyPr lIns="0" tIns="0" anchor="t" anchorCtr="0"/>
          <a:lstStyle>
            <a:lvl1pPr marL="0" indent="0" algn="ctr">
              <a:buFont typeface="Arial" panose="020B0604020202020204" pitchFamily="34" charset="0"/>
              <a:buNone/>
              <a:defRPr/>
            </a:lvl1pPr>
          </a:lstStyle>
          <a:p>
            <a:r>
              <a:rPr lang="en-US"/>
              <a:t>Click icon to add table</a:t>
            </a:r>
            <a:endParaRPr lang="en-US" dirty="0"/>
          </a:p>
        </p:txBody>
      </p:sp>
      <p:sp>
        <p:nvSpPr>
          <p:cNvPr id="15" name="Text Placeholder 3">
            <a:extLst>
              <a:ext uri="{FF2B5EF4-FFF2-40B4-BE49-F238E27FC236}">
                <a16:creationId xmlns:a16="http://schemas.microsoft.com/office/drawing/2014/main" id="{E5A54539-5A0E-AF43-BF16-C1D365082811}"/>
              </a:ext>
            </a:extLst>
          </p:cNvPr>
          <p:cNvSpPr>
            <a:spLocks noGrp="1"/>
          </p:cNvSpPr>
          <p:nvPr>
            <p:ph type="body" sz="quarter" idx="12" hasCustomPrompt="1"/>
          </p:nvPr>
        </p:nvSpPr>
        <p:spPr>
          <a:xfrm>
            <a:off x="759998" y="521129"/>
            <a:ext cx="6727082" cy="307492"/>
          </a:xfrm>
        </p:spPr>
        <p:txBody>
          <a:bodyPr wrap="square" lIns="0">
            <a:spAutoFit/>
          </a:bodyPr>
          <a:lstStyle>
            <a:lvl1pPr marL="0" indent="0" algn="l">
              <a:lnSpc>
                <a:spcPct val="100000"/>
              </a:lnSpc>
              <a:buNone/>
              <a:defRPr sz="999" b="0">
                <a:solidFill>
                  <a:srgbClr val="FFFF00"/>
                </a:solidFill>
              </a:defRPr>
            </a:lvl1pPr>
            <a:lvl2pPr marL="342591" indent="0">
              <a:buNone/>
              <a:defRPr>
                <a:solidFill>
                  <a:srgbClr val="FF0000"/>
                </a:solidFill>
              </a:defRPr>
            </a:lvl2pPr>
            <a:lvl3pPr marL="685183" indent="0">
              <a:buNone/>
              <a:defRPr>
                <a:solidFill>
                  <a:srgbClr val="FF0000"/>
                </a:solidFill>
              </a:defRPr>
            </a:lvl3pPr>
            <a:lvl4pPr marL="1027774" indent="0">
              <a:buNone/>
              <a:defRPr>
                <a:solidFill>
                  <a:srgbClr val="FF0000"/>
                </a:solidFill>
              </a:defRPr>
            </a:lvl4pPr>
            <a:lvl5pPr marL="1370366" indent="0">
              <a:buNone/>
              <a:defRPr>
                <a:solidFill>
                  <a:srgbClr val="FF0000"/>
                </a:solidFill>
              </a:defRPr>
            </a:lvl5pPr>
          </a:lstStyle>
          <a:p>
            <a:pPr lvl="0"/>
            <a:r>
              <a:rPr lang="en-US" dirty="0"/>
              <a:t>Input data using custom table below. If you’re not sure you’ll need this table, we recommend HIDING the slide temporarily instead of deleting it. If deleted, the custom table can be recovered from the master source file. </a:t>
            </a:r>
          </a:p>
        </p:txBody>
      </p:sp>
      <p:sp>
        <p:nvSpPr>
          <p:cNvPr id="17" name="Rectangle 16">
            <a:extLst>
              <a:ext uri="{FF2B5EF4-FFF2-40B4-BE49-F238E27FC236}">
                <a16:creationId xmlns:a16="http://schemas.microsoft.com/office/drawing/2014/main" id="{743F28BE-831B-9F45-9947-91A1DC32E532}"/>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8" name="Rectangle 17">
            <a:extLst>
              <a:ext uri="{FF2B5EF4-FFF2-40B4-BE49-F238E27FC236}">
                <a16:creationId xmlns:a16="http://schemas.microsoft.com/office/drawing/2014/main" id="{3600132D-F76F-2041-98B4-30EF02414C64}"/>
              </a:ext>
            </a:extLst>
          </p:cNvPr>
          <p:cNvSpPr/>
          <p:nvPr/>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9" name="Rectangle 18">
            <a:extLst>
              <a:ext uri="{FF2B5EF4-FFF2-40B4-BE49-F238E27FC236}">
                <a16:creationId xmlns:a16="http://schemas.microsoft.com/office/drawing/2014/main" id="{F6AA3831-6E5F-C34F-B67E-D20383150C7E}"/>
              </a:ext>
            </a:extLst>
          </p:cNvPr>
          <p:cNvSpPr/>
          <p:nvPr userDrawn="1"/>
        </p:nvSpPr>
        <p:spPr>
          <a:xfrm>
            <a:off x="759999" y="1770284"/>
            <a:ext cx="3657600" cy="2415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pic>
        <p:nvPicPr>
          <p:cNvPr id="20" name="Logo">
            <a:extLst>
              <a:ext uri="{FF2B5EF4-FFF2-40B4-BE49-F238E27FC236}">
                <a16:creationId xmlns:a16="http://schemas.microsoft.com/office/drawing/2014/main" id="{C765D2F7-E601-B94C-AC9B-73DF064C7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21" name="Department name placeholder">
            <a:extLst>
              <a:ext uri="{FF2B5EF4-FFF2-40B4-BE49-F238E27FC236}">
                <a16:creationId xmlns:a16="http://schemas.microsoft.com/office/drawing/2014/main" id="{C2868638-565D-DF45-86BE-96A429F4DAB9}"/>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22" name="Slide Number Placeholder 5">
            <a:extLst>
              <a:ext uri="{FF2B5EF4-FFF2-40B4-BE49-F238E27FC236}">
                <a16:creationId xmlns:a16="http://schemas.microsoft.com/office/drawing/2014/main" id="{1F8D13AB-AD1D-2D40-AC95-8C305CF8D96B}"/>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956274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er w/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w/chart</a:t>
            </a:r>
          </a:p>
        </p:txBody>
      </p:sp>
      <p:sp>
        <p:nvSpPr>
          <p:cNvPr id="6" name="Text Placeholder 3">
            <a:extLst>
              <a:ext uri="{FF2B5EF4-FFF2-40B4-BE49-F238E27FC236}">
                <a16:creationId xmlns:a16="http://schemas.microsoft.com/office/drawing/2014/main" id="{CA0894B0-3844-5F4F-9E2C-D2F524EAAF98}"/>
              </a:ext>
            </a:extLst>
          </p:cNvPr>
          <p:cNvSpPr>
            <a:spLocks noGrp="1"/>
          </p:cNvSpPr>
          <p:nvPr>
            <p:ph type="body" sz="quarter" idx="12" hasCustomPrompt="1"/>
          </p:nvPr>
        </p:nvSpPr>
        <p:spPr>
          <a:xfrm>
            <a:off x="760000" y="521129"/>
            <a:ext cx="6829521" cy="307492"/>
          </a:xfrm>
        </p:spPr>
        <p:txBody>
          <a:bodyPr wrap="square" lIns="0">
            <a:spAutoFit/>
          </a:bodyPr>
          <a:lstStyle>
            <a:lvl1pPr marL="0" indent="0" algn="l">
              <a:lnSpc>
                <a:spcPct val="100000"/>
              </a:lnSpc>
              <a:buNone/>
              <a:defRPr sz="999" b="0">
                <a:solidFill>
                  <a:srgbClr val="FFFF00"/>
                </a:solidFill>
              </a:defRPr>
            </a:lvl1pPr>
            <a:lvl2pPr marL="342591" indent="0">
              <a:buNone/>
              <a:defRPr>
                <a:solidFill>
                  <a:srgbClr val="FF0000"/>
                </a:solidFill>
              </a:defRPr>
            </a:lvl2pPr>
            <a:lvl3pPr marL="685183" indent="0">
              <a:buNone/>
              <a:defRPr>
                <a:solidFill>
                  <a:srgbClr val="FF0000"/>
                </a:solidFill>
              </a:defRPr>
            </a:lvl3pPr>
            <a:lvl4pPr marL="1027774" indent="0">
              <a:buNone/>
              <a:defRPr>
                <a:solidFill>
                  <a:srgbClr val="FF0000"/>
                </a:solidFill>
              </a:defRPr>
            </a:lvl4pPr>
            <a:lvl5pPr marL="1370366" indent="0">
              <a:buNone/>
              <a:defRPr>
                <a:solidFill>
                  <a:srgbClr val="FF0000"/>
                </a:solidFill>
              </a:defRPr>
            </a:lvl5pPr>
          </a:lstStyle>
          <a:p>
            <a:pPr lvl="0"/>
            <a:r>
              <a:rPr lang="en-US" dirty="0"/>
              <a:t>Input label data using the custom chart below. If you’re not sure you’ll need this chart, we recommend HIDING the slide temporarily instead of deleting it. If deleted, the custom chart can be recovered from the master source file. </a:t>
            </a:r>
          </a:p>
        </p:txBody>
      </p:sp>
      <p:sp>
        <p:nvSpPr>
          <p:cNvPr id="7" name="Chart Placeholder 3">
            <a:extLst>
              <a:ext uri="{FF2B5EF4-FFF2-40B4-BE49-F238E27FC236}">
                <a16:creationId xmlns:a16="http://schemas.microsoft.com/office/drawing/2014/main" id="{036322EB-1661-5849-9980-8B3543AA23E3}"/>
              </a:ext>
            </a:extLst>
          </p:cNvPr>
          <p:cNvSpPr>
            <a:spLocks noGrp="1"/>
          </p:cNvSpPr>
          <p:nvPr>
            <p:ph type="chart" sz="quarter" idx="14"/>
          </p:nvPr>
        </p:nvSpPr>
        <p:spPr>
          <a:xfrm>
            <a:off x="731520" y="1918463"/>
            <a:ext cx="7315200" cy="221471"/>
          </a:xfrm>
        </p:spPr>
        <p:txBody>
          <a:bodyPr lIns="0" tIns="0" anchor="t" anchorCtr="0"/>
          <a:lstStyle>
            <a:lvl1pPr algn="ctr">
              <a:defRPr/>
            </a:lvl1pPr>
          </a:lstStyle>
          <a:p>
            <a:r>
              <a:rPr lang="en-US"/>
              <a:t>Click icon to add chart</a:t>
            </a:r>
            <a:endParaRPr lang="en-US" dirty="0"/>
          </a:p>
        </p:txBody>
      </p:sp>
      <p:pic>
        <p:nvPicPr>
          <p:cNvPr id="8" name="Logo">
            <a:extLst>
              <a:ext uri="{FF2B5EF4-FFF2-40B4-BE49-F238E27FC236}">
                <a16:creationId xmlns:a16="http://schemas.microsoft.com/office/drawing/2014/main" id="{62392081-5324-0143-B4AD-728AB4C71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9" name="Department name placeholder">
            <a:extLst>
              <a:ext uri="{FF2B5EF4-FFF2-40B4-BE49-F238E27FC236}">
                <a16:creationId xmlns:a16="http://schemas.microsoft.com/office/drawing/2014/main" id="{CF415C97-93C6-3E4E-A298-5DF157A4F714}"/>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10" name="Slide Number Placeholder 5">
            <a:extLst>
              <a:ext uri="{FF2B5EF4-FFF2-40B4-BE49-F238E27FC236}">
                <a16:creationId xmlns:a16="http://schemas.microsoft.com/office/drawing/2014/main" id="{5EC15C0B-E7DC-D140-B556-0D7884825EF9}"/>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854215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er w/on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5538728" y="0"/>
            <a:ext cx="2638543" cy="221471"/>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0C5033AD-6FA7-7743-93B8-5E99DF3F1E0B}"/>
              </a:ext>
            </a:extLst>
          </p:cNvPr>
          <p:cNvSpPr>
            <a:spLocks noGrp="1"/>
          </p:cNvSpPr>
          <p:nvPr>
            <p:ph type="title" hasCustomPrompt="1"/>
          </p:nvPr>
        </p:nvSpPr>
        <p:spPr>
          <a:xfrm>
            <a:off x="731520" y="1133662"/>
            <a:ext cx="3200400" cy="666040"/>
          </a:xfrm>
        </p:spPr>
        <p:txBody>
          <a:bodyPr wrap="square" anchor="b" anchorCtr="0">
            <a:spAutoFit/>
          </a:bodyPr>
          <a:lstStyle>
            <a:lvl1pPr>
              <a:defRPr sz="2398"/>
            </a:lvl1pPr>
          </a:lstStyle>
          <a:p>
            <a:r>
              <a:rPr lang="en-US" dirty="0"/>
              <a:t>Header w/one image goes here</a:t>
            </a:r>
          </a:p>
        </p:txBody>
      </p:sp>
      <p:sp>
        <p:nvSpPr>
          <p:cNvPr id="4" name="Text Placeholder 3">
            <a:extLst>
              <a:ext uri="{FF2B5EF4-FFF2-40B4-BE49-F238E27FC236}">
                <a16:creationId xmlns:a16="http://schemas.microsoft.com/office/drawing/2014/main" id="{D9C68967-12D0-6948-BEC8-ADEC003C53B5}"/>
              </a:ext>
            </a:extLst>
          </p:cNvPr>
          <p:cNvSpPr>
            <a:spLocks noGrp="1"/>
          </p:cNvSpPr>
          <p:nvPr>
            <p:ph type="body" sz="quarter" idx="13" hasCustomPrompt="1"/>
          </p:nvPr>
        </p:nvSpPr>
        <p:spPr>
          <a:xfrm>
            <a:off x="731520" y="1919098"/>
            <a:ext cx="3200400" cy="1329583"/>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6" name="Logo">
            <a:extLst>
              <a:ext uri="{FF2B5EF4-FFF2-40B4-BE49-F238E27FC236}">
                <a16:creationId xmlns:a16="http://schemas.microsoft.com/office/drawing/2014/main" id="{69DA52EB-0B7F-A946-8832-982CA2F805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8" name="Slide Number Placeholder 5">
            <a:extLst>
              <a:ext uri="{FF2B5EF4-FFF2-40B4-BE49-F238E27FC236}">
                <a16:creationId xmlns:a16="http://schemas.microsoft.com/office/drawing/2014/main" id="{7A035F90-CC8E-D44A-BA89-298A52D91FBB}"/>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9343192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133662"/>
            <a:ext cx="3200400" cy="666040"/>
          </a:xfrm>
        </p:spPr>
        <p:txBody>
          <a:bodyPr wrap="square" anchor="b" anchorCtr="0">
            <a:spAutoFit/>
          </a:bodyPr>
          <a:lstStyle>
            <a:lvl1pPr>
              <a:defRPr sz="2398"/>
            </a:lvl1pPr>
          </a:lstStyle>
          <a:p>
            <a:r>
              <a:rPr lang="en-US" dirty="0"/>
              <a:t>Header w/two images goes here</a:t>
            </a:r>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68835"/>
            <a:ext cx="2011680" cy="122997"/>
          </a:xfrm>
          <a:prstGeom prst="rect">
            <a:avLst/>
          </a:prstGeom>
        </p:spPr>
        <p:txBody>
          <a:bodyPr/>
          <a:lstStyle/>
          <a:p>
            <a:fld id="{2D2DDB9B-04EE-4340-B40A-07409DEC5E74}" type="datetime4">
              <a:rPr lang="en-US" smtClean="0"/>
              <a:t>January 30, 2024</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5538728" y="0"/>
            <a:ext cx="2638543" cy="221471"/>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5538728" y="2567278"/>
            <a:ext cx="2638543" cy="221471"/>
          </a:xfrm>
          <a:solidFill>
            <a:srgbClr val="D2DDE9"/>
          </a:solidFill>
          <a:ln>
            <a:noFill/>
          </a:ln>
        </p:spPr>
        <p:txBody>
          <a:bodyPr wrap="none" anchor="t" anchorCtr="1"/>
          <a:lstStyle>
            <a:lvl1pPr marL="0" indent="0" algn="ctr">
              <a:buNone/>
              <a:defRPr>
                <a:solidFill>
                  <a:srgbClr val="898989"/>
                </a:solidFill>
              </a:defRPr>
            </a:lvl1pPr>
          </a:lstStyle>
          <a:p>
            <a:r>
              <a:rPr lang="en-US"/>
              <a:t>Click icon to add picture</a:t>
            </a:r>
          </a:p>
        </p:txBody>
      </p:sp>
      <p:sp>
        <p:nvSpPr>
          <p:cNvPr id="9" name="Text Placeholder 3">
            <a:extLst>
              <a:ext uri="{FF2B5EF4-FFF2-40B4-BE49-F238E27FC236}">
                <a16:creationId xmlns:a16="http://schemas.microsoft.com/office/drawing/2014/main" id="{482BFA90-09AD-6F41-B5FD-054CA843D0F2}"/>
              </a:ext>
            </a:extLst>
          </p:cNvPr>
          <p:cNvSpPr>
            <a:spLocks noGrp="1"/>
          </p:cNvSpPr>
          <p:nvPr>
            <p:ph type="body" sz="quarter" idx="14" hasCustomPrompt="1"/>
          </p:nvPr>
        </p:nvSpPr>
        <p:spPr>
          <a:xfrm>
            <a:off x="731520" y="1919098"/>
            <a:ext cx="3200400" cy="1329583"/>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0" name="Logo">
            <a:extLst>
              <a:ext uri="{FF2B5EF4-FFF2-40B4-BE49-F238E27FC236}">
                <a16:creationId xmlns:a16="http://schemas.microsoft.com/office/drawing/2014/main" id="{DDE15D1E-78B9-2648-AE86-D875F2652C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1" name="Slide Number Placeholder 5">
            <a:extLst>
              <a:ext uri="{FF2B5EF4-FFF2-40B4-BE49-F238E27FC236}">
                <a16:creationId xmlns:a16="http://schemas.microsoft.com/office/drawing/2014/main" id="{C4DD7BD6-BD6C-CC44-8ABC-7F1A14693794}"/>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412603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eader w/four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68835"/>
            <a:ext cx="2011680" cy="122997"/>
          </a:xfrm>
          <a:prstGeom prst="rect">
            <a:avLst/>
          </a:prstGeom>
        </p:spPr>
        <p:txBody>
          <a:bodyPr/>
          <a:lstStyle/>
          <a:p>
            <a:fld id="{A13FA39C-CF0E-E44D-BC46-DC29BC679DDB}" type="datetime4">
              <a:rPr lang="en-US" smtClean="0"/>
              <a:t>January 30, 2024</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626561" y="0"/>
            <a:ext cx="2176878" cy="221471"/>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CF5FAE1-A06E-B748-909A-FFE076FEF7D2}"/>
              </a:ext>
            </a:extLst>
          </p:cNvPr>
          <p:cNvSpPr>
            <a:spLocks noGrp="1"/>
          </p:cNvSpPr>
          <p:nvPr>
            <p:ph type="pic" sz="quarter" idx="13"/>
          </p:nvPr>
        </p:nvSpPr>
        <p:spPr>
          <a:xfrm>
            <a:off x="4626561" y="2567278"/>
            <a:ext cx="2176878" cy="221471"/>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31C7C305-4BBB-6942-B2B6-9AA624351F13}"/>
              </a:ext>
            </a:extLst>
          </p:cNvPr>
          <p:cNvSpPr>
            <a:spLocks noGrp="1"/>
          </p:cNvSpPr>
          <p:nvPr>
            <p:ph type="pic" sz="quarter" idx="14"/>
          </p:nvPr>
        </p:nvSpPr>
        <p:spPr>
          <a:xfrm>
            <a:off x="6912561" y="0"/>
            <a:ext cx="2176878" cy="221471"/>
          </a:xfrm>
          <a:solidFill>
            <a:srgbClr val="D2DDE9"/>
          </a:solidFill>
          <a:ln>
            <a:noFill/>
          </a:ln>
        </p:spPr>
        <p:txBody>
          <a:bodyPr wrap="none" lIns="0" anchor="t" anchorCtr="1"/>
          <a:lstStyle>
            <a:lvl1pPr marL="0" indent="0" algn="ctr">
              <a:buNone/>
              <a:defRPr>
                <a:solidFill>
                  <a:srgbClr val="898989"/>
                </a:solidFill>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C1F47180-3946-234C-B463-253FFA16F973}"/>
              </a:ext>
            </a:extLst>
          </p:cNvPr>
          <p:cNvSpPr>
            <a:spLocks noGrp="1"/>
          </p:cNvSpPr>
          <p:nvPr>
            <p:ph type="pic" sz="quarter" idx="15"/>
          </p:nvPr>
        </p:nvSpPr>
        <p:spPr>
          <a:xfrm>
            <a:off x="6912561" y="2567278"/>
            <a:ext cx="2176878" cy="221471"/>
          </a:xfrm>
          <a:solidFill>
            <a:srgbClr val="D2DDE9"/>
          </a:solidFill>
          <a:ln>
            <a:noFill/>
          </a:ln>
        </p:spPr>
        <p:txBody>
          <a:bodyPr wrap="none" lIns="0" anchor="t" anchorCtr="1"/>
          <a:lstStyle>
            <a:lvl1pPr marL="0" indent="0" algn="ctr">
              <a:buNone/>
              <a:defRPr>
                <a:solidFill>
                  <a:srgbClr val="898989"/>
                </a:solidFill>
              </a:defRPr>
            </a:lvl1pPr>
          </a:lstStyle>
          <a:p>
            <a:r>
              <a:rPr lang="en-US" dirty="0"/>
              <a:t>Click icon to add picture</a:t>
            </a:r>
          </a:p>
        </p:txBody>
      </p:sp>
      <p:sp>
        <p:nvSpPr>
          <p:cNvPr id="14" name="Title 1">
            <a:extLst>
              <a:ext uri="{FF2B5EF4-FFF2-40B4-BE49-F238E27FC236}">
                <a16:creationId xmlns:a16="http://schemas.microsoft.com/office/drawing/2014/main" id="{1C2AC2C3-2558-8E41-980D-6B256CBEF2D8}"/>
              </a:ext>
            </a:extLst>
          </p:cNvPr>
          <p:cNvSpPr>
            <a:spLocks noGrp="1"/>
          </p:cNvSpPr>
          <p:nvPr>
            <p:ph type="title" hasCustomPrompt="1"/>
          </p:nvPr>
        </p:nvSpPr>
        <p:spPr>
          <a:xfrm>
            <a:off x="731520" y="1133662"/>
            <a:ext cx="3200400" cy="666040"/>
          </a:xfrm>
        </p:spPr>
        <p:txBody>
          <a:bodyPr wrap="square" anchor="b" anchorCtr="0">
            <a:spAutoFit/>
          </a:bodyPr>
          <a:lstStyle>
            <a:lvl1pPr>
              <a:defRPr sz="2398"/>
            </a:lvl1pPr>
          </a:lstStyle>
          <a:p>
            <a:r>
              <a:rPr lang="en-US" dirty="0"/>
              <a:t>Header w/four images goes here</a:t>
            </a:r>
          </a:p>
        </p:txBody>
      </p:sp>
      <p:sp>
        <p:nvSpPr>
          <p:cNvPr id="16" name="Text Placeholder 3">
            <a:extLst>
              <a:ext uri="{FF2B5EF4-FFF2-40B4-BE49-F238E27FC236}">
                <a16:creationId xmlns:a16="http://schemas.microsoft.com/office/drawing/2014/main" id="{3066FADF-91C1-FE46-8E36-3D6F448D0EA2}"/>
              </a:ext>
            </a:extLst>
          </p:cNvPr>
          <p:cNvSpPr>
            <a:spLocks noGrp="1"/>
          </p:cNvSpPr>
          <p:nvPr>
            <p:ph type="body" sz="quarter" idx="16" hasCustomPrompt="1"/>
          </p:nvPr>
        </p:nvSpPr>
        <p:spPr>
          <a:xfrm>
            <a:off x="731520" y="1919098"/>
            <a:ext cx="3200400" cy="1329583"/>
          </a:xfrm>
        </p:spPr>
        <p:txBody>
          <a:bodyPr lIns="457200">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pic>
        <p:nvPicPr>
          <p:cNvPr id="11" name="Logo">
            <a:extLst>
              <a:ext uri="{FF2B5EF4-FFF2-40B4-BE49-F238E27FC236}">
                <a16:creationId xmlns:a16="http://schemas.microsoft.com/office/drawing/2014/main" id="{3904BA74-2D04-524A-8DEC-72E9C62E7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15" name="Slide Number Placeholder 5">
            <a:extLst>
              <a:ext uri="{FF2B5EF4-FFF2-40B4-BE49-F238E27FC236}">
                <a16:creationId xmlns:a16="http://schemas.microsoft.com/office/drawing/2014/main" id="{92594530-7B39-1B4B-94E4-3501FA7DFCB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581209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Video, full screen">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a:xfrm>
            <a:off x="6011601" y="4768835"/>
            <a:ext cx="2011680" cy="122997"/>
          </a:xfrm>
          <a:prstGeom prst="rect">
            <a:avLst/>
          </a:prstGeom>
        </p:spPr>
        <p:txBody>
          <a:bodyPr/>
          <a:lstStyle/>
          <a:p>
            <a:fld id="{23BAD7FA-6B1C-1B4B-9CBA-357FBBCDBD51}" type="datetime4">
              <a:rPr lang="en-US" smtClean="0"/>
              <a:t>January 30, 2024</a:t>
            </a:fld>
            <a:endParaRPr lang="en-US"/>
          </a:p>
        </p:txBody>
      </p:sp>
      <p:sp>
        <p:nvSpPr>
          <p:cNvPr id="5" name="Media Placeholder 4">
            <a:extLst>
              <a:ext uri="{FF2B5EF4-FFF2-40B4-BE49-F238E27FC236}">
                <a16:creationId xmlns:a16="http://schemas.microsoft.com/office/drawing/2014/main" id="{4D4587A5-0103-8944-8C69-9CB5A6AA09C8}"/>
              </a:ext>
            </a:extLst>
          </p:cNvPr>
          <p:cNvSpPr>
            <a:spLocks noGrp="1"/>
          </p:cNvSpPr>
          <p:nvPr>
            <p:ph type="media" sz="quarter" idx="12"/>
          </p:nvPr>
        </p:nvSpPr>
        <p:spPr>
          <a:xfrm>
            <a:off x="0" y="0"/>
            <a:ext cx="9144000" cy="221471"/>
          </a:xfrm>
          <a:solidFill>
            <a:srgbClr val="D2DDE9"/>
          </a:solidFill>
        </p:spPr>
        <p:txBody>
          <a:bodyPr anchor="t" anchorCtr="1"/>
          <a:lstStyle>
            <a:lvl1pPr marL="0" indent="0">
              <a:buNone/>
              <a:defRPr>
                <a:solidFill>
                  <a:srgbClr val="898989"/>
                </a:solidFill>
              </a:defRPr>
            </a:lvl1pPr>
          </a:lstStyle>
          <a:p>
            <a:r>
              <a:rPr lang="en-US"/>
              <a:t>Click icon to add media</a:t>
            </a:r>
            <a:endParaRPr lang="en-US" dirty="0"/>
          </a:p>
        </p:txBody>
      </p:sp>
      <p:sp>
        <p:nvSpPr>
          <p:cNvPr id="6" name="Slide Number Placeholder 5">
            <a:extLst>
              <a:ext uri="{FF2B5EF4-FFF2-40B4-BE49-F238E27FC236}">
                <a16:creationId xmlns:a16="http://schemas.microsoft.com/office/drawing/2014/main" id="{18EEBAE1-4DB4-F24B-A2B9-5E7138C67D71}"/>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898989"/>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14383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ement w/dark background">
  <p:cSld name="Statement w/dark background">
    <p:spTree>
      <p:nvGrpSpPr>
        <p:cNvPr id="1" name="Shape 40"/>
        <p:cNvGrpSpPr/>
        <p:nvPr/>
      </p:nvGrpSpPr>
      <p:grpSpPr>
        <a:xfrm>
          <a:off x="0" y="0"/>
          <a:ext cx="0" cy="0"/>
          <a:chOff x="0" y="0"/>
          <a:chExt cx="0" cy="0"/>
        </a:xfrm>
      </p:grpSpPr>
      <p:sp>
        <p:nvSpPr>
          <p:cNvPr id="41" name="Google Shape;41;p37"/>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2" name="Google Shape;42;p37"/>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37"/>
          <p:cNvSpPr txBox="1">
            <a:spLocks noGrp="1"/>
          </p:cNvSpPr>
          <p:nvPr>
            <p:ph type="body" idx="1"/>
          </p:nvPr>
        </p:nvSpPr>
        <p:spPr>
          <a:xfrm>
            <a:off x="1371600" y="1912416"/>
            <a:ext cx="6400800" cy="656590"/>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750"/>
              </a:spcBef>
              <a:spcAft>
                <a:spcPts val="0"/>
              </a:spcAft>
              <a:buClr>
                <a:schemeClr val="lt1"/>
              </a:buClr>
              <a:buSzPts val="4000"/>
              <a:buNone/>
              <a:defRPr sz="4000">
                <a:latin typeface="+mn-lt"/>
              </a:defRPr>
            </a:lvl1pPr>
            <a:lvl2pPr marL="914400" lvl="1" indent="-228600" algn="ctr">
              <a:lnSpc>
                <a:spcPct val="90000"/>
              </a:lnSpc>
              <a:spcBef>
                <a:spcPts val="375"/>
              </a:spcBef>
              <a:spcAft>
                <a:spcPts val="0"/>
              </a:spcAft>
              <a:buClr>
                <a:schemeClr val="lt1"/>
              </a:buClr>
              <a:buSzPts val="4000"/>
              <a:buNone/>
              <a:defRPr sz="4000"/>
            </a:lvl2pPr>
            <a:lvl3pPr marL="1371600" lvl="2" indent="-228600" algn="ctr">
              <a:lnSpc>
                <a:spcPct val="90000"/>
              </a:lnSpc>
              <a:spcBef>
                <a:spcPts val="375"/>
              </a:spcBef>
              <a:spcAft>
                <a:spcPts val="0"/>
              </a:spcAft>
              <a:buClr>
                <a:schemeClr val="lt1"/>
              </a:buClr>
              <a:buSzPts val="4000"/>
              <a:buNone/>
              <a:defRPr sz="4000"/>
            </a:lvl3pPr>
            <a:lvl4pPr marL="1828800" lvl="3" indent="-228600" algn="ctr">
              <a:lnSpc>
                <a:spcPct val="90000"/>
              </a:lnSpc>
              <a:spcBef>
                <a:spcPts val="375"/>
              </a:spcBef>
              <a:spcAft>
                <a:spcPts val="0"/>
              </a:spcAft>
              <a:buClr>
                <a:schemeClr val="lt1"/>
              </a:buClr>
              <a:buSzPts val="4000"/>
              <a:buNone/>
              <a:defRPr sz="4000"/>
            </a:lvl4pPr>
            <a:lvl5pPr marL="2286000" lvl="4" indent="-228600" algn="ctr">
              <a:lnSpc>
                <a:spcPct val="90000"/>
              </a:lnSpc>
              <a:spcBef>
                <a:spcPts val="375"/>
              </a:spcBef>
              <a:spcAft>
                <a:spcPts val="0"/>
              </a:spcAft>
              <a:buClr>
                <a:schemeClr val="lt1"/>
              </a:buClr>
              <a:buSzPts val="4000"/>
              <a:buNone/>
              <a:defRPr sz="4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819961"/>
            <a:ext cx="5486400" cy="1475981"/>
          </a:xfrm>
        </p:spPr>
        <p:txBody>
          <a:bodyPr wrap="square" bIns="0" anchor="ctr" anchorCtr="1">
            <a:spAutoFit/>
          </a:bodyPr>
          <a:lstStyle>
            <a:lvl1pPr algn="ctr">
              <a:lnSpc>
                <a:spcPct val="100000"/>
              </a:lnSpc>
              <a:spcBef>
                <a:spcPts val="0"/>
              </a:spcBef>
              <a:defRPr sz="3197" b="0" i="0">
                <a:solidFill>
                  <a:schemeClr val="bg1"/>
                </a:solidFill>
              </a:defRPr>
            </a:lvl1pPr>
          </a:lstStyle>
          <a:p>
            <a:pPr>
              <a:lnSpc>
                <a:spcPct val="100000"/>
              </a:lnSpc>
              <a:spcBef>
                <a:spcPts val="0"/>
              </a:spcBef>
            </a:pPr>
            <a:r>
              <a:rPr lang="en-US" sz="3197" dirty="0">
                <a:solidFill>
                  <a:schemeClr val="bg1"/>
                </a:solidFill>
                <a:latin typeface="Helvetica" pitchFamily="2" charset="0"/>
              </a:rPr>
              <a:t>Lorem ipsum dolor sit </a:t>
            </a:r>
            <a:r>
              <a:rPr lang="en-US" sz="3197" dirty="0" err="1">
                <a:solidFill>
                  <a:schemeClr val="bg1"/>
                </a:solidFill>
                <a:latin typeface="Helvetica" pitchFamily="2" charset="0"/>
              </a:rPr>
              <a:t>amet</a:t>
            </a:r>
            <a:r>
              <a:rPr lang="en-US" sz="3197" dirty="0">
                <a:solidFill>
                  <a:schemeClr val="bg1"/>
                </a:solidFill>
                <a:latin typeface="Helvetica" pitchFamily="2" charset="0"/>
              </a:rPr>
              <a:t> ex </a:t>
            </a:r>
            <a:r>
              <a:rPr lang="en-US" sz="3197" dirty="0" err="1">
                <a:solidFill>
                  <a:schemeClr val="bg1"/>
                </a:solidFill>
                <a:latin typeface="Helvetica" pitchFamily="2" charset="0"/>
              </a:rPr>
              <a:t>eum</a:t>
            </a:r>
            <a:r>
              <a:rPr lang="en-US" sz="3197" dirty="0">
                <a:solidFill>
                  <a:schemeClr val="bg1"/>
                </a:solidFill>
                <a:latin typeface="Helvetica" pitchFamily="2" charset="0"/>
              </a:rPr>
              <a:t> </a:t>
            </a:r>
            <a:r>
              <a:rPr lang="en-US" sz="3197" dirty="0" err="1">
                <a:solidFill>
                  <a:schemeClr val="bg1"/>
                </a:solidFill>
                <a:latin typeface="Helvetica" pitchFamily="2" charset="0"/>
              </a:rPr>
              <a:t>reque</a:t>
            </a:r>
            <a:r>
              <a:rPr lang="en-US" sz="3197" dirty="0">
                <a:solidFill>
                  <a:schemeClr val="bg1"/>
                </a:solidFill>
                <a:latin typeface="Helvetica" pitchFamily="2" charset="0"/>
              </a:rPr>
              <a:t> </a:t>
            </a:r>
            <a:r>
              <a:rPr lang="en-US" sz="3197" dirty="0" err="1">
                <a:solidFill>
                  <a:schemeClr val="bg1"/>
                </a:solidFill>
                <a:latin typeface="Helvetica" pitchFamily="2" charset="0"/>
              </a:rPr>
              <a:t>graece</a:t>
            </a:r>
            <a:r>
              <a:rPr lang="en-US" sz="3197" dirty="0">
                <a:solidFill>
                  <a:schemeClr val="bg1"/>
                </a:solidFill>
                <a:latin typeface="Helvetica" pitchFamily="2" charset="0"/>
              </a:rPr>
              <a:t> </a:t>
            </a:r>
            <a:r>
              <a:rPr lang="en-US" sz="3197" dirty="0" err="1">
                <a:solidFill>
                  <a:schemeClr val="bg1"/>
                </a:solidFill>
                <a:latin typeface="Helvetica" pitchFamily="2" charset="0"/>
              </a:rPr>
              <a:t>nam</a:t>
            </a:r>
            <a:r>
              <a:rPr lang="en-US" sz="3197" dirty="0">
                <a:solidFill>
                  <a:schemeClr val="bg1"/>
                </a:solidFill>
                <a:latin typeface="Helvetica" pitchFamily="2" charset="0"/>
              </a:rPr>
              <a:t> </a:t>
            </a:r>
            <a:r>
              <a:rPr lang="en-US" sz="3197" dirty="0" err="1">
                <a:solidFill>
                  <a:schemeClr val="bg1"/>
                </a:solidFill>
                <a:latin typeface="Helvetica" pitchFamily="2" charset="0"/>
              </a:rPr>
              <a:t>harum</a:t>
            </a:r>
            <a:r>
              <a:rPr lang="en-US" sz="3197" dirty="0">
                <a:solidFill>
                  <a:schemeClr val="bg1"/>
                </a:solidFill>
                <a:latin typeface="Helvetica" pitchFamily="2" charset="0"/>
              </a:rPr>
              <a:t> </a:t>
            </a:r>
            <a:r>
              <a:rPr lang="en-US" sz="3197" dirty="0" err="1">
                <a:solidFill>
                  <a:schemeClr val="bg1"/>
                </a:solidFill>
                <a:latin typeface="Helvetica" pitchFamily="2" charset="0"/>
              </a:rPr>
              <a:t>vonsequat</a:t>
            </a:r>
            <a:endParaRPr lang="en-US" sz="3197" dirty="0">
              <a:solidFill>
                <a:schemeClr val="bg1"/>
              </a:solidFill>
              <a:latin typeface="Helvetica" pitchFamily="2" charset="0"/>
            </a:endParaRPr>
          </a:p>
        </p:txBody>
      </p:sp>
      <p:pic>
        <p:nvPicPr>
          <p:cNvPr id="5" name="Logo">
            <a:extLst>
              <a:ext uri="{FF2B5EF4-FFF2-40B4-BE49-F238E27FC236}">
                <a16:creationId xmlns:a16="http://schemas.microsoft.com/office/drawing/2014/main" id="{0604D2C3-39E0-4548-9607-93EF27519C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6" name="Department name placeholder">
            <a:extLst>
              <a:ext uri="{FF2B5EF4-FFF2-40B4-BE49-F238E27FC236}">
                <a16:creationId xmlns:a16="http://schemas.microsoft.com/office/drawing/2014/main" id="{5D369064-CD95-BD43-8AAE-AE5601B4A20E}"/>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 Medicine</a:t>
            </a:r>
          </a:p>
        </p:txBody>
      </p:sp>
      <p:sp>
        <p:nvSpPr>
          <p:cNvPr id="7" name="Slide Number Placeholder 5">
            <a:extLst>
              <a:ext uri="{FF2B5EF4-FFF2-40B4-BE49-F238E27FC236}">
                <a16:creationId xmlns:a16="http://schemas.microsoft.com/office/drawing/2014/main" id="{B3D86365-7541-B146-86AF-23ABB9E75E9C}"/>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
        <p:nvSpPr>
          <p:cNvPr id="3" name="Rectangle 2"/>
          <p:cNvSpPr/>
          <p:nvPr userDrawn="1"/>
        </p:nvSpPr>
        <p:spPr>
          <a:xfrm>
            <a:off x="2894618" y="2417212"/>
            <a:ext cx="3354765" cy="307492"/>
          </a:xfrm>
          <a:prstGeom prst="rect">
            <a:avLst/>
          </a:prstGeom>
        </p:spPr>
        <p:txBody>
          <a:bodyPr wrap="none">
            <a:spAutoFit/>
          </a:bodyPr>
          <a:lstStyle/>
          <a:p>
            <a:r>
              <a:rPr lang="en-US" sz="1399" dirty="0">
                <a:solidFill>
                  <a:srgbClr val="FFFFFF"/>
                </a:solidFill>
              </a:rPr>
              <a:t>Post Award Training I  </a:t>
            </a:r>
            <a:r>
              <a:rPr lang="en-US" sz="1399" dirty="0"/>
              <a:t>October 18, 2021</a:t>
            </a:r>
            <a:endParaRPr lang="en-US" sz="1399" dirty="0">
              <a:solidFill>
                <a:srgbClr val="FFFFFF"/>
              </a:solidFill>
            </a:endParaRPr>
          </a:p>
        </p:txBody>
      </p:sp>
    </p:spTree>
    <p:extLst>
      <p:ext uri="{BB962C8B-B14F-4D97-AF65-F5344CB8AC3E}">
        <p14:creationId xmlns:p14="http://schemas.microsoft.com/office/powerpoint/2010/main" val="3661220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20" y="2283885"/>
            <a:ext cx="7680960" cy="525913"/>
          </a:xfrm>
        </p:spPr>
        <p:txBody>
          <a:bodyPr bIns="0" anchor="t" anchorCtr="0">
            <a:spAutoFit/>
          </a:bodyPr>
          <a:lstStyle>
            <a:lvl1pPr algn="ctr">
              <a:defRPr sz="3797" b="1" i="1">
                <a:solidFill>
                  <a:schemeClr val="bg1"/>
                </a:solidFill>
              </a:defRPr>
            </a:lvl1pPr>
          </a:lstStyle>
          <a:p>
            <a:r>
              <a:rPr lang="en-US" dirty="0"/>
              <a:t>Thank You</a:t>
            </a:r>
          </a:p>
        </p:txBody>
      </p:sp>
      <p:pic>
        <p:nvPicPr>
          <p:cNvPr id="5" name="Logo">
            <a:extLst>
              <a:ext uri="{FF2B5EF4-FFF2-40B4-BE49-F238E27FC236}">
                <a16:creationId xmlns:a16="http://schemas.microsoft.com/office/drawing/2014/main" id="{F02B907D-DB80-4640-AA80-74FBB8D6FB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1521" y="180897"/>
            <a:ext cx="423229" cy="136399"/>
          </a:xfrm>
          <a:prstGeom prst="rect">
            <a:avLst/>
          </a:prstGeom>
        </p:spPr>
      </p:pic>
      <p:sp>
        <p:nvSpPr>
          <p:cNvPr id="6" name="Department name placeholder">
            <a:extLst>
              <a:ext uri="{FF2B5EF4-FFF2-40B4-BE49-F238E27FC236}">
                <a16:creationId xmlns:a16="http://schemas.microsoft.com/office/drawing/2014/main" id="{8708F4BD-3269-C04E-BA55-17A695533E39}"/>
              </a:ext>
            </a:extLst>
          </p:cNvPr>
          <p:cNvSpPr txBox="1"/>
          <p:nvPr userDrawn="1"/>
        </p:nvSpPr>
        <p:spPr>
          <a:xfrm>
            <a:off x="6243665" y="214452"/>
            <a:ext cx="2554260" cy="122997"/>
          </a:xfrm>
          <a:prstGeom prst="rect">
            <a:avLst/>
          </a:prstGeom>
          <a:noFill/>
        </p:spPr>
        <p:txBody>
          <a:bodyPr wrap="square" lIns="0" tIns="0" rIns="0" bIns="0" rtlCol="0">
            <a:spAutoFit/>
          </a:bodyPr>
          <a:lstStyle/>
          <a:p>
            <a:pPr algn="r"/>
            <a:r>
              <a:rPr lang="en-US" sz="799" dirty="0">
                <a:solidFill>
                  <a:srgbClr val="FFFFFF"/>
                </a:solidFill>
              </a:rPr>
              <a:t>Department of Family</a:t>
            </a:r>
            <a:r>
              <a:rPr lang="en-US" sz="799" baseline="0" dirty="0">
                <a:solidFill>
                  <a:srgbClr val="FFFFFF"/>
                </a:solidFill>
              </a:rPr>
              <a:t> Medicine</a:t>
            </a:r>
            <a:endParaRPr lang="en-US" sz="799" dirty="0">
              <a:solidFill>
                <a:srgbClr val="FFFFFF"/>
              </a:solidFill>
            </a:endParaRPr>
          </a:p>
        </p:txBody>
      </p:sp>
      <p:sp>
        <p:nvSpPr>
          <p:cNvPr id="7" name="Slide Number Placeholder 5">
            <a:extLst>
              <a:ext uri="{FF2B5EF4-FFF2-40B4-BE49-F238E27FC236}">
                <a16:creationId xmlns:a16="http://schemas.microsoft.com/office/drawing/2014/main" id="{7CAB8A34-353F-8847-A605-2A675359BFA7}"/>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85049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tatement w/dark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10969-6186-0542-9A5B-DF719901B397}"/>
              </a:ext>
            </a:extLst>
          </p:cNvPr>
          <p:cNvSpPr>
            <a:spLocks noGrp="1"/>
          </p:cNvSpPr>
          <p:nvPr>
            <p:ph type="dt" sz="half" idx="21"/>
          </p:nvPr>
        </p:nvSpPr>
        <p:spPr>
          <a:xfrm>
            <a:off x="4297680" y="4754881"/>
            <a:ext cx="2117634" cy="381643"/>
          </a:xfrm>
          <a:prstGeom prst="rect">
            <a:avLst/>
          </a:prstGeom>
        </p:spPr>
        <p:txBody>
          <a:bodyPr/>
          <a:lstStyle/>
          <a:p>
            <a:fld id="{4005FD34-7D5E-6A4C-B563-FA008C4FF639}" type="datetime4">
              <a:rPr lang="en-US" smtClean="0"/>
              <a:t>January 30, 2024</a:t>
            </a:fld>
            <a:endParaRPr lang="en-US" dirty="0"/>
          </a:p>
        </p:txBody>
      </p:sp>
      <p:sp>
        <p:nvSpPr>
          <p:cNvPr id="3" name="Slide Number Placeholder 2">
            <a:extLst>
              <a:ext uri="{FF2B5EF4-FFF2-40B4-BE49-F238E27FC236}">
                <a16:creationId xmlns:a16="http://schemas.microsoft.com/office/drawing/2014/main" id="{955D5063-146A-044A-80F5-2156075E54D7}"/>
              </a:ext>
            </a:extLst>
          </p:cNvPr>
          <p:cNvSpPr>
            <a:spLocks noGrp="1"/>
          </p:cNvSpPr>
          <p:nvPr>
            <p:ph type="sldNum" sz="quarter" idx="22"/>
          </p:nvPr>
        </p:nvSpPr>
        <p:spPr>
          <a:xfrm>
            <a:off x="8421624" y="4754881"/>
            <a:ext cx="457200" cy="381643"/>
          </a:xfrm>
          <a:prstGeom prst="rect">
            <a:avLst/>
          </a:prstGeom>
        </p:spPr>
        <p:txBody>
          <a:bodyPr/>
          <a:lstStyle/>
          <a:p>
            <a:fld id="{BD59DAAA-0634-FC41-A826-8BC222AF9A3E}" type="slidenum">
              <a:rPr lang="en-US" smtClean="0"/>
              <a:pPr/>
              <a:t>‹#›</a:t>
            </a:fld>
            <a:endParaRPr lang="en-US" dirty="0"/>
          </a:p>
        </p:txBody>
      </p:sp>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8177"/>
            <a:ext cx="6400800" cy="1665071"/>
          </a:xfrm>
          <a:prstGeom prst="rect">
            <a:avLst/>
          </a:prstGeom>
        </p:spPr>
        <p:txBody>
          <a:bodyPr lIns="0" tIns="0" rIns="0" bIns="0" anchor="ctr" anchorCtr="0">
            <a:spAutoFit/>
          </a:bodyPr>
          <a:lstStyle>
            <a:lvl1pPr marL="0" indent="0" algn="ctr">
              <a:buNone/>
              <a:defRPr sz="3996"/>
            </a:lvl1pPr>
            <a:lvl2pPr marL="342591" indent="0" algn="ctr">
              <a:buNone/>
              <a:defRPr sz="3996"/>
            </a:lvl2pPr>
            <a:lvl3pPr marL="685183" indent="0" algn="ctr">
              <a:buNone/>
              <a:defRPr sz="3996"/>
            </a:lvl3pPr>
            <a:lvl4pPr marL="1027774" indent="0" algn="ctr">
              <a:buNone/>
              <a:defRPr sz="3996"/>
            </a:lvl4pPr>
            <a:lvl5pPr marL="1370366" indent="0" algn="ctr">
              <a:buNone/>
              <a:defRPr sz="3996"/>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19545692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6" name="Google Shape;56;p2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7" name="Google Shape;57;p2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a:spLocks noGrp="1"/>
          </p:cNvSpPr>
          <p:nvPr>
            <p:ph type="tbl" idx="2"/>
          </p:nvPr>
        </p:nvSpPr>
        <p:spPr>
          <a:xfrm>
            <a:off x="1097280" y="1463040"/>
            <a:ext cx="6400800" cy="3108960"/>
          </a:xfrm>
          <a:prstGeom prst="rect">
            <a:avLst/>
          </a:prstGeom>
          <a:solidFill>
            <a:srgbClr val="DBE7F5"/>
          </a:solidFill>
          <a:ln>
            <a:noFill/>
          </a:ln>
        </p:spPr>
        <p:txBody>
          <a:bodyPr spcFirstLastPara="1" wrap="square" lIns="91425" tIns="45700" rIns="91425" bIns="45700" anchor="t" anchorCtr="1">
            <a:noAutofit/>
          </a:bodyPr>
          <a:lstStyle>
            <a:lvl1pPr marR="0" lvl="0" algn="ctr" rtl="0">
              <a:lnSpc>
                <a:spcPct val="100000"/>
              </a:lnSpc>
              <a:spcBef>
                <a:spcPts val="0"/>
              </a:spcBef>
              <a:spcAft>
                <a:spcPts val="0"/>
              </a:spcAft>
              <a:buClr>
                <a:srgbClr val="898989"/>
              </a:buClr>
              <a:buSzPts val="1350"/>
              <a:buFont typeface="Helvetica Neue"/>
              <a:buNone/>
              <a:defRPr sz="135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59" name="Google Shape;59;p29"/>
          <p:cNvSpPr txBox="1">
            <a:spLocks noGrp="1"/>
          </p:cNvSpPr>
          <p:nvPr>
            <p:ph type="body" idx="1"/>
          </p:nvPr>
        </p:nvSpPr>
        <p:spPr>
          <a:xfrm>
            <a:off x="7739808" y="1463040"/>
            <a:ext cx="1139015" cy="2257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FF00FF"/>
              </a:buClr>
              <a:buSzPts val="800"/>
              <a:buNone/>
              <a:defRPr sz="800" b="0">
                <a:solidFill>
                  <a:srgbClr val="FF00FF"/>
                </a:solidFill>
                <a:latin typeface="+mn-lt"/>
              </a:defRPr>
            </a:lvl1pPr>
            <a:lvl2pPr marL="914400" lvl="1" indent="-228600" algn="l">
              <a:lnSpc>
                <a:spcPct val="90000"/>
              </a:lnSpc>
              <a:spcBef>
                <a:spcPts val="375"/>
              </a:spcBef>
              <a:spcAft>
                <a:spcPts val="0"/>
              </a:spcAft>
              <a:buClr>
                <a:srgbClr val="FF0000"/>
              </a:buClr>
              <a:buSzPts val="1400"/>
              <a:buNone/>
              <a:defRPr>
                <a:solidFill>
                  <a:srgbClr val="FF0000"/>
                </a:solidFill>
              </a:defRPr>
            </a:lvl2pPr>
            <a:lvl3pPr marL="1371600" lvl="2" indent="-228600" algn="l">
              <a:lnSpc>
                <a:spcPct val="90000"/>
              </a:lnSpc>
              <a:spcBef>
                <a:spcPts val="375"/>
              </a:spcBef>
              <a:spcAft>
                <a:spcPts val="0"/>
              </a:spcAft>
              <a:buClr>
                <a:srgbClr val="FF0000"/>
              </a:buClr>
              <a:buSzPts val="1400"/>
              <a:buNone/>
              <a:defRPr>
                <a:solidFill>
                  <a:srgbClr val="FF0000"/>
                </a:solidFill>
              </a:defRPr>
            </a:lvl3pPr>
            <a:lvl4pPr marL="1828800" lvl="3" indent="-228600" algn="l">
              <a:lnSpc>
                <a:spcPct val="90000"/>
              </a:lnSpc>
              <a:spcBef>
                <a:spcPts val="375"/>
              </a:spcBef>
              <a:spcAft>
                <a:spcPts val="0"/>
              </a:spcAft>
              <a:buClr>
                <a:srgbClr val="FF0000"/>
              </a:buClr>
              <a:buSzPts val="1400"/>
              <a:buNone/>
              <a:defRPr>
                <a:solidFill>
                  <a:srgbClr val="FF0000"/>
                </a:solidFill>
              </a:defRPr>
            </a:lvl4pPr>
            <a:lvl5pPr marL="2286000" lvl="4" indent="-228600" algn="l">
              <a:lnSpc>
                <a:spcPct val="90000"/>
              </a:lnSpc>
              <a:spcBef>
                <a:spcPts val="375"/>
              </a:spcBef>
              <a:spcAft>
                <a:spcPts val="0"/>
              </a:spcAft>
              <a:buClr>
                <a:srgbClr val="FF0000"/>
              </a:buClr>
              <a:buSzPts val="1400"/>
              <a:buNone/>
              <a:defRPr>
                <a:solidFill>
                  <a:srgbClr val="FF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0" name="Google Shape;70;p31"/>
          <p:cNvSpPr txBox="1">
            <a:spLocks noGrp="1"/>
          </p:cNvSpPr>
          <p:nvPr>
            <p:ph type="body" idx="1"/>
          </p:nvPr>
        </p:nvSpPr>
        <p:spPr>
          <a:xfrm>
            <a:off x="640080" y="1828800"/>
            <a:ext cx="3840480" cy="318036"/>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31803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2" name="Google Shape;92;p38"/>
          <p:cNvSpPr txBox="1">
            <a:spLocks noGrp="1"/>
          </p:cNvSpPr>
          <p:nvPr>
            <p:ph type="body" idx="3"/>
          </p:nvPr>
        </p:nvSpPr>
        <p:spPr>
          <a:xfrm>
            <a:off x="502920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pn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sv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78B"/>
            </a:gs>
            <a:gs pos="100000">
              <a:srgbClr val="2774AE"/>
            </a:gs>
          </a:gsLst>
          <a:lin ang="0" scaled="0"/>
        </a:gradFill>
        <a:effectLst/>
      </p:bgPr>
    </p:bg>
    <p:spTree>
      <p:nvGrpSpPr>
        <p:cNvPr id="1" name="Shape 9"/>
        <p:cNvGrpSpPr/>
        <p:nvPr/>
      </p:nvGrpSpPr>
      <p:grpSpPr>
        <a:xfrm>
          <a:off x="0" y="0"/>
          <a:ext cx="0" cy="0"/>
          <a:chOff x="0" y="0"/>
          <a:chExt cx="0" cy="0"/>
        </a:xfrm>
      </p:grpSpPr>
      <p:sp>
        <p:nvSpPr>
          <p:cNvPr id="10" name="Google Shape;10;p26"/>
          <p:cNvSpPr txBox="1"/>
          <p:nvPr/>
        </p:nvSpPr>
        <p:spPr>
          <a:xfrm>
            <a:off x="365760" y="4764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chemeClr val="lt1"/>
              </a:buClr>
              <a:buSzPts val="800"/>
              <a:buFont typeface="Helvetica Neue"/>
              <a:buNone/>
            </a:pPr>
            <a:r>
              <a:rPr lang="en-US" sz="800" b="0" i="0" u="none" strike="noStrike" cap="none" dirty="0">
                <a:solidFill>
                  <a:schemeClr val="lt1"/>
                </a:solidFill>
                <a:latin typeface="+mn-lt"/>
                <a:ea typeface="Helvetica Neue"/>
                <a:cs typeface="Helvetica Neue"/>
                <a:sym typeface="Helvetica Neue"/>
              </a:rPr>
              <a:t>Monthly Research Unit Meeting</a:t>
            </a:r>
            <a:endParaRPr sz="1400" b="0" i="0" u="none" strike="noStrike" cap="none" dirty="0">
              <a:solidFill>
                <a:srgbClr val="000000"/>
              </a:solidFill>
              <a:latin typeface="+mn-lt"/>
              <a:ea typeface="Arial"/>
              <a:cs typeface="Arial"/>
              <a:sym typeface="Arial"/>
            </a:endParaRPr>
          </a:p>
        </p:txBody>
      </p:sp>
      <p:sp>
        <p:nvSpPr>
          <p:cNvPr id="11" name="Google Shape;11;p26"/>
          <p:cNvSpPr txBox="1"/>
          <p:nvPr/>
        </p:nvSpPr>
        <p:spPr>
          <a:xfrm>
            <a:off x="6581307" y="207926"/>
            <a:ext cx="2295993"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mn-lt"/>
                <a:ea typeface="Helvetica Neue"/>
                <a:cs typeface="Helvetica Neue"/>
                <a:sym typeface="Helvetica Neue"/>
              </a:rPr>
              <a:t>Department of Family Medicine</a:t>
            </a:r>
            <a:endParaRPr sz="800" b="0" i="0" u="none" strike="noStrike" cap="none" dirty="0">
              <a:solidFill>
                <a:srgbClr val="FFFFFF"/>
              </a:solidFill>
              <a:latin typeface="+mn-lt"/>
              <a:ea typeface="Helvetica Neue"/>
              <a:cs typeface="Helvetica Neue"/>
              <a:sym typeface="Helvetica Neue"/>
            </a:endParaRPr>
          </a:p>
        </p:txBody>
      </p:sp>
      <p:pic>
        <p:nvPicPr>
          <p:cNvPr id="12" name="Google Shape;12;p26"/>
          <p:cNvPicPr preferRelativeResize="0"/>
          <p:nvPr/>
        </p:nvPicPr>
        <p:blipFill rotWithShape="1">
          <a:blip r:embed="rId6">
            <a:alphaModFix/>
          </a:blip>
          <a:srcRect/>
          <a:stretch/>
        </p:blipFill>
        <p:spPr>
          <a:xfrm>
            <a:off x="365760" y="175759"/>
            <a:ext cx="423229" cy="136525"/>
          </a:xfrm>
          <a:prstGeom prst="rect">
            <a:avLst/>
          </a:prstGeom>
          <a:noFill/>
          <a:ln>
            <a:noFill/>
          </a:ln>
        </p:spPr>
      </p:pic>
      <p:sp>
        <p:nvSpPr>
          <p:cNvPr id="13" name="Google Shape;13;p26"/>
          <p:cNvSpPr txBox="1">
            <a:spLocks noGrp="1"/>
          </p:cNvSpPr>
          <p:nvPr>
            <p:ph type="sldNum" idx="12"/>
          </p:nvPr>
        </p:nvSpPr>
        <p:spPr>
          <a:xfrm>
            <a:off x="8420100"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4" name="Google Shape;14;p26"/>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15" name="Google Shape;15;p26"/>
          <p:cNvSpPr txBox="1">
            <a:spLocks noGrp="1"/>
          </p:cNvSpPr>
          <p:nvPr>
            <p:ph type="title"/>
          </p:nvPr>
        </p:nvSpPr>
        <p:spPr>
          <a:xfrm>
            <a:off x="640080" y="1933706"/>
            <a:ext cx="7780020" cy="4985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26"/>
          <p:cNvSpPr txBox="1">
            <a:spLocks noGrp="1"/>
          </p:cNvSpPr>
          <p:nvPr>
            <p:ph type="body" idx="1"/>
          </p:nvPr>
        </p:nvSpPr>
        <p:spPr>
          <a:xfrm>
            <a:off x="640080" y="2651760"/>
            <a:ext cx="7772400" cy="388784"/>
          </a:xfrm>
          <a:prstGeom prst="rect">
            <a:avLst/>
          </a:prstGeom>
          <a:noFill/>
          <a:ln>
            <a:noFill/>
          </a:ln>
        </p:spPr>
        <p:txBody>
          <a:bodyPr spcFirstLastPara="1" wrap="square" lIns="91425" tIns="45700" rIns="91425" bIns="45700" anchor="t" anchorCtr="0">
            <a:spAutoFit/>
          </a:bodyPr>
          <a:lstStyle>
            <a:lvl1pPr marL="457200" marR="0" lvl="0" indent="-317500" algn="l" rtl="0">
              <a:lnSpc>
                <a:spcPct val="90000"/>
              </a:lnSpc>
              <a:spcBef>
                <a:spcPts val="75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mn-lt"/>
                <a:ea typeface="Helvetica Neue"/>
                <a:cs typeface="Helvetica Neue"/>
                <a:sym typeface="Helvetica Neue"/>
              </a:rPr>
              <a:t>Department of Family Medicine</a:t>
            </a:r>
            <a:endParaRPr sz="1400" b="0" i="0" u="none" strike="noStrike" cap="none">
              <a:solidFill>
                <a:srgbClr val="000000"/>
              </a:solidFill>
              <a:latin typeface="+mn-lt"/>
              <a:ea typeface="Arial"/>
              <a:cs typeface="Arial"/>
              <a:sym typeface="Arial"/>
            </a:endParaRPr>
          </a:p>
        </p:txBody>
      </p:sp>
      <p:pic>
        <p:nvPicPr>
          <p:cNvPr id="51" name="Google Shape;51;p28"/>
          <p:cNvPicPr preferRelativeResize="0"/>
          <p:nvPr/>
        </p:nvPicPr>
        <p:blipFill rotWithShape="1">
          <a:blip r:embed="rId11">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mn-lt"/>
                <a:ea typeface="Helvetica Neue"/>
                <a:cs typeface="Helvetica Neue"/>
                <a:sym typeface="Helvetica Neue"/>
              </a:rPr>
              <a:t>Monthly Research Unit Meeting</a:t>
            </a:r>
            <a:endParaRPr sz="800" b="0" i="0" u="none" strike="noStrike" cap="none">
              <a:solidFill>
                <a:srgbClr val="898989"/>
              </a:solidFill>
              <a:latin typeface="+mn-lt"/>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9" r:id="rId4"/>
    <p:sldLayoutId id="2147483660" r:id="rId5"/>
    <p:sldLayoutId id="2147483661" r:id="rId6"/>
    <p:sldLayoutId id="2147483663" r:id="rId7"/>
    <p:sldLayoutId id="2147483665" r:id="rId8"/>
    <p:sldLayoutId id="214748366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Arial" panose="020B0604020202020204" pitchFamily="34" charset="0"/>
              <a:cs typeface="Arial" panose="020B0604020202020204" pitchFamily="34"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Arial" panose="020B0604020202020204" pitchFamily="34" charset="0"/>
                <a:cs typeface="Arial" panose="020B0604020202020204" pitchFamily="34" charset="0"/>
              </a:defRPr>
            </a:lvl1pPr>
          </a:lstStyle>
          <a:p>
            <a:r>
              <a:rPr lang="en-US"/>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latin typeface="Arial" panose="020B0604020202020204" pitchFamily="34" charset="0"/>
                <a:cs typeface="Arial" panose="020B0604020202020204" pitchFamily="34" charset="0"/>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Arial" panose="020B0604020202020204" pitchFamily="34" charset="0"/>
                <a:cs typeface="Arial" panose="020B0604020202020204" pitchFamily="34" charset="0"/>
              </a:rPr>
              <a:t>Monthly Research</a:t>
            </a:r>
            <a:r>
              <a:rPr lang="en-US" b="0" i="0" baseline="0" dirty="0">
                <a:solidFill>
                  <a:srgbClr val="898989"/>
                </a:solidFill>
                <a:latin typeface="Arial" panose="020B0604020202020204" pitchFamily="34" charset="0"/>
                <a:cs typeface="Arial" panose="020B0604020202020204" pitchFamily="34" charset="0"/>
              </a:rPr>
              <a:t> Unit Meeting</a:t>
            </a:r>
            <a:endParaRPr lang="en-US" b="0" i="0" dirty="0">
              <a:solidFill>
                <a:srgbClr val="898989"/>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8462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Arial" panose="020B0604020202020204" pitchFamily="34" charset="0"/>
          <a:ea typeface="+mn-ea"/>
          <a:cs typeface="Arial" panose="020B0604020202020204" pitchFamily="34" charset="0"/>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Arial" panose="020B0604020202020204" pitchFamily="34" charset="0"/>
          <a:ea typeface="+mn-ea"/>
          <a:cs typeface="Arial" panose="020B0604020202020204" pitchFamily="34" charset="0"/>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5587"/>
            </a:gs>
            <a:gs pos="85000">
              <a:srgbClr val="2774AE"/>
            </a:gs>
            <a:gs pos="100000">
              <a:srgbClr val="669FD3"/>
            </a:gs>
          </a:gsLst>
          <a:lin ang="4200000" scaled="0"/>
          <a:tileRect/>
        </a:gradFill>
        <a:effectLst/>
      </p:bgPr>
    </p:bg>
    <p:spTree>
      <p:nvGrpSpPr>
        <p:cNvPr id="1" name=""/>
        <p:cNvGrpSpPr/>
        <p:nvPr/>
      </p:nvGrpSpPr>
      <p:grpSpPr>
        <a:xfrm>
          <a:off x="0" y="0"/>
          <a:ext cx="0" cy="0"/>
          <a:chOff x="0" y="0"/>
          <a:chExt cx="0" cy="0"/>
        </a:xfrm>
      </p:grpSpPr>
      <p:sp>
        <p:nvSpPr>
          <p:cNvPr id="18" name="Octagon 17">
            <a:extLst>
              <a:ext uri="{FF2B5EF4-FFF2-40B4-BE49-F238E27FC236}">
                <a16:creationId xmlns:a16="http://schemas.microsoft.com/office/drawing/2014/main" id="{267F7009-091B-5B47-B4E9-C507D4CA3402}"/>
              </a:ext>
            </a:extLst>
          </p:cNvPr>
          <p:cNvSpPr/>
          <p:nvPr/>
        </p:nvSpPr>
        <p:spPr>
          <a:xfrm rot="1331359">
            <a:off x="8454595" y="4501745"/>
            <a:ext cx="950160" cy="949281"/>
          </a:xfrm>
          <a:prstGeom prst="octagon">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19" name="Octagon 18">
            <a:extLst>
              <a:ext uri="{FF2B5EF4-FFF2-40B4-BE49-F238E27FC236}">
                <a16:creationId xmlns:a16="http://schemas.microsoft.com/office/drawing/2014/main" id="{4D2D6189-00C7-624E-815E-8D49187FCE3E}"/>
              </a:ext>
            </a:extLst>
          </p:cNvPr>
          <p:cNvSpPr/>
          <p:nvPr/>
        </p:nvSpPr>
        <p:spPr>
          <a:xfrm rot="1331359">
            <a:off x="8087408" y="4304165"/>
            <a:ext cx="569699" cy="569172"/>
          </a:xfrm>
          <a:prstGeom prst="oct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dirty="0"/>
          </a:p>
        </p:txBody>
      </p:sp>
      <p:sp>
        <p:nvSpPr>
          <p:cNvPr id="20" name="Octagon 19">
            <a:extLst>
              <a:ext uri="{FF2B5EF4-FFF2-40B4-BE49-F238E27FC236}">
                <a16:creationId xmlns:a16="http://schemas.microsoft.com/office/drawing/2014/main" id="{CBDB101A-A96C-2148-86DE-7D8448C82FD9}"/>
              </a:ext>
            </a:extLst>
          </p:cNvPr>
          <p:cNvSpPr/>
          <p:nvPr/>
        </p:nvSpPr>
        <p:spPr>
          <a:xfrm rot="1331359">
            <a:off x="6573106" y="3323043"/>
            <a:ext cx="828514" cy="827747"/>
          </a:xfrm>
          <a:prstGeom prst="octagon">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1" name="Octagon 20">
            <a:extLst>
              <a:ext uri="{FF2B5EF4-FFF2-40B4-BE49-F238E27FC236}">
                <a16:creationId xmlns:a16="http://schemas.microsoft.com/office/drawing/2014/main" id="{CFD3AA08-432E-2D46-AF9F-EC3B4E690CDC}"/>
              </a:ext>
            </a:extLst>
          </p:cNvPr>
          <p:cNvSpPr/>
          <p:nvPr/>
        </p:nvSpPr>
        <p:spPr>
          <a:xfrm rot="1331359">
            <a:off x="7270173" y="3691511"/>
            <a:ext cx="273887" cy="273634"/>
          </a:xfrm>
          <a:prstGeom prst="octagon">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2" name="Octagon 21">
            <a:extLst>
              <a:ext uri="{FF2B5EF4-FFF2-40B4-BE49-F238E27FC236}">
                <a16:creationId xmlns:a16="http://schemas.microsoft.com/office/drawing/2014/main" id="{078D8FF3-57E1-0F49-9B06-97B573D772BA}"/>
              </a:ext>
            </a:extLst>
          </p:cNvPr>
          <p:cNvSpPr/>
          <p:nvPr/>
        </p:nvSpPr>
        <p:spPr>
          <a:xfrm rot="1331359">
            <a:off x="7503712" y="4464660"/>
            <a:ext cx="297357" cy="297082"/>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3" name="Octagon 22">
            <a:extLst>
              <a:ext uri="{FF2B5EF4-FFF2-40B4-BE49-F238E27FC236}">
                <a16:creationId xmlns:a16="http://schemas.microsoft.com/office/drawing/2014/main" id="{195FC439-F497-664C-8D70-0318433236FD}"/>
              </a:ext>
            </a:extLst>
          </p:cNvPr>
          <p:cNvSpPr/>
          <p:nvPr/>
        </p:nvSpPr>
        <p:spPr>
          <a:xfrm rot="1331359">
            <a:off x="4600714" y="1378089"/>
            <a:ext cx="297357" cy="297082"/>
          </a:xfrm>
          <a:prstGeom prst="octagon">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24" name="Octagon 23">
            <a:extLst>
              <a:ext uri="{FF2B5EF4-FFF2-40B4-BE49-F238E27FC236}">
                <a16:creationId xmlns:a16="http://schemas.microsoft.com/office/drawing/2014/main" id="{7481FC23-CFA3-5645-B67C-207C88D4B490}"/>
              </a:ext>
            </a:extLst>
          </p:cNvPr>
          <p:cNvSpPr/>
          <p:nvPr/>
        </p:nvSpPr>
        <p:spPr>
          <a:xfrm rot="1331359">
            <a:off x="4712538" y="1444061"/>
            <a:ext cx="461347" cy="460920"/>
          </a:xfrm>
          <a:prstGeom prst="octagon">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9"/>
          </a:p>
        </p:txBody>
      </p:sp>
      <p:sp>
        <p:nvSpPr>
          <p:cNvPr id="3" name="Text Placeholder 2"/>
          <p:cNvSpPr>
            <a:spLocks noGrp="1"/>
          </p:cNvSpPr>
          <p:nvPr>
            <p:ph type="body" idx="1"/>
          </p:nvPr>
        </p:nvSpPr>
        <p:spPr>
          <a:xfrm>
            <a:off x="731520" y="1918463"/>
            <a:ext cx="7315200" cy="1313183"/>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731520" y="1461687"/>
            <a:ext cx="7315200" cy="333950"/>
          </a:xfrm>
          <a:prstGeom prst="rect">
            <a:avLst/>
          </a:prstGeom>
        </p:spPr>
        <p:txBody>
          <a:bodyPr vert="horz" lIns="0" tIns="0" rIns="0" bIns="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371458718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hdr="0" ftr="0"/>
  <p:txStyles>
    <p:titleStyle>
      <a:lvl1pPr algn="l" defTabSz="685183" rtl="0" eaLnBrk="1" latinLnBrk="0" hangingPunct="1">
        <a:lnSpc>
          <a:spcPct val="90000"/>
        </a:lnSpc>
        <a:spcBef>
          <a:spcPct val="0"/>
        </a:spcBef>
        <a:buNone/>
        <a:defRPr sz="2398" b="1" kern="1200">
          <a:solidFill>
            <a:srgbClr val="FFD100"/>
          </a:solidFill>
          <a:latin typeface="+mj-lt"/>
          <a:ea typeface="+mj-ea"/>
          <a:cs typeface="+mj-cs"/>
        </a:defRPr>
      </a:lvl1pPr>
    </p:titleStyle>
    <p:bodyStyle>
      <a:lvl1pPr marL="0" indent="0" algn="l" defTabSz="685183" rtl="0" eaLnBrk="1" latinLnBrk="0" hangingPunct="1">
        <a:lnSpc>
          <a:spcPct val="90000"/>
        </a:lnSpc>
        <a:spcBef>
          <a:spcPts val="749"/>
        </a:spcBef>
        <a:buFont typeface="Arial" panose="020B0604020202020204" pitchFamily="34" charset="0"/>
        <a:buNone/>
        <a:defRPr sz="1599" kern="1200" spc="0" baseline="0">
          <a:solidFill>
            <a:schemeClr val="bg1"/>
          </a:solidFill>
          <a:latin typeface="+mn-lt"/>
          <a:ea typeface="+mn-ea"/>
          <a:cs typeface="+mn-cs"/>
        </a:defRPr>
      </a:lvl1pPr>
      <a:lvl2pPr marL="274073" indent="0" algn="l" defTabSz="685183" rtl="0" eaLnBrk="1" latinLnBrk="0" hangingPunct="1">
        <a:lnSpc>
          <a:spcPct val="90000"/>
        </a:lnSpc>
        <a:spcBef>
          <a:spcPts val="375"/>
        </a:spcBef>
        <a:buFont typeface="Arial" panose="020B0604020202020204" pitchFamily="34" charset="0"/>
        <a:buNone/>
        <a:defRPr sz="1599" kern="1200" spc="0" baseline="0">
          <a:solidFill>
            <a:schemeClr val="bg1"/>
          </a:solidFill>
          <a:latin typeface="+mn-lt"/>
          <a:ea typeface="+mn-ea"/>
          <a:cs typeface="+mn-cs"/>
        </a:defRPr>
      </a:lvl2pPr>
      <a:lvl3pPr marL="548146" indent="0" algn="l" defTabSz="685183" rtl="0" eaLnBrk="1" latinLnBrk="0" hangingPunct="1">
        <a:lnSpc>
          <a:spcPct val="90000"/>
        </a:lnSpc>
        <a:spcBef>
          <a:spcPts val="375"/>
        </a:spcBef>
        <a:buFont typeface="Arial" panose="020B0604020202020204" pitchFamily="34" charset="0"/>
        <a:buNone/>
        <a:defRPr sz="1599" kern="1200" spc="0" baseline="0">
          <a:solidFill>
            <a:schemeClr val="bg1"/>
          </a:solidFill>
          <a:latin typeface="+mn-lt"/>
          <a:ea typeface="+mn-ea"/>
          <a:cs typeface="+mn-cs"/>
        </a:defRPr>
      </a:lvl3pPr>
      <a:lvl4pPr marL="822219" indent="0" algn="l" defTabSz="685183" rtl="0" eaLnBrk="1" latinLnBrk="0" hangingPunct="1">
        <a:lnSpc>
          <a:spcPct val="90000"/>
        </a:lnSpc>
        <a:spcBef>
          <a:spcPts val="375"/>
        </a:spcBef>
        <a:buFont typeface="Arial" panose="020B0604020202020204" pitchFamily="34" charset="0"/>
        <a:buNone/>
        <a:defRPr sz="1599" kern="1200" spc="0" baseline="0">
          <a:solidFill>
            <a:schemeClr val="bg1"/>
          </a:solidFill>
          <a:latin typeface="+mn-lt"/>
          <a:ea typeface="+mn-ea"/>
          <a:cs typeface="+mn-cs"/>
        </a:defRPr>
      </a:lvl4pPr>
      <a:lvl5pPr marL="1096292" indent="0" algn="l" defTabSz="685183" rtl="0" eaLnBrk="1" latinLnBrk="0" hangingPunct="1">
        <a:lnSpc>
          <a:spcPct val="90000"/>
        </a:lnSpc>
        <a:spcBef>
          <a:spcPts val="375"/>
        </a:spcBef>
        <a:buFont typeface="Arial" panose="020B0604020202020204" pitchFamily="34" charset="0"/>
        <a:buNone/>
        <a:defRPr sz="1599" kern="1200" spc="0" baseline="0">
          <a:solidFill>
            <a:schemeClr val="bg1"/>
          </a:solidFill>
          <a:latin typeface="+mn-lt"/>
          <a:ea typeface="+mn-ea"/>
          <a:cs typeface="+mn-cs"/>
        </a:defRPr>
      </a:lvl5pPr>
      <a:lvl6pPr marL="1884253"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844"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435"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2027" indent="-171296" algn="l" defTabSz="685183"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83" rtl="0" eaLnBrk="1" latinLnBrk="0" hangingPunct="1">
        <a:defRPr sz="1349" kern="1200">
          <a:solidFill>
            <a:schemeClr val="tx1"/>
          </a:solidFill>
          <a:latin typeface="+mn-lt"/>
          <a:ea typeface="+mn-ea"/>
          <a:cs typeface="+mn-cs"/>
        </a:defRPr>
      </a:lvl1pPr>
      <a:lvl2pPr marL="342591" algn="l" defTabSz="685183" rtl="0" eaLnBrk="1" latinLnBrk="0" hangingPunct="1">
        <a:defRPr sz="1349" kern="1200">
          <a:solidFill>
            <a:schemeClr val="tx1"/>
          </a:solidFill>
          <a:latin typeface="+mn-lt"/>
          <a:ea typeface="+mn-ea"/>
          <a:cs typeface="+mn-cs"/>
        </a:defRPr>
      </a:lvl2pPr>
      <a:lvl3pPr marL="685183" algn="l" defTabSz="685183" rtl="0" eaLnBrk="1" latinLnBrk="0" hangingPunct="1">
        <a:defRPr sz="1349" kern="1200">
          <a:solidFill>
            <a:schemeClr val="tx1"/>
          </a:solidFill>
          <a:latin typeface="+mn-lt"/>
          <a:ea typeface="+mn-ea"/>
          <a:cs typeface="+mn-cs"/>
        </a:defRPr>
      </a:lvl3pPr>
      <a:lvl4pPr marL="1027774" algn="l" defTabSz="685183" rtl="0" eaLnBrk="1" latinLnBrk="0" hangingPunct="1">
        <a:defRPr sz="1349" kern="1200">
          <a:solidFill>
            <a:schemeClr val="tx1"/>
          </a:solidFill>
          <a:latin typeface="+mn-lt"/>
          <a:ea typeface="+mn-ea"/>
          <a:cs typeface="+mn-cs"/>
        </a:defRPr>
      </a:lvl4pPr>
      <a:lvl5pPr marL="1370366" algn="l" defTabSz="685183" rtl="0" eaLnBrk="1" latinLnBrk="0" hangingPunct="1">
        <a:defRPr sz="1349" kern="1200">
          <a:solidFill>
            <a:schemeClr val="tx1"/>
          </a:solidFill>
          <a:latin typeface="+mn-lt"/>
          <a:ea typeface="+mn-ea"/>
          <a:cs typeface="+mn-cs"/>
        </a:defRPr>
      </a:lvl5pPr>
      <a:lvl6pPr marL="1712957" algn="l" defTabSz="685183" rtl="0" eaLnBrk="1" latinLnBrk="0" hangingPunct="1">
        <a:defRPr sz="1349" kern="1200">
          <a:solidFill>
            <a:schemeClr val="tx1"/>
          </a:solidFill>
          <a:latin typeface="+mn-lt"/>
          <a:ea typeface="+mn-ea"/>
          <a:cs typeface="+mn-cs"/>
        </a:defRPr>
      </a:lvl6pPr>
      <a:lvl7pPr marL="2055548" algn="l" defTabSz="685183" rtl="0" eaLnBrk="1" latinLnBrk="0" hangingPunct="1">
        <a:defRPr sz="1349" kern="1200">
          <a:solidFill>
            <a:schemeClr val="tx1"/>
          </a:solidFill>
          <a:latin typeface="+mn-lt"/>
          <a:ea typeface="+mn-ea"/>
          <a:cs typeface="+mn-cs"/>
        </a:defRPr>
      </a:lvl7pPr>
      <a:lvl8pPr marL="2398140" algn="l" defTabSz="685183" rtl="0" eaLnBrk="1" latinLnBrk="0" hangingPunct="1">
        <a:defRPr sz="1349" kern="1200">
          <a:solidFill>
            <a:schemeClr val="tx1"/>
          </a:solidFill>
          <a:latin typeface="+mn-lt"/>
          <a:ea typeface="+mn-ea"/>
          <a:cs typeface="+mn-cs"/>
        </a:defRPr>
      </a:lvl8pPr>
      <a:lvl9pPr marL="2740731" algn="l" defTabSz="685183"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brimr.org/" TargetMode="External"/><Relationship Id="rId1" Type="http://schemas.openxmlformats.org/officeDocument/2006/relationships/slideLayout" Target="../slideLayouts/slideLayout6.xml"/><Relationship Id="rId5" Type="http://schemas.openxmlformats.org/officeDocument/2006/relationships/hyperlink" Target="https://brimr.org/instructions-for-submitting-corrections-2023/" TargetMode="External"/><Relationship Id="rId4" Type="http://schemas.openxmlformats.org/officeDocument/2006/relationships/hyperlink" Target="https://brimr.org/wp-content/uploads/2024/01/Worldwide2023-revised-for-web-site.xls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s://urldefense.com/v3/__https:/grants.nih.gov/grants/guide/notice-files/NOT-OD-24-057.html__;!!F9wkZZsI-LA!GQrqqHN9r_aNOIYz4aieqoaY4_t9MFC4sCQc1uSEEfJQOS9HfJwP39Ni1t-LmrQcuvdWok92hikc2EJrAUec8C1c15Nb9Qn7BA$"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grants.nih.gov/grants/guide/pa-files/PAR-24-100.html" TargetMode="External"/><Relationship Id="rId7" Type="http://schemas.openxmlformats.org/officeDocument/2006/relationships/hyperlink" Target="https://spin.infoedglobal.com/Home/SOLRSearch" TargetMode="External"/><Relationship Id="rId2" Type="http://schemas.openxmlformats.org/officeDocument/2006/relationships/hyperlink" Target="http://grants.nih.gov/grants/guide/pa-files/PAR-24-099.html" TargetMode="External"/><Relationship Id="rId1" Type="http://schemas.openxmlformats.org/officeDocument/2006/relationships/slideLayout" Target="../slideLayouts/slideLayout6.xml"/><Relationship Id="rId6" Type="http://schemas.openxmlformats.org/officeDocument/2006/relationships/hyperlink" Target="http://grants.nih.gov/grants/guide/rfa-files/RFA-DA-25-034.html" TargetMode="External"/><Relationship Id="rId5" Type="http://schemas.openxmlformats.org/officeDocument/2006/relationships/hyperlink" Target="http://grants.nih.gov/grants/guide/rfa-files/RFA-DA-25-033.html" TargetMode="External"/><Relationship Id="rId4" Type="http://schemas.openxmlformats.org/officeDocument/2006/relationships/hyperlink" Target="http://grants.nih.gov/grants/guide/rfa-files/RFA-DA-25-032.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hyperlink" Target="https://freesvg.org/water-company-invoice-vector-illustration" TargetMode="External"/><Relationship Id="rId3" Type="http://schemas.openxmlformats.org/officeDocument/2006/relationships/diagramLayout" Target="../diagrams/layout1.xml"/><Relationship Id="rId7" Type="http://schemas.openxmlformats.org/officeDocument/2006/relationships/image" Target="../media/image36.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hyperlink" Target="https://www.picserver.org/photo/8509/Credit-cards.html" TargetMode="External"/><Relationship Id="rId4" Type="http://schemas.openxmlformats.org/officeDocument/2006/relationships/diagramQuickStyle" Target="../diagrams/quickStyle1.xml"/><Relationship Id="rId9"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ucla.box.com/shared/static/ho4qgsnxhd2plwswauseyrwusn1o0sxu.xlsx"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hyperlink" Target="mailto:noreply@invoices.ucla.edu"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hyperlink" Target="https://www.uclahealth.org/sites/default/files/documents/76/fammed-travelentreimbrequest1-9-23.xls?f=2f8253e5"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policy.ucop.edu/doc/3420364/BFB-BUS-79" TargetMode="External"/><Relationship Id="rId7" Type="http://schemas.openxmlformats.org/officeDocument/2006/relationships/hyperlink" Target="https://travel.ucla.edu/policy-resources/reimbursement-allowances-mileage-meals" TargetMode="External"/><Relationship Id="rId2" Type="http://schemas.openxmlformats.org/officeDocument/2006/relationships/hyperlink" Target="https://travel.ucla.edu/forms" TargetMode="External"/><Relationship Id="rId1" Type="http://schemas.openxmlformats.org/officeDocument/2006/relationships/slideLayout" Target="../slideLayouts/slideLayout5.xml"/><Relationship Id="rId6" Type="http://schemas.openxmlformats.org/officeDocument/2006/relationships/hyperlink" Target="https://www.adminvc.ucla.edu/marks" TargetMode="External"/><Relationship Id="rId5" Type="http://schemas.openxmlformats.org/officeDocument/2006/relationships/hyperlink" Target="https://ucla.app.box.com/v/travel-ent-exp-guidelines" TargetMode="External"/><Relationship Id="rId4" Type="http://schemas.openxmlformats.org/officeDocument/2006/relationships/hyperlink" Target="https://policy.ucop.edu/doc/3420365/BFB-G-28"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8.xml"/><Relationship Id="rId5" Type="http://schemas.openxmlformats.org/officeDocument/2006/relationships/image" Target="../media/image9.gif"/><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hyperlink" Target="mailto:noreply@invoices.ucla.ed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publicdomainpictures.net/en/view-image.php?image=271653&amp;picture=invoice-payment" TargetMode="External"/><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hyperlink" Target="https://purchasing.ucla.edu/bruinbuy-plus-hub"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uclahealth.org/family-medicine/for-research-employees"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s://apicciano.commons.gc.cuny.edu/2021/02/15/presidents-day-202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uclahealth.org/sites/default/files/documents/61/submission-guidelines-2024.pdf?f=4f0389c0" TargetMode="External"/><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hyperlink" Target="https://uclahs.az1.qualtrics.com/jfe/form/SV_cNo23CeGILiuZcG" TargetMode="External"/><Relationship Id="rId4" Type="http://schemas.openxmlformats.org/officeDocument/2006/relationships/hyperlink" Target="https://www.uclahealth.org/departments/family-medicine/research/research-da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clahealth.org/sites/default/files/documents/d7/proposal-intake-form-10-5-23.docx?f=1e7b1828" TargetMode="External"/><Relationship Id="rId1" Type="http://schemas.openxmlformats.org/officeDocument/2006/relationships/slideLayout" Target="../slideLayouts/slideLayout7.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1"/>
        <p:cNvGrpSpPr/>
        <p:nvPr/>
      </p:nvGrpSpPr>
      <p:grpSpPr>
        <a:xfrm>
          <a:off x="0" y="0"/>
          <a:ext cx="0" cy="0"/>
          <a:chOff x="0" y="0"/>
          <a:chExt cx="0" cy="0"/>
        </a:xfrm>
      </p:grpSpPr>
      <p:sp>
        <p:nvSpPr>
          <p:cNvPr id="3" name="Rectangle 2"/>
          <p:cNvSpPr/>
          <p:nvPr/>
        </p:nvSpPr>
        <p:spPr>
          <a:xfrm>
            <a:off x="1" y="2064123"/>
            <a:ext cx="9144000" cy="10497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p1"/>
          <p:cNvSpPr txBox="1">
            <a:spLocks noGrp="1"/>
          </p:cNvSpPr>
          <p:nvPr>
            <p:ph type="body" idx="4294967295"/>
          </p:nvPr>
        </p:nvSpPr>
        <p:spPr>
          <a:xfrm>
            <a:off x="4304714" y="1357295"/>
            <a:ext cx="4699260" cy="2357568"/>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Family Medicine Research Unit </a:t>
            </a:r>
            <a:endParaRPr sz="3200" dirty="0">
              <a:solidFill>
                <a:schemeClr val="bg1"/>
              </a:solidFill>
              <a:effectLst>
                <a:outerShdw blurRad="50800" dist="50800" dir="5400000" algn="ctr" rotWithShape="0">
                  <a:schemeClr val="tx1">
                    <a:lumMod val="50000"/>
                  </a:schemeClr>
                </a:outerShdw>
              </a:effectLst>
              <a:latin typeface="+mj-lt"/>
            </a:endParaRPr>
          </a:p>
          <a:p>
            <a:pPr marL="0" lvl="0" indent="0" algn="ctr" rtl="0">
              <a:lnSpc>
                <a:spcPct val="90000"/>
              </a:lnSpc>
              <a:spcBef>
                <a:spcPts val="75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Monthly Meeting </a:t>
            </a:r>
          </a:p>
          <a:p>
            <a:pPr marL="0" lvl="0" indent="0" algn="ctr" rtl="0">
              <a:lnSpc>
                <a:spcPct val="90000"/>
              </a:lnSpc>
              <a:spcBef>
                <a:spcPts val="750"/>
              </a:spcBef>
              <a:spcAft>
                <a:spcPts val="0"/>
              </a:spcAft>
              <a:buClr>
                <a:srgbClr val="FFDD7F"/>
              </a:buClr>
              <a:buSzPts val="3200"/>
              <a:buNone/>
            </a:pPr>
            <a:endParaRPr lang="en-US" sz="2000" dirty="0">
              <a:solidFill>
                <a:schemeClr val="bg1"/>
              </a:solidFill>
              <a:latin typeface="+mj-lt"/>
            </a:endParaRPr>
          </a:p>
          <a:p>
            <a:pPr marL="0" lvl="0" indent="0" algn="ctr" rtl="0">
              <a:lnSpc>
                <a:spcPct val="90000"/>
              </a:lnSpc>
              <a:spcBef>
                <a:spcPts val="750"/>
              </a:spcBef>
              <a:spcAft>
                <a:spcPts val="0"/>
              </a:spcAft>
              <a:buClr>
                <a:srgbClr val="FF9900"/>
              </a:buClr>
              <a:buSzPts val="3200"/>
              <a:buNone/>
            </a:pPr>
            <a:r>
              <a:rPr lang="en-US" sz="3200" b="1" dirty="0">
                <a:solidFill>
                  <a:schemeClr val="bg1"/>
                </a:solidFill>
                <a:latin typeface="+mj-lt"/>
              </a:rPr>
              <a:t>February 2024</a:t>
            </a:r>
            <a:endParaRPr b="1" dirty="0">
              <a:solidFill>
                <a:schemeClr val="bg1"/>
              </a:solidFill>
              <a:latin typeface="+mj-lt"/>
            </a:endParaRPr>
          </a:p>
        </p:txBody>
      </p:sp>
      <p:pic>
        <p:nvPicPr>
          <p:cNvPr id="146" name="Google Shape;146;p1"/>
          <p:cNvPicPr preferRelativeResize="0"/>
          <p:nvPr/>
        </p:nvPicPr>
        <p:blipFill rotWithShape="1">
          <a:blip r:embed="rId3">
            <a:alphaModFix/>
          </a:blip>
          <a:srcRect/>
          <a:stretch/>
        </p:blipFill>
        <p:spPr>
          <a:xfrm>
            <a:off x="-180776" y="-134475"/>
            <a:ext cx="5486411" cy="981458"/>
          </a:xfrm>
          <a:prstGeom prst="rect">
            <a:avLst/>
          </a:prstGeom>
          <a:noFill/>
          <a:ln>
            <a:noFill/>
          </a:ln>
        </p:spPr>
      </p:pic>
      <p:pic>
        <p:nvPicPr>
          <p:cNvPr id="2" name="Picture 1">
            <a:extLst>
              <a:ext uri="{FF2B5EF4-FFF2-40B4-BE49-F238E27FC236}">
                <a16:creationId xmlns:a16="http://schemas.microsoft.com/office/drawing/2014/main" id="{AF272530-F0FA-7781-21FC-1C1421414C12}"/>
              </a:ext>
            </a:extLst>
          </p:cNvPr>
          <p:cNvPicPr>
            <a:picLocks noChangeAspect="1"/>
          </p:cNvPicPr>
          <p:nvPr/>
        </p:nvPicPr>
        <p:blipFill rotWithShape="1">
          <a:blip r:embed="rId4"/>
          <a:srcRect l="40078" t="5448" r="770"/>
          <a:stretch/>
        </p:blipFill>
        <p:spPr>
          <a:xfrm flipH="1">
            <a:off x="640075" y="1115577"/>
            <a:ext cx="3805801" cy="33232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2A2963-5F3E-15DB-B01A-540AF0261487}"/>
              </a:ext>
            </a:extLst>
          </p:cNvPr>
          <p:cNvSpPr>
            <a:spLocks noGrp="1"/>
          </p:cNvSpPr>
          <p:nvPr>
            <p:ph type="sldNum" idx="12"/>
          </p:nvPr>
        </p:nvSpPr>
        <p:spPr/>
        <p:txBody>
          <a:bodyPr/>
          <a:lstStyle/>
          <a:p>
            <a:fld id="{00000000-1234-1234-1234-123412341234}" type="slidenum">
              <a:rPr lang="en-US" smtClean="0"/>
              <a:pPr/>
              <a:t>10</a:t>
            </a:fld>
            <a:endParaRPr lang="en-US"/>
          </a:p>
        </p:txBody>
      </p:sp>
      <p:sp>
        <p:nvSpPr>
          <p:cNvPr id="4" name="Text Placeholder 3">
            <a:extLst>
              <a:ext uri="{FF2B5EF4-FFF2-40B4-BE49-F238E27FC236}">
                <a16:creationId xmlns:a16="http://schemas.microsoft.com/office/drawing/2014/main" id="{D5CDF773-B85E-B17F-DEFC-D47B6F51ED06}"/>
              </a:ext>
            </a:extLst>
          </p:cNvPr>
          <p:cNvSpPr>
            <a:spLocks noGrp="1"/>
          </p:cNvSpPr>
          <p:nvPr>
            <p:ph type="body" idx="2"/>
          </p:nvPr>
        </p:nvSpPr>
        <p:spPr/>
        <p:txBody>
          <a:bodyPr/>
          <a:lstStyle/>
          <a:p>
            <a:endParaRPr lang="en-US"/>
          </a:p>
        </p:txBody>
      </p:sp>
      <p:sp>
        <p:nvSpPr>
          <p:cNvPr id="5" name="Picture Placeholder 4">
            <a:extLst>
              <a:ext uri="{FF2B5EF4-FFF2-40B4-BE49-F238E27FC236}">
                <a16:creationId xmlns:a16="http://schemas.microsoft.com/office/drawing/2014/main" id="{3E1B6275-EF4C-CA08-441D-2CF949207088}"/>
              </a:ext>
            </a:extLst>
          </p:cNvPr>
          <p:cNvSpPr>
            <a:spLocks noGrp="1"/>
          </p:cNvSpPr>
          <p:nvPr>
            <p:ph type="pic" idx="3"/>
          </p:nvPr>
        </p:nvSpPr>
        <p:spPr/>
      </p:sp>
      <p:sp>
        <p:nvSpPr>
          <p:cNvPr id="6" name="Title 5">
            <a:extLst>
              <a:ext uri="{FF2B5EF4-FFF2-40B4-BE49-F238E27FC236}">
                <a16:creationId xmlns:a16="http://schemas.microsoft.com/office/drawing/2014/main" id="{BE1BD195-7E4A-33C3-5E0D-B6585F90DF14}"/>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CCD8CD4B-D33F-5138-F5D6-0C1CFD38C51C}"/>
              </a:ext>
            </a:extLst>
          </p:cNvPr>
          <p:cNvPicPr>
            <a:picLocks noChangeAspect="1"/>
          </p:cNvPicPr>
          <p:nvPr/>
        </p:nvPicPr>
        <p:blipFill rotWithShape="1">
          <a:blip r:embed="rId2"/>
          <a:srcRect l="1" r="-3184"/>
          <a:stretch/>
        </p:blipFill>
        <p:spPr>
          <a:xfrm>
            <a:off x="3088946" y="522682"/>
            <a:ext cx="5928054" cy="4597958"/>
          </a:xfrm>
          <a:prstGeom prst="rect">
            <a:avLst/>
          </a:prstGeom>
          <a:solidFill>
            <a:schemeClr val="bg1"/>
          </a:solidFill>
        </p:spPr>
      </p:pic>
      <p:pic>
        <p:nvPicPr>
          <p:cNvPr id="10" name="Picture 9">
            <a:extLst>
              <a:ext uri="{FF2B5EF4-FFF2-40B4-BE49-F238E27FC236}">
                <a16:creationId xmlns:a16="http://schemas.microsoft.com/office/drawing/2014/main" id="{0DA0C6F2-22D1-2E91-99F8-F702A4161078}"/>
              </a:ext>
            </a:extLst>
          </p:cNvPr>
          <p:cNvPicPr>
            <a:picLocks noChangeAspect="1"/>
          </p:cNvPicPr>
          <p:nvPr/>
        </p:nvPicPr>
        <p:blipFill rotWithShape="1">
          <a:blip r:embed="rId3"/>
          <a:srcRect r="3433"/>
          <a:stretch/>
        </p:blipFill>
        <p:spPr>
          <a:xfrm>
            <a:off x="311149" y="522682"/>
            <a:ext cx="2777797" cy="1461853"/>
          </a:xfrm>
          <a:prstGeom prst="rect">
            <a:avLst/>
          </a:prstGeom>
        </p:spPr>
      </p:pic>
    </p:spTree>
    <p:extLst>
      <p:ext uri="{BB962C8B-B14F-4D97-AF65-F5344CB8AC3E}">
        <p14:creationId xmlns:p14="http://schemas.microsoft.com/office/powerpoint/2010/main" val="898001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AD983D-BA08-F391-09F8-53C51C72C7D3}"/>
              </a:ext>
            </a:extLst>
          </p:cNvPr>
          <p:cNvSpPr>
            <a:spLocks noGrp="1"/>
          </p:cNvSpPr>
          <p:nvPr>
            <p:ph type="sldNum" idx="12"/>
          </p:nvPr>
        </p:nvSpPr>
        <p:spPr/>
        <p:txBody>
          <a:bodyPr/>
          <a:lstStyle/>
          <a:p>
            <a:fld id="{00000000-1234-1234-1234-123412341234}" type="slidenum">
              <a:rPr lang="en-US" smtClean="0"/>
              <a:pPr/>
              <a:t>11</a:t>
            </a:fld>
            <a:endParaRPr lang="en-US"/>
          </a:p>
        </p:txBody>
      </p:sp>
      <p:sp>
        <p:nvSpPr>
          <p:cNvPr id="5" name="Title 4">
            <a:extLst>
              <a:ext uri="{FF2B5EF4-FFF2-40B4-BE49-F238E27FC236}">
                <a16:creationId xmlns:a16="http://schemas.microsoft.com/office/drawing/2014/main" id="{A04775AB-027D-C2A2-083D-B6B2A2493DDF}"/>
              </a:ext>
            </a:extLst>
          </p:cNvPr>
          <p:cNvSpPr>
            <a:spLocks noGrp="1"/>
          </p:cNvSpPr>
          <p:nvPr>
            <p:ph type="title"/>
          </p:nvPr>
        </p:nvSpPr>
        <p:spPr/>
        <p:txBody>
          <a:bodyPr/>
          <a:lstStyle/>
          <a:p>
            <a:endParaRPr lang="en-US"/>
          </a:p>
        </p:txBody>
      </p:sp>
      <p:sp>
        <p:nvSpPr>
          <p:cNvPr id="10" name="TextBox 9">
            <a:extLst>
              <a:ext uri="{FF2B5EF4-FFF2-40B4-BE49-F238E27FC236}">
                <a16:creationId xmlns:a16="http://schemas.microsoft.com/office/drawing/2014/main" id="{60035D55-E36D-965C-7721-FC1C595EEBC8}"/>
              </a:ext>
            </a:extLst>
          </p:cNvPr>
          <p:cNvSpPr txBox="1"/>
          <p:nvPr/>
        </p:nvSpPr>
        <p:spPr>
          <a:xfrm>
            <a:off x="490450" y="1601244"/>
            <a:ext cx="8163100" cy="892552"/>
          </a:xfrm>
          <a:prstGeom prst="rect">
            <a:avLst/>
          </a:prstGeom>
          <a:noFill/>
        </p:spPr>
        <p:txBody>
          <a:bodyPr wrap="square">
            <a:spAutoFit/>
          </a:bodyPr>
          <a:lstStyle/>
          <a:p>
            <a:pPr algn="ctr"/>
            <a:r>
              <a:rPr lang="en-US" sz="1800" b="0" i="0" dirty="0">
                <a:solidFill>
                  <a:srgbClr val="152B59"/>
                </a:solidFill>
                <a:effectLst/>
                <a:latin typeface="EB Garamond" panose="00000500000000000000" pitchFamily="2" charset="0"/>
                <a:ea typeface="EB Garamond" panose="00000500000000000000" pitchFamily="2" charset="0"/>
                <a:hlinkClick r:id="rId2"/>
              </a:rPr>
              <a:t>https://brimr.org/</a:t>
            </a:r>
            <a:endParaRPr lang="en-US" sz="1800" b="0" i="0" dirty="0">
              <a:solidFill>
                <a:srgbClr val="152B59"/>
              </a:solidFill>
              <a:effectLst/>
              <a:latin typeface="EB Garamond" panose="00000500000000000000" pitchFamily="2" charset="0"/>
              <a:ea typeface="EB Garamond" panose="00000500000000000000" pitchFamily="2" charset="0"/>
            </a:endParaRPr>
          </a:p>
          <a:p>
            <a:pPr algn="ctr"/>
            <a:endParaRPr lang="en-US" sz="1800" b="0" i="0" dirty="0">
              <a:solidFill>
                <a:srgbClr val="152B59"/>
              </a:solidFill>
              <a:effectLst/>
              <a:latin typeface="EB Garamond" panose="00000500000000000000" pitchFamily="2" charset="0"/>
              <a:ea typeface="EB Garamond" panose="00000500000000000000" pitchFamily="2" charset="0"/>
            </a:endParaRPr>
          </a:p>
          <a:p>
            <a:pPr algn="ctr"/>
            <a:r>
              <a:rPr lang="en-US" sz="1600" b="0" i="0" dirty="0">
                <a:solidFill>
                  <a:srgbClr val="152B59"/>
                </a:solidFill>
                <a:effectLst/>
                <a:latin typeface="EB Garamond" panose="00000500000000000000" pitchFamily="2" charset="0"/>
                <a:ea typeface="EB Garamond" panose="00000500000000000000" pitchFamily="2" charset="0"/>
              </a:rPr>
              <a:t>Authoritative annual rankings of NIH funding to individual researchers and academic institutions</a:t>
            </a:r>
            <a:endParaRPr lang="en-US" sz="1600" dirty="0">
              <a:latin typeface="EB Garamond" panose="00000500000000000000" pitchFamily="2" charset="0"/>
              <a:ea typeface="EB Garamond" panose="00000500000000000000" pitchFamily="2" charset="0"/>
            </a:endParaRPr>
          </a:p>
        </p:txBody>
      </p:sp>
      <p:pic>
        <p:nvPicPr>
          <p:cNvPr id="12" name="Picture 11">
            <a:extLst>
              <a:ext uri="{FF2B5EF4-FFF2-40B4-BE49-F238E27FC236}">
                <a16:creationId xmlns:a16="http://schemas.microsoft.com/office/drawing/2014/main" id="{915FAF3F-3BA7-EA30-ECDA-7BE625154504}"/>
              </a:ext>
            </a:extLst>
          </p:cNvPr>
          <p:cNvPicPr>
            <a:picLocks noChangeAspect="1"/>
          </p:cNvPicPr>
          <p:nvPr/>
        </p:nvPicPr>
        <p:blipFill>
          <a:blip r:embed="rId3"/>
          <a:stretch>
            <a:fillRect/>
          </a:stretch>
        </p:blipFill>
        <p:spPr>
          <a:xfrm>
            <a:off x="0" y="640080"/>
            <a:ext cx="9144691" cy="781417"/>
          </a:xfrm>
          <a:prstGeom prst="rect">
            <a:avLst/>
          </a:prstGeom>
        </p:spPr>
      </p:pic>
      <p:sp>
        <p:nvSpPr>
          <p:cNvPr id="3" name="TextBox 2">
            <a:extLst>
              <a:ext uri="{FF2B5EF4-FFF2-40B4-BE49-F238E27FC236}">
                <a16:creationId xmlns:a16="http://schemas.microsoft.com/office/drawing/2014/main" id="{DE6BB42A-25E0-3839-89B9-2E183CC02906}"/>
              </a:ext>
            </a:extLst>
          </p:cNvPr>
          <p:cNvSpPr txBox="1"/>
          <p:nvPr/>
        </p:nvSpPr>
        <p:spPr>
          <a:xfrm>
            <a:off x="640078" y="2854900"/>
            <a:ext cx="8163099" cy="738664"/>
          </a:xfrm>
          <a:prstGeom prst="rect">
            <a:avLst/>
          </a:prstGeom>
          <a:noFill/>
        </p:spPr>
        <p:txBody>
          <a:bodyPr wrap="square">
            <a:spAutoFit/>
          </a:bodyPr>
          <a:lstStyle/>
          <a:p>
            <a:r>
              <a:rPr lang="en-US" b="0" i="0" dirty="0">
                <a:solidFill>
                  <a:srgbClr val="152B59"/>
                </a:solidFill>
                <a:effectLst/>
                <a:latin typeface="EB Garamond" panose="00000500000000000000" pitchFamily="2" charset="0"/>
              </a:rPr>
              <a:t>BRIMR has now posted a modified version of the newly-released NIH data file, which they will use as the basis of all their 2023 rankings. They invite users to </a:t>
            </a:r>
            <a:r>
              <a:rPr lang="en-US" b="0" i="0" u="sng" dirty="0">
                <a:solidFill>
                  <a:srgbClr val="152B59"/>
                </a:solidFill>
                <a:effectLst/>
                <a:latin typeface="EB Garamond" panose="00000500000000000000" pitchFamily="2" charset="0"/>
                <a:hlinkClick r:id="rId4"/>
              </a:rPr>
              <a:t>access their new draft file here</a:t>
            </a:r>
            <a:r>
              <a:rPr lang="en-US" b="0" i="0" dirty="0">
                <a:solidFill>
                  <a:srgbClr val="152B59"/>
                </a:solidFill>
                <a:effectLst/>
                <a:latin typeface="EB Garamond" panose="00000500000000000000" pitchFamily="2" charset="0"/>
              </a:rPr>
              <a:t> and to provide them with any feedback, corrections, or suggestions via email to </a:t>
            </a:r>
            <a:r>
              <a:rPr lang="en-US" b="0" i="0" u="sng" dirty="0">
                <a:solidFill>
                  <a:srgbClr val="152B59"/>
                </a:solidFill>
                <a:effectLst/>
                <a:latin typeface="EB Garamond" panose="00000500000000000000" pitchFamily="2" charset="0"/>
              </a:rPr>
              <a:t>rrj@brimr.org</a:t>
            </a:r>
            <a:r>
              <a:rPr lang="en-US" b="0" i="0" dirty="0">
                <a:solidFill>
                  <a:srgbClr val="152B59"/>
                </a:solidFill>
                <a:effectLst/>
                <a:latin typeface="EB Garamond" panose="00000500000000000000" pitchFamily="2" charset="0"/>
              </a:rPr>
              <a:t>, following the </a:t>
            </a:r>
            <a:r>
              <a:rPr lang="en-US" b="0" i="0" u="sng" dirty="0">
                <a:effectLst/>
                <a:latin typeface="EB Garamond" panose="00000500000000000000" pitchFamily="2" charset="0"/>
                <a:hlinkClick r:id="rId5"/>
              </a:rPr>
              <a:t>instructions for submitting corrections</a:t>
            </a:r>
            <a:r>
              <a:rPr lang="en-US" b="0" i="0" dirty="0">
                <a:solidFill>
                  <a:srgbClr val="152B59"/>
                </a:solidFill>
                <a:effectLst/>
                <a:latin typeface="EB Garamond" panose="00000500000000000000" pitchFamily="2" charset="0"/>
              </a:rPr>
              <a:t>.</a:t>
            </a:r>
            <a:endParaRPr lang="en-US" dirty="0"/>
          </a:p>
        </p:txBody>
      </p:sp>
      <p:sp>
        <p:nvSpPr>
          <p:cNvPr id="7" name="TextBox 6">
            <a:extLst>
              <a:ext uri="{FF2B5EF4-FFF2-40B4-BE49-F238E27FC236}">
                <a16:creationId xmlns:a16="http://schemas.microsoft.com/office/drawing/2014/main" id="{17961EAC-9305-500F-B528-83DB12466231}"/>
              </a:ext>
            </a:extLst>
          </p:cNvPr>
          <p:cNvSpPr txBox="1"/>
          <p:nvPr/>
        </p:nvSpPr>
        <p:spPr>
          <a:xfrm>
            <a:off x="640078" y="4027976"/>
            <a:ext cx="8013471" cy="307777"/>
          </a:xfrm>
          <a:prstGeom prst="rect">
            <a:avLst/>
          </a:prstGeom>
          <a:noFill/>
        </p:spPr>
        <p:txBody>
          <a:bodyPr wrap="square">
            <a:spAutoFit/>
          </a:bodyPr>
          <a:lstStyle/>
          <a:p>
            <a:pPr algn="ctr"/>
            <a:r>
              <a:rPr lang="en-US" b="1" i="0" dirty="0">
                <a:solidFill>
                  <a:srgbClr val="FF0000"/>
                </a:solidFill>
                <a:effectLst/>
                <a:latin typeface="EB Garamond" panose="00000500000000000000" pitchFamily="2" charset="0"/>
              </a:rPr>
              <a:t>All proposed corrections must be received by BRIMR before 6:00 PM EST on Friday February 2, 2024</a:t>
            </a:r>
            <a:r>
              <a:rPr lang="en-US" b="0" i="0" dirty="0">
                <a:solidFill>
                  <a:srgbClr val="FF0000"/>
                </a:solidFill>
                <a:effectLst/>
                <a:latin typeface="EB Garamond" panose="00000500000000000000" pitchFamily="2" charset="0"/>
              </a:rPr>
              <a:t>. </a:t>
            </a:r>
            <a:endParaRPr lang="en-US" dirty="0">
              <a:solidFill>
                <a:srgbClr val="FF0000"/>
              </a:solidFill>
            </a:endParaRPr>
          </a:p>
        </p:txBody>
      </p:sp>
    </p:spTree>
    <p:extLst>
      <p:ext uri="{BB962C8B-B14F-4D97-AF65-F5344CB8AC3E}">
        <p14:creationId xmlns:p14="http://schemas.microsoft.com/office/powerpoint/2010/main" val="3043221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AD983D-BA08-F391-09F8-53C51C72C7D3}"/>
              </a:ext>
            </a:extLst>
          </p:cNvPr>
          <p:cNvSpPr>
            <a:spLocks noGrp="1"/>
          </p:cNvSpPr>
          <p:nvPr>
            <p:ph type="sldNum" idx="12"/>
          </p:nvPr>
        </p:nvSpPr>
        <p:spPr/>
        <p:txBody>
          <a:bodyPr/>
          <a:lstStyle/>
          <a:p>
            <a:fld id="{00000000-1234-1234-1234-123412341234}" type="slidenum">
              <a:rPr lang="en-US" smtClean="0"/>
              <a:pPr/>
              <a:t>12</a:t>
            </a:fld>
            <a:endParaRPr lang="en-US"/>
          </a:p>
        </p:txBody>
      </p:sp>
      <p:sp>
        <p:nvSpPr>
          <p:cNvPr id="5" name="Title 4">
            <a:extLst>
              <a:ext uri="{FF2B5EF4-FFF2-40B4-BE49-F238E27FC236}">
                <a16:creationId xmlns:a16="http://schemas.microsoft.com/office/drawing/2014/main" id="{A04775AB-027D-C2A2-083D-B6B2A2493DDF}"/>
              </a:ext>
            </a:extLst>
          </p:cNvPr>
          <p:cNvSpPr>
            <a:spLocks noGrp="1"/>
          </p:cNvSpPr>
          <p:nvPr>
            <p:ph type="title"/>
          </p:nvPr>
        </p:nvSpPr>
        <p:spPr/>
        <p:txBody>
          <a:bodyPr/>
          <a:lstStyle/>
          <a:p>
            <a:r>
              <a:rPr lang="en-US" dirty="0">
                <a:solidFill>
                  <a:srgbClr val="022624"/>
                </a:solidFill>
              </a:rPr>
              <a:t>2023 BRIMR Data for Rankings</a:t>
            </a:r>
          </a:p>
        </p:txBody>
      </p:sp>
      <p:graphicFrame>
        <p:nvGraphicFramePr>
          <p:cNvPr id="2" name="Table 1">
            <a:extLst>
              <a:ext uri="{FF2B5EF4-FFF2-40B4-BE49-F238E27FC236}">
                <a16:creationId xmlns:a16="http://schemas.microsoft.com/office/drawing/2014/main" id="{B3D1056A-7EDF-6C83-7457-1A4946B31754}"/>
              </a:ext>
            </a:extLst>
          </p:cNvPr>
          <p:cNvGraphicFramePr>
            <a:graphicFrameLocks noGrp="1"/>
          </p:cNvGraphicFramePr>
          <p:nvPr>
            <p:extLst>
              <p:ext uri="{D42A27DB-BD31-4B8C-83A1-F6EECF244321}">
                <p14:modId xmlns:p14="http://schemas.microsoft.com/office/powerpoint/2010/main" val="1763231201"/>
              </p:ext>
            </p:extLst>
          </p:nvPr>
        </p:nvGraphicFramePr>
        <p:xfrm>
          <a:off x="168510" y="1293599"/>
          <a:ext cx="8715538" cy="3644161"/>
        </p:xfrm>
        <a:graphic>
          <a:graphicData uri="http://schemas.openxmlformats.org/drawingml/2006/table">
            <a:tbl>
              <a:tblPr>
                <a:tableStyleId>{4F34DB4C-8F9F-4031-8EC6-0B126F8A54F6}</a:tableStyleId>
              </a:tblPr>
              <a:tblGrid>
                <a:gridCol w="1124713">
                  <a:extLst>
                    <a:ext uri="{9D8B030D-6E8A-4147-A177-3AD203B41FA5}">
                      <a16:colId xmlns:a16="http://schemas.microsoft.com/office/drawing/2014/main" val="837194222"/>
                    </a:ext>
                  </a:extLst>
                </a:gridCol>
                <a:gridCol w="823730">
                  <a:extLst>
                    <a:ext uri="{9D8B030D-6E8A-4147-A177-3AD203B41FA5}">
                      <a16:colId xmlns:a16="http://schemas.microsoft.com/office/drawing/2014/main" val="1312332870"/>
                    </a:ext>
                  </a:extLst>
                </a:gridCol>
                <a:gridCol w="1244006">
                  <a:extLst>
                    <a:ext uri="{9D8B030D-6E8A-4147-A177-3AD203B41FA5}">
                      <a16:colId xmlns:a16="http://schemas.microsoft.com/office/drawing/2014/main" val="1736869601"/>
                    </a:ext>
                  </a:extLst>
                </a:gridCol>
                <a:gridCol w="3515328">
                  <a:extLst>
                    <a:ext uri="{9D8B030D-6E8A-4147-A177-3AD203B41FA5}">
                      <a16:colId xmlns:a16="http://schemas.microsoft.com/office/drawing/2014/main" val="4076920200"/>
                    </a:ext>
                  </a:extLst>
                </a:gridCol>
                <a:gridCol w="594454">
                  <a:extLst>
                    <a:ext uri="{9D8B030D-6E8A-4147-A177-3AD203B41FA5}">
                      <a16:colId xmlns:a16="http://schemas.microsoft.com/office/drawing/2014/main" val="3643090134"/>
                    </a:ext>
                  </a:extLst>
                </a:gridCol>
                <a:gridCol w="645801">
                  <a:extLst>
                    <a:ext uri="{9D8B030D-6E8A-4147-A177-3AD203B41FA5}">
                      <a16:colId xmlns:a16="http://schemas.microsoft.com/office/drawing/2014/main" val="268578007"/>
                    </a:ext>
                  </a:extLst>
                </a:gridCol>
                <a:gridCol w="767506">
                  <a:extLst>
                    <a:ext uri="{9D8B030D-6E8A-4147-A177-3AD203B41FA5}">
                      <a16:colId xmlns:a16="http://schemas.microsoft.com/office/drawing/2014/main" val="538230828"/>
                    </a:ext>
                  </a:extLst>
                </a:gridCol>
              </a:tblGrid>
              <a:tr h="328397">
                <a:tc>
                  <a:txBody>
                    <a:bodyPr/>
                    <a:lstStyle/>
                    <a:p>
                      <a:pPr algn="l" fontAlgn="b"/>
                      <a:r>
                        <a:rPr lang="en-US" sz="800" b="1" u="none" strike="noStrike" dirty="0">
                          <a:effectLst/>
                        </a:rPr>
                        <a:t>PROJECT NUMBER</a:t>
                      </a:r>
                      <a:endParaRPr lang="en-US" sz="800" b="1"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b="1" u="none" strike="noStrike" dirty="0">
                          <a:effectLst/>
                        </a:rPr>
                        <a:t>FUNDING MECHANISM</a:t>
                      </a:r>
                      <a:endParaRPr lang="en-US" sz="800" b="1"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b="1" u="none" strike="noStrike" dirty="0">
                          <a:effectLst/>
                        </a:rPr>
                        <a:t>PI NAME</a:t>
                      </a:r>
                      <a:endParaRPr lang="en-US" sz="800" b="1"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b="1" u="none" strike="noStrike" dirty="0">
                          <a:effectLst/>
                        </a:rPr>
                        <a:t>PROJECT TITLE</a:t>
                      </a:r>
                      <a:endParaRPr lang="en-US" sz="800" b="1"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b="1" u="none" strike="noStrike" dirty="0">
                          <a:effectLst/>
                        </a:rPr>
                        <a:t>FUNDING</a:t>
                      </a:r>
                      <a:endParaRPr lang="en-US" sz="800" b="1"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b="1" u="none" strike="noStrike" dirty="0">
                          <a:effectLst/>
                        </a:rPr>
                        <a:t>AWARD NOTICE DATE</a:t>
                      </a:r>
                      <a:endParaRPr lang="en-US" sz="800" b="1"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b="1" u="none" strike="noStrike" dirty="0">
                          <a:effectLst/>
                        </a:rPr>
                        <a:t>OPPORTUNITY NUMBER</a:t>
                      </a:r>
                      <a:endParaRPr lang="en-US" sz="800" b="1"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8142072"/>
                  </a:ext>
                </a:extLst>
              </a:tr>
              <a:tr h="553346">
                <a:tc>
                  <a:txBody>
                    <a:bodyPr/>
                    <a:lstStyle/>
                    <a:p>
                      <a:pPr algn="l" fontAlgn="b"/>
                      <a:r>
                        <a:rPr lang="en-US" sz="800" u="none" strike="noStrike">
                          <a:effectLst/>
                        </a:rPr>
                        <a:t>5K23DK129828-02</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Other Research-Related</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dirty="0">
                          <a:effectLst/>
                        </a:rPr>
                        <a:t>CASTELLON-LOPEZ, YELBA </a:t>
                      </a:r>
                      <a:endParaRPr lang="en-US" sz="800" b="0"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Understanding Barriers to Engagement in the Diabetes Prevention Program among Low-Income Latino Patients: Design and Implementation of an Intervention in Community Health Centers</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$204,393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2/27/2023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PA-20-206</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8781778"/>
                  </a:ext>
                </a:extLst>
              </a:tr>
              <a:tr h="392308">
                <a:tc>
                  <a:txBody>
                    <a:bodyPr/>
                    <a:lstStyle/>
                    <a:p>
                      <a:pPr algn="l" fontAlgn="b"/>
                      <a:r>
                        <a:rPr lang="en-US" sz="800" u="none" strike="noStrike">
                          <a:effectLst/>
                        </a:rPr>
                        <a:t>5R01DA047386-04</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RPGs - Non SBIR/STTR</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GELBERG, LILLIAN </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mHealth to Enhance &amp; Sustain Drug Use Reduction of the QUIT BI in Primary Care</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$841,444</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4/18/2023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PA-19-055</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5060368"/>
                  </a:ext>
                </a:extLst>
              </a:tr>
              <a:tr h="509029">
                <a:tc>
                  <a:txBody>
                    <a:bodyPr/>
                    <a:lstStyle/>
                    <a:p>
                      <a:pPr algn="l" fontAlgn="b"/>
                      <a:r>
                        <a:rPr lang="en-US" sz="800" u="none" strike="noStrike">
                          <a:effectLst/>
                        </a:rPr>
                        <a:t>3P30MH058107-27S1</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Research Centers</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SHOPTAW, STEVEN J</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dirty="0">
                          <a:effectLst/>
                        </a:rPr>
                        <a:t>Addressing intimate partner violence, mental health burdens, and other </a:t>
                      </a:r>
                      <a:r>
                        <a:rPr lang="en-US" sz="800" u="none" strike="noStrike" dirty="0" err="1">
                          <a:effectLst/>
                        </a:rPr>
                        <a:t>syndemic</a:t>
                      </a:r>
                      <a:r>
                        <a:rPr lang="en-US" sz="800" u="none" strike="noStrike" dirty="0">
                          <a:effectLst/>
                        </a:rPr>
                        <a:t> factors to support engagement in HIV prevention services in a trans community center</a:t>
                      </a:r>
                      <a:endParaRPr lang="en-US" sz="800" b="0"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$217,256</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8/18/2023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PA-20-272</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4581504"/>
                  </a:ext>
                </a:extLst>
              </a:tr>
              <a:tr h="328703">
                <a:tc>
                  <a:txBody>
                    <a:bodyPr/>
                    <a:lstStyle/>
                    <a:p>
                      <a:pPr algn="l" fontAlgn="b"/>
                      <a:r>
                        <a:rPr lang="en-US" sz="800" u="none" strike="noStrike">
                          <a:effectLst/>
                        </a:rPr>
                        <a:t>3P30MH058107-27S2</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Research Centers</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SHOPTAW, STEVEN J</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fr-FR" sz="800" u="none" strike="noStrike">
                          <a:effectLst/>
                        </a:rPr>
                        <a:t>UCLA Rapid, Relevant, Rigorous Implementation Science Hub</a:t>
                      </a:r>
                      <a:endParaRPr lang="fr-FR"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$421,007</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8/25/2023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PA-20-272</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9008445"/>
                  </a:ext>
                </a:extLst>
              </a:tr>
              <a:tr h="344034">
                <a:tc>
                  <a:txBody>
                    <a:bodyPr/>
                    <a:lstStyle/>
                    <a:p>
                      <a:pPr algn="l" fontAlgn="b"/>
                      <a:r>
                        <a:rPr lang="en-US" sz="800" u="none" strike="noStrike">
                          <a:effectLst/>
                        </a:rPr>
                        <a:t>3P30MH058107-27S3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Research Centers</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SHOPTAW, STEVEN J</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Preparing for Implementation of the ATN CARES Evidence-Based Intervention Package for PrEP Uptake and Syndemic Factors among Youth</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$235,232</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8/28/2023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PA-20-272</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2044770"/>
                  </a:ext>
                </a:extLst>
              </a:tr>
              <a:tr h="328703">
                <a:tc>
                  <a:txBody>
                    <a:bodyPr/>
                    <a:lstStyle/>
                    <a:p>
                      <a:pPr algn="l" fontAlgn="b"/>
                      <a:r>
                        <a:rPr lang="en-US" sz="800" u="none" strike="noStrike">
                          <a:effectLst/>
                        </a:rPr>
                        <a:t>5P30MH058107-27</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Research Centers</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SHOPTAW, STEVEN J</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Center for HIV Identification, Prevention and Treatment Services</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$1,981,042</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12/16/2022</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PAR-20-308</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8631199"/>
                  </a:ext>
                </a:extLst>
              </a:tr>
              <a:tr h="392308">
                <a:tc>
                  <a:txBody>
                    <a:bodyPr/>
                    <a:lstStyle/>
                    <a:p>
                      <a:pPr algn="l" fontAlgn="b"/>
                      <a:r>
                        <a:rPr lang="en-US" sz="800" u="none" strike="noStrike">
                          <a:effectLst/>
                        </a:rPr>
                        <a:t>1R01AG081996-01</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RPGs - Non SBIR/STTR</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TARN, DERJUNG M</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Increasing the Feasibility, Impact, and Equity of the Medicare Annual Wellness Visit (AWV)</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$650,000</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a:effectLst/>
                        </a:rPr>
                        <a:t>7/27/2023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PA-20-183</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6581688"/>
                  </a:ext>
                </a:extLst>
              </a:tr>
              <a:tr h="429117">
                <a:tc>
                  <a:txBody>
                    <a:bodyPr/>
                    <a:lstStyle/>
                    <a:p>
                      <a:pPr algn="l" fontAlgn="b"/>
                      <a:r>
                        <a:rPr lang="en-US" sz="800" u="none" strike="noStrike">
                          <a:effectLst/>
                        </a:rPr>
                        <a:t>5R33AG068946-04</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RPGs - Non SBIR/STTR</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TARN, DERJUNG M</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a:effectLst/>
                        </a:rPr>
                        <a:t>Medicare Annual Wellness Visit Practice Redesign Toolkit: A Tailored Intervention to Improve Preventive Health Service Use</a:t>
                      </a:r>
                      <a:endParaRPr lang="en-US" sz="800" b="0" i="0" u="none" strike="noStrike">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dirty="0">
                          <a:effectLst/>
                        </a:rPr>
                        <a:t>$494,272</a:t>
                      </a:r>
                      <a:endParaRPr lang="en-US" sz="800" b="0"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800" u="none" strike="noStrike" dirty="0">
                          <a:effectLst/>
                        </a:rPr>
                        <a:t>7/26/2023</a:t>
                      </a:r>
                      <a:endParaRPr lang="en-US" sz="800" b="0"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800" u="none" strike="noStrike" dirty="0">
                          <a:effectLst/>
                        </a:rPr>
                        <a:t>RFA-AG-20-045</a:t>
                      </a:r>
                      <a:endParaRPr lang="en-US" sz="800" b="0" i="0" u="none" strike="noStrike" dirty="0">
                        <a:solidFill>
                          <a:srgbClr val="000000"/>
                        </a:solidFill>
                        <a:effectLst/>
                        <a:latin typeface="Calibri" panose="020F0502020204030204" pitchFamily="34" charset="0"/>
                      </a:endParaRPr>
                    </a:p>
                  </a:txBody>
                  <a:tcPr marL="853" marR="853" marT="85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4455033"/>
                  </a:ext>
                </a:extLst>
              </a:tr>
            </a:tbl>
          </a:graphicData>
        </a:graphic>
      </p:graphicFrame>
    </p:spTree>
    <p:extLst>
      <p:ext uri="{BB962C8B-B14F-4D97-AF65-F5344CB8AC3E}">
        <p14:creationId xmlns:p14="http://schemas.microsoft.com/office/powerpoint/2010/main" val="322266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AD983D-BA08-F391-09F8-53C51C72C7D3}"/>
              </a:ext>
            </a:extLst>
          </p:cNvPr>
          <p:cNvSpPr>
            <a:spLocks noGrp="1"/>
          </p:cNvSpPr>
          <p:nvPr>
            <p:ph type="sldNum" idx="12"/>
          </p:nvPr>
        </p:nvSpPr>
        <p:spPr>
          <a:xfrm>
            <a:off x="8421624" y="4754880"/>
            <a:ext cx="457200" cy="365760"/>
          </a:xfrm>
        </p:spPr>
        <p:txBody>
          <a:bodyPr wrap="square" anchor="t">
            <a:normAutofit/>
          </a:bodyPr>
          <a:lstStyle/>
          <a:p>
            <a:pPr>
              <a:lnSpc>
                <a:spcPct val="90000"/>
              </a:lnSpc>
              <a:spcAft>
                <a:spcPts val="600"/>
              </a:spcAft>
            </a:pPr>
            <a:fld id="{00000000-1234-1234-1234-123412341234}" type="slidenum">
              <a:rPr lang="en-US" sz="200" smtClean="0"/>
              <a:pPr>
                <a:lnSpc>
                  <a:spcPct val="90000"/>
                </a:lnSpc>
                <a:spcAft>
                  <a:spcPts val="600"/>
                </a:spcAft>
              </a:pPr>
              <a:t>13</a:t>
            </a:fld>
            <a:endParaRPr lang="en-US" sz="200"/>
          </a:p>
        </p:txBody>
      </p:sp>
      <p:sp>
        <p:nvSpPr>
          <p:cNvPr id="5" name="Title 4">
            <a:extLst>
              <a:ext uri="{FF2B5EF4-FFF2-40B4-BE49-F238E27FC236}">
                <a16:creationId xmlns:a16="http://schemas.microsoft.com/office/drawing/2014/main" id="{A04775AB-027D-C2A2-083D-B6B2A2493DDF}"/>
              </a:ext>
            </a:extLst>
          </p:cNvPr>
          <p:cNvSpPr>
            <a:spLocks noGrp="1"/>
          </p:cNvSpPr>
          <p:nvPr>
            <p:ph type="title"/>
          </p:nvPr>
        </p:nvSpPr>
        <p:spPr>
          <a:xfrm>
            <a:off x="640079" y="640080"/>
            <a:ext cx="7772400" cy="393192"/>
          </a:xfrm>
        </p:spPr>
        <p:txBody>
          <a:bodyPr wrap="square" anchor="b">
            <a:normAutofit/>
          </a:bodyPr>
          <a:lstStyle/>
          <a:p>
            <a:r>
              <a:rPr lang="en-US" dirty="0"/>
              <a:t>BRIMR Historical Rankings</a:t>
            </a:r>
          </a:p>
        </p:txBody>
      </p:sp>
      <p:graphicFrame>
        <p:nvGraphicFramePr>
          <p:cNvPr id="3" name="Table 2">
            <a:extLst>
              <a:ext uri="{FF2B5EF4-FFF2-40B4-BE49-F238E27FC236}">
                <a16:creationId xmlns:a16="http://schemas.microsoft.com/office/drawing/2014/main" id="{5188DE5F-6B7B-CDF6-1229-F466DE700EB0}"/>
              </a:ext>
            </a:extLst>
          </p:cNvPr>
          <p:cNvGraphicFramePr>
            <a:graphicFrameLocks noGrp="1"/>
          </p:cNvGraphicFramePr>
          <p:nvPr>
            <p:extLst>
              <p:ext uri="{D42A27DB-BD31-4B8C-83A1-F6EECF244321}">
                <p14:modId xmlns:p14="http://schemas.microsoft.com/office/powerpoint/2010/main" val="3730235183"/>
              </p:ext>
            </p:extLst>
          </p:nvPr>
        </p:nvGraphicFramePr>
        <p:xfrm>
          <a:off x="1985554" y="1201782"/>
          <a:ext cx="5634446" cy="3746130"/>
        </p:xfrm>
        <a:graphic>
          <a:graphicData uri="http://schemas.openxmlformats.org/drawingml/2006/table">
            <a:tbl>
              <a:tblPr firstRow="1" bandRow="1">
                <a:solidFill>
                  <a:srgbClr val="F2F2F2">
                    <a:alpha val="30196"/>
                  </a:srgbClr>
                </a:solidFill>
                <a:tableStyleId>{4F34DB4C-8F9F-4031-8EC6-0B126F8A54F6}</a:tableStyleId>
              </a:tblPr>
              <a:tblGrid>
                <a:gridCol w="520572">
                  <a:extLst>
                    <a:ext uri="{9D8B030D-6E8A-4147-A177-3AD203B41FA5}">
                      <a16:colId xmlns:a16="http://schemas.microsoft.com/office/drawing/2014/main" val="4093126486"/>
                    </a:ext>
                  </a:extLst>
                </a:gridCol>
                <a:gridCol w="542870">
                  <a:extLst>
                    <a:ext uri="{9D8B030D-6E8A-4147-A177-3AD203B41FA5}">
                      <a16:colId xmlns:a16="http://schemas.microsoft.com/office/drawing/2014/main" val="4244322033"/>
                    </a:ext>
                  </a:extLst>
                </a:gridCol>
                <a:gridCol w="1600244">
                  <a:extLst>
                    <a:ext uri="{9D8B030D-6E8A-4147-A177-3AD203B41FA5}">
                      <a16:colId xmlns:a16="http://schemas.microsoft.com/office/drawing/2014/main" val="2682826514"/>
                    </a:ext>
                  </a:extLst>
                </a:gridCol>
                <a:gridCol w="884375">
                  <a:extLst>
                    <a:ext uri="{9D8B030D-6E8A-4147-A177-3AD203B41FA5}">
                      <a16:colId xmlns:a16="http://schemas.microsoft.com/office/drawing/2014/main" val="2698479936"/>
                    </a:ext>
                  </a:extLst>
                </a:gridCol>
                <a:gridCol w="2086385">
                  <a:extLst>
                    <a:ext uri="{9D8B030D-6E8A-4147-A177-3AD203B41FA5}">
                      <a16:colId xmlns:a16="http://schemas.microsoft.com/office/drawing/2014/main" val="3237560460"/>
                    </a:ext>
                  </a:extLst>
                </a:gridCol>
              </a:tblGrid>
              <a:tr h="222069">
                <a:tc>
                  <a:txBody>
                    <a:bodyPr/>
                    <a:lstStyle/>
                    <a:p>
                      <a:pPr algn="ctr" fontAlgn="b"/>
                      <a:r>
                        <a:rPr lang="en-US" sz="1100" b="0" u="none" strike="noStrike" cap="none" spc="0">
                          <a:solidFill>
                            <a:schemeClr val="bg1"/>
                          </a:solidFill>
                          <a:effectLst/>
                        </a:rPr>
                        <a:t>Year</a:t>
                      </a:r>
                      <a:endParaRPr lang="en-US" sz="1100" b="0" i="0" u="none" strike="noStrike" cap="none" spc="0">
                        <a:solidFill>
                          <a:schemeClr val="bg1"/>
                        </a:solidFill>
                        <a:effectLst/>
                        <a:latin typeface="Calibri" panose="020F0502020204030204" pitchFamily="34" charset="0"/>
                      </a:endParaRPr>
                    </a:p>
                  </a:txBody>
                  <a:tcPr marL="53367" marR="358" marT="41051" marB="4105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fontAlgn="ctr"/>
                      <a:r>
                        <a:rPr lang="en-US" sz="1100" b="0" u="none" strike="noStrike" cap="none" spc="0">
                          <a:solidFill>
                            <a:schemeClr val="bg1"/>
                          </a:solidFill>
                          <a:effectLst/>
                        </a:rPr>
                        <a:t>Rank</a:t>
                      </a:r>
                      <a:endParaRPr lang="en-US" sz="1100" b="0" i="0" u="none" strike="noStrike" cap="none" spc="0">
                        <a:solidFill>
                          <a:schemeClr val="bg1"/>
                        </a:solidFill>
                        <a:effectLst/>
                        <a:latin typeface="Arial" panose="020B0604020202020204" pitchFamily="34" charset="0"/>
                      </a:endParaRPr>
                    </a:p>
                  </a:txBody>
                  <a:tcPr marL="53367" marR="358" marT="41051" marB="41051" anchor="ctr">
                    <a:lnL w="12700" cmpd="sng">
                      <a:noFill/>
                    </a:lnL>
                    <a:lnR w="12700" cmpd="sng">
                      <a:noFill/>
                    </a:lnR>
                    <a:lnT w="19050" cap="flat" cmpd="sng" algn="ctr">
                      <a:noFill/>
                      <a:prstDash val="solid"/>
                    </a:lnT>
                    <a:lnB w="38100" cmpd="sng">
                      <a:noFill/>
                    </a:lnB>
                    <a:solidFill>
                      <a:schemeClr val="accent1"/>
                    </a:solidFill>
                  </a:tcPr>
                </a:tc>
                <a:tc>
                  <a:txBody>
                    <a:bodyPr/>
                    <a:lstStyle/>
                    <a:p>
                      <a:pPr algn="ctr" fontAlgn="ctr"/>
                      <a:r>
                        <a:rPr lang="en-US" sz="1100" b="0" u="none" strike="noStrike" cap="none" spc="0">
                          <a:solidFill>
                            <a:schemeClr val="bg1"/>
                          </a:solidFill>
                          <a:effectLst/>
                        </a:rPr>
                        <a:t>Name</a:t>
                      </a:r>
                      <a:endParaRPr lang="en-US" sz="1100" b="0" i="0" u="none" strike="noStrike" cap="none" spc="0">
                        <a:solidFill>
                          <a:schemeClr val="bg1"/>
                        </a:solidFill>
                        <a:effectLst/>
                        <a:latin typeface="Arial" panose="020B0604020202020204" pitchFamily="34" charset="0"/>
                      </a:endParaRPr>
                    </a:p>
                  </a:txBody>
                  <a:tcPr marL="53367" marR="358" marT="41051" marB="41051" anchor="ctr">
                    <a:lnL w="12700" cmpd="sng">
                      <a:noFill/>
                    </a:lnL>
                    <a:lnR w="12700" cmpd="sng">
                      <a:noFill/>
                    </a:lnR>
                    <a:lnT w="19050" cap="flat" cmpd="sng" algn="ctr">
                      <a:noFill/>
                      <a:prstDash val="solid"/>
                    </a:lnT>
                    <a:lnB w="38100" cmpd="sng">
                      <a:noFill/>
                    </a:lnB>
                    <a:solidFill>
                      <a:schemeClr val="accent1"/>
                    </a:solidFill>
                  </a:tcPr>
                </a:tc>
                <a:tc>
                  <a:txBody>
                    <a:bodyPr/>
                    <a:lstStyle/>
                    <a:p>
                      <a:pPr algn="ctr" fontAlgn="ctr"/>
                      <a:r>
                        <a:rPr lang="en-US" sz="1100" b="0" u="none" strike="noStrike" cap="none" spc="0">
                          <a:solidFill>
                            <a:schemeClr val="bg1"/>
                          </a:solidFill>
                          <a:effectLst/>
                        </a:rPr>
                        <a:t>Amount</a:t>
                      </a:r>
                      <a:endParaRPr lang="en-US" sz="1100" b="0" i="0" u="none" strike="noStrike" cap="none" spc="0">
                        <a:solidFill>
                          <a:schemeClr val="bg1"/>
                        </a:solidFill>
                        <a:effectLst/>
                        <a:latin typeface="Arial" panose="020B0604020202020204" pitchFamily="34" charset="0"/>
                      </a:endParaRPr>
                    </a:p>
                  </a:txBody>
                  <a:tcPr marL="53367" marR="358" marT="41051" marB="41051" anchor="ctr">
                    <a:lnL w="12700" cmpd="sng">
                      <a:noFill/>
                    </a:lnL>
                    <a:lnR w="12700" cmpd="sng">
                      <a:noFill/>
                    </a:lnR>
                    <a:lnT w="19050" cap="flat" cmpd="sng" algn="ctr">
                      <a:noFill/>
                      <a:prstDash val="solid"/>
                    </a:lnT>
                    <a:lnB w="38100" cmpd="sng">
                      <a:noFill/>
                    </a:lnB>
                    <a:solidFill>
                      <a:schemeClr val="accent1"/>
                    </a:solidFill>
                  </a:tcPr>
                </a:tc>
                <a:tc>
                  <a:txBody>
                    <a:bodyPr/>
                    <a:lstStyle/>
                    <a:p>
                      <a:pPr algn="l" fontAlgn="b"/>
                      <a:endParaRPr lang="en-US" sz="1100" b="0" i="0" u="none" strike="noStrike" cap="none" spc="0">
                        <a:solidFill>
                          <a:schemeClr val="bg1"/>
                        </a:solidFill>
                        <a:effectLst/>
                        <a:latin typeface="Calibri" panose="020F0502020204030204" pitchFamily="34" charset="0"/>
                      </a:endParaRPr>
                    </a:p>
                  </a:txBody>
                  <a:tcPr marL="53367" marR="358" marT="41051" marB="4105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4207662436"/>
                  </a:ext>
                </a:extLst>
              </a:tr>
              <a:tr h="222069">
                <a:tc>
                  <a:txBody>
                    <a:bodyPr/>
                    <a:lstStyle/>
                    <a:p>
                      <a:pPr algn="r" fontAlgn="b"/>
                      <a:r>
                        <a:rPr lang="en-US" sz="1100" u="none" strike="noStrike" cap="none" spc="0" dirty="0">
                          <a:solidFill>
                            <a:schemeClr val="tx1"/>
                          </a:solidFill>
                          <a:effectLst/>
                        </a:rPr>
                        <a:t>2009</a:t>
                      </a:r>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38100" cap="flat" cmpd="sng" algn="ctr">
                      <a:noFill/>
                      <a:prstDash val="solid"/>
                    </a:lnL>
                    <a:lnR w="6350" cap="flat" cmpd="sng" algn="ctr">
                      <a:noFill/>
                      <a:prstDash val="solid"/>
                    </a:lnR>
                    <a:lnT w="38100" cmpd="sng">
                      <a:noFill/>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ctr" fontAlgn="b"/>
                      <a:r>
                        <a:rPr lang="en-US" sz="1100" u="none" strike="noStrike" cap="none" spc="0">
                          <a:solidFill>
                            <a:schemeClr val="tx1"/>
                          </a:solidFill>
                          <a:effectLst/>
                        </a:rPr>
                        <a:t>13</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38100" cmpd="sng">
                      <a:noFill/>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38100" cmpd="sng">
                      <a:noFill/>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r" fontAlgn="b"/>
                      <a:r>
                        <a:rPr lang="en-US" sz="1100" u="none" strike="noStrike" cap="none" spc="0">
                          <a:solidFill>
                            <a:schemeClr val="tx1"/>
                          </a:solidFill>
                          <a:effectLst/>
                        </a:rPr>
                        <a:t>$1,368,878</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38100" cmpd="sng">
                      <a:noFill/>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38100" cap="flat" cmpd="sng" algn="ctr">
                      <a:noFill/>
                      <a:prstDash val="solid"/>
                    </a:lnR>
                    <a:lnT w="38100" cmpd="sng">
                      <a:noFill/>
                    </a:lnT>
                    <a:lnB w="6350" cap="flat" cmpd="sng" algn="ctr">
                      <a:noFill/>
                      <a:prstDash val="solid"/>
                    </a:lnB>
                    <a:lnTlToBr w="12700" cmpd="sng">
                      <a:noFill/>
                      <a:prstDash val="solid"/>
                    </a:lnTlToBr>
                    <a:lnBlToTr w="12700" cmpd="sng">
                      <a:noFill/>
                      <a:prstDash val="solid"/>
                    </a:lnBlToTr>
                    <a:solidFill>
                      <a:srgbClr val="F2F2F2">
                        <a:alpha val="30196"/>
                      </a:srgbClr>
                    </a:solidFill>
                  </a:tcPr>
                </a:tc>
                <a:extLst>
                  <a:ext uri="{0D108BD9-81ED-4DB2-BD59-A6C34878D82A}">
                    <a16:rowId xmlns:a16="http://schemas.microsoft.com/office/drawing/2014/main" val="4082600397"/>
                  </a:ext>
                </a:extLst>
              </a:tr>
              <a:tr h="222069">
                <a:tc>
                  <a:txBody>
                    <a:bodyPr/>
                    <a:lstStyle/>
                    <a:p>
                      <a:pPr algn="r" fontAlgn="b"/>
                      <a:r>
                        <a:rPr lang="en-US" sz="1100" u="none" strike="noStrike" cap="none" spc="0">
                          <a:solidFill>
                            <a:schemeClr val="tx1"/>
                          </a:solidFill>
                          <a:effectLst/>
                        </a:rPr>
                        <a:t>2010</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u="none" strike="noStrike" cap="none" spc="0" dirty="0">
                          <a:solidFill>
                            <a:schemeClr val="tx1"/>
                          </a:solidFill>
                          <a:effectLst/>
                        </a:rPr>
                        <a:t>5</a:t>
                      </a:r>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u="none" strike="noStrike" cap="none" spc="0" dirty="0">
                          <a:solidFill>
                            <a:schemeClr val="tx1"/>
                          </a:solidFill>
                          <a:effectLst/>
                        </a:rPr>
                        <a:t>UCLA Family Medicine </a:t>
                      </a:r>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100" u="none" strike="noStrike" cap="none" spc="0">
                          <a:solidFill>
                            <a:schemeClr val="tx1"/>
                          </a:solidFill>
                          <a:effectLst/>
                        </a:rPr>
                        <a:t>$2,807,817</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46153264"/>
                  </a:ext>
                </a:extLst>
              </a:tr>
              <a:tr h="222069">
                <a:tc>
                  <a:txBody>
                    <a:bodyPr/>
                    <a:lstStyle/>
                    <a:p>
                      <a:pPr algn="r" fontAlgn="b"/>
                      <a:r>
                        <a:rPr lang="en-US" sz="1100" u="none" strike="noStrike" cap="none" spc="0">
                          <a:solidFill>
                            <a:schemeClr val="tx1"/>
                          </a:solidFill>
                          <a:effectLst/>
                        </a:rPr>
                        <a:t>2011</a:t>
                      </a:r>
                      <a:endParaRPr lang="en-US" sz="1100" b="0" i="0" u="none" strike="noStrike" cap="none" spc="0">
                        <a:solidFill>
                          <a:schemeClr val="tx1"/>
                        </a:solidFill>
                        <a:effectLst/>
                        <a:latin typeface="Calibri" panose="020F0502020204030204" pitchFamily="34" charset="0"/>
                      </a:endParaRPr>
                    </a:p>
                  </a:txBody>
                  <a:tcPr marL="53367" marR="358" marT="41051" marB="41051" anchor="b">
                    <a:lnL w="3810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ctr" fontAlgn="b"/>
                      <a:r>
                        <a:rPr lang="en-US" sz="1100" u="none" strike="noStrike" cap="none" spc="0">
                          <a:solidFill>
                            <a:schemeClr val="tx1"/>
                          </a:solidFill>
                          <a:effectLst/>
                        </a:rPr>
                        <a:t>6</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r" fontAlgn="b"/>
                      <a:r>
                        <a:rPr lang="en-US" sz="1100" u="none" strike="noStrike" cap="none" spc="0">
                          <a:solidFill>
                            <a:schemeClr val="tx1"/>
                          </a:solidFill>
                          <a:effectLst/>
                        </a:rPr>
                        <a:t>$2,686,515</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3810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extLst>
                  <a:ext uri="{0D108BD9-81ED-4DB2-BD59-A6C34878D82A}">
                    <a16:rowId xmlns:a16="http://schemas.microsoft.com/office/drawing/2014/main" val="1618031259"/>
                  </a:ext>
                </a:extLst>
              </a:tr>
              <a:tr h="222069">
                <a:tc>
                  <a:txBody>
                    <a:bodyPr/>
                    <a:lstStyle/>
                    <a:p>
                      <a:pPr algn="r" fontAlgn="b"/>
                      <a:r>
                        <a:rPr lang="en-US" sz="1100" u="none" strike="noStrike" cap="none" spc="0">
                          <a:solidFill>
                            <a:schemeClr val="tx1"/>
                          </a:solidFill>
                          <a:effectLst/>
                        </a:rPr>
                        <a:t>2013</a:t>
                      </a:r>
                      <a:endParaRPr lang="en-US" sz="1100" b="0" i="0" u="none" strike="noStrike" cap="none" spc="0">
                        <a:solidFill>
                          <a:schemeClr val="tx1"/>
                        </a:solidFill>
                        <a:effectLst/>
                        <a:latin typeface="Calibri" panose="020F0502020204030204" pitchFamily="34" charset="0"/>
                      </a:endParaRPr>
                    </a:p>
                  </a:txBody>
                  <a:tcPr marL="53367" marR="358" marT="41051" marB="41051" anchor="b">
                    <a:lnL w="38100" cap="flat" cmpd="sng" algn="ctr">
                      <a:noFill/>
                      <a:prstDash val="solid"/>
                    </a:lnL>
                    <a:lnR w="6350" cap="flat" cmpd="sng" algn="ctr">
                      <a:noFill/>
                      <a:prstDash val="solid"/>
                      <a:round/>
                      <a:headEnd type="none" w="med" len="med"/>
                      <a:tailEnd type="none" w="med" len="me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ctr" fontAlgn="b"/>
                      <a:r>
                        <a:rPr lang="en-US" sz="1100" u="none" strike="noStrike" cap="none" spc="0">
                          <a:solidFill>
                            <a:schemeClr val="tx1"/>
                          </a:solidFill>
                          <a:effectLst/>
                        </a:rPr>
                        <a:t>9</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r" fontAlgn="b"/>
                      <a:r>
                        <a:rPr lang="en-US" sz="1100" u="none" strike="noStrike" cap="none" spc="0">
                          <a:solidFill>
                            <a:schemeClr val="tx1"/>
                          </a:solidFill>
                          <a:effectLst/>
                        </a:rPr>
                        <a:t>$1,796,551</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round/>
                      <a:headEnd type="none" w="med" len="med"/>
                      <a:tailEnd type="none" w="med" len="med"/>
                    </a:lnL>
                    <a:lnR w="3810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extLst>
                  <a:ext uri="{0D108BD9-81ED-4DB2-BD59-A6C34878D82A}">
                    <a16:rowId xmlns:a16="http://schemas.microsoft.com/office/drawing/2014/main" val="1608787331"/>
                  </a:ext>
                </a:extLst>
              </a:tr>
              <a:tr h="222069">
                <a:tc>
                  <a:txBody>
                    <a:bodyPr/>
                    <a:lstStyle/>
                    <a:p>
                      <a:pPr algn="r" fontAlgn="b"/>
                      <a:r>
                        <a:rPr lang="en-US" sz="1100" u="none" strike="noStrike" cap="none" spc="0">
                          <a:solidFill>
                            <a:schemeClr val="tx1"/>
                          </a:solidFill>
                          <a:effectLst/>
                        </a:rPr>
                        <a:t>2014</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u="none" strike="noStrike" cap="none" spc="0">
                          <a:solidFill>
                            <a:schemeClr val="tx1"/>
                          </a:solidFill>
                          <a:effectLst/>
                        </a:rPr>
                        <a:t>12</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100" u="none" strike="noStrike" cap="none" spc="0">
                          <a:solidFill>
                            <a:schemeClr val="tx1"/>
                          </a:solidFill>
                          <a:effectLst/>
                        </a:rPr>
                        <a:t>$1,402,593</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8705492"/>
                  </a:ext>
                </a:extLst>
              </a:tr>
              <a:tr h="222069">
                <a:tc>
                  <a:txBody>
                    <a:bodyPr/>
                    <a:lstStyle/>
                    <a:p>
                      <a:pPr algn="r" fontAlgn="b"/>
                      <a:r>
                        <a:rPr lang="en-US" sz="1100" u="none" strike="noStrike" cap="none" spc="0">
                          <a:solidFill>
                            <a:schemeClr val="tx1"/>
                          </a:solidFill>
                          <a:effectLst/>
                        </a:rPr>
                        <a:t>2015</a:t>
                      </a:r>
                      <a:endParaRPr lang="en-US" sz="1100" b="0" i="0" u="none" strike="noStrike" cap="none" spc="0">
                        <a:solidFill>
                          <a:schemeClr val="tx1"/>
                        </a:solidFill>
                        <a:effectLst/>
                        <a:latin typeface="Calibri" panose="020F0502020204030204" pitchFamily="34" charset="0"/>
                      </a:endParaRPr>
                    </a:p>
                  </a:txBody>
                  <a:tcPr marL="53367" marR="358" marT="41051" marB="41051" anchor="b">
                    <a:lnL w="3810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ctr" fontAlgn="b"/>
                      <a:r>
                        <a:rPr lang="en-US" sz="1100" u="none" strike="noStrike" cap="none" spc="0">
                          <a:solidFill>
                            <a:schemeClr val="tx1"/>
                          </a:solidFill>
                          <a:effectLst/>
                        </a:rPr>
                        <a:t>10</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r" fontAlgn="b"/>
                      <a:r>
                        <a:rPr lang="en-US" sz="1100" u="none" strike="noStrike" cap="none" spc="0">
                          <a:solidFill>
                            <a:schemeClr val="tx1"/>
                          </a:solidFill>
                          <a:effectLst/>
                        </a:rPr>
                        <a:t>$1,797,066</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3810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extLst>
                  <a:ext uri="{0D108BD9-81ED-4DB2-BD59-A6C34878D82A}">
                    <a16:rowId xmlns:a16="http://schemas.microsoft.com/office/drawing/2014/main" val="1140921135"/>
                  </a:ext>
                </a:extLst>
              </a:tr>
              <a:tr h="222069">
                <a:tc>
                  <a:txBody>
                    <a:bodyPr/>
                    <a:lstStyle/>
                    <a:p>
                      <a:pPr algn="r" fontAlgn="b"/>
                      <a:r>
                        <a:rPr lang="en-US" sz="1100" u="none" strike="noStrike" cap="none" spc="0">
                          <a:solidFill>
                            <a:schemeClr val="tx1"/>
                          </a:solidFill>
                          <a:effectLst/>
                        </a:rPr>
                        <a:t>2016</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u="none" strike="noStrike" cap="none" spc="0">
                          <a:solidFill>
                            <a:schemeClr val="tx1"/>
                          </a:solidFill>
                          <a:effectLst/>
                        </a:rPr>
                        <a:t>4</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100" u="none" strike="noStrike" cap="none" spc="0">
                          <a:solidFill>
                            <a:schemeClr val="tx1"/>
                          </a:solidFill>
                          <a:effectLst/>
                        </a:rPr>
                        <a:t>$3,351,473</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52856463"/>
                  </a:ext>
                </a:extLst>
              </a:tr>
              <a:tr h="222069">
                <a:tc>
                  <a:txBody>
                    <a:bodyPr/>
                    <a:lstStyle/>
                    <a:p>
                      <a:pPr algn="r" fontAlgn="b"/>
                      <a:r>
                        <a:rPr lang="en-US" sz="1100" u="none" strike="noStrike" cap="none" spc="0">
                          <a:solidFill>
                            <a:schemeClr val="tx1"/>
                          </a:solidFill>
                          <a:effectLst/>
                        </a:rPr>
                        <a:t>2017</a:t>
                      </a:r>
                      <a:endParaRPr lang="en-US" sz="1100" b="0" i="0" u="none" strike="noStrike" cap="none" spc="0">
                        <a:solidFill>
                          <a:schemeClr val="tx1"/>
                        </a:solidFill>
                        <a:effectLst/>
                        <a:latin typeface="Calibri" panose="020F0502020204030204" pitchFamily="34" charset="0"/>
                      </a:endParaRPr>
                    </a:p>
                  </a:txBody>
                  <a:tcPr marL="53367" marR="358" marT="41051" marB="41051" anchor="b">
                    <a:lnL w="3810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ctr" fontAlgn="b"/>
                      <a:r>
                        <a:rPr lang="en-US" sz="1100" u="none" strike="noStrike" cap="none" spc="0">
                          <a:solidFill>
                            <a:schemeClr val="tx1"/>
                          </a:solidFill>
                          <a:effectLst/>
                        </a:rPr>
                        <a:t>3</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r" fontAlgn="b"/>
                      <a:r>
                        <a:rPr lang="en-US" sz="1100" u="none" strike="noStrike" cap="none" spc="0">
                          <a:solidFill>
                            <a:schemeClr val="tx1"/>
                          </a:solidFill>
                          <a:effectLst/>
                        </a:rPr>
                        <a:t>$4,878,450</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3810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extLst>
                  <a:ext uri="{0D108BD9-81ED-4DB2-BD59-A6C34878D82A}">
                    <a16:rowId xmlns:a16="http://schemas.microsoft.com/office/drawing/2014/main" val="1685305873"/>
                  </a:ext>
                </a:extLst>
              </a:tr>
              <a:tr h="222069">
                <a:tc>
                  <a:txBody>
                    <a:bodyPr/>
                    <a:lstStyle/>
                    <a:p>
                      <a:pPr algn="r" fontAlgn="b"/>
                      <a:r>
                        <a:rPr lang="en-US" sz="1100" u="none" strike="noStrike" cap="none" spc="0">
                          <a:solidFill>
                            <a:schemeClr val="tx1"/>
                          </a:solidFill>
                          <a:effectLst/>
                        </a:rPr>
                        <a:t>2018</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u="none" strike="noStrike" cap="none" spc="0">
                          <a:solidFill>
                            <a:schemeClr val="tx1"/>
                          </a:solidFill>
                          <a:effectLst/>
                        </a:rPr>
                        <a:t>2</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100" u="none" strike="noStrike" cap="none" spc="0">
                          <a:solidFill>
                            <a:schemeClr val="tx1"/>
                          </a:solidFill>
                          <a:effectLst/>
                        </a:rPr>
                        <a:t>$4,775,715</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63980242"/>
                  </a:ext>
                </a:extLst>
              </a:tr>
              <a:tr h="222069">
                <a:tc>
                  <a:txBody>
                    <a:bodyPr/>
                    <a:lstStyle/>
                    <a:p>
                      <a:pPr algn="r" fontAlgn="b"/>
                      <a:r>
                        <a:rPr lang="en-US" sz="1100" u="none" strike="noStrike" cap="none" spc="0">
                          <a:solidFill>
                            <a:schemeClr val="tx1"/>
                          </a:solidFill>
                          <a:effectLst/>
                        </a:rPr>
                        <a:t>2019</a:t>
                      </a:r>
                      <a:endParaRPr lang="en-US" sz="1100" b="0" i="0" u="none" strike="noStrike" cap="none" spc="0">
                        <a:solidFill>
                          <a:schemeClr val="tx1"/>
                        </a:solidFill>
                        <a:effectLst/>
                        <a:latin typeface="Calibri" panose="020F0502020204030204" pitchFamily="34" charset="0"/>
                      </a:endParaRPr>
                    </a:p>
                  </a:txBody>
                  <a:tcPr marL="53367" marR="358" marT="41051" marB="41051" anchor="b">
                    <a:lnL w="3810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ctr" fontAlgn="b"/>
                      <a:r>
                        <a:rPr lang="en-US" sz="1100" u="none" strike="noStrike" cap="none" spc="0">
                          <a:solidFill>
                            <a:schemeClr val="tx1"/>
                          </a:solidFill>
                          <a:effectLst/>
                        </a:rPr>
                        <a:t>8</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r" fontAlgn="b"/>
                      <a:r>
                        <a:rPr lang="en-US" sz="1100" u="none" strike="noStrike" cap="none" spc="0">
                          <a:solidFill>
                            <a:schemeClr val="tx1"/>
                          </a:solidFill>
                          <a:effectLst/>
                        </a:rPr>
                        <a:t>$2,849,051</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3810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extLst>
                  <a:ext uri="{0D108BD9-81ED-4DB2-BD59-A6C34878D82A}">
                    <a16:rowId xmlns:a16="http://schemas.microsoft.com/office/drawing/2014/main" val="2415025542"/>
                  </a:ext>
                </a:extLst>
              </a:tr>
              <a:tr h="222069">
                <a:tc>
                  <a:txBody>
                    <a:bodyPr/>
                    <a:lstStyle/>
                    <a:p>
                      <a:pPr algn="r" fontAlgn="b"/>
                      <a:r>
                        <a:rPr lang="en-US" sz="1100" u="none" strike="noStrike" cap="none" spc="0">
                          <a:solidFill>
                            <a:schemeClr val="tx1"/>
                          </a:solidFill>
                          <a:effectLst/>
                        </a:rPr>
                        <a:t>2020</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u="none" strike="noStrike" cap="none" spc="0">
                          <a:solidFill>
                            <a:schemeClr val="tx1"/>
                          </a:solidFill>
                          <a:effectLst/>
                        </a:rPr>
                        <a:t>8</a:t>
                      </a:r>
                      <a:endParaRPr lang="en-US" sz="1100" b="0" i="0" u="none" strike="noStrike" cap="none" spc="0">
                        <a:solidFill>
                          <a:schemeClr val="tx1"/>
                        </a:solidFill>
                        <a:effectLst/>
                        <a:latin typeface="Arial" panose="020B060402020202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100" u="none" strike="noStrike" cap="none" spc="0">
                          <a:solidFill>
                            <a:schemeClr val="tx1"/>
                          </a:solidFill>
                          <a:effectLst/>
                        </a:rPr>
                        <a:t>$3,018,776</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31298278"/>
                  </a:ext>
                </a:extLst>
              </a:tr>
              <a:tr h="222069">
                <a:tc>
                  <a:txBody>
                    <a:bodyPr/>
                    <a:lstStyle/>
                    <a:p>
                      <a:pPr algn="r" fontAlgn="b"/>
                      <a:r>
                        <a:rPr lang="en-US" sz="1100" u="none" strike="noStrike" cap="none" spc="0">
                          <a:solidFill>
                            <a:schemeClr val="tx1"/>
                          </a:solidFill>
                          <a:effectLst/>
                        </a:rPr>
                        <a:t>2021</a:t>
                      </a:r>
                      <a:endParaRPr lang="en-US" sz="1100" b="0" i="0" u="none" strike="noStrike" cap="none" spc="0">
                        <a:solidFill>
                          <a:schemeClr val="tx1"/>
                        </a:solidFill>
                        <a:effectLst/>
                        <a:latin typeface="Calibri" panose="020F0502020204030204" pitchFamily="34" charset="0"/>
                      </a:endParaRPr>
                    </a:p>
                  </a:txBody>
                  <a:tcPr marL="53367" marR="358" marT="41051" marB="41051" anchor="b">
                    <a:lnL w="3810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ctr" fontAlgn="b"/>
                      <a:r>
                        <a:rPr lang="en-US" sz="1100" u="none" strike="noStrike" cap="none" spc="0">
                          <a:solidFill>
                            <a:schemeClr val="tx1"/>
                          </a:solidFill>
                          <a:effectLst/>
                        </a:rPr>
                        <a:t>7</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r" fontAlgn="b"/>
                      <a:r>
                        <a:rPr lang="en-US" sz="1100" u="none" strike="noStrike" cap="none" spc="0">
                          <a:solidFill>
                            <a:schemeClr val="tx1"/>
                          </a:solidFill>
                          <a:effectLst/>
                        </a:rPr>
                        <a:t>$3,470,049</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38100" cap="flat" cmpd="sng" algn="ctr">
                      <a:noFill/>
                      <a:prstDash val="solid"/>
                    </a:lnR>
                    <a:lnT w="12700" cmpd="sng">
                      <a:noFill/>
                      <a:prstDash val="solid"/>
                    </a:lnT>
                    <a:lnB w="6350" cap="flat" cmpd="sng" algn="ctr">
                      <a:noFill/>
                      <a:prstDash val="solid"/>
                    </a:lnB>
                    <a:lnTlToBr w="12700" cmpd="sng">
                      <a:noFill/>
                      <a:prstDash val="solid"/>
                    </a:lnTlToBr>
                    <a:lnBlToTr w="12700" cmpd="sng">
                      <a:noFill/>
                      <a:prstDash val="solid"/>
                    </a:lnBlToTr>
                    <a:solidFill>
                      <a:srgbClr val="F2F2F2">
                        <a:alpha val="30196"/>
                      </a:srgbClr>
                    </a:solidFill>
                  </a:tcPr>
                </a:tc>
                <a:extLst>
                  <a:ext uri="{0D108BD9-81ED-4DB2-BD59-A6C34878D82A}">
                    <a16:rowId xmlns:a16="http://schemas.microsoft.com/office/drawing/2014/main" val="844355228"/>
                  </a:ext>
                </a:extLst>
              </a:tr>
              <a:tr h="222069">
                <a:tc>
                  <a:txBody>
                    <a:bodyPr/>
                    <a:lstStyle/>
                    <a:p>
                      <a:pPr algn="r" fontAlgn="b"/>
                      <a:r>
                        <a:rPr lang="en-US" sz="1100" u="none" strike="noStrike" cap="none" spc="0">
                          <a:solidFill>
                            <a:schemeClr val="tx1"/>
                          </a:solidFill>
                          <a:effectLst/>
                        </a:rPr>
                        <a:t>2022</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100" u="none" strike="noStrike" cap="none" spc="0">
                          <a:solidFill>
                            <a:schemeClr val="tx1"/>
                          </a:solidFill>
                          <a:effectLst/>
                        </a:rPr>
                        <a:t>7</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100" u="none" strike="noStrike" cap="none" spc="0">
                          <a:solidFill>
                            <a:schemeClr val="tx1"/>
                          </a:solidFill>
                          <a:effectLst/>
                        </a:rPr>
                        <a:t>$3,855,041</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12700" cmpd="sng">
                      <a:noFill/>
                      <a:prstDash val="solid"/>
                    </a:lnR>
                    <a:lnT w="635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7021414"/>
                  </a:ext>
                </a:extLst>
              </a:tr>
              <a:tr h="222069">
                <a:tc>
                  <a:txBody>
                    <a:bodyPr/>
                    <a:lstStyle/>
                    <a:p>
                      <a:pPr algn="r" fontAlgn="b"/>
                      <a:r>
                        <a:rPr lang="en-US" sz="1100" u="none" strike="noStrike" cap="none" spc="0">
                          <a:solidFill>
                            <a:schemeClr val="tx1"/>
                          </a:solidFill>
                          <a:effectLst/>
                        </a:rPr>
                        <a:t>2023</a:t>
                      </a:r>
                      <a:endParaRPr lang="en-US" sz="1100" b="0" i="0" u="none" strike="noStrike" cap="none" spc="0">
                        <a:solidFill>
                          <a:schemeClr val="tx1"/>
                        </a:solidFill>
                        <a:effectLst/>
                        <a:latin typeface="Calibri" panose="020F0502020204030204" pitchFamily="34" charset="0"/>
                      </a:endParaRPr>
                    </a:p>
                  </a:txBody>
                  <a:tcPr marL="53367" marR="358" marT="41051" marB="41051" anchor="b">
                    <a:lnL w="38100" cap="flat" cmpd="sng" algn="ctr">
                      <a:noFill/>
                      <a:prstDash val="solid"/>
                    </a:lnL>
                    <a:lnR w="6350" cap="flat" cmpd="sng" algn="ctr">
                      <a:noFill/>
                      <a:prstDash val="solid"/>
                    </a:lnR>
                    <a:lnT w="12700" cmpd="sng">
                      <a:noFill/>
                      <a:prstDash val="solid"/>
                    </a:lnT>
                    <a:lnB w="3810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ctr" fontAlgn="b"/>
                      <a:r>
                        <a:rPr lang="en-US" sz="1100" u="none" strike="noStrike" cap="none" spc="0">
                          <a:solidFill>
                            <a:schemeClr val="tx1"/>
                          </a:solidFill>
                          <a:effectLst/>
                        </a:rPr>
                        <a:t>TBD</a:t>
                      </a:r>
                      <a:endParaRPr lang="en-US" sz="1100" b="0" i="1"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3810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u="none" strike="noStrike" cap="none" spc="0">
                          <a:solidFill>
                            <a:schemeClr val="tx1"/>
                          </a:solidFill>
                          <a:effectLst/>
                        </a:rPr>
                        <a:t>UCLA Family Medicine </a:t>
                      </a:r>
                      <a:endParaRPr lang="en-US" sz="1100" b="0" i="0" u="none" strike="noStrike" cap="none" spc="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3810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r" fontAlgn="b"/>
                      <a:r>
                        <a:rPr lang="en-US" sz="1100" i="1" u="none" strike="noStrike" cap="none" spc="0" dirty="0">
                          <a:solidFill>
                            <a:schemeClr val="tx1"/>
                          </a:solidFill>
                          <a:effectLst/>
                        </a:rPr>
                        <a:t>$5,044,646</a:t>
                      </a:r>
                      <a:endParaRPr lang="en-US" sz="1100" b="0" i="1"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6350" cap="flat" cmpd="sng" algn="ctr">
                      <a:noFill/>
                      <a:prstDash val="solid"/>
                    </a:lnR>
                    <a:lnT w="12700" cmpd="sng">
                      <a:noFill/>
                      <a:prstDash val="solid"/>
                    </a:lnT>
                    <a:lnB w="38100" cap="flat" cmpd="sng" algn="ctr">
                      <a:noFill/>
                      <a:prstDash val="solid"/>
                    </a:lnB>
                    <a:lnTlToBr w="12700" cmpd="sng">
                      <a:noFill/>
                      <a:prstDash val="solid"/>
                    </a:lnTlToBr>
                    <a:lnBlToTr w="12700" cmpd="sng">
                      <a:noFill/>
                      <a:prstDash val="solid"/>
                    </a:lnBlToTr>
                    <a:solidFill>
                      <a:srgbClr val="F2F2F2">
                        <a:alpha val="30196"/>
                      </a:srgbClr>
                    </a:solidFill>
                  </a:tcPr>
                </a:tc>
                <a:tc>
                  <a:txBody>
                    <a:bodyPr/>
                    <a:lstStyle/>
                    <a:p>
                      <a:pPr algn="l" fontAlgn="b"/>
                      <a:r>
                        <a:rPr lang="en-US" sz="1100" i="1" u="none" strike="noStrike" cap="none" spc="0" dirty="0">
                          <a:solidFill>
                            <a:schemeClr val="tx1"/>
                          </a:solidFill>
                          <a:effectLst/>
                        </a:rPr>
                        <a:t>  tentative; not yet released</a:t>
                      </a:r>
                      <a:endParaRPr lang="en-US" sz="1100" b="0" i="1" u="none" strike="noStrike" cap="none" spc="0" dirty="0">
                        <a:solidFill>
                          <a:schemeClr val="tx1"/>
                        </a:solidFill>
                        <a:effectLst/>
                        <a:latin typeface="Calibri" panose="020F0502020204030204" pitchFamily="34" charset="0"/>
                      </a:endParaRPr>
                    </a:p>
                  </a:txBody>
                  <a:tcPr marL="53367" marR="358" marT="41051" marB="41051" anchor="b">
                    <a:lnL w="6350" cap="flat" cmpd="sng" algn="ctr">
                      <a:noFill/>
                      <a:prstDash val="solid"/>
                    </a:lnL>
                    <a:lnR w="38100" cap="flat" cmpd="sng" algn="ctr">
                      <a:noFill/>
                      <a:prstDash val="solid"/>
                    </a:lnR>
                    <a:lnT w="12700" cmpd="sng">
                      <a:noFill/>
                      <a:prstDash val="solid"/>
                    </a:lnT>
                    <a:lnB w="38100" cap="flat" cmpd="sng" algn="ctr">
                      <a:noFill/>
                      <a:prstDash val="solid"/>
                    </a:lnB>
                    <a:lnTlToBr w="12700" cmpd="sng">
                      <a:noFill/>
                      <a:prstDash val="solid"/>
                    </a:lnTlToBr>
                    <a:lnBlToTr w="12700" cmpd="sng">
                      <a:noFill/>
                      <a:prstDash val="solid"/>
                    </a:lnBlToTr>
                    <a:solidFill>
                      <a:srgbClr val="F2F2F2">
                        <a:alpha val="30196"/>
                      </a:srgbClr>
                    </a:solidFill>
                  </a:tcPr>
                </a:tc>
                <a:extLst>
                  <a:ext uri="{0D108BD9-81ED-4DB2-BD59-A6C34878D82A}">
                    <a16:rowId xmlns:a16="http://schemas.microsoft.com/office/drawing/2014/main" val="1341549673"/>
                  </a:ext>
                </a:extLst>
              </a:tr>
            </a:tbl>
          </a:graphicData>
        </a:graphic>
      </p:graphicFrame>
    </p:spTree>
    <p:extLst>
      <p:ext uri="{BB962C8B-B14F-4D97-AF65-F5344CB8AC3E}">
        <p14:creationId xmlns:p14="http://schemas.microsoft.com/office/powerpoint/2010/main" val="1451208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FE11B8-BE65-B4A9-8DCB-EFF2B2869C49}"/>
              </a:ext>
            </a:extLst>
          </p:cNvPr>
          <p:cNvSpPr>
            <a:spLocks noGrp="1"/>
          </p:cNvSpPr>
          <p:nvPr>
            <p:ph type="sldNum" idx="12"/>
          </p:nvPr>
        </p:nvSpPr>
        <p:spPr/>
        <p:txBody>
          <a:bodyPr/>
          <a:lstStyle/>
          <a:p>
            <a:fld id="{00000000-1234-1234-1234-123412341234}" type="slidenum">
              <a:rPr lang="en-US" smtClean="0"/>
              <a:pPr/>
              <a:t>14</a:t>
            </a:fld>
            <a:endParaRPr lang="en-US"/>
          </a:p>
        </p:txBody>
      </p:sp>
      <p:sp>
        <p:nvSpPr>
          <p:cNvPr id="3" name="Media Placeholder 2">
            <a:extLst>
              <a:ext uri="{FF2B5EF4-FFF2-40B4-BE49-F238E27FC236}">
                <a16:creationId xmlns:a16="http://schemas.microsoft.com/office/drawing/2014/main" id="{C758F9E4-1F58-07C1-68E7-2BDC327A0EAF}"/>
              </a:ext>
            </a:extLst>
          </p:cNvPr>
          <p:cNvSpPr>
            <a:spLocks noGrp="1"/>
          </p:cNvSpPr>
          <p:nvPr>
            <p:ph type="media" idx="2"/>
          </p:nvPr>
        </p:nvSpPr>
        <p:spPr/>
      </p:sp>
      <p:sp>
        <p:nvSpPr>
          <p:cNvPr id="4" name="Title 3">
            <a:extLst>
              <a:ext uri="{FF2B5EF4-FFF2-40B4-BE49-F238E27FC236}">
                <a16:creationId xmlns:a16="http://schemas.microsoft.com/office/drawing/2014/main" id="{BC3B167C-746C-1480-F330-7D76A2EE5D20}"/>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3D0AD80C-DE0F-1560-74BC-D87439BAC367}"/>
              </a:ext>
            </a:extLst>
          </p:cNvPr>
          <p:cNvPicPr>
            <a:picLocks noChangeAspect="1"/>
          </p:cNvPicPr>
          <p:nvPr/>
        </p:nvPicPr>
        <p:blipFill>
          <a:blip r:embed="rId2"/>
          <a:stretch>
            <a:fillRect/>
          </a:stretch>
        </p:blipFill>
        <p:spPr>
          <a:xfrm>
            <a:off x="0" y="2038"/>
            <a:ext cx="9144000" cy="5139424"/>
          </a:xfrm>
          <a:prstGeom prst="rect">
            <a:avLst/>
          </a:prstGeom>
        </p:spPr>
      </p:pic>
    </p:spTree>
    <p:extLst>
      <p:ext uri="{BB962C8B-B14F-4D97-AF65-F5344CB8AC3E}">
        <p14:creationId xmlns:p14="http://schemas.microsoft.com/office/powerpoint/2010/main" val="89926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FB0BC-9E07-EB62-621A-A4446FA47114}"/>
              </a:ext>
            </a:extLst>
          </p:cNvPr>
          <p:cNvSpPr>
            <a:spLocks noGrp="1"/>
          </p:cNvSpPr>
          <p:nvPr>
            <p:ph type="sldNum" idx="12"/>
          </p:nvPr>
        </p:nvSpPr>
        <p:spPr/>
        <p:txBody>
          <a:bodyPr/>
          <a:lstStyle/>
          <a:p>
            <a:fld id="{00000000-1234-1234-1234-123412341234}" type="slidenum">
              <a:rPr lang="en-US" smtClean="0"/>
              <a:pPr/>
              <a:t>15</a:t>
            </a:fld>
            <a:endParaRPr lang="en-US"/>
          </a:p>
        </p:txBody>
      </p:sp>
      <p:sp>
        <p:nvSpPr>
          <p:cNvPr id="3" name="Media Placeholder 2">
            <a:extLst>
              <a:ext uri="{FF2B5EF4-FFF2-40B4-BE49-F238E27FC236}">
                <a16:creationId xmlns:a16="http://schemas.microsoft.com/office/drawing/2014/main" id="{140FDC1D-A1A1-820B-7831-2915FC95EC0C}"/>
              </a:ext>
            </a:extLst>
          </p:cNvPr>
          <p:cNvSpPr>
            <a:spLocks noGrp="1"/>
          </p:cNvSpPr>
          <p:nvPr>
            <p:ph type="media" idx="2"/>
          </p:nvPr>
        </p:nvSpPr>
        <p:spPr/>
      </p:sp>
      <p:sp>
        <p:nvSpPr>
          <p:cNvPr id="4" name="Title 3">
            <a:extLst>
              <a:ext uri="{FF2B5EF4-FFF2-40B4-BE49-F238E27FC236}">
                <a16:creationId xmlns:a16="http://schemas.microsoft.com/office/drawing/2014/main" id="{931742C0-660B-C85F-AEE2-624AFC7A0CE6}"/>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3D3F692-68A2-234D-1B5F-72416745D86A}"/>
              </a:ext>
            </a:extLst>
          </p:cNvPr>
          <p:cNvPicPr>
            <a:picLocks noChangeAspect="1"/>
          </p:cNvPicPr>
          <p:nvPr/>
        </p:nvPicPr>
        <p:blipFill>
          <a:blip r:embed="rId2"/>
          <a:stretch>
            <a:fillRect/>
          </a:stretch>
        </p:blipFill>
        <p:spPr>
          <a:xfrm>
            <a:off x="3974" y="0"/>
            <a:ext cx="9136052" cy="5143500"/>
          </a:xfrm>
          <a:prstGeom prst="rect">
            <a:avLst/>
          </a:prstGeom>
        </p:spPr>
      </p:pic>
    </p:spTree>
    <p:extLst>
      <p:ext uri="{BB962C8B-B14F-4D97-AF65-F5344CB8AC3E}">
        <p14:creationId xmlns:p14="http://schemas.microsoft.com/office/powerpoint/2010/main" val="895445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6486C4-08E1-EFEB-360F-C5F3EA190503}"/>
              </a:ext>
            </a:extLst>
          </p:cNvPr>
          <p:cNvSpPr>
            <a:spLocks noGrp="1"/>
          </p:cNvSpPr>
          <p:nvPr>
            <p:ph type="sldNum" idx="12"/>
          </p:nvPr>
        </p:nvSpPr>
        <p:spPr/>
        <p:txBody>
          <a:bodyPr/>
          <a:lstStyle/>
          <a:p>
            <a:fld id="{00000000-1234-1234-1234-123412341234}" type="slidenum">
              <a:rPr lang="en-US" smtClean="0"/>
              <a:pPr/>
              <a:t>16</a:t>
            </a:fld>
            <a:endParaRPr lang="en-US"/>
          </a:p>
        </p:txBody>
      </p:sp>
      <p:sp>
        <p:nvSpPr>
          <p:cNvPr id="3" name="Media Placeholder 2">
            <a:extLst>
              <a:ext uri="{FF2B5EF4-FFF2-40B4-BE49-F238E27FC236}">
                <a16:creationId xmlns:a16="http://schemas.microsoft.com/office/drawing/2014/main" id="{15E2C850-C60F-077B-40F0-DA4B15907F63}"/>
              </a:ext>
            </a:extLst>
          </p:cNvPr>
          <p:cNvSpPr>
            <a:spLocks noGrp="1"/>
          </p:cNvSpPr>
          <p:nvPr>
            <p:ph type="media" idx="2"/>
          </p:nvPr>
        </p:nvSpPr>
        <p:spPr/>
      </p:sp>
      <p:sp>
        <p:nvSpPr>
          <p:cNvPr id="4" name="Title 3">
            <a:extLst>
              <a:ext uri="{FF2B5EF4-FFF2-40B4-BE49-F238E27FC236}">
                <a16:creationId xmlns:a16="http://schemas.microsoft.com/office/drawing/2014/main" id="{C1277412-4BA8-70B2-5AD9-BB3947B6986B}"/>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4DF353ED-4BDA-7543-BA69-770144298412}"/>
              </a:ext>
            </a:extLst>
          </p:cNvPr>
          <p:cNvPicPr>
            <a:picLocks noChangeAspect="1"/>
          </p:cNvPicPr>
          <p:nvPr/>
        </p:nvPicPr>
        <p:blipFill>
          <a:blip r:embed="rId2"/>
          <a:stretch>
            <a:fillRect/>
          </a:stretch>
        </p:blipFill>
        <p:spPr>
          <a:xfrm>
            <a:off x="6494" y="0"/>
            <a:ext cx="9131011" cy="5143500"/>
          </a:xfrm>
          <a:prstGeom prst="rect">
            <a:avLst/>
          </a:prstGeom>
        </p:spPr>
      </p:pic>
    </p:spTree>
    <p:extLst>
      <p:ext uri="{BB962C8B-B14F-4D97-AF65-F5344CB8AC3E}">
        <p14:creationId xmlns:p14="http://schemas.microsoft.com/office/powerpoint/2010/main" val="3015197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19AE-4527-6462-26AB-EA5FC2B07118}"/>
              </a:ext>
            </a:extLst>
          </p:cNvPr>
          <p:cNvSpPr>
            <a:spLocks noGrp="1"/>
          </p:cNvSpPr>
          <p:nvPr>
            <p:ph type="sldNum" idx="12"/>
          </p:nvPr>
        </p:nvSpPr>
        <p:spPr/>
        <p:txBody>
          <a:bodyPr/>
          <a:lstStyle/>
          <a:p>
            <a:fld id="{00000000-1234-1234-1234-123412341234}" type="slidenum">
              <a:rPr lang="en-US" smtClean="0"/>
              <a:pPr/>
              <a:t>17</a:t>
            </a:fld>
            <a:endParaRPr lang="en-US"/>
          </a:p>
        </p:txBody>
      </p:sp>
      <p:sp>
        <p:nvSpPr>
          <p:cNvPr id="3" name="Media Placeholder 2">
            <a:extLst>
              <a:ext uri="{FF2B5EF4-FFF2-40B4-BE49-F238E27FC236}">
                <a16:creationId xmlns:a16="http://schemas.microsoft.com/office/drawing/2014/main" id="{04688B8A-D62E-8F15-A2C7-776049F01826}"/>
              </a:ext>
            </a:extLst>
          </p:cNvPr>
          <p:cNvSpPr>
            <a:spLocks noGrp="1"/>
          </p:cNvSpPr>
          <p:nvPr>
            <p:ph type="media" idx="2"/>
          </p:nvPr>
        </p:nvSpPr>
        <p:spPr/>
      </p:sp>
      <p:sp>
        <p:nvSpPr>
          <p:cNvPr id="4" name="Title 3">
            <a:extLst>
              <a:ext uri="{FF2B5EF4-FFF2-40B4-BE49-F238E27FC236}">
                <a16:creationId xmlns:a16="http://schemas.microsoft.com/office/drawing/2014/main" id="{25B83D66-E218-4DD9-525D-6083093D196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66532917-1396-4A7F-AF64-1B2275F553A3}"/>
              </a:ext>
            </a:extLst>
          </p:cNvPr>
          <p:cNvPicPr>
            <a:picLocks noChangeAspect="1"/>
          </p:cNvPicPr>
          <p:nvPr/>
        </p:nvPicPr>
        <p:blipFill>
          <a:blip r:embed="rId2"/>
          <a:stretch>
            <a:fillRect/>
          </a:stretch>
        </p:blipFill>
        <p:spPr>
          <a:xfrm>
            <a:off x="2522" y="0"/>
            <a:ext cx="9138955" cy="5143500"/>
          </a:xfrm>
          <a:prstGeom prst="rect">
            <a:avLst/>
          </a:prstGeom>
        </p:spPr>
      </p:pic>
    </p:spTree>
    <p:extLst>
      <p:ext uri="{BB962C8B-B14F-4D97-AF65-F5344CB8AC3E}">
        <p14:creationId xmlns:p14="http://schemas.microsoft.com/office/powerpoint/2010/main" val="178046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D13FDB-85E8-3AB8-B58A-9C3CFA1D65B3}"/>
              </a:ext>
            </a:extLst>
          </p:cNvPr>
          <p:cNvSpPr>
            <a:spLocks noGrp="1"/>
          </p:cNvSpPr>
          <p:nvPr>
            <p:ph type="sldNum" idx="12"/>
          </p:nvPr>
        </p:nvSpPr>
        <p:spPr/>
        <p:txBody>
          <a:bodyPr/>
          <a:lstStyle/>
          <a:p>
            <a:fld id="{00000000-1234-1234-1234-123412341234}" type="slidenum">
              <a:rPr lang="en-US" smtClean="0"/>
              <a:pPr/>
              <a:t>18</a:t>
            </a:fld>
            <a:endParaRPr lang="en-US"/>
          </a:p>
        </p:txBody>
      </p:sp>
      <p:sp>
        <p:nvSpPr>
          <p:cNvPr id="3" name="Media Placeholder 2">
            <a:extLst>
              <a:ext uri="{FF2B5EF4-FFF2-40B4-BE49-F238E27FC236}">
                <a16:creationId xmlns:a16="http://schemas.microsoft.com/office/drawing/2014/main" id="{D454D750-6BBB-4837-BE0F-742051E0F3B6}"/>
              </a:ext>
            </a:extLst>
          </p:cNvPr>
          <p:cNvSpPr>
            <a:spLocks noGrp="1"/>
          </p:cNvSpPr>
          <p:nvPr>
            <p:ph type="media" idx="2"/>
          </p:nvPr>
        </p:nvSpPr>
        <p:spPr/>
      </p:sp>
      <p:sp>
        <p:nvSpPr>
          <p:cNvPr id="4" name="Title 3">
            <a:extLst>
              <a:ext uri="{FF2B5EF4-FFF2-40B4-BE49-F238E27FC236}">
                <a16:creationId xmlns:a16="http://schemas.microsoft.com/office/drawing/2014/main" id="{5307DC15-1A90-A0A6-E947-931DE4ED2F2B}"/>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B46D9EE2-1224-A252-1CBA-E4533336EC3C}"/>
              </a:ext>
            </a:extLst>
          </p:cNvPr>
          <p:cNvPicPr>
            <a:picLocks noChangeAspect="1"/>
          </p:cNvPicPr>
          <p:nvPr/>
        </p:nvPicPr>
        <p:blipFill>
          <a:blip r:embed="rId2"/>
          <a:stretch>
            <a:fillRect/>
          </a:stretch>
        </p:blipFill>
        <p:spPr>
          <a:xfrm>
            <a:off x="-271174" y="457200"/>
            <a:ext cx="9480864" cy="4706620"/>
          </a:xfrm>
          <a:prstGeom prst="rect">
            <a:avLst/>
          </a:prstGeom>
        </p:spPr>
      </p:pic>
    </p:spTree>
    <p:extLst>
      <p:ext uri="{BB962C8B-B14F-4D97-AF65-F5344CB8AC3E}">
        <p14:creationId xmlns:p14="http://schemas.microsoft.com/office/powerpoint/2010/main" val="35673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FE18B-6CF0-3DA8-3A1E-FC78DA22EA67}"/>
              </a:ext>
            </a:extLst>
          </p:cNvPr>
          <p:cNvSpPr>
            <a:spLocks noGrp="1"/>
          </p:cNvSpPr>
          <p:nvPr>
            <p:ph type="sldNum" idx="12"/>
          </p:nvPr>
        </p:nvSpPr>
        <p:spPr/>
        <p:txBody>
          <a:bodyPr/>
          <a:lstStyle/>
          <a:p>
            <a:fld id="{00000000-1234-1234-1234-123412341234}" type="slidenum">
              <a:rPr lang="en-US" smtClean="0"/>
              <a:pPr/>
              <a:t>19</a:t>
            </a:fld>
            <a:endParaRPr lang="en-US"/>
          </a:p>
        </p:txBody>
      </p:sp>
      <p:sp>
        <p:nvSpPr>
          <p:cNvPr id="4" name="Title 3">
            <a:extLst>
              <a:ext uri="{FF2B5EF4-FFF2-40B4-BE49-F238E27FC236}">
                <a16:creationId xmlns:a16="http://schemas.microsoft.com/office/drawing/2014/main" id="{88D7A3D9-0AAA-EDBF-7045-3F153553899E}"/>
              </a:ext>
            </a:extLst>
          </p:cNvPr>
          <p:cNvSpPr>
            <a:spLocks noGrp="1"/>
          </p:cNvSpPr>
          <p:nvPr>
            <p:ph type="title"/>
          </p:nvPr>
        </p:nvSpPr>
        <p:spPr/>
        <p:txBody>
          <a:bodyPr/>
          <a:lstStyle/>
          <a:p>
            <a:r>
              <a:rPr lang="en-US" dirty="0">
                <a:solidFill>
                  <a:srgbClr val="000000"/>
                </a:solidFill>
              </a:rPr>
              <a:t>Potential Federal Government Shutdown </a:t>
            </a:r>
          </a:p>
        </p:txBody>
      </p:sp>
      <p:sp>
        <p:nvSpPr>
          <p:cNvPr id="6" name="TextBox 5">
            <a:extLst>
              <a:ext uri="{FF2B5EF4-FFF2-40B4-BE49-F238E27FC236}">
                <a16:creationId xmlns:a16="http://schemas.microsoft.com/office/drawing/2014/main" id="{B50592B9-3FA4-EDE8-72DC-FA3B9689E87B}"/>
              </a:ext>
            </a:extLst>
          </p:cNvPr>
          <p:cNvSpPr txBox="1"/>
          <p:nvPr/>
        </p:nvSpPr>
        <p:spPr>
          <a:xfrm>
            <a:off x="640079" y="1463040"/>
            <a:ext cx="7781545" cy="2554545"/>
          </a:xfrm>
          <a:prstGeom prst="rect">
            <a:avLst/>
          </a:prstGeom>
          <a:noFill/>
        </p:spPr>
        <p:txBody>
          <a:bodyPr wrap="square">
            <a:spAutoFit/>
          </a:bodyPr>
          <a:lstStyle/>
          <a:p>
            <a:pPr algn="l"/>
            <a:r>
              <a:rPr lang="en-US" sz="1600" b="0" i="0" dirty="0">
                <a:solidFill>
                  <a:srgbClr val="333333"/>
                </a:solidFill>
                <a:effectLst/>
                <a:latin typeface="+mn-lt"/>
              </a:rPr>
              <a:t>Just a day before the previous extension expired on 1/19/24, the federal government signed off on another continuing resolution to keep the government open and running, but still without a budget for the fiscal year that began Oct. 1, 2023. </a:t>
            </a:r>
          </a:p>
          <a:p>
            <a:pPr algn="l"/>
            <a:endParaRPr lang="en-US" sz="1600" b="0" i="0" dirty="0">
              <a:solidFill>
                <a:srgbClr val="333333"/>
              </a:solidFill>
              <a:effectLst/>
              <a:latin typeface="+mn-lt"/>
            </a:endParaRPr>
          </a:p>
          <a:p>
            <a:pPr algn="l"/>
            <a:r>
              <a:rPr lang="en-US" sz="1600" b="0" i="0" dirty="0">
                <a:solidFill>
                  <a:srgbClr val="333333"/>
                </a:solidFill>
                <a:effectLst/>
                <a:latin typeface="+mn-lt"/>
              </a:rPr>
              <a:t>Congress now has until March 8 to negotiate/pass/approve a budget to fund the federal government's agencies, including the NIH. </a:t>
            </a:r>
          </a:p>
          <a:p>
            <a:pPr algn="l"/>
            <a:endParaRPr lang="en-US" sz="1600" b="0" i="0" dirty="0">
              <a:solidFill>
                <a:srgbClr val="333333"/>
              </a:solidFill>
              <a:effectLst/>
              <a:latin typeface="+mn-lt"/>
            </a:endParaRPr>
          </a:p>
          <a:p>
            <a:pPr algn="l"/>
            <a:r>
              <a:rPr lang="en-US" sz="1600" b="0" i="0" dirty="0">
                <a:solidFill>
                  <a:srgbClr val="333333"/>
                </a:solidFill>
                <a:effectLst/>
                <a:latin typeface="+mn-lt"/>
              </a:rPr>
              <a:t>However, there is opposition in the Republican Speaker's party on this stopgap measure. The bill passed the House by a 318-108 vote, with 106 Republicans opposed. The C.R. passed the Senate, 77-18.</a:t>
            </a:r>
          </a:p>
        </p:txBody>
      </p:sp>
    </p:spTree>
    <p:extLst>
      <p:ext uri="{BB962C8B-B14F-4D97-AF65-F5344CB8AC3E}">
        <p14:creationId xmlns:p14="http://schemas.microsoft.com/office/powerpoint/2010/main" val="324993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solidFill>
                  <a:schemeClr val="tx1">
                    <a:lumMod val="50000"/>
                  </a:schemeClr>
                </a:solidFill>
                <a:latin typeface="Arial" panose="020B0604020202020204" pitchFamily="34" charset="0"/>
                <a:cs typeface="Arial" panose="020B0604020202020204" pitchFamily="34" charset="0"/>
              </a:rPr>
              <a:t>Recently Submitted Proposals </a:t>
            </a:r>
            <a:r>
              <a:rPr lang="en-US" sz="1800" b="0" dirty="0">
                <a:solidFill>
                  <a:schemeClr val="tx1">
                    <a:lumMod val="50000"/>
                  </a:schemeClr>
                </a:solidFill>
              </a:rPr>
              <a:t>(since December)</a:t>
            </a:r>
            <a:endParaRPr lang="en-US" sz="1800" dirty="0">
              <a:solidFill>
                <a:schemeClr val="tx1">
                  <a:lumMod val="50000"/>
                </a:schemeClr>
              </a:solidFill>
            </a:endParaRPr>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1296194435"/>
              </p:ext>
            </p:extLst>
          </p:nvPr>
        </p:nvGraphicFramePr>
        <p:xfrm>
          <a:off x="289711" y="1283818"/>
          <a:ext cx="8589113" cy="2095406"/>
        </p:xfrm>
        <a:graphic>
          <a:graphicData uri="http://schemas.openxmlformats.org/drawingml/2006/table">
            <a:tbl>
              <a:tblPr firstRow="1">
                <a:tableStyleId>{5C22544A-7EE6-4342-B048-85BDC9FD1C3A}</a:tableStyleId>
              </a:tblPr>
              <a:tblGrid>
                <a:gridCol w="912556">
                  <a:extLst>
                    <a:ext uri="{9D8B030D-6E8A-4147-A177-3AD203B41FA5}">
                      <a16:colId xmlns:a16="http://schemas.microsoft.com/office/drawing/2014/main" val="3764042023"/>
                    </a:ext>
                  </a:extLst>
                </a:gridCol>
                <a:gridCol w="4099716">
                  <a:extLst>
                    <a:ext uri="{9D8B030D-6E8A-4147-A177-3AD203B41FA5}">
                      <a16:colId xmlns:a16="http://schemas.microsoft.com/office/drawing/2014/main" val="2674146677"/>
                    </a:ext>
                  </a:extLst>
                </a:gridCol>
                <a:gridCol w="1552175">
                  <a:extLst>
                    <a:ext uri="{9D8B030D-6E8A-4147-A177-3AD203B41FA5}">
                      <a16:colId xmlns:a16="http://schemas.microsoft.com/office/drawing/2014/main" val="3006092247"/>
                    </a:ext>
                  </a:extLst>
                </a:gridCol>
                <a:gridCol w="1189175">
                  <a:extLst>
                    <a:ext uri="{9D8B030D-6E8A-4147-A177-3AD203B41FA5}">
                      <a16:colId xmlns:a16="http://schemas.microsoft.com/office/drawing/2014/main" val="175481784"/>
                    </a:ext>
                  </a:extLst>
                </a:gridCol>
                <a:gridCol w="835491">
                  <a:extLst>
                    <a:ext uri="{9D8B030D-6E8A-4147-A177-3AD203B41FA5}">
                      <a16:colId xmlns:a16="http://schemas.microsoft.com/office/drawing/2014/main" val="3869669175"/>
                    </a:ext>
                  </a:extLst>
                </a:gridCol>
              </a:tblGrid>
              <a:tr h="342182">
                <a:tc>
                  <a:txBody>
                    <a:bodyPr/>
                    <a:lstStyle/>
                    <a:p>
                      <a:pPr algn="l"/>
                      <a:r>
                        <a:rPr lang="en-US" sz="1000" b="1" i="0" dirty="0">
                          <a:latin typeface="Calibri" panose="020F0502020204030204" pitchFamily="34" charset="0"/>
                          <a:cs typeface="Calibri" panose="020F0502020204030204" pitchFamily="34" charset="0"/>
                        </a:rPr>
                        <a:t>PI</a:t>
                      </a:r>
                    </a:p>
                  </a:txBody>
                  <a:tcPr marL="45720" marR="4572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4669D"/>
                    </a:solidFill>
                  </a:tcPr>
                </a:tc>
                <a:tc>
                  <a:txBody>
                    <a:bodyPr/>
                    <a:lstStyle/>
                    <a:p>
                      <a:pPr algn="l"/>
                      <a:r>
                        <a:rPr lang="en-US" sz="1000" b="1" i="0" dirty="0">
                          <a:latin typeface="Calibri" panose="020F0502020204030204" pitchFamily="34" charset="0"/>
                          <a:cs typeface="Calibri" panose="020F0502020204030204" pitchFamily="34" charset="0"/>
                        </a:rPr>
                        <a:t>Title</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000" b="1" i="0" dirty="0">
                          <a:latin typeface="Calibri" panose="020F0502020204030204" pitchFamily="34" charset="0"/>
                          <a:cs typeface="Calibri" panose="020F0502020204030204" pitchFamily="34" charset="0"/>
                        </a:rPr>
                        <a:t>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000" b="1" i="0" dirty="0">
                          <a:latin typeface="Calibri" panose="020F0502020204030204" pitchFamily="34" charset="0"/>
                          <a:cs typeface="Calibri" panose="020F0502020204030204" pitchFamily="34" charset="0"/>
                        </a:rPr>
                        <a:t>Prime 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000" b="1" i="0" baseline="0" dirty="0">
                          <a:latin typeface="Calibri" panose="020F0502020204030204" pitchFamily="34" charset="0"/>
                          <a:cs typeface="Calibri" panose="020F0502020204030204" pitchFamily="34" charset="0"/>
                        </a:rPr>
                        <a:t>Type</a:t>
                      </a:r>
                      <a:endParaRPr lang="en-US" sz="1000" b="1" i="0" dirty="0">
                        <a:latin typeface="Calibri" panose="020F0502020204030204" pitchFamily="34" charset="0"/>
                        <a:cs typeface="Calibri" panose="020F0502020204030204" pitchFamily="34" charset="0"/>
                      </a:endParaRP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extLst>
                  <a:ext uri="{0D108BD9-81ED-4DB2-BD59-A6C34878D82A}">
                    <a16:rowId xmlns:a16="http://schemas.microsoft.com/office/drawing/2014/main" val="1160960130"/>
                  </a:ext>
                </a:extLst>
              </a:tr>
              <a:tr h="383529">
                <a:tc>
                  <a:txBody>
                    <a:bodyPr/>
                    <a:lstStyle/>
                    <a:p>
                      <a:pPr algn="l" fontAlgn="ctr"/>
                      <a:r>
                        <a:rPr lang="en-US" sz="1100" b="0" i="0" u="none" strike="noStrike">
                          <a:solidFill>
                            <a:srgbClr val="000000"/>
                          </a:solidFill>
                          <a:effectLst/>
                          <a:latin typeface="Calibri" panose="020F0502020204030204" pitchFamily="34" charset="0"/>
                        </a:rPr>
                        <a:t>Brooks, Ronald Andrew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Developing Implementation Strategies to Enhance Delivery of LAI PrEP to Black and Latino MSM</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NIH - National Institutes of Health</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319062">
                <a:tc>
                  <a:txBody>
                    <a:bodyPr/>
                    <a:lstStyle/>
                    <a:p>
                      <a:pPr algn="l" fontAlgn="ctr"/>
                      <a:r>
                        <a:rPr lang="en-US" sz="1100" b="0" i="0" u="none" strike="noStrike">
                          <a:solidFill>
                            <a:srgbClr val="000000"/>
                          </a:solidFill>
                          <a:effectLst/>
                          <a:latin typeface="Calibri" panose="020F0502020204030204" pitchFamily="34" charset="0"/>
                        </a:rPr>
                        <a:t>Gelberg, Lillian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Medical Respite Programs for Persons Experiencing Homelessness</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UNIVERSITY OF NORTH CAROLINA</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NIH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273725"/>
                  </a:ext>
                </a:extLst>
              </a:tr>
              <a:tr h="319062">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Clinical Trials Network Big South/West Node – Yr20 Core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University of Texas-Southwestern Medical Center at Dallas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NIH-NIDA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Modification/ Amendment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288481">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Clinical Trials Network Big South/West Node – Yr19 Core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University of Texas-Southwestern Medical Center at Dallas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NIH-NIDA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Modification/ Amendment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5888484"/>
                  </a:ext>
                </a:extLst>
              </a:tr>
            </a:tbl>
          </a:graphicData>
        </a:graphic>
      </p:graphicFrame>
    </p:spTree>
    <p:extLst>
      <p:ext uri="{BB962C8B-B14F-4D97-AF65-F5344CB8AC3E}">
        <p14:creationId xmlns:p14="http://schemas.microsoft.com/office/powerpoint/2010/main" val="201323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8C906D-3964-DA54-1A23-A55CC8DB0CBF}"/>
              </a:ext>
            </a:extLst>
          </p:cNvPr>
          <p:cNvSpPr>
            <a:spLocks noGrp="1"/>
          </p:cNvSpPr>
          <p:nvPr>
            <p:ph type="sldNum" idx="12"/>
          </p:nvPr>
        </p:nvSpPr>
        <p:spPr/>
        <p:txBody>
          <a:bodyPr/>
          <a:lstStyle/>
          <a:p>
            <a:fld id="{00000000-1234-1234-1234-123412341234}" type="slidenum">
              <a:rPr lang="en-US" smtClean="0"/>
              <a:pPr/>
              <a:t>20</a:t>
            </a:fld>
            <a:endParaRPr lang="en-US"/>
          </a:p>
        </p:txBody>
      </p:sp>
      <p:sp>
        <p:nvSpPr>
          <p:cNvPr id="3" name="Media Placeholder 2">
            <a:extLst>
              <a:ext uri="{FF2B5EF4-FFF2-40B4-BE49-F238E27FC236}">
                <a16:creationId xmlns:a16="http://schemas.microsoft.com/office/drawing/2014/main" id="{94F1A0CD-47F9-2647-507A-D6BC0792D7B6}"/>
              </a:ext>
            </a:extLst>
          </p:cNvPr>
          <p:cNvSpPr>
            <a:spLocks noGrp="1"/>
          </p:cNvSpPr>
          <p:nvPr>
            <p:ph type="media" idx="2"/>
          </p:nvPr>
        </p:nvSpPr>
        <p:spPr/>
      </p:sp>
      <p:sp>
        <p:nvSpPr>
          <p:cNvPr id="4" name="Title 3">
            <a:extLst>
              <a:ext uri="{FF2B5EF4-FFF2-40B4-BE49-F238E27FC236}">
                <a16:creationId xmlns:a16="http://schemas.microsoft.com/office/drawing/2014/main" id="{6D221D71-EE9D-C758-D436-7476631A24C7}"/>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0F8E6399-CD19-291A-A8CF-EAFB19568CEB}"/>
              </a:ext>
            </a:extLst>
          </p:cNvPr>
          <p:cNvPicPr>
            <a:picLocks noChangeAspect="1"/>
          </p:cNvPicPr>
          <p:nvPr/>
        </p:nvPicPr>
        <p:blipFill>
          <a:blip r:embed="rId2"/>
          <a:stretch>
            <a:fillRect/>
          </a:stretch>
        </p:blipFill>
        <p:spPr>
          <a:xfrm>
            <a:off x="-4168" y="-26355"/>
            <a:ext cx="9148168" cy="5169855"/>
          </a:xfrm>
          <a:prstGeom prst="rect">
            <a:avLst/>
          </a:prstGeom>
        </p:spPr>
      </p:pic>
    </p:spTree>
    <p:extLst>
      <p:ext uri="{BB962C8B-B14F-4D97-AF65-F5344CB8AC3E}">
        <p14:creationId xmlns:p14="http://schemas.microsoft.com/office/powerpoint/2010/main" val="3398855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8FC0CA-DDC0-0ED8-89B8-D965DD088F84}"/>
              </a:ext>
            </a:extLst>
          </p:cNvPr>
          <p:cNvSpPr>
            <a:spLocks noGrp="1"/>
          </p:cNvSpPr>
          <p:nvPr>
            <p:ph type="sldNum" idx="12"/>
          </p:nvPr>
        </p:nvSpPr>
        <p:spPr/>
        <p:txBody>
          <a:bodyPr/>
          <a:lstStyle/>
          <a:p>
            <a:fld id="{00000000-1234-1234-1234-123412341234}" type="slidenum">
              <a:rPr lang="en-US" smtClean="0"/>
              <a:pPr/>
              <a:t>21</a:t>
            </a:fld>
            <a:endParaRPr lang="en-US"/>
          </a:p>
        </p:txBody>
      </p:sp>
      <p:sp>
        <p:nvSpPr>
          <p:cNvPr id="3" name="Media Placeholder 2">
            <a:extLst>
              <a:ext uri="{FF2B5EF4-FFF2-40B4-BE49-F238E27FC236}">
                <a16:creationId xmlns:a16="http://schemas.microsoft.com/office/drawing/2014/main" id="{82BE617A-25C5-1352-538A-56A2CE78E1A8}"/>
              </a:ext>
            </a:extLst>
          </p:cNvPr>
          <p:cNvSpPr>
            <a:spLocks noGrp="1"/>
          </p:cNvSpPr>
          <p:nvPr>
            <p:ph type="media" idx="2"/>
          </p:nvPr>
        </p:nvSpPr>
        <p:spPr/>
      </p:sp>
      <p:sp>
        <p:nvSpPr>
          <p:cNvPr id="4" name="Title 3">
            <a:extLst>
              <a:ext uri="{FF2B5EF4-FFF2-40B4-BE49-F238E27FC236}">
                <a16:creationId xmlns:a16="http://schemas.microsoft.com/office/drawing/2014/main" id="{D0425CB6-54F3-9A62-0506-47DAB5FF324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92E3D528-D686-5CE8-EF60-532DEC06B538}"/>
              </a:ext>
            </a:extLst>
          </p:cNvPr>
          <p:cNvPicPr>
            <a:picLocks noChangeAspect="1"/>
          </p:cNvPicPr>
          <p:nvPr/>
        </p:nvPicPr>
        <p:blipFill>
          <a:blip r:embed="rId2"/>
          <a:stretch>
            <a:fillRect/>
          </a:stretch>
        </p:blipFill>
        <p:spPr>
          <a:xfrm>
            <a:off x="2315" y="0"/>
            <a:ext cx="9209417" cy="5192544"/>
          </a:xfrm>
          <a:prstGeom prst="rect">
            <a:avLst/>
          </a:prstGeom>
        </p:spPr>
      </p:pic>
    </p:spTree>
    <p:extLst>
      <p:ext uri="{BB962C8B-B14F-4D97-AF65-F5344CB8AC3E}">
        <p14:creationId xmlns:p14="http://schemas.microsoft.com/office/powerpoint/2010/main" val="1099822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C3CBB-05FE-C18F-51ED-0350AD5E4960}"/>
              </a:ext>
            </a:extLst>
          </p:cNvPr>
          <p:cNvSpPr>
            <a:spLocks noGrp="1"/>
          </p:cNvSpPr>
          <p:nvPr>
            <p:ph type="sldNum" idx="12"/>
          </p:nvPr>
        </p:nvSpPr>
        <p:spPr/>
        <p:txBody>
          <a:bodyPr/>
          <a:lstStyle/>
          <a:p>
            <a:fld id="{00000000-1234-1234-1234-123412341234}" type="slidenum">
              <a:rPr lang="en-US" smtClean="0"/>
              <a:pPr/>
              <a:t>22</a:t>
            </a:fld>
            <a:endParaRPr lang="en-US"/>
          </a:p>
        </p:txBody>
      </p:sp>
      <p:sp>
        <p:nvSpPr>
          <p:cNvPr id="3" name="Media Placeholder 2">
            <a:extLst>
              <a:ext uri="{FF2B5EF4-FFF2-40B4-BE49-F238E27FC236}">
                <a16:creationId xmlns:a16="http://schemas.microsoft.com/office/drawing/2014/main" id="{54F4A993-1BB8-C4A4-A121-965BF1ED8687}"/>
              </a:ext>
            </a:extLst>
          </p:cNvPr>
          <p:cNvSpPr>
            <a:spLocks noGrp="1"/>
          </p:cNvSpPr>
          <p:nvPr>
            <p:ph type="media" idx="2"/>
          </p:nvPr>
        </p:nvSpPr>
        <p:spPr/>
      </p:sp>
      <p:sp>
        <p:nvSpPr>
          <p:cNvPr id="4" name="Title 3">
            <a:extLst>
              <a:ext uri="{FF2B5EF4-FFF2-40B4-BE49-F238E27FC236}">
                <a16:creationId xmlns:a16="http://schemas.microsoft.com/office/drawing/2014/main" id="{1E057FC7-5064-012A-E011-5D813CDB800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41BDBE68-B91D-5DB2-0608-C174FD93CB8B}"/>
              </a:ext>
            </a:extLst>
          </p:cNvPr>
          <p:cNvPicPr>
            <a:picLocks noChangeAspect="1"/>
          </p:cNvPicPr>
          <p:nvPr/>
        </p:nvPicPr>
        <p:blipFill>
          <a:blip r:embed="rId2"/>
          <a:stretch>
            <a:fillRect/>
          </a:stretch>
        </p:blipFill>
        <p:spPr>
          <a:xfrm>
            <a:off x="-1" y="-6240"/>
            <a:ext cx="9211733" cy="5177112"/>
          </a:xfrm>
          <a:prstGeom prst="rect">
            <a:avLst/>
          </a:prstGeom>
        </p:spPr>
      </p:pic>
    </p:spTree>
    <p:extLst>
      <p:ext uri="{BB962C8B-B14F-4D97-AF65-F5344CB8AC3E}">
        <p14:creationId xmlns:p14="http://schemas.microsoft.com/office/powerpoint/2010/main" val="3584977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CA5710-466D-0AEE-CD94-21783C06809F}"/>
              </a:ext>
            </a:extLst>
          </p:cNvPr>
          <p:cNvSpPr>
            <a:spLocks noGrp="1"/>
          </p:cNvSpPr>
          <p:nvPr>
            <p:ph type="body" idx="1"/>
          </p:nvPr>
        </p:nvSpPr>
        <p:spPr>
          <a:xfrm>
            <a:off x="640079" y="1483303"/>
            <a:ext cx="7772399" cy="3088025"/>
          </a:xfrm>
        </p:spPr>
        <p:txBody>
          <a:bodyPr/>
          <a:lstStyle/>
          <a:p>
            <a:pPr marL="0" marR="0" indent="0">
              <a:spcBef>
                <a:spcPts val="0"/>
              </a:spcBef>
              <a:spcAft>
                <a:spcPts val="0"/>
              </a:spcAft>
            </a:pPr>
            <a:r>
              <a:rPr lang="en-US" sz="1800" dirty="0">
                <a:effectLst/>
                <a:latin typeface="Calibri" panose="020F0502020204030204" pitchFamily="34" charset="0"/>
                <a:ea typeface="Calibri" panose="020F0502020204030204" pitchFamily="34" charset="0"/>
              </a:rPr>
              <a:t>The NIH has issued a NOT (</a:t>
            </a:r>
            <a:r>
              <a:rPr lang="en-US" sz="1800" u="sng" dirty="0">
                <a:solidFill>
                  <a:srgbClr val="0563C1"/>
                </a:solidFill>
                <a:effectLst/>
                <a:latin typeface="Calibri" panose="020F0502020204030204" pitchFamily="34" charset="0"/>
                <a:ea typeface="Calibri" panose="020F0502020204030204" pitchFamily="34" charset="0"/>
                <a:hlinkClick r:id="rId2"/>
              </a:rPr>
              <a:t>NOT-OD-24-057</a:t>
            </a:r>
            <a:r>
              <a:rPr lang="en-US" sz="1800" dirty="0">
                <a:effectLst/>
                <a:latin typeface="Calibri" panose="020F0502020204030204" pitchFamily="34" charset="0"/>
                <a:ea typeface="Calibri" panose="020F0502020204030204" pitchFamily="34" charset="0"/>
              </a:rPr>
              <a:t>)  confirming that, </a:t>
            </a:r>
            <a:r>
              <a:rPr lang="en-US" sz="1800" dirty="0">
                <a:solidFill>
                  <a:srgbClr val="FF0000"/>
                </a:solidFill>
                <a:effectLst/>
                <a:latin typeface="Calibri" panose="020F0502020204030204" pitchFamily="34" charset="0"/>
                <a:ea typeface="Calibri" panose="020F0502020204030204" pitchFamily="34" charset="0"/>
              </a:rPr>
              <a:t>effective January 1, 2024, the 2024 salary cap for NIH grants and cooperative agreements is $221,900 </a:t>
            </a:r>
            <a:r>
              <a:rPr lang="en-US" sz="1800" dirty="0">
                <a:effectLst/>
                <a:latin typeface="Calibri" panose="020F0502020204030204" pitchFamily="34" charset="0"/>
                <a:ea typeface="Calibri" panose="020F0502020204030204" pitchFamily="34" charset="0"/>
              </a:rPr>
              <a:t>(Executive Level II).  </a:t>
            </a:r>
          </a:p>
          <a:p>
            <a:pPr marL="0" marR="0" indent="0">
              <a:spcBef>
                <a:spcPts val="0"/>
              </a:spcBef>
              <a:spcAft>
                <a:spcPts val="0"/>
              </a:spcAft>
            </a:pPr>
            <a:endParaRPr lang="en-US" sz="1800" dirty="0">
              <a:latin typeface="Calibri" panose="020F0502020204030204" pitchFamily="34" charset="0"/>
              <a:ea typeface="Calibri" panose="020F0502020204030204" pitchFamily="34" charset="0"/>
            </a:endParaRPr>
          </a:p>
          <a:p>
            <a:pPr marL="0" marR="0" indent="0">
              <a:spcBef>
                <a:spcPts val="0"/>
              </a:spcBef>
              <a:spcAft>
                <a:spcPts val="0"/>
              </a:spcAft>
            </a:pPr>
            <a:r>
              <a:rPr lang="en-US" sz="1800" dirty="0">
                <a:effectLst/>
                <a:latin typeface="Calibri" panose="020F0502020204030204" pitchFamily="34" charset="0"/>
                <a:ea typeface="Calibri" panose="020F0502020204030204" pitchFamily="34" charset="0"/>
              </a:rPr>
              <a:t>The NOT states:</a:t>
            </a:r>
          </a:p>
          <a:p>
            <a:pPr marL="228600" marR="0" indent="0">
              <a:spcBef>
                <a:spcPts val="0"/>
              </a:spcBef>
              <a:spcAft>
                <a:spcPts val="0"/>
              </a:spcAft>
            </a:pPr>
            <a:r>
              <a:rPr lang="en-US" sz="1800" i="1" dirty="0">
                <a:effectLst/>
                <a:latin typeface="Calibri" panose="020F0502020204030204" pitchFamily="34" charset="0"/>
                <a:ea typeface="Calibri" panose="020F0502020204030204" pitchFamily="34" charset="0"/>
              </a:rPr>
              <a:t>For active awards, including awards that have been issued in FY 2024 (continuation and new) that were restricted to Executive Level II, if adequate funds are available, and if the salary cap increase is consistent with the institutional base salary, recipients may </a:t>
            </a:r>
            <a:r>
              <a:rPr lang="en-US" sz="1800" i="1" dirty="0" err="1">
                <a:effectLst/>
                <a:latin typeface="Calibri" panose="020F0502020204030204" pitchFamily="34" charset="0"/>
                <a:ea typeface="Calibri" panose="020F0502020204030204" pitchFamily="34" charset="0"/>
              </a:rPr>
              <a:t>rebudget</a:t>
            </a:r>
            <a:r>
              <a:rPr lang="en-US" sz="1800" i="1" dirty="0">
                <a:effectLst/>
                <a:latin typeface="Calibri" panose="020F0502020204030204" pitchFamily="34" charset="0"/>
                <a:ea typeface="Calibri" panose="020F0502020204030204" pitchFamily="34" charset="0"/>
              </a:rPr>
              <a:t> funds to accommodate the current Executive Level II salary level.</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3883FBE-46A2-851F-5C93-A1AC2927930C}"/>
              </a:ext>
            </a:extLst>
          </p:cNvPr>
          <p:cNvSpPr>
            <a:spLocks noGrp="1"/>
          </p:cNvSpPr>
          <p:nvPr>
            <p:ph type="sldNum" idx="12"/>
          </p:nvPr>
        </p:nvSpPr>
        <p:spPr/>
        <p:txBody>
          <a:bodyPr/>
          <a:lstStyle/>
          <a:p>
            <a:fld id="{00000000-1234-1234-1234-123412341234}" type="slidenum">
              <a:rPr lang="en-US" smtClean="0"/>
              <a:pPr/>
              <a:t>23</a:t>
            </a:fld>
            <a:endParaRPr lang="en-US"/>
          </a:p>
        </p:txBody>
      </p:sp>
      <p:sp>
        <p:nvSpPr>
          <p:cNvPr id="5" name="Title 4">
            <a:extLst>
              <a:ext uri="{FF2B5EF4-FFF2-40B4-BE49-F238E27FC236}">
                <a16:creationId xmlns:a16="http://schemas.microsoft.com/office/drawing/2014/main" id="{532936E1-98A7-70E1-B43E-41196EA19ADF}"/>
              </a:ext>
            </a:extLst>
          </p:cNvPr>
          <p:cNvSpPr>
            <a:spLocks noGrp="1"/>
          </p:cNvSpPr>
          <p:nvPr>
            <p:ph type="title"/>
          </p:nvPr>
        </p:nvSpPr>
        <p:spPr/>
        <p:txBody>
          <a:bodyPr/>
          <a:lstStyle/>
          <a:p>
            <a:r>
              <a:rPr lang="en-US" dirty="0">
                <a:solidFill>
                  <a:srgbClr val="022624"/>
                </a:solidFill>
              </a:rPr>
              <a:t>Revised NIH Salary Cap</a:t>
            </a:r>
          </a:p>
        </p:txBody>
      </p:sp>
    </p:spTree>
    <p:extLst>
      <p:ext uri="{BB962C8B-B14F-4D97-AF65-F5344CB8AC3E}">
        <p14:creationId xmlns:p14="http://schemas.microsoft.com/office/powerpoint/2010/main" val="499271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A06C00-E95E-9C92-714F-AE8B28B94403}"/>
              </a:ext>
            </a:extLst>
          </p:cNvPr>
          <p:cNvSpPr>
            <a:spLocks noGrp="1"/>
          </p:cNvSpPr>
          <p:nvPr>
            <p:ph type="sldNum" idx="12"/>
          </p:nvPr>
        </p:nvSpPr>
        <p:spPr/>
        <p:txBody>
          <a:bodyPr/>
          <a:lstStyle/>
          <a:p>
            <a:fld id="{00000000-1234-1234-1234-123412341234}" type="slidenum">
              <a:rPr lang="en-US" smtClean="0"/>
              <a:pPr/>
              <a:t>24</a:t>
            </a:fld>
            <a:endParaRPr lang="en-US"/>
          </a:p>
        </p:txBody>
      </p:sp>
      <p:sp>
        <p:nvSpPr>
          <p:cNvPr id="5" name="Title 4">
            <a:extLst>
              <a:ext uri="{FF2B5EF4-FFF2-40B4-BE49-F238E27FC236}">
                <a16:creationId xmlns:a16="http://schemas.microsoft.com/office/drawing/2014/main" id="{215391ED-2198-9A3C-9214-36450DD220F6}"/>
              </a:ext>
            </a:extLst>
          </p:cNvPr>
          <p:cNvSpPr>
            <a:spLocks noGrp="1"/>
          </p:cNvSpPr>
          <p:nvPr>
            <p:ph type="title"/>
          </p:nvPr>
        </p:nvSpPr>
        <p:spPr/>
        <p:txBody>
          <a:bodyPr/>
          <a:lstStyle/>
          <a:p>
            <a:r>
              <a:rPr lang="en-US" dirty="0">
                <a:solidFill>
                  <a:srgbClr val="000000"/>
                </a:solidFill>
              </a:rPr>
              <a:t>Funding Opportunities</a:t>
            </a:r>
          </a:p>
        </p:txBody>
      </p:sp>
      <p:sp>
        <p:nvSpPr>
          <p:cNvPr id="8" name="TextBox 7">
            <a:extLst>
              <a:ext uri="{FF2B5EF4-FFF2-40B4-BE49-F238E27FC236}">
                <a16:creationId xmlns:a16="http://schemas.microsoft.com/office/drawing/2014/main" id="{A6C0E0BF-9C0F-3FCE-CB8A-7052231739CE}"/>
              </a:ext>
            </a:extLst>
          </p:cNvPr>
          <p:cNvSpPr txBox="1"/>
          <p:nvPr/>
        </p:nvSpPr>
        <p:spPr>
          <a:xfrm>
            <a:off x="523122" y="1394877"/>
            <a:ext cx="8272130" cy="3062377"/>
          </a:xfrm>
          <a:prstGeom prst="rect">
            <a:avLst/>
          </a:prstGeom>
          <a:noFill/>
        </p:spPr>
        <p:txBody>
          <a:bodyPr wrap="square">
            <a:spAutoFit/>
          </a:bodyPr>
          <a:lstStyle/>
          <a:p>
            <a:pPr marL="115888" indent="-115888" algn="l">
              <a:spcAft>
                <a:spcPts val="600"/>
              </a:spcAft>
              <a:buFont typeface="Arial" panose="020B0604020202020204" pitchFamily="34" charset="0"/>
              <a:buChar char="•"/>
            </a:pPr>
            <a:r>
              <a:rPr lang="en-US" b="0" i="0" u="none" strike="noStrike" dirty="0">
                <a:solidFill>
                  <a:srgbClr val="428BCA"/>
                </a:solidFill>
                <a:effectLst/>
                <a:latin typeface="Helvetica Neue" panose="020B0604020202020204" charset="0"/>
                <a:hlinkClick r:id="rId2"/>
              </a:rPr>
              <a:t>NIAID SBIR Phase II Clinical Trial Implementation Cooperative Agreement (U44 Clinical Trial Required)</a:t>
            </a:r>
            <a:r>
              <a:rPr lang="en-US" b="0" i="0" u="none" strike="noStrike" dirty="0">
                <a:solidFill>
                  <a:srgbClr val="428BCA"/>
                </a:solidFill>
                <a:effectLst/>
                <a:latin typeface="Helvetica Neue" panose="020B0604020202020204" charset="0"/>
              </a:rPr>
              <a:t> </a:t>
            </a:r>
            <a:r>
              <a:rPr lang="en-US" b="0" i="0" dirty="0">
                <a:solidFill>
                  <a:srgbClr val="333333"/>
                </a:solidFill>
                <a:effectLst/>
                <a:latin typeface="Helvetica Neue" panose="020B0604020202020204" charset="0"/>
              </a:rPr>
              <a:t>(PAR-24-099) National Institute of Allergy and Infectious Diseases</a:t>
            </a:r>
          </a:p>
          <a:p>
            <a:pPr marL="115888" indent="-115888" algn="l">
              <a:spcAft>
                <a:spcPts val="600"/>
              </a:spcAft>
              <a:buFont typeface="Arial" panose="020B0604020202020204" pitchFamily="34" charset="0"/>
              <a:buChar char="•"/>
            </a:pPr>
            <a:r>
              <a:rPr lang="en-US" b="0" i="0" u="none" strike="noStrike" dirty="0">
                <a:solidFill>
                  <a:srgbClr val="428BCA"/>
                </a:solidFill>
                <a:effectLst/>
                <a:latin typeface="Helvetica Neue" panose="020B0604020202020204" charset="0"/>
                <a:hlinkClick r:id="rId3"/>
              </a:rPr>
              <a:t>NIAID Clinical Trial Implementation Cooperative Agreement (U01 Clinical Trial Required)</a:t>
            </a:r>
            <a:br>
              <a:rPr lang="en-US" b="0" i="0" dirty="0">
                <a:solidFill>
                  <a:srgbClr val="333333"/>
                </a:solidFill>
                <a:effectLst/>
                <a:latin typeface="Helvetica Neue" panose="020B0604020202020204" charset="0"/>
              </a:rPr>
            </a:br>
            <a:r>
              <a:rPr lang="en-US" b="0" i="0" dirty="0">
                <a:solidFill>
                  <a:srgbClr val="333333"/>
                </a:solidFill>
                <a:effectLst/>
                <a:latin typeface="Helvetica Neue" panose="020B0604020202020204" charset="0"/>
              </a:rPr>
              <a:t>(PAR-24-100) National Institute of Allergy and Infectious Diseases</a:t>
            </a:r>
          </a:p>
          <a:p>
            <a:pPr marL="115888" indent="-115888" algn="l">
              <a:spcAft>
                <a:spcPts val="600"/>
              </a:spcAft>
              <a:buFont typeface="Arial" panose="020B0604020202020204" pitchFamily="34" charset="0"/>
              <a:buChar char="•"/>
            </a:pPr>
            <a:r>
              <a:rPr lang="en-US" b="0" i="0" u="none" strike="noStrike" dirty="0">
                <a:solidFill>
                  <a:srgbClr val="428BCA"/>
                </a:solidFill>
                <a:effectLst/>
                <a:latin typeface="Helvetica Neue" panose="020B0604020202020204" charset="0"/>
                <a:hlinkClick r:id="rId4"/>
              </a:rPr>
              <a:t>Mechanistic Studies on Social Behavior in Substance Use Disorder (R01 Clinical Trial Optional)</a:t>
            </a:r>
            <a:br>
              <a:rPr lang="en-US" b="0" i="0" dirty="0">
                <a:solidFill>
                  <a:srgbClr val="333333"/>
                </a:solidFill>
                <a:effectLst/>
                <a:latin typeface="Helvetica Neue" panose="020B0604020202020204" charset="0"/>
              </a:rPr>
            </a:br>
            <a:r>
              <a:rPr lang="en-US" b="0" i="0" dirty="0">
                <a:solidFill>
                  <a:srgbClr val="333333"/>
                </a:solidFill>
                <a:effectLst/>
                <a:latin typeface="Helvetica Neue" panose="020B0604020202020204" charset="0"/>
              </a:rPr>
              <a:t>(RFA-DA-25-032); </a:t>
            </a:r>
            <a:r>
              <a:rPr lang="en-US" b="0" i="0" u="none" strike="noStrike" dirty="0">
                <a:solidFill>
                  <a:srgbClr val="428BCA"/>
                </a:solidFill>
                <a:effectLst/>
                <a:latin typeface="Helvetica Neue" panose="020B0604020202020204" charset="0"/>
                <a:hlinkClick r:id="rId5"/>
              </a:rPr>
              <a:t>(R01 Basic Experimental Studies with Humans (BESH) Required)</a:t>
            </a:r>
            <a:r>
              <a:rPr lang="en-US" b="0" i="0" u="none" strike="noStrike" dirty="0">
                <a:solidFill>
                  <a:srgbClr val="428BCA"/>
                </a:solidFill>
                <a:effectLst/>
                <a:latin typeface="Helvetica Neue" panose="020B0604020202020204" charset="0"/>
              </a:rPr>
              <a:t> </a:t>
            </a:r>
            <a:r>
              <a:rPr lang="en-US" b="0" i="0" dirty="0">
                <a:solidFill>
                  <a:srgbClr val="333333"/>
                </a:solidFill>
                <a:effectLst/>
                <a:latin typeface="Helvetica Neue" panose="020B0604020202020204" charset="0"/>
              </a:rPr>
              <a:t>(RFA-DA-25-033); </a:t>
            </a:r>
            <a:r>
              <a:rPr lang="en-US" b="0" i="0" u="none" strike="noStrike" dirty="0">
                <a:solidFill>
                  <a:srgbClr val="428BCA"/>
                </a:solidFill>
                <a:effectLst/>
                <a:latin typeface="Helvetica Neue" panose="020B0604020202020204" charset="0"/>
                <a:hlinkClick r:id="rId6"/>
              </a:rPr>
              <a:t>(R01 Clinical Trials Not Allowed)</a:t>
            </a:r>
            <a:r>
              <a:rPr lang="en-US" b="0" i="0" u="none" strike="noStrike" dirty="0">
                <a:solidFill>
                  <a:srgbClr val="428BCA"/>
                </a:solidFill>
                <a:effectLst/>
                <a:latin typeface="Helvetica Neue" panose="020B0604020202020204" charset="0"/>
              </a:rPr>
              <a:t> </a:t>
            </a:r>
            <a:r>
              <a:rPr lang="en-US" b="0" i="0" dirty="0">
                <a:solidFill>
                  <a:srgbClr val="333333"/>
                </a:solidFill>
                <a:effectLst/>
                <a:latin typeface="Helvetica Neue" panose="020B0604020202020204" charset="0"/>
              </a:rPr>
              <a:t>(RFA-DA-25-034) National Institute on Drug Abuse</a:t>
            </a:r>
          </a:p>
          <a:p>
            <a:pPr marL="115888" indent="-115888" algn="l">
              <a:spcAft>
                <a:spcPts val="600"/>
              </a:spcAft>
              <a:buFont typeface="Arial" panose="020B0604020202020204" pitchFamily="34" charset="0"/>
              <a:buChar char="•"/>
            </a:pPr>
            <a:r>
              <a:rPr lang="en-US" b="0" i="0" u="none" strike="noStrike" dirty="0">
                <a:solidFill>
                  <a:srgbClr val="0077B5"/>
                </a:solidFill>
                <a:effectLst/>
                <a:latin typeface="Arial" panose="020B0604020202020204" pitchFamily="34" charset="0"/>
                <a:hlinkClick r:id="rId7"/>
              </a:rPr>
              <a:t>Risk and Protective Factors of Family Health and Family Level Interventions (R01 - Clinical Trial Optional)</a:t>
            </a:r>
            <a:r>
              <a:rPr lang="en-US" u="none" strike="noStrike" dirty="0">
                <a:solidFill>
                  <a:srgbClr val="333333"/>
                </a:solidFill>
                <a:latin typeface="Helvetica Neue" panose="020B0604020202020204" charset="0"/>
              </a:rPr>
              <a:t> (</a:t>
            </a:r>
            <a:r>
              <a:rPr lang="en-US" b="0" i="0" dirty="0">
                <a:solidFill>
                  <a:srgbClr val="515967"/>
                </a:solidFill>
                <a:effectLst/>
                <a:latin typeface="Arial" panose="020B0604020202020204" pitchFamily="34" charset="0"/>
              </a:rPr>
              <a:t>PAR-21-358</a:t>
            </a:r>
            <a:r>
              <a:rPr lang="en-US" dirty="0">
                <a:solidFill>
                  <a:srgbClr val="333333"/>
                </a:solidFill>
                <a:latin typeface="Helvetica Neue" panose="020B0604020202020204" charset="0"/>
              </a:rPr>
              <a:t>) </a:t>
            </a:r>
            <a:r>
              <a:rPr lang="en-US" b="0" i="0" dirty="0">
                <a:solidFill>
                  <a:srgbClr val="515967"/>
                </a:solidFill>
                <a:effectLst/>
                <a:latin typeface="Arial" panose="020B0604020202020204" pitchFamily="34" charset="0"/>
              </a:rPr>
              <a:t>National Institutes of Health/DHHS</a:t>
            </a:r>
            <a:endParaRPr lang="en-US" dirty="0">
              <a:solidFill>
                <a:srgbClr val="333333"/>
              </a:solidFill>
              <a:latin typeface="Helvetica Neue" panose="020B0604020202020204" charset="0"/>
            </a:endParaRPr>
          </a:p>
          <a:p>
            <a:pPr marL="115888" indent="-115888">
              <a:spcAft>
                <a:spcPts val="600"/>
              </a:spcAft>
              <a:buFont typeface="Arial" panose="020B0604020202020204" pitchFamily="34" charset="0"/>
              <a:buChar char="•"/>
            </a:pPr>
            <a:r>
              <a:rPr lang="en-US" b="0" i="0" u="none" strike="noStrike" dirty="0">
                <a:solidFill>
                  <a:srgbClr val="0077B5"/>
                </a:solidFill>
                <a:effectLst/>
                <a:latin typeface="Arial" panose="020B0604020202020204" pitchFamily="34" charset="0"/>
                <a:hlinkClick r:id="rId7"/>
              </a:rPr>
              <a:t>RFA-OD-23-014 -- Understanding Chronic Conditions Understudied Among Women (R01 Clinical Trial Optional)</a:t>
            </a:r>
            <a:r>
              <a:rPr lang="en-US" b="0" i="0" u="none" strike="noStrike" dirty="0">
                <a:solidFill>
                  <a:srgbClr val="333333"/>
                </a:solidFill>
                <a:effectLst/>
                <a:latin typeface="Helvetica Neue" panose="020B0604020202020204" charset="0"/>
              </a:rPr>
              <a:t> (</a:t>
            </a:r>
            <a:r>
              <a:rPr lang="en-US" b="0" i="0" dirty="0">
                <a:solidFill>
                  <a:srgbClr val="515967"/>
                </a:solidFill>
                <a:effectLst/>
                <a:latin typeface="Arial" panose="020B0604020202020204" pitchFamily="34" charset="0"/>
              </a:rPr>
              <a:t>RFA-OD-23-014</a:t>
            </a:r>
            <a:r>
              <a:rPr lang="en-US" b="0" i="0" dirty="0">
                <a:solidFill>
                  <a:srgbClr val="333333"/>
                </a:solidFill>
                <a:effectLst/>
                <a:latin typeface="Helvetica Neue" panose="020B0604020202020204" charset="0"/>
              </a:rPr>
              <a:t>) </a:t>
            </a:r>
            <a:r>
              <a:rPr lang="en-US" b="0" i="0" dirty="0">
                <a:solidFill>
                  <a:srgbClr val="515967"/>
                </a:solidFill>
                <a:effectLst/>
                <a:latin typeface="Arial" panose="020B0604020202020204" pitchFamily="34" charset="0"/>
              </a:rPr>
              <a:t>National Institutes of Health/DHHS</a:t>
            </a:r>
            <a:endParaRPr lang="en-US" dirty="0">
              <a:solidFill>
                <a:srgbClr val="333333"/>
              </a:solidFill>
              <a:latin typeface="Helvetica Neue" panose="020B0604020202020204" charset="0"/>
            </a:endParaRPr>
          </a:p>
          <a:p>
            <a:pPr marL="169863" indent="-169863" algn="l">
              <a:buFont typeface="Arial" panose="020B0604020202020204" pitchFamily="34" charset="0"/>
              <a:buChar char="•"/>
            </a:pPr>
            <a:endParaRPr lang="en-US" b="0" i="0" dirty="0">
              <a:solidFill>
                <a:srgbClr val="333333"/>
              </a:solidFill>
              <a:effectLst/>
              <a:latin typeface="Helvetica Neue" panose="020B0604020202020204" charset="0"/>
            </a:endParaRPr>
          </a:p>
        </p:txBody>
      </p:sp>
    </p:spTree>
    <p:extLst>
      <p:ext uri="{BB962C8B-B14F-4D97-AF65-F5344CB8AC3E}">
        <p14:creationId xmlns:p14="http://schemas.microsoft.com/office/powerpoint/2010/main" val="3711452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p:txBody>
          <a:bodyPr/>
          <a:lstStyle/>
          <a:p>
            <a:fld id="{00000000-1234-1234-1234-123412341234}" type="slidenum">
              <a:rPr lang="en-US" smtClean="0"/>
              <a:pPr/>
              <a:t>25</a:t>
            </a:fld>
            <a:endParaRPr lang="en-US"/>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p:txBody>
          <a:bodyPr/>
          <a:lstStyle/>
          <a:p>
            <a:r>
              <a:rPr lang="en-US" dirty="0" err="1">
                <a:solidFill>
                  <a:srgbClr val="000000"/>
                </a:solidFill>
              </a:rPr>
              <a:t>BruinBuy</a:t>
            </a:r>
            <a:r>
              <a:rPr lang="en-US" dirty="0">
                <a:solidFill>
                  <a:srgbClr val="000000"/>
                </a:solidFill>
              </a:rPr>
              <a:t> </a:t>
            </a:r>
            <a:r>
              <a:rPr lang="en-US" i="1" dirty="0">
                <a:solidFill>
                  <a:srgbClr val="000000"/>
                </a:solidFill>
              </a:rPr>
              <a:t>Plus</a:t>
            </a:r>
            <a:endParaRPr lang="en-US" dirty="0">
              <a:solidFill>
                <a:srgbClr val="000000"/>
              </a:solidFill>
            </a:endParaRPr>
          </a:p>
        </p:txBody>
      </p:sp>
      <p:sp>
        <p:nvSpPr>
          <p:cNvPr id="9" name="TextBox 8">
            <a:extLst>
              <a:ext uri="{FF2B5EF4-FFF2-40B4-BE49-F238E27FC236}">
                <a16:creationId xmlns:a16="http://schemas.microsoft.com/office/drawing/2014/main" id="{9F379DC5-8A65-123E-9333-AC2412BDC35D}"/>
              </a:ext>
            </a:extLst>
          </p:cNvPr>
          <p:cNvSpPr txBox="1"/>
          <p:nvPr/>
        </p:nvSpPr>
        <p:spPr>
          <a:xfrm>
            <a:off x="630933" y="1165138"/>
            <a:ext cx="7781545" cy="3323987"/>
          </a:xfrm>
          <a:prstGeom prst="rect">
            <a:avLst/>
          </a:prstGeom>
          <a:noFill/>
        </p:spPr>
        <p:txBody>
          <a:bodyPr wrap="square">
            <a:spAutoFit/>
          </a:bodyPr>
          <a:lstStyle/>
          <a:p>
            <a:pPr marL="0" lvl="0" indent="0" algn="l" rtl="0">
              <a:spcBef>
                <a:spcPts val="0"/>
              </a:spcBef>
              <a:spcAft>
                <a:spcPts val="0"/>
              </a:spcAft>
              <a:buNone/>
            </a:pPr>
            <a:r>
              <a:rPr lang="en-US" sz="1400" u="sng" dirty="0"/>
              <a:t>There have been a number of pain points, including</a:t>
            </a:r>
            <a:r>
              <a:rPr lang="en-US" sz="1400" dirty="0"/>
              <a:t>:</a:t>
            </a:r>
          </a:p>
          <a:p>
            <a:pPr marL="171450" lvl="0" indent="-171450" algn="l" rtl="0">
              <a:spcBef>
                <a:spcPts val="0"/>
              </a:spcBef>
              <a:spcAft>
                <a:spcPts val="0"/>
              </a:spcAft>
              <a:buFont typeface="Wingdings" panose="05000000000000000000" pitchFamily="2" charset="2"/>
              <a:buChar char="§"/>
            </a:pPr>
            <a:r>
              <a:rPr lang="en-US" sz="1400" dirty="0"/>
              <a:t>We were told after launch that we cannot do change orders on migrated POs</a:t>
            </a:r>
          </a:p>
          <a:p>
            <a:pPr marL="171450" indent="-171450" algn="l">
              <a:buFont typeface="Wingdings" panose="05000000000000000000" pitchFamily="2" charset="2"/>
              <a:buChar char="§"/>
            </a:pPr>
            <a:r>
              <a:rPr lang="en-US" sz="1400" dirty="0"/>
              <a:t>Inability to see certain migrated classes of orders (P, S, G </a:t>
            </a:r>
            <a:r>
              <a:rPr lang="en-US" sz="1400" dirty="0" err="1"/>
              <a:t>etc</a:t>
            </a:r>
            <a:r>
              <a:rPr lang="en-US" sz="1400" dirty="0"/>
              <a:t>)</a:t>
            </a:r>
          </a:p>
          <a:p>
            <a:pPr marL="171450" indent="-171450" algn="l">
              <a:buFont typeface="Wingdings" panose="05000000000000000000" pitchFamily="2" charset="2"/>
              <a:buChar char="§"/>
            </a:pPr>
            <a:r>
              <a:rPr lang="en-US" sz="1400" dirty="0"/>
              <a:t>Receiving required for items where receiving was not requested.</a:t>
            </a:r>
          </a:p>
          <a:p>
            <a:pPr marL="171450" indent="-171450" algn="l">
              <a:buFont typeface="Wingdings" panose="05000000000000000000" pitchFamily="2" charset="2"/>
              <a:buChar char="§"/>
            </a:pPr>
            <a:r>
              <a:rPr lang="en-US" sz="1400" dirty="0"/>
              <a:t>Vendor agreements not loaded into the system</a:t>
            </a:r>
          </a:p>
          <a:p>
            <a:pPr marL="171450" indent="-171450" algn="l">
              <a:buFont typeface="Wingdings" panose="05000000000000000000" pitchFamily="2" charset="2"/>
              <a:buChar char="§"/>
            </a:pPr>
            <a:r>
              <a:rPr lang="en-US" sz="1400" dirty="0"/>
              <a:t>Expense form needed upfront for Business &amp; Entertainment (formerly T-class)</a:t>
            </a:r>
          </a:p>
          <a:p>
            <a:pPr marL="171450" indent="-171450" algn="l">
              <a:buFont typeface="Wingdings" panose="05000000000000000000" pitchFamily="2" charset="2"/>
              <a:buChar char="§"/>
            </a:pPr>
            <a:r>
              <a:rPr lang="en-US" sz="1400" dirty="0"/>
              <a:t>Must indicate if funds are federal or not with every order.</a:t>
            </a:r>
          </a:p>
          <a:p>
            <a:pPr marL="171450" indent="-171450" algn="l">
              <a:buFont typeface="Wingdings" panose="05000000000000000000" pitchFamily="2" charset="2"/>
              <a:buChar char="§"/>
            </a:pPr>
            <a:r>
              <a:rPr lang="en-US" sz="1400" dirty="0"/>
              <a:t>Confusion over what forms to use for a  particular transaction.</a:t>
            </a:r>
          </a:p>
          <a:p>
            <a:pPr marL="171450" indent="-171450" algn="l">
              <a:buFont typeface="Wingdings" panose="05000000000000000000" pitchFamily="2" charset="2"/>
              <a:buChar char="§"/>
            </a:pPr>
            <a:r>
              <a:rPr lang="en-US" sz="1400" dirty="0"/>
              <a:t>FAU validation issues</a:t>
            </a:r>
          </a:p>
          <a:p>
            <a:pPr marL="171450" indent="-171450" algn="l">
              <a:buFont typeface="Wingdings" panose="05000000000000000000" pitchFamily="2" charset="2"/>
              <a:buChar char="§"/>
            </a:pPr>
            <a:r>
              <a:rPr lang="en-US" sz="1400" dirty="0"/>
              <a:t>For Pos that did not migrate, invoices need to be paid by the end of February. After that old POs in </a:t>
            </a:r>
            <a:r>
              <a:rPr lang="en-US" sz="1400" dirty="0" err="1"/>
              <a:t>BruinBuy</a:t>
            </a:r>
            <a:r>
              <a:rPr lang="en-US" sz="1400" dirty="0"/>
              <a:t> legacy will be closed and a new PO would have to be generated.</a:t>
            </a:r>
          </a:p>
          <a:p>
            <a:pPr marL="171450" lvl="0" indent="-171450" algn="l" rtl="0">
              <a:spcBef>
                <a:spcPts val="0"/>
              </a:spcBef>
              <a:spcAft>
                <a:spcPts val="0"/>
              </a:spcAft>
              <a:buFont typeface="Wingdings" panose="05000000000000000000" pitchFamily="2" charset="2"/>
              <a:buChar char="§"/>
            </a:pPr>
            <a:r>
              <a:rPr lang="en-US" sz="1400" dirty="0"/>
              <a:t>Support requests go through a ticketing system and responses are delayed.</a:t>
            </a:r>
          </a:p>
          <a:p>
            <a:pPr marL="171450" lvl="0" indent="-171450" algn="l" rtl="0">
              <a:spcBef>
                <a:spcPts val="0"/>
              </a:spcBef>
              <a:spcAft>
                <a:spcPts val="0"/>
              </a:spcAft>
              <a:buFont typeface="Wingdings" panose="05000000000000000000" pitchFamily="2" charset="2"/>
              <a:buChar char="§"/>
            </a:pPr>
            <a:r>
              <a:rPr lang="en-US" sz="1400" dirty="0"/>
              <a:t>Difficult to tell when/if invoices have been paid. There is no current service standard. A/P did not process invoices from 12/15/24-01/02/24 </a:t>
            </a:r>
          </a:p>
          <a:p>
            <a:pPr marL="171450" lvl="0" indent="-171450" algn="l" rtl="0">
              <a:spcBef>
                <a:spcPts val="0"/>
              </a:spcBef>
              <a:spcAft>
                <a:spcPts val="0"/>
              </a:spcAft>
              <a:buFont typeface="Wingdings" panose="05000000000000000000" pitchFamily="2" charset="2"/>
              <a:buChar char="§"/>
            </a:pPr>
            <a:r>
              <a:rPr lang="en-US" sz="1400" dirty="0"/>
              <a:t>Fund managers/PIs not getting notifications to approve subaward invoices. </a:t>
            </a:r>
            <a:endParaRPr lang="en-US" dirty="0"/>
          </a:p>
        </p:txBody>
      </p:sp>
    </p:spTree>
    <p:extLst>
      <p:ext uri="{BB962C8B-B14F-4D97-AF65-F5344CB8AC3E}">
        <p14:creationId xmlns:p14="http://schemas.microsoft.com/office/powerpoint/2010/main" val="2905201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26</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4571999" y="1755636"/>
            <a:ext cx="3840163" cy="2523768"/>
          </a:xfrm>
        </p:spPr>
        <p:txBody>
          <a:bodyPr/>
          <a:lstStyle/>
          <a:p>
            <a:pPr marL="228600" indent="0"/>
            <a:r>
              <a:rPr lang="en-US" sz="2400" i="0" u="none" strike="noStrike" cap="none" dirty="0">
                <a:solidFill>
                  <a:srgbClr val="000000"/>
                </a:solidFill>
                <a:latin typeface="+mn-lt"/>
                <a:ea typeface="Helvetica Neue"/>
                <a:cs typeface="Helvetica Neue"/>
                <a:sym typeface="Helvetica Neue"/>
              </a:rPr>
              <a:t>Please be patient with us while we navigate through this. </a:t>
            </a:r>
          </a:p>
          <a:p>
            <a:pPr marL="228600" indent="0"/>
            <a:endParaRPr lang="en-US" sz="2400" dirty="0">
              <a:solidFill>
                <a:srgbClr val="000000"/>
              </a:solidFill>
            </a:endParaRPr>
          </a:p>
          <a:p>
            <a:pPr marL="228600" indent="0"/>
            <a:r>
              <a:rPr lang="en-US" sz="2400" i="0" u="none" strike="noStrike" cap="none" dirty="0">
                <a:solidFill>
                  <a:srgbClr val="000000"/>
                </a:solidFill>
                <a:latin typeface="+mn-lt"/>
                <a:ea typeface="Helvetica Neue"/>
                <a:cs typeface="Helvetica Neue"/>
                <a:sym typeface="Helvetica Neue"/>
              </a:rPr>
              <a:t>Submit far in advance and expect delays. </a:t>
            </a:r>
          </a:p>
        </p:txBody>
      </p:sp>
      <p:sp>
        <p:nvSpPr>
          <p:cNvPr id="2" name="TextBox 1">
            <a:extLst>
              <a:ext uri="{FF2B5EF4-FFF2-40B4-BE49-F238E27FC236}">
                <a16:creationId xmlns:a16="http://schemas.microsoft.com/office/drawing/2014/main" id="{2AB2C53D-0BF1-E681-BE7D-4E28E7C7F060}"/>
              </a:ext>
            </a:extLst>
          </p:cNvPr>
          <p:cNvSpPr txBox="1"/>
          <p:nvPr/>
        </p:nvSpPr>
        <p:spPr>
          <a:xfrm>
            <a:off x="4571999" y="1463040"/>
            <a:ext cx="3840479" cy="318036"/>
          </a:xfrm>
          <a:prstGeom prst="rect">
            <a:avLst/>
          </a:prstGeom>
          <a:noFill/>
          <a:ln>
            <a:noFill/>
          </a:ln>
        </p:spPr>
        <p:txBody>
          <a:bodyPr spcFirstLastPara="1" wrap="square" lIns="365750" tIns="0" rIns="0" bIns="0" rtlCol="0" anchor="t" anchorCtr="0">
            <a:normAutofit/>
          </a:bodyPr>
          <a:lstStyle/>
          <a:p>
            <a:pPr marL="457200" indent="-228600">
              <a:lnSpc>
                <a:spcPct val="90000"/>
              </a:lnSpc>
              <a:spcBef>
                <a:spcPts val="750"/>
              </a:spcBef>
              <a:buClr>
                <a:srgbClr val="58595B"/>
              </a:buClr>
              <a:buSzPts val="1400"/>
            </a:pPr>
            <a:endParaRPr lang="en-US" sz="700" b="1" i="0" u="none" strike="noStrike" cap="none" dirty="0">
              <a:solidFill>
                <a:srgbClr val="58595B"/>
              </a:solidFill>
              <a:latin typeface="+mn-lt"/>
              <a:ea typeface="Helvetica Neue"/>
              <a:cs typeface="Helvetica Neue"/>
              <a:sym typeface="Helvetica Neue"/>
            </a:endParaRPr>
          </a:p>
        </p:txBody>
      </p:sp>
      <p:pic>
        <p:nvPicPr>
          <p:cNvPr id="6146" name="Picture 2" descr="Seeing Others Through Eyes of Patience">
            <a:extLst>
              <a:ext uri="{FF2B5EF4-FFF2-40B4-BE49-F238E27FC236}">
                <a16:creationId xmlns:a16="http://schemas.microsoft.com/office/drawing/2014/main" id="{238F619C-F2D5-9DB6-B960-F290FBB59C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0080" y="1710157"/>
            <a:ext cx="3931920" cy="2614726"/>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dirty="0" err="1">
                <a:solidFill>
                  <a:srgbClr val="000000"/>
                </a:solidFill>
                <a:latin typeface="+mn-lt"/>
                <a:ea typeface="Helvetica Neue"/>
                <a:cs typeface="Helvetica Neue"/>
                <a:sym typeface="Helvetica Neue"/>
              </a:rPr>
              <a:t>BruinBuy</a:t>
            </a:r>
            <a:r>
              <a:rPr lang="en-US" b="1" i="0" u="none" strike="noStrike" cap="none" dirty="0">
                <a:solidFill>
                  <a:srgbClr val="000000"/>
                </a:solidFill>
                <a:latin typeface="+mn-lt"/>
                <a:ea typeface="Helvetica Neue"/>
                <a:cs typeface="Helvetica Neue"/>
                <a:sym typeface="Helvetica Neue"/>
              </a:rPr>
              <a:t> Plus</a:t>
            </a:r>
          </a:p>
        </p:txBody>
      </p:sp>
    </p:spTree>
    <p:extLst>
      <p:ext uri="{BB962C8B-B14F-4D97-AF65-F5344CB8AC3E}">
        <p14:creationId xmlns:p14="http://schemas.microsoft.com/office/powerpoint/2010/main" val="1532354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91CC96-6D13-44C2-BA6F-5ED2675C79BD}"/>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E6675CFD-7722-EFD1-5980-37F0186A46A7}"/>
              </a:ext>
            </a:extLst>
          </p:cNvPr>
          <p:cNvSpPr>
            <a:spLocks noGrp="1"/>
          </p:cNvSpPr>
          <p:nvPr>
            <p:ph type="body" idx="2"/>
          </p:nvPr>
        </p:nvSpPr>
        <p:spPr/>
        <p:txBody>
          <a:bodyPr/>
          <a:lstStyle/>
          <a:p>
            <a:endParaRPr lang="en-US"/>
          </a:p>
        </p:txBody>
      </p:sp>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p:txBody>
          <a:bodyPr/>
          <a:lstStyle/>
          <a:p>
            <a:fld id="{00000000-1234-1234-1234-123412341234}" type="slidenum">
              <a:rPr lang="en-US" smtClean="0"/>
              <a:pPr/>
              <a:t>27</a:t>
            </a:fld>
            <a:endParaRPr lang="en-US"/>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p:txBody>
          <a:bodyPr/>
          <a:lstStyle/>
          <a:p>
            <a:r>
              <a:rPr lang="en-US" dirty="0" err="1">
                <a:solidFill>
                  <a:srgbClr val="000000"/>
                </a:solidFill>
              </a:rPr>
              <a:t>BruinBuy</a:t>
            </a:r>
            <a:r>
              <a:rPr lang="en-US" dirty="0">
                <a:solidFill>
                  <a:srgbClr val="000000"/>
                </a:solidFill>
              </a:rPr>
              <a:t> </a:t>
            </a:r>
            <a:r>
              <a:rPr lang="en-US" i="1" dirty="0">
                <a:solidFill>
                  <a:srgbClr val="000000"/>
                </a:solidFill>
              </a:rPr>
              <a:t>Plus</a:t>
            </a:r>
            <a:endParaRPr lang="en-US" dirty="0">
              <a:solidFill>
                <a:srgbClr val="000000"/>
              </a:solidFill>
            </a:endParaRPr>
          </a:p>
        </p:txBody>
      </p:sp>
      <p:sp>
        <p:nvSpPr>
          <p:cNvPr id="6" name="Text Placeholder 5">
            <a:extLst>
              <a:ext uri="{FF2B5EF4-FFF2-40B4-BE49-F238E27FC236}">
                <a16:creationId xmlns:a16="http://schemas.microsoft.com/office/drawing/2014/main" id="{F305F195-69FF-B587-56FC-0BE4883A8B45}"/>
              </a:ext>
            </a:extLst>
          </p:cNvPr>
          <p:cNvSpPr>
            <a:spLocks noGrp="1"/>
          </p:cNvSpPr>
          <p:nvPr>
            <p:ph type="body" idx="3"/>
          </p:nvPr>
        </p:nvSpPr>
        <p:spPr/>
        <p:txBody>
          <a:bodyPr/>
          <a:lstStyle/>
          <a:p>
            <a:endParaRPr lang="en-US"/>
          </a:p>
        </p:txBody>
      </p:sp>
      <p:pic>
        <p:nvPicPr>
          <p:cNvPr id="7" name="Picture 6">
            <a:extLst>
              <a:ext uri="{FF2B5EF4-FFF2-40B4-BE49-F238E27FC236}">
                <a16:creationId xmlns:a16="http://schemas.microsoft.com/office/drawing/2014/main" id="{9B239492-0FF2-1581-540D-728127FC6443}"/>
              </a:ext>
            </a:extLst>
          </p:cNvPr>
          <p:cNvPicPr>
            <a:picLocks noChangeAspect="1"/>
          </p:cNvPicPr>
          <p:nvPr/>
        </p:nvPicPr>
        <p:blipFill rotWithShape="1">
          <a:blip r:embed="rId2"/>
          <a:srcRect t="12104" b="1492"/>
          <a:stretch/>
        </p:blipFill>
        <p:spPr>
          <a:xfrm>
            <a:off x="713891" y="1261743"/>
            <a:ext cx="7716218" cy="3493137"/>
          </a:xfrm>
          <a:prstGeom prst="rect">
            <a:avLst/>
          </a:prstGeom>
        </p:spPr>
      </p:pic>
    </p:spTree>
    <p:extLst>
      <p:ext uri="{BB962C8B-B14F-4D97-AF65-F5344CB8AC3E}">
        <p14:creationId xmlns:p14="http://schemas.microsoft.com/office/powerpoint/2010/main" val="3753095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3BEC64-FEC2-0120-70B4-A7282ED0D86C}"/>
              </a:ext>
            </a:extLst>
          </p:cNvPr>
          <p:cNvSpPr>
            <a:spLocks noGrp="1"/>
          </p:cNvSpPr>
          <p:nvPr>
            <p:ph type="sldNum" idx="12"/>
          </p:nvPr>
        </p:nvSpPr>
        <p:spPr/>
        <p:txBody>
          <a:bodyPr/>
          <a:lstStyle/>
          <a:p>
            <a:fld id="{00000000-1234-1234-1234-123412341234}" type="slidenum">
              <a:rPr lang="en-US" smtClean="0"/>
              <a:pPr/>
              <a:t>28</a:t>
            </a:fld>
            <a:endParaRPr lang="en-US"/>
          </a:p>
        </p:txBody>
      </p:sp>
      <p:sp>
        <p:nvSpPr>
          <p:cNvPr id="6" name="Title 5">
            <a:extLst>
              <a:ext uri="{FF2B5EF4-FFF2-40B4-BE49-F238E27FC236}">
                <a16:creationId xmlns:a16="http://schemas.microsoft.com/office/drawing/2014/main" id="{363EB807-3705-6437-B981-A1C9ADCF84F9}"/>
              </a:ext>
            </a:extLst>
          </p:cNvPr>
          <p:cNvSpPr>
            <a:spLocks noGrp="1"/>
          </p:cNvSpPr>
          <p:nvPr>
            <p:ph type="title"/>
          </p:nvPr>
        </p:nvSpPr>
        <p:spPr>
          <a:xfrm>
            <a:off x="640079" y="913678"/>
            <a:ext cx="1672047" cy="1551194"/>
          </a:xfrm>
          <a:solidFill>
            <a:schemeClr val="bg1"/>
          </a:solidFill>
        </p:spPr>
        <p:txBody>
          <a:bodyPr/>
          <a:lstStyle/>
          <a:p>
            <a:br>
              <a:rPr lang="en-US" dirty="0">
                <a:solidFill>
                  <a:srgbClr val="000000"/>
                </a:solidFill>
              </a:rPr>
            </a:br>
            <a:br>
              <a:rPr lang="en-US" dirty="0">
                <a:solidFill>
                  <a:srgbClr val="000000"/>
                </a:solidFill>
              </a:rPr>
            </a:br>
            <a:r>
              <a:rPr lang="en-US" dirty="0">
                <a:solidFill>
                  <a:srgbClr val="000000"/>
                </a:solidFill>
              </a:rPr>
              <a:t>Vendor Catalogs</a:t>
            </a:r>
          </a:p>
        </p:txBody>
      </p:sp>
      <p:pic>
        <p:nvPicPr>
          <p:cNvPr id="11" name="Picture 10">
            <a:extLst>
              <a:ext uri="{FF2B5EF4-FFF2-40B4-BE49-F238E27FC236}">
                <a16:creationId xmlns:a16="http://schemas.microsoft.com/office/drawing/2014/main" id="{3D477BAD-E340-239F-EF04-3DD1CBC95AC8}"/>
              </a:ext>
            </a:extLst>
          </p:cNvPr>
          <p:cNvPicPr>
            <a:picLocks noChangeAspect="1"/>
          </p:cNvPicPr>
          <p:nvPr/>
        </p:nvPicPr>
        <p:blipFill>
          <a:blip r:embed="rId2"/>
          <a:stretch>
            <a:fillRect/>
          </a:stretch>
        </p:blipFill>
        <p:spPr>
          <a:xfrm>
            <a:off x="2312126" y="572231"/>
            <a:ext cx="6644348" cy="4365529"/>
          </a:xfrm>
          <a:prstGeom prst="rect">
            <a:avLst/>
          </a:prstGeom>
        </p:spPr>
      </p:pic>
    </p:spTree>
    <p:extLst>
      <p:ext uri="{BB962C8B-B14F-4D97-AF65-F5344CB8AC3E}">
        <p14:creationId xmlns:p14="http://schemas.microsoft.com/office/powerpoint/2010/main" val="2262747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3BEC64-FEC2-0120-70B4-A7282ED0D86C}"/>
              </a:ext>
            </a:extLst>
          </p:cNvPr>
          <p:cNvSpPr>
            <a:spLocks noGrp="1"/>
          </p:cNvSpPr>
          <p:nvPr>
            <p:ph type="sldNum" idx="12"/>
          </p:nvPr>
        </p:nvSpPr>
        <p:spPr/>
        <p:txBody>
          <a:bodyPr/>
          <a:lstStyle/>
          <a:p>
            <a:fld id="{00000000-1234-1234-1234-123412341234}" type="slidenum">
              <a:rPr lang="en-US" smtClean="0"/>
              <a:pPr/>
              <a:t>29</a:t>
            </a:fld>
            <a:endParaRPr lang="en-US"/>
          </a:p>
        </p:txBody>
      </p:sp>
      <p:sp>
        <p:nvSpPr>
          <p:cNvPr id="6" name="Title 5">
            <a:extLst>
              <a:ext uri="{FF2B5EF4-FFF2-40B4-BE49-F238E27FC236}">
                <a16:creationId xmlns:a16="http://schemas.microsoft.com/office/drawing/2014/main" id="{363EB807-3705-6437-B981-A1C9ADCF84F9}"/>
              </a:ext>
            </a:extLst>
          </p:cNvPr>
          <p:cNvSpPr>
            <a:spLocks noGrp="1"/>
          </p:cNvSpPr>
          <p:nvPr>
            <p:ph type="title"/>
          </p:nvPr>
        </p:nvSpPr>
        <p:spPr>
          <a:xfrm>
            <a:off x="640079" y="613954"/>
            <a:ext cx="7781545" cy="446661"/>
          </a:xfrm>
          <a:solidFill>
            <a:schemeClr val="bg1"/>
          </a:solidFill>
        </p:spPr>
        <p:txBody>
          <a:bodyPr/>
          <a:lstStyle/>
          <a:p>
            <a:r>
              <a:rPr lang="en-US" dirty="0">
                <a:solidFill>
                  <a:srgbClr val="000000"/>
                </a:solidFill>
              </a:rPr>
              <a:t>Purchasing and Payment Forms</a:t>
            </a:r>
          </a:p>
        </p:txBody>
      </p:sp>
      <p:pic>
        <p:nvPicPr>
          <p:cNvPr id="4" name="Picture 3">
            <a:extLst>
              <a:ext uri="{FF2B5EF4-FFF2-40B4-BE49-F238E27FC236}">
                <a16:creationId xmlns:a16="http://schemas.microsoft.com/office/drawing/2014/main" id="{1FECD95C-0B7D-944D-6990-AF3E86436750}"/>
              </a:ext>
            </a:extLst>
          </p:cNvPr>
          <p:cNvPicPr>
            <a:picLocks noChangeAspect="1"/>
          </p:cNvPicPr>
          <p:nvPr/>
        </p:nvPicPr>
        <p:blipFill>
          <a:blip r:embed="rId2"/>
          <a:stretch>
            <a:fillRect/>
          </a:stretch>
        </p:blipFill>
        <p:spPr>
          <a:xfrm>
            <a:off x="0" y="2044882"/>
            <a:ext cx="9144000" cy="1524000"/>
          </a:xfrm>
          <a:prstGeom prst="rect">
            <a:avLst/>
          </a:prstGeom>
        </p:spPr>
      </p:pic>
      <p:sp>
        <p:nvSpPr>
          <p:cNvPr id="5" name="Oval 4">
            <a:extLst>
              <a:ext uri="{FF2B5EF4-FFF2-40B4-BE49-F238E27FC236}">
                <a16:creationId xmlns:a16="http://schemas.microsoft.com/office/drawing/2014/main" id="{1AA7F97E-4A2D-43A6-E16E-B917E3228DFB}"/>
              </a:ext>
            </a:extLst>
          </p:cNvPr>
          <p:cNvSpPr/>
          <p:nvPr/>
        </p:nvSpPr>
        <p:spPr>
          <a:xfrm>
            <a:off x="4513217" y="1998617"/>
            <a:ext cx="1645920" cy="8752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91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a:xfrm>
            <a:off x="640079" y="645474"/>
            <a:ext cx="7772400" cy="387798"/>
          </a:xfrm>
        </p:spPr>
        <p:txBody>
          <a:bodyPr/>
          <a:lstStyle/>
          <a:p>
            <a:r>
              <a:rPr lang="en-US" dirty="0">
                <a:solidFill>
                  <a:schemeClr val="tx1">
                    <a:lumMod val="50000"/>
                  </a:schemeClr>
                </a:solidFill>
                <a:latin typeface="Arial" panose="020B0604020202020204" pitchFamily="34" charset="0"/>
                <a:cs typeface="Arial" panose="020B0604020202020204" pitchFamily="34" charset="0"/>
              </a:rPr>
              <a:t>Recently Processed Awards </a:t>
            </a:r>
            <a:r>
              <a:rPr lang="en-US" sz="1800" b="0" dirty="0">
                <a:solidFill>
                  <a:schemeClr val="tx1">
                    <a:lumMod val="50000"/>
                  </a:schemeClr>
                </a:solidFill>
                <a:latin typeface="Arial" panose="020B0604020202020204" pitchFamily="34" charset="0"/>
                <a:cs typeface="Arial" panose="020B0604020202020204" pitchFamily="34" charset="0"/>
              </a:rPr>
              <a:t>(since December)</a:t>
            </a:r>
          </a:p>
        </p:txBody>
      </p:sp>
      <p:graphicFrame>
        <p:nvGraphicFramePr>
          <p:cNvPr id="3" name="Table 2"/>
          <p:cNvGraphicFramePr>
            <a:graphicFrameLocks noGrp="1"/>
          </p:cNvGraphicFramePr>
          <p:nvPr>
            <p:extLst>
              <p:ext uri="{D42A27DB-BD31-4B8C-83A1-F6EECF244321}">
                <p14:modId xmlns:p14="http://schemas.microsoft.com/office/powerpoint/2010/main" val="4113869779"/>
              </p:ext>
            </p:extLst>
          </p:nvPr>
        </p:nvGraphicFramePr>
        <p:xfrm>
          <a:off x="408346" y="1341732"/>
          <a:ext cx="8449730" cy="2749019"/>
        </p:xfrm>
        <a:graphic>
          <a:graphicData uri="http://schemas.openxmlformats.org/drawingml/2006/table">
            <a:tbl>
              <a:tblPr>
                <a:tableStyleId>{4F34DB4C-8F9F-4031-8EC6-0B126F8A54F6}</a:tableStyleId>
              </a:tblPr>
              <a:tblGrid>
                <a:gridCol w="795864">
                  <a:extLst>
                    <a:ext uri="{9D8B030D-6E8A-4147-A177-3AD203B41FA5}">
                      <a16:colId xmlns:a16="http://schemas.microsoft.com/office/drawing/2014/main" val="4071373059"/>
                    </a:ext>
                  </a:extLst>
                </a:gridCol>
                <a:gridCol w="2762980">
                  <a:extLst>
                    <a:ext uri="{9D8B030D-6E8A-4147-A177-3AD203B41FA5}">
                      <a16:colId xmlns:a16="http://schemas.microsoft.com/office/drawing/2014/main" val="4006078751"/>
                    </a:ext>
                  </a:extLst>
                </a:gridCol>
                <a:gridCol w="1039303">
                  <a:extLst>
                    <a:ext uri="{9D8B030D-6E8A-4147-A177-3AD203B41FA5}">
                      <a16:colId xmlns:a16="http://schemas.microsoft.com/office/drawing/2014/main" val="2882388467"/>
                    </a:ext>
                  </a:extLst>
                </a:gridCol>
                <a:gridCol w="837451">
                  <a:extLst>
                    <a:ext uri="{9D8B030D-6E8A-4147-A177-3AD203B41FA5}">
                      <a16:colId xmlns:a16="http://schemas.microsoft.com/office/drawing/2014/main" val="1453221590"/>
                    </a:ext>
                  </a:extLst>
                </a:gridCol>
                <a:gridCol w="914400">
                  <a:extLst>
                    <a:ext uri="{9D8B030D-6E8A-4147-A177-3AD203B41FA5}">
                      <a16:colId xmlns:a16="http://schemas.microsoft.com/office/drawing/2014/main" val="995117209"/>
                    </a:ext>
                  </a:extLst>
                </a:gridCol>
                <a:gridCol w="1083733">
                  <a:extLst>
                    <a:ext uri="{9D8B030D-6E8A-4147-A177-3AD203B41FA5}">
                      <a16:colId xmlns:a16="http://schemas.microsoft.com/office/drawing/2014/main" val="1253628293"/>
                    </a:ext>
                  </a:extLst>
                </a:gridCol>
                <a:gridCol w="1015999">
                  <a:extLst>
                    <a:ext uri="{9D8B030D-6E8A-4147-A177-3AD203B41FA5}">
                      <a16:colId xmlns:a16="http://schemas.microsoft.com/office/drawing/2014/main" val="1256587031"/>
                    </a:ext>
                  </a:extLst>
                </a:gridCol>
              </a:tblGrid>
              <a:tr h="328897">
                <a:tc>
                  <a:txBody>
                    <a:bodyPr/>
                    <a:lstStyle/>
                    <a:p>
                      <a:pPr algn="ctr" fontAlgn="ctr"/>
                      <a:r>
                        <a:rPr lang="en-US" sz="1000" u="none" strike="noStrike" dirty="0">
                          <a:solidFill>
                            <a:schemeClr val="bg1"/>
                          </a:solidFill>
                          <a:effectLst/>
                        </a:rPr>
                        <a:t>PI</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Award Title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Sponsor</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Prime Sponsor</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Action Type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Project Period Begin Date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Project Period End Date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extLst>
                  <a:ext uri="{0D108BD9-81ED-4DB2-BD59-A6C34878D82A}">
                    <a16:rowId xmlns:a16="http://schemas.microsoft.com/office/drawing/2014/main" val="255266611"/>
                  </a:ext>
                </a:extLst>
              </a:tr>
              <a:tr h="537982">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HIV Prevention Trials Leadership Group: 094 Protocol Chair</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FHI 360 </a:t>
                      </a:r>
                    </a:p>
                  </a:txBody>
                  <a:tcPr marL="9525"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NIH-NIAID</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12/01/2020</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11/30/2024</a:t>
                      </a:r>
                    </a:p>
                  </a:txBody>
                  <a:tcPr marL="9525"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Modification/ Amendment</a:t>
                      </a:r>
                    </a:p>
                  </a:txBody>
                  <a:tcPr marL="9525" marR="9525" marT="9525" marB="0" anchor="ctr">
                    <a:solidFill>
                      <a:schemeClr val="bg1"/>
                    </a:solidFill>
                  </a:tcPr>
                </a:tc>
                <a:extLst>
                  <a:ext uri="{0D108BD9-81ED-4DB2-BD59-A6C34878D82A}">
                    <a16:rowId xmlns:a16="http://schemas.microsoft.com/office/drawing/2014/main" val="2813504373"/>
                  </a:ext>
                </a:extLst>
              </a:tr>
              <a:tr h="273581">
                <a:tc>
                  <a:txBody>
                    <a:bodyPr/>
                    <a:lstStyle/>
                    <a:p>
                      <a:pPr algn="l" fontAlgn="ctr"/>
                      <a:r>
                        <a:rPr lang="en-US" sz="1100" b="0" i="0" u="none" strike="noStrike">
                          <a:solidFill>
                            <a:srgbClr val="000000"/>
                          </a:solidFill>
                          <a:effectLst/>
                          <a:latin typeface="Calibri" panose="020F0502020204030204" pitchFamily="34" charset="0"/>
                        </a:rPr>
                        <a:t>Bholat, Michelle Anne</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UCLA International Medical Graduate Program (2021-2022)</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UNIHEALTH FOUNDATION</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02/01/2022</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09/30/2023</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No Cost Extension</a:t>
                      </a:r>
                    </a:p>
                  </a:txBody>
                  <a:tcPr marL="9525" marR="9525" marT="9525" marB="0" anchor="ctr">
                    <a:solidFill>
                      <a:schemeClr val="bg1"/>
                    </a:solidFill>
                  </a:tcPr>
                </a:tc>
                <a:extLst>
                  <a:ext uri="{0D108BD9-81ED-4DB2-BD59-A6C34878D82A}">
                    <a16:rowId xmlns:a16="http://schemas.microsoft.com/office/drawing/2014/main" val="3104406668"/>
                  </a:ext>
                </a:extLst>
              </a:tr>
              <a:tr h="273581">
                <a:tc>
                  <a:txBody>
                    <a:bodyPr/>
                    <a:lstStyle/>
                    <a:p>
                      <a:pPr algn="l" fontAlgn="ctr"/>
                      <a:r>
                        <a:rPr lang="en-US" sz="1100" b="0" i="0" u="none" strike="noStrike">
                          <a:solidFill>
                            <a:srgbClr val="000000"/>
                          </a:solidFill>
                          <a:effectLst/>
                          <a:latin typeface="Calibri" panose="020F0502020204030204" pitchFamily="34" charset="0"/>
                        </a:rPr>
                        <a:t>Moreno, Gerardo</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UCLA Underrepresented in Medicine - Center of Excellence</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DHHS-HRSA </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07/01/2022</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06/30/2027</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Continuation</a:t>
                      </a:r>
                    </a:p>
                  </a:txBody>
                  <a:tcPr marL="9525" marR="9525" marT="9525" marB="0" anchor="ctr">
                    <a:solidFill>
                      <a:schemeClr val="bg1"/>
                    </a:solidFill>
                  </a:tcPr>
                </a:tc>
                <a:extLst>
                  <a:ext uri="{0D108BD9-81ED-4DB2-BD59-A6C34878D82A}">
                    <a16:rowId xmlns:a16="http://schemas.microsoft.com/office/drawing/2014/main" val="694419151"/>
                  </a:ext>
                </a:extLst>
              </a:tr>
              <a:tr h="273581">
                <a:tc>
                  <a:txBody>
                    <a:bodyPr/>
                    <a:lstStyle/>
                    <a:p>
                      <a:pPr algn="l" fontAlgn="ctr"/>
                      <a:r>
                        <a:rPr lang="en-US" sz="1100" b="0" i="0" u="none" strike="noStrike">
                          <a:solidFill>
                            <a:srgbClr val="000000"/>
                          </a:solidFill>
                          <a:effectLst/>
                          <a:latin typeface="Calibri" panose="020F0502020204030204" pitchFamily="34" charset="0"/>
                        </a:rPr>
                        <a:t>Tarn, Derjung</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Increasing the Feasibility, Impact, and Equity of the Medicare Annual Wellness Visit</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NIH-NIA </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08/01/2023</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04/30/2028</a:t>
                      </a:r>
                    </a:p>
                  </a:txBody>
                  <a:tcPr marL="9525"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Modification/ Amendment</a:t>
                      </a:r>
                    </a:p>
                  </a:txBody>
                  <a:tcPr marL="9525" marR="9525" marT="9525" marB="0" anchor="ctr">
                    <a:solidFill>
                      <a:schemeClr val="bg1"/>
                    </a:solidFill>
                  </a:tcPr>
                </a:tc>
                <a:extLst>
                  <a:ext uri="{0D108BD9-81ED-4DB2-BD59-A6C34878D82A}">
                    <a16:rowId xmlns:a16="http://schemas.microsoft.com/office/drawing/2014/main" val="2696994453"/>
                  </a:ext>
                </a:extLst>
              </a:tr>
              <a:tr h="405781">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CTN-0110 Randomized, Double-Blind, Placebo-Controlled Trial of Monthly Injectable Buprenorphine (BUP) for Methamphetamine (MA) Use Disorder (MURB)</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Univ of Texas-Southwest Med Cntr</a:t>
                      </a:r>
                    </a:p>
                  </a:txBody>
                  <a:tcPr marL="9525"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NIH-NIDA</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03/01/2022</a:t>
                      </a:r>
                    </a:p>
                  </a:txBody>
                  <a:tcPr marL="9525" marR="9525" marT="9525" marB="0" anchor="c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02/28/2025</a:t>
                      </a:r>
                    </a:p>
                  </a:txBody>
                  <a:tcPr marL="9525" marR="9525" marT="9525" marB="0" anchor="c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Modification/ Amendment</a:t>
                      </a:r>
                    </a:p>
                  </a:txBody>
                  <a:tcPr marL="9525" marR="9525" marT="9525" marB="0" anchor="ctr">
                    <a:solidFill>
                      <a:schemeClr val="bg1"/>
                    </a:solidFill>
                  </a:tcPr>
                </a:tc>
                <a:extLst>
                  <a:ext uri="{0D108BD9-81ED-4DB2-BD59-A6C34878D82A}">
                    <a16:rowId xmlns:a16="http://schemas.microsoft.com/office/drawing/2014/main" val="305284857"/>
                  </a:ext>
                </a:extLst>
              </a:tr>
            </a:tbl>
          </a:graphicData>
        </a:graphic>
      </p:graphicFrame>
    </p:spTree>
    <p:extLst>
      <p:ext uri="{BB962C8B-B14F-4D97-AF65-F5344CB8AC3E}">
        <p14:creationId xmlns:p14="http://schemas.microsoft.com/office/powerpoint/2010/main" val="1741349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1EE19-5BE6-1D47-4082-B66B416A5CA0}"/>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30</a:t>
            </a:fld>
            <a:endParaRPr lang="en-US" sz="200"/>
          </a:p>
        </p:txBody>
      </p:sp>
      <p:sp>
        <p:nvSpPr>
          <p:cNvPr id="3" name="Text Placeholder 2">
            <a:extLst>
              <a:ext uri="{FF2B5EF4-FFF2-40B4-BE49-F238E27FC236}">
                <a16:creationId xmlns:a16="http://schemas.microsoft.com/office/drawing/2014/main" id="{3DB57491-7E9A-FBBB-165D-AD0BC15EAB19}"/>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dirty="0">
                <a:solidFill>
                  <a:srgbClr val="000000"/>
                </a:solidFill>
                <a:latin typeface="Arial" panose="020B0604020202020204" pitchFamily="34" charset="0"/>
                <a:ea typeface="Helvetica Neue"/>
                <a:cs typeface="Arial" panose="020B0604020202020204" pitchFamily="34" charset="0"/>
                <a:sym typeface="Helvetica Neue"/>
              </a:rPr>
              <a:t>There are two ways to pay for food/catering:</a:t>
            </a:r>
          </a:p>
        </p:txBody>
      </p:sp>
      <p:graphicFrame>
        <p:nvGraphicFramePr>
          <p:cNvPr id="10" name="TextBox 7">
            <a:extLst>
              <a:ext uri="{FF2B5EF4-FFF2-40B4-BE49-F238E27FC236}">
                <a16:creationId xmlns:a16="http://schemas.microsoft.com/office/drawing/2014/main" id="{9593EE51-B717-DD9E-2625-C9095CCC723A}"/>
              </a:ext>
            </a:extLst>
          </p:cNvPr>
          <p:cNvGraphicFramePr/>
          <p:nvPr>
            <p:extLst>
              <p:ext uri="{D42A27DB-BD31-4B8C-83A1-F6EECF244321}">
                <p14:modId xmlns:p14="http://schemas.microsoft.com/office/powerpoint/2010/main" val="448785973"/>
              </p:ext>
            </p:extLst>
          </p:nvPr>
        </p:nvGraphicFramePr>
        <p:xfrm>
          <a:off x="640079" y="1463040"/>
          <a:ext cx="7772399" cy="3133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blue envelope with a paper in it&#10;&#10;Description automatically generated">
            <a:extLst>
              <a:ext uri="{FF2B5EF4-FFF2-40B4-BE49-F238E27FC236}">
                <a16:creationId xmlns:a16="http://schemas.microsoft.com/office/drawing/2014/main" id="{AA69B518-667B-2417-17FF-185BC288A4C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61703" y="1127136"/>
            <a:ext cx="3727106" cy="3727106"/>
          </a:xfrm>
          <a:prstGeom prst="rect">
            <a:avLst/>
          </a:prstGeom>
        </p:spPr>
      </p:pic>
      <p:pic>
        <p:nvPicPr>
          <p:cNvPr id="14" name="Picture 13" descr="A close-up of several credit cards&#10;&#10;Description automatically generated">
            <a:extLst>
              <a:ext uri="{FF2B5EF4-FFF2-40B4-BE49-F238E27FC236}">
                <a16:creationId xmlns:a16="http://schemas.microsoft.com/office/drawing/2014/main" id="{783F4606-4E15-E90F-AD9F-02CB870A11AE}"/>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215796" y="1752409"/>
            <a:ext cx="2517416" cy="1751702"/>
          </a:xfrm>
          <a:prstGeom prst="rect">
            <a:avLst/>
          </a:prstGeom>
        </p:spPr>
      </p:pic>
      <p:sp>
        <p:nvSpPr>
          <p:cNvPr id="16" name="TextBox 15">
            <a:extLst>
              <a:ext uri="{FF2B5EF4-FFF2-40B4-BE49-F238E27FC236}">
                <a16:creationId xmlns:a16="http://schemas.microsoft.com/office/drawing/2014/main" id="{EC23C8DE-9C88-0738-43E1-8AE72778FF9C}"/>
              </a:ext>
            </a:extLst>
          </p:cNvPr>
          <p:cNvSpPr txBox="1"/>
          <p:nvPr/>
        </p:nvSpPr>
        <p:spPr>
          <a:xfrm>
            <a:off x="640079" y="4415246"/>
            <a:ext cx="7942218" cy="307777"/>
          </a:xfrm>
          <a:prstGeom prst="rect">
            <a:avLst/>
          </a:prstGeom>
          <a:noFill/>
        </p:spPr>
        <p:txBody>
          <a:bodyPr wrap="square" rtlCol="0">
            <a:spAutoFit/>
          </a:bodyPr>
          <a:lstStyle/>
          <a:p>
            <a:pPr algn="ctr"/>
            <a:r>
              <a:rPr lang="en-US" i="1" dirty="0">
                <a:solidFill>
                  <a:srgbClr val="FF0000"/>
                </a:solidFill>
              </a:rPr>
              <a:t>This is for external catering only (not internal UCLA catering, which uses recharge)</a:t>
            </a:r>
          </a:p>
        </p:txBody>
      </p:sp>
    </p:spTree>
    <p:extLst>
      <p:ext uri="{BB962C8B-B14F-4D97-AF65-F5344CB8AC3E}">
        <p14:creationId xmlns:p14="http://schemas.microsoft.com/office/powerpoint/2010/main" val="215506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25BF64-29F7-3B64-8F3C-400F1DB7E07B}"/>
              </a:ext>
            </a:extLst>
          </p:cNvPr>
          <p:cNvSpPr>
            <a:spLocks noGrp="1"/>
          </p:cNvSpPr>
          <p:nvPr>
            <p:ph type="sldNum" idx="12"/>
          </p:nvPr>
        </p:nvSpPr>
        <p:spPr/>
        <p:txBody>
          <a:bodyPr/>
          <a:lstStyle/>
          <a:p>
            <a:fld id="{00000000-1234-1234-1234-123412341234}" type="slidenum">
              <a:rPr lang="en-US" smtClean="0"/>
              <a:pPr/>
              <a:t>31</a:t>
            </a:fld>
            <a:endParaRPr lang="en-US"/>
          </a:p>
        </p:txBody>
      </p:sp>
      <p:sp>
        <p:nvSpPr>
          <p:cNvPr id="4" name="Title 3">
            <a:extLst>
              <a:ext uri="{FF2B5EF4-FFF2-40B4-BE49-F238E27FC236}">
                <a16:creationId xmlns:a16="http://schemas.microsoft.com/office/drawing/2014/main" id="{A8B9D6A5-8184-03CF-4A28-4BFE8E433A29}"/>
              </a:ext>
            </a:extLst>
          </p:cNvPr>
          <p:cNvSpPr>
            <a:spLocks noGrp="1"/>
          </p:cNvSpPr>
          <p:nvPr>
            <p:ph type="title"/>
          </p:nvPr>
        </p:nvSpPr>
        <p:spPr/>
        <p:txBody>
          <a:bodyPr/>
          <a:lstStyle/>
          <a:p>
            <a:r>
              <a:rPr lang="en-US" dirty="0">
                <a:solidFill>
                  <a:srgbClr val="000000"/>
                </a:solidFill>
              </a:rPr>
              <a:t>Purchase Order for Catering/Entertainment</a:t>
            </a:r>
          </a:p>
        </p:txBody>
      </p:sp>
      <p:sp>
        <p:nvSpPr>
          <p:cNvPr id="6" name="TextBox 5">
            <a:extLst>
              <a:ext uri="{FF2B5EF4-FFF2-40B4-BE49-F238E27FC236}">
                <a16:creationId xmlns:a16="http://schemas.microsoft.com/office/drawing/2014/main" id="{0B64A3EC-7968-1AF6-2D0B-BEE3670D4CE4}"/>
              </a:ext>
            </a:extLst>
          </p:cNvPr>
          <p:cNvSpPr txBox="1"/>
          <p:nvPr/>
        </p:nvSpPr>
        <p:spPr>
          <a:xfrm>
            <a:off x="649224" y="1174413"/>
            <a:ext cx="7772400" cy="3580467"/>
          </a:xfrm>
          <a:prstGeom prst="rect">
            <a:avLst/>
          </a:prstGeom>
          <a:noFill/>
        </p:spPr>
        <p:txBody>
          <a:bodyPr wrap="square">
            <a:spAutoFit/>
          </a:bodyPr>
          <a:lstStyle/>
          <a:p>
            <a:pPr marL="342900" marR="0" lvl="0" indent="-342900">
              <a:spcBef>
                <a:spcPts val="0"/>
              </a:spcBef>
              <a:spcAft>
                <a:spcPts val="400"/>
              </a:spcAft>
              <a:buFont typeface="+mj-lt"/>
              <a:buAutoNum type="arabicPeriod"/>
            </a:pPr>
            <a:r>
              <a:rPr lang="en-US" sz="1200" dirty="0">
                <a:effectLst/>
                <a:latin typeface="Calibri" panose="020F0502020204030204" pitchFamily="34" charset="0"/>
                <a:ea typeface="Times New Roman" panose="02020603050405020304" pitchFamily="18" charset="0"/>
              </a:rPr>
              <a:t>Reach out to the vendor of your choice </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Ensure they will accept PO’s and are registered w/ UCLA PaymentWorks</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Discuss your event needs and obtain a quote</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Find out what email to send the Purchase Order to</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400"/>
              </a:spcAft>
              <a:buFont typeface="+mj-lt"/>
              <a:buAutoNum type="arabicPeriod"/>
            </a:pPr>
            <a:r>
              <a:rPr lang="en-US" sz="1200" dirty="0">
                <a:effectLst/>
                <a:latin typeface="Calibri" panose="020F0502020204030204" pitchFamily="34" charset="0"/>
                <a:ea typeface="Times New Roman" panose="02020603050405020304" pitchFamily="18" charset="0"/>
              </a:rPr>
              <a:t>Complete the </a:t>
            </a:r>
            <a:r>
              <a:rPr lang="en-US" sz="1200" u="sng" dirty="0">
                <a:solidFill>
                  <a:srgbClr val="0563C1"/>
                </a:solidFill>
                <a:effectLst/>
                <a:latin typeface="Calibri" panose="020F0502020204030204" pitchFamily="34" charset="0"/>
                <a:ea typeface="Times New Roman" panose="02020603050405020304" pitchFamily="18" charset="0"/>
                <a:hlinkClick r:id="rId2"/>
              </a:rPr>
              <a:t>Entertainment Worksheet</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Leave “Purchase Order” blank</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Invoice # can be a reservation number or Quote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400"/>
              </a:spcAft>
              <a:buFont typeface="+mj-lt"/>
              <a:buAutoNum type="arabicPeriod"/>
            </a:pPr>
            <a:r>
              <a:rPr lang="en-US" sz="1200" dirty="0">
                <a:effectLst/>
                <a:latin typeface="Calibri" panose="020F0502020204030204" pitchFamily="34" charset="0"/>
                <a:ea typeface="Times New Roman" panose="02020603050405020304" pitchFamily="18" charset="0"/>
              </a:rPr>
              <a:t>Email your fund manager and Valencia</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In the body of the email, we need the following:</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4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FAU</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4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Business Justification</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4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Is this a federal funding source? Yes/No</a:t>
            </a:r>
            <a:endParaRPr lang="en-US" sz="1200" dirty="0">
              <a:effectLst/>
              <a:latin typeface="Calibri" panose="020F0502020204030204" pitchFamily="34" charset="0"/>
              <a:ea typeface="Calibri" panose="020F0502020204030204" pitchFamily="34" charset="0"/>
            </a:endParaRPr>
          </a:p>
          <a:p>
            <a:pPr marL="1143000" marR="0" lvl="2" indent="-228600">
              <a:spcBef>
                <a:spcPts val="0"/>
              </a:spcBef>
              <a:spcAft>
                <a:spcPts val="40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Email to send the PO to</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Attach the agenda or invitation (required)</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4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Attach the quote (required)</a:t>
            </a:r>
            <a:endParaRPr lang="en-US" sz="1200" dirty="0">
              <a:effectLst/>
              <a:latin typeface="Calibri" panose="020F0502020204030204" pitchFamily="34" charset="0"/>
              <a:ea typeface="Calibri" panose="020F0502020204030204" pitchFamily="34" charset="0"/>
            </a:endParaRPr>
          </a:p>
        </p:txBody>
      </p:sp>
      <p:pic>
        <p:nvPicPr>
          <p:cNvPr id="8" name="Picture 7">
            <a:extLst>
              <a:ext uri="{FF2B5EF4-FFF2-40B4-BE49-F238E27FC236}">
                <a16:creationId xmlns:a16="http://schemas.microsoft.com/office/drawing/2014/main" id="{AAB17630-A1C6-5D91-AE98-2A8BB0EFFC86}"/>
              </a:ext>
            </a:extLst>
          </p:cNvPr>
          <p:cNvPicPr>
            <a:picLocks noChangeAspect="1"/>
          </p:cNvPicPr>
          <p:nvPr/>
        </p:nvPicPr>
        <p:blipFill>
          <a:blip r:embed="rId3"/>
          <a:stretch>
            <a:fillRect/>
          </a:stretch>
        </p:blipFill>
        <p:spPr>
          <a:xfrm>
            <a:off x="6042837" y="1174413"/>
            <a:ext cx="2950940" cy="3946227"/>
          </a:xfrm>
          <a:prstGeom prst="rect">
            <a:avLst/>
          </a:prstGeom>
        </p:spPr>
      </p:pic>
    </p:spTree>
    <p:extLst>
      <p:ext uri="{BB962C8B-B14F-4D97-AF65-F5344CB8AC3E}">
        <p14:creationId xmlns:p14="http://schemas.microsoft.com/office/powerpoint/2010/main" val="1812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25BF64-29F7-3B64-8F3C-400F1DB7E07B}"/>
              </a:ext>
            </a:extLst>
          </p:cNvPr>
          <p:cNvSpPr>
            <a:spLocks noGrp="1"/>
          </p:cNvSpPr>
          <p:nvPr>
            <p:ph type="sldNum" idx="12"/>
          </p:nvPr>
        </p:nvSpPr>
        <p:spPr/>
        <p:txBody>
          <a:bodyPr/>
          <a:lstStyle/>
          <a:p>
            <a:fld id="{00000000-1234-1234-1234-123412341234}" type="slidenum">
              <a:rPr lang="en-US" smtClean="0"/>
              <a:pPr/>
              <a:t>32</a:t>
            </a:fld>
            <a:endParaRPr lang="en-US"/>
          </a:p>
        </p:txBody>
      </p:sp>
      <p:sp>
        <p:nvSpPr>
          <p:cNvPr id="4" name="Title 3">
            <a:extLst>
              <a:ext uri="{FF2B5EF4-FFF2-40B4-BE49-F238E27FC236}">
                <a16:creationId xmlns:a16="http://schemas.microsoft.com/office/drawing/2014/main" id="{A8B9D6A5-8184-03CF-4A28-4BFE8E433A29}"/>
              </a:ext>
            </a:extLst>
          </p:cNvPr>
          <p:cNvSpPr>
            <a:spLocks noGrp="1"/>
          </p:cNvSpPr>
          <p:nvPr>
            <p:ph type="title"/>
          </p:nvPr>
        </p:nvSpPr>
        <p:spPr/>
        <p:txBody>
          <a:bodyPr/>
          <a:lstStyle/>
          <a:p>
            <a:r>
              <a:rPr lang="en-US" dirty="0">
                <a:solidFill>
                  <a:srgbClr val="000000"/>
                </a:solidFill>
              </a:rPr>
              <a:t>Purchase Order for Catering/Entertainment</a:t>
            </a:r>
          </a:p>
        </p:txBody>
      </p:sp>
      <p:sp>
        <p:nvSpPr>
          <p:cNvPr id="6" name="TextBox 5">
            <a:extLst>
              <a:ext uri="{FF2B5EF4-FFF2-40B4-BE49-F238E27FC236}">
                <a16:creationId xmlns:a16="http://schemas.microsoft.com/office/drawing/2014/main" id="{0B64A3EC-7968-1AF6-2D0B-BEE3670D4CE4}"/>
              </a:ext>
            </a:extLst>
          </p:cNvPr>
          <p:cNvSpPr txBox="1"/>
          <p:nvPr/>
        </p:nvSpPr>
        <p:spPr>
          <a:xfrm>
            <a:off x="640079" y="1332410"/>
            <a:ext cx="7772400" cy="2769989"/>
          </a:xfrm>
          <a:prstGeom prst="rect">
            <a:avLst/>
          </a:prstGeom>
          <a:noFill/>
        </p:spPr>
        <p:txBody>
          <a:bodyPr wrap="square">
            <a:spAutoFit/>
          </a:bodyPr>
          <a:lstStyle/>
          <a:p>
            <a:pPr marL="342900" marR="0" lvl="0" indent="-342900">
              <a:spcBef>
                <a:spcPts val="0"/>
              </a:spcBef>
              <a:spcAft>
                <a:spcPts val="600"/>
              </a:spcAft>
              <a:buFont typeface="+mj-lt"/>
              <a:buAutoNum type="arabicPeriod" startAt="4"/>
            </a:pPr>
            <a:r>
              <a:rPr lang="en-US" sz="1200" dirty="0">
                <a:effectLst/>
                <a:latin typeface="Calibri" panose="020F0502020204030204" pitchFamily="34" charset="0"/>
                <a:ea typeface="Times New Roman" panose="02020603050405020304" pitchFamily="18" charset="0"/>
              </a:rPr>
              <a:t>Fund Manager will approve</a:t>
            </a:r>
          </a:p>
          <a:p>
            <a:pPr marL="342900" marR="0" lvl="0" indent="-342900">
              <a:spcBef>
                <a:spcPts val="0"/>
              </a:spcBef>
              <a:spcAft>
                <a:spcPts val="600"/>
              </a:spcAft>
              <a:buFont typeface="+mj-lt"/>
              <a:buAutoNum type="arabicPeriod" startAt="4"/>
            </a:pPr>
            <a:r>
              <a:rPr lang="en-US" sz="1200" dirty="0">
                <a:effectLst/>
                <a:latin typeface="Calibri" panose="020F0502020204030204" pitchFamily="34" charset="0"/>
                <a:ea typeface="Times New Roman" panose="02020603050405020304" pitchFamily="18" charset="0"/>
              </a:rPr>
              <a:t>Valencia will then input into </a:t>
            </a:r>
            <a:r>
              <a:rPr lang="en-US" sz="1200" dirty="0" err="1">
                <a:effectLst/>
                <a:latin typeface="Calibri" panose="020F0502020204030204" pitchFamily="34" charset="0"/>
                <a:ea typeface="Times New Roman" panose="02020603050405020304" pitchFamily="18" charset="0"/>
              </a:rPr>
              <a:t>BruinBuy</a:t>
            </a:r>
            <a:r>
              <a:rPr lang="en-US" sz="1200" dirty="0">
                <a:effectLst/>
                <a:latin typeface="Calibri" panose="020F0502020204030204" pitchFamily="34" charset="0"/>
                <a:ea typeface="Times New Roman" panose="02020603050405020304" pitchFamily="18" charset="0"/>
              </a:rPr>
              <a:t> </a:t>
            </a:r>
            <a:r>
              <a:rPr lang="en-US" sz="1200" i="1" dirty="0">
                <a:effectLst/>
                <a:latin typeface="Calibri" panose="020F0502020204030204" pitchFamily="34" charset="0"/>
                <a:ea typeface="Times New Roman" panose="02020603050405020304" pitchFamily="18" charset="0"/>
              </a:rPr>
              <a:t>Plus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4"/>
            </a:pPr>
            <a:r>
              <a:rPr lang="en-US" sz="1200" dirty="0">
                <a:effectLst/>
                <a:latin typeface="Calibri" panose="020F0502020204030204" pitchFamily="34" charset="0"/>
                <a:ea typeface="Times New Roman" panose="02020603050405020304" pitchFamily="18" charset="0"/>
              </a:rPr>
              <a:t>Travel Accounting reviews, and then Purchasing creates the PO and will email it directly to the vendor</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The PO automatically goes to the email on file for the vendor</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HOWEVER, if you provided a different email, Valencia can add them as a recipient</a:t>
            </a:r>
            <a:endParaRPr lang="en-US" sz="1200" dirty="0">
              <a:effectLst/>
              <a:latin typeface="Calibri" panose="020F0502020204030204" pitchFamily="34" charset="0"/>
              <a:ea typeface="Calibri" panose="020F0502020204030204" pitchFamily="34" charset="0"/>
            </a:endParaRPr>
          </a:p>
          <a:p>
            <a:pPr marL="742950" marR="0" lvl="1" indent="-285750">
              <a:spcBef>
                <a:spcPts val="0"/>
              </a:spcBef>
              <a:spcAft>
                <a:spcPts val="60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PO’s do NOT automatically go to Valencia (or you, or anyone else in the department)</a:t>
            </a:r>
            <a:endParaRPr lang="en-US" sz="1200" dirty="0">
              <a:effectLst/>
              <a:latin typeface="Calibri" panose="020F0502020204030204" pitchFamily="34" charset="0"/>
              <a:ea typeface="Calibri" panose="020F0502020204030204" pitchFamily="34" charset="0"/>
            </a:endParaRPr>
          </a:p>
          <a:p>
            <a:pPr marR="0" lvl="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R="0" lvl="0">
              <a:spcBef>
                <a:spcPts val="0"/>
              </a:spcBef>
              <a:spcAft>
                <a:spcPts val="0"/>
              </a:spcAft>
            </a:pPr>
            <a:r>
              <a:rPr lang="en-US" sz="1200" dirty="0">
                <a:effectLst/>
                <a:latin typeface="Calibri" panose="020F0502020204030204" pitchFamily="34" charset="0"/>
                <a:ea typeface="Times New Roman" panose="02020603050405020304" pitchFamily="18" charset="0"/>
              </a:rPr>
              <a:t>We recommend you start this process as early as possible. We don’t have a good estimate of how long this process takes yet. </a:t>
            </a:r>
            <a:endParaRPr lang="en-US" sz="1200" dirty="0">
              <a:effectLst/>
              <a:latin typeface="Calibri" panose="020F0502020204030204" pitchFamily="34" charset="0"/>
              <a:ea typeface="Calibri" panose="020F0502020204030204" pitchFamily="34" charset="0"/>
            </a:endParaRPr>
          </a:p>
          <a:p>
            <a:pPr marR="0" lvl="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R="0" lvl="0">
              <a:spcBef>
                <a:spcPts val="0"/>
              </a:spcBef>
              <a:spcAft>
                <a:spcPts val="0"/>
              </a:spcAft>
            </a:pPr>
            <a:r>
              <a:rPr lang="en-US" sz="1200" dirty="0">
                <a:effectLst/>
                <a:latin typeface="Calibri" panose="020F0502020204030204" pitchFamily="34" charset="0"/>
                <a:ea typeface="Times New Roman" panose="02020603050405020304" pitchFamily="18" charset="0"/>
              </a:rPr>
              <a:t>Until BB+ sorts out the kinks, we recommend you follow-up with Valencia and/or the vendor to ensure it was processed in time for your event. </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6122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25BF64-29F7-3B64-8F3C-400F1DB7E07B}"/>
              </a:ext>
            </a:extLst>
          </p:cNvPr>
          <p:cNvSpPr>
            <a:spLocks noGrp="1"/>
          </p:cNvSpPr>
          <p:nvPr>
            <p:ph type="sldNum" idx="12"/>
          </p:nvPr>
        </p:nvSpPr>
        <p:spPr/>
        <p:txBody>
          <a:bodyPr/>
          <a:lstStyle/>
          <a:p>
            <a:fld id="{00000000-1234-1234-1234-123412341234}" type="slidenum">
              <a:rPr lang="en-US" smtClean="0"/>
              <a:pPr/>
              <a:t>33</a:t>
            </a:fld>
            <a:endParaRPr lang="en-US"/>
          </a:p>
        </p:txBody>
      </p:sp>
      <p:sp>
        <p:nvSpPr>
          <p:cNvPr id="4" name="Title 3">
            <a:extLst>
              <a:ext uri="{FF2B5EF4-FFF2-40B4-BE49-F238E27FC236}">
                <a16:creationId xmlns:a16="http://schemas.microsoft.com/office/drawing/2014/main" id="{A8B9D6A5-8184-03CF-4A28-4BFE8E433A29}"/>
              </a:ext>
            </a:extLst>
          </p:cNvPr>
          <p:cNvSpPr>
            <a:spLocks noGrp="1"/>
          </p:cNvSpPr>
          <p:nvPr>
            <p:ph type="title"/>
          </p:nvPr>
        </p:nvSpPr>
        <p:spPr/>
        <p:txBody>
          <a:bodyPr/>
          <a:lstStyle/>
          <a:p>
            <a:r>
              <a:rPr lang="en-US" dirty="0">
                <a:solidFill>
                  <a:srgbClr val="000000"/>
                </a:solidFill>
              </a:rPr>
              <a:t>Purchase Order for Catering/Entertainment</a:t>
            </a:r>
          </a:p>
        </p:txBody>
      </p:sp>
      <p:sp>
        <p:nvSpPr>
          <p:cNvPr id="6" name="TextBox 5">
            <a:extLst>
              <a:ext uri="{FF2B5EF4-FFF2-40B4-BE49-F238E27FC236}">
                <a16:creationId xmlns:a16="http://schemas.microsoft.com/office/drawing/2014/main" id="{0B64A3EC-7968-1AF6-2D0B-BEE3670D4CE4}"/>
              </a:ext>
            </a:extLst>
          </p:cNvPr>
          <p:cNvSpPr txBox="1"/>
          <p:nvPr/>
        </p:nvSpPr>
        <p:spPr>
          <a:xfrm>
            <a:off x="640079" y="1332410"/>
            <a:ext cx="7772400" cy="2739211"/>
          </a:xfrm>
          <a:prstGeom prst="rect">
            <a:avLst/>
          </a:prstGeom>
          <a:noFill/>
        </p:spPr>
        <p:txBody>
          <a:bodyPr wrap="square">
            <a:spAutoFit/>
          </a:bodyPr>
          <a:lstStyle/>
          <a:p>
            <a:pPr marR="0">
              <a:spcBef>
                <a:spcPts val="0"/>
              </a:spcBef>
              <a:spcAft>
                <a:spcPts val="600"/>
              </a:spcAft>
            </a:pPr>
            <a:r>
              <a:rPr lang="en-US" sz="1800" b="1" dirty="0">
                <a:effectLst/>
                <a:latin typeface="Calibri" panose="020F0502020204030204" pitchFamily="34" charset="0"/>
                <a:ea typeface="Calibri" panose="020F0502020204030204" pitchFamily="34" charset="0"/>
              </a:rPr>
              <a:t>AFTER THE EVENT TAKES PLACE:</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The vendor needs to send the invoice either to you or directly to the invoice submission email (</a:t>
            </a:r>
            <a:r>
              <a:rPr lang="en-US" sz="1200" u="sng" dirty="0">
                <a:solidFill>
                  <a:srgbClr val="0563C1"/>
                </a:solidFill>
                <a:effectLst/>
                <a:latin typeface="Calibri" panose="020F0502020204030204" pitchFamily="34" charset="0"/>
                <a:ea typeface="Times New Roman" panose="02020603050405020304" pitchFamily="18" charset="0"/>
                <a:hlinkClick r:id="rId2"/>
              </a:rPr>
              <a:t>noreply@invoices.ucla.edu</a:t>
            </a:r>
            <a:r>
              <a:rPr lang="en-US" sz="1200" dirty="0">
                <a:effectLst/>
                <a:latin typeface="Calibri" panose="020F0502020204030204" pitchFamily="34" charset="0"/>
                <a:ea typeface="Times New Roman" panose="02020603050405020304" pitchFamily="18" charset="0"/>
              </a:rPr>
              <a: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If they send it to you, please forward it to Valencia and she will submit to the invoice submission email</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You will also need to send the sign-in sheet/RSVP list to Valencia after the event has taken place</a:t>
            </a:r>
          </a:p>
          <a:p>
            <a:pPr marL="342900" marR="0" lvl="0" indent="-342900">
              <a:spcBef>
                <a:spcPts val="0"/>
              </a:spcBef>
              <a:spcAft>
                <a:spcPts val="600"/>
              </a:spcAft>
              <a:buFont typeface="+mj-lt"/>
              <a:buAutoNum type="arabicPeriod" startAt="7"/>
            </a:pPr>
            <a:r>
              <a:rPr lang="en-US" sz="1200" dirty="0">
                <a:latin typeface="Calibri" panose="020F0502020204030204" pitchFamily="34" charset="0"/>
                <a:ea typeface="Calibri" panose="020F0502020204030204" pitchFamily="34" charset="0"/>
              </a:rPr>
              <a:t>Valencia will upload to BB+</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Once the invoice has been submitted and matched in BB+, and the sign-in-sheet has been uploaded, Travel will review for compliance and then approve for payment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7"/>
            </a:pPr>
            <a:r>
              <a:rPr lang="en-US" sz="1200" dirty="0">
                <a:effectLst/>
                <a:latin typeface="Calibri" panose="020F0502020204030204" pitchFamily="34" charset="0"/>
                <a:ea typeface="Times New Roman" panose="02020603050405020304" pitchFamily="18" charset="0"/>
              </a:rPr>
              <a:t>Purchasing will then issue payment on the invoice (method of payment is determined by the vendor when they registered with PaymentWorks)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startAt="4"/>
            </a:pP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33896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FBC6D-6CDB-E0A2-0174-29F84EF82148}"/>
              </a:ext>
            </a:extLst>
          </p:cNvPr>
          <p:cNvSpPr>
            <a:spLocks noGrp="1"/>
          </p:cNvSpPr>
          <p:nvPr>
            <p:ph type="sldNum" idx="12"/>
          </p:nvPr>
        </p:nvSpPr>
        <p:spPr/>
        <p:txBody>
          <a:bodyPr/>
          <a:lstStyle/>
          <a:p>
            <a:fld id="{00000000-1234-1234-1234-123412341234}" type="slidenum">
              <a:rPr lang="en-US" smtClean="0"/>
              <a:pPr/>
              <a:t>34</a:t>
            </a:fld>
            <a:endParaRPr lang="en-US"/>
          </a:p>
        </p:txBody>
      </p:sp>
      <p:sp>
        <p:nvSpPr>
          <p:cNvPr id="4" name="Title 3">
            <a:extLst>
              <a:ext uri="{FF2B5EF4-FFF2-40B4-BE49-F238E27FC236}">
                <a16:creationId xmlns:a16="http://schemas.microsoft.com/office/drawing/2014/main" id="{AFCF95FB-B2FF-F87A-29DC-B3D447EF78B7}"/>
              </a:ext>
            </a:extLst>
          </p:cNvPr>
          <p:cNvSpPr>
            <a:spLocks noGrp="1"/>
          </p:cNvSpPr>
          <p:nvPr>
            <p:ph type="title"/>
          </p:nvPr>
        </p:nvSpPr>
        <p:spPr/>
        <p:txBody>
          <a:bodyPr/>
          <a:lstStyle/>
          <a:p>
            <a:r>
              <a:rPr lang="en-US" dirty="0">
                <a:solidFill>
                  <a:srgbClr val="000000"/>
                </a:solidFill>
              </a:rPr>
              <a:t>Paying with Personal Credit Card</a:t>
            </a:r>
          </a:p>
        </p:txBody>
      </p:sp>
      <p:sp>
        <p:nvSpPr>
          <p:cNvPr id="6" name="TextBox 5">
            <a:extLst>
              <a:ext uri="{FF2B5EF4-FFF2-40B4-BE49-F238E27FC236}">
                <a16:creationId xmlns:a16="http://schemas.microsoft.com/office/drawing/2014/main" id="{7B4600A3-E8FF-1855-5918-0AA5977CB218}"/>
              </a:ext>
            </a:extLst>
          </p:cNvPr>
          <p:cNvSpPr txBox="1"/>
          <p:nvPr/>
        </p:nvSpPr>
        <p:spPr>
          <a:xfrm>
            <a:off x="640079" y="1342277"/>
            <a:ext cx="7772400" cy="2846933"/>
          </a:xfrm>
          <a:prstGeom prst="rect">
            <a:avLst/>
          </a:prstGeom>
          <a:noFill/>
        </p:spPr>
        <p:txBody>
          <a:bodyPr wrap="square">
            <a:spAutoFit/>
          </a:bodyPr>
          <a:lstStyle/>
          <a:p>
            <a:pPr marR="0" lvl="0">
              <a:spcBef>
                <a:spcPts val="0"/>
              </a:spcBef>
              <a:spcAft>
                <a:spcPts val="0"/>
              </a:spcAft>
            </a:pPr>
            <a:r>
              <a:rPr lang="en-US" sz="1400" dirty="0">
                <a:effectLst/>
                <a:latin typeface="Calibri" panose="020F0502020204030204" pitchFamily="34" charset="0"/>
                <a:ea typeface="Times New Roman" panose="02020603050405020304" pitchFamily="18" charset="0"/>
              </a:rPr>
              <a:t>If you choose this method, please ensure that all guidelines are met and that you do not exceed per person maximums. </a:t>
            </a:r>
            <a:r>
              <a:rPr lang="en-US" dirty="0">
                <a:latin typeface="Calibri" panose="020F0502020204030204" pitchFamily="34" charset="0"/>
                <a:ea typeface="Times New Roman" panose="02020603050405020304" pitchFamily="18" charset="0"/>
              </a:rPr>
              <a:t>You will NOT be reimbursed for amounts over the allowable limit.</a:t>
            </a:r>
          </a:p>
          <a:p>
            <a:pPr marR="0" lvl="0">
              <a:spcBef>
                <a:spcPts val="0"/>
              </a:spcBef>
              <a:spcAft>
                <a:spcPts val="0"/>
              </a:spcAft>
            </a:pPr>
            <a:endParaRPr lang="en-US" sz="1400" dirty="0">
              <a:effectLst/>
              <a:latin typeface="Calibri" panose="020F0502020204030204" pitchFamily="34" charset="0"/>
              <a:ea typeface="Times New Roman" panose="02020603050405020304" pitchFamily="18"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Complete the </a:t>
            </a:r>
            <a:r>
              <a:rPr lang="en-US" sz="1400" u="sng" dirty="0">
                <a:solidFill>
                  <a:srgbClr val="0563C1"/>
                </a:solidFill>
                <a:effectLst/>
                <a:latin typeface="Calibri" panose="020F0502020204030204" pitchFamily="34" charset="0"/>
                <a:ea typeface="Times New Roman" panose="02020603050405020304" pitchFamily="18" charset="0"/>
                <a:hlinkClick r:id="rId2"/>
              </a:rPr>
              <a:t>Travel/Entertainment Reimbursement form</a:t>
            </a:r>
            <a:r>
              <a:rPr lang="en-US" sz="1400" dirty="0">
                <a:effectLst/>
                <a:latin typeface="Calibri" panose="020F0502020204030204" pitchFamily="34" charset="0"/>
                <a:ea typeface="Times New Roman" panose="02020603050405020304" pitchFamily="18" charset="0"/>
              </a:rPr>
              <a:t>, as we have done in the past</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Email the form to your fund manager and Valencia for processing</a:t>
            </a:r>
          </a:p>
          <a:p>
            <a:pPr marL="342900" marR="0" lvl="0" indent="-342900">
              <a:spcBef>
                <a:spcPts val="0"/>
              </a:spcBef>
              <a:spcAft>
                <a:spcPts val="600"/>
              </a:spcAft>
              <a:buFont typeface="+mj-lt"/>
              <a:buAutoNum type="arabicPeriod"/>
            </a:pPr>
            <a:r>
              <a:rPr lang="en-US" dirty="0">
                <a:latin typeface="Calibri" panose="020F0502020204030204" pitchFamily="34" charset="0"/>
                <a:ea typeface="Calibri" panose="020F0502020204030204" pitchFamily="34" charset="0"/>
              </a:rPr>
              <a:t>You must also attach all receipts, the sign-in/guest list, and a breakdown of per-person costs</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Valencia will submit via Concur</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You will be notified when you need to log in to Concur to approve/submit</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mj-lt"/>
              <a:buAutoNum type="arabicPeriod"/>
            </a:pPr>
            <a:r>
              <a:rPr lang="en-US" sz="1400" dirty="0">
                <a:effectLst/>
                <a:latin typeface="Calibri" panose="020F0502020204030204" pitchFamily="34" charset="0"/>
                <a:ea typeface="Times New Roman" panose="02020603050405020304" pitchFamily="18" charset="0"/>
              </a:rPr>
              <a:t>Travel will review/approve, and you will be reimbursed in the same manner that you currently receive your paycheck (e.g. if you are signed up for direct deposit, you will receive reimbursement as a direct deposit)</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02703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84106E-8889-8AC3-85E3-0766DEA7E6C5}"/>
              </a:ext>
            </a:extLst>
          </p:cNvPr>
          <p:cNvSpPr>
            <a:spLocks noGrp="1"/>
          </p:cNvSpPr>
          <p:nvPr>
            <p:ph type="sldNum" idx="12"/>
          </p:nvPr>
        </p:nvSpPr>
        <p:spPr>
          <a:xfrm>
            <a:off x="8421624" y="4754880"/>
            <a:ext cx="457200" cy="365760"/>
          </a:xfrm>
        </p:spPr>
        <p:txBody>
          <a:bodyPr wrap="square" anchor="t">
            <a:normAutofit/>
          </a:bodyPr>
          <a:lstStyle/>
          <a:p>
            <a:pPr>
              <a:lnSpc>
                <a:spcPct val="90000"/>
              </a:lnSpc>
              <a:spcAft>
                <a:spcPts val="600"/>
              </a:spcAft>
            </a:pPr>
            <a:fld id="{00000000-1234-1234-1234-123412341234}" type="slidenum">
              <a:rPr lang="en-US" sz="200" smtClean="0"/>
              <a:pPr>
                <a:lnSpc>
                  <a:spcPct val="90000"/>
                </a:lnSpc>
                <a:spcAft>
                  <a:spcPts val="600"/>
                </a:spcAft>
              </a:pPr>
              <a:t>35</a:t>
            </a:fld>
            <a:endParaRPr lang="en-US" sz="200"/>
          </a:p>
        </p:txBody>
      </p:sp>
      <p:sp>
        <p:nvSpPr>
          <p:cNvPr id="12" name="Title 2">
            <a:extLst>
              <a:ext uri="{FF2B5EF4-FFF2-40B4-BE49-F238E27FC236}">
                <a16:creationId xmlns:a16="http://schemas.microsoft.com/office/drawing/2014/main" id="{EC02D9EF-0413-CB30-4555-598EA46AB5C3}"/>
              </a:ext>
            </a:extLst>
          </p:cNvPr>
          <p:cNvSpPr>
            <a:spLocks noGrp="1"/>
          </p:cNvSpPr>
          <p:nvPr>
            <p:ph type="title"/>
          </p:nvPr>
        </p:nvSpPr>
        <p:spPr>
          <a:xfrm>
            <a:off x="640079" y="640080"/>
            <a:ext cx="7772400" cy="393192"/>
          </a:xfrm>
        </p:spPr>
        <p:txBody>
          <a:bodyPr/>
          <a:lstStyle/>
          <a:p>
            <a:r>
              <a:rPr lang="en-US" dirty="0">
                <a:solidFill>
                  <a:srgbClr val="000000"/>
                </a:solidFill>
              </a:rPr>
              <a:t>Entertainment / Catering Important Links</a:t>
            </a:r>
          </a:p>
        </p:txBody>
      </p:sp>
      <p:graphicFrame>
        <p:nvGraphicFramePr>
          <p:cNvPr id="7" name="Table 6">
            <a:extLst>
              <a:ext uri="{FF2B5EF4-FFF2-40B4-BE49-F238E27FC236}">
                <a16:creationId xmlns:a16="http://schemas.microsoft.com/office/drawing/2014/main" id="{F026AD63-EFFC-843E-6852-A4BBB8BAB55A}"/>
              </a:ext>
            </a:extLst>
          </p:cNvPr>
          <p:cNvGraphicFramePr>
            <a:graphicFrameLocks noGrp="1"/>
          </p:cNvGraphicFramePr>
          <p:nvPr>
            <p:extLst>
              <p:ext uri="{D42A27DB-BD31-4B8C-83A1-F6EECF244321}">
                <p14:modId xmlns:p14="http://schemas.microsoft.com/office/powerpoint/2010/main" val="1605512963"/>
              </p:ext>
            </p:extLst>
          </p:nvPr>
        </p:nvGraphicFramePr>
        <p:xfrm>
          <a:off x="640079" y="1445078"/>
          <a:ext cx="7772399" cy="2834330"/>
        </p:xfrm>
        <a:graphic>
          <a:graphicData uri="http://schemas.openxmlformats.org/drawingml/2006/table">
            <a:tbl>
              <a:tblPr>
                <a:solidFill>
                  <a:schemeClr val="accent1">
                    <a:lumMod val="20000"/>
                    <a:lumOff val="80000"/>
                  </a:schemeClr>
                </a:solidFill>
              </a:tblPr>
              <a:tblGrid>
                <a:gridCol w="3690258">
                  <a:extLst>
                    <a:ext uri="{9D8B030D-6E8A-4147-A177-3AD203B41FA5}">
                      <a16:colId xmlns:a16="http://schemas.microsoft.com/office/drawing/2014/main" val="3471852170"/>
                    </a:ext>
                  </a:extLst>
                </a:gridCol>
                <a:gridCol w="4082141">
                  <a:extLst>
                    <a:ext uri="{9D8B030D-6E8A-4147-A177-3AD203B41FA5}">
                      <a16:colId xmlns:a16="http://schemas.microsoft.com/office/drawing/2014/main" val="1536045669"/>
                    </a:ext>
                  </a:extLst>
                </a:gridCol>
              </a:tblGrid>
              <a:tr h="553539">
                <a:tc>
                  <a:txBody>
                    <a:bodyPr/>
                    <a:lstStyle/>
                    <a:p>
                      <a:pPr fontAlgn="t"/>
                      <a:r>
                        <a:rPr lang="en-US" sz="1200" cap="none" spc="0" dirty="0">
                          <a:solidFill>
                            <a:srgbClr val="000000"/>
                          </a:solidFill>
                          <a:effectLst/>
                        </a:rPr>
                        <a:t>Entertainment Worksheet</a:t>
                      </a:r>
                    </a:p>
                    <a:p>
                      <a:pPr fontAlgn="t"/>
                      <a:r>
                        <a:rPr lang="en-US" sz="1200" cap="none" spc="0" dirty="0">
                          <a:solidFill>
                            <a:srgbClr val="000000"/>
                          </a:solidFill>
                          <a:effectLst/>
                        </a:rPr>
                        <a:t>Sponsorship/Contribution Guidelines and Worksheet</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2">
                            <a:extLst>
                              <a:ext uri="{A12FA001-AC4F-418D-AE19-62706E023703}">
                                <ahyp:hlinkClr xmlns:ahyp="http://schemas.microsoft.com/office/drawing/2018/hyperlinkcolor" val="tx"/>
                              </a:ext>
                            </a:extLst>
                          </a:hlinkClick>
                        </a:rPr>
                        <a:t>https://travel.ucla.edu/forms</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46603697"/>
                  </a:ext>
                </a:extLst>
              </a:tr>
              <a:tr h="553850">
                <a:tc>
                  <a:txBody>
                    <a:bodyPr/>
                    <a:lstStyle/>
                    <a:p>
                      <a:pPr fontAlgn="t"/>
                      <a:r>
                        <a:rPr lang="en-US" sz="1200" cap="none" spc="0" dirty="0">
                          <a:solidFill>
                            <a:srgbClr val="000000"/>
                          </a:solidFill>
                          <a:effectLst/>
                        </a:rPr>
                        <a:t>BUS-79 Expenditures for Business Meetings, Entertainment, and Other Occasions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hlinkClick r:id="rId3">
                            <a:extLst>
                              <a:ext uri="{A12FA001-AC4F-418D-AE19-62706E023703}">
                                <ahyp:hlinkClr xmlns:ahyp="http://schemas.microsoft.com/office/drawing/2018/hyperlinkcolor" val="tx"/>
                              </a:ext>
                            </a:extLst>
                          </a:hlinkClick>
                        </a:rPr>
                        <a:t>https://policy.ucop.edu/doc/3420364/BFB-BUS-79</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21119905"/>
                  </a:ext>
                </a:extLst>
              </a:tr>
              <a:tr h="412802">
                <a:tc>
                  <a:txBody>
                    <a:bodyPr/>
                    <a:lstStyle/>
                    <a:p>
                      <a:pPr fontAlgn="t"/>
                      <a:r>
                        <a:rPr lang="en-US" sz="1200" cap="none" spc="0" dirty="0">
                          <a:solidFill>
                            <a:srgbClr val="000000"/>
                          </a:solidFill>
                          <a:effectLst/>
                        </a:rPr>
                        <a:t>G-28 Travel Regulations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https://policy.ucop.edu/doc/3420365/BFB-G-28</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270574925"/>
                  </a:ext>
                </a:extLst>
              </a:tr>
              <a:tr h="412802">
                <a:tc>
                  <a:txBody>
                    <a:bodyPr/>
                    <a:lstStyle/>
                    <a:p>
                      <a:pPr fontAlgn="t"/>
                      <a:r>
                        <a:rPr lang="en-US" sz="1200" cap="none" spc="0" dirty="0">
                          <a:solidFill>
                            <a:srgbClr val="000000"/>
                          </a:solidFill>
                          <a:effectLst/>
                        </a:rPr>
                        <a:t>UCLA Travel &amp; Entertainment Expense Guidelines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https://ucla.app.box.com/v/travel-ent-exp-guidelines</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24433607"/>
                  </a:ext>
                </a:extLst>
              </a:tr>
              <a:tr h="422501">
                <a:tc>
                  <a:txBody>
                    <a:bodyPr/>
                    <a:lstStyle/>
                    <a:p>
                      <a:pPr fontAlgn="t"/>
                      <a:r>
                        <a:rPr lang="en-US" sz="1200" cap="none" spc="0" dirty="0">
                          <a:solidFill>
                            <a:srgbClr val="000000"/>
                          </a:solidFill>
                          <a:effectLst/>
                        </a:rPr>
                        <a:t>Logo Approval for Sponsorships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https://www.adminvc.ucla.edu/marks</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79449365"/>
                  </a:ext>
                </a:extLst>
              </a:tr>
              <a:tr h="478836">
                <a:tc>
                  <a:txBody>
                    <a:bodyPr/>
                    <a:lstStyle/>
                    <a:p>
                      <a:pPr fontAlgn="t"/>
                      <a:r>
                        <a:rPr lang="en-US" sz="1200" cap="none" spc="0" dirty="0">
                          <a:solidFill>
                            <a:srgbClr val="000000"/>
                          </a:solidFill>
                          <a:effectLst/>
                        </a:rPr>
                        <a:t>Travel Allowances for Mileage &amp; Meals</a:t>
                      </a: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tc>
                  <a:txBody>
                    <a:bodyPr/>
                    <a:lstStyle/>
                    <a:p>
                      <a:pPr fontAlgn="t"/>
                      <a:r>
                        <a:rPr lang="en-US" sz="1200" u="none" strike="noStrike" cap="none" spc="0" dirty="0">
                          <a:solidFill>
                            <a:srgbClr val="14669D"/>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https://travel.ucla.edu/policy-resources/reimbursement-allowances-mileage-meals</a:t>
                      </a:r>
                      <a:endParaRPr lang="en-US" sz="1200" cap="none" spc="0" dirty="0">
                        <a:solidFill>
                          <a:srgbClr val="14669D"/>
                        </a:solidFill>
                        <a:effectLst/>
                      </a:endParaRPr>
                    </a:p>
                  </a:txBody>
                  <a:tcPr marL="6840" marR="6840" marT="3420" marB="7060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97473217"/>
                  </a:ext>
                </a:extLst>
              </a:tr>
            </a:tbl>
          </a:graphicData>
        </a:graphic>
      </p:graphicFrame>
    </p:spTree>
    <p:extLst>
      <p:ext uri="{BB962C8B-B14F-4D97-AF65-F5344CB8AC3E}">
        <p14:creationId xmlns:p14="http://schemas.microsoft.com/office/powerpoint/2010/main" val="2158485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3BEC64-FEC2-0120-70B4-A7282ED0D86C}"/>
              </a:ext>
            </a:extLst>
          </p:cNvPr>
          <p:cNvSpPr>
            <a:spLocks noGrp="1"/>
          </p:cNvSpPr>
          <p:nvPr>
            <p:ph type="sldNum" idx="12"/>
          </p:nvPr>
        </p:nvSpPr>
        <p:spPr/>
        <p:txBody>
          <a:bodyPr/>
          <a:lstStyle/>
          <a:p>
            <a:fld id="{00000000-1234-1234-1234-123412341234}" type="slidenum">
              <a:rPr lang="en-US" smtClean="0"/>
              <a:pPr/>
              <a:t>36</a:t>
            </a:fld>
            <a:endParaRPr lang="en-US"/>
          </a:p>
        </p:txBody>
      </p:sp>
      <p:sp>
        <p:nvSpPr>
          <p:cNvPr id="6" name="Title 5">
            <a:extLst>
              <a:ext uri="{FF2B5EF4-FFF2-40B4-BE49-F238E27FC236}">
                <a16:creationId xmlns:a16="http://schemas.microsoft.com/office/drawing/2014/main" id="{363EB807-3705-6437-B981-A1C9ADCF84F9}"/>
              </a:ext>
            </a:extLst>
          </p:cNvPr>
          <p:cNvSpPr>
            <a:spLocks noGrp="1"/>
          </p:cNvSpPr>
          <p:nvPr>
            <p:ph type="title"/>
          </p:nvPr>
        </p:nvSpPr>
        <p:spPr>
          <a:xfrm>
            <a:off x="640079" y="613954"/>
            <a:ext cx="7781545" cy="446661"/>
          </a:xfrm>
          <a:solidFill>
            <a:schemeClr val="bg1"/>
          </a:solidFill>
        </p:spPr>
        <p:txBody>
          <a:bodyPr/>
          <a:lstStyle/>
          <a:p>
            <a:r>
              <a:rPr lang="en-US" dirty="0">
                <a:solidFill>
                  <a:srgbClr val="000000"/>
                </a:solidFill>
              </a:rPr>
              <a:t>Purchasing and Payment Forms</a:t>
            </a:r>
          </a:p>
        </p:txBody>
      </p:sp>
      <p:pic>
        <p:nvPicPr>
          <p:cNvPr id="4" name="Picture 3">
            <a:extLst>
              <a:ext uri="{FF2B5EF4-FFF2-40B4-BE49-F238E27FC236}">
                <a16:creationId xmlns:a16="http://schemas.microsoft.com/office/drawing/2014/main" id="{1FECD95C-0B7D-944D-6990-AF3E86436750}"/>
              </a:ext>
            </a:extLst>
          </p:cNvPr>
          <p:cNvPicPr>
            <a:picLocks noChangeAspect="1"/>
          </p:cNvPicPr>
          <p:nvPr/>
        </p:nvPicPr>
        <p:blipFill>
          <a:blip r:embed="rId2"/>
          <a:stretch>
            <a:fillRect/>
          </a:stretch>
        </p:blipFill>
        <p:spPr>
          <a:xfrm>
            <a:off x="0" y="2044882"/>
            <a:ext cx="9144000" cy="1524000"/>
          </a:xfrm>
          <a:prstGeom prst="rect">
            <a:avLst/>
          </a:prstGeom>
        </p:spPr>
      </p:pic>
      <p:sp>
        <p:nvSpPr>
          <p:cNvPr id="5" name="Oval 4">
            <a:extLst>
              <a:ext uri="{FF2B5EF4-FFF2-40B4-BE49-F238E27FC236}">
                <a16:creationId xmlns:a16="http://schemas.microsoft.com/office/drawing/2014/main" id="{1AA7F97E-4A2D-43A6-E16E-B917E3228DFB}"/>
              </a:ext>
            </a:extLst>
          </p:cNvPr>
          <p:cNvSpPr/>
          <p:nvPr/>
        </p:nvSpPr>
        <p:spPr>
          <a:xfrm>
            <a:off x="6035040" y="1977932"/>
            <a:ext cx="1645920" cy="8752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8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4D41CA-9B66-9E50-1480-BF6B8348CF63}"/>
              </a:ext>
            </a:extLst>
          </p:cNvPr>
          <p:cNvSpPr/>
          <p:nvPr/>
        </p:nvSpPr>
        <p:spPr>
          <a:xfrm>
            <a:off x="842554" y="4454281"/>
            <a:ext cx="2952206" cy="280852"/>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3104-45FB-E546-255C-126A941BA0FF}"/>
              </a:ext>
            </a:extLst>
          </p:cNvPr>
          <p:cNvSpPr/>
          <p:nvPr/>
        </p:nvSpPr>
        <p:spPr>
          <a:xfrm>
            <a:off x="842554" y="3886504"/>
            <a:ext cx="2952206" cy="280852"/>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149F86-3221-5AF5-02C4-CD6BAE50DC32}"/>
              </a:ext>
            </a:extLst>
          </p:cNvPr>
          <p:cNvSpPr/>
          <p:nvPr/>
        </p:nvSpPr>
        <p:spPr>
          <a:xfrm>
            <a:off x="842554" y="2571750"/>
            <a:ext cx="2952206" cy="280852"/>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A8AA8B-880E-AF63-811F-2098DAE9A313}"/>
              </a:ext>
            </a:extLst>
          </p:cNvPr>
          <p:cNvSpPr/>
          <p:nvPr/>
        </p:nvSpPr>
        <p:spPr>
          <a:xfrm>
            <a:off x="842554" y="2049540"/>
            <a:ext cx="2952206" cy="280852"/>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C029A3-334F-6016-DD8A-070D38655AA4}"/>
              </a:ext>
            </a:extLst>
          </p:cNvPr>
          <p:cNvSpPr/>
          <p:nvPr/>
        </p:nvSpPr>
        <p:spPr>
          <a:xfrm>
            <a:off x="842554" y="2297429"/>
            <a:ext cx="2952206" cy="280852"/>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C6473E0-1C3B-8D47-E4A2-EC26F89FE631}"/>
              </a:ext>
            </a:extLst>
          </p:cNvPr>
          <p:cNvSpPr>
            <a:spLocks noGrp="1"/>
          </p:cNvSpPr>
          <p:nvPr>
            <p:ph type="sldNum" idx="12"/>
          </p:nvPr>
        </p:nvSpPr>
        <p:spPr/>
        <p:txBody>
          <a:bodyPr/>
          <a:lstStyle/>
          <a:p>
            <a:fld id="{00000000-1234-1234-1234-123412341234}" type="slidenum">
              <a:rPr lang="en-US" smtClean="0"/>
              <a:pPr/>
              <a:t>37</a:t>
            </a:fld>
            <a:endParaRPr lang="en-US"/>
          </a:p>
        </p:txBody>
      </p:sp>
      <p:sp>
        <p:nvSpPr>
          <p:cNvPr id="6" name="Title 5">
            <a:extLst>
              <a:ext uri="{FF2B5EF4-FFF2-40B4-BE49-F238E27FC236}">
                <a16:creationId xmlns:a16="http://schemas.microsoft.com/office/drawing/2014/main" id="{5A51B5DD-A7CF-B09C-F1FE-46CDCDF58C5F}"/>
              </a:ext>
            </a:extLst>
          </p:cNvPr>
          <p:cNvSpPr>
            <a:spLocks noGrp="1"/>
          </p:cNvSpPr>
          <p:nvPr>
            <p:ph type="title"/>
          </p:nvPr>
        </p:nvSpPr>
        <p:spPr/>
        <p:txBody>
          <a:bodyPr/>
          <a:lstStyle/>
          <a:p>
            <a:r>
              <a:rPr lang="en-US" dirty="0">
                <a:solidFill>
                  <a:srgbClr val="000000"/>
                </a:solidFill>
              </a:rPr>
              <a:t>Direct Pay Form</a:t>
            </a:r>
          </a:p>
        </p:txBody>
      </p:sp>
      <p:sp>
        <p:nvSpPr>
          <p:cNvPr id="8" name="TextBox 7">
            <a:extLst>
              <a:ext uri="{FF2B5EF4-FFF2-40B4-BE49-F238E27FC236}">
                <a16:creationId xmlns:a16="http://schemas.microsoft.com/office/drawing/2014/main" id="{DC037E98-26A9-BBFB-4FF3-ECEC6D7A8944}"/>
              </a:ext>
            </a:extLst>
          </p:cNvPr>
          <p:cNvSpPr txBox="1"/>
          <p:nvPr/>
        </p:nvSpPr>
        <p:spPr>
          <a:xfrm>
            <a:off x="681227" y="1265820"/>
            <a:ext cx="7781545" cy="3508653"/>
          </a:xfrm>
          <a:prstGeom prst="rect">
            <a:avLst/>
          </a:prstGeom>
          <a:noFill/>
        </p:spPr>
        <p:txBody>
          <a:bodyPr wrap="square">
            <a:spAutoFit/>
          </a:bodyPr>
          <a:lstStyle/>
          <a:p>
            <a:pPr algn="l">
              <a:spcAft>
                <a:spcPts val="400"/>
              </a:spcAft>
            </a:pPr>
            <a:r>
              <a:rPr lang="en-US" b="1" i="0" u="sng" dirty="0">
                <a:solidFill>
                  <a:srgbClr val="000000"/>
                </a:solidFill>
                <a:effectLst/>
                <a:latin typeface="Roboto" panose="02000000000000000000" pitchFamily="2" charset="0"/>
              </a:rPr>
              <a:t>This is only for invoices that do not require a purchase order</a:t>
            </a:r>
            <a:r>
              <a:rPr lang="en-US" b="1" i="0" dirty="0">
                <a:solidFill>
                  <a:srgbClr val="000000"/>
                </a:solidFill>
                <a:effectLst/>
                <a:latin typeface="Roboto" panose="02000000000000000000" pitchFamily="2" charset="0"/>
              </a:rPr>
              <a:t>, including:</a:t>
            </a:r>
            <a:endParaRPr lang="en-US" b="0" i="0" dirty="0">
              <a:solidFill>
                <a:srgbClr val="000000"/>
              </a:solidFill>
              <a:effectLst/>
              <a:latin typeface="Roboto" panose="02000000000000000000" pitchFamily="2" charset="0"/>
            </a:endParaRP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Awards (Recognition of past activities) - Non-Employees only</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Fellowships and Scholarships</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Honorarium</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Human Subject Payments</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Memberships</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Non-Matriculated Student Payments</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Prizes (Competition) - Non-Employees only</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Refunds (Entities only)</a:t>
            </a:r>
            <a:endParaRPr lang="en-US" dirty="0">
              <a:latin typeface="Roboto" panose="02000000000000000000" pitchFamily="2" charset="0"/>
            </a:endParaRP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Royalty Payments</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Subscriptions (non-software)</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Transient Occupancy Tax Payments</a:t>
            </a:r>
          </a:p>
          <a:p>
            <a:pPr marL="457200" indent="-228600" algn="l">
              <a:spcAft>
                <a:spcPts val="400"/>
              </a:spcAft>
              <a:buFont typeface="Arial" panose="020B0604020202020204" pitchFamily="34" charset="0"/>
              <a:buChar char="•"/>
            </a:pPr>
            <a:r>
              <a:rPr lang="en-US" i="0" dirty="0">
                <a:solidFill>
                  <a:srgbClr val="000000"/>
                </a:solidFill>
                <a:effectLst/>
                <a:latin typeface="Roboto" panose="02000000000000000000" pitchFamily="2" charset="0"/>
              </a:rPr>
              <a:t>Utility payments</a:t>
            </a:r>
          </a:p>
        </p:txBody>
      </p:sp>
    </p:spTree>
    <p:extLst>
      <p:ext uri="{BB962C8B-B14F-4D97-AF65-F5344CB8AC3E}">
        <p14:creationId xmlns:p14="http://schemas.microsoft.com/office/powerpoint/2010/main" val="35761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34602C-23A3-E07E-E3A4-A229960BF03F}"/>
              </a:ext>
            </a:extLst>
          </p:cNvPr>
          <p:cNvSpPr>
            <a:spLocks noGrp="1"/>
          </p:cNvSpPr>
          <p:nvPr>
            <p:ph type="sldNum" idx="12"/>
          </p:nvPr>
        </p:nvSpPr>
        <p:spPr/>
        <p:txBody>
          <a:bodyPr/>
          <a:lstStyle/>
          <a:p>
            <a:fld id="{00000000-1234-1234-1234-123412341234}" type="slidenum">
              <a:rPr lang="en-US" smtClean="0"/>
              <a:pPr/>
              <a:t>38</a:t>
            </a:fld>
            <a:endParaRPr lang="en-US"/>
          </a:p>
        </p:txBody>
      </p:sp>
      <p:sp>
        <p:nvSpPr>
          <p:cNvPr id="3" name="Text Placeholder 2">
            <a:extLst>
              <a:ext uri="{FF2B5EF4-FFF2-40B4-BE49-F238E27FC236}">
                <a16:creationId xmlns:a16="http://schemas.microsoft.com/office/drawing/2014/main" id="{193BA85C-C3FF-5386-C886-A7398A5D0D98}"/>
              </a:ext>
            </a:extLst>
          </p:cNvPr>
          <p:cNvSpPr>
            <a:spLocks noGrp="1"/>
          </p:cNvSpPr>
          <p:nvPr>
            <p:ph type="body" idx="1"/>
          </p:nvPr>
        </p:nvSpPr>
        <p:spPr>
          <a:xfrm>
            <a:off x="640079" y="1195251"/>
            <a:ext cx="7772399" cy="3861570"/>
          </a:xfrm>
        </p:spPr>
        <p:txBody>
          <a:bodyPr/>
          <a:lstStyle/>
          <a:p>
            <a:pPr marL="342900" indent="-342900">
              <a:buAutoNum type="arabicPeriod"/>
            </a:pPr>
            <a:r>
              <a:rPr lang="en-US" dirty="0">
                <a:solidFill>
                  <a:srgbClr val="000000"/>
                </a:solidFill>
              </a:rPr>
              <a:t>Send an email to your fund manager and Valencia</a:t>
            </a:r>
          </a:p>
          <a:p>
            <a:pPr marL="800100" lvl="1"/>
            <a:r>
              <a:rPr lang="en-US" dirty="0">
                <a:solidFill>
                  <a:srgbClr val="000000"/>
                </a:solidFill>
                <a:latin typeface="+mn-lt"/>
              </a:rPr>
              <a:t>Attach the invoice/explanation of item</a:t>
            </a:r>
          </a:p>
          <a:p>
            <a:pPr marL="800100" lvl="1"/>
            <a:r>
              <a:rPr lang="en-US" dirty="0">
                <a:solidFill>
                  <a:srgbClr val="000000"/>
                </a:solidFill>
                <a:latin typeface="+mn-lt"/>
              </a:rPr>
              <a:t>In the body of the email, list the following:</a:t>
            </a:r>
          </a:p>
          <a:p>
            <a:pPr marL="1257300" lvl="2">
              <a:buFont typeface="Courier New" panose="02070309020205020404" pitchFamily="49" charset="0"/>
              <a:buChar char="o"/>
            </a:pPr>
            <a:r>
              <a:rPr lang="en-US" dirty="0">
                <a:solidFill>
                  <a:srgbClr val="000000"/>
                </a:solidFill>
                <a:latin typeface="+mn-lt"/>
              </a:rPr>
              <a:t>FAU</a:t>
            </a:r>
          </a:p>
          <a:p>
            <a:pPr marL="1257300" lvl="2">
              <a:buFont typeface="Courier New" panose="02070309020205020404" pitchFamily="49" charset="0"/>
              <a:buChar char="o"/>
            </a:pPr>
            <a:r>
              <a:rPr lang="en-US" dirty="0">
                <a:solidFill>
                  <a:srgbClr val="000000"/>
                </a:solidFill>
                <a:latin typeface="+mn-lt"/>
              </a:rPr>
              <a:t>Object Code</a:t>
            </a:r>
          </a:p>
          <a:p>
            <a:pPr marL="1257300" lvl="2">
              <a:buFont typeface="Courier New" panose="02070309020205020404" pitchFamily="49" charset="0"/>
              <a:buChar char="o"/>
            </a:pPr>
            <a:r>
              <a:rPr lang="en-US" dirty="0">
                <a:solidFill>
                  <a:srgbClr val="000000"/>
                </a:solidFill>
                <a:latin typeface="+mn-lt"/>
              </a:rPr>
              <a:t>Business justification</a:t>
            </a:r>
          </a:p>
          <a:p>
            <a:pPr marL="1257300" lvl="2">
              <a:buFont typeface="Courier New" panose="02070309020205020404" pitchFamily="49" charset="0"/>
              <a:buChar char="o"/>
            </a:pPr>
            <a:r>
              <a:rPr lang="en-US" dirty="0">
                <a:solidFill>
                  <a:srgbClr val="000000"/>
                </a:solidFill>
                <a:latin typeface="+mn-lt"/>
              </a:rPr>
              <a:t>Is this being paid from a federal funding source? Yes/No</a:t>
            </a:r>
          </a:p>
          <a:p>
            <a:pPr marL="342900">
              <a:buAutoNum type="arabicPeriod"/>
            </a:pPr>
            <a:r>
              <a:rPr lang="en-US" dirty="0">
                <a:solidFill>
                  <a:srgbClr val="000000"/>
                </a:solidFill>
              </a:rPr>
              <a:t>Fund Manager will approve</a:t>
            </a:r>
          </a:p>
          <a:p>
            <a:pPr marL="342900">
              <a:buAutoNum type="arabicPeriod"/>
            </a:pPr>
            <a:r>
              <a:rPr lang="en-US" dirty="0">
                <a:solidFill>
                  <a:srgbClr val="000000"/>
                </a:solidFill>
              </a:rPr>
              <a:t>Valencia will then complete the Direct Pay Form on </a:t>
            </a:r>
            <a:r>
              <a:rPr lang="en-US" dirty="0" err="1">
                <a:solidFill>
                  <a:srgbClr val="000000"/>
                </a:solidFill>
              </a:rPr>
              <a:t>BruinBuy</a:t>
            </a:r>
            <a:r>
              <a:rPr lang="en-US" dirty="0">
                <a:solidFill>
                  <a:srgbClr val="000000"/>
                </a:solidFill>
              </a:rPr>
              <a:t> </a:t>
            </a:r>
            <a:r>
              <a:rPr lang="en-US" i="1" dirty="0">
                <a:solidFill>
                  <a:srgbClr val="000000"/>
                </a:solidFill>
              </a:rPr>
              <a:t>Plus</a:t>
            </a:r>
            <a:r>
              <a:rPr lang="en-US" dirty="0">
                <a:solidFill>
                  <a:srgbClr val="000000"/>
                </a:solidFill>
              </a:rPr>
              <a:t> and will upload the invoice directly into the form</a:t>
            </a:r>
          </a:p>
          <a:p>
            <a:pPr marL="114300" indent="0"/>
            <a:r>
              <a:rPr lang="en-US" sz="1300" dirty="0">
                <a:solidFill>
                  <a:srgbClr val="FF0000"/>
                </a:solidFill>
              </a:rPr>
              <a:t>Note: Recipients MUST be registered in PaymentWorks. If they are not, Valencia can instigate the registration process when the invoice is received. However, if you know about the expense in advance (e.g. guest speakers), we highly encourage you to reach out to Valencia prior to the expense being incurred so that she can instigate the registration process in advance.</a:t>
            </a:r>
          </a:p>
          <a:p>
            <a:pPr marL="342900" indent="-342900">
              <a:buAutoNum type="arabicPeriod"/>
            </a:pPr>
            <a:endParaRPr lang="en-US" dirty="0">
              <a:solidFill>
                <a:srgbClr val="000000"/>
              </a:solidFill>
            </a:endParaRPr>
          </a:p>
        </p:txBody>
      </p:sp>
      <p:sp>
        <p:nvSpPr>
          <p:cNvPr id="6" name="Title 5">
            <a:extLst>
              <a:ext uri="{FF2B5EF4-FFF2-40B4-BE49-F238E27FC236}">
                <a16:creationId xmlns:a16="http://schemas.microsoft.com/office/drawing/2014/main" id="{9511E9C5-477B-7F75-4A45-8E21734DADC7}"/>
              </a:ext>
            </a:extLst>
          </p:cNvPr>
          <p:cNvSpPr>
            <a:spLocks noGrp="1"/>
          </p:cNvSpPr>
          <p:nvPr>
            <p:ph type="title"/>
          </p:nvPr>
        </p:nvSpPr>
        <p:spPr/>
        <p:txBody>
          <a:bodyPr/>
          <a:lstStyle/>
          <a:p>
            <a:r>
              <a:rPr lang="en-US" dirty="0">
                <a:solidFill>
                  <a:srgbClr val="000000"/>
                </a:solidFill>
              </a:rPr>
              <a:t>Direct Pay Procedure</a:t>
            </a:r>
          </a:p>
        </p:txBody>
      </p:sp>
      <p:sp>
        <p:nvSpPr>
          <p:cNvPr id="8" name="Speech Bubble: Rectangle 7">
            <a:extLst>
              <a:ext uri="{FF2B5EF4-FFF2-40B4-BE49-F238E27FC236}">
                <a16:creationId xmlns:a16="http://schemas.microsoft.com/office/drawing/2014/main" id="{40A5DA5C-08B8-E5FE-CE6B-7584603CC241}"/>
              </a:ext>
            </a:extLst>
          </p:cNvPr>
          <p:cNvSpPr/>
          <p:nvPr/>
        </p:nvSpPr>
        <p:spPr>
          <a:xfrm>
            <a:off x="5473337" y="1268404"/>
            <a:ext cx="3030584" cy="1076379"/>
          </a:xfrm>
          <a:prstGeom prst="wedgeRectCallout">
            <a:avLst>
              <a:gd name="adj1" fmla="val -71911"/>
              <a:gd name="adj2" fmla="val 436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Laura is working on a new form to gather this information, but for now, an email will suffice…</a:t>
            </a:r>
          </a:p>
        </p:txBody>
      </p:sp>
    </p:spTree>
    <p:extLst>
      <p:ext uri="{BB962C8B-B14F-4D97-AF65-F5344CB8AC3E}">
        <p14:creationId xmlns:p14="http://schemas.microsoft.com/office/powerpoint/2010/main" val="2445279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34602C-23A3-E07E-E3A4-A229960BF03F}"/>
              </a:ext>
            </a:extLst>
          </p:cNvPr>
          <p:cNvSpPr>
            <a:spLocks noGrp="1"/>
          </p:cNvSpPr>
          <p:nvPr>
            <p:ph type="sldNum" idx="12"/>
          </p:nvPr>
        </p:nvSpPr>
        <p:spPr>
          <a:xfrm>
            <a:off x="8421624" y="4754880"/>
            <a:ext cx="457200" cy="365760"/>
          </a:xfrm>
        </p:spPr>
        <p:txBody>
          <a:bodyPr wrap="square" anchor="t">
            <a:normAutofit/>
          </a:bodyPr>
          <a:lstStyle/>
          <a:p>
            <a:pPr>
              <a:lnSpc>
                <a:spcPct val="90000"/>
              </a:lnSpc>
              <a:spcAft>
                <a:spcPts val="600"/>
              </a:spcAft>
            </a:pPr>
            <a:fld id="{00000000-1234-1234-1234-123412341234}" type="slidenum">
              <a:rPr lang="en-US" sz="200" smtClean="0"/>
              <a:pPr>
                <a:lnSpc>
                  <a:spcPct val="90000"/>
                </a:lnSpc>
                <a:spcAft>
                  <a:spcPts val="600"/>
                </a:spcAft>
              </a:pPr>
              <a:t>39</a:t>
            </a:fld>
            <a:endParaRPr lang="en-US" sz="200"/>
          </a:p>
        </p:txBody>
      </p:sp>
      <p:sp>
        <p:nvSpPr>
          <p:cNvPr id="6" name="Title 5">
            <a:extLst>
              <a:ext uri="{FF2B5EF4-FFF2-40B4-BE49-F238E27FC236}">
                <a16:creationId xmlns:a16="http://schemas.microsoft.com/office/drawing/2014/main" id="{9511E9C5-477B-7F75-4A45-8E21734DADC7}"/>
              </a:ext>
            </a:extLst>
          </p:cNvPr>
          <p:cNvSpPr>
            <a:spLocks noGrp="1"/>
          </p:cNvSpPr>
          <p:nvPr>
            <p:ph type="title"/>
          </p:nvPr>
        </p:nvSpPr>
        <p:spPr>
          <a:xfrm>
            <a:off x="640079" y="640080"/>
            <a:ext cx="7772400" cy="393192"/>
          </a:xfrm>
        </p:spPr>
        <p:txBody>
          <a:bodyPr wrap="square" anchor="b">
            <a:normAutofit/>
          </a:bodyPr>
          <a:lstStyle/>
          <a:p>
            <a:r>
              <a:rPr lang="en-US" dirty="0">
                <a:solidFill>
                  <a:srgbClr val="000000"/>
                </a:solidFill>
              </a:rPr>
              <a:t>Utility Object Codes (Direct Pay)</a:t>
            </a:r>
          </a:p>
        </p:txBody>
      </p:sp>
      <p:graphicFrame>
        <p:nvGraphicFramePr>
          <p:cNvPr id="9" name="Table 8">
            <a:extLst>
              <a:ext uri="{FF2B5EF4-FFF2-40B4-BE49-F238E27FC236}">
                <a16:creationId xmlns:a16="http://schemas.microsoft.com/office/drawing/2014/main" id="{6FD1D158-ECED-F23B-F2C6-A6DC09FF4D81}"/>
              </a:ext>
            </a:extLst>
          </p:cNvPr>
          <p:cNvGraphicFramePr>
            <a:graphicFrameLocks noGrp="1"/>
          </p:cNvGraphicFramePr>
          <p:nvPr>
            <p:extLst>
              <p:ext uri="{D42A27DB-BD31-4B8C-83A1-F6EECF244321}">
                <p14:modId xmlns:p14="http://schemas.microsoft.com/office/powerpoint/2010/main" val="3497486519"/>
              </p:ext>
            </p:extLst>
          </p:nvPr>
        </p:nvGraphicFramePr>
        <p:xfrm>
          <a:off x="2152153" y="1307640"/>
          <a:ext cx="4748251" cy="3447240"/>
        </p:xfrm>
        <a:graphic>
          <a:graphicData uri="http://schemas.openxmlformats.org/drawingml/2006/table">
            <a:tbl>
              <a:tblPr firstRow="1" bandRow="1">
                <a:solidFill>
                  <a:schemeClr val="bg1"/>
                </a:solidFill>
              </a:tblPr>
              <a:tblGrid>
                <a:gridCol w="2940033">
                  <a:extLst>
                    <a:ext uri="{9D8B030D-6E8A-4147-A177-3AD203B41FA5}">
                      <a16:colId xmlns:a16="http://schemas.microsoft.com/office/drawing/2014/main" val="2294349695"/>
                    </a:ext>
                  </a:extLst>
                </a:gridCol>
                <a:gridCol w="1808218">
                  <a:extLst>
                    <a:ext uri="{9D8B030D-6E8A-4147-A177-3AD203B41FA5}">
                      <a16:colId xmlns:a16="http://schemas.microsoft.com/office/drawing/2014/main" val="4189263753"/>
                    </a:ext>
                  </a:extLst>
                </a:gridCol>
              </a:tblGrid>
              <a:tr h="310896">
                <a:tc>
                  <a:txBody>
                    <a:bodyPr/>
                    <a:lstStyle/>
                    <a:p>
                      <a:pPr fontAlgn="t"/>
                      <a:r>
                        <a:rPr lang="en-US" sz="1400" b="0" cap="none" spc="0" dirty="0">
                          <a:solidFill>
                            <a:srgbClr val="000000"/>
                          </a:solidFill>
                          <a:effectLst/>
                          <a:latin typeface="Calibri" panose="020F0502020204030204" pitchFamily="34" charset="0"/>
                        </a:rPr>
                        <a:t>Cellular Phone</a:t>
                      </a:r>
                      <a:endParaRPr lang="en-US" sz="1400" b="0" cap="none" spc="0" dirty="0">
                        <a:solidFill>
                          <a:srgbClr val="000000"/>
                        </a:solidFill>
                        <a:effectLst/>
                      </a:endParaRPr>
                    </a:p>
                  </a:txBody>
                  <a:tcPr marL="85387" marR="6363" marT="65682" marB="6568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t"/>
                      <a:r>
                        <a:rPr lang="en-US" sz="1400" b="0" cap="none" spc="0" dirty="0">
                          <a:solidFill>
                            <a:srgbClr val="000000"/>
                          </a:solidFill>
                          <a:effectLst/>
                          <a:latin typeface="Calibri" panose="020F0502020204030204" pitchFamily="34" charset="0"/>
                        </a:rPr>
                        <a:t>3540, 4001, or 5285</a:t>
                      </a:r>
                      <a:endParaRPr lang="en-US" sz="1400" b="0" cap="none" spc="0" dirty="0">
                        <a:solidFill>
                          <a:srgbClr val="000000"/>
                        </a:solidFill>
                        <a:effectLst/>
                      </a:endParaRPr>
                    </a:p>
                  </a:txBody>
                  <a:tcPr marL="85387" marR="6363" marT="65682" marB="65682"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918078872"/>
                  </a:ext>
                </a:extLst>
              </a:tr>
              <a:tr h="310896">
                <a:tc>
                  <a:txBody>
                    <a:bodyPr/>
                    <a:lstStyle/>
                    <a:p>
                      <a:pPr fontAlgn="t"/>
                      <a:r>
                        <a:rPr lang="en-US" sz="1400" cap="none" spc="0" dirty="0">
                          <a:solidFill>
                            <a:srgbClr val="000000"/>
                          </a:solidFill>
                          <a:effectLst/>
                          <a:latin typeface="Calibri" panose="020F0502020204030204" pitchFamily="34" charset="0"/>
                        </a:rPr>
                        <a:t>Electricity</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r>
                        <a:rPr lang="en-US" sz="1400" cap="none" spc="0">
                          <a:solidFill>
                            <a:srgbClr val="000000"/>
                          </a:solidFill>
                          <a:effectLst/>
                          <a:latin typeface="Calibri" panose="020F0502020204030204" pitchFamily="34" charset="0"/>
                        </a:rPr>
                        <a:t>5210</a:t>
                      </a:r>
                      <a:endParaRPr lang="en-US" sz="1400" cap="none" spc="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8087340"/>
                  </a:ext>
                </a:extLst>
              </a:tr>
              <a:tr h="310896">
                <a:tc>
                  <a:txBody>
                    <a:bodyPr/>
                    <a:lstStyle/>
                    <a:p>
                      <a:pPr fontAlgn="t"/>
                      <a:r>
                        <a:rPr lang="en-US" sz="1400" cap="none" spc="0" dirty="0">
                          <a:solidFill>
                            <a:srgbClr val="000000"/>
                          </a:solidFill>
                          <a:effectLst/>
                          <a:latin typeface="Calibri" panose="020F0502020204030204" pitchFamily="34" charset="0"/>
                        </a:rPr>
                        <a:t>Water &amp; Sewer</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t"/>
                      <a:r>
                        <a:rPr lang="en-US" sz="1400" cap="none" spc="0" dirty="0">
                          <a:solidFill>
                            <a:srgbClr val="000000"/>
                          </a:solidFill>
                          <a:effectLst/>
                          <a:latin typeface="Calibri" panose="020F0502020204030204" pitchFamily="34" charset="0"/>
                        </a:rPr>
                        <a:t>5220</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828371000"/>
                  </a:ext>
                </a:extLst>
              </a:tr>
              <a:tr h="310896">
                <a:tc>
                  <a:txBody>
                    <a:bodyPr/>
                    <a:lstStyle/>
                    <a:p>
                      <a:pPr fontAlgn="t"/>
                      <a:r>
                        <a:rPr lang="en-US" sz="1400" cap="none" spc="0" dirty="0">
                          <a:solidFill>
                            <a:srgbClr val="000000"/>
                          </a:solidFill>
                          <a:effectLst/>
                          <a:latin typeface="Calibri" panose="020F0502020204030204" pitchFamily="34" charset="0"/>
                        </a:rPr>
                        <a:t>Natural Gas</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r>
                        <a:rPr lang="en-US" sz="1400" cap="none" spc="0" dirty="0">
                          <a:solidFill>
                            <a:srgbClr val="000000"/>
                          </a:solidFill>
                          <a:effectLst/>
                          <a:latin typeface="Calibri" panose="020F0502020204030204" pitchFamily="34" charset="0"/>
                        </a:rPr>
                        <a:t>5230</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9942693"/>
                  </a:ext>
                </a:extLst>
              </a:tr>
              <a:tr h="310896">
                <a:tc>
                  <a:txBody>
                    <a:bodyPr/>
                    <a:lstStyle/>
                    <a:p>
                      <a:pPr fontAlgn="t"/>
                      <a:r>
                        <a:rPr lang="en-US" sz="1400" cap="none" spc="0" dirty="0">
                          <a:solidFill>
                            <a:srgbClr val="000000"/>
                          </a:solidFill>
                          <a:effectLst/>
                          <a:latin typeface="Calibri" panose="020F0502020204030204" pitchFamily="34" charset="0"/>
                        </a:rPr>
                        <a:t>Satellite/Cable TV</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t"/>
                      <a:r>
                        <a:rPr lang="en-US" sz="1400" cap="none" spc="0" dirty="0">
                          <a:solidFill>
                            <a:srgbClr val="000000"/>
                          </a:solidFill>
                          <a:effectLst/>
                          <a:latin typeface="Calibri" panose="020F0502020204030204" pitchFamily="34" charset="0"/>
                        </a:rPr>
                        <a:t>5285</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786122187"/>
                  </a:ext>
                </a:extLst>
              </a:tr>
              <a:tr h="310896">
                <a:tc>
                  <a:txBody>
                    <a:bodyPr/>
                    <a:lstStyle/>
                    <a:p>
                      <a:pPr fontAlgn="t"/>
                      <a:r>
                        <a:rPr lang="en-US" sz="1400" cap="none" spc="0">
                          <a:solidFill>
                            <a:srgbClr val="000000"/>
                          </a:solidFill>
                          <a:effectLst/>
                          <a:latin typeface="Calibri" panose="020F0502020204030204" pitchFamily="34" charset="0"/>
                        </a:rPr>
                        <a:t>Propane/Butane</a:t>
                      </a:r>
                      <a:endParaRPr lang="en-US" sz="1400" cap="none" spc="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r>
                        <a:rPr lang="en-US" sz="1400" cap="none" spc="0" dirty="0">
                          <a:solidFill>
                            <a:srgbClr val="000000"/>
                          </a:solidFill>
                          <a:effectLst/>
                          <a:latin typeface="Calibri" panose="020F0502020204030204" pitchFamily="34" charset="0"/>
                        </a:rPr>
                        <a:t>5260</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87328"/>
                  </a:ext>
                </a:extLst>
              </a:tr>
              <a:tr h="310896">
                <a:tc>
                  <a:txBody>
                    <a:bodyPr/>
                    <a:lstStyle/>
                    <a:p>
                      <a:pPr fontAlgn="t"/>
                      <a:r>
                        <a:rPr lang="en-US" sz="1400" cap="none" spc="0" dirty="0">
                          <a:solidFill>
                            <a:srgbClr val="000000"/>
                          </a:solidFill>
                          <a:effectLst/>
                          <a:latin typeface="Calibri" panose="020F0502020204030204" pitchFamily="34" charset="0"/>
                        </a:rPr>
                        <a:t>Recycling</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t"/>
                      <a:r>
                        <a:rPr lang="en-US" sz="1400" cap="none" spc="0" dirty="0">
                          <a:solidFill>
                            <a:srgbClr val="000000"/>
                          </a:solidFill>
                          <a:effectLst/>
                          <a:latin typeface="Calibri" panose="020F0502020204030204" pitchFamily="34" charset="0"/>
                        </a:rPr>
                        <a:t>3474</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00618224"/>
                  </a:ext>
                </a:extLst>
              </a:tr>
              <a:tr h="310896">
                <a:tc>
                  <a:txBody>
                    <a:bodyPr/>
                    <a:lstStyle/>
                    <a:p>
                      <a:pPr fontAlgn="t"/>
                      <a:r>
                        <a:rPr lang="en-US" sz="1400" cap="none" spc="0">
                          <a:solidFill>
                            <a:srgbClr val="000000"/>
                          </a:solidFill>
                          <a:effectLst/>
                          <a:latin typeface="Calibri" panose="020F0502020204030204" pitchFamily="34" charset="0"/>
                        </a:rPr>
                        <a:t>Refuse Disposal</a:t>
                      </a:r>
                      <a:endParaRPr lang="en-US" sz="1400" cap="none" spc="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r>
                        <a:rPr lang="en-US" sz="1400" cap="none" spc="0" dirty="0">
                          <a:solidFill>
                            <a:srgbClr val="000000"/>
                          </a:solidFill>
                          <a:effectLst/>
                          <a:latin typeface="Calibri" panose="020F0502020204030204" pitchFamily="34" charset="0"/>
                        </a:rPr>
                        <a:t>3475</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577435"/>
                  </a:ext>
                </a:extLst>
              </a:tr>
              <a:tr h="310896">
                <a:tc>
                  <a:txBody>
                    <a:bodyPr/>
                    <a:lstStyle/>
                    <a:p>
                      <a:pPr fontAlgn="t"/>
                      <a:r>
                        <a:rPr lang="en-US" sz="1400" cap="none" spc="0" dirty="0">
                          <a:solidFill>
                            <a:srgbClr val="000000"/>
                          </a:solidFill>
                          <a:effectLst/>
                          <a:latin typeface="Calibri" panose="020F0502020204030204" pitchFamily="34" charset="0"/>
                        </a:rPr>
                        <a:t>Storage</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t"/>
                      <a:r>
                        <a:rPr lang="en-US" sz="1400" cap="none" spc="0" dirty="0">
                          <a:solidFill>
                            <a:srgbClr val="000000"/>
                          </a:solidFill>
                          <a:effectLst/>
                          <a:latin typeface="Calibri" panose="020F0502020204030204" pitchFamily="34" charset="0"/>
                        </a:rPr>
                        <a:t>3005</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80002001"/>
                  </a:ext>
                </a:extLst>
              </a:tr>
              <a:tr h="310896">
                <a:tc>
                  <a:txBody>
                    <a:bodyPr/>
                    <a:lstStyle/>
                    <a:p>
                      <a:pPr fontAlgn="t"/>
                      <a:r>
                        <a:rPr lang="en-US" sz="1400" cap="none" spc="0">
                          <a:solidFill>
                            <a:srgbClr val="000000"/>
                          </a:solidFill>
                          <a:effectLst/>
                          <a:latin typeface="Calibri" panose="020F0502020204030204" pitchFamily="34" charset="0"/>
                        </a:rPr>
                        <a:t>Security/Alarm Monitoring Services</a:t>
                      </a:r>
                      <a:endParaRPr lang="en-US" sz="1400" cap="none" spc="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r>
                        <a:rPr lang="en-US" sz="1400" cap="none" spc="0" dirty="0">
                          <a:solidFill>
                            <a:srgbClr val="000000"/>
                          </a:solidFill>
                          <a:effectLst/>
                          <a:latin typeface="Calibri" panose="020F0502020204030204" pitchFamily="34" charset="0"/>
                        </a:rPr>
                        <a:t>3495</a:t>
                      </a:r>
                      <a:endParaRPr lang="en-US" sz="1400" cap="none" spc="0" dirty="0">
                        <a:solidFill>
                          <a:srgbClr val="000000"/>
                        </a:solidFill>
                        <a:effectLst/>
                      </a:endParaRPr>
                    </a:p>
                  </a:txBody>
                  <a:tcPr marL="85387" marR="6363" marT="65682" marB="6568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1349054"/>
                  </a:ext>
                </a:extLst>
              </a:tr>
            </a:tbl>
          </a:graphicData>
        </a:graphic>
      </p:graphicFrame>
    </p:spTree>
    <p:extLst>
      <p:ext uri="{BB962C8B-B14F-4D97-AF65-F5344CB8AC3E}">
        <p14:creationId xmlns:p14="http://schemas.microsoft.com/office/powerpoint/2010/main" val="2263261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685366">
              <a:buClrTx/>
            </a:pPr>
            <a:fld id="{8368066F-241F-DA46-A244-6F6C08E1BFA8}" type="slidenum">
              <a:rPr lang="en-US" kern="1200">
                <a:latin typeface="Helvetica"/>
                <a:ea typeface="+mn-ea"/>
                <a:cs typeface="+mn-cs"/>
              </a:rPr>
              <a:pPr defTabSz="685366">
                <a:buClrTx/>
              </a:pPr>
              <a:t>4</a:t>
            </a:fld>
            <a:endParaRPr lang="en-US" kern="1200" dirty="0">
              <a:latin typeface="Helvetic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658" y="833383"/>
            <a:ext cx="2601975" cy="18095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27" y="833383"/>
            <a:ext cx="2731403" cy="18095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6817" y="2809056"/>
            <a:ext cx="4739062" cy="17604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395" y="833383"/>
            <a:ext cx="1809554" cy="1809554"/>
          </a:xfrm>
          <a:prstGeom prst="rect">
            <a:avLst/>
          </a:prstGeom>
        </p:spPr>
      </p:pic>
    </p:spTree>
    <p:extLst>
      <p:ext uri="{BB962C8B-B14F-4D97-AF65-F5344CB8AC3E}">
        <p14:creationId xmlns:p14="http://schemas.microsoft.com/office/powerpoint/2010/main" val="2289405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40</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tx1">
                    <a:lumMod val="50000"/>
                  </a:schemeClr>
                </a:solidFill>
                <a:latin typeface="+mj-lt"/>
              </a:rPr>
              <a:t>Invoice Submissions – For PO’s only</a:t>
            </a:r>
            <a:endParaRPr sz="2600" dirty="0">
              <a:solidFill>
                <a:schemeClr val="tx1">
                  <a:lumMod val="50000"/>
                </a:schemeClr>
              </a:solidFill>
              <a:latin typeface="+mj-lt"/>
            </a:endParaRPr>
          </a:p>
        </p:txBody>
      </p:sp>
      <p:sp>
        <p:nvSpPr>
          <p:cNvPr id="7" name="TextBox 6"/>
          <p:cNvSpPr txBox="1"/>
          <p:nvPr/>
        </p:nvSpPr>
        <p:spPr>
          <a:xfrm>
            <a:off x="575745" y="1285019"/>
            <a:ext cx="5662676" cy="3469861"/>
          </a:xfrm>
          <a:prstGeom prst="rect">
            <a:avLst/>
          </a:prstGeom>
          <a:noFill/>
        </p:spPr>
        <p:txBody>
          <a:bodyPr wrap="square" rtlCol="0">
            <a:spAutoFit/>
          </a:bodyPr>
          <a:lstStyle/>
          <a:p>
            <a:pPr marL="0" marR="0" fontAlgn="base">
              <a:lnSpc>
                <a:spcPct val="105000"/>
              </a:lnSpc>
              <a:spcBef>
                <a:spcPts val="0"/>
              </a:spcBef>
              <a:spcAft>
                <a:spcPts val="0"/>
              </a:spcAft>
            </a:pPr>
            <a:r>
              <a:rPr lang="en-US" dirty="0">
                <a:effectLst/>
                <a:latin typeface="+mn-lt"/>
                <a:ea typeface="Calibri" panose="020F0502020204030204" pitchFamily="34" charset="0"/>
              </a:rPr>
              <a:t>All invoices for PO’s must be submitted to </a:t>
            </a:r>
            <a:r>
              <a:rPr lang="en-US" dirty="0">
                <a:effectLst/>
                <a:latin typeface="+mn-lt"/>
                <a:ea typeface="Calibri" panose="020F0502020204030204" pitchFamily="34" charset="0"/>
                <a:hlinkClick r:id="rId3"/>
              </a:rPr>
              <a:t>noreply@invoices.ucla.edu</a:t>
            </a:r>
            <a:r>
              <a:rPr lang="en-US" dirty="0">
                <a:effectLst/>
                <a:latin typeface="+mn-lt"/>
                <a:ea typeface="Calibri" panose="020F0502020204030204" pitchFamily="34" charset="0"/>
              </a:rPr>
              <a:t>. If a vendor sends you an invoice directly, you can forward it to this address yourself, or forward it to Valenci</a:t>
            </a:r>
            <a:r>
              <a:rPr lang="en-US" dirty="0">
                <a:latin typeface="+mn-lt"/>
                <a:ea typeface="Calibri" panose="020F0502020204030204" pitchFamily="34" charset="0"/>
              </a:rPr>
              <a:t>a to submit. </a:t>
            </a:r>
          </a:p>
          <a:p>
            <a:pPr marL="0" marR="0" fontAlgn="base">
              <a:lnSpc>
                <a:spcPct val="105000"/>
              </a:lnSpc>
              <a:spcBef>
                <a:spcPts val="0"/>
              </a:spcBef>
              <a:spcAft>
                <a:spcPts val="0"/>
              </a:spcAft>
            </a:pPr>
            <a:endParaRPr lang="en-US" dirty="0">
              <a:effectLst/>
              <a:latin typeface="+mn-lt"/>
              <a:ea typeface="Calibri" panose="020F0502020204030204" pitchFamily="34" charset="0"/>
            </a:endParaRPr>
          </a:p>
          <a:p>
            <a:pPr fontAlgn="base">
              <a:lnSpc>
                <a:spcPct val="105000"/>
              </a:lnSpc>
            </a:pPr>
            <a:r>
              <a:rPr lang="en-US" dirty="0">
                <a:effectLst/>
                <a:latin typeface="+mn-lt"/>
                <a:ea typeface="Calibri" panose="020F0502020204030204" pitchFamily="34" charset="0"/>
              </a:rPr>
              <a:t>Do not submit to this email address for Direct Pay.</a:t>
            </a:r>
          </a:p>
          <a:p>
            <a:pPr marL="0" marR="0" fontAlgn="base">
              <a:lnSpc>
                <a:spcPct val="105000"/>
              </a:lnSpc>
              <a:spcBef>
                <a:spcPts val="0"/>
              </a:spcBef>
              <a:spcAft>
                <a:spcPts val="0"/>
              </a:spcAft>
            </a:pPr>
            <a:endParaRPr lang="en-US" dirty="0">
              <a:effectLst/>
              <a:latin typeface="+mn-lt"/>
              <a:ea typeface="Calibri" panose="020F0502020204030204" pitchFamily="34" charset="0"/>
            </a:endParaRPr>
          </a:p>
          <a:p>
            <a:pPr marL="0" marR="0" fontAlgn="base">
              <a:lnSpc>
                <a:spcPct val="105000"/>
              </a:lnSpc>
              <a:spcBef>
                <a:spcPts val="0"/>
              </a:spcBef>
              <a:spcAft>
                <a:spcPts val="0"/>
              </a:spcAft>
            </a:pPr>
            <a:r>
              <a:rPr lang="en-US" dirty="0">
                <a:solidFill>
                  <a:srgbClr val="FF0000"/>
                </a:solidFill>
                <a:effectLst/>
                <a:latin typeface="+mn-lt"/>
                <a:ea typeface="Calibri" panose="020F0502020204030204" pitchFamily="34" charset="0"/>
              </a:rPr>
              <a:t>Invoices MUST have the PO # on them in order to get paid</a:t>
            </a:r>
            <a:r>
              <a:rPr lang="en-US" dirty="0">
                <a:effectLst/>
                <a:latin typeface="+mn-lt"/>
                <a:ea typeface="Calibri" panose="020F0502020204030204" pitchFamily="34" charset="0"/>
              </a:rPr>
              <a:t>. Do not forward invoices to the invoice email if they don’t have a PO # on them.</a:t>
            </a:r>
          </a:p>
          <a:p>
            <a:pPr marL="0" marR="0" fontAlgn="base">
              <a:lnSpc>
                <a:spcPct val="105000"/>
              </a:lnSpc>
              <a:spcBef>
                <a:spcPts val="0"/>
              </a:spcBef>
              <a:spcAft>
                <a:spcPts val="0"/>
              </a:spcAft>
            </a:pPr>
            <a:endParaRPr lang="en-US" dirty="0">
              <a:latin typeface="+mn-lt"/>
              <a:ea typeface="Calibri" panose="020F0502020204030204" pitchFamily="34" charset="0"/>
            </a:endParaRPr>
          </a:p>
          <a:p>
            <a:pPr marL="0" marR="0" fontAlgn="base">
              <a:lnSpc>
                <a:spcPct val="105000"/>
              </a:lnSpc>
              <a:spcBef>
                <a:spcPts val="0"/>
              </a:spcBef>
              <a:spcAft>
                <a:spcPts val="0"/>
              </a:spcAft>
            </a:pPr>
            <a:r>
              <a:rPr lang="en-US" dirty="0">
                <a:effectLst/>
                <a:latin typeface="+mn-lt"/>
                <a:ea typeface="Calibri" panose="020F0502020204030204" pitchFamily="34" charset="0"/>
              </a:rPr>
              <a:t>Invoices must be in PDF format and must be 8.5 x 11 in in order to be properly matched. </a:t>
            </a:r>
          </a:p>
          <a:p>
            <a:pPr marL="0" marR="0" fontAlgn="base">
              <a:lnSpc>
                <a:spcPct val="105000"/>
              </a:lnSpc>
              <a:spcBef>
                <a:spcPts val="0"/>
              </a:spcBef>
              <a:spcAft>
                <a:spcPts val="0"/>
              </a:spcAft>
            </a:pPr>
            <a:r>
              <a:rPr lang="en-US" dirty="0">
                <a:effectLst/>
                <a:latin typeface="+mn-lt"/>
                <a:ea typeface="Calibri" panose="020F0502020204030204" pitchFamily="34" charset="0"/>
              </a:rPr>
              <a:t> </a:t>
            </a:r>
          </a:p>
          <a:p>
            <a:pPr marL="0" marR="0" fontAlgn="base">
              <a:lnSpc>
                <a:spcPct val="105000"/>
              </a:lnSpc>
              <a:spcBef>
                <a:spcPts val="0"/>
              </a:spcBef>
              <a:spcAft>
                <a:spcPts val="0"/>
              </a:spcAft>
            </a:pPr>
            <a:r>
              <a:rPr lang="en-US" dirty="0">
                <a:effectLst/>
                <a:latin typeface="+mn-lt"/>
                <a:ea typeface="Calibri" panose="020F0502020204030204" pitchFamily="34" charset="0"/>
              </a:rPr>
              <a:t>Vendors </a:t>
            </a:r>
            <a:r>
              <a:rPr lang="en-US" dirty="0">
                <a:latin typeface="+mn-lt"/>
                <a:ea typeface="Calibri" panose="020F0502020204030204" pitchFamily="34" charset="0"/>
              </a:rPr>
              <a:t>received this information via email.</a:t>
            </a:r>
            <a:endParaRPr lang="en-US" sz="1800" dirty="0">
              <a:latin typeface="+mn-lt"/>
            </a:endParaRPr>
          </a:p>
        </p:txBody>
      </p:sp>
      <p:pic>
        <p:nvPicPr>
          <p:cNvPr id="3" name="Picture 2" descr="A hand holding a paper and a dollar bill&#10;&#10;Description automatically generated">
            <a:extLst>
              <a:ext uri="{FF2B5EF4-FFF2-40B4-BE49-F238E27FC236}">
                <a16:creationId xmlns:a16="http://schemas.microsoft.com/office/drawing/2014/main" id="{4AC8B1E8-A9FE-E9CC-18B0-908B564B455E}"/>
              </a:ext>
            </a:extLst>
          </p:cNvPr>
          <p:cNvPicPr>
            <a:picLocks noChangeAspect="1"/>
          </p:cNvPicPr>
          <p:nvPr/>
        </p:nvPicPr>
        <p:blipFill rotWithShape="1">
          <a:blip r:embed="rId4">
            <a:duotone>
              <a:schemeClr val="accent6">
                <a:shade val="45000"/>
                <a:satMod val="135000"/>
              </a:schemeClr>
              <a:prstClr val="white"/>
            </a:duotone>
            <a:extLst>
              <a:ext uri="{837473B0-CC2E-450A-ABE3-18F120FF3D39}">
                <a1611:picAttrSrcUrl xmlns:a1611="http://schemas.microsoft.com/office/drawing/2016/11/main" r:id="rId5"/>
              </a:ext>
            </a:extLst>
          </a:blip>
          <a:srcRect t="14916"/>
          <a:stretch/>
        </p:blipFill>
        <p:spPr>
          <a:xfrm>
            <a:off x="6367465" y="2086575"/>
            <a:ext cx="2511359" cy="1546929"/>
          </a:xfrm>
          <a:prstGeom prst="rect">
            <a:avLst/>
          </a:prstGeom>
        </p:spPr>
      </p:pic>
    </p:spTree>
    <p:extLst>
      <p:ext uri="{BB962C8B-B14F-4D97-AF65-F5344CB8AC3E}">
        <p14:creationId xmlns:p14="http://schemas.microsoft.com/office/powerpoint/2010/main" val="3898064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41</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err="1">
                <a:solidFill>
                  <a:srgbClr val="000000"/>
                </a:solidFill>
                <a:latin typeface="+mj-lt"/>
              </a:rPr>
              <a:t>BruinBuy</a:t>
            </a:r>
            <a:r>
              <a:rPr lang="en-US" sz="2600" dirty="0">
                <a:solidFill>
                  <a:srgbClr val="000000"/>
                </a:solidFill>
                <a:latin typeface="+mj-lt"/>
              </a:rPr>
              <a:t> </a:t>
            </a:r>
            <a:r>
              <a:rPr lang="en-US" sz="2600" i="1" dirty="0">
                <a:solidFill>
                  <a:srgbClr val="000000"/>
                </a:solidFill>
                <a:latin typeface="+mj-lt"/>
              </a:rPr>
              <a:t>Plus</a:t>
            </a:r>
            <a:r>
              <a:rPr lang="en-US" sz="2600" dirty="0">
                <a:solidFill>
                  <a:srgbClr val="000000"/>
                </a:solidFill>
                <a:latin typeface="+mj-lt"/>
              </a:rPr>
              <a:t> Training</a:t>
            </a:r>
            <a:endParaRPr sz="2600" dirty="0">
              <a:solidFill>
                <a:srgbClr val="000000"/>
              </a:solidFill>
              <a:latin typeface="+mj-lt"/>
            </a:endParaRPr>
          </a:p>
        </p:txBody>
      </p:sp>
      <p:sp>
        <p:nvSpPr>
          <p:cNvPr id="3" name="TextBox 2">
            <a:extLst>
              <a:ext uri="{FF2B5EF4-FFF2-40B4-BE49-F238E27FC236}">
                <a16:creationId xmlns:a16="http://schemas.microsoft.com/office/drawing/2014/main" id="{4E17143C-2CEE-CD39-3DDF-7D7CEE5DDCA9}"/>
              </a:ext>
            </a:extLst>
          </p:cNvPr>
          <p:cNvSpPr txBox="1"/>
          <p:nvPr/>
        </p:nvSpPr>
        <p:spPr>
          <a:xfrm>
            <a:off x="560324" y="1280523"/>
            <a:ext cx="7861300" cy="356380"/>
          </a:xfrm>
          <a:prstGeom prst="rect">
            <a:avLst/>
          </a:prstGeom>
          <a:noFill/>
        </p:spPr>
        <p:txBody>
          <a:bodyPr wrap="square">
            <a:spAutoFit/>
          </a:bodyPr>
          <a:lstStyle/>
          <a:p>
            <a:pPr marR="0" lvl="0" algn="ctr">
              <a:lnSpc>
                <a:spcPct val="115000"/>
              </a:lnSpc>
              <a:spcBef>
                <a:spcPts val="0"/>
              </a:spcBef>
              <a:spcAft>
                <a:spcPts val="800"/>
              </a:spcAft>
            </a:pPr>
            <a:r>
              <a:rPr lang="en-US" sz="1600" b="1" dirty="0">
                <a:effectLst/>
                <a:latin typeface="Verdana" panose="020B0604030504040204" pitchFamily="34" charset="0"/>
                <a:ea typeface="Times New Roman" panose="02020603050405020304" pitchFamily="18" charset="0"/>
                <a:hlinkClick r:id="rId3"/>
              </a:rPr>
              <a:t>https://purchasing.ucla.edu/bruinbuy-plus-hub</a:t>
            </a:r>
            <a:r>
              <a:rPr lang="en-US" sz="1600" b="1" dirty="0">
                <a:effectLst/>
                <a:latin typeface="Verdana" panose="020B0604030504040204" pitchFamily="34" charset="0"/>
                <a:ea typeface="Times New Roman" panose="02020603050405020304" pitchFamily="18" charset="0"/>
              </a:rPr>
              <a:t> </a:t>
            </a:r>
            <a:endParaRPr lang="en-US" sz="1400" dirty="0">
              <a:effectLst/>
              <a:latin typeface="Calibri" panose="020F05020202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8C062FFD-6727-1853-0FE7-06F36EF7275B}"/>
              </a:ext>
            </a:extLst>
          </p:cNvPr>
          <p:cNvPicPr>
            <a:picLocks noChangeAspect="1"/>
          </p:cNvPicPr>
          <p:nvPr/>
        </p:nvPicPr>
        <p:blipFill>
          <a:blip r:embed="rId4"/>
          <a:stretch>
            <a:fillRect/>
          </a:stretch>
        </p:blipFill>
        <p:spPr>
          <a:xfrm>
            <a:off x="560324" y="1671399"/>
            <a:ext cx="5766100" cy="1689672"/>
          </a:xfrm>
          <a:prstGeom prst="rect">
            <a:avLst/>
          </a:prstGeom>
        </p:spPr>
      </p:pic>
      <p:pic>
        <p:nvPicPr>
          <p:cNvPr id="9" name="Picture 8">
            <a:extLst>
              <a:ext uri="{FF2B5EF4-FFF2-40B4-BE49-F238E27FC236}">
                <a16:creationId xmlns:a16="http://schemas.microsoft.com/office/drawing/2014/main" id="{1E2BFD30-A769-66B4-FE00-77AFF8F8A7D3}"/>
              </a:ext>
            </a:extLst>
          </p:cNvPr>
          <p:cNvPicPr>
            <a:picLocks noChangeAspect="1"/>
          </p:cNvPicPr>
          <p:nvPr/>
        </p:nvPicPr>
        <p:blipFill>
          <a:blip r:embed="rId5"/>
          <a:stretch>
            <a:fillRect/>
          </a:stretch>
        </p:blipFill>
        <p:spPr>
          <a:xfrm>
            <a:off x="2881558" y="3399541"/>
            <a:ext cx="5768666" cy="1406627"/>
          </a:xfrm>
          <a:prstGeom prst="rect">
            <a:avLst/>
          </a:prstGeom>
        </p:spPr>
      </p:pic>
    </p:spTree>
    <p:extLst>
      <p:ext uri="{BB962C8B-B14F-4D97-AF65-F5344CB8AC3E}">
        <p14:creationId xmlns:p14="http://schemas.microsoft.com/office/powerpoint/2010/main" val="1626344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393A83-1349-604E-7061-068598DCA914}"/>
              </a:ext>
            </a:extLst>
          </p:cNvPr>
          <p:cNvSpPr>
            <a:spLocks noGrp="1"/>
          </p:cNvSpPr>
          <p:nvPr>
            <p:ph type="sldNum" idx="12"/>
          </p:nvPr>
        </p:nvSpPr>
        <p:spPr/>
        <p:txBody>
          <a:bodyPr/>
          <a:lstStyle/>
          <a:p>
            <a:fld id="{00000000-1234-1234-1234-123412341234}" type="slidenum">
              <a:rPr lang="en-US" smtClean="0"/>
              <a:pPr/>
              <a:t>42</a:t>
            </a:fld>
            <a:endParaRPr lang="en-US"/>
          </a:p>
        </p:txBody>
      </p:sp>
      <p:sp>
        <p:nvSpPr>
          <p:cNvPr id="6" name="Title 5">
            <a:extLst>
              <a:ext uri="{FF2B5EF4-FFF2-40B4-BE49-F238E27FC236}">
                <a16:creationId xmlns:a16="http://schemas.microsoft.com/office/drawing/2014/main" id="{7CB76AC3-7C18-FF3D-1A38-20D156BC6906}"/>
              </a:ext>
            </a:extLst>
          </p:cNvPr>
          <p:cNvSpPr>
            <a:spLocks noGrp="1"/>
          </p:cNvSpPr>
          <p:nvPr>
            <p:ph type="title"/>
          </p:nvPr>
        </p:nvSpPr>
        <p:spPr/>
        <p:txBody>
          <a:bodyPr/>
          <a:lstStyle/>
          <a:p>
            <a:r>
              <a:rPr lang="en-US" dirty="0">
                <a:solidFill>
                  <a:srgbClr val="000000"/>
                </a:solidFill>
              </a:rPr>
              <a:t>Fund Manger Updates</a:t>
            </a:r>
          </a:p>
        </p:txBody>
      </p:sp>
      <p:sp>
        <p:nvSpPr>
          <p:cNvPr id="8" name="TextBox 7">
            <a:extLst>
              <a:ext uri="{FF2B5EF4-FFF2-40B4-BE49-F238E27FC236}">
                <a16:creationId xmlns:a16="http://schemas.microsoft.com/office/drawing/2014/main" id="{50D5B875-F673-0DD1-79A0-8D288D829958}"/>
              </a:ext>
            </a:extLst>
          </p:cNvPr>
          <p:cNvSpPr txBox="1"/>
          <p:nvPr/>
        </p:nvSpPr>
        <p:spPr>
          <a:xfrm>
            <a:off x="630934" y="1191345"/>
            <a:ext cx="7781545" cy="2846933"/>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We are in the process of hiring a new fund manager.</a:t>
            </a:r>
          </a:p>
          <a:p>
            <a:pPr marL="0" marR="0">
              <a:spcBef>
                <a:spcPts val="0"/>
              </a:spcBef>
              <a:spcAft>
                <a:spcPts val="0"/>
              </a:spcAft>
            </a:pPr>
            <a:endParaRPr lang="en-US" b="1" dirty="0">
              <a:latin typeface="Calibri" panose="020F0502020204030204" pitchFamily="34" charset="0"/>
              <a:ea typeface="Calibri" panose="020F0502020204030204" pitchFamily="34"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a:t>
            </a:r>
          </a:p>
          <a:p>
            <a:pPr marL="0" marR="0">
              <a:spcBef>
                <a:spcPts val="0"/>
              </a:spcBef>
              <a:spcAft>
                <a:spcPts val="600"/>
              </a:spcAft>
            </a:pPr>
            <a:r>
              <a:rPr lang="en-US" sz="1400" dirty="0">
                <a:effectLst/>
                <a:latin typeface="Calibri" panose="020F0502020204030204" pitchFamily="34" charset="0"/>
                <a:ea typeface="Calibri" panose="020F0502020204030204" pitchFamily="34" charset="0"/>
              </a:rPr>
              <a:t>Current Fund Manager Assignments:</a:t>
            </a:r>
          </a:p>
          <a:p>
            <a:pPr marL="227013" marR="0">
              <a:spcBef>
                <a:spcPts val="0"/>
              </a:spcBef>
              <a:spcAft>
                <a:spcPts val="600"/>
              </a:spcAft>
            </a:pPr>
            <a:r>
              <a:rPr lang="en-US" sz="1400" u="sng" dirty="0">
                <a:effectLst/>
                <a:latin typeface="Calibri" panose="020F0502020204030204" pitchFamily="34" charset="0"/>
                <a:ea typeface="Calibri" panose="020F0502020204030204" pitchFamily="34" charset="0"/>
              </a:rPr>
              <a:t>Bholat, Sur, and all Sports Med Faculty</a:t>
            </a:r>
            <a:r>
              <a:rPr lang="en-US" sz="1400" dirty="0">
                <a:effectLst/>
                <a:latin typeface="Calibri" panose="020F0502020204030204" pitchFamily="34" charset="0"/>
                <a:ea typeface="Calibri" panose="020F0502020204030204" pitchFamily="34" charset="0"/>
              </a:rPr>
              <a:t>: Andrew Titus. </a:t>
            </a:r>
          </a:p>
          <a:p>
            <a:pPr marL="227013" marR="0">
              <a:spcBef>
                <a:spcPts val="0"/>
              </a:spcBef>
              <a:spcAft>
                <a:spcPts val="600"/>
              </a:spcAft>
            </a:pPr>
            <a:r>
              <a:rPr lang="en-US" sz="1400" u="sng" dirty="0">
                <a:effectLst/>
                <a:latin typeface="Calibri" panose="020F0502020204030204" pitchFamily="34" charset="0"/>
                <a:ea typeface="Calibri" panose="020F0502020204030204" pitchFamily="34" charset="0"/>
              </a:rPr>
              <a:t>Moreno and Tarn</a:t>
            </a:r>
            <a:r>
              <a:rPr lang="en-US" sz="1400" dirty="0">
                <a:effectLst/>
                <a:latin typeface="Calibri" panose="020F0502020204030204" pitchFamily="34" charset="0"/>
                <a:ea typeface="Calibri" panose="020F0502020204030204" pitchFamily="34" charset="0"/>
              </a:rPr>
              <a:t>: Christine Ashikyan. </a:t>
            </a:r>
          </a:p>
          <a:p>
            <a:pPr marL="227013" marR="0">
              <a:spcBef>
                <a:spcPts val="0"/>
              </a:spcBef>
              <a:spcAft>
                <a:spcPts val="600"/>
              </a:spcAft>
            </a:pPr>
            <a:r>
              <a:rPr lang="en-US" sz="1400" u="sng" dirty="0">
                <a:effectLst/>
                <a:latin typeface="Calibri" panose="020F0502020204030204" pitchFamily="34" charset="0"/>
                <a:ea typeface="Calibri" panose="020F0502020204030204" pitchFamily="34" charset="0"/>
              </a:rPr>
              <a:t>Shoptaw</a:t>
            </a:r>
            <a:r>
              <a:rPr lang="en-US" sz="1400" dirty="0">
                <a:effectLst/>
                <a:latin typeface="Calibri" panose="020F0502020204030204" pitchFamily="34" charset="0"/>
                <a:ea typeface="Calibri" panose="020F0502020204030204" pitchFamily="34" charset="0"/>
              </a:rPr>
              <a:t>: Mindy Huynh and introducing Thao Nguyen.</a:t>
            </a:r>
          </a:p>
          <a:p>
            <a:pPr marL="227013" marR="0">
              <a:spcBef>
                <a:spcPts val="0"/>
              </a:spcBef>
              <a:spcAft>
                <a:spcPts val="600"/>
              </a:spcAft>
            </a:pPr>
            <a:r>
              <a:rPr lang="en-US" sz="1400" u="sng" dirty="0">
                <a:effectLst/>
                <a:latin typeface="Calibri" panose="020F0502020204030204" pitchFamily="34" charset="0"/>
                <a:ea typeface="Calibri" panose="020F0502020204030204" pitchFamily="34" charset="0"/>
              </a:rPr>
              <a:t>All other faculty</a:t>
            </a:r>
            <a:r>
              <a:rPr lang="en-US" sz="1400" dirty="0">
                <a:effectLst/>
                <a:latin typeface="Calibri" panose="020F0502020204030204" pitchFamily="34" charset="0"/>
                <a:ea typeface="Calibri" panose="020F0502020204030204" pitchFamily="34" charset="0"/>
              </a:rPr>
              <a:t>: Monica Gonzalez.</a:t>
            </a:r>
          </a:p>
          <a:p>
            <a:pPr marL="0" marR="0">
              <a:spcBef>
                <a:spcPts val="0"/>
              </a:spcBef>
              <a:spcAft>
                <a:spcPts val="0"/>
              </a:spcAft>
            </a:pPr>
            <a:endParaRPr lang="en-US" dirty="0">
              <a:latin typeface="Calibri" panose="020F0502020204030204" pitchFamily="34" charset="0"/>
              <a:ea typeface="Calibri" panose="020F0502020204030204" pitchFamily="34" charset="0"/>
            </a:endParaRPr>
          </a:p>
          <a:p>
            <a:r>
              <a:rPr lang="en-US" sz="1400" dirty="0">
                <a:effectLst/>
                <a:latin typeface="Calibri" panose="020F0502020204030204" pitchFamily="34" charset="0"/>
                <a:ea typeface="Calibri" panose="020F0502020204030204" pitchFamily="34" charset="0"/>
              </a:rPr>
              <a:t>For those of you working with Christine Ashikyan and/or Andrew Titus as your temporary fund managers, please continue to work with them as you have been.  </a:t>
            </a:r>
          </a:p>
        </p:txBody>
      </p:sp>
    </p:spTree>
    <p:extLst>
      <p:ext uri="{BB962C8B-B14F-4D97-AF65-F5344CB8AC3E}">
        <p14:creationId xmlns:p14="http://schemas.microsoft.com/office/powerpoint/2010/main" val="1854286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393A83-1349-604E-7061-068598DCA914}"/>
              </a:ext>
            </a:extLst>
          </p:cNvPr>
          <p:cNvSpPr>
            <a:spLocks noGrp="1"/>
          </p:cNvSpPr>
          <p:nvPr>
            <p:ph type="sldNum" idx="12"/>
          </p:nvPr>
        </p:nvSpPr>
        <p:spPr/>
        <p:txBody>
          <a:bodyPr/>
          <a:lstStyle/>
          <a:p>
            <a:fld id="{00000000-1234-1234-1234-123412341234}" type="slidenum">
              <a:rPr lang="en-US" smtClean="0"/>
              <a:pPr/>
              <a:t>43</a:t>
            </a:fld>
            <a:endParaRPr lang="en-US"/>
          </a:p>
        </p:txBody>
      </p:sp>
      <p:sp>
        <p:nvSpPr>
          <p:cNvPr id="6" name="Title 5">
            <a:extLst>
              <a:ext uri="{FF2B5EF4-FFF2-40B4-BE49-F238E27FC236}">
                <a16:creationId xmlns:a16="http://schemas.microsoft.com/office/drawing/2014/main" id="{7CB76AC3-7C18-FF3D-1A38-20D156BC6906}"/>
              </a:ext>
            </a:extLst>
          </p:cNvPr>
          <p:cNvSpPr>
            <a:spLocks noGrp="1"/>
          </p:cNvSpPr>
          <p:nvPr>
            <p:ph type="title"/>
          </p:nvPr>
        </p:nvSpPr>
        <p:spPr/>
        <p:txBody>
          <a:bodyPr/>
          <a:lstStyle/>
          <a:p>
            <a:r>
              <a:rPr lang="en-US" dirty="0">
                <a:solidFill>
                  <a:srgbClr val="000000"/>
                </a:solidFill>
              </a:rPr>
              <a:t>Fund Manger Updates</a:t>
            </a:r>
          </a:p>
        </p:txBody>
      </p:sp>
      <p:sp>
        <p:nvSpPr>
          <p:cNvPr id="8" name="TextBox 7">
            <a:extLst>
              <a:ext uri="{FF2B5EF4-FFF2-40B4-BE49-F238E27FC236}">
                <a16:creationId xmlns:a16="http://schemas.microsoft.com/office/drawing/2014/main" id="{50D5B875-F673-0DD1-79A0-8D288D829958}"/>
              </a:ext>
            </a:extLst>
          </p:cNvPr>
          <p:cNvSpPr txBox="1"/>
          <p:nvPr/>
        </p:nvSpPr>
        <p:spPr>
          <a:xfrm>
            <a:off x="630934" y="1191345"/>
            <a:ext cx="7781545" cy="3801041"/>
          </a:xfrm>
          <a:prstGeom prst="rect">
            <a:avLst/>
          </a:prstGeom>
          <a:noFill/>
        </p:spPr>
        <p:txBody>
          <a:bodyPr wrap="square">
            <a:spAutoFit/>
          </a:bodyPr>
          <a:lstStyle/>
          <a:p>
            <a:pPr marL="0" marR="0">
              <a:spcBef>
                <a:spcPts val="0"/>
              </a:spcBef>
              <a:spcAft>
                <a:spcPts val="0"/>
              </a:spcAft>
            </a:pPr>
            <a:r>
              <a:rPr lang="en-US" sz="1400" b="1" dirty="0">
                <a:effectLst/>
                <a:latin typeface="Calibri" panose="020F0502020204030204" pitchFamily="34" charset="0"/>
                <a:ea typeface="Calibri" panose="020F0502020204030204" pitchFamily="34" charset="0"/>
              </a:rPr>
              <a:t>For those working with Monica or Mindy (which is everyone who isn’t working with Andrew or Christine A.), please read the following for some important changes:</a:t>
            </a:r>
            <a:endParaRPr lang="en-US" sz="1400" dirty="0">
              <a:effectLst/>
              <a:latin typeface="Calibri" panose="020F0502020204030204" pitchFamily="34" charset="0"/>
              <a:ea typeface="Calibri" panose="020F0502020204030204" pitchFamily="34" charset="0"/>
            </a:endParaRPr>
          </a:p>
          <a:p>
            <a:pPr marL="0" marR="0">
              <a:spcBef>
                <a:spcPts val="0"/>
              </a:spcBef>
              <a:spcAft>
                <a:spcPts val="600"/>
              </a:spcAft>
            </a:pPr>
            <a:r>
              <a:rPr lang="en-US" sz="1400" dirty="0">
                <a:effectLst/>
                <a:latin typeface="Calibri" panose="020F0502020204030204" pitchFamily="34" charset="0"/>
                <a:ea typeface="Calibri" panose="020F0502020204030204" pitchFamily="34" charset="0"/>
              </a:rPr>
              <a:t> </a:t>
            </a:r>
          </a:p>
          <a:p>
            <a:pPr marL="0" marR="0">
              <a:spcBef>
                <a:spcPts val="0"/>
              </a:spcBef>
              <a:spcAft>
                <a:spcPts val="600"/>
              </a:spcAft>
            </a:pPr>
            <a:r>
              <a:rPr lang="en-US" sz="1400" dirty="0">
                <a:effectLst/>
                <a:latin typeface="Calibri" panose="020F0502020204030204" pitchFamily="34" charset="0"/>
                <a:ea typeface="Calibri" panose="020F0502020204030204" pitchFamily="34" charset="0"/>
              </a:rPr>
              <a:t>Moving forward, until we have a new Fund Manager in place, </a:t>
            </a:r>
            <a:r>
              <a:rPr lang="en-US" sz="1400" b="1" dirty="0">
                <a:effectLst/>
                <a:latin typeface="Calibri" panose="020F0502020204030204" pitchFamily="34" charset="0"/>
                <a:ea typeface="Calibri" panose="020F0502020204030204" pitchFamily="34" charset="0"/>
              </a:rPr>
              <a:t>please send the following requests to </a:t>
            </a:r>
            <a:r>
              <a:rPr lang="en-US" b="1" dirty="0">
                <a:latin typeface="Calibri" panose="020F0502020204030204" pitchFamily="34" charset="0"/>
                <a:ea typeface="Calibri" panose="020F0502020204030204" pitchFamily="34" charset="0"/>
              </a:rPr>
              <a:t>Laura</a:t>
            </a:r>
            <a:r>
              <a:rPr lang="en-US" sz="1400" b="1" dirty="0">
                <a:effectLst/>
                <a:latin typeface="Calibri" panose="020F0502020204030204" pitchFamily="34" charset="0"/>
                <a:ea typeface="Calibri" panose="020F0502020204030204" pitchFamily="34" charset="0"/>
              </a:rPr>
              <a:t> and Valencia</a:t>
            </a:r>
            <a:r>
              <a:rPr lang="en-US" sz="1400" dirty="0">
                <a:effectLst/>
                <a:latin typeface="Calibri" panose="020F0502020204030204" pitchFamily="34" charset="0"/>
                <a:ea typeface="Calibri" panose="020F0502020204030204" pitchFamily="34" charset="0"/>
              </a:rPr>
              <a:t>, </a:t>
            </a:r>
            <a:r>
              <a:rPr lang="en-US" sz="1400" i="1" dirty="0">
                <a:effectLst/>
                <a:latin typeface="Calibri" panose="020F0502020204030204" pitchFamily="34" charset="0"/>
                <a:ea typeface="Calibri" panose="020F0502020204030204" pitchFamily="34" charset="0"/>
              </a:rPr>
              <a:t>instead of Valencia and Mindy/Monica/Thao</a:t>
            </a:r>
            <a:r>
              <a:rPr lang="en-US" sz="1400" dirty="0">
                <a:effectLst/>
                <a:latin typeface="Calibri" panose="020F0502020204030204" pitchFamily="34" charset="0"/>
                <a:ea typeface="Calibri" panose="020F0502020204030204" pitchFamily="34" charset="0"/>
              </a:rPr>
              <a:t>: </a:t>
            </a:r>
          </a:p>
          <a:p>
            <a:pPr marL="342900" marR="0" lvl="0" indent="-342900">
              <a:spcBef>
                <a:spcPts val="0"/>
              </a:spcBef>
              <a:spcAft>
                <a:spcPts val="60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PTAs/Concur Request IDs/flights approvals and approvals on travel reimbursements </a:t>
            </a:r>
          </a:p>
          <a:p>
            <a:pPr marL="342900" marR="0" lvl="0" indent="-342900">
              <a:spcBef>
                <a:spcPts val="0"/>
              </a:spcBef>
              <a:spcAft>
                <a:spcPts val="60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Purchase Orders, Direct Pay Requests (e.g. buying supplies, paying invoices, independent contractors/consultants, etc.) </a:t>
            </a:r>
          </a:p>
          <a:p>
            <a:pPr marL="342900" marR="0" lvl="0" indent="-342900">
              <a:spcBef>
                <a:spcPts val="0"/>
              </a:spcBef>
              <a:spcAft>
                <a:spcPts val="600"/>
              </a:spcAft>
              <a:buFont typeface="Symbol" panose="05050102010706020507" pitchFamily="18" charset="2"/>
              <a:buChar char=""/>
            </a:pPr>
            <a:endParaRPr lang="en-US" dirty="0">
              <a:latin typeface="Calibri" panose="020F0502020204030204" pitchFamily="34" charset="0"/>
              <a:ea typeface="Calibri" panose="020F0502020204030204" pitchFamily="34" charset="0"/>
            </a:endParaRPr>
          </a:p>
          <a:p>
            <a:pPr marL="0" marR="0">
              <a:spcBef>
                <a:spcPts val="0"/>
              </a:spcBef>
              <a:spcAft>
                <a:spcPts val="600"/>
              </a:spcAft>
            </a:pPr>
            <a:r>
              <a:rPr lang="en-US" sz="1400" dirty="0">
                <a:effectLst/>
                <a:latin typeface="Calibri" panose="020F0502020204030204" pitchFamily="34" charset="0"/>
                <a:ea typeface="Calibri" panose="020F0502020204030204" pitchFamily="34" charset="0"/>
              </a:rPr>
              <a:t>For the following items, </a:t>
            </a:r>
            <a:r>
              <a:rPr lang="en-US" sz="1400" b="1" dirty="0">
                <a:effectLst/>
                <a:latin typeface="Calibri" panose="020F0502020204030204" pitchFamily="34" charset="0"/>
                <a:ea typeface="Calibri" panose="020F0502020204030204" pitchFamily="34" charset="0"/>
              </a:rPr>
              <a:t>please send these requests directly to Laura,</a:t>
            </a:r>
            <a:r>
              <a:rPr lang="en-US" sz="1400" dirty="0">
                <a:effectLst/>
                <a:latin typeface="Calibri" panose="020F0502020204030204" pitchFamily="34" charset="0"/>
                <a:ea typeface="Calibri" panose="020F0502020204030204" pitchFamily="34" charset="0"/>
              </a:rPr>
              <a:t> </a:t>
            </a:r>
            <a:r>
              <a:rPr lang="en-US" sz="1400" i="1" dirty="0">
                <a:effectLst/>
                <a:latin typeface="Calibri" panose="020F0502020204030204" pitchFamily="34" charset="0"/>
                <a:ea typeface="Calibri" panose="020F0502020204030204" pitchFamily="34" charset="0"/>
              </a:rPr>
              <a:t>instead of Mindy/Monica/Thao</a:t>
            </a:r>
            <a:r>
              <a:rPr lang="en-US" sz="1400" dirty="0">
                <a:effectLst/>
                <a:latin typeface="Calibri" panose="020F0502020204030204" pitchFamily="34" charset="0"/>
                <a:ea typeface="Calibri" panose="020F0502020204030204" pitchFamily="34" charset="0"/>
              </a:rPr>
              <a:t>:</a:t>
            </a:r>
          </a:p>
          <a:p>
            <a:pPr marL="342900" marR="0" lvl="0" indent="-342900">
              <a:spcBef>
                <a:spcPts val="0"/>
              </a:spcBef>
              <a:spcAft>
                <a:spcPts val="60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Transfers of Funds (TOFs)</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NPEARs </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606456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393A83-1349-604E-7061-068598DCA914}"/>
              </a:ext>
            </a:extLst>
          </p:cNvPr>
          <p:cNvSpPr>
            <a:spLocks noGrp="1"/>
          </p:cNvSpPr>
          <p:nvPr>
            <p:ph type="sldNum" idx="12"/>
          </p:nvPr>
        </p:nvSpPr>
        <p:spPr/>
        <p:txBody>
          <a:bodyPr/>
          <a:lstStyle/>
          <a:p>
            <a:fld id="{00000000-1234-1234-1234-123412341234}" type="slidenum">
              <a:rPr lang="en-US" smtClean="0"/>
              <a:pPr/>
              <a:t>44</a:t>
            </a:fld>
            <a:endParaRPr lang="en-US"/>
          </a:p>
        </p:txBody>
      </p:sp>
      <p:sp>
        <p:nvSpPr>
          <p:cNvPr id="8" name="TextBox 7">
            <a:extLst>
              <a:ext uri="{FF2B5EF4-FFF2-40B4-BE49-F238E27FC236}">
                <a16:creationId xmlns:a16="http://schemas.microsoft.com/office/drawing/2014/main" id="{50D5B875-F673-0DD1-79A0-8D288D829958}"/>
              </a:ext>
            </a:extLst>
          </p:cNvPr>
          <p:cNvSpPr txBox="1"/>
          <p:nvPr/>
        </p:nvSpPr>
        <p:spPr>
          <a:xfrm>
            <a:off x="584213" y="1204693"/>
            <a:ext cx="7781545" cy="3108543"/>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 </a:t>
            </a:r>
            <a:r>
              <a:rPr lang="en-US" sz="1400" b="1" dirty="0">
                <a:effectLst/>
                <a:latin typeface="Calibri" panose="020F0502020204030204" pitchFamily="34" charset="0"/>
                <a:ea typeface="Calibri" panose="020F0502020204030204" pitchFamily="34" charset="0"/>
              </a:rPr>
              <a:t>For faculty other than Shoptaw, Monica will remain the points of contact for the following</a:t>
            </a:r>
            <a:r>
              <a:rPr lang="en-US" sz="1400" dirty="0">
                <a:effectLst/>
                <a:latin typeface="Calibri" panose="020F0502020204030204" pitchFamily="34" charset="0"/>
                <a:ea typeface="Calibri" panose="020F0502020204030204" pitchFamily="34" charset="0"/>
              </a:rPr>
              <a:t>, but please cc Laura:</a:t>
            </a: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Subaward set-ups</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Financial Reports (monthly reports, sponsor progress or final Financial Reports)</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Close-Outs</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Salary distributions changes/UCPath/PAFs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400" b="1" dirty="0">
                <a:effectLst/>
                <a:latin typeface="Calibri" panose="020F0502020204030204" pitchFamily="34" charset="0"/>
                <a:ea typeface="Calibri" panose="020F0502020204030204" pitchFamily="34" charset="0"/>
              </a:rPr>
              <a:t>For Shoptaw, Thao will be taking over the following</a:t>
            </a:r>
            <a:r>
              <a:rPr lang="en-US" sz="1400" dirty="0">
                <a:effectLst/>
                <a:latin typeface="Calibri" panose="020F0502020204030204" pitchFamily="34" charset="0"/>
                <a:ea typeface="Calibri" panose="020F0502020204030204" pitchFamily="34" charset="0"/>
              </a:rPr>
              <a:t> and Mindy will focus only on CHIPTS close-out:</a:t>
            </a: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Subaward set-ups</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Financial Reports (monthly reports, sponsor progress or final Financial Reports)</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Close-Outs for any project other than CHIPTS/29080</a:t>
            </a:r>
            <a:endParaRPr lang="en-US" sz="1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Calibri" panose="020F0502020204030204" pitchFamily="34" charset="0"/>
                <a:ea typeface="Times New Roman" panose="02020603050405020304" pitchFamily="18" charset="0"/>
              </a:rPr>
              <a:t>Salary distributions changes/UCPath/PAFs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a:t>
            </a:r>
          </a:p>
          <a:p>
            <a:pPr marL="457200" marR="0">
              <a:spcBef>
                <a:spcPts val="0"/>
              </a:spcBef>
              <a:spcAft>
                <a:spcPts val="0"/>
              </a:spcAft>
            </a:pPr>
            <a:endParaRPr lang="en-US" sz="1400" dirty="0">
              <a:effectLst/>
              <a:latin typeface="Calibri" panose="020F0502020204030204" pitchFamily="34" charset="0"/>
              <a:ea typeface="Calibri" panose="020F0502020204030204" pitchFamily="34" charset="0"/>
            </a:endParaRPr>
          </a:p>
        </p:txBody>
      </p:sp>
      <p:sp>
        <p:nvSpPr>
          <p:cNvPr id="3" name="Title 5">
            <a:extLst>
              <a:ext uri="{FF2B5EF4-FFF2-40B4-BE49-F238E27FC236}">
                <a16:creationId xmlns:a16="http://schemas.microsoft.com/office/drawing/2014/main" id="{B0EE4EE3-48A2-A0A9-DB52-9690B95543B2}"/>
              </a:ext>
            </a:extLst>
          </p:cNvPr>
          <p:cNvSpPr>
            <a:spLocks noGrp="1"/>
          </p:cNvSpPr>
          <p:nvPr>
            <p:ph type="title"/>
          </p:nvPr>
        </p:nvSpPr>
        <p:spPr>
          <a:xfrm>
            <a:off x="640079" y="640080"/>
            <a:ext cx="7772400" cy="393192"/>
          </a:xfrm>
        </p:spPr>
        <p:txBody>
          <a:bodyPr/>
          <a:lstStyle/>
          <a:p>
            <a:r>
              <a:rPr lang="en-US" dirty="0">
                <a:solidFill>
                  <a:srgbClr val="000000"/>
                </a:solidFill>
              </a:rPr>
              <a:t>Fund Manger Updates</a:t>
            </a:r>
          </a:p>
        </p:txBody>
      </p:sp>
    </p:spTree>
    <p:extLst>
      <p:ext uri="{BB962C8B-B14F-4D97-AF65-F5344CB8AC3E}">
        <p14:creationId xmlns:p14="http://schemas.microsoft.com/office/powerpoint/2010/main" val="2552493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393A83-1349-604E-7061-068598DCA914}"/>
              </a:ext>
            </a:extLst>
          </p:cNvPr>
          <p:cNvSpPr>
            <a:spLocks noGrp="1"/>
          </p:cNvSpPr>
          <p:nvPr>
            <p:ph type="sldNum" idx="12"/>
          </p:nvPr>
        </p:nvSpPr>
        <p:spPr/>
        <p:txBody>
          <a:bodyPr/>
          <a:lstStyle/>
          <a:p>
            <a:fld id="{00000000-1234-1234-1234-123412341234}" type="slidenum">
              <a:rPr lang="en-US" smtClean="0"/>
              <a:pPr/>
              <a:t>45</a:t>
            </a:fld>
            <a:endParaRPr lang="en-US"/>
          </a:p>
        </p:txBody>
      </p:sp>
      <p:sp>
        <p:nvSpPr>
          <p:cNvPr id="8" name="TextBox 7">
            <a:extLst>
              <a:ext uri="{FF2B5EF4-FFF2-40B4-BE49-F238E27FC236}">
                <a16:creationId xmlns:a16="http://schemas.microsoft.com/office/drawing/2014/main" id="{50D5B875-F673-0DD1-79A0-8D288D829958}"/>
              </a:ext>
            </a:extLst>
          </p:cNvPr>
          <p:cNvSpPr txBox="1"/>
          <p:nvPr/>
        </p:nvSpPr>
        <p:spPr>
          <a:xfrm>
            <a:off x="584213" y="1204693"/>
            <a:ext cx="7781545" cy="3190617"/>
          </a:xfrm>
          <a:prstGeom prst="rect">
            <a:avLst/>
          </a:prstGeom>
          <a:noFill/>
        </p:spPr>
        <p:txBody>
          <a:bodyPr wrap="square">
            <a:spAutoFit/>
          </a:bodyPr>
          <a:lstStyle/>
          <a:p>
            <a:pPr marL="0" marR="0">
              <a:spcBef>
                <a:spcPts val="0"/>
              </a:spcBef>
              <a:spcAft>
                <a:spcPts val="400"/>
              </a:spcAft>
            </a:pPr>
            <a:r>
              <a:rPr lang="en-US" sz="1400" b="1" dirty="0">
                <a:effectLst/>
                <a:latin typeface="Calibri" panose="020F0502020204030204" pitchFamily="34" charset="0"/>
                <a:ea typeface="Calibri" panose="020F0502020204030204" pitchFamily="34" charset="0"/>
              </a:rPr>
              <a:t>Laura will continue to be your point of contact for the following</a:t>
            </a:r>
            <a:r>
              <a:rPr lang="en-US" sz="1400" dirty="0">
                <a:effectLst/>
                <a:latin typeface="Calibri" panose="020F0502020204030204" pitchFamily="34" charset="0"/>
                <a:ea typeface="Calibri" panose="020F0502020204030204" pitchFamily="34" charset="0"/>
              </a:rPr>
              <a:t> fund manager responsibilities until a new FM is hired: </a:t>
            </a:r>
          </a:p>
          <a:p>
            <a:pPr marL="285750" marR="0" indent="-285750">
              <a:spcBef>
                <a:spcPts val="0"/>
              </a:spcBef>
              <a:spcAft>
                <a:spcPts val="4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Meeting monthly with the PI’s/Project Coordinators to review financial reports</a:t>
            </a:r>
          </a:p>
          <a:p>
            <a:pPr marL="285750" marR="0" indent="-285750">
              <a:spcBef>
                <a:spcPts val="0"/>
              </a:spcBef>
              <a:spcAft>
                <a:spcPts val="4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RAS’s (Requests for Advanced Spending)</a:t>
            </a:r>
          </a:p>
          <a:p>
            <a:pPr marL="285750" marR="0" indent="-285750">
              <a:spcBef>
                <a:spcPts val="0"/>
              </a:spcBef>
              <a:spcAft>
                <a:spcPts val="4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NCEs (No Cost Extensions)</a:t>
            </a:r>
          </a:p>
          <a:p>
            <a:pPr marL="285750" marR="0" indent="-285750">
              <a:spcBef>
                <a:spcPts val="0"/>
              </a:spcBef>
              <a:spcAft>
                <a:spcPts val="4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Carry-forward requests, re-budgeting or other items requiring prior approval</a:t>
            </a:r>
          </a:p>
          <a:p>
            <a:pPr marL="285750" marR="0" indent="-285750">
              <a:spcBef>
                <a:spcPts val="0"/>
              </a:spcBef>
              <a:spcAft>
                <a:spcPts val="4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H&amp;I issues</a:t>
            </a:r>
          </a:p>
          <a:p>
            <a:pPr marL="285750" marR="0" indent="-285750">
              <a:spcBef>
                <a:spcPts val="0"/>
              </a:spcBef>
              <a:spcAft>
                <a:spcPts val="4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rPr>
              <a:t>Effort Reporting</a:t>
            </a:r>
          </a:p>
          <a:p>
            <a:pPr marL="285750" marR="0" indent="-285750">
              <a:spcBef>
                <a:spcPts val="0"/>
              </a:spcBef>
              <a:spcAft>
                <a:spcPts val="400"/>
              </a:spcAft>
              <a:buFont typeface="Arial" panose="020B0604020202020204" pitchFamily="34" charset="0"/>
              <a:buChar char="•"/>
            </a:pPr>
            <a:r>
              <a:rPr lang="en-US" dirty="0">
                <a:latin typeface="Calibri" panose="020F0502020204030204" pitchFamily="34" charset="0"/>
                <a:ea typeface="Calibri" panose="020F0502020204030204" pitchFamily="34" charset="0"/>
              </a:rPr>
              <a:t>C</a:t>
            </a:r>
            <a:r>
              <a:rPr lang="en-US" sz="1400" dirty="0">
                <a:effectLst/>
                <a:latin typeface="Calibri" panose="020F0502020204030204" pitchFamily="34" charset="0"/>
                <a:ea typeface="Calibri" panose="020F0502020204030204" pitchFamily="34" charset="0"/>
              </a:rPr>
              <a:t>hanges to rent</a:t>
            </a:r>
          </a:p>
          <a:p>
            <a:pPr marL="285750" marR="0" indent="-285750">
              <a:spcBef>
                <a:spcPts val="0"/>
              </a:spcBef>
              <a:spcAft>
                <a:spcPts val="400"/>
              </a:spcAft>
              <a:buFont typeface="Arial" panose="020B0604020202020204" pitchFamily="34" charset="0"/>
              <a:buChar char="•"/>
            </a:pPr>
            <a:r>
              <a:rPr lang="en-US" dirty="0">
                <a:latin typeface="Calibri" panose="020F0502020204030204" pitchFamily="34" charset="0"/>
                <a:ea typeface="Calibri" panose="020F0502020204030204" pitchFamily="34" charset="0"/>
              </a:rPr>
              <a:t>Q</a:t>
            </a:r>
            <a:r>
              <a:rPr lang="en-US" sz="1400" dirty="0">
                <a:effectLst/>
                <a:latin typeface="Calibri" panose="020F0502020204030204" pitchFamily="34" charset="0"/>
                <a:ea typeface="Calibri" panose="020F0502020204030204" pitchFamily="34" charset="0"/>
              </a:rPr>
              <a:t>uestions about BB+ or financial policies</a:t>
            </a:r>
          </a:p>
          <a:p>
            <a:pPr marL="285750" marR="0" indent="-285750">
              <a:spcBef>
                <a:spcPts val="0"/>
              </a:spcBef>
              <a:spcAft>
                <a:spcPts val="400"/>
              </a:spcAft>
              <a:buFont typeface="Arial" panose="020B0604020202020204" pitchFamily="34" charset="0"/>
              <a:buChar char="•"/>
            </a:pPr>
            <a:r>
              <a:rPr lang="en-US" dirty="0">
                <a:latin typeface="Calibri" panose="020F0502020204030204" pitchFamily="34" charset="0"/>
                <a:ea typeface="Calibri" panose="020F0502020204030204" pitchFamily="34" charset="0"/>
              </a:rPr>
              <a:t>G</a:t>
            </a:r>
            <a:r>
              <a:rPr lang="en-US" sz="1400" dirty="0">
                <a:effectLst/>
                <a:latin typeface="Calibri" panose="020F0502020204030204" pitchFamily="34" charset="0"/>
                <a:ea typeface="Calibri" panose="020F0502020204030204" pitchFamily="34" charset="0"/>
              </a:rPr>
              <a:t>eneral C&amp;G management, etc.</a:t>
            </a:r>
          </a:p>
          <a:p>
            <a:pPr marL="457200" marR="0">
              <a:spcBef>
                <a:spcPts val="0"/>
              </a:spcBef>
              <a:spcAft>
                <a:spcPts val="0"/>
              </a:spcAft>
            </a:pPr>
            <a:endParaRPr lang="en-US" sz="1400" dirty="0">
              <a:effectLst/>
              <a:latin typeface="Calibri" panose="020F0502020204030204" pitchFamily="34" charset="0"/>
              <a:ea typeface="Calibri" panose="020F0502020204030204" pitchFamily="34" charset="0"/>
            </a:endParaRPr>
          </a:p>
        </p:txBody>
      </p:sp>
      <p:sp>
        <p:nvSpPr>
          <p:cNvPr id="3" name="Title 5">
            <a:extLst>
              <a:ext uri="{FF2B5EF4-FFF2-40B4-BE49-F238E27FC236}">
                <a16:creationId xmlns:a16="http://schemas.microsoft.com/office/drawing/2014/main" id="{B0EE4EE3-48A2-A0A9-DB52-9690B95543B2}"/>
              </a:ext>
            </a:extLst>
          </p:cNvPr>
          <p:cNvSpPr>
            <a:spLocks noGrp="1"/>
          </p:cNvSpPr>
          <p:nvPr>
            <p:ph type="title"/>
          </p:nvPr>
        </p:nvSpPr>
        <p:spPr>
          <a:xfrm>
            <a:off x="640079" y="640080"/>
            <a:ext cx="7772400" cy="393192"/>
          </a:xfrm>
        </p:spPr>
        <p:txBody>
          <a:bodyPr/>
          <a:lstStyle/>
          <a:p>
            <a:r>
              <a:rPr lang="en-US" dirty="0">
                <a:solidFill>
                  <a:srgbClr val="000000"/>
                </a:solidFill>
              </a:rPr>
              <a:t>Fund Manger Updates</a:t>
            </a:r>
          </a:p>
        </p:txBody>
      </p:sp>
    </p:spTree>
    <p:extLst>
      <p:ext uri="{BB962C8B-B14F-4D97-AF65-F5344CB8AC3E}">
        <p14:creationId xmlns:p14="http://schemas.microsoft.com/office/powerpoint/2010/main" val="3642887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body" idx="1"/>
          </p:nvPr>
        </p:nvSpPr>
        <p:spPr>
          <a:xfrm>
            <a:off x="576071" y="1879826"/>
            <a:ext cx="4822673" cy="1692771"/>
          </a:xfrm>
          <a:prstGeom prst="rect">
            <a:avLst/>
          </a:prstGeom>
          <a:noFill/>
          <a:ln>
            <a:noFill/>
          </a:ln>
        </p:spPr>
        <p:txBody>
          <a:bodyPr spcFirstLastPara="1" wrap="square" lIns="0" tIns="0" rIns="0" bIns="0" anchor="t" anchorCtr="0">
            <a:spAutoFit/>
          </a:bodyPr>
          <a:lstStyle/>
          <a:p>
            <a:pPr marL="284163" lvl="1" indent="-284163">
              <a:lnSpc>
                <a:spcPct val="100000"/>
              </a:lnSpc>
              <a:spcBef>
                <a:spcPts val="600"/>
              </a:spcBef>
              <a:spcAft>
                <a:spcPts val="600"/>
              </a:spcAft>
            </a:pPr>
            <a:r>
              <a:rPr lang="en-US" sz="2000" dirty="0">
                <a:latin typeface="+mj-lt"/>
              </a:rPr>
              <a:t>Next Research Unit Meeting: March 7</a:t>
            </a:r>
          </a:p>
          <a:p>
            <a:pPr marL="284163" lvl="1" indent="-284163">
              <a:lnSpc>
                <a:spcPct val="100000"/>
              </a:lnSpc>
              <a:spcBef>
                <a:spcPts val="600"/>
              </a:spcBef>
              <a:spcAft>
                <a:spcPts val="600"/>
              </a:spcAft>
            </a:pPr>
            <a:r>
              <a:rPr lang="en-US" sz="2000" dirty="0">
                <a:latin typeface="+mj-lt"/>
              </a:rPr>
              <a:t>Next Grand Rounds: February 23, 2024</a:t>
            </a:r>
          </a:p>
          <a:p>
            <a:pPr marL="285750" lvl="0" indent="-285750" algn="l" rtl="0">
              <a:spcBef>
                <a:spcPts val="600"/>
              </a:spcBef>
              <a:spcAft>
                <a:spcPts val="600"/>
              </a:spcAft>
              <a:buClr>
                <a:srgbClr val="58595B"/>
              </a:buClr>
              <a:buSzPts val="2000"/>
              <a:buFont typeface="Arial"/>
              <a:buChar char="•"/>
            </a:pPr>
            <a:r>
              <a:rPr lang="en-US" sz="2000" dirty="0">
                <a:latin typeface="+mj-lt"/>
              </a:rPr>
              <a:t>Prior monthly meeting agendas/slides are available on the </a:t>
            </a:r>
            <a:r>
              <a:rPr lang="en-US" sz="2000" u="sng" dirty="0">
                <a:solidFill>
                  <a:schemeClr val="hlink"/>
                </a:solidFill>
                <a:latin typeface="+mj-lt"/>
                <a:hlinkClick r:id="rId3"/>
              </a:rPr>
              <a:t>website</a:t>
            </a:r>
            <a:endParaRPr lang="en-US" sz="2000" u="sng" dirty="0">
              <a:solidFill>
                <a:schemeClr val="hlink"/>
              </a:solidFill>
              <a:latin typeface="+mj-lt"/>
            </a:endParaRPr>
          </a:p>
        </p:txBody>
      </p:sp>
      <p:sp>
        <p:nvSpPr>
          <p:cNvPr id="262" name="Google Shape;262;p2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46</a:t>
            </a:fld>
            <a:endParaRPr/>
          </a:p>
        </p:txBody>
      </p:sp>
      <p:sp>
        <p:nvSpPr>
          <p:cNvPr id="263" name="Google Shape;263;p2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latin typeface="+mj-lt"/>
              </a:rPr>
              <a:t>Upcoming Meetings/Events</a:t>
            </a:r>
            <a:endParaRPr dirty="0">
              <a:solidFill>
                <a:schemeClr val="tx1">
                  <a:lumMod val="50000"/>
                </a:schemeClr>
              </a:solidFill>
              <a:latin typeface="+mj-lt"/>
            </a:endParaRPr>
          </a:p>
        </p:txBody>
      </p:sp>
      <p:pic>
        <p:nvPicPr>
          <p:cNvPr id="264" name="Google Shape;264;p24"/>
          <p:cNvPicPr preferRelativeResize="0"/>
          <p:nvPr/>
        </p:nvPicPr>
        <p:blipFill rotWithShape="1">
          <a:blip r:embed="rId4">
            <a:alphaModFix/>
          </a:blip>
          <a:srcRect/>
          <a:stretch/>
        </p:blipFill>
        <p:spPr>
          <a:xfrm>
            <a:off x="5581514" y="1258277"/>
            <a:ext cx="2840110" cy="3414763"/>
          </a:xfrm>
          <a:prstGeom prst="rect">
            <a:avLst/>
          </a:prstGeom>
          <a:noFill/>
          <a:ln>
            <a:noFill/>
          </a:ln>
        </p:spPr>
      </p:pic>
      <p:sp>
        <p:nvSpPr>
          <p:cNvPr id="265" name="Google Shape;265;p24"/>
          <p:cNvSpPr/>
          <p:nvPr/>
        </p:nvSpPr>
        <p:spPr>
          <a:xfrm>
            <a:off x="5921327" y="4115022"/>
            <a:ext cx="1714304" cy="55801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3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rtl="0">
              <a:lnSpc>
                <a:spcPct val="100000"/>
              </a:lnSpc>
              <a:spcBef>
                <a:spcPts val="0"/>
              </a:spcBef>
              <a:spcAft>
                <a:spcPts val="0"/>
              </a:spcAft>
              <a:buClr>
                <a:srgbClr val="FFFFFF"/>
              </a:buClr>
              <a:buSzPts val="800"/>
              <a:buFont typeface="Helvetica Neue"/>
              <a:buNone/>
            </a:pPr>
            <a:fld id="{00000000-1234-1234-1234-123412341234}" type="slidenum">
              <a:rPr lang="en-US" sz="800" b="0" i="0" u="none" strike="noStrike" cap="none">
                <a:solidFill>
                  <a:srgbClr val="FFFFFF"/>
                </a:solidFill>
                <a:latin typeface="Helvetica Neue"/>
                <a:ea typeface="Helvetica Neue"/>
                <a:cs typeface="Helvetica Neue"/>
                <a:sym typeface="Helvetica Neue"/>
              </a:rPr>
              <a:t>47</a:t>
            </a:fld>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5" name="Google Shape;155;p4"/>
          <p:cNvSpPr txBox="1"/>
          <p:nvPr/>
        </p:nvSpPr>
        <p:spPr>
          <a:xfrm>
            <a:off x="265176" y="1479690"/>
            <a:ext cx="3717544" cy="3099280"/>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600"/>
              </a:spcAft>
              <a:buFont typeface="Arial" panose="020B0604020202020204" pitchFamily="34" charset="0"/>
              <a:buChar char="•"/>
            </a:pPr>
            <a:r>
              <a:rPr lang="en-US" sz="1600" dirty="0">
                <a:solidFill>
                  <a:srgbClr val="222222"/>
                </a:solidFill>
                <a:highlight>
                  <a:srgbClr val="FFFFFF"/>
                </a:highlight>
              </a:rPr>
              <a:t>If you signed up to receive your W2 electronically, you will receive an email letting you know when it is available for download in UCPath. </a:t>
            </a:r>
          </a:p>
          <a:p>
            <a:pPr marL="285750" lvl="0" indent="-285750" algn="l" rtl="0">
              <a:spcBef>
                <a:spcPts val="0"/>
              </a:spcBef>
              <a:buFont typeface="Arial" panose="020B0604020202020204" pitchFamily="34" charset="0"/>
              <a:buChar char="•"/>
            </a:pPr>
            <a:r>
              <a:rPr lang="en-US" sz="1600" dirty="0">
                <a:solidFill>
                  <a:srgbClr val="222222"/>
                </a:solidFill>
                <a:highlight>
                  <a:srgbClr val="FFFFFF"/>
                </a:highlight>
              </a:rPr>
              <a:t>UCLA will never email or text </a:t>
            </a:r>
          </a:p>
          <a:p>
            <a:pPr marL="287338" lvl="0" algn="l" rtl="0">
              <a:lnSpc>
                <a:spcPct val="115000"/>
              </a:lnSpc>
              <a:spcBef>
                <a:spcPts val="0"/>
              </a:spcBef>
              <a:spcAft>
                <a:spcPts val="600"/>
              </a:spcAft>
            </a:pPr>
            <a:r>
              <a:rPr lang="en-US" sz="1600" dirty="0">
                <a:solidFill>
                  <a:srgbClr val="222222"/>
                </a:solidFill>
                <a:highlight>
                  <a:srgbClr val="FFFFFF"/>
                </a:highlight>
              </a:rPr>
              <a:t>you your W2. </a:t>
            </a:r>
          </a:p>
          <a:p>
            <a:pPr marL="285750" lvl="0" indent="-285750" algn="l" rtl="0">
              <a:spcBef>
                <a:spcPts val="0"/>
              </a:spcBef>
              <a:buFont typeface="Arial" panose="020B0604020202020204" pitchFamily="34" charset="0"/>
              <a:buChar char="•"/>
            </a:pPr>
            <a:r>
              <a:rPr lang="en-US" sz="1600" dirty="0">
                <a:solidFill>
                  <a:srgbClr val="222222"/>
                </a:solidFill>
                <a:highlight>
                  <a:srgbClr val="FFFFFF"/>
                </a:highlight>
              </a:rPr>
              <a:t>If you did not sign up to receive</a:t>
            </a:r>
          </a:p>
          <a:p>
            <a:pPr marL="287338" lvl="0" algn="l" rtl="0">
              <a:spcBef>
                <a:spcPts val="0"/>
              </a:spcBef>
            </a:pPr>
            <a:r>
              <a:rPr lang="en-US" sz="1600" dirty="0">
                <a:solidFill>
                  <a:srgbClr val="222222"/>
                </a:solidFill>
                <a:highlight>
                  <a:srgbClr val="FFFFFF"/>
                </a:highlight>
              </a:rPr>
              <a:t>it electronically, it will be </a:t>
            </a:r>
          </a:p>
          <a:p>
            <a:pPr marL="287338" lvl="0" algn="l" rtl="0">
              <a:lnSpc>
                <a:spcPct val="115000"/>
              </a:lnSpc>
              <a:spcBef>
                <a:spcPts val="0"/>
              </a:spcBef>
              <a:spcAft>
                <a:spcPts val="600"/>
              </a:spcAft>
            </a:pPr>
            <a:r>
              <a:rPr lang="en-US" sz="1600" dirty="0">
                <a:solidFill>
                  <a:srgbClr val="222222"/>
                </a:solidFill>
                <a:highlight>
                  <a:srgbClr val="FFFFFF"/>
                </a:highlight>
              </a:rPr>
              <a:t>mailed. </a:t>
            </a:r>
            <a:endParaRPr sz="1600" dirty="0">
              <a:solidFill>
                <a:srgbClr val="222222"/>
              </a:solidFill>
              <a:highlight>
                <a:srgbClr val="FFFFFF"/>
              </a:highlight>
            </a:endParaRPr>
          </a:p>
          <a:p>
            <a:pPr marL="0" lvl="0" indent="0" algn="l" rtl="0">
              <a:spcBef>
                <a:spcPts val="0"/>
              </a:spcBef>
              <a:spcAft>
                <a:spcPts val="0"/>
              </a:spcAft>
              <a:buNone/>
            </a:pPr>
            <a:endParaRPr sz="1600" dirty="0"/>
          </a:p>
        </p:txBody>
      </p:sp>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5</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22624"/>
                </a:solidFill>
                <a:latin typeface="+mj-lt"/>
              </a:rPr>
              <a:t>W2’s</a:t>
            </a:r>
            <a:endParaRPr dirty="0">
              <a:solidFill>
                <a:srgbClr val="022624"/>
              </a:solidFill>
              <a:latin typeface="+mj-lt"/>
            </a:endParaRPr>
          </a:p>
        </p:txBody>
      </p:sp>
      <p:pic>
        <p:nvPicPr>
          <p:cNvPr id="3074" name="Picture 2" descr="https://www.centralresourceunit.ucla.edu/servlet/rtaImage?eid=ka05c000000C7I6&amp;feoid=00N1H00000BEWSO&amp;refid=0EM1H000001xk2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720" y="1816412"/>
            <a:ext cx="4896104" cy="207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57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6</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22624"/>
                </a:solidFill>
              </a:rPr>
              <a:t>Upcoming Holidays</a:t>
            </a:r>
            <a:endParaRPr dirty="0">
              <a:solidFill>
                <a:srgbClr val="022624"/>
              </a:solidFill>
              <a:latin typeface="+mj-lt"/>
            </a:endParaRPr>
          </a:p>
        </p:txBody>
      </p:sp>
      <p:sp>
        <p:nvSpPr>
          <p:cNvPr id="2" name="Rectangle 1"/>
          <p:cNvSpPr/>
          <p:nvPr/>
        </p:nvSpPr>
        <p:spPr>
          <a:xfrm>
            <a:off x="640079" y="1217533"/>
            <a:ext cx="7772400" cy="2831544"/>
          </a:xfrm>
          <a:prstGeom prst="rect">
            <a:avLst/>
          </a:prstGeom>
        </p:spPr>
        <p:txBody>
          <a:bodyPr wrap="square">
            <a:spAutoFit/>
          </a:bodyPr>
          <a:lstStyle/>
          <a:p>
            <a:pPr algn="ctr" fontAlgn="base">
              <a:spcAft>
                <a:spcPts val="1200"/>
              </a:spcAft>
            </a:pPr>
            <a:r>
              <a:rPr lang="en-US" sz="2400" b="1" dirty="0">
                <a:latin typeface="Arial" panose="020B0604020202020204" pitchFamily="34" charset="0"/>
              </a:rPr>
              <a:t>February 19, 2024 – President’s Day</a:t>
            </a:r>
          </a:p>
          <a:p>
            <a:pPr algn="ctr" fontAlgn="base">
              <a:spcAft>
                <a:spcPts val="1200"/>
              </a:spcAft>
            </a:pPr>
            <a:endParaRPr lang="en-US" sz="2400" b="1" dirty="0">
              <a:latin typeface="Arial" panose="020B0604020202020204" pitchFamily="34" charset="0"/>
            </a:endParaRPr>
          </a:p>
          <a:p>
            <a:pPr algn="ctr" fontAlgn="base">
              <a:spcAft>
                <a:spcPts val="1200"/>
              </a:spcAft>
            </a:pPr>
            <a:endParaRPr lang="en-US" sz="2000" dirty="0">
              <a:latin typeface="Arial" panose="020B0604020202020204" pitchFamily="34" charset="0"/>
            </a:endParaRPr>
          </a:p>
          <a:p>
            <a:pPr algn="ctr" fontAlgn="base">
              <a:spcAft>
                <a:spcPts val="1200"/>
              </a:spcAft>
            </a:pPr>
            <a:endParaRPr lang="en-US" sz="2000" dirty="0">
              <a:latin typeface="Arial" panose="020B0604020202020204" pitchFamily="34" charset="0"/>
            </a:endParaRPr>
          </a:p>
          <a:p>
            <a:pPr algn="ctr" fontAlgn="base">
              <a:spcAft>
                <a:spcPts val="1200"/>
              </a:spcAft>
            </a:pPr>
            <a:endParaRPr lang="en-US" sz="2000" dirty="0">
              <a:latin typeface="Arial" panose="020B0604020202020204" pitchFamily="34" charset="0"/>
            </a:endParaRPr>
          </a:p>
          <a:p>
            <a:pPr algn="ctr" fontAlgn="base">
              <a:spcAft>
                <a:spcPts val="1200"/>
              </a:spcAft>
            </a:pPr>
            <a:endParaRPr lang="en-US" sz="2000" dirty="0">
              <a:latin typeface="Arial" panose="020B0604020202020204" pitchFamily="34" charset="0"/>
            </a:endParaRPr>
          </a:p>
        </p:txBody>
      </p:sp>
      <p:pic>
        <p:nvPicPr>
          <p:cNvPr id="6" name="Picture 5" descr="A close-up of a couple of men&#10;&#10;Description automatically generated">
            <a:extLst>
              <a:ext uri="{FF2B5EF4-FFF2-40B4-BE49-F238E27FC236}">
                <a16:creationId xmlns:a16="http://schemas.microsoft.com/office/drawing/2014/main" id="{A0E5C22E-B9EB-5B31-7D61-67F4D8A076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55584" y="1837038"/>
            <a:ext cx="4428663" cy="2491123"/>
          </a:xfrm>
          <a:prstGeom prst="rect">
            <a:avLst/>
          </a:prstGeom>
        </p:spPr>
      </p:pic>
      <p:sp>
        <p:nvSpPr>
          <p:cNvPr id="7" name="TextBox 6">
            <a:extLst>
              <a:ext uri="{FF2B5EF4-FFF2-40B4-BE49-F238E27FC236}">
                <a16:creationId xmlns:a16="http://schemas.microsoft.com/office/drawing/2014/main" id="{4765BD80-73CB-6903-26EB-4C6B8EF91A81}"/>
              </a:ext>
            </a:extLst>
          </p:cNvPr>
          <p:cNvSpPr txBox="1"/>
          <p:nvPr/>
        </p:nvSpPr>
        <p:spPr>
          <a:xfrm>
            <a:off x="3784415" y="6777042"/>
            <a:ext cx="5999664" cy="230832"/>
          </a:xfrm>
          <a:prstGeom prst="rect">
            <a:avLst/>
          </a:prstGeom>
          <a:noFill/>
        </p:spPr>
        <p:txBody>
          <a:bodyPr wrap="square" rtlCol="0">
            <a:spAutoFit/>
          </a:bodyPr>
          <a:lstStyle/>
          <a:p>
            <a:r>
              <a:rPr lang="en-US" sz="900">
                <a:hlinkClick r:id="rId4" tooltip="https://apicciano.commons.gc.cuny.edu/2021/02/15/presidents-day-2021/"/>
              </a:rPr>
              <a:t>This Photo</a:t>
            </a:r>
            <a:r>
              <a:rPr lang="en-US" sz="900"/>
              <a:t> by Unknown Author is licensed under </a:t>
            </a:r>
            <a:r>
              <a:rPr lang="en-US" sz="900">
                <a:hlinkClick r:id="rId5" tooltip="https://creativecommons.org/licenses/by-nc-sa/3.0/"/>
              </a:rPr>
              <a:t>CC BY-SA-NC</a:t>
            </a:r>
            <a:endParaRPr lang="en-US"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1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7</a:t>
            </a:fld>
            <a:endParaRPr/>
          </a:p>
        </p:txBody>
      </p:sp>
      <p:sp>
        <p:nvSpPr>
          <p:cNvPr id="298" name="Google Shape;298;p12"/>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rgbClr val="022624"/>
                </a:solidFill>
                <a:latin typeface="Arial"/>
                <a:ea typeface="Arial"/>
                <a:cs typeface="Arial"/>
                <a:sym typeface="Arial"/>
              </a:rPr>
              <a:t>Research Day</a:t>
            </a:r>
            <a:endParaRPr dirty="0">
              <a:solidFill>
                <a:srgbClr val="022624"/>
              </a:solidFill>
              <a:latin typeface="Arial"/>
              <a:ea typeface="Arial"/>
              <a:cs typeface="Arial"/>
              <a:sym typeface="Arial"/>
            </a:endParaRPr>
          </a:p>
        </p:txBody>
      </p:sp>
      <p:sp>
        <p:nvSpPr>
          <p:cNvPr id="299" name="Google Shape;299;p12"/>
          <p:cNvSpPr txBox="1"/>
          <p:nvPr/>
        </p:nvSpPr>
        <p:spPr>
          <a:xfrm>
            <a:off x="640079" y="1382180"/>
            <a:ext cx="5218612" cy="33085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US" sz="1800" b="1" dirty="0"/>
              <a:t>2024 Meeting Information</a:t>
            </a:r>
            <a:endParaRPr sz="1800" b="1" dirty="0"/>
          </a:p>
          <a:p>
            <a:pPr marL="457200" lvl="0" indent="-317500">
              <a:spcAft>
                <a:spcPts val="600"/>
              </a:spcAft>
              <a:buSzPts val="1400"/>
              <a:buChar char="●"/>
            </a:pPr>
            <a:r>
              <a:rPr lang="en-US" sz="1600" dirty="0"/>
              <a:t>In-person at the California Endowment downtown</a:t>
            </a:r>
          </a:p>
          <a:p>
            <a:pPr marL="457200" lvl="0" indent="-317500" algn="l" rtl="0">
              <a:spcBef>
                <a:spcPts val="0"/>
              </a:spcBef>
              <a:spcAft>
                <a:spcPts val="600"/>
              </a:spcAft>
              <a:buSzPts val="1400"/>
              <a:buChar char="●"/>
            </a:pPr>
            <a:r>
              <a:rPr lang="en-US" sz="1600" dirty="0"/>
              <a:t>Wednesday, May 22, 2024</a:t>
            </a:r>
          </a:p>
          <a:p>
            <a:pPr marL="457200" lvl="0" indent="-317500" algn="l" rtl="0">
              <a:spcBef>
                <a:spcPts val="0"/>
              </a:spcBef>
              <a:spcAft>
                <a:spcPts val="600"/>
              </a:spcAft>
              <a:buSzPts val="1400"/>
              <a:buChar char="●"/>
            </a:pPr>
            <a:r>
              <a:rPr lang="en-US" sz="1600" dirty="0"/>
              <a:t>Keynote Speaker: Dr. Tony Kuo</a:t>
            </a:r>
          </a:p>
          <a:p>
            <a:pPr marL="457200" lvl="0" indent="-317500" algn="l" rtl="0">
              <a:spcBef>
                <a:spcPts val="0"/>
              </a:spcBef>
              <a:spcAft>
                <a:spcPts val="600"/>
              </a:spcAft>
              <a:buSzPts val="1400"/>
              <a:buChar char="●"/>
            </a:pPr>
            <a:endParaRPr lang="en-US" sz="500" dirty="0"/>
          </a:p>
          <a:p>
            <a:pPr marL="457200" lvl="0" indent="-317500" algn="l" rtl="0">
              <a:spcBef>
                <a:spcPts val="0"/>
              </a:spcBef>
              <a:spcAft>
                <a:spcPts val="600"/>
              </a:spcAft>
              <a:buSzPts val="1400"/>
              <a:buChar char="●"/>
            </a:pPr>
            <a:endParaRPr sz="500" dirty="0"/>
          </a:p>
          <a:p>
            <a:pPr marL="0" lvl="0" indent="0" algn="l" rtl="0">
              <a:spcBef>
                <a:spcPts val="0"/>
              </a:spcBef>
              <a:spcAft>
                <a:spcPts val="600"/>
              </a:spcAft>
              <a:buNone/>
            </a:pPr>
            <a:r>
              <a:rPr lang="en-US" sz="1800" b="1" dirty="0"/>
              <a:t>Abstract Submissions</a:t>
            </a:r>
            <a:endParaRPr sz="1800" b="1" dirty="0"/>
          </a:p>
          <a:p>
            <a:pPr marL="457200" lvl="0" indent="-317500" algn="l" rtl="0">
              <a:spcBef>
                <a:spcPts val="0"/>
              </a:spcBef>
              <a:spcAft>
                <a:spcPts val="600"/>
              </a:spcAft>
              <a:buSzPts val="1400"/>
              <a:buChar char="●"/>
            </a:pPr>
            <a:r>
              <a:rPr lang="en-US" sz="1600" dirty="0">
                <a:hlinkClick r:id="rId3"/>
              </a:rPr>
              <a:t>Submission Guidelines</a:t>
            </a:r>
            <a:r>
              <a:rPr lang="en-US" sz="1600" u="sng" dirty="0">
                <a:hlinkClick r:id="rId3"/>
              </a:rPr>
              <a:t> </a:t>
            </a:r>
            <a:r>
              <a:rPr lang="en-US" sz="1600" dirty="0"/>
              <a:t>and other info can be found on our </a:t>
            </a:r>
            <a:r>
              <a:rPr lang="en-US" sz="1600" dirty="0">
                <a:hlinkClick r:id="rId4"/>
              </a:rPr>
              <a:t>website</a:t>
            </a:r>
            <a:endParaRPr lang="en-US" sz="1600" dirty="0"/>
          </a:p>
          <a:p>
            <a:pPr marL="457200" lvl="0" indent="-317500" algn="l" rtl="0">
              <a:spcBef>
                <a:spcPts val="0"/>
              </a:spcBef>
              <a:spcAft>
                <a:spcPts val="600"/>
              </a:spcAft>
              <a:buSzPts val="1400"/>
              <a:buChar char="●"/>
            </a:pPr>
            <a:r>
              <a:rPr lang="en-US" sz="1600" dirty="0"/>
              <a:t>Abstracts must be submitted via the </a:t>
            </a:r>
            <a:r>
              <a:rPr lang="en-US" sz="1600" dirty="0">
                <a:hlinkClick r:id="rId5"/>
              </a:rPr>
              <a:t>Submission Portal</a:t>
            </a:r>
            <a:r>
              <a:rPr lang="en-US" sz="1600" dirty="0"/>
              <a:t> by April 15, 2024 </a:t>
            </a:r>
            <a:endParaRPr b="1" dirty="0"/>
          </a:p>
        </p:txBody>
      </p:sp>
      <p:pic>
        <p:nvPicPr>
          <p:cNvPr id="2" name="Picture 4">
            <a:extLst>
              <a:ext uri="{FF2B5EF4-FFF2-40B4-BE49-F238E27FC236}">
                <a16:creationId xmlns:a16="http://schemas.microsoft.com/office/drawing/2014/main" id="{4F0032FC-84E1-67DC-E451-50559E31FD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3440" b="13440"/>
          <a:stretch>
            <a:fillRect/>
          </a:stretch>
        </p:blipFill>
        <p:spPr bwMode="auto">
          <a:xfrm>
            <a:off x="5858691" y="1382180"/>
            <a:ext cx="2556647" cy="1402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descr="A person and person standing at a podium in front of a large screen&#10;&#10;Description automatically generated">
            <a:extLst>
              <a:ext uri="{FF2B5EF4-FFF2-40B4-BE49-F238E27FC236}">
                <a16:creationId xmlns:a16="http://schemas.microsoft.com/office/drawing/2014/main" id="{0575BB46-8A04-471F-D159-24A682F04D19}"/>
              </a:ext>
            </a:extLst>
          </p:cNvPr>
          <p:cNvPicPr>
            <a:picLocks noChangeAspect="1"/>
          </p:cNvPicPr>
          <p:nvPr/>
        </p:nvPicPr>
        <p:blipFill rotWithShape="1">
          <a:blip r:embed="rId7"/>
          <a:srcRect l="2667" t="11608" r="7409" b="8686"/>
          <a:stretch/>
        </p:blipFill>
        <p:spPr>
          <a:xfrm>
            <a:off x="5858692" y="2895724"/>
            <a:ext cx="2580528" cy="1715466"/>
          </a:xfrm>
          <a:prstGeom prst="rect">
            <a:avLst/>
          </a:prstGeom>
        </p:spPr>
      </p:pic>
    </p:spTree>
    <p:extLst>
      <p:ext uri="{BB962C8B-B14F-4D97-AF65-F5344CB8AC3E}">
        <p14:creationId xmlns:p14="http://schemas.microsoft.com/office/powerpoint/2010/main" val="1845076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026" name="Picture 2" descr="A headshot of Bruno Lewin, MD, DTMH">
            <a:extLst>
              <a:ext uri="{FF2B5EF4-FFF2-40B4-BE49-F238E27FC236}">
                <a16:creationId xmlns:a16="http://schemas.microsoft.com/office/drawing/2014/main" id="{CCA75B39-166B-644B-2B93-9F334BFEA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472"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rPr>
              <a:t>Grand Rounds</a:t>
            </a:r>
            <a:endParaRPr dirty="0">
              <a:solidFill>
                <a:schemeClr val="tx1">
                  <a:lumMod val="50000"/>
                </a:schemeClr>
              </a:solidFill>
              <a:latin typeface="+mj-lt"/>
            </a:endParaRPr>
          </a:p>
        </p:txBody>
      </p:sp>
      <p:sp>
        <p:nvSpPr>
          <p:cNvPr id="6" name="Rectangle 5"/>
          <p:cNvSpPr/>
          <p:nvPr/>
        </p:nvSpPr>
        <p:spPr>
          <a:xfrm>
            <a:off x="0" y="0"/>
            <a:ext cx="4955059" cy="5143500"/>
          </a:xfrm>
          <a:prstGeom prst="rect">
            <a:avLst/>
          </a:prstGeom>
          <a:solidFill>
            <a:srgbClr val="015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96073" y="210065"/>
            <a:ext cx="6002603" cy="470792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7352" y="1046157"/>
            <a:ext cx="4633784" cy="2900794"/>
          </a:xfrm>
          <a:prstGeom prst="rect">
            <a:avLst/>
          </a:prstGeom>
        </p:spPr>
        <p:txBody>
          <a:bodyPr wrap="square">
            <a:spAutoFit/>
          </a:bodyPr>
          <a:lstStyle/>
          <a:p>
            <a:pPr algn="ctr" eaLnBrk="0" fontAlgn="base" hangingPunct="0">
              <a:spcBef>
                <a:spcPct val="0"/>
              </a:spcBef>
              <a:spcAft>
                <a:spcPts val="1200"/>
              </a:spcAft>
              <a:buClrTx/>
            </a:pPr>
            <a:r>
              <a:rPr lang="en-US" altLang="en-US" sz="2800" b="1" dirty="0">
                <a:solidFill>
                  <a:schemeClr val="bg1"/>
                </a:solidFill>
                <a:latin typeface="Arial" panose="020B0604020202020204" pitchFamily="34" charset="0"/>
                <a:ea typeface="Calibri" panose="020F0502020204030204" pitchFamily="34" charset="0"/>
              </a:rPr>
              <a:t>February Grand Rounds</a:t>
            </a:r>
          </a:p>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Friday, February 23, 2024</a:t>
            </a:r>
          </a:p>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12:00pm-1:00pm</a:t>
            </a:r>
          </a:p>
          <a:p>
            <a:pPr algn="ctr" eaLnBrk="0" fontAlgn="base" hangingPunct="0">
              <a:spcBef>
                <a:spcPct val="0"/>
              </a:spcBef>
              <a:spcAft>
                <a:spcPts val="1200"/>
              </a:spcAft>
              <a:buClrTx/>
            </a:pPr>
            <a:endParaRPr lang="en-US" altLang="en-US" sz="500" b="1" dirty="0">
              <a:solidFill>
                <a:schemeClr val="bg1"/>
              </a:solidFill>
              <a:latin typeface="Arial" panose="020B0604020202020204" pitchFamily="34" charset="0"/>
              <a:ea typeface="Calibri" panose="020F0502020204030204" pitchFamily="34" charset="0"/>
            </a:endParaRPr>
          </a:p>
          <a:p>
            <a:pPr algn="ctr" eaLnBrk="0" fontAlgn="base" hangingPunct="0">
              <a:spcBef>
                <a:spcPct val="0"/>
              </a:spcBef>
              <a:spcAft>
                <a:spcPts val="300"/>
              </a:spcAft>
              <a:buClrTx/>
            </a:pPr>
            <a:r>
              <a:rPr lang="en-US" altLang="en-US" sz="2400" b="1" dirty="0">
                <a:solidFill>
                  <a:schemeClr val="bg1"/>
                </a:solidFill>
                <a:latin typeface="Arial" panose="020B0604020202020204" pitchFamily="34" charset="0"/>
                <a:ea typeface="Calibri" panose="020F0502020204030204" pitchFamily="34" charset="0"/>
              </a:rPr>
              <a:t>Dr. Bruno Lewin</a:t>
            </a:r>
          </a:p>
          <a:p>
            <a:pPr algn="ctr" eaLnBrk="0" fontAlgn="base" hangingPunct="0">
              <a:spcBef>
                <a:spcPct val="0"/>
              </a:spcBef>
              <a:spcAft>
                <a:spcPts val="300"/>
              </a:spcAft>
              <a:buClrTx/>
            </a:pPr>
            <a:r>
              <a:rPr lang="en-US" sz="2000" dirty="0">
                <a:solidFill>
                  <a:schemeClr val="bg1"/>
                </a:solidFill>
                <a:effectLst/>
                <a:latin typeface="Calibri" panose="020F0502020204030204" pitchFamily="34" charset="0"/>
                <a:ea typeface="Calibri" panose="020F0502020204030204" pitchFamily="34" charset="0"/>
              </a:rPr>
              <a:t>Global Health is Local Health – Latent TB, Hepatitis B and Chagas Disease</a:t>
            </a:r>
            <a:endParaRPr lang="en-US" altLang="en-US" sz="2000" b="1" dirty="0">
              <a:solidFill>
                <a:schemeClr val="bg1"/>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6108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AC61C2-58A1-33DB-3E06-D2128DB7F1A4}"/>
              </a:ext>
            </a:extLst>
          </p:cNvPr>
          <p:cNvSpPr>
            <a:spLocks noGrp="1"/>
          </p:cNvSpPr>
          <p:nvPr>
            <p:ph type="sldNum" idx="12"/>
          </p:nvPr>
        </p:nvSpPr>
        <p:spPr>
          <a:xfrm>
            <a:off x="8421624" y="4754880"/>
            <a:ext cx="457200" cy="365760"/>
          </a:xfrm>
        </p:spPr>
        <p:txBody>
          <a:bodyPr wrap="square" anchor="t">
            <a:normAutofit/>
          </a:bodyPr>
          <a:lstStyle/>
          <a:p>
            <a:pPr>
              <a:lnSpc>
                <a:spcPct val="90000"/>
              </a:lnSpc>
              <a:spcAft>
                <a:spcPts val="600"/>
              </a:spcAft>
            </a:pPr>
            <a:fld id="{00000000-1234-1234-1234-123412341234}" type="slidenum">
              <a:rPr lang="en-US" sz="200" smtClean="0"/>
              <a:pPr>
                <a:lnSpc>
                  <a:spcPct val="90000"/>
                </a:lnSpc>
                <a:spcAft>
                  <a:spcPts val="600"/>
                </a:spcAft>
              </a:pPr>
              <a:t>9</a:t>
            </a:fld>
            <a:endParaRPr lang="en-US" sz="200"/>
          </a:p>
        </p:txBody>
      </p:sp>
      <p:sp>
        <p:nvSpPr>
          <p:cNvPr id="13" name="Text Placeholder 2">
            <a:extLst>
              <a:ext uri="{FF2B5EF4-FFF2-40B4-BE49-F238E27FC236}">
                <a16:creationId xmlns:a16="http://schemas.microsoft.com/office/drawing/2014/main" id="{3F7A2B19-81EA-B0DA-F77F-7C7BC7180E03}"/>
              </a:ext>
            </a:extLst>
          </p:cNvPr>
          <p:cNvSpPr>
            <a:spLocks noGrp="1"/>
          </p:cNvSpPr>
          <p:nvPr>
            <p:ph type="body" idx="1"/>
          </p:nvPr>
        </p:nvSpPr>
        <p:spPr>
          <a:xfrm>
            <a:off x="470535" y="1125855"/>
            <a:ext cx="4952999" cy="3539430"/>
          </a:xfrm>
        </p:spPr>
        <p:txBody>
          <a:bodyPr/>
          <a:lstStyle/>
          <a:p>
            <a:pPr marL="514350" indent="-285750">
              <a:spcBef>
                <a:spcPts val="1200"/>
              </a:spcBef>
              <a:buFont typeface="Arial" panose="020B0604020202020204" pitchFamily="34" charset="0"/>
              <a:buChar char="•"/>
            </a:pPr>
            <a:r>
              <a:rPr lang="en-US" sz="1800" dirty="0"/>
              <a:t>Chris Ashikyan is your point of contact for all outgoing proposals</a:t>
            </a:r>
          </a:p>
          <a:p>
            <a:pPr marL="514350" indent="-285750">
              <a:spcBef>
                <a:spcPts val="1200"/>
              </a:spcBef>
              <a:buFont typeface="Arial" panose="020B0604020202020204" pitchFamily="34" charset="0"/>
              <a:buChar char="•"/>
            </a:pPr>
            <a:r>
              <a:rPr lang="en-US" sz="1800" dirty="0"/>
              <a:t>You must include a </a:t>
            </a:r>
            <a:r>
              <a:rPr lang="en-US" sz="1800" dirty="0">
                <a:hlinkClick r:id="rId2"/>
              </a:rPr>
              <a:t>Proposal Intake Form</a:t>
            </a:r>
            <a:r>
              <a:rPr lang="en-US" sz="1800" dirty="0"/>
              <a:t> when you contact Chris</a:t>
            </a:r>
          </a:p>
          <a:p>
            <a:pPr marL="514350" indent="-285750">
              <a:spcBef>
                <a:spcPts val="1200"/>
              </a:spcBef>
              <a:buFont typeface="Arial" panose="020B0604020202020204" pitchFamily="34" charset="0"/>
              <a:buChar char="•"/>
            </a:pPr>
            <a:r>
              <a:rPr lang="en-US" sz="1800" dirty="0"/>
              <a:t>Plan to submit to OCGA by COB on the </a:t>
            </a:r>
            <a:r>
              <a:rPr lang="en-US" sz="1800" b="1" dirty="0">
                <a:solidFill>
                  <a:srgbClr val="FF0000"/>
                </a:solidFill>
              </a:rPr>
              <a:t>6</a:t>
            </a:r>
            <a:r>
              <a:rPr lang="en-US" sz="1800" b="1" baseline="30000" dirty="0">
                <a:solidFill>
                  <a:srgbClr val="FF0000"/>
                </a:solidFill>
              </a:rPr>
              <a:t>th</a:t>
            </a:r>
            <a:r>
              <a:rPr lang="en-US" sz="1800" b="1" dirty="0">
                <a:solidFill>
                  <a:srgbClr val="FF0000"/>
                </a:solidFill>
              </a:rPr>
              <a:t> business day </a:t>
            </a:r>
            <a:r>
              <a:rPr lang="en-US" sz="1800" dirty="0"/>
              <a:t>prior to deadline</a:t>
            </a:r>
          </a:p>
          <a:p>
            <a:pPr marL="514350" indent="-285750">
              <a:spcBef>
                <a:spcPts val="1200"/>
              </a:spcBef>
              <a:buFont typeface="Arial" panose="020B0604020202020204" pitchFamily="34" charset="0"/>
              <a:buChar char="•"/>
            </a:pPr>
            <a:r>
              <a:rPr lang="en-US" sz="1800" dirty="0"/>
              <a:t>Aim to submit a complete proposal, not just minimum documents required</a:t>
            </a:r>
          </a:p>
          <a:p>
            <a:pPr marL="514350" indent="-285750">
              <a:spcBef>
                <a:spcPts val="1200"/>
              </a:spcBef>
              <a:buFont typeface="Arial" panose="020B0604020202020204" pitchFamily="34" charset="0"/>
              <a:buChar char="•"/>
            </a:pPr>
            <a:r>
              <a:rPr lang="en-US" sz="1800" dirty="0"/>
              <a:t>If you are the lead investigator, proposal must be submitted through Fam Med</a:t>
            </a:r>
          </a:p>
        </p:txBody>
      </p:sp>
      <p:pic>
        <p:nvPicPr>
          <p:cNvPr id="8" name="Graphic 7" descr="Comment Important outline">
            <a:extLst>
              <a:ext uri="{FF2B5EF4-FFF2-40B4-BE49-F238E27FC236}">
                <a16:creationId xmlns:a16="http://schemas.microsoft.com/office/drawing/2014/main" id="{65233855-B448-7CAB-7A06-8E4611FD5B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3807" y="1463040"/>
            <a:ext cx="3108960" cy="3108960"/>
          </a:xfrm>
          <a:prstGeom prst="rect">
            <a:avLst/>
          </a:prstGeom>
          <a:ln>
            <a:noFill/>
          </a:ln>
        </p:spPr>
      </p:pic>
      <p:sp>
        <p:nvSpPr>
          <p:cNvPr id="5" name="Title 4">
            <a:extLst>
              <a:ext uri="{FF2B5EF4-FFF2-40B4-BE49-F238E27FC236}">
                <a16:creationId xmlns:a16="http://schemas.microsoft.com/office/drawing/2014/main" id="{314C9937-8EEA-B26E-9A72-D9E37B69A66D}"/>
              </a:ext>
            </a:extLst>
          </p:cNvPr>
          <p:cNvSpPr>
            <a:spLocks noGrp="1"/>
          </p:cNvSpPr>
          <p:nvPr>
            <p:ph type="title"/>
          </p:nvPr>
        </p:nvSpPr>
        <p:spPr>
          <a:xfrm>
            <a:off x="640079" y="640080"/>
            <a:ext cx="7772400" cy="393192"/>
          </a:xfrm>
        </p:spPr>
        <p:txBody>
          <a:bodyPr wrap="square" anchor="b">
            <a:normAutofit/>
          </a:bodyPr>
          <a:lstStyle/>
          <a:p>
            <a:r>
              <a:rPr lang="en-US" dirty="0">
                <a:solidFill>
                  <a:srgbClr val="000000"/>
                </a:solidFill>
              </a:rPr>
              <a:t>Outgoing Proposals</a:t>
            </a:r>
          </a:p>
        </p:txBody>
      </p:sp>
      <p:sp>
        <p:nvSpPr>
          <p:cNvPr id="2" name="TextBox 1">
            <a:extLst>
              <a:ext uri="{FF2B5EF4-FFF2-40B4-BE49-F238E27FC236}">
                <a16:creationId xmlns:a16="http://schemas.microsoft.com/office/drawing/2014/main" id="{0B367C4A-D0F8-DDA7-0984-E5D114F55842}"/>
              </a:ext>
            </a:extLst>
          </p:cNvPr>
          <p:cNvSpPr txBox="1"/>
          <p:nvPr/>
        </p:nvSpPr>
        <p:spPr>
          <a:xfrm>
            <a:off x="5928487" y="2166620"/>
            <a:ext cx="1879600" cy="1231106"/>
          </a:xfrm>
          <a:prstGeom prst="rect">
            <a:avLst/>
          </a:prstGeom>
          <a:solidFill>
            <a:schemeClr val="bg1"/>
          </a:solidFill>
        </p:spPr>
        <p:txBody>
          <a:bodyPr wrap="square" rtlCol="0">
            <a:spAutoFit/>
          </a:bodyPr>
          <a:lstStyle/>
          <a:p>
            <a:pPr algn="ctr"/>
            <a:r>
              <a:rPr lang="en-US" sz="2800" dirty="0">
                <a:solidFill>
                  <a:srgbClr val="FF0000"/>
                </a:solidFill>
                <a:latin typeface="Britannic Bold" panose="020B0903060703020204" pitchFamily="34" charset="0"/>
              </a:rPr>
              <a:t>SIX</a:t>
            </a:r>
            <a:r>
              <a:rPr lang="en-US" sz="2000" dirty="0">
                <a:solidFill>
                  <a:srgbClr val="FF0000"/>
                </a:solidFill>
              </a:rPr>
              <a:t> is the new </a:t>
            </a:r>
            <a:r>
              <a:rPr lang="en-US" sz="2800" dirty="0">
                <a:solidFill>
                  <a:srgbClr val="FF0000"/>
                </a:solidFill>
                <a:latin typeface="Britannic Bold" panose="020B0903060703020204" pitchFamily="34" charset="0"/>
              </a:rPr>
              <a:t>FIVE</a:t>
            </a:r>
          </a:p>
          <a:p>
            <a:pPr algn="ctr"/>
            <a:r>
              <a:rPr lang="en-US" sz="1800" dirty="0">
                <a:solidFill>
                  <a:srgbClr val="FF0000"/>
                </a:solidFill>
              </a:rPr>
              <a:t>(business days)</a:t>
            </a:r>
          </a:p>
        </p:txBody>
      </p:sp>
    </p:spTree>
    <p:extLst>
      <p:ext uri="{BB962C8B-B14F-4D97-AF65-F5344CB8AC3E}">
        <p14:creationId xmlns:p14="http://schemas.microsoft.com/office/powerpoint/2010/main" val="3114575612"/>
      </p:ext>
    </p:extLst>
  </p:cSld>
  <p:clrMapOvr>
    <a:masterClrMapping/>
  </p:clrMapOvr>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presentation-03">
  <a:themeElements>
    <a:clrScheme name="Brand-03-colors">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0" tIns="0" rIns="0" bIns="0" rtlCol="0">
        <a:spAutoFit/>
      </a:bodyPr>
      <a:lstStyle>
        <a:defPPr algn="l">
          <a:defRPr dirty="0" err="1"/>
        </a:defPPr>
      </a:lstStyle>
    </a:txDef>
  </a:objectDefaults>
  <a:extraClrSchemeLst/>
  <a:extLst>
    <a:ext uri="{05A4C25C-085E-4340-85A3-A5531E510DB2}">
      <thm15:themeFamily xmlns:thm15="http://schemas.microsoft.com/office/thememl/2012/main" name="Presentation3" id="{FF94B02A-2196-E347-8930-A38EB2C520A5}" vid="{5B06DE9E-C516-1F48-869A-6B2A2C860E0E}"/>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27195</TotalTime>
  <Words>3115</Words>
  <Application>Microsoft Office PowerPoint</Application>
  <PresentationFormat>On-screen Show (16:9)</PresentationFormat>
  <Paragraphs>499</Paragraphs>
  <Slides>47</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47</vt:i4>
      </vt:variant>
    </vt:vector>
  </HeadingPairs>
  <TitlesOfParts>
    <vt:vector size="63" baseType="lpstr">
      <vt:lpstr>Roboto</vt:lpstr>
      <vt:lpstr>Helvetica</vt:lpstr>
      <vt:lpstr>Arial</vt:lpstr>
      <vt:lpstr>Courier New</vt:lpstr>
      <vt:lpstr>Helvetica Neue</vt:lpstr>
      <vt:lpstr>Helvetica Regular</vt:lpstr>
      <vt:lpstr>Britannic Bold</vt:lpstr>
      <vt:lpstr>EB Garamond</vt:lpstr>
      <vt:lpstr>Wingdings</vt:lpstr>
      <vt:lpstr>Symbol</vt:lpstr>
      <vt:lpstr>Calibri</vt:lpstr>
      <vt:lpstr>Verdana</vt:lpstr>
      <vt:lpstr>presentation-01-dark</vt:lpstr>
      <vt:lpstr>presentation-02</vt:lpstr>
      <vt:lpstr>1_presentation-02</vt:lpstr>
      <vt:lpstr>presentation-03</vt:lpstr>
      <vt:lpstr>PowerPoint Presentation</vt:lpstr>
      <vt:lpstr>Recently Submitted Proposals (since December)</vt:lpstr>
      <vt:lpstr>Recently Processed Awards (since December)</vt:lpstr>
      <vt:lpstr>PowerPoint Presentation</vt:lpstr>
      <vt:lpstr>W2’s</vt:lpstr>
      <vt:lpstr>Upcoming Holidays</vt:lpstr>
      <vt:lpstr>Research Day</vt:lpstr>
      <vt:lpstr>Grand Rounds</vt:lpstr>
      <vt:lpstr>Outgoing Proposals</vt:lpstr>
      <vt:lpstr>PowerPoint Presentation</vt:lpstr>
      <vt:lpstr>PowerPoint Presentation</vt:lpstr>
      <vt:lpstr>2023 BRIMR Data for Rankings</vt:lpstr>
      <vt:lpstr>BRIMR Historical Rankings</vt:lpstr>
      <vt:lpstr>PowerPoint Presentation</vt:lpstr>
      <vt:lpstr>PowerPoint Presentation</vt:lpstr>
      <vt:lpstr>PowerPoint Presentation</vt:lpstr>
      <vt:lpstr>PowerPoint Presentation</vt:lpstr>
      <vt:lpstr>PowerPoint Presentation</vt:lpstr>
      <vt:lpstr>Potential Federal Government Shutdown </vt:lpstr>
      <vt:lpstr>PowerPoint Presentation</vt:lpstr>
      <vt:lpstr>PowerPoint Presentation</vt:lpstr>
      <vt:lpstr>PowerPoint Presentation</vt:lpstr>
      <vt:lpstr>Revised NIH Salary Cap</vt:lpstr>
      <vt:lpstr>Funding Opportunities</vt:lpstr>
      <vt:lpstr>BruinBuy Plus</vt:lpstr>
      <vt:lpstr>BruinBuy Plus</vt:lpstr>
      <vt:lpstr>BruinBuy Plus</vt:lpstr>
      <vt:lpstr>  Vendor Catalogs</vt:lpstr>
      <vt:lpstr>Purchasing and Payment Forms</vt:lpstr>
      <vt:lpstr>There are two ways to pay for food/catering:</vt:lpstr>
      <vt:lpstr>Purchase Order for Catering/Entertainment</vt:lpstr>
      <vt:lpstr>Purchase Order for Catering/Entertainment</vt:lpstr>
      <vt:lpstr>Purchase Order for Catering/Entertainment</vt:lpstr>
      <vt:lpstr>Paying with Personal Credit Card</vt:lpstr>
      <vt:lpstr>Entertainment / Catering Important Links</vt:lpstr>
      <vt:lpstr>Purchasing and Payment Forms</vt:lpstr>
      <vt:lpstr>Direct Pay Form</vt:lpstr>
      <vt:lpstr>Direct Pay Procedure</vt:lpstr>
      <vt:lpstr>Utility Object Codes (Direct Pay)</vt:lpstr>
      <vt:lpstr>Invoice Submissions – For PO’s only</vt:lpstr>
      <vt:lpstr>BruinBuy Plus Training</vt:lpstr>
      <vt:lpstr>Fund Manger Updates</vt:lpstr>
      <vt:lpstr>Fund Manger Updates</vt:lpstr>
      <vt:lpstr>Fund Manger Updates</vt:lpstr>
      <vt:lpstr>Fund Manger Updates</vt:lpstr>
      <vt:lpstr>Upcoming Meetings/Events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229</cp:revision>
  <dcterms:created xsi:type="dcterms:W3CDTF">2022-06-02T00:23:03Z</dcterms:created>
  <dcterms:modified xsi:type="dcterms:W3CDTF">2024-02-01T20:12:55Z</dcterms:modified>
</cp:coreProperties>
</file>