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7" r:id="rId3"/>
  </p:sldMasterIdLst>
  <p:notesMasterIdLst>
    <p:notesMasterId r:id="rId31"/>
  </p:notesMasterIdLst>
  <p:sldIdLst>
    <p:sldId id="256" r:id="rId4"/>
    <p:sldId id="289" r:id="rId5"/>
    <p:sldId id="291" r:id="rId6"/>
    <p:sldId id="273" r:id="rId7"/>
    <p:sldId id="274" r:id="rId8"/>
    <p:sldId id="275" r:id="rId9"/>
    <p:sldId id="257" r:id="rId10"/>
    <p:sldId id="285" r:id="rId11"/>
    <p:sldId id="287" r:id="rId12"/>
    <p:sldId id="280" r:id="rId13"/>
    <p:sldId id="282" r:id="rId14"/>
    <p:sldId id="290" r:id="rId15"/>
    <p:sldId id="258" r:id="rId16"/>
    <p:sldId id="296" r:id="rId17"/>
    <p:sldId id="297" r:id="rId18"/>
    <p:sldId id="259" r:id="rId19"/>
    <p:sldId id="294" r:id="rId20"/>
    <p:sldId id="288" r:id="rId21"/>
    <p:sldId id="260" r:id="rId22"/>
    <p:sldId id="295" r:id="rId23"/>
    <p:sldId id="278" r:id="rId24"/>
    <p:sldId id="293" r:id="rId25"/>
    <p:sldId id="261" r:id="rId26"/>
    <p:sldId id="263" r:id="rId27"/>
    <p:sldId id="292" r:id="rId28"/>
    <p:sldId id="271" r:id="rId29"/>
    <p:sldId id="272" r:id="rId30"/>
  </p:sldIdLst>
  <p:sldSz cx="9144000" cy="5143500" type="screen16x9"/>
  <p:notesSz cx="6858000" cy="9144000"/>
  <p:embeddedFontLst>
    <p:embeddedFont>
      <p:font typeface="Helvetica Neue" panose="020B0604020202020204" charset="0"/>
      <p:regular r:id="rId32"/>
      <p:bold r:id="rId33"/>
      <p:italic r:id="rId34"/>
      <p:boldItalic r:id="rId35"/>
    </p:embeddedFont>
    <p:embeddedFont>
      <p:font typeface="Roboto" panose="020B0604020202020204" charset="0"/>
      <p:regular r:id="rId36"/>
      <p:bold r:id="rId37"/>
      <p:italic r:id="rId38"/>
      <p:boldItalic r:id="rId39"/>
    </p:embeddedFont>
    <p:embeddedFont>
      <p:font typeface="Helvetica" panose="020B0604020202020204" pitchFamily="34" charset="0"/>
      <p:regular r:id="rId40"/>
      <p:bold r:id="rId41"/>
      <p:italic r:id="rId42"/>
      <p:boldItalic r:id="rId43"/>
    </p:embeddedFont>
    <p:embeddedFont>
      <p:font typeface="Source Sans Pro" panose="020B050303040302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IQWtj1xtR1O4eVgep4g6VQik9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ABA"/>
    <a:srgbClr val="F9ABA2"/>
    <a:srgbClr val="BDE3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4DB4C-8F9F-4031-8EC6-0B126F8A54F6}">
  <a:tblStyle styleId="{4F34DB4C-8F9F-4031-8EC6-0B126F8A54F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36" autoAdjust="0"/>
    <p:restoredTop sz="94660"/>
  </p:normalViewPr>
  <p:slideViewPr>
    <p:cSldViewPr snapToGrid="0">
      <p:cViewPr varScale="1">
        <p:scale>
          <a:sx n="146" d="100"/>
          <a:sy n="146" d="100"/>
        </p:scale>
        <p:origin x="13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52"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font" Target="fonts/font1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658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753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1558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4726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6315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4871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7862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1893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9062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857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0852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412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897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5375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6522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pener">
  <p:cSld name="Title Opener">
    <p:spTree>
      <p:nvGrpSpPr>
        <p:cNvPr id="1" name="Shape 17"/>
        <p:cNvGrpSpPr/>
        <p:nvPr/>
      </p:nvGrpSpPr>
      <p:grpSpPr>
        <a:xfrm>
          <a:off x="0" y="0"/>
          <a:ext cx="0" cy="0"/>
          <a:chOff x="0" y="0"/>
          <a:chExt cx="0" cy="0"/>
        </a:xfrm>
      </p:grpSpPr>
      <p:sp>
        <p:nvSpPr>
          <p:cNvPr id="18" name="Google Shape;18;p27"/>
          <p:cNvSpPr/>
          <p:nvPr/>
        </p:nvSpPr>
        <p:spPr>
          <a:xfrm>
            <a:off x="640080" y="2409443"/>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19" name="Google Shape;19;p27"/>
          <p:cNvSpPr/>
          <p:nvPr/>
        </p:nvSpPr>
        <p:spPr>
          <a:xfrm>
            <a:off x="640080" y="1322135"/>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20" name="Google Shape;20;p27"/>
          <p:cNvSpPr txBox="1">
            <a:spLocks noGrp="1"/>
          </p:cNvSpPr>
          <p:nvPr>
            <p:ph type="body" idx="1"/>
          </p:nvPr>
        </p:nvSpPr>
        <p:spPr>
          <a:xfrm>
            <a:off x="640078" y="4480560"/>
            <a:ext cx="1188720" cy="167097"/>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7"/>
          <p:cNvSpPr txBox="1">
            <a:spLocks noGrp="1"/>
          </p:cNvSpPr>
          <p:nvPr>
            <p:ph type="body" idx="2"/>
          </p:nvPr>
        </p:nvSpPr>
        <p:spPr>
          <a:xfrm>
            <a:off x="640078" y="4663440"/>
            <a:ext cx="1624612" cy="167097"/>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27"/>
          <p:cNvSpPr txBox="1">
            <a:spLocks noGrp="1"/>
          </p:cNvSpPr>
          <p:nvPr>
            <p:ph type="body" idx="3"/>
          </p:nvPr>
        </p:nvSpPr>
        <p:spPr>
          <a:xfrm>
            <a:off x="640080" y="1645920"/>
            <a:ext cx="3383280" cy="91440"/>
          </a:xfrm>
          <a:prstGeom prst="rect">
            <a:avLst/>
          </a:prstGeom>
          <a:noFill/>
          <a:ln>
            <a:noFill/>
          </a:ln>
        </p:spPr>
        <p:txBody>
          <a:bodyPr spcFirstLastPara="1" wrap="square" lIns="18275" tIns="0" rIns="0" bIns="0" anchor="t" anchorCtr="0">
            <a:spAutoFit/>
          </a:bodyPr>
          <a:lstStyle>
            <a:lvl1pPr marL="457200" lvl="0" indent="-228600" algn="l">
              <a:lnSpc>
                <a:spcPct val="90000"/>
              </a:lnSpc>
              <a:spcBef>
                <a:spcPts val="750"/>
              </a:spcBef>
              <a:spcAft>
                <a:spcPts val="0"/>
              </a:spcAft>
              <a:buClr>
                <a:schemeClr val="lt1"/>
              </a:buClr>
              <a:buSzPts val="800"/>
              <a:buNone/>
              <a:defRPr sz="800" cap="none">
                <a:latin typeface="Helvetica Neue"/>
                <a:ea typeface="Helvetica Neue"/>
                <a:cs typeface="Helvetica Neue"/>
                <a:sym typeface="Helvetica Neue"/>
              </a:defRPr>
            </a:lvl1pPr>
            <a:lvl2pPr marL="914400" lvl="1" indent="-228600" algn="l">
              <a:lnSpc>
                <a:spcPct val="90000"/>
              </a:lnSpc>
              <a:spcBef>
                <a:spcPts val="375"/>
              </a:spcBef>
              <a:spcAft>
                <a:spcPts val="0"/>
              </a:spcAft>
              <a:buClr>
                <a:schemeClr val="lt1"/>
              </a:buClr>
              <a:buSzPts val="800"/>
              <a:buFont typeface="Arial"/>
              <a:buNone/>
              <a:defRPr sz="800">
                <a:latin typeface="Helvetica Neue"/>
                <a:ea typeface="Helvetica Neue"/>
                <a:cs typeface="Helvetica Neue"/>
                <a:sym typeface="Helvetica Neue"/>
              </a:defRPr>
            </a:lvl2pPr>
            <a:lvl3pPr marL="1371600" lvl="2"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3pPr>
            <a:lvl4pPr marL="1828800" lvl="3"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4pPr>
            <a:lvl5pPr marL="2286000" lvl="4"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27"/>
          <p:cNvSpPr>
            <a:spLocks noGrp="1"/>
          </p:cNvSpPr>
          <p:nvPr>
            <p:ph type="pic" idx="4"/>
          </p:nvPr>
        </p:nvSpPr>
        <p:spPr>
          <a:xfrm>
            <a:off x="640079" y="442002"/>
            <a:ext cx="5759450" cy="370101"/>
          </a:xfrm>
          <a:prstGeom prst="rect">
            <a:avLst/>
          </a:prstGeom>
          <a:noFill/>
          <a:ln>
            <a:noFill/>
          </a:ln>
        </p:spPr>
      </p:sp>
      <p:sp>
        <p:nvSpPr>
          <p:cNvPr id="24" name="Google Shape;24;p27"/>
          <p:cNvSpPr txBox="1">
            <a:spLocks noGrp="1"/>
          </p:cNvSpPr>
          <p:nvPr>
            <p:ph type="body" idx="5"/>
          </p:nvPr>
        </p:nvSpPr>
        <p:spPr>
          <a:xfrm>
            <a:off x="3110248" y="3239110"/>
            <a:ext cx="5867974" cy="343412"/>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7"/>
          <p:cNvSpPr txBox="1">
            <a:spLocks noGrp="1"/>
          </p:cNvSpPr>
          <p:nvPr>
            <p:ph type="body" idx="6"/>
          </p:nvPr>
        </p:nvSpPr>
        <p:spPr>
          <a:xfrm>
            <a:off x="3509494" y="3642860"/>
            <a:ext cx="5468728" cy="364668"/>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27"/>
          <p:cNvSpPr txBox="1">
            <a:spLocks noGrp="1"/>
          </p:cNvSpPr>
          <p:nvPr>
            <p:ph type="body" idx="7"/>
          </p:nvPr>
        </p:nvSpPr>
        <p:spPr>
          <a:xfrm>
            <a:off x="3509494" y="4050407"/>
            <a:ext cx="5468728" cy="735906"/>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body" idx="8"/>
          </p:nvPr>
        </p:nvSpPr>
        <p:spPr>
          <a:xfrm>
            <a:off x="3509494" y="4842153"/>
            <a:ext cx="5468728" cy="228205"/>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7"/>
          <p:cNvSpPr txBox="1">
            <a:spLocks noGrp="1"/>
          </p:cNvSpPr>
          <p:nvPr>
            <p:ph type="body" idx="9"/>
          </p:nvPr>
        </p:nvSpPr>
        <p:spPr>
          <a:xfrm>
            <a:off x="640080" y="1892807"/>
            <a:ext cx="7772400" cy="1106424"/>
          </a:xfrm>
          <a:prstGeom prst="rect">
            <a:avLst/>
          </a:prstGeom>
          <a:noFill/>
          <a:ln>
            <a:noFill/>
          </a:ln>
        </p:spPr>
        <p:txBody>
          <a:bodyPr spcFirstLastPara="1" wrap="square" lIns="0" tIns="0" rIns="0" bIns="0" anchor="ctr" anchorCtr="0">
            <a:spAutoFit/>
          </a:bodyPr>
          <a:lstStyle>
            <a:lvl1pPr marL="457200" lvl="0" indent="-228600" algn="l">
              <a:lnSpc>
                <a:spcPct val="90000"/>
              </a:lnSpc>
              <a:spcBef>
                <a:spcPts val="750"/>
              </a:spcBef>
              <a:spcAft>
                <a:spcPts val="0"/>
              </a:spcAft>
              <a:buClr>
                <a:schemeClr val="lt1"/>
              </a:buClr>
              <a:buSzPts val="3600"/>
              <a:buNone/>
              <a:defRPr sz="3600" b="1"/>
            </a:lvl1pPr>
            <a:lvl2pPr marL="914400" lvl="1" indent="-228600" algn="l">
              <a:lnSpc>
                <a:spcPct val="90000"/>
              </a:lnSpc>
              <a:spcBef>
                <a:spcPts val="375"/>
              </a:spcBef>
              <a:spcAft>
                <a:spcPts val="0"/>
              </a:spcAft>
              <a:buClr>
                <a:schemeClr val="lt1"/>
              </a:buClr>
              <a:buSzPts val="3600"/>
              <a:buNone/>
              <a:defRPr sz="3600" b="1"/>
            </a:lvl2pPr>
            <a:lvl3pPr marL="1371600" lvl="2" indent="-228600" algn="l">
              <a:lnSpc>
                <a:spcPct val="90000"/>
              </a:lnSpc>
              <a:spcBef>
                <a:spcPts val="375"/>
              </a:spcBef>
              <a:spcAft>
                <a:spcPts val="0"/>
              </a:spcAft>
              <a:buClr>
                <a:schemeClr val="lt1"/>
              </a:buClr>
              <a:buSzPts val="3600"/>
              <a:buNone/>
              <a:defRPr sz="3600" b="1"/>
            </a:lvl3pPr>
            <a:lvl4pPr marL="1828800" lvl="3" indent="-228600" algn="l">
              <a:lnSpc>
                <a:spcPct val="90000"/>
              </a:lnSpc>
              <a:spcBef>
                <a:spcPts val="375"/>
              </a:spcBef>
              <a:spcAft>
                <a:spcPts val="0"/>
              </a:spcAft>
              <a:buClr>
                <a:schemeClr val="lt1"/>
              </a:buClr>
              <a:buSzPts val="3600"/>
              <a:buNone/>
              <a:defRPr sz="3600" b="1"/>
            </a:lvl4pPr>
            <a:lvl5pPr marL="2286000" lvl="4" indent="-228600" algn="l">
              <a:lnSpc>
                <a:spcPct val="90000"/>
              </a:lnSpc>
              <a:spcBef>
                <a:spcPts val="375"/>
              </a:spcBef>
              <a:spcAft>
                <a:spcPts val="0"/>
              </a:spcAft>
              <a:buClr>
                <a:schemeClr val="lt1"/>
              </a:buClr>
              <a:buSzPts val="3600"/>
              <a:buNone/>
              <a:defRPr sz="3600"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1205209"/>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38"/>
          <p:cNvSpPr txBox="1">
            <a:spLocks noGrp="1"/>
          </p:cNvSpPr>
          <p:nvPr>
            <p:ph type="body" idx="3"/>
          </p:nvPr>
        </p:nvSpPr>
        <p:spPr>
          <a:xfrm>
            <a:off x="5029200" y="1828800"/>
            <a:ext cx="3383280" cy="1205209"/>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21945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95"/>
        <p:cNvGrpSpPr/>
        <p:nvPr/>
      </p:nvGrpSpPr>
      <p:grpSpPr>
        <a:xfrm>
          <a:off x="0" y="0"/>
          <a:ext cx="0" cy="0"/>
          <a:chOff x="0" y="0"/>
          <a:chExt cx="0" cy="0"/>
        </a:xfrm>
      </p:grpSpPr>
      <p:sp>
        <p:nvSpPr>
          <p:cNvPr id="96" name="Google Shape;96;p3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39"/>
          <p:cNvSpPr txBox="1">
            <a:spLocks noGrp="1"/>
          </p:cNvSpPr>
          <p:nvPr>
            <p:ph type="body" idx="1"/>
          </p:nvPr>
        </p:nvSpPr>
        <p:spPr>
          <a:xfrm>
            <a:off x="4572000" y="1828800"/>
            <a:ext cx="3840478" cy="1205209"/>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39"/>
          <p:cNvSpPr txBox="1">
            <a:spLocks noGrp="1"/>
          </p:cNvSpPr>
          <p:nvPr>
            <p:ph type="body" idx="2"/>
          </p:nvPr>
        </p:nvSpPr>
        <p:spPr>
          <a:xfrm>
            <a:off x="4571999" y="1463040"/>
            <a:ext cx="3840479" cy="21945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9"/>
          <p:cNvSpPr>
            <a:spLocks noGrp="1"/>
          </p:cNvSpPr>
          <p:nvPr>
            <p:ph type="pic" idx="3"/>
          </p:nvPr>
        </p:nvSpPr>
        <p:spPr>
          <a:xfrm>
            <a:off x="640080" y="1463040"/>
            <a:ext cx="3931920" cy="3108960"/>
          </a:xfrm>
          <a:prstGeom prst="rect">
            <a:avLst/>
          </a:prstGeom>
          <a:solidFill>
            <a:srgbClr val="DBE7F5"/>
          </a:solidFill>
          <a:ln>
            <a:noFill/>
          </a:ln>
        </p:spPr>
      </p:sp>
      <p:sp>
        <p:nvSpPr>
          <p:cNvPr id="101" name="Google Shape;101;p3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w/two images">
  <p:cSld name="Header w/two images">
    <p:spTree>
      <p:nvGrpSpPr>
        <p:cNvPr id="1" name="Shape 102"/>
        <p:cNvGrpSpPr/>
        <p:nvPr/>
      </p:nvGrpSpPr>
      <p:grpSpPr>
        <a:xfrm>
          <a:off x="0" y="0"/>
          <a:ext cx="0" cy="0"/>
          <a:chOff x="0" y="0"/>
          <a:chExt cx="0" cy="0"/>
        </a:xfrm>
      </p:grpSpPr>
      <p:sp>
        <p:nvSpPr>
          <p:cNvPr id="103" name="Google Shape;103;p4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40"/>
          <p:cNvSpPr>
            <a:spLocks noGrp="1"/>
          </p:cNvSpPr>
          <p:nvPr>
            <p:ph type="pic" idx="2"/>
          </p:nvPr>
        </p:nvSpPr>
        <p:spPr>
          <a:xfrm>
            <a:off x="639952" y="1463040"/>
            <a:ext cx="3749039" cy="2057400"/>
          </a:xfrm>
          <a:prstGeom prst="rect">
            <a:avLst/>
          </a:prstGeom>
          <a:solidFill>
            <a:srgbClr val="DBE7F5"/>
          </a:solidFill>
          <a:ln>
            <a:noFill/>
          </a:ln>
        </p:spPr>
      </p:sp>
      <p:sp>
        <p:nvSpPr>
          <p:cNvPr id="106" name="Google Shape;106;p40"/>
          <p:cNvSpPr txBox="1">
            <a:spLocks noGrp="1"/>
          </p:cNvSpPr>
          <p:nvPr>
            <p:ph type="body" idx="1"/>
          </p:nvPr>
        </p:nvSpPr>
        <p:spPr>
          <a:xfrm>
            <a:off x="640080" y="3566160"/>
            <a:ext cx="3749039" cy="767454"/>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4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0"/>
          <p:cNvSpPr>
            <a:spLocks noGrp="1"/>
          </p:cNvSpPr>
          <p:nvPr>
            <p:ph type="pic" idx="3"/>
          </p:nvPr>
        </p:nvSpPr>
        <p:spPr>
          <a:xfrm>
            <a:off x="4666262" y="1466850"/>
            <a:ext cx="3749039" cy="2057400"/>
          </a:xfrm>
          <a:prstGeom prst="rect">
            <a:avLst/>
          </a:prstGeom>
          <a:solidFill>
            <a:srgbClr val="DBE7F5"/>
          </a:solidFill>
          <a:ln>
            <a:noFill/>
          </a:ln>
        </p:spPr>
      </p:sp>
      <p:sp>
        <p:nvSpPr>
          <p:cNvPr id="109" name="Google Shape;109;p40"/>
          <p:cNvSpPr txBox="1">
            <a:spLocks noGrp="1"/>
          </p:cNvSpPr>
          <p:nvPr>
            <p:ph type="body" idx="4"/>
          </p:nvPr>
        </p:nvSpPr>
        <p:spPr>
          <a:xfrm>
            <a:off x="4666390" y="3569970"/>
            <a:ext cx="3749039" cy="767454"/>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1005840"/>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1005840"/>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1005840"/>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wide image">
  <p:cSld name="Header/wide image">
    <p:spTree>
      <p:nvGrpSpPr>
        <p:cNvPr id="1" name="Shape 120"/>
        <p:cNvGrpSpPr/>
        <p:nvPr/>
      </p:nvGrpSpPr>
      <p:grpSpPr>
        <a:xfrm>
          <a:off x="0" y="0"/>
          <a:ext cx="0" cy="0"/>
          <a:chOff x="0" y="0"/>
          <a:chExt cx="0" cy="0"/>
        </a:xfrm>
      </p:grpSpPr>
      <p:sp>
        <p:nvSpPr>
          <p:cNvPr id="121" name="Google Shape;121;p42"/>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42"/>
          <p:cNvSpPr txBox="1">
            <a:spLocks noGrp="1"/>
          </p:cNvSpPr>
          <p:nvPr>
            <p:ph type="body" idx="1"/>
          </p:nvPr>
        </p:nvSpPr>
        <p:spPr>
          <a:xfrm>
            <a:off x="640080" y="3931920"/>
            <a:ext cx="7772400" cy="640080"/>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42"/>
          <p:cNvSpPr>
            <a:spLocks noGrp="1"/>
          </p:cNvSpPr>
          <p:nvPr>
            <p:ph type="pic" idx="2"/>
          </p:nvPr>
        </p:nvSpPr>
        <p:spPr>
          <a:xfrm>
            <a:off x="640080" y="1463040"/>
            <a:ext cx="7772400" cy="2423160"/>
          </a:xfrm>
          <a:prstGeom prst="rect">
            <a:avLst/>
          </a:prstGeom>
          <a:solidFill>
            <a:srgbClr val="DBE7F5"/>
          </a:solidFill>
          <a:ln>
            <a:noFill/>
          </a:ln>
        </p:spPr>
      </p:sp>
      <p:sp>
        <p:nvSpPr>
          <p:cNvPr id="125" name="Google Shape;125;p42"/>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w/video">
  <p:cSld name="Header w/video">
    <p:spTree>
      <p:nvGrpSpPr>
        <p:cNvPr id="1" name="Shape 126"/>
        <p:cNvGrpSpPr/>
        <p:nvPr/>
      </p:nvGrpSpPr>
      <p:grpSpPr>
        <a:xfrm>
          <a:off x="0" y="0"/>
          <a:ext cx="0" cy="0"/>
          <a:chOff x="0" y="0"/>
          <a:chExt cx="0" cy="0"/>
        </a:xfrm>
      </p:grpSpPr>
      <p:sp>
        <p:nvSpPr>
          <p:cNvPr id="127" name="Google Shape;127;p43"/>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43"/>
          <p:cNvSpPr>
            <a:spLocks noGrp="1"/>
          </p:cNvSpPr>
          <p:nvPr>
            <p:ph type="media" idx="2"/>
          </p:nvPr>
        </p:nvSpPr>
        <p:spPr>
          <a:xfrm>
            <a:off x="1828800" y="1463040"/>
            <a:ext cx="5486400" cy="310896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0" name="Google Shape;130;p43"/>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31"/>
        <p:cNvGrpSpPr/>
        <p:nvPr/>
      </p:nvGrpSpPr>
      <p:grpSpPr>
        <a:xfrm>
          <a:off x="0" y="0"/>
          <a:ext cx="0" cy="0"/>
          <a:chOff x="0" y="0"/>
          <a:chExt cx="0" cy="0"/>
        </a:xfrm>
      </p:grpSpPr>
      <p:sp>
        <p:nvSpPr>
          <p:cNvPr id="132" name="Google Shape;132;p4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44"/>
          <p:cNvSpPr txBox="1">
            <a:spLocks noGrp="1"/>
          </p:cNvSpPr>
          <p:nvPr>
            <p:ph type="body" idx="1"/>
          </p:nvPr>
        </p:nvSpPr>
        <p:spPr>
          <a:xfrm>
            <a:off x="5669280" y="1828799"/>
            <a:ext cx="2743200" cy="1005840"/>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5669280" y="1463040"/>
            <a:ext cx="2743200" cy="21945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44"/>
          <p:cNvSpPr>
            <a:spLocks noGrp="1"/>
          </p:cNvSpPr>
          <p:nvPr>
            <p:ph type="media" idx="3"/>
          </p:nvPr>
        </p:nvSpPr>
        <p:spPr>
          <a:xfrm>
            <a:off x="640080" y="1463040"/>
            <a:ext cx="5029200" cy="283464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Helvetica Neue"/>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7" name="Google Shape;137;p4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vl1pPr>
          </a:lstStyle>
          <a:p>
            <a:r>
              <a:rPr lang="en-US" dirty="0" smtClean="0"/>
              <a:t>September 1,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p>
            <a:r>
              <a:rPr lang="en-US" dirty="0"/>
              <a:t>Header w/copy</a:t>
            </a:r>
          </a:p>
        </p:txBody>
      </p:sp>
    </p:spTree>
    <p:extLst>
      <p:ext uri="{BB962C8B-B14F-4D97-AF65-F5344CB8AC3E}">
        <p14:creationId xmlns:p14="http://schemas.microsoft.com/office/powerpoint/2010/main" val="152493100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5BB146B1-0B88-5443-B37C-799D96157DB2}" type="datetime4">
              <a:rPr lang="en-US" smtClean="0"/>
              <a:t>February 2,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2791095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0208F493-AC88-434C-85C6-8D8B21A8305D}" type="datetime4">
              <a:rPr lang="en-US" smtClean="0"/>
              <a:t>February 2,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248366745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
        <p:cNvGrpSpPr/>
        <p:nvPr/>
      </p:nvGrpSpPr>
      <p:grpSpPr>
        <a:xfrm>
          <a:off x="0" y="0"/>
          <a:ext cx="0" cy="0"/>
          <a:chOff x="0" y="0"/>
          <a:chExt cx="0" cy="0"/>
        </a:xfrm>
      </p:grpSpPr>
      <p:sp>
        <p:nvSpPr>
          <p:cNvPr id="30" name="Google Shape;30;p35"/>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31" name="Google Shape;31;p35"/>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Helvetica Neue"/>
                <a:ea typeface="Helvetica Neue"/>
                <a:cs typeface="Helvetica Neue"/>
                <a:sym typeface="Helvetica Neue"/>
              </a:rPr>
              <a:t>Thank You</a:t>
            </a:r>
            <a:endParaRPr sz="1400" b="0" i="0" u="none" strike="noStrike" cap="none">
              <a:solidFill>
                <a:srgbClr val="000000"/>
              </a:solidFill>
              <a:latin typeface="Arial"/>
              <a:ea typeface="Arial"/>
              <a:cs typeface="Arial"/>
              <a:sym typeface="Arial"/>
            </a:endParaRPr>
          </a:p>
        </p:txBody>
      </p:sp>
      <p:sp>
        <p:nvSpPr>
          <p:cNvPr id="32" name="Google Shape;32;p35"/>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vl1pPr>
          </a:lstStyle>
          <a:p>
            <a:r>
              <a:rPr lang="en-US" dirty="0"/>
              <a:t>June 2, 2022</a:t>
            </a:r>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329920106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AF4F0894-4C05-9C4E-B600-D9ECD898A4E1}" type="datetime4">
              <a:rPr lang="en-US" smtClean="0"/>
              <a:t>February 2,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820134412"/>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C5558416-D4A5-2C4B-BFD9-97D61B9D22FA}" type="datetime4">
              <a:rPr lang="en-US" smtClean="0"/>
              <a:t>February 2,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429298362"/>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A44ACDD2-15F2-0B4C-A54B-A39030A6F076}" type="datetime4">
              <a:rPr lang="en-US" smtClean="0"/>
              <a:t>February 2,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464756648"/>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74E759E-4D0E-9441-BADB-21737C39DC67}" type="datetime4">
              <a:rPr lang="en-US" smtClean="0"/>
              <a:t>February 2,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2953223695"/>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E17783BE-84C8-5042-BA6A-13AB4BD0036C}" type="datetime4">
              <a:rPr lang="en-US" smtClean="0"/>
              <a:t>February 2,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640080"/>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2423160"/>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3535317336"/>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B7928292-3211-8341-A661-272FA150A3B9}" type="datetime4">
              <a:rPr lang="en-US" smtClean="0"/>
              <a:t>February 2,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119208174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E3DB65E-7C5A-1446-BA7B-47129C2A3344}" type="datetime4">
              <a:rPr lang="en-US" smtClean="0"/>
              <a:t>February 2,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w/copy and video</a:t>
            </a:r>
          </a:p>
        </p:txBody>
      </p:sp>
    </p:spTree>
    <p:extLst>
      <p:ext uri="{BB962C8B-B14F-4D97-AF65-F5344CB8AC3E}">
        <p14:creationId xmlns:p14="http://schemas.microsoft.com/office/powerpoint/2010/main" val="344690770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5052971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67821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4"/>
        <p:cNvGrpSpPr/>
        <p:nvPr/>
      </p:nvGrpSpPr>
      <p:grpSpPr>
        <a:xfrm>
          <a:off x="0" y="0"/>
          <a:ext cx="0" cy="0"/>
          <a:chOff x="0" y="0"/>
          <a:chExt cx="0" cy="0"/>
        </a:xfrm>
      </p:grpSpPr>
      <p:sp>
        <p:nvSpPr>
          <p:cNvPr id="35" name="Google Shape;35;p36"/>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36" name="Google Shape;36;p36"/>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Helvetica Neue"/>
                <a:ea typeface="Helvetica Neue"/>
                <a:cs typeface="Helvetica Neue"/>
                <a:sym typeface="Helvetica Neue"/>
              </a:rPr>
              <a:t>Section Divider</a:t>
            </a:r>
            <a:endParaRPr sz="1400" b="0" i="0" u="none" strike="noStrike" cap="none">
              <a:solidFill>
                <a:srgbClr val="000000"/>
              </a:solidFill>
              <a:latin typeface="Arial"/>
              <a:ea typeface="Arial"/>
              <a:cs typeface="Arial"/>
              <a:sym typeface="Arial"/>
            </a:endParaRPr>
          </a:p>
        </p:txBody>
      </p:sp>
      <p:sp>
        <p:nvSpPr>
          <p:cNvPr id="37" name="Google Shape;37;p36"/>
          <p:cNvSpPr txBox="1">
            <a:spLocks noGrp="1"/>
          </p:cNvSpPr>
          <p:nvPr>
            <p:ph type="body" idx="1"/>
          </p:nvPr>
        </p:nvSpPr>
        <p:spPr>
          <a:xfrm>
            <a:off x="640079" y="2651760"/>
            <a:ext cx="7772400" cy="222818"/>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750"/>
              </a:spcBef>
              <a:spcAft>
                <a:spcPts val="0"/>
              </a:spcAft>
              <a:buClr>
                <a:schemeClr val="lt1"/>
              </a:buClr>
              <a:buSzPts val="1600"/>
              <a:buFont typeface="Helvetica Neue"/>
              <a:buNone/>
              <a:defRPr sz="1600" b="1" i="0" cap="none">
                <a:solidFill>
                  <a:schemeClr val="lt1"/>
                </a:solidFill>
                <a:latin typeface="Helvetica Neue"/>
                <a:ea typeface="Helvetica Neue"/>
                <a:cs typeface="Helvetica Neue"/>
                <a:sym typeface="Helvetica Neue"/>
              </a:defRPr>
            </a:lvl1pPr>
            <a:lvl2pPr marL="914400" lvl="1" indent="-228600" algn="l">
              <a:lnSpc>
                <a:spcPct val="90000"/>
              </a:lnSpc>
              <a:spcBef>
                <a:spcPts val="375"/>
              </a:spcBef>
              <a:spcAft>
                <a:spcPts val="0"/>
              </a:spcAft>
              <a:buClr>
                <a:schemeClr val="lt1"/>
              </a:buClr>
              <a:buSzPts val="1400"/>
              <a:buFont typeface="Helvetica Neue"/>
              <a:buNone/>
              <a:defRPr b="1"/>
            </a:lvl2pPr>
            <a:lvl3pPr marL="1371600" lvl="2" indent="-228600" algn="l">
              <a:lnSpc>
                <a:spcPct val="90000"/>
              </a:lnSpc>
              <a:spcBef>
                <a:spcPts val="375"/>
              </a:spcBef>
              <a:spcAft>
                <a:spcPts val="0"/>
              </a:spcAft>
              <a:buClr>
                <a:schemeClr val="lt1"/>
              </a:buClr>
              <a:buSzPts val="1400"/>
              <a:buFont typeface="Helvetica Neue"/>
              <a:buNone/>
              <a:defRPr b="1"/>
            </a:lvl3pPr>
            <a:lvl4pPr marL="1828800" lvl="3" indent="-228600" algn="l">
              <a:lnSpc>
                <a:spcPct val="90000"/>
              </a:lnSpc>
              <a:spcBef>
                <a:spcPts val="375"/>
              </a:spcBef>
              <a:spcAft>
                <a:spcPts val="0"/>
              </a:spcAft>
              <a:buClr>
                <a:schemeClr val="lt1"/>
              </a:buClr>
              <a:buSzPts val="1400"/>
              <a:buFont typeface="Helvetica Neue"/>
              <a:buNone/>
              <a:defRPr b="1"/>
            </a:lvl4pPr>
            <a:lvl5pPr marL="2286000" lvl="4" indent="-228600" algn="l">
              <a:lnSpc>
                <a:spcPct val="90000"/>
              </a:lnSpc>
              <a:spcBef>
                <a:spcPts val="375"/>
              </a:spcBef>
              <a:spcAft>
                <a:spcPts val="0"/>
              </a:spcAft>
              <a:buClr>
                <a:schemeClr val="lt1"/>
              </a:buClr>
              <a:buSzPts val="1400"/>
              <a:buFont typeface="Helvetica Neue"/>
              <a:buNone/>
              <a:defRPr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36"/>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6"/>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er w/bullets">
  <p:cSld name="3_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582788"/>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388889"/>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4360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tement w/dark background">
  <p:cSld name="Statement w/dark background">
    <p:spTree>
      <p:nvGrpSpPr>
        <p:cNvPr id="1" name="Shape 40"/>
        <p:cNvGrpSpPr/>
        <p:nvPr/>
      </p:nvGrpSpPr>
      <p:grpSpPr>
        <a:xfrm>
          <a:off x="0" y="0"/>
          <a:ext cx="0" cy="0"/>
          <a:chOff x="0" y="0"/>
          <a:chExt cx="0" cy="0"/>
        </a:xfrm>
      </p:grpSpPr>
      <p:sp>
        <p:nvSpPr>
          <p:cNvPr id="41" name="Google Shape;41;p37"/>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7"/>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37"/>
          <p:cNvSpPr txBox="1">
            <a:spLocks noGrp="1"/>
          </p:cNvSpPr>
          <p:nvPr>
            <p:ph type="body" idx="1"/>
          </p:nvPr>
        </p:nvSpPr>
        <p:spPr>
          <a:xfrm>
            <a:off x="1371600" y="1408176"/>
            <a:ext cx="6400800" cy="1665071"/>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750"/>
              </a:spcBef>
              <a:spcAft>
                <a:spcPts val="0"/>
              </a:spcAft>
              <a:buClr>
                <a:schemeClr val="lt1"/>
              </a:buClr>
              <a:buSzPts val="4000"/>
              <a:buNone/>
              <a:defRPr sz="4000"/>
            </a:lvl1pPr>
            <a:lvl2pPr marL="914400" lvl="1" indent="-228600" algn="ctr">
              <a:lnSpc>
                <a:spcPct val="90000"/>
              </a:lnSpc>
              <a:spcBef>
                <a:spcPts val="375"/>
              </a:spcBef>
              <a:spcAft>
                <a:spcPts val="0"/>
              </a:spcAft>
              <a:buClr>
                <a:schemeClr val="lt1"/>
              </a:buClr>
              <a:buSzPts val="4000"/>
              <a:buNone/>
              <a:defRPr sz="4000"/>
            </a:lvl2pPr>
            <a:lvl3pPr marL="1371600" lvl="2" indent="-228600" algn="ctr">
              <a:lnSpc>
                <a:spcPct val="90000"/>
              </a:lnSpc>
              <a:spcBef>
                <a:spcPts val="375"/>
              </a:spcBef>
              <a:spcAft>
                <a:spcPts val="0"/>
              </a:spcAft>
              <a:buClr>
                <a:schemeClr val="lt1"/>
              </a:buClr>
              <a:buSzPts val="4000"/>
              <a:buNone/>
              <a:defRPr sz="4000"/>
            </a:lvl3pPr>
            <a:lvl4pPr marL="1828800" lvl="3" indent="-228600" algn="ctr">
              <a:lnSpc>
                <a:spcPct val="90000"/>
              </a:lnSpc>
              <a:spcBef>
                <a:spcPts val="375"/>
              </a:spcBef>
              <a:spcAft>
                <a:spcPts val="0"/>
              </a:spcAft>
              <a:buClr>
                <a:schemeClr val="lt1"/>
              </a:buClr>
              <a:buSzPts val="4000"/>
              <a:buNone/>
              <a:defRPr sz="4000"/>
            </a:lvl4pPr>
            <a:lvl5pPr marL="2286000" lvl="4" indent="-228600" algn="ctr">
              <a:lnSpc>
                <a:spcPct val="90000"/>
              </a:lnSpc>
              <a:spcBef>
                <a:spcPts val="375"/>
              </a:spcBef>
              <a:spcAft>
                <a:spcPts val="0"/>
              </a:spcAft>
              <a:buClr>
                <a:schemeClr val="lt1"/>
              </a:buClr>
              <a:buSzPts val="4000"/>
              <a:buNone/>
              <a:defRPr sz="4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w/table">
  <p:cSld name="Header w/table">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2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a:spLocks noGrp="1"/>
          </p:cNvSpPr>
          <p:nvPr>
            <p:ph type="tbl" idx="2"/>
          </p:nvPr>
        </p:nvSpPr>
        <p:spPr>
          <a:xfrm>
            <a:off x="1097280" y="1463040"/>
            <a:ext cx="6400800" cy="3108960"/>
          </a:xfrm>
          <a:prstGeom prst="rect">
            <a:avLst/>
          </a:prstGeom>
          <a:solidFill>
            <a:srgbClr val="DBE7F5"/>
          </a:solidFill>
          <a:ln>
            <a:noFill/>
          </a:ln>
        </p:spPr>
        <p:txBody>
          <a:bodyPr spcFirstLastPara="1" wrap="square" lIns="91425" tIns="45700" rIns="91425" bIns="45700" anchor="t" anchorCtr="1">
            <a:noAutofit/>
          </a:bodyPr>
          <a:lstStyle>
            <a:lvl1pPr marR="0" lvl="0" algn="ctr" rtl="0">
              <a:lnSpc>
                <a:spcPct val="100000"/>
              </a:lnSpc>
              <a:spcBef>
                <a:spcPts val="0"/>
              </a:spcBef>
              <a:spcAft>
                <a:spcPts val="0"/>
              </a:spcAft>
              <a:buClr>
                <a:srgbClr val="898989"/>
              </a:buClr>
              <a:buSzPts val="1350"/>
              <a:buFont typeface="Helvetica Neue"/>
              <a:buNone/>
              <a:defRPr sz="1350" b="0" i="0" u="none" strike="noStrike" cap="none">
                <a:solidFill>
                  <a:srgbClr val="898989"/>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59" name="Google Shape;59;p29"/>
          <p:cNvSpPr txBox="1">
            <a:spLocks noGrp="1"/>
          </p:cNvSpPr>
          <p:nvPr>
            <p:ph type="body" idx="1"/>
          </p:nvPr>
        </p:nvSpPr>
        <p:spPr>
          <a:xfrm>
            <a:off x="7739808" y="1463040"/>
            <a:ext cx="1139015" cy="123110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FF00FF"/>
              </a:buClr>
              <a:buSzPts val="800"/>
              <a:buNone/>
              <a:defRPr sz="800" b="0">
                <a:solidFill>
                  <a:srgbClr val="FF00FF"/>
                </a:solidFill>
              </a:defRPr>
            </a:lvl1pPr>
            <a:lvl2pPr marL="914400" lvl="1" indent="-228600" algn="l">
              <a:lnSpc>
                <a:spcPct val="90000"/>
              </a:lnSpc>
              <a:spcBef>
                <a:spcPts val="375"/>
              </a:spcBef>
              <a:spcAft>
                <a:spcPts val="0"/>
              </a:spcAft>
              <a:buClr>
                <a:srgbClr val="FF0000"/>
              </a:buClr>
              <a:buSzPts val="1400"/>
              <a:buNone/>
              <a:defRPr>
                <a:solidFill>
                  <a:srgbClr val="FF0000"/>
                </a:solidFill>
              </a:defRPr>
            </a:lvl2pPr>
            <a:lvl3pPr marL="1371600" lvl="2" indent="-228600" algn="l">
              <a:lnSpc>
                <a:spcPct val="90000"/>
              </a:lnSpc>
              <a:spcBef>
                <a:spcPts val="375"/>
              </a:spcBef>
              <a:spcAft>
                <a:spcPts val="0"/>
              </a:spcAft>
              <a:buClr>
                <a:srgbClr val="FF0000"/>
              </a:buClr>
              <a:buSzPts val="1400"/>
              <a:buNone/>
              <a:defRPr>
                <a:solidFill>
                  <a:srgbClr val="FF0000"/>
                </a:solidFill>
              </a:defRPr>
            </a:lvl3pPr>
            <a:lvl4pPr marL="1828800" lvl="3" indent="-228600" algn="l">
              <a:lnSpc>
                <a:spcPct val="90000"/>
              </a:lnSpc>
              <a:spcBef>
                <a:spcPts val="375"/>
              </a:spcBef>
              <a:spcAft>
                <a:spcPts val="0"/>
              </a:spcAft>
              <a:buClr>
                <a:srgbClr val="FF0000"/>
              </a:buClr>
              <a:buSzPts val="1400"/>
              <a:buNone/>
              <a:defRPr>
                <a:solidFill>
                  <a:srgbClr val="FF0000"/>
                </a:solidFill>
              </a:defRPr>
            </a:lvl4pPr>
            <a:lvl5pPr marL="2286000" lvl="4" indent="-228600" algn="l">
              <a:lnSpc>
                <a:spcPct val="90000"/>
              </a:lnSpc>
              <a:spcBef>
                <a:spcPts val="375"/>
              </a:spcBef>
              <a:spcAft>
                <a:spcPts val="0"/>
              </a:spcAft>
              <a:buClr>
                <a:srgbClr val="FF0000"/>
              </a:buClr>
              <a:buSzPts val="1400"/>
              <a:buNone/>
              <a:defRPr>
                <a:solidFill>
                  <a:srgbClr val="FF000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582788"/>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388889"/>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31"/>
          <p:cNvSpPr txBox="1">
            <a:spLocks noGrp="1"/>
          </p:cNvSpPr>
          <p:nvPr>
            <p:ph type="body" idx="1"/>
          </p:nvPr>
        </p:nvSpPr>
        <p:spPr>
          <a:xfrm>
            <a:off x="640080" y="1828800"/>
            <a:ext cx="3840480" cy="1205209"/>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21945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Header w/bullets">
  <p:cSld name="2_Header w/bullets">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a:off x="731520" y="1461687"/>
            <a:ext cx="7315200" cy="33395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2398"/>
              <a:buFont typeface="Helvetica Neue"/>
              <a:buNone/>
              <a:defRPr sz="239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body" idx="1"/>
          </p:nvPr>
        </p:nvSpPr>
        <p:spPr>
          <a:xfrm>
            <a:off x="731838" y="1918464"/>
            <a:ext cx="7315200" cy="387798"/>
          </a:xfrm>
          <a:prstGeom prst="rect">
            <a:avLst/>
          </a:prstGeom>
          <a:noFill/>
          <a:ln>
            <a:noFill/>
          </a:ln>
        </p:spPr>
        <p:txBody>
          <a:bodyPr spcFirstLastPara="1" wrap="square" lIns="0" tIns="0" rIns="0" bIns="0" anchor="t" anchorCtr="0">
            <a:spAutoFit/>
          </a:bodyPr>
          <a:lstStyle>
            <a:lvl1pPr marL="457200" lvl="0" indent="-317500" algn="l">
              <a:lnSpc>
                <a:spcPct val="90000"/>
              </a:lnSpc>
              <a:spcBef>
                <a:spcPts val="750"/>
              </a:spcBef>
              <a:spcAft>
                <a:spcPts val="0"/>
              </a:spcAft>
              <a:buClr>
                <a:srgbClr val="58595B"/>
              </a:buClr>
              <a:buSzPts val="1400"/>
              <a:buFont typeface="Arial"/>
              <a:buChar char="•"/>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582788"/>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21544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Helvetica Neue"/>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svg"/><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78B"/>
            </a:gs>
            <a:gs pos="100000">
              <a:srgbClr val="2774AE"/>
            </a:gs>
          </a:gsLst>
          <a:lin ang="0" scaled="0"/>
        </a:gradFill>
        <a:effectLst/>
      </p:bgPr>
    </p:bg>
    <p:spTree>
      <p:nvGrpSpPr>
        <p:cNvPr id="1" name="Shape 9"/>
        <p:cNvGrpSpPr/>
        <p:nvPr/>
      </p:nvGrpSpPr>
      <p:grpSpPr>
        <a:xfrm>
          <a:off x="0" y="0"/>
          <a:ext cx="0" cy="0"/>
          <a:chOff x="0" y="0"/>
          <a:chExt cx="0" cy="0"/>
        </a:xfrm>
      </p:grpSpPr>
      <p:sp>
        <p:nvSpPr>
          <p:cNvPr id="10" name="Google Shape;10;p26"/>
          <p:cNvSpPr txBox="1"/>
          <p:nvPr/>
        </p:nvSpPr>
        <p:spPr>
          <a:xfrm>
            <a:off x="365760" y="4764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chemeClr val="lt1"/>
              </a:buClr>
              <a:buSzPts val="800"/>
              <a:buFont typeface="Helvetica Neue"/>
              <a:buNone/>
            </a:pPr>
            <a:r>
              <a:rPr lang="en-US" sz="800" b="0" i="0" u="none" strike="noStrike" cap="none" dirty="0">
                <a:solidFill>
                  <a:schemeClr val="lt1"/>
                </a:solidFill>
                <a:latin typeface="+mj-lt"/>
                <a:ea typeface="Helvetica Neue"/>
                <a:cs typeface="Helvetica Neue"/>
                <a:sym typeface="Helvetica Neue"/>
              </a:rPr>
              <a:t>Monthly Research Unit Meeting</a:t>
            </a:r>
            <a:endParaRPr sz="1400" b="0" i="0" u="none" strike="noStrike" cap="none" dirty="0">
              <a:solidFill>
                <a:srgbClr val="000000"/>
              </a:solidFill>
              <a:latin typeface="+mj-lt"/>
              <a:ea typeface="Arial"/>
              <a:cs typeface="Arial"/>
              <a:sym typeface="Arial"/>
            </a:endParaRPr>
          </a:p>
        </p:txBody>
      </p:sp>
      <p:sp>
        <p:nvSpPr>
          <p:cNvPr id="11" name="Google Shape;11;p26"/>
          <p:cNvSpPr txBox="1"/>
          <p:nvPr/>
        </p:nvSpPr>
        <p:spPr>
          <a:xfrm>
            <a:off x="6581307" y="207926"/>
            <a:ext cx="2295993"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mj-lt"/>
                <a:ea typeface="Helvetica Neue"/>
                <a:cs typeface="Helvetica Neue"/>
                <a:sym typeface="Helvetica Neue"/>
              </a:rPr>
              <a:t>Department of Family Medicine</a:t>
            </a:r>
            <a:endParaRPr sz="800" b="0" i="0" u="none" strike="noStrike" cap="none" dirty="0">
              <a:solidFill>
                <a:srgbClr val="FFFFFF"/>
              </a:solidFill>
              <a:latin typeface="+mj-lt"/>
              <a:ea typeface="Helvetica Neue"/>
              <a:cs typeface="Helvetica Neue"/>
              <a:sym typeface="Helvetica Neue"/>
            </a:endParaRPr>
          </a:p>
        </p:txBody>
      </p:sp>
      <p:pic>
        <p:nvPicPr>
          <p:cNvPr id="12" name="Google Shape;12;p26"/>
          <p:cNvPicPr preferRelativeResize="0"/>
          <p:nvPr/>
        </p:nvPicPr>
        <p:blipFill rotWithShape="1">
          <a:blip r:embed="rId6">
            <a:alphaModFix/>
          </a:blip>
          <a:srcRect/>
          <a:stretch/>
        </p:blipFill>
        <p:spPr>
          <a:xfrm>
            <a:off x="365760" y="175759"/>
            <a:ext cx="423229" cy="136525"/>
          </a:xfrm>
          <a:prstGeom prst="rect">
            <a:avLst/>
          </a:prstGeom>
          <a:noFill/>
          <a:ln>
            <a:noFill/>
          </a:ln>
        </p:spPr>
      </p:pic>
      <p:sp>
        <p:nvSpPr>
          <p:cNvPr id="13" name="Google Shape;13;p26"/>
          <p:cNvSpPr txBox="1">
            <a:spLocks noGrp="1"/>
          </p:cNvSpPr>
          <p:nvPr>
            <p:ph type="sldNum" idx="12"/>
          </p:nvPr>
        </p:nvSpPr>
        <p:spPr>
          <a:xfrm>
            <a:off x="8420100"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j-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4" name="Google Shape;14;p26"/>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mj-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15" name="Google Shape;15;p26"/>
          <p:cNvSpPr txBox="1">
            <a:spLocks noGrp="1"/>
          </p:cNvSpPr>
          <p:nvPr>
            <p:ph type="title"/>
          </p:nvPr>
        </p:nvSpPr>
        <p:spPr>
          <a:xfrm>
            <a:off x="640080" y="1933706"/>
            <a:ext cx="7780020" cy="4985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26"/>
          <p:cNvSpPr txBox="1">
            <a:spLocks noGrp="1"/>
          </p:cNvSpPr>
          <p:nvPr>
            <p:ph type="body" idx="1"/>
          </p:nvPr>
        </p:nvSpPr>
        <p:spPr>
          <a:xfrm>
            <a:off x="640080" y="2651760"/>
            <a:ext cx="7772400" cy="388784"/>
          </a:xfrm>
          <a:prstGeom prst="rect">
            <a:avLst/>
          </a:prstGeom>
          <a:noFill/>
          <a:ln>
            <a:noFill/>
          </a:ln>
        </p:spPr>
        <p:txBody>
          <a:bodyPr spcFirstLastPara="1" wrap="square" lIns="91425" tIns="45700" rIns="91425" bIns="45700" anchor="t" anchorCtr="0">
            <a:spAutoFit/>
          </a:bodyPr>
          <a:lstStyle>
            <a:lvl1pPr marL="457200" marR="0" lvl="0" indent="-317500" algn="l" rtl="0">
              <a:lnSpc>
                <a:spcPct val="90000"/>
              </a:lnSpc>
              <a:spcBef>
                <a:spcPts val="75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Helvetica Neue"/>
                <a:ea typeface="Helvetica Neue"/>
                <a:cs typeface="Helvetica Neue"/>
                <a:sym typeface="Helvetica Neue"/>
              </a:rPr>
              <a:t>Department of Family Medicine</a:t>
            </a:r>
            <a:endParaRPr sz="1400" b="0" i="0" u="none" strike="noStrike" cap="none">
              <a:solidFill>
                <a:srgbClr val="000000"/>
              </a:solidFill>
              <a:latin typeface="Arial"/>
              <a:ea typeface="Arial"/>
              <a:cs typeface="Arial"/>
              <a:sym typeface="Arial"/>
            </a:endParaRPr>
          </a:p>
        </p:txBody>
      </p:sp>
      <p:pic>
        <p:nvPicPr>
          <p:cNvPr id="51" name="Google Shape;51;p28"/>
          <p:cNvPicPr preferRelativeResize="0"/>
          <p:nvPr/>
        </p:nvPicPr>
        <p:blipFill rotWithShape="1">
          <a:blip r:embed="rId14">
            <a:alphaModFix/>
          </a:blip>
          <a:srcRect/>
          <a:stretch/>
        </p:blipFill>
        <p:spPr>
          <a:xfrm>
            <a:off x="365760" y="175759"/>
            <a:ext cx="423229" cy="136525"/>
          </a:xfrm>
          <a:prstGeom prst="rect">
            <a:avLst/>
          </a:prstGeom>
          <a:noFill/>
          <a:ln>
            <a:noFill/>
          </a:ln>
        </p:spPr>
      </p:pic>
      <p:sp>
        <p:nvSpPr>
          <p:cNvPr id="52" name="Google Shape;52;p28"/>
          <p:cNvSpPr txBox="1"/>
          <p:nvPr/>
        </p:nvSpPr>
        <p:spPr>
          <a:xfrm>
            <a:off x="365760" y="4762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rgbClr val="898989"/>
              </a:buClr>
              <a:buSzPts val="800"/>
              <a:buFont typeface="Helvetica Neue"/>
              <a:buNone/>
            </a:pPr>
            <a:r>
              <a:rPr lang="en-US" sz="800" b="0" i="0" u="none" strike="noStrike" cap="none">
                <a:solidFill>
                  <a:srgbClr val="898989"/>
                </a:solidFill>
                <a:latin typeface="Helvetica Neue"/>
                <a:ea typeface="Helvetica Neue"/>
                <a:cs typeface="Helvetica Neue"/>
                <a:sym typeface="Helvetica Neue"/>
              </a:rPr>
              <a:t>Monthly Research Unit Meeting</a:t>
            </a:r>
            <a:endParaRPr sz="800" b="0" i="0" u="none" strike="noStrike" cap="none">
              <a:solidFill>
                <a:srgbClr val="898989"/>
              </a:solidFill>
              <a:latin typeface="Helvetica Neue"/>
              <a:ea typeface="Helvetica Neue"/>
              <a:cs typeface="Helvetica Neue"/>
              <a:sym typeface="Helvetica Neue"/>
            </a:endParaRPr>
          </a:p>
        </p:txBody>
      </p:sp>
      <p:sp>
        <p:nvSpPr>
          <p:cNvPr id="53" name="Google Shape;53;p28"/>
          <p:cNvSpPr txBox="1">
            <a:spLocks noGrp="1"/>
          </p:cNvSpPr>
          <p:nvPr>
            <p:ph type="body" idx="1"/>
          </p:nvPr>
        </p:nvSpPr>
        <p:spPr>
          <a:xfrm>
            <a:off x="1097280" y="1463040"/>
            <a:ext cx="7315200" cy="117577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Helvetica Regular" pitchFamily="2" charset="0"/>
              </a:defRPr>
            </a:lvl1pPr>
          </a:lstStyle>
          <a:p>
            <a:r>
              <a:rPr lang="en-US" dirty="0" smtClean="0"/>
              <a:t>September 1, 2022</a:t>
            </a:r>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Helvetica Regular" pitchFamily="2"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6">
            <a:extLst>
              <a:ext uri="{96DAC541-7B7A-43D3-8B79-37D633B846F1}">
                <asvg:svgBlip xmlns="" xmlns:asvg="http://schemas.microsoft.com/office/drawing/2016/SVG/main" r:embed="rId17"/>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Helvetica Regular" pitchFamily="2" charset="0"/>
              </a:rPr>
              <a:t>Monthly Research</a:t>
            </a:r>
            <a:r>
              <a:rPr lang="en-US" b="0" i="0" baseline="0" dirty="0">
                <a:solidFill>
                  <a:srgbClr val="898989"/>
                </a:solidFill>
                <a:latin typeface="Helvetica Regular" pitchFamily="2" charset="0"/>
              </a:rPr>
              <a:t> Unit Meeting</a:t>
            </a:r>
            <a:endParaRPr lang="en-US" b="0" i="0" dirty="0">
              <a:solidFill>
                <a:srgbClr val="898989"/>
              </a:solidFill>
              <a:latin typeface="Helvetica Regular" pitchFamily="2"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8462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iming>
    <p:tnLst>
      <p:par>
        <p:cTn id="1" dur="indefinite" restart="never" nodeType="tmRoot"/>
      </p:par>
    </p:tnLst>
  </p:timing>
  <p:hf hdr="0" ftr="0"/>
  <p:txStyles>
    <p:title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uclahealth.org/conditions-we-treat/patient-education/emergency-preparednes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www.rjwestmoretraining.com/register.aspx" TargetMode="External"/><Relationship Id="rId4" Type="http://schemas.openxmlformats.org/officeDocument/2006/relationships/hyperlink" Target="http://www.rjwestmoretraining.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staff.purchasing.ucla.edu/Portal/app/agreements/agreementsummary.aspx"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mailto:rlaw@tangraminteriors.com"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hyperlink" Target="mailto:ignacio@cpmonesource.com" TargetMode="External"/><Relationship Id="rId4" Type="http://schemas.openxmlformats.org/officeDocument/2006/relationships/hyperlink" Target="mailto:manny@m3office.co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uclahealth.org/sites/default/files/documents/a5/gift-card-guide-2-1-23.docx?f=f6681c5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www.finance.ucla.edu/express/general-user"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www.uclahealth.org/departments/family-medicine/family-medicine-research-unit-employees" TargetMode="External"/><Relationship Id="rId4" Type="http://schemas.openxmlformats.org/officeDocument/2006/relationships/hyperlink" Target="https://www.uclahealth.org/sites/default/files/documents/ff/training-travel-ent-2023.pptx?f=f7876063"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uclahealth.org/sites/default/files/documents/2f/fammed-guest-traveler-airfare-hotel-request-form-1-20-23.docx?f=79049390"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uclahealth.org/departments/family-medicine/research/family-medicine-research-unit-employees"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nexus.od.nih.gov/all/2023/01/10/your-questions-on-human-subjects-research-answered/"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hyperlink" Target="https://workshops.ucla.edu/?utm_source=BP06706&amp;utm_medium=email&amp;utm_campaign&amp;utm_content=20-workshop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ohrpp.research.ucla.edu/meeting-calendars/"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www.uclahealth.org/family-medicine/for-research-employees"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hyperlink" Target="https://link.pblc.it/c/617166094?alt_obj=hre&amp;method=email&amp;url=https%3A%2F%2Fapp.waggl.com%2Fi%2F60cf1516ca210453e0ef&amp;hash=48205d&amp;chk=0-c16dbe&amp;u=2b76a6"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hyperlink" Target="mailto:umattersurvey@mednet.ucla.edu" TargetMode="External"/><Relationship Id="rId4" Type="http://schemas.openxmlformats.org/officeDocument/2006/relationships/hyperlink" Target="https://link.pblc.it/c/617166094?alt_obj=hre&amp;method=email&amp;url=https%3A%2F%2Fmednet.uclahealth.org%2Fhr%2Fengagementsurvey&amp;hash=b28274&amp;chk=0-c16dbe&amp;u=2b76a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uclahealth.org/sites/default/files/documents/b0/submission-guidelines-2023.pdf?f=f7cf0dd6" TargetMode="External"/><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hyperlink" Target="https://uclahs.az1.qualtrics.com/jfe/form/SV_eVxTdi6rlduT8s6" TargetMode="External"/><Relationship Id="rId4" Type="http://schemas.openxmlformats.org/officeDocument/2006/relationships/hyperlink" Target="https://www.uclahealth.org/departments/family-medicine/research/research-da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1"/>
        <p:cNvGrpSpPr/>
        <p:nvPr/>
      </p:nvGrpSpPr>
      <p:grpSpPr>
        <a:xfrm>
          <a:off x="0" y="0"/>
          <a:ext cx="0" cy="0"/>
          <a:chOff x="0" y="0"/>
          <a:chExt cx="0" cy="0"/>
        </a:xfrm>
      </p:grpSpPr>
      <p:sp>
        <p:nvSpPr>
          <p:cNvPr id="145" name="Google Shape;145;p1"/>
          <p:cNvSpPr txBox="1">
            <a:spLocks noGrp="1"/>
          </p:cNvSpPr>
          <p:nvPr>
            <p:ph type="body" idx="4294967295"/>
          </p:nvPr>
        </p:nvSpPr>
        <p:spPr>
          <a:xfrm>
            <a:off x="4594400" y="1115577"/>
            <a:ext cx="4176712" cy="2856167"/>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rgbClr val="FFDD7F"/>
              </a:buClr>
              <a:buSzPts val="3200"/>
              <a:buNone/>
            </a:pPr>
            <a:r>
              <a:rPr lang="en-US" sz="4000" dirty="0">
                <a:solidFill>
                  <a:schemeClr val="bg1"/>
                </a:solidFill>
                <a:latin typeface="+mj-lt"/>
              </a:rPr>
              <a:t>Family Medicine Research Unit </a:t>
            </a:r>
            <a:endParaRPr sz="4000" dirty="0">
              <a:solidFill>
                <a:schemeClr val="bg1"/>
              </a:solidFill>
              <a:latin typeface="+mj-lt"/>
            </a:endParaRPr>
          </a:p>
          <a:p>
            <a:pPr marL="0" lvl="0" indent="0" algn="ctr" rtl="0">
              <a:lnSpc>
                <a:spcPct val="90000"/>
              </a:lnSpc>
              <a:spcBef>
                <a:spcPts val="750"/>
              </a:spcBef>
              <a:spcAft>
                <a:spcPts val="0"/>
              </a:spcAft>
              <a:buClr>
                <a:srgbClr val="FFDD7F"/>
              </a:buClr>
              <a:buSzPts val="3200"/>
              <a:buNone/>
            </a:pPr>
            <a:r>
              <a:rPr lang="en-US" sz="4000" dirty="0">
                <a:solidFill>
                  <a:schemeClr val="bg1"/>
                </a:solidFill>
                <a:latin typeface="+mj-lt"/>
              </a:rPr>
              <a:t>Monthly Meeting </a:t>
            </a:r>
            <a:endParaRPr lang="en-US" sz="4000" dirty="0" smtClean="0">
              <a:solidFill>
                <a:schemeClr val="bg1"/>
              </a:solidFill>
              <a:latin typeface="+mj-lt"/>
            </a:endParaRPr>
          </a:p>
          <a:p>
            <a:pPr marL="0" lvl="0" indent="0" algn="ctr" rtl="0">
              <a:lnSpc>
                <a:spcPct val="90000"/>
              </a:lnSpc>
              <a:spcBef>
                <a:spcPts val="750"/>
              </a:spcBef>
              <a:spcAft>
                <a:spcPts val="0"/>
              </a:spcAft>
              <a:buClr>
                <a:srgbClr val="FFDD7F"/>
              </a:buClr>
              <a:buSzPts val="3200"/>
              <a:buNone/>
            </a:pPr>
            <a:endParaRPr lang="en-US" sz="3200" dirty="0">
              <a:solidFill>
                <a:schemeClr val="bg1"/>
              </a:solidFill>
              <a:latin typeface="+mj-lt"/>
            </a:endParaRPr>
          </a:p>
          <a:p>
            <a:pPr marL="0" lvl="0" indent="0" algn="ctr" rtl="0">
              <a:lnSpc>
                <a:spcPct val="90000"/>
              </a:lnSpc>
              <a:spcBef>
                <a:spcPts val="750"/>
              </a:spcBef>
              <a:spcAft>
                <a:spcPts val="0"/>
              </a:spcAft>
              <a:buClr>
                <a:srgbClr val="FF9900"/>
              </a:buClr>
              <a:buSzPts val="3200"/>
              <a:buNone/>
            </a:pPr>
            <a:r>
              <a:rPr lang="en-US" sz="3200" dirty="0" smtClean="0">
                <a:solidFill>
                  <a:srgbClr val="F8BABA"/>
                </a:solidFill>
                <a:latin typeface="+mj-lt"/>
              </a:rPr>
              <a:t>February 2023</a:t>
            </a:r>
            <a:endParaRPr dirty="0">
              <a:solidFill>
                <a:srgbClr val="F8BABA"/>
              </a:solidFill>
              <a:latin typeface="+mj-lt"/>
            </a:endParaRPr>
          </a:p>
        </p:txBody>
      </p:sp>
      <p:pic>
        <p:nvPicPr>
          <p:cNvPr id="146" name="Google Shape;146;p1"/>
          <p:cNvPicPr preferRelativeResize="0"/>
          <p:nvPr/>
        </p:nvPicPr>
        <p:blipFill rotWithShape="1">
          <a:blip r:embed="rId3">
            <a:alphaModFix/>
          </a:blip>
          <a:srcRect/>
          <a:stretch/>
        </p:blipFill>
        <p:spPr>
          <a:xfrm>
            <a:off x="-200231" y="-134475"/>
            <a:ext cx="5486411" cy="981458"/>
          </a:xfrm>
          <a:prstGeom prst="rect">
            <a:avLst/>
          </a:prstGeom>
          <a:noFill/>
          <a:ln>
            <a:noFill/>
          </a:ln>
        </p:spPr>
      </p:pic>
      <p:sp>
        <p:nvSpPr>
          <p:cNvPr id="147" name="Google Shape;147;p1"/>
          <p:cNvSpPr txBox="1"/>
          <p:nvPr/>
        </p:nvSpPr>
        <p:spPr>
          <a:xfrm>
            <a:off x="4594400" y="-134475"/>
            <a:ext cx="645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pic>
        <p:nvPicPr>
          <p:cNvPr id="3" name="Picture 2"/>
          <p:cNvPicPr>
            <a:picLocks noChangeAspect="1"/>
          </p:cNvPicPr>
          <p:nvPr/>
        </p:nvPicPr>
        <p:blipFill rotWithShape="1">
          <a:blip r:embed="rId4"/>
          <a:srcRect l="40078" t="5448" r="770"/>
          <a:stretch/>
        </p:blipFill>
        <p:spPr>
          <a:xfrm flipH="1">
            <a:off x="640075" y="1115577"/>
            <a:ext cx="3805801" cy="332327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10</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t>Grand Rounds</a:t>
            </a:r>
            <a:endParaRPr dirty="0">
              <a:latin typeface="+mj-lt"/>
            </a:endParaRPr>
          </a:p>
        </p:txBody>
      </p:sp>
      <p:sp>
        <p:nvSpPr>
          <p:cNvPr id="2" name="Rectangle 2"/>
          <p:cNvSpPr>
            <a:spLocks noChangeArrowheads="1"/>
          </p:cNvSpPr>
          <p:nvPr/>
        </p:nvSpPr>
        <p:spPr bwMode="auto">
          <a:xfrm>
            <a:off x="630934" y="1148681"/>
            <a:ext cx="778154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sz="2000" dirty="0" smtClean="0">
                <a:solidFill>
                  <a:schemeClr val="tx1"/>
                </a:solidFill>
                <a:latin typeface="Arial" panose="020B0604020202020204" pitchFamily="34" charset="0"/>
                <a:ea typeface="Calibri" panose="020F0502020204030204" pitchFamily="34" charset="0"/>
              </a:rPr>
              <a:t>Fourth Friday of every month, from 12-1pm</a:t>
            </a:r>
            <a:endParaRPr kumimoji="0" lang="en-US" altLang="en-US" sz="200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endParaRP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First event: </a:t>
            </a:r>
            <a:r>
              <a:rPr kumimoji="0" lang="en-US" altLang="en-US" sz="2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Friday, February 24</a:t>
            </a:r>
            <a:r>
              <a:rPr kumimoji="0" lang="en-US" altLang="en-US" sz="2000" b="1" i="0" u="none" strike="noStrike" cap="none" normalizeH="0" baseline="30000" dirty="0" smtClean="0">
                <a:ln>
                  <a:noFill/>
                </a:ln>
                <a:solidFill>
                  <a:schemeClr val="tx1"/>
                </a:solidFill>
                <a:effectLst/>
                <a:latin typeface="Arial" panose="020B0604020202020204" pitchFamily="34" charset="0"/>
                <a:ea typeface="Calibri" panose="020F0502020204030204" pitchFamily="34" charset="0"/>
              </a:rPr>
              <a:t>th</a:t>
            </a:r>
            <a:r>
              <a:rPr kumimoji="0" lang="en-US" altLang="en-US" sz="2000" b="1" i="0" u="none" strike="noStrike" cap="none" normalizeH="0" dirty="0" smtClean="0">
                <a:ln>
                  <a:noFill/>
                </a:ln>
                <a:solidFill>
                  <a:schemeClr val="tx1"/>
                </a:solidFill>
                <a:effectLst/>
                <a:latin typeface="Arial" panose="020B0604020202020204" pitchFamily="34" charset="0"/>
                <a:ea typeface="Calibri" panose="020F0502020204030204" pitchFamily="34" charset="0"/>
              </a:rPr>
              <a:t> </a:t>
            </a: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sz="2000" dirty="0" smtClean="0">
                <a:solidFill>
                  <a:schemeClr val="tx1"/>
                </a:solidFill>
                <a:latin typeface="Arial" panose="020B0604020202020204" pitchFamily="34" charset="0"/>
                <a:ea typeface="Calibri" panose="020F0502020204030204" pitchFamily="34" charset="0"/>
              </a:rPr>
              <a:t>Via Zoom (email Denise Acelar if you do                                   not already have the invite)</a:t>
            </a:r>
          </a:p>
          <a:p>
            <a:pPr marL="285750" indent="-285750" eaLnBrk="0" fontAlgn="base" hangingPunct="0">
              <a:spcBef>
                <a:spcPct val="0"/>
              </a:spcBef>
              <a:spcAft>
                <a:spcPts val="1200"/>
              </a:spcAft>
              <a:buClrTx/>
              <a:buFont typeface="Arial" panose="020B0604020202020204" pitchFamily="34" charset="0"/>
              <a:buChar char="•"/>
            </a:pPr>
            <a:r>
              <a:rPr lang="en-US" sz="2000" dirty="0">
                <a:solidFill>
                  <a:schemeClr val="tx1"/>
                </a:solidFill>
              </a:rPr>
              <a:t>Everyone invited, including affiliated </a:t>
            </a:r>
            <a:r>
              <a:rPr lang="en-US" sz="2000" dirty="0" smtClean="0">
                <a:solidFill>
                  <a:schemeClr val="tx1"/>
                </a:solidFill>
              </a:rPr>
              <a:t>                            residencies</a:t>
            </a:r>
            <a:r>
              <a:rPr lang="en-US" sz="2000" dirty="0">
                <a:solidFill>
                  <a:schemeClr val="tx1"/>
                </a:solidFill>
              </a:rPr>
              <a:t>, research unit, clinical </a:t>
            </a:r>
            <a:r>
              <a:rPr lang="en-US" sz="2000" dirty="0" smtClean="0">
                <a:solidFill>
                  <a:schemeClr val="tx1"/>
                </a:solidFill>
              </a:rPr>
              <a:t>                                 personnel</a:t>
            </a:r>
            <a:r>
              <a:rPr lang="en-US" sz="2000" dirty="0">
                <a:solidFill>
                  <a:schemeClr val="tx1"/>
                </a:solidFill>
              </a:rPr>
              <a:t>, etc</a:t>
            </a:r>
            <a:r>
              <a:rPr lang="en-US" sz="2000" dirty="0" smtClean="0">
                <a:solidFill>
                  <a:schemeClr val="tx1"/>
                </a:solidFill>
              </a:rPr>
              <a:t>.</a:t>
            </a:r>
            <a:endParaRPr kumimoji="0" lang="en-US" altLang="en-US" sz="200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endParaRPr>
          </a:p>
          <a:p>
            <a:pPr marL="285750" marR="0" lvl="0" indent="-285750" algn="l" defTabSz="914400" rtl="0" eaLnBrk="0" fontAlgn="base" latinLnBrk="0" hangingPunct="0">
              <a:lnSpc>
                <a:spcPct val="100000"/>
              </a:lnSpc>
              <a:spcBef>
                <a:spcPct val="0"/>
              </a:spcBef>
              <a:buClrTx/>
              <a:buSzTx/>
              <a:buFont typeface="Arial" panose="020B0604020202020204" pitchFamily="34" charset="0"/>
              <a:buChar char="•"/>
              <a:tabLst/>
            </a:pPr>
            <a:r>
              <a:rPr kumimoji="0" lang="en-US" altLang="en-US" sz="200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We are soliciting topics and speaker </a:t>
            </a:r>
          </a:p>
          <a:p>
            <a:pPr marL="293688" marR="0" lvl="0" algn="l" defTabSz="914400" rtl="0" eaLnBrk="0" fontAlgn="base" latinLnBrk="0" hangingPunct="0">
              <a:lnSpc>
                <a:spcPct val="100000"/>
              </a:lnSpc>
              <a:spcBef>
                <a:spcPct val="0"/>
              </a:spcBef>
              <a:spcAft>
                <a:spcPts val="1200"/>
              </a:spcAft>
              <a:buClrTx/>
              <a:buSzTx/>
              <a:tabLst/>
            </a:pPr>
            <a:r>
              <a:rPr kumimoji="0" lang="en-US" altLang="en-US" sz="200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suggestions for 2023</a:t>
            </a:r>
            <a:endParaRPr kumimoji="0" lang="en-US" altLang="en-US" sz="1800" i="0" u="none" strike="noStrike" cap="none" normalizeH="0" baseline="0" dirty="0" smtClean="0">
              <a:ln>
                <a:noFill/>
              </a:ln>
              <a:solidFill>
                <a:schemeClr val="tx1"/>
              </a:solidFill>
              <a:effectLst/>
              <a:latin typeface="Arial" panose="020B0604020202020204" pitchFamily="34" charset="0"/>
            </a:endParaRPr>
          </a:p>
        </p:txBody>
      </p:sp>
      <p:pic>
        <p:nvPicPr>
          <p:cNvPr id="5122" name="Picture 2" descr="Coronavirus: How To Deliver a Dynamic Virtual Presen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2344" y="2453832"/>
            <a:ext cx="2730136" cy="201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586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11</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latin typeface="+mj-lt"/>
              </a:rPr>
              <a:t>Emergency Preparation </a:t>
            </a:r>
            <a:endParaRPr dirty="0">
              <a:latin typeface="+mj-lt"/>
            </a:endParaRPr>
          </a:p>
        </p:txBody>
      </p:sp>
      <p:sp>
        <p:nvSpPr>
          <p:cNvPr id="2" name="TextBox 1"/>
          <p:cNvSpPr txBox="1"/>
          <p:nvPr/>
        </p:nvSpPr>
        <p:spPr>
          <a:xfrm>
            <a:off x="615913" y="1400115"/>
            <a:ext cx="7781545" cy="335476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1800" dirty="0" smtClean="0"/>
              <a:t>Visit the </a:t>
            </a:r>
            <a:r>
              <a:rPr lang="en-US" sz="1800" dirty="0" smtClean="0">
                <a:hlinkClick r:id="rId3"/>
              </a:rPr>
              <a:t>UCLA Health Emergency Preparedness </a:t>
            </a:r>
            <a:r>
              <a:rPr lang="en-US" sz="1800" dirty="0" smtClean="0"/>
              <a:t>website for important safety tips </a:t>
            </a:r>
          </a:p>
          <a:p>
            <a:pPr marL="342900" indent="-342900">
              <a:spcAft>
                <a:spcPts val="1200"/>
              </a:spcAft>
              <a:buFont typeface="Arial" panose="020B0604020202020204" pitchFamily="34" charset="0"/>
              <a:buChar char="•"/>
            </a:pPr>
            <a:r>
              <a:rPr lang="en-US" sz="1800" dirty="0" smtClean="0"/>
              <a:t>Hybrid employees should renew/complete their </a:t>
            </a:r>
            <a:r>
              <a:rPr lang="en-US" sz="1800" dirty="0"/>
              <a:t>Oppenheimer building training: </a:t>
            </a:r>
            <a:r>
              <a:rPr lang="en-US" sz="1800" u="sng" dirty="0">
                <a:hlinkClick r:id="rId4"/>
              </a:rPr>
              <a:t>Link for returning users</a:t>
            </a:r>
            <a:r>
              <a:rPr lang="en-US" sz="1800" dirty="0"/>
              <a:t>.  </a:t>
            </a:r>
            <a:r>
              <a:rPr lang="en-US" sz="1800" u="sng" dirty="0">
                <a:hlinkClick r:id="rId5"/>
              </a:rPr>
              <a:t>Link for new users</a:t>
            </a:r>
            <a:r>
              <a:rPr lang="en-US" sz="1800" dirty="0"/>
              <a:t>. If you are a new hire/user, please use this dept. </a:t>
            </a:r>
            <a:r>
              <a:rPr lang="en-US" sz="1800" dirty="0" smtClean="0"/>
              <a:t>                                                     specific </a:t>
            </a:r>
            <a:r>
              <a:rPr lang="en-US" sz="1800" dirty="0"/>
              <a:t>registration code: </a:t>
            </a:r>
            <a:r>
              <a:rPr lang="en-US" sz="1800" dirty="0" smtClean="0"/>
              <a:t>765229D</a:t>
            </a:r>
          </a:p>
          <a:p>
            <a:pPr marL="342900" indent="-342900">
              <a:spcAft>
                <a:spcPts val="1200"/>
              </a:spcAft>
              <a:buFont typeface="Arial" panose="020B0604020202020204" pitchFamily="34" charset="0"/>
              <a:buChar char="•"/>
            </a:pPr>
            <a:r>
              <a:rPr lang="en-US" sz="1800" dirty="0" smtClean="0"/>
              <a:t>Update Laura and HR with any                                                    changes to your emergency                                                           contact information </a:t>
            </a:r>
            <a:endParaRPr lang="en-US" sz="1800" dirty="0"/>
          </a:p>
          <a:p>
            <a:pPr marL="342900" indent="-342900">
              <a:spcAft>
                <a:spcPts val="1200"/>
              </a:spcAft>
              <a:buFont typeface="Arial" panose="020B0604020202020204" pitchFamily="34" charset="0"/>
              <a:buChar char="•"/>
            </a:pPr>
            <a:endParaRPr lang="en-US" sz="2000" dirty="0" smtClean="0"/>
          </a:p>
        </p:txBody>
      </p:sp>
      <p:pic>
        <p:nvPicPr>
          <p:cNvPr id="4" name="Picture 3"/>
          <p:cNvPicPr>
            <a:picLocks noChangeAspect="1"/>
          </p:cNvPicPr>
          <p:nvPr/>
        </p:nvPicPr>
        <p:blipFill>
          <a:blip r:embed="rId6"/>
          <a:stretch>
            <a:fillRect/>
          </a:stretch>
        </p:blipFill>
        <p:spPr>
          <a:xfrm>
            <a:off x="5213387" y="2907596"/>
            <a:ext cx="3184071" cy="1701078"/>
          </a:xfrm>
          <a:prstGeom prst="rect">
            <a:avLst/>
          </a:prstGeom>
        </p:spPr>
      </p:pic>
    </p:spTree>
    <p:extLst>
      <p:ext uri="{BB962C8B-B14F-4D97-AF65-F5344CB8AC3E}">
        <p14:creationId xmlns:p14="http://schemas.microsoft.com/office/powerpoint/2010/main" val="83272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12</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latin typeface="+mj-lt"/>
              </a:rPr>
              <a:t>Emergency Preparation </a:t>
            </a:r>
            <a:endParaRPr dirty="0">
              <a:latin typeface="+mj-lt"/>
            </a:endParaRPr>
          </a:p>
        </p:txBody>
      </p:sp>
      <p:sp>
        <p:nvSpPr>
          <p:cNvPr id="2" name="TextBox 1"/>
          <p:cNvSpPr txBox="1"/>
          <p:nvPr/>
        </p:nvSpPr>
        <p:spPr>
          <a:xfrm>
            <a:off x="630934" y="1321916"/>
            <a:ext cx="7781545" cy="923330"/>
          </a:xfrm>
          <a:prstGeom prst="rect">
            <a:avLst/>
          </a:prstGeom>
          <a:noFill/>
        </p:spPr>
        <p:txBody>
          <a:bodyPr wrap="square" rtlCol="0">
            <a:spAutoFit/>
          </a:bodyPr>
          <a:lstStyle/>
          <a:p>
            <a:pPr>
              <a:spcAft>
                <a:spcPts val="1200"/>
              </a:spcAft>
            </a:pPr>
            <a:r>
              <a:rPr lang="en-US" sz="1800" dirty="0" smtClean="0"/>
              <a:t>1. In the event of an emergency or drill, Oppenheimer employees may have to evacuate the building. Where is the safe refuge/rendezvous for our suite?</a:t>
            </a:r>
          </a:p>
        </p:txBody>
      </p:sp>
      <p:pic>
        <p:nvPicPr>
          <p:cNvPr id="3" name="Picture 2"/>
          <p:cNvPicPr>
            <a:picLocks noChangeAspect="1"/>
          </p:cNvPicPr>
          <p:nvPr/>
        </p:nvPicPr>
        <p:blipFill>
          <a:blip r:embed="rId3"/>
          <a:stretch>
            <a:fillRect/>
          </a:stretch>
        </p:blipFill>
        <p:spPr>
          <a:xfrm>
            <a:off x="3207066" y="1880447"/>
            <a:ext cx="2638425" cy="1619250"/>
          </a:xfrm>
          <a:prstGeom prst="rect">
            <a:avLst/>
          </a:prstGeom>
        </p:spPr>
      </p:pic>
      <p:sp>
        <p:nvSpPr>
          <p:cNvPr id="7" name="TextBox 6"/>
          <p:cNvSpPr txBox="1"/>
          <p:nvPr/>
        </p:nvSpPr>
        <p:spPr>
          <a:xfrm>
            <a:off x="630933" y="2228407"/>
            <a:ext cx="7781545" cy="369332"/>
          </a:xfrm>
          <a:prstGeom prst="rect">
            <a:avLst/>
          </a:prstGeom>
          <a:noFill/>
        </p:spPr>
        <p:txBody>
          <a:bodyPr wrap="square" rtlCol="0">
            <a:spAutoFit/>
          </a:bodyPr>
          <a:lstStyle/>
          <a:p>
            <a:pPr>
              <a:spcAft>
                <a:spcPts val="1200"/>
              </a:spcAft>
            </a:pPr>
            <a:r>
              <a:rPr lang="en-US" sz="1800" dirty="0" smtClean="0">
                <a:solidFill>
                  <a:srgbClr val="FF0000"/>
                </a:solidFill>
              </a:rPr>
              <a:t>ANSWER: The parking lot behind CVS, near </a:t>
            </a:r>
            <a:r>
              <a:rPr lang="en-US" sz="1800" dirty="0" err="1" smtClean="0">
                <a:solidFill>
                  <a:srgbClr val="FF0000"/>
                </a:solidFill>
              </a:rPr>
              <a:t>Glendon</a:t>
            </a:r>
            <a:r>
              <a:rPr lang="en-US" sz="1800" dirty="0" smtClean="0">
                <a:solidFill>
                  <a:srgbClr val="FF0000"/>
                </a:solidFill>
              </a:rPr>
              <a:t> and </a:t>
            </a:r>
            <a:r>
              <a:rPr lang="en-US" sz="1800" dirty="0" err="1" smtClean="0">
                <a:solidFill>
                  <a:srgbClr val="FF0000"/>
                </a:solidFill>
              </a:rPr>
              <a:t>Wellworth</a:t>
            </a:r>
            <a:endParaRPr lang="en-US" sz="1800" dirty="0" smtClean="0">
              <a:solidFill>
                <a:srgbClr val="FF0000"/>
              </a:solidFill>
            </a:endParaRPr>
          </a:p>
        </p:txBody>
      </p:sp>
      <p:sp>
        <p:nvSpPr>
          <p:cNvPr id="5" name="Rectangle 4"/>
          <p:cNvSpPr/>
          <p:nvPr/>
        </p:nvSpPr>
        <p:spPr>
          <a:xfrm>
            <a:off x="640078" y="2630310"/>
            <a:ext cx="7772400" cy="646331"/>
          </a:xfrm>
          <a:prstGeom prst="rect">
            <a:avLst/>
          </a:prstGeom>
        </p:spPr>
        <p:txBody>
          <a:bodyPr wrap="square">
            <a:spAutoFit/>
          </a:bodyPr>
          <a:lstStyle/>
          <a:p>
            <a:pPr>
              <a:spcAft>
                <a:spcPts val="1200"/>
              </a:spcAft>
            </a:pPr>
            <a:r>
              <a:rPr lang="en-US" sz="1800" dirty="0"/>
              <a:t>2. How many emergency kits do we have in Oppenheimer Suite 1800, and where are they located?</a:t>
            </a:r>
          </a:p>
        </p:txBody>
      </p:sp>
      <p:sp>
        <p:nvSpPr>
          <p:cNvPr id="9" name="TextBox 8"/>
          <p:cNvSpPr txBox="1"/>
          <p:nvPr/>
        </p:nvSpPr>
        <p:spPr>
          <a:xfrm>
            <a:off x="640079" y="3228480"/>
            <a:ext cx="7781545" cy="369332"/>
          </a:xfrm>
          <a:prstGeom prst="rect">
            <a:avLst/>
          </a:prstGeom>
          <a:noFill/>
        </p:spPr>
        <p:txBody>
          <a:bodyPr wrap="square" rtlCol="0">
            <a:spAutoFit/>
          </a:bodyPr>
          <a:lstStyle/>
          <a:p>
            <a:pPr>
              <a:spcAft>
                <a:spcPts val="1200"/>
              </a:spcAft>
            </a:pPr>
            <a:r>
              <a:rPr lang="en-US" sz="1800" dirty="0" smtClean="0">
                <a:solidFill>
                  <a:srgbClr val="FF0000"/>
                </a:solidFill>
              </a:rPr>
              <a:t>ANSWER: Two, one in Laura’s office and one in the Supply/Copy Room </a:t>
            </a:r>
          </a:p>
        </p:txBody>
      </p:sp>
      <p:sp>
        <p:nvSpPr>
          <p:cNvPr id="10" name="Rectangle 9"/>
          <p:cNvSpPr/>
          <p:nvPr/>
        </p:nvSpPr>
        <p:spPr>
          <a:xfrm>
            <a:off x="649224" y="3706475"/>
            <a:ext cx="7772400" cy="646331"/>
          </a:xfrm>
          <a:prstGeom prst="rect">
            <a:avLst/>
          </a:prstGeom>
        </p:spPr>
        <p:txBody>
          <a:bodyPr wrap="square">
            <a:spAutoFit/>
          </a:bodyPr>
          <a:lstStyle/>
          <a:p>
            <a:pPr>
              <a:spcAft>
                <a:spcPts val="1200"/>
              </a:spcAft>
            </a:pPr>
            <a:r>
              <a:rPr lang="en-US" sz="1800" dirty="0" smtClean="0"/>
              <a:t>3. In the event of an active shooter, what is the three-word phrase to help you remember what to do?</a:t>
            </a:r>
            <a:endParaRPr lang="en-US" sz="1800" dirty="0"/>
          </a:p>
        </p:txBody>
      </p:sp>
      <p:sp>
        <p:nvSpPr>
          <p:cNvPr id="11" name="TextBox 10"/>
          <p:cNvSpPr txBox="1"/>
          <p:nvPr/>
        </p:nvSpPr>
        <p:spPr>
          <a:xfrm>
            <a:off x="649224" y="4276885"/>
            <a:ext cx="7781545" cy="369332"/>
          </a:xfrm>
          <a:prstGeom prst="rect">
            <a:avLst/>
          </a:prstGeom>
          <a:noFill/>
        </p:spPr>
        <p:txBody>
          <a:bodyPr wrap="square" rtlCol="0">
            <a:spAutoFit/>
          </a:bodyPr>
          <a:lstStyle/>
          <a:p>
            <a:pPr>
              <a:spcAft>
                <a:spcPts val="1200"/>
              </a:spcAft>
            </a:pPr>
            <a:r>
              <a:rPr lang="en-US" sz="1800" dirty="0" smtClean="0">
                <a:solidFill>
                  <a:srgbClr val="FF0000"/>
                </a:solidFill>
              </a:rPr>
              <a:t>ANSWER: Run, Hide, Fight</a:t>
            </a:r>
          </a:p>
        </p:txBody>
      </p:sp>
    </p:spTree>
    <p:extLst>
      <p:ext uri="{BB962C8B-B14F-4D97-AF65-F5344CB8AC3E}">
        <p14:creationId xmlns:p14="http://schemas.microsoft.com/office/powerpoint/2010/main" val="298503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13</a:t>
            </a:fld>
            <a:endParaRPr/>
          </a:p>
        </p:txBody>
      </p:sp>
      <p:sp>
        <p:nvSpPr>
          <p:cNvPr id="162" name="Google Shape;162;p5"/>
          <p:cNvSpPr txBox="1">
            <a:spLocks noGrp="1"/>
          </p:cNvSpPr>
          <p:nvPr>
            <p:ph type="title"/>
          </p:nvPr>
        </p:nvSpPr>
        <p:spPr>
          <a:xfrm>
            <a:off x="649224" y="710053"/>
            <a:ext cx="7772400" cy="387798"/>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solidFill>
                  <a:schemeClr val="tx1">
                    <a:lumMod val="50000"/>
                  </a:schemeClr>
                </a:solidFill>
                <a:latin typeface="+mj-lt"/>
              </a:rPr>
              <a:t>Ordering Furniture</a:t>
            </a:r>
            <a:endParaRPr dirty="0">
              <a:solidFill>
                <a:schemeClr val="tx1">
                  <a:lumMod val="50000"/>
                </a:schemeClr>
              </a:solidFill>
              <a:latin typeface="+mj-lt"/>
            </a:endParaRPr>
          </a:p>
        </p:txBody>
      </p:sp>
      <p:sp>
        <p:nvSpPr>
          <p:cNvPr id="163" name="Google Shape;163;p5"/>
          <p:cNvSpPr txBox="1"/>
          <p:nvPr/>
        </p:nvSpPr>
        <p:spPr>
          <a:xfrm>
            <a:off x="430887" y="3893547"/>
            <a:ext cx="7990737"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Helvetica Neue"/>
              <a:ea typeface="Helvetica Neue"/>
              <a:cs typeface="Helvetica Neue"/>
              <a:sym typeface="Helvetica Neue"/>
            </a:endParaRPr>
          </a:p>
        </p:txBody>
      </p:sp>
      <p:sp>
        <p:nvSpPr>
          <p:cNvPr id="164" name="Google Shape;164;p5"/>
          <p:cNvSpPr txBox="1"/>
          <p:nvPr/>
        </p:nvSpPr>
        <p:spPr>
          <a:xfrm>
            <a:off x="430886" y="1192963"/>
            <a:ext cx="7990737" cy="3496311"/>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600"/>
              </a:spcAft>
              <a:buClr>
                <a:srgbClr val="3B3B3B"/>
              </a:buClr>
              <a:buSzPts val="1400"/>
              <a:buChar char="●"/>
            </a:pPr>
            <a:r>
              <a:rPr lang="en-US" dirty="0" smtClean="0">
                <a:solidFill>
                  <a:srgbClr val="3B3B3B"/>
                </a:solidFill>
              </a:rPr>
              <a:t>UCLA policy restricts the purchase of furniture*, limiting what we are allowed to purchase to specific vendors, and sometimes, specific items.</a:t>
            </a:r>
          </a:p>
          <a:p>
            <a:pPr marL="457200" indent="-317500">
              <a:buClr>
                <a:srgbClr val="3B3B3B"/>
              </a:buClr>
              <a:buSzPts val="1400"/>
              <a:buFont typeface="Arial"/>
              <a:buChar char="●"/>
            </a:pPr>
            <a:r>
              <a:rPr lang="en-US" dirty="0" smtClean="0"/>
              <a:t>The following items MUST be purchased </a:t>
            </a:r>
            <a:r>
              <a:rPr lang="en-US" dirty="0"/>
              <a:t>from Steelcase, Inc. (Tangram</a:t>
            </a:r>
            <a:r>
              <a:rPr lang="en-US" dirty="0" smtClean="0"/>
              <a:t>), we cannot use any other vendor for these items:</a:t>
            </a:r>
            <a:endParaRPr lang="en-US" dirty="0"/>
          </a:p>
          <a:p>
            <a:pPr marL="739775" indent="-285750" fontAlgn="base">
              <a:buFont typeface="Courier New" panose="02070309020205020404" pitchFamily="49" charset="0"/>
              <a:buChar char="o"/>
            </a:pPr>
            <a:r>
              <a:rPr lang="en-US" dirty="0" smtClean="0"/>
              <a:t>Filing </a:t>
            </a:r>
            <a:r>
              <a:rPr lang="en-US" dirty="0"/>
              <a:t>cabinets</a:t>
            </a:r>
          </a:p>
          <a:p>
            <a:pPr marL="739775" indent="-285750" fontAlgn="base">
              <a:buFont typeface="Courier New" panose="02070309020205020404" pitchFamily="49" charset="0"/>
              <a:buChar char="o"/>
            </a:pPr>
            <a:r>
              <a:rPr lang="en-US" dirty="0"/>
              <a:t>Free-standing steel and laminate desks</a:t>
            </a:r>
          </a:p>
          <a:p>
            <a:pPr marL="739775" indent="-285750" fontAlgn="base">
              <a:buFont typeface="Courier New" panose="02070309020205020404" pitchFamily="49" charset="0"/>
              <a:buChar char="o"/>
            </a:pPr>
            <a:r>
              <a:rPr lang="en-US" dirty="0"/>
              <a:t>Steel bookcases</a:t>
            </a:r>
          </a:p>
          <a:p>
            <a:pPr marL="739775" indent="-285750" fontAlgn="base">
              <a:buFont typeface="Courier New" panose="02070309020205020404" pitchFamily="49" charset="0"/>
              <a:buChar char="o"/>
            </a:pPr>
            <a:r>
              <a:rPr lang="en-US" dirty="0"/>
              <a:t>Paneled office systems</a:t>
            </a:r>
          </a:p>
          <a:p>
            <a:pPr marL="739775" indent="-285750" fontAlgn="base">
              <a:spcAft>
                <a:spcPts val="600"/>
              </a:spcAft>
              <a:buFont typeface="Courier New" panose="02070309020205020404" pitchFamily="49" charset="0"/>
              <a:buChar char="o"/>
            </a:pPr>
            <a:r>
              <a:rPr lang="en-US" dirty="0"/>
              <a:t>Task chairs and side chairs</a:t>
            </a:r>
          </a:p>
          <a:p>
            <a:pPr marL="461963" fontAlgn="base">
              <a:spcAft>
                <a:spcPts val="600"/>
              </a:spcAft>
            </a:pPr>
            <a:r>
              <a:rPr lang="en-US" dirty="0"/>
              <a:t>You can use vendors other than Steelcase when buying furniture such as lounge pieces and bookcases. For wood furniture, UC has established agreements with Haworth, Kimball and Steelcase. </a:t>
            </a:r>
            <a:endParaRPr lang="en-US" dirty="0" smtClean="0"/>
          </a:p>
          <a:p>
            <a:pPr marL="285750" indent="-285750" fontAlgn="base">
              <a:buFont typeface="Arial" panose="020B0604020202020204" pitchFamily="34" charset="0"/>
              <a:buChar char="•"/>
            </a:pPr>
            <a:r>
              <a:rPr lang="en-US" dirty="0" smtClean="0"/>
              <a:t>For any other furniture* purchase, you must use one of the vendors on Purchasing’s  </a:t>
            </a:r>
            <a:r>
              <a:rPr lang="en-US" dirty="0">
                <a:hlinkClick r:id="rId3"/>
              </a:rPr>
              <a:t>Vendor Agreements List </a:t>
            </a:r>
            <a:r>
              <a:rPr lang="en-US" dirty="0" smtClean="0"/>
              <a:t>that has a negotiated agreement </a:t>
            </a:r>
            <a:r>
              <a:rPr lang="en-US" dirty="0"/>
              <a:t>with UCLA</a:t>
            </a:r>
            <a:r>
              <a:rPr lang="en-US" dirty="0" smtClean="0"/>
              <a:t>.</a:t>
            </a:r>
          </a:p>
        </p:txBody>
      </p:sp>
      <p:sp>
        <p:nvSpPr>
          <p:cNvPr id="6" name="Google Shape;162;p5"/>
          <p:cNvSpPr txBox="1">
            <a:spLocks/>
          </p:cNvSpPr>
          <p:nvPr/>
        </p:nvSpPr>
        <p:spPr>
          <a:xfrm>
            <a:off x="3953038" y="796796"/>
            <a:ext cx="7772400" cy="235449"/>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8595B"/>
              </a:buClr>
              <a:buSzPts val="1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800"/>
            </a:pPr>
            <a:r>
              <a:rPr lang="en-US" sz="1700" dirty="0" smtClean="0">
                <a:solidFill>
                  <a:schemeClr val="tx1">
                    <a:lumMod val="50000"/>
                  </a:schemeClr>
                </a:solidFill>
                <a:latin typeface="+mj-lt"/>
              </a:rPr>
              <a:t>*(or anything remotely resembling furniture)</a:t>
            </a:r>
            <a:endParaRPr lang="en-US" sz="1700" dirty="0">
              <a:solidFill>
                <a:schemeClr val="tx1">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14</a:t>
            </a:fld>
            <a:endParaRPr/>
          </a:p>
        </p:txBody>
      </p:sp>
      <p:sp>
        <p:nvSpPr>
          <p:cNvPr id="162" name="Google Shape;162;p5"/>
          <p:cNvSpPr txBox="1">
            <a:spLocks noGrp="1"/>
          </p:cNvSpPr>
          <p:nvPr>
            <p:ph type="title"/>
          </p:nvPr>
        </p:nvSpPr>
        <p:spPr>
          <a:xfrm>
            <a:off x="649224" y="710053"/>
            <a:ext cx="7772400" cy="387798"/>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solidFill>
                  <a:schemeClr val="tx1">
                    <a:lumMod val="50000"/>
                  </a:schemeClr>
                </a:solidFill>
                <a:latin typeface="+mj-lt"/>
              </a:rPr>
              <a:t>Ordering </a:t>
            </a:r>
            <a:r>
              <a:rPr lang="en-US" dirty="0" smtClean="0">
                <a:solidFill>
                  <a:schemeClr val="tx1">
                    <a:lumMod val="50000"/>
                  </a:schemeClr>
                </a:solidFill>
                <a:latin typeface="+mj-lt"/>
              </a:rPr>
              <a:t>Furniture (cont.)</a:t>
            </a:r>
            <a:endParaRPr dirty="0">
              <a:solidFill>
                <a:schemeClr val="tx1">
                  <a:lumMod val="50000"/>
                </a:schemeClr>
              </a:solidFill>
              <a:latin typeface="+mj-lt"/>
            </a:endParaRPr>
          </a:p>
        </p:txBody>
      </p:sp>
      <p:sp>
        <p:nvSpPr>
          <p:cNvPr id="163" name="Google Shape;163;p5"/>
          <p:cNvSpPr txBox="1"/>
          <p:nvPr/>
        </p:nvSpPr>
        <p:spPr>
          <a:xfrm>
            <a:off x="430887" y="3893547"/>
            <a:ext cx="7990737"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Helvetica Neue"/>
              <a:ea typeface="Helvetica Neue"/>
              <a:cs typeface="Helvetica Neue"/>
              <a:sym typeface="Helvetica Neue"/>
            </a:endParaRPr>
          </a:p>
        </p:txBody>
      </p:sp>
      <p:sp>
        <p:nvSpPr>
          <p:cNvPr id="164" name="Google Shape;164;p5"/>
          <p:cNvSpPr txBox="1"/>
          <p:nvPr/>
        </p:nvSpPr>
        <p:spPr>
          <a:xfrm>
            <a:off x="540055" y="1273409"/>
            <a:ext cx="7990737" cy="3416290"/>
          </a:xfrm>
          <a:prstGeom prst="rect">
            <a:avLst/>
          </a:prstGeom>
          <a:noFill/>
          <a:ln>
            <a:noFill/>
          </a:ln>
        </p:spPr>
        <p:txBody>
          <a:bodyPr spcFirstLastPara="1" wrap="square" lIns="91425" tIns="91425" rIns="91425" bIns="91425" anchor="t" anchorCtr="0">
            <a:spAutoFit/>
          </a:bodyPr>
          <a:lstStyle/>
          <a:p>
            <a:r>
              <a:rPr lang="en-US" dirty="0"/>
              <a:t>Below are the 3 main line furniture manufacturers to the UC system. These are the preferred manufacturers for UCLA and the associated aligned dealership.  Furniture sales is similar to automotive sales in that it uses a dealership model with the largest manufacturers requiring dealer alignment. IE. A Ford dealer can't sell Toyotas in the same way Tangram can't sell Miller-Knoll.  </a:t>
            </a:r>
            <a:endParaRPr lang="en-US" sz="1600" dirty="0"/>
          </a:p>
          <a:p>
            <a:r>
              <a:rPr lang="en-US" dirty="0"/>
              <a:t> </a:t>
            </a:r>
            <a:endParaRPr lang="en-US" sz="1600" dirty="0"/>
          </a:p>
          <a:p>
            <a:r>
              <a:rPr lang="en-US" b="1" dirty="0"/>
              <a:t>UC CONTRACTED FURNITURE SUPPLIERS   </a:t>
            </a:r>
            <a:endParaRPr lang="en-US" sz="1600" dirty="0"/>
          </a:p>
          <a:p>
            <a:pPr lvl="0"/>
            <a:endParaRPr lang="en-US" dirty="0" smtClean="0"/>
          </a:p>
          <a:p>
            <a:pPr lvl="0"/>
            <a:r>
              <a:rPr lang="en-US" b="1" dirty="0" smtClean="0"/>
              <a:t>Tangram Interiors</a:t>
            </a:r>
            <a:r>
              <a:rPr lang="en-US" dirty="0" smtClean="0"/>
              <a:t>; Main </a:t>
            </a:r>
            <a:r>
              <a:rPr lang="en-US" dirty="0"/>
              <a:t>Furniture Line: Steelcase</a:t>
            </a:r>
            <a:endParaRPr lang="en-US" sz="1600" dirty="0"/>
          </a:p>
          <a:p>
            <a:pPr lvl="1"/>
            <a:r>
              <a:rPr lang="en-US" dirty="0"/>
              <a:t>Sales Rep: Rhonda Law, </a:t>
            </a:r>
            <a:r>
              <a:rPr lang="en-US" u="sng" dirty="0">
                <a:hlinkClick r:id="rId3"/>
              </a:rPr>
              <a:t>rlaw@tangraminteriors.com</a:t>
            </a:r>
            <a:r>
              <a:rPr lang="en-US" dirty="0"/>
              <a:t> (Health)</a:t>
            </a:r>
            <a:endParaRPr lang="en-US" sz="1600" dirty="0"/>
          </a:p>
          <a:p>
            <a:pPr lvl="0"/>
            <a:r>
              <a:rPr lang="en-US" dirty="0"/>
              <a:t> </a:t>
            </a:r>
            <a:endParaRPr lang="en-US" sz="1600" dirty="0"/>
          </a:p>
          <a:p>
            <a:pPr lvl="0"/>
            <a:r>
              <a:rPr lang="en-US" b="1" dirty="0"/>
              <a:t>M3 </a:t>
            </a:r>
            <a:r>
              <a:rPr lang="en-US" b="1" dirty="0" smtClean="0"/>
              <a:t>Office</a:t>
            </a:r>
            <a:r>
              <a:rPr lang="en-US" dirty="0" smtClean="0"/>
              <a:t>; Main </a:t>
            </a:r>
            <a:r>
              <a:rPr lang="en-US" dirty="0"/>
              <a:t>Furniture Line:  Miller-Knoll</a:t>
            </a:r>
            <a:endParaRPr lang="en-US" sz="1600" dirty="0"/>
          </a:p>
          <a:p>
            <a:pPr lvl="1"/>
            <a:r>
              <a:rPr lang="en-US" dirty="0"/>
              <a:t>Sales Rep: Manny Gomez, </a:t>
            </a:r>
            <a:r>
              <a:rPr lang="en-US" u="sng" dirty="0">
                <a:hlinkClick r:id="rId4"/>
              </a:rPr>
              <a:t>manny@m3office.com</a:t>
            </a:r>
            <a:endParaRPr lang="en-US" sz="1600" dirty="0"/>
          </a:p>
          <a:p>
            <a:pPr lvl="0"/>
            <a:r>
              <a:rPr lang="en-US" dirty="0"/>
              <a:t> </a:t>
            </a:r>
            <a:endParaRPr lang="en-US" sz="1600" dirty="0"/>
          </a:p>
          <a:p>
            <a:pPr lvl="0"/>
            <a:r>
              <a:rPr lang="en-US" b="1" dirty="0"/>
              <a:t>CPM One </a:t>
            </a:r>
            <a:r>
              <a:rPr lang="en-US" b="1" dirty="0" smtClean="0"/>
              <a:t>Source</a:t>
            </a:r>
            <a:r>
              <a:rPr lang="en-US" dirty="0" smtClean="0"/>
              <a:t>; Main </a:t>
            </a:r>
            <a:r>
              <a:rPr lang="en-US" dirty="0"/>
              <a:t>Furniture Line: Kimball</a:t>
            </a:r>
            <a:endParaRPr lang="en-US" sz="1600" dirty="0"/>
          </a:p>
          <a:p>
            <a:pPr lvl="1"/>
            <a:r>
              <a:rPr lang="en-US" dirty="0"/>
              <a:t>Sales Rep: Ignacio Negrete Jr, </a:t>
            </a:r>
            <a:r>
              <a:rPr lang="en-US" u="sng" dirty="0">
                <a:hlinkClick r:id="rId5"/>
              </a:rPr>
              <a:t>ignacio@cpmonesource.com</a:t>
            </a:r>
            <a:r>
              <a:rPr lang="en-US" dirty="0"/>
              <a:t> </a:t>
            </a:r>
            <a:endParaRPr lang="en-US" sz="1600" dirty="0"/>
          </a:p>
        </p:txBody>
      </p:sp>
      <p:pic>
        <p:nvPicPr>
          <p:cNvPr id="2" name="Picture 1" descr="Clipart - An Office Desk"/>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65031" y="2998675"/>
            <a:ext cx="2913793" cy="1907320"/>
          </a:xfrm>
          <a:prstGeom prst="rect">
            <a:avLst/>
          </a:prstGeom>
        </p:spPr>
      </p:pic>
    </p:spTree>
    <p:extLst>
      <p:ext uri="{BB962C8B-B14F-4D97-AF65-F5344CB8AC3E}">
        <p14:creationId xmlns:p14="http://schemas.microsoft.com/office/powerpoint/2010/main" val="257506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15</a:t>
            </a:fld>
            <a:endParaRPr/>
          </a:p>
        </p:txBody>
      </p:sp>
      <p:sp>
        <p:nvSpPr>
          <p:cNvPr id="162" name="Google Shape;162;p5"/>
          <p:cNvSpPr txBox="1">
            <a:spLocks noGrp="1"/>
          </p:cNvSpPr>
          <p:nvPr>
            <p:ph type="title"/>
          </p:nvPr>
        </p:nvSpPr>
        <p:spPr>
          <a:xfrm>
            <a:off x="649224" y="710053"/>
            <a:ext cx="7772400" cy="387798"/>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solidFill>
                  <a:schemeClr val="tx1">
                    <a:lumMod val="50000"/>
                  </a:schemeClr>
                </a:solidFill>
                <a:latin typeface="+mj-lt"/>
              </a:rPr>
              <a:t>Ordering </a:t>
            </a:r>
            <a:r>
              <a:rPr lang="en-US" dirty="0" smtClean="0">
                <a:solidFill>
                  <a:schemeClr val="tx1">
                    <a:lumMod val="50000"/>
                  </a:schemeClr>
                </a:solidFill>
                <a:latin typeface="+mj-lt"/>
              </a:rPr>
              <a:t>“Furniture”</a:t>
            </a:r>
            <a:endParaRPr dirty="0">
              <a:solidFill>
                <a:schemeClr val="tx1">
                  <a:lumMod val="50000"/>
                </a:schemeClr>
              </a:solidFill>
              <a:latin typeface="+mj-lt"/>
            </a:endParaRPr>
          </a:p>
        </p:txBody>
      </p:sp>
      <p:sp>
        <p:nvSpPr>
          <p:cNvPr id="163" name="Google Shape;163;p5"/>
          <p:cNvSpPr txBox="1"/>
          <p:nvPr/>
        </p:nvSpPr>
        <p:spPr>
          <a:xfrm>
            <a:off x="430887" y="3893547"/>
            <a:ext cx="7990737"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Helvetica Neue"/>
              <a:ea typeface="Helvetica Neue"/>
              <a:cs typeface="Helvetica Neue"/>
              <a:sym typeface="Helvetica Neue"/>
            </a:endParaRPr>
          </a:p>
        </p:txBody>
      </p:sp>
      <p:sp>
        <p:nvSpPr>
          <p:cNvPr id="164" name="Google Shape;164;p5"/>
          <p:cNvSpPr txBox="1"/>
          <p:nvPr/>
        </p:nvSpPr>
        <p:spPr>
          <a:xfrm>
            <a:off x="649224" y="1326163"/>
            <a:ext cx="7772400" cy="3139291"/>
          </a:xfrm>
          <a:prstGeom prst="rect">
            <a:avLst/>
          </a:prstGeom>
          <a:noFill/>
          <a:ln>
            <a:noFill/>
          </a:ln>
        </p:spPr>
        <p:txBody>
          <a:bodyPr spcFirstLastPara="1" wrap="square" lIns="91425" tIns="91425" rIns="91425" bIns="91425" anchor="t" anchorCtr="0">
            <a:spAutoFit/>
          </a:bodyPr>
          <a:lstStyle/>
          <a:p>
            <a:r>
              <a:rPr lang="en-US" sz="1600" dirty="0" smtClean="0"/>
              <a:t>Per Purchasing: Office </a:t>
            </a:r>
            <a:r>
              <a:rPr lang="en-US" sz="1600" dirty="0"/>
              <a:t>furniture generally includes task chairs, guest chairs, desks, and storage</a:t>
            </a:r>
            <a:r>
              <a:rPr lang="en-US" sz="1600" dirty="0" smtClean="0"/>
              <a:t>.</a:t>
            </a:r>
          </a:p>
          <a:p>
            <a:endParaRPr lang="en-US" sz="1600" dirty="0"/>
          </a:p>
          <a:p>
            <a:r>
              <a:rPr lang="en-US" sz="1600" dirty="0" smtClean="0"/>
              <a:t>However: some other items are being classified as furniture, e.g. desk additions that convert a regular desk to a standing desk. </a:t>
            </a:r>
            <a:r>
              <a:rPr lang="en-US" sz="1600" dirty="0"/>
              <a:t> </a:t>
            </a:r>
          </a:p>
          <a:p>
            <a:r>
              <a:rPr lang="en-US" sz="1600" dirty="0"/>
              <a:t> </a:t>
            </a:r>
          </a:p>
          <a:p>
            <a:r>
              <a:rPr lang="en-US" sz="1600" dirty="0" smtClean="0"/>
              <a:t>What about mail carts and safes? </a:t>
            </a:r>
          </a:p>
          <a:p>
            <a:pPr marL="285750" indent="-285750">
              <a:buFont typeface="Arial" panose="020B0604020202020204" pitchFamily="34" charset="0"/>
              <a:buChar char="•"/>
            </a:pPr>
            <a:r>
              <a:rPr lang="en-US" sz="1600" dirty="0" smtClean="0"/>
              <a:t>These </a:t>
            </a:r>
            <a:r>
              <a:rPr lang="en-US" sz="1600" dirty="0"/>
              <a:t>items can be purchased from either office furniture or office supply vendors. Office Depot would be a good match for a reasonably priced locking pedestal or a file cart. Grainger is also another place to find more commercial/industrial items such as mail carts or safes. Grainger and Office Depot are both contract UC suppliers and have supplier sites in </a:t>
            </a:r>
            <a:r>
              <a:rPr lang="en-US" sz="1600" dirty="0" err="1"/>
              <a:t>BruinBuy</a:t>
            </a:r>
            <a:r>
              <a:rPr lang="en-US" sz="1600" dirty="0"/>
              <a:t>.</a:t>
            </a:r>
          </a:p>
        </p:txBody>
      </p:sp>
    </p:spTree>
    <p:extLst>
      <p:ext uri="{BB962C8B-B14F-4D97-AF65-F5344CB8AC3E}">
        <p14:creationId xmlns:p14="http://schemas.microsoft.com/office/powerpoint/2010/main" val="99199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6"/>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16</a:t>
            </a:fld>
            <a:endParaRPr/>
          </a:p>
        </p:txBody>
      </p:sp>
      <p:sp>
        <p:nvSpPr>
          <p:cNvPr id="171" name="Google Shape;171;p6"/>
          <p:cNvSpPr/>
          <p:nvPr/>
        </p:nvSpPr>
        <p:spPr>
          <a:xfrm>
            <a:off x="0" y="0"/>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Helvetica Neue"/>
              <a:ea typeface="Helvetica Neue"/>
              <a:cs typeface="Helvetica Neue"/>
              <a:sym typeface="Helvetica Neue"/>
            </a:endParaRPr>
          </a:p>
        </p:txBody>
      </p:sp>
      <p:sp>
        <p:nvSpPr>
          <p:cNvPr id="172" name="Google Shape;172;p6"/>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lvl="0">
              <a:buSzPts val="2800"/>
            </a:pPr>
            <a:r>
              <a:rPr lang="en-US" dirty="0" smtClean="0">
                <a:solidFill>
                  <a:schemeClr val="tx1">
                    <a:lumMod val="50000"/>
                  </a:schemeClr>
                </a:solidFill>
                <a:latin typeface="+mj-lt"/>
              </a:rPr>
              <a:t>Gift Cards</a:t>
            </a:r>
            <a:endParaRPr dirty="0">
              <a:solidFill>
                <a:schemeClr val="tx1">
                  <a:lumMod val="50000"/>
                </a:schemeClr>
              </a:solidFill>
              <a:latin typeface="+mj-lt"/>
            </a:endParaRPr>
          </a:p>
        </p:txBody>
      </p:sp>
      <p:sp>
        <p:nvSpPr>
          <p:cNvPr id="7" name="TextBox 6"/>
          <p:cNvSpPr txBox="1"/>
          <p:nvPr/>
        </p:nvSpPr>
        <p:spPr>
          <a:xfrm>
            <a:off x="640079" y="1475509"/>
            <a:ext cx="7781545" cy="20928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smtClean="0">
                <a:hlinkClick r:id="rId3"/>
              </a:rPr>
              <a:t>New form available </a:t>
            </a:r>
            <a:r>
              <a:rPr lang="en-US" sz="2000" dirty="0" smtClean="0"/>
              <a:t>with guidelines on how to order gift cards</a:t>
            </a:r>
          </a:p>
          <a:p>
            <a:pPr marL="285750" indent="-285750">
              <a:spcAft>
                <a:spcPts val="1200"/>
              </a:spcAft>
              <a:buFont typeface="Arial" panose="020B0604020202020204" pitchFamily="34" charset="0"/>
              <a:buChar char="•"/>
            </a:pPr>
            <a:r>
              <a:rPr lang="en-US" sz="2000" dirty="0" smtClean="0"/>
              <a:t>Relevant for both human subject payments AND non-employee/non-IRB gift cards</a:t>
            </a:r>
          </a:p>
          <a:p>
            <a:pPr marL="285750" indent="-285750">
              <a:spcAft>
                <a:spcPts val="1200"/>
              </a:spcAft>
              <a:buFont typeface="Arial" panose="020B0604020202020204" pitchFamily="34" charset="0"/>
              <a:buChar char="•"/>
            </a:pPr>
            <a:r>
              <a:rPr lang="en-US" sz="2000" dirty="0" smtClean="0"/>
              <a:t>THE PROCESS HAS RECENTLY CHANGED</a:t>
            </a:r>
          </a:p>
          <a:p>
            <a:pPr marL="285750" indent="-285750">
              <a:spcAft>
                <a:spcPts val="1200"/>
              </a:spcAft>
              <a:buFont typeface="Arial" panose="020B0604020202020204" pitchFamily="34" charset="0"/>
              <a:buChar char="•"/>
            </a:pPr>
            <a:r>
              <a:rPr lang="en-US" sz="2000" dirty="0" smtClean="0"/>
              <a:t>Response time is slow, allow for extra time when ordering</a:t>
            </a:r>
            <a:endParaRPr lang="en-US" sz="2000" dirty="0"/>
          </a:p>
        </p:txBody>
      </p:sp>
      <p:pic>
        <p:nvPicPr>
          <p:cNvPr id="8194" name="Picture 2" descr="Slow Cartoon Turtle Images – Browse 5,504 Stock Photos, Vectors, and Video  | Adobe 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4905" y="3688773"/>
            <a:ext cx="1797574" cy="1066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41750" fill="hold"/>
                                        <p:tgtEl>
                                          <p:spTgt spid="81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17</a:t>
            </a:fld>
            <a:endParaRPr/>
          </a:p>
        </p:txBody>
      </p:sp>
      <p:graphicFrame>
        <p:nvGraphicFramePr>
          <p:cNvPr id="179" name="Google Shape;179;p7"/>
          <p:cNvGraphicFramePr/>
          <p:nvPr/>
        </p:nvGraphicFramePr>
        <p:xfrm>
          <a:off x="640079" y="3230655"/>
          <a:ext cx="5715000" cy="502222"/>
        </p:xfrm>
        <a:graphic>
          <a:graphicData uri="http://schemas.openxmlformats.org/drawingml/2006/table">
            <a:tbl>
              <a:tblPr>
                <a:noFill/>
                <a:tableStyleId>{4F34DB4C-8F9F-4031-8EC6-0B126F8A54F6}</a:tableStyleId>
              </a:tblPr>
              <a:tblGrid>
                <a:gridCol w="5715000">
                  <a:extLst>
                    <a:ext uri="{9D8B030D-6E8A-4147-A177-3AD203B41FA5}">
                      <a16:colId xmlns:a16="http://schemas.microsoft.com/office/drawing/2014/main" val="20000"/>
                    </a:ext>
                  </a:extLst>
                </a:gridCol>
              </a:tblGrid>
              <a:tr h="0">
                <a:tc>
                  <a:txBody>
                    <a:bodyPr/>
                    <a:lstStyle/>
                    <a:p>
                      <a:pPr marL="0" marR="0" lvl="0" indent="0" algn="l" rtl="0">
                        <a:lnSpc>
                          <a:spcPct val="133333"/>
                        </a:lnSpc>
                        <a:spcBef>
                          <a:spcPts val="0"/>
                        </a:spcBef>
                        <a:spcAft>
                          <a:spcPts val="0"/>
                        </a:spcAft>
                        <a:buClr>
                          <a:srgbClr val="000000"/>
                        </a:buClr>
                        <a:buSzPts val="1350"/>
                        <a:buFont typeface="Arial"/>
                        <a:buNone/>
                      </a:pPr>
                      <a:endParaRPr sz="1350" u="none" strike="noStrike" cap="none" dirty="0">
                        <a:latin typeface="Roboto"/>
                        <a:ea typeface="Roboto"/>
                        <a:cs typeface="Roboto"/>
                        <a:sym typeface="Roboto"/>
                      </a:endParaRPr>
                    </a:p>
                  </a:txBody>
                  <a:tcPr marL="381000" marR="381000" marT="0" marB="2286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0" name="Google Shape;180;p7"/>
          <p:cNvSpPr/>
          <p:nvPr/>
        </p:nvSpPr>
        <p:spPr>
          <a:xfrm>
            <a:off x="0" y="0"/>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Helvetica Neue"/>
              <a:ea typeface="Helvetica Neue"/>
              <a:cs typeface="Helvetica Neue"/>
              <a:sym typeface="Helvetica Neue"/>
            </a:endParaRPr>
          </a:p>
        </p:txBody>
      </p:sp>
      <p:sp>
        <p:nvSpPr>
          <p:cNvPr id="181" name="Google Shape;181;p7"/>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latin typeface="+mj-lt"/>
              </a:rPr>
              <a:t>Travel Reimbursements</a:t>
            </a:r>
            <a:endParaRPr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39" y="1691155"/>
            <a:ext cx="3333750" cy="2133600"/>
          </a:xfrm>
          <a:prstGeom prst="rect">
            <a:avLst/>
          </a:prstGeom>
        </p:spPr>
      </p:pic>
      <p:pic>
        <p:nvPicPr>
          <p:cNvPr id="8" name="Picture 7"/>
          <p:cNvPicPr>
            <a:picLocks noChangeAspect="1"/>
          </p:cNvPicPr>
          <p:nvPr/>
        </p:nvPicPr>
        <p:blipFill>
          <a:blip r:embed="rId4"/>
          <a:stretch>
            <a:fillRect/>
          </a:stretch>
        </p:blipFill>
        <p:spPr>
          <a:xfrm>
            <a:off x="5309755" y="475815"/>
            <a:ext cx="3340469" cy="4564281"/>
          </a:xfrm>
          <a:prstGeom prst="rect">
            <a:avLst/>
          </a:prstGeom>
        </p:spPr>
      </p:pic>
    </p:spTree>
    <p:extLst>
      <p:ext uri="{BB962C8B-B14F-4D97-AF65-F5344CB8AC3E}">
        <p14:creationId xmlns:p14="http://schemas.microsoft.com/office/powerpoint/2010/main" val="3658342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18</a:t>
            </a:fld>
            <a:endParaRPr/>
          </a:p>
        </p:txBody>
      </p:sp>
      <p:sp>
        <p:nvSpPr>
          <p:cNvPr id="180" name="Google Shape;180;p7"/>
          <p:cNvSpPr/>
          <p:nvPr/>
        </p:nvSpPr>
        <p:spPr>
          <a:xfrm>
            <a:off x="0" y="0"/>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Helvetica Neue"/>
              <a:ea typeface="Helvetica Neue"/>
              <a:cs typeface="Helvetica Neue"/>
              <a:sym typeface="Helvetica Neue"/>
            </a:endParaRPr>
          </a:p>
        </p:txBody>
      </p:sp>
      <p:sp>
        <p:nvSpPr>
          <p:cNvPr id="181" name="Google Shape;181;p7"/>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latin typeface="+mj-lt"/>
              </a:rPr>
              <a:t>Travel Reimbursements</a:t>
            </a:r>
            <a:endParaRPr dirty="0">
              <a:latin typeface="+mj-lt"/>
            </a:endParaRPr>
          </a:p>
        </p:txBody>
      </p:sp>
      <p:sp>
        <p:nvSpPr>
          <p:cNvPr id="7" name="Content Placeholder 2"/>
          <p:cNvSpPr>
            <a:spLocks noGrp="1"/>
          </p:cNvSpPr>
          <p:nvPr/>
        </p:nvSpPr>
        <p:spPr>
          <a:xfrm>
            <a:off x="473823" y="1210860"/>
            <a:ext cx="8199121" cy="3715153"/>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400" dirty="0" smtClean="0"/>
              <a:t>Self-service system (Travel Express/Concur) </a:t>
            </a:r>
          </a:p>
          <a:p>
            <a:pPr lvl="1">
              <a:buFont typeface="Courier New" panose="02070309020205020404" pitchFamily="49" charset="0"/>
              <a:buChar char="o"/>
            </a:pPr>
            <a:r>
              <a:rPr lang="en-US" sz="2900" dirty="0" smtClean="0"/>
              <a:t>Requires training</a:t>
            </a:r>
          </a:p>
          <a:p>
            <a:pPr lvl="1">
              <a:buFont typeface="Courier New" panose="02070309020205020404" pitchFamily="49" charset="0"/>
              <a:buChar char="o"/>
            </a:pPr>
            <a:r>
              <a:rPr lang="en-US" sz="2900" dirty="0"/>
              <a:t>T</a:t>
            </a:r>
            <a:r>
              <a:rPr lang="en-US" sz="2900" dirty="0" smtClean="0"/>
              <a:t>raveler must download app and upload receipts into system</a:t>
            </a:r>
          </a:p>
          <a:p>
            <a:pPr lvl="1">
              <a:buFont typeface="Courier New" panose="02070309020205020404" pitchFamily="49" charset="0"/>
              <a:buChar char="o"/>
            </a:pPr>
            <a:r>
              <a:rPr lang="en-US" sz="2900" dirty="0" smtClean="0"/>
              <a:t>Traveler responsible for submitting accurate, comprehensive, and compliant report</a:t>
            </a:r>
          </a:p>
          <a:p>
            <a:pPr lvl="1">
              <a:spcAft>
                <a:spcPts val="1200"/>
              </a:spcAft>
              <a:buFont typeface="Courier New" panose="02070309020205020404" pitchFamily="49" charset="0"/>
              <a:buChar char="o"/>
            </a:pPr>
            <a:r>
              <a:rPr lang="en-US" sz="2900" u="sng" dirty="0" smtClean="0">
                <a:hlinkClick r:id="rId3"/>
              </a:rPr>
              <a:t>https</a:t>
            </a:r>
            <a:r>
              <a:rPr lang="en-US" sz="2900" u="sng" dirty="0">
                <a:hlinkClick r:id="rId3"/>
              </a:rPr>
              <a:t>://www.finance.ucla.edu/express/general-user</a:t>
            </a:r>
            <a:r>
              <a:rPr lang="en-US" sz="2900" dirty="0"/>
              <a:t> </a:t>
            </a:r>
            <a:r>
              <a:rPr lang="en-US" sz="2900" dirty="0" smtClean="0"/>
              <a:t>for training</a:t>
            </a:r>
            <a:r>
              <a:rPr lang="en-US" sz="2900" dirty="0"/>
              <a:t> </a:t>
            </a:r>
          </a:p>
          <a:p>
            <a:r>
              <a:rPr lang="en-US" sz="3400" dirty="0" smtClean="0"/>
              <a:t>Complete Travel/Entertainment Reimbursement Request Form </a:t>
            </a:r>
          </a:p>
          <a:p>
            <a:pPr lvl="1">
              <a:buFont typeface="Courier New" panose="02070309020205020404" pitchFamily="49" charset="0"/>
              <a:buChar char="o"/>
            </a:pPr>
            <a:r>
              <a:rPr lang="en-US" sz="2900" dirty="0" smtClean="0"/>
              <a:t>Review presentation on the </a:t>
            </a:r>
            <a:r>
              <a:rPr lang="en-US" sz="2900" dirty="0" smtClean="0">
                <a:hlinkClick r:id="rId4"/>
              </a:rPr>
              <a:t>website</a:t>
            </a:r>
            <a:endParaRPr lang="en-US" sz="2900" dirty="0" smtClean="0"/>
          </a:p>
          <a:p>
            <a:pPr lvl="1">
              <a:buFont typeface="Courier New" panose="02070309020205020404" pitchFamily="49" charset="0"/>
              <a:buChar char="o"/>
            </a:pPr>
            <a:r>
              <a:rPr lang="en-US" sz="2900" dirty="0" smtClean="0"/>
              <a:t>Save receipts and submit to Fund Manager with </a:t>
            </a:r>
            <a:r>
              <a:rPr lang="en-US" sz="2900" dirty="0" smtClean="0">
                <a:hlinkClick r:id="rId5"/>
              </a:rPr>
              <a:t>Reimbursement Request Form</a:t>
            </a:r>
            <a:endParaRPr lang="en-US" sz="2900" dirty="0" smtClean="0"/>
          </a:p>
          <a:p>
            <a:pPr lvl="1">
              <a:buFont typeface="Courier New" panose="02070309020205020404" pitchFamily="49" charset="0"/>
              <a:buChar char="o"/>
            </a:pPr>
            <a:r>
              <a:rPr lang="en-US" sz="2900" dirty="0" smtClean="0"/>
              <a:t>Fund Manager and Purchaser will review for accuracy/compliance</a:t>
            </a:r>
          </a:p>
          <a:p>
            <a:pPr lvl="1">
              <a:buFont typeface="Courier New" panose="02070309020205020404" pitchFamily="49" charset="0"/>
              <a:buChar char="o"/>
            </a:pPr>
            <a:r>
              <a:rPr lang="en-US" sz="2900" dirty="0" smtClean="0"/>
              <a:t>Guests must use this option</a:t>
            </a:r>
          </a:p>
          <a:p>
            <a:pPr marL="0" indent="0">
              <a:buNone/>
            </a:pPr>
            <a:endParaRPr lang="en-US" sz="2800" dirty="0" smtClean="0"/>
          </a:p>
          <a:p>
            <a:pPr marL="0" indent="0">
              <a:buNone/>
            </a:pPr>
            <a:r>
              <a:rPr lang="en-US" sz="3400" dirty="0" smtClean="0"/>
              <a:t>Note: PTA is recommended for either option for purchase of airfare</a:t>
            </a:r>
          </a:p>
        </p:txBody>
      </p:sp>
    </p:spTree>
    <p:extLst>
      <p:ext uri="{BB962C8B-B14F-4D97-AF65-F5344CB8AC3E}">
        <p14:creationId xmlns:p14="http://schemas.microsoft.com/office/powerpoint/2010/main" val="3164638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19</a:t>
            </a:fld>
            <a:endParaRPr/>
          </a:p>
        </p:txBody>
      </p:sp>
      <p:sp>
        <p:nvSpPr>
          <p:cNvPr id="180" name="Google Shape;180;p7"/>
          <p:cNvSpPr/>
          <p:nvPr/>
        </p:nvSpPr>
        <p:spPr>
          <a:xfrm>
            <a:off x="0" y="0"/>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Helvetica Neue"/>
              <a:ea typeface="Helvetica Neue"/>
              <a:cs typeface="Helvetica Neue"/>
              <a:sym typeface="Helvetica Neue"/>
            </a:endParaRPr>
          </a:p>
        </p:txBody>
      </p:sp>
      <p:sp>
        <p:nvSpPr>
          <p:cNvPr id="181" name="Google Shape;181;p7"/>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latin typeface="+mj-lt"/>
              </a:rPr>
              <a:t>Guest Travel</a:t>
            </a:r>
            <a:endParaRPr dirty="0">
              <a:latin typeface="+mj-lt"/>
            </a:endParaRPr>
          </a:p>
        </p:txBody>
      </p:sp>
      <p:sp>
        <p:nvSpPr>
          <p:cNvPr id="4" name="TextBox 3"/>
          <p:cNvSpPr txBox="1"/>
          <p:nvPr/>
        </p:nvSpPr>
        <p:spPr>
          <a:xfrm>
            <a:off x="640079" y="1475509"/>
            <a:ext cx="7781545" cy="1569660"/>
          </a:xfrm>
          <a:prstGeom prst="rect">
            <a:avLst/>
          </a:prstGeom>
          <a:noFill/>
        </p:spPr>
        <p:txBody>
          <a:bodyPr wrap="square" rtlCol="0">
            <a:spAutoFit/>
          </a:bodyPr>
          <a:lstStyle/>
          <a:p>
            <a:r>
              <a:rPr lang="en-US" sz="2400" dirty="0" smtClean="0">
                <a:hlinkClick r:id="rId3"/>
              </a:rPr>
              <a:t>New form available </a:t>
            </a:r>
            <a:r>
              <a:rPr lang="en-US" sz="2400" dirty="0" smtClean="0"/>
              <a:t>for gathering information from Guest Travelers (with gratitude to </a:t>
            </a:r>
            <a:r>
              <a:rPr lang="en-US" sz="2400" dirty="0" err="1" smtClean="0"/>
              <a:t>Dami</a:t>
            </a:r>
            <a:r>
              <a:rPr lang="en-US" sz="2400" dirty="0" smtClean="0"/>
              <a:t>, Uyen, and the CHIPTS team for letting us hijack and revise their template)</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8"/>
          </p:nvPr>
        </p:nvSpPr>
        <p:spPr/>
        <p:txBody>
          <a:bodyPr/>
          <a:lstStyle/>
          <a:p>
            <a:r>
              <a:rPr lang="en-US" smtClean="0"/>
              <a:t>June 2, 2022</a:t>
            </a:r>
            <a:endParaRPr lang="en-US" dirty="0"/>
          </a:p>
        </p:txBody>
      </p:sp>
      <p:sp>
        <p:nvSpPr>
          <p:cNvPr id="3" name="Slide Number Placeholder 2"/>
          <p:cNvSpPr>
            <a:spLocks noGrp="1"/>
          </p:cNvSpPr>
          <p:nvPr>
            <p:ph type="sldNum" sz="quarter" idx="19"/>
          </p:nvPr>
        </p:nvSpPr>
        <p:spPr/>
        <p:txBody>
          <a:bodyPr/>
          <a:lstStyle/>
          <a:p>
            <a:fld id="{B6238B5B-F19C-E947-A0BC-87BD7983F871}" type="slidenum">
              <a:rPr lang="en-US" smtClean="0"/>
              <a:pPr/>
              <a:t>2</a:t>
            </a:fld>
            <a:endParaRPr lang="en-US" dirty="0"/>
          </a:p>
        </p:txBody>
      </p:sp>
      <p:sp>
        <p:nvSpPr>
          <p:cNvPr id="4" name="Title 3"/>
          <p:cNvSpPr>
            <a:spLocks noGrp="1"/>
          </p:cNvSpPr>
          <p:nvPr>
            <p:ph type="title"/>
          </p:nvPr>
        </p:nvSpPr>
        <p:spPr/>
        <p:txBody>
          <a:bodyPr/>
          <a:lstStyle/>
          <a:p>
            <a:r>
              <a:rPr lang="en-US" dirty="0" smtClean="0"/>
              <a:t>Winter Holiday Party 2022</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01" y="1293877"/>
            <a:ext cx="3068318" cy="172592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512" t="11517" r="15603" b="15563"/>
          <a:stretch/>
        </p:blipFill>
        <p:spPr>
          <a:xfrm>
            <a:off x="4939116" y="1293877"/>
            <a:ext cx="3322015" cy="1922290"/>
          </a:xfrm>
          <a:prstGeom prst="rect">
            <a:avLst/>
          </a:prstGeom>
        </p:spPr>
      </p:pic>
      <p:pic>
        <p:nvPicPr>
          <p:cNvPr id="2050" name="D33F5CAC-A81D-48F0-9289-DBDFDAEABC89" descr="IMG_86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8270" y="2822006"/>
            <a:ext cx="2831593" cy="212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238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3"/>
          <p:cNvSpPr txBox="1">
            <a:spLocks noGrp="1"/>
          </p:cNvSpPr>
          <p:nvPr>
            <p:ph type="title"/>
          </p:nvPr>
        </p:nvSpPr>
        <p:spPr>
          <a:xfrm>
            <a:off x="735073" y="742064"/>
            <a:ext cx="7308433" cy="38743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797"/>
              <a:buFont typeface="Helvetica Neue"/>
              <a:buNone/>
            </a:pPr>
            <a:r>
              <a:rPr lang="en-US" sz="2797" dirty="0">
                <a:latin typeface="+mj-lt"/>
              </a:rPr>
              <a:t>Upcoming Guidance</a:t>
            </a:r>
            <a:endParaRPr sz="2797" dirty="0">
              <a:latin typeface="+mj-lt"/>
            </a:endParaRPr>
          </a:p>
        </p:txBody>
      </p:sp>
      <p:sp>
        <p:nvSpPr>
          <p:cNvPr id="253" name="Google Shape;253;p23"/>
          <p:cNvSpPr txBox="1">
            <a:spLocks noGrp="1"/>
          </p:cNvSpPr>
          <p:nvPr>
            <p:ph type="sldNum" idx="4294967295"/>
          </p:nvPr>
        </p:nvSpPr>
        <p:spPr>
          <a:xfrm>
            <a:off x="8249285" y="4768835"/>
            <a:ext cx="548640" cy="122997"/>
          </a:xfrm>
          <a:prstGeom prst="rect">
            <a:avLst/>
          </a:prstGeom>
          <a:noFill/>
          <a:ln>
            <a:noFill/>
          </a:ln>
        </p:spPr>
        <p:txBody>
          <a:bodyPr spcFirstLastPara="1" wrap="square" lIns="0" tIns="0" rIns="0" bIns="0" anchor="ctr" anchorCtr="0">
            <a:spAutoFit/>
          </a:bodyPr>
          <a:lstStyle/>
          <a:p>
            <a:pPr marL="0" lvl="0" indent="0" algn="r" rtl="0">
              <a:lnSpc>
                <a:spcPct val="100000"/>
              </a:lnSpc>
              <a:spcBef>
                <a:spcPts val="0"/>
              </a:spcBef>
              <a:spcAft>
                <a:spcPts val="0"/>
              </a:spcAft>
              <a:buSzPts val="700"/>
              <a:buNone/>
            </a:pPr>
            <a:fld id="{00000000-1234-1234-1234-123412341234}" type="slidenum">
              <a:rPr lang="en-US"/>
              <a:t>20</a:t>
            </a:fld>
            <a:endParaRPr/>
          </a:p>
        </p:txBody>
      </p:sp>
      <p:sp>
        <p:nvSpPr>
          <p:cNvPr id="254" name="Google Shape;254;p23"/>
          <p:cNvSpPr txBox="1">
            <a:spLocks noGrp="1"/>
          </p:cNvSpPr>
          <p:nvPr>
            <p:ph type="body" idx="1"/>
          </p:nvPr>
        </p:nvSpPr>
        <p:spPr>
          <a:xfrm>
            <a:off x="635920" y="1426319"/>
            <a:ext cx="7748025" cy="588879"/>
          </a:xfrm>
          <a:prstGeom prst="rect">
            <a:avLst/>
          </a:prstGeom>
          <a:noFill/>
          <a:ln>
            <a:noFill/>
          </a:ln>
        </p:spPr>
        <p:txBody>
          <a:bodyPr spcFirstLastPara="1" wrap="square" lIns="0" tIns="0" rIns="0" bIns="0" anchor="t" anchorCtr="0">
            <a:spAutoFit/>
          </a:bodyPr>
          <a:lstStyle/>
          <a:p>
            <a:pPr marL="399923" indent="-285750">
              <a:spcAft>
                <a:spcPts val="1200"/>
              </a:spcAft>
              <a:buSzPts val="1798"/>
            </a:pPr>
            <a:r>
              <a:rPr lang="en-US" sz="2400" dirty="0" smtClean="0">
                <a:latin typeface="+mj-lt"/>
              </a:rPr>
              <a:t>Software purchases</a:t>
            </a:r>
            <a:endParaRPr sz="2400" dirty="0">
              <a:latin typeface="+mj-lt"/>
            </a:endParaRPr>
          </a:p>
        </p:txBody>
      </p:sp>
      <p:pic>
        <p:nvPicPr>
          <p:cNvPr id="255" name="Google Shape;255;p23" descr="Coming soon to a theater near you” on VHS tapes : r/nostalgia"/>
          <p:cNvPicPr preferRelativeResize="0"/>
          <p:nvPr/>
        </p:nvPicPr>
        <p:blipFill rotWithShape="1">
          <a:blip r:embed="rId3">
            <a:alphaModFix/>
          </a:blip>
          <a:srcRect/>
          <a:stretch/>
        </p:blipFill>
        <p:spPr>
          <a:xfrm>
            <a:off x="5194122" y="2280767"/>
            <a:ext cx="3288975" cy="2405063"/>
          </a:xfrm>
          <a:prstGeom prst="rect">
            <a:avLst/>
          </a:prstGeom>
          <a:noFill/>
          <a:ln>
            <a:noFill/>
          </a:ln>
        </p:spPr>
      </p:pic>
    </p:spTree>
    <p:extLst>
      <p:ext uri="{BB962C8B-B14F-4D97-AF65-F5344CB8AC3E}">
        <p14:creationId xmlns:p14="http://schemas.microsoft.com/office/powerpoint/2010/main" val="1287773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21</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latin typeface="+mj-lt"/>
              </a:rPr>
              <a:t>Website Updates</a:t>
            </a:r>
            <a:endParaRPr sz="2600" dirty="0">
              <a:latin typeface="+mj-lt"/>
            </a:endParaRPr>
          </a:p>
        </p:txBody>
      </p:sp>
      <p:sp>
        <p:nvSpPr>
          <p:cNvPr id="188" name="Google Shape;188;p9"/>
          <p:cNvSpPr txBox="1"/>
          <p:nvPr/>
        </p:nvSpPr>
        <p:spPr>
          <a:xfrm>
            <a:off x="383458" y="1289064"/>
            <a:ext cx="4469097" cy="2287775"/>
          </a:xfrm>
          <a:prstGeom prst="rect">
            <a:avLst/>
          </a:prstGeom>
          <a:noFill/>
          <a:ln>
            <a:noFill/>
          </a:ln>
        </p:spPr>
        <p:txBody>
          <a:bodyPr spcFirstLastPara="1" wrap="square" lIns="91425" tIns="91425" rIns="91425" bIns="91425" anchor="t" anchorCtr="0">
            <a:spAutoFit/>
          </a:bodyPr>
          <a:lstStyle/>
          <a:p>
            <a:pPr marL="425450" lvl="0" indent="-285750" algn="l" rtl="0">
              <a:spcBef>
                <a:spcPts val="0"/>
              </a:spcBef>
              <a:spcAft>
                <a:spcPts val="1000"/>
              </a:spcAft>
              <a:buClr>
                <a:srgbClr val="434343"/>
              </a:buClr>
              <a:buSzPts val="1400"/>
              <a:buFont typeface="Arial" panose="020B0604020202020204" pitchFamily="34" charset="0"/>
              <a:buChar char="•"/>
            </a:pPr>
            <a:r>
              <a:rPr lang="en-US" sz="2000" dirty="0" smtClean="0">
                <a:solidFill>
                  <a:srgbClr val="434343"/>
                </a:solidFill>
              </a:rPr>
              <a:t>Faculty: provide Laura with your research information ASAP</a:t>
            </a:r>
          </a:p>
          <a:p>
            <a:pPr marL="425450" lvl="0" indent="-285750" algn="l" rtl="0">
              <a:spcBef>
                <a:spcPts val="0"/>
              </a:spcBef>
              <a:spcAft>
                <a:spcPts val="1000"/>
              </a:spcAft>
              <a:buClr>
                <a:srgbClr val="434343"/>
              </a:buClr>
              <a:buSzPts val="1400"/>
              <a:buFont typeface="Arial" panose="020B0604020202020204" pitchFamily="34" charset="0"/>
              <a:buChar char="•"/>
            </a:pPr>
            <a:r>
              <a:rPr lang="en-US" sz="2000" dirty="0" smtClean="0">
                <a:solidFill>
                  <a:srgbClr val="434343"/>
                </a:solidFill>
              </a:rPr>
              <a:t>Updated how-to guides and financial forms are now available on the </a:t>
            </a:r>
            <a:r>
              <a:rPr lang="en-US" sz="2000" dirty="0" smtClean="0">
                <a:solidFill>
                  <a:srgbClr val="434343"/>
                </a:solidFill>
                <a:hlinkClick r:id="rId3"/>
              </a:rPr>
              <a:t>“For Fam Med Research Unit Employees” page</a:t>
            </a:r>
            <a:endParaRPr lang="en-US" sz="2000" dirty="0" smtClean="0">
              <a:solidFill>
                <a:srgbClr val="434343"/>
              </a:solidFill>
            </a:endParaRPr>
          </a:p>
        </p:txBody>
      </p:sp>
      <p:pic>
        <p:nvPicPr>
          <p:cNvPr id="3" name="Picture 2"/>
          <p:cNvPicPr>
            <a:picLocks noChangeAspect="1"/>
          </p:cNvPicPr>
          <p:nvPr/>
        </p:nvPicPr>
        <p:blipFill>
          <a:blip r:embed="rId4"/>
          <a:stretch>
            <a:fillRect/>
          </a:stretch>
        </p:blipFill>
        <p:spPr>
          <a:xfrm>
            <a:off x="4970716" y="236649"/>
            <a:ext cx="4022407" cy="4701111"/>
          </a:xfrm>
          <a:prstGeom prst="rect">
            <a:avLst/>
          </a:prstGeom>
        </p:spPr>
      </p:pic>
    </p:spTree>
    <p:extLst>
      <p:ext uri="{BB962C8B-B14F-4D97-AF65-F5344CB8AC3E}">
        <p14:creationId xmlns:p14="http://schemas.microsoft.com/office/powerpoint/2010/main" val="2691347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22</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latin typeface="+mj-lt"/>
              </a:rPr>
              <a:t>NIH Updates</a:t>
            </a:r>
            <a:endParaRPr sz="2600" dirty="0">
              <a:latin typeface="+mj-lt"/>
            </a:endParaRPr>
          </a:p>
        </p:txBody>
      </p:sp>
      <p:sp>
        <p:nvSpPr>
          <p:cNvPr id="188" name="Google Shape;188;p9"/>
          <p:cNvSpPr txBox="1"/>
          <p:nvPr/>
        </p:nvSpPr>
        <p:spPr>
          <a:xfrm>
            <a:off x="383458" y="1289063"/>
            <a:ext cx="8038166" cy="3339345"/>
          </a:xfrm>
          <a:prstGeom prst="rect">
            <a:avLst/>
          </a:prstGeom>
          <a:noFill/>
          <a:ln>
            <a:noFill/>
          </a:ln>
        </p:spPr>
        <p:txBody>
          <a:bodyPr spcFirstLastPara="1" wrap="square" lIns="91425" tIns="91425" rIns="91425" bIns="91425" anchor="t" anchorCtr="0">
            <a:spAutoFit/>
          </a:bodyPr>
          <a:lstStyle/>
          <a:p>
            <a:pPr marL="425450" lvl="0" indent="-285750" algn="l" rtl="0">
              <a:spcBef>
                <a:spcPts val="0"/>
              </a:spcBef>
              <a:spcAft>
                <a:spcPts val="1000"/>
              </a:spcAft>
              <a:buClr>
                <a:srgbClr val="434343"/>
              </a:buClr>
              <a:buSzPts val="1400"/>
              <a:buFont typeface="Arial" panose="020B0604020202020204" pitchFamily="34" charset="0"/>
              <a:buChar char="•"/>
            </a:pPr>
            <a:r>
              <a:rPr lang="en-US" sz="2000" dirty="0" smtClean="0">
                <a:solidFill>
                  <a:srgbClr val="434343"/>
                </a:solidFill>
              </a:rPr>
              <a:t>New NIH </a:t>
            </a:r>
            <a:r>
              <a:rPr lang="en-US" sz="2000" b="1" dirty="0" smtClean="0">
                <a:solidFill>
                  <a:srgbClr val="434343"/>
                </a:solidFill>
              </a:rPr>
              <a:t>Salary Cap</a:t>
            </a:r>
            <a:r>
              <a:rPr lang="en-US" sz="2000" dirty="0" smtClean="0">
                <a:solidFill>
                  <a:srgbClr val="434343"/>
                </a:solidFill>
              </a:rPr>
              <a:t>, effective Jan 1, 2023: </a:t>
            </a:r>
            <a:r>
              <a:rPr lang="en-US" sz="2000" b="1" dirty="0" smtClean="0">
                <a:solidFill>
                  <a:srgbClr val="434343"/>
                </a:solidFill>
              </a:rPr>
              <a:t>$212,100</a:t>
            </a:r>
          </a:p>
          <a:p>
            <a:pPr marL="425450" lvl="0" indent="-285750" algn="l" rtl="0">
              <a:spcBef>
                <a:spcPts val="0"/>
              </a:spcBef>
              <a:spcAft>
                <a:spcPts val="1000"/>
              </a:spcAft>
              <a:buClr>
                <a:srgbClr val="434343"/>
              </a:buClr>
              <a:buSzPts val="1400"/>
              <a:buFont typeface="Arial" panose="020B0604020202020204" pitchFamily="34" charset="0"/>
              <a:buChar char="•"/>
            </a:pPr>
            <a:r>
              <a:rPr lang="en-US" sz="2000" dirty="0" smtClean="0">
                <a:solidFill>
                  <a:srgbClr val="434343"/>
                </a:solidFill>
              </a:rPr>
              <a:t>NIH is allowed to adjust Funding Opportunity Announcements (FOA’s) up to 30 days prior to the deadline. </a:t>
            </a:r>
            <a:r>
              <a:rPr lang="en-US" sz="2000" b="1" dirty="0" smtClean="0">
                <a:solidFill>
                  <a:srgbClr val="434343"/>
                </a:solidFill>
              </a:rPr>
              <a:t>Review FOA </a:t>
            </a:r>
            <a:r>
              <a:rPr lang="en-US" sz="2000" dirty="0" smtClean="0">
                <a:solidFill>
                  <a:srgbClr val="434343"/>
                </a:solidFill>
              </a:rPr>
              <a:t>at that time to ensure no changes have been made that would affect your in-progress applications.  </a:t>
            </a:r>
          </a:p>
          <a:p>
            <a:pPr marL="425450" lvl="0" indent="-285750" algn="l" rtl="0">
              <a:spcBef>
                <a:spcPts val="0"/>
              </a:spcBef>
              <a:spcAft>
                <a:spcPts val="1000"/>
              </a:spcAft>
              <a:buClr>
                <a:srgbClr val="434343"/>
              </a:buClr>
              <a:buSzPts val="1400"/>
              <a:buFont typeface="Arial" panose="020B0604020202020204" pitchFamily="34" charset="0"/>
              <a:buChar char="•"/>
            </a:pPr>
            <a:r>
              <a:rPr lang="en-US" sz="2000" dirty="0" smtClean="0">
                <a:solidFill>
                  <a:srgbClr val="434343"/>
                </a:solidFill>
              </a:rPr>
              <a:t>NIH Human Subject Research                                               Policies, Clinical Trials, and                                                 Inclusion </a:t>
            </a:r>
            <a:r>
              <a:rPr lang="en-US" sz="2000" b="1" dirty="0" smtClean="0">
                <a:solidFill>
                  <a:srgbClr val="434343"/>
                </a:solidFill>
              </a:rPr>
              <a:t>Webinars</a:t>
            </a:r>
            <a:r>
              <a:rPr lang="en-US" sz="2000" dirty="0" smtClean="0">
                <a:solidFill>
                  <a:srgbClr val="434343"/>
                </a:solidFill>
              </a:rPr>
              <a:t> are now                                                      available </a:t>
            </a:r>
            <a:r>
              <a:rPr lang="en-US" sz="2000" dirty="0" smtClean="0">
                <a:solidFill>
                  <a:srgbClr val="434343"/>
                </a:solidFill>
                <a:hlinkClick r:id="rId3"/>
              </a:rPr>
              <a:t>online</a:t>
            </a:r>
            <a:endParaRPr lang="en-US" sz="2000" dirty="0">
              <a:solidFill>
                <a:srgbClr val="434343"/>
              </a:solidFill>
            </a:endParaRPr>
          </a:p>
        </p:txBody>
      </p:sp>
      <p:pic>
        <p:nvPicPr>
          <p:cNvPr id="2" name="Picture 1"/>
          <p:cNvPicPr>
            <a:picLocks noChangeAspect="1"/>
          </p:cNvPicPr>
          <p:nvPr/>
        </p:nvPicPr>
        <p:blipFill rotWithShape="1">
          <a:blip r:embed="rId4"/>
          <a:srcRect l="5490"/>
          <a:stretch/>
        </p:blipFill>
        <p:spPr>
          <a:xfrm>
            <a:off x="4395882" y="2831690"/>
            <a:ext cx="4482942" cy="1796718"/>
          </a:xfrm>
          <a:prstGeom prst="rect">
            <a:avLst/>
          </a:prstGeom>
        </p:spPr>
      </p:pic>
    </p:spTree>
    <p:extLst>
      <p:ext uri="{BB962C8B-B14F-4D97-AF65-F5344CB8AC3E}">
        <p14:creationId xmlns:p14="http://schemas.microsoft.com/office/powerpoint/2010/main" val="183034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23</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latin typeface="+mj-lt"/>
              </a:rPr>
              <a:t>UCLA Workshops</a:t>
            </a:r>
            <a:endParaRPr sz="2600" dirty="0">
              <a:latin typeface="+mj-lt"/>
            </a:endParaRPr>
          </a:p>
        </p:txBody>
      </p:sp>
      <p:sp>
        <p:nvSpPr>
          <p:cNvPr id="188" name="Google Shape;188;p9"/>
          <p:cNvSpPr txBox="1"/>
          <p:nvPr/>
        </p:nvSpPr>
        <p:spPr>
          <a:xfrm>
            <a:off x="640424" y="1218704"/>
            <a:ext cx="8009800" cy="646300"/>
          </a:xfrm>
          <a:prstGeom prst="rect">
            <a:avLst/>
          </a:prstGeom>
          <a:noFill/>
          <a:ln>
            <a:noFill/>
          </a:ln>
        </p:spPr>
        <p:txBody>
          <a:bodyPr spcFirstLastPara="1" wrap="square" lIns="91425" tIns="91425" rIns="91425" bIns="91425" anchor="t" anchorCtr="0">
            <a:spAutoFit/>
          </a:bodyPr>
          <a:lstStyle/>
          <a:p>
            <a:pPr marL="342900" lvl="0" indent="-342900" algn="l" rtl="0">
              <a:spcBef>
                <a:spcPts val="0"/>
              </a:spcBef>
              <a:spcAft>
                <a:spcPts val="1200"/>
              </a:spcAft>
              <a:buFont typeface="Arial" panose="020B0604020202020204" pitchFamily="34" charset="0"/>
              <a:buChar char="•"/>
            </a:pPr>
            <a:r>
              <a:rPr lang="en-US" sz="2000" dirty="0" smtClean="0">
                <a:solidFill>
                  <a:srgbClr val="434343"/>
                </a:solidFill>
              </a:rPr>
              <a:t>Both live and recorded workshops available </a:t>
            </a:r>
            <a:r>
              <a:rPr lang="en-US" sz="2000" dirty="0" smtClean="0">
                <a:solidFill>
                  <a:srgbClr val="434343"/>
                </a:solidFill>
                <a:hlinkClick r:id="rId3"/>
              </a:rPr>
              <a:t>online</a:t>
            </a:r>
            <a:endParaRPr sz="2000" dirty="0">
              <a:solidFill>
                <a:srgbClr val="434343"/>
              </a:solidFill>
            </a:endParaRPr>
          </a:p>
        </p:txBody>
      </p:sp>
      <p:pic>
        <p:nvPicPr>
          <p:cNvPr id="2" name="Picture 1"/>
          <p:cNvPicPr>
            <a:picLocks noChangeAspect="1"/>
          </p:cNvPicPr>
          <p:nvPr/>
        </p:nvPicPr>
        <p:blipFill>
          <a:blip r:embed="rId4"/>
          <a:stretch>
            <a:fillRect/>
          </a:stretch>
        </p:blipFill>
        <p:spPr>
          <a:xfrm>
            <a:off x="0" y="1865004"/>
            <a:ext cx="9144000" cy="250761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1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24</a:t>
            </a:fld>
            <a:endParaRPr/>
          </a:p>
        </p:txBody>
      </p:sp>
      <p:sp>
        <p:nvSpPr>
          <p:cNvPr id="202" name="Google Shape;202;p14"/>
          <p:cNvSpPr txBox="1">
            <a:spLocks noGrp="1"/>
          </p:cNvSpPr>
          <p:nvPr>
            <p:ph type="title"/>
          </p:nvPr>
        </p:nvSpPr>
        <p:spPr>
          <a:xfrm>
            <a:off x="640079" y="645474"/>
            <a:ext cx="7772400" cy="387798"/>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latin typeface="+mj-lt"/>
              </a:rPr>
              <a:t>Budget Justifications – Required Language</a:t>
            </a:r>
            <a:endParaRPr dirty="0">
              <a:latin typeface="+mj-lt"/>
            </a:endParaRPr>
          </a:p>
        </p:txBody>
      </p:sp>
      <p:sp>
        <p:nvSpPr>
          <p:cNvPr id="203" name="Google Shape;203;p14"/>
          <p:cNvSpPr/>
          <p:nvPr/>
        </p:nvSpPr>
        <p:spPr>
          <a:xfrm>
            <a:off x="630933" y="1273140"/>
            <a:ext cx="778154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B3B3B"/>
              </a:buClr>
              <a:buSzPts val="1200"/>
              <a:buFont typeface="Source Sans Pro"/>
              <a:buNone/>
            </a:pPr>
            <a:endParaRPr sz="1800" b="0" i="0" u="none" strike="noStrike" cap="none">
              <a:solidFill>
                <a:schemeClr val="dk1"/>
              </a:solidFill>
              <a:latin typeface="Arial"/>
              <a:ea typeface="Arial"/>
              <a:cs typeface="Arial"/>
              <a:sym typeface="Arial"/>
            </a:endParaRPr>
          </a:p>
        </p:txBody>
      </p:sp>
      <p:sp>
        <p:nvSpPr>
          <p:cNvPr id="204" name="Google Shape;204;p14"/>
          <p:cNvSpPr/>
          <p:nvPr/>
        </p:nvSpPr>
        <p:spPr>
          <a:xfrm>
            <a:off x="640079" y="2333872"/>
            <a:ext cx="7781547"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B3B3B"/>
              </a:buClr>
              <a:buSzPts val="1200"/>
              <a:buFont typeface="Source Sans Pro"/>
              <a:buNone/>
            </a:pPr>
            <a:endParaRPr sz="1800" b="0" i="0" u="none" strike="noStrike" cap="none">
              <a:solidFill>
                <a:schemeClr val="dk1"/>
              </a:solidFill>
              <a:latin typeface="Arial"/>
              <a:ea typeface="Arial"/>
              <a:cs typeface="Arial"/>
              <a:sym typeface="Arial"/>
            </a:endParaRPr>
          </a:p>
        </p:txBody>
      </p:sp>
      <p:sp>
        <p:nvSpPr>
          <p:cNvPr id="205" name="Google Shape;205;p14"/>
          <p:cNvSpPr/>
          <p:nvPr/>
        </p:nvSpPr>
        <p:spPr>
          <a:xfrm>
            <a:off x="630933" y="1310270"/>
            <a:ext cx="7772400" cy="313928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B3B3B"/>
              </a:buClr>
              <a:buSzPts val="1200"/>
              <a:buFont typeface="Source Sans Pro"/>
              <a:buNone/>
            </a:pPr>
            <a:r>
              <a:rPr lang="en-US" sz="1800" i="0" u="none" strike="noStrike" cap="none" dirty="0" smtClean="0">
                <a:solidFill>
                  <a:srgbClr val="3B3B3B"/>
                </a:solidFill>
                <a:latin typeface="+mj-lt"/>
                <a:ea typeface="Source Sans Pro"/>
                <a:cs typeface="Source Sans Pro"/>
                <a:sym typeface="Source Sans Pro"/>
              </a:rPr>
              <a:t>Our F&amp;A Rate Agreement has expired, therefore we need to include specific language in our proposal budget justifications until a new agreement has been issued:</a:t>
            </a:r>
          </a:p>
          <a:p>
            <a:pPr lvl="0"/>
            <a:endParaRPr lang="en-US" sz="1800" dirty="0" smtClean="0">
              <a:solidFill>
                <a:srgbClr val="3B3B3B"/>
              </a:solidFill>
              <a:latin typeface="+mj-lt"/>
              <a:sym typeface="Source Sans Pro"/>
            </a:endParaRPr>
          </a:p>
          <a:p>
            <a:pPr marL="1828800" lvl="0" indent="-1828800"/>
            <a:r>
              <a:rPr lang="en-US" sz="1800" b="1" dirty="0" smtClean="0">
                <a:solidFill>
                  <a:srgbClr val="3B3B3B"/>
                </a:solidFill>
                <a:latin typeface="+mj-lt"/>
                <a:sym typeface="Source Sans Pro"/>
              </a:rPr>
              <a:t>Fringe Benefits:</a:t>
            </a:r>
            <a:r>
              <a:rPr lang="en-US" sz="1800" b="1" dirty="0" smtClean="0">
                <a:latin typeface="+mj-lt"/>
              </a:rPr>
              <a:t> </a:t>
            </a:r>
            <a:r>
              <a:rPr lang="en-US" sz="1800" dirty="0" smtClean="0">
                <a:latin typeface="Times New Roman" panose="02020603050405020304" pitchFamily="18" charset="0"/>
                <a:cs typeface="Times New Roman" panose="02020603050405020304" pitchFamily="18" charset="0"/>
              </a:rPr>
              <a:t>“Fringe </a:t>
            </a:r>
            <a:r>
              <a:rPr lang="en-US" sz="1800" dirty="0">
                <a:latin typeface="Times New Roman" panose="02020603050405020304" pitchFamily="18" charset="0"/>
                <a:cs typeface="Times New Roman" panose="02020603050405020304" pitchFamily="18" charset="0"/>
              </a:rPr>
              <a:t>benefit rates used have been proposed to DHHS for FY22/23.” </a:t>
            </a:r>
            <a:endParaRPr lang="en-US" sz="1800" dirty="0" smtClean="0">
              <a:latin typeface="Times New Roman" panose="02020603050405020304" pitchFamily="18" charset="0"/>
              <a:cs typeface="Times New Roman" panose="02020603050405020304" pitchFamily="18" charset="0"/>
            </a:endParaRPr>
          </a:p>
          <a:p>
            <a:endParaRPr lang="en-US" sz="1800" dirty="0">
              <a:latin typeface="+mj-lt"/>
            </a:endParaRPr>
          </a:p>
          <a:p>
            <a:pPr marL="1090613" indent="-1090613"/>
            <a:r>
              <a:rPr lang="en-US" sz="1800" b="1" dirty="0" smtClean="0">
                <a:solidFill>
                  <a:srgbClr val="3B3B3B"/>
                </a:solidFill>
                <a:latin typeface="+mj-lt"/>
                <a:sym typeface="Source Sans Pro"/>
              </a:rPr>
              <a:t>F&amp;A/IDC</a:t>
            </a:r>
            <a:r>
              <a:rPr lang="en-US" sz="1800" dirty="0" smtClean="0">
                <a:solidFill>
                  <a:srgbClr val="3B3B3B"/>
                </a:solidFill>
                <a:latin typeface="+mj-lt"/>
                <a:sym typeface="Source Sans Pro"/>
              </a:rPr>
              <a:t>: </a:t>
            </a:r>
            <a:r>
              <a:rPr lang="en-US" sz="1800" dirty="0" smtClean="0">
                <a:latin typeface="Times New Roman" panose="02020603050405020304" pitchFamily="18" charset="0"/>
                <a:cs typeface="Times New Roman" panose="02020603050405020304" pitchFamily="18" charset="0"/>
              </a:rPr>
              <a:t>“These </a:t>
            </a:r>
            <a:r>
              <a:rPr lang="en-US" sz="1800" dirty="0">
                <a:latin typeface="Times New Roman" panose="02020603050405020304" pitchFamily="18" charset="0"/>
                <a:cs typeface="Times New Roman" panose="02020603050405020304" pitchFamily="18" charset="0"/>
              </a:rPr>
              <a:t>negotiated rates are established through June 30, 2019 and are provisional as of July 1, 2019 and beyond. Awards using provisional rates must be adjusted once a new F&amp;A rate agreement is negotiated and approved by the cognizant agency for indirect </a:t>
            </a:r>
            <a:r>
              <a:rPr lang="en-US" sz="1800" dirty="0" smtClean="0">
                <a:latin typeface="Times New Roman" panose="02020603050405020304" pitchFamily="18" charset="0"/>
                <a:cs typeface="Times New Roman" panose="02020603050405020304" pitchFamily="18" charset="0"/>
              </a:rPr>
              <a:t>costs.” </a:t>
            </a:r>
            <a:endParaRPr sz="180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1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25</a:t>
            </a:fld>
            <a:endParaRPr/>
          </a:p>
        </p:txBody>
      </p:sp>
      <p:sp>
        <p:nvSpPr>
          <p:cNvPr id="202" name="Google Shape;202;p14"/>
          <p:cNvSpPr txBox="1">
            <a:spLocks noGrp="1"/>
          </p:cNvSpPr>
          <p:nvPr>
            <p:ph type="title"/>
          </p:nvPr>
        </p:nvSpPr>
        <p:spPr>
          <a:xfrm>
            <a:off x="640079" y="645474"/>
            <a:ext cx="7772400" cy="387798"/>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latin typeface="+mj-lt"/>
              </a:rPr>
              <a:t>IRB</a:t>
            </a:r>
            <a:endParaRPr dirty="0">
              <a:latin typeface="+mj-lt"/>
            </a:endParaRPr>
          </a:p>
        </p:txBody>
      </p:sp>
      <p:sp>
        <p:nvSpPr>
          <p:cNvPr id="203" name="Google Shape;203;p14"/>
          <p:cNvSpPr/>
          <p:nvPr/>
        </p:nvSpPr>
        <p:spPr>
          <a:xfrm>
            <a:off x="630933" y="1273140"/>
            <a:ext cx="7781546" cy="101566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B3B3B"/>
              </a:buClr>
              <a:buSzPts val="1200"/>
              <a:buFont typeface="Source Sans Pro"/>
              <a:buNone/>
            </a:pPr>
            <a:endParaRPr sz="1800" b="0" i="0" u="none" strike="noStrike" cap="none">
              <a:solidFill>
                <a:schemeClr val="dk1"/>
              </a:solidFill>
              <a:latin typeface="Arial"/>
              <a:ea typeface="Arial"/>
              <a:cs typeface="Arial"/>
              <a:sym typeface="Arial"/>
            </a:endParaRPr>
          </a:p>
        </p:txBody>
      </p:sp>
      <p:sp>
        <p:nvSpPr>
          <p:cNvPr id="205" name="Google Shape;205;p14"/>
          <p:cNvSpPr/>
          <p:nvPr/>
        </p:nvSpPr>
        <p:spPr>
          <a:xfrm>
            <a:off x="630933" y="1410583"/>
            <a:ext cx="7772400" cy="92328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B3B3B"/>
              </a:buClr>
              <a:buSzPts val="1200"/>
              <a:buFont typeface="Source Sans Pro"/>
              <a:buNone/>
            </a:pPr>
            <a:r>
              <a:rPr lang="en-US" sz="1800" i="0" u="none" strike="noStrike" cap="none" dirty="0" smtClean="0">
                <a:solidFill>
                  <a:srgbClr val="3B3B3B"/>
                </a:solidFill>
                <a:latin typeface="+mj-lt"/>
                <a:ea typeface="Source Sans Pro"/>
                <a:cs typeface="Source Sans Pro"/>
                <a:sym typeface="Source Sans Pro"/>
              </a:rPr>
              <a:t>The IRB Meeting Calendars for 2023 have been announced and are available on the </a:t>
            </a:r>
            <a:r>
              <a:rPr lang="en-US" sz="1800" i="0" u="none" strike="noStrike" cap="none" dirty="0" smtClean="0">
                <a:solidFill>
                  <a:srgbClr val="3B3B3B"/>
                </a:solidFill>
                <a:latin typeface="+mj-lt"/>
                <a:ea typeface="Source Sans Pro"/>
                <a:cs typeface="Source Sans Pro"/>
                <a:sym typeface="Source Sans Pro"/>
                <a:hlinkClick r:id="rId3"/>
              </a:rPr>
              <a:t>HRPP Website</a:t>
            </a:r>
            <a:endParaRPr lang="en-US" sz="1800" i="0" u="none" strike="noStrike" cap="none" dirty="0" smtClean="0">
              <a:solidFill>
                <a:srgbClr val="3B3B3B"/>
              </a:solidFill>
              <a:latin typeface="+mj-lt"/>
              <a:ea typeface="Source Sans Pro"/>
              <a:cs typeface="Source Sans Pro"/>
              <a:sym typeface="Source Sans Pro"/>
            </a:endParaRPr>
          </a:p>
          <a:p>
            <a:pPr lvl="0"/>
            <a:endParaRPr lang="en-US" sz="1800" dirty="0" smtClean="0">
              <a:solidFill>
                <a:srgbClr val="3B3B3B"/>
              </a:solidFill>
              <a:latin typeface="+mj-lt"/>
              <a:sym typeface="Source Sans Pro"/>
            </a:endParaRPr>
          </a:p>
        </p:txBody>
      </p:sp>
      <p:pic>
        <p:nvPicPr>
          <p:cNvPr id="2" name="Picture 1"/>
          <p:cNvPicPr>
            <a:picLocks noChangeAspect="1"/>
          </p:cNvPicPr>
          <p:nvPr/>
        </p:nvPicPr>
        <p:blipFill>
          <a:blip r:embed="rId4"/>
          <a:stretch>
            <a:fillRect/>
          </a:stretch>
        </p:blipFill>
        <p:spPr>
          <a:xfrm>
            <a:off x="5892180" y="1780971"/>
            <a:ext cx="2758044" cy="2738437"/>
          </a:xfrm>
          <a:prstGeom prst="rect">
            <a:avLst/>
          </a:prstGeom>
        </p:spPr>
      </p:pic>
    </p:spTree>
    <p:extLst>
      <p:ext uri="{BB962C8B-B14F-4D97-AF65-F5344CB8AC3E}">
        <p14:creationId xmlns:p14="http://schemas.microsoft.com/office/powerpoint/2010/main" val="174849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body" idx="1"/>
          </p:nvPr>
        </p:nvSpPr>
        <p:spPr>
          <a:xfrm>
            <a:off x="640079" y="1560378"/>
            <a:ext cx="4525890" cy="2616101"/>
          </a:xfrm>
          <a:prstGeom prst="rect">
            <a:avLst/>
          </a:prstGeom>
          <a:noFill/>
          <a:ln>
            <a:noFill/>
          </a:ln>
        </p:spPr>
        <p:txBody>
          <a:bodyPr spcFirstLastPara="1" wrap="square" lIns="0" tIns="0" rIns="0" bIns="0" anchor="t" anchorCtr="0">
            <a:spAutoFit/>
          </a:bodyPr>
          <a:lstStyle/>
          <a:p>
            <a:pPr marL="285750" lvl="0" indent="-285750" algn="l" rtl="0">
              <a:lnSpc>
                <a:spcPct val="100000"/>
              </a:lnSpc>
              <a:spcBef>
                <a:spcPts val="750"/>
              </a:spcBef>
              <a:spcAft>
                <a:spcPts val="1200"/>
              </a:spcAft>
              <a:buClr>
                <a:srgbClr val="58595B"/>
              </a:buClr>
              <a:buSzPts val="2000"/>
              <a:buFont typeface="Arial"/>
              <a:buChar char="•"/>
            </a:pPr>
            <a:r>
              <a:rPr lang="en-US" sz="2000" dirty="0" smtClean="0">
                <a:latin typeface="+mj-lt"/>
              </a:rPr>
              <a:t>CHIPTS-hosted webinar in March (date TBD): Building a Budget </a:t>
            </a:r>
          </a:p>
          <a:p>
            <a:pPr marL="285750" lvl="0" indent="-285750" algn="l" rtl="0">
              <a:lnSpc>
                <a:spcPct val="100000"/>
              </a:lnSpc>
              <a:spcBef>
                <a:spcPts val="750"/>
              </a:spcBef>
              <a:spcAft>
                <a:spcPts val="1200"/>
              </a:spcAft>
              <a:buClr>
                <a:srgbClr val="58595B"/>
              </a:buClr>
              <a:buSzPts val="2000"/>
              <a:buFont typeface="Arial"/>
              <a:buChar char="•"/>
            </a:pPr>
            <a:r>
              <a:rPr lang="en-US" sz="2000" dirty="0" smtClean="0">
                <a:latin typeface="+mj-lt"/>
              </a:rPr>
              <a:t>Next </a:t>
            </a:r>
            <a:r>
              <a:rPr lang="en-US" sz="2000" dirty="0">
                <a:latin typeface="+mj-lt"/>
              </a:rPr>
              <a:t>Monthly Research Unit Meeting: </a:t>
            </a:r>
            <a:r>
              <a:rPr lang="en-US" sz="2000" b="1" dirty="0" smtClean="0">
                <a:latin typeface="+mj-lt"/>
              </a:rPr>
              <a:t>March 2</a:t>
            </a:r>
            <a:r>
              <a:rPr lang="en-US" sz="2000" b="1" baseline="30000" dirty="0" smtClean="0">
                <a:latin typeface="+mj-lt"/>
              </a:rPr>
              <a:t>nd</a:t>
            </a:r>
            <a:r>
              <a:rPr lang="en-US" sz="2000" b="1" dirty="0" smtClean="0">
                <a:latin typeface="+mj-lt"/>
              </a:rPr>
              <a:t>, 2023</a:t>
            </a:r>
            <a:endParaRPr dirty="0">
              <a:latin typeface="+mj-lt"/>
            </a:endParaRPr>
          </a:p>
          <a:p>
            <a:pPr marL="285750" lvl="0" indent="-285750" algn="l" rtl="0">
              <a:lnSpc>
                <a:spcPct val="100000"/>
              </a:lnSpc>
              <a:spcBef>
                <a:spcPts val="750"/>
              </a:spcBef>
              <a:spcAft>
                <a:spcPts val="1200"/>
              </a:spcAft>
              <a:buClr>
                <a:srgbClr val="58595B"/>
              </a:buClr>
              <a:buSzPts val="2000"/>
              <a:buFont typeface="Arial"/>
              <a:buChar char="•"/>
            </a:pPr>
            <a:r>
              <a:rPr lang="en-US" sz="2000" dirty="0">
                <a:latin typeface="+mj-lt"/>
              </a:rPr>
              <a:t>Prior monthly meeting agendas/slides </a:t>
            </a:r>
            <a:r>
              <a:rPr lang="en-US" sz="2000" dirty="0" smtClean="0">
                <a:latin typeface="+mj-lt"/>
              </a:rPr>
              <a:t>are available </a:t>
            </a:r>
            <a:r>
              <a:rPr lang="en-US" sz="2000" dirty="0">
                <a:latin typeface="+mj-lt"/>
              </a:rPr>
              <a:t>on the </a:t>
            </a:r>
            <a:r>
              <a:rPr lang="en-US" sz="2000" u="sng" dirty="0" smtClean="0">
                <a:solidFill>
                  <a:schemeClr val="hlink"/>
                </a:solidFill>
                <a:latin typeface="+mj-lt"/>
                <a:hlinkClick r:id="rId3"/>
              </a:rPr>
              <a:t>website</a:t>
            </a:r>
            <a:endParaRPr lang="en-US" sz="2000" u="sng" dirty="0" smtClean="0">
              <a:solidFill>
                <a:schemeClr val="hlink"/>
              </a:solidFill>
              <a:latin typeface="+mj-lt"/>
            </a:endParaRPr>
          </a:p>
        </p:txBody>
      </p:sp>
      <p:sp>
        <p:nvSpPr>
          <p:cNvPr id="262" name="Google Shape;262;p2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26</a:t>
            </a:fld>
            <a:endParaRPr/>
          </a:p>
        </p:txBody>
      </p:sp>
      <p:sp>
        <p:nvSpPr>
          <p:cNvPr id="263" name="Google Shape;263;p2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latin typeface="+mj-lt"/>
              </a:rPr>
              <a:t>Meetings/Events</a:t>
            </a:r>
            <a:endParaRPr dirty="0">
              <a:latin typeface="+mj-lt"/>
            </a:endParaRPr>
          </a:p>
        </p:txBody>
      </p:sp>
      <p:pic>
        <p:nvPicPr>
          <p:cNvPr id="264" name="Google Shape;264;p24"/>
          <p:cNvPicPr preferRelativeResize="0"/>
          <p:nvPr/>
        </p:nvPicPr>
        <p:blipFill rotWithShape="1">
          <a:blip r:embed="rId4">
            <a:alphaModFix/>
          </a:blip>
          <a:srcRect/>
          <a:stretch/>
        </p:blipFill>
        <p:spPr>
          <a:xfrm>
            <a:off x="5581514" y="1258277"/>
            <a:ext cx="2840110" cy="3414763"/>
          </a:xfrm>
          <a:prstGeom prst="rect">
            <a:avLst/>
          </a:prstGeom>
          <a:noFill/>
          <a:ln>
            <a:noFill/>
          </a:ln>
        </p:spPr>
      </p:pic>
      <p:sp>
        <p:nvSpPr>
          <p:cNvPr id="265" name="Google Shape;265;p24"/>
          <p:cNvSpPr/>
          <p:nvPr/>
        </p:nvSpPr>
        <p:spPr>
          <a:xfrm>
            <a:off x="5921327" y="4115022"/>
            <a:ext cx="1714304" cy="55801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rtl="0">
              <a:lnSpc>
                <a:spcPct val="100000"/>
              </a:lnSpc>
              <a:spcBef>
                <a:spcPts val="0"/>
              </a:spcBef>
              <a:spcAft>
                <a:spcPts val="0"/>
              </a:spcAft>
              <a:buClr>
                <a:srgbClr val="FFFFFF"/>
              </a:buClr>
              <a:buSzPts val="800"/>
              <a:buFont typeface="Helvetica Neue"/>
              <a:buNone/>
            </a:pPr>
            <a:fld id="{00000000-1234-1234-1234-123412341234}" type="slidenum">
              <a:rPr lang="en-US" sz="800" b="0" i="0" u="none" strike="noStrike" cap="none">
                <a:solidFill>
                  <a:srgbClr val="FFFFFF"/>
                </a:solidFill>
                <a:latin typeface="Helvetica Neue"/>
                <a:ea typeface="Helvetica Neue"/>
                <a:cs typeface="Helvetica Neue"/>
                <a:sym typeface="Helvetica Neue"/>
              </a:rPr>
              <a:t>27</a:t>
            </a:fld>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3</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latin typeface="+mj-lt"/>
              </a:rPr>
              <a:t>Monthly Research Unit Meetings</a:t>
            </a:r>
            <a:endParaRPr dirty="0">
              <a:latin typeface="+mj-lt"/>
            </a:endParaRPr>
          </a:p>
        </p:txBody>
      </p:sp>
      <p:sp>
        <p:nvSpPr>
          <p:cNvPr id="6" name="Rectangle 2"/>
          <p:cNvSpPr>
            <a:spLocks noChangeArrowheads="1"/>
          </p:cNvSpPr>
          <p:nvPr/>
        </p:nvSpPr>
        <p:spPr bwMode="auto">
          <a:xfrm>
            <a:off x="630934" y="1241461"/>
            <a:ext cx="778154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sz="2200" dirty="0" smtClean="0">
                <a:solidFill>
                  <a:schemeClr val="tx1"/>
                </a:solidFill>
                <a:latin typeface="Arial" panose="020B0604020202020204" pitchFamily="34" charset="0"/>
              </a:rPr>
              <a:t>Poll results: </a:t>
            </a:r>
            <a:endParaRPr kumimoji="0" lang="en-US" altLang="en-US" sz="2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170"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288" y="1339431"/>
            <a:ext cx="5541626" cy="312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186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Recently Processed </a:t>
            </a:r>
            <a:r>
              <a:rPr lang="en-US" dirty="0" smtClean="0">
                <a:latin typeface="Arial" panose="020B0604020202020204" pitchFamily="34" charset="0"/>
                <a:cs typeface="Arial" panose="020B0604020202020204" pitchFamily="34" charset="0"/>
              </a:rPr>
              <a:t>Awards</a:t>
            </a:r>
            <a:endParaRPr lang="en-US"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3392270012"/>
              </p:ext>
            </p:extLst>
          </p:nvPr>
        </p:nvGraphicFramePr>
        <p:xfrm>
          <a:off x="317497" y="1230458"/>
          <a:ext cx="8561328" cy="3010075"/>
        </p:xfrm>
        <a:graphic>
          <a:graphicData uri="http://schemas.openxmlformats.org/drawingml/2006/table">
            <a:tbl>
              <a:tblPr firstRow="1">
                <a:tableStyleId>{5C22544A-7EE6-4342-B048-85BDC9FD1C3A}</a:tableStyleId>
              </a:tblPr>
              <a:tblGrid>
                <a:gridCol w="1206502">
                  <a:extLst>
                    <a:ext uri="{9D8B030D-6E8A-4147-A177-3AD203B41FA5}">
                      <a16:colId xmlns:a16="http://schemas.microsoft.com/office/drawing/2014/main" val="3764042023"/>
                    </a:ext>
                  </a:extLst>
                </a:gridCol>
                <a:gridCol w="3181565">
                  <a:extLst>
                    <a:ext uri="{9D8B030D-6E8A-4147-A177-3AD203B41FA5}">
                      <a16:colId xmlns:a16="http://schemas.microsoft.com/office/drawing/2014/main" val="3707701944"/>
                    </a:ext>
                  </a:extLst>
                </a:gridCol>
                <a:gridCol w="2239766">
                  <a:extLst>
                    <a:ext uri="{9D8B030D-6E8A-4147-A177-3AD203B41FA5}">
                      <a16:colId xmlns:a16="http://schemas.microsoft.com/office/drawing/2014/main" val="3006092247"/>
                    </a:ext>
                  </a:extLst>
                </a:gridCol>
                <a:gridCol w="1099335">
                  <a:extLst>
                    <a:ext uri="{9D8B030D-6E8A-4147-A177-3AD203B41FA5}">
                      <a16:colId xmlns:a16="http://schemas.microsoft.com/office/drawing/2014/main" val="175481784"/>
                    </a:ext>
                  </a:extLst>
                </a:gridCol>
                <a:gridCol w="834160">
                  <a:extLst>
                    <a:ext uri="{9D8B030D-6E8A-4147-A177-3AD203B41FA5}">
                      <a16:colId xmlns:a16="http://schemas.microsoft.com/office/drawing/2014/main" val="3869669175"/>
                    </a:ext>
                  </a:extLst>
                </a:gridCol>
              </a:tblGrid>
              <a:tr h="398142">
                <a:tc>
                  <a:txBody>
                    <a:bodyPr/>
                    <a:lstStyle/>
                    <a:p>
                      <a:pPr marL="0" indent="0" algn="l"/>
                      <a:r>
                        <a:rPr lang="en-US" sz="1100" b="1" i="0" dirty="0">
                          <a:latin typeface="Calibri" panose="020F0502020204030204" pitchFamily="34" charset="0"/>
                          <a:cs typeface="Calibri" panose="020F0502020204030204" pitchFamily="34" charset="0"/>
                        </a:rPr>
                        <a:t>PI</a:t>
                      </a:r>
                    </a:p>
                  </a:txBody>
                  <a:tcPr marL="36576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Award Title</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Prime 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Action</a:t>
                      </a:r>
                      <a:r>
                        <a:rPr lang="en-US" sz="1100" b="1" i="0" baseline="0" dirty="0">
                          <a:latin typeface="Calibri" panose="020F0502020204030204" pitchFamily="34" charset="0"/>
                          <a:cs typeface="Calibri" panose="020F0502020204030204" pitchFamily="34" charset="0"/>
                        </a:rPr>
                        <a:t> Type</a:t>
                      </a:r>
                      <a:endParaRPr lang="en-US" sz="1100" b="1" i="0" dirty="0">
                        <a:latin typeface="Calibri" panose="020F0502020204030204" pitchFamily="34" charset="0"/>
                        <a:cs typeface="Calibri" panose="020F0502020204030204" pitchFamily="34" charset="0"/>
                      </a:endParaRP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extLst>
                  <a:ext uri="{0D108BD9-81ED-4DB2-BD59-A6C34878D82A}">
                    <a16:rowId xmlns:a16="http://schemas.microsoft.com/office/drawing/2014/main" val="1160960130"/>
                  </a:ext>
                </a:extLst>
              </a:tr>
              <a:tr h="264494">
                <a:tc>
                  <a:txBody>
                    <a:bodyPr/>
                    <a:lstStyle/>
                    <a:p>
                      <a:pPr algn="l" rtl="0"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HIV Prevention Trials Leadership Group: 094 Protocol Chair</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FHI 360 (Family Health International)</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NIH-NIAID</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Modification/Amendment</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1722645"/>
                  </a:ext>
                </a:extLst>
              </a:tr>
              <a:tr h="116380">
                <a:tc>
                  <a:txBody>
                    <a:bodyPr/>
                    <a:lstStyle/>
                    <a:p>
                      <a:pPr algn="l" rtl="0"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Clinical Trials Network - The Big South/West Node</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University of Texas-Southwestern Medical Center at Dallas </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NIH-NIDA</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Continuation</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696663"/>
                  </a:ext>
                </a:extLst>
              </a:tr>
              <a:tr h="132573">
                <a:tc>
                  <a:txBody>
                    <a:bodyPr/>
                    <a:lstStyle/>
                    <a:p>
                      <a:pPr algn="l" rtl="0" fontAlgn="ctr"/>
                      <a:r>
                        <a:rPr lang="en-US" sz="1100" b="0" i="0" u="none" strike="noStrike">
                          <a:solidFill>
                            <a:srgbClr val="000000"/>
                          </a:solidFill>
                          <a:effectLst/>
                          <a:latin typeface="Calibri" panose="020F0502020204030204" pitchFamily="34" charset="0"/>
                        </a:rPr>
                        <a:t>Tarn, Derjung</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Medicare Annual Wellness Visit Practice Redesign Toolkit: A Tailored Intervention to Improve Preventive Health Service Use</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NIH-NIA National Institute on Aging</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Modification/Amendment</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9197691"/>
                  </a:ext>
                </a:extLst>
              </a:tr>
              <a:tr h="48753">
                <a:tc>
                  <a:txBody>
                    <a:bodyPr/>
                    <a:lstStyle/>
                    <a:p>
                      <a:pPr algn="l" rtl="0"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HPTN 094 Integra</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FHI 360 (Family Health International)</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NIH-NIAID</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Modification/Amendment</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346885">
                <a:tc>
                  <a:txBody>
                    <a:bodyPr/>
                    <a:lstStyle/>
                    <a:p>
                      <a:pPr algn="l" rtl="0" fontAlgn="ctr"/>
                      <a:r>
                        <a:rPr lang="en-US" sz="1100" b="0" i="0" u="none" strike="noStrike">
                          <a:solidFill>
                            <a:srgbClr val="000000"/>
                          </a:solidFill>
                          <a:effectLst/>
                          <a:latin typeface="Calibri" panose="020F0502020204030204" pitchFamily="34" charset="0"/>
                        </a:rPr>
                        <a:t>Kalmin, Mariah Mattera</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CA Bridge Research</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PUBLIC HEALTH INSTITUTE (FORMERLY CA PUBLIC HEALTH FDN)</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Battery </a:t>
                      </a:r>
                      <a:r>
                        <a:rPr lang="en-US" sz="1100" b="0" i="0" u="none" strike="noStrike" dirty="0" smtClean="0">
                          <a:solidFill>
                            <a:srgbClr val="000000"/>
                          </a:solidFill>
                          <a:effectLst/>
                          <a:latin typeface="Calibri" panose="020F0502020204030204" pitchFamily="34" charset="0"/>
                        </a:rPr>
                        <a:t>Foundation</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No Cost Extension</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3728444"/>
                  </a:ext>
                </a:extLst>
              </a:tr>
              <a:tr h="225918">
                <a:tc>
                  <a:txBody>
                    <a:bodyPr/>
                    <a:lstStyle/>
                    <a:p>
                      <a:pPr algn="l" rtl="0"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Clinical Trials Network Big South/West Node – Yr18 Remove Restrictions Request: CTN-0109 CURB-2</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University of Texas-Southwestern Medical Center at Dallas </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NIH-NIDA</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New</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6888034"/>
                  </a:ext>
                </a:extLst>
              </a:tr>
              <a:tr h="219250">
                <a:tc>
                  <a:txBody>
                    <a:bodyPr/>
                    <a:lstStyle/>
                    <a:p>
                      <a:pPr algn="l" rtl="0"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HIV Prevention Trials Leadership Group: 094 Protocol Chair</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FHI 360 (Family Health International)</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NIH-NIAID</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Modification/Amendment</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5565717"/>
                  </a:ext>
                </a:extLst>
              </a:tr>
            </a:tbl>
          </a:graphicData>
        </a:graphic>
      </p:graphicFrame>
    </p:spTree>
    <p:extLst>
      <p:ext uri="{BB962C8B-B14F-4D97-AF65-F5344CB8AC3E}">
        <p14:creationId xmlns:p14="http://schemas.microsoft.com/office/powerpoint/2010/main" val="2132553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Recently Submitted </a:t>
            </a:r>
            <a:r>
              <a:rPr lang="en-US" dirty="0" smtClean="0">
                <a:latin typeface="Arial" panose="020B0604020202020204" pitchFamily="34" charset="0"/>
                <a:cs typeface="Arial" panose="020B0604020202020204" pitchFamily="34" charset="0"/>
              </a:rPr>
              <a:t>Proposals</a:t>
            </a:r>
            <a:endParaRPr lang="en-US"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3999313808"/>
              </p:ext>
            </p:extLst>
          </p:nvPr>
        </p:nvGraphicFramePr>
        <p:xfrm>
          <a:off x="317496" y="1202750"/>
          <a:ext cx="8436085" cy="3531729"/>
        </p:xfrm>
        <a:graphic>
          <a:graphicData uri="http://schemas.openxmlformats.org/drawingml/2006/table">
            <a:tbl>
              <a:tblPr firstRow="1">
                <a:tableStyleId>{5C22544A-7EE6-4342-B048-85BDC9FD1C3A}</a:tableStyleId>
              </a:tblPr>
              <a:tblGrid>
                <a:gridCol w="1103979">
                  <a:extLst>
                    <a:ext uri="{9D8B030D-6E8A-4147-A177-3AD203B41FA5}">
                      <a16:colId xmlns:a16="http://schemas.microsoft.com/office/drawing/2014/main" val="3764042023"/>
                    </a:ext>
                  </a:extLst>
                </a:gridCol>
                <a:gridCol w="4023828">
                  <a:extLst>
                    <a:ext uri="{9D8B030D-6E8A-4147-A177-3AD203B41FA5}">
                      <a16:colId xmlns:a16="http://schemas.microsoft.com/office/drawing/2014/main" val="2674146677"/>
                    </a:ext>
                  </a:extLst>
                </a:gridCol>
                <a:gridCol w="1417558">
                  <a:extLst>
                    <a:ext uri="{9D8B030D-6E8A-4147-A177-3AD203B41FA5}">
                      <a16:colId xmlns:a16="http://schemas.microsoft.com/office/drawing/2014/main" val="3006092247"/>
                    </a:ext>
                  </a:extLst>
                </a:gridCol>
                <a:gridCol w="1017418">
                  <a:extLst>
                    <a:ext uri="{9D8B030D-6E8A-4147-A177-3AD203B41FA5}">
                      <a16:colId xmlns:a16="http://schemas.microsoft.com/office/drawing/2014/main" val="175481784"/>
                    </a:ext>
                  </a:extLst>
                </a:gridCol>
                <a:gridCol w="873302">
                  <a:extLst>
                    <a:ext uri="{9D8B030D-6E8A-4147-A177-3AD203B41FA5}">
                      <a16:colId xmlns:a16="http://schemas.microsoft.com/office/drawing/2014/main" val="3869669175"/>
                    </a:ext>
                  </a:extLst>
                </a:gridCol>
              </a:tblGrid>
              <a:tr h="204810">
                <a:tc>
                  <a:txBody>
                    <a:bodyPr/>
                    <a:lstStyle/>
                    <a:p>
                      <a:pPr algn="l"/>
                      <a:r>
                        <a:rPr lang="en-US" sz="1200" b="1" i="0" dirty="0">
                          <a:latin typeface="Calibri" panose="020F0502020204030204" pitchFamily="34" charset="0"/>
                          <a:cs typeface="Calibri" panose="020F0502020204030204" pitchFamily="34" charset="0"/>
                        </a:rPr>
                        <a:t>PI</a:t>
                      </a:r>
                    </a:p>
                  </a:txBody>
                  <a:tcPr marL="45720" marR="4572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l"/>
                      <a:r>
                        <a:rPr lang="en-US" sz="1200" b="1" i="0" dirty="0" smtClean="0">
                          <a:latin typeface="Calibri" panose="020F0502020204030204" pitchFamily="34" charset="0"/>
                          <a:cs typeface="Calibri" panose="020F0502020204030204" pitchFamily="34" charset="0"/>
                        </a:rPr>
                        <a:t>Title</a:t>
                      </a:r>
                      <a:endParaRPr lang="en-US" sz="1200" b="1" i="0" dirty="0">
                        <a:latin typeface="Calibri" panose="020F0502020204030204" pitchFamily="34" charset="0"/>
                        <a:cs typeface="Calibri" panose="020F0502020204030204" pitchFamily="34" charset="0"/>
                      </a:endParaRP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l"/>
                      <a:r>
                        <a:rPr lang="en-US" sz="1200" b="1" i="0" dirty="0">
                          <a:latin typeface="Calibri" panose="020F0502020204030204" pitchFamily="34" charset="0"/>
                          <a:cs typeface="Calibri" panose="020F0502020204030204" pitchFamily="34" charset="0"/>
                        </a:rPr>
                        <a:t>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l"/>
                      <a:r>
                        <a:rPr lang="en-US" sz="1200" b="1" i="0" dirty="0">
                          <a:latin typeface="Calibri" panose="020F0502020204030204" pitchFamily="34" charset="0"/>
                          <a:cs typeface="Calibri" panose="020F0502020204030204" pitchFamily="34" charset="0"/>
                        </a:rPr>
                        <a:t>Prime 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l"/>
                      <a:r>
                        <a:rPr lang="en-US" sz="1200" b="1" i="0" baseline="0" dirty="0" smtClean="0">
                          <a:latin typeface="Calibri" panose="020F0502020204030204" pitchFamily="34" charset="0"/>
                          <a:cs typeface="Calibri" panose="020F0502020204030204" pitchFamily="34" charset="0"/>
                        </a:rPr>
                        <a:t>Type</a:t>
                      </a:r>
                      <a:endParaRPr lang="en-US" sz="1200" b="1" i="0" dirty="0">
                        <a:latin typeface="Calibri" panose="020F0502020204030204" pitchFamily="34" charset="0"/>
                        <a:cs typeface="Calibri" panose="020F0502020204030204" pitchFamily="34" charset="0"/>
                      </a:endParaRP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extLst>
                  <a:ext uri="{0D108BD9-81ED-4DB2-BD59-A6C34878D82A}">
                    <a16:rowId xmlns:a16="http://schemas.microsoft.com/office/drawing/2014/main" val="1160960130"/>
                  </a:ext>
                </a:extLst>
              </a:tr>
              <a:tr h="407001">
                <a:tc>
                  <a:txBody>
                    <a:bodyPr/>
                    <a:lstStyle/>
                    <a:p>
                      <a:pPr algn="l" rtl="0" fontAlgn="ctr"/>
                      <a:r>
                        <a:rPr lang="en-US" sz="1150" b="0" i="0" u="none" strike="noStrike" dirty="0">
                          <a:solidFill>
                            <a:srgbClr val="000000"/>
                          </a:solidFill>
                          <a:effectLst/>
                          <a:latin typeface="Calibri" panose="020F0502020204030204" pitchFamily="34" charset="0"/>
                        </a:rPr>
                        <a:t>Gelberg, Lillian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dirty="0">
                          <a:solidFill>
                            <a:srgbClr val="000000"/>
                          </a:solidFill>
                          <a:effectLst/>
                          <a:latin typeface="Calibri" panose="020F0502020204030204" pitchFamily="34" charset="0"/>
                        </a:rPr>
                        <a:t>Cannabis use for medicinal purposes among clinical populations in California: Population estimates of prevalence, frequency, quantity and reasons for use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CA-California Department of Cannabis Control</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2891641"/>
                  </a:ext>
                </a:extLst>
              </a:tr>
              <a:tr h="407001">
                <a:tc>
                  <a:txBody>
                    <a:bodyPr/>
                    <a:lstStyle/>
                    <a:p>
                      <a:pPr algn="l" rtl="0" fontAlgn="ctr"/>
                      <a:r>
                        <a:rPr lang="en-US" sz="1150" b="0" i="0" u="none" strike="noStrike">
                          <a:solidFill>
                            <a:srgbClr val="000000"/>
                          </a:solidFill>
                          <a:effectLst/>
                          <a:latin typeface="Calibri" panose="020F0502020204030204" pitchFamily="34" charset="0"/>
                        </a:rPr>
                        <a:t>Uskup, Dilara</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dirty="0">
                          <a:solidFill>
                            <a:srgbClr val="000000"/>
                          </a:solidFill>
                          <a:effectLst/>
                          <a:latin typeface="Calibri" panose="020F0502020204030204" pitchFamily="34" charset="0"/>
                        </a:rPr>
                        <a:t>Assessing Forces Anti-Competitive to Social Equity Cannabis Business Licensees in California</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CA-California Department of Cannabis Control</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407001">
                <a:tc>
                  <a:txBody>
                    <a:bodyPr/>
                    <a:lstStyle/>
                    <a:p>
                      <a:pPr algn="l" rtl="0" fontAlgn="ctr"/>
                      <a:r>
                        <a:rPr lang="en-US" sz="1150" b="0" i="0" u="none" strike="noStrike">
                          <a:solidFill>
                            <a:srgbClr val="000000"/>
                          </a:solidFill>
                          <a:effectLst/>
                          <a:latin typeface="Calibri" panose="020F0502020204030204" pitchFamily="34" charset="0"/>
                        </a:rPr>
                        <a:t>Uskup, Dilara</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dirty="0">
                          <a:solidFill>
                            <a:srgbClr val="000000"/>
                          </a:solidFill>
                          <a:effectLst/>
                          <a:latin typeface="Calibri" panose="020F0502020204030204" pitchFamily="34" charset="0"/>
                        </a:rPr>
                        <a:t>A Culturally Competent Digital Cannabis Education Program: Interventions and Best Practices for California Policymakers &amp; Retail Industry</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CA-California Department of Cannabis Control</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r h="407001">
                <a:tc>
                  <a:txBody>
                    <a:bodyPr/>
                    <a:lstStyle/>
                    <a:p>
                      <a:pPr algn="l" rtl="0" fontAlgn="ctr"/>
                      <a:r>
                        <a:rPr lang="en-US" sz="1150" b="0" i="0" u="none" strike="noStrike">
                          <a:solidFill>
                            <a:srgbClr val="000000"/>
                          </a:solidFill>
                          <a:effectLst/>
                          <a:latin typeface="Calibri" panose="020F0502020204030204" pitchFamily="34" charset="0"/>
                        </a:rPr>
                        <a:t>Uskup, Dilara</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dirty="0">
                          <a:solidFill>
                            <a:srgbClr val="000000"/>
                          </a:solidFill>
                          <a:effectLst/>
                          <a:latin typeface="Calibri" panose="020F0502020204030204" pitchFamily="34" charset="0"/>
                        </a:rPr>
                        <a:t>Understanding Investment, Operating Pressures, and Anti-Competitive Characteristics in the Cannabis Industry</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dirty="0">
                          <a:solidFill>
                            <a:srgbClr val="000000"/>
                          </a:solidFill>
                          <a:effectLst/>
                          <a:latin typeface="Calibri" panose="020F0502020204030204" pitchFamily="34" charset="0"/>
                        </a:rPr>
                        <a:t>UNIVERSITY OF CALIFORNIA, BERKELEY</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CA-California Department of Cannabis Control</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6029359"/>
                  </a:ext>
                </a:extLst>
              </a:tr>
              <a:tr h="273856">
                <a:tc>
                  <a:txBody>
                    <a:bodyPr/>
                    <a:lstStyle/>
                    <a:p>
                      <a:pPr algn="l" rtl="0" fontAlgn="ctr"/>
                      <a:r>
                        <a:rPr lang="en-US" sz="1150" b="0" i="0" u="none" strike="noStrike">
                          <a:solidFill>
                            <a:srgbClr val="000000"/>
                          </a:solidFill>
                          <a:effectLst/>
                          <a:latin typeface="Calibri" panose="020F0502020204030204" pitchFamily="34" charset="0"/>
                        </a:rPr>
                        <a:t>Li, Michael Jonathan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Digital contingency management for methamphetamine-using men who have sex with men who are living with HIV</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dirty="0">
                          <a:solidFill>
                            <a:srgbClr val="000000"/>
                          </a:solidFill>
                          <a:effectLst/>
                          <a:latin typeface="Calibri" panose="020F0502020204030204" pitchFamily="34" charset="0"/>
                        </a:rPr>
                        <a:t>NIH-NIDA National Institute on Drug Abuse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1823791"/>
                  </a:ext>
                </a:extLst>
              </a:tr>
              <a:tr h="405624">
                <a:tc>
                  <a:txBody>
                    <a:bodyPr/>
                    <a:lstStyle/>
                    <a:p>
                      <a:pPr algn="l" rtl="0" fontAlgn="ctr"/>
                      <a:r>
                        <a:rPr lang="en-US" sz="1150" b="0" i="0" u="none" strike="noStrike">
                          <a:solidFill>
                            <a:srgbClr val="000000"/>
                          </a:solidFill>
                          <a:effectLst/>
                          <a:latin typeface="Calibri" panose="020F0502020204030204" pitchFamily="34" charset="0"/>
                        </a:rPr>
                        <a:t>Gelberg, Lillian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Subthreshold Opioid Use Disorder Prevention (STOP) Trial (Year 6)</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a:solidFill>
                            <a:srgbClr val="000000"/>
                          </a:solidFill>
                          <a:effectLst/>
                          <a:latin typeface="Calibri" panose="020F0502020204030204" pitchFamily="34" charset="0"/>
                        </a:rPr>
                        <a:t>NEW YORK UNIVERSITY</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dirty="0" smtClean="0">
                          <a:solidFill>
                            <a:srgbClr val="000000"/>
                          </a:solidFill>
                          <a:effectLst/>
                          <a:latin typeface="Calibri" panose="020F0502020204030204" pitchFamily="34" charset="0"/>
                        </a:rPr>
                        <a:t>NIH-NIDA</a:t>
                      </a:r>
                      <a:endParaRPr lang="en-US" sz="115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50" b="0" i="0" u="none" strike="noStrike" dirty="0">
                          <a:solidFill>
                            <a:srgbClr val="000000"/>
                          </a:solidFill>
                          <a:effectLst/>
                          <a:latin typeface="Calibri" panose="020F0502020204030204" pitchFamily="34" charset="0"/>
                        </a:rPr>
                        <a:t>Modification/Amendment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3692981"/>
                  </a:ext>
                </a:extLst>
              </a:tr>
            </a:tbl>
          </a:graphicData>
        </a:graphic>
      </p:graphicFrame>
    </p:spTree>
    <p:extLst>
      <p:ext uri="{BB962C8B-B14F-4D97-AF65-F5344CB8AC3E}">
        <p14:creationId xmlns:p14="http://schemas.microsoft.com/office/powerpoint/2010/main" val="2013231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5" name="Google Shape;155;p4"/>
          <p:cNvSpPr txBox="1"/>
          <p:nvPr/>
        </p:nvSpPr>
        <p:spPr>
          <a:xfrm>
            <a:off x="379395" y="1493112"/>
            <a:ext cx="8293768" cy="3173146"/>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600"/>
              </a:spcAft>
              <a:buFont typeface="Arial" panose="020B0604020202020204" pitchFamily="34" charset="0"/>
              <a:buChar char="•"/>
            </a:pPr>
            <a:r>
              <a:rPr lang="en-US" sz="1800" dirty="0">
                <a:solidFill>
                  <a:srgbClr val="222222"/>
                </a:solidFill>
                <a:highlight>
                  <a:srgbClr val="FFFFFF"/>
                </a:highlight>
              </a:rPr>
              <a:t>If </a:t>
            </a:r>
            <a:r>
              <a:rPr lang="en-US" sz="1800" dirty="0" smtClean="0">
                <a:solidFill>
                  <a:srgbClr val="222222"/>
                </a:solidFill>
                <a:highlight>
                  <a:srgbClr val="FFFFFF"/>
                </a:highlight>
              </a:rPr>
              <a:t>you signed up before Jan 13, 2023 to receive your W2 electronically, you will receive an email letting you know when it is available for download in UCPath. </a:t>
            </a:r>
          </a:p>
          <a:p>
            <a:pPr marL="285750" lvl="0" indent="-285750" algn="l" rtl="0">
              <a:spcBef>
                <a:spcPts val="0"/>
              </a:spcBef>
              <a:buFont typeface="Arial" panose="020B0604020202020204" pitchFamily="34" charset="0"/>
              <a:buChar char="•"/>
            </a:pPr>
            <a:r>
              <a:rPr lang="en-US" sz="1800" dirty="0" smtClean="0">
                <a:solidFill>
                  <a:srgbClr val="222222"/>
                </a:solidFill>
                <a:highlight>
                  <a:srgbClr val="FFFFFF"/>
                </a:highlight>
              </a:rPr>
              <a:t>UCLA will never email or text </a:t>
            </a:r>
          </a:p>
          <a:p>
            <a:pPr marL="287338" lvl="0" algn="l" rtl="0">
              <a:lnSpc>
                <a:spcPct val="115000"/>
              </a:lnSpc>
              <a:spcBef>
                <a:spcPts val="0"/>
              </a:spcBef>
              <a:spcAft>
                <a:spcPts val="600"/>
              </a:spcAft>
            </a:pPr>
            <a:r>
              <a:rPr lang="en-US" sz="1800" dirty="0" smtClean="0">
                <a:solidFill>
                  <a:srgbClr val="222222"/>
                </a:solidFill>
                <a:highlight>
                  <a:srgbClr val="FFFFFF"/>
                </a:highlight>
              </a:rPr>
              <a:t>you your W2. </a:t>
            </a:r>
            <a:endParaRPr lang="en-US" sz="1800" dirty="0">
              <a:solidFill>
                <a:srgbClr val="222222"/>
              </a:solidFill>
              <a:highlight>
                <a:srgbClr val="FFFFFF"/>
              </a:highlight>
            </a:endParaRPr>
          </a:p>
          <a:p>
            <a:pPr marL="285750" lvl="0" indent="-285750" algn="l" rtl="0">
              <a:spcBef>
                <a:spcPts val="0"/>
              </a:spcBef>
              <a:buFont typeface="Arial" panose="020B0604020202020204" pitchFamily="34" charset="0"/>
              <a:buChar char="•"/>
            </a:pPr>
            <a:r>
              <a:rPr lang="en-US" sz="1800" dirty="0" smtClean="0">
                <a:solidFill>
                  <a:srgbClr val="222222"/>
                </a:solidFill>
                <a:highlight>
                  <a:srgbClr val="FFFFFF"/>
                </a:highlight>
              </a:rPr>
              <a:t>If you did not sign up to receive</a:t>
            </a:r>
          </a:p>
          <a:p>
            <a:pPr marL="287338" lvl="0" algn="l" rtl="0">
              <a:spcBef>
                <a:spcPts val="0"/>
              </a:spcBef>
            </a:pPr>
            <a:r>
              <a:rPr lang="en-US" sz="1800" dirty="0" smtClean="0">
                <a:solidFill>
                  <a:srgbClr val="222222"/>
                </a:solidFill>
                <a:highlight>
                  <a:srgbClr val="FFFFFF"/>
                </a:highlight>
              </a:rPr>
              <a:t>it electronically, it will be </a:t>
            </a:r>
          </a:p>
          <a:p>
            <a:pPr marL="287338" lvl="0" algn="l" rtl="0">
              <a:lnSpc>
                <a:spcPct val="115000"/>
              </a:lnSpc>
              <a:spcBef>
                <a:spcPts val="0"/>
              </a:spcBef>
              <a:spcAft>
                <a:spcPts val="600"/>
              </a:spcAft>
            </a:pPr>
            <a:r>
              <a:rPr lang="en-US" sz="1800" dirty="0" smtClean="0">
                <a:solidFill>
                  <a:srgbClr val="222222"/>
                </a:solidFill>
                <a:highlight>
                  <a:srgbClr val="FFFFFF"/>
                </a:highlight>
              </a:rPr>
              <a:t>mailed. </a:t>
            </a:r>
            <a:endParaRPr sz="1100" dirty="0">
              <a:solidFill>
                <a:srgbClr val="222222"/>
              </a:solidFill>
              <a:highlight>
                <a:srgbClr val="FFFFFF"/>
              </a:highlight>
            </a:endParaRPr>
          </a:p>
          <a:p>
            <a:pPr marL="0" lvl="0" indent="0" algn="l" rtl="0">
              <a:spcBef>
                <a:spcPts val="0"/>
              </a:spcBef>
              <a:spcAft>
                <a:spcPts val="0"/>
              </a:spcAft>
              <a:buNone/>
            </a:pPr>
            <a:endParaRPr dirty="0"/>
          </a:p>
        </p:txBody>
      </p:sp>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6</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latin typeface="+mj-lt"/>
              </a:rPr>
              <a:t>W2’s</a:t>
            </a:r>
            <a:endParaRPr dirty="0">
              <a:latin typeface="+mj-lt"/>
            </a:endParaRPr>
          </a:p>
        </p:txBody>
      </p:sp>
      <p:pic>
        <p:nvPicPr>
          <p:cNvPr id="3074" name="Picture 2" descr="https://www.centralresourceunit.ucla.edu/servlet/rtaImage?eid=ka05c000000C7I6&amp;feoid=00N1H00000BEWSO&amp;refid=0EM1H000001xk2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718" y="2361718"/>
            <a:ext cx="4243906" cy="179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573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7</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t>Upcoming Holidays</a:t>
            </a:r>
            <a:endParaRPr dirty="0">
              <a:latin typeface="+mj-lt"/>
            </a:endParaRPr>
          </a:p>
        </p:txBody>
      </p:sp>
      <p:sp>
        <p:nvSpPr>
          <p:cNvPr id="2" name="Rectangle 1"/>
          <p:cNvSpPr/>
          <p:nvPr/>
        </p:nvSpPr>
        <p:spPr>
          <a:xfrm>
            <a:off x="640078" y="1359200"/>
            <a:ext cx="7772401" cy="3170099"/>
          </a:xfrm>
          <a:prstGeom prst="rect">
            <a:avLst/>
          </a:prstGeom>
        </p:spPr>
        <p:txBody>
          <a:bodyPr wrap="square">
            <a:spAutoFit/>
          </a:bodyPr>
          <a:lstStyle/>
          <a:p>
            <a:pPr marL="223838" indent="-223838" fontAlgn="base">
              <a:spcAft>
                <a:spcPts val="1200"/>
              </a:spcAft>
              <a:buFont typeface="Arial" panose="020B0604020202020204" pitchFamily="34" charset="0"/>
              <a:buChar char="•"/>
            </a:pPr>
            <a:r>
              <a:rPr lang="en-US" sz="2000" dirty="0" smtClean="0">
                <a:latin typeface="Arial" panose="020B0604020202020204" pitchFamily="34" charset="0"/>
              </a:rPr>
              <a:t>February 20, 2023 – President’s Day</a:t>
            </a:r>
          </a:p>
          <a:p>
            <a:pPr marL="223838" indent="-223838" fontAlgn="base">
              <a:spcAft>
                <a:spcPts val="1200"/>
              </a:spcAft>
              <a:buFont typeface="Arial" panose="020B0604020202020204" pitchFamily="34" charset="0"/>
              <a:buChar char="•"/>
            </a:pPr>
            <a:endParaRPr lang="en-US" sz="2000" dirty="0" smtClean="0">
              <a:latin typeface="Arial" panose="020B0604020202020204" pitchFamily="34" charset="0"/>
            </a:endParaRPr>
          </a:p>
          <a:p>
            <a:pPr marL="223838" indent="-223838" fontAlgn="base">
              <a:spcAft>
                <a:spcPts val="1200"/>
              </a:spcAft>
              <a:buFont typeface="Arial" panose="020B0604020202020204" pitchFamily="34" charset="0"/>
              <a:buChar char="•"/>
            </a:pPr>
            <a:endParaRPr lang="en-US" sz="2000" dirty="0">
              <a:latin typeface="Arial" panose="020B0604020202020204" pitchFamily="34" charset="0"/>
            </a:endParaRPr>
          </a:p>
          <a:p>
            <a:pPr marL="223838" indent="-223838" fontAlgn="base">
              <a:spcAft>
                <a:spcPts val="1200"/>
              </a:spcAft>
              <a:buFont typeface="Arial" panose="020B0604020202020204" pitchFamily="34" charset="0"/>
              <a:buChar char="•"/>
            </a:pPr>
            <a:endParaRPr lang="en-US" sz="2000" dirty="0">
              <a:latin typeface="Arial" panose="020B0604020202020204" pitchFamily="34" charset="0"/>
            </a:endParaRPr>
          </a:p>
          <a:p>
            <a:pPr marL="223838" indent="-223838" fontAlgn="base">
              <a:spcAft>
                <a:spcPts val="1200"/>
              </a:spcAft>
              <a:buFont typeface="Arial" panose="020B0604020202020204" pitchFamily="34" charset="0"/>
              <a:buChar char="•"/>
            </a:pPr>
            <a:endParaRPr lang="en-US" sz="2000" dirty="0" smtClean="0">
              <a:latin typeface="Arial" panose="020B0604020202020204" pitchFamily="34" charset="0"/>
            </a:endParaRPr>
          </a:p>
          <a:p>
            <a:pPr marL="3263900" indent="-223838" fontAlgn="base">
              <a:spcAft>
                <a:spcPts val="1200"/>
              </a:spcAft>
              <a:buFont typeface="Arial" panose="020B0604020202020204" pitchFamily="34" charset="0"/>
              <a:buChar char="•"/>
            </a:pPr>
            <a:r>
              <a:rPr lang="en-US" sz="2000" dirty="0" smtClean="0">
                <a:latin typeface="Arial" panose="020B0604020202020204" pitchFamily="34" charset="0"/>
              </a:rPr>
              <a:t>March 31, 2023 – Cesar Chavez Day</a:t>
            </a:r>
            <a:endParaRPr lang="en-US" sz="2000" dirty="0">
              <a:latin typeface="Arial" panose="020B0604020202020204" pitchFamily="34" charset="0"/>
            </a:endParaRPr>
          </a:p>
          <a:p>
            <a:pPr marL="223838" indent="-223838" fontAlgn="base">
              <a:spcAft>
                <a:spcPts val="1200"/>
              </a:spcAft>
              <a:buFont typeface="Arial" panose="020B0604020202020204" pitchFamily="34" charset="0"/>
              <a:buChar char="•"/>
            </a:pPr>
            <a:endParaRPr lang="en-US" sz="2000" dirty="0">
              <a:latin typeface="Arial" panose="020B0604020202020204" pitchFamily="34" charset="0"/>
            </a:endParaRPr>
          </a:p>
        </p:txBody>
      </p:sp>
      <p:pic>
        <p:nvPicPr>
          <p:cNvPr id="4" name="Picture 3" descr="Abraham Lincoln Clipart Free Stock Photo - Public Domain Pict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1091" y="1153194"/>
            <a:ext cx="1926231" cy="2242174"/>
          </a:xfrm>
          <a:prstGeom prst="rect">
            <a:avLst/>
          </a:prstGeom>
        </p:spPr>
      </p:pic>
      <p:pic>
        <p:nvPicPr>
          <p:cNvPr id="5" name="Picture 4" descr="Lent Day 25 | A Pastor's Though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740" y="2528477"/>
            <a:ext cx="2207804" cy="200082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8</a:t>
            </a:fld>
            <a:endParaRPr/>
          </a:p>
        </p:txBody>
      </p:sp>
      <p:sp>
        <p:nvSpPr>
          <p:cNvPr id="311" name="Google Shape;311;p13"/>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latin typeface="Arial"/>
                <a:ea typeface="Arial"/>
                <a:cs typeface="Arial"/>
                <a:sym typeface="Arial"/>
              </a:rPr>
              <a:t>Employee Engagement Survey</a:t>
            </a:r>
            <a:endParaRPr dirty="0">
              <a:latin typeface="Arial"/>
              <a:ea typeface="Arial"/>
              <a:cs typeface="Arial"/>
              <a:sym typeface="Arial"/>
            </a:endParaRPr>
          </a:p>
        </p:txBody>
      </p:sp>
      <p:sp>
        <p:nvSpPr>
          <p:cNvPr id="312" name="Google Shape;312;p13"/>
          <p:cNvSpPr txBox="1"/>
          <p:nvPr/>
        </p:nvSpPr>
        <p:spPr>
          <a:xfrm>
            <a:off x="640079" y="1101000"/>
            <a:ext cx="7781545" cy="3123902"/>
          </a:xfrm>
          <a:prstGeom prst="rect">
            <a:avLst/>
          </a:prstGeom>
          <a:noFill/>
          <a:ln>
            <a:noFill/>
          </a:ln>
        </p:spPr>
        <p:txBody>
          <a:bodyPr spcFirstLastPara="1" wrap="square" lIns="91425" tIns="91425" rIns="91425" bIns="91425" anchor="t" anchorCtr="0">
            <a:spAutoFit/>
          </a:bodyPr>
          <a:lstStyle/>
          <a:p>
            <a:pPr marL="285750" indent="-285750">
              <a:spcAft>
                <a:spcPts val="60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The </a:t>
            </a:r>
            <a:r>
              <a:rPr lang="en-US" sz="2400" b="1" u="sng" dirty="0" smtClean="0">
                <a:solidFill>
                  <a:srgbClr val="0070C0"/>
                </a:solidFill>
                <a:latin typeface="Calibri" panose="020F0502020204030204" pitchFamily="34" charset="0"/>
                <a:cs typeface="Calibri" panose="020F0502020204030204" pitchFamily="34" charset="0"/>
                <a:hlinkClick r:id="rId3"/>
              </a:rPr>
              <a:t>survey</a:t>
            </a:r>
            <a:r>
              <a:rPr lang="en-US" sz="2400" b="1" dirty="0" smtClean="0">
                <a:latin typeface="Calibri" panose="020F0502020204030204" pitchFamily="34" charset="0"/>
                <a:cs typeface="Calibri" panose="020F0502020204030204" pitchFamily="34" charset="0"/>
              </a:rPr>
              <a:t> closes tomorrow</a:t>
            </a:r>
            <a:r>
              <a:rPr lang="en-US" sz="2400" dirty="0" smtClean="0">
                <a:latin typeface="Calibri" panose="020F0502020204030204" pitchFamily="34" charset="0"/>
                <a:cs typeface="Calibri" panose="020F0502020204030204" pitchFamily="34" charset="0"/>
              </a:rPr>
              <a:t>, so please respond asap!</a:t>
            </a:r>
          </a:p>
          <a:p>
            <a:pPr marL="285750" indent="-285750">
              <a:spcAft>
                <a:spcPts val="60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Purpose is </a:t>
            </a:r>
            <a:r>
              <a:rPr lang="en-US" sz="2400" dirty="0">
                <a:latin typeface="Calibri" panose="020F0502020204030204" pitchFamily="34" charset="0"/>
                <a:cs typeface="Calibri" panose="020F0502020204030204" pitchFamily="34" charset="0"/>
              </a:rPr>
              <a:t>to gather valuable insights from </a:t>
            </a:r>
            <a:r>
              <a:rPr lang="en-US" sz="2400" dirty="0" smtClean="0">
                <a:latin typeface="Calibri" panose="020F0502020204030204" pitchFamily="34" charset="0"/>
                <a:cs typeface="Calibri" panose="020F0502020204030204" pitchFamily="34" charset="0"/>
              </a:rPr>
              <a:t>each of us </a:t>
            </a:r>
            <a:r>
              <a:rPr lang="en-US" sz="2400" dirty="0">
                <a:latin typeface="Calibri" panose="020F0502020204030204" pitchFamily="34" charset="0"/>
                <a:cs typeface="Calibri" panose="020F0502020204030204" pitchFamily="34" charset="0"/>
              </a:rPr>
              <a:t>to help elevate the employee experience at UCLA Health.</a:t>
            </a:r>
          </a:p>
          <a:p>
            <a:pPr marL="285750" indent="-285750">
              <a:spcAft>
                <a:spcPts val="60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You </a:t>
            </a:r>
            <a:r>
              <a:rPr lang="en-US" sz="2400" dirty="0">
                <a:latin typeface="Calibri" panose="020F0502020204030204" pitchFamily="34" charset="0"/>
                <a:cs typeface="Calibri" panose="020F0502020204030204" pitchFamily="34" charset="0"/>
              </a:rPr>
              <a:t>can access the </a:t>
            </a:r>
            <a:r>
              <a:rPr lang="en-US" sz="2400" u="sng" dirty="0">
                <a:latin typeface="Calibri" panose="020F0502020204030204" pitchFamily="34" charset="0"/>
                <a:cs typeface="Calibri" panose="020F0502020204030204" pitchFamily="34" charset="0"/>
                <a:hlinkClick r:id="rId4"/>
              </a:rPr>
              <a:t>Employee Engagement Survey website</a:t>
            </a:r>
            <a:r>
              <a:rPr lang="en-US" sz="2400" dirty="0">
                <a:latin typeface="Calibri" panose="020F0502020204030204" pitchFamily="34" charset="0"/>
                <a:cs typeface="Calibri" panose="020F0502020204030204" pitchFamily="34" charset="0"/>
              </a:rPr>
              <a:t> for any questions or email </a:t>
            </a:r>
            <a:r>
              <a:rPr lang="en-US" sz="2400" u="sng" dirty="0">
                <a:latin typeface="Calibri" panose="020F0502020204030204" pitchFamily="34" charset="0"/>
                <a:cs typeface="Calibri" panose="020F0502020204030204" pitchFamily="34" charset="0"/>
                <a:hlinkClick r:id="rId5"/>
              </a:rPr>
              <a:t>umattersurvey@mednet.ucla.edu</a:t>
            </a:r>
            <a:r>
              <a:rPr lang="en-US" sz="2400" dirty="0">
                <a:latin typeface="Calibri" panose="020F0502020204030204" pitchFamily="34" charset="0"/>
                <a:cs typeface="Calibri" panose="020F0502020204030204" pitchFamily="34" charset="0"/>
              </a:rPr>
              <a:t>.</a:t>
            </a:r>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p:txBody>
      </p:sp>
      <p:pic>
        <p:nvPicPr>
          <p:cNvPr id="3" name="Picture 2"/>
          <p:cNvPicPr>
            <a:picLocks noChangeAspect="1"/>
          </p:cNvPicPr>
          <p:nvPr/>
        </p:nvPicPr>
        <p:blipFill rotWithShape="1">
          <a:blip r:embed="rId6"/>
          <a:srcRect l="12421" t="8751"/>
          <a:stretch/>
        </p:blipFill>
        <p:spPr>
          <a:xfrm>
            <a:off x="6694713" y="2890157"/>
            <a:ext cx="1726911" cy="1864723"/>
          </a:xfrm>
          <a:prstGeom prst="rect">
            <a:avLst/>
          </a:prstGeom>
        </p:spPr>
      </p:pic>
    </p:spTree>
    <p:extLst>
      <p:ext uri="{BB962C8B-B14F-4D97-AF65-F5344CB8AC3E}">
        <p14:creationId xmlns:p14="http://schemas.microsoft.com/office/powerpoint/2010/main" val="490102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2"/>
          <p:cNvSpPr/>
          <p:nvPr/>
        </p:nvSpPr>
        <p:spPr>
          <a:xfrm>
            <a:off x="6689850" y="1385412"/>
            <a:ext cx="2039400" cy="1453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sp>
        <p:nvSpPr>
          <p:cNvPr id="298" name="Google Shape;298;p12"/>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a:latin typeface="Arial"/>
                <a:ea typeface="Arial"/>
                <a:cs typeface="Arial"/>
                <a:sym typeface="Arial"/>
              </a:rPr>
              <a:t>Research Day Updates</a:t>
            </a:r>
            <a:endParaRPr>
              <a:latin typeface="Arial"/>
              <a:ea typeface="Arial"/>
              <a:cs typeface="Arial"/>
              <a:sym typeface="Arial"/>
            </a:endParaRPr>
          </a:p>
        </p:txBody>
      </p:sp>
      <p:sp>
        <p:nvSpPr>
          <p:cNvPr id="299" name="Google Shape;299;p12"/>
          <p:cNvSpPr txBox="1"/>
          <p:nvPr/>
        </p:nvSpPr>
        <p:spPr>
          <a:xfrm>
            <a:off x="640079" y="1170662"/>
            <a:ext cx="6049746" cy="41395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2000" b="1" dirty="0"/>
              <a:t>2023 Meeting Information</a:t>
            </a:r>
            <a:endParaRPr sz="2000" b="1" dirty="0"/>
          </a:p>
          <a:p>
            <a:pPr marL="457200" lvl="0" indent="-317500">
              <a:spcAft>
                <a:spcPts val="600"/>
              </a:spcAft>
              <a:buSzPts val="1400"/>
              <a:buChar char="●"/>
            </a:pPr>
            <a:r>
              <a:rPr lang="en-US" sz="1800" dirty="0"/>
              <a:t>In-person at the California Endowment (Center for Healthy Communities Los Angeles</a:t>
            </a:r>
            <a:r>
              <a:rPr lang="en-US" sz="1800" dirty="0" smtClean="0"/>
              <a:t>)</a:t>
            </a:r>
          </a:p>
          <a:p>
            <a:pPr marL="457200" lvl="0" indent="-317500" algn="l" rtl="0">
              <a:spcBef>
                <a:spcPts val="0"/>
              </a:spcBef>
              <a:spcAft>
                <a:spcPts val="600"/>
              </a:spcAft>
              <a:buSzPts val="1400"/>
              <a:buChar char="●"/>
            </a:pPr>
            <a:r>
              <a:rPr lang="en-US" sz="1800" dirty="0" smtClean="0"/>
              <a:t>Wednesday</a:t>
            </a:r>
            <a:r>
              <a:rPr lang="en-US" sz="1800" dirty="0"/>
              <a:t>, May 10, </a:t>
            </a:r>
            <a:r>
              <a:rPr lang="en-US" sz="1800" dirty="0" smtClean="0"/>
              <a:t>2023</a:t>
            </a:r>
          </a:p>
          <a:p>
            <a:pPr marL="457200" lvl="0" indent="-317500" algn="l" rtl="0">
              <a:spcBef>
                <a:spcPts val="0"/>
              </a:spcBef>
              <a:spcAft>
                <a:spcPts val="600"/>
              </a:spcAft>
              <a:buSzPts val="1400"/>
              <a:buChar char="●"/>
            </a:pPr>
            <a:r>
              <a:rPr lang="en-US" sz="1800" dirty="0" smtClean="0"/>
              <a:t>Keynote Speaker: Dr. Steve Shoptaw</a:t>
            </a:r>
          </a:p>
          <a:p>
            <a:pPr marL="457200" lvl="0" indent="-317500" algn="l" rtl="0">
              <a:spcBef>
                <a:spcPts val="0"/>
              </a:spcBef>
              <a:spcAft>
                <a:spcPts val="600"/>
              </a:spcAft>
              <a:buSzPts val="1400"/>
              <a:buChar char="●"/>
            </a:pPr>
            <a:endParaRPr sz="500" dirty="0"/>
          </a:p>
          <a:p>
            <a:pPr marL="0" lvl="0" indent="0" algn="l" rtl="0">
              <a:spcBef>
                <a:spcPts val="0"/>
              </a:spcBef>
              <a:spcAft>
                <a:spcPts val="600"/>
              </a:spcAft>
              <a:buNone/>
            </a:pPr>
            <a:r>
              <a:rPr lang="en-US" sz="2000" b="1" dirty="0"/>
              <a:t>Abstract </a:t>
            </a:r>
            <a:r>
              <a:rPr lang="en-US" sz="2000" b="1" dirty="0" smtClean="0"/>
              <a:t>Submissions</a:t>
            </a:r>
            <a:endParaRPr sz="2000" b="1" dirty="0"/>
          </a:p>
          <a:p>
            <a:pPr marL="457200" lvl="0" indent="-317500" algn="l" rtl="0">
              <a:spcBef>
                <a:spcPts val="0"/>
              </a:spcBef>
              <a:spcAft>
                <a:spcPts val="600"/>
              </a:spcAft>
              <a:buSzPts val="1400"/>
              <a:buChar char="●"/>
            </a:pPr>
            <a:r>
              <a:rPr lang="en-US" sz="1800" dirty="0" smtClean="0">
                <a:hlinkClick r:id="rId3"/>
              </a:rPr>
              <a:t>Submission Guidelines </a:t>
            </a:r>
            <a:r>
              <a:rPr lang="en-US" sz="1800" dirty="0" smtClean="0"/>
              <a:t>and other info can be found on our </a:t>
            </a:r>
            <a:r>
              <a:rPr lang="en-US" sz="1800" dirty="0" smtClean="0">
                <a:hlinkClick r:id="rId4"/>
              </a:rPr>
              <a:t>website</a:t>
            </a:r>
            <a:endParaRPr lang="en-US" sz="1800" dirty="0" smtClean="0"/>
          </a:p>
          <a:p>
            <a:pPr marL="457200" lvl="0" indent="-317500" algn="l" rtl="0">
              <a:spcBef>
                <a:spcPts val="0"/>
              </a:spcBef>
              <a:spcAft>
                <a:spcPts val="600"/>
              </a:spcAft>
              <a:buSzPts val="1400"/>
              <a:buChar char="●"/>
            </a:pPr>
            <a:r>
              <a:rPr lang="en-US" sz="1800" dirty="0" smtClean="0"/>
              <a:t>Abstracts must be submitted via the </a:t>
            </a:r>
            <a:r>
              <a:rPr lang="en-US" sz="1800" dirty="0" smtClean="0">
                <a:hlinkClick r:id="rId5"/>
              </a:rPr>
              <a:t>Submission Portal</a:t>
            </a:r>
            <a:r>
              <a:rPr lang="en-US" sz="1800" dirty="0" smtClean="0"/>
              <a:t> by April </a:t>
            </a:r>
            <a:r>
              <a:rPr lang="en-US" sz="1800" dirty="0"/>
              <a:t>7, 2023. </a:t>
            </a:r>
            <a:endParaRPr sz="1800"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pic>
        <p:nvPicPr>
          <p:cNvPr id="300" name="Google Shape;300;p12"/>
          <p:cNvPicPr preferRelativeResize="0"/>
          <p:nvPr/>
        </p:nvPicPr>
        <p:blipFill>
          <a:blip r:embed="rId6">
            <a:alphaModFix/>
          </a:blip>
          <a:stretch>
            <a:fillRect/>
          </a:stretch>
        </p:blipFill>
        <p:spPr>
          <a:xfrm>
            <a:off x="6808125" y="1576900"/>
            <a:ext cx="1802825" cy="1070200"/>
          </a:xfrm>
          <a:prstGeom prst="rect">
            <a:avLst/>
          </a:prstGeom>
          <a:noFill/>
          <a:ln>
            <a:noFill/>
          </a:ln>
        </p:spPr>
      </p:pic>
      <p:pic>
        <p:nvPicPr>
          <p:cNvPr id="302" name="Google Shape;302;p12"/>
          <p:cNvPicPr preferRelativeResize="0"/>
          <p:nvPr/>
        </p:nvPicPr>
        <p:blipFill>
          <a:blip r:embed="rId7">
            <a:alphaModFix/>
          </a:blip>
          <a:stretch>
            <a:fillRect/>
          </a:stretch>
        </p:blipFill>
        <p:spPr>
          <a:xfrm>
            <a:off x="6809100" y="3387538"/>
            <a:ext cx="1897500" cy="1070187"/>
          </a:xfrm>
          <a:prstGeom prst="rect">
            <a:avLst/>
          </a:prstGeom>
          <a:noFill/>
          <a:ln>
            <a:noFill/>
          </a:ln>
        </p:spPr>
      </p:pic>
    </p:spTree>
    <p:extLst>
      <p:ext uri="{BB962C8B-B14F-4D97-AF65-F5344CB8AC3E}">
        <p14:creationId xmlns:p14="http://schemas.microsoft.com/office/powerpoint/2010/main" val="1724999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11484</TotalTime>
  <Words>1598</Words>
  <Application>Microsoft Office PowerPoint</Application>
  <PresentationFormat>On-screen Show (16:9)</PresentationFormat>
  <Paragraphs>231</Paragraphs>
  <Slides>27</Slides>
  <Notes>24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Helvetica Neue</vt:lpstr>
      <vt:lpstr>Times New Roman</vt:lpstr>
      <vt:lpstr>Courier New</vt:lpstr>
      <vt:lpstr>Helvetica Regular</vt:lpstr>
      <vt:lpstr>Roboto</vt:lpstr>
      <vt:lpstr>Helvetica</vt:lpstr>
      <vt:lpstr>Source Sans Pro</vt:lpstr>
      <vt:lpstr>Calibri</vt:lpstr>
      <vt:lpstr>Arial</vt:lpstr>
      <vt:lpstr>presentation-01-dark</vt:lpstr>
      <vt:lpstr>presentation-02</vt:lpstr>
      <vt:lpstr>1_presentation-02</vt:lpstr>
      <vt:lpstr>PowerPoint Presentation</vt:lpstr>
      <vt:lpstr>Winter Holiday Party 2022</vt:lpstr>
      <vt:lpstr>Monthly Research Unit Meetings</vt:lpstr>
      <vt:lpstr>Recently Processed Awards</vt:lpstr>
      <vt:lpstr>Recently Submitted Proposals</vt:lpstr>
      <vt:lpstr>W2’s</vt:lpstr>
      <vt:lpstr>Upcoming Holidays</vt:lpstr>
      <vt:lpstr>Employee Engagement Survey</vt:lpstr>
      <vt:lpstr>Research Day Updates</vt:lpstr>
      <vt:lpstr>Grand Rounds</vt:lpstr>
      <vt:lpstr>Emergency Preparation </vt:lpstr>
      <vt:lpstr>Emergency Preparation </vt:lpstr>
      <vt:lpstr>Ordering Furniture</vt:lpstr>
      <vt:lpstr>Ordering Furniture (cont.)</vt:lpstr>
      <vt:lpstr>Ordering “Furniture”</vt:lpstr>
      <vt:lpstr>Gift Cards</vt:lpstr>
      <vt:lpstr>Travel Reimbursements</vt:lpstr>
      <vt:lpstr>Travel Reimbursements</vt:lpstr>
      <vt:lpstr>Guest Travel</vt:lpstr>
      <vt:lpstr>Upcoming Guidance</vt:lpstr>
      <vt:lpstr>Website Updates</vt:lpstr>
      <vt:lpstr>NIH Updates</vt:lpstr>
      <vt:lpstr>UCLA Workshops</vt:lpstr>
      <vt:lpstr>Budget Justifications – Required Language</vt:lpstr>
      <vt:lpstr>IRB</vt:lpstr>
      <vt:lpstr>Meetings/Events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61</cp:revision>
  <dcterms:created xsi:type="dcterms:W3CDTF">2022-06-02T00:23:03Z</dcterms:created>
  <dcterms:modified xsi:type="dcterms:W3CDTF">2023-02-02T20:02:33Z</dcterms:modified>
</cp:coreProperties>
</file>