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4" r:id="rId4"/>
    <p:sldId id="259" r:id="rId5"/>
    <p:sldId id="258" r:id="rId6"/>
    <p:sldId id="260" r:id="rId7"/>
    <p:sldId id="261" r:id="rId8"/>
    <p:sldId id="263" r:id="rId9"/>
    <p:sldId id="262"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32" autoAdjust="0"/>
    <p:restoredTop sz="94660"/>
  </p:normalViewPr>
  <p:slideViewPr>
    <p:cSldViewPr snapToGrid="0">
      <p:cViewPr varScale="1">
        <p:scale>
          <a:sx n="111" d="100"/>
          <a:sy n="111" d="100"/>
        </p:scale>
        <p:origin x="450"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18960E9-8130-4C0B-A4BF-EB1BA6111B70}" type="datetimeFigureOut">
              <a:rPr lang="en-US" smtClean="0"/>
              <a:t>6/4/2019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C6BFFA-0F19-476E-9F87-159DBCF026F7}" type="slidenum">
              <a:rPr lang="en-US" smtClean="0"/>
              <a:t>‹#›</a:t>
            </a:fld>
            <a:endParaRPr lang="en-US"/>
          </a:p>
        </p:txBody>
      </p:sp>
    </p:spTree>
    <p:extLst>
      <p:ext uri="{BB962C8B-B14F-4D97-AF65-F5344CB8AC3E}">
        <p14:creationId xmlns:p14="http://schemas.microsoft.com/office/powerpoint/2010/main" val="4102254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18960E9-8130-4C0B-A4BF-EB1BA6111B70}" type="datetimeFigureOut">
              <a:rPr lang="en-US" smtClean="0"/>
              <a:t>6/4/2019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C6BFFA-0F19-476E-9F87-159DBCF026F7}" type="slidenum">
              <a:rPr lang="en-US" smtClean="0"/>
              <a:t>‹#›</a:t>
            </a:fld>
            <a:endParaRPr lang="en-US"/>
          </a:p>
        </p:txBody>
      </p:sp>
    </p:spTree>
    <p:extLst>
      <p:ext uri="{BB962C8B-B14F-4D97-AF65-F5344CB8AC3E}">
        <p14:creationId xmlns:p14="http://schemas.microsoft.com/office/powerpoint/2010/main" val="23570533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18960E9-8130-4C0B-A4BF-EB1BA6111B70}" type="datetimeFigureOut">
              <a:rPr lang="en-US" smtClean="0"/>
              <a:t>6/4/2019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C6BFFA-0F19-476E-9F87-159DBCF026F7}" type="slidenum">
              <a:rPr lang="en-US" smtClean="0"/>
              <a:t>‹#›</a:t>
            </a:fld>
            <a:endParaRPr lang="en-US"/>
          </a:p>
        </p:txBody>
      </p:sp>
    </p:spTree>
    <p:extLst>
      <p:ext uri="{BB962C8B-B14F-4D97-AF65-F5344CB8AC3E}">
        <p14:creationId xmlns:p14="http://schemas.microsoft.com/office/powerpoint/2010/main" val="21125437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18960E9-8130-4C0B-A4BF-EB1BA6111B70}" type="datetimeFigureOut">
              <a:rPr lang="en-US" smtClean="0"/>
              <a:t>6/4/2019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C6BFFA-0F19-476E-9F87-159DBCF026F7}" type="slidenum">
              <a:rPr lang="en-US" smtClean="0"/>
              <a:t>‹#›</a:t>
            </a:fld>
            <a:endParaRPr lang="en-US"/>
          </a:p>
        </p:txBody>
      </p:sp>
    </p:spTree>
    <p:extLst>
      <p:ext uri="{BB962C8B-B14F-4D97-AF65-F5344CB8AC3E}">
        <p14:creationId xmlns:p14="http://schemas.microsoft.com/office/powerpoint/2010/main" val="7253460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018960E9-8130-4C0B-A4BF-EB1BA6111B70}" type="datetimeFigureOut">
              <a:rPr lang="en-US" smtClean="0"/>
              <a:t>6/4/2019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C6BFFA-0F19-476E-9F87-159DBCF026F7}" type="slidenum">
              <a:rPr lang="en-US" smtClean="0"/>
              <a:t>‹#›</a:t>
            </a:fld>
            <a:endParaRPr lang="en-US"/>
          </a:p>
        </p:txBody>
      </p:sp>
    </p:spTree>
    <p:extLst>
      <p:ext uri="{BB962C8B-B14F-4D97-AF65-F5344CB8AC3E}">
        <p14:creationId xmlns:p14="http://schemas.microsoft.com/office/powerpoint/2010/main" val="7849732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18960E9-8130-4C0B-A4BF-EB1BA6111B70}" type="datetimeFigureOut">
              <a:rPr lang="en-US" smtClean="0"/>
              <a:t>6/4/2019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C6BFFA-0F19-476E-9F87-159DBCF026F7}" type="slidenum">
              <a:rPr lang="en-US" smtClean="0"/>
              <a:t>‹#›</a:t>
            </a:fld>
            <a:endParaRPr lang="en-US"/>
          </a:p>
        </p:txBody>
      </p:sp>
    </p:spTree>
    <p:extLst>
      <p:ext uri="{BB962C8B-B14F-4D97-AF65-F5344CB8AC3E}">
        <p14:creationId xmlns:p14="http://schemas.microsoft.com/office/powerpoint/2010/main" val="33993991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18960E9-8130-4C0B-A4BF-EB1BA6111B70}" type="datetimeFigureOut">
              <a:rPr lang="en-US" smtClean="0"/>
              <a:t>6/4/2019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AC6BFFA-0F19-476E-9F87-159DBCF026F7}" type="slidenum">
              <a:rPr lang="en-US" smtClean="0"/>
              <a:t>‹#›</a:t>
            </a:fld>
            <a:endParaRPr lang="en-US"/>
          </a:p>
        </p:txBody>
      </p:sp>
    </p:spTree>
    <p:extLst>
      <p:ext uri="{BB962C8B-B14F-4D97-AF65-F5344CB8AC3E}">
        <p14:creationId xmlns:p14="http://schemas.microsoft.com/office/powerpoint/2010/main" val="34395317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18960E9-8130-4C0B-A4BF-EB1BA6111B70}" type="datetimeFigureOut">
              <a:rPr lang="en-US" smtClean="0"/>
              <a:t>6/4/2019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AC6BFFA-0F19-476E-9F87-159DBCF026F7}" type="slidenum">
              <a:rPr lang="en-US" smtClean="0"/>
              <a:t>‹#›</a:t>
            </a:fld>
            <a:endParaRPr lang="en-US"/>
          </a:p>
        </p:txBody>
      </p:sp>
    </p:spTree>
    <p:extLst>
      <p:ext uri="{BB962C8B-B14F-4D97-AF65-F5344CB8AC3E}">
        <p14:creationId xmlns:p14="http://schemas.microsoft.com/office/powerpoint/2010/main" val="29536014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18960E9-8130-4C0B-A4BF-EB1BA6111B70}" type="datetimeFigureOut">
              <a:rPr lang="en-US" smtClean="0"/>
              <a:t>6/4/2019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AC6BFFA-0F19-476E-9F87-159DBCF026F7}" type="slidenum">
              <a:rPr lang="en-US" smtClean="0"/>
              <a:t>‹#›</a:t>
            </a:fld>
            <a:endParaRPr lang="en-US"/>
          </a:p>
        </p:txBody>
      </p:sp>
    </p:spTree>
    <p:extLst>
      <p:ext uri="{BB962C8B-B14F-4D97-AF65-F5344CB8AC3E}">
        <p14:creationId xmlns:p14="http://schemas.microsoft.com/office/powerpoint/2010/main" val="13044613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018960E9-8130-4C0B-A4BF-EB1BA6111B70}" type="datetimeFigureOut">
              <a:rPr lang="en-US" smtClean="0"/>
              <a:t>6/4/2019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C6BFFA-0F19-476E-9F87-159DBCF026F7}" type="slidenum">
              <a:rPr lang="en-US" smtClean="0"/>
              <a:t>‹#›</a:t>
            </a:fld>
            <a:endParaRPr lang="en-US"/>
          </a:p>
        </p:txBody>
      </p:sp>
    </p:spTree>
    <p:extLst>
      <p:ext uri="{BB962C8B-B14F-4D97-AF65-F5344CB8AC3E}">
        <p14:creationId xmlns:p14="http://schemas.microsoft.com/office/powerpoint/2010/main" val="13174796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018960E9-8130-4C0B-A4BF-EB1BA6111B70}" type="datetimeFigureOut">
              <a:rPr lang="en-US" smtClean="0"/>
              <a:t>6/4/2019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C6BFFA-0F19-476E-9F87-159DBCF026F7}" type="slidenum">
              <a:rPr lang="en-US" smtClean="0"/>
              <a:t>‹#›</a:t>
            </a:fld>
            <a:endParaRPr lang="en-US"/>
          </a:p>
        </p:txBody>
      </p:sp>
    </p:spTree>
    <p:extLst>
      <p:ext uri="{BB962C8B-B14F-4D97-AF65-F5344CB8AC3E}">
        <p14:creationId xmlns:p14="http://schemas.microsoft.com/office/powerpoint/2010/main" val="22309679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8960E9-8130-4C0B-A4BF-EB1BA6111B70}" type="datetimeFigureOut">
              <a:rPr lang="en-US" smtClean="0"/>
              <a:t>6/4/2019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C6BFFA-0F19-476E-9F87-159DBCF026F7}" type="slidenum">
              <a:rPr lang="en-US" smtClean="0"/>
              <a:t>‹#›</a:t>
            </a:fld>
            <a:endParaRPr lang="en-US"/>
          </a:p>
        </p:txBody>
      </p:sp>
    </p:spTree>
    <p:extLst>
      <p:ext uri="{BB962C8B-B14F-4D97-AF65-F5344CB8AC3E}">
        <p14:creationId xmlns:p14="http://schemas.microsoft.com/office/powerpoint/2010/main" val="23180355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uclahealth.org/family-medicine/workfiles/research/Independent%20Contractor%20Checklist.docx" TargetMode="External"/><Relationship Id="rId2" Type="http://schemas.openxmlformats.org/officeDocument/2006/relationships/hyperlink" Target="https://www.uclahealth.org/family-medicine/workfiles/research/PurchaseOrderRequest(11-21-18).xls" TargetMode="External"/><Relationship Id="rId1" Type="http://schemas.openxmlformats.org/officeDocument/2006/relationships/slideLayout" Target="../slideLayouts/slideLayout2.xml"/><Relationship Id="rId4" Type="http://schemas.openxmlformats.org/officeDocument/2006/relationships/hyperlink" Target="https://www.uclahealth.org/family-medicine/workfiles/research/TravelEntReimbRequest1-30-18.xls"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2457449"/>
            <a:ext cx="9144000" cy="1052513"/>
          </a:xfrm>
        </p:spPr>
        <p:txBody>
          <a:bodyPr>
            <a:noAutofit/>
          </a:bodyPr>
          <a:lstStyle/>
          <a:p>
            <a:r>
              <a:rPr lang="en-US" sz="8000" b="1" dirty="0" smtClean="0"/>
              <a:t>Accounting Overview</a:t>
            </a:r>
            <a:endParaRPr lang="en-US" sz="8000" b="1" dirty="0"/>
          </a:p>
        </p:txBody>
      </p:sp>
      <p:sp>
        <p:nvSpPr>
          <p:cNvPr id="3" name="Subtitle 2"/>
          <p:cNvSpPr>
            <a:spLocks noGrp="1"/>
          </p:cNvSpPr>
          <p:nvPr>
            <p:ph type="subTitle" idx="1"/>
          </p:nvPr>
        </p:nvSpPr>
        <p:spPr/>
        <p:txBody>
          <a:bodyPr>
            <a:normAutofit/>
          </a:bodyPr>
          <a:lstStyle/>
          <a:p>
            <a:r>
              <a:rPr lang="en-US" sz="2600" dirty="0" smtClean="0"/>
              <a:t>What staff and faculty need to know to ensure that we are all proper stewards of University resources</a:t>
            </a:r>
            <a:endParaRPr lang="en-US" sz="2600" dirty="0"/>
          </a:p>
        </p:txBody>
      </p:sp>
      <p:sp>
        <p:nvSpPr>
          <p:cNvPr id="4" name="Title 1"/>
          <p:cNvSpPr txBox="1">
            <a:spLocks/>
          </p:cNvSpPr>
          <p:nvPr/>
        </p:nvSpPr>
        <p:spPr>
          <a:xfrm>
            <a:off x="1333500" y="285749"/>
            <a:ext cx="9144000" cy="105251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dirty="0" smtClean="0"/>
              <a:t>Department of Family Medicine</a:t>
            </a:r>
            <a:endParaRPr lang="en-US" sz="3600" dirty="0"/>
          </a:p>
        </p:txBody>
      </p:sp>
    </p:spTree>
    <p:extLst>
      <p:ext uri="{BB962C8B-B14F-4D97-AF65-F5344CB8AC3E}">
        <p14:creationId xmlns:p14="http://schemas.microsoft.com/office/powerpoint/2010/main" val="5229985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3900" y="466725"/>
            <a:ext cx="10629900" cy="542925"/>
          </a:xfrm>
        </p:spPr>
        <p:txBody>
          <a:bodyPr>
            <a:normAutofit fontScale="90000"/>
          </a:bodyPr>
          <a:lstStyle/>
          <a:p>
            <a:r>
              <a:rPr lang="en-US" b="1" dirty="0" smtClean="0"/>
              <a:t>Checks and Balances</a:t>
            </a:r>
            <a:endParaRPr lang="en-US" b="1" dirty="0"/>
          </a:p>
        </p:txBody>
      </p:sp>
      <p:sp>
        <p:nvSpPr>
          <p:cNvPr id="3" name="Content Placeholder 2"/>
          <p:cNvSpPr>
            <a:spLocks noGrp="1"/>
          </p:cNvSpPr>
          <p:nvPr>
            <p:ph idx="1"/>
          </p:nvPr>
        </p:nvSpPr>
        <p:spPr>
          <a:xfrm>
            <a:off x="723900" y="1131887"/>
            <a:ext cx="7120218" cy="2381250"/>
          </a:xfrm>
        </p:spPr>
        <p:txBody>
          <a:bodyPr>
            <a:normAutofit fontScale="85000" lnSpcReduction="20000"/>
          </a:bodyPr>
          <a:lstStyle/>
          <a:p>
            <a:pPr marL="0" indent="0">
              <a:buNone/>
            </a:pPr>
            <a:r>
              <a:rPr lang="en-US" dirty="0" smtClean="0"/>
              <a:t>Good accounting practices incorporate a </a:t>
            </a:r>
            <a:r>
              <a:rPr lang="en-US" dirty="0"/>
              <a:t>system of checks and balances to </a:t>
            </a:r>
            <a:r>
              <a:rPr lang="en-US" dirty="0" smtClean="0"/>
              <a:t>ensure that </a:t>
            </a:r>
            <a:r>
              <a:rPr lang="en-US" dirty="0"/>
              <a:t>no one person has control over all parts of a financial transaction</a:t>
            </a:r>
            <a:r>
              <a:rPr lang="en-US" dirty="0" smtClean="0"/>
              <a:t>.</a:t>
            </a:r>
          </a:p>
          <a:p>
            <a:pPr marL="0" indent="0">
              <a:buNone/>
            </a:pPr>
            <a:endParaRPr lang="en-US" sz="500" dirty="0"/>
          </a:p>
          <a:p>
            <a:pPr marL="0" indent="0">
              <a:buNone/>
            </a:pPr>
            <a:r>
              <a:rPr lang="en-US" dirty="0" smtClean="0"/>
              <a:t>This means the person requesting the financial transaction must be different from the person who approves it and that person is different from the one who processes it. </a:t>
            </a:r>
          </a:p>
          <a:p>
            <a:pPr marL="0" indent="0">
              <a:buNone/>
            </a:pPr>
            <a:endParaRPr lang="en-US" b="1" dirty="0"/>
          </a:p>
        </p:txBody>
      </p:sp>
      <p:sp>
        <p:nvSpPr>
          <p:cNvPr id="4" name="Title 1"/>
          <p:cNvSpPr txBox="1">
            <a:spLocks/>
          </p:cNvSpPr>
          <p:nvPr/>
        </p:nvSpPr>
        <p:spPr>
          <a:xfrm>
            <a:off x="723900" y="3683794"/>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smtClean="0"/>
              <a:t>Why is this important?</a:t>
            </a:r>
            <a:endParaRPr lang="en-US" b="1" dirty="0"/>
          </a:p>
        </p:txBody>
      </p:sp>
      <p:sp>
        <p:nvSpPr>
          <p:cNvPr id="5" name="Content Placeholder 2"/>
          <p:cNvSpPr txBox="1">
            <a:spLocks/>
          </p:cNvSpPr>
          <p:nvPr/>
        </p:nvSpPr>
        <p:spPr>
          <a:xfrm>
            <a:off x="723900" y="4718050"/>
            <a:ext cx="10515600" cy="161051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600" dirty="0" smtClean="0"/>
              <a:t>UCLA is a state agency, funded in large part by tax dollars. In addition, many of our research projects are federally funded. Both of these factors mean there is an extra layer of scrutiny over how we spend money and it’s important that we have systems in place to prevent fraud and abuse.</a:t>
            </a:r>
            <a:endParaRPr lang="en-US" sz="2600" dirty="0"/>
          </a:p>
        </p:txBody>
      </p:sp>
      <p:pic>
        <p:nvPicPr>
          <p:cNvPr id="6" name="Picture 5" descr="Aspectos profesionales: Protección de Datos, Cloud Computing y Sistemas de Gestión.: El estándar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24824" y="565944"/>
            <a:ext cx="3228975" cy="3049588"/>
          </a:xfrm>
          <a:prstGeom prst="rect">
            <a:avLst/>
          </a:prstGeom>
        </p:spPr>
      </p:pic>
    </p:spTree>
    <p:extLst>
      <p:ext uri="{BB962C8B-B14F-4D97-AF65-F5344CB8AC3E}">
        <p14:creationId xmlns:p14="http://schemas.microsoft.com/office/powerpoint/2010/main" val="42112432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87328" y="1444924"/>
            <a:ext cx="3940295" cy="3782683"/>
          </a:xfrm>
          <a:prstGeom prst="rect">
            <a:avLst/>
          </a:prstGeom>
        </p:spPr>
      </p:pic>
    </p:spTree>
    <p:extLst>
      <p:ext uri="{BB962C8B-B14F-4D97-AF65-F5344CB8AC3E}">
        <p14:creationId xmlns:p14="http://schemas.microsoft.com/office/powerpoint/2010/main" val="41575463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General Accounting Procedures</a:t>
            </a:r>
            <a:endParaRPr lang="en-US" b="1" dirty="0"/>
          </a:p>
        </p:txBody>
      </p:sp>
      <p:sp>
        <p:nvSpPr>
          <p:cNvPr id="3" name="Content Placeholder 2"/>
          <p:cNvSpPr>
            <a:spLocks noGrp="1"/>
          </p:cNvSpPr>
          <p:nvPr>
            <p:ph idx="1"/>
          </p:nvPr>
        </p:nvSpPr>
        <p:spPr/>
        <p:txBody>
          <a:bodyPr>
            <a:normAutofit/>
          </a:bodyPr>
          <a:lstStyle/>
          <a:p>
            <a:pPr marL="0" indent="0">
              <a:buNone/>
            </a:pPr>
            <a:r>
              <a:rPr lang="en-US" sz="2600" dirty="0" smtClean="0"/>
              <a:t>All transactions must be </a:t>
            </a:r>
            <a:r>
              <a:rPr lang="en-US" sz="2600" u="sng" dirty="0" smtClean="0"/>
              <a:t>pre-approved</a:t>
            </a:r>
            <a:r>
              <a:rPr lang="en-US" sz="2600" dirty="0" smtClean="0"/>
              <a:t> before an expense can be incurred.</a:t>
            </a:r>
          </a:p>
          <a:p>
            <a:pPr marL="0" indent="0">
              <a:buNone/>
            </a:pPr>
            <a:r>
              <a:rPr lang="en-US" sz="2600" dirty="0" smtClean="0"/>
              <a:t>	This is achieved by completing a request form and obtaining approvals 	before a purchase order, recharge or other official document is 	created that commits the University to spend funds. </a:t>
            </a:r>
          </a:p>
          <a:p>
            <a:pPr marL="0" indent="0">
              <a:buNone/>
            </a:pPr>
            <a:endParaRPr lang="en-US" sz="2600" dirty="0"/>
          </a:p>
          <a:p>
            <a:pPr marL="0" indent="0">
              <a:buNone/>
            </a:pPr>
            <a:r>
              <a:rPr lang="en-US" sz="2600" dirty="0" smtClean="0"/>
              <a:t>*Note: All funds belong to the University, whether grant funds or unrestricted donations, the Regents of the University of California are the ones who receive the money and they are entrusted with proper oversight and spending by its faculty and staff.</a:t>
            </a:r>
          </a:p>
          <a:p>
            <a:pPr marL="457200" lvl="1" indent="0">
              <a:buNone/>
            </a:pPr>
            <a:endParaRPr lang="en-US" sz="2600" dirty="0"/>
          </a:p>
        </p:txBody>
      </p:sp>
    </p:spTree>
    <p:extLst>
      <p:ext uri="{BB962C8B-B14F-4D97-AF65-F5344CB8AC3E}">
        <p14:creationId xmlns:p14="http://schemas.microsoft.com/office/powerpoint/2010/main" val="7220141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lstStyle/>
          <a:p>
            <a:r>
              <a:rPr lang="en-US" b="1" dirty="0" smtClean="0"/>
              <a:t>People involved in financial transactions</a:t>
            </a:r>
            <a:endParaRPr lang="en-US" b="1" dirty="0"/>
          </a:p>
        </p:txBody>
      </p:sp>
      <p:sp>
        <p:nvSpPr>
          <p:cNvPr id="3" name="Content Placeholder 2"/>
          <p:cNvSpPr>
            <a:spLocks noGrp="1"/>
          </p:cNvSpPr>
          <p:nvPr>
            <p:ph idx="1"/>
          </p:nvPr>
        </p:nvSpPr>
        <p:spPr>
          <a:xfrm>
            <a:off x="838200" y="1066800"/>
            <a:ext cx="10515600" cy="4810125"/>
          </a:xfrm>
        </p:spPr>
        <p:txBody>
          <a:bodyPr>
            <a:normAutofit/>
          </a:bodyPr>
          <a:lstStyle/>
          <a:p>
            <a:pPr marL="0" indent="0">
              <a:spcBef>
                <a:spcPts val="1800"/>
              </a:spcBef>
              <a:buNone/>
            </a:pPr>
            <a:r>
              <a:rPr lang="en-US" sz="2600" u="sng" dirty="0" smtClean="0"/>
              <a:t>Requestor</a:t>
            </a:r>
            <a:r>
              <a:rPr lang="en-US" sz="2600" dirty="0" smtClean="0"/>
              <a:t> is the person who works with the vendor to determine what needs to be purchased. This is the person who completes the request form. The requestor is not authorized to sign any contracts or commit to any purchases.</a:t>
            </a:r>
          </a:p>
          <a:p>
            <a:pPr marL="0" indent="0">
              <a:spcBef>
                <a:spcPts val="1800"/>
              </a:spcBef>
              <a:buNone/>
            </a:pPr>
            <a:r>
              <a:rPr lang="en-US" sz="2600" u="sng" dirty="0" smtClean="0"/>
              <a:t>Authorizer</a:t>
            </a:r>
            <a:r>
              <a:rPr lang="en-US" sz="2600" dirty="0" smtClean="0"/>
              <a:t> is the principal investigator or his/her designee. This person verifies that the request is applicable to the project(s) being charged, that this is a legitimate business expense.</a:t>
            </a:r>
          </a:p>
          <a:p>
            <a:pPr marL="0" indent="0">
              <a:spcBef>
                <a:spcPts val="1800"/>
              </a:spcBef>
              <a:buNone/>
            </a:pPr>
            <a:r>
              <a:rPr lang="en-US" sz="2600" u="sng" dirty="0" smtClean="0"/>
              <a:t>Reviewer/Approver</a:t>
            </a:r>
            <a:r>
              <a:rPr lang="en-US" sz="2600" dirty="0" smtClean="0"/>
              <a:t> is the fund manager. S/he is responsible for ensuring that the transaction is allowable on the account being charged and that it meets UCLA and funder policies.</a:t>
            </a:r>
          </a:p>
          <a:p>
            <a:pPr marL="0" indent="0">
              <a:spcBef>
                <a:spcPts val="1800"/>
              </a:spcBef>
              <a:buNone/>
            </a:pPr>
            <a:r>
              <a:rPr lang="en-US" sz="2600" u="sng" dirty="0" smtClean="0"/>
              <a:t>Purchaser</a:t>
            </a:r>
            <a:r>
              <a:rPr lang="en-US" sz="2600" dirty="0" smtClean="0"/>
              <a:t> is the person who creates the order in the system.</a:t>
            </a:r>
          </a:p>
        </p:txBody>
      </p:sp>
      <p:sp>
        <p:nvSpPr>
          <p:cNvPr id="4" name="Rectangle 3"/>
          <p:cNvSpPr/>
          <p:nvPr/>
        </p:nvSpPr>
        <p:spPr>
          <a:xfrm>
            <a:off x="428625" y="5876925"/>
            <a:ext cx="11163299" cy="553998"/>
          </a:xfrm>
          <a:prstGeom prst="rect">
            <a:avLst/>
          </a:prstGeom>
        </p:spPr>
        <p:txBody>
          <a:bodyPr wrap="square">
            <a:spAutoFit/>
          </a:bodyPr>
          <a:lstStyle/>
          <a:p>
            <a:r>
              <a:rPr lang="en-US" sz="3000" b="1" dirty="0"/>
              <a:t>Workflow</a:t>
            </a:r>
            <a:r>
              <a:rPr lang="en-US" sz="3000" dirty="0"/>
              <a:t>: Requestor -&gt; Authorizer -&gt; Reviewer/Approver -&gt; Purchaser</a:t>
            </a:r>
          </a:p>
        </p:txBody>
      </p:sp>
    </p:spTree>
    <p:extLst>
      <p:ext uri="{BB962C8B-B14F-4D97-AF65-F5344CB8AC3E}">
        <p14:creationId xmlns:p14="http://schemas.microsoft.com/office/powerpoint/2010/main" val="990300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Forms/Processes</a:t>
            </a:r>
            <a:endParaRPr lang="en-US" b="1" dirty="0"/>
          </a:p>
        </p:txBody>
      </p:sp>
      <p:sp>
        <p:nvSpPr>
          <p:cNvPr id="3" name="Content Placeholder 2"/>
          <p:cNvSpPr>
            <a:spLocks noGrp="1"/>
          </p:cNvSpPr>
          <p:nvPr>
            <p:ph idx="1"/>
          </p:nvPr>
        </p:nvSpPr>
        <p:spPr>
          <a:xfrm>
            <a:off x="838200" y="1547814"/>
            <a:ext cx="10515600" cy="2081212"/>
          </a:xfrm>
        </p:spPr>
        <p:txBody>
          <a:bodyPr>
            <a:normAutofit/>
          </a:bodyPr>
          <a:lstStyle/>
          <a:p>
            <a:pPr marL="0" indent="0">
              <a:buNone/>
            </a:pPr>
            <a:r>
              <a:rPr lang="en-US" sz="2600" dirty="0" smtClean="0"/>
              <a:t>Every transaction that requires payment, must be pre-approved and signed off by someone with authorization to spend. That applies to ordering supplies, hiring a consultant, purchasing flights, utilizing parking services on campus, securing a venue for an event, paying a guest lecturer, utilizing a campus lab, etc.</a:t>
            </a:r>
          </a:p>
          <a:p>
            <a:pPr marL="0" indent="0">
              <a:buNone/>
            </a:pPr>
            <a:endParaRPr lang="en-US" sz="2600" dirty="0" smtClean="0"/>
          </a:p>
        </p:txBody>
      </p:sp>
      <p:pic>
        <p:nvPicPr>
          <p:cNvPr id="4" name="Picture 3" descr="The More, The Messier: June 20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43850" y="3409321"/>
            <a:ext cx="3409950" cy="2934330"/>
          </a:xfrm>
          <a:prstGeom prst="rect">
            <a:avLst/>
          </a:prstGeom>
        </p:spPr>
      </p:pic>
      <p:sp>
        <p:nvSpPr>
          <p:cNvPr id="5" name="Rectangle 4"/>
          <p:cNvSpPr/>
          <p:nvPr/>
        </p:nvSpPr>
        <p:spPr>
          <a:xfrm>
            <a:off x="838200" y="3771901"/>
            <a:ext cx="6410326" cy="2092881"/>
          </a:xfrm>
          <a:prstGeom prst="rect">
            <a:avLst/>
          </a:prstGeom>
        </p:spPr>
        <p:txBody>
          <a:bodyPr wrap="square">
            <a:spAutoFit/>
          </a:bodyPr>
          <a:lstStyle/>
          <a:p>
            <a:r>
              <a:rPr lang="en-US" sz="2600" dirty="0"/>
              <a:t>Unfortunately, UCLA has multiple forms and processes that are used for different kinds of transactions. Knowing which one to use can be confusing. The next slide provides some general guidance. </a:t>
            </a:r>
          </a:p>
        </p:txBody>
      </p:sp>
    </p:spTree>
    <p:extLst>
      <p:ext uri="{BB962C8B-B14F-4D97-AF65-F5344CB8AC3E}">
        <p14:creationId xmlns:p14="http://schemas.microsoft.com/office/powerpoint/2010/main" val="422391459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6225" y="323850"/>
            <a:ext cx="11782425" cy="6267449"/>
          </a:xfrm>
        </p:spPr>
        <p:txBody>
          <a:bodyPr>
            <a:normAutofit fontScale="92500" lnSpcReduction="10000"/>
          </a:bodyPr>
          <a:lstStyle/>
          <a:p>
            <a:pPr marL="0" indent="0">
              <a:buNone/>
              <a:tabLst>
                <a:tab pos="4000500" algn="l"/>
              </a:tabLst>
            </a:pPr>
            <a:r>
              <a:rPr lang="en-US" b="1" u="sng" dirty="0" smtClean="0"/>
              <a:t>What Do You Need?</a:t>
            </a:r>
            <a:r>
              <a:rPr lang="en-US" b="1" dirty="0" smtClean="0"/>
              <a:t>	</a:t>
            </a:r>
            <a:r>
              <a:rPr lang="en-US" b="1" u="sng" dirty="0" smtClean="0"/>
              <a:t>Use this form/process</a:t>
            </a:r>
          </a:p>
          <a:p>
            <a:pPr marL="0" indent="0">
              <a:buNone/>
              <a:tabLst>
                <a:tab pos="4000500" algn="l"/>
              </a:tabLst>
            </a:pPr>
            <a:r>
              <a:rPr lang="en-US" sz="2600" dirty="0" smtClean="0"/>
              <a:t>Supplies	</a:t>
            </a:r>
            <a:r>
              <a:rPr lang="en-US" sz="2600" dirty="0" smtClean="0">
                <a:hlinkClick r:id="rId2"/>
              </a:rPr>
              <a:t>PO Request Form</a:t>
            </a:r>
            <a:endParaRPr lang="en-US" sz="2600" dirty="0" smtClean="0"/>
          </a:p>
          <a:p>
            <a:pPr marL="4000500" indent="-4000500">
              <a:buNone/>
              <a:tabLst>
                <a:tab pos="4000500" algn="l"/>
              </a:tabLst>
            </a:pPr>
            <a:r>
              <a:rPr lang="en-US" sz="2600" dirty="0" smtClean="0"/>
              <a:t>Contractors/Consultants	</a:t>
            </a:r>
            <a:r>
              <a:rPr lang="en-US" sz="2600" dirty="0" smtClean="0">
                <a:hlinkClick r:id="rId2"/>
              </a:rPr>
              <a:t>PO </a:t>
            </a:r>
            <a:r>
              <a:rPr lang="en-US" sz="2600" dirty="0">
                <a:hlinkClick r:id="rId2"/>
              </a:rPr>
              <a:t>Request </a:t>
            </a:r>
            <a:r>
              <a:rPr lang="en-US" sz="2600" dirty="0" smtClean="0">
                <a:hlinkClick r:id="rId2"/>
              </a:rPr>
              <a:t>Form </a:t>
            </a:r>
            <a:r>
              <a:rPr lang="en-US" sz="2600" dirty="0" smtClean="0"/>
              <a:t>&amp; </a:t>
            </a:r>
            <a:r>
              <a:rPr lang="en-US" sz="2600" dirty="0" smtClean="0">
                <a:hlinkClick r:id="rId3"/>
              </a:rPr>
              <a:t>Contractor and Consultant Checklist</a:t>
            </a:r>
            <a:endParaRPr lang="en-US" sz="2600" dirty="0"/>
          </a:p>
          <a:p>
            <a:pPr marL="0" indent="0">
              <a:buNone/>
              <a:tabLst>
                <a:tab pos="4000500" algn="l"/>
              </a:tabLst>
            </a:pPr>
            <a:r>
              <a:rPr lang="en-US" sz="2600" dirty="0" smtClean="0"/>
              <a:t>UCLA Campus Services	Varies*</a:t>
            </a:r>
          </a:p>
          <a:p>
            <a:pPr marL="4000500" indent="-4000500">
              <a:buNone/>
              <a:tabLst>
                <a:tab pos="4000500" algn="l"/>
              </a:tabLst>
            </a:pPr>
            <a:r>
              <a:rPr lang="en-US" sz="2600" dirty="0" smtClean="0"/>
              <a:t>Flights	1. Contact UCLA travel for itinerary, 2. Obtain FAU from authorizer, 3. Email justification and FAU to Approver and Purchaser to obtain a PTA</a:t>
            </a:r>
          </a:p>
          <a:p>
            <a:pPr marL="0" indent="0">
              <a:buNone/>
              <a:tabLst>
                <a:tab pos="4000500" algn="l"/>
              </a:tabLst>
            </a:pPr>
            <a:r>
              <a:rPr lang="en-US" sz="2600" dirty="0" smtClean="0"/>
              <a:t>Off-campus Event Space	</a:t>
            </a:r>
            <a:r>
              <a:rPr lang="en-US" sz="2600" dirty="0" smtClean="0">
                <a:hlinkClick r:id="rId2"/>
              </a:rPr>
              <a:t>PO Request Form</a:t>
            </a:r>
            <a:endParaRPr lang="en-US" sz="2600" dirty="0" smtClean="0"/>
          </a:p>
          <a:p>
            <a:pPr marL="0" indent="0">
              <a:buNone/>
              <a:tabLst>
                <a:tab pos="4000500" algn="l"/>
              </a:tabLst>
            </a:pPr>
            <a:r>
              <a:rPr lang="en-US" dirty="0" smtClean="0"/>
              <a:t>Travel Reimbursement	</a:t>
            </a:r>
            <a:r>
              <a:rPr lang="en-US" dirty="0" smtClean="0">
                <a:hlinkClick r:id="rId4"/>
              </a:rPr>
              <a:t>Travel &amp; Entertainment Reimbursement Form</a:t>
            </a:r>
            <a:endParaRPr lang="en-US" dirty="0"/>
          </a:p>
          <a:p>
            <a:pPr marL="0" indent="0">
              <a:buNone/>
              <a:tabLst>
                <a:tab pos="4000500" algn="l"/>
              </a:tabLst>
            </a:pPr>
            <a:r>
              <a:rPr lang="en-US" dirty="0" smtClean="0"/>
              <a:t>Entertainment	</a:t>
            </a:r>
            <a:r>
              <a:rPr lang="en-US" dirty="0">
                <a:hlinkClick r:id="rId4"/>
              </a:rPr>
              <a:t>Travel &amp; Entertainment Reimbursement </a:t>
            </a:r>
            <a:r>
              <a:rPr lang="en-US" dirty="0" smtClean="0">
                <a:hlinkClick r:id="rId4"/>
              </a:rPr>
              <a:t>Form</a:t>
            </a:r>
            <a:endParaRPr lang="en-US" dirty="0" smtClean="0"/>
          </a:p>
          <a:p>
            <a:pPr marL="0" indent="0">
              <a:buNone/>
              <a:tabLst>
                <a:tab pos="4000500" algn="l"/>
              </a:tabLst>
            </a:pPr>
            <a:r>
              <a:rPr lang="en-US" dirty="0" smtClean="0"/>
              <a:t>Computers/software	Obtain quote from DGIT, then </a:t>
            </a:r>
            <a:r>
              <a:rPr lang="en-US" dirty="0">
                <a:hlinkClick r:id="rId2"/>
              </a:rPr>
              <a:t>PO Request Form</a:t>
            </a:r>
            <a:endParaRPr lang="en-US" dirty="0"/>
          </a:p>
          <a:p>
            <a:pPr marL="0" indent="0">
              <a:buNone/>
            </a:pPr>
            <a:r>
              <a:rPr lang="en-US" dirty="0" smtClean="0"/>
              <a:t>	</a:t>
            </a:r>
          </a:p>
          <a:p>
            <a:pPr marL="0" indent="0">
              <a:buNone/>
            </a:pPr>
            <a:r>
              <a:rPr lang="en-US" sz="2000" dirty="0" smtClean="0"/>
              <a:t>Notes:</a:t>
            </a:r>
          </a:p>
          <a:p>
            <a:pPr marL="0" indent="0">
              <a:buNone/>
            </a:pPr>
            <a:r>
              <a:rPr lang="en-US" sz="2000" dirty="0" smtClean="0"/>
              <a:t>*Each campus service unit is different. Ask the unit which form they require.		</a:t>
            </a:r>
          </a:p>
          <a:p>
            <a:pPr marL="0" indent="0">
              <a:buNone/>
            </a:pPr>
            <a:r>
              <a:rPr lang="en-US" sz="2000" dirty="0" smtClean="0"/>
              <a:t>If a vendor gives you a formal quote, contract, or other document, you must include a copy of it with your PO Request form</a:t>
            </a:r>
            <a:endParaRPr lang="en-US" sz="2000" dirty="0"/>
          </a:p>
        </p:txBody>
      </p:sp>
    </p:spTree>
    <p:extLst>
      <p:ext uri="{BB962C8B-B14F-4D97-AF65-F5344CB8AC3E}">
        <p14:creationId xmlns:p14="http://schemas.microsoft.com/office/powerpoint/2010/main" val="151130835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Timeline and Additional Review/Approval</a:t>
            </a:r>
            <a:endParaRPr lang="en-US" b="1" dirty="0"/>
          </a:p>
        </p:txBody>
      </p:sp>
      <p:sp>
        <p:nvSpPr>
          <p:cNvPr id="3" name="Content Placeholder 2"/>
          <p:cNvSpPr>
            <a:spLocks noGrp="1"/>
          </p:cNvSpPr>
          <p:nvPr>
            <p:ph idx="1"/>
          </p:nvPr>
        </p:nvSpPr>
        <p:spPr>
          <a:xfrm>
            <a:off x="838200" y="1536700"/>
            <a:ext cx="10515600" cy="4640263"/>
          </a:xfrm>
        </p:spPr>
        <p:txBody>
          <a:bodyPr>
            <a:normAutofit/>
          </a:bodyPr>
          <a:lstStyle/>
          <a:p>
            <a:pPr marL="0" indent="0">
              <a:buNone/>
            </a:pPr>
            <a:r>
              <a:rPr lang="en-US" sz="2600" dirty="0" smtClean="0"/>
              <a:t>The University gives each Department approval authority within certain limits. For any purchases made within those limits, a purchase order can be generated within 2-5 days after the Authorizer has signed off. </a:t>
            </a:r>
          </a:p>
          <a:p>
            <a:pPr marL="0" indent="0">
              <a:spcBef>
                <a:spcPts val="1800"/>
              </a:spcBef>
              <a:buNone/>
            </a:pPr>
            <a:r>
              <a:rPr lang="en-US" sz="2600" dirty="0" smtClean="0"/>
              <a:t>All other items require approval by campus and processing times vary significantly. Examples of items that require campus approval before the supply or service can be purchased include:</a:t>
            </a:r>
          </a:p>
          <a:p>
            <a:r>
              <a:rPr lang="en-US" sz="2400" dirty="0" smtClean="0"/>
              <a:t>Consultants over ~$10,000 (sometimes threshold may be lowered)</a:t>
            </a:r>
          </a:p>
          <a:p>
            <a:r>
              <a:rPr lang="en-US" sz="2400" dirty="0" smtClean="0"/>
              <a:t>Service contracts with vendors that will have access to PHI</a:t>
            </a:r>
          </a:p>
          <a:p>
            <a:r>
              <a:rPr lang="en-US" sz="2400" dirty="0" smtClean="0"/>
              <a:t>Any order exceeding </a:t>
            </a:r>
            <a:r>
              <a:rPr lang="en-US" sz="2400" dirty="0" smtClean="0"/>
              <a:t>$5,000 </a:t>
            </a:r>
            <a:r>
              <a:rPr lang="en-US" sz="2400" dirty="0" smtClean="0"/>
              <a:t>on a federal grant and/or unrestricted account should go through purchasing.</a:t>
            </a:r>
          </a:p>
          <a:p>
            <a:endParaRPr lang="en-US" sz="2400" dirty="0" smtClean="0"/>
          </a:p>
          <a:p>
            <a:pPr marL="0" indent="0">
              <a:buNone/>
            </a:pPr>
            <a:endParaRPr lang="en-US" dirty="0"/>
          </a:p>
        </p:txBody>
      </p:sp>
    </p:spTree>
    <p:extLst>
      <p:ext uri="{BB962C8B-B14F-4D97-AF65-F5344CB8AC3E}">
        <p14:creationId xmlns:p14="http://schemas.microsoft.com/office/powerpoint/2010/main" val="266741688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Questions</a:t>
            </a:r>
            <a:endParaRPr lang="en-US" b="1" dirty="0"/>
          </a:p>
        </p:txBody>
      </p:sp>
      <p:sp>
        <p:nvSpPr>
          <p:cNvPr id="3" name="Content Placeholder 2"/>
          <p:cNvSpPr>
            <a:spLocks noGrp="1"/>
          </p:cNvSpPr>
          <p:nvPr>
            <p:ph idx="1"/>
          </p:nvPr>
        </p:nvSpPr>
        <p:spPr>
          <a:xfrm>
            <a:off x="838200" y="1825625"/>
            <a:ext cx="10515600" cy="536575"/>
          </a:xfrm>
        </p:spPr>
        <p:txBody>
          <a:bodyPr/>
          <a:lstStyle/>
          <a:p>
            <a:pPr marL="514350" indent="-514350">
              <a:buAutoNum type="arabicPeriod"/>
            </a:pPr>
            <a:r>
              <a:rPr lang="en-US" sz="2600" dirty="0" smtClean="0"/>
              <a:t>Who is allowed to commit funds on behalf of the University?</a:t>
            </a:r>
          </a:p>
          <a:p>
            <a:pPr marL="514350" indent="-514350">
              <a:buAutoNum type="arabicPeriod"/>
            </a:pPr>
            <a:endParaRPr lang="en-US" dirty="0" smtClean="0"/>
          </a:p>
          <a:p>
            <a:pPr marL="514350" indent="-514350">
              <a:buAutoNum type="arabicPeriod"/>
            </a:pPr>
            <a:endParaRPr lang="en-US" dirty="0"/>
          </a:p>
        </p:txBody>
      </p:sp>
      <p:sp>
        <p:nvSpPr>
          <p:cNvPr id="4" name="Rectangle 3"/>
          <p:cNvSpPr/>
          <p:nvPr/>
        </p:nvSpPr>
        <p:spPr>
          <a:xfrm>
            <a:off x="838200" y="2479885"/>
            <a:ext cx="6096000" cy="492443"/>
          </a:xfrm>
          <a:prstGeom prst="rect">
            <a:avLst/>
          </a:prstGeom>
        </p:spPr>
        <p:txBody>
          <a:bodyPr>
            <a:spAutoFit/>
          </a:bodyPr>
          <a:lstStyle/>
          <a:p>
            <a:r>
              <a:rPr lang="en-US" sz="2600" dirty="0" smtClean="0"/>
              <a:t>2.    Who </a:t>
            </a:r>
            <a:r>
              <a:rPr lang="en-US" sz="2600" dirty="0"/>
              <a:t>can sign contracts for services</a:t>
            </a:r>
            <a:r>
              <a:rPr lang="en-US" sz="2600" dirty="0" smtClean="0"/>
              <a:t>?</a:t>
            </a:r>
            <a:endParaRPr lang="en-US" sz="2600" dirty="0"/>
          </a:p>
        </p:txBody>
      </p:sp>
      <p:sp>
        <p:nvSpPr>
          <p:cNvPr id="5" name="Rectangle 4"/>
          <p:cNvSpPr/>
          <p:nvPr/>
        </p:nvSpPr>
        <p:spPr>
          <a:xfrm>
            <a:off x="838199" y="3131713"/>
            <a:ext cx="10372725" cy="492443"/>
          </a:xfrm>
          <a:prstGeom prst="rect">
            <a:avLst/>
          </a:prstGeom>
        </p:spPr>
        <p:txBody>
          <a:bodyPr wrap="square">
            <a:spAutoFit/>
          </a:bodyPr>
          <a:lstStyle/>
          <a:p>
            <a:r>
              <a:rPr lang="en-US" sz="2600" dirty="0" smtClean="0"/>
              <a:t>3.    Do </a:t>
            </a:r>
            <a:r>
              <a:rPr lang="en-US" sz="2600" dirty="0"/>
              <a:t>I need to obtain approval before requesting a campus service?</a:t>
            </a:r>
          </a:p>
        </p:txBody>
      </p:sp>
      <p:pic>
        <p:nvPicPr>
          <p:cNvPr id="6" name="Picture 5" descr="Question mark 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14750" y="3705225"/>
            <a:ext cx="4762500" cy="3152775"/>
          </a:xfrm>
          <a:prstGeom prst="rect">
            <a:avLst/>
          </a:prstGeom>
        </p:spPr>
      </p:pic>
    </p:spTree>
    <p:extLst>
      <p:ext uri="{BB962C8B-B14F-4D97-AF65-F5344CB8AC3E}">
        <p14:creationId xmlns:p14="http://schemas.microsoft.com/office/powerpoint/2010/main" val="709418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436</TotalTime>
  <Words>530</Words>
  <Application>Microsoft Office PowerPoint</Application>
  <PresentationFormat>Widescreen</PresentationFormat>
  <Paragraphs>46</Paragraphs>
  <Slides>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Calibri Light</vt:lpstr>
      <vt:lpstr>Office Theme</vt:lpstr>
      <vt:lpstr>Accounting Overview</vt:lpstr>
      <vt:lpstr>Checks and Balances</vt:lpstr>
      <vt:lpstr>PowerPoint Presentation</vt:lpstr>
      <vt:lpstr>General Accounting Procedures</vt:lpstr>
      <vt:lpstr>People involved in financial transactions</vt:lpstr>
      <vt:lpstr>Forms/Processes</vt:lpstr>
      <vt:lpstr>PowerPoint Presentation</vt:lpstr>
      <vt:lpstr>Timeline and Additional Review/Approval</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Accounting Overview</dc:title>
  <dc:creator>Baughman, Jennifer</dc:creator>
  <cp:lastModifiedBy>Sheehan, Laura W.</cp:lastModifiedBy>
  <cp:revision>34</cp:revision>
  <dcterms:created xsi:type="dcterms:W3CDTF">2019-04-19T23:45:00Z</dcterms:created>
  <dcterms:modified xsi:type="dcterms:W3CDTF">2019-06-05T01:21:12Z</dcterms:modified>
</cp:coreProperties>
</file>