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9" r:id="rId1"/>
  </p:sldMasterIdLst>
  <p:notesMasterIdLst>
    <p:notesMasterId r:id="rId26"/>
  </p:notesMasterIdLst>
  <p:sldIdLst>
    <p:sldId id="273" r:id="rId2"/>
    <p:sldId id="278" r:id="rId3"/>
    <p:sldId id="325" r:id="rId4"/>
    <p:sldId id="321" r:id="rId5"/>
    <p:sldId id="324" r:id="rId6"/>
    <p:sldId id="333" r:id="rId7"/>
    <p:sldId id="340" r:id="rId8"/>
    <p:sldId id="339" r:id="rId9"/>
    <p:sldId id="353" r:id="rId10"/>
    <p:sldId id="282" r:id="rId11"/>
    <p:sldId id="349" r:id="rId12"/>
    <p:sldId id="351" r:id="rId13"/>
    <p:sldId id="350" r:id="rId14"/>
    <p:sldId id="355" r:id="rId15"/>
    <p:sldId id="348" r:id="rId16"/>
    <p:sldId id="347" r:id="rId17"/>
    <p:sldId id="346" r:id="rId18"/>
    <p:sldId id="345" r:id="rId19"/>
    <p:sldId id="354" r:id="rId20"/>
    <p:sldId id="344" r:id="rId21"/>
    <p:sldId id="343" r:id="rId22"/>
    <p:sldId id="342" r:id="rId23"/>
    <p:sldId id="352" r:id="rId24"/>
    <p:sldId id="308" r:id="rId2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1008">
          <p15:clr>
            <a:srgbClr val="A4A3A4"/>
          </p15:clr>
        </p15:guide>
        <p15:guide id="2" orient="horz" pos="145">
          <p15:clr>
            <a:srgbClr val="A4A3A4"/>
          </p15:clr>
        </p15:guide>
        <p15:guide id="3" orient="horz" pos="797">
          <p15:clr>
            <a:srgbClr val="A4A3A4"/>
          </p15:clr>
        </p15:guide>
        <p15:guide id="4" orient="horz" pos="3744">
          <p15:clr>
            <a:srgbClr val="A4A3A4"/>
          </p15:clr>
        </p15:guide>
        <p15:guide id="5" orient="horz" pos="3888">
          <p15:clr>
            <a:srgbClr val="A4A3A4"/>
          </p15:clr>
        </p15:guide>
        <p15:guide id="6" orient="horz" pos="1873">
          <p15:clr>
            <a:srgbClr val="A4A3A4"/>
          </p15:clr>
        </p15:guide>
        <p15:guide id="7" pos="432">
          <p15:clr>
            <a:srgbClr val="A4A3A4"/>
          </p15:clr>
        </p15:guide>
        <p15:guide id="8" pos="5328">
          <p15:clr>
            <a:srgbClr val="A4A3A4"/>
          </p15:clr>
        </p15:guide>
        <p15:guide id="9" pos="5616">
          <p15:clr>
            <a:srgbClr val="A4A3A4"/>
          </p15:clr>
        </p15:guide>
        <p15:guide id="10" pos="144">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ennis, Tami P." initials="DTP" lastIdx="4" clrIdx="0">
    <p:extLst/>
  </p:cmAuthor>
  <p:cmAuthor id="2" name="Goodfriend, Judi" initials="GJ" lastIdx="7"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98DF2"/>
    <a:srgbClr val="38F783"/>
    <a:srgbClr val="5FF5AA"/>
    <a:srgbClr val="3CDBF7"/>
    <a:srgbClr val="3FF9AB"/>
    <a:srgbClr val="FD5841"/>
    <a:srgbClr val="53689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647" autoAdjust="0"/>
    <p:restoredTop sz="93980" autoAdjust="0"/>
  </p:normalViewPr>
  <p:slideViewPr>
    <p:cSldViewPr snapToGrid="0">
      <p:cViewPr varScale="1">
        <p:scale>
          <a:sx n="82" d="100"/>
          <a:sy n="82" d="100"/>
        </p:scale>
        <p:origin x="1382" y="96"/>
      </p:cViewPr>
      <p:guideLst>
        <p:guide orient="horz" pos="1008"/>
        <p:guide orient="horz" pos="145"/>
        <p:guide orient="horz" pos="797"/>
        <p:guide orient="horz" pos="3744"/>
        <p:guide orient="horz" pos="3888"/>
        <p:guide orient="horz" pos="1873"/>
        <p:guide pos="432"/>
        <p:guide pos="5328"/>
        <p:guide pos="5616"/>
        <p:guide pos="144"/>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200">
                <a:cs typeface="+mn-cs"/>
              </a:defRPr>
            </a:lvl1pPr>
          </a:lstStyle>
          <a:p>
            <a:pPr>
              <a:defRPr/>
            </a:pPr>
            <a:endParaRPr lang="en-US" dirty="0"/>
          </a:p>
        </p:txBody>
      </p:sp>
      <p:sp>
        <p:nvSpPr>
          <p:cNvPr id="3277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200">
                <a:cs typeface="+mn-cs"/>
              </a:defRPr>
            </a:lvl1pPr>
          </a:lstStyle>
          <a:p>
            <a:pPr>
              <a:defRPr/>
            </a:pPr>
            <a:endParaRPr lang="en-US" dirty="0"/>
          </a:p>
        </p:txBody>
      </p:sp>
      <p:sp>
        <p:nvSpPr>
          <p:cNvPr id="3277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53640926-AAD7-44d8-BBD7-CCE9431645EC}">
              <a14:shadowObscured xmlns:a14="http://schemas.microsoft.com/office/drawing/2010/main" xmlns="" val="1"/>
            </a:ext>
          </a:extLst>
        </p:spPr>
      </p:sp>
      <p:sp>
        <p:nvSpPr>
          <p:cNvPr id="3277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2774"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defRPr sz="1200">
                <a:cs typeface="+mn-cs"/>
              </a:defRPr>
            </a:lvl1pPr>
          </a:lstStyle>
          <a:p>
            <a:pPr>
              <a:defRPr/>
            </a:pPr>
            <a:endParaRPr lang="en-US" dirty="0"/>
          </a:p>
        </p:txBody>
      </p:sp>
      <p:sp>
        <p:nvSpPr>
          <p:cNvPr id="3277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r">
              <a:defRPr sz="1200">
                <a:cs typeface="+mn-cs"/>
              </a:defRPr>
            </a:lvl1pPr>
          </a:lstStyle>
          <a:p>
            <a:pPr>
              <a:defRPr/>
            </a:pPr>
            <a:fld id="{EB385306-FE1B-FA4A-A386-4CFBC0A2EFE0}" type="slidenum">
              <a:rPr lang="en-US"/>
              <a:pPr>
                <a:defRPr/>
              </a:pPr>
              <a:t>‹#›</a:t>
            </a:fld>
            <a:endParaRPr lang="en-US" dirty="0"/>
          </a:p>
        </p:txBody>
      </p:sp>
    </p:spTree>
    <p:extLst>
      <p:ext uri="{BB962C8B-B14F-4D97-AF65-F5344CB8AC3E}">
        <p14:creationId xmlns:p14="http://schemas.microsoft.com/office/powerpoint/2010/main" val="391043861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Stacie</a:t>
            </a:r>
          </a:p>
        </p:txBody>
      </p:sp>
      <p:sp>
        <p:nvSpPr>
          <p:cNvPr id="4" name="Slide Number Placeholder 3"/>
          <p:cNvSpPr>
            <a:spLocks noGrp="1"/>
          </p:cNvSpPr>
          <p:nvPr>
            <p:ph type="sldNum" sz="quarter" idx="10"/>
          </p:nvPr>
        </p:nvSpPr>
        <p:spPr/>
        <p:txBody>
          <a:bodyPr/>
          <a:lstStyle/>
          <a:p>
            <a:pPr>
              <a:defRPr/>
            </a:pPr>
            <a:fld id="{EB385306-FE1B-FA4A-A386-4CFBC0A2EFE0}" type="slidenum">
              <a:rPr lang="en-US" smtClean="0"/>
              <a:pPr>
                <a:defRPr/>
              </a:pPr>
              <a:t>1</a:t>
            </a:fld>
            <a:endParaRPr lang="en-US" dirty="0"/>
          </a:p>
        </p:txBody>
      </p:sp>
    </p:spTree>
    <p:extLst>
      <p:ext uri="{BB962C8B-B14F-4D97-AF65-F5344CB8AC3E}">
        <p14:creationId xmlns:p14="http://schemas.microsoft.com/office/powerpoint/2010/main" val="39835790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B385306-FE1B-FA4A-A386-4CFBC0A2EFE0}" type="slidenum">
              <a:rPr lang="en-US" smtClean="0"/>
              <a:pPr>
                <a:defRPr/>
              </a:pPr>
              <a:t>24</a:t>
            </a:fld>
            <a:endParaRPr lang="en-US" dirty="0"/>
          </a:p>
        </p:txBody>
      </p:sp>
    </p:spTree>
    <p:extLst>
      <p:ext uri="{BB962C8B-B14F-4D97-AF65-F5344CB8AC3E}">
        <p14:creationId xmlns:p14="http://schemas.microsoft.com/office/powerpoint/2010/main" val="11079387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Stacie</a:t>
            </a:r>
          </a:p>
          <a:p>
            <a:endParaRPr lang="en-US" dirty="0"/>
          </a:p>
        </p:txBody>
      </p:sp>
      <p:sp>
        <p:nvSpPr>
          <p:cNvPr id="4" name="Slide Number Placeholder 3"/>
          <p:cNvSpPr>
            <a:spLocks noGrp="1"/>
          </p:cNvSpPr>
          <p:nvPr>
            <p:ph type="sldNum" sz="quarter" idx="10"/>
          </p:nvPr>
        </p:nvSpPr>
        <p:spPr/>
        <p:txBody>
          <a:bodyPr/>
          <a:lstStyle/>
          <a:p>
            <a:pPr>
              <a:defRPr/>
            </a:pPr>
            <a:fld id="{EB385306-FE1B-FA4A-A386-4CFBC0A2EFE0}" type="slidenum">
              <a:rPr lang="en-US" smtClean="0"/>
              <a:pPr>
                <a:defRPr/>
              </a:pPr>
              <a:t>2</a:t>
            </a:fld>
            <a:endParaRPr lang="en-US" dirty="0"/>
          </a:p>
        </p:txBody>
      </p:sp>
    </p:spTree>
    <p:extLst>
      <p:ext uri="{BB962C8B-B14F-4D97-AF65-F5344CB8AC3E}">
        <p14:creationId xmlns:p14="http://schemas.microsoft.com/office/powerpoint/2010/main" val="9837274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Vicky</a:t>
            </a:r>
          </a:p>
          <a:p>
            <a:endParaRPr lang="en-US" dirty="0"/>
          </a:p>
        </p:txBody>
      </p:sp>
      <p:sp>
        <p:nvSpPr>
          <p:cNvPr id="4" name="Slide Number Placeholder 3"/>
          <p:cNvSpPr>
            <a:spLocks noGrp="1"/>
          </p:cNvSpPr>
          <p:nvPr>
            <p:ph type="sldNum" sz="quarter" idx="10"/>
          </p:nvPr>
        </p:nvSpPr>
        <p:spPr/>
        <p:txBody>
          <a:bodyPr/>
          <a:lstStyle/>
          <a:p>
            <a:pPr>
              <a:defRPr/>
            </a:pPr>
            <a:fld id="{EB385306-FE1B-FA4A-A386-4CFBC0A2EFE0}" type="slidenum">
              <a:rPr lang="en-US" smtClean="0"/>
              <a:pPr>
                <a:defRPr/>
              </a:pPr>
              <a:t>3</a:t>
            </a:fld>
            <a:endParaRPr lang="en-US" dirty="0"/>
          </a:p>
        </p:txBody>
      </p:sp>
    </p:spTree>
    <p:extLst>
      <p:ext uri="{BB962C8B-B14F-4D97-AF65-F5344CB8AC3E}">
        <p14:creationId xmlns:p14="http://schemas.microsoft.com/office/powerpoint/2010/main" val="10387113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Stacie</a:t>
            </a:r>
          </a:p>
          <a:p>
            <a:endParaRPr lang="en-US" dirty="0"/>
          </a:p>
        </p:txBody>
      </p:sp>
      <p:sp>
        <p:nvSpPr>
          <p:cNvPr id="4" name="Slide Number Placeholder 3"/>
          <p:cNvSpPr>
            <a:spLocks noGrp="1"/>
          </p:cNvSpPr>
          <p:nvPr>
            <p:ph type="sldNum" sz="quarter" idx="10"/>
          </p:nvPr>
        </p:nvSpPr>
        <p:spPr/>
        <p:txBody>
          <a:bodyPr/>
          <a:lstStyle/>
          <a:p>
            <a:pPr>
              <a:defRPr/>
            </a:pPr>
            <a:fld id="{EB385306-FE1B-FA4A-A386-4CFBC0A2EFE0}" type="slidenum">
              <a:rPr lang="en-US" smtClean="0"/>
              <a:pPr>
                <a:defRPr/>
              </a:pPr>
              <a:t>4</a:t>
            </a:fld>
            <a:endParaRPr lang="en-US" dirty="0"/>
          </a:p>
        </p:txBody>
      </p:sp>
    </p:spTree>
    <p:extLst>
      <p:ext uri="{BB962C8B-B14F-4D97-AF65-F5344CB8AC3E}">
        <p14:creationId xmlns:p14="http://schemas.microsoft.com/office/powerpoint/2010/main" val="11491682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Catherine</a:t>
            </a:r>
          </a:p>
        </p:txBody>
      </p:sp>
      <p:sp>
        <p:nvSpPr>
          <p:cNvPr id="4" name="Slide Number Placeholder 3"/>
          <p:cNvSpPr>
            <a:spLocks noGrp="1"/>
          </p:cNvSpPr>
          <p:nvPr>
            <p:ph type="sldNum" sz="quarter" idx="10"/>
          </p:nvPr>
        </p:nvSpPr>
        <p:spPr/>
        <p:txBody>
          <a:bodyPr/>
          <a:lstStyle/>
          <a:p>
            <a:pPr>
              <a:defRPr/>
            </a:pPr>
            <a:fld id="{EB385306-FE1B-FA4A-A386-4CFBC0A2EFE0}" type="slidenum">
              <a:rPr lang="en-US" smtClean="0"/>
              <a:pPr>
                <a:defRPr/>
              </a:pPr>
              <a:t>5</a:t>
            </a:fld>
            <a:endParaRPr lang="en-US" dirty="0"/>
          </a:p>
        </p:txBody>
      </p:sp>
    </p:spTree>
    <p:extLst>
      <p:ext uri="{BB962C8B-B14F-4D97-AF65-F5344CB8AC3E}">
        <p14:creationId xmlns:p14="http://schemas.microsoft.com/office/powerpoint/2010/main" val="2157218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Stacie</a:t>
            </a:r>
          </a:p>
        </p:txBody>
      </p:sp>
      <p:sp>
        <p:nvSpPr>
          <p:cNvPr id="4" name="Slide Number Placeholder 3"/>
          <p:cNvSpPr>
            <a:spLocks noGrp="1"/>
          </p:cNvSpPr>
          <p:nvPr>
            <p:ph type="sldNum" sz="quarter" idx="10"/>
          </p:nvPr>
        </p:nvSpPr>
        <p:spPr/>
        <p:txBody>
          <a:bodyPr/>
          <a:lstStyle/>
          <a:p>
            <a:pPr>
              <a:defRPr/>
            </a:pPr>
            <a:fld id="{EB385306-FE1B-FA4A-A386-4CFBC0A2EFE0}" type="slidenum">
              <a:rPr lang="en-US" smtClean="0"/>
              <a:pPr>
                <a:defRPr/>
              </a:pPr>
              <a:t>6</a:t>
            </a:fld>
            <a:endParaRPr lang="en-US" dirty="0"/>
          </a:p>
        </p:txBody>
      </p:sp>
    </p:spTree>
    <p:extLst>
      <p:ext uri="{BB962C8B-B14F-4D97-AF65-F5344CB8AC3E}">
        <p14:creationId xmlns:p14="http://schemas.microsoft.com/office/powerpoint/2010/main" val="39881775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B385306-FE1B-FA4A-A386-4CFBC0A2EFE0}" type="slidenum">
              <a:rPr lang="en-US" smtClean="0"/>
              <a:pPr>
                <a:defRPr/>
              </a:pPr>
              <a:t>7</a:t>
            </a:fld>
            <a:endParaRPr lang="en-US" dirty="0"/>
          </a:p>
        </p:txBody>
      </p:sp>
    </p:spTree>
    <p:extLst>
      <p:ext uri="{BB962C8B-B14F-4D97-AF65-F5344CB8AC3E}">
        <p14:creationId xmlns:p14="http://schemas.microsoft.com/office/powerpoint/2010/main" val="42178071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B385306-FE1B-FA4A-A386-4CFBC0A2EFE0}" type="slidenum">
              <a:rPr lang="en-US" smtClean="0"/>
              <a:pPr>
                <a:defRPr/>
              </a:pPr>
              <a:t>8</a:t>
            </a:fld>
            <a:endParaRPr lang="en-US" dirty="0"/>
          </a:p>
        </p:txBody>
      </p:sp>
    </p:spTree>
    <p:extLst>
      <p:ext uri="{BB962C8B-B14F-4D97-AF65-F5344CB8AC3E}">
        <p14:creationId xmlns:p14="http://schemas.microsoft.com/office/powerpoint/2010/main" val="27600845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Catherine</a:t>
            </a:r>
          </a:p>
        </p:txBody>
      </p:sp>
      <p:sp>
        <p:nvSpPr>
          <p:cNvPr id="4" name="Slide Number Placeholder 3"/>
          <p:cNvSpPr>
            <a:spLocks noGrp="1"/>
          </p:cNvSpPr>
          <p:nvPr>
            <p:ph type="sldNum" sz="quarter" idx="10"/>
          </p:nvPr>
        </p:nvSpPr>
        <p:spPr/>
        <p:txBody>
          <a:bodyPr/>
          <a:lstStyle/>
          <a:p>
            <a:pPr>
              <a:defRPr/>
            </a:pPr>
            <a:fld id="{EB385306-FE1B-FA4A-A386-4CFBC0A2EFE0}" type="slidenum">
              <a:rPr lang="en-US" smtClean="0"/>
              <a:pPr>
                <a:defRPr/>
              </a:pPr>
              <a:t>10</a:t>
            </a:fld>
            <a:endParaRPr lang="en-US" dirty="0"/>
          </a:p>
        </p:txBody>
      </p:sp>
    </p:spTree>
    <p:extLst>
      <p:ext uri="{BB962C8B-B14F-4D97-AF65-F5344CB8AC3E}">
        <p14:creationId xmlns:p14="http://schemas.microsoft.com/office/powerpoint/2010/main" val="17715135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6" name="Rectangle 5"/>
          <p:cNvSpPr>
            <a:spLocks noChangeArrowheads="1"/>
          </p:cNvSpPr>
          <p:nvPr userDrawn="1"/>
        </p:nvSpPr>
        <p:spPr bwMode="auto">
          <a:xfrm>
            <a:off x="0" y="6170613"/>
            <a:ext cx="9144000" cy="58737"/>
          </a:xfrm>
          <a:prstGeom prst="rect">
            <a:avLst/>
          </a:prstGeom>
          <a:solidFill>
            <a:schemeClr val="folHlink"/>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r>
              <a:rPr lang="en-US" dirty="0">
                <a:cs typeface="+mn-cs"/>
              </a:rPr>
              <a:t> </a:t>
            </a:r>
          </a:p>
        </p:txBody>
      </p:sp>
      <p:sp>
        <p:nvSpPr>
          <p:cNvPr id="7" name="Rectangle 5"/>
          <p:cNvSpPr>
            <a:spLocks noGrp="1" noChangeArrowheads="1"/>
          </p:cNvSpPr>
          <p:nvPr>
            <p:ph type="sldNum" sz="quarter" idx="10"/>
          </p:nvPr>
        </p:nvSpPr>
        <p:spPr/>
        <p:txBody>
          <a:bodyPr/>
          <a:lstStyle>
            <a:lvl1pPr>
              <a:defRPr/>
            </a:lvl1pPr>
          </a:lstStyle>
          <a:p>
            <a:pPr>
              <a:defRPr/>
            </a:pPr>
            <a:fld id="{B6092E7F-1C97-7A48-8A41-6F503AE163E6}" type="slidenum">
              <a:rPr lang="en-US"/>
              <a:pPr>
                <a:defRPr/>
              </a:pPr>
              <a:t>‹#›</a:t>
            </a:fld>
            <a:endParaRPr lang="en-US" dirty="0"/>
          </a:p>
        </p:txBody>
      </p:sp>
      <p:pic>
        <p:nvPicPr>
          <p:cNvPr id="8" name="Picture 7" descr="UCLA_H_RGB_NEW.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5733" y="6307667"/>
            <a:ext cx="1388534" cy="448896"/>
          </a:xfrm>
          <a:prstGeom prst="rect">
            <a:avLst/>
          </a:prstGeom>
        </p:spPr>
      </p:pic>
      <p:sp>
        <p:nvSpPr>
          <p:cNvPr id="11" name="Rectangle 8"/>
          <p:cNvSpPr>
            <a:spLocks noChangeArrowheads="1"/>
          </p:cNvSpPr>
          <p:nvPr userDrawn="1"/>
        </p:nvSpPr>
        <p:spPr bwMode="auto">
          <a:xfrm>
            <a:off x="0" y="-1"/>
            <a:ext cx="9143999" cy="6173305"/>
          </a:xfrm>
          <a:prstGeom prst="rect">
            <a:avLst/>
          </a:prstGeom>
          <a:solidFill>
            <a:srgbClr val="2B70A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i="1" dirty="0"/>
          </a:p>
        </p:txBody>
      </p:sp>
      <p:sp>
        <p:nvSpPr>
          <p:cNvPr id="12" name="Rectangle 4"/>
          <p:cNvSpPr>
            <a:spLocks noGrp="1" noChangeArrowheads="1"/>
          </p:cNvSpPr>
          <p:nvPr>
            <p:ph type="ctrTitle"/>
          </p:nvPr>
        </p:nvSpPr>
        <p:spPr>
          <a:xfrm>
            <a:off x="684213" y="2284413"/>
            <a:ext cx="7769225" cy="1371600"/>
          </a:xfrm>
          <a:prstGeom prst="rect">
            <a:avLst/>
          </a:prstGeom>
        </p:spPr>
        <p:txBody>
          <a:bodyPr anchor="t"/>
          <a:lstStyle>
            <a:lvl1pPr>
              <a:defRPr sz="4800"/>
            </a:lvl1pPr>
          </a:lstStyle>
          <a:p>
            <a:pPr lvl="0"/>
            <a:r>
              <a:rPr lang="en-US" noProof="0" dirty="0"/>
              <a:t>Click to edit Master title style</a:t>
            </a:r>
          </a:p>
        </p:txBody>
      </p:sp>
      <p:sp>
        <p:nvSpPr>
          <p:cNvPr id="13" name="Rectangle 7"/>
          <p:cNvSpPr>
            <a:spLocks noGrp="1" noChangeArrowheads="1"/>
          </p:cNvSpPr>
          <p:nvPr>
            <p:ph type="subTitle" idx="1"/>
          </p:nvPr>
        </p:nvSpPr>
        <p:spPr>
          <a:xfrm>
            <a:off x="684213" y="3886200"/>
            <a:ext cx="7769225" cy="2057400"/>
          </a:xfrm>
        </p:spPr>
        <p:txBody>
          <a:bodyPr/>
          <a:lstStyle>
            <a:lvl1pPr>
              <a:defRPr>
                <a:solidFill>
                  <a:schemeClr val="bg1"/>
                </a:solidFill>
              </a:defRPr>
            </a:lvl1pPr>
            <a:lvl2pPr marL="517525" lvl="1" indent="-117475">
              <a:defRPr>
                <a:solidFill>
                  <a:schemeClr val="bg1"/>
                </a:solidFill>
              </a:defRPr>
            </a:lvl2pPr>
            <a:lvl3pPr marL="858838" lvl="2" indent="-119063">
              <a:defRPr>
                <a:solidFill>
                  <a:schemeClr val="bg1"/>
                </a:solidFill>
              </a:defRPr>
            </a:lvl3pPr>
            <a:lvl4pPr marL="1192213" lvl="3" indent="-106363">
              <a:defRPr>
                <a:solidFill>
                  <a:schemeClr val="bg1"/>
                </a:solidFill>
              </a:defRPr>
            </a:lvl4pPr>
            <a:lvl5pPr lvl="4" indent="-111125">
              <a:defRPr>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060506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84213" y="225425"/>
            <a:ext cx="7769225" cy="1036638"/>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p:cNvSpPr>
            <a:spLocks noGrp="1" noChangeArrowheads="1"/>
          </p:cNvSpPr>
          <p:nvPr>
            <p:ph type="sldNum" sz="quarter" idx="10"/>
          </p:nvPr>
        </p:nvSpPr>
        <p:spPr>
          <a:ln/>
        </p:spPr>
        <p:txBody>
          <a:bodyPr/>
          <a:lstStyle>
            <a:lvl1pPr>
              <a:defRPr/>
            </a:lvl1pPr>
          </a:lstStyle>
          <a:p>
            <a:pPr>
              <a:defRPr/>
            </a:pPr>
            <a:fld id="{F770890B-BFF9-6A4C-B574-00BC8CD88EE9}" type="slidenum">
              <a:rPr lang="en-US"/>
              <a:pPr>
                <a:defRPr/>
              </a:pPr>
              <a:t>‹#›</a:t>
            </a:fld>
            <a:endParaRPr lang="en-US" dirty="0"/>
          </a:p>
        </p:txBody>
      </p:sp>
    </p:spTree>
    <p:extLst>
      <p:ext uri="{BB962C8B-B14F-4D97-AF65-F5344CB8AC3E}">
        <p14:creationId xmlns:p14="http://schemas.microsoft.com/office/powerpoint/2010/main" val="3845174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1925" y="225425"/>
            <a:ext cx="1941513" cy="571817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84213" y="225425"/>
            <a:ext cx="5675312" cy="57181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p:cNvSpPr>
            <a:spLocks noGrp="1" noChangeArrowheads="1"/>
          </p:cNvSpPr>
          <p:nvPr>
            <p:ph type="sldNum" sz="quarter" idx="10"/>
          </p:nvPr>
        </p:nvSpPr>
        <p:spPr>
          <a:ln/>
        </p:spPr>
        <p:txBody>
          <a:bodyPr/>
          <a:lstStyle>
            <a:lvl1pPr>
              <a:defRPr/>
            </a:lvl1pPr>
          </a:lstStyle>
          <a:p>
            <a:pPr>
              <a:defRPr/>
            </a:pPr>
            <a:fld id="{26C14A5C-386F-7244-8FE8-255A78FCE70E}" type="slidenum">
              <a:rPr lang="en-US"/>
              <a:pPr>
                <a:defRPr/>
              </a:pPr>
              <a:t>‹#›</a:t>
            </a:fld>
            <a:endParaRPr lang="en-US" dirty="0"/>
          </a:p>
        </p:txBody>
      </p:sp>
    </p:spTree>
    <p:extLst>
      <p:ext uri="{BB962C8B-B14F-4D97-AF65-F5344CB8AC3E}">
        <p14:creationId xmlns:p14="http://schemas.microsoft.com/office/powerpoint/2010/main" val="26593037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4213" y="225425"/>
            <a:ext cx="7769225" cy="1036638"/>
          </a:xfrm>
          <a:prstGeom prst="rect">
            <a:avLst/>
          </a:prstGeom>
        </p:spPr>
        <p:txBody>
          <a:bodyPr/>
          <a:lstStyle/>
          <a:p>
            <a:r>
              <a:rPr lang="en-US"/>
              <a:t>Click to edit Master title style</a:t>
            </a:r>
          </a:p>
        </p:txBody>
      </p:sp>
      <p:sp>
        <p:nvSpPr>
          <p:cNvPr id="3" name="Text Placeholder 2"/>
          <p:cNvSpPr>
            <a:spLocks noGrp="1"/>
          </p:cNvSpPr>
          <p:nvPr>
            <p:ph type="body" sz="half" idx="1"/>
          </p:nvPr>
        </p:nvSpPr>
        <p:spPr>
          <a:xfrm>
            <a:off x="684213" y="1598613"/>
            <a:ext cx="3808412" cy="43449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5025" y="1598613"/>
            <a:ext cx="3808413" cy="43449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7"/>
          <p:cNvSpPr>
            <a:spLocks noGrp="1" noChangeArrowheads="1"/>
          </p:cNvSpPr>
          <p:nvPr>
            <p:ph type="sldNum" sz="quarter" idx="10"/>
          </p:nvPr>
        </p:nvSpPr>
        <p:spPr>
          <a:ln/>
        </p:spPr>
        <p:txBody>
          <a:bodyPr/>
          <a:lstStyle>
            <a:lvl1pPr>
              <a:defRPr/>
            </a:lvl1pPr>
          </a:lstStyle>
          <a:p>
            <a:pPr>
              <a:defRPr/>
            </a:pPr>
            <a:fld id="{8D955758-B236-8341-8E86-3095F8DE3E3D}" type="slidenum">
              <a:rPr lang="en-US"/>
              <a:pPr>
                <a:defRPr/>
              </a:pPr>
              <a:t>‹#›</a:t>
            </a:fld>
            <a:endParaRPr lang="en-US" dirty="0"/>
          </a:p>
        </p:txBody>
      </p:sp>
    </p:spTree>
    <p:extLst>
      <p:ext uri="{BB962C8B-B14F-4D97-AF65-F5344CB8AC3E}">
        <p14:creationId xmlns:p14="http://schemas.microsoft.com/office/powerpoint/2010/main" val="4067697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4213" y="225425"/>
            <a:ext cx="7769225" cy="1036638"/>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84213" y="1598613"/>
            <a:ext cx="3808412" cy="43449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5025" y="1598613"/>
            <a:ext cx="3808413" cy="43449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7"/>
          <p:cNvSpPr>
            <a:spLocks noGrp="1" noChangeArrowheads="1"/>
          </p:cNvSpPr>
          <p:nvPr>
            <p:ph type="sldNum" sz="quarter" idx="10"/>
          </p:nvPr>
        </p:nvSpPr>
        <p:spPr>
          <a:ln/>
        </p:spPr>
        <p:txBody>
          <a:bodyPr/>
          <a:lstStyle>
            <a:lvl1pPr>
              <a:defRPr/>
            </a:lvl1pPr>
          </a:lstStyle>
          <a:p>
            <a:pPr>
              <a:defRPr/>
            </a:pPr>
            <a:fld id="{5A3A4F40-356E-E04E-A3C3-2C4DCA8332FE}" type="slidenum">
              <a:rPr lang="en-US"/>
              <a:pPr>
                <a:defRPr/>
              </a:pPr>
              <a:t>‹#›</a:t>
            </a:fld>
            <a:endParaRPr lang="en-US" dirty="0"/>
          </a:p>
        </p:txBody>
      </p:sp>
    </p:spTree>
    <p:extLst>
      <p:ext uri="{BB962C8B-B14F-4D97-AF65-F5344CB8AC3E}">
        <p14:creationId xmlns:p14="http://schemas.microsoft.com/office/powerpoint/2010/main" val="191111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6165850" y="6197600"/>
            <a:ext cx="184150"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dirty="0"/>
          </a:p>
        </p:txBody>
      </p:sp>
      <p:sp>
        <p:nvSpPr>
          <p:cNvPr id="2" name="Title 1"/>
          <p:cNvSpPr>
            <a:spLocks noGrp="1"/>
          </p:cNvSpPr>
          <p:nvPr>
            <p:ph type="title"/>
          </p:nvPr>
        </p:nvSpPr>
        <p:spPr>
          <a:xfrm>
            <a:off x="684213" y="225425"/>
            <a:ext cx="7769225" cy="1036638"/>
          </a:xfrm>
          <a:prstGeom prst="rect">
            <a:avLst/>
          </a:prstGeo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3"/>
          <p:cNvSpPr>
            <a:spLocks noGrp="1"/>
          </p:cNvSpPr>
          <p:nvPr>
            <p:ph type="sldNum" sz="quarter" idx="10"/>
          </p:nvPr>
        </p:nvSpPr>
        <p:spPr/>
        <p:txBody>
          <a:bodyPr/>
          <a:lstStyle>
            <a:lvl1pPr>
              <a:defRPr/>
            </a:lvl1pPr>
          </a:lstStyle>
          <a:p>
            <a:pPr>
              <a:defRPr/>
            </a:pPr>
            <a:fld id="{2648F246-DDF5-2C46-9F22-E8E4A8544297}" type="slidenum">
              <a:rPr lang="en-US"/>
              <a:pPr>
                <a:defRPr/>
              </a:pPr>
              <a:t>‹#›</a:t>
            </a:fld>
            <a:endParaRPr lang="en-US" dirty="0"/>
          </a:p>
        </p:txBody>
      </p:sp>
    </p:spTree>
    <p:extLst>
      <p:ext uri="{BB962C8B-B14F-4D97-AF65-F5344CB8AC3E}">
        <p14:creationId xmlns:p14="http://schemas.microsoft.com/office/powerpoint/2010/main" val="42849899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7"/>
          <p:cNvSpPr>
            <a:spLocks noGrp="1" noChangeArrowheads="1"/>
          </p:cNvSpPr>
          <p:nvPr>
            <p:ph type="sldNum" sz="quarter" idx="10"/>
          </p:nvPr>
        </p:nvSpPr>
        <p:spPr>
          <a:ln/>
        </p:spPr>
        <p:txBody>
          <a:bodyPr/>
          <a:lstStyle>
            <a:lvl1pPr>
              <a:defRPr/>
            </a:lvl1pPr>
          </a:lstStyle>
          <a:p>
            <a:pPr>
              <a:defRPr/>
            </a:pPr>
            <a:fld id="{BAB3CDFE-3446-DB44-A327-BF4655AB9EE8}" type="slidenum">
              <a:rPr lang="en-US"/>
              <a:pPr>
                <a:defRPr/>
              </a:pPr>
              <a:t>‹#›</a:t>
            </a:fld>
            <a:endParaRPr lang="en-US" dirty="0"/>
          </a:p>
        </p:txBody>
      </p:sp>
    </p:spTree>
    <p:extLst>
      <p:ext uri="{BB962C8B-B14F-4D97-AF65-F5344CB8AC3E}">
        <p14:creationId xmlns:p14="http://schemas.microsoft.com/office/powerpoint/2010/main" val="3093996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84213" y="225425"/>
            <a:ext cx="7769225" cy="1036638"/>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84213" y="1598613"/>
            <a:ext cx="3808412" cy="43449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5025" y="1598613"/>
            <a:ext cx="3808413" cy="43449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7"/>
          <p:cNvSpPr>
            <a:spLocks noGrp="1" noChangeArrowheads="1"/>
          </p:cNvSpPr>
          <p:nvPr>
            <p:ph type="sldNum" sz="quarter" idx="10"/>
          </p:nvPr>
        </p:nvSpPr>
        <p:spPr>
          <a:ln/>
        </p:spPr>
        <p:txBody>
          <a:bodyPr/>
          <a:lstStyle>
            <a:lvl1pPr>
              <a:defRPr/>
            </a:lvl1pPr>
          </a:lstStyle>
          <a:p>
            <a:pPr>
              <a:defRPr/>
            </a:pPr>
            <a:fld id="{0D130B07-FD0D-6547-B94D-1A52E3C2845D}" type="slidenum">
              <a:rPr lang="en-US"/>
              <a:pPr>
                <a:defRPr/>
              </a:pPr>
              <a:t>‹#›</a:t>
            </a:fld>
            <a:endParaRPr lang="en-US" dirty="0"/>
          </a:p>
        </p:txBody>
      </p:sp>
    </p:spTree>
    <p:extLst>
      <p:ext uri="{BB962C8B-B14F-4D97-AF65-F5344CB8AC3E}">
        <p14:creationId xmlns:p14="http://schemas.microsoft.com/office/powerpoint/2010/main" val="27529377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7"/>
          <p:cNvSpPr>
            <a:spLocks noGrp="1" noChangeArrowheads="1"/>
          </p:cNvSpPr>
          <p:nvPr>
            <p:ph type="sldNum" sz="quarter" idx="10"/>
          </p:nvPr>
        </p:nvSpPr>
        <p:spPr>
          <a:ln/>
        </p:spPr>
        <p:txBody>
          <a:bodyPr/>
          <a:lstStyle>
            <a:lvl1pPr>
              <a:defRPr/>
            </a:lvl1pPr>
          </a:lstStyle>
          <a:p>
            <a:pPr>
              <a:defRPr/>
            </a:pPr>
            <a:fld id="{80427E45-6949-6C4B-9DA2-FAD495B0C1FE}" type="slidenum">
              <a:rPr lang="en-US"/>
              <a:pPr>
                <a:defRPr/>
              </a:pPr>
              <a:t>‹#›</a:t>
            </a:fld>
            <a:endParaRPr lang="en-US" dirty="0"/>
          </a:p>
        </p:txBody>
      </p:sp>
    </p:spTree>
    <p:extLst>
      <p:ext uri="{BB962C8B-B14F-4D97-AF65-F5344CB8AC3E}">
        <p14:creationId xmlns:p14="http://schemas.microsoft.com/office/powerpoint/2010/main" val="3294458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4213" y="225425"/>
            <a:ext cx="7769225" cy="1036638"/>
          </a:xfrm>
          <a:prstGeom prst="rect">
            <a:avLst/>
          </a:prstGeom>
        </p:spPr>
        <p:txBody>
          <a:bodyPr/>
          <a:lstStyle/>
          <a:p>
            <a:r>
              <a:rPr lang="en-US"/>
              <a:t>Click to edit Master title style</a:t>
            </a:r>
          </a:p>
        </p:txBody>
      </p:sp>
      <p:sp>
        <p:nvSpPr>
          <p:cNvPr id="3" name="Rectangle 7"/>
          <p:cNvSpPr>
            <a:spLocks noGrp="1" noChangeArrowheads="1"/>
          </p:cNvSpPr>
          <p:nvPr>
            <p:ph type="sldNum" sz="quarter" idx="10"/>
          </p:nvPr>
        </p:nvSpPr>
        <p:spPr>
          <a:ln/>
        </p:spPr>
        <p:txBody>
          <a:bodyPr/>
          <a:lstStyle>
            <a:lvl1pPr>
              <a:defRPr/>
            </a:lvl1pPr>
          </a:lstStyle>
          <a:p>
            <a:pPr>
              <a:defRPr/>
            </a:pPr>
            <a:fld id="{96DC66A5-CCB7-AF42-9571-5573ADC8C1BF}" type="slidenum">
              <a:rPr lang="en-US"/>
              <a:pPr>
                <a:defRPr/>
              </a:pPr>
              <a:t>‹#›</a:t>
            </a:fld>
            <a:endParaRPr lang="en-US" dirty="0"/>
          </a:p>
        </p:txBody>
      </p:sp>
    </p:spTree>
    <p:extLst>
      <p:ext uri="{BB962C8B-B14F-4D97-AF65-F5344CB8AC3E}">
        <p14:creationId xmlns:p14="http://schemas.microsoft.com/office/powerpoint/2010/main" val="33495272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85257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7"/>
          <p:cNvSpPr>
            <a:spLocks noGrp="1" noChangeArrowheads="1"/>
          </p:cNvSpPr>
          <p:nvPr>
            <p:ph type="sldNum" sz="quarter" idx="10"/>
          </p:nvPr>
        </p:nvSpPr>
        <p:spPr>
          <a:ln/>
        </p:spPr>
        <p:txBody>
          <a:bodyPr/>
          <a:lstStyle>
            <a:lvl1pPr>
              <a:defRPr/>
            </a:lvl1pPr>
          </a:lstStyle>
          <a:p>
            <a:pPr>
              <a:defRPr/>
            </a:pPr>
            <a:fld id="{CCDE0241-ADA8-7648-9D6A-3ADD8D59C7CE}" type="slidenum">
              <a:rPr lang="en-US"/>
              <a:pPr>
                <a:defRPr/>
              </a:pPr>
              <a:t>‹#›</a:t>
            </a:fld>
            <a:endParaRPr lang="en-US" dirty="0"/>
          </a:p>
        </p:txBody>
      </p:sp>
    </p:spTree>
    <p:extLst>
      <p:ext uri="{BB962C8B-B14F-4D97-AF65-F5344CB8AC3E}">
        <p14:creationId xmlns:p14="http://schemas.microsoft.com/office/powerpoint/2010/main" val="477546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7"/>
          <p:cNvSpPr>
            <a:spLocks noGrp="1" noChangeArrowheads="1"/>
          </p:cNvSpPr>
          <p:nvPr>
            <p:ph type="sldNum" sz="quarter" idx="10"/>
          </p:nvPr>
        </p:nvSpPr>
        <p:spPr>
          <a:ln/>
        </p:spPr>
        <p:txBody>
          <a:bodyPr/>
          <a:lstStyle>
            <a:lvl1pPr>
              <a:defRPr/>
            </a:lvl1pPr>
          </a:lstStyle>
          <a:p>
            <a:pPr>
              <a:defRPr/>
            </a:pPr>
            <a:fld id="{5C5866B5-7734-AE4F-A8A5-DEAFC85DD799}" type="slidenum">
              <a:rPr lang="en-US"/>
              <a:pPr>
                <a:defRPr/>
              </a:pPr>
              <a:t>‹#›</a:t>
            </a:fld>
            <a:endParaRPr lang="en-US" dirty="0"/>
          </a:p>
        </p:txBody>
      </p:sp>
    </p:spTree>
    <p:extLst>
      <p:ext uri="{BB962C8B-B14F-4D97-AF65-F5344CB8AC3E}">
        <p14:creationId xmlns:p14="http://schemas.microsoft.com/office/powerpoint/2010/main" val="1236475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02" name="Rectangle 6"/>
          <p:cNvSpPr>
            <a:spLocks noGrp="1" noChangeArrowheads="1"/>
          </p:cNvSpPr>
          <p:nvPr>
            <p:ph type="body" idx="1"/>
          </p:nvPr>
        </p:nvSpPr>
        <p:spPr bwMode="auto">
          <a:xfrm>
            <a:off x="684213" y="1598613"/>
            <a:ext cx="7769225" cy="43449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03" name="Rectangle 7"/>
          <p:cNvSpPr>
            <a:spLocks noGrp="1" noChangeArrowheads="1"/>
          </p:cNvSpPr>
          <p:nvPr>
            <p:ph type="sldNum" sz="quarter" idx="4"/>
          </p:nvPr>
        </p:nvSpPr>
        <p:spPr bwMode="auto">
          <a:xfrm>
            <a:off x="7083425" y="6346825"/>
            <a:ext cx="1828800" cy="5111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anchor="ctr" anchorCtr="0" compatLnSpc="1">
            <a:prstTxWarp prst="textNoShape">
              <a:avLst/>
            </a:prstTxWarp>
          </a:bodyPr>
          <a:lstStyle>
            <a:lvl1pPr algn="r">
              <a:defRPr sz="1000">
                <a:cs typeface="+mn-cs"/>
              </a:defRPr>
            </a:lvl1pPr>
          </a:lstStyle>
          <a:p>
            <a:pPr>
              <a:defRPr/>
            </a:pPr>
            <a:fld id="{976BDDD2-A563-834D-B71B-136CE232780F}" type="slidenum">
              <a:rPr lang="en-US"/>
              <a:pPr>
                <a:defRPr/>
              </a:pPr>
              <a:t>‹#›</a:t>
            </a:fld>
            <a:endParaRPr lang="en-US" dirty="0"/>
          </a:p>
        </p:txBody>
      </p:sp>
      <p:sp>
        <p:nvSpPr>
          <p:cNvPr id="11" name="Rectangle 9"/>
          <p:cNvSpPr>
            <a:spLocks noChangeArrowheads="1"/>
          </p:cNvSpPr>
          <p:nvPr userDrawn="1"/>
        </p:nvSpPr>
        <p:spPr bwMode="auto">
          <a:xfrm>
            <a:off x="0" y="6170613"/>
            <a:ext cx="9144000" cy="58737"/>
          </a:xfrm>
          <a:prstGeom prst="rect">
            <a:avLst/>
          </a:prstGeom>
          <a:solidFill>
            <a:schemeClr val="folHlink"/>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r>
              <a:rPr lang="en-US" dirty="0">
                <a:cs typeface="+mn-cs"/>
              </a:rPr>
              <a:t> </a:t>
            </a:r>
          </a:p>
        </p:txBody>
      </p:sp>
      <p:pic>
        <p:nvPicPr>
          <p:cNvPr id="9" name="Picture 8" descr="UCLA_H_RGB_NEW.eps"/>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575733" y="6307667"/>
            <a:ext cx="1388534" cy="448896"/>
          </a:xfrm>
          <a:prstGeom prst="rect">
            <a:avLst/>
          </a:prstGeom>
        </p:spPr>
      </p:pic>
      <p:sp>
        <p:nvSpPr>
          <p:cNvPr id="12" name="Rectangle 8"/>
          <p:cNvSpPr>
            <a:spLocks noChangeArrowheads="1"/>
          </p:cNvSpPr>
          <p:nvPr userDrawn="1"/>
        </p:nvSpPr>
        <p:spPr bwMode="auto">
          <a:xfrm>
            <a:off x="0" y="0"/>
            <a:ext cx="9144000" cy="1369391"/>
          </a:xfrm>
          <a:prstGeom prst="rect">
            <a:avLst/>
          </a:prstGeom>
          <a:solidFill>
            <a:srgbClr val="2B70A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i="1" dirty="0"/>
          </a:p>
        </p:txBody>
      </p:sp>
      <p:sp>
        <p:nvSpPr>
          <p:cNvPr id="13" name="Rectangle 5"/>
          <p:cNvSpPr>
            <a:spLocks noGrp="1" noChangeArrowheads="1"/>
          </p:cNvSpPr>
          <p:nvPr>
            <p:ph type="title"/>
          </p:nvPr>
        </p:nvSpPr>
        <p:spPr bwMode="auto">
          <a:xfrm>
            <a:off x="684213" y="225425"/>
            <a:ext cx="7769225" cy="10366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anchor="b" anchorCtr="0" compatLnSpc="1">
            <a:prstTxWarp prst="textNoShape">
              <a:avLst/>
            </a:prstTxWarp>
          </a:bodyPr>
          <a:lstStyle/>
          <a:p>
            <a:pPr lvl="0"/>
            <a:r>
              <a:rPr lang="en-US"/>
              <a:t>Click to edit Master title style</a:t>
            </a:r>
          </a:p>
        </p:txBody>
      </p:sp>
    </p:spTree>
  </p:cSld>
  <p:clrMap bg1="lt1" tx1="dk1" bg2="lt2" tx2="dk2" accent1="accent1" accent2="accent2" accent3="accent3" accent4="accent4" accent5="accent5" accent6="accent6" hlink="hlink" folHlink="folHlink"/>
  <p:sldLayoutIdLst>
    <p:sldLayoutId id="2147483708" r:id="rId1"/>
    <p:sldLayoutId id="2147483709" r:id="rId2"/>
    <p:sldLayoutId id="2147483698" r:id="rId3"/>
    <p:sldLayoutId id="2147483699" r:id="rId4"/>
    <p:sldLayoutId id="2147483700" r:id="rId5"/>
    <p:sldLayoutId id="2147483701" r:id="rId6"/>
    <p:sldLayoutId id="2147483710" r:id="rId7"/>
    <p:sldLayoutId id="2147483702" r:id="rId8"/>
    <p:sldLayoutId id="2147483703" r:id="rId9"/>
    <p:sldLayoutId id="2147483704" r:id="rId10"/>
    <p:sldLayoutId id="2147483705" r:id="rId11"/>
    <p:sldLayoutId id="2147483706" r:id="rId12"/>
    <p:sldLayoutId id="2147483707" r:id="rId13"/>
  </p:sldLayoutIdLst>
  <p:hf hdr="0" ftr="0" dt="0"/>
  <p:txStyles>
    <p:titleStyle>
      <a:lvl1pPr algn="l" rtl="0" eaLnBrk="0" fontAlgn="base" hangingPunct="0">
        <a:spcBef>
          <a:spcPct val="0"/>
        </a:spcBef>
        <a:spcAft>
          <a:spcPct val="0"/>
        </a:spcAft>
        <a:defRPr sz="3600">
          <a:solidFill>
            <a:schemeClr val="bg1"/>
          </a:solidFill>
          <a:latin typeface="+mj-lt"/>
          <a:ea typeface="+mj-ea"/>
          <a:cs typeface="ＭＳ Ｐゴシック" charset="0"/>
        </a:defRPr>
      </a:lvl1pPr>
      <a:lvl2pPr algn="l" rtl="0" eaLnBrk="0" fontAlgn="base" hangingPunct="0">
        <a:spcBef>
          <a:spcPct val="0"/>
        </a:spcBef>
        <a:spcAft>
          <a:spcPct val="0"/>
        </a:spcAft>
        <a:defRPr sz="3600">
          <a:solidFill>
            <a:schemeClr val="bg1"/>
          </a:solidFill>
          <a:latin typeface="Times" charset="0"/>
          <a:ea typeface="ＭＳ Ｐゴシック" charset="0"/>
          <a:cs typeface="ＭＳ Ｐゴシック" charset="0"/>
        </a:defRPr>
      </a:lvl2pPr>
      <a:lvl3pPr algn="l" rtl="0" eaLnBrk="0" fontAlgn="base" hangingPunct="0">
        <a:spcBef>
          <a:spcPct val="0"/>
        </a:spcBef>
        <a:spcAft>
          <a:spcPct val="0"/>
        </a:spcAft>
        <a:defRPr sz="3600">
          <a:solidFill>
            <a:schemeClr val="bg1"/>
          </a:solidFill>
          <a:latin typeface="Times" charset="0"/>
          <a:ea typeface="ＭＳ Ｐゴシック" charset="0"/>
          <a:cs typeface="ＭＳ Ｐゴシック" charset="0"/>
        </a:defRPr>
      </a:lvl3pPr>
      <a:lvl4pPr algn="l" rtl="0" eaLnBrk="0" fontAlgn="base" hangingPunct="0">
        <a:spcBef>
          <a:spcPct val="0"/>
        </a:spcBef>
        <a:spcAft>
          <a:spcPct val="0"/>
        </a:spcAft>
        <a:defRPr sz="3600">
          <a:solidFill>
            <a:schemeClr val="bg1"/>
          </a:solidFill>
          <a:latin typeface="Times" charset="0"/>
          <a:ea typeface="ＭＳ Ｐゴシック" charset="0"/>
          <a:cs typeface="ＭＳ Ｐゴシック" charset="0"/>
        </a:defRPr>
      </a:lvl4pPr>
      <a:lvl5pPr algn="l" rtl="0" eaLnBrk="0" fontAlgn="base" hangingPunct="0">
        <a:spcBef>
          <a:spcPct val="0"/>
        </a:spcBef>
        <a:spcAft>
          <a:spcPct val="0"/>
        </a:spcAft>
        <a:defRPr sz="3600">
          <a:solidFill>
            <a:schemeClr val="bg1"/>
          </a:solidFill>
          <a:latin typeface="Times" charset="0"/>
          <a:ea typeface="ＭＳ Ｐゴシック" charset="0"/>
          <a:cs typeface="ＭＳ Ｐゴシック" charset="0"/>
        </a:defRPr>
      </a:lvl5pPr>
      <a:lvl6pPr marL="457200" algn="l" rtl="0" fontAlgn="base">
        <a:spcBef>
          <a:spcPct val="0"/>
        </a:spcBef>
        <a:spcAft>
          <a:spcPct val="0"/>
        </a:spcAft>
        <a:defRPr sz="3600">
          <a:solidFill>
            <a:schemeClr val="bg1"/>
          </a:solidFill>
          <a:latin typeface="Times" charset="0"/>
          <a:ea typeface="ＭＳ Ｐゴシック" charset="0"/>
        </a:defRPr>
      </a:lvl6pPr>
      <a:lvl7pPr marL="914400" algn="l" rtl="0" fontAlgn="base">
        <a:spcBef>
          <a:spcPct val="0"/>
        </a:spcBef>
        <a:spcAft>
          <a:spcPct val="0"/>
        </a:spcAft>
        <a:defRPr sz="3600">
          <a:solidFill>
            <a:schemeClr val="bg1"/>
          </a:solidFill>
          <a:latin typeface="Times" charset="0"/>
          <a:ea typeface="ＭＳ Ｐゴシック" charset="0"/>
        </a:defRPr>
      </a:lvl7pPr>
      <a:lvl8pPr marL="1371600" algn="l" rtl="0" fontAlgn="base">
        <a:spcBef>
          <a:spcPct val="0"/>
        </a:spcBef>
        <a:spcAft>
          <a:spcPct val="0"/>
        </a:spcAft>
        <a:defRPr sz="3600">
          <a:solidFill>
            <a:schemeClr val="bg1"/>
          </a:solidFill>
          <a:latin typeface="Times" charset="0"/>
          <a:ea typeface="ＭＳ Ｐゴシック" charset="0"/>
        </a:defRPr>
      </a:lvl8pPr>
      <a:lvl9pPr marL="1828800" algn="l" rtl="0" fontAlgn="base">
        <a:spcBef>
          <a:spcPct val="0"/>
        </a:spcBef>
        <a:spcAft>
          <a:spcPct val="0"/>
        </a:spcAft>
        <a:defRPr sz="3600">
          <a:solidFill>
            <a:schemeClr val="bg1"/>
          </a:solidFill>
          <a:latin typeface="Times" charset="0"/>
          <a:ea typeface="ＭＳ Ｐゴシック" charset="0"/>
        </a:defRPr>
      </a:lvl9pPr>
    </p:titleStyle>
    <p:bodyStyle>
      <a:lvl1pPr marL="176213" indent="-176213" algn="l" rtl="0" eaLnBrk="0" fontAlgn="base" hangingPunct="0">
        <a:lnSpc>
          <a:spcPts val="2800"/>
        </a:lnSpc>
        <a:spcBef>
          <a:spcPct val="0"/>
        </a:spcBef>
        <a:spcAft>
          <a:spcPct val="30000"/>
        </a:spcAft>
        <a:buChar char="•"/>
        <a:defRPr sz="2400">
          <a:solidFill>
            <a:schemeClr val="accent1"/>
          </a:solidFill>
          <a:latin typeface="+mn-lt"/>
          <a:ea typeface="+mn-ea"/>
          <a:cs typeface="ＭＳ Ｐゴシック" charset="0"/>
        </a:defRPr>
      </a:lvl1pPr>
      <a:lvl2pPr marL="514350" indent="-114300" algn="l" rtl="0" eaLnBrk="0" fontAlgn="base" hangingPunct="0">
        <a:lnSpc>
          <a:spcPts val="2200"/>
        </a:lnSpc>
        <a:spcBef>
          <a:spcPct val="10000"/>
        </a:spcBef>
        <a:spcAft>
          <a:spcPct val="30000"/>
        </a:spcAft>
        <a:buSzPct val="80000"/>
        <a:buChar char="•"/>
        <a:defRPr sz="2000">
          <a:solidFill>
            <a:schemeClr val="tx1"/>
          </a:solidFill>
          <a:latin typeface="+mn-lt"/>
          <a:ea typeface="+mn-ea"/>
          <a:cs typeface="ＭＳ Ｐゴシック" charset="0"/>
        </a:defRPr>
      </a:lvl2pPr>
      <a:lvl3pPr marL="855663" indent="-117475" algn="l" rtl="0" eaLnBrk="0" fontAlgn="base" hangingPunct="0">
        <a:lnSpc>
          <a:spcPts val="2000"/>
        </a:lnSpc>
        <a:spcBef>
          <a:spcPct val="10000"/>
        </a:spcBef>
        <a:spcAft>
          <a:spcPct val="30000"/>
        </a:spcAft>
        <a:buSzPct val="80000"/>
        <a:buChar char="•"/>
        <a:defRPr>
          <a:solidFill>
            <a:schemeClr val="accent2"/>
          </a:solidFill>
          <a:latin typeface="+mn-lt"/>
          <a:ea typeface="+mn-ea"/>
          <a:cs typeface="ＭＳ Ｐゴシック" charset="0"/>
        </a:defRPr>
      </a:lvl3pPr>
      <a:lvl4pPr marL="1200150" indent="-114300" algn="l" rtl="0" eaLnBrk="0" fontAlgn="base" hangingPunct="0">
        <a:lnSpc>
          <a:spcPts val="1800"/>
        </a:lnSpc>
        <a:spcBef>
          <a:spcPct val="10000"/>
        </a:spcBef>
        <a:spcAft>
          <a:spcPct val="30000"/>
        </a:spcAft>
        <a:buSzPct val="80000"/>
        <a:buChar char="•"/>
        <a:defRPr sz="1600">
          <a:solidFill>
            <a:schemeClr val="accent2"/>
          </a:solidFill>
          <a:latin typeface="+mn-lt"/>
          <a:ea typeface="+mn-ea"/>
          <a:cs typeface="ＭＳ Ｐゴシック" charset="0"/>
        </a:defRPr>
      </a:lvl4pPr>
      <a:lvl5pPr marL="1543050" indent="-114300" algn="l" rtl="0" eaLnBrk="0" fontAlgn="base" hangingPunct="0">
        <a:lnSpc>
          <a:spcPts val="1600"/>
        </a:lnSpc>
        <a:spcBef>
          <a:spcPct val="10000"/>
        </a:spcBef>
        <a:spcAft>
          <a:spcPct val="30000"/>
        </a:spcAft>
        <a:buSzPct val="80000"/>
        <a:buChar char="•"/>
        <a:defRPr sz="1400">
          <a:solidFill>
            <a:schemeClr val="accent2"/>
          </a:solidFill>
          <a:latin typeface="+mn-lt"/>
          <a:ea typeface="+mn-ea"/>
          <a:cs typeface="ＭＳ Ｐゴシック" charset="0"/>
        </a:defRPr>
      </a:lvl5pPr>
      <a:lvl6pPr marL="2000250" indent="-114300" algn="l" rtl="0" fontAlgn="base">
        <a:lnSpc>
          <a:spcPts val="1600"/>
        </a:lnSpc>
        <a:spcBef>
          <a:spcPct val="10000"/>
        </a:spcBef>
        <a:spcAft>
          <a:spcPct val="30000"/>
        </a:spcAft>
        <a:buSzPct val="80000"/>
        <a:buChar char="•"/>
        <a:defRPr sz="1400">
          <a:solidFill>
            <a:schemeClr val="accent2"/>
          </a:solidFill>
          <a:latin typeface="+mn-lt"/>
          <a:ea typeface="+mn-ea"/>
        </a:defRPr>
      </a:lvl6pPr>
      <a:lvl7pPr marL="2457450" indent="-114300" algn="l" rtl="0" fontAlgn="base">
        <a:lnSpc>
          <a:spcPts val="1600"/>
        </a:lnSpc>
        <a:spcBef>
          <a:spcPct val="10000"/>
        </a:spcBef>
        <a:spcAft>
          <a:spcPct val="30000"/>
        </a:spcAft>
        <a:buSzPct val="80000"/>
        <a:buChar char="•"/>
        <a:defRPr sz="1400">
          <a:solidFill>
            <a:schemeClr val="accent2"/>
          </a:solidFill>
          <a:latin typeface="+mn-lt"/>
          <a:ea typeface="+mn-ea"/>
        </a:defRPr>
      </a:lvl7pPr>
      <a:lvl8pPr marL="2914650" indent="-114300" algn="l" rtl="0" fontAlgn="base">
        <a:lnSpc>
          <a:spcPts val="1600"/>
        </a:lnSpc>
        <a:spcBef>
          <a:spcPct val="10000"/>
        </a:spcBef>
        <a:spcAft>
          <a:spcPct val="30000"/>
        </a:spcAft>
        <a:buSzPct val="80000"/>
        <a:buChar char="•"/>
        <a:defRPr sz="1400">
          <a:solidFill>
            <a:schemeClr val="accent2"/>
          </a:solidFill>
          <a:latin typeface="+mn-lt"/>
          <a:ea typeface="+mn-ea"/>
        </a:defRPr>
      </a:lvl8pPr>
      <a:lvl9pPr marL="3371850" indent="-114300" algn="l" rtl="0" fontAlgn="base">
        <a:lnSpc>
          <a:spcPts val="1600"/>
        </a:lnSpc>
        <a:spcBef>
          <a:spcPct val="10000"/>
        </a:spcBef>
        <a:spcAft>
          <a:spcPct val="30000"/>
        </a:spcAft>
        <a:buSzPct val="80000"/>
        <a:buChar char="•"/>
        <a:defRPr sz="1400">
          <a:solidFill>
            <a:schemeClr val="accent2"/>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uclahealth.org/sepsis/"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image" Target="../media/image1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59D5AF7E-25ED-E842-9280-AD97F89F9445}" type="slidenum">
              <a:rPr lang="en-US"/>
              <a:pPr>
                <a:defRPr/>
              </a:pPr>
              <a:t>1</a:t>
            </a:fld>
            <a:endParaRPr lang="en-US" dirty="0"/>
          </a:p>
        </p:txBody>
      </p:sp>
      <p:sp>
        <p:nvSpPr>
          <p:cNvPr id="3" name="Text Placeholder 2"/>
          <p:cNvSpPr>
            <a:spLocks noGrp="1"/>
          </p:cNvSpPr>
          <p:nvPr>
            <p:ph type="subTitle" idx="1"/>
          </p:nvPr>
        </p:nvSpPr>
        <p:spPr>
          <a:xfrm>
            <a:off x="155643" y="4572000"/>
            <a:ext cx="8246543" cy="1774826"/>
          </a:xfrm>
        </p:spPr>
        <p:txBody>
          <a:bodyPr/>
          <a:lstStyle/>
          <a:p>
            <a:pPr marL="0" indent="0" algn="ctr">
              <a:buNone/>
            </a:pPr>
            <a:r>
              <a:rPr lang="en-US" dirty="0"/>
              <a:t>Mary Lawanson-Nichols RN, MSN, NP, CNS, CCRN </a:t>
            </a:r>
          </a:p>
          <a:p>
            <a:pPr marL="0" indent="0" algn="ctr">
              <a:buNone/>
            </a:pPr>
            <a:r>
              <a:rPr lang="en-US" sz="2000" dirty="0"/>
              <a:t>Clinical Nurse Specialist Critical Care &amp; Intermediate Care Units</a:t>
            </a:r>
          </a:p>
          <a:p>
            <a:pPr marL="0" indent="0" algn="ctr">
              <a:buNone/>
            </a:pPr>
            <a:r>
              <a:rPr lang="en-US" sz="2000" dirty="0"/>
              <a:t>UCLA -Santa Monica Medical Center </a:t>
            </a:r>
          </a:p>
          <a:p>
            <a:pPr marL="0" indent="0" algn="ctr">
              <a:buNone/>
            </a:pPr>
            <a:r>
              <a:rPr lang="en-US" dirty="0">
                <a:solidFill>
                  <a:srgbClr val="0070C0"/>
                </a:solidFill>
              </a:rPr>
              <a:t> </a:t>
            </a:r>
          </a:p>
          <a:p>
            <a:pPr algn="ctr"/>
            <a:endParaRPr lang="en-US" dirty="0">
              <a:solidFill>
                <a:srgbClr val="0070C0"/>
              </a:solidFill>
            </a:endParaRPr>
          </a:p>
        </p:txBody>
      </p:sp>
      <p:sp>
        <p:nvSpPr>
          <p:cNvPr id="5" name="TextBox 4"/>
          <p:cNvSpPr txBox="1"/>
          <p:nvPr/>
        </p:nvSpPr>
        <p:spPr>
          <a:xfrm>
            <a:off x="310147" y="1406715"/>
            <a:ext cx="8414852" cy="984885"/>
          </a:xfrm>
          <a:prstGeom prst="rect">
            <a:avLst/>
          </a:prstGeom>
          <a:noFill/>
        </p:spPr>
        <p:txBody>
          <a:bodyPr wrap="square" rtlCol="0">
            <a:spAutoFit/>
          </a:bodyPr>
          <a:lstStyle/>
          <a:p>
            <a:pPr algn="ctr"/>
            <a:r>
              <a:rPr lang="en-US" sz="4000" dirty="0">
                <a:solidFill>
                  <a:schemeClr val="bg1"/>
                </a:solidFill>
                <a:latin typeface="+mj-lt"/>
              </a:rPr>
              <a:t> </a:t>
            </a:r>
          </a:p>
          <a:p>
            <a:r>
              <a:rPr lang="en-US" dirty="0"/>
              <a:t> </a:t>
            </a:r>
          </a:p>
        </p:txBody>
      </p:sp>
      <p:sp>
        <p:nvSpPr>
          <p:cNvPr id="2" name="Rectangle 1"/>
          <p:cNvSpPr/>
          <p:nvPr/>
        </p:nvSpPr>
        <p:spPr>
          <a:xfrm>
            <a:off x="155643" y="428017"/>
            <a:ext cx="8756582" cy="6093976"/>
          </a:xfrm>
          <a:prstGeom prst="rect">
            <a:avLst/>
          </a:prstGeom>
        </p:spPr>
        <p:txBody>
          <a:bodyPr wrap="square">
            <a:spAutoFit/>
          </a:bodyPr>
          <a:lstStyle/>
          <a:p>
            <a:r>
              <a:rPr lang="en-US" sz="5400" dirty="0">
                <a:solidFill>
                  <a:schemeClr val="bg1"/>
                </a:solidFill>
              </a:rPr>
              <a:t>SOS-Stomp out Sepsis! </a:t>
            </a:r>
          </a:p>
          <a:p>
            <a:r>
              <a:rPr lang="en-US" sz="4800" dirty="0">
                <a:solidFill>
                  <a:schemeClr val="bg1"/>
                </a:solidFill>
              </a:rPr>
              <a:t>A Clinical Nurse Specialist mentored initiative to improve mortality rates </a:t>
            </a:r>
          </a:p>
          <a:p>
            <a:endParaRPr lang="en-US" sz="4800" dirty="0">
              <a:solidFill>
                <a:schemeClr val="bg1"/>
              </a:solidFill>
            </a:endParaRPr>
          </a:p>
          <a:p>
            <a:endParaRPr lang="en-US" sz="4800" dirty="0">
              <a:solidFill>
                <a:schemeClr val="bg1"/>
              </a:solidFill>
            </a:endParaRPr>
          </a:p>
          <a:p>
            <a:endParaRPr lang="en-US" sz="4800" dirty="0">
              <a:solidFill>
                <a:schemeClr val="bg1"/>
              </a:solidFill>
            </a:endParaRPr>
          </a:p>
          <a:p>
            <a:endParaRPr lang="en-US" sz="4800"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type="title"/>
          </p:nvPr>
        </p:nvSpPr>
        <p:spPr/>
        <p:txBody>
          <a:bodyPr/>
          <a:lstStyle/>
          <a:p>
            <a:pPr eaLnBrk="1" hangingPunct="1">
              <a:defRPr/>
            </a:pPr>
            <a:r>
              <a:rPr lang="en-US" dirty="0">
                <a:cs typeface="+mj-cs"/>
              </a:rPr>
              <a:t>Team Members</a:t>
            </a:r>
          </a:p>
        </p:txBody>
      </p:sp>
      <p:sp>
        <p:nvSpPr>
          <p:cNvPr id="3" name="Content Placeholder 2"/>
          <p:cNvSpPr>
            <a:spLocks noGrp="1"/>
          </p:cNvSpPr>
          <p:nvPr>
            <p:ph idx="1"/>
          </p:nvPr>
        </p:nvSpPr>
        <p:spPr/>
        <p:txBody>
          <a:bodyPr/>
          <a:lstStyle/>
          <a:p>
            <a:pPr lvl="0"/>
            <a:r>
              <a:rPr lang="en-US" dirty="0">
                <a:latin typeface="Arial" panose="020B0604020202020204" pitchFamily="34" charset="0"/>
                <a:cs typeface="Arial" panose="020B0604020202020204" pitchFamily="34" charset="0"/>
              </a:rPr>
              <a:t>Mary Lawanson-Nichols, RN, MSN, CNS</a:t>
            </a:r>
          </a:p>
          <a:p>
            <a:pPr lvl="0"/>
            <a:r>
              <a:rPr lang="en-US" dirty="0">
                <a:latin typeface="Arial" panose="020B0604020202020204" pitchFamily="34" charset="0"/>
                <a:cs typeface="Arial" panose="020B0604020202020204" pitchFamily="34" charset="0"/>
              </a:rPr>
              <a:t>Danielle Park, RN, BSN, CNII- Sepsis RN</a:t>
            </a:r>
          </a:p>
          <a:p>
            <a:pPr lvl="0"/>
            <a:r>
              <a:rPr lang="en-US" dirty="0">
                <a:latin typeface="Arial" panose="020B0604020202020204" pitchFamily="34" charset="0"/>
                <a:cs typeface="Arial" panose="020B0604020202020204" pitchFamily="34" charset="0"/>
              </a:rPr>
              <a:t>Mackenzie Roesti, RN, MSN, CNII- Sepsis RN</a:t>
            </a:r>
          </a:p>
          <a:p>
            <a:pPr lvl="0"/>
            <a:r>
              <a:rPr lang="en-US" dirty="0">
                <a:latin typeface="Arial" panose="020B0604020202020204" pitchFamily="34" charset="0"/>
                <a:cs typeface="Arial" panose="020B0604020202020204" pitchFamily="34" charset="0"/>
              </a:rPr>
              <a:t>Susan Abrams, RN-BC- CNII- Sepsis RN</a:t>
            </a:r>
          </a:p>
          <a:p>
            <a:pPr lvl="0"/>
            <a:r>
              <a:rPr lang="en-US" dirty="0">
                <a:latin typeface="Arial" panose="020B0604020202020204" pitchFamily="34" charset="0"/>
                <a:cs typeface="Arial" panose="020B0604020202020204" pitchFamily="34" charset="0"/>
              </a:rPr>
              <a:t>Unit Champions from 11 units within the facility</a:t>
            </a:r>
          </a:p>
          <a:p>
            <a:pPr lvl="0"/>
            <a:r>
              <a:rPr lang="en-US" dirty="0">
                <a:latin typeface="Arial" panose="020B0604020202020204" pitchFamily="34" charset="0"/>
                <a:cs typeface="Arial" panose="020B0604020202020204" pitchFamily="34" charset="0"/>
              </a:rPr>
              <a:t>Sepsis Project Manager</a:t>
            </a:r>
          </a:p>
          <a:p>
            <a:pPr lvl="0"/>
            <a:r>
              <a:rPr lang="en-US" dirty="0">
                <a:latin typeface="Arial" panose="020B0604020202020204" pitchFamily="34" charset="0"/>
                <a:cs typeface="Arial" panose="020B0604020202020204" pitchFamily="34" charset="0"/>
              </a:rPr>
              <a:t>Unit Leadership (Unit Director, Assistant Unit Directors and Educators)</a:t>
            </a:r>
          </a:p>
          <a:p>
            <a:pPr lvl="0"/>
            <a:endParaRPr lang="en-US" sz="2800" dirty="0">
              <a:latin typeface="Arial" panose="020B0604020202020204" pitchFamily="34" charset="0"/>
              <a:cs typeface="Arial" panose="020B0604020202020204" pitchFamily="34" charset="0"/>
            </a:endParaRPr>
          </a:p>
          <a:p>
            <a:pPr marL="0" indent="0">
              <a:buNone/>
            </a:pPr>
            <a:endParaRPr lang="en-US" dirty="0"/>
          </a:p>
        </p:txBody>
      </p:sp>
      <p:sp>
        <p:nvSpPr>
          <p:cNvPr id="4" name="Slide Number Placeholder 3"/>
          <p:cNvSpPr>
            <a:spLocks noGrp="1"/>
          </p:cNvSpPr>
          <p:nvPr>
            <p:ph type="sldNum" sz="quarter" idx="10"/>
          </p:nvPr>
        </p:nvSpPr>
        <p:spPr/>
        <p:txBody>
          <a:bodyPr/>
          <a:lstStyle/>
          <a:p>
            <a:pPr>
              <a:defRPr/>
            </a:pPr>
            <a:fld id="{59D5AF7E-25ED-E842-9280-AD97F89F9445}" type="slidenum">
              <a:rPr lang="en-US"/>
              <a:pPr>
                <a:defRPr/>
              </a:pPr>
              <a:t>10</a:t>
            </a:fld>
            <a:endParaRPr lang="en-US" dirty="0"/>
          </a:p>
        </p:txBody>
      </p:sp>
    </p:spTree>
    <p:extLst>
      <p:ext uri="{BB962C8B-B14F-4D97-AF65-F5344CB8AC3E}">
        <p14:creationId xmlns:p14="http://schemas.microsoft.com/office/powerpoint/2010/main" val="9550851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 &amp; Implementation- Sepsis RN</a:t>
            </a:r>
          </a:p>
        </p:txBody>
      </p:sp>
      <p:sp>
        <p:nvSpPr>
          <p:cNvPr id="3" name="Content Placeholder 2"/>
          <p:cNvSpPr>
            <a:spLocks noGrp="1"/>
          </p:cNvSpPr>
          <p:nvPr>
            <p:ph idx="1"/>
          </p:nvPr>
        </p:nvSpPr>
        <p:spPr/>
        <p:txBody>
          <a:bodyPr/>
          <a:lstStyle/>
          <a:p>
            <a:pPr marL="571500" indent="-571500">
              <a:buFont typeface="Arial" panose="020B0604020202020204" pitchFamily="34" charset="0"/>
              <a:buChar char="•"/>
            </a:pPr>
            <a:r>
              <a:rPr lang="en-US" dirty="0">
                <a:latin typeface="Arial" panose="020B0604020202020204" pitchFamily="34" charset="0"/>
                <a:cs typeface="Arial" panose="020B0604020202020204" pitchFamily="34" charset="0"/>
              </a:rPr>
              <a:t>Clinical Nurse Specialist (CNS)  supported pilot with a dedicated Sepsis RN (February, 2017- April, 2018) for early sepsis recognition by the use of the  Modified Early Warning Score (MUSE) monitoring system. Daily logs recorded by nurses with a log at the end of the week with review of activities</a:t>
            </a:r>
          </a:p>
          <a:p>
            <a:pPr marL="571500" indent="-571500">
              <a:buFont typeface="Arial" panose="020B0604020202020204" pitchFamily="34" charset="0"/>
              <a:buChar char="•"/>
            </a:pPr>
            <a:r>
              <a:rPr lang="en-US" dirty="0">
                <a:latin typeface="Arial" panose="020B0604020202020204" pitchFamily="34" charset="0"/>
                <a:cs typeface="Arial" panose="020B0604020202020204" pitchFamily="34" charset="0"/>
              </a:rPr>
              <a:t>Sepsis RNs assisted colleagues with sepsis lab interventions ( nurse driven protocol), collection of 2-sets of blood cultures and lactate. Physician notification could be assisted by the Sepsis RN</a:t>
            </a:r>
          </a:p>
          <a:p>
            <a:endParaRPr lang="en-US" dirty="0"/>
          </a:p>
        </p:txBody>
      </p:sp>
      <p:sp>
        <p:nvSpPr>
          <p:cNvPr id="4" name="Slide Number Placeholder 3"/>
          <p:cNvSpPr>
            <a:spLocks noGrp="1"/>
          </p:cNvSpPr>
          <p:nvPr>
            <p:ph type="sldNum" sz="quarter" idx="10"/>
          </p:nvPr>
        </p:nvSpPr>
        <p:spPr/>
        <p:txBody>
          <a:bodyPr/>
          <a:lstStyle/>
          <a:p>
            <a:pPr>
              <a:defRPr/>
            </a:pPr>
            <a:fld id="{2648F246-DDF5-2C46-9F22-E8E4A8544297}" type="slidenum">
              <a:rPr lang="en-US" smtClean="0"/>
              <a:pPr>
                <a:defRPr/>
              </a:pPr>
              <a:t>11</a:t>
            </a:fld>
            <a:endParaRPr lang="en-US" dirty="0"/>
          </a:p>
        </p:txBody>
      </p:sp>
    </p:spTree>
    <p:extLst>
      <p:ext uri="{BB962C8B-B14F-4D97-AF65-F5344CB8AC3E}">
        <p14:creationId xmlns:p14="http://schemas.microsoft.com/office/powerpoint/2010/main" val="1718636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 &amp; Implementation- Sepsis RN</a:t>
            </a:r>
          </a:p>
        </p:txBody>
      </p:sp>
      <p:sp>
        <p:nvSpPr>
          <p:cNvPr id="3" name="Content Placeholder 2"/>
          <p:cNvSpPr>
            <a:spLocks noGrp="1"/>
          </p:cNvSpPr>
          <p:nvPr>
            <p:ph idx="1"/>
          </p:nvPr>
        </p:nvSpPr>
        <p:spPr/>
        <p:txBody>
          <a:bodyPr/>
          <a:lstStyle/>
          <a:p>
            <a:r>
              <a:rPr lang="en-US" dirty="0">
                <a:latin typeface="Arial" panose="020B0604020202020204" pitchFamily="34" charset="0"/>
                <a:cs typeface="Arial" panose="020B0604020202020204" pitchFamily="34" charset="0"/>
              </a:rPr>
              <a:t>Sepsis RN to send follow up email to staff and unit leadership discussing conversation with fellow colleagues during one on one mentoring sessions. The CNS  mentored Sepsis RN with  presentations at staff meetings and </a:t>
            </a:r>
            <a:r>
              <a:rPr lang="en-US" dirty="0" err="1">
                <a:latin typeface="Arial" panose="020B0604020202020204" pitchFamily="34" charset="0"/>
                <a:cs typeface="Arial" panose="020B0604020202020204" pitchFamily="34" charset="0"/>
              </a:rPr>
              <a:t>interdisciplanary</a:t>
            </a:r>
            <a:r>
              <a:rPr lang="en-US" dirty="0">
                <a:latin typeface="Arial" panose="020B0604020202020204" pitchFamily="34" charset="0"/>
                <a:cs typeface="Arial" panose="020B0604020202020204" pitchFamily="34" charset="0"/>
              </a:rPr>
              <a:t> meetings on Sepsis recognition. CNS reviewed all documentation &amp; presentations prior to release </a:t>
            </a:r>
          </a:p>
          <a:p>
            <a:endParaRPr lang="en-US" dirty="0"/>
          </a:p>
        </p:txBody>
      </p:sp>
      <p:sp>
        <p:nvSpPr>
          <p:cNvPr id="4" name="Slide Number Placeholder 3"/>
          <p:cNvSpPr>
            <a:spLocks noGrp="1"/>
          </p:cNvSpPr>
          <p:nvPr>
            <p:ph type="sldNum" sz="quarter" idx="10"/>
          </p:nvPr>
        </p:nvSpPr>
        <p:spPr/>
        <p:txBody>
          <a:bodyPr/>
          <a:lstStyle/>
          <a:p>
            <a:pPr>
              <a:defRPr/>
            </a:pPr>
            <a:fld id="{2648F246-DDF5-2C46-9F22-E8E4A8544297}" type="slidenum">
              <a:rPr lang="en-US" smtClean="0"/>
              <a:pPr>
                <a:defRPr/>
              </a:pPr>
              <a:t>12</a:t>
            </a:fld>
            <a:endParaRPr lang="en-US" dirty="0"/>
          </a:p>
        </p:txBody>
      </p:sp>
    </p:spTree>
    <p:extLst>
      <p:ext uri="{BB962C8B-B14F-4D97-AF65-F5344CB8AC3E}">
        <p14:creationId xmlns:p14="http://schemas.microsoft.com/office/powerpoint/2010/main" val="9954822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 Implementation- Sepsis Champions</a:t>
            </a:r>
          </a:p>
        </p:txBody>
      </p:sp>
      <p:sp>
        <p:nvSpPr>
          <p:cNvPr id="3" name="Content Placeholder 2"/>
          <p:cNvSpPr>
            <a:spLocks noGrp="1"/>
          </p:cNvSpPr>
          <p:nvPr>
            <p:ph idx="1"/>
          </p:nvPr>
        </p:nvSpPr>
        <p:spPr>
          <a:xfrm>
            <a:off x="371475" y="1600199"/>
            <a:ext cx="8081963" cy="4557713"/>
          </a:xfrm>
        </p:spPr>
        <p:txBody>
          <a:bodyPr/>
          <a:lstStyle/>
          <a:p>
            <a:r>
              <a:rPr lang="en-US" dirty="0">
                <a:latin typeface="Arial" panose="020B0604020202020204" pitchFamily="34" charset="0"/>
                <a:cs typeface="Arial" panose="020B0604020202020204" pitchFamily="34" charset="0"/>
              </a:rPr>
              <a:t>Clinical Nurse Specialist (CNS) supported bedside Nurse Sepsis Champions (July, 2016- ongoing). The goal was to empower bedside staff to educate colleagues. Meeting held monthly for one hour then extended to two hours to review data and to conduct unit education &amp; surveillance</a:t>
            </a:r>
          </a:p>
          <a:p>
            <a:r>
              <a:rPr lang="en-US" dirty="0">
                <a:latin typeface="Arial" panose="020B0604020202020204" pitchFamily="34" charset="0"/>
                <a:cs typeface="Arial" panose="020B0604020202020204" pitchFamily="34" charset="0"/>
              </a:rPr>
              <a:t>CNS reviewed all sepsis fallout cases presented at the champion meeting</a:t>
            </a:r>
          </a:p>
          <a:p>
            <a:pPr marL="0" indent="0">
              <a:buNone/>
            </a:pPr>
            <a:r>
              <a:rPr lang="en-US" dirty="0">
                <a:latin typeface="Arial" panose="020B0604020202020204" pitchFamily="34" charset="0"/>
                <a:cs typeface="Arial" panose="020B0604020202020204" pitchFamily="34" charset="0"/>
                <a:hlinkClick r:id="rId2"/>
              </a:rPr>
              <a:t>https://www.uclahealth.org/sepsis/</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CNS coordinated champion rounds thru the hospital during sepsis week 2018. Staff educated over 300 RNs and interdisciplinary colleagues on Sepsis &amp; sepsis </a:t>
            </a:r>
            <a:r>
              <a:rPr lang="en-US" dirty="0" err="1">
                <a:latin typeface="Arial" panose="020B0604020202020204" pitchFamily="34" charset="0"/>
                <a:cs typeface="Arial" panose="020B0604020202020204" pitchFamily="34" charset="0"/>
              </a:rPr>
              <a:t>recoginition</a:t>
            </a:r>
            <a:endParaRPr lang="en-US"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pPr>
              <a:defRPr/>
            </a:pPr>
            <a:fld id="{2648F246-DDF5-2C46-9F22-E8E4A8544297}" type="slidenum">
              <a:rPr lang="en-US" smtClean="0"/>
              <a:pPr>
                <a:defRPr/>
              </a:pPr>
              <a:t>13</a:t>
            </a:fld>
            <a:endParaRPr lang="en-US" dirty="0"/>
          </a:p>
        </p:txBody>
      </p:sp>
    </p:spTree>
    <p:extLst>
      <p:ext uri="{BB962C8B-B14F-4D97-AF65-F5344CB8AC3E}">
        <p14:creationId xmlns:p14="http://schemas.microsoft.com/office/powerpoint/2010/main" val="27247932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9F214-E880-451C-9A3A-BCB8579B6910}"/>
              </a:ext>
            </a:extLst>
          </p:cNvPr>
          <p:cNvSpPr>
            <a:spLocks noGrp="1"/>
          </p:cNvSpPr>
          <p:nvPr>
            <p:ph type="title"/>
          </p:nvPr>
        </p:nvSpPr>
        <p:spPr>
          <a:xfrm>
            <a:off x="101601" y="225425"/>
            <a:ext cx="8883779" cy="1036638"/>
          </a:xfrm>
        </p:spPr>
        <p:txBody>
          <a:bodyPr/>
          <a:lstStyle/>
          <a:p>
            <a:r>
              <a:rPr lang="en-US" dirty="0"/>
              <a:t>Plan Implementation- Sepsis </a:t>
            </a:r>
            <a:r>
              <a:rPr lang="en-US" dirty="0" smtClean="0"/>
              <a:t>Champions- </a:t>
            </a:r>
            <a:r>
              <a:rPr lang="en-US" sz="1200" smtClean="0"/>
              <a:t>Staff Education</a:t>
            </a:r>
            <a:endParaRPr lang="en-US" dirty="0"/>
          </a:p>
        </p:txBody>
      </p:sp>
      <p:pic>
        <p:nvPicPr>
          <p:cNvPr id="5" name="Content Placeholder 4">
            <a:extLst>
              <a:ext uri="{FF2B5EF4-FFF2-40B4-BE49-F238E27FC236}">
                <a16:creationId xmlns:a16="http://schemas.microsoft.com/office/drawing/2014/main" id="{77E56704-CF1C-41C0-85A4-070F29FA9950}"/>
              </a:ext>
            </a:extLst>
          </p:cNvPr>
          <p:cNvPicPr>
            <a:picLocks noGrp="1" noChangeAspect="1"/>
          </p:cNvPicPr>
          <p:nvPr>
            <p:ph idx="1"/>
          </p:nvPr>
        </p:nvPicPr>
        <p:blipFill>
          <a:blip r:embed="rId2"/>
          <a:stretch>
            <a:fillRect/>
          </a:stretch>
        </p:blipFill>
        <p:spPr>
          <a:xfrm>
            <a:off x="101601" y="1422401"/>
            <a:ext cx="9042400" cy="4683760"/>
          </a:xfrm>
          <a:prstGeom prst="rect">
            <a:avLst/>
          </a:prstGeom>
        </p:spPr>
      </p:pic>
      <p:sp>
        <p:nvSpPr>
          <p:cNvPr id="4" name="Slide Number Placeholder 3">
            <a:extLst>
              <a:ext uri="{FF2B5EF4-FFF2-40B4-BE49-F238E27FC236}">
                <a16:creationId xmlns:a16="http://schemas.microsoft.com/office/drawing/2014/main" id="{3194FD38-0166-407E-91AB-20E45E41B550}"/>
              </a:ext>
            </a:extLst>
          </p:cNvPr>
          <p:cNvSpPr>
            <a:spLocks noGrp="1"/>
          </p:cNvSpPr>
          <p:nvPr>
            <p:ph type="sldNum" sz="quarter" idx="10"/>
          </p:nvPr>
        </p:nvSpPr>
        <p:spPr/>
        <p:txBody>
          <a:bodyPr/>
          <a:lstStyle/>
          <a:p>
            <a:pPr>
              <a:defRPr/>
            </a:pPr>
            <a:fld id="{2648F246-DDF5-2C46-9F22-E8E4A8544297}" type="slidenum">
              <a:rPr lang="en-US" smtClean="0"/>
              <a:pPr>
                <a:defRPr/>
              </a:pPr>
              <a:t>14</a:t>
            </a:fld>
            <a:endParaRPr lang="en-US" dirty="0"/>
          </a:p>
        </p:txBody>
      </p:sp>
    </p:spTree>
    <p:extLst>
      <p:ext uri="{BB962C8B-B14F-4D97-AF65-F5344CB8AC3E}">
        <p14:creationId xmlns:p14="http://schemas.microsoft.com/office/powerpoint/2010/main" val="37486883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Effects of Improvement</a:t>
            </a:r>
          </a:p>
        </p:txBody>
      </p:sp>
      <p:sp>
        <p:nvSpPr>
          <p:cNvPr id="3" name="Content Placeholder 2"/>
          <p:cNvSpPr>
            <a:spLocks noGrp="1"/>
          </p:cNvSpPr>
          <p:nvPr>
            <p:ph idx="1"/>
          </p:nvPr>
        </p:nvSpPr>
        <p:spPr>
          <a:xfrm>
            <a:off x="142875" y="1514475"/>
            <a:ext cx="8310563" cy="4429125"/>
          </a:xfrm>
        </p:spPr>
        <p:txBody>
          <a:bodyPr/>
          <a:lstStyle/>
          <a:p>
            <a:r>
              <a:rPr lang="en-US" dirty="0">
                <a:latin typeface="Arial" panose="020B0604020202020204" pitchFamily="34" charset="0"/>
                <a:cs typeface="Arial" panose="020B0604020202020204" pitchFamily="34" charset="0"/>
              </a:rPr>
              <a:t>Sepsis RN’s reviewed 3,100 charts and had 1,100 nurse encounters. They attended 66 code blues &amp; rapid responses to facilitate lab draws and fluid boluses. They also presented at 12 staff meetings including interdisciplinary colleagues of respiratory therapists and lab services.</a:t>
            </a:r>
          </a:p>
          <a:p>
            <a:r>
              <a:rPr lang="en-US" dirty="0">
                <a:latin typeface="Arial" panose="020B0604020202020204" pitchFamily="34" charset="0"/>
                <a:cs typeface="Arial" panose="020B0604020202020204" pitchFamily="34" charset="0"/>
              </a:rPr>
              <a:t>Sepsis RNs created a fun interactive game to help understand Sepsis (sepsis </a:t>
            </a:r>
            <a:r>
              <a:rPr lang="en-US" dirty="0" err="1">
                <a:latin typeface="Arial" panose="020B0604020202020204" pitchFamily="34" charset="0"/>
                <a:cs typeface="Arial" panose="020B0604020202020204" pitchFamily="34" charset="0"/>
              </a:rPr>
              <a:t>Jepardody</a:t>
            </a:r>
            <a:r>
              <a:rPr lang="en-US" dirty="0">
                <a:latin typeface="Arial" panose="020B0604020202020204" pitchFamily="34" charset="0"/>
                <a:cs typeface="Arial" panose="020B0604020202020204" pitchFamily="34" charset="0"/>
              </a:rPr>
              <a:t> </a:t>
            </a:r>
            <a:r>
              <a:rPr lang="en-US" dirty="0"/>
              <a:t>https://www.uclahealth.org/sepsis/)</a:t>
            </a:r>
          </a:p>
          <a:p>
            <a:endParaRPr lang="en-US" dirty="0"/>
          </a:p>
        </p:txBody>
      </p:sp>
      <p:sp>
        <p:nvSpPr>
          <p:cNvPr id="4" name="Slide Number Placeholder 3"/>
          <p:cNvSpPr>
            <a:spLocks noGrp="1"/>
          </p:cNvSpPr>
          <p:nvPr>
            <p:ph type="sldNum" sz="quarter" idx="10"/>
          </p:nvPr>
        </p:nvSpPr>
        <p:spPr/>
        <p:txBody>
          <a:bodyPr/>
          <a:lstStyle/>
          <a:p>
            <a:pPr>
              <a:defRPr/>
            </a:pPr>
            <a:fld id="{2648F246-DDF5-2C46-9F22-E8E4A8544297}" type="slidenum">
              <a:rPr lang="en-US" smtClean="0"/>
              <a:pPr>
                <a:defRPr/>
              </a:pPr>
              <a:t>15</a:t>
            </a:fld>
            <a:endParaRPr lang="en-US" dirty="0"/>
          </a:p>
        </p:txBody>
      </p:sp>
    </p:spTree>
    <p:extLst>
      <p:ext uri="{BB962C8B-B14F-4D97-AF65-F5344CB8AC3E}">
        <p14:creationId xmlns:p14="http://schemas.microsoft.com/office/powerpoint/2010/main" val="41860292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Effects of Improvement</a:t>
            </a:r>
          </a:p>
        </p:txBody>
      </p:sp>
      <p:sp>
        <p:nvSpPr>
          <p:cNvPr id="3" name="Content Placeholder 2"/>
          <p:cNvSpPr>
            <a:spLocks noGrp="1"/>
          </p:cNvSpPr>
          <p:nvPr>
            <p:ph idx="1"/>
          </p:nvPr>
        </p:nvSpPr>
        <p:spPr>
          <a:xfrm>
            <a:off x="200025" y="1628775"/>
            <a:ext cx="8253413" cy="4314825"/>
          </a:xfrm>
        </p:spPr>
        <p:txBody>
          <a:bodyPr/>
          <a:lstStyle/>
          <a:p>
            <a:pPr marL="0" indent="0">
              <a:buNone/>
            </a:pPr>
            <a:r>
              <a:rPr lang="en-US" dirty="0">
                <a:latin typeface="Arial" panose="020B0604020202020204" pitchFamily="34" charset="0"/>
                <a:cs typeface="Arial" panose="020B0604020202020204" pitchFamily="34" charset="0"/>
              </a:rPr>
              <a:t>The CNS mentored nurse champions were instrumental in educating their colleagues in instituting a new sepsis screening tool. Champions presented fall out cases at the monthly meeting. Took part in unit staff meeting and rounds to encourage peer to peer education.</a:t>
            </a:r>
          </a:p>
          <a:p>
            <a:endParaRPr lang="en-US" dirty="0"/>
          </a:p>
        </p:txBody>
      </p:sp>
      <p:sp>
        <p:nvSpPr>
          <p:cNvPr id="4" name="Slide Number Placeholder 3"/>
          <p:cNvSpPr>
            <a:spLocks noGrp="1"/>
          </p:cNvSpPr>
          <p:nvPr>
            <p:ph type="sldNum" sz="quarter" idx="10"/>
          </p:nvPr>
        </p:nvSpPr>
        <p:spPr/>
        <p:txBody>
          <a:bodyPr/>
          <a:lstStyle/>
          <a:p>
            <a:pPr>
              <a:defRPr/>
            </a:pPr>
            <a:fld id="{2648F246-DDF5-2C46-9F22-E8E4A8544297}" type="slidenum">
              <a:rPr lang="en-US" smtClean="0"/>
              <a:pPr>
                <a:defRPr/>
              </a:pPr>
              <a:t>16</a:t>
            </a:fld>
            <a:endParaRPr lang="en-US" dirty="0"/>
          </a:p>
        </p:txBody>
      </p:sp>
    </p:spTree>
    <p:extLst>
      <p:ext uri="{BB962C8B-B14F-4D97-AF65-F5344CB8AC3E}">
        <p14:creationId xmlns:p14="http://schemas.microsoft.com/office/powerpoint/2010/main" val="24325712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Effects of Improvement</a:t>
            </a:r>
          </a:p>
        </p:txBody>
      </p:sp>
      <p:sp>
        <p:nvSpPr>
          <p:cNvPr id="3" name="Content Placeholder 2"/>
          <p:cNvSpPr>
            <a:spLocks noGrp="1"/>
          </p:cNvSpPr>
          <p:nvPr>
            <p:ph idx="1"/>
          </p:nvPr>
        </p:nvSpPr>
        <p:spPr>
          <a:xfrm>
            <a:off x="185737" y="1402080"/>
            <a:ext cx="8887143" cy="4541521"/>
          </a:xfrm>
        </p:spPr>
        <p:txBody>
          <a:bodyPr/>
          <a:lstStyle/>
          <a:p>
            <a:pPr marL="0" indent="0">
              <a:buNone/>
            </a:pPr>
            <a:r>
              <a:rPr lang="en-US" dirty="0"/>
              <a:t>With the assistance of the unit champions &amp; Sepsis RNs, mortality from Severe Sepsis was reduced to zero at on point, 2018.  Septic Shock mortality decreased down to 20% in the same year. ( Orange- Septic Shock) ( Green- Severe Sepsis)</a:t>
            </a:r>
          </a:p>
          <a:p>
            <a:pPr marL="0" indent="0">
              <a:buNone/>
            </a:pPr>
            <a:endParaRPr lang="en-US" dirty="0"/>
          </a:p>
          <a:p>
            <a:endParaRPr lang="en-US" dirty="0"/>
          </a:p>
        </p:txBody>
      </p:sp>
      <p:sp>
        <p:nvSpPr>
          <p:cNvPr id="4" name="Slide Number Placeholder 3"/>
          <p:cNvSpPr>
            <a:spLocks noGrp="1"/>
          </p:cNvSpPr>
          <p:nvPr>
            <p:ph type="sldNum" sz="quarter" idx="10"/>
          </p:nvPr>
        </p:nvSpPr>
        <p:spPr/>
        <p:txBody>
          <a:bodyPr/>
          <a:lstStyle/>
          <a:p>
            <a:pPr>
              <a:defRPr/>
            </a:pPr>
            <a:fld id="{2648F246-DDF5-2C46-9F22-E8E4A8544297}" type="slidenum">
              <a:rPr lang="en-US" smtClean="0"/>
              <a:pPr>
                <a:defRPr/>
              </a:pPr>
              <a:t>17</a:t>
            </a:fld>
            <a:endParaRPr lang="en-US" dirty="0"/>
          </a:p>
        </p:txBody>
      </p:sp>
      <p:pic>
        <p:nvPicPr>
          <p:cNvPr id="5" name="Picture 4"/>
          <p:cNvPicPr>
            <a:picLocks noChangeAspect="1"/>
          </p:cNvPicPr>
          <p:nvPr/>
        </p:nvPicPr>
        <p:blipFill>
          <a:blip r:embed="rId2"/>
          <a:stretch>
            <a:fillRect/>
          </a:stretch>
        </p:blipFill>
        <p:spPr>
          <a:xfrm>
            <a:off x="0" y="2974976"/>
            <a:ext cx="9144000" cy="3128963"/>
          </a:xfrm>
          <a:prstGeom prst="rect">
            <a:avLst/>
          </a:prstGeom>
        </p:spPr>
      </p:pic>
    </p:spTree>
    <p:extLst>
      <p:ext uri="{BB962C8B-B14F-4D97-AF65-F5344CB8AC3E}">
        <p14:creationId xmlns:p14="http://schemas.microsoft.com/office/powerpoint/2010/main" val="23985852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Future Efforts</a:t>
            </a:r>
          </a:p>
        </p:txBody>
      </p:sp>
      <p:sp>
        <p:nvSpPr>
          <p:cNvPr id="4" name="Slide Number Placeholder 3"/>
          <p:cNvSpPr>
            <a:spLocks noGrp="1"/>
          </p:cNvSpPr>
          <p:nvPr>
            <p:ph type="sldNum" sz="quarter" idx="10"/>
          </p:nvPr>
        </p:nvSpPr>
        <p:spPr/>
        <p:txBody>
          <a:bodyPr/>
          <a:lstStyle/>
          <a:p>
            <a:pPr>
              <a:defRPr/>
            </a:pPr>
            <a:fld id="{2648F246-DDF5-2C46-9F22-E8E4A8544297}" type="slidenum">
              <a:rPr lang="en-US" smtClean="0"/>
              <a:pPr>
                <a:defRPr/>
              </a:pPr>
              <a:t>18</a:t>
            </a:fld>
            <a:endParaRPr lang="en-US" dirty="0"/>
          </a:p>
        </p:txBody>
      </p:sp>
      <p:sp>
        <p:nvSpPr>
          <p:cNvPr id="6" name="Content Placeholder 5"/>
          <p:cNvSpPr>
            <a:spLocks noGrp="1"/>
          </p:cNvSpPr>
          <p:nvPr>
            <p:ph idx="1"/>
          </p:nvPr>
        </p:nvSpPr>
        <p:spPr/>
        <p:txBody>
          <a:bodyPr/>
          <a:lstStyle/>
          <a:p>
            <a:pPr marL="0" indent="0">
              <a:buNone/>
            </a:pPr>
            <a:r>
              <a:rPr lang="en-US" dirty="0"/>
              <a:t>We no longer have a Sepsis RN but are coordinating a Code Sepsis. The team would include : Physician, Critical Care RN, Respiratory Therapist, Pharmacist (to deliver 1st Antibiotics) and lab on stand by</a:t>
            </a:r>
          </a:p>
          <a:p>
            <a:pPr marL="0" indent="0">
              <a:buNone/>
            </a:pPr>
            <a:r>
              <a:rPr lang="en-US" dirty="0"/>
              <a:t>Go live date around April 2019</a:t>
            </a:r>
          </a:p>
        </p:txBody>
      </p:sp>
    </p:spTree>
    <p:extLst>
      <p:ext uri="{BB962C8B-B14F-4D97-AF65-F5344CB8AC3E}">
        <p14:creationId xmlns:p14="http://schemas.microsoft.com/office/powerpoint/2010/main" val="27140015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3" name="Content Placeholder 2"/>
          <p:cNvSpPr>
            <a:spLocks noGrp="1"/>
          </p:cNvSpPr>
          <p:nvPr>
            <p:ph idx="1"/>
          </p:nvPr>
        </p:nvSpPr>
        <p:spPr>
          <a:xfrm>
            <a:off x="396241" y="1598613"/>
            <a:ext cx="8057198" cy="4487227"/>
          </a:xfrm>
        </p:spPr>
        <p:txBody>
          <a:bodyPr/>
          <a:lstStyle/>
          <a:p>
            <a:r>
              <a:rPr lang="en-US" dirty="0"/>
              <a:t>CNSs take part in an organization projects which have implications on system projects that focus on patient outcomes</a:t>
            </a:r>
          </a:p>
          <a:p>
            <a:r>
              <a:rPr lang="en-US" dirty="0"/>
              <a:t>As clinicians we do small projects like my presentation on a daily basis</a:t>
            </a:r>
          </a:p>
          <a:p>
            <a:r>
              <a:rPr lang="en-US" dirty="0"/>
              <a:t>My mentorship is assisting with sustainability in reducing mortality</a:t>
            </a:r>
          </a:p>
          <a:p>
            <a:pPr marL="0" indent="0">
              <a:buNone/>
            </a:pPr>
            <a:r>
              <a:rPr lang="en-US" dirty="0"/>
              <a:t>Thank you</a:t>
            </a:r>
            <a:r>
              <a:rPr lang="en-US" dirty="0">
                <a:sym typeface="Wingdings" panose="05000000000000000000" pitchFamily="2" charset="2"/>
              </a:rPr>
              <a:t></a:t>
            </a:r>
            <a:endParaRPr lang="en-US" dirty="0"/>
          </a:p>
        </p:txBody>
      </p:sp>
      <p:sp>
        <p:nvSpPr>
          <p:cNvPr id="4" name="Slide Number Placeholder 3"/>
          <p:cNvSpPr>
            <a:spLocks noGrp="1"/>
          </p:cNvSpPr>
          <p:nvPr>
            <p:ph type="sldNum" sz="quarter" idx="10"/>
          </p:nvPr>
        </p:nvSpPr>
        <p:spPr/>
        <p:txBody>
          <a:bodyPr/>
          <a:lstStyle/>
          <a:p>
            <a:pPr>
              <a:defRPr/>
            </a:pPr>
            <a:fld id="{2648F246-DDF5-2C46-9F22-E8E4A8544297}" type="slidenum">
              <a:rPr lang="en-US" smtClean="0"/>
              <a:pPr>
                <a:defRPr/>
              </a:pPr>
              <a:t>19</a:t>
            </a:fld>
            <a:endParaRPr lang="en-US" dirty="0"/>
          </a:p>
        </p:txBody>
      </p:sp>
    </p:spTree>
    <p:extLst>
      <p:ext uri="{BB962C8B-B14F-4D97-AF65-F5344CB8AC3E}">
        <p14:creationId xmlns:p14="http://schemas.microsoft.com/office/powerpoint/2010/main" val="33501054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defRPr/>
            </a:pPr>
            <a:r>
              <a:rPr lang="en-US" dirty="0">
                <a:cs typeface="+mj-cs"/>
              </a:rPr>
              <a:t>Disclosure</a:t>
            </a:r>
          </a:p>
        </p:txBody>
      </p:sp>
      <p:sp>
        <p:nvSpPr>
          <p:cNvPr id="2" name="Content Placeholder 1"/>
          <p:cNvSpPr>
            <a:spLocks noGrp="1"/>
          </p:cNvSpPr>
          <p:nvPr>
            <p:ph idx="1"/>
          </p:nvPr>
        </p:nvSpPr>
        <p:spPr/>
        <p:txBody>
          <a:bodyPr/>
          <a:lstStyle/>
          <a:p>
            <a:pPr marL="0" indent="0">
              <a:buNone/>
            </a:pPr>
            <a:r>
              <a:rPr lang="en-US" dirty="0">
                <a:solidFill>
                  <a:schemeClr val="accent1">
                    <a:lumMod val="75000"/>
                  </a:schemeClr>
                </a:solidFill>
                <a:latin typeface="+mj-lt"/>
              </a:rPr>
              <a:t>Nothing to disclose, no outside influences</a:t>
            </a:r>
          </a:p>
          <a:p>
            <a:pPr marL="0" indent="0">
              <a:buNone/>
            </a:pPr>
            <a:endParaRPr lang="en-US" dirty="0"/>
          </a:p>
        </p:txBody>
      </p:sp>
      <p:sp>
        <p:nvSpPr>
          <p:cNvPr id="6" name="Slide Number Placeholder 4"/>
          <p:cNvSpPr>
            <a:spLocks noGrp="1"/>
          </p:cNvSpPr>
          <p:nvPr>
            <p:ph type="sldNum" sz="quarter" idx="10"/>
          </p:nvPr>
        </p:nvSpPr>
        <p:spPr/>
        <p:txBody>
          <a:bodyPr/>
          <a:lstStyle/>
          <a:p>
            <a:pPr>
              <a:defRPr/>
            </a:pPr>
            <a:fld id="{12BB1F0C-4CB1-7A47-A6C5-294F33DF9032}" type="slidenum">
              <a:rPr lang="en-US"/>
              <a:pPr>
                <a:defRPr/>
              </a:pPr>
              <a:t>2</a:t>
            </a:fld>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Contact Information</a:t>
            </a:r>
          </a:p>
        </p:txBody>
      </p:sp>
      <p:sp>
        <p:nvSpPr>
          <p:cNvPr id="3" name="Content Placeholder 2"/>
          <p:cNvSpPr>
            <a:spLocks noGrp="1"/>
          </p:cNvSpPr>
          <p:nvPr>
            <p:ph idx="1"/>
          </p:nvPr>
        </p:nvSpPr>
        <p:spPr>
          <a:xfrm>
            <a:off x="228601" y="1262063"/>
            <a:ext cx="8224838" cy="4681537"/>
          </a:xfrm>
        </p:spPr>
        <p:txBody>
          <a:bodyPr/>
          <a:lstStyle/>
          <a:p>
            <a:pPr marL="0" indent="0">
              <a:buNone/>
            </a:pPr>
            <a:endParaRPr lang="en-US" dirty="0"/>
          </a:p>
          <a:p>
            <a:pPr marL="0" indent="0">
              <a:buNone/>
            </a:pPr>
            <a:endParaRPr lang="en-US" dirty="0"/>
          </a:p>
          <a:p>
            <a:pPr marL="0" indent="0">
              <a:buNone/>
            </a:pPr>
            <a:r>
              <a:rPr lang="en-US" dirty="0"/>
              <a:t>Mary Lawanson-Nichols RN, MSN, NP, CNS, CCRN</a:t>
            </a:r>
          </a:p>
          <a:p>
            <a:pPr marL="0" indent="0">
              <a:buNone/>
            </a:pPr>
            <a:r>
              <a:rPr lang="en-US" dirty="0"/>
              <a:t>Clinical Nurse Specialist, Critical Care &amp; Intermediate Care</a:t>
            </a:r>
          </a:p>
          <a:p>
            <a:pPr marL="0" indent="0">
              <a:buNone/>
            </a:pPr>
            <a:r>
              <a:rPr lang="en-US" dirty="0"/>
              <a:t>UCLA- Santa Monica Medical Center</a:t>
            </a:r>
          </a:p>
          <a:p>
            <a:pPr marL="0" indent="0">
              <a:buNone/>
            </a:pPr>
            <a:r>
              <a:rPr lang="en-US" dirty="0"/>
              <a:t>Office- 424-259-8281</a:t>
            </a:r>
          </a:p>
          <a:p>
            <a:pPr marL="0" indent="0">
              <a:buNone/>
            </a:pPr>
            <a:r>
              <a:rPr lang="en-US" dirty="0"/>
              <a:t>Email: </a:t>
            </a:r>
            <a:r>
              <a:rPr lang="en-US" u="sng" dirty="0">
                <a:solidFill>
                  <a:schemeClr val="tx1"/>
                </a:solidFill>
              </a:rPr>
              <a:t>Mlawanson@mednet.ucla.edu</a:t>
            </a:r>
            <a:endParaRPr lang="en-US" dirty="0">
              <a:solidFill>
                <a:schemeClr val="tx1"/>
              </a:solidFill>
            </a:endParaRPr>
          </a:p>
          <a:p>
            <a:pPr marL="0" indent="0">
              <a:buNone/>
            </a:pPr>
            <a:endParaRPr lang="en-US" dirty="0"/>
          </a:p>
        </p:txBody>
      </p:sp>
      <p:sp>
        <p:nvSpPr>
          <p:cNvPr id="4" name="Slide Number Placeholder 3"/>
          <p:cNvSpPr>
            <a:spLocks noGrp="1"/>
          </p:cNvSpPr>
          <p:nvPr>
            <p:ph type="sldNum" sz="quarter" idx="10"/>
          </p:nvPr>
        </p:nvSpPr>
        <p:spPr/>
        <p:txBody>
          <a:bodyPr/>
          <a:lstStyle/>
          <a:p>
            <a:pPr>
              <a:defRPr/>
            </a:pPr>
            <a:fld id="{2648F246-DDF5-2C46-9F22-E8E4A8544297}" type="slidenum">
              <a:rPr lang="en-US" smtClean="0"/>
              <a:pPr>
                <a:defRPr/>
              </a:pPr>
              <a:t>20</a:t>
            </a:fld>
            <a:endParaRPr lang="en-US" dirty="0"/>
          </a:p>
        </p:txBody>
      </p:sp>
    </p:spTree>
    <p:extLst>
      <p:ext uri="{BB962C8B-B14F-4D97-AF65-F5344CB8AC3E}">
        <p14:creationId xmlns:p14="http://schemas.microsoft.com/office/powerpoint/2010/main" val="4726003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Any Questions</a:t>
            </a:r>
          </a:p>
        </p:txBody>
      </p:sp>
      <p:pic>
        <p:nvPicPr>
          <p:cNvPr id="5" name="Content Placeholder 4"/>
          <p:cNvPicPr>
            <a:picLocks noGrp="1" noChangeAspect="1"/>
          </p:cNvPicPr>
          <p:nvPr>
            <p:ph idx="1"/>
          </p:nvPr>
        </p:nvPicPr>
        <p:blipFill>
          <a:blip r:embed="rId2"/>
          <a:stretch>
            <a:fillRect/>
          </a:stretch>
        </p:blipFill>
        <p:spPr>
          <a:xfrm>
            <a:off x="684213" y="1866105"/>
            <a:ext cx="2144712" cy="2863057"/>
          </a:xfrm>
          <a:prstGeom prst="rect">
            <a:avLst/>
          </a:prstGeom>
        </p:spPr>
      </p:pic>
      <p:sp>
        <p:nvSpPr>
          <p:cNvPr id="4" name="Slide Number Placeholder 3"/>
          <p:cNvSpPr>
            <a:spLocks noGrp="1"/>
          </p:cNvSpPr>
          <p:nvPr>
            <p:ph type="sldNum" sz="quarter" idx="10"/>
          </p:nvPr>
        </p:nvSpPr>
        <p:spPr/>
        <p:txBody>
          <a:bodyPr/>
          <a:lstStyle/>
          <a:p>
            <a:pPr>
              <a:defRPr/>
            </a:pPr>
            <a:fld id="{2648F246-DDF5-2C46-9F22-E8E4A8544297}" type="slidenum">
              <a:rPr lang="en-US" smtClean="0"/>
              <a:pPr>
                <a:defRPr/>
              </a:pPr>
              <a:t>21</a:t>
            </a:fld>
            <a:endParaRPr lang="en-US" dirty="0"/>
          </a:p>
        </p:txBody>
      </p:sp>
      <p:pic>
        <p:nvPicPr>
          <p:cNvPr id="6" name="Picture 5"/>
          <p:cNvPicPr>
            <a:picLocks noChangeAspect="1"/>
          </p:cNvPicPr>
          <p:nvPr/>
        </p:nvPicPr>
        <p:blipFill>
          <a:blip r:embed="rId3"/>
          <a:stretch>
            <a:fillRect/>
          </a:stretch>
        </p:blipFill>
        <p:spPr>
          <a:xfrm>
            <a:off x="3500439" y="1866105"/>
            <a:ext cx="3200400" cy="3491708"/>
          </a:xfrm>
          <a:prstGeom prst="rect">
            <a:avLst/>
          </a:prstGeom>
        </p:spPr>
      </p:pic>
      <p:pic>
        <p:nvPicPr>
          <p:cNvPr id="7" name="Picture 6"/>
          <p:cNvPicPr>
            <a:picLocks noChangeAspect="1"/>
          </p:cNvPicPr>
          <p:nvPr/>
        </p:nvPicPr>
        <p:blipFill>
          <a:blip r:embed="rId4"/>
          <a:stretch>
            <a:fillRect/>
          </a:stretch>
        </p:blipFill>
        <p:spPr>
          <a:xfrm>
            <a:off x="7083425" y="2295127"/>
            <a:ext cx="1517650" cy="2434036"/>
          </a:xfrm>
          <a:prstGeom prst="rect">
            <a:avLst/>
          </a:prstGeom>
        </p:spPr>
      </p:pic>
    </p:spTree>
    <p:extLst>
      <p:ext uri="{BB962C8B-B14F-4D97-AF65-F5344CB8AC3E}">
        <p14:creationId xmlns:p14="http://schemas.microsoft.com/office/powerpoint/2010/main" val="8748944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p>
        </p:txBody>
      </p:sp>
      <p:sp>
        <p:nvSpPr>
          <p:cNvPr id="4" name="Slide Number Placeholder 3"/>
          <p:cNvSpPr>
            <a:spLocks noGrp="1"/>
          </p:cNvSpPr>
          <p:nvPr>
            <p:ph type="sldNum" sz="quarter" idx="10"/>
          </p:nvPr>
        </p:nvSpPr>
        <p:spPr/>
        <p:txBody>
          <a:bodyPr/>
          <a:lstStyle/>
          <a:p>
            <a:pPr>
              <a:defRPr/>
            </a:pPr>
            <a:fld id="{2648F246-DDF5-2C46-9F22-E8E4A8544297}" type="slidenum">
              <a:rPr lang="en-US" smtClean="0"/>
              <a:pPr>
                <a:defRPr/>
              </a:pPr>
              <a:t>22</a:t>
            </a:fld>
            <a:endParaRPr lang="en-US" dirty="0"/>
          </a:p>
        </p:txBody>
      </p:sp>
      <p:sp>
        <p:nvSpPr>
          <p:cNvPr id="5" name="Content Placeholder 4"/>
          <p:cNvSpPr>
            <a:spLocks noGrp="1"/>
          </p:cNvSpPr>
          <p:nvPr>
            <p:ph idx="1"/>
          </p:nvPr>
        </p:nvSpPr>
        <p:spPr>
          <a:xfrm>
            <a:off x="114301" y="1514475"/>
            <a:ext cx="8339138" cy="4429125"/>
          </a:xfrm>
        </p:spPr>
        <p:txBody>
          <a:bodyPr/>
          <a:lstStyle/>
          <a:p>
            <a:r>
              <a:rPr lang="en-US" sz="1000" dirty="0"/>
              <a:t>1.Breckenridge </a:t>
            </a:r>
            <a:r>
              <a:rPr lang="en-US" sz="1000" dirty="0" err="1"/>
              <a:t>Sproat</a:t>
            </a:r>
            <a:r>
              <a:rPr lang="en-US" sz="1000" dirty="0"/>
              <a:t>, S. T., Throop, M. D., Raju, D., Murphy, et. al.,(2015). Building a Unit-Level Mentored Program to Sustain a Culture of Inquiry for Evidence-Based Practice. Clinical Nurse Specialist, 29(6), 329-337 </a:t>
            </a:r>
          </a:p>
          <a:p>
            <a:endParaRPr lang="en-US" sz="1000" dirty="0"/>
          </a:p>
          <a:p>
            <a:r>
              <a:rPr lang="en-US" sz="1000" dirty="0"/>
              <a:t>2.Dellinger RP et al. (2016), Surviving Sepsis Campaign: International Guidelines for management of severe sepsis and septic shock: 2012-2016.  Critical Care  Medicine. 41(2):580-637</a:t>
            </a:r>
          </a:p>
          <a:p>
            <a:endParaRPr lang="en-US" sz="1000" dirty="0"/>
          </a:p>
          <a:p>
            <a:r>
              <a:rPr lang="en-US" sz="1000" dirty="0"/>
              <a:t>3.Fernandez Moure, J., Pascual, J. L., Martin, N. R., Rodgers, H., &amp; Kaplan, L. J. (2018). Emergency Response Teams In and Outside of Medicine - Structurally Crafted To Be Worlds Apart. Journal of Trauma and Acute Care Surgery, </a:t>
            </a:r>
            <a:r>
              <a:rPr lang="en-US" sz="1000" dirty="0" err="1"/>
              <a:t>doi</a:t>
            </a:r>
            <a:r>
              <a:rPr lang="en-US" sz="1000" dirty="0"/>
              <a:t>: 10.1097/TA.0000000000002073. [</a:t>
            </a:r>
            <a:r>
              <a:rPr lang="en-US" sz="1000" dirty="0" err="1"/>
              <a:t>Epub</a:t>
            </a:r>
            <a:r>
              <a:rPr lang="en-US" sz="1000" dirty="0"/>
              <a:t> ahead of print]  </a:t>
            </a:r>
          </a:p>
          <a:p>
            <a:endParaRPr lang="en-US" sz="1000" dirty="0"/>
          </a:p>
          <a:p>
            <a:r>
              <a:rPr lang="en-US" sz="1000" dirty="0"/>
              <a:t> 4. </a:t>
            </a:r>
            <a:r>
              <a:rPr lang="en-US" sz="1000" dirty="0" err="1"/>
              <a:t>Gauer</a:t>
            </a:r>
            <a:r>
              <a:rPr lang="en-US" sz="1000" dirty="0"/>
              <a:t>, (2013)  Early Recognition and Management of Sepsis in Adults: The First Six Hours.  American Family Physician. 88(1):44-53</a:t>
            </a:r>
          </a:p>
          <a:p>
            <a:endParaRPr lang="en-US" sz="1000" dirty="0"/>
          </a:p>
        </p:txBody>
      </p:sp>
    </p:spTree>
    <p:extLst>
      <p:ext uri="{BB962C8B-B14F-4D97-AF65-F5344CB8AC3E}">
        <p14:creationId xmlns:p14="http://schemas.microsoft.com/office/powerpoint/2010/main" val="2481802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p>
        </p:txBody>
      </p:sp>
      <p:sp>
        <p:nvSpPr>
          <p:cNvPr id="3" name="Content Placeholder 2"/>
          <p:cNvSpPr>
            <a:spLocks noGrp="1"/>
          </p:cNvSpPr>
          <p:nvPr>
            <p:ph idx="1"/>
          </p:nvPr>
        </p:nvSpPr>
        <p:spPr>
          <a:xfrm>
            <a:off x="185738" y="1500187"/>
            <a:ext cx="8423275" cy="4657725"/>
          </a:xfrm>
        </p:spPr>
        <p:txBody>
          <a:bodyPr/>
          <a:lstStyle/>
          <a:p>
            <a:r>
              <a:rPr lang="en-US" sz="1000" dirty="0"/>
              <a:t> </a:t>
            </a:r>
            <a:r>
              <a:rPr lang="en-US" sz="1000" dirty="0">
                <a:latin typeface="Arial" panose="020B0604020202020204" pitchFamily="34" charset="0"/>
                <a:cs typeface="Arial" panose="020B0604020202020204" pitchFamily="34" charset="0"/>
              </a:rPr>
              <a:t>5. Jones, S. L., Ashton, C. M., </a:t>
            </a:r>
            <a:r>
              <a:rPr lang="en-US" sz="1000" dirty="0" err="1">
                <a:latin typeface="Arial" panose="020B0604020202020204" pitchFamily="34" charset="0"/>
                <a:cs typeface="Arial" panose="020B0604020202020204" pitchFamily="34" charset="0"/>
              </a:rPr>
              <a:t>Kiehne</a:t>
            </a:r>
            <a:r>
              <a:rPr lang="en-US" sz="1000" dirty="0">
                <a:latin typeface="Arial" panose="020B0604020202020204" pitchFamily="34" charset="0"/>
                <a:cs typeface="Arial" panose="020B0604020202020204" pitchFamily="34" charset="0"/>
              </a:rPr>
              <a:t>, L., et. al.,. (2015). Reductions in Sepsis Mortality and Costs After Design and Implementation of a Nurse-Based Early Recognition and Response Program</a:t>
            </a:r>
            <a:r>
              <a:rPr lang="en-US" sz="1000" i="1" dirty="0">
                <a:latin typeface="Arial" panose="020B0604020202020204" pitchFamily="34" charset="0"/>
                <a:cs typeface="Arial" panose="020B0604020202020204" pitchFamily="34" charset="0"/>
              </a:rPr>
              <a:t>. The joint commission journal on quality and patient safety</a:t>
            </a:r>
            <a:r>
              <a:rPr lang="en-US" sz="1000" dirty="0">
                <a:latin typeface="Arial" panose="020B0604020202020204" pitchFamily="34" charset="0"/>
                <a:cs typeface="Arial" panose="020B0604020202020204" pitchFamily="34" charset="0"/>
              </a:rPr>
              <a:t>, 41(11), 483-491</a:t>
            </a:r>
          </a:p>
          <a:p>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6. </a:t>
            </a:r>
            <a:r>
              <a:rPr lang="en-US" sz="1000" dirty="0" err="1">
                <a:latin typeface="Arial" panose="020B0604020202020204" pitchFamily="34" charset="0"/>
                <a:cs typeface="Arial" panose="020B0604020202020204" pitchFamily="34" charset="0"/>
              </a:rPr>
              <a:t>Kliger</a:t>
            </a:r>
            <a:r>
              <a:rPr lang="en-US" sz="1000" dirty="0">
                <a:latin typeface="Arial" panose="020B0604020202020204" pitchFamily="34" charset="0"/>
                <a:cs typeface="Arial" panose="020B0604020202020204" pitchFamily="34" charset="0"/>
              </a:rPr>
              <a:t>, J., Singer, S. J., Hoffman, F. H. (2015). Using the integrated nurse leadership program to reduce sepsis mortality. </a:t>
            </a:r>
            <a:r>
              <a:rPr lang="en-US" sz="1000" i="1" dirty="0">
                <a:latin typeface="Arial" panose="020B0604020202020204" pitchFamily="34" charset="0"/>
                <a:cs typeface="Arial" panose="020B0604020202020204" pitchFamily="34" charset="0"/>
              </a:rPr>
              <a:t>The Joint Commission Journal on Quality and Patient Safety</a:t>
            </a:r>
            <a:r>
              <a:rPr lang="en-US" sz="1000" dirty="0">
                <a:latin typeface="Arial" panose="020B0604020202020204" pitchFamily="34" charset="0"/>
                <a:cs typeface="Arial" panose="020B0604020202020204" pitchFamily="34" charset="0"/>
              </a:rPr>
              <a:t>, 41(6), 264-272</a:t>
            </a:r>
          </a:p>
          <a:p>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7. </a:t>
            </a:r>
            <a:r>
              <a:rPr lang="en-US" sz="1000" dirty="0" err="1">
                <a:latin typeface="Arial" panose="020B0604020202020204" pitchFamily="34" charset="0"/>
                <a:cs typeface="Arial" panose="020B0604020202020204" pitchFamily="34" charset="0"/>
              </a:rPr>
              <a:t>Roney</a:t>
            </a:r>
            <a:r>
              <a:rPr lang="en-US" sz="1000" dirty="0">
                <a:latin typeface="Arial" panose="020B0604020202020204" pitchFamily="34" charset="0"/>
                <a:cs typeface="Arial" panose="020B0604020202020204" pitchFamily="34" charset="0"/>
              </a:rPr>
              <a:t>, J. K., Whitley, B. E., Maples, J. C., </a:t>
            </a:r>
            <a:r>
              <a:rPr lang="en-US" sz="1000" dirty="0" err="1">
                <a:latin typeface="Arial" panose="020B0604020202020204" pitchFamily="34" charset="0"/>
                <a:cs typeface="Arial" panose="020B0604020202020204" pitchFamily="34" charset="0"/>
              </a:rPr>
              <a:t>Futrell</a:t>
            </a:r>
            <a:r>
              <a:rPr lang="en-US" sz="1000" dirty="0">
                <a:latin typeface="Arial" panose="020B0604020202020204" pitchFamily="34" charset="0"/>
                <a:cs typeface="Arial" panose="020B0604020202020204" pitchFamily="34" charset="0"/>
              </a:rPr>
              <a:t>, L. S., </a:t>
            </a:r>
            <a:r>
              <a:rPr lang="en-US" sz="1000" dirty="0" err="1">
                <a:latin typeface="Arial" panose="020B0604020202020204" pitchFamily="34" charset="0"/>
                <a:cs typeface="Arial" panose="020B0604020202020204" pitchFamily="34" charset="0"/>
              </a:rPr>
              <a:t>Stunkard</a:t>
            </a:r>
            <a:r>
              <a:rPr lang="en-US" sz="1000" dirty="0">
                <a:latin typeface="Arial" panose="020B0604020202020204" pitchFamily="34" charset="0"/>
                <a:cs typeface="Arial" panose="020B0604020202020204" pitchFamily="34" charset="0"/>
              </a:rPr>
              <a:t>, K. A., &amp; Long, J. D. (2015). Modified early warning scoring (MEWS): evaluating the evidence for tool inclusion of sepsis screening criteria and impact on mortality and failure to rescue. </a:t>
            </a:r>
            <a:r>
              <a:rPr lang="en-US" sz="1000" i="1" dirty="0">
                <a:latin typeface="Arial" panose="020B0604020202020204" pitchFamily="34" charset="0"/>
                <a:cs typeface="Arial" panose="020B0604020202020204" pitchFamily="34" charset="0"/>
              </a:rPr>
              <a:t>Journal of Clinical Nursing</a:t>
            </a:r>
            <a:r>
              <a:rPr lang="en-US" sz="1000" dirty="0">
                <a:latin typeface="Arial" panose="020B0604020202020204" pitchFamily="34" charset="0"/>
                <a:cs typeface="Arial" panose="020B0604020202020204" pitchFamily="34" charset="0"/>
              </a:rPr>
              <a:t>, 24(23-24), 3343-3354</a:t>
            </a:r>
          </a:p>
          <a:p>
            <a:endParaRPr lang="en-US" sz="1000" dirty="0"/>
          </a:p>
          <a:p>
            <a:pPr marL="0" indent="0">
              <a:buNone/>
            </a:pPr>
            <a:r>
              <a:rPr lang="en-US" sz="1000" dirty="0"/>
              <a:t>8. </a:t>
            </a:r>
            <a:r>
              <a:rPr lang="en-US" sz="1000" dirty="0" err="1"/>
              <a:t>Delp,S</a:t>
            </a:r>
            <a:r>
              <a:rPr lang="en-US" sz="1000" dirty="0"/>
              <a:t>., </a:t>
            </a:r>
            <a:r>
              <a:rPr lang="en-US" sz="1000" dirty="0" err="1"/>
              <a:t>Ward,C</a:t>
            </a:r>
            <a:r>
              <a:rPr lang="en-US" sz="1000" dirty="0"/>
              <a:t>., Altice, N.,(2016). “Spheres of influence, Clinical nurse specialists Sparking economic impact, innovative practice”, </a:t>
            </a:r>
            <a:r>
              <a:rPr lang="en-US" sz="1000" i="1" dirty="0"/>
              <a:t>Nursing management, 47(6)p.30-37</a:t>
            </a:r>
            <a:endParaRPr lang="en-US" sz="1000" dirty="0"/>
          </a:p>
        </p:txBody>
      </p:sp>
      <p:sp>
        <p:nvSpPr>
          <p:cNvPr id="4" name="Slide Number Placeholder 3"/>
          <p:cNvSpPr>
            <a:spLocks noGrp="1"/>
          </p:cNvSpPr>
          <p:nvPr>
            <p:ph type="sldNum" sz="quarter" idx="10"/>
          </p:nvPr>
        </p:nvSpPr>
        <p:spPr/>
        <p:txBody>
          <a:bodyPr/>
          <a:lstStyle/>
          <a:p>
            <a:pPr>
              <a:defRPr/>
            </a:pPr>
            <a:fld id="{2648F246-DDF5-2C46-9F22-E8E4A8544297}" type="slidenum">
              <a:rPr lang="en-US" smtClean="0"/>
              <a:pPr>
                <a:defRPr/>
              </a:pPr>
              <a:t>23</a:t>
            </a:fld>
            <a:endParaRPr lang="en-US" dirty="0"/>
          </a:p>
        </p:txBody>
      </p:sp>
    </p:spTree>
    <p:extLst>
      <p:ext uri="{BB962C8B-B14F-4D97-AF65-F5344CB8AC3E}">
        <p14:creationId xmlns:p14="http://schemas.microsoft.com/office/powerpoint/2010/main" val="641879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UCLA Medical Center, Santa Monica</a:t>
            </a:r>
          </a:p>
        </p:txBody>
      </p:sp>
      <p:sp>
        <p:nvSpPr>
          <p:cNvPr id="3" name="Content Placeholder 2"/>
          <p:cNvSpPr>
            <a:spLocks noGrp="1"/>
          </p:cNvSpPr>
          <p:nvPr>
            <p:ph sz="half" idx="1"/>
          </p:nvPr>
        </p:nvSpPr>
        <p:spPr>
          <a:xfrm>
            <a:off x="684212" y="1598613"/>
            <a:ext cx="5129731" cy="4344987"/>
          </a:xfrm>
        </p:spPr>
        <p:txBody>
          <a:bodyPr/>
          <a:lstStyle/>
          <a:p>
            <a:pPr marL="0" lvl="1" indent="0">
              <a:lnSpc>
                <a:spcPts val="2000"/>
              </a:lnSpc>
              <a:spcBef>
                <a:spcPts val="0"/>
              </a:spcBef>
              <a:spcAft>
                <a:spcPts val="1200"/>
              </a:spcAft>
              <a:buNone/>
            </a:pPr>
            <a:r>
              <a:rPr lang="en-US" sz="1800" dirty="0">
                <a:solidFill>
                  <a:schemeClr val="accent1"/>
                </a:solidFill>
              </a:rPr>
              <a:t>The BirthPlace, Santa Monica</a:t>
            </a:r>
          </a:p>
          <a:p>
            <a:pPr marL="210312" lvl="2" indent="-192024">
              <a:lnSpc>
                <a:spcPts val="1800"/>
              </a:lnSpc>
              <a:spcBef>
                <a:spcPts val="0"/>
              </a:spcBef>
              <a:spcAft>
                <a:spcPts val="1200"/>
              </a:spcAft>
            </a:pPr>
            <a:r>
              <a:rPr lang="en-US" sz="1600" dirty="0">
                <a:solidFill>
                  <a:srgbClr val="000000"/>
                </a:solidFill>
              </a:rPr>
              <a:t>Comprehensive maternity services to help expectant parents be ready for their new arrivals.</a:t>
            </a:r>
          </a:p>
          <a:p>
            <a:pPr marL="210312" lvl="2" indent="-192024">
              <a:lnSpc>
                <a:spcPts val="1800"/>
              </a:lnSpc>
              <a:spcBef>
                <a:spcPts val="0"/>
              </a:spcBef>
              <a:spcAft>
                <a:spcPts val="1200"/>
              </a:spcAft>
            </a:pPr>
            <a:r>
              <a:rPr lang="en-US" sz="1600" dirty="0">
                <a:solidFill>
                  <a:srgbClr val="000000"/>
                </a:solidFill>
              </a:rPr>
              <a:t>Comfortable, home-like LDR rooms</a:t>
            </a:r>
          </a:p>
          <a:p>
            <a:pPr marL="210312" lvl="2" indent="-192024">
              <a:lnSpc>
                <a:spcPts val="1800"/>
              </a:lnSpc>
              <a:spcBef>
                <a:spcPts val="0"/>
              </a:spcBef>
              <a:spcAft>
                <a:spcPts val="1200"/>
              </a:spcAft>
            </a:pPr>
            <a:r>
              <a:rPr lang="en-US" sz="1600" dirty="0">
                <a:solidFill>
                  <a:srgbClr val="000000"/>
                </a:solidFill>
              </a:rPr>
              <a:t>Laborist Program</a:t>
            </a:r>
          </a:p>
          <a:p>
            <a:pPr marL="210312" lvl="2" indent="-192024">
              <a:lnSpc>
                <a:spcPts val="1800"/>
              </a:lnSpc>
              <a:spcBef>
                <a:spcPts val="0"/>
              </a:spcBef>
              <a:spcAft>
                <a:spcPts val="1200"/>
              </a:spcAft>
            </a:pPr>
            <a:r>
              <a:rPr lang="en-US" sz="1600" dirty="0">
                <a:solidFill>
                  <a:srgbClr val="000000"/>
                </a:solidFill>
              </a:rPr>
              <a:t>16-bassinet Neonatal Intensive Care Unit</a:t>
            </a:r>
          </a:p>
          <a:p>
            <a:pPr marL="0" lvl="1" indent="0">
              <a:lnSpc>
                <a:spcPts val="2000"/>
              </a:lnSpc>
              <a:spcBef>
                <a:spcPts val="0"/>
              </a:spcBef>
              <a:spcAft>
                <a:spcPts val="1200"/>
              </a:spcAft>
              <a:buNone/>
            </a:pPr>
            <a:r>
              <a:rPr lang="en-US" sz="1800" dirty="0">
                <a:solidFill>
                  <a:schemeClr val="accent1"/>
                </a:solidFill>
              </a:rPr>
              <a:t>Expanded pediatric services</a:t>
            </a:r>
          </a:p>
          <a:p>
            <a:pPr marL="210312" lvl="2" indent="-192024">
              <a:lnSpc>
                <a:spcPts val="1800"/>
              </a:lnSpc>
              <a:spcBef>
                <a:spcPts val="0"/>
              </a:spcBef>
              <a:spcAft>
                <a:spcPts val="1200"/>
              </a:spcAft>
            </a:pPr>
            <a:r>
              <a:rPr lang="en-US" sz="1600" dirty="0">
                <a:solidFill>
                  <a:srgbClr val="000000"/>
                </a:solidFill>
              </a:rPr>
              <a:t>25-bed Pediatric Unit — the only inpatient pediatric unit in Santa Monica</a:t>
            </a:r>
          </a:p>
          <a:p>
            <a:pPr marL="210312" lvl="2" indent="-192024">
              <a:lnSpc>
                <a:spcPts val="1800"/>
              </a:lnSpc>
              <a:spcBef>
                <a:spcPts val="0"/>
              </a:spcBef>
              <a:spcAft>
                <a:spcPts val="1200"/>
              </a:spcAft>
            </a:pPr>
            <a:r>
              <a:rPr lang="en-US" sz="1600" dirty="0">
                <a:solidFill>
                  <a:srgbClr val="000000"/>
                </a:solidFill>
              </a:rPr>
              <a:t>Operates as a unit of Mattel Children’s Hospital UCLA</a:t>
            </a:r>
          </a:p>
          <a:p>
            <a:pPr marL="210312" lvl="2" indent="-192024">
              <a:lnSpc>
                <a:spcPts val="1800"/>
              </a:lnSpc>
              <a:spcBef>
                <a:spcPts val="0"/>
              </a:spcBef>
              <a:spcAft>
                <a:spcPts val="1200"/>
              </a:spcAft>
            </a:pPr>
            <a:r>
              <a:rPr lang="en-US" sz="1600" dirty="0">
                <a:solidFill>
                  <a:srgbClr val="000000"/>
                </a:solidFill>
              </a:rPr>
              <a:t>Teen Cancer Center</a:t>
            </a:r>
          </a:p>
        </p:txBody>
      </p:sp>
      <p:sp>
        <p:nvSpPr>
          <p:cNvPr id="5" name="Slide Number Placeholder 4"/>
          <p:cNvSpPr>
            <a:spLocks noGrp="1"/>
          </p:cNvSpPr>
          <p:nvPr>
            <p:ph type="sldNum" sz="quarter" idx="10"/>
          </p:nvPr>
        </p:nvSpPr>
        <p:spPr/>
        <p:txBody>
          <a:bodyPr/>
          <a:lstStyle/>
          <a:p>
            <a:pPr>
              <a:defRPr/>
            </a:pPr>
            <a:fld id="{0D130B07-FD0D-6547-B94D-1A52E3C2845D}" type="slidenum">
              <a:rPr lang="en-US" smtClean="0"/>
              <a:pPr>
                <a:defRPr/>
              </a:pPr>
              <a:t>24</a:t>
            </a:fld>
            <a:endParaRPr lang="en-US" dirty="0"/>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11332" y="1371600"/>
            <a:ext cx="3132667" cy="2032618"/>
          </a:xfrm>
          <a:prstGeom prst="rect">
            <a:avLst/>
          </a:prstGeom>
        </p:spPr>
      </p:pic>
      <p:pic>
        <p:nvPicPr>
          <p:cNvPr id="6" name="Picture 17" descr="UCLA_105_lowerres"/>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011332" y="3498687"/>
            <a:ext cx="3132667" cy="26782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Rectangle 8"/>
          <p:cNvSpPr>
            <a:spLocks noChangeArrowheads="1"/>
          </p:cNvSpPr>
          <p:nvPr/>
        </p:nvSpPr>
        <p:spPr bwMode="auto">
          <a:xfrm>
            <a:off x="0" y="0"/>
            <a:ext cx="9144000" cy="6858000"/>
          </a:xfrm>
          <a:prstGeom prst="rect">
            <a:avLst/>
          </a:prstGeom>
          <a:solidFill>
            <a:srgbClr val="2B70A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i="1" dirty="0"/>
          </a:p>
        </p:txBody>
      </p:sp>
      <p:pic>
        <p:nvPicPr>
          <p:cNvPr id="9" name="Picture 10" descr="UCLA_H_RGB_REV_NEW.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06438" y="2709863"/>
            <a:ext cx="3362325" cy="720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715416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Objectives</a:t>
            </a:r>
          </a:p>
        </p:txBody>
      </p:sp>
      <p:sp>
        <p:nvSpPr>
          <p:cNvPr id="4" name="Content Placeholder 3"/>
          <p:cNvSpPr>
            <a:spLocks noGrp="1"/>
          </p:cNvSpPr>
          <p:nvPr>
            <p:ph sz="half" idx="2"/>
          </p:nvPr>
        </p:nvSpPr>
        <p:spPr>
          <a:xfrm>
            <a:off x="130629" y="1548883"/>
            <a:ext cx="8781596" cy="4394718"/>
          </a:xfrm>
        </p:spPr>
        <p:txBody>
          <a:bodyPr/>
          <a:lstStyle/>
          <a:p>
            <a:pPr marL="0" indent="0">
              <a:lnSpc>
                <a:spcPct val="100000"/>
              </a:lnSpc>
              <a:buNone/>
            </a:pPr>
            <a:r>
              <a:rPr lang="en-US" sz="2400" dirty="0">
                <a:solidFill>
                  <a:schemeClr val="accent1">
                    <a:lumMod val="75000"/>
                  </a:schemeClr>
                </a:solidFill>
                <a:latin typeface="+mj-lt"/>
              </a:rPr>
              <a:t>At the conclusion of this session, the participants will be able to:</a:t>
            </a:r>
          </a:p>
          <a:p>
            <a:pPr>
              <a:lnSpc>
                <a:spcPct val="100000"/>
              </a:lnSpc>
            </a:pPr>
            <a:r>
              <a:rPr lang="en-US" sz="2400" dirty="0">
                <a:solidFill>
                  <a:schemeClr val="accent1">
                    <a:lumMod val="75000"/>
                  </a:schemeClr>
                </a:solidFill>
                <a:latin typeface="+mj-lt"/>
              </a:rPr>
              <a:t>Identify mentoring skills by the Clinical Nurse Specialist</a:t>
            </a:r>
          </a:p>
          <a:p>
            <a:pPr>
              <a:lnSpc>
                <a:spcPct val="100000"/>
              </a:lnSpc>
            </a:pPr>
            <a:r>
              <a:rPr lang="en-US" sz="2400" dirty="0">
                <a:solidFill>
                  <a:schemeClr val="accent1">
                    <a:lumMod val="75000"/>
                  </a:schemeClr>
                </a:solidFill>
                <a:latin typeface="+mj-lt"/>
              </a:rPr>
              <a:t>Describe interventions to assist staff nurses to become leaders in their unit</a:t>
            </a:r>
          </a:p>
          <a:p>
            <a:pPr>
              <a:lnSpc>
                <a:spcPct val="100000"/>
              </a:lnSpc>
            </a:pPr>
            <a:r>
              <a:rPr lang="en-US" sz="2400" dirty="0">
                <a:solidFill>
                  <a:schemeClr val="accent1">
                    <a:lumMod val="75000"/>
                  </a:schemeClr>
                </a:solidFill>
                <a:latin typeface="+mj-lt"/>
              </a:rPr>
              <a:t>Examine staff influences to decrease mortality in Severe Sepsis/ Septic Shock patients</a:t>
            </a:r>
          </a:p>
          <a:p>
            <a:pPr>
              <a:lnSpc>
                <a:spcPct val="100000"/>
              </a:lnSpc>
            </a:pPr>
            <a:endParaRPr lang="en-US" sz="2400" dirty="0">
              <a:solidFill>
                <a:schemeClr val="accent1">
                  <a:lumMod val="75000"/>
                </a:schemeClr>
              </a:solidFill>
              <a:latin typeface="+mj-lt"/>
            </a:endParaRPr>
          </a:p>
          <a:p>
            <a:pPr marL="0" indent="0">
              <a:buNone/>
            </a:pPr>
            <a:endParaRPr lang="en-US" dirty="0"/>
          </a:p>
        </p:txBody>
      </p:sp>
      <p:sp>
        <p:nvSpPr>
          <p:cNvPr id="5" name="Slide Number Placeholder 4"/>
          <p:cNvSpPr>
            <a:spLocks noGrp="1"/>
          </p:cNvSpPr>
          <p:nvPr>
            <p:ph type="sldNum" sz="quarter" idx="10"/>
          </p:nvPr>
        </p:nvSpPr>
        <p:spPr/>
        <p:txBody>
          <a:bodyPr/>
          <a:lstStyle/>
          <a:p>
            <a:pPr>
              <a:defRPr/>
            </a:pPr>
            <a:fld id="{0D130B07-FD0D-6547-B94D-1A52E3C2845D}" type="slidenum">
              <a:rPr lang="en-US" smtClean="0"/>
              <a:pPr>
                <a:defRPr/>
              </a:pPr>
              <a:t>3</a:t>
            </a:fld>
            <a:endParaRPr lang="en-US" dirty="0"/>
          </a:p>
        </p:txBody>
      </p:sp>
    </p:spTree>
    <p:extLst>
      <p:ext uri="{BB962C8B-B14F-4D97-AF65-F5344CB8AC3E}">
        <p14:creationId xmlns:p14="http://schemas.microsoft.com/office/powerpoint/2010/main" val="37337351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4502" y="1629423"/>
            <a:ext cx="2547723" cy="2547723"/>
          </a:xfrm>
          <a:prstGeom prst="rect">
            <a:avLst/>
          </a:prstGeom>
        </p:spPr>
      </p:pic>
      <p:sp>
        <p:nvSpPr>
          <p:cNvPr id="2" name="Title 1"/>
          <p:cNvSpPr>
            <a:spLocks noGrp="1"/>
          </p:cNvSpPr>
          <p:nvPr>
            <p:ph type="title"/>
          </p:nvPr>
        </p:nvSpPr>
        <p:spPr/>
        <p:txBody>
          <a:bodyPr/>
          <a:lstStyle/>
          <a:p>
            <a:r>
              <a:rPr lang="en-US" dirty="0"/>
              <a:t>UCLA Health</a:t>
            </a:r>
          </a:p>
        </p:txBody>
      </p:sp>
      <p:sp>
        <p:nvSpPr>
          <p:cNvPr id="4" name="Slide Number Placeholder 3"/>
          <p:cNvSpPr>
            <a:spLocks noGrp="1"/>
          </p:cNvSpPr>
          <p:nvPr>
            <p:ph type="sldNum" sz="quarter" idx="10"/>
          </p:nvPr>
        </p:nvSpPr>
        <p:spPr/>
        <p:txBody>
          <a:bodyPr/>
          <a:lstStyle/>
          <a:p>
            <a:pPr>
              <a:defRPr/>
            </a:pPr>
            <a:fld id="{2648F246-DDF5-2C46-9F22-E8E4A8544297}" type="slidenum">
              <a:rPr lang="en-US" smtClean="0"/>
              <a:pPr>
                <a:defRPr/>
              </a:pPr>
              <a:t>4</a:t>
            </a:fld>
            <a:endParaRPr lang="en-US" dirty="0"/>
          </a:p>
        </p:txBody>
      </p:sp>
      <p:sp>
        <p:nvSpPr>
          <p:cNvPr id="5" name="Rectangle 3"/>
          <p:cNvSpPr txBox="1">
            <a:spLocks noChangeArrowheads="1"/>
          </p:cNvSpPr>
          <p:nvPr/>
        </p:nvSpPr>
        <p:spPr bwMode="auto">
          <a:xfrm>
            <a:off x="342901" y="1669616"/>
            <a:ext cx="8529638" cy="261872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marL="176213" indent="-176213" algn="l" rtl="0" eaLnBrk="0" fontAlgn="base" hangingPunct="0">
              <a:lnSpc>
                <a:spcPts val="2800"/>
              </a:lnSpc>
              <a:spcBef>
                <a:spcPct val="0"/>
              </a:spcBef>
              <a:spcAft>
                <a:spcPct val="30000"/>
              </a:spcAft>
              <a:buChar char="•"/>
              <a:defRPr sz="2400">
                <a:solidFill>
                  <a:schemeClr val="accent1"/>
                </a:solidFill>
                <a:latin typeface="+mn-lt"/>
                <a:ea typeface="+mn-ea"/>
                <a:cs typeface="ＭＳ Ｐゴシック" charset="0"/>
              </a:defRPr>
            </a:lvl1pPr>
            <a:lvl2pPr marL="514350" indent="-114300" algn="l" rtl="0" eaLnBrk="0" fontAlgn="base" hangingPunct="0">
              <a:lnSpc>
                <a:spcPts val="2200"/>
              </a:lnSpc>
              <a:spcBef>
                <a:spcPct val="10000"/>
              </a:spcBef>
              <a:spcAft>
                <a:spcPct val="30000"/>
              </a:spcAft>
              <a:buSzPct val="80000"/>
              <a:buChar char="•"/>
              <a:defRPr sz="2000">
                <a:solidFill>
                  <a:schemeClr val="tx1"/>
                </a:solidFill>
                <a:latin typeface="+mn-lt"/>
                <a:ea typeface="+mn-ea"/>
                <a:cs typeface="ＭＳ Ｐゴシック" charset="0"/>
              </a:defRPr>
            </a:lvl2pPr>
            <a:lvl3pPr marL="855663" indent="-117475" algn="l" rtl="0" eaLnBrk="0" fontAlgn="base" hangingPunct="0">
              <a:lnSpc>
                <a:spcPts val="2000"/>
              </a:lnSpc>
              <a:spcBef>
                <a:spcPct val="10000"/>
              </a:spcBef>
              <a:spcAft>
                <a:spcPct val="30000"/>
              </a:spcAft>
              <a:buSzPct val="80000"/>
              <a:buChar char="•"/>
              <a:defRPr>
                <a:solidFill>
                  <a:schemeClr val="accent2"/>
                </a:solidFill>
                <a:latin typeface="+mn-lt"/>
                <a:ea typeface="+mn-ea"/>
                <a:cs typeface="ＭＳ Ｐゴシック" charset="0"/>
              </a:defRPr>
            </a:lvl3pPr>
            <a:lvl4pPr marL="1200150" indent="-114300" algn="l" rtl="0" eaLnBrk="0" fontAlgn="base" hangingPunct="0">
              <a:lnSpc>
                <a:spcPts val="1800"/>
              </a:lnSpc>
              <a:spcBef>
                <a:spcPct val="10000"/>
              </a:spcBef>
              <a:spcAft>
                <a:spcPct val="30000"/>
              </a:spcAft>
              <a:buSzPct val="80000"/>
              <a:buChar char="•"/>
              <a:defRPr sz="1600">
                <a:solidFill>
                  <a:schemeClr val="accent2"/>
                </a:solidFill>
                <a:latin typeface="+mn-lt"/>
                <a:ea typeface="+mn-ea"/>
                <a:cs typeface="ＭＳ Ｐゴシック" charset="0"/>
              </a:defRPr>
            </a:lvl4pPr>
            <a:lvl5pPr marL="1543050" indent="-114300" algn="l" rtl="0" eaLnBrk="0" fontAlgn="base" hangingPunct="0">
              <a:lnSpc>
                <a:spcPts val="1600"/>
              </a:lnSpc>
              <a:spcBef>
                <a:spcPct val="10000"/>
              </a:spcBef>
              <a:spcAft>
                <a:spcPct val="30000"/>
              </a:spcAft>
              <a:buSzPct val="80000"/>
              <a:buChar char="•"/>
              <a:defRPr sz="1400">
                <a:solidFill>
                  <a:schemeClr val="accent2"/>
                </a:solidFill>
                <a:latin typeface="+mn-lt"/>
                <a:ea typeface="+mn-ea"/>
                <a:cs typeface="ＭＳ Ｐゴシック" charset="0"/>
              </a:defRPr>
            </a:lvl5pPr>
            <a:lvl6pPr marL="2000250" indent="-114300" algn="l" rtl="0" fontAlgn="base">
              <a:lnSpc>
                <a:spcPts val="1600"/>
              </a:lnSpc>
              <a:spcBef>
                <a:spcPct val="10000"/>
              </a:spcBef>
              <a:spcAft>
                <a:spcPct val="30000"/>
              </a:spcAft>
              <a:buSzPct val="80000"/>
              <a:buChar char="•"/>
              <a:defRPr sz="1400">
                <a:solidFill>
                  <a:schemeClr val="accent2"/>
                </a:solidFill>
                <a:latin typeface="+mn-lt"/>
                <a:ea typeface="+mn-ea"/>
              </a:defRPr>
            </a:lvl6pPr>
            <a:lvl7pPr marL="2457450" indent="-114300" algn="l" rtl="0" fontAlgn="base">
              <a:lnSpc>
                <a:spcPts val="1600"/>
              </a:lnSpc>
              <a:spcBef>
                <a:spcPct val="10000"/>
              </a:spcBef>
              <a:spcAft>
                <a:spcPct val="30000"/>
              </a:spcAft>
              <a:buSzPct val="80000"/>
              <a:buChar char="•"/>
              <a:defRPr sz="1400">
                <a:solidFill>
                  <a:schemeClr val="accent2"/>
                </a:solidFill>
                <a:latin typeface="+mn-lt"/>
                <a:ea typeface="+mn-ea"/>
              </a:defRPr>
            </a:lvl7pPr>
            <a:lvl8pPr marL="2914650" indent="-114300" algn="l" rtl="0" fontAlgn="base">
              <a:lnSpc>
                <a:spcPts val="1600"/>
              </a:lnSpc>
              <a:spcBef>
                <a:spcPct val="10000"/>
              </a:spcBef>
              <a:spcAft>
                <a:spcPct val="30000"/>
              </a:spcAft>
              <a:buSzPct val="80000"/>
              <a:buChar char="•"/>
              <a:defRPr sz="1400">
                <a:solidFill>
                  <a:schemeClr val="accent2"/>
                </a:solidFill>
                <a:latin typeface="+mn-lt"/>
                <a:ea typeface="+mn-ea"/>
              </a:defRPr>
            </a:lvl8pPr>
            <a:lvl9pPr marL="3371850" indent="-114300" algn="l" rtl="0" fontAlgn="base">
              <a:lnSpc>
                <a:spcPts val="1600"/>
              </a:lnSpc>
              <a:spcBef>
                <a:spcPct val="10000"/>
              </a:spcBef>
              <a:spcAft>
                <a:spcPct val="30000"/>
              </a:spcAft>
              <a:buSzPct val="80000"/>
              <a:buChar char="•"/>
              <a:defRPr sz="1400">
                <a:solidFill>
                  <a:schemeClr val="accent2"/>
                </a:solidFill>
                <a:latin typeface="+mn-lt"/>
                <a:ea typeface="+mn-ea"/>
              </a:defRPr>
            </a:lvl9pPr>
          </a:lstStyle>
          <a:p>
            <a:pPr marL="0" indent="0" eaLnBrk="1" hangingPunct="1">
              <a:lnSpc>
                <a:spcPct val="100000"/>
              </a:lnSpc>
              <a:buFontTx/>
              <a:buNone/>
            </a:pPr>
            <a:r>
              <a:rPr lang="en-US" dirty="0">
                <a:solidFill>
                  <a:schemeClr val="accent1">
                    <a:lumMod val="75000"/>
                  </a:schemeClr>
                </a:solidFill>
                <a:latin typeface="+mj-lt"/>
              </a:rPr>
              <a:t>Hospitals:</a:t>
            </a:r>
            <a:endParaRPr lang="en-US" b="1" dirty="0">
              <a:solidFill>
                <a:schemeClr val="accent1">
                  <a:lumMod val="75000"/>
                </a:schemeClr>
              </a:solidFill>
              <a:latin typeface="+mj-lt"/>
            </a:endParaRPr>
          </a:p>
          <a:p>
            <a:pPr marL="320040" lvl="1" eaLnBrk="1" hangingPunct="1">
              <a:lnSpc>
                <a:spcPct val="100000"/>
              </a:lnSpc>
              <a:spcBef>
                <a:spcPts val="0"/>
              </a:spcBef>
              <a:spcAft>
                <a:spcPts val="600"/>
              </a:spcAft>
            </a:pPr>
            <a:r>
              <a:rPr lang="en-US" sz="1800" dirty="0">
                <a:latin typeface="+mj-lt"/>
              </a:rPr>
              <a:t>Ronald Reagan UCLA Medical Center</a:t>
            </a:r>
          </a:p>
          <a:p>
            <a:pPr marL="320040" lvl="1" eaLnBrk="1" hangingPunct="1">
              <a:lnSpc>
                <a:spcPct val="100000"/>
              </a:lnSpc>
              <a:spcBef>
                <a:spcPts val="0"/>
              </a:spcBef>
              <a:spcAft>
                <a:spcPts val="600"/>
              </a:spcAft>
            </a:pPr>
            <a:r>
              <a:rPr lang="it-IT" sz="1800" dirty="0">
                <a:latin typeface="+mj-lt"/>
              </a:rPr>
              <a:t>UCLA Medical Center, Santa Monica</a:t>
            </a:r>
            <a:endParaRPr lang="en-US" sz="1800" dirty="0">
              <a:latin typeface="+mj-lt"/>
            </a:endParaRPr>
          </a:p>
          <a:p>
            <a:pPr marL="320040" lvl="1" eaLnBrk="1" hangingPunct="1">
              <a:lnSpc>
                <a:spcPct val="100000"/>
              </a:lnSpc>
              <a:spcBef>
                <a:spcPts val="0"/>
              </a:spcBef>
              <a:spcAft>
                <a:spcPts val="600"/>
              </a:spcAft>
            </a:pPr>
            <a:r>
              <a:rPr lang="en-US" sz="1800" dirty="0">
                <a:latin typeface="+mj-lt"/>
              </a:rPr>
              <a:t>UCLA Mattel Children’</a:t>
            </a:r>
            <a:r>
              <a:rPr lang="en-US" altLang="ja-JP" sz="1800" dirty="0">
                <a:latin typeface="+mj-lt"/>
              </a:rPr>
              <a:t>s Hospital</a:t>
            </a:r>
          </a:p>
          <a:p>
            <a:pPr marL="320040" lvl="1" eaLnBrk="1" hangingPunct="1">
              <a:lnSpc>
                <a:spcPct val="100000"/>
              </a:lnSpc>
              <a:spcBef>
                <a:spcPts val="0"/>
              </a:spcBef>
              <a:spcAft>
                <a:spcPts val="600"/>
              </a:spcAft>
            </a:pPr>
            <a:r>
              <a:rPr lang="en-US" sz="1800" dirty="0">
                <a:latin typeface="+mj-lt"/>
              </a:rPr>
              <a:t>Stewart and Lynda Resnick Neuropsychiatric Hospital</a:t>
            </a:r>
          </a:p>
          <a:p>
            <a:pPr marL="320040" lvl="1" eaLnBrk="1" hangingPunct="1">
              <a:lnSpc>
                <a:spcPct val="100000"/>
              </a:lnSpc>
              <a:spcBef>
                <a:spcPts val="0"/>
              </a:spcBef>
              <a:spcAft>
                <a:spcPts val="600"/>
              </a:spcAft>
            </a:pPr>
            <a:r>
              <a:rPr lang="en-US" sz="1800" dirty="0">
                <a:latin typeface="+mj-lt"/>
              </a:rPr>
              <a:t>California Rehabilitation Institute</a:t>
            </a:r>
          </a:p>
          <a:p>
            <a:pPr marL="0" indent="0" eaLnBrk="1" hangingPunct="1">
              <a:buFontTx/>
              <a:buNone/>
            </a:pPr>
            <a:endParaRPr lang="en-US" dirty="0">
              <a:solidFill>
                <a:schemeClr val="tx1"/>
              </a:solidFill>
              <a:latin typeface="Times" charset="0"/>
            </a:endParaRPr>
          </a:p>
        </p:txBody>
      </p:sp>
      <p:pic>
        <p:nvPicPr>
          <p:cNvPr id="15" name="Picture 14" descr="p7-image1.jpg"/>
          <p:cNvPicPr>
            <a:picLocks noChangeAspect="1"/>
          </p:cNvPicPr>
          <p:nvPr/>
        </p:nvPicPr>
        <p:blipFill>
          <a:blip r:embed="rId4"/>
          <a:srcRect l="-185" t="2196" b="1351"/>
          <a:stretch>
            <a:fillRect/>
          </a:stretch>
        </p:blipFill>
        <p:spPr>
          <a:xfrm>
            <a:off x="6115050" y="4584699"/>
            <a:ext cx="3028950" cy="1584325"/>
          </a:xfrm>
          <a:prstGeom prst="rect">
            <a:avLst/>
          </a:prstGeom>
        </p:spPr>
      </p:pic>
      <p:pic>
        <p:nvPicPr>
          <p:cNvPr id="20" name="Picture 19" descr="p7-image2.jpg"/>
          <p:cNvPicPr>
            <a:picLocks noChangeAspect="1"/>
          </p:cNvPicPr>
          <p:nvPr/>
        </p:nvPicPr>
        <p:blipFill>
          <a:blip r:embed="rId5"/>
          <a:srcRect b="3295"/>
          <a:stretch>
            <a:fillRect/>
          </a:stretch>
        </p:blipFill>
        <p:spPr>
          <a:xfrm>
            <a:off x="0" y="4584700"/>
            <a:ext cx="3009900" cy="1584325"/>
          </a:xfrm>
          <a:prstGeom prst="rect">
            <a:avLst/>
          </a:prstGeom>
        </p:spPr>
      </p:pic>
      <p:pic>
        <p:nvPicPr>
          <p:cNvPr id="21" name="Picture 20" descr="p7-image3.jpg"/>
          <p:cNvPicPr>
            <a:picLocks noChangeAspect="1"/>
          </p:cNvPicPr>
          <p:nvPr/>
        </p:nvPicPr>
        <p:blipFill>
          <a:blip r:embed="rId6"/>
          <a:srcRect b="3295"/>
          <a:stretch>
            <a:fillRect/>
          </a:stretch>
        </p:blipFill>
        <p:spPr>
          <a:xfrm>
            <a:off x="3057525" y="4584700"/>
            <a:ext cx="3009900" cy="1587499"/>
          </a:xfrm>
          <a:prstGeom prst="rect">
            <a:avLst/>
          </a:prstGeom>
        </p:spPr>
      </p:pic>
    </p:spTree>
    <p:extLst>
      <p:ext uri="{BB962C8B-B14F-4D97-AF65-F5344CB8AC3E}">
        <p14:creationId xmlns:p14="http://schemas.microsoft.com/office/powerpoint/2010/main" val="26286249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latin typeface="Times" charset="0"/>
              </a:rPr>
              <a:t>UCLA Medical Center, Santa Monica</a:t>
            </a:r>
            <a:endParaRPr lang="en-US" dirty="0"/>
          </a:p>
        </p:txBody>
      </p:sp>
      <p:sp>
        <p:nvSpPr>
          <p:cNvPr id="3" name="Content Placeholder 2"/>
          <p:cNvSpPr>
            <a:spLocks noGrp="1"/>
          </p:cNvSpPr>
          <p:nvPr>
            <p:ph sz="half" idx="2"/>
          </p:nvPr>
        </p:nvSpPr>
        <p:spPr/>
        <p:txBody>
          <a:bodyPr/>
          <a:lstStyle/>
          <a:p>
            <a:pPr marL="285750" lvl="1" indent="-285750" eaLnBrk="1" hangingPunct="1">
              <a:lnSpc>
                <a:spcPct val="100000"/>
              </a:lnSpc>
              <a:spcBef>
                <a:spcPts val="0"/>
              </a:spcBef>
              <a:spcAft>
                <a:spcPts val="1200"/>
              </a:spcAft>
            </a:pPr>
            <a:r>
              <a:rPr lang="en-US" sz="1800" dirty="0">
                <a:latin typeface="+mj-lt"/>
              </a:rPr>
              <a:t>A 260 bed facility</a:t>
            </a:r>
          </a:p>
          <a:p>
            <a:pPr marL="285750" lvl="1" indent="-285750" eaLnBrk="1" hangingPunct="1">
              <a:lnSpc>
                <a:spcPct val="100000"/>
              </a:lnSpc>
              <a:spcBef>
                <a:spcPts val="0"/>
              </a:spcBef>
              <a:spcAft>
                <a:spcPts val="1200"/>
              </a:spcAft>
            </a:pPr>
            <a:r>
              <a:rPr lang="en-US" sz="1800" dirty="0">
                <a:latin typeface="+mj-lt"/>
              </a:rPr>
              <a:t>Magnet Designated in 2016</a:t>
            </a:r>
          </a:p>
          <a:p>
            <a:pPr marL="285750" lvl="1" indent="-285750" eaLnBrk="1" hangingPunct="1">
              <a:lnSpc>
                <a:spcPct val="100000"/>
              </a:lnSpc>
              <a:spcBef>
                <a:spcPts val="0"/>
              </a:spcBef>
              <a:spcAft>
                <a:spcPts val="1200"/>
              </a:spcAft>
            </a:pPr>
            <a:r>
              <a:rPr lang="en-US" sz="1800" dirty="0">
                <a:latin typeface="+mj-lt"/>
              </a:rPr>
              <a:t>Provides a broad range of academic</a:t>
            </a:r>
            <a:br>
              <a:rPr lang="en-US" sz="1800" dirty="0">
                <a:latin typeface="+mj-lt"/>
              </a:rPr>
            </a:br>
            <a:r>
              <a:rPr lang="en-US" sz="1800" dirty="0">
                <a:latin typeface="+mj-lt"/>
              </a:rPr>
              <a:t>medical services in a convenient, accessible community setting</a:t>
            </a:r>
          </a:p>
          <a:p>
            <a:pPr marL="285750" lvl="1" indent="-285750" eaLnBrk="1" hangingPunct="1">
              <a:lnSpc>
                <a:spcPct val="100000"/>
              </a:lnSpc>
              <a:spcBef>
                <a:spcPts val="0"/>
              </a:spcBef>
              <a:spcAft>
                <a:spcPts val="1200"/>
              </a:spcAft>
            </a:pPr>
            <a:r>
              <a:rPr lang="en-US" sz="1800" dirty="0">
                <a:latin typeface="+mj-lt"/>
              </a:rPr>
              <a:t>Top Geriatrics services on the west coast</a:t>
            </a:r>
          </a:p>
          <a:p>
            <a:pPr marL="285750" lvl="1" indent="-285750" eaLnBrk="1" hangingPunct="1">
              <a:lnSpc>
                <a:spcPct val="100000"/>
              </a:lnSpc>
              <a:spcBef>
                <a:spcPts val="0"/>
              </a:spcBef>
              <a:spcAft>
                <a:spcPts val="1200"/>
              </a:spcAft>
            </a:pPr>
            <a:r>
              <a:rPr lang="en-US" sz="1800" dirty="0">
                <a:latin typeface="+mj-lt"/>
              </a:rPr>
              <a:t>Internationally known Rape Treatment Center and its Stuart House facility for child victims</a:t>
            </a:r>
          </a:p>
          <a:p>
            <a:pPr marL="285750" lvl="1" indent="-285750" eaLnBrk="1" hangingPunct="1">
              <a:lnSpc>
                <a:spcPct val="100000"/>
              </a:lnSpc>
              <a:spcBef>
                <a:spcPts val="0"/>
              </a:spcBef>
              <a:spcAft>
                <a:spcPts val="1200"/>
              </a:spcAft>
            </a:pPr>
            <a:r>
              <a:rPr lang="en-US" sz="1800" dirty="0">
                <a:latin typeface="+mj-lt"/>
              </a:rPr>
              <a:t>Solid Oncology services</a:t>
            </a:r>
          </a:p>
          <a:p>
            <a:pPr marL="285750" lvl="1" indent="-285750" eaLnBrk="1" hangingPunct="1">
              <a:lnSpc>
                <a:spcPct val="100000"/>
              </a:lnSpc>
              <a:spcBef>
                <a:spcPts val="0"/>
              </a:spcBef>
              <a:spcAft>
                <a:spcPts val="1200"/>
              </a:spcAft>
            </a:pPr>
            <a:r>
              <a:rPr lang="en-US" sz="1800" dirty="0">
                <a:latin typeface="+mj-lt"/>
              </a:rPr>
              <a:t>Orthopedic/spine surgery</a:t>
            </a:r>
          </a:p>
          <a:p>
            <a:endParaRPr lang="en-US" dirty="0"/>
          </a:p>
        </p:txBody>
      </p:sp>
      <p:sp>
        <p:nvSpPr>
          <p:cNvPr id="4" name="Slide Number Placeholder 3"/>
          <p:cNvSpPr>
            <a:spLocks noGrp="1"/>
          </p:cNvSpPr>
          <p:nvPr>
            <p:ph type="sldNum" sz="quarter" idx="10"/>
          </p:nvPr>
        </p:nvSpPr>
        <p:spPr/>
        <p:txBody>
          <a:bodyPr/>
          <a:lstStyle/>
          <a:p>
            <a:pPr>
              <a:defRPr/>
            </a:pPr>
            <a:fld id="{2648F246-DDF5-2C46-9F22-E8E4A8544297}" type="slidenum">
              <a:rPr lang="en-US" smtClean="0"/>
              <a:pPr>
                <a:defRPr/>
              </a:pPr>
              <a:t>5</a:t>
            </a:fld>
            <a:endParaRPr lang="en-US" dirty="0"/>
          </a:p>
        </p:txBody>
      </p:sp>
      <p:pic>
        <p:nvPicPr>
          <p:cNvPr id="6" name="Picture 5" descr="p29-image1.jpg"/>
          <p:cNvPicPr>
            <a:picLocks noChangeAspect="1"/>
          </p:cNvPicPr>
          <p:nvPr/>
        </p:nvPicPr>
        <p:blipFill>
          <a:blip r:embed="rId3"/>
          <a:srcRect t="395"/>
          <a:stretch>
            <a:fillRect/>
          </a:stretch>
        </p:blipFill>
        <p:spPr>
          <a:xfrm>
            <a:off x="0" y="1370806"/>
            <a:ext cx="4221018" cy="4800600"/>
          </a:xfrm>
          <a:prstGeom prst="rect">
            <a:avLst/>
          </a:prstGeom>
        </p:spPr>
      </p:pic>
    </p:spTree>
    <p:extLst>
      <p:ext uri="{BB962C8B-B14F-4D97-AF65-F5344CB8AC3E}">
        <p14:creationId xmlns:p14="http://schemas.microsoft.com/office/powerpoint/2010/main" val="32620516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r>
            <a:br>
              <a:rPr lang="en-US" dirty="0"/>
            </a:br>
            <a:r>
              <a:rPr lang="en-US" dirty="0"/>
              <a:t>Clinical Issue</a:t>
            </a:r>
          </a:p>
        </p:txBody>
      </p:sp>
      <p:sp>
        <p:nvSpPr>
          <p:cNvPr id="3" name="Content Placeholder 2"/>
          <p:cNvSpPr>
            <a:spLocks noGrp="1"/>
          </p:cNvSpPr>
          <p:nvPr>
            <p:ph idx="1"/>
          </p:nvPr>
        </p:nvSpPr>
        <p:spPr>
          <a:xfrm>
            <a:off x="0" y="1543049"/>
            <a:ext cx="8453437" cy="4635559"/>
          </a:xfrm>
        </p:spPr>
        <p:txBody>
          <a:bodyPr/>
          <a:lstStyle/>
          <a:p>
            <a:pPr marL="685800" indent="-685800">
              <a:buFont typeface="Arial" panose="020B0604020202020204" pitchFamily="34" charset="0"/>
              <a:buChar char="•"/>
            </a:pPr>
            <a:r>
              <a:rPr lang="en-US" dirty="0">
                <a:latin typeface="Arial" panose="020B0604020202020204" pitchFamily="34" charset="0"/>
                <a:cs typeface="Arial" panose="020B0604020202020204" pitchFamily="34" charset="0"/>
              </a:rPr>
              <a:t>1.5 million people per year are diagnosed with sepsis. 1/3 to 2/3 of sepsis patients nationwide will lose their life to this diagnosis (2, 5)</a:t>
            </a:r>
          </a:p>
          <a:p>
            <a:pPr marL="685800" indent="-685800">
              <a:buFont typeface="Arial" panose="020B0604020202020204" pitchFamily="34" charset="0"/>
              <a:buChar char="•"/>
            </a:pPr>
            <a:r>
              <a:rPr lang="en-US" dirty="0">
                <a:latin typeface="Arial" panose="020B0604020202020204" pitchFamily="34" charset="0"/>
                <a:cs typeface="Arial" panose="020B0604020202020204" pitchFamily="34" charset="0"/>
              </a:rPr>
              <a:t>Sepsis is the #1 cause of death among the hospital inpatients and the #1 reason for admission to the ICU (5)</a:t>
            </a:r>
          </a:p>
          <a:p>
            <a:pPr marL="685800" indent="-685800">
              <a:buFont typeface="Arial" panose="020B0604020202020204" pitchFamily="34" charset="0"/>
              <a:buChar char="•"/>
            </a:pPr>
            <a:r>
              <a:rPr lang="en-US" dirty="0">
                <a:latin typeface="Arial" panose="020B0604020202020204" pitchFamily="34" charset="0"/>
                <a:cs typeface="Arial" panose="020B0604020202020204" pitchFamily="34" charset="0"/>
              </a:rPr>
              <a:t>At UCLA- Santa Monica Medical Center, Severe Sepsis mortality in 2016 was at 13% and Septic Shock mortality was at 49%  per inpatient ICD codes</a:t>
            </a:r>
          </a:p>
          <a:p>
            <a:endParaRPr lang="en-US"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pPr>
              <a:defRPr/>
            </a:pPr>
            <a:fld id="{2648F246-DDF5-2C46-9F22-E8E4A8544297}" type="slidenum">
              <a:rPr lang="en-US" smtClean="0"/>
              <a:pPr>
                <a:defRPr/>
              </a:pPr>
              <a:t>6</a:t>
            </a:fld>
            <a:endParaRPr lang="en-US" dirty="0"/>
          </a:p>
        </p:txBody>
      </p:sp>
    </p:spTree>
    <p:extLst>
      <p:ext uri="{BB962C8B-B14F-4D97-AF65-F5344CB8AC3E}">
        <p14:creationId xmlns:p14="http://schemas.microsoft.com/office/powerpoint/2010/main" val="13709334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Spheres of Influence</a:t>
            </a:r>
          </a:p>
        </p:txBody>
      </p:sp>
      <p:sp>
        <p:nvSpPr>
          <p:cNvPr id="3" name="Content Placeholder 2"/>
          <p:cNvSpPr>
            <a:spLocks noGrp="1"/>
          </p:cNvSpPr>
          <p:nvPr>
            <p:ph idx="1"/>
          </p:nvPr>
        </p:nvSpPr>
        <p:spPr>
          <a:xfrm>
            <a:off x="171450" y="1457325"/>
            <a:ext cx="8446077" cy="4643437"/>
          </a:xfrm>
        </p:spPr>
        <p:txBody>
          <a:bodyPr/>
          <a:lstStyle/>
          <a:p>
            <a:pPr marL="0" lvl="0" indent="0" algn="just" defTabSz="457200" eaLnBrk="1" fontAlgn="auto" hangingPunct="1">
              <a:lnSpc>
                <a:spcPct val="100000"/>
              </a:lnSpc>
              <a:spcBef>
                <a:spcPct val="20000"/>
              </a:spcBef>
              <a:spcAft>
                <a:spcPts val="600"/>
              </a:spcAft>
              <a:buClr>
                <a:srgbClr val="4590B8"/>
              </a:buClr>
              <a:buSzPct val="92000"/>
              <a:buNone/>
            </a:pPr>
            <a:r>
              <a:rPr lang="en-US" b="1" dirty="0"/>
              <a:t>Patient sphere of influence: </a:t>
            </a:r>
            <a:r>
              <a:rPr lang="en-US" dirty="0"/>
              <a:t> </a:t>
            </a:r>
            <a:r>
              <a:rPr lang="en-US" sz="2200" dirty="0"/>
              <a:t>which is the critical focus of CNS practice, is clinical expertise directed toward managing patient outcomes to improve quality and provide cost-effective care</a:t>
            </a:r>
          </a:p>
          <a:p>
            <a:pPr marL="0" lvl="0" indent="0" algn="just" defTabSz="457200" eaLnBrk="1" fontAlgn="auto" hangingPunct="1">
              <a:lnSpc>
                <a:spcPct val="100000"/>
              </a:lnSpc>
              <a:spcBef>
                <a:spcPct val="20000"/>
              </a:spcBef>
              <a:spcAft>
                <a:spcPts val="600"/>
              </a:spcAft>
              <a:buClr>
                <a:srgbClr val="4590B8"/>
              </a:buClr>
              <a:buSzPct val="92000"/>
              <a:buNone/>
            </a:pPr>
            <a:r>
              <a:rPr lang="en-US" b="1" dirty="0"/>
              <a:t>Nurse sphere of influence: </a:t>
            </a:r>
            <a:r>
              <a:rPr lang="en-US" sz="2200" dirty="0"/>
              <a:t>The nurses/nursing practice sphere reflects how the CNS influences nursing activities and actions to improve patient outcomes. These activities can be achieved through education, policy development, and evidence-based practice</a:t>
            </a:r>
          </a:p>
          <a:p>
            <a:pPr marL="0" lvl="0" indent="0" algn="just" defTabSz="457200" eaLnBrk="1" fontAlgn="auto" hangingPunct="1">
              <a:lnSpc>
                <a:spcPct val="100000"/>
              </a:lnSpc>
              <a:spcBef>
                <a:spcPct val="20000"/>
              </a:spcBef>
              <a:spcAft>
                <a:spcPts val="600"/>
              </a:spcAft>
              <a:buClr>
                <a:srgbClr val="4590B8"/>
              </a:buClr>
              <a:buSzPct val="92000"/>
              <a:buNone/>
            </a:pPr>
            <a:r>
              <a:rPr lang="en-US" b="1" dirty="0"/>
              <a:t>Organization/system sphere of influence: </a:t>
            </a:r>
            <a:r>
              <a:rPr lang="en-US" sz="2200" dirty="0"/>
              <a:t>The organization/system sphere refers to hospital- or organization-wide changes brought about by the CNS that result in improved patient outcomes and cost-effectiveness (8)</a:t>
            </a:r>
          </a:p>
          <a:p>
            <a:pPr marL="0" lvl="0" indent="0" algn="just" defTabSz="457200" eaLnBrk="1" fontAlgn="auto" hangingPunct="1">
              <a:lnSpc>
                <a:spcPct val="100000"/>
              </a:lnSpc>
              <a:spcBef>
                <a:spcPct val="20000"/>
              </a:spcBef>
              <a:spcAft>
                <a:spcPts val="600"/>
              </a:spcAft>
              <a:buClr>
                <a:srgbClr val="4590B8"/>
              </a:buClr>
              <a:buSzPct val="92000"/>
              <a:buNone/>
            </a:pPr>
            <a:endParaRPr lang="en-US" b="1" dirty="0"/>
          </a:p>
          <a:p>
            <a:pPr marL="0" lvl="0" indent="0" algn="just" defTabSz="457200" eaLnBrk="1" fontAlgn="auto" hangingPunct="1">
              <a:lnSpc>
                <a:spcPct val="100000"/>
              </a:lnSpc>
              <a:spcBef>
                <a:spcPct val="20000"/>
              </a:spcBef>
              <a:spcAft>
                <a:spcPts val="600"/>
              </a:spcAft>
              <a:buClr>
                <a:srgbClr val="4590B8"/>
              </a:buClr>
              <a:buSzPct val="92000"/>
              <a:buNone/>
            </a:pPr>
            <a:endParaRPr lang="en-US" dirty="0"/>
          </a:p>
          <a:p>
            <a:pPr marL="0" lvl="0" indent="0" algn="just" defTabSz="457200" eaLnBrk="1" fontAlgn="auto" hangingPunct="1">
              <a:lnSpc>
                <a:spcPct val="100000"/>
              </a:lnSpc>
              <a:spcBef>
                <a:spcPct val="20000"/>
              </a:spcBef>
              <a:spcAft>
                <a:spcPts val="600"/>
              </a:spcAft>
              <a:buClr>
                <a:srgbClr val="4590B8"/>
              </a:buClr>
              <a:buSzPct val="92000"/>
              <a:buNone/>
            </a:pPr>
            <a:endParaRPr lang="en-US" dirty="0"/>
          </a:p>
        </p:txBody>
      </p:sp>
      <p:sp>
        <p:nvSpPr>
          <p:cNvPr id="4" name="Slide Number Placeholder 3"/>
          <p:cNvSpPr>
            <a:spLocks noGrp="1"/>
          </p:cNvSpPr>
          <p:nvPr>
            <p:ph type="sldNum" sz="quarter" idx="10"/>
          </p:nvPr>
        </p:nvSpPr>
        <p:spPr/>
        <p:txBody>
          <a:bodyPr/>
          <a:lstStyle/>
          <a:p>
            <a:pPr>
              <a:defRPr/>
            </a:pPr>
            <a:fld id="{2648F246-DDF5-2C46-9F22-E8E4A8544297}" type="slidenum">
              <a:rPr lang="en-US" smtClean="0"/>
              <a:pPr>
                <a:defRPr/>
              </a:pPr>
              <a:t>7</a:t>
            </a:fld>
            <a:endParaRPr lang="en-US" dirty="0"/>
          </a:p>
        </p:txBody>
      </p:sp>
    </p:spTree>
    <p:extLst>
      <p:ext uri="{BB962C8B-B14F-4D97-AF65-F5344CB8AC3E}">
        <p14:creationId xmlns:p14="http://schemas.microsoft.com/office/powerpoint/2010/main" val="19077633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Literature Review</a:t>
            </a:r>
          </a:p>
        </p:txBody>
      </p:sp>
      <p:sp>
        <p:nvSpPr>
          <p:cNvPr id="6" name="Content Placeholder 5"/>
          <p:cNvSpPr>
            <a:spLocks noGrp="1"/>
          </p:cNvSpPr>
          <p:nvPr>
            <p:ph idx="1"/>
          </p:nvPr>
        </p:nvSpPr>
        <p:spPr>
          <a:xfrm>
            <a:off x="185739" y="1514475"/>
            <a:ext cx="8267700" cy="4429125"/>
          </a:xfrm>
        </p:spPr>
        <p:txBody>
          <a:bodyPr/>
          <a:lstStyle/>
          <a:p>
            <a:pPr marL="571500" indent="-571500">
              <a:buFont typeface="Arial" panose="020B0604020202020204" pitchFamily="34" charset="0"/>
              <a:buChar char="•"/>
            </a:pPr>
            <a:r>
              <a:rPr lang="en-US" dirty="0">
                <a:latin typeface="Arial" panose="020B0604020202020204" pitchFamily="34" charset="0"/>
                <a:cs typeface="Arial" panose="020B0604020202020204" pitchFamily="34" charset="0"/>
              </a:rPr>
              <a:t>Mentoring nurses in developing practical leadership skills to lead quality improvement efforts helps with project sustainability (5, 6)</a:t>
            </a:r>
          </a:p>
          <a:p>
            <a:endParaRPr lang="en-US" dirty="0">
              <a:latin typeface="Arial" panose="020B0604020202020204" pitchFamily="34" charset="0"/>
              <a:cs typeface="Arial" panose="020B0604020202020204" pitchFamily="34" charset="0"/>
            </a:endParaRPr>
          </a:p>
          <a:p>
            <a:pPr marL="571500" indent="-571500">
              <a:buFont typeface="Arial" panose="020B0604020202020204" pitchFamily="34" charset="0"/>
              <a:buChar char="•"/>
            </a:pPr>
            <a:r>
              <a:rPr lang="en-US" dirty="0">
                <a:latin typeface="Arial" panose="020B0604020202020204" pitchFamily="34" charset="0"/>
                <a:cs typeface="Arial" panose="020B0604020202020204" pitchFamily="34" charset="0"/>
              </a:rPr>
              <a:t>The use of Evidence Based Practice in nursing is a long-term dynamic process that requires  material resources and leadership support. The support fosters expertise and integration into daily practice (1)</a:t>
            </a:r>
          </a:p>
          <a:p>
            <a:pPr marL="0" indent="0">
              <a:buNone/>
            </a:pP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2648F246-DDF5-2C46-9F22-E8E4A8544297}" type="slidenum">
              <a:rPr lang="en-US" smtClean="0"/>
              <a:pPr>
                <a:defRPr/>
              </a:pPr>
              <a:t>8</a:t>
            </a:fld>
            <a:endParaRPr lang="en-US" dirty="0"/>
          </a:p>
        </p:txBody>
      </p:sp>
    </p:spTree>
    <p:extLst>
      <p:ext uri="{BB962C8B-B14F-4D97-AF65-F5344CB8AC3E}">
        <p14:creationId xmlns:p14="http://schemas.microsoft.com/office/powerpoint/2010/main" val="25218165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Literature Review</a:t>
            </a:r>
          </a:p>
        </p:txBody>
      </p:sp>
      <p:sp>
        <p:nvSpPr>
          <p:cNvPr id="3" name="Content Placeholder 2"/>
          <p:cNvSpPr>
            <a:spLocks noGrp="1"/>
          </p:cNvSpPr>
          <p:nvPr>
            <p:ph idx="1"/>
          </p:nvPr>
        </p:nvSpPr>
        <p:spPr>
          <a:xfrm>
            <a:off x="371475" y="1600200"/>
            <a:ext cx="8081963" cy="4343400"/>
          </a:xfrm>
        </p:spPr>
        <p:txBody>
          <a:bodyPr/>
          <a:lstStyle/>
          <a:p>
            <a:pPr marL="571500" indent="-571500">
              <a:buFont typeface="Arial" panose="020B0604020202020204" pitchFamily="34" charset="0"/>
              <a:buChar char="•"/>
            </a:pPr>
            <a:r>
              <a:rPr lang="en-US" dirty="0">
                <a:latin typeface="Arial" panose="020B0604020202020204" pitchFamily="34" charset="0"/>
                <a:cs typeface="Arial" panose="020B0604020202020204" pitchFamily="34" charset="0"/>
              </a:rPr>
              <a:t>MEWS tools stratify patients by applying a numerical score to quantify physiologic ﬁndings. This aids in early detection in a patient deteriorating in acutely ill or septic patients. (7)</a:t>
            </a:r>
          </a:p>
          <a:p>
            <a:pPr marL="571500" indent="-57150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571500" indent="-571500">
              <a:buFont typeface="Arial" panose="020B0604020202020204" pitchFamily="34" charset="0"/>
              <a:buChar char="•"/>
            </a:pPr>
            <a:r>
              <a:rPr lang="en-US" dirty="0">
                <a:latin typeface="Arial" panose="020B0604020202020204" pitchFamily="34" charset="0"/>
                <a:cs typeface="Arial" panose="020B0604020202020204" pitchFamily="34" charset="0"/>
              </a:rPr>
              <a:t>As such, Medical Emergency Response Teams (MERTs) are arranged around specific medical diagnoses such as cardiac arrest (CODE), injury (Trauma), stroke, ST elevation MI (STEMI), and increasingly prevalent, and can be used in treating sepsis (3, 4)</a:t>
            </a:r>
          </a:p>
          <a:p>
            <a:endParaRPr lang="en-US"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pPr>
              <a:defRPr/>
            </a:pPr>
            <a:fld id="{2648F246-DDF5-2C46-9F22-E8E4A8544297}" type="slidenum">
              <a:rPr lang="en-US" smtClean="0"/>
              <a:pPr>
                <a:defRPr/>
              </a:pPr>
              <a:t>9</a:t>
            </a:fld>
            <a:endParaRPr lang="en-US" dirty="0"/>
          </a:p>
        </p:txBody>
      </p:sp>
    </p:spTree>
    <p:extLst>
      <p:ext uri="{BB962C8B-B14F-4D97-AF65-F5344CB8AC3E}">
        <p14:creationId xmlns:p14="http://schemas.microsoft.com/office/powerpoint/2010/main" val="3230423576"/>
      </p:ext>
    </p:extLst>
  </p:cSld>
  <p:clrMapOvr>
    <a:masterClrMapping/>
  </p:clrMapOvr>
</p:sld>
</file>

<file path=ppt/theme/theme1.xml><?xml version="1.0" encoding="utf-8"?>
<a:theme xmlns:a="http://schemas.openxmlformats.org/drawingml/2006/main" name="Default">
  <a:themeElements>
    <a:clrScheme name="Default 1">
      <a:dk1>
        <a:srgbClr val="000000"/>
      </a:dk1>
      <a:lt1>
        <a:srgbClr val="FFFFFF"/>
      </a:lt1>
      <a:dk2>
        <a:srgbClr val="000000"/>
      </a:dk2>
      <a:lt2>
        <a:srgbClr val="8B8D8E"/>
      </a:lt2>
      <a:accent1>
        <a:srgbClr val="536895"/>
      </a:accent1>
      <a:accent2>
        <a:srgbClr val="616365"/>
      </a:accent2>
      <a:accent3>
        <a:srgbClr val="FFFFFF"/>
      </a:accent3>
      <a:accent4>
        <a:srgbClr val="000000"/>
      </a:accent4>
      <a:accent5>
        <a:srgbClr val="B3B9C8"/>
      </a:accent5>
      <a:accent6>
        <a:srgbClr val="57595B"/>
      </a:accent6>
      <a:hlink>
        <a:srgbClr val="F1E3BB"/>
      </a:hlink>
      <a:folHlink>
        <a:srgbClr val="FFB612"/>
      </a:folHlink>
    </a:clrScheme>
    <a:fontScheme name="Default">
      <a:majorFont>
        <a:latin typeface="Times"/>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1">
        <a:dk1>
          <a:srgbClr val="000000"/>
        </a:dk1>
        <a:lt1>
          <a:srgbClr val="FFFFFF"/>
        </a:lt1>
        <a:dk2>
          <a:srgbClr val="000000"/>
        </a:dk2>
        <a:lt2>
          <a:srgbClr val="8B8D8E"/>
        </a:lt2>
        <a:accent1>
          <a:srgbClr val="536895"/>
        </a:accent1>
        <a:accent2>
          <a:srgbClr val="616365"/>
        </a:accent2>
        <a:accent3>
          <a:srgbClr val="FFFFFF"/>
        </a:accent3>
        <a:accent4>
          <a:srgbClr val="000000"/>
        </a:accent4>
        <a:accent5>
          <a:srgbClr val="B3B9C8"/>
        </a:accent5>
        <a:accent6>
          <a:srgbClr val="57595B"/>
        </a:accent6>
        <a:hlink>
          <a:srgbClr val="F1E3BB"/>
        </a:hlink>
        <a:folHlink>
          <a:srgbClr val="FFB61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14732</TotalTime>
  <Words>1537</Words>
  <Application>Microsoft Office PowerPoint</Application>
  <PresentationFormat>On-screen Show (4:3)</PresentationFormat>
  <Paragraphs>159</Paragraphs>
  <Slides>24</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ＭＳ Ｐゴシック</vt:lpstr>
      <vt:lpstr>Arial</vt:lpstr>
      <vt:lpstr>Times</vt:lpstr>
      <vt:lpstr>Wingdings</vt:lpstr>
      <vt:lpstr>Default</vt:lpstr>
      <vt:lpstr>PowerPoint Presentation</vt:lpstr>
      <vt:lpstr>Disclosure</vt:lpstr>
      <vt:lpstr>Objectives</vt:lpstr>
      <vt:lpstr>UCLA Health</vt:lpstr>
      <vt:lpstr>UCLA Medical Center, Santa Monica</vt:lpstr>
      <vt:lpstr> Clinical Issue</vt:lpstr>
      <vt:lpstr>Spheres of Influence</vt:lpstr>
      <vt:lpstr>Literature Review</vt:lpstr>
      <vt:lpstr>Literature Review</vt:lpstr>
      <vt:lpstr>Team Members</vt:lpstr>
      <vt:lpstr>Plan &amp; Implementation- Sepsis RN</vt:lpstr>
      <vt:lpstr>Plan &amp; Implementation- Sepsis RN</vt:lpstr>
      <vt:lpstr>Plan Implementation- Sepsis Champions</vt:lpstr>
      <vt:lpstr>Plan Implementation- Sepsis Champions- Staff Education</vt:lpstr>
      <vt:lpstr>Effects of Improvement</vt:lpstr>
      <vt:lpstr>Effects of Improvement</vt:lpstr>
      <vt:lpstr>Effects of Improvement</vt:lpstr>
      <vt:lpstr>Future Efforts</vt:lpstr>
      <vt:lpstr>Conclusion</vt:lpstr>
      <vt:lpstr>Contact Information</vt:lpstr>
      <vt:lpstr>Any Questions</vt:lpstr>
      <vt:lpstr>References</vt:lpstr>
      <vt:lpstr>References</vt:lpstr>
      <vt:lpstr>UCLA Medical Center, Santa Monica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Goodfriend, Judi</dc:creator>
  <cp:lastModifiedBy>Lawanson-Nichols, Mary</cp:lastModifiedBy>
  <cp:revision>260</cp:revision>
  <cp:lastPrinted>2013-05-01T22:43:13Z</cp:lastPrinted>
  <dcterms:created xsi:type="dcterms:W3CDTF">2017-01-06T01:26:01Z</dcterms:created>
  <dcterms:modified xsi:type="dcterms:W3CDTF">2019-03-14T00:04:50Z</dcterms:modified>
</cp:coreProperties>
</file>