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7" r:id="rId10"/>
    <p:sldId id="266" r:id="rId11"/>
    <p:sldId id="264" r:id="rId12"/>
    <p:sldId id="268" r:id="rId13"/>
    <p:sldId id="265" r:id="rId14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2" autoAdjust="0"/>
    <p:restoredTop sz="94189" autoAdjust="0"/>
  </p:normalViewPr>
  <p:slideViewPr>
    <p:cSldViewPr snapToGrid="0">
      <p:cViewPr varScale="1">
        <p:scale>
          <a:sx n="65" d="100"/>
          <a:sy n="65" d="100"/>
        </p:scale>
        <p:origin x="40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1497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B7B929C-DE42-4D89-A7B3-3DFFEFA57A48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40C86BD0-D894-4BA4-9EC5-2E8DFE516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04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055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75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30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84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41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74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20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62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21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86BD0-D894-4BA4-9EC5-2E8DFE5161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21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8B731-BA74-418E-8B55-BE0F3CB33E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10B06A-DDF9-411A-A5EC-E5F53D7FA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424F8F-5BE8-46B2-9657-9B02BF712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95567-4DB1-494E-9CA8-A58EC4F22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5E8B5-86F4-4BAD-BEBC-1115BC543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5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7B075-DBFD-4894-B2FB-2EE100FCF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CA867-DEAE-4B0D-AF96-13CAC3704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6579A-DB25-4D42-928F-A2CBD4AD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A9637-C4D5-41D0-A612-44656ABCD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D1E62-05B7-498C-9AB9-C51D7215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3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7FAA22-1546-4AB8-9C39-A76A66E8C0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58787-A7D7-4982-82C4-6EBEB814C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926D4-96D6-4914-BF6C-918F79814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0BAD5-5833-43C8-9CC2-EEEFD384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3383C-7ACF-4592-B0DA-1FD40E9CF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5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D339-A0C1-41BA-A114-8DAD18543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F2A66-B2FF-4E85-ADDA-108EFEA3E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467E9-2CB7-43D8-8583-901AC8EA4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4C45B-B5C5-4F56-9DA1-5D24CC506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F862F-9848-433A-9E4E-B0C95E18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00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708CB-069E-4501-BBF5-BB1650159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4D302-D5C4-4B08-97B7-1F744DC0F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1F6C0-09B9-48F4-A27F-4850BDFC8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4E9F0-44A1-45CF-8160-A63089909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E22BB-8B65-4FFF-AB39-956DECE0B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2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1C395-0942-48AB-BB44-5ECB22506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B9002-8632-41C6-8C2F-6FA8BA116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C7F44A-40A2-47EE-9ADC-90D468B7A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99B08-39E6-41A4-B188-E18983364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8935C-8322-4186-9D77-63563CE36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9E04A-F07E-48AD-BE08-8A28AE376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28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C382A-6DA6-4517-ADB0-A448C678C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998273-7E1E-4EFA-A709-F01CB1D31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6EE574-A180-4FCD-AD91-2EBC5C9A1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91AC05-F116-47EC-B994-326EFE0ADB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704DCC-5161-43A6-ADE5-736D296336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890464-83FA-4252-8174-5DB5F4E01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9B575E-EA02-487A-867F-F53615ABA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6B2BD1-6AE6-450E-A262-EAB0C88A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5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898AC-20A7-4F22-904E-A767BBDA9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6A1D55-6D23-47CF-B04B-F267AE657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33AAA3-B382-44D8-8A62-57983DAAF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F787C9-E2F4-4403-B050-235CC1A2D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2652D3-2BBC-4970-A0D7-B9A448FB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C5E732-2391-4C12-868C-942CCA440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812D9-E11E-4D86-AD43-05E92F396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3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724E4-4269-481C-9091-40A4EF86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C0DB0-7C8D-46A9-B0D6-B75F6CF8F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D7B02-C67C-4952-B571-C60FB5F99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0CD10-CC45-4133-B0A3-F3518DBC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89A42-ACAD-4A71-8B8B-1D1FBC2A1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363C8-76CE-45E8-8F1D-62836438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7BB24-5C81-487E-95F8-2CD579C8D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194CDA-8BDE-446B-87F9-998D2D8C0D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2F87A-F58E-45A4-83FC-563E1C455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C58E7-1F0F-47CE-9951-84FA81DD3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C4587-A7B6-4EB1-9144-EC4322CA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4BB1C-417F-4500-BA21-17770F524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8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07A2DE-DA30-4DCF-AE83-10630FC6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C495D-C084-41E1-85DD-B1D5F831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AF254-B5A1-4850-91B0-59B36397B0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57517-A50F-475E-82D4-D8A52F08695B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AA404-EEEC-4497-A99B-A7E9CD65B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F92E4-9003-4256-BBC3-DF22B6F9B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4564A-3027-4794-9402-C386EF55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1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nauman@lphi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9658847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32858736/" TargetMode="External"/><Relationship Id="rId5" Type="http://schemas.openxmlformats.org/officeDocument/2006/relationships/hyperlink" Target="https://pubmed.ncbi.nlm.nih.gov/31213782/" TargetMode="External"/><Relationship Id="rId4" Type="http://schemas.openxmlformats.org/officeDocument/2006/relationships/hyperlink" Target="https://pubmed.ncbi.nlm.nih.gov/30463310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791B33F-CE76-4EF1-8227-54ED041CD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F4126C-ABEC-49C8-97BB-613437F9B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0750" y="557189"/>
            <a:ext cx="8629358" cy="2956233"/>
          </a:xfrm>
        </p:spPr>
        <p:txBody>
          <a:bodyPr anchor="b">
            <a:normAutofit/>
          </a:bodyPr>
          <a:lstStyle/>
          <a:p>
            <a:pPr algn="l"/>
            <a:r>
              <a:rPr lang="en-US" sz="5200"/>
              <a:t>How Qualitative Work Can Enhance Natural Experiment Research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D10F47-E1CC-4015-9582-F54E9E4CB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0749" y="3728614"/>
            <a:ext cx="8629358" cy="1828121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Beth Nauman, PhD, MPH</a:t>
            </a:r>
            <a:endParaRPr lang="en-US"/>
          </a:p>
          <a:p>
            <a:pPr algn="l"/>
            <a:r>
              <a:rPr lang="en-US" dirty="0"/>
              <a:t>Managing Director, Louisiana Public Health Institute</a:t>
            </a:r>
            <a:endParaRPr lang="en-US"/>
          </a:p>
          <a:p>
            <a:pPr algn="l"/>
            <a:r>
              <a:rPr lang="en-US" dirty="0">
                <a:hlinkClick r:id="rId2"/>
              </a:rPr>
              <a:t>bnauman@lphi.org</a:t>
            </a:r>
            <a:r>
              <a:rPr lang="en-US" dirty="0"/>
              <a:t> </a:t>
            </a: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451C2B-B643-4F5E-BD2B-405622E12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569" y="3951639"/>
            <a:ext cx="1521911" cy="9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068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462EE-3FDD-4035-91D7-66F33EBFE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Medicaid Health Homes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3CF35-CB5C-4440-8F88-F2DEB8CA2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Objective</a:t>
            </a:r>
            <a:r>
              <a:rPr lang="en-US" dirty="0"/>
              <a:t>: To understand patients’ experiences with the health home program</a:t>
            </a:r>
          </a:p>
          <a:p>
            <a:r>
              <a:rPr lang="en-US" u="sng" dirty="0"/>
              <a:t>Methods</a:t>
            </a:r>
            <a:r>
              <a:rPr lang="en-US" dirty="0"/>
              <a:t>: In-depth interviews and focus groups with Medicaid patients</a:t>
            </a:r>
          </a:p>
          <a:p>
            <a:r>
              <a:rPr lang="en-US" u="sng" dirty="0"/>
              <a:t>Principal finding</a:t>
            </a:r>
            <a:r>
              <a:rPr lang="en-US" dirty="0"/>
              <a:t>: Health home program facilitates better access to care</a:t>
            </a:r>
          </a:p>
          <a:p>
            <a:r>
              <a:rPr lang="en-US" u="sng" dirty="0"/>
              <a:t>Impact on NE research</a:t>
            </a:r>
            <a:r>
              <a:rPr lang="en-US" dirty="0"/>
              <a:t>: Examined multiple measures of access as outcomes in the quantitative analyses</a:t>
            </a:r>
          </a:p>
        </p:txBody>
      </p:sp>
    </p:spTree>
    <p:extLst>
      <p:ext uri="{BB962C8B-B14F-4D97-AF65-F5344CB8AC3E}">
        <p14:creationId xmlns:p14="http://schemas.microsoft.com/office/powerpoint/2010/main" val="3584958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28F66-BB2B-42C9-9419-E6AC560A1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Intensive Behavioral Therapy for Obesity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86450-C894-4CA9-90B3-38A1958BC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Objective</a:t>
            </a:r>
            <a:r>
              <a:rPr lang="en-US" dirty="0"/>
              <a:t>: To understand barriers to implementation as well as successes with delivering Medicare’s intensive behavioral therapy (IBT) for obesity in primary care settings</a:t>
            </a:r>
          </a:p>
          <a:p>
            <a:r>
              <a:rPr lang="en-US" u="sng" dirty="0"/>
              <a:t>Methods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Semi-structured interviews with primary care providers who have delivered IBT</a:t>
            </a:r>
          </a:p>
          <a:p>
            <a:pPr lvl="1"/>
            <a:r>
              <a:rPr lang="en-US" dirty="0"/>
              <a:t>Identify emergent themes pertaining implementation challenges and successes</a:t>
            </a:r>
          </a:p>
          <a:p>
            <a:pPr lvl="1"/>
            <a:r>
              <a:rPr lang="en-US" dirty="0"/>
              <a:t>Describe provider and practice characteristics (including rurality)</a:t>
            </a:r>
          </a:p>
          <a:p>
            <a:r>
              <a:rPr lang="en-US" dirty="0"/>
              <a:t>Study currently underway</a:t>
            </a:r>
          </a:p>
        </p:txBody>
      </p:sp>
    </p:spTree>
    <p:extLst>
      <p:ext uri="{BB962C8B-B14F-4D97-AF65-F5344CB8AC3E}">
        <p14:creationId xmlns:p14="http://schemas.microsoft.com/office/powerpoint/2010/main" val="442314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B3060-5916-4A9D-864A-1406362D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Telehealth during the COVID-19 Pandemic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175F0-D412-4792-AFF7-B8B0E289E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3775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/>
              <a:t>Objective</a:t>
            </a:r>
            <a:r>
              <a:rPr lang="en-US" dirty="0"/>
              <a:t>: Examine facilitators and barriers to uptake, adoption, and implementation of telehealth services among Medicare patients with diabetes from health systems’, providers’ and patients’ perspectives</a:t>
            </a:r>
          </a:p>
          <a:p>
            <a:r>
              <a:rPr lang="en-US" u="sng" dirty="0"/>
              <a:t>Qualitative methods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Semi-structured interviews with patients age 65+ who had at least one telehealth encounter for diabetes since March 6, 2020</a:t>
            </a:r>
          </a:p>
          <a:p>
            <a:pPr lvl="1"/>
            <a:r>
              <a:rPr lang="en-US" dirty="0"/>
              <a:t>Semi-structured interviews with providers of telehealth to patients with diabetes</a:t>
            </a:r>
          </a:p>
          <a:p>
            <a:r>
              <a:rPr lang="en-US" u="sng" dirty="0"/>
              <a:t>Topics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Patients’ experiences with telehealth: perceived benefits, challenges, and preferences</a:t>
            </a:r>
          </a:p>
          <a:p>
            <a:pPr lvl="1"/>
            <a:r>
              <a:rPr lang="en-US" dirty="0"/>
              <a:t>Providers’ experiences delivering telehealth: what needs does it meet and what gaps does it leave in patient care for diabetes?</a:t>
            </a:r>
          </a:p>
          <a:p>
            <a:r>
              <a:rPr lang="en-US" dirty="0"/>
              <a:t>Study currently underway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64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ADFD4-8466-4030-9706-25D139F50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606897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C3197-F822-41AA-BDA4-082E0F1F4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Common Thread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E1C15-603A-4F87-836C-68A34E4E3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i="0" dirty="0">
                <a:solidFill>
                  <a:srgbClr val="222222"/>
                </a:solidFill>
                <a:effectLst/>
              </a:rPr>
              <a:t>One characteristic of qualitative research is </a:t>
            </a:r>
            <a:r>
              <a:rPr lang="en-US" b="0" i="1" dirty="0">
                <a:solidFill>
                  <a:srgbClr val="222222"/>
                </a:solidFill>
                <a:effectLst/>
              </a:rPr>
              <a:t>Naturalistic Inquiry</a:t>
            </a:r>
            <a:r>
              <a:rPr lang="en-US" dirty="0">
                <a:solidFill>
                  <a:srgbClr val="222222"/>
                </a:solidFill>
              </a:rPr>
              <a:t> – that is, </a:t>
            </a:r>
            <a:r>
              <a:rPr lang="en-US" i="0" dirty="0">
                <a:solidFill>
                  <a:srgbClr val="222222"/>
                </a:solidFill>
                <a:effectLst/>
              </a:rPr>
              <a:t>studying </a:t>
            </a:r>
            <a:r>
              <a:rPr lang="en-US" b="0" i="0" dirty="0">
                <a:solidFill>
                  <a:srgbClr val="222222"/>
                </a:solidFill>
                <a:effectLst/>
              </a:rPr>
              <a:t>a phenomenon in </a:t>
            </a:r>
            <a:r>
              <a:rPr lang="en-US" dirty="0">
                <a:solidFill>
                  <a:srgbClr val="222222"/>
                </a:solidFill>
              </a:rPr>
              <a:t>the</a:t>
            </a:r>
            <a:r>
              <a:rPr lang="en-US" b="0" i="0" dirty="0">
                <a:solidFill>
                  <a:srgbClr val="222222"/>
                </a:solidFill>
                <a:effectLst/>
              </a:rPr>
              <a:t> “natural setting”.</a:t>
            </a:r>
          </a:p>
          <a:p>
            <a:pPr lvl="1"/>
            <a:r>
              <a:rPr lang="en-US" b="0" i="0" dirty="0">
                <a:solidFill>
                  <a:srgbClr val="222222"/>
                </a:solidFill>
                <a:effectLst/>
              </a:rPr>
              <a:t>Naturalistic inquiry is contrasted to experimental research where the investigator attempts to completely control the condition of the study.</a:t>
            </a:r>
          </a:p>
          <a:p>
            <a:r>
              <a:rPr lang="en-US" dirty="0">
                <a:solidFill>
                  <a:srgbClr val="222222"/>
                </a:solidFill>
              </a:rPr>
              <a:t>Likewise, natural experiments occur when a particular intervention is implemented but the circumstances surrounding the implementation are not under the control of researchers.</a:t>
            </a:r>
            <a:endParaRPr lang="en-US" b="0" i="0" dirty="0">
              <a:solidFill>
                <a:srgbClr val="222222"/>
              </a:solidFill>
              <a:effectLst/>
            </a:endParaRPr>
          </a:p>
          <a:p>
            <a:r>
              <a:rPr lang="en-US" dirty="0">
                <a:solidFill>
                  <a:srgbClr val="222222"/>
                </a:solidFill>
              </a:rPr>
              <a:t>Thus, </a:t>
            </a:r>
            <a:r>
              <a:rPr lang="en-US" b="1" dirty="0">
                <a:solidFill>
                  <a:srgbClr val="222222"/>
                </a:solidFill>
              </a:rPr>
              <a:t>qualitative research has the potential to enhance natural experiment studies</a:t>
            </a:r>
            <a:r>
              <a:rPr lang="en-US" dirty="0">
                <a:solidFill>
                  <a:srgbClr val="222222"/>
                </a:solidFill>
              </a:rPr>
              <a:t> that evaluate interventions that occur without controlled conditions, such as health policy change.</a:t>
            </a:r>
            <a:endParaRPr lang="en-US" b="0" i="0" dirty="0">
              <a:solidFill>
                <a:srgbClr val="22222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97919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8A8B-C934-4F09-B7C7-B13A0B6EC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Qualitative Inquiry in Natural Experiment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89096-7BFD-4AA4-90D2-67A5CFF0A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Robust evaluation of natural experiments depends, in part, on the extent that the process by which people fall into treatment and control groups is random.</a:t>
            </a:r>
          </a:p>
          <a:p>
            <a:r>
              <a:rPr lang="en-US" dirty="0"/>
              <a:t>Without being able to manipulate the intervention such that exposure of subjects is completely random, it is often not the case.</a:t>
            </a:r>
          </a:p>
          <a:p>
            <a:r>
              <a:rPr lang="en-US" dirty="0"/>
              <a:t>This is where qualitative research has an important role: </a:t>
            </a:r>
            <a:r>
              <a:rPr lang="en-US" b="1" dirty="0"/>
              <a:t>To better understand the processes by which people are exposed to an exogenous intervention</a:t>
            </a:r>
          </a:p>
          <a:p>
            <a:pPr lvl="1"/>
            <a:r>
              <a:rPr lang="en-US" dirty="0"/>
              <a:t>May help identify measurable and/or unobserved variables that influence likelihood of exposure.</a:t>
            </a:r>
          </a:p>
          <a:p>
            <a:pPr lvl="1"/>
            <a:r>
              <a:rPr lang="en-US" dirty="0"/>
              <a:t>May help with determining a suitable control group.</a:t>
            </a:r>
          </a:p>
        </p:txBody>
      </p:sp>
    </p:spTree>
    <p:extLst>
      <p:ext uri="{BB962C8B-B14F-4D97-AF65-F5344CB8AC3E}">
        <p14:creationId xmlns:p14="http://schemas.microsoft.com/office/powerpoint/2010/main" val="323718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94FB-719E-471D-870B-E1CAB855E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Illustrating Complementary Methods within the RE-AIM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AECF0-7DB9-4521-BA77-74CB3FF9A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RE-AIM</a:t>
            </a:r>
            <a:r>
              <a:rPr lang="en-US" dirty="0"/>
              <a:t> is a common framework applied to studying the public health impacts of policy interventions</a:t>
            </a:r>
          </a:p>
          <a:p>
            <a:pPr lvl="1"/>
            <a:r>
              <a:rPr lang="en-US" dirty="0"/>
              <a:t>RE-AIM examines key dimensions for the successful and impactful implementation of health policy interventions: </a:t>
            </a:r>
            <a:r>
              <a:rPr lang="en-US" b="1" dirty="0"/>
              <a:t>Reach, Effectiveness, Adoption, Implementation and Maintenance</a:t>
            </a:r>
          </a:p>
          <a:p>
            <a:r>
              <a:rPr lang="en-US" dirty="0"/>
              <a:t>Mixed methods enable a comprehensive assessment and evaluation of policy interventions encompassing all five components of RE-AIM. </a:t>
            </a:r>
          </a:p>
          <a:p>
            <a:r>
              <a:rPr lang="en-US" dirty="0"/>
              <a:t>Qualitative methods help understand how and why results on individual RE-AIM dimensions occur – or how results across dimensions relate.</a:t>
            </a:r>
          </a:p>
        </p:txBody>
      </p:sp>
    </p:spTree>
    <p:extLst>
      <p:ext uri="{BB962C8B-B14F-4D97-AF65-F5344CB8AC3E}">
        <p14:creationId xmlns:p14="http://schemas.microsoft.com/office/powerpoint/2010/main" val="1211711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A80E4-964C-4BB5-9DB8-E63A672B0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RE-AIM Framework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490612A-25FB-4A75-A77C-FA6815E43F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225754"/>
              </p:ext>
            </p:extLst>
          </p:nvPr>
        </p:nvGraphicFramePr>
        <p:xfrm>
          <a:off x="838199" y="1825625"/>
          <a:ext cx="10515600" cy="459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565">
                  <a:extLst>
                    <a:ext uri="{9D8B030D-6E8A-4147-A177-3AD203B41FA5}">
                      <a16:colId xmlns:a16="http://schemas.microsoft.com/office/drawing/2014/main" val="306704613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79923380"/>
                    </a:ext>
                  </a:extLst>
                </a:gridCol>
                <a:gridCol w="3338945">
                  <a:extLst>
                    <a:ext uri="{9D8B030D-6E8A-4147-A177-3AD203B41FA5}">
                      <a16:colId xmlns:a16="http://schemas.microsoft.com/office/drawing/2014/main" val="1139662859"/>
                    </a:ext>
                  </a:extLst>
                </a:gridCol>
                <a:gridCol w="3061854">
                  <a:extLst>
                    <a:ext uri="{9D8B030D-6E8A-4147-A177-3AD203B41FA5}">
                      <a16:colId xmlns:a16="http://schemas.microsoft.com/office/drawing/2014/main" val="7777116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Dimension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Quantitative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Qualitative Inquiry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89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Reach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Quantity and representativeness of individuals who receive the intervention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Number/percent of people who participate in or receive the intervention (e.g. utilization data) and their measurable characteristics (e.g. demographics)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What factors affect whether someone participates in or receives the intervention?</a:t>
                      </a:r>
                      <a:endParaRPr 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6379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Effectiveness 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Impact of the intervention on outcomes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Compare changes in important clinical outcomes between treatment and control groups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Do stakeholders find the effectiveness meaningful? Reasons for different effectiveness across subgroups</a:t>
                      </a:r>
                      <a:endParaRPr 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718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Adoption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Quantity and representativeness of settings and intervention agents who initiate the program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Number/proportion of settings and number/types implementing staff delivering the intervention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Why different sites/providers implement or don’t; challenges/barriers to successful adoption</a:t>
                      </a:r>
                      <a:endParaRPr 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7603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Implementation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Fidelity to elements of an intervention’s protocol (i.e. consistency/standardization across settings)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Assessing measurable components like time, frequency, proportion of elements delivered, etc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Understanding implementers’/users’ priorities in terms of intervention/program components; motivations for/barriers to certain elements of the intervention</a:t>
                      </a:r>
                      <a:endParaRPr 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0610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Maintenance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Extent to which a program or policy is sustained over time; individuals’ continuation in the program; or sustained effects on outcomes over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Quantity of encounters with the intervention/program over time (e.g. utilization data); persistence of desired outcomes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Why organizations continue or discontinue implementation; why individual benefits continue or fade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5317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92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C78B-914A-4C66-8F09-9493188FA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Qualitative Methods for Health Policy Interventions</a:t>
            </a:r>
            <a:endParaRPr lang="en-US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5ED49-9EEF-42B2-B755-FC700453D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Key informant interviews: </a:t>
            </a:r>
            <a:r>
              <a:rPr lang="en-US" dirty="0"/>
              <a:t>healthcare providers and staff, patients and caregivers, health system leaders/decision-makers, payers</a:t>
            </a:r>
          </a:p>
          <a:p>
            <a:r>
              <a:rPr lang="en-US" b="1" dirty="0"/>
              <a:t>Focus groups: </a:t>
            </a:r>
            <a:r>
              <a:rPr lang="en-US" dirty="0"/>
              <a:t>care teams, patient subgroups</a:t>
            </a:r>
          </a:p>
          <a:p>
            <a:r>
              <a:rPr lang="en-US" b="1" dirty="0"/>
              <a:t>Human-centered design: </a:t>
            </a:r>
            <a:r>
              <a:rPr lang="en-US" dirty="0"/>
              <a:t>iterative design process involving patients (or providers), focusing on their needs in each phase of the process</a:t>
            </a:r>
          </a:p>
          <a:p>
            <a:r>
              <a:rPr lang="en-US" b="1" dirty="0"/>
              <a:t>Observation or ethnography: </a:t>
            </a:r>
            <a:r>
              <a:rPr lang="en-US" dirty="0"/>
              <a:t>document how the intervention is carried out within implementation settings in real time</a:t>
            </a:r>
          </a:p>
          <a:p>
            <a:r>
              <a:rPr lang="en-US" b="1" dirty="0"/>
              <a:t>Public deliberation: </a:t>
            </a:r>
            <a:r>
              <a:rPr lang="en-US" dirty="0"/>
              <a:t>facilitated deliberation sessions with a citizen panel to assess public perceptions, values, concerns, and expectations pertaining to health policy</a:t>
            </a:r>
          </a:p>
        </p:txBody>
      </p:sp>
    </p:spTree>
    <p:extLst>
      <p:ext uri="{BB962C8B-B14F-4D97-AF65-F5344CB8AC3E}">
        <p14:creationId xmlns:p14="http://schemas.microsoft.com/office/powerpoint/2010/main" val="2335204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C77D2-33F3-4CFD-BEB6-7ADA429B2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Qualitative Work in NEXT-D2</a:t>
            </a:r>
          </a:p>
        </p:txBody>
      </p:sp>
    </p:spTree>
    <p:extLst>
      <p:ext uri="{BB962C8B-B14F-4D97-AF65-F5344CB8AC3E}">
        <p14:creationId xmlns:p14="http://schemas.microsoft.com/office/powerpoint/2010/main" val="1770704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01188-CCD7-48A5-A03E-6A5D1FEC1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Non-Face-to-Face Chronic Care Management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BF6611A-EC3C-41FE-9455-76935EEA91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010643"/>
              </p:ext>
            </p:extLst>
          </p:nvPr>
        </p:nvGraphicFramePr>
        <p:xfrm>
          <a:off x="838200" y="1825625"/>
          <a:ext cx="10515599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429">
                  <a:extLst>
                    <a:ext uri="{9D8B030D-6E8A-4147-A177-3AD203B41FA5}">
                      <a16:colId xmlns:a16="http://schemas.microsoft.com/office/drawing/2014/main" val="1474741300"/>
                    </a:ext>
                  </a:extLst>
                </a:gridCol>
                <a:gridCol w="3579223">
                  <a:extLst>
                    <a:ext uri="{9D8B030D-6E8A-4147-A177-3AD203B41FA5}">
                      <a16:colId xmlns:a16="http://schemas.microsoft.com/office/drawing/2014/main" val="2690620173"/>
                    </a:ext>
                  </a:extLst>
                </a:gridCol>
                <a:gridCol w="6119947">
                  <a:extLst>
                    <a:ext uri="{9D8B030D-6E8A-4147-A177-3AD203B41FA5}">
                      <a16:colId xmlns:a16="http://schemas.microsoft.com/office/drawing/2014/main" val="8001017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Topics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45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>
                          <a:hlinkClick r:id="rId3"/>
                        </a:rPr>
                        <a:t>Year 1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Key informant interviews with health system leaders, providers delivering NFF CCM, and patients with Diabetes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Challenges to setting up the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Motivations for adoption (e.g. perceived advantages of the program)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Adoption and implementation logistics (e.g. staffing, billing, IT)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Factors associated with patient participation (e.g. copays, dual eligibility)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534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>
                          <a:hlinkClick r:id="rId4"/>
                        </a:rPr>
                        <a:t>Year 2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Key informant interviews with physicians, health system administrators, and other healthcare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Barriers and facilitators for implementation of NFF CCM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Comparing implementation in different healthcare systems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098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>
                          <a:hlinkClick r:id="rId5"/>
                        </a:rPr>
                        <a:t>Year 3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Semi-structured interviews with 30 patients age 65+ with Diabetes; thematic analysis; illustrative case 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Perceived value of NFF CCM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Greatest needs for support through CCM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Case study describing in detail an individual patient's experience with NFF CCM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871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>
                          <a:hlinkClick r:id="rId6"/>
                        </a:rPr>
                        <a:t>Year 4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Interviews with 16 key informants (physicians, administrators, NFF CCM program staff/providers) from health systems and a third-party vendor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Program compliance/fidelity and documentation motivated by revenue generation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Quality of services and value to the patients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834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/>
                        <a:t>Year 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Design thinking workshop with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/>
                        <a:t>Generate actionable recommendations for NFF CCM implementation by conducting a patient-centered design workshop to co-create prototypes for NFF CCM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771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23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08447-21CF-4260-8A68-B3917F6D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NFF CCM: Qualitative Findings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F17F53A-38AA-4F3C-B98B-48157D39E0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409355"/>
              </p:ext>
            </p:extLst>
          </p:nvPr>
        </p:nvGraphicFramePr>
        <p:xfrm>
          <a:off x="838200" y="1825625"/>
          <a:ext cx="10515599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568">
                  <a:extLst>
                    <a:ext uri="{9D8B030D-6E8A-4147-A177-3AD203B41FA5}">
                      <a16:colId xmlns:a16="http://schemas.microsoft.com/office/drawing/2014/main" val="306704613"/>
                    </a:ext>
                  </a:extLst>
                </a:gridCol>
                <a:gridCol w="3016045">
                  <a:extLst>
                    <a:ext uri="{9D8B030D-6E8A-4147-A177-3AD203B41FA5}">
                      <a16:colId xmlns:a16="http://schemas.microsoft.com/office/drawing/2014/main" val="179923380"/>
                    </a:ext>
                  </a:extLst>
                </a:gridCol>
                <a:gridCol w="6213986">
                  <a:extLst>
                    <a:ext uri="{9D8B030D-6E8A-4147-A177-3AD203B41FA5}">
                      <a16:colId xmlns:a16="http://schemas.microsoft.com/office/drawing/2014/main" val="7777116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Dimension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 Findings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893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Reach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Quantity and representativeness of individuals who receive the intervention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Initially, health systems targeted high utilization patients for the program, citing they’re most likely to benefit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6379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Effectiveness 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Impact of the intervention on outcomes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Higher-need patients cited more value for NFF CCM, while more self-sufficient patients perceived the program to be less beneficial/necessary for them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Providers described patients becoming more highly engaged in their care (vs. passive)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718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Adoption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Quantity and representativeness of settings and intervention agents who initiate the program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Challenges with adoption included staffing the program, setting up required documentation in the EHR and billing procedures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Motivation for adoption: opportunity to get reimbursed for “what we already do”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7603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Implementation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/>
                        <a:t>Fidelity to elements of an intervention’s protocol (i.e. consistency/standardization across settings)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Providers cited documentation required for billing as an implementation priority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Patients prefer phone versus other outreach methods; place more value on live interactions in part due to lack of proficiency with tech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0610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/>
                        <a:t>Maintenance</a:t>
                      </a:r>
                      <a:endParaRPr 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Extent to which a program or policy is sustained over time; individuals’ continuation in the program; or sustained effects on outcomes over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One health system transitioned to a third-party vendor after piloting the program in-house, citing scalability and revenue potential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Another health system discontinued the program after piloting, citing barriers to scaling the program for sufficient revenue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/>
                        <a:t>Administrators identified size of the organization, scale of the NFF CCM program, and cost-effectiveness as key factors for program success/sustainability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5317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3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1400</Words>
  <Application>Microsoft Office PowerPoint</Application>
  <PresentationFormat>Widescreen</PresentationFormat>
  <Paragraphs>134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How Qualitative Work Can Enhance Natural Experiment Research</vt:lpstr>
      <vt:lpstr>The Common Thread</vt:lpstr>
      <vt:lpstr>Qualitative Inquiry in Natural Experiment Research</vt:lpstr>
      <vt:lpstr>Illustrating Complementary Methods within the RE-AIM Framework</vt:lpstr>
      <vt:lpstr>RE-AIM Framework</vt:lpstr>
      <vt:lpstr>Qualitative Methods for Health Policy Interventions</vt:lpstr>
      <vt:lpstr>Examples of Qualitative Work in NEXT-D2</vt:lpstr>
      <vt:lpstr>Non-Face-to-Face Chronic Care Management </vt:lpstr>
      <vt:lpstr>NFF CCM: Qualitative Findings</vt:lpstr>
      <vt:lpstr>Medicaid Health Homes</vt:lpstr>
      <vt:lpstr>Intensive Behavioral Therapy for Obesity</vt:lpstr>
      <vt:lpstr>Telehealth during the COVID-19 Pandemic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Qualitative Work Can Enhance Natural Experiment Research</dc:title>
  <dc:creator>Beth Nauman</dc:creator>
  <cp:lastModifiedBy>Beth Nauman</cp:lastModifiedBy>
  <cp:revision>55</cp:revision>
  <dcterms:created xsi:type="dcterms:W3CDTF">2020-09-22T21:02:07Z</dcterms:created>
  <dcterms:modified xsi:type="dcterms:W3CDTF">2020-09-23T18:01:12Z</dcterms:modified>
</cp:coreProperties>
</file>