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5"/>
  </p:notesMasterIdLst>
  <p:handoutMasterIdLst>
    <p:handoutMasterId r:id="rId16"/>
  </p:handoutMasterIdLst>
  <p:sldIdLst>
    <p:sldId id="874" r:id="rId2"/>
    <p:sldId id="908" r:id="rId3"/>
    <p:sldId id="286" r:id="rId4"/>
    <p:sldId id="919" r:id="rId5"/>
    <p:sldId id="923" r:id="rId6"/>
    <p:sldId id="924" r:id="rId7"/>
    <p:sldId id="920" r:id="rId8"/>
    <p:sldId id="925" r:id="rId9"/>
    <p:sldId id="921" r:id="rId10"/>
    <p:sldId id="922" r:id="rId11"/>
    <p:sldId id="909" r:id="rId12"/>
    <p:sldId id="918" r:id="rId13"/>
    <p:sldId id="910" r:id="rId14"/>
  </p:sldIdLst>
  <p:sldSz cx="12192000" cy="6858000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7492F6-2238-41E7-B492-D996EC0860C2}">
          <p14:sldIdLst>
            <p14:sldId id="874"/>
            <p14:sldId id="908"/>
            <p14:sldId id="286"/>
            <p14:sldId id="919"/>
            <p14:sldId id="923"/>
            <p14:sldId id="924"/>
            <p14:sldId id="920"/>
            <p14:sldId id="925"/>
            <p14:sldId id="921"/>
            <p14:sldId id="922"/>
            <p14:sldId id="909"/>
            <p14:sldId id="918"/>
            <p14:sldId id="9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309" autoAdjust="0"/>
  </p:normalViewPr>
  <p:slideViewPr>
    <p:cSldViewPr>
      <p:cViewPr varScale="1">
        <p:scale>
          <a:sx n="97" d="100"/>
          <a:sy n="97" d="100"/>
        </p:scale>
        <p:origin x="90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8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74915-B6DD-4582-BC52-A80B185E233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3F1899-115E-487B-A84F-8322A1C07D37}">
      <dgm:prSet phldrT="[Text]" custT="1"/>
      <dgm:spPr>
        <a:solidFill>
          <a:srgbClr val="00A800">
            <a:alpha val="27451"/>
          </a:srgbClr>
        </a:solidFill>
        <a:ln>
          <a:solidFill>
            <a:schemeClr val="tx1">
              <a:lumMod val="75000"/>
            </a:schemeClr>
          </a:solidFill>
        </a:ln>
      </dgm:spPr>
      <dgm:t>
        <a:bodyPr>
          <a:prstTxWarp prst="textArchUp">
            <a:avLst/>
          </a:prstTxWarp>
        </a:bodyPr>
        <a:lstStyle/>
        <a:p>
          <a:pPr algn="ctr" defTabSz="27432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b="1" cap="all" baseline="0" dirty="0">
              <a:solidFill>
                <a:srgbClr val="0000FF"/>
              </a:solidFill>
              <a:effectLst/>
            </a:rPr>
            <a:t>Public Policy</a:t>
          </a:r>
        </a:p>
      </dgm:t>
    </dgm:pt>
    <dgm:pt modelId="{62474E63-5548-4302-8688-29D65BC2116D}" type="parTrans" cxnId="{B458180D-54C4-47F6-A82F-C8EBD1637273}">
      <dgm:prSet/>
      <dgm:spPr/>
      <dgm:t>
        <a:bodyPr/>
        <a:lstStyle/>
        <a:p>
          <a:endParaRPr lang="en-US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C0FA73-716B-408B-A8A1-31F737958D8B}" type="sibTrans" cxnId="{B458180D-54C4-47F6-A82F-C8EBD1637273}">
      <dgm:prSet/>
      <dgm:spPr/>
      <dgm:t>
        <a:bodyPr/>
        <a:lstStyle/>
        <a:p>
          <a:endParaRPr lang="en-US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113444-6DD4-431D-A8DD-4C2294B15418}">
      <dgm:prSet phldrT="[Text]" custT="1"/>
      <dgm:spPr>
        <a:solidFill>
          <a:schemeClr val="accent3">
            <a:lumMod val="20000"/>
            <a:lumOff val="80000"/>
          </a:schemeClr>
        </a:solidFill>
        <a:ln>
          <a:prstDash val="dash"/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400" cap="all" baseline="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824C9A-CEC9-49D4-9078-698DC62A0900}" type="sibTrans" cxnId="{436E64AE-6514-4B3F-9BE6-F3C98E07DB2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40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2338CF-FC7E-4465-A1B1-C221545CA8DF}" type="parTrans" cxnId="{436E64AE-6514-4B3F-9BE6-F3C98E07DB2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40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9C1C70-E143-4F77-B7E0-30FBF44B9608}">
      <dgm:prSet phldrT="[Text]" custT="1"/>
      <dgm:spPr>
        <a:solidFill>
          <a:srgbClr val="E8E7AA">
            <a:alpha val="85098"/>
          </a:srgbClr>
        </a:solidFill>
        <a:ln>
          <a:solidFill>
            <a:srgbClr val="006600"/>
          </a:solidFill>
          <a:prstDash val="dash"/>
        </a:ln>
      </dgm:spPr>
      <dgm:t>
        <a:bodyPr>
          <a:prstTxWarp prst="textArchUp">
            <a:avLst/>
          </a:prstTxWarp>
        </a:bodyPr>
        <a:lstStyle/>
        <a:p>
          <a:pPr algn="ctr" defTabSz="274320">
            <a:spcBef>
              <a:spcPts val="0"/>
            </a:spcBef>
            <a:spcAft>
              <a:spcPts val="0"/>
            </a:spcAft>
          </a:pPr>
          <a:r>
            <a:rPr lang="en-US" sz="2400" b="1" cap="all" baseline="0" dirty="0">
              <a:solidFill>
                <a:srgbClr val="0000FF"/>
              </a:solidFill>
              <a:effectLst/>
            </a:rPr>
            <a:t>Community Resources</a:t>
          </a:r>
        </a:p>
      </dgm:t>
    </dgm:pt>
    <dgm:pt modelId="{7384C503-64C1-4059-9C0E-668FAF5486B7}" type="sibTrans" cxnId="{A8961EF6-DDE8-410C-9291-441BBFCC76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40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39FF98-B7C9-42DC-BA11-40892362C9F4}" type="parTrans" cxnId="{A8961EF6-DDE8-410C-9291-441BBFCC76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40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9E5831-25A1-45CC-A0D1-E6F4AE7AB401}" type="pres">
      <dgm:prSet presAssocID="{69774915-B6DD-4582-BC52-A80B185E2338}" presName="Name0" presStyleCnt="0">
        <dgm:presLayoutVars>
          <dgm:chMax val="7"/>
          <dgm:resizeHandles val="exact"/>
        </dgm:presLayoutVars>
      </dgm:prSet>
      <dgm:spPr/>
    </dgm:pt>
    <dgm:pt modelId="{6F57C899-FA1D-44D2-822B-4663B574ACAB}" type="pres">
      <dgm:prSet presAssocID="{69774915-B6DD-4582-BC52-A80B185E2338}" presName="comp1" presStyleCnt="0"/>
      <dgm:spPr/>
    </dgm:pt>
    <dgm:pt modelId="{D844FFAD-8BED-4720-B8B0-6D0B828DBB25}" type="pres">
      <dgm:prSet presAssocID="{69774915-B6DD-4582-BC52-A80B185E2338}" presName="circle1" presStyleLbl="node1" presStyleIdx="0" presStyleCnt="3" custScaleX="139024" custScaleY="100000" custLinFactNeighborY="2592"/>
      <dgm:spPr/>
    </dgm:pt>
    <dgm:pt modelId="{531312DA-CC67-49A0-88D9-455CD3F3DC21}" type="pres">
      <dgm:prSet presAssocID="{69774915-B6DD-4582-BC52-A80B185E2338}" presName="c1text" presStyleLbl="node1" presStyleIdx="0" presStyleCnt="3">
        <dgm:presLayoutVars>
          <dgm:bulletEnabled val="1"/>
        </dgm:presLayoutVars>
      </dgm:prSet>
      <dgm:spPr/>
    </dgm:pt>
    <dgm:pt modelId="{F8546C41-966A-4DB8-A47A-D1569A27E02B}" type="pres">
      <dgm:prSet presAssocID="{69774915-B6DD-4582-BC52-A80B185E2338}" presName="comp2" presStyleCnt="0"/>
      <dgm:spPr/>
    </dgm:pt>
    <dgm:pt modelId="{62F67E7F-3171-4CE1-B9F5-9A4F22026F87}" type="pres">
      <dgm:prSet presAssocID="{69774915-B6DD-4582-BC52-A80B185E2338}" presName="circle2" presStyleLbl="node1" presStyleIdx="1" presStyleCnt="3" custScaleX="166106" custScaleY="118116" custLinFactNeighborX="-126" custLinFactNeighborY="-7228"/>
      <dgm:spPr/>
    </dgm:pt>
    <dgm:pt modelId="{BC61BC09-72CE-4E4E-B02E-D5F2488F4FE5}" type="pres">
      <dgm:prSet presAssocID="{69774915-B6DD-4582-BC52-A80B185E2338}" presName="c2text" presStyleLbl="node1" presStyleIdx="1" presStyleCnt="3">
        <dgm:presLayoutVars>
          <dgm:bulletEnabled val="1"/>
        </dgm:presLayoutVars>
      </dgm:prSet>
      <dgm:spPr/>
    </dgm:pt>
    <dgm:pt modelId="{58DED75E-DA3E-48C0-8167-2761FE311404}" type="pres">
      <dgm:prSet presAssocID="{69774915-B6DD-4582-BC52-A80B185E2338}" presName="comp3" presStyleCnt="0"/>
      <dgm:spPr/>
    </dgm:pt>
    <dgm:pt modelId="{49F016E9-8BC7-474D-8DB8-5E03443A3668}" type="pres">
      <dgm:prSet presAssocID="{69774915-B6DD-4582-BC52-A80B185E2338}" presName="circle3" presStyleLbl="node1" presStyleIdx="2" presStyleCnt="3" custScaleX="207840" custScaleY="159143" custLinFactNeighborX="-958" custLinFactNeighborY="-24542"/>
      <dgm:spPr/>
    </dgm:pt>
    <dgm:pt modelId="{144E4001-7E4C-430D-8D2F-B9D3F6DEDAFD}" type="pres">
      <dgm:prSet presAssocID="{69774915-B6DD-4582-BC52-A80B185E2338}" presName="c3text" presStyleLbl="node1" presStyleIdx="2" presStyleCnt="3">
        <dgm:presLayoutVars>
          <dgm:bulletEnabled val="1"/>
        </dgm:presLayoutVars>
      </dgm:prSet>
      <dgm:spPr/>
    </dgm:pt>
  </dgm:ptLst>
  <dgm:cxnLst>
    <dgm:cxn modelId="{B458180D-54C4-47F6-A82F-C8EBD1637273}" srcId="{69774915-B6DD-4582-BC52-A80B185E2338}" destId="{DE3F1899-115E-487B-A84F-8322A1C07D37}" srcOrd="0" destOrd="0" parTransId="{62474E63-5548-4302-8688-29D65BC2116D}" sibTransId="{CBC0FA73-716B-408B-A8A1-31F737958D8B}"/>
    <dgm:cxn modelId="{12DB2C20-3B22-44E3-A9D5-056098C5E24B}" type="presOf" srcId="{299C1C70-E143-4F77-B7E0-30FBF44B9608}" destId="{62F67E7F-3171-4CE1-B9F5-9A4F22026F87}" srcOrd="0" destOrd="0" presId="urn:microsoft.com/office/officeart/2005/8/layout/venn2"/>
    <dgm:cxn modelId="{84428D29-2EEA-46DD-AEB5-907FE3DED7C4}" type="presOf" srcId="{DE3F1899-115E-487B-A84F-8322A1C07D37}" destId="{531312DA-CC67-49A0-88D9-455CD3F3DC21}" srcOrd="1" destOrd="0" presId="urn:microsoft.com/office/officeart/2005/8/layout/venn2"/>
    <dgm:cxn modelId="{F3B6EA35-0D77-4230-9509-C0D007EE28F9}" type="presOf" srcId="{B0113444-6DD4-431D-A8DD-4C2294B15418}" destId="{144E4001-7E4C-430D-8D2F-B9D3F6DEDAFD}" srcOrd="1" destOrd="0" presId="urn:microsoft.com/office/officeart/2005/8/layout/venn2"/>
    <dgm:cxn modelId="{079F4E82-D82A-45BE-BB3F-872271BCDF14}" type="presOf" srcId="{B0113444-6DD4-431D-A8DD-4C2294B15418}" destId="{49F016E9-8BC7-474D-8DB8-5E03443A3668}" srcOrd="0" destOrd="0" presId="urn:microsoft.com/office/officeart/2005/8/layout/venn2"/>
    <dgm:cxn modelId="{6ACF1DA4-277B-434F-B87A-FFDB371B0455}" type="presOf" srcId="{DE3F1899-115E-487B-A84F-8322A1C07D37}" destId="{D844FFAD-8BED-4720-B8B0-6D0B828DBB25}" srcOrd="0" destOrd="0" presId="urn:microsoft.com/office/officeart/2005/8/layout/venn2"/>
    <dgm:cxn modelId="{436E64AE-6514-4B3F-9BE6-F3C98E07DB29}" srcId="{69774915-B6DD-4582-BC52-A80B185E2338}" destId="{B0113444-6DD4-431D-A8DD-4C2294B15418}" srcOrd="2" destOrd="0" parTransId="{7C2338CF-FC7E-4465-A1B1-C221545CA8DF}" sibTransId="{D5824C9A-CEC9-49D4-9078-698DC62A0900}"/>
    <dgm:cxn modelId="{8533CCBE-5735-4456-99F1-30A1EB39AF0C}" type="presOf" srcId="{299C1C70-E143-4F77-B7E0-30FBF44B9608}" destId="{BC61BC09-72CE-4E4E-B02E-D5F2488F4FE5}" srcOrd="1" destOrd="0" presId="urn:microsoft.com/office/officeart/2005/8/layout/venn2"/>
    <dgm:cxn modelId="{C29E98D5-1068-4AEB-AB96-74A8C32498C6}" type="presOf" srcId="{69774915-B6DD-4582-BC52-A80B185E2338}" destId="{899E5831-25A1-45CC-A0D1-E6F4AE7AB401}" srcOrd="0" destOrd="0" presId="urn:microsoft.com/office/officeart/2005/8/layout/venn2"/>
    <dgm:cxn modelId="{A8961EF6-DDE8-410C-9291-441BBFCC76E3}" srcId="{69774915-B6DD-4582-BC52-A80B185E2338}" destId="{299C1C70-E143-4F77-B7E0-30FBF44B9608}" srcOrd="1" destOrd="0" parTransId="{1439FF98-B7C9-42DC-BA11-40892362C9F4}" sibTransId="{7384C503-64C1-4059-9C0E-668FAF5486B7}"/>
    <dgm:cxn modelId="{E49934A7-D9F5-4DA0-A8CC-22ABF2EDFB50}" type="presParOf" srcId="{899E5831-25A1-45CC-A0D1-E6F4AE7AB401}" destId="{6F57C899-FA1D-44D2-822B-4663B574ACAB}" srcOrd="0" destOrd="0" presId="urn:microsoft.com/office/officeart/2005/8/layout/venn2"/>
    <dgm:cxn modelId="{57494F58-CD92-436B-9F15-B068D00E7D3D}" type="presParOf" srcId="{6F57C899-FA1D-44D2-822B-4663B574ACAB}" destId="{D844FFAD-8BED-4720-B8B0-6D0B828DBB25}" srcOrd="0" destOrd="0" presId="urn:microsoft.com/office/officeart/2005/8/layout/venn2"/>
    <dgm:cxn modelId="{FC1D4CC8-CD3B-4D4F-95A5-F32CB4832F2A}" type="presParOf" srcId="{6F57C899-FA1D-44D2-822B-4663B574ACAB}" destId="{531312DA-CC67-49A0-88D9-455CD3F3DC21}" srcOrd="1" destOrd="0" presId="urn:microsoft.com/office/officeart/2005/8/layout/venn2"/>
    <dgm:cxn modelId="{992BF016-2EBD-4D08-81A1-C2B10B9D5EC4}" type="presParOf" srcId="{899E5831-25A1-45CC-A0D1-E6F4AE7AB401}" destId="{F8546C41-966A-4DB8-A47A-D1569A27E02B}" srcOrd="1" destOrd="0" presId="urn:microsoft.com/office/officeart/2005/8/layout/venn2"/>
    <dgm:cxn modelId="{F2500E40-1D2A-4082-AB45-A454C22B7C32}" type="presParOf" srcId="{F8546C41-966A-4DB8-A47A-D1569A27E02B}" destId="{62F67E7F-3171-4CE1-B9F5-9A4F22026F87}" srcOrd="0" destOrd="0" presId="urn:microsoft.com/office/officeart/2005/8/layout/venn2"/>
    <dgm:cxn modelId="{6E545A50-13F7-4CE0-BA29-AEE246189D32}" type="presParOf" srcId="{F8546C41-966A-4DB8-A47A-D1569A27E02B}" destId="{BC61BC09-72CE-4E4E-B02E-D5F2488F4FE5}" srcOrd="1" destOrd="0" presId="urn:microsoft.com/office/officeart/2005/8/layout/venn2"/>
    <dgm:cxn modelId="{DA77C25F-E7C3-4D99-AABE-1848FE1B79AA}" type="presParOf" srcId="{899E5831-25A1-45CC-A0D1-E6F4AE7AB401}" destId="{58DED75E-DA3E-48C0-8167-2761FE311404}" srcOrd="2" destOrd="0" presId="urn:microsoft.com/office/officeart/2005/8/layout/venn2"/>
    <dgm:cxn modelId="{64A01404-3D6D-43AB-BB1E-D32F0E0D54A8}" type="presParOf" srcId="{58DED75E-DA3E-48C0-8167-2761FE311404}" destId="{49F016E9-8BC7-474D-8DB8-5E03443A3668}" srcOrd="0" destOrd="0" presId="urn:microsoft.com/office/officeart/2005/8/layout/venn2"/>
    <dgm:cxn modelId="{9DA19BAF-4EE3-472B-B0BA-A14E2FF0DEB3}" type="presParOf" srcId="{58DED75E-DA3E-48C0-8167-2761FE311404}" destId="{144E4001-7E4C-430D-8D2F-B9D3F6DEDAFD}" srcOrd="1" destOrd="0" presId="urn:microsoft.com/office/officeart/2005/8/layout/venn2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4FFAD-8BED-4720-B8B0-6D0B828DBB25}">
      <dsp:nvSpPr>
        <dsp:cNvPr id="0" name=""/>
        <dsp:cNvSpPr/>
      </dsp:nvSpPr>
      <dsp:spPr>
        <a:xfrm>
          <a:off x="334548" y="-292661"/>
          <a:ext cx="8474903" cy="6096000"/>
        </a:xfrm>
        <a:prstGeom prst="ellipse">
          <a:avLst/>
        </a:prstGeom>
        <a:solidFill>
          <a:srgbClr val="00A800">
            <a:alpha val="27451"/>
          </a:srgbClr>
        </a:solidFill>
        <a:ln w="2540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prstTxWarp prst="textArchUp">
            <a:avLst/>
          </a:prstTxWarp>
          <a:noAutofit/>
        </a:bodyPr>
        <a:lstStyle/>
        <a:p>
          <a:pPr marL="0" lvl="0" indent="0" algn="ctr" defTabSz="27432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cap="all" baseline="0" dirty="0">
              <a:solidFill>
                <a:srgbClr val="0000FF"/>
              </a:solidFill>
              <a:effectLst/>
            </a:rPr>
            <a:t>Public Policy</a:t>
          </a:r>
        </a:p>
      </dsp:txBody>
      <dsp:txXfrm>
        <a:off x="3091010" y="12138"/>
        <a:ext cx="2961978" cy="914400"/>
      </dsp:txXfrm>
    </dsp:sp>
    <dsp:sp modelId="{62F67E7F-3171-4CE1-B9F5-9A4F22026F87}">
      <dsp:nvSpPr>
        <dsp:cNvPr id="0" name=""/>
        <dsp:cNvSpPr/>
      </dsp:nvSpPr>
      <dsp:spPr>
        <a:xfrm>
          <a:off x="769056" y="328734"/>
          <a:ext cx="7594366" cy="5400263"/>
        </a:xfrm>
        <a:prstGeom prst="ellipse">
          <a:avLst/>
        </a:prstGeom>
        <a:solidFill>
          <a:srgbClr val="E8E7AA">
            <a:alpha val="85098"/>
          </a:srgbClr>
        </a:solidFill>
        <a:ln w="25400" cap="flat" cmpd="sng" algn="ctr">
          <a:solidFill>
            <a:srgbClr val="00660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prstTxWarp prst="textArchUp">
            <a:avLst/>
          </a:prstTxWarp>
          <a:noAutofit/>
        </a:bodyPr>
        <a:lstStyle/>
        <a:p>
          <a:pPr marL="0" lvl="0" indent="0" algn="ctr" defTabSz="27432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cap="all" baseline="0" dirty="0">
              <a:solidFill>
                <a:srgbClr val="0000FF"/>
              </a:solidFill>
              <a:effectLst/>
            </a:rPr>
            <a:t>Community Resources</a:t>
          </a:r>
        </a:p>
      </dsp:txBody>
      <dsp:txXfrm>
        <a:off x="2796751" y="666250"/>
        <a:ext cx="3538974" cy="1012549"/>
      </dsp:txXfrm>
    </dsp:sp>
    <dsp:sp modelId="{49F016E9-8BC7-474D-8DB8-5E03443A3668}">
      <dsp:nvSpPr>
        <dsp:cNvPr id="0" name=""/>
        <dsp:cNvSpPr/>
      </dsp:nvSpPr>
      <dsp:spPr>
        <a:xfrm>
          <a:off x="1375318" y="947950"/>
          <a:ext cx="6334963" cy="4850678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kern="1200" cap="all" baseline="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3052" y="2160620"/>
        <a:ext cx="4479495" cy="2425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27C4F-81C0-4C35-A5B2-B33BB8FEF3D3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216AF-5FA1-4F09-AE50-FDCC9415A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81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F540638-7738-4A6A-AC96-A038CECA5395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8AD890AE-86E5-4C86-9DBA-D7673727C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890AE-86E5-4C86-9DBA-D7673727C2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85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EC4795-24E7-AE4D-92AC-C6B650FC22A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3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/>
          <p:cNvSpPr>
            <a:spLocks noChangeArrowheads="1"/>
          </p:cNvSpPr>
          <p:nvPr/>
        </p:nvSpPr>
        <p:spPr bwMode="gray">
          <a:xfrm flipH="1">
            <a:off x="1058333" y="914400"/>
            <a:ext cx="45719" cy="2590801"/>
          </a:xfrm>
          <a:prstGeom prst="rect">
            <a:avLst/>
          </a:prstGeom>
          <a:gradFill>
            <a:gsLst>
              <a:gs pos="56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50000"/>
                </a:schemeClr>
              </a:gs>
              <a:gs pos="100000">
                <a:schemeClr val="bg1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 flipV="1">
            <a:off x="421217" y="3260754"/>
            <a:ext cx="11590867" cy="55563"/>
          </a:xfrm>
          <a:prstGeom prst="rect">
            <a:avLst/>
          </a:prstGeom>
          <a:gradFill rotWithShape="0">
            <a:gsLst>
              <a:gs pos="72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5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2325470"/>
            <a:ext cx="10363200" cy="64633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1625600" y="6248400"/>
            <a:ext cx="9652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B34587-D523-47C2-B288-97B89655F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0" y="6385560"/>
            <a:ext cx="167534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2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28600"/>
            <a:ext cx="104013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96AD-50B3-4B8E-909F-6DC9920C7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96AD-50B3-4B8E-909F-6DC9920C7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7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752601"/>
            <a:ext cx="5232400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52601"/>
            <a:ext cx="5232400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96AD-50B3-4B8E-909F-6DC9920C7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2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96AD-50B3-4B8E-909F-6DC9920C7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5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28600"/>
            <a:ext cx="104013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96AD-50B3-4B8E-909F-6DC9920C7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1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96AD-50B3-4B8E-909F-6DC9920C71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8CF496-9AAC-47AE-903B-68759D53C7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0" y="6385560"/>
            <a:ext cx="167534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96AD-50B3-4B8E-909F-6DC9920C7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1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96AD-50B3-4B8E-909F-6DC9920C7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/>
        </p:nvSpPr>
        <p:spPr bwMode="gray">
          <a:xfrm flipH="1">
            <a:off x="931758" y="574243"/>
            <a:ext cx="45719" cy="1052513"/>
          </a:xfrm>
          <a:prstGeom prst="rect">
            <a:avLst/>
          </a:prstGeom>
          <a:gradFill flip="none" rotWithShape="1">
            <a:gsLst>
              <a:gs pos="56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5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gray">
          <a:xfrm>
            <a:off x="590551" y="1349374"/>
            <a:ext cx="10968567" cy="45719"/>
          </a:xfrm>
          <a:prstGeom prst="rect">
            <a:avLst/>
          </a:prstGeom>
          <a:gradFill rotWithShape="0">
            <a:gsLst>
              <a:gs pos="56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5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320801" y="228600"/>
            <a:ext cx="1060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752601"/>
            <a:ext cx="1066800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324600"/>
            <a:ext cx="889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FF96AD-50B3-4B8E-909F-6DC9920C71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447BB0-5D7E-4820-A13A-83EC01CA2D8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0" y="6385560"/>
            <a:ext cx="167534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751226-4838-44C8-A73B-C34C94B4E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0" y="2325470"/>
            <a:ext cx="10363200" cy="646331"/>
          </a:xfrm>
        </p:spPr>
        <p:txBody>
          <a:bodyPr/>
          <a:lstStyle/>
          <a:p>
            <a:r>
              <a:rPr lang="en-US" dirty="0"/>
              <a:t>Lessons Learned from NEXT-D and NEXT-D2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B8DB209-3F1A-41A9-98BB-CB18D3974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Dennis Ross-Degnan, ScD</a:t>
            </a:r>
          </a:p>
          <a:p>
            <a:r>
              <a:rPr lang="en-US" sz="2000" dirty="0"/>
              <a:t>Harvard Medical School and Harvard Pilgrim Health Care Institute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E6607-60D3-4EB2-B7C2-8E067BBC2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27320"/>
            <a:ext cx="13716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5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FC8F6-136F-4185-86CF-DB1B5BF7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Policies and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B7CFE-BF06-4B18-8367-4FDF457AB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752601"/>
            <a:ext cx="6015715" cy="4571999"/>
          </a:xfrm>
        </p:spPr>
        <p:txBody>
          <a:bodyPr>
            <a:normAutofit/>
          </a:bodyPr>
          <a:lstStyle/>
          <a:p>
            <a:r>
              <a:rPr lang="en-US" sz="2000" dirty="0"/>
              <a:t>State Medicaid expansion (OHSU, </a:t>
            </a:r>
            <a:r>
              <a:rPr lang="en-US" sz="2000" dirty="0" err="1"/>
              <a:t>N’western</a:t>
            </a:r>
            <a:r>
              <a:rPr lang="en-US" sz="2000" dirty="0"/>
              <a:t>)</a:t>
            </a:r>
          </a:p>
          <a:p>
            <a:pPr lvl="1"/>
            <a:r>
              <a:rPr lang="en-US" sz="1600" dirty="0"/>
              <a:t>Expected increased DM diagnoses and service use</a:t>
            </a:r>
          </a:p>
          <a:p>
            <a:pPr lvl="1"/>
            <a:r>
              <a:rPr lang="en-US" sz="1600" dirty="0"/>
              <a:t>CHCs: Better access to insurance and DM diagnosis, better HbA1c control among newly diagnosed</a:t>
            </a:r>
          </a:p>
          <a:p>
            <a:pPr lvl="1"/>
            <a:r>
              <a:rPr lang="en-US" sz="1600" dirty="0"/>
              <a:t>Academic health centers: Small nonsignificant effects on visits, DM diagnosis, access to medicines</a:t>
            </a:r>
          </a:p>
          <a:p>
            <a:r>
              <a:rPr lang="en-US" sz="2000" dirty="0"/>
              <a:t>State Innovation Models (Berkeley)</a:t>
            </a:r>
          </a:p>
          <a:p>
            <a:pPr lvl="1"/>
            <a:r>
              <a:rPr lang="en-US" sz="1600" dirty="0"/>
              <a:t>Stakeholder invaluable in understanding implementation</a:t>
            </a:r>
          </a:p>
          <a:p>
            <a:pPr lvl="1"/>
            <a:r>
              <a:rPr lang="en-US" sz="1600" dirty="0"/>
              <a:t>Higher hospitalization rates for patients with DM in “food swamps” (especially rural areas)</a:t>
            </a:r>
          </a:p>
          <a:p>
            <a:pPr lvl="1"/>
            <a:r>
              <a:rPr lang="en-US" sz="1600" dirty="0"/>
              <a:t>Increased DM diagnosis and use of social risk codes</a:t>
            </a:r>
          </a:p>
          <a:p>
            <a:pPr lvl="1"/>
            <a:r>
              <a:rPr lang="en-US" sz="1600" dirty="0"/>
              <a:t>No evidence of reduced 30-day readmissions, increased adoption of HIT or care management</a:t>
            </a:r>
          </a:p>
          <a:p>
            <a:r>
              <a:rPr lang="en-US" sz="2000" dirty="0"/>
              <a:t>Challenge to find appropriate comparators given selection, timing, and contextual differences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8756B-8C3D-4279-9763-AD9092B2A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96AD-50B3-4B8E-909F-6DC9920C71F9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F6614E-E80A-4317-959B-FBE823096BF4}"/>
              </a:ext>
            </a:extLst>
          </p:cNvPr>
          <p:cNvGrpSpPr/>
          <p:nvPr/>
        </p:nvGrpSpPr>
        <p:grpSpPr>
          <a:xfrm>
            <a:off x="7315200" y="1578992"/>
            <a:ext cx="3861731" cy="2274006"/>
            <a:chOff x="7111534" y="1499749"/>
            <a:chExt cx="3861731" cy="227400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9A6916-AE28-4F0C-A388-CEA3EF06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1534" y="1672858"/>
              <a:ext cx="3861731" cy="210089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DB7793-E127-4D39-8074-455A69F335C4}"/>
                </a:ext>
              </a:extLst>
            </p:cNvPr>
            <p:cNvSpPr txBox="1"/>
            <p:nvPr/>
          </p:nvSpPr>
          <p:spPr>
            <a:xfrm>
              <a:off x="8153400" y="1499749"/>
              <a:ext cx="200185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</a:rPr>
                <a:t>Medicaid expansion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775B09-32ED-4534-947C-0B7949EBB157}"/>
              </a:ext>
            </a:extLst>
          </p:cNvPr>
          <p:cNvGrpSpPr/>
          <p:nvPr/>
        </p:nvGrpSpPr>
        <p:grpSpPr>
          <a:xfrm>
            <a:off x="7111534" y="3974136"/>
            <a:ext cx="4584093" cy="1813585"/>
            <a:chOff x="6850458" y="4166836"/>
            <a:chExt cx="4584093" cy="18135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3FEDB0-0619-47A2-A317-4C19BE0B5B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1753"/>
            <a:stretch/>
          </p:blipFill>
          <p:spPr>
            <a:xfrm>
              <a:off x="6850458" y="4399487"/>
              <a:ext cx="2445941" cy="157787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AAFE92-D12D-4CF3-92FE-A6F75890E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8200" y="4166836"/>
              <a:ext cx="1447800" cy="27107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C29F3D-A614-4F09-8B4C-283F6BCB80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7637"/>
            <a:stretch/>
          </p:blipFill>
          <p:spPr>
            <a:xfrm>
              <a:off x="9190249" y="4409113"/>
              <a:ext cx="2244302" cy="1571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040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59DE4-501F-4B5D-A7DC-9316A348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Methodological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5437B-1C68-4EF0-8EEA-E735707DA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752601"/>
            <a:ext cx="7264400" cy="4379913"/>
          </a:xfrm>
        </p:spPr>
        <p:txBody>
          <a:bodyPr>
            <a:normAutofit/>
          </a:bodyPr>
          <a:lstStyle/>
          <a:p>
            <a:r>
              <a:rPr lang="en-US" sz="2400" dirty="0"/>
              <a:t>Value of conceptual models of causal pathways to understand reasons for success/failure</a:t>
            </a:r>
          </a:p>
          <a:p>
            <a:r>
              <a:rPr lang="en-US" sz="2400" dirty="0"/>
              <a:t>Value of mixed methods for understanding results</a:t>
            </a:r>
          </a:p>
          <a:p>
            <a:r>
              <a:rPr lang="en-US" sz="2400" dirty="0"/>
              <a:t>Thoughtful matching</a:t>
            </a:r>
          </a:p>
          <a:p>
            <a:pPr lvl="1"/>
            <a:r>
              <a:rPr lang="en-US" sz="2000" dirty="0"/>
              <a:t>Identifying appropriate comparators</a:t>
            </a:r>
          </a:p>
          <a:p>
            <a:pPr lvl="1"/>
            <a:r>
              <a:rPr lang="en-US" sz="2000" dirty="0"/>
              <a:t>Dealing adequately with selection</a:t>
            </a:r>
          </a:p>
          <a:p>
            <a:pPr lvl="1"/>
            <a:r>
              <a:rPr lang="en-US" sz="2000" dirty="0"/>
              <a:t>Balancing baseline trajectories in outcomes</a:t>
            </a:r>
          </a:p>
          <a:p>
            <a:r>
              <a:rPr lang="en-US" sz="2400" dirty="0"/>
              <a:t>Need for more complete data </a:t>
            </a:r>
          </a:p>
          <a:p>
            <a:pPr lvl="1"/>
            <a:r>
              <a:rPr lang="en-US" sz="2000" dirty="0"/>
              <a:t>Insurance status at each patient encounter</a:t>
            </a:r>
          </a:p>
          <a:p>
            <a:pPr lvl="1"/>
            <a:r>
              <a:rPr lang="en-US" sz="2000" dirty="0"/>
              <a:t>Better measures of SES and social risk</a:t>
            </a:r>
          </a:p>
          <a:p>
            <a:pPr lvl="1"/>
            <a:r>
              <a:rPr lang="en-US" sz="2000" dirty="0"/>
              <a:t>More efficient linkage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1D096-34B8-4390-93E5-F82DD3B5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96AD-50B3-4B8E-909F-6DC9920C71F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RE-AIM">
            <a:extLst>
              <a:ext uri="{FF2B5EF4-FFF2-40B4-BE49-F238E27FC236}">
                <a16:creationId xmlns:a16="http://schemas.microsoft.com/office/drawing/2014/main" id="{2C208CE9-6891-4C7C-8AB2-A89020B38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057400"/>
            <a:ext cx="278180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89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121F-3085-43F8-8D2C-76F59AE8E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Benefits of NEXT-D Consortium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19625-3DB3-455B-949D-457269C6A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752601"/>
            <a:ext cx="5098182" cy="4379913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Shared solutions to common methodological challenges</a:t>
            </a:r>
          </a:p>
          <a:p>
            <a:pPr lvl="1"/>
            <a:r>
              <a:rPr lang="en-US" sz="2000" dirty="0"/>
              <a:t>Operational definitions</a:t>
            </a:r>
          </a:p>
          <a:p>
            <a:pPr lvl="1"/>
            <a:r>
              <a:rPr lang="en-US" sz="2000" dirty="0"/>
              <a:t>Optimal study design, sample selection, matching</a:t>
            </a:r>
          </a:p>
          <a:p>
            <a:pPr lvl="1"/>
            <a:r>
              <a:rPr lang="en-US" sz="2000" dirty="0"/>
              <a:t>Stronger analysis approaches</a:t>
            </a:r>
          </a:p>
          <a:p>
            <a:r>
              <a:rPr lang="en-US" sz="2400" dirty="0"/>
              <a:t>Accountability structure</a:t>
            </a:r>
          </a:p>
          <a:p>
            <a:r>
              <a:rPr lang="en-US" sz="2400" dirty="0"/>
              <a:t>Constructive input on presentation and interpretation of results</a:t>
            </a:r>
          </a:p>
          <a:p>
            <a:r>
              <a:rPr lang="en-US" sz="2400" dirty="0"/>
              <a:t>Evolving insights about natural experiments that improve diabetes prevention and control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5E92C-9697-4765-96CB-81F9FB37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96AD-50B3-4B8E-909F-6DC9920C71F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CEEF8-79E8-4EDB-970E-FBD8E497B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1" y="2866681"/>
            <a:ext cx="5810272" cy="3000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B318DE-EE73-43AC-A5A7-9BC916FF2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982" y="1835548"/>
            <a:ext cx="2614863" cy="45735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4211DAA-9691-415E-89FA-7E1A6681E989}"/>
              </a:ext>
            </a:extLst>
          </p:cNvPr>
          <p:cNvGrpSpPr/>
          <p:nvPr/>
        </p:nvGrpSpPr>
        <p:grpSpPr>
          <a:xfrm>
            <a:off x="8702040" y="1752600"/>
            <a:ext cx="2727960" cy="526293"/>
            <a:chOff x="3523512" y="2950287"/>
            <a:chExt cx="5363323" cy="114316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54C9FF7-57BF-479A-8560-861EDAB55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3512" y="2950287"/>
              <a:ext cx="5363323" cy="11431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9D95E3A-5041-4310-8098-686849F1A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4517" y="3063177"/>
              <a:ext cx="1562318" cy="36200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B616766-5DDE-4BBF-898B-5FC333841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7743" y="2272037"/>
            <a:ext cx="3486477" cy="51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0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FD979-5035-4984-BDBA-2F622B83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240310-C838-4CA1-A92B-47C6169D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96AD-50B3-4B8E-909F-6DC9920C71F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E988C-8258-4F30-8414-61CF21A5ACFE}"/>
              </a:ext>
            </a:extLst>
          </p:cNvPr>
          <p:cNvSpPr txBox="1"/>
          <p:nvPr/>
        </p:nvSpPr>
        <p:spPr>
          <a:xfrm>
            <a:off x="1828800" y="2951946"/>
            <a:ext cx="830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Dennis Ross-Degnan</a:t>
            </a:r>
          </a:p>
          <a:p>
            <a:pPr marL="0" indent="0">
              <a:buNone/>
            </a:pPr>
            <a:r>
              <a:rPr lang="en-US" sz="2800" dirty="0"/>
              <a:t>dennis_ross-degnan@hms.harvard.edu</a:t>
            </a:r>
          </a:p>
        </p:txBody>
      </p:sp>
    </p:spTree>
    <p:extLst>
      <p:ext uri="{BB962C8B-B14F-4D97-AF65-F5344CB8AC3E}">
        <p14:creationId xmlns:p14="http://schemas.microsoft.com/office/powerpoint/2010/main" val="84928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下箭头 25"/>
          <p:cNvSpPr/>
          <p:nvPr/>
        </p:nvSpPr>
        <p:spPr bwMode="auto">
          <a:xfrm>
            <a:off x="4996802" y="4649785"/>
            <a:ext cx="1327798" cy="1522415"/>
          </a:xfrm>
          <a:prstGeom prst="downArrow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A9557-7BC9-4E04-A262-1D812320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700" dirty="0"/>
              <a:t>Chronic Care Model: Framework for Improving Chronic Illness Care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95F74B-57E1-47FB-BD85-EEA70029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96AD-50B3-4B8E-909F-6DC9920C71F9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552434" y="1752603"/>
            <a:ext cx="8458200" cy="2775858"/>
            <a:chOff x="1046896" y="1562764"/>
            <a:chExt cx="8458200" cy="3156861"/>
          </a:xfrm>
        </p:grpSpPr>
        <p:sp>
          <p:nvSpPr>
            <p:cNvPr id="4" name="椭圆 3"/>
            <p:cNvSpPr/>
            <p:nvPr/>
          </p:nvSpPr>
          <p:spPr bwMode="auto">
            <a:xfrm>
              <a:off x="1046896" y="1562764"/>
              <a:ext cx="8458200" cy="3156861"/>
            </a:xfrm>
            <a:prstGeom prst="ellipse">
              <a:avLst/>
            </a:prstGeom>
            <a:solidFill>
              <a:srgbClr val="99CC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3048000" y="1984486"/>
              <a:ext cx="6457096" cy="2336924"/>
            </a:xfrm>
            <a:prstGeom prst="ellipse">
              <a:avLst/>
            </a:prstGeom>
            <a:gradFill flip="none" rotWithShape="1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244488" y="2112983"/>
              <a:ext cx="3031508" cy="700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 dirty="0"/>
                <a:t>Community</a:t>
              </a:r>
            </a:p>
            <a:p>
              <a:r>
                <a:rPr lang="en-US" altLang="zh-CN" sz="1600" dirty="0"/>
                <a:t>Resources and Policies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244488" y="3169433"/>
              <a:ext cx="17590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Self-Management</a:t>
              </a:r>
            </a:p>
            <a:p>
              <a:r>
                <a:rPr lang="en-US" altLang="zh-CN" sz="1600" dirty="0"/>
                <a:t>Support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718973" y="2105810"/>
              <a:ext cx="268849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/>
                <a:t>Health Systems</a:t>
              </a:r>
            </a:p>
            <a:p>
              <a:r>
                <a:rPr lang="en-US" altLang="zh-CN" sz="1600" dirty="0"/>
                <a:t>Organization of Health Care</a:t>
              </a:r>
              <a:endParaRPr lang="zh-CN" altLang="en-US" sz="1600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189070" y="3046323"/>
              <a:ext cx="9735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Delivery </a:t>
              </a:r>
            </a:p>
            <a:p>
              <a:r>
                <a:rPr lang="en-US" altLang="zh-CN" sz="1600" dirty="0"/>
                <a:t>System </a:t>
              </a:r>
            </a:p>
            <a:p>
              <a:r>
                <a:rPr lang="en-US" altLang="zh-CN" sz="1600" dirty="0"/>
                <a:t>Design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921222" y="3137219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Decision</a:t>
              </a:r>
            </a:p>
            <a:p>
              <a:r>
                <a:rPr lang="en-US" altLang="zh-CN" sz="1600" dirty="0"/>
                <a:t>Support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64344" y="3049210"/>
              <a:ext cx="12460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Clinical</a:t>
              </a:r>
            </a:p>
            <a:p>
              <a:r>
                <a:rPr lang="en-US" altLang="zh-CN" sz="1600" dirty="0"/>
                <a:t>Information</a:t>
              </a:r>
            </a:p>
            <a:p>
              <a:r>
                <a:rPr lang="en-US" altLang="zh-CN" sz="1600" dirty="0"/>
                <a:t>System</a:t>
              </a:r>
            </a:p>
          </p:txBody>
        </p:sp>
      </p:grpSp>
      <p:sp>
        <p:nvSpPr>
          <p:cNvPr id="15" name="椭圆 14"/>
          <p:cNvSpPr/>
          <p:nvPr/>
        </p:nvSpPr>
        <p:spPr bwMode="auto">
          <a:xfrm>
            <a:off x="2611424" y="4668835"/>
            <a:ext cx="1944582" cy="1034139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Informed, Activated</a:t>
            </a:r>
            <a:r>
              <a:rPr kumimoji="0" lang="en-US" altLang="zh-CN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Patient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6780326" y="4681535"/>
            <a:ext cx="2112939" cy="1034139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Prepared,</a:t>
            </a:r>
            <a:r>
              <a:rPr kumimoji="0" lang="en-US" altLang="zh-CN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Proactive</a:t>
            </a:r>
            <a:r>
              <a:rPr lang="zh-CN" altLang="en-US" sz="1600" dirty="0"/>
              <a:t> </a:t>
            </a:r>
            <a:r>
              <a:rPr lang="en-US" altLang="zh-CN" sz="1600" dirty="0"/>
              <a:t>Practice Team</a:t>
            </a:r>
            <a:endParaRPr kumimoji="0" lang="en-US" altLang="zh-CN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19615" y="4838850"/>
            <a:ext cx="1963423" cy="840038"/>
            <a:chOff x="4665977" y="4953000"/>
            <a:chExt cx="1963423" cy="840038"/>
          </a:xfrm>
        </p:grpSpPr>
        <p:cxnSp>
          <p:nvCxnSpPr>
            <p:cNvPr id="20" name="直接箭头连接符 19"/>
            <p:cNvCxnSpPr/>
            <p:nvPr/>
          </p:nvCxnSpPr>
          <p:spPr bwMode="auto">
            <a:xfrm>
              <a:off x="4694608" y="4953000"/>
              <a:ext cx="1934792" cy="0"/>
            </a:xfrm>
            <a:prstGeom prst="straightConnector1">
              <a:avLst/>
            </a:prstGeom>
            <a:solidFill>
              <a:srgbClr val="99CC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2" name="直接箭头连接符 21"/>
            <p:cNvCxnSpPr/>
            <p:nvPr/>
          </p:nvCxnSpPr>
          <p:spPr bwMode="auto">
            <a:xfrm>
              <a:off x="4665977" y="5793038"/>
              <a:ext cx="1934792" cy="0"/>
            </a:xfrm>
            <a:prstGeom prst="straightConnector1">
              <a:avLst/>
            </a:prstGeom>
            <a:solidFill>
              <a:srgbClr val="99CC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24" name="文本框 23"/>
            <p:cNvSpPr txBox="1"/>
            <p:nvPr/>
          </p:nvSpPr>
          <p:spPr>
            <a:xfrm>
              <a:off x="4979199" y="5030332"/>
              <a:ext cx="12557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Productive</a:t>
              </a:r>
            </a:p>
            <a:p>
              <a:r>
                <a:rPr lang="en-US" altLang="zh-CN" sz="1600" dirty="0"/>
                <a:t>Interactions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254707" y="6230178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Improved Outcomes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7958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524001" y="6096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 rot="14950161">
            <a:off x="3393367" y="695489"/>
            <a:ext cx="2330960" cy="3055154"/>
          </a:xfrm>
          <a:prstGeom prst="rect">
            <a:avLst/>
          </a:prstGeom>
          <a:noFill/>
        </p:spPr>
        <p:txBody>
          <a:bodyPr spcFirstLastPara="1" anchor="ctr">
            <a:prstTxWarp prst="textCircle">
              <a:avLst>
                <a:gd name="adj" fmla="val 20031044"/>
              </a:avLst>
            </a:prstTxWarp>
            <a:scene3d>
              <a:camera prst="orthographicFront">
                <a:rot lat="0" lon="600000" rev="0"/>
              </a:camera>
              <a:lightRig rig="threePt" dir="t"/>
            </a:scene3d>
            <a:sp3d z="-6350"/>
          </a:bodyPr>
          <a:lstStyle/>
          <a:p>
            <a:pPr algn="ctr">
              <a:defRPr/>
            </a:pPr>
            <a:r>
              <a:rPr lang="en-US" sz="2100" dirty="0">
                <a:solidFill>
                  <a:srgbClr val="0000FF"/>
                </a:solidFill>
                <a:latin typeface="+mj-lt"/>
              </a:rPr>
              <a:t>Legislation &amp; </a:t>
            </a:r>
          </a:p>
          <a:p>
            <a:pPr algn="ctr">
              <a:defRPr/>
            </a:pPr>
            <a:r>
              <a:rPr lang="en-US" sz="2100" dirty="0">
                <a:solidFill>
                  <a:srgbClr val="0000FF"/>
                </a:solidFill>
                <a:latin typeface="+mj-lt"/>
              </a:rPr>
              <a:t>Regulations</a:t>
            </a:r>
          </a:p>
        </p:txBody>
      </p:sp>
      <p:sp>
        <p:nvSpPr>
          <p:cNvPr id="9" name="TextBox 8"/>
          <p:cNvSpPr txBox="1"/>
          <p:nvPr/>
        </p:nvSpPr>
        <p:spPr>
          <a:xfrm rot="17788454">
            <a:off x="5961727" y="762826"/>
            <a:ext cx="3222900" cy="3866121"/>
          </a:xfrm>
          <a:prstGeom prst="rect">
            <a:avLst/>
          </a:prstGeom>
          <a:noFill/>
        </p:spPr>
        <p:txBody>
          <a:bodyPr spcFirstLastPara="1" anchor="ctr">
            <a:prstTxWarp prst="textCircle">
              <a:avLst>
                <a:gd name="adj" fmla="val 16368866"/>
              </a:avLst>
            </a:prstTxWarp>
            <a:scene3d>
              <a:camera prst="orthographicFront">
                <a:rot lat="0" lon="600000" rev="0"/>
              </a:camera>
              <a:lightRig rig="threePt" dir="t"/>
            </a:scene3d>
            <a:sp3d z="-6350"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FF"/>
                </a:solidFill>
                <a:latin typeface="+mj-lt"/>
              </a:rPr>
              <a:t>Environmental &amp; </a:t>
            </a:r>
          </a:p>
          <a:p>
            <a:pPr algn="ctr">
              <a:defRPr/>
            </a:pPr>
            <a:r>
              <a:rPr lang="en-US" sz="2000" dirty="0">
                <a:solidFill>
                  <a:srgbClr val="0000FF"/>
                </a:solidFill>
                <a:latin typeface="+mj-lt"/>
              </a:rPr>
              <a:t>Social Context</a:t>
            </a:r>
          </a:p>
        </p:txBody>
      </p:sp>
      <p:sp>
        <p:nvSpPr>
          <p:cNvPr id="12" name="TextBox 11"/>
          <p:cNvSpPr txBox="1"/>
          <p:nvPr/>
        </p:nvSpPr>
        <p:spPr>
          <a:xfrm rot="13825330">
            <a:off x="3448354" y="1657189"/>
            <a:ext cx="864379" cy="1966570"/>
          </a:xfrm>
          <a:prstGeom prst="rect">
            <a:avLst/>
          </a:prstGeom>
          <a:noFill/>
        </p:spPr>
        <p:txBody>
          <a:bodyPr spcFirstLastPara="1">
            <a:prstTxWarp prst="textCircle">
              <a:avLst>
                <a:gd name="adj" fmla="val 18220938"/>
              </a:avLst>
            </a:prstTxWarp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100" dirty="0">
                <a:solidFill>
                  <a:srgbClr val="0000FF"/>
                </a:solidFill>
                <a:latin typeface="+mj-lt"/>
              </a:rPr>
              <a:t>Religious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100" dirty="0">
                <a:solidFill>
                  <a:srgbClr val="0000FF"/>
                </a:solidFill>
                <a:latin typeface="+mj-lt"/>
              </a:rPr>
              <a:t>Institutions</a:t>
            </a:r>
          </a:p>
        </p:txBody>
      </p:sp>
      <p:sp>
        <p:nvSpPr>
          <p:cNvPr id="13" name="TextBox 12"/>
          <p:cNvSpPr txBox="1"/>
          <p:nvPr/>
        </p:nvSpPr>
        <p:spPr>
          <a:xfrm rot="20020432">
            <a:off x="8223274" y="2268371"/>
            <a:ext cx="1102013" cy="2206205"/>
          </a:xfrm>
          <a:prstGeom prst="rect">
            <a:avLst/>
          </a:prstGeom>
          <a:noFill/>
        </p:spPr>
        <p:txBody>
          <a:bodyPr spcFirstLastPara="1">
            <a:prstTxWarp prst="textCircle">
              <a:avLst>
                <a:gd name="adj" fmla="val 18376767"/>
              </a:avLst>
            </a:prstTxWarp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100" dirty="0">
                <a:solidFill>
                  <a:srgbClr val="0000FF"/>
                </a:solidFill>
                <a:latin typeface="+mj-lt"/>
              </a:rPr>
              <a:t>Social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100" dirty="0">
                <a:solidFill>
                  <a:srgbClr val="0000FF"/>
                </a:solidFill>
                <a:latin typeface="+mj-lt"/>
              </a:rPr>
              <a:t>Networks</a:t>
            </a:r>
          </a:p>
        </p:txBody>
      </p:sp>
      <p:sp>
        <p:nvSpPr>
          <p:cNvPr id="14" name="TextBox 13"/>
          <p:cNvSpPr txBox="1"/>
          <p:nvPr/>
        </p:nvSpPr>
        <p:spPr>
          <a:xfrm rot="18712922">
            <a:off x="7568735" y="1779388"/>
            <a:ext cx="908215" cy="1930914"/>
          </a:xfrm>
          <a:prstGeom prst="rect">
            <a:avLst/>
          </a:prstGeom>
          <a:noFill/>
        </p:spPr>
        <p:txBody>
          <a:bodyPr spcFirstLastPara="1">
            <a:prstTxWarp prst="textCircle">
              <a:avLst>
                <a:gd name="adj" fmla="val 18220938"/>
              </a:avLst>
            </a:prstTxWarp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100" dirty="0">
                <a:solidFill>
                  <a:srgbClr val="0000FF"/>
                </a:solidFill>
                <a:latin typeface="+mj-lt"/>
              </a:rPr>
              <a:t>Health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100" dirty="0">
                <a:solidFill>
                  <a:srgbClr val="0000FF"/>
                </a:solidFill>
                <a:latin typeface="+mj-lt"/>
              </a:rPr>
              <a:t>Agencies</a:t>
            </a:r>
          </a:p>
          <a:p>
            <a:pPr algn="ctr">
              <a:lnSpc>
                <a:spcPct val="80000"/>
              </a:lnSpc>
              <a:defRPr/>
            </a:pPr>
            <a:endParaRPr lang="en-US" sz="2100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44039" name="Group 23"/>
          <p:cNvGrpSpPr>
            <a:grpSpLocks/>
          </p:cNvGrpSpPr>
          <p:nvPr/>
        </p:nvGrpSpPr>
        <p:grpSpPr bwMode="auto">
          <a:xfrm>
            <a:off x="3352800" y="1981200"/>
            <a:ext cx="5486400" cy="4343400"/>
            <a:chOff x="3322320" y="3359132"/>
            <a:chExt cx="2499360" cy="2798512"/>
          </a:xfrm>
        </p:grpSpPr>
        <p:sp>
          <p:nvSpPr>
            <p:cNvPr id="25" name="Oval 24"/>
            <p:cNvSpPr/>
            <p:nvPr/>
          </p:nvSpPr>
          <p:spPr>
            <a:xfrm>
              <a:off x="3322320" y="3359132"/>
              <a:ext cx="2499360" cy="27985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3688256" y="4081263"/>
              <a:ext cx="1767487" cy="1248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2928" tIns="312928" rIns="312928" bIns="312928" spcCol="1270" anchor="ctr"/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2057" name="Text Box 44"/>
          <p:cNvSpPr txBox="1">
            <a:spLocks noChangeArrowheads="1"/>
          </p:cNvSpPr>
          <p:nvPr/>
        </p:nvSpPr>
        <p:spPr bwMode="auto">
          <a:xfrm>
            <a:off x="3810000" y="3352802"/>
            <a:ext cx="2133600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500"/>
              </a:spcAft>
              <a:defRPr/>
            </a:pPr>
            <a:r>
              <a:rPr lang="en-US" sz="160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BEHAVIORS &amp; PREVENTIVE SERVICES</a:t>
            </a:r>
            <a:r>
              <a:rPr lang="en-US" sz="150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 </a:t>
            </a:r>
          </a:p>
          <a:p>
            <a:pPr algn="ctr">
              <a:spcAft>
                <a:spcPts val="500"/>
              </a:spcAft>
              <a:defRPr/>
            </a:pPr>
            <a:r>
              <a:rPr lang="en-US" sz="150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Detection</a:t>
            </a:r>
          </a:p>
          <a:p>
            <a:pPr algn="ctr">
              <a:spcAft>
                <a:spcPts val="500"/>
              </a:spcAft>
              <a:defRPr/>
            </a:pPr>
            <a:r>
              <a:rPr lang="en-US" sz="150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Counseling</a:t>
            </a:r>
          </a:p>
          <a:p>
            <a:pPr algn="ctr">
              <a:spcAft>
                <a:spcPts val="500"/>
              </a:spcAft>
              <a:defRPr/>
            </a:pPr>
            <a:r>
              <a:rPr lang="en-US" sz="150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Lifestyle choices</a:t>
            </a:r>
          </a:p>
          <a:p>
            <a:pPr algn="ctr">
              <a:spcAft>
                <a:spcPts val="500"/>
              </a:spcAft>
              <a:defRPr/>
            </a:pPr>
            <a:r>
              <a:rPr lang="en-US" sz="150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Utilization Patterns</a:t>
            </a:r>
          </a:p>
          <a:p>
            <a:pPr algn="ctr">
              <a:spcAft>
                <a:spcPts val="500"/>
              </a:spcAft>
              <a:defRPr/>
            </a:pPr>
            <a:r>
              <a:rPr lang="en-US" sz="150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Medication adherence</a:t>
            </a:r>
          </a:p>
          <a:p>
            <a:pPr algn="ctr">
              <a:spcAft>
                <a:spcPts val="500"/>
              </a:spcAft>
              <a:defRPr/>
            </a:pPr>
            <a:r>
              <a:rPr lang="en-US" sz="150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Clinical Care Quality</a:t>
            </a:r>
          </a:p>
        </p:txBody>
      </p: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4876800" y="235744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cap="all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Health System</a:t>
            </a:r>
            <a:endParaRPr lang="en-US" sz="2400" cap="all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6400800" y="2620966"/>
            <a:ext cx="1143000" cy="5794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Providers &amp; Hospitals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1128688">
            <a:off x="6169508" y="1951098"/>
            <a:ext cx="1921675" cy="46196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cap="all" dirty="0">
                <a:solidFill>
                  <a:prstClr val="black"/>
                </a:solidFill>
                <a:latin typeface="+mj-lt"/>
              </a:rPr>
              <a:t>Purchasers</a:t>
            </a:r>
          </a:p>
        </p:txBody>
      </p:sp>
      <p:sp>
        <p:nvSpPr>
          <p:cNvPr id="2061" name="Text Box 38"/>
          <p:cNvSpPr txBox="1">
            <a:spLocks noChangeArrowheads="1"/>
          </p:cNvSpPr>
          <p:nvPr/>
        </p:nvSpPr>
        <p:spPr bwMode="auto">
          <a:xfrm>
            <a:off x="6248400" y="3530600"/>
            <a:ext cx="2438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400"/>
              </a:spcAft>
              <a:defRPr/>
            </a:pPr>
            <a:r>
              <a:rPr lang="en-US" sz="1600">
                <a:solidFill>
                  <a:srgbClr val="DADADA">
                    <a:lumMod val="10000"/>
                  </a:srgbClr>
                </a:solidFill>
                <a:latin typeface="+mj-lt"/>
              </a:rPr>
              <a:t>IMPACTS</a:t>
            </a:r>
          </a:p>
          <a:p>
            <a:pPr algn="ctr">
              <a:spcAft>
                <a:spcPts val="400"/>
              </a:spcAft>
              <a:defRPr/>
            </a:pPr>
            <a:r>
              <a:rPr lang="en-US" sz="1500">
                <a:solidFill>
                  <a:srgbClr val="DADADA">
                    <a:lumMod val="10000"/>
                  </a:srgbClr>
                </a:solidFill>
                <a:latin typeface="+mj-lt"/>
              </a:rPr>
              <a:t>Diabetes Incidence</a:t>
            </a:r>
          </a:p>
          <a:p>
            <a:pPr algn="ctr">
              <a:spcAft>
                <a:spcPts val="400"/>
              </a:spcAft>
              <a:defRPr/>
            </a:pPr>
            <a:r>
              <a:rPr lang="en-US" sz="1500">
                <a:solidFill>
                  <a:srgbClr val="DADADA">
                    <a:lumMod val="10000"/>
                  </a:srgbClr>
                </a:solidFill>
                <a:latin typeface="+mj-lt"/>
              </a:rPr>
              <a:t>Diabetes Progression</a:t>
            </a:r>
          </a:p>
          <a:p>
            <a:pPr algn="ctr">
              <a:spcAft>
                <a:spcPts val="400"/>
              </a:spcAft>
              <a:defRPr/>
            </a:pPr>
            <a:r>
              <a:rPr lang="en-US" sz="1500">
                <a:solidFill>
                  <a:srgbClr val="DADADA">
                    <a:lumMod val="10000"/>
                  </a:srgbClr>
                </a:solidFill>
                <a:latin typeface="+mj-lt"/>
              </a:rPr>
              <a:t>Patient-centered outcomes</a:t>
            </a:r>
          </a:p>
          <a:p>
            <a:pPr algn="ctr">
              <a:spcAft>
                <a:spcPts val="400"/>
              </a:spcAft>
              <a:defRPr/>
            </a:pPr>
            <a:r>
              <a:rPr lang="en-US" sz="1500">
                <a:solidFill>
                  <a:srgbClr val="DADADA">
                    <a:lumMod val="10000"/>
                  </a:srgbClr>
                </a:solidFill>
                <a:latin typeface="+mj-lt"/>
              </a:rPr>
              <a:t>Patient &amp; System Costs</a:t>
            </a:r>
          </a:p>
          <a:p>
            <a:pPr algn="ctr">
              <a:spcAft>
                <a:spcPts val="400"/>
              </a:spcAft>
              <a:defRPr/>
            </a:pPr>
            <a:r>
              <a:rPr lang="en-US" sz="1500">
                <a:solidFill>
                  <a:srgbClr val="DADADA">
                    <a:lumMod val="10000"/>
                  </a:srgbClr>
                </a:solidFill>
                <a:latin typeface="+mj-lt"/>
              </a:rPr>
              <a:t>Unintended outcomes</a:t>
            </a:r>
          </a:p>
          <a:p>
            <a:pPr algn="ctr">
              <a:spcAft>
                <a:spcPts val="400"/>
              </a:spcAft>
              <a:defRPr/>
            </a:pPr>
            <a:r>
              <a:rPr lang="en-US" sz="1500">
                <a:solidFill>
                  <a:srgbClr val="DADADA">
                    <a:lumMod val="10000"/>
                  </a:srgbClr>
                </a:solidFill>
                <a:latin typeface="+mj-lt"/>
              </a:rPr>
              <a:t>Disparities</a:t>
            </a:r>
          </a:p>
          <a:p>
            <a:pPr algn="ctr">
              <a:spcAft>
                <a:spcPts val="400"/>
              </a:spcAft>
              <a:defRPr/>
            </a:pPr>
            <a:endParaRPr lang="en-US" sz="1500">
              <a:solidFill>
                <a:srgbClr val="DADADA">
                  <a:lumMod val="10000"/>
                </a:srgbClr>
              </a:solidFill>
              <a:latin typeface="+mj-lt"/>
            </a:endParaRPr>
          </a:p>
          <a:p>
            <a:pPr algn="ctr">
              <a:spcAft>
                <a:spcPts val="400"/>
              </a:spcAft>
              <a:defRPr/>
            </a:pPr>
            <a:endParaRPr lang="en-US" sz="1500">
              <a:solidFill>
                <a:srgbClr val="DADADA">
                  <a:lumMod val="10000"/>
                </a:srgbClr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 rot="259825">
            <a:off x="6563484" y="2683115"/>
            <a:ext cx="2122857" cy="2836371"/>
          </a:xfrm>
          <a:prstGeom prst="rect">
            <a:avLst/>
          </a:prstGeom>
          <a:noFill/>
        </p:spPr>
        <p:txBody>
          <a:bodyPr spcFirstLastPara="1">
            <a:prstTxWarp prst="textCircle">
              <a:avLst>
                <a:gd name="adj" fmla="val 1837676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210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Public Insurers</a:t>
            </a:r>
          </a:p>
          <a:p>
            <a:pPr algn="ctr">
              <a:defRPr/>
            </a:pPr>
            <a:endParaRPr lang="en-US" sz="2100" dirty="0">
              <a:solidFill>
                <a:srgbClr val="DADADA">
                  <a:lumMod val="10000"/>
                </a:srgbClr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 rot="19296838">
            <a:off x="7513124" y="2037040"/>
            <a:ext cx="1141334" cy="2235479"/>
          </a:xfrm>
          <a:prstGeom prst="rect">
            <a:avLst/>
          </a:prstGeom>
          <a:noFill/>
        </p:spPr>
        <p:txBody>
          <a:bodyPr spcFirstLastPara="1">
            <a:prstTxWarp prst="textCircle">
              <a:avLst>
                <a:gd name="adj" fmla="val 1837676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210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Employers</a:t>
            </a:r>
          </a:p>
        </p:txBody>
      </p:sp>
      <p:sp>
        <p:nvSpPr>
          <p:cNvPr id="45" name="Right Bracket 44"/>
          <p:cNvSpPr/>
          <p:nvPr/>
        </p:nvSpPr>
        <p:spPr>
          <a:xfrm rot="16200000">
            <a:off x="5905500" y="1028700"/>
            <a:ext cx="152400" cy="46482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4053" name="AutoShape 10"/>
          <p:cNvSpPr>
            <a:spLocks noChangeArrowheads="1"/>
          </p:cNvSpPr>
          <p:nvPr/>
        </p:nvSpPr>
        <p:spPr bwMode="auto">
          <a:xfrm>
            <a:off x="4953000" y="2620966"/>
            <a:ext cx="838200" cy="5794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latin typeface="+mj-lt"/>
              </a:rPr>
              <a:t>Health Plans</a:t>
            </a:r>
            <a:endParaRPr lang="en-US" sz="18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4054" name="AutoShape 53"/>
          <p:cNvSpPr>
            <a:spLocks noChangeArrowheads="1"/>
          </p:cNvSpPr>
          <p:nvPr/>
        </p:nvSpPr>
        <p:spPr bwMode="auto">
          <a:xfrm>
            <a:off x="5562600" y="3321050"/>
            <a:ext cx="1066800" cy="3365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Patients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 rot="20643363">
            <a:off x="4167123" y="1891305"/>
            <a:ext cx="2057400" cy="46196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cap="all" dirty="0">
                <a:solidFill>
                  <a:prstClr val="black"/>
                </a:solidFill>
                <a:latin typeface="+mj-lt"/>
              </a:rPr>
              <a:t>SUPPLIERS</a:t>
            </a:r>
          </a:p>
        </p:txBody>
      </p:sp>
      <p:sp>
        <p:nvSpPr>
          <p:cNvPr id="41" name="TextBox 40"/>
          <p:cNvSpPr txBox="1"/>
          <p:nvPr/>
        </p:nvSpPr>
        <p:spPr>
          <a:xfrm rot="10470035">
            <a:off x="3155407" y="2755652"/>
            <a:ext cx="2479750" cy="2360569"/>
          </a:xfrm>
          <a:prstGeom prst="rect">
            <a:avLst/>
          </a:prstGeom>
          <a:noFill/>
        </p:spPr>
        <p:txBody>
          <a:bodyPr spcFirstLastPara="1">
            <a:prstTxWarp prst="textCircle">
              <a:avLst>
                <a:gd name="adj" fmla="val 18376767"/>
              </a:avLst>
            </a:prstTxWarp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10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Devices</a:t>
            </a:r>
          </a:p>
        </p:txBody>
      </p:sp>
      <p:sp>
        <p:nvSpPr>
          <p:cNvPr id="30" name="TextBox 29"/>
          <p:cNvSpPr txBox="1"/>
          <p:nvPr/>
        </p:nvSpPr>
        <p:spPr>
          <a:xfrm rot="13396632">
            <a:off x="3421787" y="1898074"/>
            <a:ext cx="2125511" cy="3045260"/>
          </a:xfrm>
          <a:prstGeom prst="rect">
            <a:avLst/>
          </a:prstGeom>
          <a:noFill/>
        </p:spPr>
        <p:txBody>
          <a:bodyPr spcFirstLastPara="1">
            <a:prstTxWarp prst="textCircle">
              <a:avLst>
                <a:gd name="adj" fmla="val 18376767"/>
              </a:avLst>
            </a:prstTxWarp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10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Pharmaceuticals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3" y="6504060"/>
            <a:ext cx="101345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i="1" dirty="0">
                <a:solidFill>
                  <a:srgbClr val="FF0000"/>
                </a:solidFill>
                <a:latin typeface="+mj-lt"/>
              </a:rPr>
              <a:t>NEXT-D2: A: Harvard   B: UCLA   C. Penn St  D. NW   E. Oregon   F. Tulane   G. UC Berkeley   H. Mt Sinai 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8348038" y="2970476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A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5680297" y="2243745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B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6071717" y="2264329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C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071615" y="2344592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2312272" y="1924285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E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5896084" y="2971815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H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8557602" y="4749935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C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8305799" y="5140266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F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28803" y="25641"/>
            <a:ext cx="883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i="1" dirty="0">
                <a:latin typeface="+mj-lt"/>
              </a:rPr>
              <a:t>NEXT-D: 1: KP Northern CA;    2: Mt Sinai St. Luke’s;    3: UCLA;    4. Harvard;    5. NW </a:t>
            </a:r>
          </a:p>
        </p:txBody>
      </p:sp>
      <p:sp>
        <p:nvSpPr>
          <p:cNvPr id="46" name="Oval 45"/>
          <p:cNvSpPr/>
          <p:nvPr/>
        </p:nvSpPr>
        <p:spPr bwMode="auto">
          <a:xfrm>
            <a:off x="4665551" y="2779084"/>
            <a:ext cx="448056" cy="451725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1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7933944" y="2977275"/>
            <a:ext cx="448056" cy="451725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3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6728528" y="3050740"/>
            <a:ext cx="437167" cy="451725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2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8006575" y="2623436"/>
            <a:ext cx="448056" cy="451725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5877416" y="1355612"/>
            <a:ext cx="448056" cy="451725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D02A0FA-8E70-4A60-A460-A8F085924EA5}"/>
              </a:ext>
            </a:extLst>
          </p:cNvPr>
          <p:cNvSpPr/>
          <p:nvPr/>
        </p:nvSpPr>
        <p:spPr bwMode="auto">
          <a:xfrm>
            <a:off x="1908649" y="2839425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A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318B193-DDC6-4B9E-8883-B2179202F7E2}"/>
              </a:ext>
            </a:extLst>
          </p:cNvPr>
          <p:cNvSpPr/>
          <p:nvPr/>
        </p:nvSpPr>
        <p:spPr bwMode="auto">
          <a:xfrm>
            <a:off x="1885316" y="3374202"/>
            <a:ext cx="448056" cy="451725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900A9EA-38CA-4E96-9544-01965768540F}"/>
              </a:ext>
            </a:extLst>
          </p:cNvPr>
          <p:cNvSpPr/>
          <p:nvPr/>
        </p:nvSpPr>
        <p:spPr bwMode="auto">
          <a:xfrm>
            <a:off x="3039815" y="1180522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G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F17B303-5578-4391-90D7-224D5556AC04}"/>
              </a:ext>
            </a:extLst>
          </p:cNvPr>
          <p:cNvSpPr/>
          <p:nvPr/>
        </p:nvSpPr>
        <p:spPr bwMode="auto">
          <a:xfrm>
            <a:off x="2651482" y="1551321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F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983BB9-0117-4DB6-92AE-794AAC0A7412}"/>
              </a:ext>
            </a:extLst>
          </p:cNvPr>
          <p:cNvSpPr/>
          <p:nvPr/>
        </p:nvSpPr>
        <p:spPr bwMode="auto">
          <a:xfrm>
            <a:off x="5681171" y="2642603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F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2D39FB-B629-4ECC-8CC5-25BEE800D91C}"/>
              </a:ext>
            </a:extLst>
          </p:cNvPr>
          <p:cNvSpPr/>
          <p:nvPr/>
        </p:nvSpPr>
        <p:spPr bwMode="auto">
          <a:xfrm>
            <a:off x="8691792" y="5081652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H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7FFFED-EAA7-44F9-9395-9592A4DDF091}"/>
              </a:ext>
            </a:extLst>
          </p:cNvPr>
          <p:cNvGrpSpPr/>
          <p:nvPr/>
        </p:nvGrpSpPr>
        <p:grpSpPr>
          <a:xfrm>
            <a:off x="7646274" y="888176"/>
            <a:ext cx="4405015" cy="2862052"/>
            <a:chOff x="7571927" y="1369642"/>
            <a:chExt cx="3679825" cy="23179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8949926-AE72-4175-B9EA-B142D5885969}"/>
                </a:ext>
              </a:extLst>
            </p:cNvPr>
            <p:cNvSpPr/>
            <p:nvPr/>
          </p:nvSpPr>
          <p:spPr bwMode="auto">
            <a:xfrm rot="2580401">
              <a:off x="7571927" y="2837035"/>
              <a:ext cx="1295662" cy="85050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7" name="Speech Bubble: Rectangle 16">
              <a:extLst>
                <a:ext uri="{FF2B5EF4-FFF2-40B4-BE49-F238E27FC236}">
                  <a16:creationId xmlns:a16="http://schemas.microsoft.com/office/drawing/2014/main" id="{627457DB-1452-48F8-B842-B472004D7435}"/>
                </a:ext>
              </a:extLst>
            </p:cNvPr>
            <p:cNvSpPr/>
            <p:nvPr/>
          </p:nvSpPr>
          <p:spPr bwMode="auto">
            <a:xfrm>
              <a:off x="8918197" y="1369642"/>
              <a:ext cx="2333555" cy="788867"/>
            </a:xfrm>
            <a:prstGeom prst="wedgeRectCallout">
              <a:avLst>
                <a:gd name="adj1" fmla="val -73293"/>
                <a:gd name="adj2" fmla="val 132967"/>
              </a:avLst>
            </a:prstGeom>
            <a:solidFill>
              <a:srgbClr val="99CC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Commercial insurance</a:t>
              </a:r>
            </a:p>
            <a:p>
              <a:pPr marL="171450" marR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High deductibles</a:t>
              </a:r>
            </a:p>
            <a:p>
              <a:pPr marL="171450" marR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400" dirty="0"/>
                <a:t>Drug cost sharing reductions</a:t>
              </a:r>
            </a:p>
            <a:p>
              <a:pPr marL="171450" marR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Diabetes</a:t>
              </a:r>
              <a:r>
                <a:rPr lang="en-US" sz="1400" dirty="0"/>
                <a:t> Health Plan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EB9F88-1E8F-4F7E-8D3B-A0E22CAC2FB1}"/>
              </a:ext>
            </a:extLst>
          </p:cNvPr>
          <p:cNvGrpSpPr/>
          <p:nvPr/>
        </p:nvGrpSpPr>
        <p:grpSpPr>
          <a:xfrm>
            <a:off x="94744" y="444712"/>
            <a:ext cx="3074064" cy="3772133"/>
            <a:chOff x="94744" y="444712"/>
            <a:chExt cx="3074064" cy="377213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56446C9-ABE6-4392-8708-461D494FE92D}"/>
                </a:ext>
              </a:extLst>
            </p:cNvPr>
            <p:cNvSpPr/>
            <p:nvPr/>
          </p:nvSpPr>
          <p:spPr bwMode="auto">
            <a:xfrm rot="17906584">
              <a:off x="864404" y="1912441"/>
              <a:ext cx="3452990" cy="115581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66" name="Speech Bubble: Rectangle 65">
              <a:extLst>
                <a:ext uri="{FF2B5EF4-FFF2-40B4-BE49-F238E27FC236}">
                  <a16:creationId xmlns:a16="http://schemas.microsoft.com/office/drawing/2014/main" id="{E32A80B0-50A8-4A41-8A6E-17EB1EFF5A8F}"/>
                </a:ext>
              </a:extLst>
            </p:cNvPr>
            <p:cNvSpPr/>
            <p:nvPr/>
          </p:nvSpPr>
          <p:spPr bwMode="auto">
            <a:xfrm>
              <a:off x="94744" y="444712"/>
              <a:ext cx="2708366" cy="986422"/>
            </a:xfrm>
            <a:prstGeom prst="wedgeRectCallout">
              <a:avLst>
                <a:gd name="adj1" fmla="val 24224"/>
                <a:gd name="adj2" fmla="val 118718"/>
              </a:avLst>
            </a:prstGeom>
            <a:solidFill>
              <a:srgbClr val="99CC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Public policies and programs</a:t>
              </a:r>
            </a:p>
            <a:p>
              <a:pPr marL="171450" marR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400" dirty="0"/>
                <a:t>State innovation funds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  <a:p>
              <a:pPr marL="171450" marR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State Medicaid expansion</a:t>
              </a:r>
            </a:p>
            <a:p>
              <a:pPr marL="171450" marR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400" dirty="0"/>
                <a:t>IRS insurance regulation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DEA40B-EFEC-489D-945C-B8553DA28BC8}"/>
              </a:ext>
            </a:extLst>
          </p:cNvPr>
          <p:cNvGrpSpPr/>
          <p:nvPr/>
        </p:nvGrpSpPr>
        <p:grpSpPr>
          <a:xfrm>
            <a:off x="7972710" y="4519109"/>
            <a:ext cx="4060186" cy="1589378"/>
            <a:chOff x="7972710" y="4519109"/>
            <a:chExt cx="4060186" cy="158937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BD50A8-15E7-4FB1-BB37-DA4C27CACF9B}"/>
                </a:ext>
              </a:extLst>
            </p:cNvPr>
            <p:cNvSpPr/>
            <p:nvPr/>
          </p:nvSpPr>
          <p:spPr bwMode="auto">
            <a:xfrm>
              <a:off x="7972710" y="4519109"/>
              <a:ext cx="1342500" cy="130219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69" name="Speech Bubble: Rectangle 68">
              <a:extLst>
                <a:ext uri="{FF2B5EF4-FFF2-40B4-BE49-F238E27FC236}">
                  <a16:creationId xmlns:a16="http://schemas.microsoft.com/office/drawing/2014/main" id="{355DE4FE-EB12-4D22-8234-7F8CEDD30CCA}"/>
                </a:ext>
              </a:extLst>
            </p:cNvPr>
            <p:cNvSpPr/>
            <p:nvPr/>
          </p:nvSpPr>
          <p:spPr bwMode="auto">
            <a:xfrm>
              <a:off x="9524054" y="5134426"/>
              <a:ext cx="2508842" cy="974061"/>
            </a:xfrm>
            <a:prstGeom prst="wedgeRectCallout">
              <a:avLst>
                <a:gd name="adj1" fmla="val -59348"/>
                <a:gd name="adj2" fmla="val -61461"/>
              </a:avLst>
            </a:prstGeom>
            <a:solidFill>
              <a:srgbClr val="99CC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Public insurance</a:t>
              </a:r>
            </a:p>
            <a:p>
              <a:pPr marL="171450" marR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400" dirty="0"/>
                <a:t>Medicare coverage policies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171450" marR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400" dirty="0"/>
                <a:t>Medicaid Health Homes</a:t>
              </a:r>
            </a:p>
            <a:p>
              <a:pPr marL="171450" marR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400" dirty="0"/>
                <a:t>Medicaid managed care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E2E685-9A76-4ADA-AC1F-0A5E4DC433FA}"/>
              </a:ext>
            </a:extLst>
          </p:cNvPr>
          <p:cNvGrpSpPr/>
          <p:nvPr/>
        </p:nvGrpSpPr>
        <p:grpSpPr>
          <a:xfrm>
            <a:off x="971488" y="1322589"/>
            <a:ext cx="6677779" cy="4338297"/>
            <a:chOff x="971488" y="1322589"/>
            <a:chExt cx="6677779" cy="43382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869451C-CDB6-4C57-A3C3-262E09CE2CBF}"/>
                </a:ext>
              </a:extLst>
            </p:cNvPr>
            <p:cNvSpPr/>
            <p:nvPr/>
          </p:nvSpPr>
          <p:spPr bwMode="auto">
            <a:xfrm>
              <a:off x="4448866" y="1322589"/>
              <a:ext cx="3200401" cy="2683347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72" name="Speech Bubble: Rectangle 71">
              <a:extLst>
                <a:ext uri="{FF2B5EF4-FFF2-40B4-BE49-F238E27FC236}">
                  <a16:creationId xmlns:a16="http://schemas.microsoft.com/office/drawing/2014/main" id="{E1AB24A1-AEB5-4FE1-BC84-955B81C6CF87}"/>
                </a:ext>
              </a:extLst>
            </p:cNvPr>
            <p:cNvSpPr/>
            <p:nvPr/>
          </p:nvSpPr>
          <p:spPr bwMode="auto">
            <a:xfrm>
              <a:off x="971488" y="4448788"/>
              <a:ext cx="2508842" cy="1212098"/>
            </a:xfrm>
            <a:prstGeom prst="wedgeRectCallout">
              <a:avLst>
                <a:gd name="adj1" fmla="val 95089"/>
                <a:gd name="adj2" fmla="val -170296"/>
              </a:avLst>
            </a:prstGeom>
            <a:solidFill>
              <a:srgbClr val="99CC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Delivery system</a:t>
              </a:r>
            </a:p>
            <a:p>
              <a:pPr marL="171450" marR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400" dirty="0"/>
                <a:t>Screening and outreach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/>
                <a:t>Health IT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/>
                <a:t>Quality improvement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Community-based DPP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AF8BF4A8-50A0-4DC3-8FFF-900F75AB6947}"/>
              </a:ext>
            </a:extLst>
          </p:cNvPr>
          <p:cNvSpPr/>
          <p:nvPr/>
        </p:nvSpPr>
        <p:spPr bwMode="auto">
          <a:xfrm>
            <a:off x="8150597" y="4772859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9CAC80C-8AA2-4318-9CB4-26F22937E117}"/>
              </a:ext>
            </a:extLst>
          </p:cNvPr>
          <p:cNvSpPr/>
          <p:nvPr/>
        </p:nvSpPr>
        <p:spPr bwMode="auto">
          <a:xfrm>
            <a:off x="8229600" y="3276600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B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DEA397-28E8-4908-8E6F-4AE086EBC9BD}"/>
              </a:ext>
            </a:extLst>
          </p:cNvPr>
          <p:cNvSpPr/>
          <p:nvPr/>
        </p:nvSpPr>
        <p:spPr bwMode="auto">
          <a:xfrm>
            <a:off x="6061256" y="2647548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53333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2D0B-2E64-452C-BE63-F99DB872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System Change – Glucose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D7956-C857-48B7-B425-18C610123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1"/>
            <a:ext cx="6197600" cy="437991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Enhanced glucose screening (Mt Sinai)</a:t>
            </a:r>
          </a:p>
          <a:p>
            <a:pPr lvl="1"/>
            <a:r>
              <a:rPr lang="en-US" sz="1800" dirty="0"/>
              <a:t>Only one-fifth of patients eligible by ADA or USPSTF guidelines received test</a:t>
            </a:r>
          </a:p>
          <a:p>
            <a:pPr lvl="1"/>
            <a:r>
              <a:rPr lang="en-US" sz="1800" dirty="0"/>
              <a:t>EMR decision-support increased screening among eligible patients by 11%, but also among non-eligible patients by 5%</a:t>
            </a:r>
          </a:p>
          <a:p>
            <a:r>
              <a:rPr lang="en-US" sz="2400" dirty="0"/>
              <a:t>Outreach to promote glucose testing (Kaiser)</a:t>
            </a:r>
          </a:p>
          <a:p>
            <a:pPr lvl="1"/>
            <a:r>
              <a:rPr lang="en-US" sz="1800" dirty="0"/>
              <a:t>Employees with HTN &gt;age 45 and BMI&gt;25 without test in 5 years in selected employers</a:t>
            </a:r>
          </a:p>
          <a:p>
            <a:pPr lvl="1"/>
            <a:r>
              <a:rPr lang="en-US" sz="1800" dirty="0"/>
              <a:t>Outreach (mail, email, message) results in nearly 3 times greater rate of testing within 6 months than employees of control employers</a:t>
            </a:r>
          </a:p>
          <a:p>
            <a:r>
              <a:rPr lang="en-US" sz="2400" dirty="0"/>
              <a:t>Practice or health plan strategies can increase appropriate screening, but long-term impact on glucose control unknown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6D294-01F8-4154-83D4-859BDCC8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96AD-50B3-4B8E-909F-6DC9920C71F9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6000D7-0390-48A5-88DF-E31DAF62DE10}"/>
              </a:ext>
            </a:extLst>
          </p:cNvPr>
          <p:cNvGrpSpPr/>
          <p:nvPr/>
        </p:nvGrpSpPr>
        <p:grpSpPr>
          <a:xfrm>
            <a:off x="6629400" y="2075002"/>
            <a:ext cx="5344580" cy="3411398"/>
            <a:chOff x="7141239" y="2075002"/>
            <a:chExt cx="4527941" cy="27698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0DE006-6751-4171-BDCF-03532DD19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1239" y="2362200"/>
              <a:ext cx="4527941" cy="248268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627F4D-7E2B-4695-A0AE-FB44A414D920}"/>
                </a:ext>
              </a:extLst>
            </p:cNvPr>
            <p:cNvSpPr txBox="1"/>
            <p:nvPr/>
          </p:nvSpPr>
          <p:spPr>
            <a:xfrm>
              <a:off x="7530913" y="2346158"/>
              <a:ext cx="18742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Cholesterol (control test)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3C91FB-F127-4208-99C8-014D26D2BB85}"/>
                </a:ext>
              </a:extLst>
            </p:cNvPr>
            <p:cNvSpPr txBox="1"/>
            <p:nvPr/>
          </p:nvSpPr>
          <p:spPr>
            <a:xfrm>
              <a:off x="7530913" y="3086016"/>
              <a:ext cx="13549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Glucose (eligible)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6E19F6-7674-40B7-BB45-D485DEECF698}"/>
                </a:ext>
              </a:extLst>
            </p:cNvPr>
            <p:cNvSpPr txBox="1"/>
            <p:nvPr/>
          </p:nvSpPr>
          <p:spPr>
            <a:xfrm>
              <a:off x="10024214" y="3465041"/>
              <a:ext cx="14768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Glucose (ineligible)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FF24AF-8882-4244-BFF6-82529D0B2D07}"/>
                </a:ext>
              </a:extLst>
            </p:cNvPr>
            <p:cNvSpPr txBox="1"/>
            <p:nvPr/>
          </p:nvSpPr>
          <p:spPr>
            <a:xfrm>
              <a:off x="8235145" y="2075002"/>
              <a:ext cx="2340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Rates of Glucose Screening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185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2D0B-2E64-452C-BE63-F99DB872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System Change – Prevention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D7956-C857-48B7-B425-18C610123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752601"/>
            <a:ext cx="6350000" cy="4571999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Low intensity health promotion (Kaiser)</a:t>
            </a:r>
          </a:p>
          <a:p>
            <a:pPr lvl="1"/>
            <a:r>
              <a:rPr lang="en-US" sz="2000" dirty="0"/>
              <a:t>Patients in practices that documented exercise as a vital sign had higher rates of lifestyle referrals, slightly greater weight loss, and lower HbA1c</a:t>
            </a:r>
          </a:p>
          <a:p>
            <a:pPr lvl="1"/>
            <a:r>
              <a:rPr lang="en-US" sz="2000" dirty="0"/>
              <a:t>Brief telephonic wellness coaching associated with greater weight loss and higher rates of quitting smoking</a:t>
            </a:r>
          </a:p>
          <a:p>
            <a:r>
              <a:rPr lang="en-US" sz="2400" dirty="0"/>
              <a:t>YMCA DPP implementation (</a:t>
            </a:r>
            <a:r>
              <a:rPr lang="en-US" sz="2400" dirty="0" err="1"/>
              <a:t>N’western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Full DPP implemented in YMCAs for employees referred with diabetes or prediabetes</a:t>
            </a:r>
          </a:p>
          <a:p>
            <a:pPr lvl="1"/>
            <a:r>
              <a:rPr lang="en-US" sz="2000" dirty="0"/>
              <a:t>Less than 10% of potentially eligible employees completed a test to verify risk status</a:t>
            </a:r>
          </a:p>
          <a:p>
            <a:pPr lvl="1"/>
            <a:r>
              <a:rPr lang="en-US" sz="2000" dirty="0"/>
              <a:t>40% with documented prediabetes completed one session, 29% completed 9 core sessions, and 12% lost ≥5% of body weight</a:t>
            </a:r>
          </a:p>
          <a:p>
            <a:r>
              <a:rPr lang="en-US" sz="2400" dirty="0"/>
              <a:t>Engagement in wellness activities is a key barrier, especially in intensive community-based programs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6D294-01F8-4154-83D4-859BDCC8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96AD-50B3-4B8E-909F-6DC9920C71F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81E6A-9ED3-4617-96D1-DB8A6755C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779" y="2286000"/>
            <a:ext cx="4929876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8FE74-1DD5-4D7C-A43B-8EB2B39D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Insurance – Cost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CEA36-C2F2-4040-82C8-70341055F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752601"/>
            <a:ext cx="6416067" cy="437991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High deductible health plans (Harvard)</a:t>
            </a:r>
          </a:p>
          <a:p>
            <a:pPr lvl="1"/>
            <a:r>
              <a:rPr lang="en-US" sz="2400" dirty="0"/>
              <a:t>More than half of commercially insured individuals now have HDHPs</a:t>
            </a:r>
          </a:p>
          <a:p>
            <a:pPr lvl="1"/>
            <a:r>
              <a:rPr lang="en-US" sz="2400" dirty="0"/>
              <a:t>Large out-of-pocket cost increases with HDHPs for all patients, especially those with HSA-linked plans</a:t>
            </a:r>
          </a:p>
          <a:p>
            <a:pPr lvl="1"/>
            <a:r>
              <a:rPr lang="en-US" sz="2400" dirty="0"/>
              <a:t>Change in rates of specific services after switch to HDHPs related to OOP increase</a:t>
            </a:r>
          </a:p>
          <a:p>
            <a:pPr lvl="1"/>
            <a:r>
              <a:rPr lang="en-US" sz="2400" dirty="0"/>
              <a:t>Low income patients delay important outpatient visits to treat acute diabetes complications, with increased ED and hospital care for these problems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0393F-8BAF-4A96-B903-4FDAEA03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96AD-50B3-4B8E-909F-6DC9920C71F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21789-772B-49B4-8CFE-8EB557168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428" y="2286000"/>
            <a:ext cx="4353533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9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1B0C7-5949-4305-8E62-991A9160F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447800"/>
            <a:ext cx="6197600" cy="4303714"/>
          </a:xfrm>
        </p:spPr>
        <p:txBody>
          <a:bodyPr>
            <a:noAutofit/>
          </a:bodyPr>
          <a:lstStyle/>
          <a:p>
            <a:r>
              <a:rPr lang="en-US" sz="2000" dirty="0"/>
              <a:t>Diabetes Health Plan (UCLA)</a:t>
            </a:r>
          </a:p>
          <a:p>
            <a:pPr lvl="1"/>
            <a:r>
              <a:rPr lang="en-US" sz="1800" dirty="0"/>
              <a:t>United VBID plan offered to employers</a:t>
            </a:r>
          </a:p>
          <a:p>
            <a:pPr lvl="1"/>
            <a:r>
              <a:rPr lang="en-US" sz="1800" dirty="0"/>
              <a:t>Greater adherence to Metformin/ACEI/statins</a:t>
            </a:r>
          </a:p>
          <a:p>
            <a:pPr lvl="1"/>
            <a:r>
              <a:rPr lang="en-US" sz="1800" dirty="0"/>
              <a:t>Fewer transitions from prediabetes to diabetes</a:t>
            </a:r>
          </a:p>
          <a:p>
            <a:pPr lvl="1"/>
            <a:r>
              <a:rPr lang="en-US" sz="1800" dirty="0"/>
              <a:t>Reduced ER use, hospitalization, cost</a:t>
            </a:r>
          </a:p>
          <a:p>
            <a:r>
              <a:rPr lang="en-US" sz="2000" dirty="0"/>
              <a:t>Preventive Drug Lists (Harvard)</a:t>
            </a:r>
          </a:p>
          <a:p>
            <a:pPr lvl="1"/>
            <a:r>
              <a:rPr lang="en-US" sz="1800" dirty="0"/>
              <a:t>Free or reduced cost medicines for DM, HTN, lipids, asthma, and other key chronic conditions</a:t>
            </a:r>
          </a:p>
          <a:p>
            <a:pPr lvl="1"/>
            <a:r>
              <a:rPr lang="en-US" sz="1800" dirty="0"/>
              <a:t>Increased medication use among all members, but much larger effects among low income members</a:t>
            </a:r>
          </a:p>
          <a:p>
            <a:pPr lvl="1"/>
            <a:r>
              <a:rPr lang="en-US" sz="1800" dirty="0"/>
              <a:t>Reduced ER and outpatient visits for acute diabetes complications</a:t>
            </a:r>
          </a:p>
          <a:p>
            <a:r>
              <a:rPr lang="en-US" sz="2000" dirty="0"/>
              <a:t>Reduced cost sharing for VBID services can improve appropriate use, improve outcomes, and potentially reduce disparities</a:t>
            </a:r>
          </a:p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DB4E5-DC7E-4800-8A5C-4BF20FDC4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Insurance – Value-based Insurance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FDDFA-CA85-4A8E-A857-5619FD43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96AD-50B3-4B8E-909F-6DC9920C71F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D6E815BD-08A9-49E8-8190-E18D6C31D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781" y="2819400"/>
            <a:ext cx="4518219" cy="141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71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463C4-31C6-4B9F-BC95-F3783512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Insurance – Medicaid Managed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0CB3C-11FF-4ADF-9C21-83C10FA5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600200"/>
            <a:ext cx="6045200" cy="472439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Health Homes (Mt Sinai)</a:t>
            </a:r>
          </a:p>
          <a:p>
            <a:pPr lvl="1"/>
            <a:r>
              <a:rPr lang="en-US" sz="1800" dirty="0"/>
              <a:t>Challenges of privacy protecting data linkage</a:t>
            </a:r>
          </a:p>
          <a:p>
            <a:pPr lvl="1"/>
            <a:r>
              <a:rPr lang="en-US" sz="1800" dirty="0"/>
              <a:t>Impact analyses ongoing, but qualitative work indicates improved access to care, social risks, and social support</a:t>
            </a:r>
          </a:p>
          <a:p>
            <a:r>
              <a:rPr lang="en-US" sz="2000" dirty="0"/>
              <a:t>Care Coordination Program (UCLA)</a:t>
            </a:r>
          </a:p>
          <a:p>
            <a:pPr lvl="1"/>
            <a:r>
              <a:rPr lang="en-US" sz="1800" dirty="0"/>
              <a:t>Integrated medical, behavioral, and social support for high-need beneficiaries targeting social determinants </a:t>
            </a:r>
          </a:p>
          <a:p>
            <a:pPr lvl="1"/>
            <a:r>
              <a:rPr lang="en-US" sz="1800" dirty="0"/>
              <a:t>Reduced utilization among SSI and Medicaid expansion patients with DM but not other groups</a:t>
            </a:r>
          </a:p>
          <a:p>
            <a:pPr lvl="1"/>
            <a:r>
              <a:rPr lang="en-US" sz="1800" dirty="0"/>
              <a:t>Greater uptake would have increased impact </a:t>
            </a:r>
          </a:p>
          <a:p>
            <a:r>
              <a:rPr lang="en-US" sz="2000" dirty="0"/>
              <a:t>Complex social and health care needs make it challenging to engage patients</a:t>
            </a:r>
          </a:p>
          <a:p>
            <a:r>
              <a:rPr lang="en-US" sz="2000" dirty="0"/>
              <a:t>Need for more nuanced measures of social need</a:t>
            </a:r>
          </a:p>
          <a:p>
            <a:r>
              <a:rPr lang="en-US" sz="2000" dirty="0"/>
              <a:t>Impact on non-health outcomes may not be captured by typical health utilization measures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227D4-A692-42EA-BF0A-85A621D1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96AD-50B3-4B8E-909F-6DC9920C71F9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83B940-FE17-4D13-B662-6A044B5D733B}"/>
              </a:ext>
            </a:extLst>
          </p:cNvPr>
          <p:cNvGrpSpPr/>
          <p:nvPr/>
        </p:nvGrpSpPr>
        <p:grpSpPr>
          <a:xfrm>
            <a:off x="6892915" y="2286000"/>
            <a:ext cx="5028375" cy="3596093"/>
            <a:chOff x="6892915" y="2286000"/>
            <a:chExt cx="5028375" cy="359609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931943-653B-48D4-A725-6E4A5883E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2915" y="2288501"/>
              <a:ext cx="2597541" cy="35935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81D6A63-8A48-4F74-92B3-9BD9CECCC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7841" y="2402304"/>
              <a:ext cx="1270573" cy="21310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A4FC63-33FF-46C2-B5D3-7663B8BBE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08255" y="2286000"/>
              <a:ext cx="2313035" cy="359609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5FE7CB8-5017-4922-9140-11F8A33D7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71410" y="2372488"/>
              <a:ext cx="1610990" cy="210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580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62F1-4493-4958-89D4-B25A8408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Insurance – Medicare Coverage Additions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86253-C923-4512-99EA-E858A71FF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752601"/>
            <a:ext cx="7035800" cy="457199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Non-face-to-face chronic care management (Tulane) </a:t>
            </a:r>
          </a:p>
          <a:p>
            <a:pPr lvl="1"/>
            <a:r>
              <a:rPr lang="en-US" sz="2400" dirty="0"/>
              <a:t>FGDs highlight financial (copay) and logistic (time) barriers to uptake, with some systems contracting outside vendors</a:t>
            </a:r>
          </a:p>
          <a:p>
            <a:pPr lvl="1"/>
            <a:r>
              <a:rPr lang="en-US" sz="2400" dirty="0"/>
              <a:t>Evidence of increases in outpatient care, and small reductions in ER and inpatient care</a:t>
            </a:r>
          </a:p>
          <a:p>
            <a:r>
              <a:rPr lang="en-US" sz="2400" dirty="0"/>
              <a:t>Intensive behavioral therapy for obesity (Penn St)</a:t>
            </a:r>
          </a:p>
          <a:p>
            <a:pPr lvl="1"/>
            <a:r>
              <a:rPr lang="en-US" sz="2400" dirty="0"/>
              <a:t>Up to 20 visits, mostly no patient cost sharing</a:t>
            </a:r>
          </a:p>
          <a:p>
            <a:pPr lvl="1"/>
            <a:r>
              <a:rPr lang="en-US" sz="2400" dirty="0"/>
              <a:t>Low uptake in most health systems (&lt;1%), but greater age &lt;65, women, non-white, and urban </a:t>
            </a:r>
          </a:p>
          <a:p>
            <a:pPr lvl="1"/>
            <a:r>
              <a:rPr lang="en-US" sz="2400" dirty="0"/>
              <a:t>Strong stakeholder engagement enhances understanding of barriers</a:t>
            </a:r>
          </a:p>
          <a:p>
            <a:r>
              <a:rPr lang="en-US" sz="2400" dirty="0"/>
              <a:t>Systems vary widely in rates of uptake, so impacts may not be generalizable</a:t>
            </a:r>
          </a:p>
          <a:p>
            <a:r>
              <a:rPr lang="en-US" sz="2400" dirty="0"/>
              <a:t>Population benefits small due to low uptake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06315-AA5A-45AC-BD1B-841592D5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96AD-50B3-4B8E-909F-6DC9920C71F9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88C95F-5BA6-463B-AAEE-C2A66FC7F379}"/>
              </a:ext>
            </a:extLst>
          </p:cNvPr>
          <p:cNvGrpSpPr/>
          <p:nvPr/>
        </p:nvGrpSpPr>
        <p:grpSpPr>
          <a:xfrm>
            <a:off x="8153400" y="2514600"/>
            <a:ext cx="3561027" cy="2061505"/>
            <a:chOff x="8153400" y="3877974"/>
            <a:chExt cx="3561027" cy="206150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1FD9C9-4DE6-4DF4-82E9-3D920475F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3400" y="3877974"/>
              <a:ext cx="3561027" cy="206150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F9E7D9-BDAD-4ECD-92E2-D5CF67F37367}"/>
                </a:ext>
              </a:extLst>
            </p:cNvPr>
            <p:cNvSpPr txBox="1"/>
            <p:nvPr/>
          </p:nvSpPr>
          <p:spPr>
            <a:xfrm>
              <a:off x="9840343" y="4267200"/>
              <a:ext cx="5934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Urban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4E8B24-E510-46B4-91B8-E6A34D905AF4}"/>
                </a:ext>
              </a:extLst>
            </p:cNvPr>
            <p:cNvSpPr txBox="1"/>
            <p:nvPr/>
          </p:nvSpPr>
          <p:spPr>
            <a:xfrm>
              <a:off x="10433775" y="5010206"/>
              <a:ext cx="5354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Rural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BB1F31-174A-4430-AA43-AFAAC6EAAE7C}"/>
                </a:ext>
              </a:extLst>
            </p:cNvPr>
            <p:cNvSpPr txBox="1"/>
            <p:nvPr/>
          </p:nvSpPr>
          <p:spPr>
            <a:xfrm>
              <a:off x="9278651" y="3926604"/>
              <a:ext cx="1123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</a:rPr>
                <a:t>Uptake of IBT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811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RD color blend template">
  <a:themeElements>
    <a:clrScheme name="DRD color 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RD color 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RD color 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D color 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D color 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D color 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D color 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D color 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D color 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711CB26-C41A-4CD0-B2DD-FBC394D0B09E}" vid="{3B155C8F-41AB-4AB8-9E99-394181050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9127</TotalTime>
  <Words>1159</Words>
  <Application>Microsoft Office PowerPoint</Application>
  <PresentationFormat>Widescreen</PresentationFormat>
  <Paragraphs>209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Wingdings</vt:lpstr>
      <vt:lpstr>DRD color blend template</vt:lpstr>
      <vt:lpstr>Lessons Learned from NEXT-D and NEXT-D2</vt:lpstr>
      <vt:lpstr>Chronic Care Model: Framework for Improving Chronic Illness Care</vt:lpstr>
      <vt:lpstr>PowerPoint Presentation</vt:lpstr>
      <vt:lpstr>Delivery System Change – Glucose Testing</vt:lpstr>
      <vt:lpstr>Delivery System Change – Prevention Programs</vt:lpstr>
      <vt:lpstr>Commercial Insurance – Cost Sharing</vt:lpstr>
      <vt:lpstr>Commercial Insurance – Value-based Insurance</vt:lpstr>
      <vt:lpstr>Public Insurance – Medicaid Managed Care</vt:lpstr>
      <vt:lpstr>Public Insurance – Medicare Coverage Additions</vt:lpstr>
      <vt:lpstr>Public Policies and Programs</vt:lpstr>
      <vt:lpstr>Some Methodological Insights</vt:lpstr>
      <vt:lpstr>Some Benefits of NEXT-D Consortium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Design and Analysis Approaches: NEXT-D Lessons for COVID-19 Research</dc:title>
  <dc:creator>Dennis Ross-Degnan</dc:creator>
  <cp:lastModifiedBy>Dennis Ross-Degnan</cp:lastModifiedBy>
  <cp:revision>104</cp:revision>
  <dcterms:created xsi:type="dcterms:W3CDTF">2020-09-06T15:37:10Z</dcterms:created>
  <dcterms:modified xsi:type="dcterms:W3CDTF">2020-09-24T15:24:21Z</dcterms:modified>
</cp:coreProperties>
</file>