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3"/>
  </p:notesMasterIdLst>
  <p:handoutMasterIdLst>
    <p:handoutMasterId r:id="rId14"/>
  </p:handoutMasterIdLst>
  <p:sldIdLst>
    <p:sldId id="874" r:id="rId2"/>
    <p:sldId id="875" r:id="rId3"/>
    <p:sldId id="877" r:id="rId4"/>
    <p:sldId id="885" r:id="rId5"/>
    <p:sldId id="882" r:id="rId6"/>
    <p:sldId id="883" r:id="rId7"/>
    <p:sldId id="878" r:id="rId8"/>
    <p:sldId id="880" r:id="rId9"/>
    <p:sldId id="881" r:id="rId10"/>
    <p:sldId id="886" r:id="rId11"/>
    <p:sldId id="896" r:id="rId12"/>
  </p:sldIdLst>
  <p:sldSz cx="12192000" cy="6858000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7492F6-2238-41E7-B492-D996EC0860C2}">
          <p14:sldIdLst>
            <p14:sldId id="874"/>
            <p14:sldId id="875"/>
            <p14:sldId id="877"/>
            <p14:sldId id="885"/>
            <p14:sldId id="882"/>
            <p14:sldId id="883"/>
            <p14:sldId id="878"/>
            <p14:sldId id="880"/>
            <p14:sldId id="881"/>
            <p14:sldId id="886"/>
            <p14:sldId id="8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309" autoAdjust="0"/>
  </p:normalViewPr>
  <p:slideViewPr>
    <p:cSldViewPr>
      <p:cViewPr varScale="1">
        <p:scale>
          <a:sx n="97" d="100"/>
          <a:sy n="97" d="100"/>
        </p:scale>
        <p:origin x="90" y="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84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27C4F-81C0-4C35-A5B2-B33BB8FEF3D3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216AF-5FA1-4F09-AE50-FDCC9415A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81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F540638-7738-4A6A-AC96-A038CECA5395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8AD890AE-86E5-4C86-9DBA-D7673727C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33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/>
          <p:cNvSpPr>
            <a:spLocks noChangeArrowheads="1"/>
          </p:cNvSpPr>
          <p:nvPr/>
        </p:nvSpPr>
        <p:spPr bwMode="gray">
          <a:xfrm flipH="1">
            <a:off x="1058333" y="914400"/>
            <a:ext cx="45719" cy="2590801"/>
          </a:xfrm>
          <a:prstGeom prst="rect">
            <a:avLst/>
          </a:prstGeom>
          <a:gradFill>
            <a:gsLst>
              <a:gs pos="56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50000"/>
                </a:schemeClr>
              </a:gs>
              <a:gs pos="100000">
                <a:schemeClr val="bg1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 flipV="1">
            <a:off x="421217" y="3260754"/>
            <a:ext cx="11590867" cy="55563"/>
          </a:xfrm>
          <a:prstGeom prst="rect">
            <a:avLst/>
          </a:prstGeom>
          <a:gradFill rotWithShape="0">
            <a:gsLst>
              <a:gs pos="72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50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2325470"/>
            <a:ext cx="10363200" cy="64633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1625600" y="6248400"/>
            <a:ext cx="9652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B34587-D523-47C2-B288-97B89655F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0" y="6385560"/>
            <a:ext cx="167534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2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228600"/>
            <a:ext cx="104013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96AD-50B3-4B8E-909F-6DC9920C7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2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96AD-50B3-4B8E-909F-6DC9920C7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7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752601"/>
            <a:ext cx="5232400" cy="4379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752601"/>
            <a:ext cx="5232400" cy="4379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96AD-50B3-4B8E-909F-6DC9920C7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2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96AD-50B3-4B8E-909F-6DC9920C7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5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228600"/>
            <a:ext cx="104013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96AD-50B3-4B8E-909F-6DC9920C7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1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96AD-50B3-4B8E-909F-6DC9920C71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8CF496-9AAC-47AE-903B-68759D53C7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0" y="6385560"/>
            <a:ext cx="167534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96AD-50B3-4B8E-909F-6DC9920C7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1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96AD-50B3-4B8E-909F-6DC9920C7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4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/>
        </p:nvSpPr>
        <p:spPr bwMode="gray">
          <a:xfrm flipH="1">
            <a:off x="931758" y="574243"/>
            <a:ext cx="45719" cy="1052513"/>
          </a:xfrm>
          <a:prstGeom prst="rect">
            <a:avLst/>
          </a:prstGeom>
          <a:gradFill flip="none" rotWithShape="1">
            <a:gsLst>
              <a:gs pos="56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5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gray">
          <a:xfrm>
            <a:off x="590551" y="1349374"/>
            <a:ext cx="10968567" cy="45719"/>
          </a:xfrm>
          <a:prstGeom prst="rect">
            <a:avLst/>
          </a:prstGeom>
          <a:gradFill rotWithShape="0">
            <a:gsLst>
              <a:gs pos="56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50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320801" y="228600"/>
            <a:ext cx="1060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752601"/>
            <a:ext cx="10668000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324600"/>
            <a:ext cx="889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FF96AD-50B3-4B8E-909F-6DC9920C71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447BB0-5D7E-4820-A13A-83EC01CA2D8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0" y="6385560"/>
            <a:ext cx="167534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751226-4838-44C8-A73B-C34C94B4E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800" y="1771472"/>
            <a:ext cx="10363200" cy="1200329"/>
          </a:xfrm>
        </p:spPr>
        <p:txBody>
          <a:bodyPr/>
          <a:lstStyle/>
          <a:p>
            <a:r>
              <a:rPr lang="en-US" dirty="0"/>
              <a:t>Emerging Design and Analysis Approaches:</a:t>
            </a:r>
            <a:br>
              <a:rPr lang="en-US" dirty="0"/>
            </a:br>
            <a:r>
              <a:rPr lang="en-US" dirty="0"/>
              <a:t>NEXT-D Lessons for COVID-19 Research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B8DB209-3F1A-41A9-98BB-CB18D3974F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Dennis Ross-Degnan, ScD</a:t>
            </a:r>
          </a:p>
          <a:p>
            <a:r>
              <a:rPr lang="en-US" sz="2000" dirty="0"/>
              <a:t>Harvard Medical School and Harvard Pilgrim Health Care Institute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E6607-60D3-4EB2-B7C2-8E067BBC27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27320"/>
            <a:ext cx="13716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5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B604-7653-45D5-B87F-A94118EB9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3B1E4-2CC5-43B9-AB35-9BBCCDCF2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Collaborative work on study design, balancing, and analysis methods has strengthened NEXT-D studies of diabetes-related natural experiments </a:t>
            </a:r>
          </a:p>
          <a:p>
            <a:r>
              <a:rPr lang="en-US" dirty="0"/>
              <a:t>Many methodological lessons from NEXT-D translate directly into strengthening the design and analysis of research on the impacts of COVID-19</a:t>
            </a:r>
          </a:p>
          <a:p>
            <a:pPr lvl="1"/>
            <a:r>
              <a:rPr lang="en-US" dirty="0"/>
              <a:t>Risk factors for COVID-19 and clinical impacts</a:t>
            </a:r>
          </a:p>
          <a:p>
            <a:pPr lvl="1"/>
            <a:r>
              <a:rPr lang="en-US" dirty="0"/>
              <a:t>Effects of health system disruptions due to COVID-19 and of health system adaptations to address these disruptions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931CC-015B-4DAD-8420-E9CFE4CA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96AD-50B3-4B8E-909F-6DC9920C71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89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D2B90-65F6-440F-A111-03E17F237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0A30D0-6E7E-4544-BE55-D444D270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96AD-50B3-4B8E-909F-6DC9920C71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76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E08B6-0F7B-4017-A872-A1325CED6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104B2-8760-498B-97D0-494B7ABB1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NEXT-D2 interventions and COVID-19 research</a:t>
            </a:r>
          </a:p>
          <a:p>
            <a:r>
              <a:rPr lang="en-US" sz="2800" dirty="0"/>
              <a:t>Study design and approaches</a:t>
            </a:r>
          </a:p>
          <a:p>
            <a:r>
              <a:rPr lang="en-US" sz="2800" dirty="0"/>
              <a:t>Bias reduction and balancing</a:t>
            </a:r>
          </a:p>
          <a:p>
            <a:r>
              <a:rPr lang="en-US" sz="2800" dirty="0"/>
              <a:t>Attention to denominators</a:t>
            </a:r>
          </a:p>
          <a:p>
            <a:r>
              <a:rPr lang="en-US" sz="2800" dirty="0"/>
              <a:t>Measurement and metrics</a:t>
            </a:r>
          </a:p>
          <a:p>
            <a:r>
              <a:rPr lang="en-US" sz="2800" dirty="0"/>
              <a:t>Data linkages</a:t>
            </a:r>
          </a:p>
          <a:p>
            <a:r>
              <a:rPr lang="en-US" sz="2800" dirty="0"/>
              <a:t>Value of long-term research consortia like NEXT-D</a:t>
            </a:r>
          </a:p>
          <a:p>
            <a:r>
              <a:rPr lang="en-US" sz="2800" dirty="0"/>
              <a:t>NEXT-D COVID-19 Enhancement Grants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B6CC5-AED2-4842-B04C-0800AB53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96AD-50B3-4B8E-909F-6DC9920C71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8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0D4596-57BB-4A4E-9456-A6B6423E7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NEXT-D2 Interventions, Comparators, and Relevance to COVID-19 Research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A3B96B-7A15-4DDE-9E8B-03ACC72F8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752601"/>
            <a:ext cx="6350000" cy="4379913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Practice-level and system-level differences</a:t>
            </a:r>
          </a:p>
          <a:p>
            <a:pPr lvl="1"/>
            <a:r>
              <a:rPr lang="en-US" sz="2000" dirty="0"/>
              <a:t>Medicare coverage expansion: Practices/systems that bill service vs. not (Penn State, Tulane)</a:t>
            </a:r>
          </a:p>
          <a:p>
            <a:pPr lvl="1"/>
            <a:r>
              <a:rPr lang="en-US" sz="2000" dirty="0"/>
              <a:t>Medicaid expansion: High vs. low performing CHCs (OHSU)</a:t>
            </a:r>
          </a:p>
          <a:p>
            <a:pPr lvl="1"/>
            <a:r>
              <a:rPr lang="en-US" sz="2000" dirty="0"/>
              <a:t>Adoption of HIT and care management (Berkeley)</a:t>
            </a:r>
          </a:p>
          <a:p>
            <a:r>
              <a:rPr lang="en-US" sz="2400" dirty="0"/>
              <a:t>Insurance coverage</a:t>
            </a:r>
          </a:p>
          <a:p>
            <a:pPr lvl="1"/>
            <a:r>
              <a:rPr lang="en-US" sz="2000" dirty="0"/>
              <a:t>Medicaid Care Coordination Organizations: Qualifying acceptors vs. non-acceptors (UCLA)</a:t>
            </a:r>
          </a:p>
          <a:p>
            <a:pPr lvl="1"/>
            <a:r>
              <a:rPr lang="en-US" sz="2000" dirty="0"/>
              <a:t>Medicaid Health Homes: Outreached/enrolled vs. outreached/not enrolled vs. not outreached (Mt Sinai)</a:t>
            </a:r>
          </a:p>
          <a:p>
            <a:pPr lvl="1"/>
            <a:r>
              <a:rPr lang="en-US" sz="2000" dirty="0"/>
              <a:t>Medicare coverage expansion: Exposed vs. not (Tulane, Penn St)</a:t>
            </a:r>
          </a:p>
          <a:p>
            <a:pPr lvl="1"/>
            <a:r>
              <a:rPr lang="en-US" sz="2000" dirty="0"/>
              <a:t>Employer adoption of reduced cost sharing: full replacement vs. not (Harvard)</a:t>
            </a:r>
          </a:p>
          <a:p>
            <a:r>
              <a:rPr lang="en-US" sz="2400" dirty="0"/>
              <a:t>State-level policy differences</a:t>
            </a:r>
          </a:p>
          <a:p>
            <a:pPr lvl="1"/>
            <a:r>
              <a:rPr lang="en-US" sz="2000" dirty="0"/>
              <a:t>Medicaid expansion vs. not (OHSU, </a:t>
            </a:r>
            <a:r>
              <a:rPr lang="en-US" sz="2000" dirty="0" err="1"/>
              <a:t>N’western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Receiving innovation funds vs. not (Berkeley)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7F289-DF94-4A6F-8BE3-B56421BB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96AD-50B3-4B8E-909F-6DC9920C71F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22770137-FB3B-4336-9472-909513094182}"/>
              </a:ext>
            </a:extLst>
          </p:cNvPr>
          <p:cNvSpPr/>
          <p:nvPr/>
        </p:nvSpPr>
        <p:spPr bwMode="auto">
          <a:xfrm>
            <a:off x="7585881" y="5105400"/>
            <a:ext cx="3733800" cy="838200"/>
          </a:xfrm>
          <a:prstGeom prst="wedgeRectCallout">
            <a:avLst>
              <a:gd name="adj1" fmla="val -67400"/>
              <a:gd name="adj2" fmla="val 20166"/>
            </a:avLst>
          </a:prstGeom>
          <a:solidFill>
            <a:srgbClr val="99CC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Differential impact of COVID within risk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groupsor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insurance groups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200" dirty="0"/>
              <a:t>Effects of state policies (e.g., shelter in place) or community differences (e.g., masking)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2F4E30B4-6C19-479C-9A47-02CB5326D393}"/>
              </a:ext>
            </a:extLst>
          </p:cNvPr>
          <p:cNvSpPr/>
          <p:nvPr/>
        </p:nvSpPr>
        <p:spPr bwMode="auto">
          <a:xfrm>
            <a:off x="7585881" y="1924665"/>
            <a:ext cx="3733800" cy="853440"/>
          </a:xfrm>
          <a:prstGeom prst="wedgeRectCallout">
            <a:avLst>
              <a:gd name="adj1" fmla="val -67400"/>
              <a:gd name="adj2" fmla="val 20166"/>
            </a:avLst>
          </a:prstGeom>
          <a:solidFill>
            <a:srgbClr val="99CC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Determinants of practice and system differences in patient care and outcomes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200" dirty="0"/>
              <a:t>Effects of COVID-related policies (e.g., furloughs) or programs (e.g., patient outreach)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C5E59DEA-9F63-468A-ABB0-D0B589594D8A}"/>
              </a:ext>
            </a:extLst>
          </p:cNvPr>
          <p:cNvSpPr/>
          <p:nvPr/>
        </p:nvSpPr>
        <p:spPr bwMode="auto">
          <a:xfrm>
            <a:off x="7585881" y="3158389"/>
            <a:ext cx="3733800" cy="1026532"/>
          </a:xfrm>
          <a:prstGeom prst="wedgeRectCallout">
            <a:avLst>
              <a:gd name="adj1" fmla="val -67400"/>
              <a:gd name="adj2" fmla="val 20166"/>
            </a:avLst>
          </a:prstGeom>
          <a:solidFill>
            <a:srgbClr val="99CC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200" dirty="0"/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200" dirty="0"/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200" dirty="0"/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200" dirty="0"/>
              <a:t>Differential impacts of prior coverage policies on COVID utilization and outcomes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200" dirty="0"/>
              <a:t>Effects of reimbursement policies (e.g., coverage of telephonic visits)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200" dirty="0"/>
              <a:t>Impact of job loss on coverage and outcomes</a:t>
            </a:r>
          </a:p>
        </p:txBody>
      </p:sp>
    </p:spTree>
    <p:extLst>
      <p:ext uri="{BB962C8B-B14F-4D97-AF65-F5344CB8AC3E}">
        <p14:creationId xmlns:p14="http://schemas.microsoft.com/office/powerpoint/2010/main" val="225802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789E-1BDA-40BC-82CE-378365B84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Issues in Observational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6ECDA-F8F4-4A7E-89BE-D5C3A4887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Baseline comparability of comparison groups</a:t>
            </a:r>
          </a:p>
          <a:p>
            <a:pPr lvl="1"/>
            <a:r>
              <a:rPr lang="en-US" sz="2000" dirty="0"/>
              <a:t>Differential likelihood of receiving intervention</a:t>
            </a:r>
          </a:p>
          <a:p>
            <a:pPr lvl="1"/>
            <a:r>
              <a:rPr lang="en-US" sz="2000" dirty="0"/>
              <a:t>Imbalance on observable factors</a:t>
            </a:r>
          </a:p>
          <a:p>
            <a:pPr lvl="1"/>
            <a:r>
              <a:rPr lang="en-US" sz="2000" dirty="0"/>
              <a:t>Non-parallel trends in covariates or outcomes</a:t>
            </a:r>
          </a:p>
          <a:p>
            <a:r>
              <a:rPr lang="en-US" sz="2400" dirty="0"/>
              <a:t>Post-intervention differences due to selection</a:t>
            </a:r>
          </a:p>
          <a:p>
            <a:pPr lvl="1"/>
            <a:r>
              <a:rPr lang="en-US" sz="2000" dirty="0"/>
              <a:t>Differential regression to the mean</a:t>
            </a:r>
          </a:p>
          <a:p>
            <a:pPr lvl="1"/>
            <a:r>
              <a:rPr lang="en-US" sz="2000" dirty="0"/>
              <a:t>Divergent trends due to unrelated interventions</a:t>
            </a:r>
          </a:p>
          <a:p>
            <a:r>
              <a:rPr lang="en-US" sz="2400" dirty="0"/>
              <a:t>Post-intervention changes in population</a:t>
            </a:r>
          </a:p>
          <a:p>
            <a:pPr lvl="1"/>
            <a:r>
              <a:rPr lang="en-US" sz="2000" dirty="0"/>
              <a:t>Insurance or program churning</a:t>
            </a:r>
          </a:p>
          <a:p>
            <a:pPr lvl="1"/>
            <a:r>
              <a:rPr lang="en-US" sz="2000" dirty="0"/>
              <a:t>Health system entries or exits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28C1D-69C6-4C47-92BA-E07D203F5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96AD-50B3-4B8E-909F-6DC9920C71F9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53E210-F8A6-4474-9550-16818853487E}"/>
              </a:ext>
            </a:extLst>
          </p:cNvPr>
          <p:cNvGrpSpPr/>
          <p:nvPr/>
        </p:nvGrpSpPr>
        <p:grpSpPr>
          <a:xfrm>
            <a:off x="8382000" y="1585096"/>
            <a:ext cx="2677982" cy="4467327"/>
            <a:chOff x="8686800" y="1362021"/>
            <a:chExt cx="2677982" cy="446732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E3ED55B-3FE2-4EF4-91DB-A540AB2A3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86800" y="5486400"/>
              <a:ext cx="2677742" cy="342948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A949087-8706-419A-A3D1-A90AA9B03823}"/>
                </a:ext>
              </a:extLst>
            </p:cNvPr>
            <p:cNvGrpSpPr/>
            <p:nvPr/>
          </p:nvGrpSpPr>
          <p:grpSpPr>
            <a:xfrm>
              <a:off x="8686800" y="1362021"/>
              <a:ext cx="2677982" cy="4124379"/>
              <a:chOff x="8040093" y="1362021"/>
              <a:chExt cx="3324689" cy="485856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91B8DC4-0E49-4910-B8EC-0567F22469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40391" y="1752601"/>
                <a:ext cx="3324391" cy="4467983"/>
              </a:xfrm>
              <a:prstGeom prst="rect">
                <a:avLst/>
              </a:prstGeom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E7F490F-640D-473D-8D24-A09290350FE3}"/>
                  </a:ext>
                </a:extLst>
              </p:cNvPr>
              <p:cNvGrpSpPr/>
              <p:nvPr/>
            </p:nvGrpSpPr>
            <p:grpSpPr>
              <a:xfrm>
                <a:off x="8040093" y="1362021"/>
                <a:ext cx="3324689" cy="403330"/>
                <a:chOff x="8040093" y="1362021"/>
                <a:chExt cx="3324689" cy="403330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17A6CFA7-BC63-4B16-A65C-77B6FEE3B4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40093" y="1362021"/>
                  <a:ext cx="3324689" cy="390580"/>
                </a:xfrm>
                <a:prstGeom prst="rect">
                  <a:avLst/>
                </a:prstGeom>
              </p:spPr>
            </p:pic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6DB56008-66C1-4AA8-AFEB-325D4A3BB990}"/>
                    </a:ext>
                  </a:extLst>
                </p:cNvPr>
                <p:cNvGrpSpPr/>
                <p:nvPr/>
              </p:nvGrpSpPr>
              <p:grpSpPr>
                <a:xfrm>
                  <a:off x="8542686" y="1397784"/>
                  <a:ext cx="2319799" cy="367567"/>
                  <a:chOff x="8542688" y="1369194"/>
                  <a:chExt cx="2319799" cy="367567"/>
                </a:xfrm>
              </p:grpSpPr>
              <p:pic>
                <p:nvPicPr>
                  <p:cNvPr id="8" name="Picture 7">
                    <a:extLst>
                      <a:ext uri="{FF2B5EF4-FFF2-40B4-BE49-F238E27FC236}">
                        <a16:creationId xmlns:a16="http://schemas.microsoft.com/office/drawing/2014/main" id="{78FA311B-5779-4A8C-8484-EE0C2F789E9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66113" t="-10681" b="-1"/>
                  <a:stretch/>
                </p:blipFill>
                <p:spPr>
                  <a:xfrm>
                    <a:off x="9123353" y="1518829"/>
                    <a:ext cx="1189047" cy="217932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>
                    <a:extLst>
                      <a:ext uri="{FF2B5EF4-FFF2-40B4-BE49-F238E27FC236}">
                        <a16:creationId xmlns:a16="http://schemas.microsoft.com/office/drawing/2014/main" id="{22131A58-56C7-44BA-9C71-7CAB163955A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r="33887"/>
                  <a:stretch/>
                </p:blipFill>
                <p:spPr>
                  <a:xfrm>
                    <a:off x="8542688" y="1369194"/>
                    <a:ext cx="2319799" cy="196899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6148CA1-2320-401D-AC2C-64D0EAF3B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07685" y="5535590"/>
              <a:ext cx="1269915" cy="24705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1F4967-FBD7-486C-AD4B-5B22DB97A75A}"/>
              </a:ext>
            </a:extLst>
          </p:cNvPr>
          <p:cNvGrpSpPr/>
          <p:nvPr/>
        </p:nvGrpSpPr>
        <p:grpSpPr>
          <a:xfrm>
            <a:off x="7411850" y="3060902"/>
            <a:ext cx="4582069" cy="1652458"/>
            <a:chOff x="7336013" y="2844963"/>
            <a:chExt cx="4582069" cy="165245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A39C4E4-23C4-431C-A04E-42C86571E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36013" y="2844963"/>
              <a:ext cx="4582069" cy="165245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89D7B9E-D401-4691-9D81-0661DFF64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88505" y="4161977"/>
              <a:ext cx="1117695" cy="23654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69B4063-B06C-4E33-8C64-D6D9C3E2D27B}"/>
              </a:ext>
            </a:extLst>
          </p:cNvPr>
          <p:cNvGrpSpPr/>
          <p:nvPr/>
        </p:nvGrpSpPr>
        <p:grpSpPr>
          <a:xfrm>
            <a:off x="7411850" y="4254395"/>
            <a:ext cx="4354840" cy="1600446"/>
            <a:chOff x="7964330" y="2850414"/>
            <a:chExt cx="3477110" cy="133368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2BAD916-6209-4752-B2D4-8760ED134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64330" y="2850414"/>
              <a:ext cx="3477110" cy="133368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9F24DE6-2859-4BE1-802E-8440B5965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950334" y="3823598"/>
              <a:ext cx="251066" cy="326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879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484775-F6DE-4982-B1CD-0BD9AFC7C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600" y="2430979"/>
            <a:ext cx="3683581" cy="387009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786FBD0-0964-4EEB-A280-F8DBEC79F134}"/>
              </a:ext>
            </a:extLst>
          </p:cNvPr>
          <p:cNvGrpSpPr/>
          <p:nvPr/>
        </p:nvGrpSpPr>
        <p:grpSpPr>
          <a:xfrm>
            <a:off x="6724651" y="2589159"/>
            <a:ext cx="4138522" cy="2560320"/>
            <a:chOff x="6724651" y="1506855"/>
            <a:chExt cx="4138522" cy="25603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39962D2-3375-4BF5-A6FF-BF505076F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4651" y="1506855"/>
              <a:ext cx="4138522" cy="256032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00AF0E6-8C15-4763-8D3F-5BB217635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9612" y="3794064"/>
              <a:ext cx="1228843" cy="248530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700B79E-13DA-4D6C-AEBF-28D18FC34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071" y="3321908"/>
            <a:ext cx="4024957" cy="28366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FEAA56-0A55-4FCE-9A12-CE7E69A641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7694" y="3226303"/>
            <a:ext cx="5573094" cy="236225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B798C4-8D47-497D-B0DD-820F1C8E59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3721" y="1854586"/>
            <a:ext cx="3288679" cy="2386828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E641C18-99CF-4D37-A84E-4EEB6490B27F}"/>
              </a:ext>
            </a:extLst>
          </p:cNvPr>
          <p:cNvGrpSpPr/>
          <p:nvPr/>
        </p:nvGrpSpPr>
        <p:grpSpPr>
          <a:xfrm>
            <a:off x="6727377" y="1723376"/>
            <a:ext cx="4053729" cy="2565431"/>
            <a:chOff x="6799612" y="2565384"/>
            <a:chExt cx="4053729" cy="256543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78F4811-6184-45AC-993F-057D9169E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99612" y="2565384"/>
              <a:ext cx="4053729" cy="256543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7B9598C-47B1-4A35-993F-BF6F21D1B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14387" y="4545393"/>
              <a:ext cx="514641" cy="454095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D264F-074B-4C7C-AE88-BB797767F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752601"/>
            <a:ext cx="10668000" cy="4571999"/>
          </a:xfrm>
          <a:noFill/>
        </p:spPr>
        <p:txBody>
          <a:bodyPr>
            <a:normAutofit/>
          </a:bodyPr>
          <a:lstStyle/>
          <a:p>
            <a:r>
              <a:rPr lang="en-US" sz="2800" dirty="0"/>
              <a:t>Difference in difference </a:t>
            </a:r>
          </a:p>
          <a:p>
            <a:pPr lvl="1"/>
            <a:r>
              <a:rPr lang="en-US" sz="2400" dirty="0"/>
              <a:t>With stratification</a:t>
            </a:r>
          </a:p>
          <a:p>
            <a:pPr lvl="1"/>
            <a:r>
              <a:rPr lang="en-US" sz="2400" dirty="0"/>
              <a:t>With matching/weighting</a:t>
            </a:r>
          </a:p>
          <a:p>
            <a:pPr lvl="1"/>
            <a:r>
              <a:rPr lang="en-US" sz="2400" dirty="0"/>
              <a:t>Dynamic effects</a:t>
            </a:r>
          </a:p>
          <a:p>
            <a:r>
              <a:rPr lang="en-US" sz="2800" dirty="0"/>
              <a:t>Interrupted time series</a:t>
            </a:r>
          </a:p>
          <a:p>
            <a:r>
              <a:rPr lang="en-US" sz="2800" dirty="0"/>
              <a:t>Survival/segmented survival</a:t>
            </a:r>
          </a:p>
          <a:p>
            <a:r>
              <a:rPr lang="en-US" sz="2800" dirty="0"/>
              <a:t>Regression discontinuity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57FA1-506D-4A3A-943E-2A233A393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 and Analysis Approaches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14944-5927-4538-A234-23695A44D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96AD-50B3-4B8E-909F-6DC9920C71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3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B322296-F2D8-4BE5-90EB-0F91C754BE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658" r="9103" b="23032"/>
          <a:stretch/>
        </p:blipFill>
        <p:spPr>
          <a:xfrm>
            <a:off x="7167035" y="1432946"/>
            <a:ext cx="4195232" cy="190527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ED7C2D-2ABE-446D-80AB-FB7EC5447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Reduction and Balancing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F2690-E178-4574-81C5-95999A9783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799" y="1752601"/>
            <a:ext cx="6354235" cy="4379913"/>
          </a:xfrm>
        </p:spPr>
        <p:txBody>
          <a:bodyPr>
            <a:normAutofit/>
          </a:bodyPr>
          <a:lstStyle/>
          <a:p>
            <a:r>
              <a:rPr lang="en-US" sz="2400" dirty="0"/>
              <a:t>Group- and individual-level selection</a:t>
            </a:r>
          </a:p>
          <a:p>
            <a:pPr lvl="1"/>
            <a:r>
              <a:rPr lang="en-US" sz="2000" dirty="0"/>
              <a:t>Employer interventions (Harvard)</a:t>
            </a:r>
          </a:p>
          <a:p>
            <a:pPr lvl="1"/>
            <a:r>
              <a:rPr lang="en-US" sz="2000" dirty="0"/>
              <a:t>State interventions (Berkeley, </a:t>
            </a:r>
            <a:r>
              <a:rPr lang="en-US" sz="2000" dirty="0" err="1"/>
              <a:t>N’western</a:t>
            </a:r>
            <a:r>
              <a:rPr lang="en-US" sz="2000" dirty="0"/>
              <a:t>)</a:t>
            </a:r>
          </a:p>
          <a:p>
            <a:r>
              <a:rPr lang="en-US" sz="2400" dirty="0"/>
              <a:t>Balancing comparison groups</a:t>
            </a:r>
          </a:p>
          <a:p>
            <a:pPr lvl="1"/>
            <a:r>
              <a:rPr lang="en-US" sz="2000" dirty="0"/>
              <a:t>Longitudinal matching and trajectory balancing (Harvard, Mt Sinai, Tulane, Penn St)</a:t>
            </a:r>
          </a:p>
          <a:p>
            <a:pPr lvl="1"/>
            <a:r>
              <a:rPr lang="en-US" sz="2000" dirty="0"/>
              <a:t>Combining coarsened exact &amp; propensity matching (Harvard)</a:t>
            </a:r>
          </a:p>
          <a:p>
            <a:pPr lvl="1"/>
            <a:r>
              <a:rPr lang="en-US" sz="2000" dirty="0"/>
              <a:t>Comparing multiple balancing weights (Mt. Sinai, </a:t>
            </a:r>
            <a:r>
              <a:rPr lang="en-US" sz="2000" dirty="0" err="1"/>
              <a:t>N’western</a:t>
            </a:r>
            <a:r>
              <a:rPr lang="en-US" sz="2000" dirty="0"/>
              <a:t>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DDDD5-5BCA-4435-B3BD-1F83B2B84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Resources: Thomas et al. Matching with time‐dependent treatments: A review and look forward.  Statistics in Medicine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BB7E0-33AA-4FC7-BBF6-B1DF0F472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96AD-50B3-4B8E-909F-6DC9920C71F9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BAD2CD-3552-42F7-8E5E-A969D2D37F50}"/>
              </a:ext>
            </a:extLst>
          </p:cNvPr>
          <p:cNvGrpSpPr/>
          <p:nvPr/>
        </p:nvGrpSpPr>
        <p:grpSpPr>
          <a:xfrm>
            <a:off x="7353301" y="3528583"/>
            <a:ext cx="3817441" cy="2717738"/>
            <a:chOff x="7353301" y="3528583"/>
            <a:chExt cx="3817441" cy="271773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9E009E7-6E5D-4581-9166-B971B8E4F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53301" y="3528583"/>
              <a:ext cx="3817441" cy="27177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D43664C-F499-46B5-B62E-BBE090316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2629" y="5549994"/>
              <a:ext cx="600502" cy="6046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781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ADC9-CE0C-4428-9170-E1D6A5627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Attention to Denominators: Importance for NEXT-D and for COVID-19 Research on Diabetes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E5F77-A86B-4E17-8164-1446746ED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800" y="1752601"/>
            <a:ext cx="7493000" cy="48767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Defining exposed population</a:t>
            </a:r>
          </a:p>
          <a:p>
            <a:pPr lvl="1"/>
            <a:r>
              <a:rPr lang="en-US" dirty="0"/>
              <a:t>Timing of exposure</a:t>
            </a:r>
          </a:p>
          <a:p>
            <a:pPr lvl="1"/>
            <a:r>
              <a:rPr lang="en-US" dirty="0"/>
              <a:t>Selection bias</a:t>
            </a:r>
          </a:p>
          <a:p>
            <a:r>
              <a:rPr lang="en-US" dirty="0"/>
              <a:t>Key analysis issues </a:t>
            </a:r>
          </a:p>
          <a:p>
            <a:pPr lvl="1"/>
            <a:r>
              <a:rPr lang="en-US" dirty="0"/>
              <a:t>Differential uptake and impacts</a:t>
            </a:r>
          </a:p>
          <a:p>
            <a:pPr lvl="1"/>
            <a:r>
              <a:rPr lang="en-US" dirty="0"/>
              <a:t>Continuity in system</a:t>
            </a:r>
          </a:p>
          <a:p>
            <a:pPr lvl="1"/>
            <a:r>
              <a:rPr lang="en-US" dirty="0"/>
              <a:t>Out-of-system care</a:t>
            </a:r>
          </a:p>
          <a:p>
            <a:r>
              <a:rPr lang="en-US" dirty="0"/>
              <a:t>Analysis approaches</a:t>
            </a:r>
          </a:p>
          <a:p>
            <a:pPr lvl="1"/>
            <a:r>
              <a:rPr lang="en-US" dirty="0"/>
              <a:t>Doubly robust estimation</a:t>
            </a:r>
          </a:p>
          <a:p>
            <a:pPr lvl="1"/>
            <a:r>
              <a:rPr lang="en-US" dirty="0"/>
              <a:t>Multiple analysis methods</a:t>
            </a:r>
          </a:p>
          <a:p>
            <a:pPr lvl="1"/>
            <a:r>
              <a:rPr lang="en-US" dirty="0"/>
              <a:t>Dose response / implementation “depth”</a:t>
            </a:r>
          </a:p>
          <a:p>
            <a:pPr lvl="1"/>
            <a:r>
              <a:rPr lang="en-US" dirty="0"/>
              <a:t>Heterogeneous treatment effects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41864-FB0A-4A00-AD57-EE9EE9BC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96AD-50B3-4B8E-909F-6DC9920C71F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D1CFC7-4734-4AE0-8BA7-51246E3BD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577" y="2590806"/>
            <a:ext cx="5453455" cy="2906390"/>
          </a:xfrm>
          <a:prstGeom prst="rect">
            <a:avLst/>
          </a:prstGeom>
          <a:noFill/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FECCB7AD-02D8-4BE9-A777-6FEA92B5E64E}"/>
              </a:ext>
            </a:extLst>
          </p:cNvPr>
          <p:cNvSpPr/>
          <p:nvPr/>
        </p:nvSpPr>
        <p:spPr bwMode="auto">
          <a:xfrm>
            <a:off x="8915399" y="3581400"/>
            <a:ext cx="2694109" cy="1828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9D0B567-C3C0-46F8-91DA-916FD7B5C4EC}"/>
              </a:ext>
            </a:extLst>
          </p:cNvPr>
          <p:cNvSpPr/>
          <p:nvPr/>
        </p:nvSpPr>
        <p:spPr bwMode="auto">
          <a:xfrm>
            <a:off x="5753100" y="2667000"/>
            <a:ext cx="1790700" cy="122460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39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EC9E1-5A56-40FF-8A5E-483DEEA2D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NEXT-D2 Measurement and Metrics Issues Relevant to COVID-19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E4252-2AE8-4491-B257-1ED9FE115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752601"/>
            <a:ext cx="6807200" cy="4379913"/>
          </a:xfrm>
        </p:spPr>
        <p:txBody>
          <a:bodyPr>
            <a:normAutofit/>
          </a:bodyPr>
          <a:lstStyle/>
          <a:p>
            <a:r>
              <a:rPr lang="en-US" sz="2000" dirty="0"/>
              <a:t>ICD-9/10 discontinuities (Harvard, Penn St)</a:t>
            </a:r>
          </a:p>
          <a:p>
            <a:r>
              <a:rPr lang="en-US" sz="2000" dirty="0"/>
              <a:t>Measure of acute diabetes complications (Harvard)</a:t>
            </a:r>
          </a:p>
          <a:p>
            <a:r>
              <a:rPr lang="en-US" sz="2000" dirty="0"/>
              <a:t>Continuity and coordination of care (Mt. Sinai, OHSU, Tulane, </a:t>
            </a:r>
            <a:r>
              <a:rPr lang="en-US" sz="2000" dirty="0" err="1"/>
              <a:t>N’western</a:t>
            </a:r>
            <a:r>
              <a:rPr lang="en-US" sz="2000" dirty="0"/>
              <a:t>, Harvard)</a:t>
            </a:r>
          </a:p>
          <a:p>
            <a:r>
              <a:rPr lang="en-US" sz="2000" dirty="0"/>
              <a:t>Race/ethnicity/income/social determinants (all groups)</a:t>
            </a:r>
          </a:p>
          <a:p>
            <a:r>
              <a:rPr lang="en-US" sz="2000" dirty="0"/>
              <a:t>Modeling dynamic effects (</a:t>
            </a:r>
            <a:r>
              <a:rPr lang="en-US" sz="2000" dirty="0" err="1"/>
              <a:t>N’western</a:t>
            </a:r>
            <a:r>
              <a:rPr lang="en-US" sz="2000" dirty="0"/>
              <a:t>, UCLA, Berkeley, Harvard, Mt Sinai)</a:t>
            </a:r>
          </a:p>
          <a:p>
            <a:r>
              <a:rPr lang="en-US" sz="2000" dirty="0"/>
              <a:t>Telemedicine impacts (Penn St, Mt. Sinai, Tulane)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4FDD0-4727-44F8-A717-20197F10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96AD-50B3-4B8E-909F-6DC9920C71F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8" name="Picture 4" descr="Venture / Measurement and Metrics">
            <a:extLst>
              <a:ext uri="{FF2B5EF4-FFF2-40B4-BE49-F238E27FC236}">
                <a16:creationId xmlns:a16="http://schemas.microsoft.com/office/drawing/2014/main" id="{51E0748C-A1A3-4C3F-8281-AD7701302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4495800"/>
            <a:ext cx="1828800" cy="161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A69DE-04A0-4486-918F-566B1A18B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Sun &amp; Abraham. Estimating Dynamic Treatment Effects in Event Studies with Heterogeneous Treatment Effects. 2020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D22A41E-A3DD-424F-A126-E6197873E4EA}"/>
              </a:ext>
            </a:extLst>
          </p:cNvPr>
          <p:cNvGrpSpPr/>
          <p:nvPr/>
        </p:nvGrpSpPr>
        <p:grpSpPr>
          <a:xfrm>
            <a:off x="7384840" y="1894242"/>
            <a:ext cx="4398007" cy="2753957"/>
            <a:chOff x="7384840" y="1894242"/>
            <a:chExt cx="4398007" cy="27539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2AC126-3C42-4CBF-AD76-FAF150D37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4840" y="1894242"/>
              <a:ext cx="4398007" cy="275395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8480E19-D574-4CEB-81F8-3C1C3BA50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6240" y="3949931"/>
              <a:ext cx="412960" cy="536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7056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FAF1F-D53F-476E-A3BA-ED8ED4B6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Value of Long-term Diabetes Research Consortia like NEXT-D in the Era of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0B155-BDA6-4C6E-8EB9-A799A02ED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Flexibility to pivot</a:t>
            </a:r>
          </a:p>
          <a:p>
            <a:pPr lvl="1"/>
            <a:r>
              <a:rPr lang="en-US" sz="2000" dirty="0"/>
              <a:t>Changes in natural experiment interventions</a:t>
            </a:r>
          </a:p>
          <a:p>
            <a:pPr lvl="1"/>
            <a:r>
              <a:rPr lang="en-US" sz="2000" dirty="0"/>
              <a:t>New study questions (e.g., COVID-19 impacts)</a:t>
            </a:r>
          </a:p>
          <a:p>
            <a:pPr lvl="1"/>
            <a:r>
              <a:rPr lang="en-US" sz="2000" dirty="0"/>
              <a:t>Changes in data availability</a:t>
            </a:r>
          </a:p>
          <a:p>
            <a:r>
              <a:rPr lang="en-US" sz="2400" dirty="0"/>
              <a:t>Shorten time needed for data assembly, linking, validation</a:t>
            </a:r>
          </a:p>
          <a:p>
            <a:r>
              <a:rPr lang="en-US" sz="2400" dirty="0"/>
              <a:t>Strengthen and extend efforts at data coordination and integration (e.g., </a:t>
            </a:r>
            <a:r>
              <a:rPr lang="en-US" sz="2400" dirty="0" err="1"/>
              <a:t>PaTH</a:t>
            </a:r>
            <a:r>
              <a:rPr lang="en-US" sz="2400" dirty="0"/>
              <a:t> Network, </a:t>
            </a:r>
            <a:r>
              <a:rPr lang="en-US" sz="2400" dirty="0" err="1"/>
              <a:t>REACHnet</a:t>
            </a:r>
            <a:r>
              <a:rPr lang="en-US" sz="2400" dirty="0"/>
              <a:t>,) </a:t>
            </a:r>
          </a:p>
          <a:p>
            <a:r>
              <a:rPr lang="en-US" sz="2400" dirty="0"/>
              <a:t>Interdisciplinary perspectives (clinicians, epidemiologists, economists, methodologists, social scientists)</a:t>
            </a:r>
          </a:p>
          <a:p>
            <a:pPr lvl="1"/>
            <a:r>
              <a:rPr lang="en-US" sz="2000" dirty="0"/>
              <a:t>Input on questions and methods</a:t>
            </a:r>
          </a:p>
          <a:p>
            <a:r>
              <a:rPr lang="en-US" sz="2400" dirty="0"/>
              <a:t>Ongoing stakeholder engagement in research process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AAE8D-D44A-407E-B5B3-6F9D957B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96AD-50B3-4B8E-909F-6DC9920C71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20152"/>
      </p:ext>
    </p:extLst>
  </p:cSld>
  <p:clrMapOvr>
    <a:masterClrMapping/>
  </p:clrMapOvr>
</p:sld>
</file>

<file path=ppt/theme/theme1.xml><?xml version="1.0" encoding="utf-8"?>
<a:theme xmlns:a="http://schemas.openxmlformats.org/drawingml/2006/main" name="DRD color blend template">
  <a:themeElements>
    <a:clrScheme name="DRD color 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DRD color 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DRD color 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D color 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D color 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D color 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D color 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D color 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D color 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B711CB26-C41A-4CD0-B2DD-FBC394D0B09E}" vid="{3B155C8F-41AB-4AB8-9E99-394181050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4427</TotalTime>
  <Words>775</Words>
  <Application>Microsoft Office PowerPoint</Application>
  <PresentationFormat>Widescreen</PresentationFormat>
  <Paragraphs>111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Wingdings</vt:lpstr>
      <vt:lpstr>DRD color blend template</vt:lpstr>
      <vt:lpstr>Emerging Design and Analysis Approaches: NEXT-D Lessons for COVID-19 Research</vt:lpstr>
      <vt:lpstr>Overview</vt:lpstr>
      <vt:lpstr>NEXT-D2 Interventions, Comparators, and Relevance to COVID-19 Research</vt:lpstr>
      <vt:lpstr>Design Issues in Observational Studies</vt:lpstr>
      <vt:lpstr>Study Design and Analysis Approaches</vt:lpstr>
      <vt:lpstr>Bias Reduction and Balancing</vt:lpstr>
      <vt:lpstr>Attention to Denominators: Importance for NEXT-D and for COVID-19 Research on Diabetes Care</vt:lpstr>
      <vt:lpstr>NEXT-D2 Measurement and Metrics Issues Relevant to COVID-19 Research</vt:lpstr>
      <vt:lpstr>Value of Long-term Diabetes Research Consortia like NEXT-D in the Era of COVID-19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Design and Analysis Approaches: NEXT-D Lessons for COVID-19 Research</dc:title>
  <dc:creator>Dennis Ross-Degnan</dc:creator>
  <cp:lastModifiedBy>Dennis Ross-Degnan</cp:lastModifiedBy>
  <cp:revision>43</cp:revision>
  <dcterms:created xsi:type="dcterms:W3CDTF">2020-09-06T15:37:10Z</dcterms:created>
  <dcterms:modified xsi:type="dcterms:W3CDTF">2020-09-25T14:15:13Z</dcterms:modified>
</cp:coreProperties>
</file>