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chart12.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35"/>
  </p:notesMasterIdLst>
  <p:sldIdLst>
    <p:sldId id="495" r:id="rId2"/>
    <p:sldId id="1634" r:id="rId3"/>
    <p:sldId id="1256" r:id="rId4"/>
    <p:sldId id="1642" r:id="rId5"/>
    <p:sldId id="1639" r:id="rId6"/>
    <p:sldId id="1626" r:id="rId7"/>
    <p:sldId id="1602" r:id="rId8"/>
    <p:sldId id="1627" r:id="rId9"/>
    <p:sldId id="1604" r:id="rId10"/>
    <p:sldId id="1605" r:id="rId11"/>
    <p:sldId id="1363" r:id="rId12"/>
    <p:sldId id="1364" r:id="rId13"/>
    <p:sldId id="1365" r:id="rId14"/>
    <p:sldId id="947" r:id="rId15"/>
    <p:sldId id="1355" r:id="rId16"/>
    <p:sldId id="1628" r:id="rId17"/>
    <p:sldId id="1637" r:id="rId18"/>
    <p:sldId id="1638" r:id="rId19"/>
    <p:sldId id="1591" r:id="rId20"/>
    <p:sldId id="1356" r:id="rId21"/>
    <p:sldId id="1593" r:id="rId22"/>
    <p:sldId id="958" r:id="rId23"/>
    <p:sldId id="1629" r:id="rId24"/>
    <p:sldId id="1640" r:id="rId25"/>
    <p:sldId id="1641" r:id="rId26"/>
    <p:sldId id="1146" r:id="rId27"/>
    <p:sldId id="1595" r:id="rId28"/>
    <p:sldId id="1273" r:id="rId29"/>
    <p:sldId id="1630" r:id="rId30"/>
    <p:sldId id="1597" r:id="rId31"/>
    <p:sldId id="1598" r:id="rId32"/>
    <p:sldId id="1357" r:id="rId33"/>
    <p:sldId id="35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0" userDrawn="1">
          <p15:clr>
            <a:srgbClr val="A4A3A4"/>
          </p15:clr>
        </p15:guide>
        <p15:guide id="2" pos="3840" userDrawn="1">
          <p15:clr>
            <a:srgbClr val="A4A3A4"/>
          </p15:clr>
        </p15:guide>
        <p15:guide id="3" pos="3408" userDrawn="1">
          <p15:clr>
            <a:srgbClr val="A4A3A4"/>
          </p15:clr>
        </p15:guide>
        <p15:guide id="4" orient="horz" pos="3528" userDrawn="1">
          <p15:clr>
            <a:srgbClr val="A4A3A4"/>
          </p15:clr>
        </p15:guide>
        <p15:guide id="5" pos="3940" userDrawn="1">
          <p15:clr>
            <a:srgbClr val="A4A3A4"/>
          </p15:clr>
        </p15:guide>
        <p15:guide id="6" pos="1944" userDrawn="1">
          <p15:clr>
            <a:srgbClr val="A4A3A4"/>
          </p15:clr>
        </p15:guide>
        <p15:guide id="7" orient="horz" pos="12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525"/>
    <a:srgbClr val="66FF66"/>
    <a:srgbClr val="0000FF"/>
    <a:srgbClr val="5F5F5F"/>
    <a:srgbClr val="C00000"/>
    <a:srgbClr val="FF9966"/>
    <a:srgbClr val="CC99FF"/>
    <a:srgbClr val="00CCFF"/>
    <a:srgbClr val="008EC0"/>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9" autoAdjust="0"/>
    <p:restoredTop sz="93849" autoAdjust="0"/>
  </p:normalViewPr>
  <p:slideViewPr>
    <p:cSldViewPr snapToGrid="0" showGuides="1">
      <p:cViewPr>
        <p:scale>
          <a:sx n="60" d="100"/>
          <a:sy n="60" d="100"/>
        </p:scale>
        <p:origin x="726" y="153"/>
      </p:cViewPr>
      <p:guideLst>
        <p:guide orient="horz" pos="3360"/>
        <p:guide pos="3840"/>
        <p:guide pos="3408"/>
        <p:guide orient="horz" pos="3528"/>
        <p:guide pos="3940"/>
        <p:guide pos="1944"/>
        <p:guide orient="horz" pos="1272"/>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1" Type="http://schemas.openxmlformats.org/officeDocument/2006/relationships/oleObject" Target="file:///C:\Users\jwallace\AppData\Local\Microsoft\Windows\Temporary%20Internet%20Files\Content.Outlook\4TM60O1O\PSM_1to2_trend_ALL.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jwallace\AppData\Local\Microsoft\Windows\Temporary%20Internet%20Files\Content.Outlook\4TM60O1O\PSM_1to2_trend_ALL.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file:///C:\Users\JFW\AppData\Local\Box\Box%20Edit\Documents\SgUvKFQVJUylVsRaqqLltQ==\er_otpt_cumits.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FW\Google%20Drive\Copy%20of%20Members%20with%20PDLs%20(08-28-20)%20jfw.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706160421046845"/>
          <c:y val="5.3664856984449311E-2"/>
          <c:w val="0.81538098967995498"/>
          <c:h val="0.73987961243520539"/>
        </c:manualLayout>
      </c:layout>
      <c:lineChart>
        <c:grouping val="standard"/>
        <c:varyColors val="0"/>
        <c:ser>
          <c:idx val="0"/>
          <c:order val="0"/>
          <c:tx>
            <c:strRef>
              <c:f>Sheet1!$B$1</c:f>
              <c:strCache>
                <c:ptCount val="1"/>
                <c:pt idx="0">
                  <c:v>HDHP</c:v>
                </c:pt>
              </c:strCache>
            </c:strRef>
          </c:tx>
          <c:spPr>
            <a:ln w="38100">
              <a:noFill/>
            </a:ln>
          </c:spPr>
          <c:marker>
            <c:symbol val="diamond"/>
            <c:size val="11"/>
            <c:spPr>
              <a:solidFill>
                <a:srgbClr val="FF0000"/>
              </a:solidFill>
              <a:ln>
                <a:noFill/>
              </a:ln>
            </c:spPr>
          </c:marker>
          <c:trendline>
            <c:spPr>
              <a:ln w="38100">
                <a:solidFill>
                  <a:srgbClr val="FF0000"/>
                </a:solidFill>
              </a:ln>
            </c:spPr>
            <c:trendlineType val="poly"/>
            <c:order val="2"/>
            <c:dispRSqr val="0"/>
            <c:dispEq val="0"/>
          </c:trendline>
          <c:cat>
            <c:numRef>
              <c:f>Sheet1!$A$2:$A$15</c:f>
              <c:numCache>
                <c:formatCode>General</c:formatCode>
                <c:ptCount val="14"/>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numCache>
            </c:numRef>
          </c:cat>
          <c:val>
            <c:numRef>
              <c:f>Sheet1!$B$2:$B$15</c:f>
              <c:numCache>
                <c:formatCode>0%</c:formatCode>
                <c:ptCount val="14"/>
                <c:pt idx="0">
                  <c:v>0.1</c:v>
                </c:pt>
                <c:pt idx="1">
                  <c:v>0.12</c:v>
                </c:pt>
                <c:pt idx="2">
                  <c:v>0.18</c:v>
                </c:pt>
                <c:pt idx="3">
                  <c:v>0.22</c:v>
                </c:pt>
                <c:pt idx="4">
                  <c:v>0.27</c:v>
                </c:pt>
                <c:pt idx="5">
                  <c:v>0.31</c:v>
                </c:pt>
                <c:pt idx="6">
                  <c:v>0.34</c:v>
                </c:pt>
                <c:pt idx="7">
                  <c:v>0.38</c:v>
                </c:pt>
                <c:pt idx="8">
                  <c:v>0.41</c:v>
                </c:pt>
                <c:pt idx="9">
                  <c:v>0.46</c:v>
                </c:pt>
                <c:pt idx="10">
                  <c:v>0.51</c:v>
                </c:pt>
                <c:pt idx="11">
                  <c:v>0.51</c:v>
                </c:pt>
                <c:pt idx="12">
                  <c:v>0.57999999999999996</c:v>
                </c:pt>
                <c:pt idx="13">
                  <c:v>0.54</c:v>
                </c:pt>
              </c:numCache>
            </c:numRef>
          </c:val>
          <c:smooth val="0"/>
          <c:extLst>
            <c:ext xmlns:c16="http://schemas.microsoft.com/office/drawing/2014/chart" uri="{C3380CC4-5D6E-409C-BE32-E72D297353CC}">
              <c16:uniqueId val="{00000000-AB5D-4D7A-B419-763394A20BDD}"/>
            </c:ext>
          </c:extLst>
        </c:ser>
        <c:dLbls>
          <c:showLegendKey val="0"/>
          <c:showVal val="0"/>
          <c:showCatName val="0"/>
          <c:showSerName val="0"/>
          <c:showPercent val="0"/>
          <c:showBubbleSize val="0"/>
        </c:dLbls>
        <c:marker val="1"/>
        <c:smooth val="0"/>
        <c:axId val="63787392"/>
        <c:axId val="63788928"/>
      </c:lineChart>
      <c:catAx>
        <c:axId val="63787392"/>
        <c:scaling>
          <c:orientation val="minMax"/>
        </c:scaling>
        <c:delete val="0"/>
        <c:axPos val="b"/>
        <c:numFmt formatCode="General" sourceLinked="1"/>
        <c:majorTickMark val="out"/>
        <c:minorTickMark val="none"/>
        <c:tickLblPos val="nextTo"/>
        <c:txPr>
          <a:bodyPr rot="-2700000" vert="horz"/>
          <a:lstStyle/>
          <a:p>
            <a:pPr>
              <a:defRPr/>
            </a:pPr>
            <a:endParaRPr lang="en-US"/>
          </a:p>
        </c:txPr>
        <c:crossAx val="63788928"/>
        <c:crosses val="autoZero"/>
        <c:auto val="1"/>
        <c:lblAlgn val="ctr"/>
        <c:lblOffset val="100"/>
        <c:noMultiLvlLbl val="0"/>
      </c:catAx>
      <c:valAx>
        <c:axId val="63788928"/>
        <c:scaling>
          <c:orientation val="minMax"/>
          <c:max val="0.60000000000000009"/>
          <c:min val="0"/>
        </c:scaling>
        <c:delete val="0"/>
        <c:axPos val="l"/>
        <c:title>
          <c:tx>
            <c:rich>
              <a:bodyPr/>
              <a:lstStyle/>
              <a:p>
                <a:pPr>
                  <a:defRPr/>
                </a:pPr>
                <a:r>
                  <a:rPr lang="en-US"/>
                  <a:t>Enrolled in HDHP, %</a:t>
                </a:r>
              </a:p>
            </c:rich>
          </c:tx>
          <c:layout>
            <c:manualLayout>
              <c:xMode val="edge"/>
              <c:yMode val="edge"/>
              <c:x val="3.472222222222222E-3"/>
              <c:y val="0.21429068241469817"/>
            </c:manualLayout>
          </c:layout>
          <c:overlay val="0"/>
        </c:title>
        <c:numFmt formatCode="0%" sourceLinked="1"/>
        <c:majorTickMark val="out"/>
        <c:minorTickMark val="none"/>
        <c:tickLblPos val="nextTo"/>
        <c:crossAx val="63787392"/>
        <c:crosses val="autoZero"/>
        <c:crossBetween val="between"/>
        <c:majorUnit val="0.1"/>
      </c:valAx>
      <c:spPr>
        <a:noFill/>
        <a:ln w="25354">
          <a:noFill/>
        </a:ln>
      </c:spPr>
    </c:plotArea>
    <c:plotVisOnly val="1"/>
    <c:dispBlanksAs val="gap"/>
    <c:showDLblsOverMax val="0"/>
  </c:chart>
  <c:txPr>
    <a:bodyPr/>
    <a:lstStyle/>
    <a:p>
      <a:pPr>
        <a:defRPr sz="2000">
          <a:latin typeface="+mj-lt"/>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b="0" dirty="0">
                <a:solidFill>
                  <a:srgbClr val="0000FF"/>
                </a:solidFill>
                <a:latin typeface="+mj-lt"/>
              </a:rPr>
              <a:t>Oral Antidiabetic</a:t>
            </a:r>
          </a:p>
        </c:rich>
      </c:tx>
      <c:overlay val="0"/>
      <c:spPr>
        <a:noFill/>
        <a:ln>
          <a:noFill/>
        </a:ln>
        <a:effectLst/>
      </c:spPr>
    </c:title>
    <c:autoTitleDeleted val="0"/>
    <c:plotArea>
      <c:layout/>
      <c:lineChart>
        <c:grouping val="standard"/>
        <c:varyColors val="0"/>
        <c:ser>
          <c:idx val="0"/>
          <c:order val="0"/>
          <c:tx>
            <c:strRef>
              <c:f>oop!$D$1</c:f>
              <c:strCache>
                <c:ptCount val="1"/>
                <c:pt idx="0">
                  <c:v>insulin_tot_OOP</c:v>
                </c:pt>
              </c:strCache>
            </c:strRef>
          </c:tx>
          <c:spPr>
            <a:ln w="28575" cap="rnd">
              <a:solidFill>
                <a:srgbClr val="FF0000"/>
              </a:solidFill>
              <a:round/>
            </a:ln>
            <a:effectLst/>
          </c:spPr>
          <c:marker>
            <c:symbol val="none"/>
          </c:marker>
          <c:cat>
            <c:numRef>
              <c:f>'30days'!$A$2:$A$25</c:f>
              <c:numCache>
                <c:formatCode>General</c:formatCode>
                <c:ptCount val="24"/>
                <c:pt idx="0">
                  <c:v>-12</c:v>
                </c:pt>
                <c:pt idx="1">
                  <c:v>-11</c:v>
                </c:pt>
                <c:pt idx="2">
                  <c:v>-10</c:v>
                </c:pt>
                <c:pt idx="3">
                  <c:v>-9</c:v>
                </c:pt>
                <c:pt idx="4">
                  <c:v>-8</c:v>
                </c:pt>
                <c:pt idx="5">
                  <c:v>-7</c:v>
                </c:pt>
                <c:pt idx="6">
                  <c:v>-6</c:v>
                </c:pt>
                <c:pt idx="7">
                  <c:v>-5</c:v>
                </c:pt>
                <c:pt idx="8">
                  <c:v>-4</c:v>
                </c:pt>
                <c:pt idx="9">
                  <c:v>-3</c:v>
                </c:pt>
                <c:pt idx="10">
                  <c:v>-2</c:v>
                </c:pt>
                <c:pt idx="11">
                  <c:v>-1</c:v>
                </c:pt>
                <c:pt idx="12">
                  <c:v>1</c:v>
                </c:pt>
                <c:pt idx="13">
                  <c:v>2</c:v>
                </c:pt>
                <c:pt idx="14">
                  <c:v>3</c:v>
                </c:pt>
                <c:pt idx="15">
                  <c:v>4</c:v>
                </c:pt>
                <c:pt idx="16">
                  <c:v>5</c:v>
                </c:pt>
                <c:pt idx="17">
                  <c:v>6</c:v>
                </c:pt>
                <c:pt idx="18">
                  <c:v>7</c:v>
                </c:pt>
                <c:pt idx="19">
                  <c:v>8</c:v>
                </c:pt>
                <c:pt idx="20">
                  <c:v>9</c:v>
                </c:pt>
                <c:pt idx="21">
                  <c:v>10</c:v>
                </c:pt>
                <c:pt idx="22">
                  <c:v>11</c:v>
                </c:pt>
                <c:pt idx="23">
                  <c:v>12</c:v>
                </c:pt>
              </c:numCache>
            </c:numRef>
          </c:cat>
          <c:val>
            <c:numRef>
              <c:f>oop!$G$2:$G$25</c:f>
              <c:numCache>
                <c:formatCode>General</c:formatCode>
                <c:ptCount val="24"/>
                <c:pt idx="0">
                  <c:v>22.016444786456347</c:v>
                </c:pt>
                <c:pt idx="1">
                  <c:v>17.357645248172378</c:v>
                </c:pt>
                <c:pt idx="2">
                  <c:v>19.222427856868048</c:v>
                </c:pt>
                <c:pt idx="3">
                  <c:v>14.741946902654865</c:v>
                </c:pt>
                <c:pt idx="4">
                  <c:v>10.270692574066947</c:v>
                </c:pt>
                <c:pt idx="5">
                  <c:v>8.4964178530203913</c:v>
                </c:pt>
                <c:pt idx="6">
                  <c:v>8.5471104270873433</c:v>
                </c:pt>
                <c:pt idx="7">
                  <c:v>8.1291535205848433</c:v>
                </c:pt>
                <c:pt idx="8">
                  <c:v>6.5576644863409017</c:v>
                </c:pt>
                <c:pt idx="9">
                  <c:v>6.5030050019238201</c:v>
                </c:pt>
                <c:pt idx="10">
                  <c:v>6.4782377837629808</c:v>
                </c:pt>
                <c:pt idx="11">
                  <c:v>6.700365525201998</c:v>
                </c:pt>
                <c:pt idx="12">
                  <c:v>23.739572912658701</c:v>
                </c:pt>
                <c:pt idx="13">
                  <c:v>22.33178145440553</c:v>
                </c:pt>
                <c:pt idx="14">
                  <c:v>23.26859946133127</c:v>
                </c:pt>
                <c:pt idx="15">
                  <c:v>16.995159676798767</c:v>
                </c:pt>
                <c:pt idx="16">
                  <c:v>14.643493651404384</c:v>
                </c:pt>
                <c:pt idx="17">
                  <c:v>11.973035782993461</c:v>
                </c:pt>
                <c:pt idx="18">
                  <c:v>12.316637168141586</c:v>
                </c:pt>
                <c:pt idx="19">
                  <c:v>10.669588303193537</c:v>
                </c:pt>
                <c:pt idx="20">
                  <c:v>8.1959368988072363</c:v>
                </c:pt>
                <c:pt idx="21">
                  <c:v>8.1462408618699538</c:v>
                </c:pt>
                <c:pt idx="22">
                  <c:v>7.6236590996537128</c:v>
                </c:pt>
                <c:pt idx="23">
                  <c:v>7.2472220084647967</c:v>
                </c:pt>
              </c:numCache>
            </c:numRef>
          </c:val>
          <c:smooth val="0"/>
          <c:extLst>
            <c:ext xmlns:c16="http://schemas.microsoft.com/office/drawing/2014/chart" uri="{C3380CC4-5D6E-409C-BE32-E72D297353CC}">
              <c16:uniqueId val="{00000000-D1F0-491E-8218-4470FAFD28E0}"/>
            </c:ext>
          </c:extLst>
        </c:ser>
        <c:ser>
          <c:idx val="1"/>
          <c:order val="1"/>
          <c:tx>
            <c:strRef>
              <c:f>oop!$E$1</c:f>
              <c:strCache>
                <c:ptCount val="1"/>
                <c:pt idx="0">
                  <c:v>insulin_tot_OOP_S</c:v>
                </c:pt>
              </c:strCache>
            </c:strRef>
          </c:tx>
          <c:spPr>
            <a:ln w="28575" cap="rnd">
              <a:solidFill>
                <a:srgbClr val="00B050"/>
              </a:solidFill>
              <a:round/>
            </a:ln>
            <a:effectLst/>
          </c:spPr>
          <c:marker>
            <c:symbol val="none"/>
          </c:marker>
          <c:cat>
            <c:numRef>
              <c:f>'30days'!$A$2:$A$25</c:f>
              <c:numCache>
                <c:formatCode>General</c:formatCode>
                <c:ptCount val="24"/>
                <c:pt idx="0">
                  <c:v>-12</c:v>
                </c:pt>
                <c:pt idx="1">
                  <c:v>-11</c:v>
                </c:pt>
                <c:pt idx="2">
                  <c:v>-10</c:v>
                </c:pt>
                <c:pt idx="3">
                  <c:v>-9</c:v>
                </c:pt>
                <c:pt idx="4">
                  <c:v>-8</c:v>
                </c:pt>
                <c:pt idx="5">
                  <c:v>-7</c:v>
                </c:pt>
                <c:pt idx="6">
                  <c:v>-6</c:v>
                </c:pt>
                <c:pt idx="7">
                  <c:v>-5</c:v>
                </c:pt>
                <c:pt idx="8">
                  <c:v>-4</c:v>
                </c:pt>
                <c:pt idx="9">
                  <c:v>-3</c:v>
                </c:pt>
                <c:pt idx="10">
                  <c:v>-2</c:v>
                </c:pt>
                <c:pt idx="11">
                  <c:v>-1</c:v>
                </c:pt>
                <c:pt idx="12">
                  <c:v>1</c:v>
                </c:pt>
                <c:pt idx="13">
                  <c:v>2</c:v>
                </c:pt>
                <c:pt idx="14">
                  <c:v>3</c:v>
                </c:pt>
                <c:pt idx="15">
                  <c:v>4</c:v>
                </c:pt>
                <c:pt idx="16">
                  <c:v>5</c:v>
                </c:pt>
                <c:pt idx="17">
                  <c:v>6</c:v>
                </c:pt>
                <c:pt idx="18">
                  <c:v>7</c:v>
                </c:pt>
                <c:pt idx="19">
                  <c:v>8</c:v>
                </c:pt>
                <c:pt idx="20">
                  <c:v>9</c:v>
                </c:pt>
                <c:pt idx="21">
                  <c:v>10</c:v>
                </c:pt>
                <c:pt idx="22">
                  <c:v>11</c:v>
                </c:pt>
                <c:pt idx="23">
                  <c:v>12</c:v>
                </c:pt>
              </c:numCache>
            </c:numRef>
          </c:cat>
          <c:val>
            <c:numRef>
              <c:f>oop!$H$2:$H$25</c:f>
              <c:numCache>
                <c:formatCode>General</c:formatCode>
                <c:ptCount val="24"/>
                <c:pt idx="0">
                  <c:v>18.070808448652585</c:v>
                </c:pt>
                <c:pt idx="1">
                  <c:v>17.130364166059721</c:v>
                </c:pt>
                <c:pt idx="2">
                  <c:v>14.920269482884189</c:v>
                </c:pt>
                <c:pt idx="3">
                  <c:v>14.189482884195188</c:v>
                </c:pt>
                <c:pt idx="4">
                  <c:v>12.393095411507643</c:v>
                </c:pt>
                <c:pt idx="5">
                  <c:v>9.4930808448652595</c:v>
                </c:pt>
                <c:pt idx="6">
                  <c:v>8.5880043699927153</c:v>
                </c:pt>
                <c:pt idx="7">
                  <c:v>8.8453313911143461</c:v>
                </c:pt>
                <c:pt idx="8">
                  <c:v>8.8714566642388952</c:v>
                </c:pt>
                <c:pt idx="9">
                  <c:v>7.7825928623452318</c:v>
                </c:pt>
                <c:pt idx="10">
                  <c:v>5.7466642388929365</c:v>
                </c:pt>
                <c:pt idx="11">
                  <c:v>7.0992716678805534</c:v>
                </c:pt>
                <c:pt idx="12">
                  <c:v>8.805171158048072</c:v>
                </c:pt>
                <c:pt idx="13">
                  <c:v>8.2416605972323378</c:v>
                </c:pt>
                <c:pt idx="14">
                  <c:v>8.9661398397669334</c:v>
                </c:pt>
                <c:pt idx="15">
                  <c:v>7.8008812818645321</c:v>
                </c:pt>
                <c:pt idx="16">
                  <c:v>8.2082811361981065</c:v>
                </c:pt>
                <c:pt idx="17">
                  <c:v>7.3987035688273908</c:v>
                </c:pt>
                <c:pt idx="18">
                  <c:v>6.5999198834668675</c:v>
                </c:pt>
                <c:pt idx="19">
                  <c:v>7.4203277494537527</c:v>
                </c:pt>
                <c:pt idx="20">
                  <c:v>5.4342898761835414</c:v>
                </c:pt>
                <c:pt idx="21">
                  <c:v>5.3681427530954151</c:v>
                </c:pt>
                <c:pt idx="22">
                  <c:v>4.9807720320466151</c:v>
                </c:pt>
                <c:pt idx="23">
                  <c:v>4.6899563000728337</c:v>
                </c:pt>
              </c:numCache>
            </c:numRef>
          </c:val>
          <c:smooth val="0"/>
          <c:extLst>
            <c:ext xmlns:c16="http://schemas.microsoft.com/office/drawing/2014/chart" uri="{C3380CC4-5D6E-409C-BE32-E72D297353CC}">
              <c16:uniqueId val="{00000001-D1F0-491E-8218-4470FAFD28E0}"/>
            </c:ext>
          </c:extLst>
        </c:ser>
        <c:ser>
          <c:idx val="2"/>
          <c:order val="2"/>
          <c:tx>
            <c:strRef>
              <c:f>oop!$F$1</c:f>
              <c:strCache>
                <c:ptCount val="1"/>
                <c:pt idx="0">
                  <c:v>drop</c:v>
                </c:pt>
              </c:strCache>
            </c:strRef>
          </c:tx>
          <c:marker>
            <c:symbol val="none"/>
          </c:marker>
          <c:errBars>
            <c:errDir val="y"/>
            <c:errBarType val="minus"/>
            <c:errValType val="fixedVal"/>
            <c:noEndCap val="0"/>
            <c:val val="50"/>
            <c:spPr>
              <a:ln w="25400">
                <a:solidFill>
                  <a:srgbClr val="00B0F0"/>
                </a:solidFill>
              </a:ln>
            </c:spPr>
          </c:errBars>
          <c:val>
            <c:numRef>
              <c:f>oop!$F$2:$F$25</c:f>
              <c:numCache>
                <c:formatCode>General</c:formatCode>
                <c:ptCount val="24"/>
                <c:pt idx="11">
                  <c:v>50</c:v>
                </c:pt>
              </c:numCache>
            </c:numRef>
          </c:val>
          <c:smooth val="0"/>
          <c:extLst>
            <c:ext xmlns:c16="http://schemas.microsoft.com/office/drawing/2014/chart" uri="{C3380CC4-5D6E-409C-BE32-E72D297353CC}">
              <c16:uniqueId val="{00000002-D1F0-491E-8218-4470FAFD28E0}"/>
            </c:ext>
          </c:extLst>
        </c:ser>
        <c:dLbls>
          <c:showLegendKey val="0"/>
          <c:showVal val="0"/>
          <c:showCatName val="0"/>
          <c:showSerName val="0"/>
          <c:showPercent val="0"/>
          <c:showBubbleSize val="0"/>
        </c:dLbls>
        <c:smooth val="0"/>
        <c:axId val="158839968"/>
        <c:axId val="158843216"/>
      </c:lineChart>
      <c:catAx>
        <c:axId val="158839968"/>
        <c:scaling>
          <c:orientation val="minMax"/>
        </c:scaling>
        <c:delete val="0"/>
        <c:axPos val="b"/>
        <c:title>
          <c:tx>
            <c:rich>
              <a:bodyPr/>
              <a:lstStyle/>
              <a:p>
                <a:pPr>
                  <a:defRPr/>
                </a:pPr>
                <a:r>
                  <a:rPr lang="en-US"/>
                  <a:t>Months Relative to PDL Switch</a:t>
                </a:r>
              </a:p>
            </c:rich>
          </c:tx>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58843216"/>
        <c:crosses val="autoZero"/>
        <c:auto val="1"/>
        <c:lblAlgn val="ctr"/>
        <c:lblOffset val="100"/>
        <c:noMultiLvlLbl val="0"/>
      </c:catAx>
      <c:valAx>
        <c:axId val="158843216"/>
        <c:scaling>
          <c:orientation val="minMax"/>
          <c:max val="35"/>
        </c:scaling>
        <c:delete val="0"/>
        <c:axPos val="l"/>
        <c:title>
          <c:tx>
            <c:rich>
              <a:bodyPr/>
              <a:lstStyle/>
              <a:p>
                <a:pPr>
                  <a:defRPr/>
                </a:pPr>
                <a:r>
                  <a:rPr lang="en-US"/>
                  <a:t>Out-of-pcoket spending, $</a:t>
                </a:r>
              </a:p>
            </c:rich>
          </c:tx>
          <c:overlay val="0"/>
        </c:title>
        <c:numFmt formatCode="General" sourceLinked="1"/>
        <c:majorTickMark val="none"/>
        <c:minorTickMark val="none"/>
        <c:tickLblPos val="nextTo"/>
        <c:spPr>
          <a:noFill/>
          <a:ln>
            <a:noFill/>
          </a:ln>
          <a:effectLst/>
        </c:spPr>
        <c:txPr>
          <a:bodyPr rot="-60000000" vert="horz"/>
          <a:lstStyle/>
          <a:p>
            <a:pPr>
              <a:defRPr/>
            </a:pPr>
            <a:endParaRPr lang="en-US"/>
          </a:p>
        </c:txPr>
        <c:crossAx val="15883996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b="0" dirty="0">
                <a:solidFill>
                  <a:srgbClr val="0000FF"/>
                </a:solidFill>
                <a:latin typeface="+mj-lt"/>
              </a:rPr>
              <a:t>Insulin</a:t>
            </a:r>
          </a:p>
        </c:rich>
      </c:tx>
      <c:overlay val="0"/>
      <c:spPr>
        <a:noFill/>
        <a:ln>
          <a:noFill/>
        </a:ln>
        <a:effectLst/>
      </c:spPr>
    </c:title>
    <c:autoTitleDeleted val="0"/>
    <c:plotArea>
      <c:layout/>
      <c:lineChart>
        <c:grouping val="standard"/>
        <c:varyColors val="0"/>
        <c:ser>
          <c:idx val="0"/>
          <c:order val="0"/>
          <c:tx>
            <c:strRef>
              <c:f>oop!$D$1</c:f>
              <c:strCache>
                <c:ptCount val="1"/>
                <c:pt idx="0">
                  <c:v>insulin_tot_OOP</c:v>
                </c:pt>
              </c:strCache>
            </c:strRef>
          </c:tx>
          <c:spPr>
            <a:ln w="28575" cap="rnd">
              <a:solidFill>
                <a:srgbClr val="FF0000"/>
              </a:solidFill>
              <a:round/>
            </a:ln>
            <a:effectLst/>
          </c:spPr>
          <c:marker>
            <c:symbol val="none"/>
          </c:marker>
          <c:cat>
            <c:numRef>
              <c:f>'30days'!$A$2:$A$25</c:f>
              <c:numCache>
                <c:formatCode>General</c:formatCode>
                <c:ptCount val="24"/>
                <c:pt idx="0">
                  <c:v>-12</c:v>
                </c:pt>
                <c:pt idx="1">
                  <c:v>-11</c:v>
                </c:pt>
                <c:pt idx="2">
                  <c:v>-10</c:v>
                </c:pt>
                <c:pt idx="3">
                  <c:v>-9</c:v>
                </c:pt>
                <c:pt idx="4">
                  <c:v>-8</c:v>
                </c:pt>
                <c:pt idx="5">
                  <c:v>-7</c:v>
                </c:pt>
                <c:pt idx="6">
                  <c:v>-6</c:v>
                </c:pt>
                <c:pt idx="7">
                  <c:v>-5</c:v>
                </c:pt>
                <c:pt idx="8">
                  <c:v>-4</c:v>
                </c:pt>
                <c:pt idx="9">
                  <c:v>-3</c:v>
                </c:pt>
                <c:pt idx="10">
                  <c:v>-2</c:v>
                </c:pt>
                <c:pt idx="11">
                  <c:v>-1</c:v>
                </c:pt>
                <c:pt idx="12">
                  <c:v>1</c:v>
                </c:pt>
                <c:pt idx="13">
                  <c:v>2</c:v>
                </c:pt>
                <c:pt idx="14">
                  <c:v>3</c:v>
                </c:pt>
                <c:pt idx="15">
                  <c:v>4</c:v>
                </c:pt>
                <c:pt idx="16">
                  <c:v>5</c:v>
                </c:pt>
                <c:pt idx="17">
                  <c:v>6</c:v>
                </c:pt>
                <c:pt idx="18">
                  <c:v>7</c:v>
                </c:pt>
                <c:pt idx="19">
                  <c:v>8</c:v>
                </c:pt>
                <c:pt idx="20">
                  <c:v>9</c:v>
                </c:pt>
                <c:pt idx="21">
                  <c:v>10</c:v>
                </c:pt>
                <c:pt idx="22">
                  <c:v>11</c:v>
                </c:pt>
                <c:pt idx="23">
                  <c:v>12</c:v>
                </c:pt>
              </c:numCache>
            </c:numRef>
          </c:cat>
          <c:val>
            <c:numRef>
              <c:f>oop!$D$2:$D$25</c:f>
              <c:numCache>
                <c:formatCode>General</c:formatCode>
                <c:ptCount val="24"/>
                <c:pt idx="0">
                  <c:v>19.41400153905348</c:v>
                </c:pt>
                <c:pt idx="1">
                  <c:v>17.222370142362447</c:v>
                </c:pt>
                <c:pt idx="2">
                  <c:v>16.911835321277415</c:v>
                </c:pt>
                <c:pt idx="3">
                  <c:v>14.384078491727587</c:v>
                </c:pt>
                <c:pt idx="4">
                  <c:v>10.978118507118129</c:v>
                </c:pt>
                <c:pt idx="5">
                  <c:v>7.6473989996152349</c:v>
                </c:pt>
                <c:pt idx="6">
                  <c:v>6.9216506348595637</c:v>
                </c:pt>
                <c:pt idx="7">
                  <c:v>6.1849942285494413</c:v>
                </c:pt>
                <c:pt idx="8">
                  <c:v>6.428003078106963</c:v>
                </c:pt>
                <c:pt idx="9">
                  <c:v>5.6625355906117729</c:v>
                </c:pt>
                <c:pt idx="10">
                  <c:v>3.9870411696806465</c:v>
                </c:pt>
                <c:pt idx="11">
                  <c:v>4.7739168911119654</c:v>
                </c:pt>
                <c:pt idx="12">
                  <c:v>30.421008080030798</c:v>
                </c:pt>
                <c:pt idx="13">
                  <c:v>27.094763370527122</c:v>
                </c:pt>
                <c:pt idx="14">
                  <c:v>23.84775298191613</c:v>
                </c:pt>
                <c:pt idx="15">
                  <c:v>12.122724124663334</c:v>
                </c:pt>
                <c:pt idx="16">
                  <c:v>13.063112735667564</c:v>
                </c:pt>
                <c:pt idx="17">
                  <c:v>9.7559638322431717</c:v>
                </c:pt>
                <c:pt idx="18">
                  <c:v>9.1780146210080797</c:v>
                </c:pt>
                <c:pt idx="19">
                  <c:v>7.320423239707579</c:v>
                </c:pt>
                <c:pt idx="20">
                  <c:v>7.0164101577529783</c:v>
                </c:pt>
                <c:pt idx="21">
                  <c:v>4.1405155829165059</c:v>
                </c:pt>
                <c:pt idx="22">
                  <c:v>5.5152289342054646</c:v>
                </c:pt>
                <c:pt idx="23">
                  <c:v>5.1780877260484779</c:v>
                </c:pt>
              </c:numCache>
            </c:numRef>
          </c:val>
          <c:smooth val="0"/>
          <c:extLst>
            <c:ext xmlns:c16="http://schemas.microsoft.com/office/drawing/2014/chart" uri="{C3380CC4-5D6E-409C-BE32-E72D297353CC}">
              <c16:uniqueId val="{00000000-A347-483A-9A99-B344266EB17A}"/>
            </c:ext>
          </c:extLst>
        </c:ser>
        <c:ser>
          <c:idx val="1"/>
          <c:order val="1"/>
          <c:tx>
            <c:strRef>
              <c:f>oop!$E$1</c:f>
              <c:strCache>
                <c:ptCount val="1"/>
                <c:pt idx="0">
                  <c:v>insulin_tot_OOP_S</c:v>
                </c:pt>
              </c:strCache>
            </c:strRef>
          </c:tx>
          <c:spPr>
            <a:ln w="28575" cap="rnd">
              <a:solidFill>
                <a:srgbClr val="00B050"/>
              </a:solidFill>
              <a:round/>
            </a:ln>
            <a:effectLst/>
          </c:spPr>
          <c:marker>
            <c:symbol val="none"/>
          </c:marker>
          <c:cat>
            <c:numRef>
              <c:f>'30days'!$A$2:$A$25</c:f>
              <c:numCache>
                <c:formatCode>General</c:formatCode>
                <c:ptCount val="24"/>
                <c:pt idx="0">
                  <c:v>-12</c:v>
                </c:pt>
                <c:pt idx="1">
                  <c:v>-11</c:v>
                </c:pt>
                <c:pt idx="2">
                  <c:v>-10</c:v>
                </c:pt>
                <c:pt idx="3">
                  <c:v>-9</c:v>
                </c:pt>
                <c:pt idx="4">
                  <c:v>-8</c:v>
                </c:pt>
                <c:pt idx="5">
                  <c:v>-7</c:v>
                </c:pt>
                <c:pt idx="6">
                  <c:v>-6</c:v>
                </c:pt>
                <c:pt idx="7">
                  <c:v>-5</c:v>
                </c:pt>
                <c:pt idx="8">
                  <c:v>-4</c:v>
                </c:pt>
                <c:pt idx="9">
                  <c:v>-3</c:v>
                </c:pt>
                <c:pt idx="10">
                  <c:v>-2</c:v>
                </c:pt>
                <c:pt idx="11">
                  <c:v>-1</c:v>
                </c:pt>
                <c:pt idx="12">
                  <c:v>1</c:v>
                </c:pt>
                <c:pt idx="13">
                  <c:v>2</c:v>
                </c:pt>
                <c:pt idx="14">
                  <c:v>3</c:v>
                </c:pt>
                <c:pt idx="15">
                  <c:v>4</c:v>
                </c:pt>
                <c:pt idx="16">
                  <c:v>5</c:v>
                </c:pt>
                <c:pt idx="17">
                  <c:v>6</c:v>
                </c:pt>
                <c:pt idx="18">
                  <c:v>7</c:v>
                </c:pt>
                <c:pt idx="19">
                  <c:v>8</c:v>
                </c:pt>
                <c:pt idx="20">
                  <c:v>9</c:v>
                </c:pt>
                <c:pt idx="21">
                  <c:v>10</c:v>
                </c:pt>
                <c:pt idx="22">
                  <c:v>11</c:v>
                </c:pt>
                <c:pt idx="23">
                  <c:v>12</c:v>
                </c:pt>
              </c:numCache>
            </c:numRef>
          </c:cat>
          <c:val>
            <c:numRef>
              <c:f>oop!$E$2:$E$25</c:f>
              <c:numCache>
                <c:formatCode>General</c:formatCode>
                <c:ptCount val="24"/>
                <c:pt idx="0">
                  <c:v>20.45904588492353</c:v>
                </c:pt>
                <c:pt idx="1">
                  <c:v>18.814107793153671</c:v>
                </c:pt>
                <c:pt idx="2">
                  <c:v>16.527982520029138</c:v>
                </c:pt>
                <c:pt idx="3">
                  <c:v>10.37643117261471</c:v>
                </c:pt>
                <c:pt idx="4">
                  <c:v>11.187378004369993</c:v>
                </c:pt>
                <c:pt idx="5">
                  <c:v>7.4321121631463942</c:v>
                </c:pt>
                <c:pt idx="6">
                  <c:v>7.1800145666423898</c:v>
                </c:pt>
                <c:pt idx="7">
                  <c:v>6.0092935178441369</c:v>
                </c:pt>
                <c:pt idx="8">
                  <c:v>5.1925710123816469</c:v>
                </c:pt>
                <c:pt idx="9">
                  <c:v>4.9962418062636553</c:v>
                </c:pt>
                <c:pt idx="10">
                  <c:v>3.4949453750910418</c:v>
                </c:pt>
                <c:pt idx="11">
                  <c:v>3.6108302986161696</c:v>
                </c:pt>
                <c:pt idx="12">
                  <c:v>8.1642024763292067</c:v>
                </c:pt>
                <c:pt idx="13">
                  <c:v>6.102112163146395</c:v>
                </c:pt>
                <c:pt idx="14">
                  <c:v>5.7059359067734876</c:v>
                </c:pt>
                <c:pt idx="15">
                  <c:v>6.7418863801893671</c:v>
                </c:pt>
                <c:pt idx="16">
                  <c:v>5.3280626365622723</c:v>
                </c:pt>
                <c:pt idx="17">
                  <c:v>3.3909322651128901</c:v>
                </c:pt>
                <c:pt idx="18">
                  <c:v>5.0280553532410774</c:v>
                </c:pt>
                <c:pt idx="19">
                  <c:v>3.6510560815731976</c:v>
                </c:pt>
                <c:pt idx="20">
                  <c:v>3.2789584850691917</c:v>
                </c:pt>
                <c:pt idx="21">
                  <c:v>3.4798689002184999</c:v>
                </c:pt>
                <c:pt idx="22">
                  <c:v>1.6821558630735618</c:v>
                </c:pt>
                <c:pt idx="23">
                  <c:v>3.1633721777130366</c:v>
                </c:pt>
              </c:numCache>
            </c:numRef>
          </c:val>
          <c:smooth val="0"/>
          <c:extLst>
            <c:ext xmlns:c16="http://schemas.microsoft.com/office/drawing/2014/chart" uri="{C3380CC4-5D6E-409C-BE32-E72D297353CC}">
              <c16:uniqueId val="{00000001-A347-483A-9A99-B344266EB17A}"/>
            </c:ext>
          </c:extLst>
        </c:ser>
        <c:ser>
          <c:idx val="2"/>
          <c:order val="2"/>
          <c:tx>
            <c:strRef>
              <c:f>oop!$F$1</c:f>
              <c:strCache>
                <c:ptCount val="1"/>
                <c:pt idx="0">
                  <c:v>drop</c:v>
                </c:pt>
              </c:strCache>
            </c:strRef>
          </c:tx>
          <c:marker>
            <c:symbol val="none"/>
          </c:marker>
          <c:errBars>
            <c:errDir val="y"/>
            <c:errBarType val="minus"/>
            <c:errValType val="fixedVal"/>
            <c:noEndCap val="0"/>
            <c:val val="50"/>
            <c:spPr>
              <a:ln w="25400">
                <a:solidFill>
                  <a:srgbClr val="00B0F0"/>
                </a:solidFill>
              </a:ln>
            </c:spPr>
          </c:errBars>
          <c:val>
            <c:numRef>
              <c:f>oop!$F$2:$F$25</c:f>
              <c:numCache>
                <c:formatCode>General</c:formatCode>
                <c:ptCount val="24"/>
                <c:pt idx="11">
                  <c:v>50</c:v>
                </c:pt>
              </c:numCache>
            </c:numRef>
          </c:val>
          <c:smooth val="0"/>
          <c:extLst>
            <c:ext xmlns:c16="http://schemas.microsoft.com/office/drawing/2014/chart" uri="{C3380CC4-5D6E-409C-BE32-E72D297353CC}">
              <c16:uniqueId val="{00000002-A347-483A-9A99-B344266EB17A}"/>
            </c:ext>
          </c:extLst>
        </c:ser>
        <c:dLbls>
          <c:showLegendKey val="0"/>
          <c:showVal val="0"/>
          <c:showCatName val="0"/>
          <c:showSerName val="0"/>
          <c:showPercent val="0"/>
          <c:showBubbleSize val="0"/>
        </c:dLbls>
        <c:smooth val="0"/>
        <c:axId val="158839968"/>
        <c:axId val="158843216"/>
      </c:lineChart>
      <c:catAx>
        <c:axId val="158839968"/>
        <c:scaling>
          <c:orientation val="minMax"/>
        </c:scaling>
        <c:delete val="0"/>
        <c:axPos val="b"/>
        <c:title>
          <c:tx>
            <c:rich>
              <a:bodyPr/>
              <a:lstStyle/>
              <a:p>
                <a:pPr>
                  <a:defRPr/>
                </a:pPr>
                <a:r>
                  <a:rPr lang="en-US"/>
                  <a:t>Months Relative to PDL Switch</a:t>
                </a:r>
              </a:p>
            </c:rich>
          </c:tx>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58843216"/>
        <c:crosses val="autoZero"/>
        <c:auto val="1"/>
        <c:lblAlgn val="ctr"/>
        <c:lblOffset val="100"/>
        <c:noMultiLvlLbl val="0"/>
      </c:catAx>
      <c:valAx>
        <c:axId val="158843216"/>
        <c:scaling>
          <c:orientation val="minMax"/>
          <c:max val="35"/>
        </c:scaling>
        <c:delete val="0"/>
        <c:axPos val="l"/>
        <c:title>
          <c:tx>
            <c:rich>
              <a:bodyPr/>
              <a:lstStyle/>
              <a:p>
                <a:pPr>
                  <a:defRPr/>
                </a:pPr>
                <a:r>
                  <a:rPr lang="en-US"/>
                  <a:t>Out-of-pcoket spending, $</a:t>
                </a:r>
              </a:p>
            </c:rich>
          </c:tx>
          <c:overlay val="0"/>
        </c:title>
        <c:numFmt formatCode="General" sourceLinked="1"/>
        <c:majorTickMark val="none"/>
        <c:minorTickMark val="none"/>
        <c:tickLblPos val="nextTo"/>
        <c:spPr>
          <a:noFill/>
          <a:ln>
            <a:noFill/>
          </a:ln>
          <a:effectLst/>
        </c:spPr>
        <c:txPr>
          <a:bodyPr rot="-60000000" vert="horz"/>
          <a:lstStyle/>
          <a:p>
            <a:pPr>
              <a:defRPr/>
            </a:pPr>
            <a:endParaRPr lang="en-US"/>
          </a:p>
        </c:txPr>
        <c:crossAx val="15883996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'er_rate ac cx pdl for presentat'!$B$1</c:f>
              <c:strCache>
                <c:ptCount val="1"/>
                <c:pt idx="0">
                  <c:v>er_pdl0</c:v>
                </c:pt>
              </c:strCache>
            </c:strRef>
          </c:tx>
          <c:spPr>
            <a:ln w="38100" cap="rnd">
              <a:solidFill>
                <a:srgbClr val="FF0000"/>
              </a:solidFill>
              <a:round/>
            </a:ln>
            <a:effectLst/>
          </c:spPr>
          <c:marker>
            <c:symbol val="none"/>
          </c:marker>
          <c:cat>
            <c:numRef>
              <c:f>'er_rate ac cx pdl for presentat'!$A$2:$A$39</c:f>
              <c:numCache>
                <c:formatCode>General</c:formatCode>
                <c:ptCount val="38"/>
                <c:pt idx="0">
                  <c:v>-12</c:v>
                </c:pt>
                <c:pt idx="1">
                  <c:v>-11</c:v>
                </c:pt>
                <c:pt idx="2">
                  <c:v>-10</c:v>
                </c:pt>
                <c:pt idx="3">
                  <c:v>-9</c:v>
                </c:pt>
                <c:pt idx="4">
                  <c:v>-8</c:v>
                </c:pt>
                <c:pt idx="5">
                  <c:v>-7</c:v>
                </c:pt>
                <c:pt idx="6">
                  <c:v>-6</c:v>
                </c:pt>
                <c:pt idx="7">
                  <c:v>-5</c:v>
                </c:pt>
                <c:pt idx="8">
                  <c:v>-4</c:v>
                </c:pt>
                <c:pt idx="9">
                  <c:v>-3</c:v>
                </c:pt>
                <c:pt idx="10">
                  <c:v>-2</c:v>
                </c:pt>
                <c:pt idx="11">
                  <c:v>-1</c:v>
                </c:pt>
                <c:pt idx="12">
                  <c:v>0</c:v>
                </c:pt>
                <c:pt idx="13">
                  <c:v>1</c:v>
                </c:pt>
                <c:pt idx="14">
                  <c:v>2</c:v>
                </c:pt>
                <c:pt idx="15">
                  <c:v>3</c:v>
                </c:pt>
                <c:pt idx="16">
                  <c:v>4</c:v>
                </c:pt>
                <c:pt idx="17">
                  <c:v>5</c:v>
                </c:pt>
                <c:pt idx="18">
                  <c:v>6</c:v>
                </c:pt>
                <c:pt idx="19">
                  <c:v>7</c:v>
                </c:pt>
                <c:pt idx="20">
                  <c:v>8</c:v>
                </c:pt>
                <c:pt idx="21">
                  <c:v>9</c:v>
                </c:pt>
                <c:pt idx="22">
                  <c:v>10</c:v>
                </c:pt>
                <c:pt idx="23">
                  <c:v>11</c:v>
                </c:pt>
                <c:pt idx="24">
                  <c:v>12</c:v>
                </c:pt>
                <c:pt idx="25">
                  <c:v>13</c:v>
                </c:pt>
                <c:pt idx="26">
                  <c:v>14</c:v>
                </c:pt>
                <c:pt idx="27">
                  <c:v>15</c:v>
                </c:pt>
                <c:pt idx="28">
                  <c:v>16</c:v>
                </c:pt>
                <c:pt idx="29">
                  <c:v>17</c:v>
                </c:pt>
                <c:pt idx="30">
                  <c:v>18</c:v>
                </c:pt>
                <c:pt idx="31">
                  <c:v>19</c:v>
                </c:pt>
                <c:pt idx="32">
                  <c:v>20</c:v>
                </c:pt>
                <c:pt idx="33">
                  <c:v>21</c:v>
                </c:pt>
                <c:pt idx="34">
                  <c:v>22</c:v>
                </c:pt>
                <c:pt idx="35">
                  <c:v>23</c:v>
                </c:pt>
                <c:pt idx="36">
                  <c:v>24</c:v>
                </c:pt>
                <c:pt idx="37">
                  <c:v>25</c:v>
                </c:pt>
              </c:numCache>
            </c:numRef>
          </c:cat>
          <c:val>
            <c:numRef>
              <c:f>'er_rate ac cx pdl for presentat'!$B$2:$B$39</c:f>
              <c:numCache>
                <c:formatCode>General</c:formatCode>
                <c:ptCount val="38"/>
                <c:pt idx="0">
                  <c:v>2.2364949999999997</c:v>
                </c:pt>
                <c:pt idx="1">
                  <c:v>3.3834160000000004</c:v>
                </c:pt>
                <c:pt idx="2">
                  <c:v>4.7023739999999998</c:v>
                </c:pt>
                <c:pt idx="3">
                  <c:v>7.4549830000000004</c:v>
                </c:pt>
                <c:pt idx="4">
                  <c:v>10.092900999999999</c:v>
                </c:pt>
                <c:pt idx="5">
                  <c:v>11.927973</c:v>
                </c:pt>
                <c:pt idx="6">
                  <c:v>14.623237000000001</c:v>
                </c:pt>
                <c:pt idx="7">
                  <c:v>17.031770000000002</c:v>
                </c:pt>
                <c:pt idx="8">
                  <c:v>18.981535000000001</c:v>
                </c:pt>
                <c:pt idx="9">
                  <c:v>20.816607000000001</c:v>
                </c:pt>
                <c:pt idx="10">
                  <c:v>22.709026000000001</c:v>
                </c:pt>
                <c:pt idx="11">
                  <c:v>25.117559</c:v>
                </c:pt>
                <c:pt idx="13">
                  <c:v>26.551209999999998</c:v>
                </c:pt>
                <c:pt idx="14">
                  <c:v>29.361165000000003</c:v>
                </c:pt>
                <c:pt idx="15">
                  <c:v>33.146003</c:v>
                </c:pt>
                <c:pt idx="16">
                  <c:v>36.701456999999998</c:v>
                </c:pt>
                <c:pt idx="17">
                  <c:v>39.396720000000002</c:v>
                </c:pt>
                <c:pt idx="18">
                  <c:v>42.378712999999998</c:v>
                </c:pt>
                <c:pt idx="19">
                  <c:v>44.729900000000001</c:v>
                </c:pt>
                <c:pt idx="20">
                  <c:v>48.514738000000001</c:v>
                </c:pt>
                <c:pt idx="21">
                  <c:v>51.324692999999996</c:v>
                </c:pt>
                <c:pt idx="22">
                  <c:v>54.822800999999998</c:v>
                </c:pt>
                <c:pt idx="23">
                  <c:v>57.919485999999999</c:v>
                </c:pt>
                <c:pt idx="24">
                  <c:v>60.958826000000002</c:v>
                </c:pt>
                <c:pt idx="25">
                  <c:v>63.998164999999993</c:v>
                </c:pt>
                <c:pt idx="26">
                  <c:v>67.152196000000004</c:v>
                </c:pt>
                <c:pt idx="27">
                  <c:v>70.879688000000002</c:v>
                </c:pt>
                <c:pt idx="28">
                  <c:v>74.091065</c:v>
                </c:pt>
                <c:pt idx="29">
                  <c:v>76.327561000000003</c:v>
                </c:pt>
                <c:pt idx="30">
                  <c:v>79.825668000000007</c:v>
                </c:pt>
                <c:pt idx="31">
                  <c:v>83.782544000000001</c:v>
                </c:pt>
                <c:pt idx="32">
                  <c:v>87.567381999999995</c:v>
                </c:pt>
                <c:pt idx="33">
                  <c:v>91.180181000000005</c:v>
                </c:pt>
                <c:pt idx="34">
                  <c:v>95.595824999999991</c:v>
                </c:pt>
                <c:pt idx="35">
                  <c:v>99.667393000000004</c:v>
                </c:pt>
                <c:pt idx="36">
                  <c:v>104.02569100000001</c:v>
                </c:pt>
                <c:pt idx="37">
                  <c:v>108.039913</c:v>
                </c:pt>
              </c:numCache>
            </c:numRef>
          </c:val>
          <c:smooth val="0"/>
          <c:extLst>
            <c:ext xmlns:c16="http://schemas.microsoft.com/office/drawing/2014/chart" uri="{C3380CC4-5D6E-409C-BE32-E72D297353CC}">
              <c16:uniqueId val="{00000000-4D72-4C76-8CB2-158395B6835B}"/>
            </c:ext>
          </c:extLst>
        </c:ser>
        <c:ser>
          <c:idx val="2"/>
          <c:order val="2"/>
          <c:tx>
            <c:strRef>
              <c:f>'er_rate ac cx pdl for presentat'!$D$1</c:f>
              <c:strCache>
                <c:ptCount val="1"/>
                <c:pt idx="0">
                  <c:v>Drop</c:v>
                </c:pt>
              </c:strCache>
            </c:strRef>
          </c:tx>
          <c:spPr>
            <a:ln w="28575" cap="rnd">
              <a:solidFill>
                <a:schemeClr val="accent3"/>
              </a:solidFill>
              <a:round/>
            </a:ln>
            <a:effectLst/>
          </c:spPr>
          <c:marker>
            <c:symbol val="none"/>
          </c:marker>
          <c:errBars>
            <c:errDir val="y"/>
            <c:errBarType val="minus"/>
            <c:errValType val="fixedVal"/>
            <c:noEndCap val="1"/>
            <c:val val="120"/>
            <c:spPr>
              <a:noFill/>
              <a:ln w="76200" cap="flat" cmpd="sng" algn="ctr">
                <a:solidFill>
                  <a:srgbClr val="00B0F0"/>
                </a:solidFill>
                <a:round/>
              </a:ln>
              <a:effectLst/>
            </c:spPr>
          </c:errBars>
          <c:cat>
            <c:numRef>
              <c:f>'er_rate ac cx pdl for presentat'!$A$2:$A$39</c:f>
              <c:numCache>
                <c:formatCode>General</c:formatCode>
                <c:ptCount val="38"/>
                <c:pt idx="0">
                  <c:v>-12</c:v>
                </c:pt>
                <c:pt idx="1">
                  <c:v>-11</c:v>
                </c:pt>
                <c:pt idx="2">
                  <c:v>-10</c:v>
                </c:pt>
                <c:pt idx="3">
                  <c:v>-9</c:v>
                </c:pt>
                <c:pt idx="4">
                  <c:v>-8</c:v>
                </c:pt>
                <c:pt idx="5">
                  <c:v>-7</c:v>
                </c:pt>
                <c:pt idx="6">
                  <c:v>-6</c:v>
                </c:pt>
                <c:pt idx="7">
                  <c:v>-5</c:v>
                </c:pt>
                <c:pt idx="8">
                  <c:v>-4</c:v>
                </c:pt>
                <c:pt idx="9">
                  <c:v>-3</c:v>
                </c:pt>
                <c:pt idx="10">
                  <c:v>-2</c:v>
                </c:pt>
                <c:pt idx="11">
                  <c:v>-1</c:v>
                </c:pt>
                <c:pt idx="12">
                  <c:v>0</c:v>
                </c:pt>
                <c:pt idx="13">
                  <c:v>1</c:v>
                </c:pt>
                <c:pt idx="14">
                  <c:v>2</c:v>
                </c:pt>
                <c:pt idx="15">
                  <c:v>3</c:v>
                </c:pt>
                <c:pt idx="16">
                  <c:v>4</c:v>
                </c:pt>
                <c:pt idx="17">
                  <c:v>5</c:v>
                </c:pt>
                <c:pt idx="18">
                  <c:v>6</c:v>
                </c:pt>
                <c:pt idx="19">
                  <c:v>7</c:v>
                </c:pt>
                <c:pt idx="20">
                  <c:v>8</c:v>
                </c:pt>
                <c:pt idx="21">
                  <c:v>9</c:v>
                </c:pt>
                <c:pt idx="22">
                  <c:v>10</c:v>
                </c:pt>
                <c:pt idx="23">
                  <c:v>11</c:v>
                </c:pt>
                <c:pt idx="24">
                  <c:v>12</c:v>
                </c:pt>
                <c:pt idx="25">
                  <c:v>13</c:v>
                </c:pt>
                <c:pt idx="26">
                  <c:v>14</c:v>
                </c:pt>
                <c:pt idx="27">
                  <c:v>15</c:v>
                </c:pt>
                <c:pt idx="28">
                  <c:v>16</c:v>
                </c:pt>
                <c:pt idx="29">
                  <c:v>17</c:v>
                </c:pt>
                <c:pt idx="30">
                  <c:v>18</c:v>
                </c:pt>
                <c:pt idx="31">
                  <c:v>19</c:v>
                </c:pt>
                <c:pt idx="32">
                  <c:v>20</c:v>
                </c:pt>
                <c:pt idx="33">
                  <c:v>21</c:v>
                </c:pt>
                <c:pt idx="34">
                  <c:v>22</c:v>
                </c:pt>
                <c:pt idx="35">
                  <c:v>23</c:v>
                </c:pt>
                <c:pt idx="36">
                  <c:v>24</c:v>
                </c:pt>
                <c:pt idx="37">
                  <c:v>25</c:v>
                </c:pt>
              </c:numCache>
            </c:numRef>
          </c:cat>
          <c:val>
            <c:numRef>
              <c:f>'er_rate ac cx pdl for presentat'!$D$2:$D$39</c:f>
              <c:numCache>
                <c:formatCode>General</c:formatCode>
                <c:ptCount val="38"/>
                <c:pt idx="12">
                  <c:v>120</c:v>
                </c:pt>
              </c:numCache>
            </c:numRef>
          </c:val>
          <c:smooth val="0"/>
          <c:extLst>
            <c:ext xmlns:c16="http://schemas.microsoft.com/office/drawing/2014/chart" uri="{C3380CC4-5D6E-409C-BE32-E72D297353CC}">
              <c16:uniqueId val="{00000001-4D72-4C76-8CB2-158395B6835B}"/>
            </c:ext>
          </c:extLst>
        </c:ser>
        <c:ser>
          <c:idx val="3"/>
          <c:order val="3"/>
          <c:tx>
            <c:strRef>
              <c:f>'er_rate ac cx pdl for presentat'!$E$1</c:f>
              <c:strCache>
                <c:ptCount val="1"/>
                <c:pt idx="0">
                  <c:v>er_pdl1</c:v>
                </c:pt>
              </c:strCache>
            </c:strRef>
          </c:tx>
          <c:spPr>
            <a:ln w="38100" cap="rnd">
              <a:solidFill>
                <a:srgbClr val="00B050"/>
              </a:solidFill>
              <a:round/>
            </a:ln>
            <a:effectLst/>
          </c:spPr>
          <c:marker>
            <c:symbol val="none"/>
          </c:marker>
          <c:cat>
            <c:numRef>
              <c:f>'er_rate ac cx pdl for presentat'!$A$2:$A$39</c:f>
              <c:numCache>
                <c:formatCode>General</c:formatCode>
                <c:ptCount val="38"/>
                <c:pt idx="0">
                  <c:v>-12</c:v>
                </c:pt>
                <c:pt idx="1">
                  <c:v>-11</c:v>
                </c:pt>
                <c:pt idx="2">
                  <c:v>-10</c:v>
                </c:pt>
                <c:pt idx="3">
                  <c:v>-9</c:v>
                </c:pt>
                <c:pt idx="4">
                  <c:v>-8</c:v>
                </c:pt>
                <c:pt idx="5">
                  <c:v>-7</c:v>
                </c:pt>
                <c:pt idx="6">
                  <c:v>-6</c:v>
                </c:pt>
                <c:pt idx="7">
                  <c:v>-5</c:v>
                </c:pt>
                <c:pt idx="8">
                  <c:v>-4</c:v>
                </c:pt>
                <c:pt idx="9">
                  <c:v>-3</c:v>
                </c:pt>
                <c:pt idx="10">
                  <c:v>-2</c:v>
                </c:pt>
                <c:pt idx="11">
                  <c:v>-1</c:v>
                </c:pt>
                <c:pt idx="12">
                  <c:v>0</c:v>
                </c:pt>
                <c:pt idx="13">
                  <c:v>1</c:v>
                </c:pt>
                <c:pt idx="14">
                  <c:v>2</c:v>
                </c:pt>
                <c:pt idx="15">
                  <c:v>3</c:v>
                </c:pt>
                <c:pt idx="16">
                  <c:v>4</c:v>
                </c:pt>
                <c:pt idx="17">
                  <c:v>5</c:v>
                </c:pt>
                <c:pt idx="18">
                  <c:v>6</c:v>
                </c:pt>
                <c:pt idx="19">
                  <c:v>7</c:v>
                </c:pt>
                <c:pt idx="20">
                  <c:v>8</c:v>
                </c:pt>
                <c:pt idx="21">
                  <c:v>9</c:v>
                </c:pt>
                <c:pt idx="22">
                  <c:v>10</c:v>
                </c:pt>
                <c:pt idx="23">
                  <c:v>11</c:v>
                </c:pt>
                <c:pt idx="24">
                  <c:v>12</c:v>
                </c:pt>
                <c:pt idx="25">
                  <c:v>13</c:v>
                </c:pt>
                <c:pt idx="26">
                  <c:v>14</c:v>
                </c:pt>
                <c:pt idx="27">
                  <c:v>15</c:v>
                </c:pt>
                <c:pt idx="28">
                  <c:v>16</c:v>
                </c:pt>
                <c:pt idx="29">
                  <c:v>17</c:v>
                </c:pt>
                <c:pt idx="30">
                  <c:v>18</c:v>
                </c:pt>
                <c:pt idx="31">
                  <c:v>19</c:v>
                </c:pt>
                <c:pt idx="32">
                  <c:v>20</c:v>
                </c:pt>
                <c:pt idx="33">
                  <c:v>21</c:v>
                </c:pt>
                <c:pt idx="34">
                  <c:v>22</c:v>
                </c:pt>
                <c:pt idx="35">
                  <c:v>23</c:v>
                </c:pt>
                <c:pt idx="36">
                  <c:v>24</c:v>
                </c:pt>
                <c:pt idx="37">
                  <c:v>25</c:v>
                </c:pt>
              </c:numCache>
            </c:numRef>
          </c:cat>
          <c:val>
            <c:numRef>
              <c:f>'er_rate ac cx pdl for presentat'!$E$2:$E$39</c:f>
              <c:numCache>
                <c:formatCode>General</c:formatCode>
                <c:ptCount val="38"/>
                <c:pt idx="0">
                  <c:v>2.2267580000000002</c:v>
                </c:pt>
                <c:pt idx="1">
                  <c:v>3.896827</c:v>
                </c:pt>
                <c:pt idx="2">
                  <c:v>5.9380220000000001</c:v>
                </c:pt>
                <c:pt idx="3">
                  <c:v>7.2369640000000004</c:v>
                </c:pt>
                <c:pt idx="4">
                  <c:v>8.9070330000000002</c:v>
                </c:pt>
                <c:pt idx="5">
                  <c:v>11.319354000000001</c:v>
                </c:pt>
                <c:pt idx="6">
                  <c:v>14.102801999999999</c:v>
                </c:pt>
                <c:pt idx="7">
                  <c:v>16.886249999999997</c:v>
                </c:pt>
                <c:pt idx="8">
                  <c:v>18.927445000000002</c:v>
                </c:pt>
                <c:pt idx="9">
                  <c:v>21.525328999999999</c:v>
                </c:pt>
                <c:pt idx="10">
                  <c:v>23.195397999999997</c:v>
                </c:pt>
                <c:pt idx="11">
                  <c:v>25.236593000000003</c:v>
                </c:pt>
                <c:pt idx="13">
                  <c:v>26.721099000000002</c:v>
                </c:pt>
                <c:pt idx="14">
                  <c:v>29.318982999999999</c:v>
                </c:pt>
                <c:pt idx="15">
                  <c:v>32.659120000000001</c:v>
                </c:pt>
                <c:pt idx="16">
                  <c:v>35.628131000000003</c:v>
                </c:pt>
                <c:pt idx="17">
                  <c:v>38.968268999999999</c:v>
                </c:pt>
                <c:pt idx="18">
                  <c:v>40.638337</c:v>
                </c:pt>
                <c:pt idx="19">
                  <c:v>43.792910999999997</c:v>
                </c:pt>
                <c:pt idx="20">
                  <c:v>45.834106999999996</c:v>
                </c:pt>
                <c:pt idx="21">
                  <c:v>50.287622999999996</c:v>
                </c:pt>
                <c:pt idx="22">
                  <c:v>52.328817999999998</c:v>
                </c:pt>
                <c:pt idx="23">
                  <c:v>54.926703000000003</c:v>
                </c:pt>
                <c:pt idx="24">
                  <c:v>57.895713000000001</c:v>
                </c:pt>
                <c:pt idx="25">
                  <c:v>60.679161000000001</c:v>
                </c:pt>
                <c:pt idx="26">
                  <c:v>64.390425000000008</c:v>
                </c:pt>
                <c:pt idx="27">
                  <c:v>67.54499899999999</c:v>
                </c:pt>
                <c:pt idx="28">
                  <c:v>70.514009999999999</c:v>
                </c:pt>
                <c:pt idx="29">
                  <c:v>73.854146999999998</c:v>
                </c:pt>
                <c:pt idx="30">
                  <c:v>75.709779000000012</c:v>
                </c:pt>
                <c:pt idx="31">
                  <c:v>77.750973999999999</c:v>
                </c:pt>
                <c:pt idx="32">
                  <c:v>82.76118000000001</c:v>
                </c:pt>
                <c:pt idx="33">
                  <c:v>86.101316999999995</c:v>
                </c:pt>
                <c:pt idx="34">
                  <c:v>89.070328000000003</c:v>
                </c:pt>
                <c:pt idx="35">
                  <c:v>92.596029000000001</c:v>
                </c:pt>
                <c:pt idx="36">
                  <c:v>94.266098</c:v>
                </c:pt>
                <c:pt idx="37">
                  <c:v>97.235108999999994</c:v>
                </c:pt>
              </c:numCache>
            </c:numRef>
          </c:val>
          <c:smooth val="0"/>
          <c:extLst>
            <c:ext xmlns:c16="http://schemas.microsoft.com/office/drawing/2014/chart" uri="{C3380CC4-5D6E-409C-BE32-E72D297353CC}">
              <c16:uniqueId val="{00000002-4D72-4C76-8CB2-158395B6835B}"/>
            </c:ext>
          </c:extLst>
        </c:ser>
        <c:dLbls>
          <c:showLegendKey val="0"/>
          <c:showVal val="0"/>
          <c:showCatName val="0"/>
          <c:showSerName val="0"/>
          <c:showPercent val="0"/>
          <c:showBubbleSize val="0"/>
        </c:dLbls>
        <c:smooth val="0"/>
        <c:axId val="259790975"/>
        <c:axId val="263322335"/>
        <c:extLst>
          <c:ext xmlns:c15="http://schemas.microsoft.com/office/drawing/2012/chart" uri="{02D57815-91ED-43cb-92C2-25804820EDAC}">
            <c15:filteredLineSeries>
              <c15:ser>
                <c:idx val="1"/>
                <c:order val="1"/>
                <c:tx>
                  <c:strRef>
                    <c:extLst>
                      <c:ext uri="{02D57815-91ED-43cb-92C2-25804820EDAC}">
                        <c15:formulaRef>
                          <c15:sqref>'er_rate ac cx pdl for presentat'!$C$1</c15:sqref>
                        </c15:formulaRef>
                      </c:ext>
                    </c:extLst>
                    <c:strCache>
                      <c:ptCount val="1"/>
                      <c:pt idx="0">
                        <c:v>er_pdl0</c:v>
                      </c:pt>
                    </c:strCache>
                  </c:strRef>
                </c:tx>
                <c:spPr>
                  <a:ln w="28575" cap="rnd">
                    <a:solidFill>
                      <a:schemeClr val="accent2"/>
                    </a:solidFill>
                    <a:round/>
                  </a:ln>
                  <a:effectLst/>
                </c:spPr>
                <c:marker>
                  <c:symbol val="none"/>
                </c:marker>
                <c:cat>
                  <c:numRef>
                    <c:extLst>
                      <c:ext uri="{02D57815-91ED-43cb-92C2-25804820EDAC}">
                        <c15:formulaRef>
                          <c15:sqref>'er_rate ac cx pdl for presentat'!$A$2:$A$39</c15:sqref>
                        </c15:formulaRef>
                      </c:ext>
                    </c:extLst>
                    <c:numCache>
                      <c:formatCode>General</c:formatCode>
                      <c:ptCount val="38"/>
                      <c:pt idx="0">
                        <c:v>-12</c:v>
                      </c:pt>
                      <c:pt idx="1">
                        <c:v>-11</c:v>
                      </c:pt>
                      <c:pt idx="2">
                        <c:v>-10</c:v>
                      </c:pt>
                      <c:pt idx="3">
                        <c:v>-9</c:v>
                      </c:pt>
                      <c:pt idx="4">
                        <c:v>-8</c:v>
                      </c:pt>
                      <c:pt idx="5">
                        <c:v>-7</c:v>
                      </c:pt>
                      <c:pt idx="6">
                        <c:v>-6</c:v>
                      </c:pt>
                      <c:pt idx="7">
                        <c:v>-5</c:v>
                      </c:pt>
                      <c:pt idx="8">
                        <c:v>-4</c:v>
                      </c:pt>
                      <c:pt idx="9">
                        <c:v>-3</c:v>
                      </c:pt>
                      <c:pt idx="10">
                        <c:v>-2</c:v>
                      </c:pt>
                      <c:pt idx="11">
                        <c:v>-1</c:v>
                      </c:pt>
                      <c:pt idx="12">
                        <c:v>0</c:v>
                      </c:pt>
                      <c:pt idx="13">
                        <c:v>1</c:v>
                      </c:pt>
                      <c:pt idx="14">
                        <c:v>2</c:v>
                      </c:pt>
                      <c:pt idx="15">
                        <c:v>3</c:v>
                      </c:pt>
                      <c:pt idx="16">
                        <c:v>4</c:v>
                      </c:pt>
                      <c:pt idx="17">
                        <c:v>5</c:v>
                      </c:pt>
                      <c:pt idx="18">
                        <c:v>6</c:v>
                      </c:pt>
                      <c:pt idx="19">
                        <c:v>7</c:v>
                      </c:pt>
                      <c:pt idx="20">
                        <c:v>8</c:v>
                      </c:pt>
                      <c:pt idx="21">
                        <c:v>9</c:v>
                      </c:pt>
                      <c:pt idx="22">
                        <c:v>10</c:v>
                      </c:pt>
                      <c:pt idx="23">
                        <c:v>11</c:v>
                      </c:pt>
                      <c:pt idx="24">
                        <c:v>12</c:v>
                      </c:pt>
                      <c:pt idx="25">
                        <c:v>13</c:v>
                      </c:pt>
                      <c:pt idx="26">
                        <c:v>14</c:v>
                      </c:pt>
                      <c:pt idx="27">
                        <c:v>15</c:v>
                      </c:pt>
                      <c:pt idx="28">
                        <c:v>16</c:v>
                      </c:pt>
                      <c:pt idx="29">
                        <c:v>17</c:v>
                      </c:pt>
                      <c:pt idx="30">
                        <c:v>18</c:v>
                      </c:pt>
                      <c:pt idx="31">
                        <c:v>19</c:v>
                      </c:pt>
                      <c:pt idx="32">
                        <c:v>20</c:v>
                      </c:pt>
                      <c:pt idx="33">
                        <c:v>21</c:v>
                      </c:pt>
                      <c:pt idx="34">
                        <c:v>22</c:v>
                      </c:pt>
                      <c:pt idx="35">
                        <c:v>23</c:v>
                      </c:pt>
                      <c:pt idx="36">
                        <c:v>24</c:v>
                      </c:pt>
                      <c:pt idx="37">
                        <c:v>25</c:v>
                      </c:pt>
                    </c:numCache>
                  </c:numRef>
                </c:cat>
                <c:val>
                  <c:numRef>
                    <c:extLst>
                      <c:ext uri="{02D57815-91ED-43cb-92C2-25804820EDAC}">
                        <c15:formulaRef>
                          <c15:sqref>'er_rate ac cx pdl for presentat'!$C$2:$C$39</c15:sqref>
                        </c15:formulaRef>
                      </c:ext>
                    </c:extLst>
                    <c:numCache>
                      <c:formatCode>General</c:formatCode>
                      <c:ptCount val="38"/>
                      <c:pt idx="0">
                        <c:v>2.2364949999999998E-3</c:v>
                      </c:pt>
                      <c:pt idx="1">
                        <c:v>3.3834160000000002E-3</c:v>
                      </c:pt>
                      <c:pt idx="2">
                        <c:v>4.7023739999999996E-3</c:v>
                      </c:pt>
                      <c:pt idx="3">
                        <c:v>7.4549830000000001E-3</c:v>
                      </c:pt>
                      <c:pt idx="4">
                        <c:v>1.0092901E-2</c:v>
                      </c:pt>
                      <c:pt idx="5">
                        <c:v>1.1927973E-2</c:v>
                      </c:pt>
                      <c:pt idx="6">
                        <c:v>1.4623237000000001E-2</c:v>
                      </c:pt>
                      <c:pt idx="7">
                        <c:v>1.7031770000000002E-2</c:v>
                      </c:pt>
                      <c:pt idx="8">
                        <c:v>1.8981535000000001E-2</c:v>
                      </c:pt>
                      <c:pt idx="9">
                        <c:v>2.0816607000000001E-2</c:v>
                      </c:pt>
                      <c:pt idx="10">
                        <c:v>2.2709026E-2</c:v>
                      </c:pt>
                      <c:pt idx="11">
                        <c:v>2.5117559000000001E-2</c:v>
                      </c:pt>
                      <c:pt idx="13">
                        <c:v>2.6551209999999999E-2</c:v>
                      </c:pt>
                      <c:pt idx="14">
                        <c:v>2.9361165000000002E-2</c:v>
                      </c:pt>
                      <c:pt idx="15">
                        <c:v>3.3146003E-2</c:v>
                      </c:pt>
                      <c:pt idx="16">
                        <c:v>3.6701457E-2</c:v>
                      </c:pt>
                      <c:pt idx="17">
                        <c:v>3.9396720000000003E-2</c:v>
                      </c:pt>
                      <c:pt idx="18">
                        <c:v>4.2378712999999998E-2</c:v>
                      </c:pt>
                      <c:pt idx="19">
                        <c:v>4.4729900000000003E-2</c:v>
                      </c:pt>
                      <c:pt idx="20">
                        <c:v>4.8514738000000002E-2</c:v>
                      </c:pt>
                      <c:pt idx="21">
                        <c:v>5.1324692999999998E-2</c:v>
                      </c:pt>
                      <c:pt idx="22">
                        <c:v>5.4822800999999997E-2</c:v>
                      </c:pt>
                      <c:pt idx="23">
                        <c:v>5.7919485999999999E-2</c:v>
                      </c:pt>
                      <c:pt idx="24">
                        <c:v>6.0958826000000001E-2</c:v>
                      </c:pt>
                      <c:pt idx="25">
                        <c:v>6.3998164999999996E-2</c:v>
                      </c:pt>
                      <c:pt idx="26">
                        <c:v>6.7152195999999997E-2</c:v>
                      </c:pt>
                      <c:pt idx="27">
                        <c:v>7.0879687999999996E-2</c:v>
                      </c:pt>
                      <c:pt idx="28">
                        <c:v>7.4091064999999998E-2</c:v>
                      </c:pt>
                      <c:pt idx="29">
                        <c:v>7.6327561000000002E-2</c:v>
                      </c:pt>
                      <c:pt idx="30">
                        <c:v>7.9825668000000002E-2</c:v>
                      </c:pt>
                      <c:pt idx="31">
                        <c:v>8.3782544E-2</c:v>
                      </c:pt>
                      <c:pt idx="32">
                        <c:v>8.7567381999999999E-2</c:v>
                      </c:pt>
                      <c:pt idx="33">
                        <c:v>9.1180180999999999E-2</c:v>
                      </c:pt>
                      <c:pt idx="34">
                        <c:v>9.5595824999999995E-2</c:v>
                      </c:pt>
                      <c:pt idx="35">
                        <c:v>9.9667393000000007E-2</c:v>
                      </c:pt>
                      <c:pt idx="36">
                        <c:v>0.104025691</c:v>
                      </c:pt>
                      <c:pt idx="37">
                        <c:v>0.108039913</c:v>
                      </c:pt>
                    </c:numCache>
                  </c:numRef>
                </c:val>
                <c:smooth val="0"/>
                <c:extLst>
                  <c:ext xmlns:c16="http://schemas.microsoft.com/office/drawing/2014/chart" uri="{C3380CC4-5D6E-409C-BE32-E72D297353CC}">
                    <c16:uniqueId val="{00000003-4D72-4C76-8CB2-158395B6835B}"/>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'er_rate ac cx pdl for presentat'!$F$1</c15:sqref>
                        </c15:formulaRef>
                      </c:ext>
                    </c:extLst>
                    <c:strCache>
                      <c:ptCount val="1"/>
                      <c:pt idx="0">
                        <c:v>er_pdl1</c:v>
                      </c:pt>
                    </c:strCache>
                  </c:strRef>
                </c:tx>
                <c:spPr>
                  <a:ln w="28575" cap="rnd">
                    <a:solidFill>
                      <a:schemeClr val="accent5"/>
                    </a:solidFill>
                    <a:round/>
                  </a:ln>
                  <a:effectLst/>
                </c:spPr>
                <c:marker>
                  <c:symbol val="none"/>
                </c:marker>
                <c:cat>
                  <c:numRef>
                    <c:extLst xmlns:c15="http://schemas.microsoft.com/office/drawing/2012/chart">
                      <c:ext xmlns:c15="http://schemas.microsoft.com/office/drawing/2012/chart" uri="{02D57815-91ED-43cb-92C2-25804820EDAC}">
                        <c15:formulaRef>
                          <c15:sqref>'er_rate ac cx pdl for presentat'!$A$2:$A$39</c15:sqref>
                        </c15:formulaRef>
                      </c:ext>
                    </c:extLst>
                    <c:numCache>
                      <c:formatCode>General</c:formatCode>
                      <c:ptCount val="38"/>
                      <c:pt idx="0">
                        <c:v>-12</c:v>
                      </c:pt>
                      <c:pt idx="1">
                        <c:v>-11</c:v>
                      </c:pt>
                      <c:pt idx="2">
                        <c:v>-10</c:v>
                      </c:pt>
                      <c:pt idx="3">
                        <c:v>-9</c:v>
                      </c:pt>
                      <c:pt idx="4">
                        <c:v>-8</c:v>
                      </c:pt>
                      <c:pt idx="5">
                        <c:v>-7</c:v>
                      </c:pt>
                      <c:pt idx="6">
                        <c:v>-6</c:v>
                      </c:pt>
                      <c:pt idx="7">
                        <c:v>-5</c:v>
                      </c:pt>
                      <c:pt idx="8">
                        <c:v>-4</c:v>
                      </c:pt>
                      <c:pt idx="9">
                        <c:v>-3</c:v>
                      </c:pt>
                      <c:pt idx="10">
                        <c:v>-2</c:v>
                      </c:pt>
                      <c:pt idx="11">
                        <c:v>-1</c:v>
                      </c:pt>
                      <c:pt idx="12">
                        <c:v>0</c:v>
                      </c:pt>
                      <c:pt idx="13">
                        <c:v>1</c:v>
                      </c:pt>
                      <c:pt idx="14">
                        <c:v>2</c:v>
                      </c:pt>
                      <c:pt idx="15">
                        <c:v>3</c:v>
                      </c:pt>
                      <c:pt idx="16">
                        <c:v>4</c:v>
                      </c:pt>
                      <c:pt idx="17">
                        <c:v>5</c:v>
                      </c:pt>
                      <c:pt idx="18">
                        <c:v>6</c:v>
                      </c:pt>
                      <c:pt idx="19">
                        <c:v>7</c:v>
                      </c:pt>
                      <c:pt idx="20">
                        <c:v>8</c:v>
                      </c:pt>
                      <c:pt idx="21">
                        <c:v>9</c:v>
                      </c:pt>
                      <c:pt idx="22">
                        <c:v>10</c:v>
                      </c:pt>
                      <c:pt idx="23">
                        <c:v>11</c:v>
                      </c:pt>
                      <c:pt idx="24">
                        <c:v>12</c:v>
                      </c:pt>
                      <c:pt idx="25">
                        <c:v>13</c:v>
                      </c:pt>
                      <c:pt idx="26">
                        <c:v>14</c:v>
                      </c:pt>
                      <c:pt idx="27">
                        <c:v>15</c:v>
                      </c:pt>
                      <c:pt idx="28">
                        <c:v>16</c:v>
                      </c:pt>
                      <c:pt idx="29">
                        <c:v>17</c:v>
                      </c:pt>
                      <c:pt idx="30">
                        <c:v>18</c:v>
                      </c:pt>
                      <c:pt idx="31">
                        <c:v>19</c:v>
                      </c:pt>
                      <c:pt idx="32">
                        <c:v>20</c:v>
                      </c:pt>
                      <c:pt idx="33">
                        <c:v>21</c:v>
                      </c:pt>
                      <c:pt idx="34">
                        <c:v>22</c:v>
                      </c:pt>
                      <c:pt idx="35">
                        <c:v>23</c:v>
                      </c:pt>
                      <c:pt idx="36">
                        <c:v>24</c:v>
                      </c:pt>
                      <c:pt idx="37">
                        <c:v>25</c:v>
                      </c:pt>
                    </c:numCache>
                  </c:numRef>
                </c:cat>
                <c:val>
                  <c:numRef>
                    <c:extLst xmlns:c15="http://schemas.microsoft.com/office/drawing/2012/chart">
                      <c:ext xmlns:c15="http://schemas.microsoft.com/office/drawing/2012/chart" uri="{02D57815-91ED-43cb-92C2-25804820EDAC}">
                        <c15:formulaRef>
                          <c15:sqref>'er_rate ac cx pdl for presentat'!$F$2:$F$39</c15:sqref>
                        </c15:formulaRef>
                      </c:ext>
                    </c:extLst>
                    <c:numCache>
                      <c:formatCode>General</c:formatCode>
                      <c:ptCount val="38"/>
                      <c:pt idx="0">
                        <c:v>2.2267580000000001E-3</c:v>
                      </c:pt>
                      <c:pt idx="1">
                        <c:v>3.8968269999999998E-3</c:v>
                      </c:pt>
                      <c:pt idx="2">
                        <c:v>5.9380220000000003E-3</c:v>
                      </c:pt>
                      <c:pt idx="3">
                        <c:v>7.2369640000000002E-3</c:v>
                      </c:pt>
                      <c:pt idx="4">
                        <c:v>8.907033E-3</c:v>
                      </c:pt>
                      <c:pt idx="5">
                        <c:v>1.1319354E-2</c:v>
                      </c:pt>
                      <c:pt idx="6">
                        <c:v>1.4102801999999999E-2</c:v>
                      </c:pt>
                      <c:pt idx="7">
                        <c:v>1.6886249999999998E-2</c:v>
                      </c:pt>
                      <c:pt idx="8">
                        <c:v>1.8927445000000001E-2</c:v>
                      </c:pt>
                      <c:pt idx="9">
                        <c:v>2.1525328999999999E-2</c:v>
                      </c:pt>
                      <c:pt idx="10">
                        <c:v>2.3195397999999999E-2</c:v>
                      </c:pt>
                      <c:pt idx="11">
                        <c:v>2.5236593000000002E-2</c:v>
                      </c:pt>
                      <c:pt idx="13">
                        <c:v>2.6721099000000002E-2</c:v>
                      </c:pt>
                      <c:pt idx="14">
                        <c:v>2.9318983E-2</c:v>
                      </c:pt>
                      <c:pt idx="15">
                        <c:v>3.265912E-2</c:v>
                      </c:pt>
                      <c:pt idx="16">
                        <c:v>3.5628131E-2</c:v>
                      </c:pt>
                      <c:pt idx="17">
                        <c:v>3.8968269E-2</c:v>
                      </c:pt>
                      <c:pt idx="18">
                        <c:v>4.0638336999999997E-2</c:v>
                      </c:pt>
                      <c:pt idx="19">
                        <c:v>4.3792910999999997E-2</c:v>
                      </c:pt>
                      <c:pt idx="20">
                        <c:v>4.5834106999999999E-2</c:v>
                      </c:pt>
                      <c:pt idx="21">
                        <c:v>5.0287622999999997E-2</c:v>
                      </c:pt>
                      <c:pt idx="22">
                        <c:v>5.2328817999999999E-2</c:v>
                      </c:pt>
                      <c:pt idx="23">
                        <c:v>5.4926703E-2</c:v>
                      </c:pt>
                      <c:pt idx="24">
                        <c:v>5.7895713000000001E-2</c:v>
                      </c:pt>
                      <c:pt idx="25">
                        <c:v>6.0679161000000002E-2</c:v>
                      </c:pt>
                      <c:pt idx="26">
                        <c:v>6.4390425000000001E-2</c:v>
                      </c:pt>
                      <c:pt idx="27">
                        <c:v>6.7544998999999994E-2</c:v>
                      </c:pt>
                      <c:pt idx="28">
                        <c:v>7.0514010000000002E-2</c:v>
                      </c:pt>
                      <c:pt idx="29">
                        <c:v>7.3854146999999995E-2</c:v>
                      </c:pt>
                      <c:pt idx="30">
                        <c:v>7.5709779000000005E-2</c:v>
                      </c:pt>
                      <c:pt idx="31">
                        <c:v>7.7750974E-2</c:v>
                      </c:pt>
                      <c:pt idx="32">
                        <c:v>8.2761180000000004E-2</c:v>
                      </c:pt>
                      <c:pt idx="33">
                        <c:v>8.6101316999999997E-2</c:v>
                      </c:pt>
                      <c:pt idx="34">
                        <c:v>8.9070328000000004E-2</c:v>
                      </c:pt>
                      <c:pt idx="35">
                        <c:v>9.2596028999999996E-2</c:v>
                      </c:pt>
                      <c:pt idx="36">
                        <c:v>9.4266098000000006E-2</c:v>
                      </c:pt>
                      <c:pt idx="37">
                        <c:v>9.7235109E-2</c:v>
                      </c:pt>
                    </c:numCache>
                  </c:numRef>
                </c:val>
                <c:smooth val="0"/>
                <c:extLst>
                  <c:ext xmlns:c16="http://schemas.microsoft.com/office/drawing/2014/chart" uri="{C3380CC4-5D6E-409C-BE32-E72D297353CC}">
                    <c16:uniqueId val="{00000004-4D72-4C76-8CB2-158395B6835B}"/>
                  </c:ext>
                </c:extLst>
              </c15:ser>
            </c15:filteredLineSeries>
          </c:ext>
        </c:extLst>
      </c:lineChart>
      <c:catAx>
        <c:axId val="259790975"/>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Months relative to index date</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63322335"/>
        <c:crosses val="autoZero"/>
        <c:auto val="1"/>
        <c:lblAlgn val="ctr"/>
        <c:lblOffset val="100"/>
        <c:noMultiLvlLbl val="0"/>
      </c:catAx>
      <c:valAx>
        <c:axId val="263322335"/>
        <c:scaling>
          <c:orientation val="minMax"/>
          <c:max val="11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Cumulative ED complication visits/1000</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597909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(OOP)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(OOP)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825083957604259"/>
          <c:y val="6.4945185763993246E-2"/>
          <c:w val="0.78345659266550016"/>
          <c:h val="0.73934207055224965"/>
        </c:manualLayout>
      </c:layout>
      <c:lineChart>
        <c:grouping val="standard"/>
        <c:varyColors val="0"/>
        <c:ser>
          <c:idx val="0"/>
          <c:order val="0"/>
          <c:tx>
            <c:strRef>
              <c:f>Sheet1!$O$4</c:f>
              <c:strCache>
                <c:ptCount val="1"/>
              </c:strCache>
            </c:strRef>
          </c:tx>
          <c:spPr>
            <a:ln w="28575" cap="rnd">
              <a:noFill/>
              <a:round/>
            </a:ln>
            <a:effectLst/>
          </c:spPr>
          <c:marker>
            <c:symbol val="circle"/>
            <c:size val="4"/>
            <c:spPr>
              <a:solidFill>
                <a:schemeClr val="bg1">
                  <a:lumMod val="75000"/>
                </a:schemeClr>
              </a:solidFill>
              <a:ln w="9525">
                <a:noFill/>
              </a:ln>
              <a:effectLst/>
            </c:spPr>
          </c:marker>
          <c:trendline>
            <c:spPr>
              <a:ln w="53975" cap="rnd">
                <a:solidFill>
                  <a:srgbClr val="00B050"/>
                </a:solidFill>
                <a:prstDash val="solid"/>
              </a:ln>
              <a:effectLst/>
            </c:spPr>
            <c:trendlineType val="poly"/>
            <c:order val="3"/>
            <c:dispRSqr val="0"/>
            <c:dispEq val="0"/>
          </c:trendline>
          <c:cat>
            <c:numRef>
              <c:f>Sheet1!$N$5:$N$178</c:f>
              <c:numCache>
                <c:formatCode>mmm\-yy</c:formatCode>
                <c:ptCount val="174"/>
                <c:pt idx="0">
                  <c:v>37622</c:v>
                </c:pt>
                <c:pt idx="1">
                  <c:v>37653</c:v>
                </c:pt>
                <c:pt idx="2">
                  <c:v>37681</c:v>
                </c:pt>
                <c:pt idx="3">
                  <c:v>37712</c:v>
                </c:pt>
                <c:pt idx="4">
                  <c:v>37742</c:v>
                </c:pt>
                <c:pt idx="5">
                  <c:v>37773</c:v>
                </c:pt>
                <c:pt idx="6">
                  <c:v>37803</c:v>
                </c:pt>
                <c:pt idx="7">
                  <c:v>37834</c:v>
                </c:pt>
                <c:pt idx="8">
                  <c:v>37865</c:v>
                </c:pt>
                <c:pt idx="9">
                  <c:v>37895</c:v>
                </c:pt>
                <c:pt idx="10">
                  <c:v>37926</c:v>
                </c:pt>
                <c:pt idx="11">
                  <c:v>37956</c:v>
                </c:pt>
                <c:pt idx="12">
                  <c:v>37987</c:v>
                </c:pt>
                <c:pt idx="13">
                  <c:v>38018</c:v>
                </c:pt>
                <c:pt idx="14">
                  <c:v>38047</c:v>
                </c:pt>
                <c:pt idx="15">
                  <c:v>38078</c:v>
                </c:pt>
                <c:pt idx="16">
                  <c:v>38108</c:v>
                </c:pt>
                <c:pt idx="17">
                  <c:v>38139</c:v>
                </c:pt>
                <c:pt idx="18">
                  <c:v>38169</c:v>
                </c:pt>
                <c:pt idx="19">
                  <c:v>38200</c:v>
                </c:pt>
                <c:pt idx="20">
                  <c:v>38231</c:v>
                </c:pt>
                <c:pt idx="21">
                  <c:v>38261</c:v>
                </c:pt>
                <c:pt idx="22">
                  <c:v>38292</c:v>
                </c:pt>
                <c:pt idx="23">
                  <c:v>38322</c:v>
                </c:pt>
                <c:pt idx="24">
                  <c:v>38353</c:v>
                </c:pt>
                <c:pt idx="25">
                  <c:v>38384</c:v>
                </c:pt>
                <c:pt idx="26">
                  <c:v>38412</c:v>
                </c:pt>
                <c:pt idx="27">
                  <c:v>38443</c:v>
                </c:pt>
                <c:pt idx="28">
                  <c:v>38473</c:v>
                </c:pt>
                <c:pt idx="29">
                  <c:v>38504</c:v>
                </c:pt>
                <c:pt idx="30">
                  <c:v>38534</c:v>
                </c:pt>
                <c:pt idx="31">
                  <c:v>38565</c:v>
                </c:pt>
                <c:pt idx="32">
                  <c:v>38596</c:v>
                </c:pt>
                <c:pt idx="33">
                  <c:v>38626</c:v>
                </c:pt>
                <c:pt idx="34">
                  <c:v>38657</c:v>
                </c:pt>
                <c:pt idx="35">
                  <c:v>38687</c:v>
                </c:pt>
                <c:pt idx="36">
                  <c:v>38718</c:v>
                </c:pt>
                <c:pt idx="37">
                  <c:v>38749</c:v>
                </c:pt>
                <c:pt idx="38">
                  <c:v>38777</c:v>
                </c:pt>
                <c:pt idx="39">
                  <c:v>38808</c:v>
                </c:pt>
                <c:pt idx="40">
                  <c:v>38838</c:v>
                </c:pt>
                <c:pt idx="41">
                  <c:v>38869</c:v>
                </c:pt>
                <c:pt idx="42">
                  <c:v>38899</c:v>
                </c:pt>
                <c:pt idx="43">
                  <c:v>38930</c:v>
                </c:pt>
                <c:pt idx="44">
                  <c:v>38961</c:v>
                </c:pt>
                <c:pt idx="45">
                  <c:v>38991</c:v>
                </c:pt>
                <c:pt idx="46">
                  <c:v>39022</c:v>
                </c:pt>
                <c:pt idx="47">
                  <c:v>39052</c:v>
                </c:pt>
                <c:pt idx="48">
                  <c:v>39083</c:v>
                </c:pt>
                <c:pt idx="49">
                  <c:v>39114</c:v>
                </c:pt>
                <c:pt idx="50">
                  <c:v>39142</c:v>
                </c:pt>
                <c:pt idx="51">
                  <c:v>39173</c:v>
                </c:pt>
                <c:pt idx="52">
                  <c:v>39203</c:v>
                </c:pt>
                <c:pt idx="53">
                  <c:v>39234</c:v>
                </c:pt>
                <c:pt idx="54">
                  <c:v>39264</c:v>
                </c:pt>
                <c:pt idx="55">
                  <c:v>39295</c:v>
                </c:pt>
                <c:pt idx="56">
                  <c:v>39326</c:v>
                </c:pt>
                <c:pt idx="57">
                  <c:v>39356</c:v>
                </c:pt>
                <c:pt idx="58">
                  <c:v>39387</c:v>
                </c:pt>
                <c:pt idx="59">
                  <c:v>39417</c:v>
                </c:pt>
                <c:pt idx="60">
                  <c:v>39448</c:v>
                </c:pt>
                <c:pt idx="61">
                  <c:v>39479</c:v>
                </c:pt>
                <c:pt idx="62">
                  <c:v>39508</c:v>
                </c:pt>
                <c:pt idx="63">
                  <c:v>39539</c:v>
                </c:pt>
                <c:pt idx="64">
                  <c:v>39569</c:v>
                </c:pt>
                <c:pt idx="65">
                  <c:v>39600</c:v>
                </c:pt>
                <c:pt idx="66">
                  <c:v>39630</c:v>
                </c:pt>
                <c:pt idx="67">
                  <c:v>39661</c:v>
                </c:pt>
                <c:pt idx="68">
                  <c:v>39692</c:v>
                </c:pt>
                <c:pt idx="69">
                  <c:v>39722</c:v>
                </c:pt>
                <c:pt idx="70">
                  <c:v>39753</c:v>
                </c:pt>
                <c:pt idx="71">
                  <c:v>39783</c:v>
                </c:pt>
                <c:pt idx="72">
                  <c:v>39814</c:v>
                </c:pt>
                <c:pt idx="73">
                  <c:v>39845</c:v>
                </c:pt>
                <c:pt idx="74">
                  <c:v>39873</c:v>
                </c:pt>
                <c:pt idx="75">
                  <c:v>39904</c:v>
                </c:pt>
                <c:pt idx="76">
                  <c:v>39934</c:v>
                </c:pt>
                <c:pt idx="77">
                  <c:v>39965</c:v>
                </c:pt>
                <c:pt idx="78">
                  <c:v>39995</c:v>
                </c:pt>
                <c:pt idx="79">
                  <c:v>40026</c:v>
                </c:pt>
                <c:pt idx="80">
                  <c:v>40057</c:v>
                </c:pt>
                <c:pt idx="81">
                  <c:v>40087</c:v>
                </c:pt>
                <c:pt idx="82">
                  <c:v>40118</c:v>
                </c:pt>
                <c:pt idx="83">
                  <c:v>40148</c:v>
                </c:pt>
                <c:pt idx="84">
                  <c:v>40179</c:v>
                </c:pt>
                <c:pt idx="85">
                  <c:v>40210</c:v>
                </c:pt>
                <c:pt idx="86">
                  <c:v>40238</c:v>
                </c:pt>
                <c:pt idx="87">
                  <c:v>40269</c:v>
                </c:pt>
                <c:pt idx="88">
                  <c:v>40299</c:v>
                </c:pt>
                <c:pt idx="89">
                  <c:v>40330</c:v>
                </c:pt>
                <c:pt idx="90">
                  <c:v>40360</c:v>
                </c:pt>
                <c:pt idx="91">
                  <c:v>40391</c:v>
                </c:pt>
                <c:pt idx="92">
                  <c:v>40422</c:v>
                </c:pt>
                <c:pt idx="93">
                  <c:v>40452</c:v>
                </c:pt>
                <c:pt idx="94">
                  <c:v>40483</c:v>
                </c:pt>
                <c:pt idx="95">
                  <c:v>40513</c:v>
                </c:pt>
                <c:pt idx="96">
                  <c:v>40544</c:v>
                </c:pt>
                <c:pt idx="97">
                  <c:v>40575</c:v>
                </c:pt>
                <c:pt idx="98">
                  <c:v>40603</c:v>
                </c:pt>
                <c:pt idx="99">
                  <c:v>40634</c:v>
                </c:pt>
                <c:pt idx="100">
                  <c:v>40664</c:v>
                </c:pt>
                <c:pt idx="101">
                  <c:v>40695</c:v>
                </c:pt>
                <c:pt idx="102">
                  <c:v>40725</c:v>
                </c:pt>
                <c:pt idx="103">
                  <c:v>40756</c:v>
                </c:pt>
                <c:pt idx="104">
                  <c:v>40787</c:v>
                </c:pt>
                <c:pt idx="105">
                  <c:v>40817</c:v>
                </c:pt>
                <c:pt idx="106">
                  <c:v>40848</c:v>
                </c:pt>
                <c:pt idx="107">
                  <c:v>40878</c:v>
                </c:pt>
                <c:pt idx="108">
                  <c:v>40909</c:v>
                </c:pt>
                <c:pt idx="109">
                  <c:v>40940</c:v>
                </c:pt>
                <c:pt idx="110">
                  <c:v>40969</c:v>
                </c:pt>
                <c:pt idx="111">
                  <c:v>41000</c:v>
                </c:pt>
                <c:pt idx="112">
                  <c:v>41030</c:v>
                </c:pt>
                <c:pt idx="113">
                  <c:v>41061</c:v>
                </c:pt>
                <c:pt idx="114">
                  <c:v>41091</c:v>
                </c:pt>
                <c:pt idx="115">
                  <c:v>41122</c:v>
                </c:pt>
                <c:pt idx="116">
                  <c:v>41153</c:v>
                </c:pt>
                <c:pt idx="117">
                  <c:v>41183</c:v>
                </c:pt>
                <c:pt idx="118">
                  <c:v>41214</c:v>
                </c:pt>
                <c:pt idx="119">
                  <c:v>41244</c:v>
                </c:pt>
                <c:pt idx="120">
                  <c:v>41275</c:v>
                </c:pt>
                <c:pt idx="121">
                  <c:v>41306</c:v>
                </c:pt>
                <c:pt idx="122">
                  <c:v>41334</c:v>
                </c:pt>
                <c:pt idx="123">
                  <c:v>41365</c:v>
                </c:pt>
                <c:pt idx="124">
                  <c:v>41395</c:v>
                </c:pt>
                <c:pt idx="125">
                  <c:v>41426</c:v>
                </c:pt>
                <c:pt idx="126">
                  <c:v>41456</c:v>
                </c:pt>
                <c:pt idx="127">
                  <c:v>41487</c:v>
                </c:pt>
                <c:pt idx="128">
                  <c:v>41518</c:v>
                </c:pt>
                <c:pt idx="129">
                  <c:v>41548</c:v>
                </c:pt>
                <c:pt idx="130">
                  <c:v>41579</c:v>
                </c:pt>
                <c:pt idx="131">
                  <c:v>41609</c:v>
                </c:pt>
                <c:pt idx="132">
                  <c:v>41640</c:v>
                </c:pt>
                <c:pt idx="133">
                  <c:v>41671</c:v>
                </c:pt>
                <c:pt idx="134">
                  <c:v>41699</c:v>
                </c:pt>
                <c:pt idx="135">
                  <c:v>41730</c:v>
                </c:pt>
                <c:pt idx="136">
                  <c:v>41760</c:v>
                </c:pt>
                <c:pt idx="137">
                  <c:v>41791</c:v>
                </c:pt>
                <c:pt idx="138">
                  <c:v>41821</c:v>
                </c:pt>
                <c:pt idx="139">
                  <c:v>41852</c:v>
                </c:pt>
                <c:pt idx="140">
                  <c:v>41883</c:v>
                </c:pt>
                <c:pt idx="141">
                  <c:v>41913</c:v>
                </c:pt>
                <c:pt idx="142">
                  <c:v>41944</c:v>
                </c:pt>
                <c:pt idx="143">
                  <c:v>41974</c:v>
                </c:pt>
                <c:pt idx="144">
                  <c:v>42005</c:v>
                </c:pt>
                <c:pt idx="145">
                  <c:v>42036</c:v>
                </c:pt>
                <c:pt idx="146">
                  <c:v>42064</c:v>
                </c:pt>
                <c:pt idx="147">
                  <c:v>42095</c:v>
                </c:pt>
                <c:pt idx="148">
                  <c:v>42125</c:v>
                </c:pt>
                <c:pt idx="149">
                  <c:v>42156</c:v>
                </c:pt>
                <c:pt idx="150">
                  <c:v>42186</c:v>
                </c:pt>
                <c:pt idx="151">
                  <c:v>42217</c:v>
                </c:pt>
                <c:pt idx="152">
                  <c:v>42248</c:v>
                </c:pt>
                <c:pt idx="153">
                  <c:v>42278</c:v>
                </c:pt>
                <c:pt idx="154">
                  <c:v>42309</c:v>
                </c:pt>
                <c:pt idx="155">
                  <c:v>42339</c:v>
                </c:pt>
                <c:pt idx="156">
                  <c:v>42370</c:v>
                </c:pt>
                <c:pt idx="157">
                  <c:v>42401</c:v>
                </c:pt>
                <c:pt idx="158">
                  <c:v>42430</c:v>
                </c:pt>
                <c:pt idx="159">
                  <c:v>42461</c:v>
                </c:pt>
                <c:pt idx="160">
                  <c:v>42491</c:v>
                </c:pt>
                <c:pt idx="161">
                  <c:v>42522</c:v>
                </c:pt>
                <c:pt idx="162">
                  <c:v>42552</c:v>
                </c:pt>
                <c:pt idx="163">
                  <c:v>42583</c:v>
                </c:pt>
                <c:pt idx="164">
                  <c:v>42614</c:v>
                </c:pt>
                <c:pt idx="165">
                  <c:v>42644</c:v>
                </c:pt>
                <c:pt idx="166">
                  <c:v>42675</c:v>
                </c:pt>
                <c:pt idx="167">
                  <c:v>42705</c:v>
                </c:pt>
                <c:pt idx="168">
                  <c:v>42736</c:v>
                </c:pt>
                <c:pt idx="169">
                  <c:v>42767</c:v>
                </c:pt>
                <c:pt idx="170">
                  <c:v>42795</c:v>
                </c:pt>
                <c:pt idx="171">
                  <c:v>42826</c:v>
                </c:pt>
                <c:pt idx="172">
                  <c:v>42856</c:v>
                </c:pt>
                <c:pt idx="173">
                  <c:v>42887</c:v>
                </c:pt>
              </c:numCache>
            </c:numRef>
          </c:cat>
          <c:val>
            <c:numRef>
              <c:f>Sheet1!$O$5:$O$178</c:f>
              <c:numCache>
                <c:formatCode>0%</c:formatCode>
                <c:ptCount val="174"/>
                <c:pt idx="0">
                  <c:v>1.6475199534181952E-2</c:v>
                </c:pt>
                <c:pt idx="1">
                  <c:v>1.6733056460202907E-2</c:v>
                </c:pt>
                <c:pt idx="2">
                  <c:v>1.6883224036438649E-2</c:v>
                </c:pt>
                <c:pt idx="3">
                  <c:v>1.7126657736224547E-2</c:v>
                </c:pt>
                <c:pt idx="4">
                  <c:v>1.7346742094672806E-2</c:v>
                </c:pt>
                <c:pt idx="5">
                  <c:v>1.7283329623137347E-2</c:v>
                </c:pt>
                <c:pt idx="6">
                  <c:v>1.7372016351513437E-2</c:v>
                </c:pt>
                <c:pt idx="7">
                  <c:v>1.7603699810635236E-2</c:v>
                </c:pt>
                <c:pt idx="8">
                  <c:v>1.7867600908697611E-2</c:v>
                </c:pt>
                <c:pt idx="9">
                  <c:v>1.7532948452291117E-2</c:v>
                </c:pt>
                <c:pt idx="10">
                  <c:v>1.7358967662282159E-2</c:v>
                </c:pt>
                <c:pt idx="11">
                  <c:v>1.728642810136858E-2</c:v>
                </c:pt>
                <c:pt idx="12">
                  <c:v>1.6836173198569324E-2</c:v>
                </c:pt>
                <c:pt idx="13">
                  <c:v>1.6819485575010576E-2</c:v>
                </c:pt>
                <c:pt idx="14">
                  <c:v>1.7064479453671993E-2</c:v>
                </c:pt>
                <c:pt idx="15">
                  <c:v>1.7031494210500386E-2</c:v>
                </c:pt>
                <c:pt idx="16">
                  <c:v>1.7238880132516569E-2</c:v>
                </c:pt>
                <c:pt idx="17">
                  <c:v>1.7517141847256178E-2</c:v>
                </c:pt>
                <c:pt idx="18">
                  <c:v>1.7636116165617551E-2</c:v>
                </c:pt>
                <c:pt idx="19">
                  <c:v>1.7559386034183846E-2</c:v>
                </c:pt>
                <c:pt idx="20">
                  <c:v>1.7631264732736043E-2</c:v>
                </c:pt>
                <c:pt idx="21">
                  <c:v>1.7718141346182666E-2</c:v>
                </c:pt>
                <c:pt idx="22">
                  <c:v>1.7382209199148149E-2</c:v>
                </c:pt>
                <c:pt idx="23">
                  <c:v>1.7372572313661211E-2</c:v>
                </c:pt>
                <c:pt idx="24">
                  <c:v>1.8437267377134411E-2</c:v>
                </c:pt>
                <c:pt idx="25">
                  <c:v>1.8459029483649227E-2</c:v>
                </c:pt>
                <c:pt idx="26">
                  <c:v>1.8237342027741056E-2</c:v>
                </c:pt>
                <c:pt idx="27">
                  <c:v>1.8308541436946543E-2</c:v>
                </c:pt>
                <c:pt idx="28">
                  <c:v>1.7828499160042102E-2</c:v>
                </c:pt>
                <c:pt idx="29">
                  <c:v>1.7718770684148025E-2</c:v>
                </c:pt>
                <c:pt idx="30">
                  <c:v>1.7764120662093524E-2</c:v>
                </c:pt>
                <c:pt idx="31">
                  <c:v>1.7897645738491504E-2</c:v>
                </c:pt>
                <c:pt idx="32">
                  <c:v>1.7854421905245395E-2</c:v>
                </c:pt>
                <c:pt idx="33">
                  <c:v>1.8156706978111694E-2</c:v>
                </c:pt>
                <c:pt idx="34">
                  <c:v>1.814941587058699E-2</c:v>
                </c:pt>
                <c:pt idx="35">
                  <c:v>1.8076489216562477E-2</c:v>
                </c:pt>
                <c:pt idx="36">
                  <c:v>1.8284317099471328E-2</c:v>
                </c:pt>
                <c:pt idx="37">
                  <c:v>1.8300433637391148E-2</c:v>
                </c:pt>
                <c:pt idx="38">
                  <c:v>1.8597551529351084E-2</c:v>
                </c:pt>
                <c:pt idx="39">
                  <c:v>1.8220389955884934E-2</c:v>
                </c:pt>
                <c:pt idx="40">
                  <c:v>1.8016142194103881E-2</c:v>
                </c:pt>
                <c:pt idx="41">
                  <c:v>1.8341572267846475E-2</c:v>
                </c:pt>
                <c:pt idx="42">
                  <c:v>2.0830006233007181E-2</c:v>
                </c:pt>
                <c:pt idx="43">
                  <c:v>2.0960969754523263E-2</c:v>
                </c:pt>
                <c:pt idx="44">
                  <c:v>2.0828951696672687E-2</c:v>
                </c:pt>
                <c:pt idx="45">
                  <c:v>2.0817732551685512E-2</c:v>
                </c:pt>
                <c:pt idx="46">
                  <c:v>2.075826324776402E-2</c:v>
                </c:pt>
                <c:pt idx="47">
                  <c:v>2.0698868904303284E-2</c:v>
                </c:pt>
                <c:pt idx="48">
                  <c:v>2.4180759032280771E-2</c:v>
                </c:pt>
                <c:pt idx="49">
                  <c:v>2.469467125454726E-2</c:v>
                </c:pt>
                <c:pt idx="50">
                  <c:v>2.4794221236629273E-2</c:v>
                </c:pt>
                <c:pt idx="51">
                  <c:v>2.4520685216763354E-2</c:v>
                </c:pt>
                <c:pt idx="52">
                  <c:v>2.4727343642081144E-2</c:v>
                </c:pt>
                <c:pt idx="53">
                  <c:v>2.4819983131030055E-2</c:v>
                </c:pt>
                <c:pt idx="54">
                  <c:v>2.4892507622038346E-2</c:v>
                </c:pt>
                <c:pt idx="55">
                  <c:v>2.4668420121583701E-2</c:v>
                </c:pt>
                <c:pt idx="56">
                  <c:v>2.5062526645983275E-2</c:v>
                </c:pt>
                <c:pt idx="57">
                  <c:v>2.50265263124031E-2</c:v>
                </c:pt>
                <c:pt idx="58">
                  <c:v>2.4911327327943142E-2</c:v>
                </c:pt>
                <c:pt idx="59">
                  <c:v>2.501498064517935E-2</c:v>
                </c:pt>
                <c:pt idx="60">
                  <c:v>2.8115175015719977E-2</c:v>
                </c:pt>
                <c:pt idx="61">
                  <c:v>2.8753990902179741E-2</c:v>
                </c:pt>
                <c:pt idx="62">
                  <c:v>2.8940979753458169E-2</c:v>
                </c:pt>
                <c:pt idx="63">
                  <c:v>2.9169837285694673E-2</c:v>
                </c:pt>
                <c:pt idx="64">
                  <c:v>2.9213707955515401E-2</c:v>
                </c:pt>
                <c:pt idx="65">
                  <c:v>2.9275952997755587E-2</c:v>
                </c:pt>
                <c:pt idx="66">
                  <c:v>2.9002441699745526E-2</c:v>
                </c:pt>
                <c:pt idx="67">
                  <c:v>2.8913577738781438E-2</c:v>
                </c:pt>
                <c:pt idx="68">
                  <c:v>2.9113735183888108E-2</c:v>
                </c:pt>
                <c:pt idx="69">
                  <c:v>2.9299282720755167E-2</c:v>
                </c:pt>
                <c:pt idx="70">
                  <c:v>2.9254831267318857E-2</c:v>
                </c:pt>
                <c:pt idx="71">
                  <c:v>2.8890684726124168E-2</c:v>
                </c:pt>
                <c:pt idx="72">
                  <c:v>3.1119444535159819E-2</c:v>
                </c:pt>
                <c:pt idx="73">
                  <c:v>3.1322298371455656E-2</c:v>
                </c:pt>
                <c:pt idx="74">
                  <c:v>3.1558130047842199E-2</c:v>
                </c:pt>
                <c:pt idx="75">
                  <c:v>3.2457556578781209E-2</c:v>
                </c:pt>
                <c:pt idx="76">
                  <c:v>3.2732541070448422E-2</c:v>
                </c:pt>
                <c:pt idx="77">
                  <c:v>3.2683070070994205E-2</c:v>
                </c:pt>
                <c:pt idx="78">
                  <c:v>3.0380295867970784E-2</c:v>
                </c:pt>
                <c:pt idx="79">
                  <c:v>3.0223747018672243E-2</c:v>
                </c:pt>
                <c:pt idx="80">
                  <c:v>3.0265159866182362E-2</c:v>
                </c:pt>
                <c:pt idx="81">
                  <c:v>3.066869535741705E-2</c:v>
                </c:pt>
                <c:pt idx="82">
                  <c:v>3.0597246888481325E-2</c:v>
                </c:pt>
                <c:pt idx="83">
                  <c:v>3.0646432372127164E-2</c:v>
                </c:pt>
                <c:pt idx="84">
                  <c:v>3.1937454169722018E-2</c:v>
                </c:pt>
                <c:pt idx="85">
                  <c:v>3.2012894032634541E-2</c:v>
                </c:pt>
                <c:pt idx="86">
                  <c:v>3.2056176072368145E-2</c:v>
                </c:pt>
                <c:pt idx="87">
                  <c:v>3.2238299594398445E-2</c:v>
                </c:pt>
                <c:pt idx="88">
                  <c:v>3.2265562310294413E-2</c:v>
                </c:pt>
                <c:pt idx="89">
                  <c:v>3.2312070368096434E-2</c:v>
                </c:pt>
                <c:pt idx="90">
                  <c:v>3.2885643419695493E-2</c:v>
                </c:pt>
                <c:pt idx="91">
                  <c:v>3.2846026375490743E-2</c:v>
                </c:pt>
                <c:pt idx="92">
                  <c:v>3.3175046778986618E-2</c:v>
                </c:pt>
                <c:pt idx="93">
                  <c:v>3.2675696090748517E-2</c:v>
                </c:pt>
                <c:pt idx="94">
                  <c:v>3.2569784464778255E-2</c:v>
                </c:pt>
                <c:pt idx="95">
                  <c:v>3.2511523378160864E-2</c:v>
                </c:pt>
                <c:pt idx="96">
                  <c:v>3.8033621968497543E-2</c:v>
                </c:pt>
                <c:pt idx="97">
                  <c:v>3.7398089907999511E-2</c:v>
                </c:pt>
                <c:pt idx="98">
                  <c:v>3.7351859876038174E-2</c:v>
                </c:pt>
                <c:pt idx="99">
                  <c:v>3.7692563804916951E-2</c:v>
                </c:pt>
                <c:pt idx="100">
                  <c:v>3.8282418678357598E-2</c:v>
                </c:pt>
                <c:pt idx="101">
                  <c:v>3.8403617755620345E-2</c:v>
                </c:pt>
                <c:pt idx="102">
                  <c:v>3.9693860591426308E-2</c:v>
                </c:pt>
                <c:pt idx="103">
                  <c:v>3.9985069668390258E-2</c:v>
                </c:pt>
                <c:pt idx="104">
                  <c:v>3.9965967752671902E-2</c:v>
                </c:pt>
                <c:pt idx="105">
                  <c:v>4.0215237548211186E-2</c:v>
                </c:pt>
                <c:pt idx="106">
                  <c:v>4.0376785474242873E-2</c:v>
                </c:pt>
                <c:pt idx="107">
                  <c:v>4.0337554238301918E-2</c:v>
                </c:pt>
                <c:pt idx="108">
                  <c:v>4.6525922171747044E-2</c:v>
                </c:pt>
                <c:pt idx="109">
                  <c:v>4.6326126876368362E-2</c:v>
                </c:pt>
                <c:pt idx="110">
                  <c:v>4.6352888924884955E-2</c:v>
                </c:pt>
                <c:pt idx="111">
                  <c:v>4.7686418706139426E-2</c:v>
                </c:pt>
                <c:pt idx="112">
                  <c:v>4.7755649644740925E-2</c:v>
                </c:pt>
                <c:pt idx="113">
                  <c:v>4.773568025988973E-2</c:v>
                </c:pt>
                <c:pt idx="114">
                  <c:v>4.77426713905112E-2</c:v>
                </c:pt>
                <c:pt idx="115">
                  <c:v>4.7579551750188867E-2</c:v>
                </c:pt>
                <c:pt idx="116">
                  <c:v>4.7788757345512044E-2</c:v>
                </c:pt>
                <c:pt idx="117">
                  <c:v>4.7783350688150539E-2</c:v>
                </c:pt>
                <c:pt idx="118">
                  <c:v>4.7696136834832772E-2</c:v>
                </c:pt>
                <c:pt idx="119">
                  <c:v>4.7772720729501665E-2</c:v>
                </c:pt>
                <c:pt idx="120">
                  <c:v>5.4605002218757727E-2</c:v>
                </c:pt>
                <c:pt idx="121">
                  <c:v>5.4851264730053917E-2</c:v>
                </c:pt>
                <c:pt idx="122">
                  <c:v>5.4768646626196293E-2</c:v>
                </c:pt>
                <c:pt idx="123">
                  <c:v>5.5927549283169009E-2</c:v>
                </c:pt>
                <c:pt idx="124">
                  <c:v>5.6286741612846081E-2</c:v>
                </c:pt>
                <c:pt idx="125">
                  <c:v>5.6122112397082508E-2</c:v>
                </c:pt>
                <c:pt idx="126">
                  <c:v>5.5540727645266526E-2</c:v>
                </c:pt>
                <c:pt idx="127">
                  <c:v>5.5431544396543297E-2</c:v>
                </c:pt>
                <c:pt idx="128">
                  <c:v>5.5585289881094083E-2</c:v>
                </c:pt>
                <c:pt idx="129">
                  <c:v>5.5944945329796533E-2</c:v>
                </c:pt>
                <c:pt idx="130">
                  <c:v>5.6000254359554739E-2</c:v>
                </c:pt>
                <c:pt idx="131">
                  <c:v>5.6127141622435421E-2</c:v>
                </c:pt>
                <c:pt idx="132">
                  <c:v>7.3181010073021441E-2</c:v>
                </c:pt>
                <c:pt idx="133">
                  <c:v>7.3993409212525757E-2</c:v>
                </c:pt>
                <c:pt idx="134">
                  <c:v>7.4784112686985843E-2</c:v>
                </c:pt>
                <c:pt idx="135">
                  <c:v>7.4819150050841193E-2</c:v>
                </c:pt>
                <c:pt idx="136">
                  <c:v>7.5381051335285276E-2</c:v>
                </c:pt>
                <c:pt idx="137">
                  <c:v>7.5445551692357365E-2</c:v>
                </c:pt>
                <c:pt idx="138">
                  <c:v>7.5745028426840263E-2</c:v>
                </c:pt>
                <c:pt idx="139">
                  <c:v>7.6436337300178125E-2</c:v>
                </c:pt>
                <c:pt idx="140">
                  <c:v>7.6947334359820443E-2</c:v>
                </c:pt>
                <c:pt idx="141">
                  <c:v>7.6918570649629869E-2</c:v>
                </c:pt>
                <c:pt idx="142">
                  <c:v>7.7042946326755443E-2</c:v>
                </c:pt>
                <c:pt idx="143">
                  <c:v>7.6576040099305992E-2</c:v>
                </c:pt>
                <c:pt idx="144">
                  <c:v>9.9074098962049106E-2</c:v>
                </c:pt>
                <c:pt idx="145">
                  <c:v>9.8457312595876201E-2</c:v>
                </c:pt>
                <c:pt idx="146">
                  <c:v>9.5740615578637278E-2</c:v>
                </c:pt>
                <c:pt idx="147">
                  <c:v>9.6808709886482547E-2</c:v>
                </c:pt>
                <c:pt idx="148">
                  <c:v>9.6871845768859419E-2</c:v>
                </c:pt>
                <c:pt idx="149">
                  <c:v>9.7484626975141792E-2</c:v>
                </c:pt>
                <c:pt idx="150">
                  <c:v>9.7897785483906083E-2</c:v>
                </c:pt>
                <c:pt idx="151">
                  <c:v>9.7451296215901054E-2</c:v>
                </c:pt>
                <c:pt idx="152">
                  <c:v>9.7365099552157441E-2</c:v>
                </c:pt>
                <c:pt idx="153">
                  <c:v>9.8349028010447093E-2</c:v>
                </c:pt>
                <c:pt idx="154">
                  <c:v>9.8280943506389495E-2</c:v>
                </c:pt>
                <c:pt idx="155">
                  <c:v>9.8221368647095297E-2</c:v>
                </c:pt>
                <c:pt idx="156">
                  <c:v>0.10402272369921869</c:v>
                </c:pt>
                <c:pt idx="157">
                  <c:v>0.10366857051464493</c:v>
                </c:pt>
                <c:pt idx="158">
                  <c:v>0.1036071018836926</c:v>
                </c:pt>
                <c:pt idx="159">
                  <c:v>0.10461812245465318</c:v>
                </c:pt>
                <c:pt idx="160">
                  <c:v>0.1046297849008074</c:v>
                </c:pt>
                <c:pt idx="161">
                  <c:v>0.10426084123244936</c:v>
                </c:pt>
                <c:pt idx="162">
                  <c:v>0.10476290243663669</c:v>
                </c:pt>
                <c:pt idx="163">
                  <c:v>0.10471596070839945</c:v>
                </c:pt>
                <c:pt idx="164">
                  <c:v>0.10441178839465495</c:v>
                </c:pt>
                <c:pt idx="165">
                  <c:v>0.10447419545610639</c:v>
                </c:pt>
                <c:pt idx="166">
                  <c:v>0.10383540375212988</c:v>
                </c:pt>
                <c:pt idx="167">
                  <c:v>0.10284224825917548</c:v>
                </c:pt>
                <c:pt idx="168">
                  <c:v>0.12075626481053456</c:v>
                </c:pt>
                <c:pt idx="169">
                  <c:v>0.12045005269680817</c:v>
                </c:pt>
                <c:pt idx="170">
                  <c:v>0.119867928738682</c:v>
                </c:pt>
                <c:pt idx="171">
                  <c:v>0.11609120411856844</c:v>
                </c:pt>
                <c:pt idx="172">
                  <c:v>0.11479069914317994</c:v>
                </c:pt>
                <c:pt idx="173">
                  <c:v>0.11343824938140795</c:v>
                </c:pt>
              </c:numCache>
            </c:numRef>
          </c:val>
          <c:smooth val="0"/>
          <c:extLst>
            <c:ext xmlns:c16="http://schemas.microsoft.com/office/drawing/2014/chart" uri="{C3380CC4-5D6E-409C-BE32-E72D297353CC}">
              <c16:uniqueId val="{00000001-AB9A-42C0-BFD3-8AD059C41AB0}"/>
            </c:ext>
          </c:extLst>
        </c:ser>
        <c:dLbls>
          <c:showLegendKey val="0"/>
          <c:showVal val="0"/>
          <c:showCatName val="0"/>
          <c:showSerName val="0"/>
          <c:showPercent val="0"/>
          <c:showBubbleSize val="0"/>
        </c:dLbls>
        <c:marker val="1"/>
        <c:smooth val="0"/>
        <c:axId val="517743983"/>
        <c:axId val="253263551"/>
      </c:lineChart>
      <c:dateAx>
        <c:axId val="517743983"/>
        <c:scaling>
          <c:orientation val="minMax"/>
        </c:scaling>
        <c:delete val="0"/>
        <c:axPos val="b"/>
        <c:numFmt formatCode="mmm\-yy" sourceLinked="1"/>
        <c:majorTickMark val="out"/>
        <c:minorTickMark val="none"/>
        <c:tickLblPos val="nextTo"/>
        <c:spPr>
          <a:noFill/>
          <a:ln w="9525" cap="flat" cmpd="sng" algn="ctr">
            <a:solidFill>
              <a:schemeClr val="bg1">
                <a:lumMod val="75000"/>
              </a:schemeClr>
            </a:solidFill>
            <a:round/>
          </a:ln>
          <a:effectLst/>
        </c:spPr>
        <c:txPr>
          <a:bodyPr rot="-2700000" spcFirstLastPara="1" vertOverflow="ellipsis"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53263551"/>
        <c:crosses val="autoZero"/>
        <c:auto val="1"/>
        <c:lblOffset val="100"/>
        <c:baseTimeUnit val="months"/>
        <c:majorUnit val="12"/>
        <c:majorTimeUnit val="months"/>
      </c:dateAx>
      <c:valAx>
        <c:axId val="253263551"/>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a:t>Members with PDL, %</a:t>
                </a:r>
              </a:p>
            </c:rich>
          </c:tx>
          <c:layout>
            <c:manualLayout>
              <c:xMode val="edge"/>
              <c:yMode val="edge"/>
              <c:x val="0"/>
              <c:y val="0.20758533523004283"/>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17743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20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818D-41A9-A87B-06F1C6D05B3F}"/>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492C-46B2-85E9-6044D0505D3A}"/>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06668779851739"/>
          <c:y val="5.9227179935841354E-2"/>
          <c:w val="0.84838348545864517"/>
          <c:h val="0.84061592300962362"/>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Sheet1!$A$2:$A$4</c:f>
              <c:numCache>
                <c:formatCode>General</c:formatCode>
                <c:ptCount val="3"/>
              </c:numCache>
            </c:numRef>
          </c:xVal>
          <c:yVal>
            <c:numRef>
              <c:f>Sheet1!$B$2:$B$4</c:f>
              <c:numCache>
                <c:formatCode>General</c:formatCode>
                <c:ptCount val="3"/>
              </c:numCache>
            </c:numRef>
          </c:yVal>
          <c:smooth val="0"/>
          <c:extLst>
            <c:ext xmlns:c16="http://schemas.microsoft.com/office/drawing/2014/chart" uri="{C3380CC4-5D6E-409C-BE32-E72D297353CC}">
              <c16:uniqueId val="{00000000-B7AE-4458-B646-08DA1FBA1DE6}"/>
            </c:ext>
          </c:extLst>
        </c:ser>
        <c:dLbls>
          <c:showLegendKey val="0"/>
          <c:showVal val="0"/>
          <c:showCatName val="0"/>
          <c:showSerName val="0"/>
          <c:showPercent val="0"/>
          <c:showBubbleSize val="0"/>
        </c:dLbls>
        <c:axId val="113412383"/>
        <c:axId val="30787839"/>
      </c:scatterChart>
      <c:valAx>
        <c:axId val="113412383"/>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Out-of-pocket Cost</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30787839"/>
        <c:crosses val="autoZero"/>
        <c:crossBetween val="midCat"/>
      </c:valAx>
      <c:valAx>
        <c:axId val="30787839"/>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b="1" dirty="0"/>
                  <a:t>Benefit/Necessity of Care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25400" cap="flat" cmpd="sng" algn="ctr">
            <a:solidFill>
              <a:schemeClr val="tx1"/>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crossAx val="113412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0.62793</cdr:x>
      <cdr:y>0.67758</cdr:y>
    </cdr:from>
    <cdr:to>
      <cdr:x>0.76545</cdr:x>
      <cdr:y>0.79873</cdr:y>
    </cdr:to>
    <cdr:sp macro="" textlink="">
      <cdr:nvSpPr>
        <cdr:cNvPr id="2" name="TextBox 1">
          <a:extLst xmlns:a="http://schemas.openxmlformats.org/drawingml/2006/main">
            <a:ext uri="{FF2B5EF4-FFF2-40B4-BE49-F238E27FC236}">
              <a16:creationId xmlns:a16="http://schemas.microsoft.com/office/drawing/2014/main" id="{C14CB30E-CC59-4E60-AAC6-3E2F2B09857A}"/>
            </a:ext>
          </a:extLst>
        </cdr:cNvPr>
        <cdr:cNvSpPr txBox="1"/>
      </cdr:nvSpPr>
      <cdr:spPr>
        <a:xfrm xmlns:a="http://schemas.openxmlformats.org/drawingml/2006/main">
          <a:off x="2583806" y="2168527"/>
          <a:ext cx="565868" cy="38772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dirty="0">
              <a:solidFill>
                <a:srgbClr val="00B050"/>
              </a:solidFill>
            </a:rPr>
            <a:t>PDL</a:t>
          </a:r>
        </a:p>
      </cdr:txBody>
    </cdr:sp>
  </cdr:relSizeAnchor>
  <cdr:relSizeAnchor xmlns:cdr="http://schemas.openxmlformats.org/drawingml/2006/chartDrawing">
    <cdr:from>
      <cdr:x>0.7365</cdr:x>
      <cdr:y>0.46957</cdr:y>
    </cdr:from>
    <cdr:to>
      <cdr:x>0.91617</cdr:x>
      <cdr:y>0.5913</cdr:y>
    </cdr:to>
    <cdr:sp macro="" textlink="">
      <cdr:nvSpPr>
        <cdr:cNvPr id="3" name="TextBox 1">
          <a:extLst xmlns:a="http://schemas.openxmlformats.org/drawingml/2006/main">
            <a:ext uri="{FF2B5EF4-FFF2-40B4-BE49-F238E27FC236}">
              <a16:creationId xmlns:a16="http://schemas.microsoft.com/office/drawing/2014/main" id="{D4BAE764-3A7D-4565-80FE-54053E3B98CE}"/>
            </a:ext>
          </a:extLst>
        </cdr:cNvPr>
        <cdr:cNvSpPr txBox="1"/>
      </cdr:nvSpPr>
      <cdr:spPr>
        <a:xfrm xmlns:a="http://schemas.openxmlformats.org/drawingml/2006/main">
          <a:off x="3030550" y="1502797"/>
          <a:ext cx="739306" cy="38961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dirty="0">
              <a:solidFill>
                <a:srgbClr val="FF0000"/>
              </a:solidFill>
            </a:rPr>
            <a:t>Control</a:t>
          </a:r>
          <a:endParaRPr lang="en-US" sz="1200" dirty="0">
            <a:solidFill>
              <a:srgbClr val="FF0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5650B3-F285-40B6-8A71-02E48590C61A}" type="datetimeFigureOut">
              <a:rPr lang="en-US" smtClean="0"/>
              <a:t>9/24/2020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D1D6CA-B6B2-412E-A44D-EFB66637040B}" type="slidenum">
              <a:rPr lang="en-US" smtClean="0"/>
              <a:t>‹#›</a:t>
            </a:fld>
            <a:endParaRPr lang="en-US"/>
          </a:p>
        </p:txBody>
      </p:sp>
    </p:spTree>
    <p:extLst>
      <p:ext uri="{BB962C8B-B14F-4D97-AF65-F5344CB8AC3E}">
        <p14:creationId xmlns:p14="http://schemas.microsoft.com/office/powerpoint/2010/main" val="2988649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29A740-1649-4353-960F-85D186E85E88}"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964175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D1D6CA-B6B2-412E-A44D-EFB66637040B}" type="slidenum">
              <a:rPr lang="en-US" smtClean="0"/>
              <a:t>12</a:t>
            </a:fld>
            <a:endParaRPr lang="en-US"/>
          </a:p>
        </p:txBody>
      </p:sp>
    </p:spTree>
    <p:extLst>
      <p:ext uri="{BB962C8B-B14F-4D97-AF65-F5344CB8AC3E}">
        <p14:creationId xmlns:p14="http://schemas.microsoft.com/office/powerpoint/2010/main" val="129999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D1D6CA-B6B2-412E-A44D-EFB66637040B}" type="slidenum">
              <a:rPr lang="en-US" smtClean="0"/>
              <a:t>13</a:t>
            </a:fld>
            <a:endParaRPr lang="en-US"/>
          </a:p>
        </p:txBody>
      </p:sp>
    </p:spTree>
    <p:extLst>
      <p:ext uri="{BB962C8B-B14F-4D97-AF65-F5344CB8AC3E}">
        <p14:creationId xmlns:p14="http://schemas.microsoft.com/office/powerpoint/2010/main" val="865752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D1D6CA-B6B2-412E-A44D-EFB66637040B}" type="slidenum">
              <a:rPr lang="en-US" smtClean="0"/>
              <a:t>17</a:t>
            </a:fld>
            <a:endParaRPr lang="en-US"/>
          </a:p>
        </p:txBody>
      </p:sp>
    </p:spTree>
    <p:extLst>
      <p:ext uri="{BB962C8B-B14F-4D97-AF65-F5344CB8AC3E}">
        <p14:creationId xmlns:p14="http://schemas.microsoft.com/office/powerpoint/2010/main" val="416620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other care high OOP, but these carved out</a:t>
            </a:r>
          </a:p>
        </p:txBody>
      </p:sp>
      <p:sp>
        <p:nvSpPr>
          <p:cNvPr id="4" name="Slide Number Placeholder 3"/>
          <p:cNvSpPr>
            <a:spLocks noGrp="1"/>
          </p:cNvSpPr>
          <p:nvPr>
            <p:ph type="sldNum" sz="quarter" idx="5"/>
          </p:nvPr>
        </p:nvSpPr>
        <p:spPr/>
        <p:txBody>
          <a:bodyPr/>
          <a:lstStyle/>
          <a:p>
            <a:fld id="{CBD1D6CA-B6B2-412E-A44D-EFB66637040B}" type="slidenum">
              <a:rPr lang="en-US" smtClean="0"/>
              <a:t>19</a:t>
            </a:fld>
            <a:endParaRPr lang="en-US"/>
          </a:p>
        </p:txBody>
      </p:sp>
    </p:spTree>
    <p:extLst>
      <p:ext uri="{BB962C8B-B14F-4D97-AF65-F5344CB8AC3E}">
        <p14:creationId xmlns:p14="http://schemas.microsoft.com/office/powerpoint/2010/main" val="3517684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73E2BF03-F5BF-4A8E-9FE9-BA1258CAFD8D}" type="slidenum">
              <a:rPr kumimoji="0" lang="en-US" altLang="en-US"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alt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072769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29A740-1649-4353-960F-85D186E85E88}" type="slidenum">
              <a:rPr kumimoji="0" lang="en-US"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287457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D1D6CA-B6B2-412E-A44D-EFB66637040B}" type="slidenum">
              <a:rPr lang="en-US" smtClean="0"/>
              <a:t>28</a:t>
            </a:fld>
            <a:endParaRPr lang="en-US"/>
          </a:p>
        </p:txBody>
      </p:sp>
    </p:spTree>
    <p:extLst>
      <p:ext uri="{BB962C8B-B14F-4D97-AF65-F5344CB8AC3E}">
        <p14:creationId xmlns:p14="http://schemas.microsoft.com/office/powerpoint/2010/main" val="2530068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a:latin typeface="Arial" charset="0"/>
            </a:endParaRPr>
          </a:p>
        </p:txBody>
      </p:sp>
    </p:spTree>
    <p:extLst>
      <p:ext uri="{BB962C8B-B14F-4D97-AF65-F5344CB8AC3E}">
        <p14:creationId xmlns:p14="http://schemas.microsoft.com/office/powerpoint/2010/main" val="1904338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E87CF86-BC0F-4294-81EF-9C99B4570970}" type="slidenum">
              <a:rPr lang="en-US" smtClean="0"/>
              <a:pPr>
                <a:defRPr/>
              </a:pPr>
              <a:t>‹#›</a:t>
            </a:fld>
            <a:endParaRPr lang="en-US"/>
          </a:p>
        </p:txBody>
      </p:sp>
    </p:spTree>
    <p:extLst>
      <p:ext uri="{BB962C8B-B14F-4D97-AF65-F5344CB8AC3E}">
        <p14:creationId xmlns:p14="http://schemas.microsoft.com/office/powerpoint/2010/main" val="4015753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A20D889-B5EE-4F40-AACD-207C429E3723}" type="slidenum">
              <a:rPr lang="en-US" smtClean="0"/>
              <a:pPr>
                <a:defRPr/>
              </a:pPr>
              <a:t>‹#›</a:t>
            </a:fld>
            <a:endParaRPr lang="en-US"/>
          </a:p>
        </p:txBody>
      </p:sp>
    </p:spTree>
    <p:extLst>
      <p:ext uri="{BB962C8B-B14F-4D97-AF65-F5344CB8AC3E}">
        <p14:creationId xmlns:p14="http://schemas.microsoft.com/office/powerpoint/2010/main" val="49616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77DE5F8-9C36-48DA-92E6-AA5744522B0C}" type="slidenum">
              <a:rPr lang="en-US" smtClean="0"/>
              <a:pPr>
                <a:defRPr/>
              </a:pPr>
              <a:t>‹#›</a:t>
            </a:fld>
            <a:endParaRPr lang="en-US"/>
          </a:p>
        </p:txBody>
      </p:sp>
    </p:spTree>
    <p:extLst>
      <p:ext uri="{BB962C8B-B14F-4D97-AF65-F5344CB8AC3E}">
        <p14:creationId xmlns:p14="http://schemas.microsoft.com/office/powerpoint/2010/main" val="2745277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03568-BAE5-4D89-8F37-6B4373983A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EA28AF-F606-4DC0-97C6-6EA0D30A8775}"/>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DE0ED6D3-D2AC-4BF4-99AD-20B9705AD13B}"/>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7FD45CC9-E531-4E91-BE17-A80614DFEFD5}"/>
              </a:ext>
            </a:extLst>
          </p:cNvPr>
          <p:cNvSpPr>
            <a:spLocks noGrp="1"/>
          </p:cNvSpPr>
          <p:nvPr>
            <p:ph type="sldNum" sz="quarter" idx="12"/>
          </p:nvPr>
        </p:nvSpPr>
        <p:spPr/>
        <p:txBody>
          <a:bodyPr/>
          <a:lstStyle/>
          <a:p>
            <a:pPr>
              <a:defRPr/>
            </a:pPr>
            <a:fld id="{6D6F73D6-A7E2-478B-9B3D-883A28BB88F6}" type="slidenum">
              <a:rPr lang="en-US" smtClean="0"/>
              <a:pPr>
                <a:defRPr/>
              </a:pPr>
              <a:t>‹#›</a:t>
            </a:fld>
            <a:endParaRPr lang="en-US"/>
          </a:p>
        </p:txBody>
      </p:sp>
    </p:spTree>
    <p:extLst>
      <p:ext uri="{BB962C8B-B14F-4D97-AF65-F5344CB8AC3E}">
        <p14:creationId xmlns:p14="http://schemas.microsoft.com/office/powerpoint/2010/main" val="1883153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03568-BAE5-4D89-8F37-6B4373983A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EA28AF-F606-4DC0-97C6-6EA0D30A8775}"/>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DE0ED6D3-D2AC-4BF4-99AD-20B9705AD13B}"/>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7FD45CC9-E531-4E91-BE17-A80614DFEFD5}"/>
              </a:ext>
            </a:extLst>
          </p:cNvPr>
          <p:cNvSpPr>
            <a:spLocks noGrp="1"/>
          </p:cNvSpPr>
          <p:nvPr>
            <p:ph type="sldNum" sz="quarter" idx="12"/>
          </p:nvPr>
        </p:nvSpPr>
        <p:spPr/>
        <p:txBody>
          <a:bodyPr/>
          <a:lstStyle/>
          <a:p>
            <a:pPr>
              <a:defRPr/>
            </a:pPr>
            <a:fld id="{6D6F73D6-A7E2-478B-9B3D-883A28BB88F6}" type="slidenum">
              <a:rPr lang="en-US" smtClean="0"/>
              <a:pPr>
                <a:defRPr/>
              </a:pPr>
              <a:t>‹#›</a:t>
            </a:fld>
            <a:endParaRPr lang="en-US"/>
          </a:p>
        </p:txBody>
      </p:sp>
    </p:spTree>
    <p:extLst>
      <p:ext uri="{BB962C8B-B14F-4D97-AF65-F5344CB8AC3E}">
        <p14:creationId xmlns:p14="http://schemas.microsoft.com/office/powerpoint/2010/main" val="1432633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00551" y="365125"/>
            <a:ext cx="6953250" cy="1325563"/>
          </a:xfrm>
        </p:spPr>
        <p:txBody>
          <a:bodyPr>
            <a:normAutofit/>
          </a:bodyPr>
          <a:lstStyle>
            <a:lvl1pPr algn="l">
              <a:defRPr sz="3400">
                <a:solidFill>
                  <a:srgbClr val="0000FF"/>
                </a:solidFill>
              </a:defRPr>
            </a:lvl1pPr>
          </a:lstStyle>
          <a:p>
            <a:r>
              <a:rPr lang="en-US" dirty="0"/>
              <a:t>Click to edit Master title style</a:t>
            </a:r>
          </a:p>
        </p:txBody>
      </p:sp>
      <p:sp>
        <p:nvSpPr>
          <p:cNvPr id="3" name="Content Placeholder 2"/>
          <p:cNvSpPr>
            <a:spLocks noGrp="1"/>
          </p:cNvSpPr>
          <p:nvPr>
            <p:ph idx="1"/>
          </p:nvPr>
        </p:nvSpPr>
        <p:spPr>
          <a:xfrm>
            <a:off x="4400550" y="1825625"/>
            <a:ext cx="695325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AC96BD1-3629-48BC-AD6F-4001E2B0F881}" type="slidenum">
              <a:rPr lang="en-US" smtClean="0"/>
              <a:pPr>
                <a:defRPr/>
              </a:pPr>
              <a:t>‹#›</a:t>
            </a:fld>
            <a:endParaRPr lang="en-US"/>
          </a:p>
        </p:txBody>
      </p:sp>
    </p:spTree>
    <p:extLst>
      <p:ext uri="{BB962C8B-B14F-4D97-AF65-F5344CB8AC3E}">
        <p14:creationId xmlns:p14="http://schemas.microsoft.com/office/powerpoint/2010/main" val="349908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287C8B0-1520-4667-ABAE-B2CDA9E77FC7}" type="slidenum">
              <a:rPr lang="en-US" smtClean="0"/>
              <a:pPr>
                <a:defRPr/>
              </a:pPr>
              <a:t>‹#›</a:t>
            </a:fld>
            <a:endParaRPr lang="en-US"/>
          </a:p>
        </p:txBody>
      </p:sp>
    </p:spTree>
    <p:extLst>
      <p:ext uri="{BB962C8B-B14F-4D97-AF65-F5344CB8AC3E}">
        <p14:creationId xmlns:p14="http://schemas.microsoft.com/office/powerpoint/2010/main" val="297917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400">
                <a:solidFill>
                  <a:srgbClr val="0000FF"/>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9FFF5F1-F03C-4C10-97CE-A8DBB50E5724}" type="slidenum">
              <a:rPr lang="en-US" smtClean="0"/>
              <a:pPr>
                <a:defRPr/>
              </a:pPr>
              <a:t>‹#›</a:t>
            </a:fld>
            <a:endParaRPr lang="en-US"/>
          </a:p>
        </p:txBody>
      </p:sp>
    </p:spTree>
    <p:extLst>
      <p:ext uri="{BB962C8B-B14F-4D97-AF65-F5344CB8AC3E}">
        <p14:creationId xmlns:p14="http://schemas.microsoft.com/office/powerpoint/2010/main" val="309688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2BBB0D0-758E-42FC-BEC8-710482A4BB8D}" type="slidenum">
              <a:rPr lang="en-US" smtClean="0"/>
              <a:pPr>
                <a:defRPr/>
              </a:pPr>
              <a:t>‹#›</a:t>
            </a:fld>
            <a:endParaRPr lang="en-US"/>
          </a:p>
        </p:txBody>
      </p:sp>
    </p:spTree>
    <p:extLst>
      <p:ext uri="{BB962C8B-B14F-4D97-AF65-F5344CB8AC3E}">
        <p14:creationId xmlns:p14="http://schemas.microsoft.com/office/powerpoint/2010/main" val="371604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0AE5799-38FB-4593-8E0E-1DC95B132596}" type="slidenum">
              <a:rPr lang="en-US" smtClean="0"/>
              <a:pPr>
                <a:defRPr/>
              </a:pPr>
              <a:t>‹#›</a:t>
            </a:fld>
            <a:endParaRPr lang="en-US"/>
          </a:p>
        </p:txBody>
      </p:sp>
    </p:spTree>
    <p:extLst>
      <p:ext uri="{BB962C8B-B14F-4D97-AF65-F5344CB8AC3E}">
        <p14:creationId xmlns:p14="http://schemas.microsoft.com/office/powerpoint/2010/main" val="1061714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20EC292-5829-42BF-936B-6A48BA2FA7C4}" type="slidenum">
              <a:rPr lang="en-US" smtClean="0"/>
              <a:pPr>
                <a:defRPr/>
              </a:pPr>
              <a:t>‹#›</a:t>
            </a:fld>
            <a:endParaRPr lang="en-US"/>
          </a:p>
        </p:txBody>
      </p:sp>
    </p:spTree>
    <p:extLst>
      <p:ext uri="{BB962C8B-B14F-4D97-AF65-F5344CB8AC3E}">
        <p14:creationId xmlns:p14="http://schemas.microsoft.com/office/powerpoint/2010/main" val="884334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39600B5-6E0C-4329-9E0A-F8874E0286ED}" type="slidenum">
              <a:rPr lang="en-US" smtClean="0"/>
              <a:pPr>
                <a:defRPr/>
              </a:pPr>
              <a:t>‹#›</a:t>
            </a:fld>
            <a:endParaRPr lang="en-US"/>
          </a:p>
        </p:txBody>
      </p:sp>
    </p:spTree>
    <p:extLst>
      <p:ext uri="{BB962C8B-B14F-4D97-AF65-F5344CB8AC3E}">
        <p14:creationId xmlns:p14="http://schemas.microsoft.com/office/powerpoint/2010/main" val="4236537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174A03D-7262-461D-BE90-156777422827}" type="slidenum">
              <a:rPr lang="en-US" smtClean="0"/>
              <a:pPr>
                <a:defRPr/>
              </a:pPr>
              <a:t>‹#›</a:t>
            </a:fld>
            <a:endParaRPr lang="en-US"/>
          </a:p>
        </p:txBody>
      </p:sp>
    </p:spTree>
    <p:extLst>
      <p:ext uri="{BB962C8B-B14F-4D97-AF65-F5344CB8AC3E}">
        <p14:creationId xmlns:p14="http://schemas.microsoft.com/office/powerpoint/2010/main" val="80296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D6F73D6-A7E2-478B-9B3D-883A28BB88F6}" type="slidenum">
              <a:rPr lang="en-US" smtClean="0"/>
              <a:pPr>
                <a:defRPr/>
              </a:pPr>
              <a:t>‹#›</a:t>
            </a:fld>
            <a:endParaRPr lang="en-US"/>
          </a:p>
        </p:txBody>
      </p:sp>
      <p:sp>
        <p:nvSpPr>
          <p:cNvPr id="7" name="fl" descr="Confidential">
            <a:extLst>
              <a:ext uri="{FF2B5EF4-FFF2-40B4-BE49-F238E27FC236}">
                <a16:creationId xmlns:a16="http://schemas.microsoft.com/office/drawing/2014/main" id="{B106B0FE-CED5-4582-802E-58A4DD456811}"/>
              </a:ext>
            </a:extLst>
          </p:cNvPr>
          <p:cNvSpPr txBox="1"/>
          <p:nvPr userDrawn="1"/>
        </p:nvSpPr>
        <p:spPr>
          <a:xfrm>
            <a:off x="0" y="6537960"/>
            <a:ext cx="12192000" cy="223138"/>
          </a:xfrm>
          <a:prstGeom prst="rect">
            <a:avLst/>
          </a:prstGeom>
          <a:noFill/>
        </p:spPr>
        <p:txBody>
          <a:bodyPr vert="horz" rtlCol="0">
            <a:spAutoFit/>
          </a:bodyPr>
          <a:lstStyle/>
          <a:p>
            <a:pPr algn="l"/>
            <a:r>
              <a:rPr lang="en-US" sz="850" b="0" i="0" u="none" baseline="0">
                <a:solidFill>
                  <a:srgbClr val="000000"/>
                </a:solidFill>
                <a:latin typeface="Microsoft Sans Serif" panose="020B0604020202020204" pitchFamily="34" charset="0"/>
              </a:rPr>
              <a:t>Confidential</a:t>
            </a:r>
          </a:p>
        </p:txBody>
      </p:sp>
    </p:spTree>
    <p:extLst>
      <p:ext uri="{BB962C8B-B14F-4D97-AF65-F5344CB8AC3E}">
        <p14:creationId xmlns:p14="http://schemas.microsoft.com/office/powerpoint/2010/main" val="2609272777"/>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08"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7.svg"/><Relationship Id="rId11" Type="http://schemas.openxmlformats.org/officeDocument/2006/relationships/image" Target="../media/image11.png"/><Relationship Id="rId5" Type="http://schemas.openxmlformats.org/officeDocument/2006/relationships/image" Target="../media/image16.png"/><Relationship Id="rId10" Type="http://schemas.openxmlformats.org/officeDocument/2006/relationships/image" Target="../media/image3.png"/><Relationship Id="rId4" Type="http://schemas.openxmlformats.org/officeDocument/2006/relationships/image" Target="../media/image15.svg"/><Relationship Id="rId9"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11.png"/><Relationship Id="rId7" Type="http://schemas.openxmlformats.org/officeDocument/2006/relationships/image" Target="../media/image17.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chart" Target="../charts/chart12.xml"/><Relationship Id="rId7" Type="http://schemas.openxmlformats.org/officeDocument/2006/relationships/image" Target="../media/image16.png"/><Relationship Id="rId2" Type="http://schemas.openxmlformats.org/officeDocument/2006/relationships/chart" Target="../charts/chart11.xml"/><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33.png"/></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7.sv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sv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chart" Target="../charts/chart2.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sv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chart" Target="../charts/chart3.xml"/><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63" y="864403"/>
            <a:ext cx="10058399" cy="1964522"/>
          </a:xfrm>
        </p:spPr>
        <p:txBody>
          <a:bodyPr>
            <a:noAutofit/>
          </a:bodyPr>
          <a:lstStyle/>
          <a:p>
            <a:pPr algn="ctr"/>
            <a:r>
              <a:rPr lang="en-US" sz="4400" dirty="0">
                <a:solidFill>
                  <a:srgbClr val="0000FF"/>
                </a:solidFill>
              </a:rPr>
              <a:t>High-deductible Health Plans: </a:t>
            </a:r>
            <a:br>
              <a:rPr lang="en-US" sz="4400" dirty="0">
                <a:solidFill>
                  <a:srgbClr val="0000FF"/>
                </a:solidFill>
              </a:rPr>
            </a:br>
            <a:r>
              <a:rPr lang="en-US" sz="4400" i="1" dirty="0">
                <a:solidFill>
                  <a:srgbClr val="0000FF"/>
                </a:solidFill>
              </a:rPr>
              <a:t>Effects on Health Care Use and Outcomes in Diabetes</a:t>
            </a:r>
          </a:p>
        </p:txBody>
      </p:sp>
      <p:sp>
        <p:nvSpPr>
          <p:cNvPr id="4" name="Rectangle 20"/>
          <p:cNvSpPr>
            <a:spLocks noChangeArrowheads="1"/>
          </p:cNvSpPr>
          <p:nvPr/>
        </p:nvSpPr>
        <p:spPr bwMode="auto">
          <a:xfrm>
            <a:off x="1715135" y="5959789"/>
            <a:ext cx="8761730" cy="307777"/>
          </a:xfrm>
          <a:prstGeom prst="rect">
            <a:avLst/>
          </a:prstGeom>
          <a:noFill/>
          <a:ln w="9525">
            <a:noFill/>
            <a:miter lim="800000"/>
            <a:headEnd/>
            <a:tailEnd/>
          </a:ln>
          <a:effectLst/>
        </p:spPr>
        <p:txBody>
          <a:bodyPr wrap="square">
            <a:spAutoFit/>
          </a:bodyPr>
          <a:lstStyle/>
          <a:p>
            <a:pPr algn="ctr" defTabSz="914400" eaLnBrk="0" hangingPunct="0">
              <a:defRPr/>
            </a:pPr>
            <a:r>
              <a:rPr lang="en-US" sz="1400" kern="0" dirty="0">
                <a:latin typeface="+mj-lt"/>
              </a:rPr>
              <a:t>Funded by the CDC/NIDDK (U58DP02719, U18DP006122) </a:t>
            </a:r>
            <a:r>
              <a:rPr lang="en-US" sz="1400" b="1" u="sng" kern="0" dirty="0">
                <a:latin typeface="+mj-lt"/>
              </a:rPr>
              <a:t>NEXT-D &amp; NEXT-D2</a:t>
            </a:r>
            <a:r>
              <a:rPr lang="en-US" sz="1400" kern="0" dirty="0">
                <a:latin typeface="+mj-lt"/>
              </a:rPr>
              <a:t> and NIDDK (R01DK100304)</a:t>
            </a:r>
          </a:p>
        </p:txBody>
      </p:sp>
      <p:sp>
        <p:nvSpPr>
          <p:cNvPr id="5" name="Rectangle 3"/>
          <p:cNvSpPr txBox="1">
            <a:spLocks noChangeArrowheads="1"/>
          </p:cNvSpPr>
          <p:nvPr/>
        </p:nvSpPr>
        <p:spPr>
          <a:xfrm>
            <a:off x="2552700" y="3146830"/>
            <a:ext cx="7086600" cy="1335877"/>
          </a:xfrm>
          <a:prstGeom prst="rect">
            <a:avLst/>
          </a:prstGeom>
        </p:spPr>
        <p:txBody>
          <a:bodyPr/>
          <a:lstStyle/>
          <a:p>
            <a:pPr marL="273050" indent="-273050" algn="ctr" defTabSz="914400" fontAlgn="base">
              <a:spcBef>
                <a:spcPts val="300"/>
              </a:spcBef>
              <a:spcAft>
                <a:spcPct val="0"/>
              </a:spcAft>
              <a:buClr>
                <a:schemeClr val="accent1"/>
              </a:buClr>
              <a:buSzPct val="85000"/>
              <a:defRPr/>
            </a:pPr>
            <a:r>
              <a:rPr lang="en-US" dirty="0">
                <a:latin typeface="+mj-lt"/>
              </a:rPr>
              <a:t>Frank Wharam MD MPH, Fang Zhang PhD, Jamie Wallace MPH, Stephanie Argetsinger MPH, Emma Eggleston MD, Laura Garabedian PhD,, Matt Callahan MS, Xin Xu MS, Christine Y. Lu PhD, Stephen Soumerai ScD, Joseph Newhouse PhD, Dennis Ross-Degnan ScD</a:t>
            </a:r>
            <a:endParaRPr lang="en-US" sz="2800" baseline="30000" dirty="0">
              <a:latin typeface="+mj-lt"/>
              <a:ea typeface="Batang" pitchFamily="18" charset="-127"/>
              <a:cs typeface="Calibri" pitchFamily="34" charset="0"/>
            </a:endParaRPr>
          </a:p>
        </p:txBody>
      </p:sp>
      <p:grpSp>
        <p:nvGrpSpPr>
          <p:cNvPr id="6" name="Group 5"/>
          <p:cNvGrpSpPr/>
          <p:nvPr/>
        </p:nvGrpSpPr>
        <p:grpSpPr>
          <a:xfrm>
            <a:off x="1856311" y="4916851"/>
            <a:ext cx="8479381" cy="830997"/>
            <a:chOff x="295275" y="5491477"/>
            <a:chExt cx="8479381" cy="830997"/>
          </a:xfrm>
        </p:grpSpPr>
        <p:sp>
          <p:nvSpPr>
            <p:cNvPr id="7" name="Text Box 4"/>
            <p:cNvSpPr txBox="1">
              <a:spLocks noChangeArrowheads="1"/>
            </p:cNvSpPr>
            <p:nvPr/>
          </p:nvSpPr>
          <p:spPr bwMode="auto">
            <a:xfrm>
              <a:off x="974735" y="5491477"/>
              <a:ext cx="7086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90000"/>
                <a:buFont typeface="Wingdings" panose="05000000000000000000" pitchFamily="2" charset="2"/>
                <a:buBlip>
                  <a:blip r:embed="rId2"/>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latin typeface="Arial" panose="020B0604020202020204" pitchFamily="34" charset="0"/>
                </a:defRPr>
              </a:lvl9pPr>
            </a:lstStyle>
            <a:p>
              <a:pPr algn="ctr">
                <a:buClrTx/>
                <a:buSzTx/>
                <a:buFontTx/>
                <a:buNone/>
              </a:pPr>
              <a:r>
                <a:rPr lang="en-US" altLang="en-US" sz="2400" dirty="0">
                  <a:latin typeface="+mj-lt"/>
                </a:rPr>
                <a:t>Department of Population Medicine, Harvard Medical School &amp; Harvard Pilgrim Health Care Institute</a:t>
              </a:r>
            </a:p>
          </p:txBody>
        </p:sp>
        <p:pic>
          <p:nvPicPr>
            <p:cNvPr id="8" name="Picture 7" descr="J:\DACP\LOGOS\HPHCI and DPM\HPHC_Institute.png"/>
            <p:cNvPicPr>
              <a:picLocks noChangeAspect="1"/>
            </p:cNvPicPr>
            <p:nvPr/>
          </p:nvPicPr>
          <p:blipFill>
            <a:blip r:embed="rId5" cstate="print">
              <a:extLst>
                <a:ext uri="{28A0092B-C50C-407E-A947-70E740481C1C}">
                  <a14:useLocalDpi xmlns:a14="http://schemas.microsoft.com/office/drawing/2010/main" val="0"/>
                </a:ext>
              </a:extLst>
            </a:blip>
            <a:srcRect r="82532"/>
            <a:stretch>
              <a:fillRect/>
            </a:stretch>
          </p:blipFill>
          <p:spPr bwMode="auto">
            <a:xfrm>
              <a:off x="8069262" y="5495495"/>
              <a:ext cx="705394" cy="82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5275" y="5494225"/>
              <a:ext cx="685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Rectangle 2">
            <a:extLst>
              <a:ext uri="{FF2B5EF4-FFF2-40B4-BE49-F238E27FC236}">
                <a16:creationId xmlns:a16="http://schemas.microsoft.com/office/drawing/2014/main" id="{F5643B31-CDC0-4847-920B-D70BE76790B0}"/>
              </a:ext>
            </a:extLst>
          </p:cNvPr>
          <p:cNvSpPr/>
          <p:nvPr/>
        </p:nvSpPr>
        <p:spPr>
          <a:xfrm>
            <a:off x="84082" y="6526850"/>
            <a:ext cx="685800" cy="283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0939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14936"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62898"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nvGraphicFramePr>
        <p:xfrm>
          <a:off x="4308475" y="-85725"/>
          <a:ext cx="694055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A6B3D220-C1BD-45CC-9C0A-9595F246E001}"/>
              </a:ext>
            </a:extLst>
          </p:cNvPr>
          <p:cNvSpPr txBox="1"/>
          <p:nvPr/>
        </p:nvSpPr>
        <p:spPr>
          <a:xfrm>
            <a:off x="8134345" y="476250"/>
            <a:ext cx="2619380" cy="193899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ED visits for acute complications &amp; high-severity </a:t>
            </a: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Dxs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eg</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kidney stones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Hosp days for high-severity conditions</a:t>
            </a:r>
          </a:p>
        </p:txBody>
      </p:sp>
      <p:grpSp>
        <p:nvGrpSpPr>
          <p:cNvPr id="17" name="Group 16">
            <a:extLst>
              <a:ext uri="{FF2B5EF4-FFF2-40B4-BE49-F238E27FC236}">
                <a16:creationId xmlns:a16="http://schemas.microsoft.com/office/drawing/2014/main" id="{A618FC81-DC74-4FAD-9815-BC7E0D1348B8}"/>
              </a:ext>
            </a:extLst>
          </p:cNvPr>
          <p:cNvGrpSpPr/>
          <p:nvPr/>
        </p:nvGrpSpPr>
        <p:grpSpPr>
          <a:xfrm rot="16200000">
            <a:off x="2008282"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16" name="Straight Arrow Connector 15">
            <a:extLst>
              <a:ext uri="{FF2B5EF4-FFF2-40B4-BE49-F238E27FC236}">
                <a16:creationId xmlns:a16="http://schemas.microsoft.com/office/drawing/2014/main" id="{DC681EAF-F813-47FF-BFAD-0924C393D310}"/>
              </a:ext>
            </a:extLst>
          </p:cNvPr>
          <p:cNvCxnSpPr/>
          <p:nvPr/>
        </p:nvCxnSpPr>
        <p:spPr>
          <a:xfrm flipV="1">
            <a:off x="5086350" y="25717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20300"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DF0A7A7-681D-4385-BB97-B963A2717E3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B37E9A6-DE90-4D9A-9370-1F2950E22DD1}"/>
              </a:ext>
            </a:extLst>
          </p:cNvPr>
          <p:cNvSpPr txBox="1"/>
          <p:nvPr/>
        </p:nvSpPr>
        <p:spPr>
          <a:xfrm>
            <a:off x="195263" y="1690063"/>
            <a:ext cx="3200400" cy="280076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Health Outcomes</a:t>
            </a:r>
          </a:p>
        </p:txBody>
      </p:sp>
      <p:grpSp>
        <p:nvGrpSpPr>
          <p:cNvPr id="26" name="Group 25">
            <a:extLst>
              <a:ext uri="{FF2B5EF4-FFF2-40B4-BE49-F238E27FC236}">
                <a16:creationId xmlns:a16="http://schemas.microsoft.com/office/drawing/2014/main" id="{6725AAA5-D0F6-4161-BEF2-25967EE689A3}"/>
              </a:ext>
            </a:extLst>
          </p:cNvPr>
          <p:cNvGrpSpPr/>
          <p:nvPr/>
        </p:nvGrpSpPr>
        <p:grpSpPr>
          <a:xfrm>
            <a:off x="5195886" y="6124575"/>
            <a:ext cx="5571936" cy="381000"/>
            <a:chOff x="3290886" y="6096000"/>
            <a:chExt cx="5571936" cy="381000"/>
          </a:xfrm>
        </p:grpSpPr>
        <p:sp>
          <p:nvSpPr>
            <p:cNvPr id="27" name="TextBox 26">
              <a:extLst>
                <a:ext uri="{FF2B5EF4-FFF2-40B4-BE49-F238E27FC236}">
                  <a16:creationId xmlns:a16="http://schemas.microsoft.com/office/drawing/2014/main" id="{9A243AE6-5197-4397-9B91-417CF8FE878E}"/>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28" name="TextBox 27">
              <a:extLst>
                <a:ext uri="{FF2B5EF4-FFF2-40B4-BE49-F238E27FC236}">
                  <a16:creationId xmlns:a16="http://schemas.microsoft.com/office/drawing/2014/main" id="{56FDCD4B-CFD8-4E3D-861E-3D80AF1E133E}"/>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29" name="Rectangle 28">
            <a:extLst>
              <a:ext uri="{FF2B5EF4-FFF2-40B4-BE49-F238E27FC236}">
                <a16:creationId xmlns:a16="http://schemas.microsoft.com/office/drawing/2014/main" id="{264F8F5D-CB6A-4A2B-8514-FB55F046CC59}"/>
              </a:ext>
            </a:extLst>
          </p:cNvPr>
          <p:cNvSpPr/>
          <p:nvPr/>
        </p:nvSpPr>
        <p:spPr>
          <a:xfrm>
            <a:off x="8034343" y="3206219"/>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166B6F8-8DF3-45C1-9B44-5242DB8A2993}"/>
              </a:ext>
            </a:extLst>
          </p:cNvPr>
          <p:cNvSpPr/>
          <p:nvPr/>
        </p:nvSpPr>
        <p:spPr>
          <a:xfrm>
            <a:off x="5214943"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9624B58-8CB6-48E5-AEE0-E1E761F23904}"/>
              </a:ext>
            </a:extLst>
          </p:cNvPr>
          <p:cNvSpPr/>
          <p:nvPr/>
        </p:nvSpPr>
        <p:spPr>
          <a:xfrm>
            <a:off x="5178426" y="299477"/>
            <a:ext cx="2800346" cy="28165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3907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F2FEA16-CAB5-4A02-94B2-5CA841C50B74}"/>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4" name="Graphic 33" descr="Zoom in">
            <a:extLst>
              <a:ext uri="{FF2B5EF4-FFF2-40B4-BE49-F238E27FC236}">
                <a16:creationId xmlns:a16="http://schemas.microsoft.com/office/drawing/2014/main" id="{A01C9BD1-09CD-43FE-A90B-AB2E5C943E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18217" y="620903"/>
            <a:ext cx="701454" cy="701454"/>
          </a:xfrm>
          <a:prstGeom prst="rect">
            <a:avLst/>
          </a:prstGeom>
        </p:spPr>
      </p:pic>
      <p:pic>
        <p:nvPicPr>
          <p:cNvPr id="36" name="Graphic 35" descr="Back RTL">
            <a:extLst>
              <a:ext uri="{FF2B5EF4-FFF2-40B4-BE49-F238E27FC236}">
                <a16:creationId xmlns:a16="http://schemas.microsoft.com/office/drawing/2014/main" id="{204D1400-E178-4A29-9E00-44BFFA56EB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1983814" y="1070905"/>
            <a:ext cx="950668" cy="701454"/>
          </a:xfrm>
          <a:prstGeom prst="rect">
            <a:avLst/>
          </a:prstGeom>
        </p:spPr>
      </p:pic>
      <p:sp>
        <p:nvSpPr>
          <p:cNvPr id="4" name="Title 3">
            <a:extLst>
              <a:ext uri="{FF2B5EF4-FFF2-40B4-BE49-F238E27FC236}">
                <a16:creationId xmlns:a16="http://schemas.microsoft.com/office/drawing/2014/main" id="{2FB8219B-DC75-49BE-9958-B9F47B3D9909}"/>
              </a:ext>
            </a:extLst>
          </p:cNvPr>
          <p:cNvSpPr>
            <a:spLocks noGrp="1"/>
          </p:cNvSpPr>
          <p:nvPr>
            <p:ph type="title"/>
          </p:nvPr>
        </p:nvSpPr>
        <p:spPr>
          <a:xfrm>
            <a:off x="4382530" y="420130"/>
            <a:ext cx="6971271" cy="1270558"/>
          </a:xfrm>
        </p:spPr>
        <p:txBody>
          <a:bodyPr>
            <a:normAutofit/>
          </a:bodyPr>
          <a:lstStyle/>
          <a:p>
            <a:r>
              <a:rPr lang="en-US" dirty="0"/>
              <a:t>What is the effect of </a:t>
            </a:r>
            <a:r>
              <a:rPr lang="en-US" u="sng" dirty="0"/>
              <a:t>high OOP costs</a:t>
            </a:r>
            <a:r>
              <a:rPr lang="en-US" dirty="0"/>
              <a:t> on </a:t>
            </a:r>
            <a:r>
              <a:rPr lang="en-US" u="sng" dirty="0"/>
              <a:t>high-value care</a:t>
            </a:r>
            <a:r>
              <a:rPr lang="en-US" dirty="0"/>
              <a:t>?</a:t>
            </a:r>
          </a:p>
        </p:txBody>
      </p:sp>
      <p:pic>
        <p:nvPicPr>
          <p:cNvPr id="8" name="Picture 7">
            <a:extLst>
              <a:ext uri="{FF2B5EF4-FFF2-40B4-BE49-F238E27FC236}">
                <a16:creationId xmlns:a16="http://schemas.microsoft.com/office/drawing/2014/main" id="{3024CDE6-2A86-477F-B429-37CCFE874433}"/>
              </a:ext>
            </a:extLst>
          </p:cNvPr>
          <p:cNvPicPr>
            <a:picLocks noChangeAspect="1"/>
          </p:cNvPicPr>
          <p:nvPr/>
        </p:nvPicPr>
        <p:blipFill>
          <a:blip r:embed="rId7"/>
          <a:stretch>
            <a:fillRect/>
          </a:stretch>
        </p:blipFill>
        <p:spPr>
          <a:xfrm>
            <a:off x="4181476" y="1725516"/>
            <a:ext cx="6772273" cy="4114800"/>
          </a:xfrm>
          <a:prstGeom prst="rect">
            <a:avLst/>
          </a:prstGeom>
        </p:spPr>
      </p:pic>
      <p:sp>
        <p:nvSpPr>
          <p:cNvPr id="10" name="TextBox 2">
            <a:extLst>
              <a:ext uri="{FF2B5EF4-FFF2-40B4-BE49-F238E27FC236}">
                <a16:creationId xmlns:a16="http://schemas.microsoft.com/office/drawing/2014/main" id="{7BEDB702-A145-4B89-BF31-9CAFDA16AF97}"/>
              </a:ext>
            </a:extLst>
          </p:cNvPr>
          <p:cNvSpPr txBox="1">
            <a:spLocks noChangeArrowheads="1"/>
          </p:cNvSpPr>
          <p:nvPr/>
        </p:nvSpPr>
        <p:spPr bwMode="auto">
          <a:xfrm>
            <a:off x="5238750" y="6178669"/>
            <a:ext cx="5714999" cy="461665"/>
          </a:xfrm>
          <a:prstGeom prst="rect">
            <a:avLst/>
          </a:prstGeom>
          <a:solidFill>
            <a:srgbClr val="00FFFF"/>
          </a:solidFill>
          <a:ln w="19050">
            <a:noFill/>
            <a:miter lim="800000"/>
            <a:headEnd/>
            <a:tailEnd/>
          </a:ln>
        </p:spPr>
        <p:txBody>
          <a:bodyPr wrap="square">
            <a:spAutoFit/>
          </a:bodyPr>
          <a:lstStyle>
            <a:lvl1pPr>
              <a:spcBef>
                <a:spcPct val="20000"/>
              </a:spcBef>
              <a:buClr>
                <a:schemeClr val="hlink"/>
              </a:buClr>
              <a:buSzPct val="90000"/>
              <a:buFont typeface="Wingdings" panose="05000000000000000000" pitchFamily="2" charset="2"/>
              <a:buBlip>
                <a:blip r:embed="rId8"/>
              </a:buBlip>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9"/>
              </a:buBlip>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10"/>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90000"/>
              <a:buFont typeface="Wingdings" panose="05000000000000000000" pitchFamily="2" charset="2"/>
              <a:buBlip>
                <a:blip r:embed="rId10"/>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90000"/>
              <a:buFont typeface="Wingdings" panose="05000000000000000000" pitchFamily="2" charset="2"/>
              <a:buBlip>
                <a:blip r:embed="rId10"/>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90000"/>
              <a:buFont typeface="Wingdings" panose="05000000000000000000" pitchFamily="2" charset="2"/>
              <a:buBlip>
                <a:blip r:embed="rId10"/>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90000"/>
              <a:buFont typeface="Wingdings" panose="05000000000000000000" pitchFamily="2" charset="2"/>
              <a:buBlip>
                <a:blip r:embed="rId10"/>
              </a:buBlip>
              <a:defRPr sz="20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 typeface="Wingdings" panose="05000000000000000000" pitchFamily="2" charset="2"/>
              <a:buNone/>
              <a:tabLst/>
              <a:defRPr/>
            </a:pPr>
            <a:r>
              <a:rPr lang="en-US" altLang="en-US" sz="2400" kern="0" dirty="0">
                <a:solidFill>
                  <a:prstClr val="black"/>
                </a:solidFill>
                <a:latin typeface="Calibri Light" panose="020F0302020204030204"/>
              </a:rPr>
              <a:t>Out-of-pocket costs increase</a:t>
            </a:r>
            <a:r>
              <a:rPr kumimoji="0" lang="en-US" altLang="en-US" sz="2400" b="0" i="0" u="none" strike="noStrike" kern="0" cap="none" spc="0" normalizeH="0" baseline="0" noProof="0" dirty="0">
                <a:ln>
                  <a:noFill/>
                </a:ln>
                <a:solidFill>
                  <a:prstClr val="black"/>
                </a:solidFill>
                <a:effectLst/>
                <a:uLnTx/>
                <a:uFillTx/>
                <a:latin typeface="Calibri Light" panose="020F0302020204030204"/>
                <a:ea typeface="+mn-ea"/>
                <a:cs typeface="+mn-cs"/>
              </a:rPr>
              <a:t> by </a:t>
            </a:r>
            <a:r>
              <a:rPr kumimoji="0" lang="en-US" altLang="en-US" sz="2400" b="1" i="0" u="none" strike="noStrike" kern="0" cap="none" spc="0" normalizeH="0" baseline="0" noProof="0" dirty="0">
                <a:ln>
                  <a:noFill/>
                </a:ln>
                <a:solidFill>
                  <a:prstClr val="black"/>
                </a:solidFill>
                <a:effectLst/>
                <a:uLnTx/>
                <a:uFillTx/>
                <a:latin typeface="Calibri Light" panose="020F0302020204030204"/>
                <a:ea typeface="+mn-ea"/>
                <a:cs typeface="+mn-cs"/>
              </a:rPr>
              <a:t>~45%</a:t>
            </a:r>
          </a:p>
        </p:txBody>
      </p:sp>
      <p:pic>
        <p:nvPicPr>
          <p:cNvPr id="11" name="Picture 10">
            <a:extLst>
              <a:ext uri="{FF2B5EF4-FFF2-40B4-BE49-F238E27FC236}">
                <a16:creationId xmlns:a16="http://schemas.microsoft.com/office/drawing/2014/main" id="{4B1F0F8F-8B67-4CEF-8C39-1DC5DB25224F}"/>
              </a:ext>
            </a:extLst>
          </p:cNvPr>
          <p:cNvPicPr>
            <a:picLocks noChangeAspect="1"/>
          </p:cNvPicPr>
          <p:nvPr/>
        </p:nvPicPr>
        <p:blipFill>
          <a:blip r:embed="rId11"/>
          <a:stretch>
            <a:fillRect/>
          </a:stretch>
        </p:blipFill>
        <p:spPr>
          <a:xfrm>
            <a:off x="58103" y="1712995"/>
            <a:ext cx="3474720" cy="3432010"/>
          </a:xfrm>
          <a:prstGeom prst="rect">
            <a:avLst/>
          </a:prstGeom>
        </p:spPr>
      </p:pic>
      <p:sp>
        <p:nvSpPr>
          <p:cNvPr id="13" name="Rectangle 12">
            <a:extLst>
              <a:ext uri="{FF2B5EF4-FFF2-40B4-BE49-F238E27FC236}">
                <a16:creationId xmlns:a16="http://schemas.microsoft.com/office/drawing/2014/main" id="{D5885F3F-1448-492E-B09A-88F230C82499}"/>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5E63BF22-4DA4-453C-986B-B697BCFF6BFA}"/>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662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Table 58">
            <a:extLst>
              <a:ext uri="{FF2B5EF4-FFF2-40B4-BE49-F238E27FC236}">
                <a16:creationId xmlns:a16="http://schemas.microsoft.com/office/drawing/2014/main" id="{FD04C01A-A706-45B3-BCB2-F150283690FF}"/>
              </a:ext>
            </a:extLst>
          </p:cNvPr>
          <p:cNvGraphicFramePr>
            <a:graphicFrameLocks noGrp="1"/>
          </p:cNvGraphicFramePr>
          <p:nvPr/>
        </p:nvGraphicFramePr>
        <p:xfrm>
          <a:off x="8719941"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0" dirty="0">
                          <a:solidFill>
                            <a:srgbClr val="000000"/>
                          </a:solidFill>
                          <a:effectLst/>
                          <a:latin typeface="+mj-lt"/>
                          <a:ea typeface="Times New Roman" panose="02020603050405020304" pitchFamily="18" charset="0"/>
                          <a:cs typeface="Times New Roman" panose="02020603050405020304" pitchFamily="18" charset="0"/>
                        </a:rPr>
                        <a:t>0.98</a:t>
                      </a:r>
                      <a:endParaRPr lang="en-US" sz="2200" b="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60" name="Table 59">
            <a:extLst>
              <a:ext uri="{FF2B5EF4-FFF2-40B4-BE49-F238E27FC236}">
                <a16:creationId xmlns:a16="http://schemas.microsoft.com/office/drawing/2014/main" id="{84EFC9C2-C0A8-46F6-A36F-382B3D9526CB}"/>
              </a:ext>
            </a:extLst>
          </p:cNvPr>
          <p:cNvGraphicFramePr>
            <a:graphicFrameLocks noGrp="1"/>
          </p:cNvGraphicFramePr>
          <p:nvPr/>
        </p:nvGraphicFramePr>
        <p:xfrm>
          <a:off x="10163832"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0.89*</a:t>
                      </a:r>
                      <a:endParaRPr lang="en-US" sz="2200" b="1"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57" name="Table 56">
            <a:extLst>
              <a:ext uri="{FF2B5EF4-FFF2-40B4-BE49-F238E27FC236}">
                <a16:creationId xmlns:a16="http://schemas.microsoft.com/office/drawing/2014/main" id="{1CC99E64-5E52-437C-878D-86EB13296352}"/>
              </a:ext>
            </a:extLst>
          </p:cNvPr>
          <p:cNvGraphicFramePr>
            <a:graphicFrameLocks noGrp="1"/>
          </p:cNvGraphicFramePr>
          <p:nvPr/>
        </p:nvGraphicFramePr>
        <p:xfrm>
          <a:off x="4509283"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0" dirty="0">
                          <a:solidFill>
                            <a:srgbClr val="000000"/>
                          </a:solidFill>
                          <a:effectLst/>
                          <a:latin typeface="+mj-lt"/>
                          <a:ea typeface="Times New Roman" panose="02020603050405020304" pitchFamily="18" charset="0"/>
                          <a:cs typeface="Times New Roman" panose="02020603050405020304" pitchFamily="18" charset="0"/>
                        </a:rPr>
                        <a:t>1.00</a:t>
                      </a:r>
                      <a:endParaRPr lang="en-US" sz="2200" b="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58" name="Table 57">
            <a:extLst>
              <a:ext uri="{FF2B5EF4-FFF2-40B4-BE49-F238E27FC236}">
                <a16:creationId xmlns:a16="http://schemas.microsoft.com/office/drawing/2014/main" id="{033259AE-18F8-413A-AF4D-3A6CC08B7061}"/>
              </a:ext>
            </a:extLst>
          </p:cNvPr>
          <p:cNvGraphicFramePr>
            <a:graphicFrameLocks noGrp="1"/>
          </p:cNvGraphicFramePr>
          <p:nvPr/>
        </p:nvGraphicFramePr>
        <p:xfrm>
          <a:off x="5953174"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0" dirty="0">
                          <a:solidFill>
                            <a:srgbClr val="000000"/>
                          </a:solidFill>
                          <a:effectLst/>
                          <a:latin typeface="+mj-lt"/>
                          <a:ea typeface="Times New Roman" panose="02020603050405020304" pitchFamily="18" charset="0"/>
                          <a:cs typeface="Times New Roman" panose="02020603050405020304" pitchFamily="18" charset="0"/>
                        </a:rPr>
                        <a:t>0.95</a:t>
                      </a:r>
                      <a:endParaRPr lang="en-US" sz="2200" b="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sp>
        <p:nvSpPr>
          <p:cNvPr id="53" name="Rectangle 52">
            <a:extLst>
              <a:ext uri="{FF2B5EF4-FFF2-40B4-BE49-F238E27FC236}">
                <a16:creationId xmlns:a16="http://schemas.microsoft.com/office/drawing/2014/main" id="{08E92C7B-0C75-4DAF-A81C-8A92114734C3}"/>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5" name="Picture 54">
            <a:extLst>
              <a:ext uri="{FF2B5EF4-FFF2-40B4-BE49-F238E27FC236}">
                <a16:creationId xmlns:a16="http://schemas.microsoft.com/office/drawing/2014/main" id="{CC294F3A-12C6-4639-8DDC-D95315A9B29A}"/>
              </a:ext>
            </a:extLst>
          </p:cNvPr>
          <p:cNvPicPr>
            <a:picLocks noChangeAspect="1"/>
          </p:cNvPicPr>
          <p:nvPr/>
        </p:nvPicPr>
        <p:blipFill>
          <a:blip r:embed="rId3"/>
          <a:stretch>
            <a:fillRect/>
          </a:stretch>
        </p:blipFill>
        <p:spPr>
          <a:xfrm>
            <a:off x="58103" y="1712995"/>
            <a:ext cx="3474720" cy="3432010"/>
          </a:xfrm>
          <a:prstGeom prst="rect">
            <a:avLst/>
          </a:prstGeom>
        </p:spPr>
      </p:pic>
      <p:pic>
        <p:nvPicPr>
          <p:cNvPr id="5" name="Picture 4"/>
          <p:cNvPicPr>
            <a:picLocks noChangeAspect="1"/>
          </p:cNvPicPr>
          <p:nvPr/>
        </p:nvPicPr>
        <p:blipFill>
          <a:blip r:embed="rId4"/>
          <a:stretch>
            <a:fillRect/>
          </a:stretch>
        </p:blipFill>
        <p:spPr>
          <a:xfrm>
            <a:off x="3721396" y="1990230"/>
            <a:ext cx="3948646" cy="3019122"/>
          </a:xfrm>
          <a:prstGeom prst="rect">
            <a:avLst/>
          </a:prstGeom>
        </p:spPr>
      </p:pic>
      <p:sp>
        <p:nvSpPr>
          <p:cNvPr id="2" name="Title 1"/>
          <p:cNvSpPr>
            <a:spLocks noGrp="1"/>
          </p:cNvSpPr>
          <p:nvPr>
            <p:ph type="title"/>
          </p:nvPr>
        </p:nvSpPr>
        <p:spPr/>
        <p:txBody>
          <a:bodyPr>
            <a:noAutofit/>
          </a:bodyPr>
          <a:lstStyle/>
          <a:p>
            <a:r>
              <a:rPr lang="en-US" dirty="0"/>
              <a:t>Low-income (but not high-income) diabetes patients delay outpatient complication visits …</a:t>
            </a:r>
          </a:p>
        </p:txBody>
      </p:sp>
      <p:pic>
        <p:nvPicPr>
          <p:cNvPr id="10" name="Picture 9"/>
          <p:cNvPicPr>
            <a:picLocks noChangeAspect="1"/>
          </p:cNvPicPr>
          <p:nvPr/>
        </p:nvPicPr>
        <p:blipFill>
          <a:blip r:embed="rId5"/>
          <a:stretch>
            <a:fillRect/>
          </a:stretch>
        </p:blipFill>
        <p:spPr>
          <a:xfrm>
            <a:off x="7905854" y="1990230"/>
            <a:ext cx="3948646" cy="3019122"/>
          </a:xfrm>
          <a:prstGeom prst="rect">
            <a:avLst/>
          </a:prstGeom>
        </p:spPr>
      </p:pic>
      <p:sp>
        <p:nvSpPr>
          <p:cNvPr id="42" name="TextBox 41"/>
          <p:cNvSpPr txBox="1"/>
          <p:nvPr/>
        </p:nvSpPr>
        <p:spPr>
          <a:xfrm>
            <a:off x="6450183" y="3833128"/>
            <a:ext cx="885534"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0000"/>
                </a:solidFill>
                <a:effectLst/>
                <a:uLnTx/>
                <a:uFillTx/>
                <a:latin typeface="Calibri Light" panose="020F0302020204030204"/>
                <a:ea typeface="+mn-ea"/>
                <a:cs typeface="+mn-cs"/>
              </a:rPr>
              <a:t>HDHP</a:t>
            </a:r>
          </a:p>
        </p:txBody>
      </p:sp>
      <p:sp>
        <p:nvSpPr>
          <p:cNvPr id="43" name="TextBox 42"/>
          <p:cNvSpPr txBox="1"/>
          <p:nvPr/>
        </p:nvSpPr>
        <p:spPr>
          <a:xfrm>
            <a:off x="5971568" y="3136355"/>
            <a:ext cx="1137914"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B050"/>
                </a:solidFill>
                <a:effectLst/>
                <a:uLnTx/>
                <a:uFillTx/>
                <a:latin typeface="Calibri Light" panose="020F0302020204030204"/>
                <a:ea typeface="+mn-ea"/>
                <a:cs typeface="+mn-cs"/>
              </a:rPr>
              <a:t>Control</a:t>
            </a:r>
          </a:p>
        </p:txBody>
      </p:sp>
      <p:graphicFrame>
        <p:nvGraphicFramePr>
          <p:cNvPr id="14" name="Table 13"/>
          <p:cNvGraphicFramePr>
            <a:graphicFrameLocks noGrp="1"/>
          </p:cNvGraphicFramePr>
          <p:nvPr/>
        </p:nvGraphicFramePr>
        <p:xfrm>
          <a:off x="3609979" y="5332930"/>
          <a:ext cx="965197" cy="33909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12420">
                <a:tc>
                  <a:txBody>
                    <a:bodyPr/>
                    <a:lstStyle/>
                    <a:p>
                      <a:pPr algn="ctr" fontAlgn="b"/>
                      <a:r>
                        <a:rPr lang="en-US" sz="2200" u="none" strike="noStrike" dirty="0" err="1">
                          <a:effectLst/>
                          <a:latin typeface="+mj-lt"/>
                        </a:rPr>
                        <a:t>aHR</a:t>
                      </a:r>
                      <a:r>
                        <a:rPr lang="en-US" sz="2200" u="none" strike="noStrike" dirty="0">
                          <a:effectLst/>
                          <a:latin typeface="+mj-lt"/>
                        </a:rPr>
                        <a:t>:</a:t>
                      </a:r>
                    </a:p>
                  </a:txBody>
                  <a:tcPr marL="3810" marR="3810" marT="381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1911799"/>
                  </a:ext>
                </a:extLst>
              </a:tr>
            </a:tbl>
          </a:graphicData>
        </a:graphic>
      </p:graphicFrame>
      <p:sp>
        <p:nvSpPr>
          <p:cNvPr id="3" name="TextBox 2">
            <a:extLst>
              <a:ext uri="{FF2B5EF4-FFF2-40B4-BE49-F238E27FC236}">
                <a16:creationId xmlns:a16="http://schemas.microsoft.com/office/drawing/2014/main" id="{478C5062-7E54-44C2-B235-473BBAFFA31B}"/>
              </a:ext>
            </a:extLst>
          </p:cNvPr>
          <p:cNvSpPr txBox="1"/>
          <p:nvPr/>
        </p:nvSpPr>
        <p:spPr>
          <a:xfrm>
            <a:off x="4509282"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17" name="TextBox 16">
            <a:extLst>
              <a:ext uri="{FF2B5EF4-FFF2-40B4-BE49-F238E27FC236}">
                <a16:creationId xmlns:a16="http://schemas.microsoft.com/office/drawing/2014/main" id="{9627217C-2BD8-4948-80EF-1FBE471342AF}"/>
              </a:ext>
            </a:extLst>
          </p:cNvPr>
          <p:cNvSpPr txBox="1"/>
          <p:nvPr/>
        </p:nvSpPr>
        <p:spPr>
          <a:xfrm>
            <a:off x="5449803"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18" name="TextBox 17">
            <a:extLst>
              <a:ext uri="{FF2B5EF4-FFF2-40B4-BE49-F238E27FC236}">
                <a16:creationId xmlns:a16="http://schemas.microsoft.com/office/drawing/2014/main" id="{128A98C6-70CB-431B-A482-2B257F9422AD}"/>
              </a:ext>
            </a:extLst>
          </p:cNvPr>
          <p:cNvSpPr txBox="1"/>
          <p:nvPr/>
        </p:nvSpPr>
        <p:spPr>
          <a:xfrm>
            <a:off x="6390323"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2</a:t>
            </a:r>
          </a:p>
        </p:txBody>
      </p:sp>
      <p:sp>
        <p:nvSpPr>
          <p:cNvPr id="21" name="TextBox 20">
            <a:extLst>
              <a:ext uri="{FF2B5EF4-FFF2-40B4-BE49-F238E27FC236}">
                <a16:creationId xmlns:a16="http://schemas.microsoft.com/office/drawing/2014/main" id="{8CE0CB50-C3D6-41AB-B40F-AE5149A827F3}"/>
              </a:ext>
            </a:extLst>
          </p:cNvPr>
          <p:cNvSpPr txBox="1"/>
          <p:nvPr/>
        </p:nvSpPr>
        <p:spPr>
          <a:xfrm>
            <a:off x="8778894"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22" name="TextBox 21">
            <a:extLst>
              <a:ext uri="{FF2B5EF4-FFF2-40B4-BE49-F238E27FC236}">
                <a16:creationId xmlns:a16="http://schemas.microsoft.com/office/drawing/2014/main" id="{B3FF741B-D6DE-4FB6-AC7B-0110E253FBE8}"/>
              </a:ext>
            </a:extLst>
          </p:cNvPr>
          <p:cNvSpPr txBox="1"/>
          <p:nvPr/>
        </p:nvSpPr>
        <p:spPr>
          <a:xfrm>
            <a:off x="9719415"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23" name="TextBox 22">
            <a:extLst>
              <a:ext uri="{FF2B5EF4-FFF2-40B4-BE49-F238E27FC236}">
                <a16:creationId xmlns:a16="http://schemas.microsoft.com/office/drawing/2014/main" id="{3BD0BE5F-AF96-4098-B2C5-368135C13D11}"/>
              </a:ext>
            </a:extLst>
          </p:cNvPr>
          <p:cNvSpPr txBox="1"/>
          <p:nvPr/>
        </p:nvSpPr>
        <p:spPr>
          <a:xfrm>
            <a:off x="10659935" y="4731812"/>
            <a:ext cx="914400" cy="307777"/>
          </a:xfrm>
          <a:prstGeom prst="rect">
            <a:avLst/>
          </a:prstGeom>
          <a:no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2</a:t>
            </a:r>
          </a:p>
        </p:txBody>
      </p:sp>
      <p:sp>
        <p:nvSpPr>
          <p:cNvPr id="24" name="TextBox 23">
            <a:extLst>
              <a:ext uri="{FF2B5EF4-FFF2-40B4-BE49-F238E27FC236}">
                <a16:creationId xmlns:a16="http://schemas.microsoft.com/office/drawing/2014/main" id="{AF3AC2E1-3B5E-4445-BD5C-3B5CB88ECBB6}"/>
              </a:ext>
            </a:extLst>
          </p:cNvPr>
          <p:cNvSpPr txBox="1"/>
          <p:nvPr/>
        </p:nvSpPr>
        <p:spPr>
          <a:xfrm>
            <a:off x="4547235" y="2052733"/>
            <a:ext cx="2743200"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High Income</a:t>
            </a:r>
            <a:r>
              <a:rPr kumimoji="0" lang="en-US" sz="1800" b="0" i="0" u="none" strike="noStrike" kern="1200" cap="none" spc="0" normalizeH="0" baseline="30000" noProof="0" dirty="0">
                <a:ln>
                  <a:noFill/>
                </a:ln>
                <a:solidFill>
                  <a:srgbClr val="FF2525"/>
                </a:solidFill>
                <a:effectLst/>
                <a:uLnTx/>
                <a:uFillTx/>
                <a:latin typeface="Calibri Light" panose="020F0302020204030204"/>
                <a:ea typeface="+mn-ea"/>
                <a:cs typeface="+mn-cs"/>
              </a:rPr>
              <a:t>1</a:t>
            </a:r>
            <a:endParaRPr kumimoji="0" lang="en-US" sz="1800" b="0" i="0" u="none" strike="noStrike" kern="1200" cap="none" spc="0" normalizeH="0" baseline="0" noProof="0" dirty="0">
              <a:ln>
                <a:noFill/>
              </a:ln>
              <a:solidFill>
                <a:srgbClr val="FF2525"/>
              </a:solidFill>
              <a:effectLst/>
              <a:uLnTx/>
              <a:uFillTx/>
              <a:latin typeface="Calibri Light" panose="020F0302020204030204"/>
              <a:ea typeface="+mn-ea"/>
              <a:cs typeface="+mn-cs"/>
            </a:endParaRPr>
          </a:p>
        </p:txBody>
      </p:sp>
      <p:sp>
        <p:nvSpPr>
          <p:cNvPr id="26" name="TextBox 25">
            <a:extLst>
              <a:ext uri="{FF2B5EF4-FFF2-40B4-BE49-F238E27FC236}">
                <a16:creationId xmlns:a16="http://schemas.microsoft.com/office/drawing/2014/main" id="{C0A48A31-6868-47D7-886C-38D89D1C0054}"/>
              </a:ext>
            </a:extLst>
          </p:cNvPr>
          <p:cNvSpPr txBox="1"/>
          <p:nvPr/>
        </p:nvSpPr>
        <p:spPr>
          <a:xfrm>
            <a:off x="8813501" y="2052733"/>
            <a:ext cx="2743200" cy="369332"/>
          </a:xfrm>
          <a:prstGeom prst="rect">
            <a:avLst/>
          </a:prstGeom>
          <a:solidFill>
            <a:schemeClr val="bg1"/>
          </a:solidFill>
        </p:spPr>
        <p:txBody>
          <a:bodyPr wrap="square" lIns="0" rIns="0" rtlCol="0">
            <a:spAutoFit/>
          </a:bodyPr>
          <a:lstStyle/>
          <a:p>
            <a:pPr lvl="0" algn="ctr">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Low Income</a:t>
            </a:r>
            <a:r>
              <a:rPr lang="en-US" baseline="30000" dirty="0">
                <a:solidFill>
                  <a:srgbClr val="FF2525"/>
                </a:solidFill>
                <a:latin typeface="Calibri Light" panose="020F0302020204030204"/>
              </a:rPr>
              <a:t>1</a:t>
            </a:r>
            <a:r>
              <a:rPr kumimoji="0" lang="en-US" sz="1800" b="0" i="0" u="none" strike="noStrike" kern="1200" cap="none" spc="0" normalizeH="0" baseline="0" noProof="0" dirty="0">
                <a:ln>
                  <a:noFill/>
                </a:ln>
                <a:solidFill>
                  <a:srgbClr val="FF2525"/>
                </a:solidFill>
                <a:effectLst/>
                <a:uLnTx/>
                <a:uFillTx/>
                <a:latin typeface="Calibri Light" panose="020F0302020204030204"/>
                <a:ea typeface="+mn-ea"/>
                <a:cs typeface="+mn-cs"/>
              </a:rPr>
              <a:t> (1/3 population)</a:t>
            </a:r>
          </a:p>
        </p:txBody>
      </p:sp>
      <p:sp>
        <p:nvSpPr>
          <p:cNvPr id="7" name="Rectangle 6">
            <a:extLst>
              <a:ext uri="{FF2B5EF4-FFF2-40B4-BE49-F238E27FC236}">
                <a16:creationId xmlns:a16="http://schemas.microsoft.com/office/drawing/2014/main" id="{0B9DF63F-F584-4897-89E2-3183352015F1}"/>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3F14F2AA-9883-4B33-A635-B4F78E7B9276}"/>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A0288B3-69F6-4789-95CB-463F15BF3663}"/>
              </a:ext>
            </a:extLst>
          </p:cNvPr>
          <p:cNvSpPr txBox="1"/>
          <p:nvPr/>
        </p:nvSpPr>
        <p:spPr>
          <a:xfrm>
            <a:off x="5308646" y="2638425"/>
            <a:ext cx="1387429"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Switch to HDHP</a:t>
            </a:r>
            <a:endPar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27" name="Rectangle 26">
            <a:extLst>
              <a:ext uri="{FF2B5EF4-FFF2-40B4-BE49-F238E27FC236}">
                <a16:creationId xmlns:a16="http://schemas.microsoft.com/office/drawing/2014/main" id="{56D4E3BE-B9F6-4099-9423-8FEDC54A4CA3}"/>
              </a:ext>
            </a:extLst>
          </p:cNvPr>
          <p:cNvSpPr>
            <a:spLocks/>
          </p:cNvSpPr>
          <p:nvPr/>
        </p:nvSpPr>
        <p:spPr>
          <a:xfrm>
            <a:off x="3595647" y="6396335"/>
            <a:ext cx="8596352" cy="461665"/>
          </a:xfrm>
          <a:prstGeom prst="rect">
            <a:avLst/>
          </a:prstGeom>
        </p:spPr>
        <p:txBody>
          <a:bodyPr wrap="square">
            <a:spAutoFit/>
          </a:bodyPr>
          <a:lstStyle/>
          <a:p>
            <a:pPr>
              <a:defRPr/>
            </a:pPr>
            <a:r>
              <a:rPr lang="en-US" sz="1200" b="0" dirty="0">
                <a:solidFill>
                  <a:prstClr val="black"/>
                </a:solidFill>
                <a:latin typeface="Calibri Light" panose="020F0302020204030204"/>
              </a:rPr>
              <a:t>Wharam JF, Zhang F, Eggleston EM, Lu CY, Soumerai S, Ross-Degnan D.</a:t>
            </a:r>
            <a:r>
              <a:rPr lang="en-US" sz="1200" b="0" i="1" dirty="0">
                <a:solidFill>
                  <a:prstClr val="black"/>
                </a:solidFill>
                <a:latin typeface="Calibri Light" panose="020F0302020204030204"/>
              </a:rPr>
              <a:t> JAMA-IM</a:t>
            </a:r>
            <a:r>
              <a:rPr lang="en-US" sz="1200" b="0" dirty="0">
                <a:solidFill>
                  <a:prstClr val="black"/>
                </a:solidFill>
                <a:latin typeface="Calibri Light" panose="020F0302020204030204"/>
              </a:rPr>
              <a:t>. 2017. *p &lt; 0.05. </a:t>
            </a:r>
            <a:r>
              <a:rPr lang="en-US" sz="1200" baseline="30000" dirty="0">
                <a:solidFill>
                  <a:srgbClr val="FF2525"/>
                </a:solidFill>
                <a:latin typeface="Calibri Light" panose="020F0302020204030204"/>
              </a:rPr>
              <a:t>1</a:t>
            </a:r>
            <a:r>
              <a:rPr lang="en-US" sz="1200" dirty="0">
                <a:solidFill>
                  <a:prstClr val="black"/>
                </a:solidFill>
                <a:latin typeface="Calibri Light" panose="020F0302020204030204"/>
              </a:rPr>
              <a:t>High vs low i</a:t>
            </a:r>
            <a:r>
              <a:rPr lang="en-US" sz="1200" b="0" dirty="0">
                <a:solidFill>
                  <a:prstClr val="black"/>
                </a:solidFill>
                <a:latin typeface="Calibri Light" panose="020F0302020204030204"/>
              </a:rPr>
              <a:t>ncome categorization based on residence in census block group with &lt; or &gt; 10% of households below the federal poverty level.</a:t>
            </a:r>
            <a:endParaRPr lang="en-US" sz="1200" b="0" dirty="0">
              <a:solidFill>
                <a:prstClr val="black"/>
              </a:solidFill>
              <a:latin typeface="Calibri" panose="020F0502020204030204"/>
            </a:endParaRPr>
          </a:p>
        </p:txBody>
      </p:sp>
    </p:spTree>
    <p:extLst>
      <p:ext uri="{BB962C8B-B14F-4D97-AF65-F5344CB8AC3E}">
        <p14:creationId xmlns:p14="http://schemas.microsoft.com/office/powerpoint/2010/main" val="2063450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Table 32">
            <a:extLst>
              <a:ext uri="{FF2B5EF4-FFF2-40B4-BE49-F238E27FC236}">
                <a16:creationId xmlns:a16="http://schemas.microsoft.com/office/drawing/2014/main" id="{84D777E2-4FB5-41BB-AA1D-BE70CF056B46}"/>
              </a:ext>
            </a:extLst>
          </p:cNvPr>
          <p:cNvGraphicFramePr>
            <a:graphicFrameLocks noGrp="1"/>
          </p:cNvGraphicFramePr>
          <p:nvPr>
            <p:extLst>
              <p:ext uri="{D42A27DB-BD31-4B8C-83A1-F6EECF244321}">
                <p14:modId xmlns:p14="http://schemas.microsoft.com/office/powerpoint/2010/main" val="2897636716"/>
              </p:ext>
            </p:extLst>
          </p:nvPr>
        </p:nvGraphicFramePr>
        <p:xfrm>
          <a:off x="10163832"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22%*</a:t>
                      </a:r>
                      <a:endParaRPr lang="en-US" sz="2200" b="1"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35" name="Table 34">
            <a:extLst>
              <a:ext uri="{FF2B5EF4-FFF2-40B4-BE49-F238E27FC236}">
                <a16:creationId xmlns:a16="http://schemas.microsoft.com/office/drawing/2014/main" id="{46B64DD5-0665-436B-AC41-043D588EEDF0}"/>
              </a:ext>
            </a:extLst>
          </p:cNvPr>
          <p:cNvGraphicFramePr>
            <a:graphicFrameLocks noGrp="1"/>
          </p:cNvGraphicFramePr>
          <p:nvPr>
            <p:extLst>
              <p:ext uri="{D42A27DB-BD31-4B8C-83A1-F6EECF244321}">
                <p14:modId xmlns:p14="http://schemas.microsoft.com/office/powerpoint/2010/main" val="944099558"/>
              </p:ext>
            </p:extLst>
          </p:nvPr>
        </p:nvGraphicFramePr>
        <p:xfrm>
          <a:off x="5953174"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-7%*</a:t>
                      </a:r>
                      <a:endParaRPr lang="en-US" sz="2200" b="1"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sp>
        <p:nvSpPr>
          <p:cNvPr id="20" name="Rectangle 19">
            <a:extLst>
              <a:ext uri="{FF2B5EF4-FFF2-40B4-BE49-F238E27FC236}">
                <a16:creationId xmlns:a16="http://schemas.microsoft.com/office/drawing/2014/main" id="{F368CE19-1FCD-4FAF-A17D-0A8B0F532B2D}"/>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1" name="Picture 30">
            <a:extLst>
              <a:ext uri="{FF2B5EF4-FFF2-40B4-BE49-F238E27FC236}">
                <a16:creationId xmlns:a16="http://schemas.microsoft.com/office/drawing/2014/main" id="{8A52AC50-D522-4CD2-AA91-101457D0C42E}"/>
              </a:ext>
            </a:extLst>
          </p:cNvPr>
          <p:cNvPicPr>
            <a:picLocks noChangeAspect="1"/>
          </p:cNvPicPr>
          <p:nvPr/>
        </p:nvPicPr>
        <p:blipFill>
          <a:blip r:embed="rId3"/>
          <a:stretch>
            <a:fillRect/>
          </a:stretch>
        </p:blipFill>
        <p:spPr>
          <a:xfrm>
            <a:off x="58103" y="1712995"/>
            <a:ext cx="3474720" cy="3432010"/>
          </a:xfrm>
          <a:prstGeom prst="rect">
            <a:avLst/>
          </a:prstGeom>
        </p:spPr>
      </p:pic>
      <p:pic>
        <p:nvPicPr>
          <p:cNvPr id="7" name="Picture 6"/>
          <p:cNvPicPr>
            <a:picLocks noChangeAspect="1"/>
          </p:cNvPicPr>
          <p:nvPr/>
        </p:nvPicPr>
        <p:blipFill>
          <a:blip r:embed="rId4"/>
          <a:stretch>
            <a:fillRect/>
          </a:stretch>
        </p:blipFill>
        <p:spPr>
          <a:xfrm>
            <a:off x="3782314" y="2099857"/>
            <a:ext cx="3883489" cy="2877676"/>
          </a:xfrm>
          <a:prstGeom prst="rect">
            <a:avLst/>
          </a:prstGeom>
        </p:spPr>
      </p:pic>
      <p:pic>
        <p:nvPicPr>
          <p:cNvPr id="6" name="Picture 5"/>
          <p:cNvPicPr>
            <a:picLocks noChangeAspect="1"/>
          </p:cNvPicPr>
          <p:nvPr/>
        </p:nvPicPr>
        <p:blipFill>
          <a:blip r:embed="rId5"/>
          <a:stretch>
            <a:fillRect/>
          </a:stretch>
        </p:blipFill>
        <p:spPr>
          <a:xfrm>
            <a:off x="7971877" y="2099857"/>
            <a:ext cx="3883489" cy="2877676"/>
          </a:xfrm>
          <a:prstGeom prst="rect">
            <a:avLst/>
          </a:prstGeom>
        </p:spPr>
      </p:pic>
      <p:sp>
        <p:nvSpPr>
          <p:cNvPr id="2" name="Title 1"/>
          <p:cNvSpPr>
            <a:spLocks noGrp="1"/>
          </p:cNvSpPr>
          <p:nvPr>
            <p:ph type="title"/>
          </p:nvPr>
        </p:nvSpPr>
        <p:spPr/>
        <p:txBody>
          <a:bodyPr>
            <a:noAutofit/>
          </a:bodyPr>
          <a:lstStyle/>
          <a:p>
            <a:r>
              <a:rPr lang="en-US" dirty="0"/>
              <a:t>… experience increased complications at the emergency department, …</a:t>
            </a:r>
          </a:p>
        </p:txBody>
      </p:sp>
      <p:sp>
        <p:nvSpPr>
          <p:cNvPr id="21" name="TextBox 20"/>
          <p:cNvSpPr txBox="1"/>
          <p:nvPr/>
        </p:nvSpPr>
        <p:spPr>
          <a:xfrm>
            <a:off x="6444894" y="3831223"/>
            <a:ext cx="885534"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0000"/>
                </a:solidFill>
                <a:effectLst/>
                <a:uLnTx/>
                <a:uFillTx/>
                <a:latin typeface="Calibri Light" panose="020F0302020204030204"/>
                <a:ea typeface="+mn-ea"/>
                <a:cs typeface="+mn-cs"/>
              </a:rPr>
              <a:t>HDHP</a:t>
            </a:r>
          </a:p>
        </p:txBody>
      </p:sp>
      <p:sp>
        <p:nvSpPr>
          <p:cNvPr id="22" name="TextBox 21"/>
          <p:cNvSpPr txBox="1"/>
          <p:nvPr/>
        </p:nvSpPr>
        <p:spPr>
          <a:xfrm>
            <a:off x="6080579" y="3238411"/>
            <a:ext cx="1137914"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B050"/>
                </a:solidFill>
                <a:effectLst/>
                <a:uLnTx/>
                <a:uFillTx/>
                <a:latin typeface="Calibri Light" panose="020F0302020204030204"/>
                <a:ea typeface="+mn-ea"/>
                <a:cs typeface="+mn-cs"/>
              </a:rPr>
              <a:t>Control</a:t>
            </a:r>
          </a:p>
        </p:txBody>
      </p:sp>
      <p:graphicFrame>
        <p:nvGraphicFramePr>
          <p:cNvPr id="24" name="Table 23"/>
          <p:cNvGraphicFramePr>
            <a:graphicFrameLocks noGrp="1" noChangeAspect="1"/>
          </p:cNvGraphicFramePr>
          <p:nvPr/>
        </p:nvGraphicFramePr>
        <p:xfrm>
          <a:off x="3562354" y="5169615"/>
          <a:ext cx="2390820" cy="672525"/>
        </p:xfrm>
        <a:graphic>
          <a:graphicData uri="http://schemas.openxmlformats.org/drawingml/2006/table">
            <a:tbl>
              <a:tblPr>
                <a:tableStyleId>{5C22544A-7EE6-4342-B048-85BDC9FD1C3A}</a:tableStyleId>
              </a:tblPr>
              <a:tblGrid>
                <a:gridCol w="2390820">
                  <a:extLst>
                    <a:ext uri="{9D8B030D-6E8A-4147-A177-3AD203B41FA5}">
                      <a16:colId xmlns:a16="http://schemas.microsoft.com/office/drawing/2014/main" val="259602316"/>
                    </a:ext>
                  </a:extLst>
                </a:gridCol>
              </a:tblGrid>
              <a:tr h="672525">
                <a:tc>
                  <a:txBody>
                    <a:bodyPr/>
                    <a:lstStyle/>
                    <a:p>
                      <a:pPr algn="ctr" fontAlgn="b"/>
                      <a:r>
                        <a:rPr lang="en-US" sz="2200" u="none" strike="noStrike" dirty="0">
                          <a:effectLst/>
                          <a:latin typeface="+mj-lt"/>
                        </a:rPr>
                        <a:t>Relative Annual ∆:</a:t>
                      </a:r>
                    </a:p>
                  </a:txBody>
                  <a:tcPr marL="3810" marR="3810" marT="381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1911799"/>
                  </a:ext>
                </a:extLst>
              </a:tr>
            </a:tbl>
          </a:graphicData>
        </a:graphic>
      </p:graphicFrame>
      <p:sp>
        <p:nvSpPr>
          <p:cNvPr id="12" name="TextBox 11">
            <a:extLst>
              <a:ext uri="{FF2B5EF4-FFF2-40B4-BE49-F238E27FC236}">
                <a16:creationId xmlns:a16="http://schemas.microsoft.com/office/drawing/2014/main" id="{2ED5BA23-A269-452A-A139-31F91F77D274}"/>
              </a:ext>
            </a:extLst>
          </p:cNvPr>
          <p:cNvSpPr txBox="1"/>
          <p:nvPr/>
        </p:nvSpPr>
        <p:spPr>
          <a:xfrm>
            <a:off x="4537857"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13" name="TextBox 12">
            <a:extLst>
              <a:ext uri="{FF2B5EF4-FFF2-40B4-BE49-F238E27FC236}">
                <a16:creationId xmlns:a16="http://schemas.microsoft.com/office/drawing/2014/main" id="{EE5446A5-E5BC-489B-93F2-4DA0C7CEACAB}"/>
              </a:ext>
            </a:extLst>
          </p:cNvPr>
          <p:cNvSpPr txBox="1"/>
          <p:nvPr/>
        </p:nvSpPr>
        <p:spPr>
          <a:xfrm>
            <a:off x="5478378"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14" name="TextBox 13">
            <a:extLst>
              <a:ext uri="{FF2B5EF4-FFF2-40B4-BE49-F238E27FC236}">
                <a16:creationId xmlns:a16="http://schemas.microsoft.com/office/drawing/2014/main" id="{377B1581-6996-4A5A-B9DF-5CD69DAE0681}"/>
              </a:ext>
            </a:extLst>
          </p:cNvPr>
          <p:cNvSpPr txBox="1"/>
          <p:nvPr/>
        </p:nvSpPr>
        <p:spPr>
          <a:xfrm>
            <a:off x="6418898"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2</a:t>
            </a:r>
          </a:p>
        </p:txBody>
      </p:sp>
      <p:sp>
        <p:nvSpPr>
          <p:cNvPr id="15" name="TextBox 14">
            <a:extLst>
              <a:ext uri="{FF2B5EF4-FFF2-40B4-BE49-F238E27FC236}">
                <a16:creationId xmlns:a16="http://schemas.microsoft.com/office/drawing/2014/main" id="{7870997A-434E-4E88-B0EE-6019AF759B86}"/>
              </a:ext>
            </a:extLst>
          </p:cNvPr>
          <p:cNvSpPr txBox="1"/>
          <p:nvPr/>
        </p:nvSpPr>
        <p:spPr>
          <a:xfrm>
            <a:off x="8731269"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16" name="TextBox 15">
            <a:extLst>
              <a:ext uri="{FF2B5EF4-FFF2-40B4-BE49-F238E27FC236}">
                <a16:creationId xmlns:a16="http://schemas.microsoft.com/office/drawing/2014/main" id="{0685D841-6F7B-4FCC-BF6A-08CE0E77BA3A}"/>
              </a:ext>
            </a:extLst>
          </p:cNvPr>
          <p:cNvSpPr txBox="1"/>
          <p:nvPr/>
        </p:nvSpPr>
        <p:spPr>
          <a:xfrm>
            <a:off x="9671790"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19" name="TextBox 18">
            <a:extLst>
              <a:ext uri="{FF2B5EF4-FFF2-40B4-BE49-F238E27FC236}">
                <a16:creationId xmlns:a16="http://schemas.microsoft.com/office/drawing/2014/main" id="{1ABD153A-E152-48AE-BA08-AAC5C7D4E157}"/>
              </a:ext>
            </a:extLst>
          </p:cNvPr>
          <p:cNvSpPr txBox="1"/>
          <p:nvPr/>
        </p:nvSpPr>
        <p:spPr>
          <a:xfrm>
            <a:off x="10612310" y="4731812"/>
            <a:ext cx="914400" cy="307777"/>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2</a:t>
            </a:r>
          </a:p>
        </p:txBody>
      </p:sp>
      <p:sp>
        <p:nvSpPr>
          <p:cNvPr id="26" name="Rectangle 25">
            <a:extLst>
              <a:ext uri="{FF2B5EF4-FFF2-40B4-BE49-F238E27FC236}">
                <a16:creationId xmlns:a16="http://schemas.microsoft.com/office/drawing/2014/main" id="{880BAA55-DCC5-4C5D-BC85-C4579813C593}"/>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071B4B19-04E3-43AB-BF14-19C67D08C5AC}"/>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60A425D9-0BD7-4552-B30C-6258AA839123}"/>
              </a:ext>
            </a:extLst>
          </p:cNvPr>
          <p:cNvSpPr txBox="1"/>
          <p:nvPr/>
        </p:nvSpPr>
        <p:spPr>
          <a:xfrm>
            <a:off x="5308646" y="2638425"/>
            <a:ext cx="1387429"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Switch to HDHP</a:t>
            </a:r>
            <a:endPar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25" name="Rectangle 24">
            <a:extLst>
              <a:ext uri="{FF2B5EF4-FFF2-40B4-BE49-F238E27FC236}">
                <a16:creationId xmlns:a16="http://schemas.microsoft.com/office/drawing/2014/main" id="{713B28DD-CCF8-422A-BE9A-66844506620E}"/>
              </a:ext>
            </a:extLst>
          </p:cNvPr>
          <p:cNvSpPr>
            <a:spLocks/>
          </p:cNvSpPr>
          <p:nvPr/>
        </p:nvSpPr>
        <p:spPr>
          <a:xfrm>
            <a:off x="3595647" y="6396335"/>
            <a:ext cx="8596352" cy="461665"/>
          </a:xfrm>
          <a:prstGeom prst="rect">
            <a:avLst/>
          </a:prstGeom>
        </p:spPr>
        <p:txBody>
          <a:bodyPr wrap="square">
            <a:spAutoFit/>
          </a:bodyPr>
          <a:lstStyle/>
          <a:p>
            <a:pPr>
              <a:defRPr/>
            </a:pPr>
            <a:r>
              <a:rPr lang="en-US" sz="1200" b="0" dirty="0">
                <a:solidFill>
                  <a:prstClr val="black"/>
                </a:solidFill>
                <a:latin typeface="Calibri Light" panose="020F0302020204030204"/>
              </a:rPr>
              <a:t>Wharam JF, Zhang F, Eggleston EM, Lu CY, Soumerai S, Ross-Degnan D.</a:t>
            </a:r>
            <a:r>
              <a:rPr lang="en-US" sz="1200" b="0" i="1" dirty="0">
                <a:solidFill>
                  <a:prstClr val="black"/>
                </a:solidFill>
                <a:latin typeface="Calibri Light" panose="020F0302020204030204"/>
              </a:rPr>
              <a:t> JAMA-IM</a:t>
            </a:r>
            <a:r>
              <a:rPr lang="en-US" sz="1200" b="0" dirty="0">
                <a:solidFill>
                  <a:prstClr val="black"/>
                </a:solidFill>
                <a:latin typeface="Calibri Light" panose="020F0302020204030204"/>
              </a:rPr>
              <a:t>. 2017. *p &lt; </a:t>
            </a:r>
            <a:r>
              <a:rPr lang="en-US" sz="1200" dirty="0">
                <a:solidFill>
                  <a:prstClr val="black"/>
                </a:solidFill>
                <a:latin typeface="Calibri Light" panose="020F0302020204030204"/>
              </a:rPr>
              <a:t>0.05. </a:t>
            </a:r>
            <a:r>
              <a:rPr lang="en-US" sz="1200" baseline="30000" dirty="0">
                <a:solidFill>
                  <a:srgbClr val="FF2525"/>
                </a:solidFill>
                <a:latin typeface="Calibri Light" panose="020F0302020204030204"/>
              </a:rPr>
              <a:t>1</a:t>
            </a:r>
            <a:r>
              <a:rPr lang="en-US" sz="1200" dirty="0">
                <a:solidFill>
                  <a:prstClr val="black"/>
                </a:solidFill>
                <a:latin typeface="Calibri Light" panose="020F0302020204030204"/>
              </a:rPr>
              <a:t>High vs low income categorization based on residence in census block group with &lt; or &gt; 10% of households below the federal poverty level. </a:t>
            </a:r>
            <a:endParaRPr lang="en-US" sz="1200" b="0" dirty="0">
              <a:solidFill>
                <a:prstClr val="black"/>
              </a:solidFill>
              <a:latin typeface="Calibri" panose="020F0502020204030204"/>
            </a:endParaRPr>
          </a:p>
        </p:txBody>
      </p:sp>
      <p:sp>
        <p:nvSpPr>
          <p:cNvPr id="27" name="TextBox 26">
            <a:extLst>
              <a:ext uri="{FF2B5EF4-FFF2-40B4-BE49-F238E27FC236}">
                <a16:creationId xmlns:a16="http://schemas.microsoft.com/office/drawing/2014/main" id="{0DA415EF-7A02-449C-90F8-84CA100C9814}"/>
              </a:ext>
            </a:extLst>
          </p:cNvPr>
          <p:cNvSpPr txBox="1"/>
          <p:nvPr/>
        </p:nvSpPr>
        <p:spPr>
          <a:xfrm>
            <a:off x="4547235" y="2052733"/>
            <a:ext cx="2743200"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High Income</a:t>
            </a:r>
            <a:r>
              <a:rPr kumimoji="0" lang="en-US" sz="1800" b="0" i="0" u="none" strike="noStrike" kern="1200" cap="none" spc="0" normalizeH="0" baseline="30000" noProof="0" dirty="0">
                <a:ln>
                  <a:noFill/>
                </a:ln>
                <a:solidFill>
                  <a:srgbClr val="FF2525"/>
                </a:solidFill>
                <a:effectLst/>
                <a:uLnTx/>
                <a:uFillTx/>
                <a:latin typeface="Calibri Light" panose="020F0302020204030204"/>
                <a:ea typeface="+mn-ea"/>
                <a:cs typeface="+mn-cs"/>
              </a:rPr>
              <a:t>1</a:t>
            </a:r>
            <a:endParaRPr kumimoji="0" lang="en-US" sz="1800" b="0" i="0" u="none" strike="noStrike" kern="1200" cap="none" spc="0" normalizeH="0" baseline="0" noProof="0" dirty="0">
              <a:ln>
                <a:noFill/>
              </a:ln>
              <a:solidFill>
                <a:srgbClr val="FF2525"/>
              </a:solidFill>
              <a:effectLst/>
              <a:uLnTx/>
              <a:uFillTx/>
              <a:latin typeface="Calibri Light" panose="020F0302020204030204"/>
              <a:ea typeface="+mn-ea"/>
              <a:cs typeface="+mn-cs"/>
            </a:endParaRPr>
          </a:p>
        </p:txBody>
      </p:sp>
      <p:sp>
        <p:nvSpPr>
          <p:cNvPr id="28" name="TextBox 27">
            <a:extLst>
              <a:ext uri="{FF2B5EF4-FFF2-40B4-BE49-F238E27FC236}">
                <a16:creationId xmlns:a16="http://schemas.microsoft.com/office/drawing/2014/main" id="{D1BCBB79-5D26-4D53-99C9-E1694C8CFCC4}"/>
              </a:ext>
            </a:extLst>
          </p:cNvPr>
          <p:cNvSpPr txBox="1"/>
          <p:nvPr/>
        </p:nvSpPr>
        <p:spPr>
          <a:xfrm>
            <a:off x="8813501" y="2052733"/>
            <a:ext cx="2743200" cy="369332"/>
          </a:xfrm>
          <a:prstGeom prst="rect">
            <a:avLst/>
          </a:prstGeom>
          <a:solidFill>
            <a:schemeClr val="bg1"/>
          </a:solidFill>
        </p:spPr>
        <p:txBody>
          <a:bodyPr wrap="square" rtlCol="0">
            <a:spAutoFit/>
          </a:bodyPr>
          <a:lstStyle/>
          <a:p>
            <a:pPr lvl="0" algn="ctr">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Low Income</a:t>
            </a:r>
            <a:r>
              <a:rPr lang="en-US" baseline="30000" dirty="0">
                <a:solidFill>
                  <a:srgbClr val="FF2525"/>
                </a:solidFill>
                <a:latin typeface="Calibri Light" panose="020F0302020204030204"/>
              </a:rPr>
              <a:t>1</a:t>
            </a:r>
            <a:endPar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endParaRPr>
          </a:p>
        </p:txBody>
      </p:sp>
    </p:spTree>
    <p:extLst>
      <p:ext uri="{BB962C8B-B14F-4D97-AF65-F5344CB8AC3E}">
        <p14:creationId xmlns:p14="http://schemas.microsoft.com/office/powerpoint/2010/main" val="3077475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7BB803F-C6FB-4078-8280-BAE02DACF2FA}"/>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7" name="Picture 26">
            <a:extLst>
              <a:ext uri="{FF2B5EF4-FFF2-40B4-BE49-F238E27FC236}">
                <a16:creationId xmlns:a16="http://schemas.microsoft.com/office/drawing/2014/main" id="{4E8196F3-B673-4320-98EB-1283E5D72505}"/>
              </a:ext>
            </a:extLst>
          </p:cNvPr>
          <p:cNvPicPr>
            <a:picLocks noChangeAspect="1"/>
          </p:cNvPicPr>
          <p:nvPr/>
        </p:nvPicPr>
        <p:blipFill>
          <a:blip r:embed="rId2"/>
          <a:stretch>
            <a:fillRect/>
          </a:stretch>
        </p:blipFill>
        <p:spPr>
          <a:xfrm>
            <a:off x="58103" y="1712995"/>
            <a:ext cx="3474720" cy="3432010"/>
          </a:xfrm>
          <a:prstGeom prst="rect">
            <a:avLst/>
          </a:prstGeom>
        </p:spPr>
      </p:pic>
      <p:pic>
        <p:nvPicPr>
          <p:cNvPr id="4" name="Picture 3">
            <a:extLst>
              <a:ext uri="{FF2B5EF4-FFF2-40B4-BE49-F238E27FC236}">
                <a16:creationId xmlns:a16="http://schemas.microsoft.com/office/drawing/2014/main" id="{304822D0-3FA4-4BE4-9773-98DC416873B5}"/>
              </a:ext>
            </a:extLst>
          </p:cNvPr>
          <p:cNvPicPr>
            <a:picLocks noChangeAspect="1"/>
          </p:cNvPicPr>
          <p:nvPr/>
        </p:nvPicPr>
        <p:blipFill>
          <a:blip r:embed="rId3"/>
          <a:stretch>
            <a:fillRect/>
          </a:stretch>
        </p:blipFill>
        <p:spPr>
          <a:xfrm>
            <a:off x="7830800" y="2347261"/>
            <a:ext cx="4028631" cy="2691197"/>
          </a:xfrm>
          <a:prstGeom prst="rect">
            <a:avLst/>
          </a:prstGeom>
        </p:spPr>
      </p:pic>
      <p:pic>
        <p:nvPicPr>
          <p:cNvPr id="3" name="Picture 2">
            <a:extLst>
              <a:ext uri="{FF2B5EF4-FFF2-40B4-BE49-F238E27FC236}">
                <a16:creationId xmlns:a16="http://schemas.microsoft.com/office/drawing/2014/main" id="{8676A7DA-BC4D-4E86-88A9-21BD646468E4}"/>
              </a:ext>
            </a:extLst>
          </p:cNvPr>
          <p:cNvPicPr>
            <a:picLocks noChangeAspect="1"/>
          </p:cNvPicPr>
          <p:nvPr/>
        </p:nvPicPr>
        <p:blipFill>
          <a:blip r:embed="rId4"/>
          <a:stretch>
            <a:fillRect/>
          </a:stretch>
        </p:blipFill>
        <p:spPr>
          <a:xfrm>
            <a:off x="3653392" y="2347169"/>
            <a:ext cx="4028631" cy="2691196"/>
          </a:xfrm>
          <a:prstGeom prst="rect">
            <a:avLst/>
          </a:prstGeom>
        </p:spPr>
      </p:pic>
      <p:sp>
        <p:nvSpPr>
          <p:cNvPr id="2" name="Title 1"/>
          <p:cNvSpPr>
            <a:spLocks noGrp="1"/>
          </p:cNvSpPr>
          <p:nvPr>
            <p:ph type="title"/>
          </p:nvPr>
        </p:nvSpPr>
        <p:spPr/>
        <p:txBody>
          <a:bodyPr>
            <a:normAutofit/>
          </a:bodyPr>
          <a:lstStyle/>
          <a:p>
            <a:r>
              <a:rPr lang="en-US" dirty="0"/>
              <a:t>… and more high-severity hospitalization days.</a:t>
            </a:r>
          </a:p>
        </p:txBody>
      </p:sp>
      <p:sp>
        <p:nvSpPr>
          <p:cNvPr id="12" name="TextBox 11">
            <a:extLst>
              <a:ext uri="{FF2B5EF4-FFF2-40B4-BE49-F238E27FC236}">
                <a16:creationId xmlns:a16="http://schemas.microsoft.com/office/drawing/2014/main" id="{3E27E9A8-535E-4F30-8EF2-D58E3D186113}"/>
              </a:ext>
            </a:extLst>
          </p:cNvPr>
          <p:cNvSpPr txBox="1"/>
          <p:nvPr/>
        </p:nvSpPr>
        <p:spPr>
          <a:xfrm>
            <a:off x="4501447" y="4731564"/>
            <a:ext cx="1423658" cy="347472"/>
          </a:xfrm>
          <a:prstGeom prst="rect">
            <a:avLst/>
          </a:prstGeom>
          <a:solidFill>
            <a:schemeClr val="bg1"/>
          </a:solidFill>
        </p:spPr>
        <p:txBody>
          <a:bodyPr wrap="non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13" name="TextBox 12">
            <a:extLst>
              <a:ext uri="{FF2B5EF4-FFF2-40B4-BE49-F238E27FC236}">
                <a16:creationId xmlns:a16="http://schemas.microsoft.com/office/drawing/2014/main" id="{1E262C86-BCD5-4EF6-B8EC-42871DCCE102}"/>
              </a:ext>
            </a:extLst>
          </p:cNvPr>
          <p:cNvSpPr txBox="1"/>
          <p:nvPr/>
        </p:nvSpPr>
        <p:spPr>
          <a:xfrm>
            <a:off x="5987343" y="4730659"/>
            <a:ext cx="1373296" cy="349282"/>
          </a:xfrm>
          <a:prstGeom prst="rect">
            <a:avLst/>
          </a:prstGeom>
          <a:solidFill>
            <a:schemeClr val="bg1"/>
          </a:solidFill>
        </p:spPr>
        <p:txBody>
          <a:bodyPr wrap="non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14" name="TextBox 13">
            <a:extLst>
              <a:ext uri="{FF2B5EF4-FFF2-40B4-BE49-F238E27FC236}">
                <a16:creationId xmlns:a16="http://schemas.microsoft.com/office/drawing/2014/main" id="{6B2B0EE6-5360-4C3A-A401-5710BA1E1C30}"/>
              </a:ext>
            </a:extLst>
          </p:cNvPr>
          <p:cNvSpPr txBox="1"/>
          <p:nvPr/>
        </p:nvSpPr>
        <p:spPr>
          <a:xfrm>
            <a:off x="8787146" y="4731656"/>
            <a:ext cx="1423658" cy="347472"/>
          </a:xfrm>
          <a:prstGeom prst="rect">
            <a:avLst/>
          </a:prstGeom>
          <a:solidFill>
            <a:schemeClr val="bg1"/>
          </a:solidFill>
        </p:spPr>
        <p:txBody>
          <a:bodyPr wrap="non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Baseline</a:t>
            </a:r>
          </a:p>
        </p:txBody>
      </p:sp>
      <p:sp>
        <p:nvSpPr>
          <p:cNvPr id="17" name="TextBox 16">
            <a:extLst>
              <a:ext uri="{FF2B5EF4-FFF2-40B4-BE49-F238E27FC236}">
                <a16:creationId xmlns:a16="http://schemas.microsoft.com/office/drawing/2014/main" id="{8AFDB625-64B1-4546-8A55-15F0136365D4}"/>
              </a:ext>
            </a:extLst>
          </p:cNvPr>
          <p:cNvSpPr txBox="1"/>
          <p:nvPr/>
        </p:nvSpPr>
        <p:spPr>
          <a:xfrm>
            <a:off x="10273042" y="4730751"/>
            <a:ext cx="1373296" cy="349282"/>
          </a:xfrm>
          <a:prstGeom prst="rect">
            <a:avLst/>
          </a:prstGeom>
          <a:solidFill>
            <a:schemeClr val="bg1"/>
          </a:solidFill>
        </p:spPr>
        <p:txBody>
          <a:bodyPr wrap="non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Year 1</a:t>
            </a:r>
          </a:p>
        </p:txBody>
      </p:sp>
      <p:sp>
        <p:nvSpPr>
          <p:cNvPr id="18" name="Rectangle 17">
            <a:extLst>
              <a:ext uri="{FF2B5EF4-FFF2-40B4-BE49-F238E27FC236}">
                <a16:creationId xmlns:a16="http://schemas.microsoft.com/office/drawing/2014/main" id="{612307E3-1685-4CCF-A2E5-02F7B2D9E3A0}"/>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EDE60D42-1FB9-4063-877D-03C6BC0DAA46}"/>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28" name="Table 27">
            <a:extLst>
              <a:ext uri="{FF2B5EF4-FFF2-40B4-BE49-F238E27FC236}">
                <a16:creationId xmlns:a16="http://schemas.microsoft.com/office/drawing/2014/main" id="{25471B0D-DD10-4AE9-8410-166EE07DC2D9}"/>
              </a:ext>
            </a:extLst>
          </p:cNvPr>
          <p:cNvGraphicFramePr>
            <a:graphicFrameLocks noGrp="1"/>
          </p:cNvGraphicFramePr>
          <p:nvPr>
            <p:extLst>
              <p:ext uri="{D42A27DB-BD31-4B8C-83A1-F6EECF244321}">
                <p14:modId xmlns:p14="http://schemas.microsoft.com/office/powerpoint/2010/main" val="4123632455"/>
              </p:ext>
            </p:extLst>
          </p:nvPr>
        </p:nvGraphicFramePr>
        <p:xfrm>
          <a:off x="10163832"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27%*</a:t>
                      </a:r>
                      <a:endParaRPr lang="en-US" sz="2200" b="1"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29" name="Table 28">
            <a:extLst>
              <a:ext uri="{FF2B5EF4-FFF2-40B4-BE49-F238E27FC236}">
                <a16:creationId xmlns:a16="http://schemas.microsoft.com/office/drawing/2014/main" id="{35DCFAA1-868B-4797-BCC5-AC2DE4A462F5}"/>
              </a:ext>
            </a:extLst>
          </p:cNvPr>
          <p:cNvGraphicFramePr>
            <a:graphicFrameLocks noGrp="1"/>
          </p:cNvGraphicFramePr>
          <p:nvPr>
            <p:extLst>
              <p:ext uri="{D42A27DB-BD31-4B8C-83A1-F6EECF244321}">
                <p14:modId xmlns:p14="http://schemas.microsoft.com/office/powerpoint/2010/main" val="1556346132"/>
              </p:ext>
            </p:extLst>
          </p:nvPr>
        </p:nvGraphicFramePr>
        <p:xfrm>
          <a:off x="5953174"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0" dirty="0">
                          <a:solidFill>
                            <a:srgbClr val="000000"/>
                          </a:solidFill>
                          <a:effectLst/>
                          <a:latin typeface="+mj-lt"/>
                          <a:ea typeface="Times New Roman" panose="02020603050405020304" pitchFamily="18" charset="0"/>
                          <a:cs typeface="Times New Roman" panose="02020603050405020304" pitchFamily="18" charset="0"/>
                        </a:rPr>
                        <a:t>4%</a:t>
                      </a:r>
                      <a:endParaRPr lang="en-US" sz="2200" b="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30" name="Table 29">
            <a:extLst>
              <a:ext uri="{FF2B5EF4-FFF2-40B4-BE49-F238E27FC236}">
                <a16:creationId xmlns:a16="http://schemas.microsoft.com/office/drawing/2014/main" id="{9774D626-CBFE-434E-A910-4480457E557B}"/>
              </a:ext>
            </a:extLst>
          </p:cNvPr>
          <p:cNvGraphicFramePr>
            <a:graphicFrameLocks noGrp="1" noChangeAspect="1"/>
          </p:cNvGraphicFramePr>
          <p:nvPr/>
        </p:nvGraphicFramePr>
        <p:xfrm>
          <a:off x="3562354" y="5169615"/>
          <a:ext cx="2390820" cy="672525"/>
        </p:xfrm>
        <a:graphic>
          <a:graphicData uri="http://schemas.openxmlformats.org/drawingml/2006/table">
            <a:tbl>
              <a:tblPr>
                <a:tableStyleId>{5C22544A-7EE6-4342-B048-85BDC9FD1C3A}</a:tableStyleId>
              </a:tblPr>
              <a:tblGrid>
                <a:gridCol w="2390820">
                  <a:extLst>
                    <a:ext uri="{9D8B030D-6E8A-4147-A177-3AD203B41FA5}">
                      <a16:colId xmlns:a16="http://schemas.microsoft.com/office/drawing/2014/main" val="259602316"/>
                    </a:ext>
                  </a:extLst>
                </a:gridCol>
              </a:tblGrid>
              <a:tr h="672525">
                <a:tc>
                  <a:txBody>
                    <a:bodyPr/>
                    <a:lstStyle/>
                    <a:p>
                      <a:pPr algn="ctr" fontAlgn="b"/>
                      <a:r>
                        <a:rPr lang="en-US" sz="2200" u="none" strike="noStrike" dirty="0">
                          <a:effectLst/>
                          <a:latin typeface="+mj-lt"/>
                        </a:rPr>
                        <a:t>Relative Annual ∆:</a:t>
                      </a:r>
                    </a:p>
                  </a:txBody>
                  <a:tcPr marL="3810" marR="3810" marT="381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1911799"/>
                  </a:ext>
                </a:extLst>
              </a:tr>
            </a:tbl>
          </a:graphicData>
        </a:graphic>
      </p:graphicFrame>
      <p:sp>
        <p:nvSpPr>
          <p:cNvPr id="33" name="Rectangle 32">
            <a:extLst>
              <a:ext uri="{FF2B5EF4-FFF2-40B4-BE49-F238E27FC236}">
                <a16:creationId xmlns:a16="http://schemas.microsoft.com/office/drawing/2014/main" id="{C1DFF8F3-E8B0-49DC-A832-E8BC69E7F50B}"/>
              </a:ext>
            </a:extLst>
          </p:cNvPr>
          <p:cNvSpPr/>
          <p:nvPr/>
        </p:nvSpPr>
        <p:spPr>
          <a:xfrm>
            <a:off x="3571875" y="6400800"/>
            <a:ext cx="8620124" cy="457200"/>
          </a:xfrm>
          <a:prstGeom prst="rect">
            <a:avLst/>
          </a:prstGeom>
        </p:spPr>
        <p:txBody>
          <a:bodyPr wrap="square">
            <a:noAutofit/>
          </a:bodyPr>
          <a:lstStyle/>
          <a:p>
            <a:pPr lvl="0">
              <a:defRPr/>
            </a:pPr>
            <a:r>
              <a:rPr lang="en-US" sz="1200" dirty="0">
                <a:solidFill>
                  <a:prstClr val="black"/>
                </a:solidFill>
                <a:latin typeface="Calibri Light" panose="020F0302020204030204"/>
              </a:rPr>
              <a:t>Wharam JF, Zhang F, Eggleston EM, Lu CY, Soumerai SB, Ross-Degnan D.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Diabetes Care</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2018. </a:t>
            </a:r>
            <a:r>
              <a:rPr lang="en-US" sz="1200" dirty="0">
                <a:solidFill>
                  <a:prstClr val="black"/>
                </a:solidFill>
                <a:latin typeface="Calibri Light" panose="020F0302020204030204"/>
              </a:rPr>
              <a:t>*p &lt; 0.05. </a:t>
            </a:r>
            <a:r>
              <a:rPr lang="en-US" sz="1200" baseline="30000" dirty="0">
                <a:solidFill>
                  <a:srgbClr val="FF2525"/>
                </a:solidFill>
                <a:latin typeface="Calibri Light" panose="020F0302020204030204"/>
              </a:rPr>
              <a:t>1</a:t>
            </a:r>
            <a:r>
              <a:rPr lang="en-US" sz="1200" dirty="0">
                <a:solidFill>
                  <a:prstClr val="black"/>
                </a:solidFill>
                <a:latin typeface="Calibri Light" panose="020F0302020204030204"/>
              </a:rPr>
              <a:t>High vs low income categorization based on residence in census block group with &lt; or &gt; 10% of households below the federal poverty level. </a:t>
            </a:r>
            <a:endParaRPr kumimoji="0" lang="en-US"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7E4FED3E-459E-4875-A431-BA9A956745A0}"/>
              </a:ext>
            </a:extLst>
          </p:cNvPr>
          <p:cNvSpPr txBox="1"/>
          <p:nvPr/>
        </p:nvSpPr>
        <p:spPr>
          <a:xfrm>
            <a:off x="4547235" y="2052733"/>
            <a:ext cx="2743200"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Overall</a:t>
            </a:r>
          </a:p>
        </p:txBody>
      </p:sp>
      <p:sp>
        <p:nvSpPr>
          <p:cNvPr id="35" name="TextBox 34">
            <a:extLst>
              <a:ext uri="{FF2B5EF4-FFF2-40B4-BE49-F238E27FC236}">
                <a16:creationId xmlns:a16="http://schemas.microsoft.com/office/drawing/2014/main" id="{B01E00DB-6B00-497C-B661-73DB0CA9CF7E}"/>
              </a:ext>
            </a:extLst>
          </p:cNvPr>
          <p:cNvSpPr txBox="1"/>
          <p:nvPr/>
        </p:nvSpPr>
        <p:spPr>
          <a:xfrm>
            <a:off x="8813501" y="2052733"/>
            <a:ext cx="2743200" cy="369332"/>
          </a:xfrm>
          <a:prstGeom prst="rect">
            <a:avLst/>
          </a:prstGeom>
          <a:solidFill>
            <a:schemeClr val="bg1"/>
          </a:solidFill>
        </p:spPr>
        <p:txBody>
          <a:bodyPr wrap="square" rtlCol="0">
            <a:spAutoFit/>
          </a:bodyPr>
          <a:lstStyle/>
          <a:p>
            <a:pPr lvl="0" algn="ctr">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Low Income</a:t>
            </a:r>
            <a:r>
              <a:rPr lang="en-US" baseline="30000" dirty="0">
                <a:solidFill>
                  <a:srgbClr val="FF2525"/>
                </a:solidFill>
                <a:latin typeface="Calibri Light" panose="020F0302020204030204"/>
              </a:rPr>
              <a:t>1</a:t>
            </a:r>
            <a:endPar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endParaRPr>
          </a:p>
        </p:txBody>
      </p:sp>
    </p:spTree>
    <p:extLst>
      <p:ext uri="{BB962C8B-B14F-4D97-AF65-F5344CB8AC3E}">
        <p14:creationId xmlns:p14="http://schemas.microsoft.com/office/powerpoint/2010/main" val="1565463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9E7725E5-1CD1-4C43-9B62-B18A09CFBFC6}"/>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5" name="Picture 24">
            <a:extLst>
              <a:ext uri="{FF2B5EF4-FFF2-40B4-BE49-F238E27FC236}">
                <a16:creationId xmlns:a16="http://schemas.microsoft.com/office/drawing/2014/main" id="{4E51FEEE-F895-4B58-9F89-C51E2A974D20}"/>
              </a:ext>
            </a:extLst>
          </p:cNvPr>
          <p:cNvPicPr>
            <a:picLocks noChangeAspect="1"/>
          </p:cNvPicPr>
          <p:nvPr/>
        </p:nvPicPr>
        <p:blipFill>
          <a:blip r:embed="rId2"/>
          <a:stretch>
            <a:fillRect/>
          </a:stretch>
        </p:blipFill>
        <p:spPr>
          <a:xfrm>
            <a:off x="58103" y="1712995"/>
            <a:ext cx="3474720" cy="3432010"/>
          </a:xfrm>
          <a:prstGeom prst="rect">
            <a:avLst/>
          </a:prstGeom>
        </p:spPr>
      </p:pic>
      <p:pic>
        <p:nvPicPr>
          <p:cNvPr id="9" name="Picture 8">
            <a:extLst>
              <a:ext uri="{FF2B5EF4-FFF2-40B4-BE49-F238E27FC236}">
                <a16:creationId xmlns:a16="http://schemas.microsoft.com/office/drawing/2014/main" id="{CCCDB58C-325F-4124-887A-A9E999E03738}"/>
              </a:ext>
            </a:extLst>
          </p:cNvPr>
          <p:cNvPicPr>
            <a:picLocks noChangeAspect="1"/>
          </p:cNvPicPr>
          <p:nvPr/>
        </p:nvPicPr>
        <p:blipFill>
          <a:blip r:embed="rId3"/>
          <a:stretch>
            <a:fillRect/>
          </a:stretch>
        </p:blipFill>
        <p:spPr>
          <a:xfrm>
            <a:off x="9116530" y="2258695"/>
            <a:ext cx="3017520" cy="2627019"/>
          </a:xfrm>
          <a:prstGeom prst="rect">
            <a:avLst/>
          </a:prstGeom>
        </p:spPr>
      </p:pic>
      <p:graphicFrame>
        <p:nvGraphicFramePr>
          <p:cNvPr id="14" name="Table 13">
            <a:extLst>
              <a:ext uri="{FF2B5EF4-FFF2-40B4-BE49-F238E27FC236}">
                <a16:creationId xmlns:a16="http://schemas.microsoft.com/office/drawing/2014/main" id="{D038A666-C095-4B0C-BA47-6F18AD4C419A}"/>
              </a:ext>
            </a:extLst>
          </p:cNvPr>
          <p:cNvGraphicFramePr>
            <a:graphicFrameLocks noGrp="1"/>
          </p:cNvGraphicFramePr>
          <p:nvPr/>
        </p:nvGraphicFramePr>
        <p:xfrm>
          <a:off x="10311477" y="5152616"/>
          <a:ext cx="1518761" cy="365760"/>
        </p:xfrm>
        <a:graphic>
          <a:graphicData uri="http://schemas.openxmlformats.org/drawingml/2006/table">
            <a:tbl>
              <a:tblPr>
                <a:tableStyleId>{5C22544A-7EE6-4342-B048-85BDC9FD1C3A}</a:tableStyleId>
              </a:tblPr>
              <a:tblGrid>
                <a:gridCol w="1518761">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3.1 months*</a:t>
                      </a:r>
                      <a:endParaRPr lang="en-US" sz="220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sp>
        <p:nvSpPr>
          <p:cNvPr id="17" name="TextBox 16">
            <a:extLst>
              <a:ext uri="{FF2B5EF4-FFF2-40B4-BE49-F238E27FC236}">
                <a16:creationId xmlns:a16="http://schemas.microsoft.com/office/drawing/2014/main" id="{2149991B-404C-4825-8D81-93773B7C609B}"/>
              </a:ext>
            </a:extLst>
          </p:cNvPr>
          <p:cNvSpPr txBox="1"/>
          <p:nvPr/>
        </p:nvSpPr>
        <p:spPr>
          <a:xfrm>
            <a:off x="9643920" y="2241429"/>
            <a:ext cx="2377440" cy="457200"/>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Major Treatment</a:t>
            </a:r>
          </a:p>
        </p:txBody>
      </p:sp>
      <p:sp>
        <p:nvSpPr>
          <p:cNvPr id="2" name="Title 1">
            <a:extLst>
              <a:ext uri="{FF2B5EF4-FFF2-40B4-BE49-F238E27FC236}">
                <a16:creationId xmlns:a16="http://schemas.microsoft.com/office/drawing/2014/main" id="{8F038ABE-1C3E-4FB1-A496-DEB1070F32E0}"/>
              </a:ext>
            </a:extLst>
          </p:cNvPr>
          <p:cNvSpPr>
            <a:spLocks noGrp="1"/>
          </p:cNvSpPr>
          <p:nvPr>
            <p:ph type="title"/>
          </p:nvPr>
        </p:nvSpPr>
        <p:spPr/>
        <p:txBody>
          <a:bodyPr>
            <a:normAutofit fontScale="90000"/>
          </a:bodyPr>
          <a:lstStyle/>
          <a:p>
            <a:r>
              <a:rPr lang="en-US" dirty="0"/>
              <a:t>And the overall HDHP diabetes population delays cardiovascular disease care.</a:t>
            </a:r>
          </a:p>
        </p:txBody>
      </p:sp>
      <p:pic>
        <p:nvPicPr>
          <p:cNvPr id="21" name="Content Placeholder 7">
            <a:extLst>
              <a:ext uri="{FF2B5EF4-FFF2-40B4-BE49-F238E27FC236}">
                <a16:creationId xmlns:a16="http://schemas.microsoft.com/office/drawing/2014/main" id="{28FD5C8D-F6E0-4EA6-8198-E82E05BCA45A}"/>
              </a:ext>
            </a:extLst>
          </p:cNvPr>
          <p:cNvPicPr>
            <a:picLocks noGrp="1" noChangeAspect="1"/>
          </p:cNvPicPr>
          <p:nvPr>
            <p:ph idx="1"/>
          </p:nvPr>
        </p:nvPicPr>
        <p:blipFill>
          <a:blip r:embed="rId4"/>
          <a:stretch>
            <a:fillRect/>
          </a:stretch>
        </p:blipFill>
        <p:spPr>
          <a:xfrm>
            <a:off x="6641821" y="2258695"/>
            <a:ext cx="3017520" cy="2627018"/>
          </a:xfrm>
        </p:spPr>
      </p:pic>
      <p:graphicFrame>
        <p:nvGraphicFramePr>
          <p:cNvPr id="13" name="Table 12">
            <a:extLst>
              <a:ext uri="{FF2B5EF4-FFF2-40B4-BE49-F238E27FC236}">
                <a16:creationId xmlns:a16="http://schemas.microsoft.com/office/drawing/2014/main" id="{90D12A35-126A-4FD7-AB40-CF0C057BBAC8}"/>
              </a:ext>
            </a:extLst>
          </p:cNvPr>
          <p:cNvGraphicFramePr>
            <a:graphicFrameLocks noGrp="1"/>
          </p:cNvGraphicFramePr>
          <p:nvPr/>
        </p:nvGraphicFramePr>
        <p:xfrm>
          <a:off x="7595643" y="5152616"/>
          <a:ext cx="1518761" cy="365760"/>
        </p:xfrm>
        <a:graphic>
          <a:graphicData uri="http://schemas.openxmlformats.org/drawingml/2006/table">
            <a:tbl>
              <a:tblPr>
                <a:tableStyleId>{5C22544A-7EE6-4342-B048-85BDC9FD1C3A}</a:tableStyleId>
              </a:tblPr>
              <a:tblGrid>
                <a:gridCol w="1518761">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1.9 months*</a:t>
                      </a:r>
                      <a:endParaRPr lang="en-US" sz="220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sp>
        <p:nvSpPr>
          <p:cNvPr id="16" name="TextBox 15">
            <a:extLst>
              <a:ext uri="{FF2B5EF4-FFF2-40B4-BE49-F238E27FC236}">
                <a16:creationId xmlns:a16="http://schemas.microsoft.com/office/drawing/2014/main" id="{041005A6-7C24-442D-9BD1-2184C8A4D9C1}"/>
              </a:ext>
            </a:extLst>
          </p:cNvPr>
          <p:cNvSpPr txBox="1"/>
          <p:nvPr/>
        </p:nvSpPr>
        <p:spPr>
          <a:xfrm>
            <a:off x="6932323" y="2245988"/>
            <a:ext cx="2389024" cy="457200"/>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Major Diagnostic Test</a:t>
            </a:r>
          </a:p>
        </p:txBody>
      </p:sp>
      <p:pic>
        <p:nvPicPr>
          <p:cNvPr id="5" name="Picture 4">
            <a:extLst>
              <a:ext uri="{FF2B5EF4-FFF2-40B4-BE49-F238E27FC236}">
                <a16:creationId xmlns:a16="http://schemas.microsoft.com/office/drawing/2014/main" id="{C01D30C5-0652-49BC-A2CA-E492514133AA}"/>
              </a:ext>
            </a:extLst>
          </p:cNvPr>
          <p:cNvPicPr>
            <a:picLocks noChangeAspect="1"/>
          </p:cNvPicPr>
          <p:nvPr/>
        </p:nvPicPr>
        <p:blipFill>
          <a:blip r:embed="rId5"/>
          <a:stretch>
            <a:fillRect/>
          </a:stretch>
        </p:blipFill>
        <p:spPr>
          <a:xfrm>
            <a:off x="3597745" y="2258695"/>
            <a:ext cx="3017520" cy="2627019"/>
          </a:xfrm>
          <a:prstGeom prst="rect">
            <a:avLst/>
          </a:prstGeom>
        </p:spPr>
      </p:pic>
      <p:graphicFrame>
        <p:nvGraphicFramePr>
          <p:cNvPr id="10" name="Table 9">
            <a:extLst>
              <a:ext uri="{FF2B5EF4-FFF2-40B4-BE49-F238E27FC236}">
                <a16:creationId xmlns:a16="http://schemas.microsoft.com/office/drawing/2014/main" id="{0D0D13FA-61B6-492A-B8C4-564F11387321}"/>
              </a:ext>
            </a:extLst>
          </p:cNvPr>
          <p:cNvGraphicFramePr>
            <a:graphicFrameLocks noGrp="1"/>
          </p:cNvGraphicFramePr>
          <p:nvPr/>
        </p:nvGraphicFramePr>
        <p:xfrm>
          <a:off x="4775034" y="5152616"/>
          <a:ext cx="1518761" cy="365760"/>
        </p:xfrm>
        <a:graphic>
          <a:graphicData uri="http://schemas.openxmlformats.org/drawingml/2006/table">
            <a:tbl>
              <a:tblPr>
                <a:tableStyleId>{5C22544A-7EE6-4342-B048-85BDC9FD1C3A}</a:tableStyleId>
              </a:tblPr>
              <a:tblGrid>
                <a:gridCol w="1518761">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1.5 months*</a:t>
                      </a:r>
                      <a:endParaRPr lang="en-US" sz="220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15" name="Table 14">
            <a:extLst>
              <a:ext uri="{FF2B5EF4-FFF2-40B4-BE49-F238E27FC236}">
                <a16:creationId xmlns:a16="http://schemas.microsoft.com/office/drawing/2014/main" id="{044835D2-4A94-409B-B695-A3FA40AF947B}"/>
              </a:ext>
            </a:extLst>
          </p:cNvPr>
          <p:cNvGraphicFramePr>
            <a:graphicFrameLocks noGrp="1"/>
          </p:cNvGraphicFramePr>
          <p:nvPr/>
        </p:nvGraphicFramePr>
        <p:xfrm>
          <a:off x="3553456" y="4978296"/>
          <a:ext cx="1178717" cy="673354"/>
        </p:xfrm>
        <a:graphic>
          <a:graphicData uri="http://schemas.openxmlformats.org/drawingml/2006/table">
            <a:tbl>
              <a:tblPr>
                <a:tableStyleId>{5C22544A-7EE6-4342-B048-85BDC9FD1C3A}</a:tableStyleId>
              </a:tblPr>
              <a:tblGrid>
                <a:gridCol w="1178717">
                  <a:extLst>
                    <a:ext uri="{9D8B030D-6E8A-4147-A177-3AD203B41FA5}">
                      <a16:colId xmlns:a16="http://schemas.microsoft.com/office/drawing/2014/main" val="259602316"/>
                    </a:ext>
                  </a:extLst>
                </a:gridCol>
              </a:tblGrid>
              <a:tr h="673354">
                <a:tc>
                  <a:txBody>
                    <a:bodyPr/>
                    <a:lstStyle/>
                    <a:p>
                      <a:pPr algn="ctr" fontAlgn="b"/>
                      <a:r>
                        <a:rPr lang="en-US" sz="2000" u="none" strike="noStrike" dirty="0">
                          <a:effectLst/>
                          <a:latin typeface="+mj-lt"/>
                        </a:rPr>
                        <a:t>Follow-up delay</a:t>
                      </a:r>
                    </a:p>
                  </a:txBody>
                  <a:tcPr marL="3810" marR="3810" marT="381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1911799"/>
                  </a:ext>
                </a:extLst>
              </a:tr>
            </a:tbl>
          </a:graphicData>
        </a:graphic>
      </p:graphicFrame>
      <p:sp>
        <p:nvSpPr>
          <p:cNvPr id="11" name="TextBox 10">
            <a:extLst>
              <a:ext uri="{FF2B5EF4-FFF2-40B4-BE49-F238E27FC236}">
                <a16:creationId xmlns:a16="http://schemas.microsoft.com/office/drawing/2014/main" id="{907CF680-CA23-4BD3-A37E-D524D8FDF3A8}"/>
              </a:ext>
            </a:extLst>
          </p:cNvPr>
          <p:cNvSpPr txBox="1"/>
          <p:nvPr/>
        </p:nvSpPr>
        <p:spPr>
          <a:xfrm>
            <a:off x="4139120" y="2241429"/>
            <a:ext cx="2579017" cy="457200"/>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Major Symptom or Sign</a:t>
            </a:r>
          </a:p>
        </p:txBody>
      </p:sp>
      <p:sp>
        <p:nvSpPr>
          <p:cNvPr id="22" name="Rectangle 21">
            <a:extLst>
              <a:ext uri="{FF2B5EF4-FFF2-40B4-BE49-F238E27FC236}">
                <a16:creationId xmlns:a16="http://schemas.microsoft.com/office/drawing/2014/main" id="{EDE9088D-229C-44C1-8030-B9C63505D82A}"/>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CEA6245C-C41E-4697-ACC8-BC10C2C2F907}"/>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3AFE9A7E-8FFE-49C6-B9C8-E92BCCBE526C}"/>
              </a:ext>
            </a:extLst>
          </p:cNvPr>
          <p:cNvSpPr>
            <a:spLocks/>
          </p:cNvSpPr>
          <p:nvPr/>
        </p:nvSpPr>
        <p:spPr>
          <a:xfrm>
            <a:off x="3581400" y="6583680"/>
            <a:ext cx="7772400" cy="274320"/>
          </a:xfrm>
          <a:prstGeom prst="rect">
            <a:avLst/>
          </a:prstGeom>
        </p:spPr>
        <p:txBody>
          <a:bodyPr wrap="none">
            <a:noAutofit/>
          </a:bodyPr>
          <a:lstStyle/>
          <a:p>
            <a:pPr lvl="0" defTabSz="457200" fontAlgn="auto">
              <a:spcBef>
                <a:spcPts val="0"/>
              </a:spcBef>
              <a:spcAft>
                <a:spcPts val="0"/>
              </a:spcAft>
              <a:defRPr/>
            </a:pP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Wharam </a:t>
            </a:r>
            <a:r>
              <a:rPr lang="en-US" sz="1200" b="0" dirty="0">
                <a:solidFill>
                  <a:prstClr val="black"/>
                </a:solidFill>
                <a:latin typeface="Calibri Light" panose="020F0302020204030204"/>
              </a:rPr>
              <a:t>JF, Lu CY, Zhang F, Callahan M, Xu X, Wallace J, Ross-Degnan D, Newhouse J</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 Ann Intern Med</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2018.  *p &lt; 0.05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1355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5824" y="1733550"/>
            <a:ext cx="6886575" cy="4352926"/>
          </a:xfrm>
        </p:spPr>
        <p:txBody>
          <a:bodyPr>
            <a:normAutofit fontScale="92500" lnSpcReduction="10000"/>
          </a:bodyPr>
          <a:lstStyle/>
          <a:p>
            <a:pPr marL="571500" indent="-571500">
              <a:buFont typeface="+mj-lt"/>
              <a:buAutoNum type="romanUcPeriod"/>
            </a:pPr>
            <a:r>
              <a:rPr lang="en-US" sz="3600" dirty="0">
                <a:solidFill>
                  <a:schemeClr val="bg1">
                    <a:lumMod val="75000"/>
                  </a:schemeClr>
                </a:solidFill>
              </a:rPr>
              <a:t>Background</a:t>
            </a:r>
          </a:p>
          <a:p>
            <a:pPr marL="571500" indent="-571500">
              <a:buFont typeface="+mj-lt"/>
              <a:buAutoNum type="romanUcPeriod"/>
            </a:pPr>
            <a:r>
              <a:rPr lang="en-US" sz="3600" dirty="0">
                <a:solidFill>
                  <a:schemeClr val="bg1">
                    <a:lumMod val="75000"/>
                  </a:schemeClr>
                </a:solidFill>
              </a:rPr>
              <a:t>Out-of-pocket cost increases for high-value care after HDHP switch</a:t>
            </a:r>
          </a:p>
          <a:p>
            <a:pPr marL="571500" indent="-571500">
              <a:buFont typeface="+mj-lt"/>
              <a:buAutoNum type="romanUcPeriod"/>
            </a:pPr>
            <a:r>
              <a:rPr lang="en-US" sz="3600" dirty="0"/>
              <a:t>Preservation of low out-of-pocket costs for high-value care after HDHP switch</a:t>
            </a:r>
          </a:p>
          <a:p>
            <a:pPr marL="571500" indent="-571500">
              <a:buFont typeface="+mj-lt"/>
              <a:buAutoNum type="romanUcPeriod"/>
            </a:pPr>
            <a:r>
              <a:rPr lang="en-US" sz="3600" dirty="0">
                <a:solidFill>
                  <a:schemeClr val="bg1">
                    <a:lumMod val="75000"/>
                  </a:schemeClr>
                </a:solidFill>
              </a:rPr>
              <a:t>Out-of-pocket cost decreases for high-value care </a:t>
            </a:r>
          </a:p>
          <a:p>
            <a:pPr marL="571500" indent="-571500">
              <a:buFont typeface="+mj-lt"/>
              <a:buAutoNum type="romanUcPeriod"/>
            </a:pPr>
            <a:r>
              <a:rPr lang="en-US" sz="3600" dirty="0">
                <a:solidFill>
                  <a:schemeClr val="bg1">
                    <a:lumMod val="75000"/>
                  </a:schemeClr>
                </a:solidFill>
              </a:rPr>
              <a:t>Discussion</a:t>
            </a:r>
            <a:endParaRPr lang="en-US" sz="3200" dirty="0">
              <a:solidFill>
                <a:schemeClr val="bg1">
                  <a:lumMod val="75000"/>
                </a:schemeClr>
              </a:solidFill>
            </a:endParaRPr>
          </a:p>
        </p:txBody>
      </p:sp>
      <p:sp>
        <p:nvSpPr>
          <p:cNvPr id="4" name="Rectangle 3">
            <a:extLst>
              <a:ext uri="{FF2B5EF4-FFF2-40B4-BE49-F238E27FC236}">
                <a16:creationId xmlns:a16="http://schemas.microsoft.com/office/drawing/2014/main" id="{967DEDF7-511A-43BB-9FDC-674BC00B716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0DC62F45-A1D0-4746-88B9-41A7882BC468}"/>
              </a:ext>
            </a:extLst>
          </p:cNvPr>
          <p:cNvPicPr>
            <a:picLocks noChangeAspect="1"/>
          </p:cNvPicPr>
          <p:nvPr/>
        </p:nvPicPr>
        <p:blipFill>
          <a:blip r:embed="rId2"/>
          <a:stretch>
            <a:fillRect/>
          </a:stretch>
        </p:blipFill>
        <p:spPr>
          <a:xfrm>
            <a:off x="58103" y="2503570"/>
            <a:ext cx="3474720" cy="3432010"/>
          </a:xfrm>
          <a:prstGeom prst="rect">
            <a:avLst/>
          </a:prstGeom>
        </p:spPr>
      </p:pic>
      <p:sp>
        <p:nvSpPr>
          <p:cNvPr id="8" name="Rectangle 7">
            <a:extLst>
              <a:ext uri="{FF2B5EF4-FFF2-40B4-BE49-F238E27FC236}">
                <a16:creationId xmlns:a16="http://schemas.microsoft.com/office/drawing/2014/main" id="{9ED5D570-4BA3-4165-9BEE-2335DA3689AB}"/>
              </a:ext>
            </a:extLst>
          </p:cNvPr>
          <p:cNvSpPr/>
          <p:nvPr/>
        </p:nvSpPr>
        <p:spPr>
          <a:xfrm rot="5400000">
            <a:off x="1209675" y="3450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9" name="Graphic 8" descr="Zoom in">
            <a:extLst>
              <a:ext uri="{FF2B5EF4-FFF2-40B4-BE49-F238E27FC236}">
                <a16:creationId xmlns:a16="http://schemas.microsoft.com/office/drawing/2014/main" id="{AA9DB4E6-05C3-44FF-9F28-91D74C699D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18217" y="1411478"/>
            <a:ext cx="701454" cy="701454"/>
          </a:xfrm>
          <a:prstGeom prst="rect">
            <a:avLst/>
          </a:prstGeom>
        </p:spPr>
      </p:pic>
      <p:sp>
        <p:nvSpPr>
          <p:cNvPr id="10" name="Rectangle 9">
            <a:extLst>
              <a:ext uri="{FF2B5EF4-FFF2-40B4-BE49-F238E27FC236}">
                <a16:creationId xmlns:a16="http://schemas.microsoft.com/office/drawing/2014/main" id="{C8845E70-BD79-4184-A440-F350AD7C1226}"/>
              </a:ext>
            </a:extLst>
          </p:cNvPr>
          <p:cNvSpPr/>
          <p:nvPr/>
        </p:nvSpPr>
        <p:spPr>
          <a:xfrm>
            <a:off x="1922912" y="2729464"/>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1" name="Graphic 10" descr="Back RTL">
            <a:extLst>
              <a:ext uri="{FF2B5EF4-FFF2-40B4-BE49-F238E27FC236}">
                <a16:creationId xmlns:a16="http://schemas.microsoft.com/office/drawing/2014/main" id="{9F27414F-3331-4FA4-9602-0B09477892F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200000" flipH="1">
            <a:off x="850339" y="1861480"/>
            <a:ext cx="950668" cy="701454"/>
          </a:xfrm>
          <a:prstGeom prst="rect">
            <a:avLst/>
          </a:prstGeom>
        </p:spPr>
      </p:pic>
      <p:sp>
        <p:nvSpPr>
          <p:cNvPr id="12" name="TextBox 11">
            <a:extLst>
              <a:ext uri="{FF2B5EF4-FFF2-40B4-BE49-F238E27FC236}">
                <a16:creationId xmlns:a16="http://schemas.microsoft.com/office/drawing/2014/main" id="{27F47B16-62CD-4276-928B-F4AE9E254A62}"/>
              </a:ext>
            </a:extLst>
          </p:cNvPr>
          <p:cNvSpPr txBox="1"/>
          <p:nvPr/>
        </p:nvSpPr>
        <p:spPr>
          <a:xfrm>
            <a:off x="195263" y="361950"/>
            <a:ext cx="3138487"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0000FF"/>
                </a:solidFill>
                <a:effectLst/>
                <a:uLnTx/>
                <a:uFillTx/>
                <a:latin typeface="Calibri Light" panose="020F0302020204030204"/>
                <a:ea typeface="+mn-ea"/>
                <a:cs typeface="+mn-cs"/>
              </a:rPr>
              <a:t>Outline</a:t>
            </a:r>
          </a:p>
        </p:txBody>
      </p:sp>
    </p:spTree>
    <p:extLst>
      <p:ext uri="{BB962C8B-B14F-4D97-AF65-F5344CB8AC3E}">
        <p14:creationId xmlns:p14="http://schemas.microsoft.com/office/powerpoint/2010/main" val="1835495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6167424-1FEA-4463-87CC-2B4B5D788731}"/>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EE18A30-47F9-4AFC-8BB9-655D69FAEFD3}"/>
              </a:ext>
            </a:extLst>
          </p:cNvPr>
          <p:cNvSpPr txBox="1"/>
          <p:nvPr/>
        </p:nvSpPr>
        <p:spPr>
          <a:xfrm>
            <a:off x="195263" y="1690063"/>
            <a:ext cx="3200400" cy="212365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Services</a:t>
            </a:r>
          </a:p>
        </p:txBody>
      </p:sp>
      <p:pic>
        <p:nvPicPr>
          <p:cNvPr id="31" name="Picture 6" descr="https://www.pocketables.com/images/2017/05/microsoft_logo.jpg">
            <a:extLst>
              <a:ext uri="{FF2B5EF4-FFF2-40B4-BE49-F238E27FC236}">
                <a16:creationId xmlns:a16="http://schemas.microsoft.com/office/drawing/2014/main" id="{47931772-65EA-4E14-9300-818602FB364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0285" t="9853" r="20349" b="30408"/>
          <a:stretch/>
        </p:blipFill>
        <p:spPr bwMode="auto">
          <a:xfrm rot="10800000" flipV="1">
            <a:off x="5205411"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6" descr="https://www.pocketables.com/images/2017/05/microsoft_logo.jpg">
            <a:extLst>
              <a:ext uri="{FF2B5EF4-FFF2-40B4-BE49-F238E27FC236}">
                <a16:creationId xmlns:a16="http://schemas.microsoft.com/office/drawing/2014/main" id="{69E64494-C0D3-4AE0-ABD6-CEF180A8B81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018" t="9853" r="49664" b="30408"/>
          <a:stretch/>
        </p:blipFill>
        <p:spPr bwMode="auto">
          <a:xfrm rot="10800000">
            <a:off x="7953373"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3" name="Chart 32">
            <a:extLst>
              <a:ext uri="{FF2B5EF4-FFF2-40B4-BE49-F238E27FC236}">
                <a16:creationId xmlns:a16="http://schemas.microsoft.com/office/drawing/2014/main" id="{93A23F15-1DA3-480B-B54A-9D986FBDC90B}"/>
              </a:ext>
            </a:extLst>
          </p:cNvPr>
          <p:cNvGraphicFramePr/>
          <p:nvPr/>
        </p:nvGraphicFramePr>
        <p:xfrm>
          <a:off x="4298950" y="-85725"/>
          <a:ext cx="6940550" cy="6858000"/>
        </p:xfrm>
        <a:graphic>
          <a:graphicData uri="http://schemas.openxmlformats.org/drawingml/2006/chart">
            <c:chart xmlns:c="http://schemas.openxmlformats.org/drawingml/2006/chart" xmlns:r="http://schemas.openxmlformats.org/officeDocument/2006/relationships" r:id="rId4"/>
          </a:graphicData>
        </a:graphic>
      </p:graphicFrame>
      <p:grpSp>
        <p:nvGrpSpPr>
          <p:cNvPr id="35" name="Group 34">
            <a:extLst>
              <a:ext uri="{FF2B5EF4-FFF2-40B4-BE49-F238E27FC236}">
                <a16:creationId xmlns:a16="http://schemas.microsoft.com/office/drawing/2014/main" id="{368ECE71-855F-4145-8F37-9B31F33958BB}"/>
              </a:ext>
            </a:extLst>
          </p:cNvPr>
          <p:cNvGrpSpPr/>
          <p:nvPr/>
        </p:nvGrpSpPr>
        <p:grpSpPr>
          <a:xfrm rot="16200000">
            <a:off x="1998757" y="2973278"/>
            <a:ext cx="5571936" cy="381000"/>
            <a:chOff x="3290886" y="6096000"/>
            <a:chExt cx="5571936" cy="381000"/>
          </a:xfrm>
        </p:grpSpPr>
        <p:sp>
          <p:nvSpPr>
            <p:cNvPr id="36" name="TextBox 35">
              <a:extLst>
                <a:ext uri="{FF2B5EF4-FFF2-40B4-BE49-F238E27FC236}">
                  <a16:creationId xmlns:a16="http://schemas.microsoft.com/office/drawing/2014/main" id="{00A346E4-3FF4-4737-AA2F-FA12750752B9}"/>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37" name="TextBox 36">
              <a:extLst>
                <a:ext uri="{FF2B5EF4-FFF2-40B4-BE49-F238E27FC236}">
                  <a16:creationId xmlns:a16="http://schemas.microsoft.com/office/drawing/2014/main" id="{0A698CCB-92C4-43E5-9A7B-941BF46BCFEA}"/>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38" name="Straight Arrow Connector 37">
            <a:extLst>
              <a:ext uri="{FF2B5EF4-FFF2-40B4-BE49-F238E27FC236}">
                <a16:creationId xmlns:a16="http://schemas.microsoft.com/office/drawing/2014/main" id="{1C817FE9-3AEC-46F3-A928-DAA51B94F352}"/>
              </a:ext>
            </a:extLst>
          </p:cNvPr>
          <p:cNvCxnSpPr/>
          <p:nvPr/>
        </p:nvCxnSpPr>
        <p:spPr>
          <a:xfrm flipV="1">
            <a:off x="5076825" y="20002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8AAAD968-A084-4A70-B55B-6E1E5F883164}"/>
              </a:ext>
            </a:extLst>
          </p:cNvPr>
          <p:cNvCxnSpPr>
            <a:cxnSpLocks/>
          </p:cNvCxnSpPr>
          <p:nvPr/>
        </p:nvCxnSpPr>
        <p:spPr>
          <a:xfrm flipV="1">
            <a:off x="10010775"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DF343C84-7EC9-4EC2-A4F5-537B41C15DDF}"/>
              </a:ext>
            </a:extLst>
          </p:cNvPr>
          <p:cNvGrpSpPr/>
          <p:nvPr/>
        </p:nvGrpSpPr>
        <p:grpSpPr>
          <a:xfrm>
            <a:off x="5195886" y="6124575"/>
            <a:ext cx="5571936" cy="381000"/>
            <a:chOff x="3290886" y="6096000"/>
            <a:chExt cx="5571936" cy="381000"/>
          </a:xfrm>
        </p:grpSpPr>
        <p:sp>
          <p:nvSpPr>
            <p:cNvPr id="41" name="TextBox 40">
              <a:extLst>
                <a:ext uri="{FF2B5EF4-FFF2-40B4-BE49-F238E27FC236}">
                  <a16:creationId xmlns:a16="http://schemas.microsoft.com/office/drawing/2014/main" id="{B9C9D911-2038-4D9D-B8FA-0EE8D1D259CF}"/>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42" name="TextBox 41">
              <a:extLst>
                <a:ext uri="{FF2B5EF4-FFF2-40B4-BE49-F238E27FC236}">
                  <a16:creationId xmlns:a16="http://schemas.microsoft.com/office/drawing/2014/main" id="{AFBFA23B-A107-4865-A5E4-A601EE349CB7}"/>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43" name="Rectangle 42">
            <a:extLst>
              <a:ext uri="{FF2B5EF4-FFF2-40B4-BE49-F238E27FC236}">
                <a16:creationId xmlns:a16="http://schemas.microsoft.com/office/drawing/2014/main" id="{20D3DD20-6A0F-4822-8334-23D3D534966A}"/>
              </a:ext>
            </a:extLst>
          </p:cNvPr>
          <p:cNvSpPr/>
          <p:nvPr/>
        </p:nvSpPr>
        <p:spPr>
          <a:xfrm>
            <a:off x="5214943"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EC712580-C51D-462C-8AAF-9FB0667C3C9E}"/>
              </a:ext>
            </a:extLst>
          </p:cNvPr>
          <p:cNvSpPr/>
          <p:nvPr/>
        </p:nvSpPr>
        <p:spPr>
          <a:xfrm>
            <a:off x="8054976" y="299477"/>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B0869F1-EDEE-4401-BD91-34D869AEBC33}"/>
              </a:ext>
            </a:extLst>
          </p:cNvPr>
          <p:cNvSpPr/>
          <p:nvPr/>
        </p:nvSpPr>
        <p:spPr>
          <a:xfrm>
            <a:off x="8034343" y="3268363"/>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882D1E0-4AE7-40E7-A951-D9C315FEFCFC}"/>
              </a:ext>
            </a:extLst>
          </p:cNvPr>
          <p:cNvSpPr txBox="1"/>
          <p:nvPr/>
        </p:nvSpPr>
        <p:spPr>
          <a:xfrm>
            <a:off x="5262568" y="425125"/>
            <a:ext cx="2687629" cy="163121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Secondary preventive tests</a:t>
            </a:r>
          </a:p>
          <a:p>
            <a:pPr marL="285750" lvl="0" indent="-285750">
              <a:buFont typeface="Arial" panose="020B0604020202020204" pitchFamily="34" charset="0"/>
              <a:buChar char="•"/>
              <a:defRPr/>
            </a:pPr>
            <a:r>
              <a:rPr lang="en-US" sz="2000" dirty="0">
                <a:solidFill>
                  <a:prstClr val="white"/>
                </a:solidFill>
              </a:rPr>
              <a:t>Antidiabetic and cardioprotective medication use</a:t>
            </a:r>
          </a:p>
        </p:txBody>
      </p:sp>
    </p:spTree>
    <p:extLst>
      <p:ext uri="{BB962C8B-B14F-4D97-AF65-F5344CB8AC3E}">
        <p14:creationId xmlns:p14="http://schemas.microsoft.com/office/powerpoint/2010/main" val="3270054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DF0A7A7-681D-4385-BB97-B963A2717E3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B37E9A6-DE90-4D9A-9370-1F2950E22DD1}"/>
              </a:ext>
            </a:extLst>
          </p:cNvPr>
          <p:cNvSpPr txBox="1"/>
          <p:nvPr/>
        </p:nvSpPr>
        <p:spPr>
          <a:xfrm>
            <a:off x="195263" y="1690063"/>
            <a:ext cx="3200400" cy="280076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Health Outcomes</a:t>
            </a:r>
          </a:p>
        </p:txBody>
      </p:sp>
      <p:pic>
        <p:nvPicPr>
          <p:cNvPr id="32" name="Picture 6" descr="https://www.pocketables.com/images/2017/05/microsoft_logo.jpg">
            <a:extLst>
              <a:ext uri="{FF2B5EF4-FFF2-40B4-BE49-F238E27FC236}">
                <a16:creationId xmlns:a16="http://schemas.microsoft.com/office/drawing/2014/main" id="{8A504A69-E625-48B3-A8AF-B4F188780BE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05411"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6" descr="https://www.pocketables.com/images/2017/05/microsoft_logo.jpg">
            <a:extLst>
              <a:ext uri="{FF2B5EF4-FFF2-40B4-BE49-F238E27FC236}">
                <a16:creationId xmlns:a16="http://schemas.microsoft.com/office/drawing/2014/main" id="{21627D0C-C83F-42CA-8CDD-266BA0F1949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53373"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4" name="Chart 33">
            <a:extLst>
              <a:ext uri="{FF2B5EF4-FFF2-40B4-BE49-F238E27FC236}">
                <a16:creationId xmlns:a16="http://schemas.microsoft.com/office/drawing/2014/main" id="{ED5241E6-4B70-4547-B508-359F290F6C09}"/>
              </a:ext>
            </a:extLst>
          </p:cNvPr>
          <p:cNvGraphicFramePr/>
          <p:nvPr/>
        </p:nvGraphicFramePr>
        <p:xfrm>
          <a:off x="4298950" y="-85725"/>
          <a:ext cx="6940550" cy="6858000"/>
        </p:xfrm>
        <a:graphic>
          <a:graphicData uri="http://schemas.openxmlformats.org/drawingml/2006/chart">
            <c:chart xmlns:c="http://schemas.openxmlformats.org/drawingml/2006/chart" xmlns:r="http://schemas.openxmlformats.org/officeDocument/2006/relationships" r:id="rId3"/>
          </a:graphicData>
        </a:graphic>
      </p:graphicFrame>
      <p:grpSp>
        <p:nvGrpSpPr>
          <p:cNvPr id="36" name="Group 35">
            <a:extLst>
              <a:ext uri="{FF2B5EF4-FFF2-40B4-BE49-F238E27FC236}">
                <a16:creationId xmlns:a16="http://schemas.microsoft.com/office/drawing/2014/main" id="{ABA41B0C-A077-4F7E-8A66-09FB1FD5C0AE}"/>
              </a:ext>
            </a:extLst>
          </p:cNvPr>
          <p:cNvGrpSpPr/>
          <p:nvPr/>
        </p:nvGrpSpPr>
        <p:grpSpPr>
          <a:xfrm rot="16200000">
            <a:off x="1998757" y="2973278"/>
            <a:ext cx="5571936" cy="381000"/>
            <a:chOff x="3290886" y="6096000"/>
            <a:chExt cx="5571936" cy="381000"/>
          </a:xfrm>
        </p:grpSpPr>
        <p:sp>
          <p:nvSpPr>
            <p:cNvPr id="37" name="TextBox 36">
              <a:extLst>
                <a:ext uri="{FF2B5EF4-FFF2-40B4-BE49-F238E27FC236}">
                  <a16:creationId xmlns:a16="http://schemas.microsoft.com/office/drawing/2014/main" id="{0AD7BE0F-5B82-4977-8E59-4AAA6606FF3B}"/>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38" name="TextBox 37">
              <a:extLst>
                <a:ext uri="{FF2B5EF4-FFF2-40B4-BE49-F238E27FC236}">
                  <a16:creationId xmlns:a16="http://schemas.microsoft.com/office/drawing/2014/main" id="{759985CE-6145-4CAE-83C1-0FA920E50D8D}"/>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39" name="Straight Arrow Connector 38">
            <a:extLst>
              <a:ext uri="{FF2B5EF4-FFF2-40B4-BE49-F238E27FC236}">
                <a16:creationId xmlns:a16="http://schemas.microsoft.com/office/drawing/2014/main" id="{15CBCB3A-AC53-48E2-A7E6-2FDAFF6567AB}"/>
              </a:ext>
            </a:extLst>
          </p:cNvPr>
          <p:cNvCxnSpPr/>
          <p:nvPr/>
        </p:nvCxnSpPr>
        <p:spPr>
          <a:xfrm flipV="1">
            <a:off x="5076825" y="20002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6F7C418B-8F97-4B11-82E9-D5F93130A34B}"/>
              </a:ext>
            </a:extLst>
          </p:cNvPr>
          <p:cNvCxnSpPr>
            <a:cxnSpLocks/>
          </p:cNvCxnSpPr>
          <p:nvPr/>
        </p:nvCxnSpPr>
        <p:spPr>
          <a:xfrm flipV="1">
            <a:off x="10010775"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2B4F64DA-B8C9-4366-9940-9254A45F850A}"/>
              </a:ext>
            </a:extLst>
          </p:cNvPr>
          <p:cNvGrpSpPr/>
          <p:nvPr/>
        </p:nvGrpSpPr>
        <p:grpSpPr>
          <a:xfrm>
            <a:off x="5195886" y="6124575"/>
            <a:ext cx="5571936" cy="381000"/>
            <a:chOff x="3290886" y="6096000"/>
            <a:chExt cx="5571936" cy="381000"/>
          </a:xfrm>
        </p:grpSpPr>
        <p:sp>
          <p:nvSpPr>
            <p:cNvPr id="42" name="TextBox 41">
              <a:extLst>
                <a:ext uri="{FF2B5EF4-FFF2-40B4-BE49-F238E27FC236}">
                  <a16:creationId xmlns:a16="http://schemas.microsoft.com/office/drawing/2014/main" id="{E704083E-7AB5-4C00-90A0-22ADBCFB59C2}"/>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43" name="TextBox 42">
              <a:extLst>
                <a:ext uri="{FF2B5EF4-FFF2-40B4-BE49-F238E27FC236}">
                  <a16:creationId xmlns:a16="http://schemas.microsoft.com/office/drawing/2014/main" id="{FA9D4552-E9FA-4FEE-ABEA-2DFF1A6FA651}"/>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44" name="Rectangle 43">
            <a:extLst>
              <a:ext uri="{FF2B5EF4-FFF2-40B4-BE49-F238E27FC236}">
                <a16:creationId xmlns:a16="http://schemas.microsoft.com/office/drawing/2014/main" id="{8630ED77-AED4-4F79-9BBC-F0B95306B14D}"/>
              </a:ext>
            </a:extLst>
          </p:cNvPr>
          <p:cNvSpPr/>
          <p:nvPr/>
        </p:nvSpPr>
        <p:spPr>
          <a:xfrm>
            <a:off x="5214943"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77E69ED-E9B3-4CAD-B6F7-9AD8DCF4F852}"/>
              </a:ext>
            </a:extLst>
          </p:cNvPr>
          <p:cNvSpPr/>
          <p:nvPr/>
        </p:nvSpPr>
        <p:spPr>
          <a:xfrm>
            <a:off x="8054976" y="299477"/>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D240375-D5A1-4712-A55F-AE4BDB9BDD3D}"/>
              </a:ext>
            </a:extLst>
          </p:cNvPr>
          <p:cNvSpPr/>
          <p:nvPr/>
        </p:nvSpPr>
        <p:spPr>
          <a:xfrm>
            <a:off x="8034343" y="3268363"/>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7641AEF-F9DD-455E-B0F8-0E4632A9B6BC}"/>
              </a:ext>
            </a:extLst>
          </p:cNvPr>
          <p:cNvSpPr txBox="1"/>
          <p:nvPr/>
        </p:nvSpPr>
        <p:spPr>
          <a:xfrm>
            <a:off x="5264143" y="418773"/>
            <a:ext cx="2619380" cy="101566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Major adverse cardiovascular events</a:t>
            </a:r>
          </a:p>
        </p:txBody>
      </p:sp>
    </p:spTree>
    <p:extLst>
      <p:ext uri="{BB962C8B-B14F-4D97-AF65-F5344CB8AC3E}">
        <p14:creationId xmlns:p14="http://schemas.microsoft.com/office/powerpoint/2010/main" val="7056097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F2FEA16-CAB5-4A02-94B2-5CA841C50B74}"/>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C3A19445-50F3-478E-ABD6-9F6C796016EC}"/>
              </a:ext>
            </a:extLst>
          </p:cNvPr>
          <p:cNvPicPr>
            <a:picLocks noChangeAspect="1"/>
          </p:cNvPicPr>
          <p:nvPr/>
        </p:nvPicPr>
        <p:blipFill>
          <a:blip r:embed="rId3"/>
          <a:stretch>
            <a:fillRect/>
          </a:stretch>
        </p:blipFill>
        <p:spPr>
          <a:xfrm>
            <a:off x="58103" y="1712995"/>
            <a:ext cx="3474720" cy="3432010"/>
          </a:xfrm>
          <a:prstGeom prst="rect">
            <a:avLst/>
          </a:prstGeom>
        </p:spPr>
      </p:pic>
      <p:sp>
        <p:nvSpPr>
          <p:cNvPr id="32" name="Rectangle 31">
            <a:extLst>
              <a:ext uri="{FF2B5EF4-FFF2-40B4-BE49-F238E27FC236}">
                <a16:creationId xmlns:a16="http://schemas.microsoft.com/office/drawing/2014/main" id="{5DEF5000-49A2-480B-84D1-9A29C21589AA}"/>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4" name="Graphic 33" descr="Zoom in">
            <a:extLst>
              <a:ext uri="{FF2B5EF4-FFF2-40B4-BE49-F238E27FC236}">
                <a16:creationId xmlns:a16="http://schemas.microsoft.com/office/drawing/2014/main" id="{A01C9BD1-09CD-43FE-A90B-AB2E5C943E3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18217" y="620903"/>
            <a:ext cx="701454" cy="701454"/>
          </a:xfrm>
          <a:prstGeom prst="rect">
            <a:avLst/>
          </a:prstGeom>
        </p:spPr>
      </p:pic>
      <p:sp>
        <p:nvSpPr>
          <p:cNvPr id="33" name="Rectangle 32">
            <a:extLst>
              <a:ext uri="{FF2B5EF4-FFF2-40B4-BE49-F238E27FC236}">
                <a16:creationId xmlns:a16="http://schemas.microsoft.com/office/drawing/2014/main" id="{0D04A21F-C2B1-456A-8CA6-45FED9983A54}"/>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6" name="Graphic 35" descr="Back RTL">
            <a:extLst>
              <a:ext uri="{FF2B5EF4-FFF2-40B4-BE49-F238E27FC236}">
                <a16:creationId xmlns:a16="http://schemas.microsoft.com/office/drawing/2014/main" id="{204D1400-E178-4A29-9E00-44BFFA56EB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6200000" flipH="1">
            <a:off x="850339" y="1070905"/>
            <a:ext cx="950668" cy="701454"/>
          </a:xfrm>
          <a:prstGeom prst="rect">
            <a:avLst/>
          </a:prstGeom>
        </p:spPr>
      </p:pic>
      <p:sp>
        <p:nvSpPr>
          <p:cNvPr id="4" name="Title 3">
            <a:extLst>
              <a:ext uri="{FF2B5EF4-FFF2-40B4-BE49-F238E27FC236}">
                <a16:creationId xmlns:a16="http://schemas.microsoft.com/office/drawing/2014/main" id="{2FB8219B-DC75-49BE-9958-B9F47B3D9909}"/>
              </a:ext>
            </a:extLst>
          </p:cNvPr>
          <p:cNvSpPr>
            <a:spLocks noGrp="1"/>
          </p:cNvSpPr>
          <p:nvPr>
            <p:ph type="title"/>
          </p:nvPr>
        </p:nvSpPr>
        <p:spPr/>
        <p:txBody>
          <a:bodyPr>
            <a:normAutofit/>
          </a:bodyPr>
          <a:lstStyle/>
          <a:p>
            <a:r>
              <a:rPr lang="en-US" dirty="0"/>
              <a:t>What is the effect of </a:t>
            </a:r>
            <a:r>
              <a:rPr lang="en-US" u="sng" dirty="0"/>
              <a:t>maintaining low OOP costs</a:t>
            </a:r>
            <a:r>
              <a:rPr lang="en-US" dirty="0"/>
              <a:t> on </a:t>
            </a:r>
            <a:r>
              <a:rPr lang="en-US" u="sng" dirty="0"/>
              <a:t>high-value care</a:t>
            </a:r>
            <a:r>
              <a:rPr lang="en-US" dirty="0"/>
              <a:t>?</a:t>
            </a:r>
          </a:p>
        </p:txBody>
      </p:sp>
      <p:pic>
        <p:nvPicPr>
          <p:cNvPr id="3" name="Picture 2">
            <a:extLst>
              <a:ext uri="{FF2B5EF4-FFF2-40B4-BE49-F238E27FC236}">
                <a16:creationId xmlns:a16="http://schemas.microsoft.com/office/drawing/2014/main" id="{356305EE-9494-4D8A-AD0A-C41DA9795ECE}"/>
              </a:ext>
            </a:extLst>
          </p:cNvPr>
          <p:cNvPicPr>
            <a:picLocks noChangeAspect="1"/>
          </p:cNvPicPr>
          <p:nvPr/>
        </p:nvPicPr>
        <p:blipFill>
          <a:blip r:embed="rId8"/>
          <a:stretch>
            <a:fillRect/>
          </a:stretch>
        </p:blipFill>
        <p:spPr>
          <a:xfrm>
            <a:off x="4180680" y="1733934"/>
            <a:ext cx="6763545" cy="4114800"/>
          </a:xfrm>
          <a:prstGeom prst="rect">
            <a:avLst/>
          </a:prstGeom>
        </p:spPr>
      </p:pic>
      <p:sp>
        <p:nvSpPr>
          <p:cNvPr id="2" name="TextBox 1">
            <a:extLst>
              <a:ext uri="{FF2B5EF4-FFF2-40B4-BE49-F238E27FC236}">
                <a16:creationId xmlns:a16="http://schemas.microsoft.com/office/drawing/2014/main" id="{3CBC75B6-7337-4F98-8805-D659E8EB2EB2}"/>
              </a:ext>
            </a:extLst>
          </p:cNvPr>
          <p:cNvSpPr txBox="1"/>
          <p:nvPr/>
        </p:nvSpPr>
        <p:spPr>
          <a:xfrm rot="16200000">
            <a:off x="2619376" y="3467484"/>
            <a:ext cx="3790950" cy="381000"/>
          </a:xfrm>
          <a:prstGeom prst="rect">
            <a:avLst/>
          </a:prstGeom>
          <a:solidFill>
            <a:schemeClr val="bg1"/>
          </a:solidFill>
        </p:spPr>
        <p:txBody>
          <a:bodyPr wrap="square" rtlCol="0">
            <a:spAutoFit/>
          </a:bodyPr>
          <a:lstStyle/>
          <a:p>
            <a:pPr algn="ctr"/>
            <a:r>
              <a:rPr lang="en-US" dirty="0"/>
              <a:t>Mean OOP for Meds, $</a:t>
            </a:r>
          </a:p>
        </p:txBody>
      </p:sp>
    </p:spTree>
    <p:extLst>
      <p:ext uri="{BB962C8B-B14F-4D97-AF65-F5344CB8AC3E}">
        <p14:creationId xmlns:p14="http://schemas.microsoft.com/office/powerpoint/2010/main" val="107755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5824" y="1733550"/>
            <a:ext cx="6886575" cy="4352926"/>
          </a:xfrm>
        </p:spPr>
        <p:txBody>
          <a:bodyPr>
            <a:normAutofit fontScale="92500" lnSpcReduction="10000"/>
          </a:bodyPr>
          <a:lstStyle/>
          <a:p>
            <a:pPr marL="571500" indent="-571500">
              <a:buFont typeface="+mj-lt"/>
              <a:buAutoNum type="romanUcPeriod"/>
            </a:pPr>
            <a:r>
              <a:rPr lang="en-US" sz="3600" dirty="0"/>
              <a:t>Background</a:t>
            </a:r>
          </a:p>
          <a:p>
            <a:pPr marL="571500" indent="-571500">
              <a:buFont typeface="+mj-lt"/>
              <a:buAutoNum type="romanUcPeriod"/>
            </a:pPr>
            <a:r>
              <a:rPr lang="en-US" sz="3600" dirty="0">
                <a:solidFill>
                  <a:schemeClr val="bg1">
                    <a:lumMod val="75000"/>
                  </a:schemeClr>
                </a:solidFill>
              </a:rPr>
              <a:t>Out-of-pocket cost increases for high-value care after HDHP switch</a:t>
            </a:r>
          </a:p>
          <a:p>
            <a:pPr marL="571500" indent="-571500">
              <a:buFont typeface="+mj-lt"/>
              <a:buAutoNum type="romanUcPeriod"/>
            </a:pPr>
            <a:r>
              <a:rPr lang="en-US" sz="3600" dirty="0">
                <a:solidFill>
                  <a:schemeClr val="bg1">
                    <a:lumMod val="75000"/>
                  </a:schemeClr>
                </a:solidFill>
              </a:rPr>
              <a:t>Preservation of low out-of-pocket costs for high-value care after HDHP switch</a:t>
            </a:r>
          </a:p>
          <a:p>
            <a:pPr marL="571500" indent="-571500">
              <a:buFont typeface="+mj-lt"/>
              <a:buAutoNum type="romanUcPeriod"/>
            </a:pPr>
            <a:r>
              <a:rPr lang="en-US" sz="3600" dirty="0">
                <a:solidFill>
                  <a:schemeClr val="bg1">
                    <a:lumMod val="75000"/>
                  </a:schemeClr>
                </a:solidFill>
              </a:rPr>
              <a:t>Out-of-pocket cost decreases for high-value care </a:t>
            </a:r>
          </a:p>
          <a:p>
            <a:pPr marL="571500" indent="-571500">
              <a:buFont typeface="+mj-lt"/>
              <a:buAutoNum type="romanUcPeriod"/>
            </a:pPr>
            <a:r>
              <a:rPr lang="en-US" sz="3600" dirty="0">
                <a:solidFill>
                  <a:schemeClr val="bg1">
                    <a:lumMod val="75000"/>
                  </a:schemeClr>
                </a:solidFill>
              </a:rPr>
              <a:t>Discussion</a:t>
            </a:r>
            <a:endParaRPr lang="en-US" sz="3200" dirty="0">
              <a:solidFill>
                <a:schemeClr val="bg1">
                  <a:lumMod val="75000"/>
                </a:schemeClr>
              </a:solidFill>
            </a:endParaRPr>
          </a:p>
        </p:txBody>
      </p:sp>
      <p:sp>
        <p:nvSpPr>
          <p:cNvPr id="4" name="Rectangle 3">
            <a:extLst>
              <a:ext uri="{FF2B5EF4-FFF2-40B4-BE49-F238E27FC236}">
                <a16:creationId xmlns:a16="http://schemas.microsoft.com/office/drawing/2014/main" id="{967DEDF7-511A-43BB-9FDC-674BC00B716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CE0227D-7DAB-4516-BBAB-D25F7DDE89A1}"/>
              </a:ext>
            </a:extLst>
          </p:cNvPr>
          <p:cNvSpPr txBox="1"/>
          <p:nvPr/>
        </p:nvSpPr>
        <p:spPr>
          <a:xfrm>
            <a:off x="195263" y="2921169"/>
            <a:ext cx="3200400" cy="101566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0000FF"/>
                </a:solidFill>
                <a:effectLst/>
                <a:uLnTx/>
                <a:uFillTx/>
                <a:latin typeface="Calibri Light" panose="020F0302020204030204"/>
                <a:ea typeface="+mn-ea"/>
                <a:cs typeface="+mn-cs"/>
              </a:rPr>
              <a:t>Outline</a:t>
            </a:r>
          </a:p>
        </p:txBody>
      </p:sp>
    </p:spTree>
    <p:extLst>
      <p:ext uri="{BB962C8B-B14F-4D97-AF65-F5344CB8AC3E}">
        <p14:creationId xmlns:p14="http://schemas.microsoft.com/office/powerpoint/2010/main" val="3604454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E5119D6-F3D6-4209-B713-2E57C0659550}"/>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818" name="Title 1"/>
          <p:cNvSpPr>
            <a:spLocks noGrp="1"/>
          </p:cNvSpPr>
          <p:nvPr>
            <p:ph type="title"/>
          </p:nvPr>
        </p:nvSpPr>
        <p:spPr/>
        <p:txBody>
          <a:bodyPr>
            <a:normAutofit/>
          </a:bodyPr>
          <a:lstStyle/>
          <a:p>
            <a:r>
              <a:rPr lang="en-US" sz="3600" dirty="0"/>
              <a:t>Disease monitoring is unchanged, …</a:t>
            </a:r>
          </a:p>
        </p:txBody>
      </p:sp>
      <p:pic>
        <p:nvPicPr>
          <p:cNvPr id="3584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51490" y="1863725"/>
            <a:ext cx="4364036" cy="4424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9569952F-18EB-4B20-9E7B-A8CCAFAB6CFC}"/>
              </a:ext>
            </a:extLst>
          </p:cNvPr>
          <p:cNvSpPr/>
          <p:nvPr/>
        </p:nvSpPr>
        <p:spPr>
          <a:xfrm>
            <a:off x="4993483" y="1854991"/>
            <a:ext cx="5957887" cy="369332"/>
          </a:xfrm>
          <a:prstGeom prst="rect">
            <a:avLst/>
          </a:prstGeom>
        </p:spPr>
        <p:txBody>
          <a:bodyPr wrap="square">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panose="020F0502020204030204"/>
                <a:ea typeface="+mn-ea"/>
                <a:cs typeface="+mn-cs"/>
              </a:rPr>
              <a:t>Pre-to-Post Change among HDHP vs Control Members</a:t>
            </a:r>
          </a:p>
        </p:txBody>
      </p:sp>
      <p:pic>
        <p:nvPicPr>
          <p:cNvPr id="15" name="Picture 14">
            <a:extLst>
              <a:ext uri="{FF2B5EF4-FFF2-40B4-BE49-F238E27FC236}">
                <a16:creationId xmlns:a16="http://schemas.microsoft.com/office/drawing/2014/main" id="{F8FD54AF-8570-497C-8B25-A46FDDAE1A33}"/>
              </a:ext>
            </a:extLst>
          </p:cNvPr>
          <p:cNvPicPr>
            <a:picLocks noChangeAspect="1"/>
          </p:cNvPicPr>
          <p:nvPr/>
        </p:nvPicPr>
        <p:blipFill>
          <a:blip r:embed="rId4"/>
          <a:stretch>
            <a:fillRect/>
          </a:stretch>
        </p:blipFill>
        <p:spPr>
          <a:xfrm>
            <a:off x="58103" y="1712995"/>
            <a:ext cx="3474720" cy="3432010"/>
          </a:xfrm>
          <a:prstGeom prst="rect">
            <a:avLst/>
          </a:prstGeom>
        </p:spPr>
      </p:pic>
      <p:sp>
        <p:nvSpPr>
          <p:cNvPr id="16" name="Rectangle 15">
            <a:extLst>
              <a:ext uri="{FF2B5EF4-FFF2-40B4-BE49-F238E27FC236}">
                <a16:creationId xmlns:a16="http://schemas.microsoft.com/office/drawing/2014/main" id="{F7531138-5E88-48E0-ABBC-89F75981A771}"/>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6D8D5C16-8FD1-4E83-92B4-26C49602BC5A}"/>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06E3428-66DD-431B-A490-195FE389E189}"/>
              </a:ext>
            </a:extLst>
          </p:cNvPr>
          <p:cNvSpPr>
            <a:spLocks/>
          </p:cNvSpPr>
          <p:nvPr/>
        </p:nvSpPr>
        <p:spPr>
          <a:xfrm>
            <a:off x="3595647" y="6581001"/>
            <a:ext cx="7177128" cy="276999"/>
          </a:xfrm>
          <a:prstGeom prst="rect">
            <a:avLst/>
          </a:prstGeom>
        </p:spPr>
        <p:txBody>
          <a:bodyPr wrap="square">
            <a:spAutoFit/>
          </a:bodyPr>
          <a:lstStyle/>
          <a:p>
            <a:pPr defTabSz="457200" fontAlgn="auto">
              <a:spcBef>
                <a:spcPts val="0"/>
              </a:spcBef>
              <a:spcAft>
                <a:spcPts val="0"/>
              </a:spcAft>
              <a:defRPr/>
            </a:pPr>
            <a:r>
              <a:rPr lang="en-US" sz="1200" b="0" dirty="0">
                <a:solidFill>
                  <a:prstClr val="black"/>
                </a:solidFill>
                <a:latin typeface="Calibri Light" panose="020F0302020204030204"/>
              </a:rPr>
              <a:t>Wharam JF, Zhang F, Eggleston EM, Lu CY, Soumerai S, Ross-Degnan D.</a:t>
            </a:r>
            <a:r>
              <a:rPr lang="en-US" sz="1200" b="0" i="1" dirty="0">
                <a:solidFill>
                  <a:prstClr val="black"/>
                </a:solidFill>
                <a:latin typeface="Calibri Light" panose="020F0302020204030204"/>
              </a:rPr>
              <a:t> JAMA-IM</a:t>
            </a:r>
            <a:r>
              <a:rPr lang="en-US" sz="1200" b="0" dirty="0">
                <a:solidFill>
                  <a:prstClr val="black"/>
                </a:solidFill>
                <a:latin typeface="Calibri Light" panose="020F0302020204030204"/>
              </a:rPr>
              <a:t>. 2017.</a:t>
            </a:r>
            <a:endParaRPr lang="en-US" sz="1200" b="0" dirty="0">
              <a:solidFill>
                <a:prstClr val="black"/>
              </a:solidFill>
              <a:latin typeface="Calibri" panose="020F0502020204030204"/>
            </a:endParaRPr>
          </a:p>
        </p:txBody>
      </p:sp>
    </p:spTree>
    <p:extLst>
      <p:ext uri="{BB962C8B-B14F-4D97-AF65-F5344CB8AC3E}">
        <p14:creationId xmlns:p14="http://schemas.microsoft.com/office/powerpoint/2010/main" val="4074694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82F63902-A6C0-48EB-8228-1D0BAF35A539}"/>
              </a:ext>
            </a:extLst>
          </p:cNvPr>
          <p:cNvPicPr>
            <a:picLocks noChangeAspect="1"/>
          </p:cNvPicPr>
          <p:nvPr/>
        </p:nvPicPr>
        <p:blipFill>
          <a:blip r:embed="rId2"/>
          <a:stretch>
            <a:fillRect/>
          </a:stretch>
        </p:blipFill>
        <p:spPr>
          <a:xfrm>
            <a:off x="4279955" y="2084645"/>
            <a:ext cx="6454720" cy="4300286"/>
          </a:xfrm>
          <a:prstGeom prst="rect">
            <a:avLst/>
          </a:prstGeom>
        </p:spPr>
      </p:pic>
      <p:sp>
        <p:nvSpPr>
          <p:cNvPr id="2" name="Title 1">
            <a:extLst>
              <a:ext uri="{FF2B5EF4-FFF2-40B4-BE49-F238E27FC236}">
                <a16:creationId xmlns:a16="http://schemas.microsoft.com/office/drawing/2014/main" id="{D71D2026-9482-4B2B-9261-6E0A7DB0CD3D}"/>
              </a:ext>
            </a:extLst>
          </p:cNvPr>
          <p:cNvSpPr>
            <a:spLocks noGrp="1"/>
          </p:cNvSpPr>
          <p:nvPr>
            <p:ph type="title"/>
          </p:nvPr>
        </p:nvSpPr>
        <p:spPr/>
        <p:txBody>
          <a:bodyPr>
            <a:normAutofit/>
          </a:bodyPr>
          <a:lstStyle/>
          <a:p>
            <a:r>
              <a:rPr lang="en-US" dirty="0"/>
              <a:t>… medication use is essentially unchanged, …</a:t>
            </a:r>
          </a:p>
        </p:txBody>
      </p:sp>
      <p:sp>
        <p:nvSpPr>
          <p:cNvPr id="4" name="Rectangle 3">
            <a:extLst>
              <a:ext uri="{FF2B5EF4-FFF2-40B4-BE49-F238E27FC236}">
                <a16:creationId xmlns:a16="http://schemas.microsoft.com/office/drawing/2014/main" id="{A2E39DAB-494A-427A-9C46-AD53A9ED4CED}"/>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34AC7659-46FB-4504-ABDB-0173C0D10067}"/>
              </a:ext>
            </a:extLst>
          </p:cNvPr>
          <p:cNvSpPr txBox="1"/>
          <p:nvPr/>
        </p:nvSpPr>
        <p:spPr>
          <a:xfrm>
            <a:off x="10508457" y="2352675"/>
            <a:ext cx="1521618"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Oral anti-diabetic meds</a:t>
            </a:r>
          </a:p>
        </p:txBody>
      </p:sp>
      <p:sp>
        <p:nvSpPr>
          <p:cNvPr id="12" name="TextBox 11">
            <a:extLst>
              <a:ext uri="{FF2B5EF4-FFF2-40B4-BE49-F238E27FC236}">
                <a16:creationId xmlns:a16="http://schemas.microsoft.com/office/drawing/2014/main" id="{6B4722D2-0934-48CA-8599-C3FE85A153FD}"/>
              </a:ext>
            </a:extLst>
          </p:cNvPr>
          <p:cNvSpPr txBox="1"/>
          <p:nvPr/>
        </p:nvSpPr>
        <p:spPr>
          <a:xfrm>
            <a:off x="10508457" y="3246642"/>
            <a:ext cx="12668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Insulin</a:t>
            </a:r>
          </a:p>
        </p:txBody>
      </p:sp>
      <p:sp>
        <p:nvSpPr>
          <p:cNvPr id="16" name="TextBox 15">
            <a:extLst>
              <a:ext uri="{FF2B5EF4-FFF2-40B4-BE49-F238E27FC236}">
                <a16:creationId xmlns:a16="http://schemas.microsoft.com/office/drawing/2014/main" id="{F71BD9A4-48AF-44C2-894B-CEAB2F84E794}"/>
              </a:ext>
            </a:extLst>
          </p:cNvPr>
          <p:cNvSpPr txBox="1"/>
          <p:nvPr/>
        </p:nvSpPr>
        <p:spPr>
          <a:xfrm>
            <a:off x="6934201" y="4219575"/>
            <a:ext cx="1685924"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Switch to HDHP</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8" name="Picture 17">
            <a:extLst>
              <a:ext uri="{FF2B5EF4-FFF2-40B4-BE49-F238E27FC236}">
                <a16:creationId xmlns:a16="http://schemas.microsoft.com/office/drawing/2014/main" id="{EBB34C4D-AC78-41E4-8924-941A7A7990A4}"/>
              </a:ext>
            </a:extLst>
          </p:cNvPr>
          <p:cNvPicPr>
            <a:picLocks noChangeAspect="1"/>
          </p:cNvPicPr>
          <p:nvPr/>
        </p:nvPicPr>
        <p:blipFill>
          <a:blip r:embed="rId3"/>
          <a:stretch>
            <a:fillRect/>
          </a:stretch>
        </p:blipFill>
        <p:spPr>
          <a:xfrm>
            <a:off x="58103" y="1712995"/>
            <a:ext cx="3474720" cy="3432010"/>
          </a:xfrm>
          <a:prstGeom prst="rect">
            <a:avLst/>
          </a:prstGeom>
        </p:spPr>
      </p:pic>
      <p:sp>
        <p:nvSpPr>
          <p:cNvPr id="19" name="Rectangle 18">
            <a:extLst>
              <a:ext uri="{FF2B5EF4-FFF2-40B4-BE49-F238E27FC236}">
                <a16:creationId xmlns:a16="http://schemas.microsoft.com/office/drawing/2014/main" id="{BDFAA56F-6222-42F4-B03F-54F9AD0EB0AE}"/>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3AF9FE15-D018-4889-8A00-DEA78A6C1ED8}"/>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312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CA7BB1-5A9C-40C5-BE9B-8344BF9D0B18}"/>
              </a:ext>
            </a:extLst>
          </p:cNvPr>
          <p:cNvPicPr>
            <a:picLocks noChangeAspect="1"/>
          </p:cNvPicPr>
          <p:nvPr/>
        </p:nvPicPr>
        <p:blipFill>
          <a:blip r:embed="rId2"/>
          <a:stretch>
            <a:fillRect/>
          </a:stretch>
        </p:blipFill>
        <p:spPr>
          <a:xfrm>
            <a:off x="4490004" y="2087077"/>
            <a:ext cx="5504688" cy="3931920"/>
          </a:xfrm>
          <a:prstGeom prst="rect">
            <a:avLst/>
          </a:prstGeom>
        </p:spPr>
      </p:pic>
      <p:sp>
        <p:nvSpPr>
          <p:cNvPr id="2" name="Title 1">
            <a:extLst>
              <a:ext uri="{FF2B5EF4-FFF2-40B4-BE49-F238E27FC236}">
                <a16:creationId xmlns:a16="http://schemas.microsoft.com/office/drawing/2014/main" id="{00602512-3F81-446C-9E62-D99345A11CBA}"/>
              </a:ext>
            </a:extLst>
          </p:cNvPr>
          <p:cNvSpPr>
            <a:spLocks noGrp="1"/>
          </p:cNvSpPr>
          <p:nvPr>
            <p:ph type="title"/>
          </p:nvPr>
        </p:nvSpPr>
        <p:spPr/>
        <p:txBody>
          <a:bodyPr/>
          <a:lstStyle/>
          <a:p>
            <a:r>
              <a:rPr lang="en-US" dirty="0"/>
              <a:t>… and major adverse macrovascular disease events</a:t>
            </a:r>
            <a:r>
              <a:rPr lang="en-US" baseline="30000" dirty="0"/>
              <a:t>1</a:t>
            </a:r>
            <a:r>
              <a:rPr lang="en-US" dirty="0"/>
              <a:t> are unchanged.</a:t>
            </a:r>
          </a:p>
        </p:txBody>
      </p:sp>
      <p:sp>
        <p:nvSpPr>
          <p:cNvPr id="6" name="TextBox 5">
            <a:extLst>
              <a:ext uri="{FF2B5EF4-FFF2-40B4-BE49-F238E27FC236}">
                <a16:creationId xmlns:a16="http://schemas.microsoft.com/office/drawing/2014/main" id="{14F6BC75-3357-450D-A49B-C0231BFA49AB}"/>
              </a:ext>
            </a:extLst>
          </p:cNvPr>
          <p:cNvSpPr txBox="1"/>
          <p:nvPr/>
        </p:nvSpPr>
        <p:spPr>
          <a:xfrm>
            <a:off x="6306088" y="6054091"/>
            <a:ext cx="3108960" cy="457200"/>
          </a:xfrm>
          <a:prstGeom prst="rect">
            <a:avLst/>
          </a:prstGeom>
          <a:noFill/>
        </p:spPr>
        <p:txBody>
          <a:bodyPr wrap="non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highlight>
                  <a:srgbClr val="00FFFF"/>
                </a:highlight>
                <a:uLnTx/>
                <a:uFillTx/>
                <a:latin typeface="Calibri Light" panose="020F0302020204030204"/>
                <a:ea typeface="+mn-ea"/>
                <a:cs typeface="+mn-cs"/>
              </a:rPr>
              <a:t>0.98 (0.80, 1.19)</a:t>
            </a:r>
          </a:p>
        </p:txBody>
      </p:sp>
      <p:sp>
        <p:nvSpPr>
          <p:cNvPr id="12" name="TextBox 11">
            <a:extLst>
              <a:ext uri="{FF2B5EF4-FFF2-40B4-BE49-F238E27FC236}">
                <a16:creationId xmlns:a16="http://schemas.microsoft.com/office/drawing/2014/main" id="{9473124F-4214-4636-9F9C-C0A78E1B4A5C}"/>
              </a:ext>
            </a:extLst>
          </p:cNvPr>
          <p:cNvSpPr txBox="1"/>
          <p:nvPr/>
        </p:nvSpPr>
        <p:spPr>
          <a:xfrm>
            <a:off x="5429000" y="6054091"/>
            <a:ext cx="970061" cy="457200"/>
          </a:xfrm>
          <a:prstGeom prst="rect">
            <a:avLst/>
          </a:prstGeom>
          <a:noFill/>
        </p:spPr>
        <p:txBody>
          <a:bodyPr wrap="none" rtlCol="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err="1">
                <a:ln>
                  <a:noFill/>
                </a:ln>
                <a:solidFill>
                  <a:prstClr val="black"/>
                </a:solidFill>
                <a:effectLst/>
                <a:uLnTx/>
                <a:uFillTx/>
                <a:latin typeface="Calibri Light" panose="020F0302020204030204"/>
                <a:ea typeface="+mn-ea"/>
                <a:cs typeface="+mn-cs"/>
              </a:rPr>
              <a:t>aHR</a:t>
            </a:r>
            <a:r>
              <a:rPr kumimoji="0" lang="en-US" sz="2200" b="0" i="0" u="none" strike="noStrike" kern="1200" cap="none" spc="0" normalizeH="0" baseline="0" noProof="0" dirty="0">
                <a:ln>
                  <a:noFill/>
                </a:ln>
                <a:solidFill>
                  <a:prstClr val="black"/>
                </a:solidFill>
                <a:effectLst/>
                <a:uLnTx/>
                <a:uFillTx/>
                <a:latin typeface="Calibri Light" panose="020F0302020204030204"/>
                <a:ea typeface="+mn-ea"/>
                <a:cs typeface="+mn-cs"/>
              </a:rPr>
              <a:t>:</a:t>
            </a:r>
            <a:endParaRPr kumimoji="0" lang="en-US" sz="2200" b="0" i="0" u="none" strike="noStrike" kern="1200" cap="none" spc="0" normalizeH="0" baseline="0" noProof="0" dirty="0">
              <a:ln>
                <a:noFill/>
              </a:ln>
              <a:solidFill>
                <a:prstClr val="black"/>
              </a:solidFill>
              <a:effectLst/>
              <a:highlight>
                <a:srgbClr val="00FFFF"/>
              </a:highlight>
              <a:uLnTx/>
              <a:uFillTx/>
              <a:latin typeface="Calibri Light" panose="020F0302020204030204"/>
              <a:ea typeface="+mn-ea"/>
              <a:cs typeface="+mn-cs"/>
            </a:endParaRPr>
          </a:p>
        </p:txBody>
      </p:sp>
      <p:sp>
        <p:nvSpPr>
          <p:cNvPr id="10" name="Rectangle 20">
            <a:extLst>
              <a:ext uri="{FF2B5EF4-FFF2-40B4-BE49-F238E27FC236}">
                <a16:creationId xmlns:a16="http://schemas.microsoft.com/office/drawing/2014/main" id="{8D20CFF8-5290-470F-93C9-34EBB43A2373}"/>
              </a:ext>
            </a:extLst>
          </p:cNvPr>
          <p:cNvSpPr>
            <a:spLocks noChangeArrowheads="1"/>
          </p:cNvSpPr>
          <p:nvPr/>
        </p:nvSpPr>
        <p:spPr bwMode="auto">
          <a:xfrm>
            <a:off x="3562350" y="6581001"/>
            <a:ext cx="8601075" cy="276999"/>
          </a:xfrm>
          <a:prstGeom prst="rect">
            <a:avLst/>
          </a:prstGeom>
          <a:noFill/>
          <a:ln w="9525">
            <a:noFill/>
            <a:miter lim="800000"/>
            <a:headEnd/>
            <a:tailEnd/>
          </a:ln>
          <a:effectLst/>
        </p:spPr>
        <p:txBody>
          <a:bodyPr wrap="square">
            <a:spAutoFit/>
          </a:bodyPr>
          <a:lstStyle/>
          <a:p>
            <a:pPr lvl="0" eaLnBrk="0" hangingPunct="0">
              <a:defRPr/>
            </a:pPr>
            <a:r>
              <a:rPr lang="en-US" sz="1200" dirty="0">
                <a:solidFill>
                  <a:srgbClr val="000000"/>
                </a:solidFill>
                <a:latin typeface="Calibri Light" panose="020F0302020204030204"/>
                <a:ea typeface="Times New Roman" panose="02020603050405020304" pitchFamily="18" charset="0"/>
              </a:rPr>
              <a:t>Wharam JF, Wallace J, Zhang F Xu X, Lu CY, Hernandez A, Ross-Degnan D, Newhouse JP. </a:t>
            </a:r>
            <a:r>
              <a:rPr lang="en-US" sz="1200" i="1" dirty="0">
                <a:solidFill>
                  <a:srgbClr val="000000"/>
                </a:solidFill>
                <a:latin typeface="Calibri Light" panose="020F0302020204030204"/>
                <a:ea typeface="Times New Roman" panose="02020603050405020304" pitchFamily="18" charset="0"/>
              </a:rPr>
              <a:t>JNO.</a:t>
            </a:r>
            <a:r>
              <a:rPr lang="en-US" sz="1200" dirty="0">
                <a:solidFill>
                  <a:srgbClr val="000000"/>
                </a:solidFill>
                <a:latin typeface="Calibri Light" panose="020F0302020204030204"/>
                <a:ea typeface="Times New Roman" panose="02020603050405020304" pitchFamily="18" charset="0"/>
              </a:rPr>
              <a:t>2020; </a:t>
            </a:r>
            <a:r>
              <a:rPr kumimoji="0" lang="en-US" sz="12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en-US" sz="1200" b="0" i="0"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MI, stroke, and extremity amputation</a:t>
            </a:r>
            <a:endPar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7" name="Rectangle 6">
            <a:extLst>
              <a:ext uri="{FF2B5EF4-FFF2-40B4-BE49-F238E27FC236}">
                <a16:creationId xmlns:a16="http://schemas.microsoft.com/office/drawing/2014/main" id="{2122C972-E3C5-4000-8ADD-91BC1D8F5991}"/>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B4ADC6BC-29E7-4330-86F1-0A485F391A5E}"/>
              </a:ext>
            </a:extLst>
          </p:cNvPr>
          <p:cNvPicPr>
            <a:picLocks noChangeAspect="1"/>
          </p:cNvPicPr>
          <p:nvPr/>
        </p:nvPicPr>
        <p:blipFill>
          <a:blip r:embed="rId3"/>
          <a:stretch>
            <a:fillRect/>
          </a:stretch>
        </p:blipFill>
        <p:spPr>
          <a:xfrm>
            <a:off x="58103" y="1712995"/>
            <a:ext cx="3474720" cy="3432010"/>
          </a:xfrm>
          <a:prstGeom prst="rect">
            <a:avLst/>
          </a:prstGeom>
        </p:spPr>
      </p:pic>
      <p:sp>
        <p:nvSpPr>
          <p:cNvPr id="15" name="Rectangle 14">
            <a:extLst>
              <a:ext uri="{FF2B5EF4-FFF2-40B4-BE49-F238E27FC236}">
                <a16:creationId xmlns:a16="http://schemas.microsoft.com/office/drawing/2014/main" id="{D4D55EE7-023A-4CFE-AE90-B24A45488E2D}"/>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401DF28-E4D3-44CF-8C11-89A5CFD8E296}"/>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5238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5824" y="1733550"/>
            <a:ext cx="6886575" cy="4352926"/>
          </a:xfrm>
        </p:spPr>
        <p:txBody>
          <a:bodyPr>
            <a:normAutofit fontScale="92500" lnSpcReduction="10000"/>
          </a:bodyPr>
          <a:lstStyle/>
          <a:p>
            <a:pPr marL="571500" indent="-571500">
              <a:buFont typeface="+mj-lt"/>
              <a:buAutoNum type="romanUcPeriod"/>
            </a:pPr>
            <a:r>
              <a:rPr lang="en-US" sz="3600" dirty="0">
                <a:solidFill>
                  <a:schemeClr val="bg1">
                    <a:lumMod val="75000"/>
                  </a:schemeClr>
                </a:solidFill>
              </a:rPr>
              <a:t>Background</a:t>
            </a:r>
          </a:p>
          <a:p>
            <a:pPr marL="571500" indent="-571500">
              <a:buFont typeface="+mj-lt"/>
              <a:buAutoNum type="romanUcPeriod"/>
            </a:pPr>
            <a:r>
              <a:rPr lang="en-US" sz="3600" dirty="0">
                <a:solidFill>
                  <a:schemeClr val="bg1">
                    <a:lumMod val="75000"/>
                  </a:schemeClr>
                </a:solidFill>
              </a:rPr>
              <a:t>Out-of-pocket cost increases for high-value care after HDHP switch</a:t>
            </a:r>
          </a:p>
          <a:p>
            <a:pPr marL="571500" indent="-571500">
              <a:buFont typeface="+mj-lt"/>
              <a:buAutoNum type="romanUcPeriod"/>
            </a:pPr>
            <a:r>
              <a:rPr lang="en-US" sz="3600" dirty="0">
                <a:solidFill>
                  <a:schemeClr val="bg1">
                    <a:lumMod val="75000"/>
                  </a:schemeClr>
                </a:solidFill>
              </a:rPr>
              <a:t>Preservation of low out-of-pocket costs for high-value care after HDHP switch</a:t>
            </a:r>
          </a:p>
          <a:p>
            <a:pPr marL="571500" indent="-571500">
              <a:buFont typeface="+mj-lt"/>
              <a:buAutoNum type="romanUcPeriod"/>
            </a:pPr>
            <a:r>
              <a:rPr lang="en-US" sz="3600" dirty="0"/>
              <a:t>Out-of-pocket cost decreases for high-value care </a:t>
            </a:r>
          </a:p>
          <a:p>
            <a:pPr marL="571500" indent="-571500">
              <a:buFont typeface="+mj-lt"/>
              <a:buAutoNum type="romanUcPeriod"/>
            </a:pPr>
            <a:r>
              <a:rPr lang="en-US" sz="3600" dirty="0">
                <a:solidFill>
                  <a:schemeClr val="bg1">
                    <a:lumMod val="75000"/>
                  </a:schemeClr>
                </a:solidFill>
              </a:rPr>
              <a:t>Discussion</a:t>
            </a:r>
            <a:endParaRPr lang="en-US" sz="3200" dirty="0">
              <a:solidFill>
                <a:schemeClr val="bg1">
                  <a:lumMod val="75000"/>
                </a:schemeClr>
              </a:solidFill>
            </a:endParaRPr>
          </a:p>
        </p:txBody>
      </p:sp>
      <p:sp>
        <p:nvSpPr>
          <p:cNvPr id="6" name="Rectangle 5">
            <a:extLst>
              <a:ext uri="{FF2B5EF4-FFF2-40B4-BE49-F238E27FC236}">
                <a16:creationId xmlns:a16="http://schemas.microsoft.com/office/drawing/2014/main" id="{95508376-8F5B-4A66-8B0D-0AA01EE3EB8E}"/>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B2FC996B-35C4-49D8-8A12-DB13333A3069}"/>
              </a:ext>
            </a:extLst>
          </p:cNvPr>
          <p:cNvPicPr>
            <a:picLocks noChangeAspect="1"/>
          </p:cNvPicPr>
          <p:nvPr/>
        </p:nvPicPr>
        <p:blipFill>
          <a:blip r:embed="rId2"/>
          <a:stretch>
            <a:fillRect/>
          </a:stretch>
        </p:blipFill>
        <p:spPr>
          <a:xfrm>
            <a:off x="58103" y="2503570"/>
            <a:ext cx="3474720" cy="3432010"/>
          </a:xfrm>
          <a:prstGeom prst="rect">
            <a:avLst/>
          </a:prstGeom>
        </p:spPr>
      </p:pic>
      <p:sp>
        <p:nvSpPr>
          <p:cNvPr id="14" name="Rectangle 13">
            <a:extLst>
              <a:ext uri="{FF2B5EF4-FFF2-40B4-BE49-F238E27FC236}">
                <a16:creationId xmlns:a16="http://schemas.microsoft.com/office/drawing/2014/main" id="{EF863B23-D997-4B6D-92E0-E7479499F482}"/>
              </a:ext>
            </a:extLst>
          </p:cNvPr>
          <p:cNvSpPr/>
          <p:nvPr/>
        </p:nvSpPr>
        <p:spPr>
          <a:xfrm rot="5400000">
            <a:off x="1209675" y="3450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5" name="Graphic 14" descr="Zoom in">
            <a:extLst>
              <a:ext uri="{FF2B5EF4-FFF2-40B4-BE49-F238E27FC236}">
                <a16:creationId xmlns:a16="http://schemas.microsoft.com/office/drawing/2014/main" id="{6893F068-B952-4F00-9A4C-8B33C63859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18217" y="1411478"/>
            <a:ext cx="701454" cy="701454"/>
          </a:xfrm>
          <a:prstGeom prst="rect">
            <a:avLst/>
          </a:prstGeom>
        </p:spPr>
      </p:pic>
      <p:sp>
        <p:nvSpPr>
          <p:cNvPr id="16" name="Rectangle 15">
            <a:extLst>
              <a:ext uri="{FF2B5EF4-FFF2-40B4-BE49-F238E27FC236}">
                <a16:creationId xmlns:a16="http://schemas.microsoft.com/office/drawing/2014/main" id="{B2F76BE0-019B-4FFC-908B-DAD1B4B9812D}"/>
              </a:ext>
            </a:extLst>
          </p:cNvPr>
          <p:cNvSpPr/>
          <p:nvPr/>
        </p:nvSpPr>
        <p:spPr>
          <a:xfrm>
            <a:off x="1922912" y="2729464"/>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7" name="Graphic 16" descr="Back RTL">
            <a:extLst>
              <a:ext uri="{FF2B5EF4-FFF2-40B4-BE49-F238E27FC236}">
                <a16:creationId xmlns:a16="http://schemas.microsoft.com/office/drawing/2014/main" id="{55700244-B1F5-4E46-8AD3-76AE58E10A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200000" flipH="1">
            <a:off x="850339" y="1861480"/>
            <a:ext cx="950668" cy="701454"/>
          </a:xfrm>
          <a:prstGeom prst="rect">
            <a:avLst/>
          </a:prstGeom>
        </p:spPr>
      </p:pic>
      <p:sp>
        <p:nvSpPr>
          <p:cNvPr id="18" name="TextBox 17">
            <a:extLst>
              <a:ext uri="{FF2B5EF4-FFF2-40B4-BE49-F238E27FC236}">
                <a16:creationId xmlns:a16="http://schemas.microsoft.com/office/drawing/2014/main" id="{DD4957CA-8034-42D4-B2E9-F96665CB6A38}"/>
              </a:ext>
            </a:extLst>
          </p:cNvPr>
          <p:cNvSpPr txBox="1"/>
          <p:nvPr/>
        </p:nvSpPr>
        <p:spPr>
          <a:xfrm>
            <a:off x="195263" y="361950"/>
            <a:ext cx="3138487"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0000FF"/>
                </a:solidFill>
                <a:effectLst/>
                <a:uLnTx/>
                <a:uFillTx/>
                <a:latin typeface="Calibri Light" panose="020F0302020204030204"/>
                <a:ea typeface="+mn-ea"/>
                <a:cs typeface="+mn-cs"/>
              </a:rPr>
              <a:t>Outline</a:t>
            </a:r>
          </a:p>
        </p:txBody>
      </p:sp>
    </p:spTree>
    <p:extLst>
      <p:ext uri="{BB962C8B-B14F-4D97-AF65-F5344CB8AC3E}">
        <p14:creationId xmlns:p14="http://schemas.microsoft.com/office/powerpoint/2010/main" val="379634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05411"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53373"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nvGraphicFramePr>
        <p:xfrm>
          <a:off x="4298950" y="-85725"/>
          <a:ext cx="694055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id="{5882D1E0-4AE7-40E7-A951-D9C315FEFCFC}"/>
              </a:ext>
            </a:extLst>
          </p:cNvPr>
          <p:cNvSpPr txBox="1"/>
          <p:nvPr/>
        </p:nvSpPr>
        <p:spPr>
          <a:xfrm>
            <a:off x="5205411" y="476250"/>
            <a:ext cx="2671764" cy="193899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Antidiabetic and cardioprotective medication use (preventive drug lists. PDLs)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7" name="Group 16">
            <a:extLst>
              <a:ext uri="{FF2B5EF4-FFF2-40B4-BE49-F238E27FC236}">
                <a16:creationId xmlns:a16="http://schemas.microsoft.com/office/drawing/2014/main" id="{A618FC81-DC74-4FAD-9815-BC7E0D1348B8}"/>
              </a:ext>
            </a:extLst>
          </p:cNvPr>
          <p:cNvGrpSpPr/>
          <p:nvPr/>
        </p:nvGrpSpPr>
        <p:grpSpPr>
          <a:xfrm rot="16200000">
            <a:off x="1998757"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16" name="Straight Arrow Connector 15">
            <a:extLst>
              <a:ext uri="{FF2B5EF4-FFF2-40B4-BE49-F238E27FC236}">
                <a16:creationId xmlns:a16="http://schemas.microsoft.com/office/drawing/2014/main" id="{DC681EAF-F813-47FF-BFAD-0924C393D310}"/>
              </a:ext>
            </a:extLst>
          </p:cNvPr>
          <p:cNvCxnSpPr/>
          <p:nvPr/>
        </p:nvCxnSpPr>
        <p:spPr>
          <a:xfrm flipV="1">
            <a:off x="5076825" y="20002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10775"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D6167424-1FEA-4463-87CC-2B4B5D788731}"/>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EE18A30-47F9-4AFC-8BB9-655D69FAEFD3}"/>
              </a:ext>
            </a:extLst>
          </p:cNvPr>
          <p:cNvSpPr txBox="1"/>
          <p:nvPr/>
        </p:nvSpPr>
        <p:spPr>
          <a:xfrm>
            <a:off x="195263" y="1690063"/>
            <a:ext cx="3200400" cy="212365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Services</a:t>
            </a:r>
          </a:p>
        </p:txBody>
      </p:sp>
      <p:grpSp>
        <p:nvGrpSpPr>
          <p:cNvPr id="23" name="Group 22">
            <a:extLst>
              <a:ext uri="{FF2B5EF4-FFF2-40B4-BE49-F238E27FC236}">
                <a16:creationId xmlns:a16="http://schemas.microsoft.com/office/drawing/2014/main" id="{26F5826B-7A3B-46F3-BE4A-7D760EDAA71D}"/>
              </a:ext>
            </a:extLst>
          </p:cNvPr>
          <p:cNvGrpSpPr/>
          <p:nvPr/>
        </p:nvGrpSpPr>
        <p:grpSpPr>
          <a:xfrm>
            <a:off x="5195886" y="6124575"/>
            <a:ext cx="5571936" cy="381000"/>
            <a:chOff x="3290886" y="6096000"/>
            <a:chExt cx="5571936" cy="381000"/>
          </a:xfrm>
        </p:grpSpPr>
        <p:sp>
          <p:nvSpPr>
            <p:cNvPr id="25" name="TextBox 24">
              <a:extLst>
                <a:ext uri="{FF2B5EF4-FFF2-40B4-BE49-F238E27FC236}">
                  <a16:creationId xmlns:a16="http://schemas.microsoft.com/office/drawing/2014/main" id="{3FBB025B-3491-4723-87FE-43B62DD34B4E}"/>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26" name="TextBox 25">
              <a:extLst>
                <a:ext uri="{FF2B5EF4-FFF2-40B4-BE49-F238E27FC236}">
                  <a16:creationId xmlns:a16="http://schemas.microsoft.com/office/drawing/2014/main" id="{A62C1BF1-7C4C-4A56-9DEF-B83601719077}"/>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28" name="Rectangle 27">
            <a:extLst>
              <a:ext uri="{FF2B5EF4-FFF2-40B4-BE49-F238E27FC236}">
                <a16:creationId xmlns:a16="http://schemas.microsoft.com/office/drawing/2014/main" id="{EDC1B2A8-4F21-4921-8585-202EF1CC0E8D}"/>
              </a:ext>
            </a:extLst>
          </p:cNvPr>
          <p:cNvSpPr/>
          <p:nvPr/>
        </p:nvSpPr>
        <p:spPr>
          <a:xfrm>
            <a:off x="5214943"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5E86B8-AC48-4304-8265-5EC428EABFCC}"/>
              </a:ext>
            </a:extLst>
          </p:cNvPr>
          <p:cNvSpPr/>
          <p:nvPr/>
        </p:nvSpPr>
        <p:spPr>
          <a:xfrm>
            <a:off x="8054976" y="299477"/>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139EEA4-B09C-4D37-8F9D-74FD3D7FEE9B}"/>
              </a:ext>
            </a:extLst>
          </p:cNvPr>
          <p:cNvSpPr/>
          <p:nvPr/>
        </p:nvSpPr>
        <p:spPr>
          <a:xfrm>
            <a:off x="8034343" y="3268363"/>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5855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14936"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62898"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nvGraphicFramePr>
        <p:xfrm>
          <a:off x="4308475" y="-85725"/>
          <a:ext cx="6940550" cy="6858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7" name="Group 16">
            <a:extLst>
              <a:ext uri="{FF2B5EF4-FFF2-40B4-BE49-F238E27FC236}">
                <a16:creationId xmlns:a16="http://schemas.microsoft.com/office/drawing/2014/main" id="{A618FC81-DC74-4FAD-9815-BC7E0D1348B8}"/>
              </a:ext>
            </a:extLst>
          </p:cNvPr>
          <p:cNvGrpSpPr/>
          <p:nvPr/>
        </p:nvGrpSpPr>
        <p:grpSpPr>
          <a:xfrm rot="16200000">
            <a:off x="2008282"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16" name="Straight Arrow Connector 15">
            <a:extLst>
              <a:ext uri="{FF2B5EF4-FFF2-40B4-BE49-F238E27FC236}">
                <a16:creationId xmlns:a16="http://schemas.microsoft.com/office/drawing/2014/main" id="{DC681EAF-F813-47FF-BFAD-0924C393D310}"/>
              </a:ext>
            </a:extLst>
          </p:cNvPr>
          <p:cNvCxnSpPr/>
          <p:nvPr/>
        </p:nvCxnSpPr>
        <p:spPr>
          <a:xfrm flipV="1">
            <a:off x="5086350" y="25717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20300"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DF0A7A7-681D-4385-BB97-B963A2717E3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B37E9A6-DE90-4D9A-9370-1F2950E22DD1}"/>
              </a:ext>
            </a:extLst>
          </p:cNvPr>
          <p:cNvSpPr txBox="1"/>
          <p:nvPr/>
        </p:nvSpPr>
        <p:spPr>
          <a:xfrm>
            <a:off x="195263" y="1690063"/>
            <a:ext cx="3200400" cy="280076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Health Outcomes</a:t>
            </a:r>
          </a:p>
        </p:txBody>
      </p:sp>
      <p:grpSp>
        <p:nvGrpSpPr>
          <p:cNvPr id="26" name="Group 25">
            <a:extLst>
              <a:ext uri="{FF2B5EF4-FFF2-40B4-BE49-F238E27FC236}">
                <a16:creationId xmlns:a16="http://schemas.microsoft.com/office/drawing/2014/main" id="{6725AAA5-D0F6-4161-BEF2-25967EE689A3}"/>
              </a:ext>
            </a:extLst>
          </p:cNvPr>
          <p:cNvGrpSpPr/>
          <p:nvPr/>
        </p:nvGrpSpPr>
        <p:grpSpPr>
          <a:xfrm>
            <a:off x="5195886" y="6124575"/>
            <a:ext cx="5571936" cy="381000"/>
            <a:chOff x="3290886" y="6096000"/>
            <a:chExt cx="5571936" cy="381000"/>
          </a:xfrm>
        </p:grpSpPr>
        <p:sp>
          <p:nvSpPr>
            <p:cNvPr id="27" name="TextBox 26">
              <a:extLst>
                <a:ext uri="{FF2B5EF4-FFF2-40B4-BE49-F238E27FC236}">
                  <a16:creationId xmlns:a16="http://schemas.microsoft.com/office/drawing/2014/main" id="{9A243AE6-5197-4397-9B91-417CF8FE878E}"/>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28" name="TextBox 27">
              <a:extLst>
                <a:ext uri="{FF2B5EF4-FFF2-40B4-BE49-F238E27FC236}">
                  <a16:creationId xmlns:a16="http://schemas.microsoft.com/office/drawing/2014/main" id="{56FDCD4B-CFD8-4E3D-861E-3D80AF1E133E}"/>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21" name="TextBox 20">
            <a:extLst>
              <a:ext uri="{FF2B5EF4-FFF2-40B4-BE49-F238E27FC236}">
                <a16:creationId xmlns:a16="http://schemas.microsoft.com/office/drawing/2014/main" id="{87641AEF-F9DD-455E-B0F8-0E4632A9B6BC}"/>
              </a:ext>
            </a:extLst>
          </p:cNvPr>
          <p:cNvSpPr txBox="1"/>
          <p:nvPr/>
        </p:nvSpPr>
        <p:spPr>
          <a:xfrm>
            <a:off x="5253034" y="476250"/>
            <a:ext cx="2619380" cy="101566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ED visits for acute </a:t>
            </a:r>
            <a:r>
              <a:rPr lang="en-US" sz="2000" dirty="0">
                <a:solidFill>
                  <a:prstClr val="white"/>
                </a:solidFill>
                <a:latin typeface="Calibri" panose="020F0502020204030204"/>
              </a:rPr>
              <a:t>diabetes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complications</a:t>
            </a:r>
          </a:p>
        </p:txBody>
      </p:sp>
      <p:sp>
        <p:nvSpPr>
          <p:cNvPr id="29" name="Rectangle 28">
            <a:extLst>
              <a:ext uri="{FF2B5EF4-FFF2-40B4-BE49-F238E27FC236}">
                <a16:creationId xmlns:a16="http://schemas.microsoft.com/office/drawing/2014/main" id="{264F8F5D-CB6A-4A2B-8514-FB55F046CC59}"/>
              </a:ext>
            </a:extLst>
          </p:cNvPr>
          <p:cNvSpPr/>
          <p:nvPr/>
        </p:nvSpPr>
        <p:spPr>
          <a:xfrm>
            <a:off x="8034343" y="3206219"/>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6B5B7DA9-F388-4419-848C-FDC150104486}"/>
              </a:ext>
            </a:extLst>
          </p:cNvPr>
          <p:cNvSpPr/>
          <p:nvPr/>
        </p:nvSpPr>
        <p:spPr>
          <a:xfrm>
            <a:off x="5214943"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4FA5F1F-033A-47A8-8C27-8647E7C77FA1}"/>
              </a:ext>
            </a:extLst>
          </p:cNvPr>
          <p:cNvSpPr/>
          <p:nvPr/>
        </p:nvSpPr>
        <p:spPr>
          <a:xfrm>
            <a:off x="8054976" y="299477"/>
            <a:ext cx="2800346" cy="2800677"/>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7181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0769C098-647E-47E3-895B-CED9528315EA}"/>
              </a:ext>
            </a:extLst>
          </p:cNvPr>
          <p:cNvGraphicFramePr>
            <a:graphicFrameLocks/>
          </p:cNvGraphicFramePr>
          <p:nvPr>
            <p:extLst>
              <p:ext uri="{D42A27DB-BD31-4B8C-83A1-F6EECF244321}">
                <p14:modId xmlns:p14="http://schemas.microsoft.com/office/powerpoint/2010/main" val="3367617448"/>
              </p:ext>
            </p:extLst>
          </p:nvPr>
        </p:nvGraphicFramePr>
        <p:xfrm>
          <a:off x="8048637" y="1924050"/>
          <a:ext cx="4114800" cy="3200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87373FD7-2150-4DE2-B3BD-BC6DB06026FD}"/>
              </a:ext>
            </a:extLst>
          </p:cNvPr>
          <p:cNvGraphicFramePr>
            <a:graphicFrameLocks/>
          </p:cNvGraphicFramePr>
          <p:nvPr>
            <p:extLst>
              <p:ext uri="{D42A27DB-BD31-4B8C-83A1-F6EECF244321}">
                <p14:modId xmlns:p14="http://schemas.microsoft.com/office/powerpoint/2010/main" val="1925238258"/>
              </p:ext>
            </p:extLst>
          </p:nvPr>
        </p:nvGraphicFramePr>
        <p:xfrm>
          <a:off x="3629037" y="1924050"/>
          <a:ext cx="41148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4352BA2D-94D6-4CF1-9C94-494A51F574AD}"/>
              </a:ext>
            </a:extLst>
          </p:cNvPr>
          <p:cNvSpPr>
            <a:spLocks noGrp="1"/>
          </p:cNvSpPr>
          <p:nvPr>
            <p:ph type="title"/>
          </p:nvPr>
        </p:nvSpPr>
        <p:spPr>
          <a:xfrm>
            <a:off x="4400551" y="321582"/>
            <a:ext cx="6953250" cy="1325563"/>
          </a:xfrm>
        </p:spPr>
        <p:txBody>
          <a:bodyPr>
            <a:normAutofit/>
          </a:bodyPr>
          <a:lstStyle/>
          <a:p>
            <a:r>
              <a:rPr lang="en-US" dirty="0"/>
              <a:t>What is the effect of </a:t>
            </a:r>
            <a:r>
              <a:rPr lang="en-US" u="sng" dirty="0"/>
              <a:t>reducing OOP costs</a:t>
            </a:r>
            <a:r>
              <a:rPr lang="en-US" dirty="0"/>
              <a:t> through PDLs on use/outcomes?</a:t>
            </a:r>
          </a:p>
        </p:txBody>
      </p:sp>
      <p:sp>
        <p:nvSpPr>
          <p:cNvPr id="7" name="TextBox 6">
            <a:extLst>
              <a:ext uri="{FF2B5EF4-FFF2-40B4-BE49-F238E27FC236}">
                <a16:creationId xmlns:a16="http://schemas.microsoft.com/office/drawing/2014/main" id="{EA20A7FD-06DC-4182-8804-E0C1BEC7AEDB}"/>
              </a:ext>
            </a:extLst>
          </p:cNvPr>
          <p:cNvSpPr txBox="1"/>
          <p:nvPr/>
        </p:nvSpPr>
        <p:spPr>
          <a:xfrm>
            <a:off x="5419092" y="5511981"/>
            <a:ext cx="1005840" cy="457200"/>
          </a:xfrm>
          <a:prstGeom prst="rect">
            <a:avLst/>
          </a:prstGeom>
          <a:solidFill>
            <a:srgbClr val="66FFFF"/>
          </a:solidFill>
        </p:spPr>
        <p:txBody>
          <a:bodyPr wrap="square" rtlCol="0">
            <a:spAutoFit/>
          </a:bodyPr>
          <a:lstStyle/>
          <a:p>
            <a:pPr algn="ctr"/>
            <a:r>
              <a:rPr lang="en-US" sz="2400" b="1" dirty="0">
                <a:latin typeface="+mj-lt"/>
              </a:rPr>
              <a:t>-62%*</a:t>
            </a:r>
          </a:p>
        </p:txBody>
      </p:sp>
      <p:sp>
        <p:nvSpPr>
          <p:cNvPr id="8" name="TextBox 7">
            <a:extLst>
              <a:ext uri="{FF2B5EF4-FFF2-40B4-BE49-F238E27FC236}">
                <a16:creationId xmlns:a16="http://schemas.microsoft.com/office/drawing/2014/main" id="{54B62DB8-E397-484E-81A9-AA2A3757B7A8}"/>
              </a:ext>
            </a:extLst>
          </p:cNvPr>
          <p:cNvSpPr txBox="1"/>
          <p:nvPr/>
        </p:nvSpPr>
        <p:spPr>
          <a:xfrm>
            <a:off x="9679994" y="5503383"/>
            <a:ext cx="1005840" cy="457200"/>
          </a:xfrm>
          <a:prstGeom prst="rect">
            <a:avLst/>
          </a:prstGeom>
          <a:solidFill>
            <a:srgbClr val="66FFFF"/>
          </a:solidFill>
        </p:spPr>
        <p:txBody>
          <a:bodyPr wrap="square" rtlCol="0">
            <a:spAutoFit/>
          </a:bodyPr>
          <a:lstStyle/>
          <a:p>
            <a:pPr algn="ctr"/>
            <a:r>
              <a:rPr lang="en-US" sz="2400" b="1" dirty="0">
                <a:latin typeface="+mj-lt"/>
              </a:rPr>
              <a:t>-49%*</a:t>
            </a:r>
          </a:p>
        </p:txBody>
      </p:sp>
      <p:sp>
        <p:nvSpPr>
          <p:cNvPr id="12" name="TextBox 11">
            <a:extLst>
              <a:ext uri="{FF2B5EF4-FFF2-40B4-BE49-F238E27FC236}">
                <a16:creationId xmlns:a16="http://schemas.microsoft.com/office/drawing/2014/main" id="{395B7A44-89FE-4DD9-A9A5-345DF19D6B32}"/>
              </a:ext>
            </a:extLst>
          </p:cNvPr>
          <p:cNvSpPr txBox="1"/>
          <p:nvPr/>
        </p:nvSpPr>
        <p:spPr>
          <a:xfrm>
            <a:off x="4061216" y="5376035"/>
            <a:ext cx="1008742" cy="707886"/>
          </a:xfrm>
          <a:prstGeom prst="rect">
            <a:avLst/>
          </a:prstGeom>
          <a:noFill/>
        </p:spPr>
        <p:txBody>
          <a:bodyPr wrap="square" rtlCol="0">
            <a:spAutoFit/>
          </a:bodyPr>
          <a:lstStyle/>
          <a:p>
            <a:pPr algn="ctr"/>
            <a:r>
              <a:rPr lang="en-US" sz="2000" dirty="0">
                <a:latin typeface="+mj-lt"/>
              </a:rPr>
              <a:t>Relative change:</a:t>
            </a:r>
          </a:p>
        </p:txBody>
      </p:sp>
      <p:sp>
        <p:nvSpPr>
          <p:cNvPr id="13" name="TextBox 12">
            <a:extLst>
              <a:ext uri="{FF2B5EF4-FFF2-40B4-BE49-F238E27FC236}">
                <a16:creationId xmlns:a16="http://schemas.microsoft.com/office/drawing/2014/main" id="{0F568A69-5401-4859-A61F-72F1640DA120}"/>
              </a:ext>
            </a:extLst>
          </p:cNvPr>
          <p:cNvSpPr txBox="1"/>
          <p:nvPr/>
        </p:nvSpPr>
        <p:spPr>
          <a:xfrm>
            <a:off x="3593671" y="6396335"/>
            <a:ext cx="8226854" cy="461665"/>
          </a:xfrm>
          <a:prstGeom prst="rect">
            <a:avLst/>
          </a:prstGeom>
          <a:noFill/>
        </p:spPr>
        <p:txBody>
          <a:bodyPr wrap="square" rtlCol="0">
            <a:spAutoFit/>
          </a:bodyPr>
          <a:lstStyle/>
          <a:p>
            <a:r>
              <a:rPr lang="en-US" sz="1200" dirty="0">
                <a:solidFill>
                  <a:srgbClr val="000000"/>
                </a:solidFill>
                <a:latin typeface="Calibri Light" panose="020F0302020204030204"/>
                <a:ea typeface="Times New Roman" panose="02020603050405020304" pitchFamily="18" charset="0"/>
              </a:rPr>
              <a:t>Ross-Degnan D, </a:t>
            </a:r>
            <a:r>
              <a:rPr lang="fr-FR" sz="1200" dirty="0">
                <a:solidFill>
                  <a:srgbClr val="000000"/>
                </a:solidFill>
                <a:latin typeface="Calibri Light" panose="020F0302020204030204"/>
                <a:ea typeface="Times New Roman" panose="02020603050405020304" pitchFamily="18" charset="0"/>
              </a:rPr>
              <a:t>Zhang F, Lu CY, Wallace J, Soumerai SB, Wharam JF</a:t>
            </a:r>
            <a:r>
              <a:rPr lang="en-US" sz="1200" i="1" dirty="0">
                <a:solidFill>
                  <a:srgbClr val="000000"/>
                </a:solidFill>
                <a:latin typeface="Calibri Light" panose="020F0302020204030204"/>
                <a:ea typeface="Times New Roman" panose="02020603050405020304" pitchFamily="18" charset="0"/>
              </a:rPr>
              <a:t>. Med Care</a:t>
            </a:r>
            <a:r>
              <a:rPr lang="en-US" sz="1200" dirty="0">
                <a:solidFill>
                  <a:srgbClr val="000000"/>
                </a:solidFill>
                <a:latin typeface="Calibri Light" panose="020F0302020204030204"/>
                <a:ea typeface="Times New Roman" panose="02020603050405020304" pitchFamily="18" charset="0"/>
              </a:rPr>
              <a:t>. 2020. </a:t>
            </a:r>
            <a:r>
              <a:rPr lang="en-US" sz="1200" dirty="0">
                <a:latin typeface="+mj-lt"/>
              </a:rPr>
              <a:t>n = 1372 PDL and 2599 Control members;  *p &lt; 0.05</a:t>
            </a:r>
          </a:p>
        </p:txBody>
      </p:sp>
      <p:sp>
        <p:nvSpPr>
          <p:cNvPr id="11" name="TextBox 10">
            <a:extLst>
              <a:ext uri="{FF2B5EF4-FFF2-40B4-BE49-F238E27FC236}">
                <a16:creationId xmlns:a16="http://schemas.microsoft.com/office/drawing/2014/main" id="{15B2B584-AC23-442A-8B2E-76F6EBADDA0D}"/>
              </a:ext>
            </a:extLst>
          </p:cNvPr>
          <p:cNvSpPr txBox="1"/>
          <p:nvPr/>
        </p:nvSpPr>
        <p:spPr>
          <a:xfrm>
            <a:off x="4628251" y="2623766"/>
            <a:ext cx="1375576" cy="276999"/>
          </a:xfrm>
          <a:prstGeom prst="rect">
            <a:avLst/>
          </a:prstGeom>
          <a:noFill/>
        </p:spPr>
        <p:txBody>
          <a:bodyPr wrap="square" rtlCol="0">
            <a:spAutoFit/>
          </a:bodyPr>
          <a:lstStyle/>
          <a:p>
            <a:pPr algn="r"/>
            <a:r>
              <a:rPr lang="en-US" sz="1200" dirty="0">
                <a:latin typeface="+mj-lt"/>
              </a:rPr>
              <a:t>Switch to PDL</a:t>
            </a:r>
            <a:r>
              <a:rPr lang="en-US" sz="1200" dirty="0">
                <a:latin typeface="+mj-lt"/>
                <a:sym typeface="Wingdings" panose="05000000000000000000" pitchFamily="2" charset="2"/>
              </a:rPr>
              <a:t></a:t>
            </a:r>
            <a:endParaRPr lang="en-US" sz="1200" dirty="0">
              <a:latin typeface="+mj-lt"/>
            </a:endParaRPr>
          </a:p>
        </p:txBody>
      </p:sp>
      <p:sp>
        <p:nvSpPr>
          <p:cNvPr id="22" name="Rectangle 21">
            <a:extLst>
              <a:ext uri="{FF2B5EF4-FFF2-40B4-BE49-F238E27FC236}">
                <a16:creationId xmlns:a16="http://schemas.microsoft.com/office/drawing/2014/main" id="{89B3F037-DAD3-4671-8E4E-BDBA7C609ED2}"/>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3" name="Picture 22">
            <a:extLst>
              <a:ext uri="{FF2B5EF4-FFF2-40B4-BE49-F238E27FC236}">
                <a16:creationId xmlns:a16="http://schemas.microsoft.com/office/drawing/2014/main" id="{2190ED2C-3A97-467C-AC5A-7EF197AC2E58}"/>
              </a:ext>
            </a:extLst>
          </p:cNvPr>
          <p:cNvPicPr>
            <a:picLocks noChangeAspect="1"/>
          </p:cNvPicPr>
          <p:nvPr/>
        </p:nvPicPr>
        <p:blipFill>
          <a:blip r:embed="rId4"/>
          <a:stretch>
            <a:fillRect/>
          </a:stretch>
        </p:blipFill>
        <p:spPr>
          <a:xfrm>
            <a:off x="58103" y="1712995"/>
            <a:ext cx="3474720" cy="3432010"/>
          </a:xfrm>
          <a:prstGeom prst="rect">
            <a:avLst/>
          </a:prstGeom>
        </p:spPr>
      </p:pic>
      <p:sp>
        <p:nvSpPr>
          <p:cNvPr id="24" name="Rectangle 23">
            <a:extLst>
              <a:ext uri="{FF2B5EF4-FFF2-40B4-BE49-F238E27FC236}">
                <a16:creationId xmlns:a16="http://schemas.microsoft.com/office/drawing/2014/main" id="{B2ACA683-FD0F-417B-9538-FBD98A0E96B8}"/>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5" name="Graphic 24" descr="Zoom in">
            <a:extLst>
              <a:ext uri="{FF2B5EF4-FFF2-40B4-BE49-F238E27FC236}">
                <a16:creationId xmlns:a16="http://schemas.microsoft.com/office/drawing/2014/main" id="{ACD9C5D6-8CE5-4B0E-94D8-8C78DD135D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18217" y="620903"/>
            <a:ext cx="701454" cy="701454"/>
          </a:xfrm>
          <a:prstGeom prst="rect">
            <a:avLst/>
          </a:prstGeom>
        </p:spPr>
      </p:pic>
      <p:sp>
        <p:nvSpPr>
          <p:cNvPr id="26" name="Rectangle 25">
            <a:extLst>
              <a:ext uri="{FF2B5EF4-FFF2-40B4-BE49-F238E27FC236}">
                <a16:creationId xmlns:a16="http://schemas.microsoft.com/office/drawing/2014/main" id="{02F30C22-9986-4FDB-9ADF-D0411E04521A}"/>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7" name="Graphic 26" descr="Back RTL">
            <a:extLst>
              <a:ext uri="{FF2B5EF4-FFF2-40B4-BE49-F238E27FC236}">
                <a16:creationId xmlns:a16="http://schemas.microsoft.com/office/drawing/2014/main" id="{75543809-1951-4440-8E7F-A2310CFE38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6200000" flipH="1">
            <a:off x="850339" y="1070905"/>
            <a:ext cx="950668" cy="701454"/>
          </a:xfrm>
          <a:prstGeom prst="rect">
            <a:avLst/>
          </a:prstGeom>
        </p:spPr>
      </p:pic>
    </p:spTree>
    <p:extLst>
      <p:ext uri="{BB962C8B-B14F-4D97-AF65-F5344CB8AC3E}">
        <p14:creationId xmlns:p14="http://schemas.microsoft.com/office/powerpoint/2010/main" val="2978289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DC2BC238-7398-4D45-AE86-BF98559966AF}"/>
              </a:ext>
            </a:extLst>
          </p:cNvPr>
          <p:cNvSpPr txBox="1"/>
          <p:nvPr/>
        </p:nvSpPr>
        <p:spPr>
          <a:xfrm>
            <a:off x="4515431" y="2148145"/>
            <a:ext cx="2743200" cy="369332"/>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High Income</a:t>
            </a:r>
            <a:r>
              <a:rPr kumimoji="0" lang="en-US" sz="1800" b="0" i="0" u="none" strike="noStrike" kern="1200" cap="none" spc="0" normalizeH="0" baseline="30000" noProof="0" dirty="0">
                <a:ln>
                  <a:noFill/>
                </a:ln>
                <a:solidFill>
                  <a:srgbClr val="FF2525"/>
                </a:solidFill>
                <a:effectLst/>
                <a:uLnTx/>
                <a:uFillTx/>
                <a:latin typeface="Calibri Light" panose="020F0302020204030204"/>
                <a:ea typeface="+mn-ea"/>
                <a:cs typeface="+mn-cs"/>
              </a:rPr>
              <a:t>1</a:t>
            </a:r>
            <a:endParaRPr kumimoji="0" lang="en-US" sz="1800" b="0" i="0" u="none" strike="noStrike" kern="1200" cap="none" spc="0" normalizeH="0" baseline="0" noProof="0" dirty="0">
              <a:ln>
                <a:noFill/>
              </a:ln>
              <a:solidFill>
                <a:srgbClr val="FF2525"/>
              </a:solidFill>
              <a:effectLst/>
              <a:uLnTx/>
              <a:uFillTx/>
              <a:latin typeface="Calibri Light" panose="020F0302020204030204"/>
              <a:ea typeface="+mn-ea"/>
              <a:cs typeface="+mn-cs"/>
            </a:endParaRPr>
          </a:p>
        </p:txBody>
      </p:sp>
      <p:sp>
        <p:nvSpPr>
          <p:cNvPr id="30" name="TextBox 29">
            <a:extLst>
              <a:ext uri="{FF2B5EF4-FFF2-40B4-BE49-F238E27FC236}">
                <a16:creationId xmlns:a16="http://schemas.microsoft.com/office/drawing/2014/main" id="{E6A4ACA8-50D8-4CED-970C-E043CD61135C}"/>
              </a:ext>
            </a:extLst>
          </p:cNvPr>
          <p:cNvSpPr txBox="1"/>
          <p:nvPr/>
        </p:nvSpPr>
        <p:spPr>
          <a:xfrm>
            <a:off x="8479551" y="2148145"/>
            <a:ext cx="2743200" cy="369332"/>
          </a:xfrm>
          <a:prstGeom prst="rect">
            <a:avLst/>
          </a:prstGeom>
          <a:solidFill>
            <a:schemeClr val="bg1"/>
          </a:solidFill>
        </p:spPr>
        <p:txBody>
          <a:bodyPr wrap="square" rtlCol="0">
            <a:spAutoFit/>
          </a:bodyPr>
          <a:lstStyle/>
          <a:p>
            <a:pPr lvl="0" algn="ctr">
              <a:defRPr/>
            </a:pPr>
            <a:r>
              <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rPr>
              <a:t>Low Income</a:t>
            </a:r>
            <a:r>
              <a:rPr lang="en-US" baseline="30000" dirty="0">
                <a:solidFill>
                  <a:srgbClr val="FF2525"/>
                </a:solidFill>
                <a:latin typeface="Calibri Light" panose="020F0302020204030204"/>
              </a:rPr>
              <a:t>1</a:t>
            </a:r>
            <a:endParaRPr kumimoji="0" lang="en-US" sz="1800" b="0" i="0" u="none" strike="noStrike" kern="1200" cap="none" spc="0" normalizeH="0" baseline="0" noProof="0" dirty="0">
              <a:ln>
                <a:noFill/>
              </a:ln>
              <a:solidFill>
                <a:srgbClr val="0000FF"/>
              </a:solidFill>
              <a:effectLst/>
              <a:uLnTx/>
              <a:uFillTx/>
              <a:latin typeface="Calibri Light" panose="020F0302020204030204"/>
              <a:ea typeface="+mn-ea"/>
              <a:cs typeface="+mn-cs"/>
            </a:endParaRPr>
          </a:p>
        </p:txBody>
      </p:sp>
      <p:pic>
        <p:nvPicPr>
          <p:cNvPr id="3" name="Picture 2">
            <a:extLst>
              <a:ext uri="{FF2B5EF4-FFF2-40B4-BE49-F238E27FC236}">
                <a16:creationId xmlns:a16="http://schemas.microsoft.com/office/drawing/2014/main" id="{CF9EDB19-03E7-4BE5-9F49-76D75655AF3C}"/>
              </a:ext>
            </a:extLst>
          </p:cNvPr>
          <p:cNvPicPr>
            <a:picLocks/>
          </p:cNvPicPr>
          <p:nvPr/>
        </p:nvPicPr>
        <p:blipFill>
          <a:blip r:embed="rId3"/>
          <a:stretch>
            <a:fillRect/>
          </a:stretch>
        </p:blipFill>
        <p:spPr>
          <a:xfrm>
            <a:off x="3710850" y="2708000"/>
            <a:ext cx="3840480" cy="2441448"/>
          </a:xfrm>
          <a:prstGeom prst="rect">
            <a:avLst/>
          </a:prstGeom>
        </p:spPr>
      </p:pic>
      <p:pic>
        <p:nvPicPr>
          <p:cNvPr id="27" name="Picture 26">
            <a:extLst>
              <a:ext uri="{FF2B5EF4-FFF2-40B4-BE49-F238E27FC236}">
                <a16:creationId xmlns:a16="http://schemas.microsoft.com/office/drawing/2014/main" id="{87FEEDF2-B8A0-49F8-8234-5BC23BD54BAC}"/>
              </a:ext>
            </a:extLst>
          </p:cNvPr>
          <p:cNvPicPr>
            <a:picLocks/>
          </p:cNvPicPr>
          <p:nvPr/>
        </p:nvPicPr>
        <p:blipFill>
          <a:blip r:embed="rId4"/>
          <a:stretch>
            <a:fillRect/>
          </a:stretch>
        </p:blipFill>
        <p:spPr>
          <a:xfrm>
            <a:off x="7752775" y="2712546"/>
            <a:ext cx="3840480" cy="2441448"/>
          </a:xfrm>
          <a:prstGeom prst="rect">
            <a:avLst/>
          </a:prstGeom>
        </p:spPr>
      </p:pic>
      <p:sp>
        <p:nvSpPr>
          <p:cNvPr id="25" name="Rectangle 24">
            <a:extLst>
              <a:ext uri="{FF2B5EF4-FFF2-40B4-BE49-F238E27FC236}">
                <a16:creationId xmlns:a16="http://schemas.microsoft.com/office/drawing/2014/main" id="{2F2FEA16-CAB5-4A02-94B2-5CA841C50B74}"/>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C3A19445-50F3-478E-ABD6-9F6C796016EC}"/>
              </a:ext>
            </a:extLst>
          </p:cNvPr>
          <p:cNvPicPr>
            <a:picLocks noChangeAspect="1"/>
          </p:cNvPicPr>
          <p:nvPr/>
        </p:nvPicPr>
        <p:blipFill>
          <a:blip r:embed="rId5"/>
          <a:stretch>
            <a:fillRect/>
          </a:stretch>
        </p:blipFill>
        <p:spPr>
          <a:xfrm>
            <a:off x="58103" y="1712995"/>
            <a:ext cx="3474720" cy="3432010"/>
          </a:xfrm>
          <a:prstGeom prst="rect">
            <a:avLst/>
          </a:prstGeom>
        </p:spPr>
      </p:pic>
      <p:sp>
        <p:nvSpPr>
          <p:cNvPr id="32" name="Rectangle 31">
            <a:extLst>
              <a:ext uri="{FF2B5EF4-FFF2-40B4-BE49-F238E27FC236}">
                <a16:creationId xmlns:a16="http://schemas.microsoft.com/office/drawing/2014/main" id="{5DEF5000-49A2-480B-84D1-9A29C21589AA}"/>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0D04A21F-C2B1-456A-8CA6-45FED9983A54}"/>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2FB8219B-DC75-49BE-9958-B9F47B3D9909}"/>
              </a:ext>
            </a:extLst>
          </p:cNvPr>
          <p:cNvSpPr>
            <a:spLocks noGrp="1"/>
          </p:cNvSpPr>
          <p:nvPr>
            <p:ph type="title"/>
          </p:nvPr>
        </p:nvSpPr>
        <p:spPr>
          <a:xfrm>
            <a:off x="4381500" y="447675"/>
            <a:ext cx="6972301" cy="1243013"/>
          </a:xfrm>
        </p:spPr>
        <p:txBody>
          <a:bodyPr>
            <a:noAutofit/>
          </a:bodyPr>
          <a:lstStyle/>
          <a:p>
            <a:r>
              <a:rPr lang="en-US" dirty="0"/>
              <a:t>Oral antidiabetic and other diabetes-related medication use increases…</a:t>
            </a:r>
          </a:p>
        </p:txBody>
      </p:sp>
      <p:graphicFrame>
        <p:nvGraphicFramePr>
          <p:cNvPr id="18" name="Table 17">
            <a:extLst>
              <a:ext uri="{FF2B5EF4-FFF2-40B4-BE49-F238E27FC236}">
                <a16:creationId xmlns:a16="http://schemas.microsoft.com/office/drawing/2014/main" id="{FD3A6EDD-0C47-4E91-8479-B365AFB17780}"/>
              </a:ext>
            </a:extLst>
          </p:cNvPr>
          <p:cNvGraphicFramePr>
            <a:graphicFrameLocks noGrp="1"/>
          </p:cNvGraphicFramePr>
          <p:nvPr>
            <p:extLst>
              <p:ext uri="{D42A27DB-BD31-4B8C-83A1-F6EECF244321}">
                <p14:modId xmlns:p14="http://schemas.microsoft.com/office/powerpoint/2010/main" val="1541973304"/>
              </p:ext>
            </p:extLst>
          </p:nvPr>
        </p:nvGraphicFramePr>
        <p:xfrm>
          <a:off x="10163832"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1" dirty="0">
                          <a:solidFill>
                            <a:srgbClr val="000000"/>
                          </a:solidFill>
                          <a:effectLst/>
                          <a:latin typeface="+mj-lt"/>
                          <a:ea typeface="Times New Roman" panose="02020603050405020304" pitchFamily="18" charset="0"/>
                          <a:cs typeface="Times New Roman" panose="02020603050405020304" pitchFamily="18" charset="0"/>
                        </a:rPr>
                        <a:t>17%*</a:t>
                      </a:r>
                      <a:endParaRPr lang="en-US" sz="2200" b="1"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19" name="Table 18">
            <a:extLst>
              <a:ext uri="{FF2B5EF4-FFF2-40B4-BE49-F238E27FC236}">
                <a16:creationId xmlns:a16="http://schemas.microsoft.com/office/drawing/2014/main" id="{57D360CE-64E9-4D28-8566-3E7F63F8BE7E}"/>
              </a:ext>
            </a:extLst>
          </p:cNvPr>
          <p:cNvGraphicFramePr>
            <a:graphicFrameLocks noGrp="1"/>
          </p:cNvGraphicFramePr>
          <p:nvPr>
            <p:extLst>
              <p:ext uri="{D42A27DB-BD31-4B8C-83A1-F6EECF244321}">
                <p14:modId xmlns:p14="http://schemas.microsoft.com/office/powerpoint/2010/main" val="3240085851"/>
              </p:ext>
            </p:extLst>
          </p:nvPr>
        </p:nvGraphicFramePr>
        <p:xfrm>
          <a:off x="5953174" y="5319595"/>
          <a:ext cx="965197" cy="365760"/>
        </p:xfrm>
        <a:graphic>
          <a:graphicData uri="http://schemas.openxmlformats.org/drawingml/2006/table">
            <a:tbl>
              <a:tblPr>
                <a:tableStyleId>{5C22544A-7EE6-4342-B048-85BDC9FD1C3A}</a:tableStyleId>
              </a:tblPr>
              <a:tblGrid>
                <a:gridCol w="965197">
                  <a:extLst>
                    <a:ext uri="{9D8B030D-6E8A-4147-A177-3AD203B41FA5}">
                      <a16:colId xmlns:a16="http://schemas.microsoft.com/office/drawing/2014/main" val="259602316"/>
                    </a:ext>
                  </a:extLst>
                </a:gridCol>
              </a:tblGrid>
              <a:tr h="365760">
                <a:tc>
                  <a:txBody>
                    <a:bodyPr/>
                    <a:lstStyle/>
                    <a:p>
                      <a:pPr marL="0" marR="0" algn="ctr">
                        <a:lnSpc>
                          <a:spcPct val="107000"/>
                        </a:lnSpc>
                        <a:spcBef>
                          <a:spcPts val="0"/>
                        </a:spcBef>
                        <a:spcAft>
                          <a:spcPts val="0"/>
                        </a:spcAft>
                      </a:pPr>
                      <a:r>
                        <a:rPr lang="en-US" sz="2200" b="0" dirty="0">
                          <a:solidFill>
                            <a:srgbClr val="000000"/>
                          </a:solidFill>
                          <a:effectLst/>
                          <a:latin typeface="+mj-lt"/>
                          <a:ea typeface="Times New Roman" panose="02020603050405020304" pitchFamily="18" charset="0"/>
                          <a:cs typeface="Times New Roman" panose="02020603050405020304" pitchFamily="18" charset="0"/>
                        </a:rPr>
                        <a:t>5%</a:t>
                      </a:r>
                      <a:endParaRPr lang="en-US" sz="2200" b="0" dirty="0">
                        <a:effectLst/>
                        <a:latin typeface="+mj-lt"/>
                        <a:ea typeface="Times New Roman" panose="02020603050405020304" pitchFamily="18" charset="0"/>
                        <a:cs typeface="Times New Roman" panose="02020603050405020304" pitchFamily="18" charset="0"/>
                      </a:endParaRPr>
                    </a:p>
                  </a:txBody>
                  <a:tcPr marL="9525" marR="9525" marT="9525" marB="95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879945520"/>
                  </a:ext>
                </a:extLst>
              </a:tr>
            </a:tbl>
          </a:graphicData>
        </a:graphic>
      </p:graphicFrame>
      <p:graphicFrame>
        <p:nvGraphicFramePr>
          <p:cNvPr id="20" name="Table 19">
            <a:extLst>
              <a:ext uri="{FF2B5EF4-FFF2-40B4-BE49-F238E27FC236}">
                <a16:creationId xmlns:a16="http://schemas.microsoft.com/office/drawing/2014/main" id="{C4523165-85B7-4769-A832-3C62ABB9C512}"/>
              </a:ext>
            </a:extLst>
          </p:cNvPr>
          <p:cNvGraphicFramePr>
            <a:graphicFrameLocks noGrp="1" noChangeAspect="1"/>
          </p:cNvGraphicFramePr>
          <p:nvPr/>
        </p:nvGraphicFramePr>
        <p:xfrm>
          <a:off x="3562354" y="5169615"/>
          <a:ext cx="2390820" cy="672525"/>
        </p:xfrm>
        <a:graphic>
          <a:graphicData uri="http://schemas.openxmlformats.org/drawingml/2006/table">
            <a:tbl>
              <a:tblPr>
                <a:tableStyleId>{5C22544A-7EE6-4342-B048-85BDC9FD1C3A}</a:tableStyleId>
              </a:tblPr>
              <a:tblGrid>
                <a:gridCol w="2390820">
                  <a:extLst>
                    <a:ext uri="{9D8B030D-6E8A-4147-A177-3AD203B41FA5}">
                      <a16:colId xmlns:a16="http://schemas.microsoft.com/office/drawing/2014/main" val="259602316"/>
                    </a:ext>
                  </a:extLst>
                </a:gridCol>
              </a:tblGrid>
              <a:tr h="672525">
                <a:tc>
                  <a:txBody>
                    <a:bodyPr/>
                    <a:lstStyle/>
                    <a:p>
                      <a:pPr algn="ctr" fontAlgn="b"/>
                      <a:r>
                        <a:rPr lang="en-US" sz="2200" u="none" strike="noStrike" dirty="0">
                          <a:effectLst/>
                          <a:latin typeface="+mj-lt"/>
                        </a:rPr>
                        <a:t>Relative Annual ∆:</a:t>
                      </a:r>
                    </a:p>
                  </a:txBody>
                  <a:tcPr marL="3810" marR="3810" marT="381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1911799"/>
                  </a:ext>
                </a:extLst>
              </a:tr>
            </a:tbl>
          </a:graphicData>
        </a:graphic>
      </p:graphicFrame>
      <p:sp>
        <p:nvSpPr>
          <p:cNvPr id="21" name="TextBox 20">
            <a:extLst>
              <a:ext uri="{FF2B5EF4-FFF2-40B4-BE49-F238E27FC236}">
                <a16:creationId xmlns:a16="http://schemas.microsoft.com/office/drawing/2014/main" id="{84B5A0A8-2483-48A2-B552-79AF7BE355D9}"/>
              </a:ext>
            </a:extLst>
          </p:cNvPr>
          <p:cNvSpPr txBox="1"/>
          <p:nvPr/>
        </p:nvSpPr>
        <p:spPr>
          <a:xfrm>
            <a:off x="6223980" y="3499753"/>
            <a:ext cx="1097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0000"/>
                </a:solidFill>
                <a:effectLst/>
                <a:uLnTx/>
                <a:uFillTx/>
                <a:latin typeface="Calibri Light" panose="020F0302020204030204"/>
                <a:ea typeface="+mn-ea"/>
                <a:cs typeface="+mn-cs"/>
              </a:rPr>
              <a:t>HSA-HDHP</a:t>
            </a:r>
          </a:p>
        </p:txBody>
      </p:sp>
      <p:sp>
        <p:nvSpPr>
          <p:cNvPr id="22" name="TextBox 21">
            <a:extLst>
              <a:ext uri="{FF2B5EF4-FFF2-40B4-BE49-F238E27FC236}">
                <a16:creationId xmlns:a16="http://schemas.microsoft.com/office/drawing/2014/main" id="{B10374AE-F05A-4A3E-839E-887F33E14C6D}"/>
              </a:ext>
            </a:extLst>
          </p:cNvPr>
          <p:cNvSpPr txBox="1"/>
          <p:nvPr/>
        </p:nvSpPr>
        <p:spPr>
          <a:xfrm>
            <a:off x="6223980" y="2555330"/>
            <a:ext cx="1097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B050"/>
                </a:solidFill>
                <a:effectLst/>
                <a:uLnTx/>
                <a:uFillTx/>
                <a:latin typeface="Calibri Light" panose="020F0302020204030204"/>
                <a:ea typeface="+mn-ea"/>
                <a:cs typeface="+mn-cs"/>
              </a:rPr>
              <a:t>HSA-HDHP with PDL</a:t>
            </a:r>
          </a:p>
        </p:txBody>
      </p:sp>
      <p:sp>
        <p:nvSpPr>
          <p:cNvPr id="23" name="TextBox 22">
            <a:extLst>
              <a:ext uri="{FF2B5EF4-FFF2-40B4-BE49-F238E27FC236}">
                <a16:creationId xmlns:a16="http://schemas.microsoft.com/office/drawing/2014/main" id="{E9BA0388-9DE1-4EFA-8428-9015C35F6B1A}"/>
              </a:ext>
            </a:extLst>
          </p:cNvPr>
          <p:cNvSpPr txBox="1"/>
          <p:nvPr/>
        </p:nvSpPr>
        <p:spPr>
          <a:xfrm>
            <a:off x="10224586" y="3499753"/>
            <a:ext cx="1097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0000"/>
                </a:solidFill>
                <a:effectLst/>
                <a:uLnTx/>
                <a:uFillTx/>
                <a:latin typeface="Calibri Light" panose="020F0302020204030204"/>
                <a:ea typeface="+mn-ea"/>
                <a:cs typeface="+mn-cs"/>
              </a:rPr>
              <a:t>HSA-HDHP</a:t>
            </a:r>
          </a:p>
        </p:txBody>
      </p:sp>
      <p:sp>
        <p:nvSpPr>
          <p:cNvPr id="24" name="TextBox 23">
            <a:extLst>
              <a:ext uri="{FF2B5EF4-FFF2-40B4-BE49-F238E27FC236}">
                <a16:creationId xmlns:a16="http://schemas.microsoft.com/office/drawing/2014/main" id="{99196BB0-EC3B-4C4D-9F8A-ABF464702F4F}"/>
              </a:ext>
            </a:extLst>
          </p:cNvPr>
          <p:cNvSpPr txBox="1"/>
          <p:nvPr/>
        </p:nvSpPr>
        <p:spPr>
          <a:xfrm>
            <a:off x="10224586" y="2555330"/>
            <a:ext cx="1097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B050"/>
                </a:solidFill>
                <a:effectLst/>
                <a:uLnTx/>
                <a:uFillTx/>
                <a:latin typeface="Calibri Light" panose="020F0302020204030204"/>
                <a:ea typeface="+mn-ea"/>
                <a:cs typeface="+mn-cs"/>
              </a:rPr>
              <a:t>HSA-HDHP with PDL</a:t>
            </a:r>
          </a:p>
        </p:txBody>
      </p:sp>
      <p:sp>
        <p:nvSpPr>
          <p:cNvPr id="26" name="Rectangle 20">
            <a:extLst>
              <a:ext uri="{FF2B5EF4-FFF2-40B4-BE49-F238E27FC236}">
                <a16:creationId xmlns:a16="http://schemas.microsoft.com/office/drawing/2014/main" id="{D3BCC675-76A8-4FEC-8582-CABFB35ED714}"/>
              </a:ext>
            </a:extLst>
          </p:cNvPr>
          <p:cNvSpPr>
            <a:spLocks noChangeArrowheads="1"/>
          </p:cNvSpPr>
          <p:nvPr/>
        </p:nvSpPr>
        <p:spPr bwMode="auto">
          <a:xfrm>
            <a:off x="3571875" y="6396335"/>
            <a:ext cx="8601074" cy="461665"/>
          </a:xfrm>
          <a:prstGeom prst="rect">
            <a:avLst/>
          </a:prstGeom>
          <a:noFill/>
          <a:ln w="9525">
            <a:noFill/>
            <a:miter lim="800000"/>
            <a:headEnd/>
            <a:tailEnd/>
          </a:ln>
          <a:effectLst/>
        </p:spPr>
        <p:txBody>
          <a:bodyPr wrap="square">
            <a:spAutoFit/>
          </a:bodyPr>
          <a:lstStyle/>
          <a:p>
            <a:pPr lvl="0" eaLnBrk="0" hangingPunct="0">
              <a:defRPr/>
            </a:pPr>
            <a:r>
              <a:rPr kumimoji="0" lang="en-US" sz="1200" b="0" i="0"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Ross-Degnan D, </a:t>
            </a:r>
            <a:r>
              <a:rPr kumimoji="0" lang="en-US" sz="1200" b="0" i="1"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et al. Med Care</a:t>
            </a:r>
            <a:r>
              <a:rPr kumimoji="0" lang="en-US" sz="1200" b="0" i="0"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 </a:t>
            </a:r>
            <a:r>
              <a:rPr lang="en-US" sz="1200" dirty="0">
                <a:solidFill>
                  <a:srgbClr val="000000"/>
                </a:solidFill>
                <a:latin typeface="Calibri Light" panose="020F0302020204030204"/>
                <a:ea typeface="Times New Roman" panose="02020603050405020304" pitchFamily="18" charset="0"/>
              </a:rPr>
              <a:t>2020</a:t>
            </a:r>
            <a:r>
              <a:rPr kumimoji="0" lang="en-US" sz="1200" b="0" i="0"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 HSA-HDHP, Health Savings Account </a:t>
            </a:r>
            <a:r>
              <a:rPr lang="en-US" sz="1200" dirty="0">
                <a:solidFill>
                  <a:srgbClr val="000000"/>
                </a:solidFill>
                <a:latin typeface="Calibri Light" panose="020F0302020204030204"/>
                <a:ea typeface="Times New Roman" panose="02020603050405020304" pitchFamily="18" charset="0"/>
              </a:rPr>
              <a:t>HDHP</a:t>
            </a:r>
            <a:r>
              <a:rPr kumimoji="0" lang="en-US" sz="1200" b="0" i="0" u="none" strike="noStrike" kern="1200" cap="none" spc="0" normalizeH="0" baseline="0" noProof="0" dirty="0">
                <a:ln>
                  <a:noFill/>
                </a:ln>
                <a:solidFill>
                  <a:srgbClr val="000000"/>
                </a:solidFill>
                <a:effectLst/>
                <a:uLnTx/>
                <a:uFillTx/>
                <a:latin typeface="Calibri Light" panose="020F0302020204030204"/>
                <a:ea typeface="Times New Roman" panose="02020603050405020304" pitchFamily="18" charset="0"/>
                <a:cs typeface="+mn-cs"/>
              </a:rPr>
              <a:t>; PDL, preventive drug list; *p &lt; 0.001. </a:t>
            </a:r>
            <a:r>
              <a:rPr lang="en-US" sz="1200" baseline="30000" dirty="0">
                <a:solidFill>
                  <a:srgbClr val="FF2525"/>
                </a:solidFill>
                <a:latin typeface="Calibri Light" panose="020F0302020204030204"/>
              </a:rPr>
              <a:t>1</a:t>
            </a:r>
            <a:r>
              <a:rPr lang="en-US" sz="1200" dirty="0">
                <a:solidFill>
                  <a:prstClr val="black"/>
                </a:solidFill>
                <a:latin typeface="Calibri Light" panose="020F0302020204030204"/>
              </a:rPr>
              <a:t>High vs low income categorization based on residence in census tract with &lt; or &gt; 10% of households below the federal poverty level.</a:t>
            </a:r>
            <a:endPar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28" name="TextBox 27">
            <a:extLst>
              <a:ext uri="{FF2B5EF4-FFF2-40B4-BE49-F238E27FC236}">
                <a16:creationId xmlns:a16="http://schemas.microsoft.com/office/drawing/2014/main" id="{867DEF35-D337-465B-B683-F7F365E464EE}"/>
              </a:ext>
            </a:extLst>
          </p:cNvPr>
          <p:cNvSpPr txBox="1"/>
          <p:nvPr/>
        </p:nvSpPr>
        <p:spPr>
          <a:xfrm>
            <a:off x="5919861" y="3952875"/>
            <a:ext cx="1366764"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Switch to PDL</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4430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F8B1A7DE-0AAC-4CD2-947B-39A6856A0F90}"/>
              </a:ext>
            </a:extLst>
          </p:cNvPr>
          <p:cNvGraphicFramePr>
            <a:graphicFrameLocks noChangeAspect="1"/>
          </p:cNvGraphicFramePr>
          <p:nvPr>
            <p:extLst>
              <p:ext uri="{D42A27DB-BD31-4B8C-83A1-F6EECF244321}">
                <p14:modId xmlns:p14="http://schemas.microsoft.com/office/powerpoint/2010/main" val="3035007080"/>
              </p:ext>
            </p:extLst>
          </p:nvPr>
        </p:nvGraphicFramePr>
        <p:xfrm>
          <a:off x="4099377" y="2019300"/>
          <a:ext cx="6291072" cy="422306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CD536090-2C54-46B2-98FE-F81F775F588F}"/>
              </a:ext>
            </a:extLst>
          </p:cNvPr>
          <p:cNvSpPr>
            <a:spLocks noGrp="1"/>
          </p:cNvSpPr>
          <p:nvPr>
            <p:ph type="title"/>
          </p:nvPr>
        </p:nvSpPr>
        <p:spPr/>
        <p:txBody>
          <a:bodyPr>
            <a:normAutofit/>
          </a:bodyPr>
          <a:lstStyle/>
          <a:p>
            <a:r>
              <a:rPr lang="en-US" dirty="0"/>
              <a:t>… and ED acute diabetes complication visits </a:t>
            </a:r>
            <a:r>
              <a:rPr lang="en-US" b="1" u="sng" dirty="0"/>
              <a:t>decrease</a:t>
            </a:r>
            <a:r>
              <a:rPr lang="en-US" dirty="0"/>
              <a:t>. </a:t>
            </a:r>
          </a:p>
        </p:txBody>
      </p:sp>
      <p:sp>
        <p:nvSpPr>
          <p:cNvPr id="6" name="Text Box 10">
            <a:extLst>
              <a:ext uri="{FF2B5EF4-FFF2-40B4-BE49-F238E27FC236}">
                <a16:creationId xmlns:a16="http://schemas.microsoft.com/office/drawing/2014/main" id="{2954CFD6-D6E1-4BC9-9ED0-9463DA05BDAF}"/>
              </a:ext>
            </a:extLst>
          </p:cNvPr>
          <p:cNvSpPr txBox="1">
            <a:spLocks noChangeArrowheads="1"/>
          </p:cNvSpPr>
          <p:nvPr/>
        </p:nvSpPr>
        <p:spPr bwMode="auto">
          <a:xfrm>
            <a:off x="8944930" y="3532020"/>
            <a:ext cx="1920240" cy="541046"/>
          </a:xfrm>
          <a:prstGeom prst="rect">
            <a:avLst/>
          </a:prstGeom>
          <a:noFill/>
          <a:ln w="9525">
            <a:noFill/>
            <a:miter lim="800000"/>
            <a:headEnd/>
            <a:tailEnd/>
          </a:ln>
        </p:spPr>
        <p:txBody>
          <a:bodyPr wrap="square">
            <a:spAutoFit/>
          </a:bodyPr>
          <a:lstStyle/>
          <a:p>
            <a:pPr algn="ctr">
              <a:lnSpc>
                <a:spcPct val="80000"/>
              </a:lnSpc>
              <a:spcBef>
                <a:spcPct val="50000"/>
              </a:spcBef>
              <a:defRPr/>
            </a:pPr>
            <a:r>
              <a:rPr lang="en-US" dirty="0">
                <a:solidFill>
                  <a:srgbClr val="00B050"/>
                </a:solidFill>
              </a:rPr>
              <a:t>Drug cost-sharing reduction group</a:t>
            </a:r>
          </a:p>
        </p:txBody>
      </p:sp>
      <p:sp>
        <p:nvSpPr>
          <p:cNvPr id="7" name="Text Box 9">
            <a:extLst>
              <a:ext uri="{FF2B5EF4-FFF2-40B4-BE49-F238E27FC236}">
                <a16:creationId xmlns:a16="http://schemas.microsoft.com/office/drawing/2014/main" id="{95C0B03B-5A94-44E2-A967-6B67BDFBB548}"/>
              </a:ext>
            </a:extLst>
          </p:cNvPr>
          <p:cNvSpPr txBox="1">
            <a:spLocks noChangeArrowheads="1"/>
          </p:cNvSpPr>
          <p:nvPr/>
        </p:nvSpPr>
        <p:spPr bwMode="auto">
          <a:xfrm>
            <a:off x="7509961" y="2429476"/>
            <a:ext cx="1920240" cy="319446"/>
          </a:xfrm>
          <a:prstGeom prst="rect">
            <a:avLst/>
          </a:prstGeom>
          <a:noFill/>
          <a:ln w="9525">
            <a:noFill/>
            <a:miter lim="800000"/>
            <a:headEnd/>
            <a:tailEnd/>
          </a:ln>
        </p:spPr>
        <p:txBody>
          <a:bodyPr wrap="square">
            <a:spAutoFit/>
          </a:bodyPr>
          <a:lstStyle/>
          <a:p>
            <a:pPr algn="ctr">
              <a:lnSpc>
                <a:spcPct val="80000"/>
              </a:lnSpc>
              <a:spcBef>
                <a:spcPct val="50000"/>
              </a:spcBef>
              <a:defRPr/>
            </a:pPr>
            <a:r>
              <a:rPr lang="en-US" dirty="0">
                <a:solidFill>
                  <a:srgbClr val="FF0000"/>
                </a:solidFill>
              </a:rPr>
              <a:t>Comparison group</a:t>
            </a:r>
          </a:p>
        </p:txBody>
      </p:sp>
      <p:sp>
        <p:nvSpPr>
          <p:cNvPr id="8" name="Rectangle 7">
            <a:extLst>
              <a:ext uri="{FF2B5EF4-FFF2-40B4-BE49-F238E27FC236}">
                <a16:creationId xmlns:a16="http://schemas.microsoft.com/office/drawing/2014/main" id="{76E409F2-D620-4A9D-B6E0-926D32E1763B}"/>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966B4815-EA98-46A5-A54C-175773247F0F}"/>
              </a:ext>
            </a:extLst>
          </p:cNvPr>
          <p:cNvPicPr>
            <a:picLocks noChangeAspect="1"/>
          </p:cNvPicPr>
          <p:nvPr/>
        </p:nvPicPr>
        <p:blipFill>
          <a:blip r:embed="rId4"/>
          <a:stretch>
            <a:fillRect/>
          </a:stretch>
        </p:blipFill>
        <p:spPr>
          <a:xfrm>
            <a:off x="58103" y="1712995"/>
            <a:ext cx="3474720" cy="3432010"/>
          </a:xfrm>
          <a:prstGeom prst="rect">
            <a:avLst/>
          </a:prstGeom>
        </p:spPr>
      </p:pic>
      <p:sp>
        <p:nvSpPr>
          <p:cNvPr id="10" name="Rectangle 9">
            <a:extLst>
              <a:ext uri="{FF2B5EF4-FFF2-40B4-BE49-F238E27FC236}">
                <a16:creationId xmlns:a16="http://schemas.microsoft.com/office/drawing/2014/main" id="{1525A882-C3D7-4379-9E17-49A42B0FD9A2}"/>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5F0C5B1-7CF2-42FB-92C2-C4E0A2594841}"/>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368CBA0E-9B32-448E-ABAA-F3CDA797A76F}"/>
              </a:ext>
            </a:extLst>
          </p:cNvPr>
          <p:cNvSpPr txBox="1"/>
          <p:nvPr/>
        </p:nvSpPr>
        <p:spPr>
          <a:xfrm>
            <a:off x="5496936" y="3134387"/>
            <a:ext cx="1366764" cy="64633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Switch to PDL </a:t>
            </a:r>
            <a:endParaRPr kumimoji="0" lang="en-US"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35E3E3B-2B19-4DC2-8B91-AF35E1891EF1}"/>
              </a:ext>
            </a:extLst>
          </p:cNvPr>
          <p:cNvSpPr>
            <a:spLocks noChangeAspect="1"/>
          </p:cNvSpPr>
          <p:nvPr/>
        </p:nvSpPr>
        <p:spPr>
          <a:xfrm>
            <a:off x="3581400" y="6602730"/>
            <a:ext cx="5405550" cy="255270"/>
          </a:xfrm>
          <a:prstGeom prst="rect">
            <a:avLst/>
          </a:prstGeom>
        </p:spPr>
        <p:txBody>
          <a:bodyPr wrap="non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Source: authors’ preliminary analyses; please do not distribute. *p &lt; 0.05.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FB4617D-4D98-4CBB-B4E6-A8031079109C}"/>
              </a:ext>
            </a:extLst>
          </p:cNvPr>
          <p:cNvSpPr txBox="1"/>
          <p:nvPr/>
        </p:nvSpPr>
        <p:spPr>
          <a:xfrm>
            <a:off x="8327657" y="6153961"/>
            <a:ext cx="1168951" cy="400110"/>
          </a:xfrm>
          <a:prstGeom prst="rect">
            <a:avLst/>
          </a:prstGeom>
          <a:solidFill>
            <a:srgbClr val="66FFFF"/>
          </a:solidFill>
        </p:spPr>
        <p:txBody>
          <a:bodyPr wrap="square" rtlCol="0">
            <a:spAutoFit/>
          </a:bodyPr>
          <a:lstStyle/>
          <a:p>
            <a:pPr algn="ctr"/>
            <a:r>
              <a:rPr lang="en-US" sz="2000" b="1" dirty="0">
                <a:latin typeface="+mj-lt"/>
              </a:rPr>
              <a:t>-12%*</a:t>
            </a:r>
          </a:p>
        </p:txBody>
      </p:sp>
      <p:sp>
        <p:nvSpPr>
          <p:cNvPr id="18" name="TextBox 17">
            <a:extLst>
              <a:ext uri="{FF2B5EF4-FFF2-40B4-BE49-F238E27FC236}">
                <a16:creationId xmlns:a16="http://schemas.microsoft.com/office/drawing/2014/main" id="{6858EC21-231E-4DDF-AF38-2A019180D6CC}"/>
              </a:ext>
            </a:extLst>
          </p:cNvPr>
          <p:cNvSpPr txBox="1"/>
          <p:nvPr/>
        </p:nvSpPr>
        <p:spPr>
          <a:xfrm>
            <a:off x="5859263" y="6153961"/>
            <a:ext cx="2290442" cy="400110"/>
          </a:xfrm>
          <a:prstGeom prst="rect">
            <a:avLst/>
          </a:prstGeom>
          <a:noFill/>
        </p:spPr>
        <p:txBody>
          <a:bodyPr wrap="square" rtlCol="0">
            <a:spAutoFit/>
          </a:bodyPr>
          <a:lstStyle/>
          <a:p>
            <a:pPr algn="ctr"/>
            <a:r>
              <a:rPr lang="en-US" sz="2000" dirty="0">
                <a:latin typeface="+mj-lt"/>
              </a:rPr>
              <a:t>Relative change:</a:t>
            </a:r>
          </a:p>
        </p:txBody>
      </p:sp>
    </p:spTree>
    <p:extLst>
      <p:ext uri="{BB962C8B-B14F-4D97-AF65-F5344CB8AC3E}">
        <p14:creationId xmlns:p14="http://schemas.microsoft.com/office/powerpoint/2010/main" val="32105998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5824" y="1733550"/>
            <a:ext cx="6886575" cy="4352926"/>
          </a:xfrm>
        </p:spPr>
        <p:txBody>
          <a:bodyPr>
            <a:normAutofit fontScale="92500" lnSpcReduction="10000"/>
          </a:bodyPr>
          <a:lstStyle/>
          <a:p>
            <a:pPr marL="571500" indent="-571500">
              <a:buFont typeface="+mj-lt"/>
              <a:buAutoNum type="romanUcPeriod"/>
            </a:pPr>
            <a:r>
              <a:rPr lang="en-US" sz="3600" dirty="0">
                <a:solidFill>
                  <a:schemeClr val="bg1">
                    <a:lumMod val="85000"/>
                  </a:schemeClr>
                </a:solidFill>
              </a:rPr>
              <a:t>Background</a:t>
            </a:r>
          </a:p>
          <a:p>
            <a:pPr marL="571500" indent="-571500">
              <a:buFont typeface="+mj-lt"/>
              <a:buAutoNum type="romanUcPeriod"/>
            </a:pPr>
            <a:r>
              <a:rPr lang="en-US" sz="3600" dirty="0">
                <a:solidFill>
                  <a:schemeClr val="bg1">
                    <a:lumMod val="85000"/>
                  </a:schemeClr>
                </a:solidFill>
              </a:rPr>
              <a:t>Out-of-pocket cost increases for high-value care after HDHP switch</a:t>
            </a:r>
          </a:p>
          <a:p>
            <a:pPr marL="571500" indent="-571500">
              <a:buFont typeface="+mj-lt"/>
              <a:buAutoNum type="romanUcPeriod"/>
            </a:pPr>
            <a:r>
              <a:rPr lang="en-US" sz="3600" dirty="0">
                <a:solidFill>
                  <a:schemeClr val="bg1">
                    <a:lumMod val="85000"/>
                  </a:schemeClr>
                </a:solidFill>
              </a:rPr>
              <a:t>Preservation of low out-of-pocket costs for high-value care after HDHP switch</a:t>
            </a:r>
          </a:p>
          <a:p>
            <a:pPr marL="571500" indent="-571500">
              <a:buFont typeface="+mj-lt"/>
              <a:buAutoNum type="romanUcPeriod"/>
            </a:pPr>
            <a:r>
              <a:rPr lang="en-US" sz="3600" dirty="0">
                <a:solidFill>
                  <a:schemeClr val="bg1">
                    <a:lumMod val="85000"/>
                  </a:schemeClr>
                </a:solidFill>
              </a:rPr>
              <a:t>Out-of-pocket cost decreases for high-value care </a:t>
            </a:r>
          </a:p>
          <a:p>
            <a:pPr marL="571500" indent="-571500">
              <a:buFont typeface="+mj-lt"/>
              <a:buAutoNum type="romanUcPeriod"/>
            </a:pPr>
            <a:r>
              <a:rPr lang="en-US" sz="3600" dirty="0"/>
              <a:t>Discussion</a:t>
            </a:r>
            <a:endParaRPr lang="en-US" sz="3200" dirty="0"/>
          </a:p>
        </p:txBody>
      </p:sp>
      <p:sp>
        <p:nvSpPr>
          <p:cNvPr id="4" name="Rectangle 3">
            <a:extLst>
              <a:ext uri="{FF2B5EF4-FFF2-40B4-BE49-F238E27FC236}">
                <a16:creationId xmlns:a16="http://schemas.microsoft.com/office/drawing/2014/main" id="{967DEDF7-511A-43BB-9FDC-674BC00B716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CE0227D-7DAB-4516-BBAB-D25F7DDE89A1}"/>
              </a:ext>
            </a:extLst>
          </p:cNvPr>
          <p:cNvSpPr txBox="1"/>
          <p:nvPr/>
        </p:nvSpPr>
        <p:spPr>
          <a:xfrm>
            <a:off x="195263" y="2921169"/>
            <a:ext cx="3200400" cy="101566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0000FF"/>
                </a:solidFill>
                <a:effectLst/>
                <a:uLnTx/>
                <a:uFillTx/>
                <a:latin typeface="Calibri Light" panose="020F0302020204030204"/>
                <a:ea typeface="+mn-ea"/>
                <a:cs typeface="+mn-cs"/>
              </a:rPr>
              <a:t>Outline</a:t>
            </a:r>
          </a:p>
        </p:txBody>
      </p:sp>
    </p:spTree>
    <p:extLst>
      <p:ext uri="{BB962C8B-B14F-4D97-AF65-F5344CB8AC3E}">
        <p14:creationId xmlns:p14="http://schemas.microsoft.com/office/powerpoint/2010/main" val="3608862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5"/>
          <p:cNvGraphicFramePr>
            <a:graphicFrameLocks/>
          </p:cNvGraphicFramePr>
          <p:nvPr>
            <p:extLst>
              <p:ext uri="{D42A27DB-BD31-4B8C-83A1-F6EECF244321}">
                <p14:modId xmlns:p14="http://schemas.microsoft.com/office/powerpoint/2010/main" val="265046934"/>
              </p:ext>
            </p:extLst>
          </p:nvPr>
        </p:nvGraphicFramePr>
        <p:xfrm>
          <a:off x="4192575" y="1799451"/>
          <a:ext cx="7277100" cy="4790528"/>
        </p:xfrm>
        <a:graphic>
          <a:graphicData uri="http://schemas.openxmlformats.org/drawingml/2006/chart">
            <c:chart xmlns:c="http://schemas.openxmlformats.org/drawingml/2006/chart" xmlns:r="http://schemas.openxmlformats.org/officeDocument/2006/relationships" r:id="rId2"/>
          </a:graphicData>
        </a:graphic>
      </p:graphicFrame>
      <p:sp>
        <p:nvSpPr>
          <p:cNvPr id="6" name="Right Arrow 5"/>
          <p:cNvSpPr/>
          <p:nvPr/>
        </p:nvSpPr>
        <p:spPr>
          <a:xfrm>
            <a:off x="4400551" y="63609"/>
            <a:ext cx="7277100" cy="1924216"/>
          </a:xfrm>
          <a:prstGeom prst="rightArrow">
            <a:avLst>
              <a:gd name="adj1" fmla="val 58856"/>
              <a:gd name="adj2" fmla="val 6217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p:txBody>
          <a:bodyPr/>
          <a:lstStyle/>
          <a:p>
            <a:r>
              <a:rPr lang="en-US" dirty="0"/>
              <a:t>High-deductible health plan (HDHP)* growth</a:t>
            </a:r>
          </a:p>
        </p:txBody>
      </p:sp>
      <p:sp>
        <p:nvSpPr>
          <p:cNvPr id="5" name="Rectangle 20"/>
          <p:cNvSpPr>
            <a:spLocks noChangeArrowheads="1"/>
          </p:cNvSpPr>
          <p:nvPr/>
        </p:nvSpPr>
        <p:spPr bwMode="auto">
          <a:xfrm>
            <a:off x="3579813" y="6581001"/>
            <a:ext cx="8138160" cy="276999"/>
          </a:xfrm>
          <a:prstGeom prst="rect">
            <a:avLst/>
          </a:prstGeom>
          <a:solidFill>
            <a:schemeClr val="bg1"/>
          </a:solid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a:ea typeface="+mn-ea"/>
                <a:cs typeface="+mn-cs"/>
              </a:rPr>
              <a:t>Source: </a:t>
            </a:r>
            <a:r>
              <a:rPr kumimoji="0" lang="en-US" sz="1200" b="0" i="1" u="none" strike="noStrike" kern="1200" cap="none" spc="0" normalizeH="0" baseline="0" noProof="0" dirty="0">
                <a:ln>
                  <a:noFill/>
                </a:ln>
                <a:solidFill>
                  <a:prstClr val="black"/>
                </a:solidFill>
                <a:effectLst/>
                <a:uLnTx/>
                <a:uFillTx/>
                <a:latin typeface="Calibri Light"/>
                <a:ea typeface="+mn-ea"/>
                <a:cs typeface="+mn-cs"/>
              </a:rPr>
              <a:t>Kaiser Family Foundation 2019 Employer Health Benefits Survey; </a:t>
            </a:r>
            <a:r>
              <a:rPr kumimoji="0" lang="en-US" sz="1200" b="0" i="0" u="none" strike="noStrike" kern="1200" cap="none" spc="0" normalizeH="0" baseline="0" noProof="0" dirty="0">
                <a:ln>
                  <a:noFill/>
                </a:ln>
                <a:solidFill>
                  <a:prstClr val="black"/>
                </a:solidFill>
                <a:effectLst/>
                <a:uLnTx/>
                <a:uFillTx/>
                <a:latin typeface="Calibri Light"/>
                <a:ea typeface="+mn-ea"/>
                <a:cs typeface="+mn-cs"/>
              </a:rPr>
              <a:t>*HDHP: &gt;=$1000 / year </a:t>
            </a:r>
          </a:p>
        </p:txBody>
      </p:sp>
      <p:sp>
        <p:nvSpPr>
          <p:cNvPr id="10" name="Rectangle 9">
            <a:extLst>
              <a:ext uri="{FF2B5EF4-FFF2-40B4-BE49-F238E27FC236}">
                <a16:creationId xmlns:a16="http://schemas.microsoft.com/office/drawing/2014/main" id="{FDC30D6D-31D3-4604-9B02-DB372C459EE0}"/>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759293D-84CC-487F-857D-CFD6D9825ECA}"/>
              </a:ext>
            </a:extLst>
          </p:cNvPr>
          <p:cNvSpPr txBox="1"/>
          <p:nvPr/>
        </p:nvSpPr>
        <p:spPr>
          <a:xfrm>
            <a:off x="169069" y="1690063"/>
            <a:ext cx="3252788" cy="3477875"/>
          </a:xfrm>
          <a:prstGeom prst="rect">
            <a:avLst/>
          </a:prstGeom>
          <a:noFill/>
        </p:spPr>
        <p:txBody>
          <a:bodyPr wrap="square" rtlCol="0">
            <a:spAutoFit/>
          </a:bodyPr>
          <a:lstStyle/>
          <a:p>
            <a:pPr algn="ctr"/>
            <a:r>
              <a:rPr lang="en-US" sz="4400" dirty="0">
                <a:latin typeface="+mj-lt"/>
              </a:rPr>
              <a:t>High-deductible Health Plans: Overview and Design</a:t>
            </a:r>
          </a:p>
        </p:txBody>
      </p:sp>
    </p:spTree>
    <p:extLst>
      <p:ext uri="{BB962C8B-B14F-4D97-AF65-F5344CB8AC3E}">
        <p14:creationId xmlns:p14="http://schemas.microsoft.com/office/powerpoint/2010/main" val="4117239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normAutofit/>
          </a:bodyPr>
          <a:lstStyle/>
          <a:p>
            <a:r>
              <a:rPr lang="en-US" dirty="0"/>
              <a:t>Summary: impact of </a:t>
            </a:r>
            <a:r>
              <a:rPr lang="en-US" i="1" dirty="0"/>
              <a:t>high OOP costs </a:t>
            </a:r>
            <a:r>
              <a:rPr lang="en-US" dirty="0"/>
              <a:t>on </a:t>
            </a:r>
            <a:r>
              <a:rPr lang="en-US" i="1" dirty="0"/>
              <a:t>high-value</a:t>
            </a:r>
            <a:r>
              <a:rPr lang="en-US" dirty="0"/>
              <a:t> care in diabetes</a:t>
            </a:r>
          </a:p>
        </p:txBody>
      </p:sp>
      <p:sp>
        <p:nvSpPr>
          <p:cNvPr id="43010" name="Content Placeholder 2"/>
          <p:cNvSpPr>
            <a:spLocks noGrp="1"/>
          </p:cNvSpPr>
          <p:nvPr>
            <p:ph idx="1"/>
          </p:nvPr>
        </p:nvSpPr>
        <p:spPr/>
        <p:txBody>
          <a:bodyPr>
            <a:normAutofit/>
          </a:bodyPr>
          <a:lstStyle/>
          <a:p>
            <a:r>
              <a:rPr lang="en-US" dirty="0"/>
              <a:t>Delayed diabetes complication visits, macrovascular disease care</a:t>
            </a:r>
          </a:p>
          <a:p>
            <a:r>
              <a:rPr lang="en-US" b="1" dirty="0"/>
              <a:t>Increased short-term adverse outcomes among </a:t>
            </a:r>
            <a:r>
              <a:rPr lang="en-US" b="1" u="sng" dirty="0"/>
              <a:t>low-income</a:t>
            </a:r>
            <a:r>
              <a:rPr lang="en-US" b="1" dirty="0"/>
              <a:t> diabetes patients </a:t>
            </a:r>
          </a:p>
          <a:p>
            <a:r>
              <a:rPr lang="en-US" dirty="0"/>
              <a:t>No detectable adverse effects on high-income diabetes patients</a:t>
            </a:r>
          </a:p>
          <a:p>
            <a:endParaRPr lang="en-US" dirty="0"/>
          </a:p>
        </p:txBody>
      </p:sp>
      <p:sp>
        <p:nvSpPr>
          <p:cNvPr id="8" name="Rectangle 7">
            <a:extLst>
              <a:ext uri="{FF2B5EF4-FFF2-40B4-BE49-F238E27FC236}">
                <a16:creationId xmlns:a16="http://schemas.microsoft.com/office/drawing/2014/main" id="{47DB7CD1-9F5B-4EDF-95CD-604207171088}"/>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B638289-2A3F-4F9B-A266-1B2900B05AF1}"/>
              </a:ext>
            </a:extLst>
          </p:cNvPr>
          <p:cNvPicPr>
            <a:picLocks noChangeAspect="1"/>
          </p:cNvPicPr>
          <p:nvPr/>
        </p:nvPicPr>
        <p:blipFill>
          <a:blip r:embed="rId3"/>
          <a:stretch>
            <a:fillRect/>
          </a:stretch>
        </p:blipFill>
        <p:spPr>
          <a:xfrm>
            <a:off x="58103" y="1712995"/>
            <a:ext cx="3474720" cy="3432010"/>
          </a:xfrm>
          <a:prstGeom prst="rect">
            <a:avLst/>
          </a:prstGeom>
        </p:spPr>
      </p:pic>
      <p:sp>
        <p:nvSpPr>
          <p:cNvPr id="11" name="Rectangle 10">
            <a:extLst>
              <a:ext uri="{FF2B5EF4-FFF2-40B4-BE49-F238E27FC236}">
                <a16:creationId xmlns:a16="http://schemas.microsoft.com/office/drawing/2014/main" id="{383C382D-7691-4570-9BF8-3828B7BD0FCD}"/>
              </a:ext>
            </a:extLst>
          </p:cNvPr>
          <p:cNvSpPr/>
          <p:nvPr/>
        </p:nvSpPr>
        <p:spPr>
          <a:xfrm>
            <a:off x="514350" y="1926838"/>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EB75AAAA-B920-4152-9C56-29810656D7F3}"/>
              </a:ext>
            </a:extLst>
          </p:cNvPr>
          <p:cNvSpPr/>
          <p:nvPr/>
        </p:nvSpPr>
        <p:spPr>
          <a:xfrm>
            <a:off x="1922912" y="340573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3" name="Graphic 12" descr="Zoom in">
            <a:extLst>
              <a:ext uri="{FF2B5EF4-FFF2-40B4-BE49-F238E27FC236}">
                <a16:creationId xmlns:a16="http://schemas.microsoft.com/office/drawing/2014/main" id="{54C74656-04C4-4024-8B50-2613179AF3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18217" y="620903"/>
            <a:ext cx="701454" cy="701454"/>
          </a:xfrm>
          <a:prstGeom prst="rect">
            <a:avLst/>
          </a:prstGeom>
        </p:spPr>
      </p:pic>
      <p:pic>
        <p:nvPicPr>
          <p:cNvPr id="14" name="Graphic 13" descr="Back RTL">
            <a:extLst>
              <a:ext uri="{FF2B5EF4-FFF2-40B4-BE49-F238E27FC236}">
                <a16:creationId xmlns:a16="http://schemas.microsoft.com/office/drawing/2014/main" id="{55A403F6-B525-43F9-8779-3D5FE89B6B6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5400000">
            <a:off x="1983814" y="1070905"/>
            <a:ext cx="950668" cy="701454"/>
          </a:xfrm>
          <a:prstGeom prst="rect">
            <a:avLst/>
          </a:prstGeom>
        </p:spPr>
      </p:pic>
      <p:sp>
        <p:nvSpPr>
          <p:cNvPr id="15" name="Rectangle 14">
            <a:extLst>
              <a:ext uri="{FF2B5EF4-FFF2-40B4-BE49-F238E27FC236}">
                <a16:creationId xmlns:a16="http://schemas.microsoft.com/office/drawing/2014/main" id="{7F8CA1D0-FD57-41AC-B30B-546A4324FA2F}"/>
              </a:ext>
            </a:extLst>
          </p:cNvPr>
          <p:cNvSpPr>
            <a:spLocks noChangeAspect="1"/>
          </p:cNvSpPr>
          <p:nvPr/>
        </p:nvSpPr>
        <p:spPr>
          <a:xfrm>
            <a:off x="3575567" y="6587416"/>
            <a:ext cx="8138160" cy="270584"/>
          </a:xfrm>
          <a:prstGeom prst="rect">
            <a:avLst/>
          </a:prstGeom>
        </p:spPr>
        <p:txBody>
          <a:bodyPr wrap="squar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(1) Wharam JF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et al. JAMA-IM.</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2017. (2) Wharam JF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et al. Diabetes Care</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2019. (3) Wharam JF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et al. Ann Int Med</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2018.</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3764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93074-49DA-4F7C-8172-C7856BA6A441}"/>
              </a:ext>
            </a:extLst>
          </p:cNvPr>
          <p:cNvSpPr>
            <a:spLocks noGrp="1"/>
          </p:cNvSpPr>
          <p:nvPr>
            <p:ph type="title"/>
          </p:nvPr>
        </p:nvSpPr>
        <p:spPr/>
        <p:txBody>
          <a:bodyPr>
            <a:normAutofit/>
          </a:bodyPr>
          <a:lstStyle/>
          <a:p>
            <a:r>
              <a:rPr lang="en-US" dirty="0"/>
              <a:t>Summary: impact of </a:t>
            </a:r>
            <a:r>
              <a:rPr lang="en-US" i="1" dirty="0"/>
              <a:t>VBID</a:t>
            </a:r>
            <a:r>
              <a:rPr lang="en-US" dirty="0"/>
              <a:t> features on </a:t>
            </a:r>
            <a:r>
              <a:rPr lang="en-US" i="1" dirty="0"/>
              <a:t>high-value</a:t>
            </a:r>
            <a:r>
              <a:rPr lang="en-US" dirty="0"/>
              <a:t> care in diabetes</a:t>
            </a:r>
          </a:p>
        </p:txBody>
      </p:sp>
      <p:sp>
        <p:nvSpPr>
          <p:cNvPr id="3" name="Content Placeholder 2">
            <a:extLst>
              <a:ext uri="{FF2B5EF4-FFF2-40B4-BE49-F238E27FC236}">
                <a16:creationId xmlns:a16="http://schemas.microsoft.com/office/drawing/2014/main" id="{C206BFC0-3C86-45C8-8925-5273C88E9035}"/>
              </a:ext>
            </a:extLst>
          </p:cNvPr>
          <p:cNvSpPr>
            <a:spLocks noGrp="1"/>
          </p:cNvSpPr>
          <p:nvPr>
            <p:ph idx="1"/>
          </p:nvPr>
        </p:nvSpPr>
        <p:spPr/>
        <p:txBody>
          <a:bodyPr>
            <a:normAutofit/>
          </a:bodyPr>
          <a:lstStyle/>
          <a:p>
            <a:r>
              <a:rPr lang="en-US" dirty="0"/>
              <a:t>Preserved disease monitoring</a:t>
            </a:r>
          </a:p>
          <a:p>
            <a:r>
              <a:rPr lang="en-US" dirty="0"/>
              <a:t>Increases in diabetes medication use when out-of-pocket costs decrease</a:t>
            </a:r>
          </a:p>
          <a:p>
            <a:r>
              <a:rPr lang="en-US" b="1" dirty="0"/>
              <a:t>Lower emergency department visits for acute diabetes complications</a:t>
            </a:r>
          </a:p>
          <a:p>
            <a:r>
              <a:rPr lang="en-US" dirty="0"/>
              <a:t>Unchanged major cardiovascular outcomes</a:t>
            </a:r>
          </a:p>
          <a:p>
            <a:endParaRPr lang="en-US" dirty="0"/>
          </a:p>
        </p:txBody>
      </p:sp>
      <p:sp>
        <p:nvSpPr>
          <p:cNvPr id="4" name="Rectangle 3">
            <a:extLst>
              <a:ext uri="{FF2B5EF4-FFF2-40B4-BE49-F238E27FC236}">
                <a16:creationId xmlns:a16="http://schemas.microsoft.com/office/drawing/2014/main" id="{41797B48-837C-46A4-B065-AF13A605EE51}"/>
              </a:ext>
            </a:extLst>
          </p:cNvPr>
          <p:cNvSpPr/>
          <p:nvPr/>
        </p:nvSpPr>
        <p:spPr>
          <a:xfrm>
            <a:off x="1524001" y="6543923"/>
            <a:ext cx="6392849" cy="314076"/>
          </a:xfrm>
          <a:prstGeom prst="rect">
            <a:avLst/>
          </a:prstGeom>
        </p:spPr>
        <p:txBody>
          <a:bodyPr wrap="non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Wharam </a:t>
            </a:r>
            <a:r>
              <a:rPr kumimoji="0" lang="en-US" sz="1400" b="0" i="1" u="none" strike="noStrike" kern="1200" cap="none" spc="0" normalizeH="0" baseline="0" noProof="0" dirty="0">
                <a:ln>
                  <a:noFill/>
                </a:ln>
                <a:solidFill>
                  <a:prstClr val="black"/>
                </a:solidFill>
                <a:effectLst/>
                <a:uLnTx/>
                <a:uFillTx/>
                <a:latin typeface="Calibri Light" panose="020F0302020204030204"/>
                <a:ea typeface="+mn-ea"/>
                <a:cs typeface="+mn-cs"/>
              </a:rPr>
              <a:t>et al. NEJM</a:t>
            </a: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 2013.</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53FD1A0-3443-4079-9D8C-3631D7680E1D}"/>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5BDDAD7-132B-4D6B-8B75-416E19F4D5E3}"/>
              </a:ext>
            </a:extLst>
          </p:cNvPr>
          <p:cNvSpPr>
            <a:spLocks noChangeAspect="1"/>
          </p:cNvSpPr>
          <p:nvPr/>
        </p:nvSpPr>
        <p:spPr>
          <a:xfrm>
            <a:off x="3590925" y="6583680"/>
            <a:ext cx="5583637" cy="274320"/>
          </a:xfrm>
          <a:prstGeom prst="rect">
            <a:avLst/>
          </a:prstGeom>
        </p:spPr>
        <p:txBody>
          <a:bodyPr wrap="non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(1) Wharam JF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et al. JAMA-IM.</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2017. (2) Ross-Degnan D </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et al. Med Care</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2020.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978DF81D-4500-4A91-8AD7-40FB1753C270}"/>
              </a:ext>
            </a:extLst>
          </p:cNvPr>
          <p:cNvPicPr>
            <a:picLocks noChangeAspect="1"/>
          </p:cNvPicPr>
          <p:nvPr/>
        </p:nvPicPr>
        <p:blipFill>
          <a:blip r:embed="rId2"/>
          <a:stretch>
            <a:fillRect/>
          </a:stretch>
        </p:blipFill>
        <p:spPr>
          <a:xfrm>
            <a:off x="58103" y="1712995"/>
            <a:ext cx="3474720" cy="3432010"/>
          </a:xfrm>
          <a:prstGeom prst="rect">
            <a:avLst/>
          </a:prstGeom>
        </p:spPr>
      </p:pic>
      <p:sp>
        <p:nvSpPr>
          <p:cNvPr id="13" name="Rectangle 12">
            <a:extLst>
              <a:ext uri="{FF2B5EF4-FFF2-40B4-BE49-F238E27FC236}">
                <a16:creationId xmlns:a16="http://schemas.microsoft.com/office/drawing/2014/main" id="{66DA6304-12DF-49F6-B27C-408636BCBE0F}"/>
              </a:ext>
            </a:extLst>
          </p:cNvPr>
          <p:cNvSpPr/>
          <p:nvPr/>
        </p:nvSpPr>
        <p:spPr>
          <a:xfrm rot="5400000">
            <a:off x="1209675" y="2660263"/>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8136AF74-55D6-41DE-890E-D33EF5AEB168}"/>
              </a:ext>
            </a:extLst>
          </p:cNvPr>
          <p:cNvSpPr/>
          <p:nvPr/>
        </p:nvSpPr>
        <p:spPr>
          <a:xfrm>
            <a:off x="1922912" y="1938889"/>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5" name="Graphic 14" descr="Zoom in">
            <a:extLst>
              <a:ext uri="{FF2B5EF4-FFF2-40B4-BE49-F238E27FC236}">
                <a16:creationId xmlns:a16="http://schemas.microsoft.com/office/drawing/2014/main" id="{F9A1B44C-AA6B-43F1-8A6D-6C55B7A292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18217" y="620903"/>
            <a:ext cx="701454" cy="701454"/>
          </a:xfrm>
          <a:prstGeom prst="rect">
            <a:avLst/>
          </a:prstGeom>
        </p:spPr>
      </p:pic>
      <p:pic>
        <p:nvPicPr>
          <p:cNvPr id="16" name="Graphic 15" descr="Back RTL">
            <a:extLst>
              <a:ext uri="{FF2B5EF4-FFF2-40B4-BE49-F238E27FC236}">
                <a16:creationId xmlns:a16="http://schemas.microsoft.com/office/drawing/2014/main" id="{EA996D2D-750D-43F9-A566-AA7C590817B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200000" flipH="1">
            <a:off x="850339" y="1070905"/>
            <a:ext cx="950668" cy="701454"/>
          </a:xfrm>
          <a:prstGeom prst="rect">
            <a:avLst/>
          </a:prstGeom>
        </p:spPr>
      </p:pic>
    </p:spTree>
    <p:extLst>
      <p:ext uri="{BB962C8B-B14F-4D97-AF65-F5344CB8AC3E}">
        <p14:creationId xmlns:p14="http://schemas.microsoft.com/office/powerpoint/2010/main" val="3102476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93074-49DA-4F7C-8172-C7856BA6A441}"/>
              </a:ext>
            </a:extLst>
          </p:cNvPr>
          <p:cNvSpPr>
            <a:spLocks noGrp="1"/>
          </p:cNvSpPr>
          <p:nvPr>
            <p:ph type="title"/>
          </p:nvPr>
        </p:nvSpPr>
        <p:spPr/>
        <p:txBody>
          <a:bodyPr/>
          <a:lstStyle/>
          <a:p>
            <a:r>
              <a:rPr lang="en-US" dirty="0"/>
              <a:t>Policy opportunity</a:t>
            </a:r>
          </a:p>
        </p:txBody>
      </p:sp>
      <p:sp>
        <p:nvSpPr>
          <p:cNvPr id="3" name="Content Placeholder 2">
            <a:extLst>
              <a:ext uri="{FF2B5EF4-FFF2-40B4-BE49-F238E27FC236}">
                <a16:creationId xmlns:a16="http://schemas.microsoft.com/office/drawing/2014/main" id="{C206BFC0-3C86-45C8-8925-5273C88E9035}"/>
              </a:ext>
            </a:extLst>
          </p:cNvPr>
          <p:cNvSpPr>
            <a:spLocks noGrp="1"/>
          </p:cNvSpPr>
          <p:nvPr>
            <p:ph idx="1"/>
          </p:nvPr>
        </p:nvSpPr>
        <p:spPr/>
        <p:txBody>
          <a:bodyPr>
            <a:normAutofit/>
          </a:bodyPr>
          <a:lstStyle/>
          <a:p>
            <a:r>
              <a:rPr lang="en-US" dirty="0"/>
              <a:t>VBID works, but higher-income patients might be unaffected / might not need it</a:t>
            </a:r>
          </a:p>
          <a:p>
            <a:r>
              <a:rPr lang="en-US" dirty="0"/>
              <a:t>When resources are tight, VBID should be preferentially given to low-income or other vulnerable populations</a:t>
            </a:r>
          </a:p>
          <a:p>
            <a:r>
              <a:rPr lang="en-US" dirty="0"/>
              <a:t>“Population-tailored health insurance designs” </a:t>
            </a:r>
          </a:p>
          <a:p>
            <a:pPr lvl="1"/>
            <a:r>
              <a:rPr lang="en-US" dirty="0"/>
              <a:t>e.g.,</a:t>
            </a:r>
            <a:r>
              <a:rPr lang="zh-CN" altLang="en-US" dirty="0"/>
              <a:t> </a:t>
            </a:r>
            <a:r>
              <a:rPr lang="en-US" altLang="zh-CN" dirty="0"/>
              <a:t>Preferentially fund the</a:t>
            </a:r>
            <a:r>
              <a:rPr lang="en-US" dirty="0"/>
              <a:t> health savings accounts of low-income workers to protect their health</a:t>
            </a:r>
          </a:p>
        </p:txBody>
      </p:sp>
      <p:sp>
        <p:nvSpPr>
          <p:cNvPr id="4" name="Rectangle 3">
            <a:extLst>
              <a:ext uri="{FF2B5EF4-FFF2-40B4-BE49-F238E27FC236}">
                <a16:creationId xmlns:a16="http://schemas.microsoft.com/office/drawing/2014/main" id="{41797B48-837C-46A4-B065-AF13A605EE51}"/>
              </a:ext>
            </a:extLst>
          </p:cNvPr>
          <p:cNvSpPr/>
          <p:nvPr/>
        </p:nvSpPr>
        <p:spPr>
          <a:xfrm>
            <a:off x="1524001" y="6543923"/>
            <a:ext cx="6392849" cy="314076"/>
          </a:xfrm>
          <a:prstGeom prst="rect">
            <a:avLst/>
          </a:prstGeom>
        </p:spPr>
        <p:txBody>
          <a:bodyPr wrap="non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Wharam </a:t>
            </a:r>
            <a:r>
              <a:rPr kumimoji="0" lang="en-US" sz="1400" b="0" i="1" u="none" strike="noStrike" kern="1200" cap="none" spc="0" normalizeH="0" baseline="0" noProof="0" dirty="0">
                <a:ln>
                  <a:noFill/>
                </a:ln>
                <a:solidFill>
                  <a:prstClr val="black"/>
                </a:solidFill>
                <a:effectLst/>
                <a:uLnTx/>
                <a:uFillTx/>
                <a:latin typeface="Calibri Light" panose="020F0302020204030204"/>
                <a:ea typeface="+mn-ea"/>
                <a:cs typeface="+mn-cs"/>
              </a:rPr>
              <a:t>et al. NEJM</a:t>
            </a:r>
            <a:r>
              <a:rPr kumimoji="0" lang="en-US" sz="1400" b="0" i="0" u="none" strike="noStrike" kern="1200" cap="none" spc="0" normalizeH="0" baseline="0" noProof="0" dirty="0">
                <a:ln>
                  <a:noFill/>
                </a:ln>
                <a:solidFill>
                  <a:prstClr val="black"/>
                </a:solidFill>
                <a:effectLst/>
                <a:uLnTx/>
                <a:uFillTx/>
                <a:latin typeface="Calibri Light" panose="020F0302020204030204"/>
                <a:ea typeface="+mn-ea"/>
                <a:cs typeface="+mn-cs"/>
              </a:rPr>
              <a:t>. 2013.</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453FD1A0-3443-4079-9D8C-3631D7680E1D}"/>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6141F6B9-015F-4AC7-8708-86AA90CAD024}"/>
              </a:ext>
            </a:extLst>
          </p:cNvPr>
          <p:cNvSpPr txBox="1"/>
          <p:nvPr/>
        </p:nvSpPr>
        <p:spPr>
          <a:xfrm>
            <a:off x="195263" y="3044280"/>
            <a:ext cx="3200400" cy="76944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Discussion</a:t>
            </a:r>
            <a:endParaRPr kumimoji="0" lang="en-US" sz="4400" b="0" i="0" u="sng"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9" name="Rectangle 8">
            <a:extLst>
              <a:ext uri="{FF2B5EF4-FFF2-40B4-BE49-F238E27FC236}">
                <a16:creationId xmlns:a16="http://schemas.microsoft.com/office/drawing/2014/main" id="{E5BDDAD7-132B-4D6B-8B75-416E19F4D5E3}"/>
              </a:ext>
            </a:extLst>
          </p:cNvPr>
          <p:cNvSpPr>
            <a:spLocks noChangeAspect="1"/>
          </p:cNvSpPr>
          <p:nvPr/>
        </p:nvSpPr>
        <p:spPr>
          <a:xfrm>
            <a:off x="3590925" y="6583680"/>
            <a:ext cx="5583629" cy="274320"/>
          </a:xfrm>
          <a:prstGeom prst="rect">
            <a:avLst/>
          </a:prstGeom>
        </p:spPr>
        <p:txBody>
          <a:bodyPr wrap="non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Wharam JF, Ross-Degnan D, Rosenthal M.</a:t>
            </a:r>
            <a:r>
              <a:rPr kumimoji="0" lang="en-US" sz="1200" b="0" i="1" u="none" strike="noStrike" kern="1200" cap="none" spc="0" normalizeH="0" baseline="0" noProof="0" dirty="0">
                <a:ln>
                  <a:noFill/>
                </a:ln>
                <a:solidFill>
                  <a:prstClr val="black"/>
                </a:solidFill>
                <a:effectLst/>
                <a:uLnTx/>
                <a:uFillTx/>
                <a:latin typeface="Calibri Light" panose="020F0302020204030204"/>
                <a:ea typeface="+mn-ea"/>
                <a:cs typeface="+mn-cs"/>
              </a:rPr>
              <a:t> NEJM</a:t>
            </a:r>
            <a:r>
              <a:rPr kumimoji="0" lang="en-US" sz="1200" b="0" i="0" u="none" strike="noStrike" kern="1200" cap="none" spc="0" normalizeH="0" baseline="0" noProof="0" dirty="0">
                <a:ln>
                  <a:noFill/>
                </a:ln>
                <a:solidFill>
                  <a:prstClr val="black"/>
                </a:solidFill>
                <a:effectLst/>
                <a:uLnTx/>
                <a:uFillTx/>
                <a:latin typeface="Calibri Light" panose="020F0302020204030204"/>
                <a:ea typeface="+mn-ea"/>
                <a:cs typeface="+mn-cs"/>
              </a:rPr>
              <a:t>. 2013.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1002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to:</a:t>
            </a:r>
          </a:p>
        </p:txBody>
      </p:sp>
      <p:sp>
        <p:nvSpPr>
          <p:cNvPr id="3" name="Content Placeholder 2"/>
          <p:cNvSpPr>
            <a:spLocks noGrp="1"/>
          </p:cNvSpPr>
          <p:nvPr>
            <p:ph idx="1"/>
          </p:nvPr>
        </p:nvSpPr>
        <p:spPr/>
        <p:txBody>
          <a:bodyPr numCol="2">
            <a:normAutofit fontScale="92500" lnSpcReduction="10000"/>
          </a:bodyPr>
          <a:lstStyle/>
          <a:p>
            <a:r>
              <a:rPr lang="en-US" sz="2000" dirty="0"/>
              <a:t>CDC / NIDDK / NEXT-D</a:t>
            </a:r>
          </a:p>
          <a:p>
            <a:pPr lvl="1"/>
            <a:r>
              <a:rPr lang="en-US" sz="1800" dirty="0"/>
              <a:t>Ed Gregg, PhD</a:t>
            </a:r>
          </a:p>
          <a:p>
            <a:pPr lvl="1"/>
            <a:r>
              <a:rPr lang="en-US" sz="1800" dirty="0"/>
              <a:t>Mo Ali, MD</a:t>
            </a:r>
          </a:p>
          <a:p>
            <a:pPr lvl="1"/>
            <a:r>
              <a:rPr lang="en-US" sz="1800" dirty="0"/>
              <a:t>Pamela Thornton, PhD</a:t>
            </a:r>
          </a:p>
          <a:p>
            <a:pPr lvl="1"/>
            <a:r>
              <a:rPr lang="en-US" sz="1800" dirty="0"/>
              <a:t>Theresa Jones, MD</a:t>
            </a:r>
          </a:p>
          <a:p>
            <a:r>
              <a:rPr lang="en-US" sz="2000" dirty="0"/>
              <a:t>UnitedHealth</a:t>
            </a:r>
          </a:p>
          <a:p>
            <a:pPr lvl="1"/>
            <a:r>
              <a:rPr lang="en-US" sz="1800" dirty="0"/>
              <a:t>Sam Ho, MD</a:t>
            </a:r>
          </a:p>
          <a:p>
            <a:pPr lvl="1"/>
            <a:r>
              <a:rPr lang="en-US" sz="1800" dirty="0"/>
              <a:t>Bob Luchs</a:t>
            </a:r>
          </a:p>
          <a:p>
            <a:pPr lvl="1"/>
            <a:r>
              <a:rPr lang="en-US" sz="1800" dirty="0"/>
              <a:t>Dave Steinfeld</a:t>
            </a:r>
          </a:p>
          <a:p>
            <a:pPr lvl="1"/>
            <a:r>
              <a:rPr lang="en-US" sz="1800" dirty="0"/>
              <a:t>Donna O’Shea, MD</a:t>
            </a:r>
          </a:p>
          <a:p>
            <a:r>
              <a:rPr lang="en-US" sz="2000" dirty="0"/>
              <a:t>OptumInsight</a:t>
            </a:r>
          </a:p>
          <a:p>
            <a:pPr lvl="1"/>
            <a:r>
              <a:rPr lang="en-US" sz="1800" dirty="0"/>
              <a:t>Ben Klein</a:t>
            </a:r>
          </a:p>
          <a:p>
            <a:pPr lvl="1"/>
            <a:r>
              <a:rPr lang="en-US" sz="1800" dirty="0"/>
              <a:t>Dawn Albright</a:t>
            </a:r>
          </a:p>
          <a:p>
            <a:r>
              <a:rPr lang="en-US" sz="2000" dirty="0"/>
              <a:t>HMS Dept of Population Medicine</a:t>
            </a:r>
          </a:p>
          <a:p>
            <a:pPr lvl="1"/>
            <a:r>
              <a:rPr lang="en-US" sz="1800" dirty="0"/>
              <a:t>Stephanie Argetsinger, MPH</a:t>
            </a:r>
          </a:p>
          <a:p>
            <a:pPr lvl="1"/>
            <a:r>
              <a:rPr lang="en-US" sz="1800" dirty="0"/>
              <a:t>Matt Callahan, MS</a:t>
            </a:r>
          </a:p>
          <a:p>
            <a:pPr lvl="1"/>
            <a:r>
              <a:rPr lang="en-US" sz="1800" dirty="0"/>
              <a:t>Laura Garabedian, PhD</a:t>
            </a:r>
          </a:p>
          <a:p>
            <a:pPr lvl="1"/>
            <a:r>
              <a:rPr lang="en-US" sz="1800" dirty="0"/>
              <a:t>Robert LeCates, MA</a:t>
            </a:r>
          </a:p>
          <a:p>
            <a:pPr lvl="1"/>
            <a:r>
              <a:rPr lang="en-US" sz="1800" dirty="0"/>
              <a:t>Chris Lu, PhD</a:t>
            </a:r>
          </a:p>
          <a:p>
            <a:pPr lvl="1"/>
            <a:r>
              <a:rPr lang="en-US" sz="1800" dirty="0"/>
              <a:t>Dennis Ross-Degnan, ScD</a:t>
            </a:r>
          </a:p>
          <a:p>
            <a:pPr lvl="1"/>
            <a:r>
              <a:rPr lang="en-US" sz="1800" dirty="0"/>
              <a:t>Steve Soumerai, ScD</a:t>
            </a:r>
          </a:p>
          <a:p>
            <a:pPr lvl="1"/>
            <a:r>
              <a:rPr lang="en-US" sz="1800" dirty="0"/>
              <a:t>Jamie Wallace, MPH</a:t>
            </a:r>
          </a:p>
          <a:p>
            <a:pPr lvl="1"/>
            <a:r>
              <a:rPr lang="en-US" sz="1800" dirty="0"/>
              <a:t>Xin Xu, MS</a:t>
            </a:r>
          </a:p>
          <a:p>
            <a:pPr lvl="1"/>
            <a:r>
              <a:rPr lang="en-US" sz="1800" dirty="0"/>
              <a:t>Fang Zhang, PhD</a:t>
            </a:r>
          </a:p>
          <a:p>
            <a:r>
              <a:rPr lang="en-US" sz="2000" dirty="0"/>
              <a:t>HMS Dept of Health Care Policy</a:t>
            </a:r>
          </a:p>
          <a:p>
            <a:pPr lvl="1"/>
            <a:r>
              <a:rPr lang="en-US" sz="1800" dirty="0"/>
              <a:t>Joseph Newhouse, PhD</a:t>
            </a:r>
          </a:p>
          <a:p>
            <a:r>
              <a:rPr lang="en-US" sz="2200" dirty="0"/>
              <a:t>West Virginia University</a:t>
            </a:r>
          </a:p>
          <a:p>
            <a:pPr lvl="1"/>
            <a:r>
              <a:rPr lang="en-US" sz="1800" dirty="0"/>
              <a:t>Emma Eggleston, MD</a:t>
            </a:r>
          </a:p>
        </p:txBody>
      </p:sp>
      <p:sp>
        <p:nvSpPr>
          <p:cNvPr id="4" name="Rectangle 3">
            <a:extLst>
              <a:ext uri="{FF2B5EF4-FFF2-40B4-BE49-F238E27FC236}">
                <a16:creationId xmlns:a16="http://schemas.microsoft.com/office/drawing/2014/main" id="{017F1678-B40E-4006-A9F4-D4FC5202BA15}"/>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580F07A-18E3-4D08-9F11-E48E942EB5D9}"/>
              </a:ext>
            </a:extLst>
          </p:cNvPr>
          <p:cNvSpPr txBox="1"/>
          <p:nvPr/>
        </p:nvSpPr>
        <p:spPr>
          <a:xfrm>
            <a:off x="195263" y="3044280"/>
            <a:ext cx="3200400"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mn-cs"/>
              </a:rPr>
              <a:t>jwharam@post.harvard.edu</a:t>
            </a:r>
            <a:endParaRPr kumimoji="0" lang="en-US" sz="2000" b="0" i="0" u="sng" strike="noStrike" kern="1200" cap="none" spc="0" normalizeH="0" baseline="0" noProof="0" dirty="0">
              <a:ln>
                <a:noFill/>
              </a:ln>
              <a:solidFill>
                <a:prstClr val="black"/>
              </a:solidFill>
              <a:effectLst/>
              <a:uLnTx/>
              <a:uFillTx/>
              <a:latin typeface="Calibri Light" panose="020F0302020204030204"/>
              <a:ea typeface="+mn-ea"/>
              <a:cs typeface="+mn-cs"/>
            </a:endParaRPr>
          </a:p>
        </p:txBody>
      </p:sp>
    </p:spTree>
    <p:extLst>
      <p:ext uri="{BB962C8B-B14F-4D97-AF65-F5344CB8AC3E}">
        <p14:creationId xmlns:p14="http://schemas.microsoft.com/office/powerpoint/2010/main" val="681318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05411"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3" name="Graphic 22" descr="Close">
            <a:extLst>
              <a:ext uri="{FF2B5EF4-FFF2-40B4-BE49-F238E27FC236}">
                <a16:creationId xmlns:a16="http://schemas.microsoft.com/office/drawing/2014/main" id="{D72C41BE-D21F-48A1-8E95-468A00F9210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86846" y="1385321"/>
            <a:ext cx="914400" cy="914400"/>
          </a:xfrm>
          <a:prstGeom prst="rect">
            <a:avLst/>
          </a:prstGeom>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53373"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nvGraphicFramePr>
        <p:xfrm>
          <a:off x="4298950" y="-85725"/>
          <a:ext cx="6940550" cy="6858000"/>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a:extLst>
              <a:ext uri="{FF2B5EF4-FFF2-40B4-BE49-F238E27FC236}">
                <a16:creationId xmlns:a16="http://schemas.microsoft.com/office/drawing/2014/main" id="{5882D1E0-4AE7-40E7-A951-D9C315FEFCFC}"/>
              </a:ext>
            </a:extLst>
          </p:cNvPr>
          <p:cNvSpPr txBox="1"/>
          <p:nvPr/>
        </p:nvSpPr>
        <p:spPr>
          <a:xfrm>
            <a:off x="5242732" y="528607"/>
            <a:ext cx="2632311" cy="707886"/>
          </a:xfrm>
          <a:prstGeom prst="rect">
            <a:avLst/>
          </a:prstGeom>
          <a:noFill/>
        </p:spPr>
        <p:txBody>
          <a:bodyPr wrap="square" rtlCol="0">
            <a:spAutoFit/>
          </a:bodyPr>
          <a:lstStyle/>
          <a:p>
            <a:pPr algn="ctr"/>
            <a:r>
              <a:rPr lang="en-US" sz="2000" dirty="0">
                <a:solidFill>
                  <a:schemeClr val="bg1"/>
                </a:solidFill>
              </a:rPr>
              <a:t>Low OOP for high-value care</a:t>
            </a:r>
          </a:p>
        </p:txBody>
      </p:sp>
      <p:grpSp>
        <p:nvGrpSpPr>
          <p:cNvPr id="9" name="Group 8">
            <a:extLst>
              <a:ext uri="{FF2B5EF4-FFF2-40B4-BE49-F238E27FC236}">
                <a16:creationId xmlns:a16="http://schemas.microsoft.com/office/drawing/2014/main" id="{C5815077-BA76-4103-BE8A-CFC76677A213}"/>
              </a:ext>
            </a:extLst>
          </p:cNvPr>
          <p:cNvGrpSpPr/>
          <p:nvPr/>
        </p:nvGrpSpPr>
        <p:grpSpPr>
          <a:xfrm>
            <a:off x="5195886" y="6124575"/>
            <a:ext cx="5571936" cy="381000"/>
            <a:chOff x="3290886" y="6096000"/>
            <a:chExt cx="5571936" cy="381000"/>
          </a:xfrm>
        </p:grpSpPr>
        <p:sp>
          <p:nvSpPr>
            <p:cNvPr id="14" name="TextBox 13">
              <a:extLst>
                <a:ext uri="{FF2B5EF4-FFF2-40B4-BE49-F238E27FC236}">
                  <a16:creationId xmlns:a16="http://schemas.microsoft.com/office/drawing/2014/main" id="{4B8751A1-B83F-4BCA-9B39-932CA92695A0}"/>
                </a:ext>
              </a:extLst>
            </p:cNvPr>
            <p:cNvSpPr txBox="1"/>
            <p:nvPr/>
          </p:nvSpPr>
          <p:spPr>
            <a:xfrm>
              <a:off x="3290886" y="6096000"/>
              <a:ext cx="2633472" cy="381000"/>
            </a:xfrm>
            <a:prstGeom prst="rect">
              <a:avLst/>
            </a:prstGeom>
            <a:noFill/>
          </p:spPr>
          <p:txBody>
            <a:bodyPr wrap="square" rtlCol="0">
              <a:spAutoFit/>
            </a:bodyPr>
            <a:lstStyle/>
            <a:p>
              <a:pPr algn="ctr"/>
              <a:r>
                <a:rPr lang="en-US" dirty="0"/>
                <a:t>Low</a:t>
              </a:r>
            </a:p>
          </p:txBody>
        </p:sp>
        <p:sp>
          <p:nvSpPr>
            <p:cNvPr id="15" name="TextBox 14">
              <a:extLst>
                <a:ext uri="{FF2B5EF4-FFF2-40B4-BE49-F238E27FC236}">
                  <a16:creationId xmlns:a16="http://schemas.microsoft.com/office/drawing/2014/main" id="{3A12A367-00F1-4029-A533-A362EE3B77CE}"/>
                </a:ext>
              </a:extLst>
            </p:cNvPr>
            <p:cNvSpPr txBox="1"/>
            <p:nvPr/>
          </p:nvSpPr>
          <p:spPr>
            <a:xfrm>
              <a:off x="6229350" y="6096000"/>
              <a:ext cx="2633472" cy="381000"/>
            </a:xfrm>
            <a:prstGeom prst="rect">
              <a:avLst/>
            </a:prstGeom>
            <a:noFill/>
          </p:spPr>
          <p:txBody>
            <a:bodyPr wrap="square" rtlCol="0">
              <a:spAutoFit/>
            </a:bodyPr>
            <a:lstStyle/>
            <a:p>
              <a:pPr algn="ctr"/>
              <a:r>
                <a:rPr lang="en-US" dirty="0"/>
                <a:t>$1000 </a:t>
              </a:r>
              <a:r>
                <a:rPr lang="en-US" dirty="0">
                  <a:sym typeface="Wingdings" panose="05000000000000000000" pitchFamily="2" charset="2"/>
                </a:rPr>
                <a:t> </a:t>
              </a:r>
              <a:r>
                <a:rPr lang="en-US" dirty="0"/>
                <a:t>High </a:t>
              </a:r>
              <a:r>
                <a:rPr lang="en-US" dirty="0">
                  <a:sym typeface="Wingdings" panose="05000000000000000000" pitchFamily="2" charset="2"/>
                </a:rPr>
                <a:t> $7000</a:t>
              </a:r>
              <a:endParaRPr lang="en-US" dirty="0"/>
            </a:p>
          </p:txBody>
        </p:sp>
      </p:grpSp>
      <p:grpSp>
        <p:nvGrpSpPr>
          <p:cNvPr id="17" name="Group 16">
            <a:extLst>
              <a:ext uri="{FF2B5EF4-FFF2-40B4-BE49-F238E27FC236}">
                <a16:creationId xmlns:a16="http://schemas.microsoft.com/office/drawing/2014/main" id="{A618FC81-DC74-4FAD-9815-BC7E0D1348B8}"/>
              </a:ext>
            </a:extLst>
          </p:cNvPr>
          <p:cNvGrpSpPr/>
          <p:nvPr/>
        </p:nvGrpSpPr>
        <p:grpSpPr>
          <a:xfrm rot="16200000">
            <a:off x="1998757"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algn="ctr"/>
              <a:r>
                <a:rPr lang="en-US" dirty="0"/>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algn="ctr"/>
              <a:r>
                <a:rPr lang="en-US" dirty="0"/>
                <a:t>High</a:t>
              </a:r>
            </a:p>
          </p:txBody>
        </p:sp>
      </p:grpSp>
      <p:cxnSp>
        <p:nvCxnSpPr>
          <p:cNvPr id="16" name="Straight Arrow Connector 15">
            <a:extLst>
              <a:ext uri="{FF2B5EF4-FFF2-40B4-BE49-F238E27FC236}">
                <a16:creationId xmlns:a16="http://schemas.microsoft.com/office/drawing/2014/main" id="{DC681EAF-F813-47FF-BFAD-0924C393D310}"/>
              </a:ext>
            </a:extLst>
          </p:cNvPr>
          <p:cNvCxnSpPr/>
          <p:nvPr/>
        </p:nvCxnSpPr>
        <p:spPr>
          <a:xfrm flipV="1">
            <a:off x="5078097" y="25717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pic>
        <p:nvPicPr>
          <p:cNvPr id="25" name="Graphic 24" descr="Checkmark">
            <a:extLst>
              <a:ext uri="{FF2B5EF4-FFF2-40B4-BE49-F238E27FC236}">
                <a16:creationId xmlns:a16="http://schemas.microsoft.com/office/drawing/2014/main" id="{20FB131D-3A52-4B3D-B726-CA0C7C8BB17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86846" y="1385321"/>
            <a:ext cx="914400" cy="914400"/>
          </a:xfrm>
          <a:prstGeom prst="rect">
            <a:avLst/>
          </a:prstGeom>
        </p:spPr>
      </p:pic>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10775"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45313E7-A092-4E68-A69F-37DBF1541796}"/>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6AD2F96-53C1-4067-9B7A-6A57356E7440}"/>
              </a:ext>
            </a:extLst>
          </p:cNvPr>
          <p:cNvSpPr txBox="1"/>
          <p:nvPr/>
        </p:nvSpPr>
        <p:spPr>
          <a:xfrm>
            <a:off x="169069" y="1690063"/>
            <a:ext cx="3252788" cy="3477875"/>
          </a:xfrm>
          <a:prstGeom prst="rect">
            <a:avLst/>
          </a:prstGeom>
          <a:noFill/>
        </p:spPr>
        <p:txBody>
          <a:bodyPr wrap="square" rtlCol="0">
            <a:spAutoFit/>
          </a:bodyPr>
          <a:lstStyle/>
          <a:p>
            <a:pPr algn="ctr"/>
            <a:r>
              <a:rPr lang="en-US" sz="4400" dirty="0">
                <a:latin typeface="+mj-lt"/>
              </a:rPr>
              <a:t>High-deductible Health Plans: Overview and Design</a:t>
            </a:r>
          </a:p>
        </p:txBody>
      </p:sp>
      <p:pic>
        <p:nvPicPr>
          <p:cNvPr id="10" name="Graphic 9" descr="Checkmark">
            <a:extLst>
              <a:ext uri="{FF2B5EF4-FFF2-40B4-BE49-F238E27FC236}">
                <a16:creationId xmlns:a16="http://schemas.microsoft.com/office/drawing/2014/main" id="{7B67ECAC-0665-48FE-8625-4EFBA52B38B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95532" y="1385321"/>
            <a:ext cx="914400" cy="914400"/>
          </a:xfrm>
          <a:prstGeom prst="rect">
            <a:avLst/>
          </a:prstGeom>
        </p:spPr>
      </p:pic>
      <p:pic>
        <p:nvPicPr>
          <p:cNvPr id="26" name="Graphic 25" descr="Checkmark">
            <a:extLst>
              <a:ext uri="{FF2B5EF4-FFF2-40B4-BE49-F238E27FC236}">
                <a16:creationId xmlns:a16="http://schemas.microsoft.com/office/drawing/2014/main" id="{C576CF88-2B7D-4C8F-9703-93E0E534794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86846" y="4328926"/>
            <a:ext cx="914400" cy="914400"/>
          </a:xfrm>
          <a:prstGeom prst="rect">
            <a:avLst/>
          </a:prstGeom>
        </p:spPr>
      </p:pic>
      <p:sp>
        <p:nvSpPr>
          <p:cNvPr id="27" name="TextBox 26">
            <a:extLst>
              <a:ext uri="{FF2B5EF4-FFF2-40B4-BE49-F238E27FC236}">
                <a16:creationId xmlns:a16="http://schemas.microsoft.com/office/drawing/2014/main" id="{382EC963-5327-4E56-A7B2-4AFC00768D73}"/>
              </a:ext>
            </a:extLst>
          </p:cNvPr>
          <p:cNvSpPr txBox="1"/>
          <p:nvPr/>
        </p:nvSpPr>
        <p:spPr>
          <a:xfrm>
            <a:off x="8124821" y="528607"/>
            <a:ext cx="2643002" cy="707886"/>
          </a:xfrm>
          <a:prstGeom prst="rect">
            <a:avLst/>
          </a:prstGeom>
          <a:noFill/>
        </p:spPr>
        <p:txBody>
          <a:bodyPr wrap="square" rtlCol="0">
            <a:spAutoFit/>
          </a:bodyPr>
          <a:lstStyle/>
          <a:p>
            <a:pPr algn="ctr"/>
            <a:r>
              <a:rPr lang="en-US" sz="2000" dirty="0">
                <a:solidFill>
                  <a:schemeClr val="bg1"/>
                </a:solidFill>
              </a:rPr>
              <a:t>High OOP for high-value care</a:t>
            </a:r>
          </a:p>
        </p:txBody>
      </p:sp>
      <p:sp>
        <p:nvSpPr>
          <p:cNvPr id="30" name="TextBox 29">
            <a:extLst>
              <a:ext uri="{FF2B5EF4-FFF2-40B4-BE49-F238E27FC236}">
                <a16:creationId xmlns:a16="http://schemas.microsoft.com/office/drawing/2014/main" id="{DF49550A-B8C2-472F-9A8F-833455B96338}"/>
              </a:ext>
            </a:extLst>
          </p:cNvPr>
          <p:cNvSpPr txBox="1"/>
          <p:nvPr/>
        </p:nvSpPr>
        <p:spPr>
          <a:xfrm>
            <a:off x="8120269" y="3481650"/>
            <a:ext cx="2643002" cy="707886"/>
          </a:xfrm>
          <a:prstGeom prst="rect">
            <a:avLst/>
          </a:prstGeom>
          <a:noFill/>
        </p:spPr>
        <p:txBody>
          <a:bodyPr wrap="square" rtlCol="0">
            <a:spAutoFit/>
          </a:bodyPr>
          <a:lstStyle/>
          <a:p>
            <a:pPr algn="ctr"/>
            <a:r>
              <a:rPr lang="en-US" sz="2000" dirty="0">
                <a:solidFill>
                  <a:schemeClr val="bg1"/>
                </a:solidFill>
              </a:rPr>
              <a:t>High OOP for low-value care</a:t>
            </a:r>
          </a:p>
        </p:txBody>
      </p:sp>
      <p:pic>
        <p:nvPicPr>
          <p:cNvPr id="31" name="Graphic 30" descr="Close">
            <a:extLst>
              <a:ext uri="{FF2B5EF4-FFF2-40B4-BE49-F238E27FC236}">
                <a16:creationId xmlns:a16="http://schemas.microsoft.com/office/drawing/2014/main" id="{64117DB8-80FB-409E-891E-D385C03961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5532" y="4328926"/>
            <a:ext cx="914400" cy="914400"/>
          </a:xfrm>
          <a:prstGeom prst="rect">
            <a:avLst/>
          </a:prstGeom>
        </p:spPr>
      </p:pic>
      <p:sp>
        <p:nvSpPr>
          <p:cNvPr id="29" name="Rectangle 28">
            <a:extLst>
              <a:ext uri="{FF2B5EF4-FFF2-40B4-BE49-F238E27FC236}">
                <a16:creationId xmlns:a16="http://schemas.microsoft.com/office/drawing/2014/main" id="{800C9C0E-388A-440B-9753-160107C09015}"/>
              </a:ext>
            </a:extLst>
          </p:cNvPr>
          <p:cNvSpPr/>
          <p:nvPr/>
        </p:nvSpPr>
        <p:spPr>
          <a:xfrm>
            <a:off x="5162548" y="3284128"/>
            <a:ext cx="2790825" cy="266561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9434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05411"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3" name="Graphic 22" descr="Close">
            <a:extLst>
              <a:ext uri="{FF2B5EF4-FFF2-40B4-BE49-F238E27FC236}">
                <a16:creationId xmlns:a16="http://schemas.microsoft.com/office/drawing/2014/main" id="{D72C41BE-D21F-48A1-8E95-468A00F9210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86846" y="1385321"/>
            <a:ext cx="914400" cy="914400"/>
          </a:xfrm>
          <a:prstGeom prst="rect">
            <a:avLst/>
          </a:prstGeom>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53373"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nvGraphicFramePr>
        <p:xfrm>
          <a:off x="4298950" y="-85725"/>
          <a:ext cx="6940550" cy="6858000"/>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a:extLst>
              <a:ext uri="{FF2B5EF4-FFF2-40B4-BE49-F238E27FC236}">
                <a16:creationId xmlns:a16="http://schemas.microsoft.com/office/drawing/2014/main" id="{5882D1E0-4AE7-40E7-A951-D9C315FEFCFC}"/>
              </a:ext>
            </a:extLst>
          </p:cNvPr>
          <p:cNvSpPr txBox="1"/>
          <p:nvPr/>
        </p:nvSpPr>
        <p:spPr>
          <a:xfrm>
            <a:off x="5242732" y="528607"/>
            <a:ext cx="2632311" cy="707886"/>
          </a:xfrm>
          <a:prstGeom prst="rect">
            <a:avLst/>
          </a:prstGeom>
          <a:noFill/>
        </p:spPr>
        <p:txBody>
          <a:bodyPr wrap="square" rtlCol="0">
            <a:spAutoFit/>
          </a:bodyPr>
          <a:lstStyle/>
          <a:p>
            <a:pPr algn="ctr"/>
            <a:r>
              <a:rPr lang="en-US" sz="2000" dirty="0">
                <a:solidFill>
                  <a:schemeClr val="bg1"/>
                </a:solidFill>
              </a:rPr>
              <a:t>Low OOP for high-value care</a:t>
            </a:r>
          </a:p>
        </p:txBody>
      </p:sp>
      <p:grpSp>
        <p:nvGrpSpPr>
          <p:cNvPr id="9" name="Group 8">
            <a:extLst>
              <a:ext uri="{FF2B5EF4-FFF2-40B4-BE49-F238E27FC236}">
                <a16:creationId xmlns:a16="http://schemas.microsoft.com/office/drawing/2014/main" id="{C5815077-BA76-4103-BE8A-CFC76677A213}"/>
              </a:ext>
            </a:extLst>
          </p:cNvPr>
          <p:cNvGrpSpPr/>
          <p:nvPr/>
        </p:nvGrpSpPr>
        <p:grpSpPr>
          <a:xfrm>
            <a:off x="5195886" y="6124575"/>
            <a:ext cx="5571936" cy="381000"/>
            <a:chOff x="3290886" y="6096000"/>
            <a:chExt cx="5571936" cy="381000"/>
          </a:xfrm>
        </p:grpSpPr>
        <p:sp>
          <p:nvSpPr>
            <p:cNvPr id="14" name="TextBox 13">
              <a:extLst>
                <a:ext uri="{FF2B5EF4-FFF2-40B4-BE49-F238E27FC236}">
                  <a16:creationId xmlns:a16="http://schemas.microsoft.com/office/drawing/2014/main" id="{4B8751A1-B83F-4BCA-9B39-932CA92695A0}"/>
                </a:ext>
              </a:extLst>
            </p:cNvPr>
            <p:cNvSpPr txBox="1"/>
            <p:nvPr/>
          </p:nvSpPr>
          <p:spPr>
            <a:xfrm>
              <a:off x="3290886" y="6096000"/>
              <a:ext cx="2633472" cy="381000"/>
            </a:xfrm>
            <a:prstGeom prst="rect">
              <a:avLst/>
            </a:prstGeom>
            <a:noFill/>
          </p:spPr>
          <p:txBody>
            <a:bodyPr wrap="square" rtlCol="0">
              <a:spAutoFit/>
            </a:bodyPr>
            <a:lstStyle/>
            <a:p>
              <a:pPr algn="ctr"/>
              <a:r>
                <a:rPr lang="en-US" dirty="0"/>
                <a:t>Low</a:t>
              </a:r>
            </a:p>
          </p:txBody>
        </p:sp>
        <p:sp>
          <p:nvSpPr>
            <p:cNvPr id="15" name="TextBox 14">
              <a:extLst>
                <a:ext uri="{FF2B5EF4-FFF2-40B4-BE49-F238E27FC236}">
                  <a16:creationId xmlns:a16="http://schemas.microsoft.com/office/drawing/2014/main" id="{3A12A367-00F1-4029-A533-A362EE3B77CE}"/>
                </a:ext>
              </a:extLst>
            </p:cNvPr>
            <p:cNvSpPr txBox="1"/>
            <p:nvPr/>
          </p:nvSpPr>
          <p:spPr>
            <a:xfrm>
              <a:off x="6229350" y="6096000"/>
              <a:ext cx="2633472" cy="381000"/>
            </a:xfrm>
            <a:prstGeom prst="rect">
              <a:avLst/>
            </a:prstGeom>
            <a:noFill/>
          </p:spPr>
          <p:txBody>
            <a:bodyPr wrap="square" rtlCol="0">
              <a:spAutoFit/>
            </a:bodyPr>
            <a:lstStyle/>
            <a:p>
              <a:pPr algn="ctr"/>
              <a:r>
                <a:rPr lang="en-US" dirty="0"/>
                <a:t>$1000 </a:t>
              </a:r>
              <a:r>
                <a:rPr lang="en-US" dirty="0">
                  <a:sym typeface="Wingdings" panose="05000000000000000000" pitchFamily="2" charset="2"/>
                </a:rPr>
                <a:t> </a:t>
              </a:r>
              <a:r>
                <a:rPr lang="en-US" dirty="0"/>
                <a:t>High </a:t>
              </a:r>
              <a:r>
                <a:rPr lang="en-US" dirty="0">
                  <a:sym typeface="Wingdings" panose="05000000000000000000" pitchFamily="2" charset="2"/>
                </a:rPr>
                <a:t> $7000</a:t>
              </a:r>
              <a:endParaRPr lang="en-US" dirty="0"/>
            </a:p>
          </p:txBody>
        </p:sp>
      </p:grpSp>
      <p:grpSp>
        <p:nvGrpSpPr>
          <p:cNvPr id="17" name="Group 16">
            <a:extLst>
              <a:ext uri="{FF2B5EF4-FFF2-40B4-BE49-F238E27FC236}">
                <a16:creationId xmlns:a16="http://schemas.microsoft.com/office/drawing/2014/main" id="{A618FC81-DC74-4FAD-9815-BC7E0D1348B8}"/>
              </a:ext>
            </a:extLst>
          </p:cNvPr>
          <p:cNvGrpSpPr/>
          <p:nvPr/>
        </p:nvGrpSpPr>
        <p:grpSpPr>
          <a:xfrm rot="16200000">
            <a:off x="1998757"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algn="ctr"/>
              <a:r>
                <a:rPr lang="en-US" dirty="0"/>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algn="ctr"/>
              <a:r>
                <a:rPr lang="en-US" dirty="0"/>
                <a:t>High</a:t>
              </a:r>
            </a:p>
          </p:txBody>
        </p:sp>
      </p:grpSp>
      <p:cxnSp>
        <p:nvCxnSpPr>
          <p:cNvPr id="16" name="Straight Arrow Connector 15">
            <a:extLst>
              <a:ext uri="{FF2B5EF4-FFF2-40B4-BE49-F238E27FC236}">
                <a16:creationId xmlns:a16="http://schemas.microsoft.com/office/drawing/2014/main" id="{DC681EAF-F813-47FF-BFAD-0924C393D310}"/>
              </a:ext>
            </a:extLst>
          </p:cNvPr>
          <p:cNvCxnSpPr/>
          <p:nvPr/>
        </p:nvCxnSpPr>
        <p:spPr>
          <a:xfrm flipV="1">
            <a:off x="5078097" y="25717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10775"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45313E7-A092-4E68-A69F-37DBF1541796}"/>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heckmark">
            <a:extLst>
              <a:ext uri="{FF2B5EF4-FFF2-40B4-BE49-F238E27FC236}">
                <a16:creationId xmlns:a16="http://schemas.microsoft.com/office/drawing/2014/main" id="{7B67ECAC-0665-48FE-8625-4EFBA52B38B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95532" y="1385321"/>
            <a:ext cx="914400" cy="914400"/>
          </a:xfrm>
          <a:prstGeom prst="rect">
            <a:avLst/>
          </a:prstGeom>
        </p:spPr>
      </p:pic>
      <p:pic>
        <p:nvPicPr>
          <p:cNvPr id="26" name="Graphic 25" descr="Checkmark">
            <a:extLst>
              <a:ext uri="{FF2B5EF4-FFF2-40B4-BE49-F238E27FC236}">
                <a16:creationId xmlns:a16="http://schemas.microsoft.com/office/drawing/2014/main" id="{C576CF88-2B7D-4C8F-9703-93E0E534794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86846" y="4328926"/>
            <a:ext cx="914400" cy="914400"/>
          </a:xfrm>
          <a:prstGeom prst="rect">
            <a:avLst/>
          </a:prstGeom>
        </p:spPr>
      </p:pic>
      <p:sp>
        <p:nvSpPr>
          <p:cNvPr id="30" name="TextBox 29">
            <a:extLst>
              <a:ext uri="{FF2B5EF4-FFF2-40B4-BE49-F238E27FC236}">
                <a16:creationId xmlns:a16="http://schemas.microsoft.com/office/drawing/2014/main" id="{DF49550A-B8C2-472F-9A8F-833455B96338}"/>
              </a:ext>
            </a:extLst>
          </p:cNvPr>
          <p:cNvSpPr txBox="1"/>
          <p:nvPr/>
        </p:nvSpPr>
        <p:spPr>
          <a:xfrm>
            <a:off x="8120269" y="3481650"/>
            <a:ext cx="2643002" cy="707886"/>
          </a:xfrm>
          <a:prstGeom prst="rect">
            <a:avLst/>
          </a:prstGeom>
          <a:noFill/>
        </p:spPr>
        <p:txBody>
          <a:bodyPr wrap="square" rtlCol="0">
            <a:spAutoFit/>
          </a:bodyPr>
          <a:lstStyle/>
          <a:p>
            <a:pPr algn="ctr"/>
            <a:r>
              <a:rPr lang="en-US" sz="2000" dirty="0">
                <a:solidFill>
                  <a:schemeClr val="bg1"/>
                </a:solidFill>
              </a:rPr>
              <a:t>High OOP for low-value care</a:t>
            </a:r>
          </a:p>
        </p:txBody>
      </p:sp>
      <p:pic>
        <p:nvPicPr>
          <p:cNvPr id="31" name="Graphic 30" descr="Close">
            <a:extLst>
              <a:ext uri="{FF2B5EF4-FFF2-40B4-BE49-F238E27FC236}">
                <a16:creationId xmlns:a16="http://schemas.microsoft.com/office/drawing/2014/main" id="{64117DB8-80FB-409E-891E-D385C03961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5532" y="4328926"/>
            <a:ext cx="914400" cy="914400"/>
          </a:xfrm>
          <a:prstGeom prst="rect">
            <a:avLst/>
          </a:prstGeom>
        </p:spPr>
      </p:pic>
      <p:pic>
        <p:nvPicPr>
          <p:cNvPr id="33" name="Graphic 32" descr="Close">
            <a:extLst>
              <a:ext uri="{FF2B5EF4-FFF2-40B4-BE49-F238E27FC236}">
                <a16:creationId xmlns:a16="http://schemas.microsoft.com/office/drawing/2014/main" id="{B339DCBF-FDD2-4266-B9DB-BCB4EA3C585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84570" y="1385321"/>
            <a:ext cx="914400" cy="914400"/>
          </a:xfrm>
          <a:prstGeom prst="rect">
            <a:avLst/>
          </a:prstGeom>
        </p:spPr>
      </p:pic>
      <p:sp>
        <p:nvSpPr>
          <p:cNvPr id="34" name="Rectangle 33">
            <a:extLst>
              <a:ext uri="{FF2B5EF4-FFF2-40B4-BE49-F238E27FC236}">
                <a16:creationId xmlns:a16="http://schemas.microsoft.com/office/drawing/2014/main" id="{88DEB417-B7CC-4004-A20D-B95B3FA22E79}"/>
              </a:ext>
            </a:extLst>
          </p:cNvPr>
          <p:cNvSpPr/>
          <p:nvPr/>
        </p:nvSpPr>
        <p:spPr>
          <a:xfrm>
            <a:off x="5195886" y="3262899"/>
            <a:ext cx="2735271" cy="273817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8B0537F-861B-4F80-8504-D389B342DFDA}"/>
              </a:ext>
            </a:extLst>
          </p:cNvPr>
          <p:cNvSpPr txBox="1"/>
          <p:nvPr/>
        </p:nvSpPr>
        <p:spPr>
          <a:xfrm>
            <a:off x="169069" y="1690063"/>
            <a:ext cx="3252788" cy="2800767"/>
          </a:xfrm>
          <a:prstGeom prst="rect">
            <a:avLst/>
          </a:prstGeom>
          <a:noFill/>
        </p:spPr>
        <p:txBody>
          <a:bodyPr wrap="square" rtlCol="0">
            <a:spAutoFit/>
          </a:bodyPr>
          <a:lstStyle/>
          <a:p>
            <a:pPr algn="ctr"/>
            <a:r>
              <a:rPr lang="en-US" sz="4400" dirty="0">
                <a:latin typeface="+mj-lt"/>
              </a:rPr>
              <a:t>Value-based Health Insurance Design (VBID)</a:t>
            </a:r>
          </a:p>
        </p:txBody>
      </p:sp>
      <p:sp>
        <p:nvSpPr>
          <p:cNvPr id="36" name="Rectangle 35">
            <a:extLst>
              <a:ext uri="{FF2B5EF4-FFF2-40B4-BE49-F238E27FC236}">
                <a16:creationId xmlns:a16="http://schemas.microsoft.com/office/drawing/2014/main" id="{A82E71B5-DE8C-40B3-9AF7-3132DB032383}"/>
              </a:ext>
            </a:extLst>
          </p:cNvPr>
          <p:cNvSpPr/>
          <p:nvPr/>
        </p:nvSpPr>
        <p:spPr>
          <a:xfrm>
            <a:off x="8005759" y="323523"/>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5590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0">
            <a:extLst>
              <a:ext uri="{FF2B5EF4-FFF2-40B4-BE49-F238E27FC236}">
                <a16:creationId xmlns:a16="http://schemas.microsoft.com/office/drawing/2014/main" id="{38CFCF4A-62C9-471D-9AA2-AAD24020F211}"/>
              </a:ext>
            </a:extLst>
          </p:cNvPr>
          <p:cNvSpPr>
            <a:spLocks noChangeArrowheads="1"/>
          </p:cNvSpPr>
          <p:nvPr/>
        </p:nvSpPr>
        <p:spPr bwMode="auto">
          <a:xfrm>
            <a:off x="3581400" y="6583680"/>
            <a:ext cx="8138160" cy="274320"/>
          </a:xfrm>
          <a:prstGeom prst="rect">
            <a:avLst/>
          </a:prstGeom>
          <a:solidFill>
            <a:schemeClr val="bg1"/>
          </a:solidFill>
          <a:ln w="9525">
            <a:noFill/>
            <a:miter lim="800000"/>
            <a:headEnd/>
            <a:tailEnd/>
          </a:ln>
          <a:effectLst/>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Light"/>
                <a:ea typeface="+mn-ea"/>
                <a:cs typeface="+mn-cs"/>
              </a:rPr>
              <a:t>Source: </a:t>
            </a:r>
            <a:r>
              <a:rPr lang="en-US" sz="1200" dirty="0">
                <a:solidFill>
                  <a:prstClr val="black"/>
                </a:solidFill>
                <a:latin typeface="Calibri Light"/>
              </a:rPr>
              <a:t>Authors’ preliminary analysis of Optum data; please do not distribute.</a:t>
            </a:r>
            <a:endParaRPr kumimoji="0" lang="en-US" sz="12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10" name="Title 1">
            <a:extLst>
              <a:ext uri="{FF2B5EF4-FFF2-40B4-BE49-F238E27FC236}">
                <a16:creationId xmlns:a16="http://schemas.microsoft.com/office/drawing/2014/main" id="{C18F2699-F26D-4FEA-9183-8E1E0D9FBA80}"/>
              </a:ext>
            </a:extLst>
          </p:cNvPr>
          <p:cNvSpPr>
            <a:spLocks noGrp="1"/>
          </p:cNvSpPr>
          <p:nvPr>
            <p:ph type="title"/>
          </p:nvPr>
        </p:nvSpPr>
        <p:spPr/>
        <p:txBody>
          <a:bodyPr>
            <a:normAutofit/>
          </a:bodyPr>
          <a:lstStyle/>
          <a:p>
            <a:r>
              <a:rPr lang="en-US" dirty="0"/>
              <a:t>Increasing prevalence of plans with select $0 meds (preventive drug lists)</a:t>
            </a:r>
          </a:p>
        </p:txBody>
      </p:sp>
      <p:sp>
        <p:nvSpPr>
          <p:cNvPr id="8" name="Rectangle 7">
            <a:extLst>
              <a:ext uri="{FF2B5EF4-FFF2-40B4-BE49-F238E27FC236}">
                <a16:creationId xmlns:a16="http://schemas.microsoft.com/office/drawing/2014/main" id="{49935368-D461-48B1-AB94-A122B6482549}"/>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Chart 13">
            <a:extLst>
              <a:ext uri="{FF2B5EF4-FFF2-40B4-BE49-F238E27FC236}">
                <a16:creationId xmlns:a16="http://schemas.microsoft.com/office/drawing/2014/main" id="{8BFF052E-959D-42C3-B92C-D0D8FFBB1057}"/>
              </a:ext>
            </a:extLst>
          </p:cNvPr>
          <p:cNvGraphicFramePr>
            <a:graphicFrameLocks/>
          </p:cNvGraphicFramePr>
          <p:nvPr>
            <p:extLst>
              <p:ext uri="{D42A27DB-BD31-4B8C-83A1-F6EECF244321}">
                <p14:modId xmlns:p14="http://schemas.microsoft.com/office/powerpoint/2010/main" val="2032332112"/>
              </p:ext>
            </p:extLst>
          </p:nvPr>
        </p:nvGraphicFramePr>
        <p:xfrm>
          <a:off x="4242056" y="1709114"/>
          <a:ext cx="7022592" cy="479145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1ADDB953-1B16-41A6-8464-D44A70032300}"/>
              </a:ext>
            </a:extLst>
          </p:cNvPr>
          <p:cNvSpPr txBox="1"/>
          <p:nvPr/>
        </p:nvSpPr>
        <p:spPr>
          <a:xfrm>
            <a:off x="169069" y="1690063"/>
            <a:ext cx="3252788" cy="2800767"/>
          </a:xfrm>
          <a:prstGeom prst="rect">
            <a:avLst/>
          </a:prstGeom>
          <a:noFill/>
        </p:spPr>
        <p:txBody>
          <a:bodyPr wrap="square" rtlCol="0">
            <a:spAutoFit/>
          </a:bodyPr>
          <a:lstStyle/>
          <a:p>
            <a:pPr algn="ctr"/>
            <a:r>
              <a:rPr lang="en-US" sz="4400" dirty="0">
                <a:latin typeface="+mj-lt"/>
              </a:rPr>
              <a:t>Value-based Health Insurance Design (VBID)</a:t>
            </a:r>
          </a:p>
        </p:txBody>
      </p:sp>
    </p:spTree>
    <p:extLst>
      <p:ext uri="{BB962C8B-B14F-4D97-AF65-F5344CB8AC3E}">
        <p14:creationId xmlns:p14="http://schemas.microsoft.com/office/powerpoint/2010/main" val="1255615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10" name="Picture 2109">
            <a:extLst>
              <a:ext uri="{FF2B5EF4-FFF2-40B4-BE49-F238E27FC236}">
                <a16:creationId xmlns:a16="http://schemas.microsoft.com/office/drawing/2014/main" id="{126669D1-75C4-4F5F-BBEE-5A8D8FD3DDC6}"/>
              </a:ext>
            </a:extLst>
          </p:cNvPr>
          <p:cNvPicPr>
            <a:picLocks noChangeAspect="1"/>
          </p:cNvPicPr>
          <p:nvPr/>
        </p:nvPicPr>
        <p:blipFill>
          <a:blip r:embed="rId2"/>
          <a:stretch>
            <a:fillRect/>
          </a:stretch>
        </p:blipFill>
        <p:spPr>
          <a:xfrm>
            <a:off x="3729871" y="2803609"/>
            <a:ext cx="2505456" cy="2474660"/>
          </a:xfrm>
          <a:prstGeom prst="rect">
            <a:avLst/>
          </a:prstGeom>
        </p:spPr>
      </p:pic>
      <p:sp>
        <p:nvSpPr>
          <p:cNvPr id="2" name="Rectangle 1">
            <a:extLst>
              <a:ext uri="{FF2B5EF4-FFF2-40B4-BE49-F238E27FC236}">
                <a16:creationId xmlns:a16="http://schemas.microsoft.com/office/drawing/2014/main" id="{E45313E7-A092-4E68-A69F-37DBF1541796}"/>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 name="Connector: Elbow 4">
            <a:extLst>
              <a:ext uri="{FF2B5EF4-FFF2-40B4-BE49-F238E27FC236}">
                <a16:creationId xmlns:a16="http://schemas.microsoft.com/office/drawing/2014/main" id="{3DE984E8-2515-4320-A146-CF0889B8AC3B}"/>
              </a:ext>
            </a:extLst>
          </p:cNvPr>
          <p:cNvCxnSpPr>
            <a:cxnSpLocks/>
            <a:stCxn id="29" idx="0"/>
          </p:cNvCxnSpPr>
          <p:nvPr/>
        </p:nvCxnSpPr>
        <p:spPr>
          <a:xfrm rot="16200000" flipH="1">
            <a:off x="6099831" y="1439205"/>
            <a:ext cx="877640" cy="3971406"/>
          </a:xfrm>
          <a:prstGeom prst="bentConnector4">
            <a:avLst>
              <a:gd name="adj1" fmla="val -52094"/>
              <a:gd name="adj2" fmla="val 85742"/>
            </a:avLst>
          </a:prstGeom>
          <a:ln w="25400">
            <a:solidFill>
              <a:srgbClr val="7FBA00"/>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61EDFF75-AE5F-4571-94F5-209CACC53901}"/>
              </a:ext>
            </a:extLst>
          </p:cNvPr>
          <p:cNvSpPr/>
          <p:nvPr/>
        </p:nvSpPr>
        <p:spPr>
          <a:xfrm>
            <a:off x="4095748" y="2986088"/>
            <a:ext cx="914400" cy="909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31">
            <a:extLst>
              <a:ext uri="{FF2B5EF4-FFF2-40B4-BE49-F238E27FC236}">
                <a16:creationId xmlns:a16="http://schemas.microsoft.com/office/drawing/2014/main" id="{90FFF886-23B2-448C-AA20-ABCEC5A3264B}"/>
              </a:ext>
            </a:extLst>
          </p:cNvPr>
          <p:cNvSpPr/>
          <p:nvPr/>
        </p:nvSpPr>
        <p:spPr>
          <a:xfrm>
            <a:off x="5129213" y="2971800"/>
            <a:ext cx="914400" cy="909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B533E2DB-CB5B-4B77-BFD2-296192D4623D}"/>
              </a:ext>
            </a:extLst>
          </p:cNvPr>
          <p:cNvSpPr/>
          <p:nvPr/>
        </p:nvSpPr>
        <p:spPr>
          <a:xfrm>
            <a:off x="5129213" y="4042255"/>
            <a:ext cx="914400" cy="909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6" name="Connector: Elbow 35">
            <a:extLst>
              <a:ext uri="{FF2B5EF4-FFF2-40B4-BE49-F238E27FC236}">
                <a16:creationId xmlns:a16="http://schemas.microsoft.com/office/drawing/2014/main" id="{D63B5EFC-D283-4D3F-893B-6DEBE5B38396}"/>
              </a:ext>
            </a:extLst>
          </p:cNvPr>
          <p:cNvCxnSpPr>
            <a:cxnSpLocks/>
            <a:stCxn id="32" idx="3"/>
            <a:endCxn id="2056" idx="1"/>
          </p:cNvCxnSpPr>
          <p:nvPr/>
        </p:nvCxnSpPr>
        <p:spPr>
          <a:xfrm>
            <a:off x="6043613" y="3426619"/>
            <a:ext cx="2480741" cy="621507"/>
          </a:xfrm>
          <a:prstGeom prst="bentConnector3">
            <a:avLst>
              <a:gd name="adj1" fmla="val 66955"/>
            </a:avLst>
          </a:prstGeom>
          <a:ln w="25400">
            <a:solidFill>
              <a:srgbClr val="01A4EF"/>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5236A08F-0D0C-44AC-AB52-B3F8F4AA1BC7}"/>
              </a:ext>
            </a:extLst>
          </p:cNvPr>
          <p:cNvCxnSpPr>
            <a:cxnSpLocks/>
            <a:stCxn id="34" idx="3"/>
          </p:cNvCxnSpPr>
          <p:nvPr/>
        </p:nvCxnSpPr>
        <p:spPr>
          <a:xfrm flipV="1">
            <a:off x="6043613" y="4207438"/>
            <a:ext cx="2480741" cy="289636"/>
          </a:xfrm>
          <a:prstGeom prst="bentConnector3">
            <a:avLst>
              <a:gd name="adj1" fmla="val 58572"/>
            </a:avLst>
          </a:prstGeom>
          <a:ln w="25400">
            <a:solidFill>
              <a:srgbClr val="F25022"/>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F8C25746-B906-488A-B137-6CABE17022FB}"/>
              </a:ext>
            </a:extLst>
          </p:cNvPr>
          <p:cNvSpPr txBox="1"/>
          <p:nvPr/>
        </p:nvSpPr>
        <p:spPr>
          <a:xfrm>
            <a:off x="4552947" y="2108277"/>
            <a:ext cx="3331563"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7FBA00"/>
                </a:solidFill>
                <a:effectLst/>
                <a:uLnTx/>
                <a:uFillTx/>
                <a:latin typeface="Calibri" panose="020F0502020204030204"/>
                <a:ea typeface="+mn-ea"/>
                <a:cs typeface="+mn-cs"/>
              </a:rPr>
              <a:t>VBID Features</a:t>
            </a:r>
          </a:p>
        </p:txBody>
      </p:sp>
      <p:sp>
        <p:nvSpPr>
          <p:cNvPr id="46" name="TextBox 45">
            <a:extLst>
              <a:ext uri="{FF2B5EF4-FFF2-40B4-BE49-F238E27FC236}">
                <a16:creationId xmlns:a16="http://schemas.microsoft.com/office/drawing/2014/main" id="{630E75EE-9CDF-45D2-91AB-60D9F19CC269}"/>
              </a:ext>
            </a:extLst>
          </p:cNvPr>
          <p:cNvSpPr txBox="1"/>
          <p:nvPr/>
        </p:nvSpPr>
        <p:spPr>
          <a:xfrm>
            <a:off x="6083698" y="4497074"/>
            <a:ext cx="1800813"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25022"/>
                </a:solidFill>
                <a:effectLst/>
                <a:uLnTx/>
                <a:uFillTx/>
                <a:latin typeface="Calibri" panose="020F0502020204030204"/>
                <a:ea typeface="+mn-ea"/>
                <a:cs typeface="+mn-cs"/>
              </a:rPr>
              <a:t>VBID Features</a:t>
            </a:r>
          </a:p>
        </p:txBody>
      </p:sp>
      <p:sp>
        <p:nvSpPr>
          <p:cNvPr id="72" name="TextBox 71">
            <a:extLst>
              <a:ext uri="{FF2B5EF4-FFF2-40B4-BE49-F238E27FC236}">
                <a16:creationId xmlns:a16="http://schemas.microsoft.com/office/drawing/2014/main" id="{9E988831-1C05-4FFF-A08B-8D97CC6CD578}"/>
              </a:ext>
            </a:extLst>
          </p:cNvPr>
          <p:cNvSpPr txBox="1"/>
          <p:nvPr/>
        </p:nvSpPr>
        <p:spPr>
          <a:xfrm>
            <a:off x="6030534" y="3484585"/>
            <a:ext cx="1673407" cy="557204"/>
          </a:xfrm>
          <a:prstGeom prst="rect">
            <a:avLst/>
          </a:prstGeom>
          <a:noFill/>
        </p:spPr>
        <p:txBody>
          <a:bodyPr wrap="square" rtlCol="0">
            <a:spAutoFit/>
          </a:bodyPr>
          <a:lstStyle/>
          <a:p>
            <a:pPr marL="0" marR="0" lvl="0" indent="0" algn="ctr" defTabSz="457200" rtl="0" eaLnBrk="1" fontAlgn="auto" latinLnBrk="0" hangingPunct="1">
              <a:lnSpc>
                <a:spcPts val="18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1A4EF"/>
                </a:solidFill>
                <a:effectLst/>
                <a:uLnTx/>
                <a:uFillTx/>
                <a:latin typeface="Calibri" panose="020F0502020204030204"/>
                <a:ea typeface="+mn-ea"/>
                <a:cs typeface="+mn-cs"/>
              </a:rPr>
              <a:t>Anti-VBID Features</a:t>
            </a:r>
          </a:p>
        </p:txBody>
      </p:sp>
      <p:sp>
        <p:nvSpPr>
          <p:cNvPr id="2056" name="TextBox 2055">
            <a:extLst>
              <a:ext uri="{FF2B5EF4-FFF2-40B4-BE49-F238E27FC236}">
                <a16:creationId xmlns:a16="http://schemas.microsoft.com/office/drawing/2014/main" id="{A5378865-0EE1-4B2B-A665-27230DD5B89E}"/>
              </a:ext>
            </a:extLst>
          </p:cNvPr>
          <p:cNvSpPr txBox="1"/>
          <p:nvPr/>
        </p:nvSpPr>
        <p:spPr>
          <a:xfrm>
            <a:off x="8524354" y="3718902"/>
            <a:ext cx="1425149" cy="658447"/>
          </a:xfrm>
          <a:prstGeom prst="rect">
            <a:avLst/>
          </a:prstGeom>
          <a:solidFill>
            <a:srgbClr val="00FFFF"/>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Health care utilization</a:t>
            </a:r>
          </a:p>
        </p:txBody>
      </p:sp>
      <p:sp>
        <p:nvSpPr>
          <p:cNvPr id="93" name="TextBox 92">
            <a:extLst>
              <a:ext uri="{FF2B5EF4-FFF2-40B4-BE49-F238E27FC236}">
                <a16:creationId xmlns:a16="http://schemas.microsoft.com/office/drawing/2014/main" id="{B9F6F41D-0D33-4D44-9A87-5C2A19C059E9}"/>
              </a:ext>
            </a:extLst>
          </p:cNvPr>
          <p:cNvSpPr txBox="1"/>
          <p:nvPr/>
        </p:nvSpPr>
        <p:spPr>
          <a:xfrm>
            <a:off x="10536704" y="3724960"/>
            <a:ext cx="1425149" cy="646331"/>
          </a:xfrm>
          <a:prstGeom prst="rect">
            <a:avLst/>
          </a:prstGeom>
          <a:solidFill>
            <a:srgbClr val="00FFFF"/>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Health </a:t>
            </a:r>
            <a:r>
              <a:rPr kumimoji="0" lang="en-US" sz="1800" b="0" i="0" u="sng" strike="noStrike" kern="1200" cap="none" spc="0" normalizeH="0" baseline="0" noProof="0" dirty="0">
                <a:ln>
                  <a:noFill/>
                </a:ln>
                <a:solidFill>
                  <a:prstClr val="black"/>
                </a:solidFill>
                <a:effectLst/>
                <a:uLnTx/>
                <a:uFillTx/>
                <a:latin typeface="Calibri" panose="020F0502020204030204"/>
                <a:ea typeface="+mn-ea"/>
                <a:cs typeface="+mn-cs"/>
              </a:rPr>
              <a:t>outcomes</a:t>
            </a:r>
          </a:p>
        </p:txBody>
      </p:sp>
      <p:cxnSp>
        <p:nvCxnSpPr>
          <p:cNvPr id="2087" name="Straight Arrow Connector 2086">
            <a:extLst>
              <a:ext uri="{FF2B5EF4-FFF2-40B4-BE49-F238E27FC236}">
                <a16:creationId xmlns:a16="http://schemas.microsoft.com/office/drawing/2014/main" id="{AB4714A2-9644-4E23-8C50-555BBE13145E}"/>
              </a:ext>
            </a:extLst>
          </p:cNvPr>
          <p:cNvCxnSpPr>
            <a:cxnSpLocks/>
            <a:endCxn id="93" idx="1"/>
          </p:cNvCxnSpPr>
          <p:nvPr/>
        </p:nvCxnSpPr>
        <p:spPr>
          <a:xfrm>
            <a:off x="9949503" y="4048125"/>
            <a:ext cx="587201" cy="1"/>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pic>
        <p:nvPicPr>
          <p:cNvPr id="116" name="Graphic 115" descr="Question mark">
            <a:extLst>
              <a:ext uri="{FF2B5EF4-FFF2-40B4-BE49-F238E27FC236}">
                <a16:creationId xmlns:a16="http://schemas.microsoft.com/office/drawing/2014/main" id="{94F91EB1-8F34-4BAA-9F16-37E882F732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75833" y="3351687"/>
            <a:ext cx="457200" cy="457200"/>
          </a:xfrm>
          <a:prstGeom prst="rect">
            <a:avLst/>
          </a:prstGeom>
        </p:spPr>
      </p:pic>
      <p:pic>
        <p:nvPicPr>
          <p:cNvPr id="117" name="Graphic 116" descr="Question mark">
            <a:extLst>
              <a:ext uri="{FF2B5EF4-FFF2-40B4-BE49-F238E27FC236}">
                <a16:creationId xmlns:a16="http://schemas.microsoft.com/office/drawing/2014/main" id="{E9817D7C-E326-4BCF-9463-D92B804C62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92968" y="3351687"/>
            <a:ext cx="457200" cy="457200"/>
          </a:xfrm>
          <a:prstGeom prst="rect">
            <a:avLst/>
          </a:prstGeom>
        </p:spPr>
      </p:pic>
      <p:sp>
        <p:nvSpPr>
          <p:cNvPr id="135" name="TextBox 134">
            <a:extLst>
              <a:ext uri="{FF2B5EF4-FFF2-40B4-BE49-F238E27FC236}">
                <a16:creationId xmlns:a16="http://schemas.microsoft.com/office/drawing/2014/main" id="{A14D8F38-0E34-4498-B3DB-4FD1F28AC9A7}"/>
              </a:ext>
            </a:extLst>
          </p:cNvPr>
          <p:cNvSpPr txBox="1"/>
          <p:nvPr/>
        </p:nvSpPr>
        <p:spPr>
          <a:xfrm>
            <a:off x="4095748" y="5650260"/>
            <a:ext cx="1947865"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0000"/>
                </a:solidFill>
                <a:effectLst/>
                <a:uLnTx/>
                <a:uFillTx/>
                <a:latin typeface="Calibri" panose="020F0502020204030204"/>
                <a:ea typeface="+mn-ea"/>
                <a:cs typeface="+mn-cs"/>
              </a:rPr>
              <a:t>HDHPs</a:t>
            </a:r>
          </a:p>
        </p:txBody>
      </p:sp>
      <p:sp>
        <p:nvSpPr>
          <p:cNvPr id="2111" name="Left Brace 2110">
            <a:extLst>
              <a:ext uri="{FF2B5EF4-FFF2-40B4-BE49-F238E27FC236}">
                <a16:creationId xmlns:a16="http://schemas.microsoft.com/office/drawing/2014/main" id="{8C052F33-B8BC-4AE6-9E3E-9702BC9B1714}"/>
              </a:ext>
            </a:extLst>
          </p:cNvPr>
          <p:cNvSpPr/>
          <p:nvPr/>
        </p:nvSpPr>
        <p:spPr>
          <a:xfrm rot="16200000">
            <a:off x="4959336" y="4427366"/>
            <a:ext cx="219077" cy="1990479"/>
          </a:xfrm>
          <a:prstGeom prst="leftBrace">
            <a:avLst>
              <a:gd name="adj1" fmla="val 94230"/>
              <a:gd name="adj2"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 name="Title 63">
            <a:extLst>
              <a:ext uri="{FF2B5EF4-FFF2-40B4-BE49-F238E27FC236}">
                <a16:creationId xmlns:a16="http://schemas.microsoft.com/office/drawing/2014/main" id="{F9C9A779-E27F-47CB-BAC3-9BC576B94CD7}"/>
              </a:ext>
            </a:extLst>
          </p:cNvPr>
          <p:cNvSpPr>
            <a:spLocks noGrp="1"/>
          </p:cNvSpPr>
          <p:nvPr>
            <p:ph type="title"/>
          </p:nvPr>
        </p:nvSpPr>
        <p:spPr/>
        <p:txBody>
          <a:bodyPr>
            <a:normAutofit/>
          </a:bodyPr>
          <a:lstStyle/>
          <a:p>
            <a:r>
              <a:rPr lang="en-US" dirty="0"/>
              <a:t>Modern HDHPs allow insights about OOP/value combinations and impacts</a:t>
            </a:r>
          </a:p>
        </p:txBody>
      </p:sp>
      <p:sp>
        <p:nvSpPr>
          <p:cNvPr id="22" name="TextBox 21">
            <a:extLst>
              <a:ext uri="{FF2B5EF4-FFF2-40B4-BE49-F238E27FC236}">
                <a16:creationId xmlns:a16="http://schemas.microsoft.com/office/drawing/2014/main" id="{36C60346-DAA2-412C-8533-C067D2C21373}"/>
              </a:ext>
            </a:extLst>
          </p:cNvPr>
          <p:cNvSpPr txBox="1"/>
          <p:nvPr/>
        </p:nvSpPr>
        <p:spPr>
          <a:xfrm>
            <a:off x="185738" y="1690063"/>
            <a:ext cx="3219450" cy="3477875"/>
          </a:xfrm>
          <a:prstGeom prst="rect">
            <a:avLst/>
          </a:prstGeom>
          <a:noFill/>
        </p:spPr>
        <p:txBody>
          <a:bodyPr wrap="square" rtlCol="0">
            <a:spAutoFit/>
          </a:bodyPr>
          <a:lstStyle/>
          <a:p>
            <a:pPr algn="ctr"/>
            <a:r>
              <a:rPr lang="en-US" sz="4400" dirty="0">
                <a:latin typeface="+mj-lt"/>
              </a:rPr>
              <a:t>High-deductible Health Plans: Framework for Research</a:t>
            </a:r>
          </a:p>
        </p:txBody>
      </p:sp>
    </p:spTree>
    <p:extLst>
      <p:ext uri="{BB962C8B-B14F-4D97-AF65-F5344CB8AC3E}">
        <p14:creationId xmlns:p14="http://schemas.microsoft.com/office/powerpoint/2010/main" val="486701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5824" y="1733550"/>
            <a:ext cx="6886575" cy="4352926"/>
          </a:xfrm>
        </p:spPr>
        <p:txBody>
          <a:bodyPr>
            <a:normAutofit fontScale="92500" lnSpcReduction="10000"/>
          </a:bodyPr>
          <a:lstStyle/>
          <a:p>
            <a:pPr marL="571500" indent="-571500">
              <a:buFont typeface="+mj-lt"/>
              <a:buAutoNum type="romanUcPeriod"/>
            </a:pPr>
            <a:r>
              <a:rPr lang="en-US" sz="3600" dirty="0">
                <a:solidFill>
                  <a:schemeClr val="bg1">
                    <a:lumMod val="75000"/>
                  </a:schemeClr>
                </a:solidFill>
              </a:rPr>
              <a:t>Background</a:t>
            </a:r>
          </a:p>
          <a:p>
            <a:pPr marL="571500" indent="-571500">
              <a:buFont typeface="+mj-lt"/>
              <a:buAutoNum type="romanUcPeriod"/>
            </a:pPr>
            <a:r>
              <a:rPr lang="en-US" sz="3600" dirty="0"/>
              <a:t>Out-of-pocket cost increases for high-value care after HDHP switch</a:t>
            </a:r>
          </a:p>
          <a:p>
            <a:pPr marL="571500" indent="-571500">
              <a:buFont typeface="+mj-lt"/>
              <a:buAutoNum type="romanUcPeriod"/>
            </a:pPr>
            <a:r>
              <a:rPr lang="en-US" sz="3600" dirty="0">
                <a:solidFill>
                  <a:schemeClr val="bg1">
                    <a:lumMod val="75000"/>
                  </a:schemeClr>
                </a:solidFill>
              </a:rPr>
              <a:t>Preservation of low out-of-pocket costs for high-value care after HDHP switch</a:t>
            </a:r>
          </a:p>
          <a:p>
            <a:pPr marL="571500" indent="-571500">
              <a:buFont typeface="+mj-lt"/>
              <a:buAutoNum type="romanUcPeriod"/>
            </a:pPr>
            <a:r>
              <a:rPr lang="en-US" sz="3600" dirty="0">
                <a:solidFill>
                  <a:schemeClr val="bg1">
                    <a:lumMod val="75000"/>
                  </a:schemeClr>
                </a:solidFill>
              </a:rPr>
              <a:t>Out-of-pocket cost decreases for high-value care </a:t>
            </a:r>
          </a:p>
          <a:p>
            <a:pPr marL="571500" indent="-571500">
              <a:buFont typeface="+mj-lt"/>
              <a:buAutoNum type="romanUcPeriod"/>
            </a:pPr>
            <a:r>
              <a:rPr lang="en-US" sz="3600" dirty="0">
                <a:solidFill>
                  <a:schemeClr val="bg1">
                    <a:lumMod val="75000"/>
                  </a:schemeClr>
                </a:solidFill>
              </a:rPr>
              <a:t>Discussion</a:t>
            </a:r>
            <a:endParaRPr lang="en-US" sz="3200" dirty="0">
              <a:solidFill>
                <a:schemeClr val="bg1">
                  <a:lumMod val="75000"/>
                </a:schemeClr>
              </a:solidFill>
            </a:endParaRPr>
          </a:p>
        </p:txBody>
      </p:sp>
      <p:sp>
        <p:nvSpPr>
          <p:cNvPr id="4" name="Rectangle 3">
            <a:extLst>
              <a:ext uri="{FF2B5EF4-FFF2-40B4-BE49-F238E27FC236}">
                <a16:creationId xmlns:a16="http://schemas.microsoft.com/office/drawing/2014/main" id="{967DEDF7-511A-43BB-9FDC-674BC00B716C}"/>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CE0227D-7DAB-4516-BBAB-D25F7DDE89A1}"/>
              </a:ext>
            </a:extLst>
          </p:cNvPr>
          <p:cNvSpPr txBox="1"/>
          <p:nvPr/>
        </p:nvSpPr>
        <p:spPr>
          <a:xfrm>
            <a:off x="195263" y="361950"/>
            <a:ext cx="3138487"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0000FF"/>
                </a:solidFill>
                <a:effectLst/>
                <a:uLnTx/>
                <a:uFillTx/>
                <a:latin typeface="Calibri Light" panose="020F0302020204030204"/>
                <a:ea typeface="+mn-ea"/>
                <a:cs typeface="+mn-cs"/>
              </a:rPr>
              <a:t>Outline</a:t>
            </a:r>
          </a:p>
        </p:txBody>
      </p:sp>
      <p:pic>
        <p:nvPicPr>
          <p:cNvPr id="11" name="Graphic 10" descr="Zoom in">
            <a:extLst>
              <a:ext uri="{FF2B5EF4-FFF2-40B4-BE49-F238E27FC236}">
                <a16:creationId xmlns:a16="http://schemas.microsoft.com/office/drawing/2014/main" id="{88951F3D-2A5F-4721-86A4-B63CEA89010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18217" y="1417454"/>
            <a:ext cx="701454" cy="701454"/>
          </a:xfrm>
          <a:prstGeom prst="rect">
            <a:avLst/>
          </a:prstGeom>
        </p:spPr>
      </p:pic>
      <p:pic>
        <p:nvPicPr>
          <p:cNvPr id="12" name="Graphic 11" descr="Back RTL">
            <a:extLst>
              <a:ext uri="{FF2B5EF4-FFF2-40B4-BE49-F238E27FC236}">
                <a16:creationId xmlns:a16="http://schemas.microsoft.com/office/drawing/2014/main" id="{183B0B78-81AB-4B23-82F5-9B33406720A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5400000">
            <a:off x="1983814" y="1867456"/>
            <a:ext cx="950668" cy="701454"/>
          </a:xfrm>
          <a:prstGeom prst="rect">
            <a:avLst/>
          </a:prstGeom>
        </p:spPr>
      </p:pic>
      <p:pic>
        <p:nvPicPr>
          <p:cNvPr id="13" name="Picture 12">
            <a:extLst>
              <a:ext uri="{FF2B5EF4-FFF2-40B4-BE49-F238E27FC236}">
                <a16:creationId xmlns:a16="http://schemas.microsoft.com/office/drawing/2014/main" id="{A8C5019C-AAB8-4184-B44E-F970B510AB07}"/>
              </a:ext>
            </a:extLst>
          </p:cNvPr>
          <p:cNvPicPr>
            <a:picLocks noChangeAspect="1"/>
          </p:cNvPicPr>
          <p:nvPr/>
        </p:nvPicPr>
        <p:blipFill>
          <a:blip r:embed="rId6"/>
          <a:stretch>
            <a:fillRect/>
          </a:stretch>
        </p:blipFill>
        <p:spPr>
          <a:xfrm>
            <a:off x="58103" y="2509546"/>
            <a:ext cx="3474720" cy="3432010"/>
          </a:xfrm>
          <a:prstGeom prst="rect">
            <a:avLst/>
          </a:prstGeom>
        </p:spPr>
      </p:pic>
      <p:sp>
        <p:nvSpPr>
          <p:cNvPr id="14" name="Rectangle 13">
            <a:extLst>
              <a:ext uri="{FF2B5EF4-FFF2-40B4-BE49-F238E27FC236}">
                <a16:creationId xmlns:a16="http://schemas.microsoft.com/office/drawing/2014/main" id="{5581C9AF-8714-49AA-8C7D-C80A3187F570}"/>
              </a:ext>
            </a:extLst>
          </p:cNvPr>
          <p:cNvSpPr/>
          <p:nvPr/>
        </p:nvSpPr>
        <p:spPr>
          <a:xfrm>
            <a:off x="514350" y="2723389"/>
            <a:ext cx="1382442" cy="2824519"/>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2AAC79D-8121-4B8B-9F4A-8846DAFFD600}"/>
              </a:ext>
            </a:extLst>
          </p:cNvPr>
          <p:cNvSpPr/>
          <p:nvPr/>
        </p:nvSpPr>
        <p:spPr>
          <a:xfrm>
            <a:off x="1922912" y="4202290"/>
            <a:ext cx="1382442" cy="1345618"/>
          </a:xfrm>
          <a:prstGeom prst="rect">
            <a:avLst/>
          </a:prstGeom>
          <a:solidFill>
            <a:schemeClr val="lt1">
              <a:alpha val="82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2047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6" descr="https://www.pocketables.com/images/2017/05/microsoft_logo.jpg">
            <a:extLst>
              <a:ext uri="{FF2B5EF4-FFF2-40B4-BE49-F238E27FC236}">
                <a16:creationId xmlns:a16="http://schemas.microsoft.com/office/drawing/2014/main" id="{2F05E360-B9B8-4556-83B0-36027A5859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285" t="9853" r="20349" b="30408"/>
          <a:stretch/>
        </p:blipFill>
        <p:spPr bwMode="auto">
          <a:xfrm rot="10800000" flipV="1">
            <a:off x="5213362" y="342573"/>
            <a:ext cx="2790824" cy="567755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www.pocketables.com/images/2017/05/microsoft_logo.jpg">
            <a:extLst>
              <a:ext uri="{FF2B5EF4-FFF2-40B4-BE49-F238E27FC236}">
                <a16:creationId xmlns:a16="http://schemas.microsoft.com/office/drawing/2014/main" id="{21D37133-CF4E-4F0A-8854-E55D37AB5B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018" t="9853" r="49664" b="30408"/>
          <a:stretch/>
        </p:blipFill>
        <p:spPr bwMode="auto">
          <a:xfrm rot="10800000">
            <a:off x="7961324" y="323523"/>
            <a:ext cx="2881316" cy="56775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a:extLst>
              <a:ext uri="{FF2B5EF4-FFF2-40B4-BE49-F238E27FC236}">
                <a16:creationId xmlns:a16="http://schemas.microsoft.com/office/drawing/2014/main" id="{466DF64D-A4B5-4392-9A2A-ED018A180C15}"/>
              </a:ext>
            </a:extLst>
          </p:cNvPr>
          <p:cNvGraphicFramePr/>
          <p:nvPr>
            <p:extLst>
              <p:ext uri="{D42A27DB-BD31-4B8C-83A1-F6EECF244321}">
                <p14:modId xmlns:p14="http://schemas.microsoft.com/office/powerpoint/2010/main" val="293813384"/>
              </p:ext>
            </p:extLst>
          </p:nvPr>
        </p:nvGraphicFramePr>
        <p:xfrm>
          <a:off x="4306901" y="-85725"/>
          <a:ext cx="694055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A6B3D220-C1BD-45CC-9C0A-9595F246E001}"/>
              </a:ext>
            </a:extLst>
          </p:cNvPr>
          <p:cNvSpPr txBox="1"/>
          <p:nvPr/>
        </p:nvSpPr>
        <p:spPr>
          <a:xfrm>
            <a:off x="8132771" y="476250"/>
            <a:ext cx="2619380" cy="2554545"/>
          </a:xfrm>
          <a:prstGeom prst="rect">
            <a:avLst/>
          </a:prstGeom>
          <a:noFill/>
        </p:spPr>
        <p:txBody>
          <a:bodyPr wrap="square" rtlCol="0">
            <a:spAutoFit/>
          </a:bodyPr>
          <a:lstStyle/>
          <a:p>
            <a:pPr marL="285750" lvl="0" indent="-285750">
              <a:buFont typeface="Arial" panose="020B0604020202020204" pitchFamily="34" charset="0"/>
              <a:buChar char="•"/>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Outpatient visits for acute </a:t>
            </a:r>
            <a:r>
              <a:rPr lang="en-US" sz="2000" dirty="0">
                <a:solidFill>
                  <a:prstClr val="white"/>
                </a:solidFill>
              </a:rPr>
              <a:t>complications (</a:t>
            </a:r>
            <a:r>
              <a:rPr lang="en-US" sz="2000" i="1" dirty="0" err="1">
                <a:solidFill>
                  <a:prstClr val="white"/>
                </a:solidFill>
              </a:rPr>
              <a:t>eg</a:t>
            </a:r>
            <a:r>
              <a:rPr lang="en-US" sz="2000" i="1" dirty="0">
                <a:solidFill>
                  <a:prstClr val="white"/>
                </a:solidFill>
              </a:rPr>
              <a:t>, pneumonia, dehydration, angina</a:t>
            </a:r>
            <a:r>
              <a:rPr lang="en-US" sz="2000" dirty="0">
                <a:solidFill>
                  <a:prstClr val="white"/>
                </a:solidFill>
              </a:rPr>
              <a:t>) </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Macrovascular disease testing and treatment</a:t>
            </a:r>
          </a:p>
        </p:txBody>
      </p:sp>
      <p:grpSp>
        <p:nvGrpSpPr>
          <p:cNvPr id="17" name="Group 16">
            <a:extLst>
              <a:ext uri="{FF2B5EF4-FFF2-40B4-BE49-F238E27FC236}">
                <a16:creationId xmlns:a16="http://schemas.microsoft.com/office/drawing/2014/main" id="{A618FC81-DC74-4FAD-9815-BC7E0D1348B8}"/>
              </a:ext>
            </a:extLst>
          </p:cNvPr>
          <p:cNvGrpSpPr/>
          <p:nvPr/>
        </p:nvGrpSpPr>
        <p:grpSpPr>
          <a:xfrm rot="16200000">
            <a:off x="2006708" y="2973278"/>
            <a:ext cx="5571936" cy="381000"/>
            <a:chOff x="3290886" y="6096000"/>
            <a:chExt cx="5571936" cy="381000"/>
          </a:xfrm>
        </p:grpSpPr>
        <p:sp>
          <p:nvSpPr>
            <p:cNvPr id="18" name="TextBox 17">
              <a:extLst>
                <a:ext uri="{FF2B5EF4-FFF2-40B4-BE49-F238E27FC236}">
                  <a16:creationId xmlns:a16="http://schemas.microsoft.com/office/drawing/2014/main" id="{51AE1648-1AEB-48A6-864A-8C1A25A8BC11}"/>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19" name="TextBox 18">
              <a:extLst>
                <a:ext uri="{FF2B5EF4-FFF2-40B4-BE49-F238E27FC236}">
                  <a16:creationId xmlns:a16="http://schemas.microsoft.com/office/drawing/2014/main" id="{953AE1DF-63AE-4B11-8016-9849016AC0C1}"/>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a:t>
              </a:r>
            </a:p>
          </p:txBody>
        </p:sp>
      </p:grpSp>
      <p:cxnSp>
        <p:nvCxnSpPr>
          <p:cNvPr id="24" name="Straight Arrow Connector 23">
            <a:extLst>
              <a:ext uri="{FF2B5EF4-FFF2-40B4-BE49-F238E27FC236}">
                <a16:creationId xmlns:a16="http://schemas.microsoft.com/office/drawing/2014/main" id="{33CBA843-3E60-4B3E-8388-E6B95771CC8C}"/>
              </a:ext>
            </a:extLst>
          </p:cNvPr>
          <p:cNvCxnSpPr>
            <a:cxnSpLocks/>
          </p:cNvCxnSpPr>
          <p:nvPr/>
        </p:nvCxnSpPr>
        <p:spPr>
          <a:xfrm flipV="1">
            <a:off x="10018726" y="6077275"/>
            <a:ext cx="942975" cy="1"/>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D6167424-1FEA-4463-87CC-2B4B5D788731}"/>
              </a:ext>
            </a:extLst>
          </p:cNvPr>
          <p:cNvSpPr/>
          <p:nvPr/>
        </p:nvSpPr>
        <p:spPr>
          <a:xfrm>
            <a:off x="1" y="0"/>
            <a:ext cx="359092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EE18A30-47F9-4AFC-8BB9-655D69FAEFD3}"/>
              </a:ext>
            </a:extLst>
          </p:cNvPr>
          <p:cNvSpPr txBox="1"/>
          <p:nvPr/>
        </p:nvSpPr>
        <p:spPr>
          <a:xfrm>
            <a:off x="195263" y="1690063"/>
            <a:ext cx="3200400" cy="212365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n-ea"/>
                <a:cs typeface="+mn-cs"/>
              </a:rPr>
              <a:t>Diabetes Measures: </a:t>
            </a:r>
            <a:r>
              <a:rPr kumimoji="0" lang="en-US" sz="4400" b="0" i="1" u="none" strike="noStrike" kern="1200" cap="none" spc="0" normalizeH="0" baseline="0" noProof="0" dirty="0">
                <a:ln>
                  <a:noFill/>
                </a:ln>
                <a:solidFill>
                  <a:prstClr val="black"/>
                </a:solidFill>
                <a:effectLst/>
                <a:uLnTx/>
                <a:uFillTx/>
                <a:latin typeface="Calibri Light" panose="020F0302020204030204"/>
                <a:ea typeface="+mn-ea"/>
                <a:cs typeface="+mn-cs"/>
              </a:rPr>
              <a:t>Services</a:t>
            </a:r>
          </a:p>
        </p:txBody>
      </p:sp>
      <p:grpSp>
        <p:nvGrpSpPr>
          <p:cNvPr id="23" name="Group 22">
            <a:extLst>
              <a:ext uri="{FF2B5EF4-FFF2-40B4-BE49-F238E27FC236}">
                <a16:creationId xmlns:a16="http://schemas.microsoft.com/office/drawing/2014/main" id="{26F5826B-7A3B-46F3-BE4A-7D760EDAA71D}"/>
              </a:ext>
            </a:extLst>
          </p:cNvPr>
          <p:cNvGrpSpPr/>
          <p:nvPr/>
        </p:nvGrpSpPr>
        <p:grpSpPr>
          <a:xfrm>
            <a:off x="5203837" y="6124575"/>
            <a:ext cx="5571936" cy="381000"/>
            <a:chOff x="3290886" y="6096000"/>
            <a:chExt cx="5571936" cy="381000"/>
          </a:xfrm>
        </p:grpSpPr>
        <p:sp>
          <p:nvSpPr>
            <p:cNvPr id="25" name="TextBox 24">
              <a:extLst>
                <a:ext uri="{FF2B5EF4-FFF2-40B4-BE49-F238E27FC236}">
                  <a16:creationId xmlns:a16="http://schemas.microsoft.com/office/drawing/2014/main" id="{3FBB025B-3491-4723-87FE-43B62DD34B4E}"/>
                </a:ext>
              </a:extLst>
            </p:cNvPr>
            <p:cNvSpPr txBox="1"/>
            <p:nvPr/>
          </p:nvSpPr>
          <p:spPr>
            <a:xfrm>
              <a:off x="3290886"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Low</a:t>
              </a:r>
            </a:p>
          </p:txBody>
        </p:sp>
        <p:sp>
          <p:nvSpPr>
            <p:cNvPr id="26" name="TextBox 25">
              <a:extLst>
                <a:ext uri="{FF2B5EF4-FFF2-40B4-BE49-F238E27FC236}">
                  <a16:creationId xmlns:a16="http://schemas.microsoft.com/office/drawing/2014/main" id="{A62C1BF1-7C4C-4A56-9DEF-B83601719077}"/>
                </a:ext>
              </a:extLst>
            </p:cNvPr>
            <p:cNvSpPr txBox="1"/>
            <p:nvPr/>
          </p:nvSpPr>
          <p:spPr>
            <a:xfrm>
              <a:off x="6229350" y="6096000"/>
              <a:ext cx="2633472" cy="38100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$1000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High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$7000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28" name="Rectangle 27">
            <a:extLst>
              <a:ext uri="{FF2B5EF4-FFF2-40B4-BE49-F238E27FC236}">
                <a16:creationId xmlns:a16="http://schemas.microsoft.com/office/drawing/2014/main" id="{4C34990A-9CBB-4C5A-8D40-20A2E501BBB2}"/>
              </a:ext>
            </a:extLst>
          </p:cNvPr>
          <p:cNvSpPr/>
          <p:nvPr/>
        </p:nvSpPr>
        <p:spPr>
          <a:xfrm>
            <a:off x="5222894" y="316229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9C66E2C-0280-4006-BB09-2D5E665C4CE8}"/>
              </a:ext>
            </a:extLst>
          </p:cNvPr>
          <p:cNvSpPr/>
          <p:nvPr/>
        </p:nvSpPr>
        <p:spPr>
          <a:xfrm>
            <a:off x="5186377" y="299478"/>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F01199-1930-42E6-8E93-84DFE608999E}"/>
              </a:ext>
            </a:extLst>
          </p:cNvPr>
          <p:cNvSpPr/>
          <p:nvPr/>
        </p:nvSpPr>
        <p:spPr>
          <a:xfrm>
            <a:off x="8042294" y="3268363"/>
            <a:ext cx="2800346" cy="2800677"/>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a:extLst>
              <a:ext uri="{FF2B5EF4-FFF2-40B4-BE49-F238E27FC236}">
                <a16:creationId xmlns:a16="http://schemas.microsoft.com/office/drawing/2014/main" id="{97EE128B-617A-474F-A738-E6B91F46E530}"/>
              </a:ext>
            </a:extLst>
          </p:cNvPr>
          <p:cNvCxnSpPr/>
          <p:nvPr/>
        </p:nvCxnSpPr>
        <p:spPr>
          <a:xfrm flipV="1">
            <a:off x="5086350" y="257175"/>
            <a:ext cx="0" cy="923925"/>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3546634"/>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25908</TotalTime>
  <Words>1676</Words>
  <Application>Microsoft Office PowerPoint</Application>
  <PresentationFormat>Widescreen</PresentationFormat>
  <Paragraphs>283</Paragraphs>
  <Slides>33</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Microsoft Sans Serif</vt:lpstr>
      <vt:lpstr>Wingdings</vt:lpstr>
      <vt:lpstr>2_Office Theme</vt:lpstr>
      <vt:lpstr>High-deductible Health Plans:  Effects on Health Care Use and Outcomes in Diabetes</vt:lpstr>
      <vt:lpstr>PowerPoint Presentation</vt:lpstr>
      <vt:lpstr>High-deductible health plan (HDHP)* growth</vt:lpstr>
      <vt:lpstr>PowerPoint Presentation</vt:lpstr>
      <vt:lpstr>PowerPoint Presentation</vt:lpstr>
      <vt:lpstr>Increasing prevalence of plans with select $0 meds (preventive drug lists)</vt:lpstr>
      <vt:lpstr>Modern HDHPs allow insights about OOP/value combinations and impacts</vt:lpstr>
      <vt:lpstr>PowerPoint Presentation</vt:lpstr>
      <vt:lpstr>PowerPoint Presentation</vt:lpstr>
      <vt:lpstr>PowerPoint Presentation</vt:lpstr>
      <vt:lpstr>What is the effect of high OOP costs on high-value care?</vt:lpstr>
      <vt:lpstr>Low-income (but not high-income) diabetes patients delay outpatient complication visits …</vt:lpstr>
      <vt:lpstr>… experience increased complications at the emergency department, …</vt:lpstr>
      <vt:lpstr>… and more high-severity hospitalization days.</vt:lpstr>
      <vt:lpstr>And the overall HDHP diabetes population delays cardiovascular disease care.</vt:lpstr>
      <vt:lpstr>PowerPoint Presentation</vt:lpstr>
      <vt:lpstr>PowerPoint Presentation</vt:lpstr>
      <vt:lpstr>PowerPoint Presentation</vt:lpstr>
      <vt:lpstr>What is the effect of maintaining low OOP costs on high-value care?</vt:lpstr>
      <vt:lpstr>Disease monitoring is unchanged, …</vt:lpstr>
      <vt:lpstr>… medication use is essentially unchanged, …</vt:lpstr>
      <vt:lpstr>… and major adverse macrovascular disease events1 are unchanged.</vt:lpstr>
      <vt:lpstr>PowerPoint Presentation</vt:lpstr>
      <vt:lpstr>PowerPoint Presentation</vt:lpstr>
      <vt:lpstr>PowerPoint Presentation</vt:lpstr>
      <vt:lpstr>What is the effect of reducing OOP costs through PDLs on use/outcomes?</vt:lpstr>
      <vt:lpstr>Oral antidiabetic and other diabetes-related medication use increases…</vt:lpstr>
      <vt:lpstr>… and ED acute diabetes complication visits decrease. </vt:lpstr>
      <vt:lpstr>PowerPoint Presentation</vt:lpstr>
      <vt:lpstr>Summary: impact of high OOP costs on high-value care in diabetes</vt:lpstr>
      <vt:lpstr>Summary: impact of VBID features on high-value care in diabetes</vt:lpstr>
      <vt:lpstr>Policy opportunity</vt:lpstr>
      <vt:lpstr>Thank you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Wharam M.D. M.P.H.</dc:creator>
  <cp:lastModifiedBy>Frank Wharam M.D. M.P.H.</cp:lastModifiedBy>
  <cp:revision>1025</cp:revision>
  <dcterms:created xsi:type="dcterms:W3CDTF">2016-06-07T12:59:43Z</dcterms:created>
  <dcterms:modified xsi:type="dcterms:W3CDTF">2020-09-24T14:23:45Z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3db82595-fc30-4941-8dee-b19f6c755421</vt:lpwstr>
  </property>
  <property fmtid="{D5CDD505-2E9C-101B-9397-08002B2CF9AE}" pid="3" name="Classification">
    <vt:lpwstr>Confidential</vt:lpwstr>
  </property>
  <property fmtid="{D5CDD505-2E9C-101B-9397-08002B2CF9AE}" pid="4" name="Retention">
    <vt:lpwstr>11 Years</vt:lpwstr>
  </property>
  <property fmtid="{D5CDD505-2E9C-101B-9397-08002B2CF9AE}" pid="5" name="DisplayClassification">
    <vt:lpwstr>Yes</vt:lpwstr>
  </property>
</Properties>
</file>