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64A9"/>
    <a:srgbClr val="4469B2"/>
    <a:srgbClr val="3A4FA8"/>
    <a:srgbClr val="5077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24" d="100"/>
          <a:sy n="24" d="100"/>
        </p:scale>
        <p:origin x="1404" y="66"/>
      </p:cViewPr>
      <p:guideLst>
        <p:guide orient="horz" pos="10368"/>
        <p:guide pos="1382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5AD7CD-79E0-4DAE-9156-1BCF18E5B263}" type="datetimeFigureOut">
              <a:rPr lang="en-US" smtClean="0"/>
              <a:t>11/15/2018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148CE2-DF6D-4D68-8C7D-01DF72238D7B}" type="slidenum">
              <a:rPr lang="en-US" smtClean="0"/>
              <a:t>‹#›</a:t>
            </a:fld>
            <a:endParaRPr lang="en-US"/>
          </a:p>
        </p:txBody>
      </p:sp>
    </p:spTree>
    <p:extLst>
      <p:ext uri="{BB962C8B-B14F-4D97-AF65-F5344CB8AC3E}">
        <p14:creationId xmlns:p14="http://schemas.microsoft.com/office/powerpoint/2010/main" val="26131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Slide">
    <p:spTree>
      <p:nvGrpSpPr>
        <p:cNvPr id="1" name=""/>
        <p:cNvGrpSpPr/>
        <p:nvPr/>
      </p:nvGrpSpPr>
      <p:grpSpPr>
        <a:xfrm>
          <a:off x="0" y="0"/>
          <a:ext cx="0" cy="0"/>
          <a:chOff x="0" y="0"/>
          <a:chExt cx="0" cy="0"/>
        </a:xfrm>
      </p:grpSpPr>
      <p:sp>
        <p:nvSpPr>
          <p:cNvPr id="24" name="Text Placeholder 23"/>
          <p:cNvSpPr>
            <a:spLocks noGrp="1"/>
          </p:cNvSpPr>
          <p:nvPr>
            <p:ph type="body" sz="quarter" idx="11" hasCustomPrompt="1"/>
          </p:nvPr>
        </p:nvSpPr>
        <p:spPr>
          <a:xfrm>
            <a:off x="6428874" y="1219200"/>
            <a:ext cx="30537150" cy="1371600"/>
          </a:xfrm>
          <a:prstGeom prst="rect">
            <a:avLst/>
          </a:prstGeom>
        </p:spPr>
        <p:txBody>
          <a:bodyPr/>
          <a:lstStyle>
            <a:lvl1pPr marL="0" indent="0" algn="ctr">
              <a:buNone/>
              <a:defRPr sz="6600" baseline="0">
                <a:solidFill>
                  <a:schemeClr val="bg1"/>
                </a:solidFill>
              </a:defRPr>
            </a:lvl1pPr>
          </a:lstStyle>
          <a:p>
            <a:pPr lvl="0"/>
            <a:r>
              <a:rPr lang="en-US" sz="7200" dirty="0" smtClean="0"/>
              <a:t>Susan Abrams, RN Carson </a:t>
            </a:r>
            <a:r>
              <a:rPr lang="en-US" sz="7200" dirty="0" err="1" smtClean="0"/>
              <a:t>DelGreco</a:t>
            </a:r>
            <a:r>
              <a:rPr lang="en-US" sz="7200" dirty="0" smtClean="0"/>
              <a:t> Julie Gaspar, RN Danielle Greenacre, RN Summer Gupta, RN Lisa Harrison, RN Mary Lawanson-Nichols, RN Trudy Rhodes, RN Mackenzie Roesti, RN Patty Sheehan, RN </a:t>
            </a:r>
            <a:endParaRPr lang="en-US" dirty="0"/>
          </a:p>
        </p:txBody>
      </p:sp>
      <p:sp>
        <p:nvSpPr>
          <p:cNvPr id="28" name="Text Placeholder 27"/>
          <p:cNvSpPr>
            <a:spLocks noGrp="1"/>
          </p:cNvSpPr>
          <p:nvPr>
            <p:ph type="body" sz="quarter" idx="12" hasCustomPrompt="1"/>
          </p:nvPr>
        </p:nvSpPr>
        <p:spPr>
          <a:xfrm>
            <a:off x="6705600" y="4343400"/>
            <a:ext cx="30480000" cy="1371600"/>
          </a:xfrm>
          <a:prstGeom prst="rect">
            <a:avLst/>
          </a:prstGeom>
        </p:spPr>
        <p:txBody>
          <a:bodyPr/>
          <a:lstStyle>
            <a:lvl1pPr marL="0" indent="0" algn="ctr">
              <a:buNone/>
              <a:defRPr sz="6000" baseline="0">
                <a:solidFill>
                  <a:schemeClr val="bg1"/>
                </a:solidFill>
              </a:defRPr>
            </a:lvl1pPr>
          </a:lstStyle>
          <a:p>
            <a:pPr lvl="0"/>
            <a:r>
              <a:rPr lang="en-US" sz="6000" dirty="0" smtClean="0"/>
              <a:t>UCLA Health, Ronald Reagan Medical Center/Santa Monica Hospital</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533400"/>
            <a:ext cx="5819274" cy="1222048"/>
          </a:xfrm>
          <a:prstGeom prst="rect">
            <a:avLst/>
          </a:prstGeom>
        </p:spPr>
      </p:pic>
      <p:sp>
        <p:nvSpPr>
          <p:cNvPr id="14" name="Text Placeholder 42"/>
          <p:cNvSpPr>
            <a:spLocks noGrp="1"/>
          </p:cNvSpPr>
          <p:nvPr>
            <p:ph type="body" sz="quarter" idx="28" hasCustomPrompt="1"/>
          </p:nvPr>
        </p:nvSpPr>
        <p:spPr>
          <a:xfrm>
            <a:off x="797472" y="5903494"/>
            <a:ext cx="10127202" cy="2173705"/>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smtClean="0"/>
              <a:t>Problem Statement</a:t>
            </a:r>
            <a:endParaRPr lang="en-US" dirty="0"/>
          </a:p>
        </p:txBody>
      </p:sp>
      <p:sp>
        <p:nvSpPr>
          <p:cNvPr id="17" name="Text Placeholder 44"/>
          <p:cNvSpPr>
            <a:spLocks noGrp="1"/>
          </p:cNvSpPr>
          <p:nvPr>
            <p:ph type="body" sz="quarter" idx="29" hasCustomPrompt="1"/>
          </p:nvPr>
        </p:nvSpPr>
        <p:spPr>
          <a:xfrm>
            <a:off x="716048" y="7050542"/>
            <a:ext cx="10127202" cy="1119490"/>
          </a:xfrm>
          <a:prstGeom prst="rect">
            <a:avLst/>
          </a:prstGeom>
        </p:spPr>
        <p:txBody>
          <a:bodyPr/>
          <a:lstStyle>
            <a:lvl1pPr marL="0" indent="0">
              <a:buNone/>
              <a:defRPr sz="4000" baseline="0"/>
            </a:lvl1pPr>
          </a:lstStyle>
          <a:p>
            <a:pPr lvl="0"/>
            <a:r>
              <a:rPr lang="en-US" sz="4000" dirty="0" smtClean="0"/>
              <a:t>Currently, patients are screened within one hour after time of presentation (TOP) 33% of the time with 38% accuracy a SM and within one hour of TOP 39% of the time with 44% accuracy at RR. Patients should be screened within one hour of TOP 75% of the time with 75% accuracy.  Delayed and inaccurate screening leads to delayed implementation of the sepsis bundle.  Delayed treatment is linked to increased mortality, increased length of stay, and increased cost</a:t>
            </a:r>
            <a:endParaRPr lang="en-US" dirty="0"/>
          </a:p>
        </p:txBody>
      </p:sp>
      <p:sp>
        <p:nvSpPr>
          <p:cNvPr id="18" name="Text Placeholder 42"/>
          <p:cNvSpPr>
            <a:spLocks noGrp="1"/>
          </p:cNvSpPr>
          <p:nvPr>
            <p:ph type="body" sz="quarter" idx="30" hasCustomPrompt="1"/>
          </p:nvPr>
        </p:nvSpPr>
        <p:spPr>
          <a:xfrm>
            <a:off x="751859" y="14746289"/>
            <a:ext cx="10127202" cy="1343388"/>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smtClean="0"/>
              <a:t>Current State</a:t>
            </a:r>
          </a:p>
          <a:p>
            <a:pPr lvl="0"/>
            <a:endParaRPr lang="en-US" sz="5400" b="1" u="sng" dirty="0" smtClean="0"/>
          </a:p>
          <a:p>
            <a:pPr lvl="0"/>
            <a:endParaRPr lang="en-US" dirty="0"/>
          </a:p>
        </p:txBody>
      </p:sp>
      <p:sp>
        <p:nvSpPr>
          <p:cNvPr id="20" name="Text Placeholder 42"/>
          <p:cNvSpPr>
            <a:spLocks noGrp="1"/>
          </p:cNvSpPr>
          <p:nvPr>
            <p:ph type="body" sz="quarter" idx="31" hasCustomPrompt="1"/>
          </p:nvPr>
        </p:nvSpPr>
        <p:spPr>
          <a:xfrm>
            <a:off x="11748837" y="5867400"/>
            <a:ext cx="20409568" cy="1447800"/>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smtClean="0"/>
              <a:t>Solutions</a:t>
            </a:r>
            <a:endParaRPr lang="en-US" dirty="0"/>
          </a:p>
        </p:txBody>
      </p:sp>
      <p:sp>
        <p:nvSpPr>
          <p:cNvPr id="21" name="Text Placeholder 42"/>
          <p:cNvSpPr>
            <a:spLocks noGrp="1"/>
          </p:cNvSpPr>
          <p:nvPr>
            <p:ph type="body" sz="quarter" idx="32" hasCustomPrompt="1"/>
          </p:nvPr>
        </p:nvSpPr>
        <p:spPr>
          <a:xfrm>
            <a:off x="11797779" y="18669000"/>
            <a:ext cx="20409568" cy="1371600"/>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smtClean="0"/>
              <a:t>Sepsis Dynamic Nurse Screening Tool</a:t>
            </a:r>
            <a:endParaRPr lang="en-US" dirty="0"/>
          </a:p>
        </p:txBody>
      </p:sp>
      <p:sp>
        <p:nvSpPr>
          <p:cNvPr id="22" name="Text Placeholder 42"/>
          <p:cNvSpPr>
            <a:spLocks noGrp="1"/>
          </p:cNvSpPr>
          <p:nvPr>
            <p:ph type="body" sz="quarter" idx="33" hasCustomPrompt="1"/>
          </p:nvPr>
        </p:nvSpPr>
        <p:spPr>
          <a:xfrm>
            <a:off x="33108900" y="5903495"/>
            <a:ext cx="10096500" cy="1479884"/>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smtClean="0"/>
              <a:t>Results</a:t>
            </a:r>
            <a:endParaRPr lang="en-US" dirty="0"/>
          </a:p>
        </p:txBody>
      </p:sp>
      <p:sp>
        <p:nvSpPr>
          <p:cNvPr id="5" name="Text Placeholder 4"/>
          <p:cNvSpPr>
            <a:spLocks noGrp="1"/>
          </p:cNvSpPr>
          <p:nvPr>
            <p:ph type="body" sz="quarter" idx="43" hasCustomPrompt="1"/>
          </p:nvPr>
        </p:nvSpPr>
        <p:spPr>
          <a:xfrm>
            <a:off x="6428875" y="-152400"/>
            <a:ext cx="31442525" cy="1821916"/>
          </a:xfrm>
          <a:prstGeom prst="rect">
            <a:avLst/>
          </a:prstGeom>
        </p:spPr>
        <p:txBody>
          <a:bodyPr/>
          <a:lstStyle>
            <a:lvl1pPr marL="0" indent="0" algn="ctr">
              <a:buNone/>
              <a:defRPr sz="9600" b="1" baseline="0">
                <a:solidFill>
                  <a:schemeClr val="bg1"/>
                </a:solidFill>
              </a:defRPr>
            </a:lvl1pPr>
          </a:lstStyle>
          <a:p>
            <a:pPr lvl="0"/>
            <a:r>
              <a:rPr lang="en-US" dirty="0" smtClean="0"/>
              <a:t>Improving Severe Sepsis/Septic Shock Screening and Accuracy</a:t>
            </a:r>
          </a:p>
        </p:txBody>
      </p:sp>
      <p:sp>
        <p:nvSpPr>
          <p:cNvPr id="30" name="Text Placeholder 42"/>
          <p:cNvSpPr>
            <a:spLocks noGrp="1"/>
          </p:cNvSpPr>
          <p:nvPr>
            <p:ph type="body" sz="quarter" idx="45" hasCustomPrompt="1"/>
          </p:nvPr>
        </p:nvSpPr>
        <p:spPr>
          <a:xfrm>
            <a:off x="848144" y="25641376"/>
            <a:ext cx="10127202" cy="1343388"/>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smtClean="0"/>
              <a:t>Objectives</a:t>
            </a:r>
          </a:p>
          <a:p>
            <a:pPr lvl="0"/>
            <a:endParaRPr lang="en-US"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47800" y="2193203"/>
            <a:ext cx="3276435" cy="2743200"/>
          </a:xfrm>
          <a:prstGeom prst="rect">
            <a:avLst/>
          </a:prstGeom>
        </p:spPr>
      </p:pic>
      <p:pic>
        <p:nvPicPr>
          <p:cNvPr id="23" name="Picture 22" descr="C:\Users\SCGupta\AppData\Local\Microsoft\Windows\Temporary Internet Files\Content.Outlook\6SJ1G0GW\UCLA2349 Suspect Sepsis Banner_1140x400(PRS2) (003).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7719000" y="1725930"/>
            <a:ext cx="5943600" cy="2084070"/>
          </a:xfrm>
          <a:prstGeom prst="rect">
            <a:avLst/>
          </a:prstGeom>
          <a:noFill/>
          <a:ln>
            <a:noFill/>
          </a:ln>
        </p:spPr>
      </p:pic>
      <p:sp>
        <p:nvSpPr>
          <p:cNvPr id="25" name="Text Placeholder 44"/>
          <p:cNvSpPr>
            <a:spLocks noGrp="1"/>
          </p:cNvSpPr>
          <p:nvPr>
            <p:ph type="body" sz="quarter" idx="46" hasCustomPrompt="1"/>
          </p:nvPr>
        </p:nvSpPr>
        <p:spPr>
          <a:xfrm>
            <a:off x="959712" y="27131721"/>
            <a:ext cx="10127202" cy="5691490"/>
          </a:xfrm>
          <a:prstGeom prst="rect">
            <a:avLst/>
          </a:prstGeom>
        </p:spPr>
        <p:txBody>
          <a:bodyPr/>
          <a:lstStyle>
            <a:lvl1pPr marL="571500" indent="-571500">
              <a:buFont typeface="Arial" panose="020B0604020202020204" pitchFamily="34" charset="0"/>
              <a:buChar char="•"/>
              <a:defRPr sz="4400" baseline="0"/>
            </a:lvl1pPr>
          </a:lstStyle>
          <a:p>
            <a:pPr lvl="0"/>
            <a:r>
              <a:rPr lang="en-US" sz="4000" dirty="0" smtClean="0"/>
              <a:t>50% screening within one hour of TOP with 50% accuracy by June 30, 2017</a:t>
            </a:r>
          </a:p>
          <a:p>
            <a:pPr lvl="0"/>
            <a:r>
              <a:rPr lang="en-US" sz="4000" dirty="0" smtClean="0"/>
              <a:t>62% screening within one hour of TOP with 62% accuracy by Dec 31, 2017</a:t>
            </a:r>
          </a:p>
          <a:p>
            <a:pPr lvl="0"/>
            <a:r>
              <a:rPr lang="en-US" sz="4000" dirty="0" smtClean="0"/>
              <a:t>75% screening within one hour of TOP with 75% accuracy by March 31, 2018</a:t>
            </a:r>
            <a:endParaRPr lang="en-US" dirty="0"/>
          </a:p>
        </p:txBody>
      </p:sp>
      <p:sp>
        <p:nvSpPr>
          <p:cNvPr id="36" name="Text Placeholder 42"/>
          <p:cNvSpPr>
            <a:spLocks noGrp="1"/>
          </p:cNvSpPr>
          <p:nvPr>
            <p:ph type="body" sz="quarter" idx="47" hasCustomPrompt="1"/>
          </p:nvPr>
        </p:nvSpPr>
        <p:spPr>
          <a:xfrm>
            <a:off x="32885642" y="22743695"/>
            <a:ext cx="10127202" cy="1564105"/>
          </a:xfrm>
          <a:prstGeom prst="rect">
            <a:avLst/>
          </a:prstGeom>
        </p:spPr>
        <p:txBody>
          <a:bodyPr/>
          <a:lstStyle>
            <a:lvl1pPr marL="0" indent="0" algn="ctr">
              <a:buNone/>
              <a:defRPr sz="5400" b="1" u="sng" baseline="0">
                <a:solidFill>
                  <a:schemeClr val="accent5">
                    <a:lumMod val="50000"/>
                  </a:schemeClr>
                </a:solidFill>
              </a:defRPr>
            </a:lvl1pPr>
          </a:lstStyle>
          <a:p>
            <a:pPr lvl="0"/>
            <a:r>
              <a:rPr lang="en-US" sz="5400" b="1" u="sng" dirty="0" smtClean="0"/>
              <a:t>Next Steps</a:t>
            </a:r>
            <a:endParaRPr lang="en-US" dirty="0"/>
          </a:p>
        </p:txBody>
      </p:sp>
      <p:sp>
        <p:nvSpPr>
          <p:cNvPr id="26" name="Text Placeholder 44"/>
          <p:cNvSpPr>
            <a:spLocks noGrp="1"/>
          </p:cNvSpPr>
          <p:nvPr>
            <p:ph type="body" sz="quarter" idx="36" hasCustomPrompt="1"/>
          </p:nvPr>
        </p:nvSpPr>
        <p:spPr>
          <a:xfrm>
            <a:off x="812755" y="16146390"/>
            <a:ext cx="10127202" cy="1119490"/>
          </a:xfrm>
          <a:prstGeom prst="rect">
            <a:avLst/>
          </a:prstGeom>
        </p:spPr>
        <p:txBody>
          <a:bodyPr/>
          <a:lstStyle>
            <a:lvl1pPr marL="571500" indent="-571500">
              <a:buFont typeface="Arial" panose="020B0604020202020204" pitchFamily="34" charset="0"/>
              <a:buChar char="•"/>
              <a:defRPr sz="4560" baseline="0"/>
            </a:lvl1pPr>
            <a:lvl2pPr marL="2766060" indent="-571500">
              <a:buFont typeface="Arial" panose="020B0604020202020204" pitchFamily="34" charset="0"/>
              <a:buChar char="•"/>
              <a:defRPr sz="11720" baseline="0"/>
            </a:lvl2pPr>
          </a:lstStyle>
          <a:p>
            <a:pPr lvl="0"/>
            <a:r>
              <a:rPr lang="en-US" sz="4000" dirty="0" smtClean="0"/>
              <a:t>CMS Sampled Charts with TOP NOT in the ED</a:t>
            </a:r>
          </a:p>
          <a:p>
            <a:pPr lvl="0"/>
            <a:r>
              <a:rPr lang="en-US" sz="4000" dirty="0" smtClean="0"/>
              <a:t>Timeframe – 3.2016 – 12-2016</a:t>
            </a:r>
          </a:p>
          <a:p>
            <a:pPr lvl="0"/>
            <a:r>
              <a:rPr lang="en-US" sz="4000" dirty="0" smtClean="0"/>
              <a:t>Reviewed for screening completed within one hour of TOP and for accuracy</a:t>
            </a:r>
          </a:p>
          <a:p>
            <a:pPr lvl="0"/>
            <a:r>
              <a:rPr lang="en-US" sz="4000" dirty="0" smtClean="0"/>
              <a:t>Sepsis Nurse Roles/Responsibilities (SMH)</a:t>
            </a:r>
          </a:p>
          <a:p>
            <a:pPr lvl="1"/>
            <a:r>
              <a:rPr lang="en-US" sz="4000" dirty="0" smtClean="0"/>
              <a:t>Starting 02.2017</a:t>
            </a:r>
          </a:p>
          <a:p>
            <a:pPr lvl="1"/>
            <a:r>
              <a:rPr lang="en-US" sz="4000" dirty="0" smtClean="0"/>
              <a:t>Identifies pts with elevated MEWS scores and reviews charts for possible Severe Sepsis/Septic Shock</a:t>
            </a:r>
          </a:p>
          <a:p>
            <a:pPr lvl="1"/>
            <a:r>
              <a:rPr lang="en-US" sz="4000" dirty="0" smtClean="0"/>
              <a:t>Goes to the bedside to discuss with the RN regarding pt status, screening, plan of care</a:t>
            </a:r>
          </a:p>
          <a:p>
            <a:pPr lvl="1"/>
            <a:endParaRPr lang="en-US" sz="4000" dirty="0" smtClean="0"/>
          </a:p>
        </p:txBody>
      </p:sp>
    </p:spTree>
    <p:extLst>
      <p:ext uri="{BB962C8B-B14F-4D97-AF65-F5344CB8AC3E}">
        <p14:creationId xmlns:p14="http://schemas.microsoft.com/office/powerpoint/2010/main" val="23062486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tmp"/><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tmp"/><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rgbClr val="4164A9">
                <a:lumMod val="66000"/>
                <a:lumOff val="34000"/>
              </a:srgbClr>
            </a:gs>
            <a:gs pos="0">
              <a:srgbClr val="4164A9">
                <a:lumMod val="64000"/>
              </a:srgbClr>
            </a:gs>
            <a:gs pos="80000">
              <a:schemeClr val="bg2"/>
            </a:gs>
          </a:gsLst>
          <a:lin ang="16200000" scaled="1"/>
          <a:tileRect/>
        </a:gradFill>
        <a:effectLst/>
      </p:bgPr>
    </p:bg>
    <p:spTree>
      <p:nvGrpSpPr>
        <p:cNvPr id="1" name=""/>
        <p:cNvGrpSpPr/>
        <p:nvPr/>
      </p:nvGrpSpPr>
      <p:grpSpPr>
        <a:xfrm>
          <a:off x="0" y="0"/>
          <a:ext cx="0" cy="0"/>
          <a:chOff x="0" y="0"/>
          <a:chExt cx="0" cy="0"/>
        </a:xfrm>
      </p:grpSpPr>
      <p:sp>
        <p:nvSpPr>
          <p:cNvPr id="28" name="Rounded Rectangle 4"/>
          <p:cNvSpPr/>
          <p:nvPr userDrawn="1"/>
        </p:nvSpPr>
        <p:spPr>
          <a:xfrm>
            <a:off x="11582400" y="5867400"/>
            <a:ext cx="20409568" cy="26212800"/>
          </a:xfrm>
          <a:custGeom>
            <a:avLst/>
            <a:gdLst>
              <a:gd name="connsiteX0" fmla="*/ 0 w 2895600"/>
              <a:gd name="connsiteY0" fmla="*/ 482610 h 5334000"/>
              <a:gd name="connsiteX1" fmla="*/ 482610 w 2895600"/>
              <a:gd name="connsiteY1" fmla="*/ 0 h 5334000"/>
              <a:gd name="connsiteX2" fmla="*/ 2412990 w 2895600"/>
              <a:gd name="connsiteY2" fmla="*/ 0 h 5334000"/>
              <a:gd name="connsiteX3" fmla="*/ 2895600 w 2895600"/>
              <a:gd name="connsiteY3" fmla="*/ 482610 h 5334000"/>
              <a:gd name="connsiteX4" fmla="*/ 2895600 w 2895600"/>
              <a:gd name="connsiteY4" fmla="*/ 4851390 h 5334000"/>
              <a:gd name="connsiteX5" fmla="*/ 2412990 w 2895600"/>
              <a:gd name="connsiteY5" fmla="*/ 5334000 h 5334000"/>
              <a:gd name="connsiteX6" fmla="*/ 482610 w 2895600"/>
              <a:gd name="connsiteY6" fmla="*/ 5334000 h 5334000"/>
              <a:gd name="connsiteX7" fmla="*/ 0 w 2895600"/>
              <a:gd name="connsiteY7" fmla="*/ 4851390 h 5334000"/>
              <a:gd name="connsiteX8" fmla="*/ 0 w 2895600"/>
              <a:gd name="connsiteY8" fmla="*/ 482610 h 5334000"/>
              <a:gd name="connsiteX0" fmla="*/ 51275 w 2895600"/>
              <a:gd name="connsiteY0" fmla="*/ 243838 h 5334510"/>
              <a:gd name="connsiteX1" fmla="*/ 482610 w 2895600"/>
              <a:gd name="connsiteY1" fmla="*/ 510 h 5334510"/>
              <a:gd name="connsiteX2" fmla="*/ 2412990 w 2895600"/>
              <a:gd name="connsiteY2" fmla="*/ 510 h 5334510"/>
              <a:gd name="connsiteX3" fmla="*/ 2895600 w 2895600"/>
              <a:gd name="connsiteY3" fmla="*/ 483120 h 5334510"/>
              <a:gd name="connsiteX4" fmla="*/ 2895600 w 2895600"/>
              <a:gd name="connsiteY4" fmla="*/ 4851900 h 5334510"/>
              <a:gd name="connsiteX5" fmla="*/ 2412990 w 2895600"/>
              <a:gd name="connsiteY5" fmla="*/ 5334510 h 5334510"/>
              <a:gd name="connsiteX6" fmla="*/ 482610 w 2895600"/>
              <a:gd name="connsiteY6" fmla="*/ 5334510 h 5334510"/>
              <a:gd name="connsiteX7" fmla="*/ 0 w 2895600"/>
              <a:gd name="connsiteY7" fmla="*/ 4851900 h 5334510"/>
              <a:gd name="connsiteX8" fmla="*/ 51275 w 2895600"/>
              <a:gd name="connsiteY8" fmla="*/ 243838 h 5334510"/>
              <a:gd name="connsiteX0" fmla="*/ 51275 w 2895600"/>
              <a:gd name="connsiteY0" fmla="*/ 244503 h 5335175"/>
              <a:gd name="connsiteX1" fmla="*/ 482610 w 2895600"/>
              <a:gd name="connsiteY1" fmla="*/ 1175 h 5335175"/>
              <a:gd name="connsiteX2" fmla="*/ 2412990 w 2895600"/>
              <a:gd name="connsiteY2" fmla="*/ 1175 h 5335175"/>
              <a:gd name="connsiteX3" fmla="*/ 2895600 w 2895600"/>
              <a:gd name="connsiteY3" fmla="*/ 235957 h 5335175"/>
              <a:gd name="connsiteX4" fmla="*/ 2895600 w 2895600"/>
              <a:gd name="connsiteY4" fmla="*/ 4852565 h 5335175"/>
              <a:gd name="connsiteX5" fmla="*/ 2412990 w 2895600"/>
              <a:gd name="connsiteY5" fmla="*/ 5335175 h 5335175"/>
              <a:gd name="connsiteX6" fmla="*/ 482610 w 2895600"/>
              <a:gd name="connsiteY6" fmla="*/ 5335175 h 5335175"/>
              <a:gd name="connsiteX7" fmla="*/ 0 w 2895600"/>
              <a:gd name="connsiteY7" fmla="*/ 4852565 h 5335175"/>
              <a:gd name="connsiteX8" fmla="*/ 51275 w 2895600"/>
              <a:gd name="connsiteY8" fmla="*/ 244503 h 5335175"/>
              <a:gd name="connsiteX0" fmla="*/ 51275 w 2921237"/>
              <a:gd name="connsiteY0" fmla="*/ 244503 h 5340375"/>
              <a:gd name="connsiteX1" fmla="*/ 482610 w 2921237"/>
              <a:gd name="connsiteY1" fmla="*/ 1175 h 5340375"/>
              <a:gd name="connsiteX2" fmla="*/ 2412990 w 2921237"/>
              <a:gd name="connsiteY2" fmla="*/ 1175 h 5340375"/>
              <a:gd name="connsiteX3" fmla="*/ 2895600 w 2921237"/>
              <a:gd name="connsiteY3" fmla="*/ 235957 h 5340375"/>
              <a:gd name="connsiteX4" fmla="*/ 2921237 w 2921237"/>
              <a:gd name="connsiteY4" fmla="*/ 5126030 h 5340375"/>
              <a:gd name="connsiteX5" fmla="*/ 2412990 w 2921237"/>
              <a:gd name="connsiteY5" fmla="*/ 5335175 h 5340375"/>
              <a:gd name="connsiteX6" fmla="*/ 482610 w 2921237"/>
              <a:gd name="connsiteY6" fmla="*/ 5335175 h 5340375"/>
              <a:gd name="connsiteX7" fmla="*/ 0 w 2921237"/>
              <a:gd name="connsiteY7" fmla="*/ 4852565 h 5340375"/>
              <a:gd name="connsiteX8" fmla="*/ 51275 w 2921237"/>
              <a:gd name="connsiteY8" fmla="*/ 244503 h 5340375"/>
              <a:gd name="connsiteX0" fmla="*/ 76912 w 2946874"/>
              <a:gd name="connsiteY0" fmla="*/ 244503 h 5344749"/>
              <a:gd name="connsiteX1" fmla="*/ 508247 w 2946874"/>
              <a:gd name="connsiteY1" fmla="*/ 1175 h 5344749"/>
              <a:gd name="connsiteX2" fmla="*/ 2438627 w 2946874"/>
              <a:gd name="connsiteY2" fmla="*/ 1175 h 5344749"/>
              <a:gd name="connsiteX3" fmla="*/ 2921237 w 2946874"/>
              <a:gd name="connsiteY3" fmla="*/ 235957 h 5344749"/>
              <a:gd name="connsiteX4" fmla="*/ 2946874 w 2946874"/>
              <a:gd name="connsiteY4" fmla="*/ 5126030 h 5344749"/>
              <a:gd name="connsiteX5" fmla="*/ 2438627 w 2946874"/>
              <a:gd name="connsiteY5" fmla="*/ 5335175 h 5344749"/>
              <a:gd name="connsiteX6" fmla="*/ 508247 w 2946874"/>
              <a:gd name="connsiteY6" fmla="*/ 5335175 h 5344749"/>
              <a:gd name="connsiteX7" fmla="*/ 0 w 2946874"/>
              <a:gd name="connsiteY7" fmla="*/ 5143122 h 5344749"/>
              <a:gd name="connsiteX8" fmla="*/ 76912 w 2946874"/>
              <a:gd name="connsiteY8" fmla="*/ 244503 h 5344749"/>
              <a:gd name="connsiteX0" fmla="*/ 76912 w 2946874"/>
              <a:gd name="connsiteY0" fmla="*/ 244503 h 5371531"/>
              <a:gd name="connsiteX1" fmla="*/ 508247 w 2946874"/>
              <a:gd name="connsiteY1" fmla="*/ 1175 h 5371531"/>
              <a:gd name="connsiteX2" fmla="*/ 2438627 w 2946874"/>
              <a:gd name="connsiteY2" fmla="*/ 1175 h 5371531"/>
              <a:gd name="connsiteX3" fmla="*/ 2921237 w 2946874"/>
              <a:gd name="connsiteY3" fmla="*/ 235957 h 5371531"/>
              <a:gd name="connsiteX4" fmla="*/ 2946874 w 2946874"/>
              <a:gd name="connsiteY4" fmla="*/ 5126030 h 5371531"/>
              <a:gd name="connsiteX5" fmla="*/ 2438627 w 2946874"/>
              <a:gd name="connsiteY5" fmla="*/ 5335175 h 5371531"/>
              <a:gd name="connsiteX6" fmla="*/ 362968 w 2946874"/>
              <a:gd name="connsiteY6" fmla="*/ 5369359 h 5371531"/>
              <a:gd name="connsiteX7" fmla="*/ 0 w 2946874"/>
              <a:gd name="connsiteY7" fmla="*/ 5143122 h 5371531"/>
              <a:gd name="connsiteX8" fmla="*/ 76912 w 2946874"/>
              <a:gd name="connsiteY8" fmla="*/ 244503 h 5371531"/>
              <a:gd name="connsiteX0" fmla="*/ 76912 w 2946885"/>
              <a:gd name="connsiteY0" fmla="*/ 244503 h 5371531"/>
              <a:gd name="connsiteX1" fmla="*/ 508247 w 2946885"/>
              <a:gd name="connsiteY1" fmla="*/ 1175 h 5371531"/>
              <a:gd name="connsiteX2" fmla="*/ 2438627 w 2946885"/>
              <a:gd name="connsiteY2" fmla="*/ 1175 h 5371531"/>
              <a:gd name="connsiteX3" fmla="*/ 2921237 w 2946885"/>
              <a:gd name="connsiteY3" fmla="*/ 235957 h 5371531"/>
              <a:gd name="connsiteX4" fmla="*/ 2946874 w 2946885"/>
              <a:gd name="connsiteY4" fmla="*/ 5126030 h 5371531"/>
              <a:gd name="connsiteX5" fmla="*/ 2686455 w 2946885"/>
              <a:gd name="connsiteY5" fmla="*/ 5369358 h 5371531"/>
              <a:gd name="connsiteX6" fmla="*/ 362968 w 2946885"/>
              <a:gd name="connsiteY6" fmla="*/ 5369359 h 5371531"/>
              <a:gd name="connsiteX7" fmla="*/ 0 w 2946885"/>
              <a:gd name="connsiteY7" fmla="*/ 5143122 h 5371531"/>
              <a:gd name="connsiteX8" fmla="*/ 76912 w 2946885"/>
              <a:gd name="connsiteY8" fmla="*/ 244503 h 5371531"/>
              <a:gd name="connsiteX0" fmla="*/ 76912 w 2946885"/>
              <a:gd name="connsiteY0" fmla="*/ 244503 h 5386961"/>
              <a:gd name="connsiteX1" fmla="*/ 508247 w 2946885"/>
              <a:gd name="connsiteY1" fmla="*/ 1175 h 5386961"/>
              <a:gd name="connsiteX2" fmla="*/ 2438627 w 2946885"/>
              <a:gd name="connsiteY2" fmla="*/ 1175 h 5386961"/>
              <a:gd name="connsiteX3" fmla="*/ 2921237 w 2946885"/>
              <a:gd name="connsiteY3" fmla="*/ 235957 h 5386961"/>
              <a:gd name="connsiteX4" fmla="*/ 2946874 w 2946885"/>
              <a:gd name="connsiteY4" fmla="*/ 5126030 h 5386961"/>
              <a:gd name="connsiteX5" fmla="*/ 2686455 w 2946885"/>
              <a:gd name="connsiteY5" fmla="*/ 5369358 h 5386961"/>
              <a:gd name="connsiteX6" fmla="*/ 268965 w 2946885"/>
              <a:gd name="connsiteY6" fmla="*/ 5386451 h 5386961"/>
              <a:gd name="connsiteX7" fmla="*/ 0 w 2946885"/>
              <a:gd name="connsiteY7" fmla="*/ 5143122 h 5386961"/>
              <a:gd name="connsiteX8" fmla="*/ 76912 w 2946885"/>
              <a:gd name="connsiteY8" fmla="*/ 244503 h 5386961"/>
              <a:gd name="connsiteX0" fmla="*/ 76912 w 2946885"/>
              <a:gd name="connsiteY0" fmla="*/ 252018 h 5394476"/>
              <a:gd name="connsiteX1" fmla="*/ 354423 w 2946885"/>
              <a:gd name="connsiteY1" fmla="*/ 144 h 5394476"/>
              <a:gd name="connsiteX2" fmla="*/ 2438627 w 2946885"/>
              <a:gd name="connsiteY2" fmla="*/ 8690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76912 w 2946885"/>
              <a:gd name="connsiteY0" fmla="*/ 252018 h 5394476"/>
              <a:gd name="connsiteX1" fmla="*/ 354423 w 2946885"/>
              <a:gd name="connsiteY1" fmla="*/ 144 h 5394476"/>
              <a:gd name="connsiteX2" fmla="*/ 2652272 w 2946885"/>
              <a:gd name="connsiteY2" fmla="*/ 17236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25637 w 2946885"/>
              <a:gd name="connsiteY0" fmla="*/ 260431 h 5394344"/>
              <a:gd name="connsiteX1" fmla="*/ 354423 w 2946885"/>
              <a:gd name="connsiteY1" fmla="*/ 12 h 5394344"/>
              <a:gd name="connsiteX2" fmla="*/ 2652272 w 2946885"/>
              <a:gd name="connsiteY2" fmla="*/ 17104 h 5394344"/>
              <a:gd name="connsiteX3" fmla="*/ 2921237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431 h 5394344"/>
              <a:gd name="connsiteX1" fmla="*/ 354423 w 2946885"/>
              <a:gd name="connsiteY1" fmla="*/ 12 h 5394344"/>
              <a:gd name="connsiteX2" fmla="*/ 2652272 w 2946885"/>
              <a:gd name="connsiteY2" fmla="*/ 17104 h 5394344"/>
              <a:gd name="connsiteX3" fmla="*/ 2946875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929 h 5394842"/>
              <a:gd name="connsiteX1" fmla="*/ 354423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25637 w 2946885"/>
              <a:gd name="connsiteY0" fmla="*/ 260929 h 5394842"/>
              <a:gd name="connsiteX1" fmla="*/ 277511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0 w 2955432"/>
              <a:gd name="connsiteY0" fmla="*/ 260929 h 5394842"/>
              <a:gd name="connsiteX1" fmla="*/ 286058 w 2955432"/>
              <a:gd name="connsiteY1" fmla="*/ 510 h 5394842"/>
              <a:gd name="connsiteX2" fmla="*/ 2686457 w 2955432"/>
              <a:gd name="connsiteY2" fmla="*/ 510 h 5394842"/>
              <a:gd name="connsiteX3" fmla="*/ 2955422 w 2955432"/>
              <a:gd name="connsiteY3" fmla="*/ 243838 h 5394842"/>
              <a:gd name="connsiteX4" fmla="*/ 2955421 w 2955432"/>
              <a:gd name="connsiteY4" fmla="*/ 5133911 h 5394842"/>
              <a:gd name="connsiteX5" fmla="*/ 2695002 w 2955432"/>
              <a:gd name="connsiteY5" fmla="*/ 5377239 h 5394842"/>
              <a:gd name="connsiteX6" fmla="*/ 277512 w 2955432"/>
              <a:gd name="connsiteY6" fmla="*/ 5394332 h 5394842"/>
              <a:gd name="connsiteX7" fmla="*/ 8547 w 2955432"/>
              <a:gd name="connsiteY7" fmla="*/ 5151003 h 5394842"/>
              <a:gd name="connsiteX8" fmla="*/ 0 w 2955432"/>
              <a:gd name="connsiteY8" fmla="*/ 260929 h 5394842"/>
              <a:gd name="connsiteX0" fmla="*/ 144 w 2955576"/>
              <a:gd name="connsiteY0" fmla="*/ 260929 h 5394842"/>
              <a:gd name="connsiteX1" fmla="*/ 252019 w 2955576"/>
              <a:gd name="connsiteY1" fmla="*/ 510 h 5394842"/>
              <a:gd name="connsiteX2" fmla="*/ 2686601 w 2955576"/>
              <a:gd name="connsiteY2" fmla="*/ 510 h 5394842"/>
              <a:gd name="connsiteX3" fmla="*/ 2955566 w 2955576"/>
              <a:gd name="connsiteY3" fmla="*/ 243838 h 5394842"/>
              <a:gd name="connsiteX4" fmla="*/ 2955565 w 2955576"/>
              <a:gd name="connsiteY4" fmla="*/ 5133911 h 5394842"/>
              <a:gd name="connsiteX5" fmla="*/ 2695146 w 2955576"/>
              <a:gd name="connsiteY5" fmla="*/ 5377239 h 5394842"/>
              <a:gd name="connsiteX6" fmla="*/ 277656 w 2955576"/>
              <a:gd name="connsiteY6" fmla="*/ 5394332 h 5394842"/>
              <a:gd name="connsiteX7" fmla="*/ 8691 w 2955576"/>
              <a:gd name="connsiteY7" fmla="*/ 5151003 h 5394842"/>
              <a:gd name="connsiteX8" fmla="*/ 144 w 2955576"/>
              <a:gd name="connsiteY8" fmla="*/ 260929 h 5394842"/>
              <a:gd name="connsiteX0" fmla="*/ 144 w 2955576"/>
              <a:gd name="connsiteY0" fmla="*/ 228408 h 5396504"/>
              <a:gd name="connsiteX1" fmla="*/ 252019 w 2955576"/>
              <a:gd name="connsiteY1" fmla="*/ 2172 h 5396504"/>
              <a:gd name="connsiteX2" fmla="*/ 2686601 w 2955576"/>
              <a:gd name="connsiteY2" fmla="*/ 2172 h 5396504"/>
              <a:gd name="connsiteX3" fmla="*/ 2955566 w 2955576"/>
              <a:gd name="connsiteY3" fmla="*/ 245500 h 5396504"/>
              <a:gd name="connsiteX4" fmla="*/ 2955565 w 2955576"/>
              <a:gd name="connsiteY4" fmla="*/ 5135573 h 5396504"/>
              <a:gd name="connsiteX5" fmla="*/ 2695146 w 2955576"/>
              <a:gd name="connsiteY5" fmla="*/ 5378901 h 5396504"/>
              <a:gd name="connsiteX6" fmla="*/ 277656 w 2955576"/>
              <a:gd name="connsiteY6" fmla="*/ 5395994 h 5396504"/>
              <a:gd name="connsiteX7" fmla="*/ 8691 w 2955576"/>
              <a:gd name="connsiteY7" fmla="*/ 5152665 h 5396504"/>
              <a:gd name="connsiteX8" fmla="*/ 144 w 2955576"/>
              <a:gd name="connsiteY8" fmla="*/ 228408 h 5396504"/>
              <a:gd name="connsiteX0" fmla="*/ 11 w 2963989"/>
              <a:gd name="connsiteY0" fmla="*/ 260930 h 5394843"/>
              <a:gd name="connsiteX1" fmla="*/ 260432 w 2963989"/>
              <a:gd name="connsiteY1" fmla="*/ 511 h 5394843"/>
              <a:gd name="connsiteX2" fmla="*/ 2695014 w 2963989"/>
              <a:gd name="connsiteY2" fmla="*/ 511 h 5394843"/>
              <a:gd name="connsiteX3" fmla="*/ 2963979 w 2963989"/>
              <a:gd name="connsiteY3" fmla="*/ 243839 h 5394843"/>
              <a:gd name="connsiteX4" fmla="*/ 2963978 w 2963989"/>
              <a:gd name="connsiteY4" fmla="*/ 5133912 h 5394843"/>
              <a:gd name="connsiteX5" fmla="*/ 2703559 w 2963989"/>
              <a:gd name="connsiteY5" fmla="*/ 5377240 h 5394843"/>
              <a:gd name="connsiteX6" fmla="*/ 286069 w 2963989"/>
              <a:gd name="connsiteY6" fmla="*/ 5394333 h 5394843"/>
              <a:gd name="connsiteX7" fmla="*/ 17104 w 2963989"/>
              <a:gd name="connsiteY7" fmla="*/ 5151004 h 5394843"/>
              <a:gd name="connsiteX8" fmla="*/ 11 w 2963989"/>
              <a:gd name="connsiteY8" fmla="*/ 260930 h 5394843"/>
              <a:gd name="connsiteX0" fmla="*/ 144 w 2964122"/>
              <a:gd name="connsiteY0" fmla="*/ 260930 h 5394843"/>
              <a:gd name="connsiteX1" fmla="*/ 252019 w 2964122"/>
              <a:gd name="connsiteY1" fmla="*/ 511 h 5394843"/>
              <a:gd name="connsiteX2" fmla="*/ 2695147 w 2964122"/>
              <a:gd name="connsiteY2" fmla="*/ 511 h 5394843"/>
              <a:gd name="connsiteX3" fmla="*/ 2964112 w 2964122"/>
              <a:gd name="connsiteY3" fmla="*/ 243839 h 5394843"/>
              <a:gd name="connsiteX4" fmla="*/ 2964111 w 2964122"/>
              <a:gd name="connsiteY4" fmla="*/ 5133912 h 5394843"/>
              <a:gd name="connsiteX5" fmla="*/ 2703692 w 2964122"/>
              <a:gd name="connsiteY5" fmla="*/ 5377240 h 5394843"/>
              <a:gd name="connsiteX6" fmla="*/ 286202 w 2964122"/>
              <a:gd name="connsiteY6" fmla="*/ 5394333 h 5394843"/>
              <a:gd name="connsiteX7" fmla="*/ 17237 w 2964122"/>
              <a:gd name="connsiteY7" fmla="*/ 5151004 h 5394843"/>
              <a:gd name="connsiteX8" fmla="*/ 144 w 2964122"/>
              <a:gd name="connsiteY8" fmla="*/ 260930 h 539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4122" h="5394843">
                <a:moveTo>
                  <a:pt x="144" y="260930"/>
                </a:moveTo>
                <a:cubicBezTo>
                  <a:pt x="144" y="-5608"/>
                  <a:pt x="-14519" y="511"/>
                  <a:pt x="252019" y="511"/>
                </a:cubicBezTo>
                <a:lnTo>
                  <a:pt x="2695147" y="511"/>
                </a:lnTo>
                <a:cubicBezTo>
                  <a:pt x="2961685" y="511"/>
                  <a:pt x="2964112" y="-22699"/>
                  <a:pt x="2964112" y="243839"/>
                </a:cubicBezTo>
                <a:cubicBezTo>
                  <a:pt x="2964112" y="1873863"/>
                  <a:pt x="2964111" y="3503888"/>
                  <a:pt x="2964111" y="5133912"/>
                </a:cubicBezTo>
                <a:cubicBezTo>
                  <a:pt x="2964111" y="5400450"/>
                  <a:pt x="2970230" y="5377240"/>
                  <a:pt x="2703692" y="5377240"/>
                </a:cubicBezTo>
                <a:lnTo>
                  <a:pt x="286202" y="5394333"/>
                </a:lnTo>
                <a:cubicBezTo>
                  <a:pt x="19664" y="5394333"/>
                  <a:pt x="17237" y="5417542"/>
                  <a:pt x="17237" y="5151004"/>
                </a:cubicBezTo>
                <a:cubicBezTo>
                  <a:pt x="17237" y="3694744"/>
                  <a:pt x="144" y="1717190"/>
                  <a:pt x="144" y="260930"/>
                </a:cubicBezTo>
                <a:close/>
              </a:path>
            </a:pathLst>
          </a:custGeom>
          <a:solidFill>
            <a:srgbClr val="EAEAF2"/>
          </a:solidFill>
          <a:ln w="6350">
            <a:solidFill>
              <a:srgbClr val="6D6B9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5" name="Rectangle 94"/>
          <p:cNvSpPr/>
          <p:nvPr userDrawn="1"/>
        </p:nvSpPr>
        <p:spPr>
          <a:xfrm>
            <a:off x="0" y="-76200"/>
            <a:ext cx="43891200" cy="5486400"/>
          </a:xfrm>
          <a:prstGeom prst="rect">
            <a:avLst/>
          </a:prstGeom>
          <a:solidFill>
            <a:srgbClr val="4164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3" name="Rounded Rectangle 4"/>
          <p:cNvSpPr/>
          <p:nvPr userDrawn="1"/>
        </p:nvSpPr>
        <p:spPr>
          <a:xfrm>
            <a:off x="652978" y="5847954"/>
            <a:ext cx="10210800" cy="26232245"/>
          </a:xfrm>
          <a:custGeom>
            <a:avLst/>
            <a:gdLst>
              <a:gd name="connsiteX0" fmla="*/ 0 w 2895600"/>
              <a:gd name="connsiteY0" fmla="*/ 482610 h 5334000"/>
              <a:gd name="connsiteX1" fmla="*/ 482610 w 2895600"/>
              <a:gd name="connsiteY1" fmla="*/ 0 h 5334000"/>
              <a:gd name="connsiteX2" fmla="*/ 2412990 w 2895600"/>
              <a:gd name="connsiteY2" fmla="*/ 0 h 5334000"/>
              <a:gd name="connsiteX3" fmla="*/ 2895600 w 2895600"/>
              <a:gd name="connsiteY3" fmla="*/ 482610 h 5334000"/>
              <a:gd name="connsiteX4" fmla="*/ 2895600 w 2895600"/>
              <a:gd name="connsiteY4" fmla="*/ 4851390 h 5334000"/>
              <a:gd name="connsiteX5" fmla="*/ 2412990 w 2895600"/>
              <a:gd name="connsiteY5" fmla="*/ 5334000 h 5334000"/>
              <a:gd name="connsiteX6" fmla="*/ 482610 w 2895600"/>
              <a:gd name="connsiteY6" fmla="*/ 5334000 h 5334000"/>
              <a:gd name="connsiteX7" fmla="*/ 0 w 2895600"/>
              <a:gd name="connsiteY7" fmla="*/ 4851390 h 5334000"/>
              <a:gd name="connsiteX8" fmla="*/ 0 w 2895600"/>
              <a:gd name="connsiteY8" fmla="*/ 482610 h 5334000"/>
              <a:gd name="connsiteX0" fmla="*/ 51275 w 2895600"/>
              <a:gd name="connsiteY0" fmla="*/ 243838 h 5334510"/>
              <a:gd name="connsiteX1" fmla="*/ 482610 w 2895600"/>
              <a:gd name="connsiteY1" fmla="*/ 510 h 5334510"/>
              <a:gd name="connsiteX2" fmla="*/ 2412990 w 2895600"/>
              <a:gd name="connsiteY2" fmla="*/ 510 h 5334510"/>
              <a:gd name="connsiteX3" fmla="*/ 2895600 w 2895600"/>
              <a:gd name="connsiteY3" fmla="*/ 483120 h 5334510"/>
              <a:gd name="connsiteX4" fmla="*/ 2895600 w 2895600"/>
              <a:gd name="connsiteY4" fmla="*/ 4851900 h 5334510"/>
              <a:gd name="connsiteX5" fmla="*/ 2412990 w 2895600"/>
              <a:gd name="connsiteY5" fmla="*/ 5334510 h 5334510"/>
              <a:gd name="connsiteX6" fmla="*/ 482610 w 2895600"/>
              <a:gd name="connsiteY6" fmla="*/ 5334510 h 5334510"/>
              <a:gd name="connsiteX7" fmla="*/ 0 w 2895600"/>
              <a:gd name="connsiteY7" fmla="*/ 4851900 h 5334510"/>
              <a:gd name="connsiteX8" fmla="*/ 51275 w 2895600"/>
              <a:gd name="connsiteY8" fmla="*/ 243838 h 5334510"/>
              <a:gd name="connsiteX0" fmla="*/ 51275 w 2895600"/>
              <a:gd name="connsiteY0" fmla="*/ 244503 h 5335175"/>
              <a:gd name="connsiteX1" fmla="*/ 482610 w 2895600"/>
              <a:gd name="connsiteY1" fmla="*/ 1175 h 5335175"/>
              <a:gd name="connsiteX2" fmla="*/ 2412990 w 2895600"/>
              <a:gd name="connsiteY2" fmla="*/ 1175 h 5335175"/>
              <a:gd name="connsiteX3" fmla="*/ 2895600 w 2895600"/>
              <a:gd name="connsiteY3" fmla="*/ 235957 h 5335175"/>
              <a:gd name="connsiteX4" fmla="*/ 2895600 w 2895600"/>
              <a:gd name="connsiteY4" fmla="*/ 4852565 h 5335175"/>
              <a:gd name="connsiteX5" fmla="*/ 2412990 w 2895600"/>
              <a:gd name="connsiteY5" fmla="*/ 5335175 h 5335175"/>
              <a:gd name="connsiteX6" fmla="*/ 482610 w 2895600"/>
              <a:gd name="connsiteY6" fmla="*/ 5335175 h 5335175"/>
              <a:gd name="connsiteX7" fmla="*/ 0 w 2895600"/>
              <a:gd name="connsiteY7" fmla="*/ 4852565 h 5335175"/>
              <a:gd name="connsiteX8" fmla="*/ 51275 w 2895600"/>
              <a:gd name="connsiteY8" fmla="*/ 244503 h 5335175"/>
              <a:gd name="connsiteX0" fmla="*/ 51275 w 2921237"/>
              <a:gd name="connsiteY0" fmla="*/ 244503 h 5340375"/>
              <a:gd name="connsiteX1" fmla="*/ 482610 w 2921237"/>
              <a:gd name="connsiteY1" fmla="*/ 1175 h 5340375"/>
              <a:gd name="connsiteX2" fmla="*/ 2412990 w 2921237"/>
              <a:gd name="connsiteY2" fmla="*/ 1175 h 5340375"/>
              <a:gd name="connsiteX3" fmla="*/ 2895600 w 2921237"/>
              <a:gd name="connsiteY3" fmla="*/ 235957 h 5340375"/>
              <a:gd name="connsiteX4" fmla="*/ 2921237 w 2921237"/>
              <a:gd name="connsiteY4" fmla="*/ 5126030 h 5340375"/>
              <a:gd name="connsiteX5" fmla="*/ 2412990 w 2921237"/>
              <a:gd name="connsiteY5" fmla="*/ 5335175 h 5340375"/>
              <a:gd name="connsiteX6" fmla="*/ 482610 w 2921237"/>
              <a:gd name="connsiteY6" fmla="*/ 5335175 h 5340375"/>
              <a:gd name="connsiteX7" fmla="*/ 0 w 2921237"/>
              <a:gd name="connsiteY7" fmla="*/ 4852565 h 5340375"/>
              <a:gd name="connsiteX8" fmla="*/ 51275 w 2921237"/>
              <a:gd name="connsiteY8" fmla="*/ 244503 h 5340375"/>
              <a:gd name="connsiteX0" fmla="*/ 76912 w 2946874"/>
              <a:gd name="connsiteY0" fmla="*/ 244503 h 5344749"/>
              <a:gd name="connsiteX1" fmla="*/ 508247 w 2946874"/>
              <a:gd name="connsiteY1" fmla="*/ 1175 h 5344749"/>
              <a:gd name="connsiteX2" fmla="*/ 2438627 w 2946874"/>
              <a:gd name="connsiteY2" fmla="*/ 1175 h 5344749"/>
              <a:gd name="connsiteX3" fmla="*/ 2921237 w 2946874"/>
              <a:gd name="connsiteY3" fmla="*/ 235957 h 5344749"/>
              <a:gd name="connsiteX4" fmla="*/ 2946874 w 2946874"/>
              <a:gd name="connsiteY4" fmla="*/ 5126030 h 5344749"/>
              <a:gd name="connsiteX5" fmla="*/ 2438627 w 2946874"/>
              <a:gd name="connsiteY5" fmla="*/ 5335175 h 5344749"/>
              <a:gd name="connsiteX6" fmla="*/ 508247 w 2946874"/>
              <a:gd name="connsiteY6" fmla="*/ 5335175 h 5344749"/>
              <a:gd name="connsiteX7" fmla="*/ 0 w 2946874"/>
              <a:gd name="connsiteY7" fmla="*/ 5143122 h 5344749"/>
              <a:gd name="connsiteX8" fmla="*/ 76912 w 2946874"/>
              <a:gd name="connsiteY8" fmla="*/ 244503 h 5344749"/>
              <a:gd name="connsiteX0" fmla="*/ 76912 w 2946874"/>
              <a:gd name="connsiteY0" fmla="*/ 244503 h 5371531"/>
              <a:gd name="connsiteX1" fmla="*/ 508247 w 2946874"/>
              <a:gd name="connsiteY1" fmla="*/ 1175 h 5371531"/>
              <a:gd name="connsiteX2" fmla="*/ 2438627 w 2946874"/>
              <a:gd name="connsiteY2" fmla="*/ 1175 h 5371531"/>
              <a:gd name="connsiteX3" fmla="*/ 2921237 w 2946874"/>
              <a:gd name="connsiteY3" fmla="*/ 235957 h 5371531"/>
              <a:gd name="connsiteX4" fmla="*/ 2946874 w 2946874"/>
              <a:gd name="connsiteY4" fmla="*/ 5126030 h 5371531"/>
              <a:gd name="connsiteX5" fmla="*/ 2438627 w 2946874"/>
              <a:gd name="connsiteY5" fmla="*/ 5335175 h 5371531"/>
              <a:gd name="connsiteX6" fmla="*/ 362968 w 2946874"/>
              <a:gd name="connsiteY6" fmla="*/ 5369359 h 5371531"/>
              <a:gd name="connsiteX7" fmla="*/ 0 w 2946874"/>
              <a:gd name="connsiteY7" fmla="*/ 5143122 h 5371531"/>
              <a:gd name="connsiteX8" fmla="*/ 76912 w 2946874"/>
              <a:gd name="connsiteY8" fmla="*/ 244503 h 5371531"/>
              <a:gd name="connsiteX0" fmla="*/ 76912 w 2946885"/>
              <a:gd name="connsiteY0" fmla="*/ 244503 h 5371531"/>
              <a:gd name="connsiteX1" fmla="*/ 508247 w 2946885"/>
              <a:gd name="connsiteY1" fmla="*/ 1175 h 5371531"/>
              <a:gd name="connsiteX2" fmla="*/ 2438627 w 2946885"/>
              <a:gd name="connsiteY2" fmla="*/ 1175 h 5371531"/>
              <a:gd name="connsiteX3" fmla="*/ 2921237 w 2946885"/>
              <a:gd name="connsiteY3" fmla="*/ 235957 h 5371531"/>
              <a:gd name="connsiteX4" fmla="*/ 2946874 w 2946885"/>
              <a:gd name="connsiteY4" fmla="*/ 5126030 h 5371531"/>
              <a:gd name="connsiteX5" fmla="*/ 2686455 w 2946885"/>
              <a:gd name="connsiteY5" fmla="*/ 5369358 h 5371531"/>
              <a:gd name="connsiteX6" fmla="*/ 362968 w 2946885"/>
              <a:gd name="connsiteY6" fmla="*/ 5369359 h 5371531"/>
              <a:gd name="connsiteX7" fmla="*/ 0 w 2946885"/>
              <a:gd name="connsiteY7" fmla="*/ 5143122 h 5371531"/>
              <a:gd name="connsiteX8" fmla="*/ 76912 w 2946885"/>
              <a:gd name="connsiteY8" fmla="*/ 244503 h 5371531"/>
              <a:gd name="connsiteX0" fmla="*/ 76912 w 2946885"/>
              <a:gd name="connsiteY0" fmla="*/ 244503 h 5386961"/>
              <a:gd name="connsiteX1" fmla="*/ 508247 w 2946885"/>
              <a:gd name="connsiteY1" fmla="*/ 1175 h 5386961"/>
              <a:gd name="connsiteX2" fmla="*/ 2438627 w 2946885"/>
              <a:gd name="connsiteY2" fmla="*/ 1175 h 5386961"/>
              <a:gd name="connsiteX3" fmla="*/ 2921237 w 2946885"/>
              <a:gd name="connsiteY3" fmla="*/ 235957 h 5386961"/>
              <a:gd name="connsiteX4" fmla="*/ 2946874 w 2946885"/>
              <a:gd name="connsiteY4" fmla="*/ 5126030 h 5386961"/>
              <a:gd name="connsiteX5" fmla="*/ 2686455 w 2946885"/>
              <a:gd name="connsiteY5" fmla="*/ 5369358 h 5386961"/>
              <a:gd name="connsiteX6" fmla="*/ 268965 w 2946885"/>
              <a:gd name="connsiteY6" fmla="*/ 5386451 h 5386961"/>
              <a:gd name="connsiteX7" fmla="*/ 0 w 2946885"/>
              <a:gd name="connsiteY7" fmla="*/ 5143122 h 5386961"/>
              <a:gd name="connsiteX8" fmla="*/ 76912 w 2946885"/>
              <a:gd name="connsiteY8" fmla="*/ 244503 h 5386961"/>
              <a:gd name="connsiteX0" fmla="*/ 76912 w 2946885"/>
              <a:gd name="connsiteY0" fmla="*/ 252018 h 5394476"/>
              <a:gd name="connsiteX1" fmla="*/ 354423 w 2946885"/>
              <a:gd name="connsiteY1" fmla="*/ 144 h 5394476"/>
              <a:gd name="connsiteX2" fmla="*/ 2438627 w 2946885"/>
              <a:gd name="connsiteY2" fmla="*/ 8690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76912 w 2946885"/>
              <a:gd name="connsiteY0" fmla="*/ 252018 h 5394476"/>
              <a:gd name="connsiteX1" fmla="*/ 354423 w 2946885"/>
              <a:gd name="connsiteY1" fmla="*/ 144 h 5394476"/>
              <a:gd name="connsiteX2" fmla="*/ 2652272 w 2946885"/>
              <a:gd name="connsiteY2" fmla="*/ 17236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25637 w 2946885"/>
              <a:gd name="connsiteY0" fmla="*/ 260431 h 5394344"/>
              <a:gd name="connsiteX1" fmla="*/ 354423 w 2946885"/>
              <a:gd name="connsiteY1" fmla="*/ 12 h 5394344"/>
              <a:gd name="connsiteX2" fmla="*/ 2652272 w 2946885"/>
              <a:gd name="connsiteY2" fmla="*/ 17104 h 5394344"/>
              <a:gd name="connsiteX3" fmla="*/ 2921237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431 h 5394344"/>
              <a:gd name="connsiteX1" fmla="*/ 354423 w 2946885"/>
              <a:gd name="connsiteY1" fmla="*/ 12 h 5394344"/>
              <a:gd name="connsiteX2" fmla="*/ 2652272 w 2946885"/>
              <a:gd name="connsiteY2" fmla="*/ 17104 h 5394344"/>
              <a:gd name="connsiteX3" fmla="*/ 2946875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929 h 5394842"/>
              <a:gd name="connsiteX1" fmla="*/ 354423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25637 w 2946885"/>
              <a:gd name="connsiteY0" fmla="*/ 260929 h 5394842"/>
              <a:gd name="connsiteX1" fmla="*/ 277511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0 w 2955432"/>
              <a:gd name="connsiteY0" fmla="*/ 260929 h 5394842"/>
              <a:gd name="connsiteX1" fmla="*/ 286058 w 2955432"/>
              <a:gd name="connsiteY1" fmla="*/ 510 h 5394842"/>
              <a:gd name="connsiteX2" fmla="*/ 2686457 w 2955432"/>
              <a:gd name="connsiteY2" fmla="*/ 510 h 5394842"/>
              <a:gd name="connsiteX3" fmla="*/ 2955422 w 2955432"/>
              <a:gd name="connsiteY3" fmla="*/ 243838 h 5394842"/>
              <a:gd name="connsiteX4" fmla="*/ 2955421 w 2955432"/>
              <a:gd name="connsiteY4" fmla="*/ 5133911 h 5394842"/>
              <a:gd name="connsiteX5" fmla="*/ 2695002 w 2955432"/>
              <a:gd name="connsiteY5" fmla="*/ 5377239 h 5394842"/>
              <a:gd name="connsiteX6" fmla="*/ 277512 w 2955432"/>
              <a:gd name="connsiteY6" fmla="*/ 5394332 h 5394842"/>
              <a:gd name="connsiteX7" fmla="*/ 8547 w 2955432"/>
              <a:gd name="connsiteY7" fmla="*/ 5151003 h 5394842"/>
              <a:gd name="connsiteX8" fmla="*/ 0 w 2955432"/>
              <a:gd name="connsiteY8" fmla="*/ 260929 h 5394842"/>
              <a:gd name="connsiteX0" fmla="*/ 144 w 2955576"/>
              <a:gd name="connsiteY0" fmla="*/ 260929 h 5394842"/>
              <a:gd name="connsiteX1" fmla="*/ 252019 w 2955576"/>
              <a:gd name="connsiteY1" fmla="*/ 510 h 5394842"/>
              <a:gd name="connsiteX2" fmla="*/ 2686601 w 2955576"/>
              <a:gd name="connsiteY2" fmla="*/ 510 h 5394842"/>
              <a:gd name="connsiteX3" fmla="*/ 2955566 w 2955576"/>
              <a:gd name="connsiteY3" fmla="*/ 243838 h 5394842"/>
              <a:gd name="connsiteX4" fmla="*/ 2955565 w 2955576"/>
              <a:gd name="connsiteY4" fmla="*/ 5133911 h 5394842"/>
              <a:gd name="connsiteX5" fmla="*/ 2695146 w 2955576"/>
              <a:gd name="connsiteY5" fmla="*/ 5377239 h 5394842"/>
              <a:gd name="connsiteX6" fmla="*/ 277656 w 2955576"/>
              <a:gd name="connsiteY6" fmla="*/ 5394332 h 5394842"/>
              <a:gd name="connsiteX7" fmla="*/ 8691 w 2955576"/>
              <a:gd name="connsiteY7" fmla="*/ 5151003 h 5394842"/>
              <a:gd name="connsiteX8" fmla="*/ 144 w 2955576"/>
              <a:gd name="connsiteY8" fmla="*/ 260929 h 5394842"/>
              <a:gd name="connsiteX0" fmla="*/ 144 w 2955576"/>
              <a:gd name="connsiteY0" fmla="*/ 228408 h 5396504"/>
              <a:gd name="connsiteX1" fmla="*/ 252019 w 2955576"/>
              <a:gd name="connsiteY1" fmla="*/ 2172 h 5396504"/>
              <a:gd name="connsiteX2" fmla="*/ 2686601 w 2955576"/>
              <a:gd name="connsiteY2" fmla="*/ 2172 h 5396504"/>
              <a:gd name="connsiteX3" fmla="*/ 2955566 w 2955576"/>
              <a:gd name="connsiteY3" fmla="*/ 245500 h 5396504"/>
              <a:gd name="connsiteX4" fmla="*/ 2955565 w 2955576"/>
              <a:gd name="connsiteY4" fmla="*/ 5135573 h 5396504"/>
              <a:gd name="connsiteX5" fmla="*/ 2695146 w 2955576"/>
              <a:gd name="connsiteY5" fmla="*/ 5378901 h 5396504"/>
              <a:gd name="connsiteX6" fmla="*/ 277656 w 2955576"/>
              <a:gd name="connsiteY6" fmla="*/ 5395994 h 5396504"/>
              <a:gd name="connsiteX7" fmla="*/ 8691 w 2955576"/>
              <a:gd name="connsiteY7" fmla="*/ 5152665 h 5396504"/>
              <a:gd name="connsiteX8" fmla="*/ 144 w 2955576"/>
              <a:gd name="connsiteY8" fmla="*/ 228408 h 5396504"/>
              <a:gd name="connsiteX0" fmla="*/ 11 w 2963989"/>
              <a:gd name="connsiteY0" fmla="*/ 260930 h 5394843"/>
              <a:gd name="connsiteX1" fmla="*/ 260432 w 2963989"/>
              <a:gd name="connsiteY1" fmla="*/ 511 h 5394843"/>
              <a:gd name="connsiteX2" fmla="*/ 2695014 w 2963989"/>
              <a:gd name="connsiteY2" fmla="*/ 511 h 5394843"/>
              <a:gd name="connsiteX3" fmla="*/ 2963979 w 2963989"/>
              <a:gd name="connsiteY3" fmla="*/ 243839 h 5394843"/>
              <a:gd name="connsiteX4" fmla="*/ 2963978 w 2963989"/>
              <a:gd name="connsiteY4" fmla="*/ 5133912 h 5394843"/>
              <a:gd name="connsiteX5" fmla="*/ 2703559 w 2963989"/>
              <a:gd name="connsiteY5" fmla="*/ 5377240 h 5394843"/>
              <a:gd name="connsiteX6" fmla="*/ 286069 w 2963989"/>
              <a:gd name="connsiteY6" fmla="*/ 5394333 h 5394843"/>
              <a:gd name="connsiteX7" fmla="*/ 17104 w 2963989"/>
              <a:gd name="connsiteY7" fmla="*/ 5151004 h 5394843"/>
              <a:gd name="connsiteX8" fmla="*/ 11 w 2963989"/>
              <a:gd name="connsiteY8" fmla="*/ 260930 h 5394843"/>
              <a:gd name="connsiteX0" fmla="*/ 144 w 2964122"/>
              <a:gd name="connsiteY0" fmla="*/ 260930 h 5394843"/>
              <a:gd name="connsiteX1" fmla="*/ 252019 w 2964122"/>
              <a:gd name="connsiteY1" fmla="*/ 511 h 5394843"/>
              <a:gd name="connsiteX2" fmla="*/ 2695147 w 2964122"/>
              <a:gd name="connsiteY2" fmla="*/ 511 h 5394843"/>
              <a:gd name="connsiteX3" fmla="*/ 2964112 w 2964122"/>
              <a:gd name="connsiteY3" fmla="*/ 243839 h 5394843"/>
              <a:gd name="connsiteX4" fmla="*/ 2964111 w 2964122"/>
              <a:gd name="connsiteY4" fmla="*/ 5133912 h 5394843"/>
              <a:gd name="connsiteX5" fmla="*/ 2703692 w 2964122"/>
              <a:gd name="connsiteY5" fmla="*/ 5377240 h 5394843"/>
              <a:gd name="connsiteX6" fmla="*/ 286202 w 2964122"/>
              <a:gd name="connsiteY6" fmla="*/ 5394333 h 5394843"/>
              <a:gd name="connsiteX7" fmla="*/ 17237 w 2964122"/>
              <a:gd name="connsiteY7" fmla="*/ 5151004 h 5394843"/>
              <a:gd name="connsiteX8" fmla="*/ 144 w 2964122"/>
              <a:gd name="connsiteY8" fmla="*/ 260930 h 539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4122" h="5394843">
                <a:moveTo>
                  <a:pt x="144" y="260930"/>
                </a:moveTo>
                <a:cubicBezTo>
                  <a:pt x="144" y="-5608"/>
                  <a:pt x="-14519" y="511"/>
                  <a:pt x="252019" y="511"/>
                </a:cubicBezTo>
                <a:lnTo>
                  <a:pt x="2695147" y="511"/>
                </a:lnTo>
                <a:cubicBezTo>
                  <a:pt x="2961685" y="511"/>
                  <a:pt x="2964112" y="-22699"/>
                  <a:pt x="2964112" y="243839"/>
                </a:cubicBezTo>
                <a:cubicBezTo>
                  <a:pt x="2964112" y="1873863"/>
                  <a:pt x="2964111" y="3503888"/>
                  <a:pt x="2964111" y="5133912"/>
                </a:cubicBezTo>
                <a:cubicBezTo>
                  <a:pt x="2964111" y="5400450"/>
                  <a:pt x="2970230" y="5377240"/>
                  <a:pt x="2703692" y="5377240"/>
                </a:cubicBezTo>
                <a:lnTo>
                  <a:pt x="286202" y="5394333"/>
                </a:lnTo>
                <a:cubicBezTo>
                  <a:pt x="19664" y="5394333"/>
                  <a:pt x="17237" y="5417542"/>
                  <a:pt x="17237" y="5151004"/>
                </a:cubicBezTo>
                <a:cubicBezTo>
                  <a:pt x="17237" y="3694744"/>
                  <a:pt x="144" y="1717190"/>
                  <a:pt x="144" y="260930"/>
                </a:cubicBezTo>
                <a:close/>
              </a:path>
            </a:pathLst>
          </a:custGeom>
          <a:solidFill>
            <a:srgbClr val="EAEAF2"/>
          </a:solidFill>
          <a:ln w="6350">
            <a:solidFill>
              <a:srgbClr val="6D6B95"/>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4" name="Text Placeholder 23"/>
          <p:cNvSpPr txBox="1">
            <a:spLocks/>
          </p:cNvSpPr>
          <p:nvPr userDrawn="1"/>
        </p:nvSpPr>
        <p:spPr>
          <a:xfrm>
            <a:off x="6124074" y="1600200"/>
            <a:ext cx="31061526" cy="1371600"/>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6600" kern="1200" baseline="0">
                <a:solidFill>
                  <a:schemeClr val="bg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sz="5200" dirty="0" smtClean="0"/>
              <a:t>Susan Abrams RN-BC,</a:t>
            </a:r>
            <a:r>
              <a:rPr lang="en-US" sz="5200" baseline="0" dirty="0" smtClean="0"/>
              <a:t> BA</a:t>
            </a:r>
            <a:r>
              <a:rPr lang="en-US" sz="5200" dirty="0" smtClean="0"/>
              <a:t> </a:t>
            </a:r>
            <a:r>
              <a:rPr lang="en-US" sz="5200" dirty="0" smtClean="0">
                <a:sym typeface="Symbol" panose="05050102010706020507" pitchFamily="18" charset="2"/>
              </a:rPr>
              <a:t></a:t>
            </a:r>
            <a:r>
              <a:rPr lang="en-US" sz="5200" dirty="0" smtClean="0"/>
              <a:t> Carson Del Greco</a:t>
            </a:r>
            <a:r>
              <a:rPr lang="en-US" sz="5200" baseline="0" dirty="0" smtClean="0"/>
              <a:t> </a:t>
            </a:r>
            <a:r>
              <a:rPr lang="en-US" sz="5200" dirty="0" smtClean="0">
                <a:sym typeface="Symbol" panose="05050102010706020507" pitchFamily="18" charset="2"/>
              </a:rPr>
              <a:t></a:t>
            </a:r>
            <a:r>
              <a:rPr lang="en-US" sz="5200" dirty="0" smtClean="0"/>
              <a:t> Julie Gaspar RN, PCCN </a:t>
            </a:r>
            <a:r>
              <a:rPr lang="en-US" sz="5200" dirty="0" smtClean="0">
                <a:sym typeface="Symbol" panose="05050102010706020507" pitchFamily="18" charset="2"/>
              </a:rPr>
              <a:t> </a:t>
            </a:r>
            <a:r>
              <a:rPr lang="en-US" sz="5200" dirty="0" smtClean="0"/>
              <a:t>Danielle Park</a:t>
            </a:r>
            <a:r>
              <a:rPr lang="en-US" sz="5200" baseline="0" dirty="0" smtClean="0"/>
              <a:t> RN, BSN, CCRN </a:t>
            </a:r>
            <a:r>
              <a:rPr lang="en-US" sz="5200" dirty="0" smtClean="0"/>
              <a:t>Summer Gupta RN, MSN </a:t>
            </a:r>
            <a:r>
              <a:rPr lang="en-US" sz="5200" dirty="0" smtClean="0">
                <a:sym typeface="Symbol" panose="05050102010706020507" pitchFamily="18" charset="2"/>
              </a:rPr>
              <a:t> </a:t>
            </a:r>
            <a:r>
              <a:rPr lang="en-US" sz="5200" dirty="0" smtClean="0"/>
              <a:t>Lisa Harrison RN, BSN </a:t>
            </a:r>
            <a:r>
              <a:rPr lang="en-US" sz="5200" dirty="0" smtClean="0">
                <a:sym typeface="Symbol" panose="05050102010706020507" pitchFamily="18" charset="2"/>
              </a:rPr>
              <a:t> </a:t>
            </a:r>
            <a:r>
              <a:rPr lang="en-US" sz="5200" dirty="0" smtClean="0"/>
              <a:t>Mary Lawanson-Nichols RN, MSN, NP, CNS,</a:t>
            </a:r>
            <a:r>
              <a:rPr lang="en-US" sz="5200" baseline="0" dirty="0" smtClean="0"/>
              <a:t> CCRN</a:t>
            </a:r>
            <a:r>
              <a:rPr lang="en-US" sz="5200" dirty="0" smtClean="0"/>
              <a:t> Trudy Rhodes RN </a:t>
            </a:r>
            <a:r>
              <a:rPr lang="en-US" sz="5200" dirty="0" smtClean="0">
                <a:sym typeface="Symbol" panose="05050102010706020507" pitchFamily="18" charset="2"/>
              </a:rPr>
              <a:t> </a:t>
            </a:r>
            <a:r>
              <a:rPr lang="en-US" sz="5200" dirty="0" smtClean="0"/>
              <a:t>Mackenzie Roesti RN MSN,</a:t>
            </a:r>
            <a:r>
              <a:rPr lang="en-US" sz="5200" baseline="0" dirty="0" smtClean="0"/>
              <a:t> CCRN</a:t>
            </a:r>
            <a:r>
              <a:rPr lang="en-US" sz="5200" dirty="0" smtClean="0"/>
              <a:t> </a:t>
            </a:r>
            <a:r>
              <a:rPr lang="en-US" sz="5200" dirty="0" smtClean="0">
                <a:sym typeface="Symbol" panose="05050102010706020507" pitchFamily="18" charset="2"/>
              </a:rPr>
              <a:t> </a:t>
            </a:r>
            <a:r>
              <a:rPr lang="en-US" sz="5200" dirty="0" smtClean="0"/>
              <a:t>Patty Sheehan</a:t>
            </a:r>
            <a:r>
              <a:rPr lang="en-US" sz="5200" baseline="0" dirty="0" smtClean="0"/>
              <a:t> MN, CNS, RN, CCRN-K </a:t>
            </a:r>
            <a:r>
              <a:rPr lang="en-US" sz="5200" dirty="0" smtClean="0">
                <a:sym typeface="Symbol" panose="05050102010706020507" pitchFamily="18" charset="2"/>
              </a:rPr>
              <a:t>  </a:t>
            </a:r>
            <a:r>
              <a:rPr lang="en-US" sz="5200" baseline="0" dirty="0" smtClean="0"/>
              <a:t>Kimberly Ternavan RN, MS/MBA, NE-BC</a:t>
            </a:r>
            <a:endParaRPr lang="en-US" sz="5200" dirty="0"/>
          </a:p>
        </p:txBody>
      </p:sp>
      <p:sp>
        <p:nvSpPr>
          <p:cNvPr id="27" name="Text Placeholder 27"/>
          <p:cNvSpPr txBox="1">
            <a:spLocks/>
          </p:cNvSpPr>
          <p:nvPr userDrawn="1"/>
        </p:nvSpPr>
        <p:spPr>
          <a:xfrm>
            <a:off x="6705600" y="4495800"/>
            <a:ext cx="30480000" cy="1371600"/>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6000" kern="1200" baseline="0">
                <a:solidFill>
                  <a:schemeClr val="bg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sz="5000" dirty="0" smtClean="0"/>
              <a:t>UCLA Health, Ronald Reagan Medical Center/Santa Monica Hospital</a:t>
            </a:r>
            <a:endParaRPr lang="en-US" sz="5000" dirty="0"/>
          </a:p>
        </p:txBody>
      </p:sp>
      <p:sp>
        <p:nvSpPr>
          <p:cNvPr id="29" name="Rounded Rectangle 4"/>
          <p:cNvSpPr/>
          <p:nvPr userDrawn="1"/>
        </p:nvSpPr>
        <p:spPr>
          <a:xfrm>
            <a:off x="32802044" y="5838628"/>
            <a:ext cx="10210800" cy="26146486"/>
          </a:xfrm>
          <a:custGeom>
            <a:avLst/>
            <a:gdLst>
              <a:gd name="connsiteX0" fmla="*/ 0 w 2895600"/>
              <a:gd name="connsiteY0" fmla="*/ 482610 h 5334000"/>
              <a:gd name="connsiteX1" fmla="*/ 482610 w 2895600"/>
              <a:gd name="connsiteY1" fmla="*/ 0 h 5334000"/>
              <a:gd name="connsiteX2" fmla="*/ 2412990 w 2895600"/>
              <a:gd name="connsiteY2" fmla="*/ 0 h 5334000"/>
              <a:gd name="connsiteX3" fmla="*/ 2895600 w 2895600"/>
              <a:gd name="connsiteY3" fmla="*/ 482610 h 5334000"/>
              <a:gd name="connsiteX4" fmla="*/ 2895600 w 2895600"/>
              <a:gd name="connsiteY4" fmla="*/ 4851390 h 5334000"/>
              <a:gd name="connsiteX5" fmla="*/ 2412990 w 2895600"/>
              <a:gd name="connsiteY5" fmla="*/ 5334000 h 5334000"/>
              <a:gd name="connsiteX6" fmla="*/ 482610 w 2895600"/>
              <a:gd name="connsiteY6" fmla="*/ 5334000 h 5334000"/>
              <a:gd name="connsiteX7" fmla="*/ 0 w 2895600"/>
              <a:gd name="connsiteY7" fmla="*/ 4851390 h 5334000"/>
              <a:gd name="connsiteX8" fmla="*/ 0 w 2895600"/>
              <a:gd name="connsiteY8" fmla="*/ 482610 h 5334000"/>
              <a:gd name="connsiteX0" fmla="*/ 51275 w 2895600"/>
              <a:gd name="connsiteY0" fmla="*/ 243838 h 5334510"/>
              <a:gd name="connsiteX1" fmla="*/ 482610 w 2895600"/>
              <a:gd name="connsiteY1" fmla="*/ 510 h 5334510"/>
              <a:gd name="connsiteX2" fmla="*/ 2412990 w 2895600"/>
              <a:gd name="connsiteY2" fmla="*/ 510 h 5334510"/>
              <a:gd name="connsiteX3" fmla="*/ 2895600 w 2895600"/>
              <a:gd name="connsiteY3" fmla="*/ 483120 h 5334510"/>
              <a:gd name="connsiteX4" fmla="*/ 2895600 w 2895600"/>
              <a:gd name="connsiteY4" fmla="*/ 4851900 h 5334510"/>
              <a:gd name="connsiteX5" fmla="*/ 2412990 w 2895600"/>
              <a:gd name="connsiteY5" fmla="*/ 5334510 h 5334510"/>
              <a:gd name="connsiteX6" fmla="*/ 482610 w 2895600"/>
              <a:gd name="connsiteY6" fmla="*/ 5334510 h 5334510"/>
              <a:gd name="connsiteX7" fmla="*/ 0 w 2895600"/>
              <a:gd name="connsiteY7" fmla="*/ 4851900 h 5334510"/>
              <a:gd name="connsiteX8" fmla="*/ 51275 w 2895600"/>
              <a:gd name="connsiteY8" fmla="*/ 243838 h 5334510"/>
              <a:gd name="connsiteX0" fmla="*/ 51275 w 2895600"/>
              <a:gd name="connsiteY0" fmla="*/ 244503 h 5335175"/>
              <a:gd name="connsiteX1" fmla="*/ 482610 w 2895600"/>
              <a:gd name="connsiteY1" fmla="*/ 1175 h 5335175"/>
              <a:gd name="connsiteX2" fmla="*/ 2412990 w 2895600"/>
              <a:gd name="connsiteY2" fmla="*/ 1175 h 5335175"/>
              <a:gd name="connsiteX3" fmla="*/ 2895600 w 2895600"/>
              <a:gd name="connsiteY3" fmla="*/ 235957 h 5335175"/>
              <a:gd name="connsiteX4" fmla="*/ 2895600 w 2895600"/>
              <a:gd name="connsiteY4" fmla="*/ 4852565 h 5335175"/>
              <a:gd name="connsiteX5" fmla="*/ 2412990 w 2895600"/>
              <a:gd name="connsiteY5" fmla="*/ 5335175 h 5335175"/>
              <a:gd name="connsiteX6" fmla="*/ 482610 w 2895600"/>
              <a:gd name="connsiteY6" fmla="*/ 5335175 h 5335175"/>
              <a:gd name="connsiteX7" fmla="*/ 0 w 2895600"/>
              <a:gd name="connsiteY7" fmla="*/ 4852565 h 5335175"/>
              <a:gd name="connsiteX8" fmla="*/ 51275 w 2895600"/>
              <a:gd name="connsiteY8" fmla="*/ 244503 h 5335175"/>
              <a:gd name="connsiteX0" fmla="*/ 51275 w 2921237"/>
              <a:gd name="connsiteY0" fmla="*/ 244503 h 5340375"/>
              <a:gd name="connsiteX1" fmla="*/ 482610 w 2921237"/>
              <a:gd name="connsiteY1" fmla="*/ 1175 h 5340375"/>
              <a:gd name="connsiteX2" fmla="*/ 2412990 w 2921237"/>
              <a:gd name="connsiteY2" fmla="*/ 1175 h 5340375"/>
              <a:gd name="connsiteX3" fmla="*/ 2895600 w 2921237"/>
              <a:gd name="connsiteY3" fmla="*/ 235957 h 5340375"/>
              <a:gd name="connsiteX4" fmla="*/ 2921237 w 2921237"/>
              <a:gd name="connsiteY4" fmla="*/ 5126030 h 5340375"/>
              <a:gd name="connsiteX5" fmla="*/ 2412990 w 2921237"/>
              <a:gd name="connsiteY5" fmla="*/ 5335175 h 5340375"/>
              <a:gd name="connsiteX6" fmla="*/ 482610 w 2921237"/>
              <a:gd name="connsiteY6" fmla="*/ 5335175 h 5340375"/>
              <a:gd name="connsiteX7" fmla="*/ 0 w 2921237"/>
              <a:gd name="connsiteY7" fmla="*/ 4852565 h 5340375"/>
              <a:gd name="connsiteX8" fmla="*/ 51275 w 2921237"/>
              <a:gd name="connsiteY8" fmla="*/ 244503 h 5340375"/>
              <a:gd name="connsiteX0" fmla="*/ 76912 w 2946874"/>
              <a:gd name="connsiteY0" fmla="*/ 244503 h 5344749"/>
              <a:gd name="connsiteX1" fmla="*/ 508247 w 2946874"/>
              <a:gd name="connsiteY1" fmla="*/ 1175 h 5344749"/>
              <a:gd name="connsiteX2" fmla="*/ 2438627 w 2946874"/>
              <a:gd name="connsiteY2" fmla="*/ 1175 h 5344749"/>
              <a:gd name="connsiteX3" fmla="*/ 2921237 w 2946874"/>
              <a:gd name="connsiteY3" fmla="*/ 235957 h 5344749"/>
              <a:gd name="connsiteX4" fmla="*/ 2946874 w 2946874"/>
              <a:gd name="connsiteY4" fmla="*/ 5126030 h 5344749"/>
              <a:gd name="connsiteX5" fmla="*/ 2438627 w 2946874"/>
              <a:gd name="connsiteY5" fmla="*/ 5335175 h 5344749"/>
              <a:gd name="connsiteX6" fmla="*/ 508247 w 2946874"/>
              <a:gd name="connsiteY6" fmla="*/ 5335175 h 5344749"/>
              <a:gd name="connsiteX7" fmla="*/ 0 w 2946874"/>
              <a:gd name="connsiteY7" fmla="*/ 5143122 h 5344749"/>
              <a:gd name="connsiteX8" fmla="*/ 76912 w 2946874"/>
              <a:gd name="connsiteY8" fmla="*/ 244503 h 5344749"/>
              <a:gd name="connsiteX0" fmla="*/ 76912 w 2946874"/>
              <a:gd name="connsiteY0" fmla="*/ 244503 h 5371531"/>
              <a:gd name="connsiteX1" fmla="*/ 508247 w 2946874"/>
              <a:gd name="connsiteY1" fmla="*/ 1175 h 5371531"/>
              <a:gd name="connsiteX2" fmla="*/ 2438627 w 2946874"/>
              <a:gd name="connsiteY2" fmla="*/ 1175 h 5371531"/>
              <a:gd name="connsiteX3" fmla="*/ 2921237 w 2946874"/>
              <a:gd name="connsiteY3" fmla="*/ 235957 h 5371531"/>
              <a:gd name="connsiteX4" fmla="*/ 2946874 w 2946874"/>
              <a:gd name="connsiteY4" fmla="*/ 5126030 h 5371531"/>
              <a:gd name="connsiteX5" fmla="*/ 2438627 w 2946874"/>
              <a:gd name="connsiteY5" fmla="*/ 5335175 h 5371531"/>
              <a:gd name="connsiteX6" fmla="*/ 362968 w 2946874"/>
              <a:gd name="connsiteY6" fmla="*/ 5369359 h 5371531"/>
              <a:gd name="connsiteX7" fmla="*/ 0 w 2946874"/>
              <a:gd name="connsiteY7" fmla="*/ 5143122 h 5371531"/>
              <a:gd name="connsiteX8" fmla="*/ 76912 w 2946874"/>
              <a:gd name="connsiteY8" fmla="*/ 244503 h 5371531"/>
              <a:gd name="connsiteX0" fmla="*/ 76912 w 2946885"/>
              <a:gd name="connsiteY0" fmla="*/ 244503 h 5371531"/>
              <a:gd name="connsiteX1" fmla="*/ 508247 w 2946885"/>
              <a:gd name="connsiteY1" fmla="*/ 1175 h 5371531"/>
              <a:gd name="connsiteX2" fmla="*/ 2438627 w 2946885"/>
              <a:gd name="connsiteY2" fmla="*/ 1175 h 5371531"/>
              <a:gd name="connsiteX3" fmla="*/ 2921237 w 2946885"/>
              <a:gd name="connsiteY3" fmla="*/ 235957 h 5371531"/>
              <a:gd name="connsiteX4" fmla="*/ 2946874 w 2946885"/>
              <a:gd name="connsiteY4" fmla="*/ 5126030 h 5371531"/>
              <a:gd name="connsiteX5" fmla="*/ 2686455 w 2946885"/>
              <a:gd name="connsiteY5" fmla="*/ 5369358 h 5371531"/>
              <a:gd name="connsiteX6" fmla="*/ 362968 w 2946885"/>
              <a:gd name="connsiteY6" fmla="*/ 5369359 h 5371531"/>
              <a:gd name="connsiteX7" fmla="*/ 0 w 2946885"/>
              <a:gd name="connsiteY7" fmla="*/ 5143122 h 5371531"/>
              <a:gd name="connsiteX8" fmla="*/ 76912 w 2946885"/>
              <a:gd name="connsiteY8" fmla="*/ 244503 h 5371531"/>
              <a:gd name="connsiteX0" fmla="*/ 76912 w 2946885"/>
              <a:gd name="connsiteY0" fmla="*/ 244503 h 5386961"/>
              <a:gd name="connsiteX1" fmla="*/ 508247 w 2946885"/>
              <a:gd name="connsiteY1" fmla="*/ 1175 h 5386961"/>
              <a:gd name="connsiteX2" fmla="*/ 2438627 w 2946885"/>
              <a:gd name="connsiteY2" fmla="*/ 1175 h 5386961"/>
              <a:gd name="connsiteX3" fmla="*/ 2921237 w 2946885"/>
              <a:gd name="connsiteY3" fmla="*/ 235957 h 5386961"/>
              <a:gd name="connsiteX4" fmla="*/ 2946874 w 2946885"/>
              <a:gd name="connsiteY4" fmla="*/ 5126030 h 5386961"/>
              <a:gd name="connsiteX5" fmla="*/ 2686455 w 2946885"/>
              <a:gd name="connsiteY5" fmla="*/ 5369358 h 5386961"/>
              <a:gd name="connsiteX6" fmla="*/ 268965 w 2946885"/>
              <a:gd name="connsiteY6" fmla="*/ 5386451 h 5386961"/>
              <a:gd name="connsiteX7" fmla="*/ 0 w 2946885"/>
              <a:gd name="connsiteY7" fmla="*/ 5143122 h 5386961"/>
              <a:gd name="connsiteX8" fmla="*/ 76912 w 2946885"/>
              <a:gd name="connsiteY8" fmla="*/ 244503 h 5386961"/>
              <a:gd name="connsiteX0" fmla="*/ 76912 w 2946885"/>
              <a:gd name="connsiteY0" fmla="*/ 252018 h 5394476"/>
              <a:gd name="connsiteX1" fmla="*/ 354423 w 2946885"/>
              <a:gd name="connsiteY1" fmla="*/ 144 h 5394476"/>
              <a:gd name="connsiteX2" fmla="*/ 2438627 w 2946885"/>
              <a:gd name="connsiteY2" fmla="*/ 8690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76912 w 2946885"/>
              <a:gd name="connsiteY0" fmla="*/ 252018 h 5394476"/>
              <a:gd name="connsiteX1" fmla="*/ 354423 w 2946885"/>
              <a:gd name="connsiteY1" fmla="*/ 144 h 5394476"/>
              <a:gd name="connsiteX2" fmla="*/ 2652272 w 2946885"/>
              <a:gd name="connsiteY2" fmla="*/ 17236 h 5394476"/>
              <a:gd name="connsiteX3" fmla="*/ 2921237 w 2946885"/>
              <a:gd name="connsiteY3" fmla="*/ 243472 h 5394476"/>
              <a:gd name="connsiteX4" fmla="*/ 2946874 w 2946885"/>
              <a:gd name="connsiteY4" fmla="*/ 5133545 h 5394476"/>
              <a:gd name="connsiteX5" fmla="*/ 2686455 w 2946885"/>
              <a:gd name="connsiteY5" fmla="*/ 5376873 h 5394476"/>
              <a:gd name="connsiteX6" fmla="*/ 268965 w 2946885"/>
              <a:gd name="connsiteY6" fmla="*/ 5393966 h 5394476"/>
              <a:gd name="connsiteX7" fmla="*/ 0 w 2946885"/>
              <a:gd name="connsiteY7" fmla="*/ 5150637 h 5394476"/>
              <a:gd name="connsiteX8" fmla="*/ 76912 w 2946885"/>
              <a:gd name="connsiteY8" fmla="*/ 252018 h 5394476"/>
              <a:gd name="connsiteX0" fmla="*/ 25637 w 2946885"/>
              <a:gd name="connsiteY0" fmla="*/ 260431 h 5394344"/>
              <a:gd name="connsiteX1" fmla="*/ 354423 w 2946885"/>
              <a:gd name="connsiteY1" fmla="*/ 12 h 5394344"/>
              <a:gd name="connsiteX2" fmla="*/ 2652272 w 2946885"/>
              <a:gd name="connsiteY2" fmla="*/ 17104 h 5394344"/>
              <a:gd name="connsiteX3" fmla="*/ 2921237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431 h 5394344"/>
              <a:gd name="connsiteX1" fmla="*/ 354423 w 2946885"/>
              <a:gd name="connsiteY1" fmla="*/ 12 h 5394344"/>
              <a:gd name="connsiteX2" fmla="*/ 2652272 w 2946885"/>
              <a:gd name="connsiteY2" fmla="*/ 17104 h 5394344"/>
              <a:gd name="connsiteX3" fmla="*/ 2946875 w 2946885"/>
              <a:gd name="connsiteY3" fmla="*/ 243340 h 5394344"/>
              <a:gd name="connsiteX4" fmla="*/ 2946874 w 2946885"/>
              <a:gd name="connsiteY4" fmla="*/ 5133413 h 5394344"/>
              <a:gd name="connsiteX5" fmla="*/ 2686455 w 2946885"/>
              <a:gd name="connsiteY5" fmla="*/ 5376741 h 5394344"/>
              <a:gd name="connsiteX6" fmla="*/ 268965 w 2946885"/>
              <a:gd name="connsiteY6" fmla="*/ 5393834 h 5394344"/>
              <a:gd name="connsiteX7" fmla="*/ 0 w 2946885"/>
              <a:gd name="connsiteY7" fmla="*/ 5150505 h 5394344"/>
              <a:gd name="connsiteX8" fmla="*/ 25637 w 2946885"/>
              <a:gd name="connsiteY8" fmla="*/ 260431 h 5394344"/>
              <a:gd name="connsiteX0" fmla="*/ 25637 w 2946885"/>
              <a:gd name="connsiteY0" fmla="*/ 260929 h 5394842"/>
              <a:gd name="connsiteX1" fmla="*/ 354423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25637 w 2946885"/>
              <a:gd name="connsiteY0" fmla="*/ 260929 h 5394842"/>
              <a:gd name="connsiteX1" fmla="*/ 277511 w 2946885"/>
              <a:gd name="connsiteY1" fmla="*/ 510 h 5394842"/>
              <a:gd name="connsiteX2" fmla="*/ 2677910 w 2946885"/>
              <a:gd name="connsiteY2" fmla="*/ 510 h 5394842"/>
              <a:gd name="connsiteX3" fmla="*/ 2946875 w 2946885"/>
              <a:gd name="connsiteY3" fmla="*/ 243838 h 5394842"/>
              <a:gd name="connsiteX4" fmla="*/ 2946874 w 2946885"/>
              <a:gd name="connsiteY4" fmla="*/ 5133911 h 5394842"/>
              <a:gd name="connsiteX5" fmla="*/ 2686455 w 2946885"/>
              <a:gd name="connsiteY5" fmla="*/ 5377239 h 5394842"/>
              <a:gd name="connsiteX6" fmla="*/ 268965 w 2946885"/>
              <a:gd name="connsiteY6" fmla="*/ 5394332 h 5394842"/>
              <a:gd name="connsiteX7" fmla="*/ 0 w 2946885"/>
              <a:gd name="connsiteY7" fmla="*/ 5151003 h 5394842"/>
              <a:gd name="connsiteX8" fmla="*/ 25637 w 2946885"/>
              <a:gd name="connsiteY8" fmla="*/ 260929 h 5394842"/>
              <a:gd name="connsiteX0" fmla="*/ 0 w 2955432"/>
              <a:gd name="connsiteY0" fmla="*/ 260929 h 5394842"/>
              <a:gd name="connsiteX1" fmla="*/ 286058 w 2955432"/>
              <a:gd name="connsiteY1" fmla="*/ 510 h 5394842"/>
              <a:gd name="connsiteX2" fmla="*/ 2686457 w 2955432"/>
              <a:gd name="connsiteY2" fmla="*/ 510 h 5394842"/>
              <a:gd name="connsiteX3" fmla="*/ 2955422 w 2955432"/>
              <a:gd name="connsiteY3" fmla="*/ 243838 h 5394842"/>
              <a:gd name="connsiteX4" fmla="*/ 2955421 w 2955432"/>
              <a:gd name="connsiteY4" fmla="*/ 5133911 h 5394842"/>
              <a:gd name="connsiteX5" fmla="*/ 2695002 w 2955432"/>
              <a:gd name="connsiteY5" fmla="*/ 5377239 h 5394842"/>
              <a:gd name="connsiteX6" fmla="*/ 277512 w 2955432"/>
              <a:gd name="connsiteY6" fmla="*/ 5394332 h 5394842"/>
              <a:gd name="connsiteX7" fmla="*/ 8547 w 2955432"/>
              <a:gd name="connsiteY7" fmla="*/ 5151003 h 5394842"/>
              <a:gd name="connsiteX8" fmla="*/ 0 w 2955432"/>
              <a:gd name="connsiteY8" fmla="*/ 260929 h 5394842"/>
              <a:gd name="connsiteX0" fmla="*/ 144 w 2955576"/>
              <a:gd name="connsiteY0" fmla="*/ 260929 h 5394842"/>
              <a:gd name="connsiteX1" fmla="*/ 252019 w 2955576"/>
              <a:gd name="connsiteY1" fmla="*/ 510 h 5394842"/>
              <a:gd name="connsiteX2" fmla="*/ 2686601 w 2955576"/>
              <a:gd name="connsiteY2" fmla="*/ 510 h 5394842"/>
              <a:gd name="connsiteX3" fmla="*/ 2955566 w 2955576"/>
              <a:gd name="connsiteY3" fmla="*/ 243838 h 5394842"/>
              <a:gd name="connsiteX4" fmla="*/ 2955565 w 2955576"/>
              <a:gd name="connsiteY4" fmla="*/ 5133911 h 5394842"/>
              <a:gd name="connsiteX5" fmla="*/ 2695146 w 2955576"/>
              <a:gd name="connsiteY5" fmla="*/ 5377239 h 5394842"/>
              <a:gd name="connsiteX6" fmla="*/ 277656 w 2955576"/>
              <a:gd name="connsiteY6" fmla="*/ 5394332 h 5394842"/>
              <a:gd name="connsiteX7" fmla="*/ 8691 w 2955576"/>
              <a:gd name="connsiteY7" fmla="*/ 5151003 h 5394842"/>
              <a:gd name="connsiteX8" fmla="*/ 144 w 2955576"/>
              <a:gd name="connsiteY8" fmla="*/ 260929 h 5394842"/>
              <a:gd name="connsiteX0" fmla="*/ 144 w 2955576"/>
              <a:gd name="connsiteY0" fmla="*/ 228408 h 5396504"/>
              <a:gd name="connsiteX1" fmla="*/ 252019 w 2955576"/>
              <a:gd name="connsiteY1" fmla="*/ 2172 h 5396504"/>
              <a:gd name="connsiteX2" fmla="*/ 2686601 w 2955576"/>
              <a:gd name="connsiteY2" fmla="*/ 2172 h 5396504"/>
              <a:gd name="connsiteX3" fmla="*/ 2955566 w 2955576"/>
              <a:gd name="connsiteY3" fmla="*/ 245500 h 5396504"/>
              <a:gd name="connsiteX4" fmla="*/ 2955565 w 2955576"/>
              <a:gd name="connsiteY4" fmla="*/ 5135573 h 5396504"/>
              <a:gd name="connsiteX5" fmla="*/ 2695146 w 2955576"/>
              <a:gd name="connsiteY5" fmla="*/ 5378901 h 5396504"/>
              <a:gd name="connsiteX6" fmla="*/ 277656 w 2955576"/>
              <a:gd name="connsiteY6" fmla="*/ 5395994 h 5396504"/>
              <a:gd name="connsiteX7" fmla="*/ 8691 w 2955576"/>
              <a:gd name="connsiteY7" fmla="*/ 5152665 h 5396504"/>
              <a:gd name="connsiteX8" fmla="*/ 144 w 2955576"/>
              <a:gd name="connsiteY8" fmla="*/ 228408 h 5396504"/>
              <a:gd name="connsiteX0" fmla="*/ 11 w 2963989"/>
              <a:gd name="connsiteY0" fmla="*/ 260930 h 5394843"/>
              <a:gd name="connsiteX1" fmla="*/ 260432 w 2963989"/>
              <a:gd name="connsiteY1" fmla="*/ 511 h 5394843"/>
              <a:gd name="connsiteX2" fmla="*/ 2695014 w 2963989"/>
              <a:gd name="connsiteY2" fmla="*/ 511 h 5394843"/>
              <a:gd name="connsiteX3" fmla="*/ 2963979 w 2963989"/>
              <a:gd name="connsiteY3" fmla="*/ 243839 h 5394843"/>
              <a:gd name="connsiteX4" fmla="*/ 2963978 w 2963989"/>
              <a:gd name="connsiteY4" fmla="*/ 5133912 h 5394843"/>
              <a:gd name="connsiteX5" fmla="*/ 2703559 w 2963989"/>
              <a:gd name="connsiteY5" fmla="*/ 5377240 h 5394843"/>
              <a:gd name="connsiteX6" fmla="*/ 286069 w 2963989"/>
              <a:gd name="connsiteY6" fmla="*/ 5394333 h 5394843"/>
              <a:gd name="connsiteX7" fmla="*/ 17104 w 2963989"/>
              <a:gd name="connsiteY7" fmla="*/ 5151004 h 5394843"/>
              <a:gd name="connsiteX8" fmla="*/ 11 w 2963989"/>
              <a:gd name="connsiteY8" fmla="*/ 260930 h 5394843"/>
              <a:gd name="connsiteX0" fmla="*/ 144 w 2964122"/>
              <a:gd name="connsiteY0" fmla="*/ 260930 h 5394843"/>
              <a:gd name="connsiteX1" fmla="*/ 252019 w 2964122"/>
              <a:gd name="connsiteY1" fmla="*/ 511 h 5394843"/>
              <a:gd name="connsiteX2" fmla="*/ 2695147 w 2964122"/>
              <a:gd name="connsiteY2" fmla="*/ 511 h 5394843"/>
              <a:gd name="connsiteX3" fmla="*/ 2964112 w 2964122"/>
              <a:gd name="connsiteY3" fmla="*/ 243839 h 5394843"/>
              <a:gd name="connsiteX4" fmla="*/ 2964111 w 2964122"/>
              <a:gd name="connsiteY4" fmla="*/ 5133912 h 5394843"/>
              <a:gd name="connsiteX5" fmla="*/ 2703692 w 2964122"/>
              <a:gd name="connsiteY5" fmla="*/ 5377240 h 5394843"/>
              <a:gd name="connsiteX6" fmla="*/ 286202 w 2964122"/>
              <a:gd name="connsiteY6" fmla="*/ 5394333 h 5394843"/>
              <a:gd name="connsiteX7" fmla="*/ 17237 w 2964122"/>
              <a:gd name="connsiteY7" fmla="*/ 5151004 h 5394843"/>
              <a:gd name="connsiteX8" fmla="*/ 144 w 2964122"/>
              <a:gd name="connsiteY8" fmla="*/ 260930 h 539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4122" h="5394843">
                <a:moveTo>
                  <a:pt x="144" y="260930"/>
                </a:moveTo>
                <a:cubicBezTo>
                  <a:pt x="144" y="-5608"/>
                  <a:pt x="-14519" y="511"/>
                  <a:pt x="252019" y="511"/>
                </a:cubicBezTo>
                <a:lnTo>
                  <a:pt x="2695147" y="511"/>
                </a:lnTo>
                <a:cubicBezTo>
                  <a:pt x="2961685" y="511"/>
                  <a:pt x="2964112" y="-22699"/>
                  <a:pt x="2964112" y="243839"/>
                </a:cubicBezTo>
                <a:cubicBezTo>
                  <a:pt x="2964112" y="1873863"/>
                  <a:pt x="2964111" y="3503888"/>
                  <a:pt x="2964111" y="5133912"/>
                </a:cubicBezTo>
                <a:cubicBezTo>
                  <a:pt x="2964111" y="5400450"/>
                  <a:pt x="2970230" y="5377240"/>
                  <a:pt x="2703692" y="5377240"/>
                </a:cubicBezTo>
                <a:lnTo>
                  <a:pt x="286202" y="5394333"/>
                </a:lnTo>
                <a:cubicBezTo>
                  <a:pt x="19664" y="5394333"/>
                  <a:pt x="17237" y="5417542"/>
                  <a:pt x="17237" y="5151004"/>
                </a:cubicBezTo>
                <a:cubicBezTo>
                  <a:pt x="17237" y="3694744"/>
                  <a:pt x="144" y="1717190"/>
                  <a:pt x="144" y="260930"/>
                </a:cubicBezTo>
                <a:close/>
              </a:path>
            </a:pathLst>
          </a:custGeom>
          <a:solidFill>
            <a:srgbClr val="EAEAF2"/>
          </a:solidFill>
          <a:ln w="6350">
            <a:solidFill>
              <a:srgbClr val="6D6B95"/>
            </a:solidFill>
          </a:ln>
        </p:spPr>
        <p:style>
          <a:lnRef idx="2">
            <a:schemeClr val="accent1"/>
          </a:lnRef>
          <a:fillRef idx="1">
            <a:schemeClr val="lt1"/>
          </a:fillRef>
          <a:effectRef idx="0">
            <a:schemeClr val="accent1"/>
          </a:effectRef>
          <a:fontRef idx="minor">
            <a:schemeClr val="dk1"/>
          </a:fontRef>
        </p:style>
        <p:txBody>
          <a:bodyPr rtlCol="0" anchor="ctr"/>
          <a:lstStyle/>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a:p>
            <a:pPr algn="l"/>
            <a:endParaRPr lang="en-US" sz="4000" dirty="0" smtClean="0"/>
          </a:p>
        </p:txBody>
      </p:sp>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00" y="533400"/>
            <a:ext cx="5819274" cy="1222048"/>
          </a:xfrm>
          <a:prstGeom prst="rect">
            <a:avLst/>
          </a:prstGeom>
        </p:spPr>
      </p:pic>
      <p:sp>
        <p:nvSpPr>
          <p:cNvPr id="31" name="Text Placeholder 42"/>
          <p:cNvSpPr txBox="1">
            <a:spLocks/>
          </p:cNvSpPr>
          <p:nvPr userDrawn="1"/>
        </p:nvSpPr>
        <p:spPr>
          <a:xfrm>
            <a:off x="797472" y="5903495"/>
            <a:ext cx="10127202" cy="2173705"/>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smtClean="0"/>
              <a:t>Problem Statement</a:t>
            </a:r>
            <a:endParaRPr lang="en-US" dirty="0"/>
          </a:p>
        </p:txBody>
      </p:sp>
      <p:sp>
        <p:nvSpPr>
          <p:cNvPr id="32" name="Text Placeholder 44"/>
          <p:cNvSpPr txBox="1">
            <a:spLocks/>
          </p:cNvSpPr>
          <p:nvPr userDrawn="1"/>
        </p:nvSpPr>
        <p:spPr>
          <a:xfrm>
            <a:off x="716048" y="7033910"/>
            <a:ext cx="10127202" cy="1119490"/>
          </a:xfrm>
          <a:prstGeom prst="rect">
            <a:avLst/>
          </a:prstGeom>
        </p:spPr>
        <p:txBody>
          <a:bodyPr/>
          <a:lstStyle>
            <a:lvl1pPr marL="0" indent="0" algn="l" defTabSz="4389120" rtl="0" eaLnBrk="1" latinLnBrk="0" hangingPunct="1">
              <a:spcBef>
                <a:spcPct val="20000"/>
              </a:spcBef>
              <a:buFont typeface="Arial" panose="020B0604020202020204" pitchFamily="34" charset="0"/>
              <a:buNone/>
              <a:defRPr sz="4000" kern="1200" baseline="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smtClean="0"/>
              <a:t>Currently, 33% of Santa</a:t>
            </a:r>
            <a:r>
              <a:rPr lang="en-US" baseline="0" dirty="0" smtClean="0"/>
              <a:t> Monica Hospital (SMH) patients have a nurse sepsis screen completed within one hour after time of presentation (TOP) with 38% accuracy.  At Ronald Reagan Medical Center (RRMC), only 39% of patients are screened within one hour after TOP with 44% accuracy.  These deficiencies cause delayed implementation of the “sepsis treatment bundle” and can be linked to increased mortality, length of stay, and cost.  </a:t>
            </a:r>
            <a:endParaRPr lang="en-US" dirty="0"/>
          </a:p>
        </p:txBody>
      </p:sp>
      <p:sp>
        <p:nvSpPr>
          <p:cNvPr id="33" name="Text Placeholder 42"/>
          <p:cNvSpPr txBox="1">
            <a:spLocks/>
          </p:cNvSpPr>
          <p:nvPr userDrawn="1"/>
        </p:nvSpPr>
        <p:spPr>
          <a:xfrm>
            <a:off x="685800" y="13792200"/>
            <a:ext cx="10127202" cy="1343388"/>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smtClean="0"/>
              <a:t>Current State</a:t>
            </a:r>
          </a:p>
          <a:p>
            <a:endParaRPr lang="en-US" dirty="0" smtClean="0"/>
          </a:p>
          <a:p>
            <a:endParaRPr lang="en-US" dirty="0"/>
          </a:p>
        </p:txBody>
      </p:sp>
      <p:sp>
        <p:nvSpPr>
          <p:cNvPr id="34" name="Text Placeholder 42"/>
          <p:cNvSpPr txBox="1">
            <a:spLocks/>
          </p:cNvSpPr>
          <p:nvPr userDrawn="1"/>
        </p:nvSpPr>
        <p:spPr>
          <a:xfrm>
            <a:off x="11506200" y="5867400"/>
            <a:ext cx="20409568" cy="1447800"/>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smtClean="0"/>
              <a:t>Solutions</a:t>
            </a:r>
            <a:endParaRPr lang="en-US" dirty="0"/>
          </a:p>
        </p:txBody>
      </p:sp>
      <p:sp>
        <p:nvSpPr>
          <p:cNvPr id="35" name="Text Placeholder 42"/>
          <p:cNvSpPr txBox="1">
            <a:spLocks/>
          </p:cNvSpPr>
          <p:nvPr userDrawn="1"/>
        </p:nvSpPr>
        <p:spPr>
          <a:xfrm>
            <a:off x="11582400" y="18669000"/>
            <a:ext cx="20409568" cy="1371600"/>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smtClean="0"/>
              <a:t>Sepsis Dynamic Nurse Screening Tool</a:t>
            </a:r>
            <a:endParaRPr lang="en-US" dirty="0"/>
          </a:p>
        </p:txBody>
      </p:sp>
      <p:sp>
        <p:nvSpPr>
          <p:cNvPr id="36" name="Text Placeholder 42"/>
          <p:cNvSpPr txBox="1">
            <a:spLocks/>
          </p:cNvSpPr>
          <p:nvPr userDrawn="1"/>
        </p:nvSpPr>
        <p:spPr>
          <a:xfrm>
            <a:off x="33147000" y="5838629"/>
            <a:ext cx="10096500" cy="1479884"/>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smtClean="0"/>
              <a:t>Results</a:t>
            </a:r>
            <a:endParaRPr lang="en-US" dirty="0"/>
          </a:p>
        </p:txBody>
      </p:sp>
      <p:sp>
        <p:nvSpPr>
          <p:cNvPr id="37" name="Text Placeholder 42"/>
          <p:cNvSpPr txBox="1">
            <a:spLocks/>
          </p:cNvSpPr>
          <p:nvPr userDrawn="1"/>
        </p:nvSpPr>
        <p:spPr>
          <a:xfrm>
            <a:off x="767024" y="26241012"/>
            <a:ext cx="10127202" cy="1343388"/>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smtClean="0"/>
              <a:t>Objectives</a:t>
            </a:r>
          </a:p>
          <a:p>
            <a:endParaRPr lang="en-US" dirty="0"/>
          </a:p>
        </p:txBody>
      </p:sp>
      <p:pic>
        <p:nvPicPr>
          <p:cNvPr id="38" name="Picture 3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47800" y="2193203"/>
            <a:ext cx="3276435" cy="2743200"/>
          </a:xfrm>
          <a:prstGeom prst="rect">
            <a:avLst/>
          </a:prstGeom>
        </p:spPr>
      </p:pic>
      <p:pic>
        <p:nvPicPr>
          <p:cNvPr id="39" name="Picture 38" descr="C:\Users\SCGupta\AppData\Local\Microsoft\Windows\Temporary Internet Files\Content.Outlook\6SJ1G0GW\UCLA2349 Suspect Sepsis Banner_1140x400(PRS2) (003).png"/>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7719000" y="1725930"/>
            <a:ext cx="5943600" cy="2084070"/>
          </a:xfrm>
          <a:prstGeom prst="rect">
            <a:avLst/>
          </a:prstGeom>
          <a:noFill/>
          <a:ln>
            <a:noFill/>
          </a:ln>
        </p:spPr>
      </p:pic>
      <p:sp>
        <p:nvSpPr>
          <p:cNvPr id="40" name="Text Placeholder 44"/>
          <p:cNvSpPr txBox="1">
            <a:spLocks/>
          </p:cNvSpPr>
          <p:nvPr userDrawn="1"/>
        </p:nvSpPr>
        <p:spPr>
          <a:xfrm>
            <a:off x="959712" y="27508200"/>
            <a:ext cx="10127202" cy="5691490"/>
          </a:xfrm>
          <a:prstGeom prst="rect">
            <a:avLst/>
          </a:prstGeom>
        </p:spPr>
        <p:txBody>
          <a:bodyPr/>
          <a:lstStyle>
            <a:lvl1pPr marL="571500" indent="-571500" algn="l" defTabSz="4389120" rtl="0" eaLnBrk="1" latinLnBrk="0" hangingPunct="1">
              <a:spcBef>
                <a:spcPct val="20000"/>
              </a:spcBef>
              <a:buFont typeface="Arial" panose="020B0604020202020204" pitchFamily="34" charset="0"/>
              <a:buChar char="•"/>
              <a:defRPr sz="4400" kern="1200" baseline="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sz="4000" dirty="0" smtClean="0"/>
              <a:t>50% screening within one hour of TOP with 50% accuracy by June 30, 2017</a:t>
            </a:r>
          </a:p>
          <a:p>
            <a:r>
              <a:rPr lang="en-US" sz="4000" dirty="0" smtClean="0"/>
              <a:t>62% screening within one hour of TOP with 62% accuracy by Dec 31, 2017</a:t>
            </a:r>
          </a:p>
          <a:p>
            <a:r>
              <a:rPr lang="en-US" sz="4000" b="1" dirty="0" smtClean="0"/>
              <a:t>75% screening within one hour of TOP with 75% accuracy by March 31, 2018</a:t>
            </a:r>
            <a:endParaRPr lang="en-US" b="1" dirty="0"/>
          </a:p>
        </p:txBody>
      </p:sp>
      <p:pic>
        <p:nvPicPr>
          <p:cNvPr id="42" name="Content Placeholder 6" descr="Screen Clipping"/>
          <p:cNvPicPr>
            <a:picLocks noGrp="1" noChangeAspect="1"/>
          </p:cNvPicPr>
          <p:nvPr userDrawn="1"/>
        </p:nvPicPr>
        <p:blipFill rotWithShape="1">
          <a:blip r:embed="rId6">
            <a:extLst>
              <a:ext uri="{28A0092B-C50C-407E-A947-70E740481C1C}">
                <a14:useLocalDpi xmlns:a14="http://schemas.microsoft.com/office/drawing/2010/main" val="0"/>
              </a:ext>
            </a:extLst>
          </a:blip>
          <a:srcRect t="1932"/>
          <a:stretch/>
        </p:blipFill>
        <p:spPr bwMode="auto">
          <a:xfrm>
            <a:off x="12801600" y="19583400"/>
            <a:ext cx="18052454" cy="12401714"/>
          </a:xfrm>
          <a:prstGeom prst="rect">
            <a:avLst/>
          </a:prstGeom>
          <a:noFill/>
          <a:ln>
            <a:noFill/>
          </a:ln>
          <a:effectLst/>
          <a:extLst>
            <a:ext uri="{909E8E84-426E-40dd-AFC4-6F175D3DCCD1}">
              <a14:hiddenFill xmlns:lc="http://schemas.openxmlformats.org/drawingml/2006/lockedCanvas" xmlns="" xmlns:a14="http://schemas.microsoft.com/office/drawing/2010/main">
                <a:solidFill>
                  <a:schemeClr val="accent1"/>
                </a:solidFill>
              </a14:hiddenFill>
            </a:ext>
            <a:ext uri="{91240B29-F687-4f45-9708-019B960494DF}">
              <a14:hiddenLine xmlns:lc="http://schemas.openxmlformats.org/drawingml/2006/lockedCanvas" xmlns="" xmlns:a14="http://schemas.microsoft.com/office/drawing/2010/main" w="9525">
                <a:solidFill>
                  <a:schemeClr val="tx1"/>
                </a:solidFill>
                <a:miter lim="800000"/>
                <a:headEnd/>
                <a:tailEnd/>
              </a14:hiddenLine>
            </a:ext>
            <a:ext uri="{AF507438-7753-43e0-B8FC-AC1667EBCBE1}">
              <a14:hiddenEffects xmlns:lc="http://schemas.openxmlformats.org/drawingml/2006/lockedCanva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lc="http://schemas.openxmlformats.org/drawingml/2006/lockedCanvas" xmlns="" xmlns:ma14="http://schemas.microsoft.com/office/mac/drawingml/2011/main" val="1"/>
            </a:ext>
          </a:extLst>
        </p:spPr>
      </p:pic>
      <p:graphicFrame>
        <p:nvGraphicFramePr>
          <p:cNvPr id="43" name="Table 42"/>
          <p:cNvGraphicFramePr>
            <a:graphicFrameLocks noGrp="1"/>
          </p:cNvGraphicFramePr>
          <p:nvPr userDrawn="1">
            <p:extLst>
              <p:ext uri="{D42A27DB-BD31-4B8C-83A1-F6EECF244321}">
                <p14:modId xmlns:p14="http://schemas.microsoft.com/office/powerpoint/2010/main" val="2448454116"/>
              </p:ext>
            </p:extLst>
          </p:nvPr>
        </p:nvGraphicFramePr>
        <p:xfrm>
          <a:off x="33070800" y="11887200"/>
          <a:ext cx="9682864" cy="4097450"/>
        </p:xfrm>
        <a:graphic>
          <a:graphicData uri="http://schemas.openxmlformats.org/drawingml/2006/table">
            <a:tbl>
              <a:tblPr firstRow="1" bandRow="1">
                <a:tableStyleId>{5940675A-B579-460E-94D1-54222C63F5DA}</a:tableStyleId>
              </a:tblPr>
              <a:tblGrid>
                <a:gridCol w="2590800">
                  <a:extLst>
                    <a:ext uri="{9D8B030D-6E8A-4147-A177-3AD203B41FA5}">
                      <a16:colId xmlns:a16="http://schemas.microsoft.com/office/drawing/2014/main" val="812213584"/>
                    </a:ext>
                  </a:extLst>
                </a:gridCol>
                <a:gridCol w="2590800">
                  <a:extLst>
                    <a:ext uri="{9D8B030D-6E8A-4147-A177-3AD203B41FA5}">
                      <a16:colId xmlns:a16="http://schemas.microsoft.com/office/drawing/2014/main" val="1477170806"/>
                    </a:ext>
                  </a:extLst>
                </a:gridCol>
                <a:gridCol w="2209800">
                  <a:extLst>
                    <a:ext uri="{9D8B030D-6E8A-4147-A177-3AD203B41FA5}">
                      <a16:colId xmlns:a16="http://schemas.microsoft.com/office/drawing/2014/main" val="3806023501"/>
                    </a:ext>
                  </a:extLst>
                </a:gridCol>
                <a:gridCol w="2291464">
                  <a:extLst>
                    <a:ext uri="{9D8B030D-6E8A-4147-A177-3AD203B41FA5}">
                      <a16:colId xmlns:a16="http://schemas.microsoft.com/office/drawing/2014/main" val="4051673061"/>
                    </a:ext>
                  </a:extLst>
                </a:gridCol>
              </a:tblGrid>
              <a:tr h="1801323">
                <a:tc>
                  <a:txBody>
                    <a:bodyPr/>
                    <a:lstStyle/>
                    <a:p>
                      <a:pPr algn="ctr"/>
                      <a:r>
                        <a:rPr lang="en-US" sz="4400" dirty="0" smtClean="0"/>
                        <a:t>SM</a:t>
                      </a:r>
                      <a:endParaRPr lang="en-US" sz="4400" dirty="0"/>
                    </a:p>
                  </a:txBody>
                  <a:tcPr/>
                </a:tc>
                <a:tc>
                  <a:txBody>
                    <a:bodyPr/>
                    <a:lstStyle/>
                    <a:p>
                      <a:pPr algn="ctr"/>
                      <a:r>
                        <a:rPr lang="en-US" sz="4400" dirty="0" smtClean="0"/>
                        <a:t>Q1/Q2 2017</a:t>
                      </a:r>
                      <a:endParaRPr lang="en-US" sz="4400" dirty="0"/>
                    </a:p>
                  </a:txBody>
                  <a:tcPr/>
                </a:tc>
                <a:tc>
                  <a:txBody>
                    <a:bodyPr/>
                    <a:lstStyle/>
                    <a:p>
                      <a:pPr algn="ctr"/>
                      <a:r>
                        <a:rPr lang="en-US" sz="4400" dirty="0" smtClean="0"/>
                        <a:t>Q3/Q4 2017</a:t>
                      </a:r>
                      <a:endParaRPr lang="en-US" sz="4400" dirty="0"/>
                    </a:p>
                  </a:txBody>
                  <a:tcPr/>
                </a:tc>
                <a:tc>
                  <a:txBody>
                    <a:bodyPr/>
                    <a:lstStyle/>
                    <a:p>
                      <a:pPr algn="ctr"/>
                      <a:r>
                        <a:rPr lang="en-US" sz="4400" dirty="0" smtClean="0"/>
                        <a:t>Q1 2018</a:t>
                      </a:r>
                      <a:endParaRPr lang="en-US" sz="4400" dirty="0"/>
                    </a:p>
                  </a:txBody>
                  <a:tcPr/>
                </a:tc>
                <a:extLst>
                  <a:ext uri="{0D108BD9-81ED-4DB2-BD59-A6C34878D82A}">
                    <a16:rowId xmlns:a16="http://schemas.microsoft.com/office/drawing/2014/main" val="2760271238"/>
                  </a:ext>
                </a:extLst>
              </a:tr>
              <a:tr h="1153127">
                <a:tc>
                  <a:txBody>
                    <a:bodyPr/>
                    <a:lstStyle/>
                    <a:p>
                      <a:r>
                        <a:rPr lang="en-US" sz="4400" dirty="0" smtClean="0"/>
                        <a:t>Timeliness</a:t>
                      </a:r>
                      <a:endParaRPr lang="en-US" sz="4400" dirty="0"/>
                    </a:p>
                  </a:txBody>
                  <a:tcPr/>
                </a:tc>
                <a:tc>
                  <a:txBody>
                    <a:bodyPr/>
                    <a:lstStyle/>
                    <a:p>
                      <a:r>
                        <a:rPr lang="en-US" sz="3400" dirty="0" smtClean="0"/>
                        <a:t>11 /19 = 58%</a:t>
                      </a:r>
                    </a:p>
                  </a:txBody>
                  <a:tcPr/>
                </a:tc>
                <a:tc>
                  <a:txBody>
                    <a:bodyPr/>
                    <a:lstStyle/>
                    <a:p>
                      <a:r>
                        <a:rPr lang="en-US" sz="3400" dirty="0" smtClean="0"/>
                        <a:t>6/11 = 55%</a:t>
                      </a:r>
                    </a:p>
                  </a:txBody>
                  <a:tcPr/>
                </a:tc>
                <a:tc>
                  <a:txBody>
                    <a:bodyPr/>
                    <a:lstStyle/>
                    <a:p>
                      <a:r>
                        <a:rPr lang="en-US" sz="3400" dirty="0" smtClean="0"/>
                        <a:t>1/ 3 = 33%</a:t>
                      </a:r>
                    </a:p>
                  </a:txBody>
                  <a:tcPr/>
                </a:tc>
                <a:extLst>
                  <a:ext uri="{0D108BD9-81ED-4DB2-BD59-A6C34878D82A}">
                    <a16:rowId xmlns:a16="http://schemas.microsoft.com/office/drawing/2014/main" val="2180119455"/>
                  </a:ext>
                </a:extLst>
              </a:tr>
              <a:tr h="1143000">
                <a:tc>
                  <a:txBody>
                    <a:bodyPr/>
                    <a:lstStyle/>
                    <a:p>
                      <a:r>
                        <a:rPr lang="en-US" sz="4400" dirty="0" smtClean="0"/>
                        <a:t>Accuracy</a:t>
                      </a:r>
                      <a:endParaRPr lang="en-US" sz="4400" dirty="0"/>
                    </a:p>
                  </a:txBody>
                  <a:tcPr/>
                </a:tc>
                <a:tc>
                  <a:txBody>
                    <a:bodyPr/>
                    <a:lstStyle/>
                    <a:p>
                      <a:r>
                        <a:rPr lang="en-US" sz="3400" dirty="0" smtClean="0"/>
                        <a:t>5 /11 = 45%</a:t>
                      </a:r>
                    </a:p>
                  </a:txBody>
                  <a:tcPr/>
                </a:tc>
                <a:tc>
                  <a:txBody>
                    <a:bodyPr/>
                    <a:lstStyle/>
                    <a:p>
                      <a:r>
                        <a:rPr lang="en-US" sz="3400" dirty="0" smtClean="0"/>
                        <a:t>5 /6 = 83%</a:t>
                      </a:r>
                    </a:p>
                  </a:txBody>
                  <a:tcPr/>
                </a:tc>
                <a:tc>
                  <a:txBody>
                    <a:bodyPr/>
                    <a:lstStyle/>
                    <a:p>
                      <a:r>
                        <a:rPr lang="en-US" sz="3400" dirty="0" smtClean="0"/>
                        <a:t>1 /1 =</a:t>
                      </a:r>
                      <a:r>
                        <a:rPr lang="en-US" sz="3400" baseline="0" dirty="0" smtClean="0"/>
                        <a:t> 100%</a:t>
                      </a:r>
                      <a:endParaRPr lang="en-US" sz="3400" dirty="0"/>
                    </a:p>
                  </a:txBody>
                  <a:tcPr/>
                </a:tc>
                <a:extLst>
                  <a:ext uri="{0D108BD9-81ED-4DB2-BD59-A6C34878D82A}">
                    <a16:rowId xmlns:a16="http://schemas.microsoft.com/office/drawing/2014/main" val="3106983728"/>
                  </a:ext>
                </a:extLst>
              </a:tr>
            </a:tbl>
          </a:graphicData>
        </a:graphic>
      </p:graphicFrame>
      <p:graphicFrame>
        <p:nvGraphicFramePr>
          <p:cNvPr id="44" name="Table 43"/>
          <p:cNvGraphicFramePr>
            <a:graphicFrameLocks noGrp="1"/>
          </p:cNvGraphicFramePr>
          <p:nvPr userDrawn="1">
            <p:extLst>
              <p:ext uri="{D42A27DB-BD31-4B8C-83A1-F6EECF244321}">
                <p14:modId xmlns:p14="http://schemas.microsoft.com/office/powerpoint/2010/main" val="2659226861"/>
              </p:ext>
            </p:extLst>
          </p:nvPr>
        </p:nvGraphicFramePr>
        <p:xfrm>
          <a:off x="33097619" y="7620000"/>
          <a:ext cx="9726781" cy="4082210"/>
        </p:xfrm>
        <a:graphic>
          <a:graphicData uri="http://schemas.openxmlformats.org/drawingml/2006/table">
            <a:tbl>
              <a:tblPr firstRow="1" bandRow="1">
                <a:tableStyleId>{5940675A-B579-460E-94D1-54222C63F5DA}</a:tableStyleId>
              </a:tblPr>
              <a:tblGrid>
                <a:gridCol w="2640181">
                  <a:extLst>
                    <a:ext uri="{9D8B030D-6E8A-4147-A177-3AD203B41FA5}">
                      <a16:colId xmlns:a16="http://schemas.microsoft.com/office/drawing/2014/main" val="812213584"/>
                    </a:ext>
                  </a:extLst>
                </a:gridCol>
                <a:gridCol w="2514600">
                  <a:extLst>
                    <a:ext uri="{9D8B030D-6E8A-4147-A177-3AD203B41FA5}">
                      <a16:colId xmlns:a16="http://schemas.microsoft.com/office/drawing/2014/main" val="1477170806"/>
                    </a:ext>
                  </a:extLst>
                </a:gridCol>
                <a:gridCol w="2133600">
                  <a:extLst>
                    <a:ext uri="{9D8B030D-6E8A-4147-A177-3AD203B41FA5}">
                      <a16:colId xmlns:a16="http://schemas.microsoft.com/office/drawing/2014/main" val="3806023501"/>
                    </a:ext>
                  </a:extLst>
                </a:gridCol>
                <a:gridCol w="2438400">
                  <a:extLst>
                    <a:ext uri="{9D8B030D-6E8A-4147-A177-3AD203B41FA5}">
                      <a16:colId xmlns:a16="http://schemas.microsoft.com/office/drawing/2014/main" val="4051673061"/>
                    </a:ext>
                  </a:extLst>
                </a:gridCol>
              </a:tblGrid>
              <a:tr h="1674290">
                <a:tc>
                  <a:txBody>
                    <a:bodyPr/>
                    <a:lstStyle/>
                    <a:p>
                      <a:pPr algn="ctr"/>
                      <a:r>
                        <a:rPr lang="en-US" sz="4400" dirty="0" smtClean="0"/>
                        <a:t>RRMC</a:t>
                      </a:r>
                      <a:endParaRPr lang="en-US" sz="4400" dirty="0"/>
                    </a:p>
                  </a:txBody>
                  <a:tcPr/>
                </a:tc>
                <a:tc>
                  <a:txBody>
                    <a:bodyPr/>
                    <a:lstStyle/>
                    <a:p>
                      <a:pPr algn="ctr"/>
                      <a:r>
                        <a:rPr lang="en-US" sz="4400" dirty="0" smtClean="0"/>
                        <a:t>Q1/Q2 2017</a:t>
                      </a:r>
                      <a:endParaRPr lang="en-US" sz="4400" dirty="0"/>
                    </a:p>
                  </a:txBody>
                  <a:tcPr/>
                </a:tc>
                <a:tc>
                  <a:txBody>
                    <a:bodyPr/>
                    <a:lstStyle/>
                    <a:p>
                      <a:pPr algn="ctr"/>
                      <a:r>
                        <a:rPr lang="en-US" sz="4400" dirty="0" smtClean="0"/>
                        <a:t>Q3/Q4 2017</a:t>
                      </a:r>
                      <a:endParaRPr lang="en-US" sz="4400" dirty="0"/>
                    </a:p>
                  </a:txBody>
                  <a:tcPr/>
                </a:tc>
                <a:tc>
                  <a:txBody>
                    <a:bodyPr/>
                    <a:lstStyle/>
                    <a:p>
                      <a:pPr algn="ctr"/>
                      <a:r>
                        <a:rPr lang="en-US" sz="4400" dirty="0" smtClean="0"/>
                        <a:t>Q1 2018</a:t>
                      </a:r>
                      <a:endParaRPr lang="en-US" sz="4400" dirty="0"/>
                    </a:p>
                  </a:txBody>
                  <a:tcPr/>
                </a:tc>
                <a:extLst>
                  <a:ext uri="{0D108BD9-81ED-4DB2-BD59-A6C34878D82A}">
                    <a16:rowId xmlns:a16="http://schemas.microsoft.com/office/drawing/2014/main" val="2760271238"/>
                  </a:ext>
                </a:extLst>
              </a:tr>
              <a:tr h="1203960">
                <a:tc>
                  <a:txBody>
                    <a:bodyPr/>
                    <a:lstStyle/>
                    <a:p>
                      <a:r>
                        <a:rPr lang="en-US" sz="4400" dirty="0" smtClean="0"/>
                        <a:t>Timeliness</a:t>
                      </a:r>
                    </a:p>
                  </a:txBody>
                  <a:tcPr/>
                </a:tc>
                <a:tc>
                  <a:txBody>
                    <a:bodyPr/>
                    <a:lstStyle/>
                    <a:p>
                      <a:r>
                        <a:rPr lang="en-US" sz="3400" dirty="0" smtClean="0"/>
                        <a:t>1 /10</a:t>
                      </a:r>
                      <a:r>
                        <a:rPr lang="en-US" sz="3400" baseline="0" dirty="0" smtClean="0"/>
                        <a:t> = 10%</a:t>
                      </a:r>
                      <a:endParaRPr lang="en-US" sz="3400" dirty="0" smtClean="0"/>
                    </a:p>
                    <a:p>
                      <a:endParaRPr lang="en-US" sz="3400" dirty="0" smtClean="0"/>
                    </a:p>
                  </a:txBody>
                  <a:tcPr/>
                </a:tc>
                <a:tc>
                  <a:txBody>
                    <a:bodyPr/>
                    <a:lstStyle/>
                    <a:p>
                      <a:r>
                        <a:rPr lang="en-US" sz="3400" dirty="0" smtClean="0"/>
                        <a:t>1 /9 = 11%</a:t>
                      </a:r>
                    </a:p>
                  </a:txBody>
                  <a:tcPr/>
                </a:tc>
                <a:tc>
                  <a:txBody>
                    <a:bodyPr/>
                    <a:lstStyle/>
                    <a:p>
                      <a:r>
                        <a:rPr lang="en-US" sz="3400" dirty="0" smtClean="0"/>
                        <a:t>1 /4 = 25%</a:t>
                      </a:r>
                    </a:p>
                  </a:txBody>
                  <a:tcPr/>
                </a:tc>
                <a:extLst>
                  <a:ext uri="{0D108BD9-81ED-4DB2-BD59-A6C34878D82A}">
                    <a16:rowId xmlns:a16="http://schemas.microsoft.com/office/drawing/2014/main" val="2180119455"/>
                  </a:ext>
                </a:extLst>
              </a:tr>
              <a:tr h="1203960">
                <a:tc>
                  <a:txBody>
                    <a:bodyPr/>
                    <a:lstStyle/>
                    <a:p>
                      <a:r>
                        <a:rPr lang="en-US" sz="4400" dirty="0" smtClean="0"/>
                        <a:t>Accuracy</a:t>
                      </a:r>
                      <a:endParaRPr lang="en-US" sz="4400" dirty="0"/>
                    </a:p>
                  </a:txBody>
                  <a:tcPr/>
                </a:tc>
                <a:tc>
                  <a:txBody>
                    <a:bodyPr/>
                    <a:lstStyle/>
                    <a:p>
                      <a:r>
                        <a:rPr lang="en-US" sz="3400" dirty="0" smtClean="0"/>
                        <a:t>0 /1 = 0%</a:t>
                      </a:r>
                    </a:p>
                  </a:txBody>
                  <a:tcPr/>
                </a:tc>
                <a:tc>
                  <a:txBody>
                    <a:bodyPr/>
                    <a:lstStyle/>
                    <a:p>
                      <a:r>
                        <a:rPr lang="en-US" sz="3400" dirty="0" smtClean="0"/>
                        <a:t>0 /1 = 0%</a:t>
                      </a:r>
                    </a:p>
                  </a:txBody>
                  <a:tcPr/>
                </a:tc>
                <a:tc>
                  <a:txBody>
                    <a:bodyPr/>
                    <a:lstStyle/>
                    <a:p>
                      <a:r>
                        <a:rPr lang="en-US" sz="3400" dirty="0" smtClean="0"/>
                        <a:t>0 /1 = 0%</a:t>
                      </a:r>
                    </a:p>
                  </a:txBody>
                  <a:tcPr/>
                </a:tc>
                <a:extLst>
                  <a:ext uri="{0D108BD9-81ED-4DB2-BD59-A6C34878D82A}">
                    <a16:rowId xmlns:a16="http://schemas.microsoft.com/office/drawing/2014/main" val="3049854078"/>
                  </a:ext>
                </a:extLst>
              </a:tr>
            </a:tbl>
          </a:graphicData>
        </a:graphic>
      </p:graphicFrame>
      <p:sp>
        <p:nvSpPr>
          <p:cNvPr id="45" name="Text Placeholder 42"/>
          <p:cNvSpPr txBox="1">
            <a:spLocks/>
          </p:cNvSpPr>
          <p:nvPr userDrawn="1"/>
        </p:nvSpPr>
        <p:spPr>
          <a:xfrm>
            <a:off x="32918400" y="21753095"/>
            <a:ext cx="10127202" cy="1564105"/>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5400" b="1" u="sng" kern="1200" baseline="0">
                <a:solidFill>
                  <a:schemeClr val="accent5">
                    <a:lumMod val="50000"/>
                  </a:schemeClr>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smtClean="0"/>
              <a:t>Next Steps</a:t>
            </a:r>
            <a:endParaRPr lang="en-US" dirty="0"/>
          </a:p>
        </p:txBody>
      </p:sp>
      <p:pic>
        <p:nvPicPr>
          <p:cNvPr id="46" name="Picture 45" descr="Screen Clippi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3070800" y="19374293"/>
            <a:ext cx="9861754" cy="2418907"/>
          </a:xfrm>
          <a:prstGeom prst="rect">
            <a:avLst/>
          </a:prstGeom>
        </p:spPr>
      </p:pic>
      <p:sp>
        <p:nvSpPr>
          <p:cNvPr id="47" name="Text Placeholder 44"/>
          <p:cNvSpPr txBox="1">
            <a:spLocks/>
          </p:cNvSpPr>
          <p:nvPr userDrawn="1"/>
        </p:nvSpPr>
        <p:spPr>
          <a:xfrm>
            <a:off x="783403" y="15011400"/>
            <a:ext cx="10127202" cy="12353639"/>
          </a:xfrm>
          <a:prstGeom prst="rect">
            <a:avLst/>
          </a:prstGeom>
        </p:spPr>
        <p:txBody>
          <a:bodyPr/>
          <a:lstStyle>
            <a:lvl1pPr marL="571500" indent="-571500" algn="l" defTabSz="4389120" rtl="0" eaLnBrk="1" latinLnBrk="0" hangingPunct="1">
              <a:spcBef>
                <a:spcPct val="20000"/>
              </a:spcBef>
              <a:buFont typeface="Arial" panose="020B0604020202020204" pitchFamily="34" charset="0"/>
              <a:buChar char="•"/>
              <a:defRPr sz="4560" kern="1200" baseline="0">
                <a:solidFill>
                  <a:schemeClr val="tx1"/>
                </a:solidFill>
                <a:latin typeface="+mn-lt"/>
                <a:ea typeface="+mn-ea"/>
                <a:cs typeface="+mn-cs"/>
              </a:defRPr>
            </a:lvl1pPr>
            <a:lvl2pPr marL="2766060" indent="-571500" algn="l" defTabSz="4389120" rtl="0" eaLnBrk="1" latinLnBrk="0" hangingPunct="1">
              <a:spcBef>
                <a:spcPct val="20000"/>
              </a:spcBef>
              <a:buFont typeface="Arial" panose="020B0604020202020204" pitchFamily="34" charset="0"/>
              <a:buChar char="•"/>
              <a:defRPr sz="11720" kern="1200" baseline="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pPr marL="0" marR="0" lvl="0" indent="0" algn="l" defTabSz="4389120" rtl="0" eaLnBrk="1" fontAlgn="auto" latinLnBrk="0" hangingPunct="1">
              <a:lnSpc>
                <a:spcPct val="100000"/>
              </a:lnSpc>
              <a:spcBef>
                <a:spcPct val="20000"/>
              </a:spcBef>
              <a:spcAft>
                <a:spcPts val="0"/>
              </a:spcAft>
              <a:buClrTx/>
              <a:buSzTx/>
              <a:buFontTx/>
              <a:buNone/>
              <a:tabLst/>
              <a:defRPr/>
            </a:pPr>
            <a:r>
              <a:rPr lang="en-US" sz="4000" dirty="0" smtClean="0"/>
              <a:t> - CMS reviewed charts with TOP</a:t>
            </a:r>
            <a:r>
              <a:rPr lang="en-US" sz="4000" baseline="0" dirty="0" smtClean="0"/>
              <a:t> in the</a:t>
            </a:r>
          </a:p>
          <a:p>
            <a:pPr marL="0" marR="0" lvl="0" indent="0" algn="l" defTabSz="4389120" rtl="0" eaLnBrk="1" fontAlgn="auto" latinLnBrk="0" hangingPunct="1">
              <a:lnSpc>
                <a:spcPct val="100000"/>
              </a:lnSpc>
              <a:spcBef>
                <a:spcPct val="20000"/>
              </a:spcBef>
              <a:spcAft>
                <a:spcPts val="0"/>
              </a:spcAft>
              <a:buClrTx/>
              <a:buSzTx/>
              <a:buFontTx/>
              <a:buNone/>
              <a:tabLst/>
              <a:defRPr/>
            </a:pPr>
            <a:r>
              <a:rPr lang="en-US" sz="4000" baseline="0" dirty="0" smtClean="0"/>
              <a:t>   inpatient areas between March – Dec 2016</a:t>
            </a:r>
          </a:p>
          <a:p>
            <a:pPr marL="0" indent="0">
              <a:buFontTx/>
              <a:buNone/>
            </a:pPr>
            <a:r>
              <a:rPr lang="en-US" sz="4000" dirty="0" smtClean="0"/>
              <a:t> - Reviewed for accurate and complete </a:t>
            </a:r>
          </a:p>
          <a:p>
            <a:pPr marL="0" indent="0">
              <a:buFontTx/>
              <a:buNone/>
            </a:pPr>
            <a:r>
              <a:rPr lang="en-US" sz="4000" baseline="0" dirty="0" smtClean="0"/>
              <a:t>   screening within one hour after TOP</a:t>
            </a:r>
            <a:endParaRPr lang="en-US" sz="4000" dirty="0" smtClean="0"/>
          </a:p>
          <a:p>
            <a:pPr marL="0" indent="0">
              <a:buNone/>
            </a:pPr>
            <a:r>
              <a:rPr lang="en-US" sz="4000" baseline="0" dirty="0" smtClean="0"/>
              <a:t> - </a:t>
            </a:r>
            <a:r>
              <a:rPr lang="en-US" sz="4000" dirty="0" smtClean="0"/>
              <a:t>Sepsis Nurse Roles/Responsibilities (SMH)</a:t>
            </a:r>
          </a:p>
          <a:p>
            <a:pPr lvl="1"/>
            <a:r>
              <a:rPr lang="en-US" sz="4000" dirty="0" smtClean="0"/>
              <a:t>Started </a:t>
            </a:r>
            <a:r>
              <a:rPr lang="en-US" sz="4000" baseline="0" dirty="0" smtClean="0"/>
              <a:t>December </a:t>
            </a:r>
            <a:r>
              <a:rPr lang="en-US" sz="4000" dirty="0" smtClean="0"/>
              <a:t>2017</a:t>
            </a:r>
          </a:p>
          <a:p>
            <a:pPr lvl="1"/>
            <a:r>
              <a:rPr lang="en-US" sz="4000" dirty="0" smtClean="0"/>
              <a:t>Identifies pts with elevated MEWS and</a:t>
            </a:r>
            <a:r>
              <a:rPr lang="en-US" sz="4000" baseline="0" dirty="0" smtClean="0"/>
              <a:t> r</a:t>
            </a:r>
            <a:r>
              <a:rPr lang="en-US" sz="4000" dirty="0" smtClean="0"/>
              <a:t>eviews charts for possible Severe Sepsis/Septic Shock</a:t>
            </a:r>
          </a:p>
          <a:p>
            <a:pPr lvl="1"/>
            <a:r>
              <a:rPr lang="en-US" sz="4000" dirty="0" smtClean="0"/>
              <a:t>Visits primary</a:t>
            </a:r>
            <a:r>
              <a:rPr lang="en-US" sz="4000" baseline="0" dirty="0" smtClean="0"/>
              <a:t> RN </a:t>
            </a:r>
            <a:r>
              <a:rPr lang="en-US" sz="4000" dirty="0" smtClean="0"/>
              <a:t>to discuss pt status, screening, and plan of care</a:t>
            </a:r>
          </a:p>
          <a:p>
            <a:pPr marL="0" marR="0" lvl="1" indent="0" algn="l" defTabSz="438912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000" kern="1200" baseline="0" dirty="0" smtClean="0">
                <a:solidFill>
                  <a:schemeClr val="tx1"/>
                </a:solidFill>
                <a:latin typeface="+mn-lt"/>
                <a:ea typeface="+mn-ea"/>
                <a:cs typeface="+mn-cs"/>
              </a:rPr>
              <a:t> - RRMC did not have a role dedicated to sepsis</a:t>
            </a:r>
          </a:p>
          <a:p>
            <a:pPr marL="0" marR="0" lvl="1" indent="0" algn="l" defTabSz="438912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000" kern="1200" baseline="0" dirty="0" smtClean="0">
                <a:solidFill>
                  <a:schemeClr val="tx1"/>
                </a:solidFill>
                <a:latin typeface="+mn-lt"/>
                <a:ea typeface="+mn-ea"/>
                <a:cs typeface="+mn-cs"/>
              </a:rPr>
              <a:t>    surveillance; however they have a clinical</a:t>
            </a:r>
          </a:p>
          <a:p>
            <a:pPr marL="0" marR="0" lvl="1" indent="0" algn="l" defTabSz="438912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000" kern="1200" baseline="0" dirty="0" smtClean="0">
                <a:solidFill>
                  <a:schemeClr val="tx1"/>
                </a:solidFill>
                <a:latin typeface="+mn-lt"/>
                <a:ea typeface="+mn-ea"/>
                <a:cs typeface="+mn-cs"/>
              </a:rPr>
              <a:t>    surveillance team that monitors clinical </a:t>
            </a:r>
          </a:p>
          <a:p>
            <a:pPr marL="0" marR="0" lvl="1" indent="0" algn="l" defTabSz="438912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4000" kern="1200" baseline="0" dirty="0" smtClean="0">
                <a:solidFill>
                  <a:schemeClr val="tx1"/>
                </a:solidFill>
                <a:latin typeface="+mn-lt"/>
                <a:ea typeface="+mn-ea"/>
                <a:cs typeface="+mn-cs"/>
              </a:rPr>
              <a:t>    deterioration using the MEWS tool.</a:t>
            </a:r>
            <a:endParaRPr lang="en-US" sz="100" dirty="0" smtClean="0"/>
          </a:p>
          <a:p>
            <a:pPr lvl="0"/>
            <a:endParaRPr lang="en-US" sz="100" dirty="0" smtClean="0"/>
          </a:p>
          <a:p>
            <a:pPr marL="2194560" lvl="1" indent="0">
              <a:buNone/>
            </a:pPr>
            <a:endParaRPr lang="en-US" sz="4000" dirty="0" smtClean="0"/>
          </a:p>
        </p:txBody>
      </p:sp>
      <p:sp>
        <p:nvSpPr>
          <p:cNvPr id="71" name="Text Placeholder 4"/>
          <p:cNvSpPr txBox="1">
            <a:spLocks/>
          </p:cNvSpPr>
          <p:nvPr userDrawn="1"/>
        </p:nvSpPr>
        <p:spPr>
          <a:xfrm>
            <a:off x="6428875" y="-152400"/>
            <a:ext cx="31442525" cy="1821916"/>
          </a:xfrm>
          <a:prstGeom prst="rect">
            <a:avLst/>
          </a:prstGeom>
        </p:spPr>
        <p:txBody>
          <a:bodyPr/>
          <a:lstStyle>
            <a:lvl1pPr marL="0" indent="0" algn="ctr" defTabSz="4389120" rtl="0" eaLnBrk="1" latinLnBrk="0" hangingPunct="1">
              <a:spcBef>
                <a:spcPct val="20000"/>
              </a:spcBef>
              <a:buFont typeface="Arial" panose="020B0604020202020204" pitchFamily="34" charset="0"/>
              <a:buNone/>
              <a:defRPr sz="9600" b="1" kern="1200" baseline="0">
                <a:solidFill>
                  <a:schemeClr val="bg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a:lstStyle>
          <a:p>
            <a:r>
              <a:rPr lang="en-US" dirty="0" smtClean="0"/>
              <a:t>Improving Severe Sepsis/Septic Shock Screening and Accuracy</a:t>
            </a:r>
          </a:p>
        </p:txBody>
      </p:sp>
      <p:sp>
        <p:nvSpPr>
          <p:cNvPr id="18" name="TextBox 17"/>
          <p:cNvSpPr txBox="1"/>
          <p:nvPr userDrawn="1"/>
        </p:nvSpPr>
        <p:spPr>
          <a:xfrm>
            <a:off x="33147000" y="22678370"/>
            <a:ext cx="9841981" cy="9325630"/>
          </a:xfrm>
          <a:prstGeom prst="rect">
            <a:avLst/>
          </a:prstGeom>
          <a:noFill/>
        </p:spPr>
        <p:txBody>
          <a:bodyPr wrap="square" rtlCol="0">
            <a:spAutoFit/>
          </a:bodyPr>
          <a:lstStyle/>
          <a:p>
            <a:r>
              <a:rPr lang="en-US" sz="4000" kern="1200" dirty="0" smtClean="0">
                <a:solidFill>
                  <a:schemeClr val="tx1"/>
                </a:solidFill>
                <a:effectLst/>
                <a:latin typeface="+mn-lt"/>
                <a:ea typeface="+mn-ea"/>
                <a:cs typeface="+mn-cs"/>
              </a:rPr>
              <a:t>Due to our interventions, nurse screening accuracy and timeliness have improved at SMH, but we have not seen this improvement at RRMC. Overall, we have seen a reduction in the mortality index with severe sepsis/septic shock not POA.  We continue to create educational opportunities for nurses by holding four hour mandatory education classes related to the role of nurses and sepsis care. Completion will occur by March 2019.  We will continue to monitor/evaluate timeliness and accuracy.  In addition, our workgroup continues to modify and improve the dynamic screening tool to make it user friendly and clear for all nurses.</a:t>
            </a:r>
            <a:endParaRPr lang="en-US" sz="4000" kern="1200" dirty="0">
              <a:solidFill>
                <a:schemeClr val="tx1"/>
              </a:solidFill>
              <a:effectLst/>
              <a:latin typeface="+mn-lt"/>
              <a:ea typeface="+mn-ea"/>
              <a:cs typeface="+mn-cs"/>
            </a:endParaRPr>
          </a:p>
        </p:txBody>
      </p:sp>
      <p:sp>
        <p:nvSpPr>
          <p:cNvPr id="101" name="TextBox 100"/>
          <p:cNvSpPr txBox="1"/>
          <p:nvPr userDrawn="1"/>
        </p:nvSpPr>
        <p:spPr>
          <a:xfrm>
            <a:off x="33067974" y="16154400"/>
            <a:ext cx="8077200" cy="3200876"/>
          </a:xfrm>
          <a:prstGeom prst="rect">
            <a:avLst/>
          </a:prstGeom>
          <a:noFill/>
        </p:spPr>
        <p:txBody>
          <a:bodyPr wrap="square" rtlCol="0">
            <a:spAutoFit/>
          </a:bodyPr>
          <a:lstStyle/>
          <a:p>
            <a:pPr algn="l"/>
            <a:r>
              <a:rPr lang="en-US" sz="4200" b="1" dirty="0" smtClean="0"/>
              <a:t>Mortality Index:</a:t>
            </a:r>
            <a:r>
              <a:rPr lang="en-US" sz="4200" b="1" baseline="0" dirty="0" smtClean="0"/>
              <a:t> </a:t>
            </a:r>
          </a:p>
          <a:p>
            <a:pPr algn="l"/>
            <a:r>
              <a:rPr lang="en-US" sz="4000" dirty="0" smtClean="0"/>
              <a:t>Severe</a:t>
            </a:r>
            <a:r>
              <a:rPr lang="en-US" sz="4000" baseline="0" dirty="0" smtClean="0"/>
              <a:t> Sepsis/Septic Shock Not Present on Admission (POA)</a:t>
            </a:r>
          </a:p>
          <a:p>
            <a:pPr algn="l"/>
            <a:r>
              <a:rPr lang="en-US" sz="4000" baseline="0" dirty="0" smtClean="0"/>
              <a:t>10/2015 – 03/2018</a:t>
            </a:r>
          </a:p>
          <a:p>
            <a:pPr algn="l"/>
            <a:r>
              <a:rPr lang="en-US" sz="4000" baseline="0" dirty="0" smtClean="0"/>
              <a:t>RRMC and SMH</a:t>
            </a:r>
            <a:endParaRPr lang="en-US" sz="4000" dirty="0" smtClean="0"/>
          </a:p>
        </p:txBody>
      </p:sp>
      <p:sp>
        <p:nvSpPr>
          <p:cNvPr id="102" name="TextBox 101"/>
          <p:cNvSpPr txBox="1"/>
          <p:nvPr userDrawn="1"/>
        </p:nvSpPr>
        <p:spPr>
          <a:xfrm>
            <a:off x="32999903" y="6705600"/>
            <a:ext cx="8763000" cy="738664"/>
          </a:xfrm>
          <a:prstGeom prst="rect">
            <a:avLst/>
          </a:prstGeom>
          <a:noFill/>
        </p:spPr>
        <p:txBody>
          <a:bodyPr wrap="square" rtlCol="0">
            <a:spAutoFit/>
          </a:bodyPr>
          <a:lstStyle/>
          <a:p>
            <a:pPr algn="l"/>
            <a:r>
              <a:rPr lang="en-US" sz="4200" b="1" dirty="0" smtClean="0"/>
              <a:t>Accuracy</a:t>
            </a:r>
            <a:r>
              <a:rPr lang="en-US" sz="4200" b="1" baseline="0" dirty="0" smtClean="0"/>
              <a:t> and Timeliness:</a:t>
            </a:r>
            <a:endParaRPr lang="en-US" sz="4200" b="1" dirty="0"/>
          </a:p>
        </p:txBody>
      </p:sp>
      <p:graphicFrame>
        <p:nvGraphicFramePr>
          <p:cNvPr id="48" name="Table 47"/>
          <p:cNvGraphicFramePr>
            <a:graphicFrameLocks noGrp="1"/>
          </p:cNvGraphicFramePr>
          <p:nvPr userDrawn="1">
            <p:extLst>
              <p:ext uri="{D42A27DB-BD31-4B8C-83A1-F6EECF244321}">
                <p14:modId xmlns:p14="http://schemas.microsoft.com/office/powerpoint/2010/main" val="3941418687"/>
              </p:ext>
            </p:extLst>
          </p:nvPr>
        </p:nvGraphicFramePr>
        <p:xfrm>
          <a:off x="12039600" y="6862897"/>
          <a:ext cx="19481762" cy="11882483"/>
        </p:xfrm>
        <a:graphic>
          <a:graphicData uri="http://schemas.openxmlformats.org/drawingml/2006/table">
            <a:tbl>
              <a:tblPr firstRow="1" bandRow="1">
                <a:tableStyleId>{5940675A-B579-460E-94D1-54222C63F5DA}</a:tableStyleId>
              </a:tblPr>
              <a:tblGrid>
                <a:gridCol w="7159199">
                  <a:extLst>
                    <a:ext uri="{9D8B030D-6E8A-4147-A177-3AD203B41FA5}">
                      <a16:colId xmlns:a16="http://schemas.microsoft.com/office/drawing/2014/main" val="1966628466"/>
                    </a:ext>
                  </a:extLst>
                </a:gridCol>
                <a:gridCol w="6345751">
                  <a:extLst>
                    <a:ext uri="{9D8B030D-6E8A-4147-A177-3AD203B41FA5}">
                      <a16:colId xmlns:a16="http://schemas.microsoft.com/office/drawing/2014/main" val="2296799577"/>
                    </a:ext>
                  </a:extLst>
                </a:gridCol>
                <a:gridCol w="3025300">
                  <a:extLst>
                    <a:ext uri="{9D8B030D-6E8A-4147-A177-3AD203B41FA5}">
                      <a16:colId xmlns:a16="http://schemas.microsoft.com/office/drawing/2014/main" val="412633762"/>
                    </a:ext>
                  </a:extLst>
                </a:gridCol>
                <a:gridCol w="2951512">
                  <a:extLst>
                    <a:ext uri="{9D8B030D-6E8A-4147-A177-3AD203B41FA5}">
                      <a16:colId xmlns:a16="http://schemas.microsoft.com/office/drawing/2014/main" val="4013806783"/>
                    </a:ext>
                  </a:extLst>
                </a:gridCol>
              </a:tblGrid>
              <a:tr h="1488372">
                <a:tc>
                  <a:txBody>
                    <a:bodyPr/>
                    <a:lstStyle/>
                    <a:p>
                      <a:pPr algn="ctr"/>
                      <a:r>
                        <a:rPr lang="en-US" sz="4400" b="1" dirty="0" smtClean="0"/>
                        <a:t>Root Cause</a:t>
                      </a:r>
                      <a:endParaRPr lang="en-US" sz="4400" b="1" dirty="0"/>
                    </a:p>
                  </a:txBody>
                  <a:tcPr/>
                </a:tc>
                <a:tc>
                  <a:txBody>
                    <a:bodyPr/>
                    <a:lstStyle/>
                    <a:p>
                      <a:pPr algn="ctr"/>
                      <a:r>
                        <a:rPr lang="en-US" sz="4400" b="1" dirty="0" smtClean="0"/>
                        <a:t>Tested</a:t>
                      </a:r>
                      <a:r>
                        <a:rPr lang="en-US" sz="4400" b="1" baseline="0" dirty="0" smtClean="0"/>
                        <a:t> Solution</a:t>
                      </a:r>
                      <a:endParaRPr lang="en-US" sz="4400" b="1" dirty="0"/>
                    </a:p>
                  </a:txBody>
                  <a:tcPr/>
                </a:tc>
                <a:tc>
                  <a:txBody>
                    <a:bodyPr/>
                    <a:lstStyle/>
                    <a:p>
                      <a:pPr algn="ctr"/>
                      <a:r>
                        <a:rPr lang="en-US" sz="4400" b="1" dirty="0" smtClean="0"/>
                        <a:t>Responsible</a:t>
                      </a:r>
                      <a:endParaRPr lang="en-US" sz="4400" b="1" dirty="0"/>
                    </a:p>
                  </a:txBody>
                  <a:tcPr/>
                </a:tc>
                <a:tc>
                  <a:txBody>
                    <a:bodyPr/>
                    <a:lstStyle/>
                    <a:p>
                      <a:pPr algn="ctr"/>
                      <a:r>
                        <a:rPr lang="en-US" sz="4400" b="1" dirty="0" smtClean="0"/>
                        <a:t>Go-Live/</a:t>
                      </a:r>
                      <a:r>
                        <a:rPr lang="en-US" sz="4400" b="1" baseline="0" dirty="0" smtClean="0"/>
                        <a:t> </a:t>
                      </a:r>
                      <a:r>
                        <a:rPr lang="en-US" sz="4400" b="1" dirty="0" smtClean="0"/>
                        <a:t>Completion</a:t>
                      </a:r>
                    </a:p>
                  </a:txBody>
                  <a:tcPr/>
                </a:tc>
                <a:extLst>
                  <a:ext uri="{0D108BD9-81ED-4DB2-BD59-A6C34878D82A}">
                    <a16:rowId xmlns:a16="http://schemas.microsoft.com/office/drawing/2014/main" val="1527101200"/>
                  </a:ext>
                </a:extLst>
              </a:tr>
              <a:tr h="1062287">
                <a:tc>
                  <a:txBody>
                    <a:bodyPr/>
                    <a:lstStyle/>
                    <a:p>
                      <a:pPr algn="ctr"/>
                      <a:r>
                        <a:rPr lang="en-US" sz="3400" dirty="0" smtClean="0"/>
                        <a:t>Organ dysfunction of previous shift is unknown</a:t>
                      </a:r>
                    </a:p>
                  </a:txBody>
                  <a:tcPr/>
                </a:tc>
                <a:tc>
                  <a:txBody>
                    <a:bodyPr/>
                    <a:lstStyle/>
                    <a:p>
                      <a:pPr algn="ctr"/>
                      <a:r>
                        <a:rPr lang="en-US" sz="3400" dirty="0" smtClean="0"/>
                        <a:t>Modify screening tool to allow RN to choose organ dysfunction</a:t>
                      </a:r>
                      <a:endParaRPr lang="en-US" sz="3400" dirty="0"/>
                    </a:p>
                  </a:txBody>
                  <a:tcPr/>
                </a:tc>
                <a:tc>
                  <a:txBody>
                    <a:bodyPr/>
                    <a:lstStyle/>
                    <a:p>
                      <a:pPr algn="ctr"/>
                      <a:r>
                        <a:rPr lang="en-US" sz="3400" dirty="0" smtClean="0"/>
                        <a:t>IT workgroup</a:t>
                      </a:r>
                      <a:endParaRPr lang="en-US" sz="3400" dirty="0"/>
                    </a:p>
                  </a:txBody>
                  <a:tcPr/>
                </a:tc>
                <a:tc>
                  <a:txBody>
                    <a:bodyPr/>
                    <a:lstStyle/>
                    <a:p>
                      <a:pPr algn="ctr"/>
                      <a:r>
                        <a:rPr lang="en-US" sz="3400" dirty="0" smtClean="0"/>
                        <a:t>04/05/2017</a:t>
                      </a:r>
                      <a:endParaRPr lang="en-US" sz="3400" dirty="0"/>
                    </a:p>
                  </a:txBody>
                  <a:tcPr/>
                </a:tc>
                <a:extLst>
                  <a:ext uri="{0D108BD9-81ED-4DB2-BD59-A6C34878D82A}">
                    <a16:rowId xmlns:a16="http://schemas.microsoft.com/office/drawing/2014/main" val="747997980"/>
                  </a:ext>
                </a:extLst>
              </a:tr>
              <a:tr h="1351847">
                <a:tc>
                  <a:txBody>
                    <a:bodyPr/>
                    <a:lstStyle/>
                    <a:p>
                      <a:pPr algn="ctr"/>
                      <a:r>
                        <a:rPr lang="en-US" sz="3400" dirty="0" smtClean="0"/>
                        <a:t>Organ dysfunction is not</a:t>
                      </a:r>
                      <a:r>
                        <a:rPr lang="en-US" sz="3400" baseline="0" dirty="0" smtClean="0"/>
                        <a:t> recognized</a:t>
                      </a:r>
                      <a:endParaRPr lang="en-US" sz="3400" dirty="0"/>
                    </a:p>
                  </a:txBody>
                  <a:tcPr/>
                </a:tc>
                <a:tc>
                  <a:txBody>
                    <a:bodyPr/>
                    <a:lstStyle/>
                    <a:p>
                      <a:pPr algn="ctr"/>
                      <a:r>
                        <a:rPr lang="en-US" sz="3400" dirty="0" smtClean="0"/>
                        <a:t>Modified screening tool that auto-populates</a:t>
                      </a:r>
                      <a:r>
                        <a:rPr lang="en-US" sz="3400" baseline="0" dirty="0" smtClean="0"/>
                        <a:t> vital signs and lab values</a:t>
                      </a:r>
                      <a:endParaRPr lang="en-US" sz="3400" dirty="0"/>
                    </a:p>
                  </a:txBody>
                  <a:tcPr/>
                </a:tc>
                <a:tc>
                  <a:txBody>
                    <a:bodyPr/>
                    <a:lstStyle/>
                    <a:p>
                      <a:pPr algn="ctr"/>
                      <a:r>
                        <a:rPr lang="en-US" sz="3400" dirty="0" smtClean="0"/>
                        <a:t>IT workgroup</a:t>
                      </a:r>
                      <a:endParaRPr lang="en-US" sz="3400" dirty="0"/>
                    </a:p>
                  </a:txBody>
                  <a:tcPr/>
                </a:tc>
                <a:tc>
                  <a:txBody>
                    <a:bodyPr/>
                    <a:lstStyle/>
                    <a:p>
                      <a:pPr algn="ctr"/>
                      <a:r>
                        <a:rPr lang="en-US" sz="3400" dirty="0" smtClean="0"/>
                        <a:t>11/15/2017</a:t>
                      </a:r>
                      <a:endParaRPr lang="en-US" sz="3400" dirty="0"/>
                    </a:p>
                  </a:txBody>
                  <a:tcPr/>
                </a:tc>
                <a:extLst>
                  <a:ext uri="{0D108BD9-81ED-4DB2-BD59-A6C34878D82A}">
                    <a16:rowId xmlns:a16="http://schemas.microsoft.com/office/drawing/2014/main" val="1538670399"/>
                  </a:ext>
                </a:extLst>
              </a:tr>
              <a:tr h="1488372">
                <a:tc>
                  <a:txBody>
                    <a:bodyPr/>
                    <a:lstStyle/>
                    <a:p>
                      <a:pPr algn="ctr"/>
                      <a:r>
                        <a:rPr lang="en-US" sz="3400" dirty="0" smtClean="0"/>
                        <a:t>Insufficient report r/t increased RN accountability</a:t>
                      </a:r>
                      <a:endParaRPr lang="en-US" sz="3400" dirty="0"/>
                    </a:p>
                  </a:txBody>
                  <a:tcPr/>
                </a:tc>
                <a:tc>
                  <a:txBody>
                    <a:bodyPr/>
                    <a:lstStyle/>
                    <a:p>
                      <a:pPr algn="ctr"/>
                      <a:r>
                        <a:rPr lang="en-US" sz="3400" dirty="0" smtClean="0"/>
                        <a:t>Dual nurse</a:t>
                      </a:r>
                      <a:r>
                        <a:rPr lang="en-US" sz="3400" baseline="0" dirty="0" smtClean="0"/>
                        <a:t> screening at handoff</a:t>
                      </a:r>
                      <a:endParaRPr lang="en-US" sz="3400" dirty="0"/>
                    </a:p>
                  </a:txBody>
                  <a:tcPr/>
                </a:tc>
                <a:tc>
                  <a:txBody>
                    <a:bodyPr/>
                    <a:lstStyle/>
                    <a:p>
                      <a:pPr algn="ctr"/>
                      <a:r>
                        <a:rPr lang="en-US" sz="3400" dirty="0" smtClean="0"/>
                        <a:t>All</a:t>
                      </a:r>
                      <a:r>
                        <a:rPr lang="en-US" sz="3400" baseline="0" dirty="0" smtClean="0"/>
                        <a:t> / RN Champions</a:t>
                      </a:r>
                      <a:endParaRPr lang="en-US" sz="3400" dirty="0"/>
                    </a:p>
                  </a:txBody>
                  <a:tcPr/>
                </a:tc>
                <a:tc>
                  <a:txBody>
                    <a:bodyPr/>
                    <a:lstStyle/>
                    <a:p>
                      <a:pPr algn="ctr"/>
                      <a:r>
                        <a:rPr lang="en-US" sz="3400" dirty="0" smtClean="0"/>
                        <a:t>11/15/2017</a:t>
                      </a:r>
                      <a:endParaRPr lang="en-US" sz="3400" dirty="0"/>
                    </a:p>
                  </a:txBody>
                  <a:tcPr/>
                </a:tc>
                <a:extLst>
                  <a:ext uri="{0D108BD9-81ED-4DB2-BD59-A6C34878D82A}">
                    <a16:rowId xmlns:a16="http://schemas.microsoft.com/office/drawing/2014/main" val="2933682360"/>
                  </a:ext>
                </a:extLst>
              </a:tr>
              <a:tr h="1488372">
                <a:tc>
                  <a:txBody>
                    <a:bodyPr/>
                    <a:lstStyle/>
                    <a:p>
                      <a:pPr algn="ctr"/>
                      <a:r>
                        <a:rPr lang="en-US" sz="3400" dirty="0" smtClean="0"/>
                        <a:t>Unable to dive deep in chart r/t increased pt acuity</a:t>
                      </a:r>
                      <a:endParaRPr lang="en-US" sz="3400" dirty="0"/>
                    </a:p>
                  </a:txBody>
                  <a:tcPr/>
                </a:tc>
                <a:tc>
                  <a:txBody>
                    <a:bodyPr/>
                    <a:lstStyle/>
                    <a:p>
                      <a:pPr algn="ctr"/>
                      <a:r>
                        <a:rPr lang="en-US" sz="3400" dirty="0" smtClean="0"/>
                        <a:t>Dual</a:t>
                      </a:r>
                      <a:r>
                        <a:rPr lang="en-US" sz="3400" baseline="0" dirty="0" smtClean="0"/>
                        <a:t> nurse screening at handoff </a:t>
                      </a:r>
                      <a:endParaRPr lang="en-US" sz="3400" dirty="0"/>
                    </a:p>
                  </a:txBody>
                  <a:tcPr/>
                </a:tc>
                <a:tc>
                  <a:txBody>
                    <a:bodyPr/>
                    <a:lstStyle/>
                    <a:p>
                      <a:pPr algn="ctr"/>
                      <a:r>
                        <a:rPr lang="en-US" sz="3400" dirty="0" smtClean="0"/>
                        <a:t>All / RN</a:t>
                      </a:r>
                      <a:r>
                        <a:rPr lang="en-US" sz="3400" baseline="0" dirty="0" smtClean="0"/>
                        <a:t> Champions</a:t>
                      </a:r>
                      <a:endParaRPr lang="en-US" sz="3400" dirty="0"/>
                    </a:p>
                  </a:txBody>
                  <a:tcPr/>
                </a:tc>
                <a:tc>
                  <a:txBody>
                    <a:bodyPr/>
                    <a:lstStyle/>
                    <a:p>
                      <a:pPr algn="ctr"/>
                      <a:r>
                        <a:rPr lang="en-US" sz="3400" dirty="0" smtClean="0"/>
                        <a:t>11/15/2017</a:t>
                      </a:r>
                      <a:endParaRPr lang="en-US" sz="3400" dirty="0"/>
                    </a:p>
                  </a:txBody>
                  <a:tcPr/>
                </a:tc>
                <a:extLst>
                  <a:ext uri="{0D108BD9-81ED-4DB2-BD59-A6C34878D82A}">
                    <a16:rowId xmlns:a16="http://schemas.microsoft.com/office/drawing/2014/main" val="2119701523"/>
                  </a:ext>
                </a:extLst>
              </a:tr>
              <a:tr h="1488372">
                <a:tc>
                  <a:txBody>
                    <a:bodyPr/>
                    <a:lstStyle/>
                    <a:p>
                      <a:pPr algn="ctr"/>
                      <a:r>
                        <a:rPr lang="en-US" sz="3400" dirty="0" smtClean="0"/>
                        <a:t>RN does</a:t>
                      </a:r>
                      <a:r>
                        <a:rPr lang="en-US" sz="3400" baseline="0" dirty="0" smtClean="0"/>
                        <a:t> not recognize urgency to re-screen r/t misunderstanding of </a:t>
                      </a:r>
                      <a:r>
                        <a:rPr lang="en-US" sz="3400" baseline="0" dirty="0" err="1" smtClean="0"/>
                        <a:t>patho</a:t>
                      </a:r>
                      <a:r>
                        <a:rPr lang="en-US" sz="3400" baseline="0" dirty="0" smtClean="0"/>
                        <a:t> and mortality data</a:t>
                      </a:r>
                      <a:endParaRPr lang="en-US" sz="3400" dirty="0"/>
                    </a:p>
                  </a:txBody>
                  <a:tcPr/>
                </a:tc>
                <a:tc>
                  <a:txBody>
                    <a:bodyPr/>
                    <a:lstStyle/>
                    <a:p>
                      <a:pPr algn="ctr"/>
                      <a:r>
                        <a:rPr lang="en-US" sz="3400" dirty="0" smtClean="0"/>
                        <a:t>Education – Use of MEWS scores to prompt re-screening of pt. (5MN and 7W)</a:t>
                      </a:r>
                      <a:endParaRPr lang="en-US" sz="3400" dirty="0"/>
                    </a:p>
                  </a:txBody>
                  <a:tcPr/>
                </a:tc>
                <a:tc>
                  <a:txBody>
                    <a:bodyPr/>
                    <a:lstStyle/>
                    <a:p>
                      <a:pPr algn="ctr"/>
                      <a:r>
                        <a:rPr lang="en-US" sz="3400" dirty="0" smtClean="0"/>
                        <a:t>Julie, Patty, Mackenzie,</a:t>
                      </a:r>
                      <a:r>
                        <a:rPr lang="en-US" sz="3400" baseline="0" dirty="0" smtClean="0"/>
                        <a:t> Susan</a:t>
                      </a:r>
                      <a:endParaRPr lang="en-US" sz="3400" dirty="0"/>
                    </a:p>
                  </a:txBody>
                  <a:tcPr/>
                </a:tc>
                <a:tc>
                  <a:txBody>
                    <a:bodyPr/>
                    <a:lstStyle/>
                    <a:p>
                      <a:pPr algn="ctr"/>
                      <a:r>
                        <a:rPr lang="en-US" sz="3400" dirty="0" smtClean="0"/>
                        <a:t>08/31/2017</a:t>
                      </a:r>
                      <a:endParaRPr lang="en-US" sz="3400" dirty="0"/>
                    </a:p>
                  </a:txBody>
                  <a:tcPr/>
                </a:tc>
                <a:extLst>
                  <a:ext uri="{0D108BD9-81ED-4DB2-BD59-A6C34878D82A}">
                    <a16:rowId xmlns:a16="http://schemas.microsoft.com/office/drawing/2014/main" val="3543823023"/>
                  </a:ext>
                </a:extLst>
              </a:tr>
              <a:tr h="1488372">
                <a:tc>
                  <a:txBody>
                    <a:bodyPr/>
                    <a:lstStyle/>
                    <a:p>
                      <a:pPr algn="ctr"/>
                      <a:r>
                        <a:rPr lang="en-US" sz="3400" dirty="0" smtClean="0"/>
                        <a:t>SIRS and organ dysfunction attributed to causes other than infection r/t RN concern of provider pushback</a:t>
                      </a:r>
                      <a:endParaRPr lang="en-US" sz="3400" dirty="0"/>
                    </a:p>
                  </a:txBody>
                  <a:tcPr/>
                </a:tc>
                <a:tc>
                  <a:txBody>
                    <a:bodyPr/>
                    <a:lstStyle/>
                    <a:p>
                      <a:pPr algn="ctr"/>
                      <a:r>
                        <a:rPr lang="en-US" sz="3400" dirty="0" smtClean="0"/>
                        <a:t>Deferred</a:t>
                      </a:r>
                      <a:endParaRPr lang="en-US" sz="3400" dirty="0"/>
                    </a:p>
                  </a:txBody>
                  <a:tcPr/>
                </a:tc>
                <a:tc>
                  <a:txBody>
                    <a:bodyPr/>
                    <a:lstStyle/>
                    <a:p>
                      <a:pPr algn="ctr"/>
                      <a:r>
                        <a:rPr lang="en-US" sz="3400" dirty="0" smtClean="0"/>
                        <a:t>Deferred</a:t>
                      </a:r>
                      <a:endParaRPr lang="en-US" sz="3400" dirty="0"/>
                    </a:p>
                  </a:txBody>
                  <a:tcPr/>
                </a:tc>
                <a:tc>
                  <a:txBody>
                    <a:bodyPr/>
                    <a:lstStyle/>
                    <a:p>
                      <a:pPr algn="ctr"/>
                      <a:r>
                        <a:rPr lang="en-US" sz="3400" dirty="0" smtClean="0"/>
                        <a:t>Deferred</a:t>
                      </a:r>
                      <a:endParaRPr lang="en-US" sz="3400" dirty="0"/>
                    </a:p>
                  </a:txBody>
                  <a:tcPr/>
                </a:tc>
                <a:extLst>
                  <a:ext uri="{0D108BD9-81ED-4DB2-BD59-A6C34878D82A}">
                    <a16:rowId xmlns:a16="http://schemas.microsoft.com/office/drawing/2014/main" val="895574704"/>
                  </a:ext>
                </a:extLst>
              </a:tr>
              <a:tr h="1488372">
                <a:tc>
                  <a:txBody>
                    <a:bodyPr/>
                    <a:lstStyle/>
                    <a:p>
                      <a:pPr algn="ctr"/>
                      <a:r>
                        <a:rPr lang="en-US" sz="3400" dirty="0" smtClean="0"/>
                        <a:t>Misconceived perception of seriousness of organ dysfunction</a:t>
                      </a:r>
                      <a:endParaRPr lang="en-US" sz="3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3400" dirty="0" smtClean="0"/>
                        <a:t>Education – Use of MEWS scores to prompt re-screening of pt. (5MN and 7W)</a:t>
                      </a:r>
                      <a:endParaRPr lang="en-US" sz="3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3400" dirty="0" smtClean="0"/>
                        <a:t>Julie, Patty, Mackenzie,</a:t>
                      </a:r>
                      <a:r>
                        <a:rPr lang="en-US" sz="3400" baseline="0" dirty="0" smtClean="0"/>
                        <a:t> Susan</a:t>
                      </a:r>
                      <a:endParaRPr lang="en-US" sz="3400" dirty="0"/>
                    </a:p>
                  </a:txBody>
                  <a:tcPr/>
                </a:tc>
                <a:tc>
                  <a:txBody>
                    <a:bodyPr/>
                    <a:lstStyle/>
                    <a:p>
                      <a:pPr algn="ctr"/>
                      <a:r>
                        <a:rPr lang="en-US" sz="3400" dirty="0" smtClean="0"/>
                        <a:t>08/31/2017</a:t>
                      </a:r>
                      <a:endParaRPr lang="en-US" sz="3400" dirty="0"/>
                    </a:p>
                  </a:txBody>
                  <a:tcPr/>
                </a:tc>
                <a:extLst>
                  <a:ext uri="{0D108BD9-81ED-4DB2-BD59-A6C34878D82A}">
                    <a16:rowId xmlns:a16="http://schemas.microsoft.com/office/drawing/2014/main" val="3338776867"/>
                  </a:ext>
                </a:extLst>
              </a:tr>
            </a:tbl>
          </a:graphicData>
        </a:graphic>
      </p:graphicFrame>
    </p:spTree>
    <p:extLst>
      <p:ext uri="{BB962C8B-B14F-4D97-AF65-F5344CB8AC3E}">
        <p14:creationId xmlns:p14="http://schemas.microsoft.com/office/powerpoint/2010/main" val="3727920348"/>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ext Placeholder 2"/>
          <p:cNvSpPr>
            <a:spLocks noGrp="1"/>
          </p:cNvSpPr>
          <p:nvPr>
            <p:ph type="body" sz="quarter" idx="12"/>
          </p:nvPr>
        </p:nvSpPr>
        <p:spPr/>
        <p:txBody>
          <a:bodyPr/>
          <a:lstStyle/>
          <a:p>
            <a:endParaRPr lang="en-US"/>
          </a:p>
        </p:txBody>
      </p:sp>
      <p:sp>
        <p:nvSpPr>
          <p:cNvPr id="4" name="Text Placeholder 3"/>
          <p:cNvSpPr>
            <a:spLocks noGrp="1"/>
          </p:cNvSpPr>
          <p:nvPr>
            <p:ph type="body" sz="quarter" idx="28"/>
          </p:nvPr>
        </p:nvSpPr>
        <p:spPr/>
        <p:txBody>
          <a:bodyPr/>
          <a:lstStyle/>
          <a:p>
            <a:endParaRPr lang="en-US" dirty="0"/>
          </a:p>
        </p:txBody>
      </p:sp>
      <p:sp>
        <p:nvSpPr>
          <p:cNvPr id="5" name="Text Placeholder 4"/>
          <p:cNvSpPr>
            <a:spLocks noGrp="1"/>
          </p:cNvSpPr>
          <p:nvPr>
            <p:ph type="body" sz="quarter" idx="29"/>
          </p:nvPr>
        </p:nvSpPr>
        <p:spPr/>
        <p:txBody>
          <a:bodyPr/>
          <a:lstStyle/>
          <a:p>
            <a:endParaRPr lang="en-US"/>
          </a:p>
        </p:txBody>
      </p:sp>
      <p:sp>
        <p:nvSpPr>
          <p:cNvPr id="6" name="Text Placeholder 5"/>
          <p:cNvSpPr>
            <a:spLocks noGrp="1"/>
          </p:cNvSpPr>
          <p:nvPr>
            <p:ph type="body" sz="quarter" idx="30"/>
          </p:nvPr>
        </p:nvSpPr>
        <p:spPr/>
        <p:txBody>
          <a:bodyPr/>
          <a:lstStyle/>
          <a:p>
            <a:endParaRPr lang="en-US"/>
          </a:p>
        </p:txBody>
      </p:sp>
      <p:sp>
        <p:nvSpPr>
          <p:cNvPr id="7" name="Text Placeholder 6"/>
          <p:cNvSpPr>
            <a:spLocks noGrp="1"/>
          </p:cNvSpPr>
          <p:nvPr>
            <p:ph type="body" sz="quarter" idx="31"/>
          </p:nvPr>
        </p:nvSpPr>
        <p:spPr/>
        <p:txBody>
          <a:bodyPr/>
          <a:lstStyle/>
          <a:p>
            <a:endParaRPr lang="en-US"/>
          </a:p>
        </p:txBody>
      </p:sp>
      <p:sp>
        <p:nvSpPr>
          <p:cNvPr id="8" name="Text Placeholder 7"/>
          <p:cNvSpPr>
            <a:spLocks noGrp="1"/>
          </p:cNvSpPr>
          <p:nvPr>
            <p:ph type="body" sz="quarter" idx="32"/>
          </p:nvPr>
        </p:nvSpPr>
        <p:spPr/>
        <p:txBody>
          <a:bodyPr/>
          <a:lstStyle/>
          <a:p>
            <a:endParaRPr lang="en-US"/>
          </a:p>
        </p:txBody>
      </p:sp>
      <p:sp>
        <p:nvSpPr>
          <p:cNvPr id="9" name="Text Placeholder 8"/>
          <p:cNvSpPr>
            <a:spLocks noGrp="1"/>
          </p:cNvSpPr>
          <p:nvPr>
            <p:ph type="body" sz="quarter" idx="33"/>
          </p:nvPr>
        </p:nvSpPr>
        <p:spPr/>
        <p:txBody>
          <a:bodyPr/>
          <a:lstStyle/>
          <a:p>
            <a:endParaRPr lang="en-US"/>
          </a:p>
        </p:txBody>
      </p:sp>
      <p:sp>
        <p:nvSpPr>
          <p:cNvPr id="10" name="Text Placeholder 9"/>
          <p:cNvSpPr>
            <a:spLocks noGrp="1"/>
          </p:cNvSpPr>
          <p:nvPr>
            <p:ph type="body" sz="quarter" idx="36"/>
          </p:nvPr>
        </p:nvSpPr>
        <p:spPr/>
        <p:txBody>
          <a:bodyPr/>
          <a:lstStyle/>
          <a:p>
            <a:endParaRPr lang="en-US"/>
          </a:p>
        </p:txBody>
      </p:sp>
      <p:sp>
        <p:nvSpPr>
          <p:cNvPr id="11" name="Text Placeholder 10"/>
          <p:cNvSpPr>
            <a:spLocks noGrp="1"/>
          </p:cNvSpPr>
          <p:nvPr>
            <p:ph type="body" sz="quarter" idx="4294967295"/>
          </p:nvPr>
        </p:nvSpPr>
        <p:spPr>
          <a:xfrm>
            <a:off x="11594983" y="9720371"/>
            <a:ext cx="20409568" cy="1371600"/>
          </a:xfrm>
          <a:prstGeom prst="rect">
            <a:avLst/>
          </a:prstGeom>
        </p:spPr>
        <p:txBody>
          <a:bodyPr/>
          <a:lstStyle/>
          <a:p>
            <a:endParaRPr lang="en-US"/>
          </a:p>
        </p:txBody>
      </p:sp>
      <p:sp>
        <p:nvSpPr>
          <p:cNvPr id="12" name="Text Placeholder 11"/>
          <p:cNvSpPr>
            <a:spLocks noGrp="1"/>
          </p:cNvSpPr>
          <p:nvPr>
            <p:ph type="body" sz="quarter" idx="4294967295"/>
          </p:nvPr>
        </p:nvSpPr>
        <p:spPr>
          <a:xfrm>
            <a:off x="11933941" y="21331410"/>
            <a:ext cx="20228048" cy="1447800"/>
          </a:xfrm>
          <a:prstGeom prst="rect">
            <a:avLst/>
          </a:prstGeom>
        </p:spPr>
        <p:txBody>
          <a:bodyPr/>
          <a:lstStyle/>
          <a:p>
            <a:endParaRPr lang="en-US"/>
          </a:p>
        </p:txBody>
      </p:sp>
      <p:sp>
        <p:nvSpPr>
          <p:cNvPr id="13" name="Text Placeholder 12"/>
          <p:cNvSpPr>
            <a:spLocks noGrp="1"/>
          </p:cNvSpPr>
          <p:nvPr>
            <p:ph type="body" sz="quarter" idx="4294967295"/>
          </p:nvPr>
        </p:nvSpPr>
        <p:spPr>
          <a:xfrm>
            <a:off x="33108900" y="7848600"/>
            <a:ext cx="10096500" cy="1168329"/>
          </a:xfrm>
          <a:prstGeom prst="rect">
            <a:avLst/>
          </a:prstGeom>
        </p:spPr>
        <p:txBody>
          <a:bodyPr/>
          <a:lstStyle/>
          <a:p>
            <a:endParaRPr lang="en-US"/>
          </a:p>
        </p:txBody>
      </p:sp>
      <p:sp>
        <p:nvSpPr>
          <p:cNvPr id="14" name="Text Placeholder 13"/>
          <p:cNvSpPr>
            <a:spLocks noGrp="1"/>
          </p:cNvSpPr>
          <p:nvPr>
            <p:ph type="body" sz="quarter" idx="43"/>
          </p:nvPr>
        </p:nvSpPr>
        <p:spPr/>
        <p:txBody>
          <a:bodyPr/>
          <a:lstStyle/>
          <a:p>
            <a:endParaRPr lang="en-US"/>
          </a:p>
        </p:txBody>
      </p:sp>
      <p:sp>
        <p:nvSpPr>
          <p:cNvPr id="15" name="Text Placeholder 14"/>
          <p:cNvSpPr>
            <a:spLocks noGrp="1"/>
          </p:cNvSpPr>
          <p:nvPr>
            <p:ph type="body" sz="quarter" idx="45"/>
          </p:nvPr>
        </p:nvSpPr>
        <p:spPr/>
        <p:txBody>
          <a:bodyPr/>
          <a:lstStyle/>
          <a:p>
            <a:endParaRPr lang="en-US"/>
          </a:p>
        </p:txBody>
      </p:sp>
    </p:spTree>
    <p:extLst>
      <p:ext uri="{BB962C8B-B14F-4D97-AF65-F5344CB8AC3E}">
        <p14:creationId xmlns:p14="http://schemas.microsoft.com/office/powerpoint/2010/main" val="1957639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3 Columns Wide 48x36">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 Columns Wide 48x36</Template>
  <TotalTime>10166</TotalTime>
  <Words>0</Words>
  <Application>Microsoft Office PowerPoint</Application>
  <PresentationFormat>Custom</PresentationFormat>
  <Paragraphs>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3 Columns Wide 48x36</vt:lpstr>
      <vt:lpstr>PowerPoint Presentation</vt:lpstr>
    </vt:vector>
  </TitlesOfParts>
  <Company>UCLA HealthSystem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Greenstone, Karyn</dc:creator>
  <cp:lastModifiedBy>Del Greco, Carson J.</cp:lastModifiedBy>
  <cp:revision>43</cp:revision>
  <dcterms:created xsi:type="dcterms:W3CDTF">2015-03-18T15:52:00Z</dcterms:created>
  <dcterms:modified xsi:type="dcterms:W3CDTF">2018-11-15T19:51:50Z</dcterms:modified>
</cp:coreProperties>
</file>