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724" r:id="rId2"/>
    <p:sldMasterId id="2147483746" r:id="rId3"/>
  </p:sldMasterIdLst>
  <p:notesMasterIdLst>
    <p:notesMasterId r:id="rId30"/>
  </p:notesMasterIdLst>
  <p:handoutMasterIdLst>
    <p:handoutMasterId r:id="rId31"/>
  </p:handoutMasterIdLst>
  <p:sldIdLst>
    <p:sldId id="294" r:id="rId4"/>
    <p:sldId id="299" r:id="rId5"/>
    <p:sldId id="300" r:id="rId6"/>
    <p:sldId id="258" r:id="rId7"/>
    <p:sldId id="295" r:id="rId8"/>
    <p:sldId id="296" r:id="rId9"/>
    <p:sldId id="297" r:id="rId10"/>
    <p:sldId id="318" r:id="rId11"/>
    <p:sldId id="301" r:id="rId12"/>
    <p:sldId id="316" r:id="rId13"/>
    <p:sldId id="312" r:id="rId14"/>
    <p:sldId id="313" r:id="rId15"/>
    <p:sldId id="314" r:id="rId16"/>
    <p:sldId id="319" r:id="rId17"/>
    <p:sldId id="303" r:id="rId18"/>
    <p:sldId id="311" r:id="rId19"/>
    <p:sldId id="304" r:id="rId20"/>
    <p:sldId id="305" r:id="rId21"/>
    <p:sldId id="306" r:id="rId22"/>
    <p:sldId id="307" r:id="rId23"/>
    <p:sldId id="308" r:id="rId24"/>
    <p:sldId id="309" r:id="rId25"/>
    <p:sldId id="310" r:id="rId26"/>
    <p:sldId id="302" r:id="rId27"/>
    <p:sldId id="298" r:id="rId28"/>
    <p:sldId id="280"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578B"/>
    <a:srgbClr val="2774AE"/>
    <a:srgbClr val="DBE7F5"/>
    <a:srgbClr val="FFD100"/>
    <a:srgbClr val="898989"/>
    <a:srgbClr val="58595B"/>
    <a:srgbClr val="D2DDE8"/>
    <a:srgbClr val="2C7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6"/>
    <p:restoredTop sz="94663"/>
  </p:normalViewPr>
  <p:slideViewPr>
    <p:cSldViewPr snapToGrid="0" snapToObjects="1">
      <p:cViewPr varScale="1">
        <p:scale>
          <a:sx n="92" d="100"/>
          <a:sy n="92" d="100"/>
        </p:scale>
        <p:origin x="108" y="498"/>
      </p:cViewPr>
      <p:guideLst/>
    </p:cSldViewPr>
  </p:slideViewPr>
  <p:notesTextViewPr>
    <p:cViewPr>
      <p:scale>
        <a:sx n="1" d="1"/>
        <a:sy n="1" d="1"/>
      </p:scale>
      <p:origin x="0" y="0"/>
    </p:cViewPr>
  </p:notesTextViewPr>
  <p:notesViewPr>
    <p:cSldViewPr snapToGrid="0" snapToObjects="1" showGuides="1">
      <p:cViewPr varScale="1">
        <p:scale>
          <a:sx n="141" d="100"/>
          <a:sy n="141" d="100"/>
        </p:scale>
        <p:origin x="451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19DFF-3DA7-494A-B9CA-E379C5E95C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B7B050-3277-594A-8B54-BFCDACD4BC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C1B0C7-8C7C-9B4B-A0AE-18A84AC299C3}" type="datetimeFigureOut">
              <a:rPr lang="en-US" smtClean="0"/>
              <a:t>6/2/2022</a:t>
            </a:fld>
            <a:endParaRPr lang="en-US"/>
          </a:p>
        </p:txBody>
      </p:sp>
      <p:sp>
        <p:nvSpPr>
          <p:cNvPr id="4" name="Footer Placeholder 3">
            <a:extLst>
              <a:ext uri="{FF2B5EF4-FFF2-40B4-BE49-F238E27FC236}">
                <a16:creationId xmlns:a16="http://schemas.microsoft.com/office/drawing/2014/main" id="{AB379A36-522B-064D-A598-55FC21A01E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467B93-28EF-074C-894E-BCFD2841EB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7298D-305E-5C45-8175-7CA456955D79}" type="slidenum">
              <a:rPr lang="en-US" smtClean="0"/>
              <a:t>‹#›</a:t>
            </a:fld>
            <a:endParaRPr lang="en-US"/>
          </a:p>
        </p:txBody>
      </p:sp>
    </p:spTree>
    <p:extLst>
      <p:ext uri="{BB962C8B-B14F-4D97-AF65-F5344CB8AC3E}">
        <p14:creationId xmlns:p14="http://schemas.microsoft.com/office/powerpoint/2010/main" val="349790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00ED-965C-BB42-AB66-E65F4D773755}"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8B67B-6986-4C4D-9BFF-F0FAE7240B0F}" type="slidenum">
              <a:rPr lang="en-US" smtClean="0"/>
              <a:t>‹#›</a:t>
            </a:fld>
            <a:endParaRPr lang="en-US"/>
          </a:p>
        </p:txBody>
      </p:sp>
    </p:spTree>
    <p:extLst>
      <p:ext uri="{BB962C8B-B14F-4D97-AF65-F5344CB8AC3E}">
        <p14:creationId xmlns:p14="http://schemas.microsoft.com/office/powerpoint/2010/main" val="177308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ener">
    <p:spTree>
      <p:nvGrpSpPr>
        <p:cNvPr id="1" name=""/>
        <p:cNvGrpSpPr/>
        <p:nvPr/>
      </p:nvGrpSpPr>
      <p:grpSpPr>
        <a:xfrm>
          <a:off x="0" y="0"/>
          <a:ext cx="0" cy="0"/>
          <a:chOff x="0" y="0"/>
          <a:chExt cx="0" cy="0"/>
        </a:xfrm>
      </p:grpSpPr>
      <p:sp>
        <p:nvSpPr>
          <p:cNvPr id="5" name="Header rule">
            <a:extLst>
              <a:ext uri="{FF2B5EF4-FFF2-40B4-BE49-F238E27FC236}">
                <a16:creationId xmlns:a16="http://schemas.microsoft.com/office/drawing/2014/main" id="{198C97F7-A4B7-A44F-8837-702C9EA03268}"/>
              </a:ext>
            </a:extLst>
          </p:cNvPr>
          <p:cNvSpPr/>
          <p:nvPr userDrawn="1"/>
        </p:nvSpPr>
        <p:spPr>
          <a:xfrm>
            <a:off x="640080" y="301752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6" name="Header rule">
            <a:extLst>
              <a:ext uri="{FF2B5EF4-FFF2-40B4-BE49-F238E27FC236}">
                <a16:creationId xmlns:a16="http://schemas.microsoft.com/office/drawing/2014/main" id="{597315B1-292E-3D41-AFF6-A072259E441C}"/>
              </a:ext>
            </a:extLst>
          </p:cNvPr>
          <p:cNvSpPr/>
          <p:nvPr userDrawn="1"/>
        </p:nvSpPr>
        <p:spPr>
          <a:xfrm>
            <a:off x="640080" y="182880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Content Placeholder 4">
            <a:extLst>
              <a:ext uri="{FF2B5EF4-FFF2-40B4-BE49-F238E27FC236}">
                <a16:creationId xmlns:a16="http://schemas.microsoft.com/office/drawing/2014/main" id="{51842526-596D-444C-831F-EDD586E710D2}"/>
              </a:ext>
            </a:extLst>
          </p:cNvPr>
          <p:cNvSpPr>
            <a:spLocks noGrp="1"/>
          </p:cNvSpPr>
          <p:nvPr>
            <p:ph sz="quarter" idx="23" hasCustomPrompt="1"/>
          </p:nvPr>
        </p:nvSpPr>
        <p:spPr>
          <a:xfrm>
            <a:off x="640078" y="4480560"/>
            <a:ext cx="1188720"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Presenter Name</a:t>
            </a:r>
          </a:p>
        </p:txBody>
      </p:sp>
      <p:sp>
        <p:nvSpPr>
          <p:cNvPr id="10" name="Content Placeholder 4">
            <a:extLst>
              <a:ext uri="{FF2B5EF4-FFF2-40B4-BE49-F238E27FC236}">
                <a16:creationId xmlns:a16="http://schemas.microsoft.com/office/drawing/2014/main" id="{7614E81D-36BE-0843-8E17-35D959F5ADC3}"/>
              </a:ext>
            </a:extLst>
          </p:cNvPr>
          <p:cNvSpPr>
            <a:spLocks noGrp="1"/>
          </p:cNvSpPr>
          <p:nvPr>
            <p:ph sz="quarter" idx="24" hasCustomPrompt="1"/>
          </p:nvPr>
        </p:nvSpPr>
        <p:spPr>
          <a:xfrm>
            <a:off x="640078" y="4663440"/>
            <a:ext cx="1624612"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Title, Department Name</a:t>
            </a:r>
          </a:p>
        </p:txBody>
      </p:sp>
      <p:sp>
        <p:nvSpPr>
          <p:cNvPr id="11" name="Text Placeholder 5">
            <a:extLst>
              <a:ext uri="{FF2B5EF4-FFF2-40B4-BE49-F238E27FC236}">
                <a16:creationId xmlns:a16="http://schemas.microsoft.com/office/drawing/2014/main" id="{F1570365-4D0D-EC45-BEDD-AB605BCD2DE9}"/>
              </a:ext>
            </a:extLst>
          </p:cNvPr>
          <p:cNvSpPr>
            <a:spLocks noGrp="1"/>
          </p:cNvSpPr>
          <p:nvPr>
            <p:ph type="body" sz="quarter" idx="25" hasCustomPrompt="1"/>
          </p:nvPr>
        </p:nvSpPr>
        <p:spPr>
          <a:xfrm>
            <a:off x="640080" y="1645920"/>
            <a:ext cx="3383280" cy="91440"/>
          </a:xfrm>
          <a:prstGeom prst="rect">
            <a:avLst/>
          </a:prstGeom>
        </p:spPr>
        <p:txBody>
          <a:bodyPr wrap="none" lIns="18288" tIns="0" rIns="0" bIns="0">
            <a:spAutoFit/>
          </a:bodyPr>
          <a:lstStyle>
            <a:lvl1pPr marL="0" indent="0">
              <a:buNone/>
              <a:defRPr sz="800" cap="all" baseline="0">
                <a:latin typeface="+mn-lt"/>
              </a:defRPr>
            </a:lvl1pPr>
            <a:lvl2pPr marL="0" indent="0">
              <a:buFont typeface="Arial" panose="020B0604020202020204" pitchFamily="34" charset="0"/>
              <a:buNone/>
              <a:defRPr sz="800">
                <a:latin typeface="+mn-lt"/>
              </a:defRPr>
            </a:lvl2pPr>
            <a:lvl3pPr marL="363474"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JOB # GOES HERE [REMOVE FOR LIVE AUDIENCE PRESENTATION]</a:t>
            </a:r>
          </a:p>
        </p:txBody>
      </p:sp>
      <p:sp>
        <p:nvSpPr>
          <p:cNvPr id="3" name="Picture Placeholder 2">
            <a:extLst>
              <a:ext uri="{FF2B5EF4-FFF2-40B4-BE49-F238E27FC236}">
                <a16:creationId xmlns:a16="http://schemas.microsoft.com/office/drawing/2014/main" id="{7AAAB01A-F2BD-C546-A22D-F1FB2E43F306}"/>
              </a:ext>
            </a:extLst>
          </p:cNvPr>
          <p:cNvSpPr>
            <a:spLocks noGrp="1"/>
          </p:cNvSpPr>
          <p:nvPr>
            <p:ph type="pic" sz="quarter" idx="27" hasCustomPrompt="1"/>
          </p:nvPr>
        </p:nvSpPr>
        <p:spPr>
          <a:xfrm>
            <a:off x="640079" y="442002"/>
            <a:ext cx="5759450" cy="370101"/>
          </a:xfrm>
          <a:prstGeom prst="rect">
            <a:avLst/>
          </a:prstGeom>
        </p:spPr>
        <p:txBody>
          <a:bodyPr/>
          <a:lstStyle>
            <a:lvl1pPr marL="0" indent="0">
              <a:buNone/>
              <a:defRPr sz="1000"/>
            </a:lvl1pPr>
          </a:lstStyle>
          <a:p>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a:t>
            </a:r>
            <a:r>
              <a:rPr lang="en-US" dirty="0" err="1"/>
              <a:t>png</a:t>
            </a:r>
            <a:r>
              <a:rPr lang="en-US" dirty="0"/>
              <a:t> format version of your department logo. Follow yellow instructions.</a:t>
            </a:r>
          </a:p>
        </p:txBody>
      </p:sp>
      <p:sp>
        <p:nvSpPr>
          <p:cNvPr id="12" name="Text Placeholder 11">
            <a:extLst>
              <a:ext uri="{FF2B5EF4-FFF2-40B4-BE49-F238E27FC236}">
                <a16:creationId xmlns:a16="http://schemas.microsoft.com/office/drawing/2014/main" id="{3A81CB59-8C90-4649-A0B9-F64FBDA65623}"/>
              </a:ext>
            </a:extLst>
          </p:cNvPr>
          <p:cNvSpPr>
            <a:spLocks noGrp="1"/>
          </p:cNvSpPr>
          <p:nvPr>
            <p:ph type="body" sz="quarter" idx="28" hasCustomPrompt="1"/>
          </p:nvPr>
        </p:nvSpPr>
        <p:spPr>
          <a:xfrm>
            <a:off x="3110248" y="3239110"/>
            <a:ext cx="5867974" cy="343412"/>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1. GUIDES – To make sure guides are visible, inside the View ribbon, click the Guides checkbox. </a:t>
            </a:r>
            <a:r>
              <a:rPr lang="en-US"/>
              <a:t>Then click the icon inside the picture frame to add your logo.</a:t>
            </a:r>
            <a:endParaRPr lang="en-US" dirty="0"/>
          </a:p>
        </p:txBody>
      </p:sp>
      <p:sp>
        <p:nvSpPr>
          <p:cNvPr id="16" name="Text Placeholder 11">
            <a:extLst>
              <a:ext uri="{FF2B5EF4-FFF2-40B4-BE49-F238E27FC236}">
                <a16:creationId xmlns:a16="http://schemas.microsoft.com/office/drawing/2014/main" id="{27040403-9017-284E-A963-BB40D99A6B1B}"/>
              </a:ext>
            </a:extLst>
          </p:cNvPr>
          <p:cNvSpPr>
            <a:spLocks noGrp="1"/>
          </p:cNvSpPr>
          <p:nvPr>
            <p:ph type="body" sz="quarter" idx="29" hasCustomPrompt="1"/>
          </p:nvPr>
        </p:nvSpPr>
        <p:spPr>
          <a:xfrm>
            <a:off x="3509494" y="3642860"/>
            <a:ext cx="5468728" cy="364668"/>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Uxd-Wht</a:t>
            </a:r>
            <a:r>
              <a:rPr lang="en-US" dirty="0"/>
              <a:t> or Unboxed-</a:t>
            </a:r>
            <a:r>
              <a:rPr lang="en-US" dirty="0" err="1"/>
              <a:t>WhiteType</a:t>
            </a:r>
            <a:r>
              <a:rPr lang="en-US" dirty="0"/>
              <a:t> version. Your logo will appear in the picture frame. </a:t>
            </a:r>
          </a:p>
        </p:txBody>
      </p:sp>
      <p:sp>
        <p:nvSpPr>
          <p:cNvPr id="18" name="Text Placeholder 11">
            <a:extLst>
              <a:ext uri="{FF2B5EF4-FFF2-40B4-BE49-F238E27FC236}">
                <a16:creationId xmlns:a16="http://schemas.microsoft.com/office/drawing/2014/main" id="{4B946D04-E796-4B4C-BA49-32A74CF316D8}"/>
              </a:ext>
            </a:extLst>
          </p:cNvPr>
          <p:cNvSpPr>
            <a:spLocks noGrp="1"/>
          </p:cNvSpPr>
          <p:nvPr>
            <p:ph type="body" sz="quarter" idx="30" hasCustomPrompt="1"/>
          </p:nvPr>
        </p:nvSpPr>
        <p:spPr>
          <a:xfrm>
            <a:off x="3509494" y="4050407"/>
            <a:ext cx="5468728" cy="735906"/>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19" name="Text Placeholder 11">
            <a:extLst>
              <a:ext uri="{FF2B5EF4-FFF2-40B4-BE49-F238E27FC236}">
                <a16:creationId xmlns:a16="http://schemas.microsoft.com/office/drawing/2014/main" id="{68E45B7A-8408-374F-A2DC-0F4F9C754E45}"/>
              </a:ext>
            </a:extLst>
          </p:cNvPr>
          <p:cNvSpPr>
            <a:spLocks noGrp="1"/>
          </p:cNvSpPr>
          <p:nvPr>
            <p:ph type="body" sz="quarter" idx="31" hasCustomPrompt="1"/>
          </p:nvPr>
        </p:nvSpPr>
        <p:spPr>
          <a:xfrm>
            <a:off x="3509494" y="4842153"/>
            <a:ext cx="5468728" cy="228205"/>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4. POSITION – Align the UCLA logo letters to meet the left guide. </a:t>
            </a:r>
          </a:p>
        </p:txBody>
      </p:sp>
      <p:sp>
        <p:nvSpPr>
          <p:cNvPr id="13" name="Text Placeholder 12">
            <a:extLst>
              <a:ext uri="{FF2B5EF4-FFF2-40B4-BE49-F238E27FC236}">
                <a16:creationId xmlns:a16="http://schemas.microsoft.com/office/drawing/2014/main" id="{4845E9B1-083C-B34E-AC7C-964685DBFAAB}"/>
              </a:ext>
            </a:extLst>
          </p:cNvPr>
          <p:cNvSpPr>
            <a:spLocks noGrp="1"/>
          </p:cNvSpPr>
          <p:nvPr>
            <p:ph type="body" sz="quarter" idx="32" hasCustomPrompt="1"/>
          </p:nvPr>
        </p:nvSpPr>
        <p:spPr>
          <a:xfrm>
            <a:off x="640080" y="1892807"/>
            <a:ext cx="7772400" cy="1106424"/>
          </a:xfrm>
          <a:prstGeom prst="rect">
            <a:avLst/>
          </a:prstGeom>
        </p:spPr>
        <p:txBody>
          <a:bodyPr lIns="0" tIns="0" rIns="0" bIns="0" anchor="ctr" anchorCtr="0"/>
          <a:lstStyle>
            <a:lvl1pPr marL="0" indent="0">
              <a:buNone/>
              <a:defRPr sz="3600" b="1"/>
            </a:lvl1pPr>
            <a:lvl2pPr marL="342900" indent="0">
              <a:buNone/>
              <a:defRPr sz="3600" b="1"/>
            </a:lvl2pPr>
            <a:lvl3pPr marL="685800" indent="0">
              <a:buNone/>
              <a:defRPr sz="3600" b="1"/>
            </a:lvl3pPr>
            <a:lvl4pPr marL="1028700" indent="0">
              <a:buNone/>
              <a:defRPr sz="3600" b="1"/>
            </a:lvl4pPr>
            <a:lvl5pPr marL="1371600" indent="0">
              <a:buNone/>
              <a:defRPr sz="3600" b="1"/>
            </a:lvl5pPr>
          </a:lstStyle>
          <a:p>
            <a:pPr lvl="0"/>
            <a:r>
              <a:rPr lang="en-US" dirty="0"/>
              <a:t>Presentation Opener</a:t>
            </a:r>
          </a:p>
          <a:p>
            <a:pPr lvl="0"/>
            <a:r>
              <a:rPr lang="en-US" dirty="0"/>
              <a:t>Title Goes Here</a:t>
            </a:r>
          </a:p>
        </p:txBody>
      </p:sp>
    </p:spTree>
    <p:extLst>
      <p:ext uri="{BB962C8B-B14F-4D97-AF65-F5344CB8AC3E}">
        <p14:creationId xmlns:p14="http://schemas.microsoft.com/office/powerpoint/2010/main" val="35775569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44" userDrawn="1">
          <p15:clr>
            <a:srgbClr val="FBAE40"/>
          </p15:clr>
        </p15:guide>
        <p15:guide id="2" orient="horz" pos="276"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C5558416-D4A5-2C4B-BFD9-97D61B9D22FA}"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842881282"/>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A44ACDD2-15F2-0B4C-A54B-A39030A6F076}"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095287017"/>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D74E759E-4D0E-9441-BADB-21737C39DC67}"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403368944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E17783BE-84C8-5042-BA6A-13AB4BD0036C}"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2423160"/>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147908679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B7928292-3211-8341-A661-272FA150A3B9}"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2621145831"/>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E3DB65E-7C5A-1446-BA7B-47129C2A3344}"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w/copy and video</a:t>
            </a:r>
          </a:p>
        </p:txBody>
      </p:sp>
    </p:spTree>
    <p:extLst>
      <p:ext uri="{BB962C8B-B14F-4D97-AF65-F5344CB8AC3E}">
        <p14:creationId xmlns:p14="http://schemas.microsoft.com/office/powerpoint/2010/main" val="4214685523"/>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1" y="180897"/>
            <a:ext cx="423229" cy="136399"/>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452"/>
            <a:ext cx="2554260" cy="122997"/>
          </a:xfrm>
          <a:prstGeom prst="rect">
            <a:avLst/>
          </a:prstGeom>
          <a:noFill/>
        </p:spPr>
        <p:txBody>
          <a:bodyPr wrap="square" lIns="0" tIns="0" rIns="0" bIns="0" rtlCol="0">
            <a:spAutoFit/>
          </a:bodyPr>
          <a:lstStyle/>
          <a:p>
            <a:pPr algn="r"/>
            <a:r>
              <a:rPr lang="en-US" sz="799" dirty="0">
                <a:solidFill>
                  <a:srgbClr val="FFFFFF"/>
                </a:solidFill>
              </a:rPr>
              <a:t>Department </a:t>
            </a:r>
            <a:r>
              <a:rPr lang="en-US" sz="799" dirty="0" smtClean="0">
                <a:solidFill>
                  <a:srgbClr val="FFFFFF"/>
                </a:solidFill>
              </a:rPr>
              <a:t>of Family Medicine</a:t>
            </a:r>
            <a:endParaRPr lang="en-US" sz="799"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3424646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1" y="180897"/>
            <a:ext cx="423229" cy="136399"/>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452"/>
            <a:ext cx="2554260" cy="122997"/>
          </a:xfrm>
          <a:prstGeom prst="rect">
            <a:avLst/>
          </a:prstGeom>
          <a:noFill/>
        </p:spPr>
        <p:txBody>
          <a:bodyPr wrap="square" lIns="0" tIns="0" rIns="0" bIns="0" rtlCol="0">
            <a:spAutoFit/>
          </a:bodyPr>
          <a:lstStyle/>
          <a:p>
            <a:pPr algn="r"/>
            <a:r>
              <a:rPr lang="en-US" sz="799" dirty="0">
                <a:solidFill>
                  <a:srgbClr val="FFFFFF"/>
                </a:solidFill>
              </a:rPr>
              <a:t>Department </a:t>
            </a:r>
            <a:r>
              <a:rPr lang="en-US" sz="799" dirty="0" smtClean="0">
                <a:solidFill>
                  <a:srgbClr val="FFFFFF"/>
                </a:solidFill>
              </a:rPr>
              <a:t>of Family Medicine</a:t>
            </a:r>
            <a:endParaRPr lang="en-US" sz="799"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8451887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1" y="180897"/>
            <a:ext cx="423229" cy="136399"/>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452"/>
            <a:ext cx="2554260" cy="122997"/>
          </a:xfrm>
          <a:prstGeom prst="rect">
            <a:avLst/>
          </a:prstGeom>
          <a:noFill/>
        </p:spPr>
        <p:txBody>
          <a:bodyPr wrap="square" lIns="0" tIns="0" rIns="0" bIns="0" rtlCol="0">
            <a:spAutoFit/>
          </a:bodyPr>
          <a:lstStyle/>
          <a:p>
            <a:pPr algn="r"/>
            <a:r>
              <a:rPr lang="en-US" sz="799" dirty="0">
                <a:solidFill>
                  <a:srgbClr val="FFFFFF"/>
                </a:solidFill>
              </a:rPr>
              <a:t>Department </a:t>
            </a:r>
            <a:r>
              <a:rPr lang="en-US" sz="799" dirty="0" smtClean="0">
                <a:solidFill>
                  <a:srgbClr val="FFFFFF"/>
                </a:solidFill>
              </a:rPr>
              <a:t>of Family Medicine</a:t>
            </a:r>
            <a:endParaRPr lang="en-US" sz="799"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5784507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1" y="180897"/>
            <a:ext cx="423229" cy="136399"/>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452"/>
            <a:ext cx="2554260" cy="122997"/>
          </a:xfrm>
          <a:prstGeom prst="rect">
            <a:avLst/>
          </a:prstGeom>
          <a:noFill/>
        </p:spPr>
        <p:txBody>
          <a:bodyPr wrap="square" lIns="0" tIns="0" rIns="0" bIns="0" rtlCol="0">
            <a:spAutoFit/>
          </a:bodyPr>
          <a:lstStyle/>
          <a:p>
            <a:pPr algn="r"/>
            <a:r>
              <a:rPr lang="en-US" sz="799" dirty="0">
                <a:solidFill>
                  <a:srgbClr val="FFFFFF"/>
                </a:solidFill>
              </a:rPr>
              <a:t>Department </a:t>
            </a:r>
            <a:r>
              <a:rPr lang="en-US" sz="799" dirty="0" smtClean="0">
                <a:solidFill>
                  <a:srgbClr val="FFFFFF"/>
                </a:solidFill>
              </a:rPr>
              <a:t>of Family Medicine</a:t>
            </a:r>
            <a:endParaRPr lang="en-US" sz="799"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349040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chemeClr val="bg1"/>
                </a:solidFill>
                <a:latin typeface="Helvetica" pitchFamily="2" charset="0"/>
              </a:rPr>
              <a:t>Section Divider</a:t>
            </a:r>
          </a:p>
        </p:txBody>
      </p:sp>
      <p:sp>
        <p:nvSpPr>
          <p:cNvPr id="5" name="Text Placeholder 3">
            <a:extLst>
              <a:ext uri="{FF2B5EF4-FFF2-40B4-BE49-F238E27FC236}">
                <a16:creationId xmlns:a16="http://schemas.microsoft.com/office/drawing/2014/main" id="{461EF51F-6AE7-6944-9BE5-D164F3B6239A}"/>
              </a:ext>
            </a:extLst>
          </p:cNvPr>
          <p:cNvSpPr>
            <a:spLocks noGrp="1"/>
          </p:cNvSpPr>
          <p:nvPr>
            <p:ph type="body" sz="quarter" idx="20" hasCustomPrompt="1"/>
          </p:nvPr>
        </p:nvSpPr>
        <p:spPr>
          <a:xfrm>
            <a:off x="640079" y="2651760"/>
            <a:ext cx="7772400" cy="222818"/>
          </a:xfrm>
          <a:prstGeom prst="rect">
            <a:avLst/>
          </a:prstGeom>
        </p:spPr>
        <p:txBody>
          <a:bodyPr lIns="0" tIns="0" rIns="0" bIns="0">
            <a:spAutoFit/>
          </a:bodyPr>
          <a:lstStyle>
            <a:lvl1pPr marL="0" indent="0">
              <a:buFontTx/>
              <a:buNone/>
              <a:defRPr sz="1600" b="1" i="0" cap="all" baseline="0">
                <a:solidFill>
                  <a:schemeClr val="bg1"/>
                </a:solidFill>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6" name="Date Placeholder 5">
            <a:extLst>
              <a:ext uri="{FF2B5EF4-FFF2-40B4-BE49-F238E27FC236}">
                <a16:creationId xmlns:a16="http://schemas.microsoft.com/office/drawing/2014/main" id="{72BD122B-0374-B849-861D-9F5D851E2E07}"/>
              </a:ext>
            </a:extLst>
          </p:cNvPr>
          <p:cNvSpPr>
            <a:spLocks noGrp="1"/>
          </p:cNvSpPr>
          <p:nvPr>
            <p:ph type="dt" sz="half" idx="21"/>
          </p:nvPr>
        </p:nvSpPr>
        <p:spPr>
          <a:xfrm>
            <a:off x="4297680" y="4754880"/>
            <a:ext cx="2117634" cy="381643"/>
          </a:xfrm>
          <a:prstGeom prst="rect">
            <a:avLst/>
          </a:prstGeom>
        </p:spPr>
        <p:txBody>
          <a:bodyPr/>
          <a:lstStyle/>
          <a:p>
            <a:fld id="{922CE373-5D4D-0A48-8A4C-7D6A6D8707A3}" type="datetime4">
              <a:rPr lang="en-US" smtClean="0"/>
              <a:t>June 2, 2022</a:t>
            </a:fld>
            <a:endParaRPr lang="en-US" dirty="0"/>
          </a:p>
        </p:txBody>
      </p:sp>
      <p:sp>
        <p:nvSpPr>
          <p:cNvPr id="7" name="Slide Number Placeholder 6">
            <a:extLst>
              <a:ext uri="{FF2B5EF4-FFF2-40B4-BE49-F238E27FC236}">
                <a16:creationId xmlns:a16="http://schemas.microsoft.com/office/drawing/2014/main" id="{DDC6E991-AFE5-8A47-BE30-B779E069309C}"/>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60982147"/>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1" y="180897"/>
            <a:ext cx="423229" cy="136399"/>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452"/>
            <a:ext cx="2554260" cy="122997"/>
          </a:xfrm>
          <a:prstGeom prst="rect">
            <a:avLst/>
          </a:prstGeom>
          <a:noFill/>
        </p:spPr>
        <p:txBody>
          <a:bodyPr wrap="square" lIns="0" tIns="0" rIns="0" bIns="0" rtlCol="0">
            <a:spAutoFit/>
          </a:bodyPr>
          <a:lstStyle/>
          <a:p>
            <a:pPr algn="r"/>
            <a:r>
              <a:rPr lang="en-US" sz="799" dirty="0">
                <a:solidFill>
                  <a:srgbClr val="FFFFFF"/>
                </a:solidFill>
              </a:rPr>
              <a:t>Department </a:t>
            </a:r>
            <a:r>
              <a:rPr lang="en-US" sz="799" dirty="0" smtClean="0">
                <a:solidFill>
                  <a:srgbClr val="FFFFFF"/>
                </a:solidFill>
              </a:rPr>
              <a:t>of Family Medicine</a:t>
            </a:r>
            <a:endParaRPr lang="en-US" sz="799"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36925205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1" y="180897"/>
            <a:ext cx="423229" cy="136399"/>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452"/>
            <a:ext cx="2554260" cy="122997"/>
          </a:xfrm>
          <a:prstGeom prst="rect">
            <a:avLst/>
          </a:prstGeom>
          <a:noFill/>
        </p:spPr>
        <p:txBody>
          <a:bodyPr wrap="square" lIns="0" tIns="0" rIns="0" bIns="0" rtlCol="0">
            <a:spAutoFit/>
          </a:bodyPr>
          <a:lstStyle/>
          <a:p>
            <a:pPr algn="r"/>
            <a:r>
              <a:rPr lang="en-US" sz="799" dirty="0">
                <a:solidFill>
                  <a:srgbClr val="FFFFFF"/>
                </a:solidFill>
              </a:rPr>
              <a:t>Department </a:t>
            </a:r>
            <a:r>
              <a:rPr lang="en-US" sz="799" dirty="0" smtClean="0">
                <a:solidFill>
                  <a:srgbClr val="FFFFFF"/>
                </a:solidFill>
              </a:rPr>
              <a:t>of Family Medicine</a:t>
            </a:r>
            <a:endParaRPr lang="en-US" sz="799"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28581931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6D62F6-3250-0B4E-8B80-EB8A1F2E2910}"/>
              </a:ext>
            </a:extLst>
          </p:cNvPr>
          <p:cNvSpPr>
            <a:spLocks noGrp="1"/>
          </p:cNvSpPr>
          <p:nvPr>
            <p:ph type="dt" sz="half" idx="10"/>
          </p:nvPr>
        </p:nvSpPr>
        <p:spPr>
          <a:xfrm>
            <a:off x="4297680" y="4764024"/>
            <a:ext cx="2057400" cy="381643"/>
          </a:xfrm>
          <a:prstGeom prst="rect">
            <a:avLst/>
          </a:prstGeom>
        </p:spPr>
        <p:txBody>
          <a:bodyPr/>
          <a:lstStyle>
            <a:lvl1pPr>
              <a:defRPr/>
            </a:lvl1pPr>
          </a:lstStyle>
          <a:p>
            <a:r>
              <a:rPr lang="en-US" dirty="0" smtClean="0"/>
              <a:t>June 2, 2022</a:t>
            </a:r>
            <a:endParaRPr lang="en-US" dirty="0"/>
          </a:p>
        </p:txBody>
      </p:sp>
      <p:sp>
        <p:nvSpPr>
          <p:cNvPr id="4" name="Slide Number Placeholder 3">
            <a:extLst>
              <a:ext uri="{FF2B5EF4-FFF2-40B4-BE49-F238E27FC236}">
                <a16:creationId xmlns:a16="http://schemas.microsoft.com/office/drawing/2014/main" id="{88CDCE06-F426-2040-BA89-1305FE808600}"/>
              </a:ext>
            </a:extLst>
          </p:cNvPr>
          <p:cNvSpPr>
            <a:spLocks noGrp="1"/>
          </p:cNvSpPr>
          <p:nvPr>
            <p:ph type="sldNum" sz="quarter" idx="11"/>
          </p:nvPr>
        </p:nvSpPr>
        <p:spPr>
          <a:xfrm>
            <a:off x="8421624" y="4764024"/>
            <a:ext cx="457200" cy="365760"/>
          </a:xfrm>
          <a:prstGeom prst="rect">
            <a:avLst/>
          </a:prstGeom>
        </p:spPr>
        <p:txBody>
          <a:bodyPr wrap="square" anchor="t" anchorCtr="0"/>
          <a:lstStyle/>
          <a:p>
            <a:fld id="{B6238B5B-F19C-E947-A0BC-87BD7983F871}" type="slidenum">
              <a:rPr lang="en-US" smtClean="0"/>
              <a:pPr/>
              <a:t>‹#›</a:t>
            </a:fld>
            <a:endParaRPr lang="en-US" dirty="0"/>
          </a:p>
        </p:txBody>
      </p:sp>
      <p:sp>
        <p:nvSpPr>
          <p:cNvPr id="7" name="Text Placeholder 6">
            <a:extLst>
              <a:ext uri="{FF2B5EF4-FFF2-40B4-BE49-F238E27FC236}">
                <a16:creationId xmlns:a16="http://schemas.microsoft.com/office/drawing/2014/main" id="{DF103CBC-1586-8745-A34F-D741C41F2374}"/>
              </a:ext>
            </a:extLst>
          </p:cNvPr>
          <p:cNvSpPr>
            <a:spLocks noGrp="1"/>
          </p:cNvSpPr>
          <p:nvPr>
            <p:ph type="body" sz="quarter" idx="12" hasCustomPrompt="1"/>
          </p:nvPr>
        </p:nvSpPr>
        <p:spPr>
          <a:xfrm>
            <a:off x="1371600" y="1371600"/>
            <a:ext cx="6400800" cy="1665071"/>
          </a:xfrm>
          <a:prstGeom prst="rect">
            <a:avLst/>
          </a:prstGeom>
        </p:spPr>
        <p:txBody>
          <a:bodyPr lIns="0" tIns="0" rIns="0" bIns="0" anchor="ctr" anchorCtr="0">
            <a:spAutoFit/>
          </a:bodyPr>
          <a:lstStyle>
            <a:lvl1pPr marL="0" indent="0" algn="ctr">
              <a:buNone/>
              <a:defRPr sz="4000">
                <a:solidFill>
                  <a:schemeClr val="bg1"/>
                </a:solidFill>
              </a:defRPr>
            </a:lvl1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14915404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w/dark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0969-6186-0542-9A5B-DF719901B397}"/>
              </a:ext>
            </a:extLst>
          </p:cNvPr>
          <p:cNvSpPr>
            <a:spLocks noGrp="1"/>
          </p:cNvSpPr>
          <p:nvPr>
            <p:ph type="dt" sz="half" idx="21"/>
          </p:nvPr>
        </p:nvSpPr>
        <p:spPr>
          <a:xfrm>
            <a:off x="4297680" y="4754880"/>
            <a:ext cx="2117634" cy="381643"/>
          </a:xfrm>
          <a:prstGeom prst="rect">
            <a:avLst/>
          </a:prstGeom>
        </p:spPr>
        <p:txBody>
          <a:bodyPr/>
          <a:lstStyle/>
          <a:p>
            <a:fld id="{4005FD34-7D5E-6A4C-B563-FA008C4FF639}" type="datetime4">
              <a:rPr lang="en-US" smtClean="0"/>
              <a:t>June 2, 2022</a:t>
            </a:fld>
            <a:endParaRPr lang="en-US" dirty="0"/>
          </a:p>
        </p:txBody>
      </p:sp>
      <p:sp>
        <p:nvSpPr>
          <p:cNvPr id="3" name="Slide Number Placeholder 2">
            <a:extLst>
              <a:ext uri="{FF2B5EF4-FFF2-40B4-BE49-F238E27FC236}">
                <a16:creationId xmlns:a16="http://schemas.microsoft.com/office/drawing/2014/main" id="{955D5063-146A-044A-80F5-2156075E54D7}"/>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
        <p:nvSpPr>
          <p:cNvPr id="6" name="Text Placeholder 5">
            <a:extLst>
              <a:ext uri="{FF2B5EF4-FFF2-40B4-BE49-F238E27FC236}">
                <a16:creationId xmlns:a16="http://schemas.microsoft.com/office/drawing/2014/main" id="{3A64EE3B-0EE4-F14E-B999-7AA86E1012D2}"/>
              </a:ext>
            </a:extLst>
          </p:cNvPr>
          <p:cNvSpPr>
            <a:spLocks noGrp="1"/>
          </p:cNvSpPr>
          <p:nvPr>
            <p:ph type="body" sz="quarter" idx="23" hasCustomPrompt="1"/>
          </p:nvPr>
        </p:nvSpPr>
        <p:spPr>
          <a:xfrm>
            <a:off x="1371600" y="1408176"/>
            <a:ext cx="6400800" cy="1665071"/>
          </a:xfrm>
          <a:prstGeom prst="rect">
            <a:avLst/>
          </a:prstGeom>
        </p:spPr>
        <p:txBody>
          <a:bodyPr lIns="0" tIns="0" rIns="0" bIns="0" anchor="ctr" anchorCtr="0">
            <a:spAutoFit/>
          </a:bodyPr>
          <a:lstStyle>
            <a:lvl1pPr marL="0" indent="0" algn="ctr">
              <a:buNone/>
              <a:defRPr sz="4000"/>
            </a:lvl1pPr>
            <a:lvl2pPr marL="342900" indent="0" algn="ctr">
              <a:buNone/>
              <a:defRPr sz="4000"/>
            </a:lvl2pPr>
            <a:lvl3pPr marL="685800" indent="0" algn="ctr">
              <a:buNone/>
              <a:defRPr sz="4000"/>
            </a:lvl3pPr>
            <a:lvl4pPr marL="1028700" indent="0" algn="ctr">
              <a:buNone/>
              <a:defRPr sz="4000"/>
            </a:lvl4pPr>
            <a:lvl5pPr marL="1371600" indent="0" algn="ctr">
              <a:buNone/>
              <a:defRPr sz="4000"/>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37839710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chemeClr val="bg1"/>
                </a:solidFill>
                <a:latin typeface="Helvetica" pitchFamily="2" charset="0"/>
              </a:rPr>
              <a:t>Thank You</a:t>
            </a:r>
          </a:p>
        </p:txBody>
      </p:sp>
      <p:sp>
        <p:nvSpPr>
          <p:cNvPr id="2" name="Date Placeholder 1">
            <a:extLst>
              <a:ext uri="{FF2B5EF4-FFF2-40B4-BE49-F238E27FC236}">
                <a16:creationId xmlns:a16="http://schemas.microsoft.com/office/drawing/2014/main" id="{5B1B4906-5460-2F42-ABCF-26E33993A7F0}"/>
              </a:ext>
            </a:extLst>
          </p:cNvPr>
          <p:cNvSpPr>
            <a:spLocks noGrp="1"/>
          </p:cNvSpPr>
          <p:nvPr>
            <p:ph type="dt" sz="half" idx="10"/>
          </p:nvPr>
        </p:nvSpPr>
        <p:spPr>
          <a:xfrm>
            <a:off x="4297680" y="4754880"/>
            <a:ext cx="2117634" cy="381643"/>
          </a:xfrm>
          <a:prstGeom prst="rect">
            <a:avLst/>
          </a:prstGeom>
        </p:spPr>
        <p:txBody>
          <a:bodyPr/>
          <a:lstStyle/>
          <a:p>
            <a:fld id="{7C26199B-0742-C74E-AD37-ED8934177CB8}" type="datetime4">
              <a:rPr lang="en-US" smtClean="0"/>
              <a:t>June 2, 2022</a:t>
            </a:fld>
            <a:endParaRPr lang="en-US" dirty="0"/>
          </a:p>
        </p:txBody>
      </p:sp>
      <p:sp>
        <p:nvSpPr>
          <p:cNvPr id="5" name="Slide Number Placeholder 4">
            <a:extLst>
              <a:ext uri="{FF2B5EF4-FFF2-40B4-BE49-F238E27FC236}">
                <a16:creationId xmlns:a16="http://schemas.microsoft.com/office/drawing/2014/main" id="{E23D9880-B92E-0743-A2B3-53C6C562B25F}"/>
              </a:ext>
            </a:extLst>
          </p:cNvPr>
          <p:cNvSpPr>
            <a:spLocks noGrp="1"/>
          </p:cNvSpPr>
          <p:nvPr>
            <p:ph type="sldNum" sz="quarter" idx="11"/>
          </p:nvPr>
        </p:nvSpPr>
        <p:spPr>
          <a:xfrm>
            <a:off x="8421624" y="4754880"/>
            <a:ext cx="457200" cy="365760"/>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215225969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397C7E5-D4D6-0C4C-99AF-822F7BE7D8B6}"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p>
            <a:r>
              <a:rPr lang="en-US" dirty="0"/>
              <a:t>Header w/copy</a:t>
            </a:r>
          </a:p>
        </p:txBody>
      </p:sp>
    </p:spTree>
    <p:extLst>
      <p:ext uri="{BB962C8B-B14F-4D97-AF65-F5344CB8AC3E}">
        <p14:creationId xmlns:p14="http://schemas.microsoft.com/office/powerpoint/2010/main" val="298216496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5BB146B1-0B88-5443-B37C-799D96157DB2}"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2339258349"/>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0208F493-AC88-434C-85C6-8D8B21A8305D}"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316582681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vl1pPr>
          </a:lstStyle>
          <a:p>
            <a:r>
              <a:rPr lang="en-US" dirty="0" smtClean="0"/>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235864062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AF4F0894-4C05-9C4E-B600-D9ECD898A4E1}" type="datetime4">
              <a:rPr lang="en-US" smtClean="0"/>
              <a:t>June 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33340117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2.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2.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p:nvSpPr>
          <p:cNvPr id="13" name="Text Placeholder-left">
            <a:extLst>
              <a:ext uri="{FF2B5EF4-FFF2-40B4-BE49-F238E27FC236}">
                <a16:creationId xmlns:a16="http://schemas.microsoft.com/office/drawing/2014/main" id="{71380050-84F1-D143-BCF2-F067E310EFE8}"/>
              </a:ext>
            </a:extLst>
          </p:cNvPr>
          <p:cNvSpPr txBox="1">
            <a:spLocks/>
          </p:cNvSpPr>
          <p:nvPr userDrawn="1"/>
        </p:nvSpPr>
        <p:spPr>
          <a:xfrm>
            <a:off x="365760" y="4764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smtClean="0">
                <a:solidFill>
                  <a:schemeClr val="bg1"/>
                </a:solidFill>
                <a:latin typeface="Helvetica Regular" pitchFamily="2" charset="0"/>
              </a:rPr>
              <a:t>Monthly Research Unit Meeting</a:t>
            </a:r>
            <a:endParaRPr lang="en-US" b="0" i="0" dirty="0">
              <a:solidFill>
                <a:schemeClr val="bg1"/>
              </a:solidFill>
              <a:latin typeface="Helvetica Regular" pitchFamily="2" charset="0"/>
            </a:endParaRPr>
          </a:p>
        </p:txBody>
      </p:sp>
      <p:sp>
        <p:nvSpPr>
          <p:cNvPr id="14" name="Department name placeholder">
            <a:extLst>
              <a:ext uri="{FF2B5EF4-FFF2-40B4-BE49-F238E27FC236}">
                <a16:creationId xmlns:a16="http://schemas.microsoft.com/office/drawing/2014/main" id="{00604508-04C9-9E48-9D56-4DDA3BD4D375}"/>
              </a:ext>
            </a:extLst>
          </p:cNvPr>
          <p:cNvSpPr txBox="1"/>
          <p:nvPr userDrawn="1"/>
        </p:nvSpPr>
        <p:spPr>
          <a:xfrm>
            <a:off x="6581307" y="207926"/>
            <a:ext cx="2295993" cy="132344"/>
          </a:xfrm>
          <a:prstGeom prst="rect">
            <a:avLst/>
          </a:prstGeom>
          <a:noFill/>
        </p:spPr>
        <p:txBody>
          <a:bodyPr wrap="square" lIns="91440" tIns="4572" rIns="0" bIns="4572" rtlCol="0">
            <a:noAutofit/>
          </a:bodyPr>
          <a:lstStyle/>
          <a:p>
            <a:pPr algn="r"/>
            <a:r>
              <a:rPr lang="en-US" sz="800" dirty="0" smtClean="0">
                <a:solidFill>
                  <a:srgbClr val="FFFFFF"/>
                </a:solidFill>
              </a:rPr>
              <a:t>Department of Family</a:t>
            </a:r>
            <a:r>
              <a:rPr lang="en-US" sz="800" baseline="0" dirty="0" smtClean="0">
                <a:solidFill>
                  <a:srgbClr val="FFFFFF"/>
                </a:solidFill>
              </a:rPr>
              <a:t> Medicine</a:t>
            </a:r>
            <a:endParaRPr lang="en-US" sz="800" dirty="0">
              <a:solidFill>
                <a:srgbClr val="FFFFFF"/>
              </a:solidFill>
            </a:endParaRPr>
          </a:p>
        </p:txBody>
      </p:sp>
      <p:pic>
        <p:nvPicPr>
          <p:cNvPr id="16" name="Logo">
            <a:extLst>
              <a:ext uri="{FF2B5EF4-FFF2-40B4-BE49-F238E27FC236}">
                <a16:creationId xmlns:a16="http://schemas.microsoft.com/office/drawing/2014/main" id="{0FCED579-A029-5C4C-9E1F-AE7C4BC1CA7A}"/>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65760" y="175759"/>
            <a:ext cx="423229" cy="136525"/>
          </a:xfrm>
          <a:prstGeom prst="rect">
            <a:avLst/>
          </a:prstGeom>
        </p:spPr>
      </p:pic>
      <p:sp>
        <p:nvSpPr>
          <p:cNvPr id="2" name="Slide Number Placeholder 1">
            <a:extLst>
              <a:ext uri="{FF2B5EF4-FFF2-40B4-BE49-F238E27FC236}">
                <a16:creationId xmlns:a16="http://schemas.microsoft.com/office/drawing/2014/main" id="{5103E32E-3134-564E-BE62-8CC0C9926817}"/>
              </a:ext>
            </a:extLst>
          </p:cNvPr>
          <p:cNvSpPr>
            <a:spLocks noGrp="1"/>
          </p:cNvSpPr>
          <p:nvPr>
            <p:ph type="sldNum" sz="quarter" idx="4"/>
          </p:nvPr>
        </p:nvSpPr>
        <p:spPr>
          <a:xfrm>
            <a:off x="8420100"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8A4D65D6-0FE8-A44D-976B-79BD54D4007E}" type="slidenum">
              <a:rPr lang="en-US" smtClean="0"/>
              <a:pPr/>
              <a:t>‹#›</a:t>
            </a:fld>
            <a:endParaRPr lang="en-US"/>
          </a:p>
        </p:txBody>
      </p:sp>
      <p:sp>
        <p:nvSpPr>
          <p:cNvPr id="3" name="Date Placeholder 2">
            <a:extLst>
              <a:ext uri="{FF2B5EF4-FFF2-40B4-BE49-F238E27FC236}">
                <a16:creationId xmlns:a16="http://schemas.microsoft.com/office/drawing/2014/main" id="{C422141D-5EC8-CC45-B139-F8002F7FA5AC}"/>
              </a:ext>
            </a:extLst>
          </p:cNvPr>
          <p:cNvSpPr>
            <a:spLocks noGrp="1"/>
          </p:cNvSpPr>
          <p:nvPr>
            <p:ph type="dt" sz="half" idx="2"/>
          </p:nvPr>
        </p:nvSpPr>
        <p:spPr>
          <a:xfrm>
            <a:off x="4297680" y="4754880"/>
            <a:ext cx="2057400" cy="381643"/>
          </a:xfrm>
          <a:prstGeom prst="rect">
            <a:avLst/>
          </a:prstGeom>
        </p:spPr>
        <p:txBody>
          <a:bodyPr vert="horz" lIns="0" tIns="0" rIns="0" bIns="256032" rtlCol="0" anchor="t" anchorCtr="0">
            <a:spAutoFit/>
          </a:bodyPr>
          <a:lstStyle>
            <a:lvl1pPr algn="l">
              <a:defRPr sz="800">
                <a:solidFill>
                  <a:schemeClr val="bg1"/>
                </a:solidFill>
              </a:defRPr>
            </a:lvl1pPr>
          </a:lstStyle>
          <a:p>
            <a:r>
              <a:rPr lang="en-US" dirty="0" smtClean="0"/>
              <a:t>June 2, 2022</a:t>
            </a:r>
            <a:endParaRPr lang="en-US" dirty="0"/>
          </a:p>
        </p:txBody>
      </p:sp>
      <p:sp>
        <p:nvSpPr>
          <p:cNvPr id="4" name="Title Placeholder 3">
            <a:extLst>
              <a:ext uri="{FF2B5EF4-FFF2-40B4-BE49-F238E27FC236}">
                <a16:creationId xmlns:a16="http://schemas.microsoft.com/office/drawing/2014/main" id="{B2B7E107-1541-7E40-A6FC-46A0AEFD495E}"/>
              </a:ext>
            </a:extLst>
          </p:cNvPr>
          <p:cNvSpPr>
            <a:spLocks noGrp="1"/>
          </p:cNvSpPr>
          <p:nvPr>
            <p:ph type="title"/>
          </p:nvPr>
        </p:nvSpPr>
        <p:spPr>
          <a:xfrm>
            <a:off x="640080" y="1874520"/>
            <a:ext cx="7780020" cy="557784"/>
          </a:xfrm>
          <a:prstGeom prst="rect">
            <a:avLst/>
          </a:prstGeom>
        </p:spPr>
        <p:txBody>
          <a:bodyPr vert="horz" wrap="square" lIns="0" tIns="0" rIns="0" bIns="0" rtlCol="0" anchor="b" anchorCtr="0">
            <a:spAutoFit/>
          </a:bodyPr>
          <a:lstStyle/>
          <a:p>
            <a:r>
              <a:rPr lang="en-US" smtClean="0"/>
              <a:t>Click to edit Master title style</a:t>
            </a:r>
            <a:endParaRPr lang="en-US" dirty="0"/>
          </a:p>
        </p:txBody>
      </p:sp>
      <p:sp>
        <p:nvSpPr>
          <p:cNvPr id="5" name="Text Placeholder 4">
            <a:extLst>
              <a:ext uri="{FF2B5EF4-FFF2-40B4-BE49-F238E27FC236}">
                <a16:creationId xmlns:a16="http://schemas.microsoft.com/office/drawing/2014/main" id="{BCA93CE4-2BD0-C849-B5FE-F6137696E780}"/>
              </a:ext>
            </a:extLst>
          </p:cNvPr>
          <p:cNvSpPr>
            <a:spLocks noGrp="1"/>
          </p:cNvSpPr>
          <p:nvPr>
            <p:ph type="body" idx="1"/>
          </p:nvPr>
        </p:nvSpPr>
        <p:spPr>
          <a:xfrm>
            <a:off x="640080" y="2651760"/>
            <a:ext cx="7772400" cy="1268104"/>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590430"/>
      </p:ext>
    </p:extLst>
  </p:cSld>
  <p:clrMap bg1="lt1" tx1="dk1" bg2="lt2" tx2="dk2" accent1="accent1" accent2="accent2" accent3="accent3" accent4="accent4" accent5="accent5" accent6="accent6" hlink="hlink" folHlink="folHlink"/>
  <p:sldLayoutIdLst>
    <p:sldLayoutId id="2147483745" r:id="rId1"/>
    <p:sldLayoutId id="2147483744" r:id="rId2"/>
    <p:sldLayoutId id="2147483723" r:id="rId3"/>
    <p:sldLayoutId id="2147483743" r:id="rId4"/>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600" b="1" i="0" kern="120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Helvetica Regular" pitchFamily="2" charset="0"/>
              </a:defRPr>
            </a:lvl1pPr>
          </a:lstStyle>
          <a:p>
            <a:r>
              <a:rPr lang="en-US" dirty="0" smtClean="0"/>
              <a:t>June 2,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smtClean="0">
                <a:solidFill>
                  <a:srgbClr val="FFFFFF"/>
                </a:solidFill>
              </a:rPr>
              <a:t>Department of Family Medicine</a:t>
            </a:r>
            <a:endParaRPr lang="en-US" sz="800" dirty="0">
              <a:solidFill>
                <a:srgbClr val="FFFFFF"/>
              </a:solidFill>
            </a:endParaRP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smtClean="0">
                <a:solidFill>
                  <a:srgbClr val="898989"/>
                </a:solidFill>
                <a:latin typeface="Helvetica Regular" pitchFamily="2" charset="0"/>
              </a:rPr>
              <a:t>Monthly Research</a:t>
            </a:r>
            <a:r>
              <a:rPr lang="en-US" b="0" i="0" baseline="0" dirty="0" smtClean="0">
                <a:solidFill>
                  <a:srgbClr val="898989"/>
                </a:solidFill>
                <a:latin typeface="Helvetica Regular" pitchFamily="2" charset="0"/>
              </a:rPr>
              <a:t> Unit Meeting</a:t>
            </a:r>
            <a:endParaRPr lang="en-US" b="0" i="0" dirty="0">
              <a:solidFill>
                <a:srgbClr val="898989"/>
              </a:solidFill>
              <a:latin typeface="Helvetica Regular" pitchFamily="2"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9918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41" r:id="rId10"/>
    <p:sldLayoutId id="2147483738" r:id="rId11"/>
    <p:sldLayoutId id="2147483749" r:id="rId12"/>
    <p:sldLayoutId id="2147483750" r:id="rId13"/>
    <p:sldLayoutId id="2147483751" r:id="rId14"/>
    <p:sldLayoutId id="2147483752" r:id="rId15"/>
    <p:sldLayoutId id="2147483753" r:id="rId16"/>
    <p:sldLayoutId id="2147483754" r:id="rId17"/>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3F4D58D5-A817-8C46-AB00-9E4F26EA159C}"/>
              </a:ext>
            </a:extLst>
          </p:cNvPr>
          <p:cNvSpPr/>
          <p:nvPr userDrawn="1"/>
        </p:nvSpPr>
        <p:spPr>
          <a:xfrm>
            <a:off x="0" y="0"/>
            <a:ext cx="9144000"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4" name="gradient">
            <a:extLst>
              <a:ext uri="{FF2B5EF4-FFF2-40B4-BE49-F238E27FC236}">
                <a16:creationId xmlns:a16="http://schemas.microsoft.com/office/drawing/2014/main" id="{7C5494A1-EAF6-FE40-8442-13FDACD4A804}"/>
              </a:ext>
            </a:extLst>
          </p:cNvPr>
          <p:cNvSpPr/>
          <p:nvPr userDrawn="1"/>
        </p:nvSpPr>
        <p:spPr>
          <a:xfrm>
            <a:off x="0" y="0"/>
            <a:ext cx="9144000" cy="5148072"/>
          </a:xfrm>
          <a:prstGeom prst="rect">
            <a:avLst/>
          </a:prstGeom>
          <a:solidFill>
            <a:srgbClr val="00578B">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4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smtClean="0">
                <a:solidFill>
                  <a:schemeClr val="bg1"/>
                </a:solidFill>
                <a:latin typeface="Helvetica Regular" pitchFamily="2" charset="0"/>
              </a:rPr>
              <a:t>Monthly Research Unit Meeting</a:t>
            </a:r>
            <a:endParaRPr lang="en-US" b="0" i="0" dirty="0">
              <a:solidFill>
                <a:schemeClr val="bg1"/>
              </a:solidFill>
              <a:latin typeface="Helvetica Regular" pitchFamily="2" charset="0"/>
            </a:endParaRPr>
          </a:p>
        </p:txBody>
      </p:sp>
      <p:sp>
        <p:nvSpPr>
          <p:cNvPr id="15" name="Department name placeholder">
            <a:extLst>
              <a:ext uri="{FF2B5EF4-FFF2-40B4-BE49-F238E27FC236}">
                <a16:creationId xmlns:a16="http://schemas.microsoft.com/office/drawing/2014/main" id="{1F7F76C6-7E2A-5149-B69D-8B0273641DA8}"/>
              </a:ext>
            </a:extLst>
          </p:cNvPr>
          <p:cNvSpPr txBox="1"/>
          <p:nvPr userDrawn="1"/>
        </p:nvSpPr>
        <p:spPr>
          <a:xfrm>
            <a:off x="6583680" y="207926"/>
            <a:ext cx="2295144" cy="132344"/>
          </a:xfrm>
          <a:prstGeom prst="rect">
            <a:avLst/>
          </a:prstGeom>
          <a:noFill/>
        </p:spPr>
        <p:txBody>
          <a:bodyPr wrap="square" lIns="91440" tIns="4572" rIns="0" bIns="4572" rtlCol="0">
            <a:spAutoFit/>
          </a:bodyPr>
          <a:lstStyle/>
          <a:p>
            <a:pPr algn="r"/>
            <a:r>
              <a:rPr lang="en-US" sz="800" dirty="0" smtClean="0">
                <a:solidFill>
                  <a:srgbClr val="FFFFFF"/>
                </a:solidFill>
              </a:rPr>
              <a:t>Department of Family Medicine</a:t>
            </a:r>
            <a:endParaRPr lang="en-US" sz="800" dirty="0">
              <a:solidFill>
                <a:srgbClr val="FFFFFF"/>
              </a:solidFill>
            </a:endParaRPr>
          </a:p>
        </p:txBody>
      </p:sp>
      <p:pic>
        <p:nvPicPr>
          <p:cNvPr id="18" name="Logo">
            <a:extLst>
              <a:ext uri="{FF2B5EF4-FFF2-40B4-BE49-F238E27FC236}">
                <a16:creationId xmlns:a16="http://schemas.microsoft.com/office/drawing/2014/main" id="{A818A722-854C-4B41-BBFB-C5D9429A16F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65760" y="175759"/>
            <a:ext cx="423229" cy="136525"/>
          </a:xfrm>
          <a:prstGeom prst="rect">
            <a:avLst/>
          </a:prstGeom>
        </p:spPr>
      </p:pic>
      <p:sp>
        <p:nvSpPr>
          <p:cNvPr id="3" name="Slide Number Placeholder 2">
            <a:extLst>
              <a:ext uri="{FF2B5EF4-FFF2-40B4-BE49-F238E27FC236}">
                <a16:creationId xmlns:a16="http://schemas.microsoft.com/office/drawing/2014/main" id="{980CCF0D-E503-6141-BE87-62E762B23910}"/>
              </a:ext>
            </a:extLst>
          </p:cNvPr>
          <p:cNvSpPr>
            <a:spLocks noGrp="1"/>
          </p:cNvSpPr>
          <p:nvPr>
            <p:ph type="sldNum" sz="quarter" idx="4"/>
          </p:nvPr>
        </p:nvSpPr>
        <p:spPr>
          <a:xfrm>
            <a:off x="8421624"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06775D5B-78AF-3A4A-8588-791173DFA68C}" type="slidenum">
              <a:rPr lang="en-US" smtClean="0"/>
              <a:pPr/>
              <a:t>‹#›</a:t>
            </a:fld>
            <a:endParaRPr lang="en-US"/>
          </a:p>
        </p:txBody>
      </p:sp>
      <p:sp>
        <p:nvSpPr>
          <p:cNvPr id="6" name="Date Placeholder 5">
            <a:extLst>
              <a:ext uri="{FF2B5EF4-FFF2-40B4-BE49-F238E27FC236}">
                <a16:creationId xmlns:a16="http://schemas.microsoft.com/office/drawing/2014/main" id="{EFF1F436-5B4B-5447-84BC-4469ACBA6CC9}"/>
              </a:ext>
            </a:extLst>
          </p:cNvPr>
          <p:cNvSpPr>
            <a:spLocks noGrp="1"/>
          </p:cNvSpPr>
          <p:nvPr>
            <p:ph type="dt" sz="half" idx="2"/>
          </p:nvPr>
        </p:nvSpPr>
        <p:spPr>
          <a:xfrm>
            <a:off x="4297680" y="4759093"/>
            <a:ext cx="2057400" cy="381643"/>
          </a:xfrm>
          <a:prstGeom prst="rect">
            <a:avLst/>
          </a:prstGeom>
        </p:spPr>
        <p:txBody>
          <a:bodyPr vert="horz" lIns="0" tIns="0" rIns="0" bIns="256032" rtlCol="0" anchor="t" anchorCtr="0">
            <a:spAutoFit/>
          </a:bodyPr>
          <a:lstStyle>
            <a:lvl1pPr algn="l">
              <a:defRPr sz="800">
                <a:solidFill>
                  <a:schemeClr val="bg1"/>
                </a:solidFill>
              </a:defRPr>
            </a:lvl1pPr>
          </a:lstStyle>
          <a:p>
            <a:r>
              <a:rPr lang="en-US" dirty="0" smtClean="0"/>
              <a:t>June 2, 2022</a:t>
            </a:r>
            <a:endParaRPr lang="en-US" dirty="0"/>
          </a:p>
        </p:txBody>
      </p:sp>
    </p:spTree>
    <p:extLst>
      <p:ext uri="{BB962C8B-B14F-4D97-AF65-F5344CB8AC3E}">
        <p14:creationId xmlns:p14="http://schemas.microsoft.com/office/powerpoint/2010/main" val="3275588001"/>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ftr="0"/>
  <p:txStyles>
    <p:titleStyle>
      <a:lvl1pPr algn="ctr" defTabSz="685800" rtl="0" eaLnBrk="1" latinLnBrk="0" hangingPunct="1">
        <a:lnSpc>
          <a:spcPct val="90000"/>
        </a:lnSpc>
        <a:spcBef>
          <a:spcPct val="0"/>
        </a:spcBef>
        <a:buNone/>
        <a:defRPr sz="3600" b="0" i="0" kern="1200" baseline="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mn-lt"/>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chemeClr val="bg1"/>
          </a:solidFill>
          <a:latin typeface="+mn-lt"/>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mn-lt"/>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uclahealth.org/family-medicine/workfiles/research/TravelEntReimbRequest(6-1-22).xls" TargetMode="External"/><Relationship Id="rId2" Type="http://schemas.openxmlformats.org/officeDocument/2006/relationships/hyperlink" Target="https://www.uclahealth.org/family-medicine/workfiles/research/Mileage_Form(rev%206-1-22).xls"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uclahealth.org/family-medicine/workfiles/research/Independent%20Contractor%20Checklist%20(9-2-20).docx"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uclahealth.org/family-medicine/workfiles/research/Facilities%20and%20Resources_%202022.docx" TargetMode="External"/><Relationship Id="rId2" Type="http://schemas.openxmlformats.org/officeDocument/2006/relationships/hyperlink" Target="https://www.uclahealth.org/family-medicine/workfiles/research/Effort%20Reporting.docx"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97A07E6-066A-414A-8916-AC2240ADCEE3}"/>
              </a:ext>
            </a:extLst>
          </p:cNvPr>
          <p:cNvSpPr>
            <a:spLocks noGrp="1"/>
          </p:cNvSpPr>
          <p:nvPr>
            <p:ph sz="quarter" idx="23"/>
          </p:nvPr>
        </p:nvSpPr>
        <p:spPr>
          <a:xfrm>
            <a:off x="640078" y="4481458"/>
            <a:ext cx="1055995" cy="166199"/>
          </a:xfrm>
        </p:spPr>
        <p:txBody>
          <a:bodyPr/>
          <a:lstStyle/>
          <a:p>
            <a:r>
              <a:rPr lang="en-US" dirty="0" smtClean="0"/>
              <a:t>Laura Sheehan</a:t>
            </a:r>
            <a:endParaRPr lang="en-US" dirty="0"/>
          </a:p>
        </p:txBody>
      </p:sp>
      <p:sp>
        <p:nvSpPr>
          <p:cNvPr id="19" name="Content Placeholder 18">
            <a:extLst>
              <a:ext uri="{FF2B5EF4-FFF2-40B4-BE49-F238E27FC236}">
                <a16:creationId xmlns:a16="http://schemas.microsoft.com/office/drawing/2014/main" id="{DC4062D4-5986-9F41-AD24-134D18D87DC8}"/>
              </a:ext>
            </a:extLst>
          </p:cNvPr>
          <p:cNvSpPr>
            <a:spLocks noGrp="1"/>
          </p:cNvSpPr>
          <p:nvPr>
            <p:ph sz="quarter" idx="24"/>
          </p:nvPr>
        </p:nvSpPr>
        <p:spPr>
          <a:xfrm>
            <a:off x="640078" y="4664338"/>
            <a:ext cx="4266361" cy="166199"/>
          </a:xfrm>
        </p:spPr>
        <p:txBody>
          <a:bodyPr/>
          <a:lstStyle/>
          <a:p>
            <a:r>
              <a:rPr lang="en-US" dirty="0" smtClean="0"/>
              <a:t>Manager of Research Administration, Dept. of Family Medicine</a:t>
            </a:r>
            <a:endParaRPr lang="en-US" dirty="0"/>
          </a:p>
        </p:txBody>
      </p:sp>
      <p:sp>
        <p:nvSpPr>
          <p:cNvPr id="46" name="Text Placeholder 45">
            <a:extLst>
              <a:ext uri="{FF2B5EF4-FFF2-40B4-BE49-F238E27FC236}">
                <a16:creationId xmlns:a16="http://schemas.microsoft.com/office/drawing/2014/main" id="{298DBC73-D254-7743-90B1-2EFD263248B8}"/>
              </a:ext>
            </a:extLst>
          </p:cNvPr>
          <p:cNvSpPr>
            <a:spLocks noGrp="1"/>
          </p:cNvSpPr>
          <p:nvPr>
            <p:ph type="body" sz="quarter" idx="32"/>
          </p:nvPr>
        </p:nvSpPr>
        <p:spPr>
          <a:xfrm>
            <a:off x="640080" y="1951524"/>
            <a:ext cx="7772400" cy="988989"/>
          </a:xfrm>
        </p:spPr>
        <p:txBody>
          <a:bodyPr/>
          <a:lstStyle/>
          <a:p>
            <a:pPr algn="ctr"/>
            <a:r>
              <a:rPr lang="en-US" sz="3200" dirty="0" smtClean="0"/>
              <a:t>Family Medicine Research Unit </a:t>
            </a:r>
          </a:p>
          <a:p>
            <a:pPr algn="ctr"/>
            <a:r>
              <a:rPr lang="en-US" sz="3200" dirty="0" smtClean="0"/>
              <a:t>Monthly Meeting - June 2022</a:t>
            </a:r>
            <a:endParaRPr lang="en-US" sz="3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6" y="0"/>
            <a:ext cx="5486411" cy="981458"/>
          </a:xfrm>
          <a:prstGeom prst="rect">
            <a:avLst/>
          </a:prstGeom>
        </p:spPr>
      </p:pic>
    </p:spTree>
    <p:extLst>
      <p:ext uri="{BB962C8B-B14F-4D97-AF65-F5344CB8AC3E}">
        <p14:creationId xmlns:p14="http://schemas.microsoft.com/office/powerpoint/2010/main" val="5603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AF4F0894-4C05-9C4E-B600-D9ECD898A4E1}" type="datetime4">
              <a:rPr lang="en-US" smtClean="0"/>
              <a:t>June 2, 2022</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10</a:t>
            </a:fld>
            <a:endParaRPr lang="en-US" dirty="0"/>
          </a:p>
        </p:txBody>
      </p:sp>
      <p:sp>
        <p:nvSpPr>
          <p:cNvPr id="4" name="Text Placeholder 3"/>
          <p:cNvSpPr>
            <a:spLocks noGrp="1"/>
          </p:cNvSpPr>
          <p:nvPr>
            <p:ph type="body" sz="quarter" idx="20"/>
          </p:nvPr>
        </p:nvSpPr>
        <p:spPr>
          <a:xfrm>
            <a:off x="3967493" y="1651275"/>
            <a:ext cx="4895089" cy="2144177"/>
          </a:xfrm>
        </p:spPr>
        <p:txBody>
          <a:bodyPr/>
          <a:lstStyle/>
          <a:p>
            <a:pPr>
              <a:spcBef>
                <a:spcPts val="0"/>
              </a:spcBef>
            </a:pPr>
            <a:r>
              <a:rPr lang="en-US" dirty="0" smtClean="0"/>
              <a:t>5 jobs, 1 is a lie: </a:t>
            </a:r>
          </a:p>
          <a:p>
            <a:pPr marL="285750" indent="-285750">
              <a:spcBef>
                <a:spcPts val="0"/>
              </a:spcBef>
              <a:buFont typeface="Arial" panose="020B0604020202020204" pitchFamily="34" charset="0"/>
              <a:buChar char="•"/>
            </a:pPr>
            <a:r>
              <a:rPr lang="en-US" dirty="0" smtClean="0"/>
              <a:t>Dancing </a:t>
            </a:r>
            <a:r>
              <a:rPr lang="en-US" dirty="0" err="1" smtClean="0"/>
              <a:t>Berenstain</a:t>
            </a:r>
            <a:r>
              <a:rPr lang="en-US" dirty="0" smtClean="0"/>
              <a:t> Bear at a mall </a:t>
            </a:r>
          </a:p>
          <a:p>
            <a:pPr marL="285750" indent="-285750">
              <a:spcBef>
                <a:spcPts val="0"/>
              </a:spcBef>
              <a:buFont typeface="Arial" panose="020B0604020202020204" pitchFamily="34" charset="0"/>
              <a:buChar char="•"/>
            </a:pPr>
            <a:r>
              <a:rPr lang="en-US" dirty="0" smtClean="0"/>
              <a:t>Singing telegram performer</a:t>
            </a:r>
          </a:p>
          <a:p>
            <a:pPr marL="285750" indent="-285750">
              <a:spcBef>
                <a:spcPts val="0"/>
              </a:spcBef>
              <a:buFont typeface="Arial" panose="020B0604020202020204" pitchFamily="34" charset="0"/>
              <a:buChar char="•"/>
            </a:pPr>
            <a:r>
              <a:rPr lang="en-US" dirty="0" smtClean="0"/>
              <a:t>Steamy romance novelist</a:t>
            </a:r>
          </a:p>
          <a:p>
            <a:pPr marL="285750" indent="-285750">
              <a:spcBef>
                <a:spcPts val="0"/>
              </a:spcBef>
              <a:buFont typeface="Arial" panose="020B0604020202020204" pitchFamily="34" charset="0"/>
              <a:buChar char="•"/>
            </a:pPr>
            <a:r>
              <a:rPr lang="en-US" dirty="0" smtClean="0"/>
              <a:t>Quick change captain for a show starring Kristen Bell</a:t>
            </a:r>
          </a:p>
          <a:p>
            <a:pPr marL="285750" indent="-285750">
              <a:spcBef>
                <a:spcPts val="0"/>
              </a:spcBef>
              <a:buFont typeface="Arial" panose="020B0604020202020204" pitchFamily="34" charset="0"/>
              <a:buChar char="•"/>
            </a:pPr>
            <a:r>
              <a:rPr lang="en-US" dirty="0" smtClean="0"/>
              <a:t>D&amp;D miniature painter</a:t>
            </a:r>
          </a:p>
          <a:p>
            <a:pPr marL="285750" indent="-285750">
              <a:spcBef>
                <a:spcPts val="0"/>
              </a:spcBef>
              <a:buFont typeface="Arial" panose="020B0604020202020204" pitchFamily="34" charset="0"/>
              <a:buChar char="•"/>
            </a:pPr>
            <a:endParaRPr lang="en-US" dirty="0" smtClean="0"/>
          </a:p>
          <a:p>
            <a:endParaRPr lang="en-US" dirty="0" smtClean="0"/>
          </a:p>
          <a:p>
            <a:endParaRPr lang="en-US" dirty="0"/>
          </a:p>
        </p:txBody>
      </p:sp>
      <p:sp>
        <p:nvSpPr>
          <p:cNvPr id="5" name="Text Placeholder 4"/>
          <p:cNvSpPr>
            <a:spLocks noGrp="1"/>
          </p:cNvSpPr>
          <p:nvPr>
            <p:ph type="body" sz="quarter" idx="21"/>
          </p:nvPr>
        </p:nvSpPr>
        <p:spPr>
          <a:xfrm>
            <a:off x="3899415" y="1347353"/>
            <a:ext cx="4444986" cy="219456"/>
          </a:xfrm>
        </p:spPr>
        <p:txBody>
          <a:bodyPr/>
          <a:lstStyle/>
          <a:p>
            <a:r>
              <a:rPr lang="en-US" dirty="0" smtClean="0"/>
              <a:t>This month’s spotlight: ME!</a:t>
            </a:r>
            <a:endParaRPr lang="en-US" dirty="0"/>
          </a:p>
        </p:txBody>
      </p:sp>
      <p:pic>
        <p:nvPicPr>
          <p:cNvPr id="9" name="Picture Placeholder 8"/>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6734" b="6734"/>
          <a:stretch>
            <a:fillRect/>
          </a:stretch>
        </p:blipFill>
        <p:spPr>
          <a:xfrm>
            <a:off x="640080" y="1347353"/>
            <a:ext cx="3327413" cy="2630978"/>
          </a:xfrm>
        </p:spPr>
      </p:pic>
      <p:sp>
        <p:nvSpPr>
          <p:cNvPr id="7" name="Title 6"/>
          <p:cNvSpPr>
            <a:spLocks noGrp="1"/>
          </p:cNvSpPr>
          <p:nvPr>
            <p:ph type="title"/>
          </p:nvPr>
        </p:nvSpPr>
        <p:spPr/>
        <p:txBody>
          <a:bodyPr/>
          <a:lstStyle/>
          <a:p>
            <a:r>
              <a:rPr lang="en-US" dirty="0" smtClean="0"/>
              <a:t>Get to Know Your Co-workers</a:t>
            </a:r>
            <a:endParaRPr lang="en-US" dirty="0"/>
          </a:p>
        </p:txBody>
      </p:sp>
      <p:sp>
        <p:nvSpPr>
          <p:cNvPr id="13" name="Text Placeholder 3"/>
          <p:cNvSpPr txBox="1">
            <a:spLocks/>
          </p:cNvSpPr>
          <p:nvPr/>
        </p:nvSpPr>
        <p:spPr>
          <a:xfrm>
            <a:off x="3867498" y="3037611"/>
            <a:ext cx="4995084" cy="1487587"/>
          </a:xfrm>
          <a:prstGeom prst="rect">
            <a:avLst/>
          </a:prstGeom>
        </p:spPr>
        <p:txBody>
          <a:bodyPr vert="horz" wrap="square" lIns="365760" tIns="0" rIns="0" bIns="0" rtlCol="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400" b="0" i="0" kern="1200" baseline="0">
                <a:solidFill>
                  <a:srgbClr val="58595B"/>
                </a:solidFill>
                <a:latin typeface="Helvetica Regular"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Years at UCLA: 18</a:t>
            </a:r>
          </a:p>
          <a:p>
            <a:r>
              <a:rPr lang="en-US" dirty="0" smtClean="0"/>
              <a:t>Hometown: Las Vegas, NV</a:t>
            </a:r>
          </a:p>
          <a:p>
            <a:r>
              <a:rPr lang="en-US" dirty="0" smtClean="0"/>
              <a:t>Hobbies: Softball, dancing, writing</a:t>
            </a:r>
          </a:p>
          <a:p>
            <a:r>
              <a:rPr lang="en-US" dirty="0" smtClean="0"/>
              <a:t>Favorite smells: Freshly-cut grass, pools, coffee, campfires</a:t>
            </a:r>
          </a:p>
          <a:p>
            <a:r>
              <a:rPr lang="en-US" dirty="0" smtClean="0"/>
              <a:t>I’d love to visit: Scotland, Sweden, Greece, Puerto Rico</a:t>
            </a:r>
            <a:endParaRPr lang="en-US" dirty="0"/>
          </a:p>
        </p:txBody>
      </p:sp>
      <p:cxnSp>
        <p:nvCxnSpPr>
          <p:cNvPr id="14" name="Straight Connector 13"/>
          <p:cNvCxnSpPr/>
          <p:nvPr/>
        </p:nvCxnSpPr>
        <p:spPr>
          <a:xfrm>
            <a:off x="4509655" y="2182091"/>
            <a:ext cx="2473036"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11</a:t>
            </a:fld>
            <a:endParaRPr lang="en-US" dirty="0"/>
          </a:p>
        </p:txBody>
      </p:sp>
      <p:sp>
        <p:nvSpPr>
          <p:cNvPr id="6" name="Title 5"/>
          <p:cNvSpPr>
            <a:spLocks noGrp="1"/>
          </p:cNvSpPr>
          <p:nvPr>
            <p:ph type="title"/>
          </p:nvPr>
        </p:nvSpPr>
        <p:spPr/>
        <p:txBody>
          <a:bodyPr/>
          <a:lstStyle/>
          <a:p>
            <a:r>
              <a:rPr lang="en-US" dirty="0" smtClean="0"/>
              <a:t>Financial</a:t>
            </a:r>
            <a:endParaRPr lang="en-US" dirty="0"/>
          </a:p>
        </p:txBody>
      </p:sp>
      <p:sp>
        <p:nvSpPr>
          <p:cNvPr id="7" name="Text Placeholder 6"/>
          <p:cNvSpPr>
            <a:spLocks noGrp="1"/>
          </p:cNvSpPr>
          <p:nvPr>
            <p:ph type="body" sz="quarter" idx="20"/>
          </p:nvPr>
        </p:nvSpPr>
        <p:spPr>
          <a:xfrm>
            <a:off x="238730" y="1260792"/>
            <a:ext cx="8261034" cy="1048492"/>
          </a:xfrm>
        </p:spPr>
        <p:txBody>
          <a:bodyPr/>
          <a:lstStyle/>
          <a:p>
            <a:r>
              <a:rPr lang="en-US" sz="1800" dirty="0" smtClean="0">
                <a:latin typeface="+mj-lt"/>
              </a:rPr>
              <a:t>New </a:t>
            </a:r>
            <a:r>
              <a:rPr lang="en-US" sz="1800" b="1" dirty="0" smtClean="0">
                <a:latin typeface="+mj-lt"/>
                <a:hlinkClick r:id="rId2"/>
              </a:rPr>
              <a:t>Mileage Form </a:t>
            </a:r>
            <a:r>
              <a:rPr lang="en-US" sz="1800" dirty="0" smtClean="0">
                <a:latin typeface="+mj-lt"/>
              </a:rPr>
              <a:t>available on our website</a:t>
            </a:r>
          </a:p>
          <a:p>
            <a:pPr lvl="1"/>
            <a:r>
              <a:rPr lang="en-US" sz="1800" dirty="0" smtClean="0">
                <a:latin typeface="+mj-lt"/>
              </a:rPr>
              <a:t>Gathers required information for reimbursement, including address, phone number, email and method of payment for guests (check vs. </a:t>
            </a:r>
            <a:r>
              <a:rPr lang="en-US" sz="1800" dirty="0" err="1" smtClean="0">
                <a:latin typeface="+mj-lt"/>
              </a:rPr>
              <a:t>Zelle</a:t>
            </a:r>
            <a:r>
              <a:rPr lang="en-US" sz="1800" dirty="0" smtClean="0">
                <a:latin typeface="+mj-lt"/>
              </a:rPr>
              <a:t>)</a:t>
            </a:r>
          </a:p>
        </p:txBody>
      </p:sp>
      <p:sp>
        <p:nvSpPr>
          <p:cNvPr id="9" name="Text Placeholder 6"/>
          <p:cNvSpPr>
            <a:spLocks noGrp="1"/>
          </p:cNvSpPr>
          <p:nvPr>
            <p:ph type="body" sz="quarter" idx="20"/>
          </p:nvPr>
        </p:nvSpPr>
        <p:spPr>
          <a:xfrm>
            <a:off x="238731" y="2287969"/>
            <a:ext cx="8113333" cy="498598"/>
          </a:xfrm>
        </p:spPr>
        <p:txBody>
          <a:bodyPr/>
          <a:lstStyle/>
          <a:p>
            <a:r>
              <a:rPr lang="en-US" sz="1800" dirty="0" smtClean="0"/>
              <a:t>New</a:t>
            </a:r>
            <a:r>
              <a:rPr lang="en-US" sz="1800" b="1" dirty="0" smtClean="0"/>
              <a:t> </a:t>
            </a:r>
            <a:r>
              <a:rPr lang="en-US" sz="1800" b="1" dirty="0" smtClean="0">
                <a:hlinkClick r:id="rId3"/>
              </a:rPr>
              <a:t>Travel and Entertainment Reimbursement form </a:t>
            </a:r>
            <a:r>
              <a:rPr lang="en-US" sz="1800" dirty="0" smtClean="0"/>
              <a:t>available on our website</a:t>
            </a:r>
          </a:p>
        </p:txBody>
      </p:sp>
      <p:pic>
        <p:nvPicPr>
          <p:cNvPr id="2" name="Picture 1"/>
          <p:cNvPicPr>
            <a:picLocks noChangeAspect="1"/>
          </p:cNvPicPr>
          <p:nvPr/>
        </p:nvPicPr>
        <p:blipFill>
          <a:blip r:embed="rId4"/>
          <a:stretch>
            <a:fillRect/>
          </a:stretch>
        </p:blipFill>
        <p:spPr>
          <a:xfrm>
            <a:off x="1659254" y="3001585"/>
            <a:ext cx="5734050" cy="1457325"/>
          </a:xfrm>
          <a:prstGeom prst="rect">
            <a:avLst/>
          </a:prstGeom>
        </p:spPr>
      </p:pic>
    </p:spTree>
    <p:extLst>
      <p:ext uri="{BB962C8B-B14F-4D97-AF65-F5344CB8AC3E}">
        <p14:creationId xmlns:p14="http://schemas.microsoft.com/office/powerpoint/2010/main" val="25785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12</a:t>
            </a:fld>
            <a:endParaRPr lang="en-US" dirty="0"/>
          </a:p>
        </p:txBody>
      </p:sp>
      <p:sp>
        <p:nvSpPr>
          <p:cNvPr id="6" name="Title 5"/>
          <p:cNvSpPr>
            <a:spLocks noGrp="1"/>
          </p:cNvSpPr>
          <p:nvPr>
            <p:ph type="title"/>
          </p:nvPr>
        </p:nvSpPr>
        <p:spPr/>
        <p:txBody>
          <a:bodyPr/>
          <a:lstStyle/>
          <a:p>
            <a:r>
              <a:rPr lang="en-US" dirty="0" smtClean="0"/>
              <a:t>Financial</a:t>
            </a:r>
            <a:endParaRPr lang="en-US" dirty="0"/>
          </a:p>
        </p:txBody>
      </p:sp>
      <p:sp>
        <p:nvSpPr>
          <p:cNvPr id="7" name="Text Placeholder 6"/>
          <p:cNvSpPr>
            <a:spLocks noGrp="1"/>
          </p:cNvSpPr>
          <p:nvPr>
            <p:ph type="body" sz="quarter" idx="20"/>
          </p:nvPr>
        </p:nvSpPr>
        <p:spPr>
          <a:xfrm>
            <a:off x="238730" y="1260792"/>
            <a:ext cx="8182893" cy="2194447"/>
          </a:xfrm>
        </p:spPr>
        <p:txBody>
          <a:bodyPr/>
          <a:lstStyle/>
          <a:p>
            <a:pPr>
              <a:spcBef>
                <a:spcPts val="1200"/>
              </a:spcBef>
            </a:pPr>
            <a:r>
              <a:rPr lang="en-US" sz="1800" b="1" dirty="0" smtClean="0">
                <a:latin typeface="+mj-lt"/>
              </a:rPr>
              <a:t>End of Fiscal Year </a:t>
            </a:r>
            <a:r>
              <a:rPr lang="en-US" sz="1800" dirty="0" smtClean="0">
                <a:latin typeface="+mj-lt"/>
              </a:rPr>
              <a:t>is approaching</a:t>
            </a:r>
          </a:p>
          <a:p>
            <a:pPr lvl="1">
              <a:spcBef>
                <a:spcPts val="1200"/>
              </a:spcBef>
            </a:pPr>
            <a:r>
              <a:rPr lang="en-US" sz="1600" b="1" dirty="0" smtClean="0"/>
              <a:t>Work </a:t>
            </a:r>
            <a:r>
              <a:rPr lang="en-US" sz="1600" b="1" dirty="0"/>
              <a:t>with your vendors and subawards to </a:t>
            </a:r>
            <a:r>
              <a:rPr lang="en-US" sz="1600" b="1" dirty="0" smtClean="0"/>
              <a:t>obtain invoices </a:t>
            </a:r>
            <a:r>
              <a:rPr lang="en-US" sz="1600" b="1" dirty="0"/>
              <a:t>ASAP</a:t>
            </a:r>
            <a:r>
              <a:rPr lang="en-US" sz="1600" dirty="0"/>
              <a:t>. </a:t>
            </a:r>
            <a:endParaRPr lang="en-US" sz="1600" dirty="0" smtClean="0"/>
          </a:p>
          <a:p>
            <a:pPr lvl="1">
              <a:spcBef>
                <a:spcPts val="1200"/>
              </a:spcBef>
            </a:pPr>
            <a:r>
              <a:rPr lang="en-US" sz="1600" b="1" dirty="0" smtClean="0"/>
              <a:t>Place orders ASAP </a:t>
            </a:r>
            <a:r>
              <a:rPr lang="en-US" sz="1600" dirty="0" smtClean="0"/>
              <a:t>for Office </a:t>
            </a:r>
            <a:r>
              <a:rPr lang="en-US" sz="1600" dirty="0"/>
              <a:t>Depot, ASUCLA, VWR, </a:t>
            </a:r>
            <a:r>
              <a:rPr lang="en-US" sz="1600" dirty="0" smtClean="0"/>
              <a:t>Fisher</a:t>
            </a:r>
            <a:r>
              <a:rPr lang="en-US" sz="1600" dirty="0"/>
              <a:t>, </a:t>
            </a:r>
            <a:r>
              <a:rPr lang="en-US" sz="1600" dirty="0" smtClean="0"/>
              <a:t>etc. </a:t>
            </a:r>
            <a:r>
              <a:rPr lang="en-US" sz="1600" dirty="0"/>
              <a:t>Any requests received after the first week of June </a:t>
            </a:r>
            <a:r>
              <a:rPr lang="en-US" sz="1600" dirty="0" smtClean="0"/>
              <a:t>should be </a:t>
            </a:r>
            <a:r>
              <a:rPr lang="en-US" sz="1600" dirty="0"/>
              <a:t>purchased in </a:t>
            </a:r>
            <a:r>
              <a:rPr lang="en-US" sz="1600" dirty="0" smtClean="0"/>
              <a:t>July, if at all possible, to avoid additional paperwork.</a:t>
            </a:r>
          </a:p>
          <a:p>
            <a:pPr lvl="1">
              <a:spcBef>
                <a:spcPts val="1200"/>
              </a:spcBef>
            </a:pPr>
            <a:r>
              <a:rPr lang="en-US" sz="1600" dirty="0" smtClean="0"/>
              <a:t>If </a:t>
            </a:r>
            <a:r>
              <a:rPr lang="en-US" sz="1600" dirty="0"/>
              <a:t>you had any travel during this fiscal year, </a:t>
            </a:r>
            <a:r>
              <a:rPr lang="en-US" sz="1600" b="1" dirty="0" smtClean="0"/>
              <a:t>submit reimbursement </a:t>
            </a:r>
            <a:r>
              <a:rPr lang="en-US" sz="1600" b="1" dirty="0" smtClean="0">
                <a:solidFill>
                  <a:srgbClr val="FF0000"/>
                </a:solidFill>
              </a:rPr>
              <a:t>immediately</a:t>
            </a:r>
            <a:r>
              <a:rPr lang="en-US" sz="1600" dirty="0"/>
              <a:t>. </a:t>
            </a:r>
            <a:endParaRPr lang="en-US" sz="1600" dirty="0" smtClean="0"/>
          </a:p>
          <a:p>
            <a:pPr lvl="1">
              <a:spcBef>
                <a:spcPts val="1200"/>
              </a:spcBef>
            </a:pPr>
            <a:r>
              <a:rPr lang="en-US" sz="1600" dirty="0" smtClean="0">
                <a:latin typeface="+mj-lt"/>
              </a:rPr>
              <a:t>The only exceptions should be for expenses </a:t>
            </a:r>
            <a:r>
              <a:rPr lang="en-US" sz="1600" i="1" dirty="0" smtClean="0">
                <a:latin typeface="+mj-lt"/>
              </a:rPr>
              <a:t>incurred in June</a:t>
            </a:r>
          </a:p>
        </p:txBody>
      </p:sp>
    </p:spTree>
    <p:extLst>
      <p:ext uri="{BB962C8B-B14F-4D97-AF65-F5344CB8AC3E}">
        <p14:creationId xmlns:p14="http://schemas.microsoft.com/office/powerpoint/2010/main" val="2142635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June 2, 2022</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13</a:t>
            </a:fld>
            <a:endParaRPr lang="en-US" dirty="0"/>
          </a:p>
        </p:txBody>
      </p:sp>
      <p:pic>
        <p:nvPicPr>
          <p:cNvPr id="5" name="Picture 4" descr="314 Buried In Paperwork Illustration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119" y="488373"/>
            <a:ext cx="5539745" cy="3512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000500"/>
            <a:ext cx="9144000" cy="338554"/>
          </a:xfrm>
          <a:prstGeom prst="rect">
            <a:avLst/>
          </a:prstGeom>
          <a:noFill/>
        </p:spPr>
        <p:txBody>
          <a:bodyPr wrap="square" rtlCol="0">
            <a:spAutoFit/>
          </a:bodyPr>
          <a:lstStyle/>
          <a:p>
            <a:pPr algn="ctr"/>
            <a:r>
              <a:rPr lang="en-US" sz="1600" dirty="0" smtClean="0">
                <a:solidFill>
                  <a:schemeClr val="bg1"/>
                </a:solidFill>
              </a:rPr>
              <a:t>Actual footage of what will happen to Christine if we don’t do our part</a:t>
            </a:r>
            <a:endParaRPr lang="en-US" sz="1600" dirty="0">
              <a:solidFill>
                <a:schemeClr val="bg1"/>
              </a:solidFill>
            </a:endParaRPr>
          </a:p>
        </p:txBody>
      </p:sp>
    </p:spTree>
    <p:extLst>
      <p:ext uri="{BB962C8B-B14F-4D97-AF65-F5344CB8AC3E}">
        <p14:creationId xmlns:p14="http://schemas.microsoft.com/office/powerpoint/2010/main" val="2411783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14</a:t>
            </a:fld>
            <a:endParaRPr lang="en-US" dirty="0"/>
          </a:p>
        </p:txBody>
      </p:sp>
      <p:sp>
        <p:nvSpPr>
          <p:cNvPr id="6" name="Title 5"/>
          <p:cNvSpPr>
            <a:spLocks noGrp="1"/>
          </p:cNvSpPr>
          <p:nvPr>
            <p:ph type="title"/>
          </p:nvPr>
        </p:nvSpPr>
        <p:spPr/>
        <p:txBody>
          <a:bodyPr/>
          <a:lstStyle/>
          <a:p>
            <a:r>
              <a:rPr lang="en-US" dirty="0" smtClean="0"/>
              <a:t>Financial</a:t>
            </a:r>
            <a:endParaRPr lang="en-US" dirty="0"/>
          </a:p>
        </p:txBody>
      </p:sp>
      <p:sp>
        <p:nvSpPr>
          <p:cNvPr id="7" name="Text Placeholder 6"/>
          <p:cNvSpPr>
            <a:spLocks noGrp="1"/>
          </p:cNvSpPr>
          <p:nvPr>
            <p:ph type="body" sz="quarter" idx="20"/>
          </p:nvPr>
        </p:nvSpPr>
        <p:spPr>
          <a:xfrm>
            <a:off x="238730" y="1260792"/>
            <a:ext cx="8182893" cy="1818959"/>
          </a:xfrm>
        </p:spPr>
        <p:txBody>
          <a:bodyPr/>
          <a:lstStyle/>
          <a:p>
            <a:pPr>
              <a:spcBef>
                <a:spcPts val="1200"/>
              </a:spcBef>
            </a:pPr>
            <a:r>
              <a:rPr lang="en-US" sz="1800" b="1" dirty="0" smtClean="0">
                <a:latin typeface="+mj-lt"/>
              </a:rPr>
              <a:t>Receiving services from people/vendors</a:t>
            </a:r>
            <a:endParaRPr lang="en-US" sz="1800" dirty="0" smtClean="0">
              <a:latin typeface="+mj-lt"/>
            </a:endParaRPr>
          </a:p>
          <a:p>
            <a:pPr lvl="1">
              <a:spcBef>
                <a:spcPts val="1200"/>
              </a:spcBef>
            </a:pPr>
            <a:r>
              <a:rPr lang="en-US" sz="1600" dirty="0" smtClean="0"/>
              <a:t>Accounts Payable will reject any invoice that is or appears to be “consulting” (unless a requisition/P-class is already in place)</a:t>
            </a:r>
          </a:p>
          <a:p>
            <a:pPr lvl="1">
              <a:spcBef>
                <a:spcPts val="1200"/>
              </a:spcBef>
            </a:pPr>
            <a:r>
              <a:rPr lang="en-US" sz="1600" dirty="0" smtClean="0"/>
              <a:t>Any service that could be considered consulting should be set up BEFORE THE FACT as a Requisition (meaning we will need the </a:t>
            </a:r>
            <a:r>
              <a:rPr lang="en-US" sz="1600" dirty="0" smtClean="0">
                <a:hlinkClick r:id="rId2"/>
              </a:rPr>
              <a:t>consultant/contractor packet</a:t>
            </a:r>
            <a:r>
              <a:rPr lang="en-US" sz="1600" dirty="0" smtClean="0"/>
              <a:t>)</a:t>
            </a:r>
          </a:p>
          <a:p>
            <a:pPr lvl="1">
              <a:spcBef>
                <a:spcPts val="1200"/>
              </a:spcBef>
            </a:pPr>
            <a:endParaRPr lang="en-US" sz="1600" dirty="0" smtClean="0"/>
          </a:p>
        </p:txBody>
      </p:sp>
      <p:pic>
        <p:nvPicPr>
          <p:cNvPr id="1028" name="Picture 4" descr="5 Reasons You Should Embrace Rejection - Copyblog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128" y="2992582"/>
            <a:ext cx="2352140" cy="156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1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15</a:t>
            </a:fld>
            <a:endParaRPr lang="en-US" dirty="0"/>
          </a:p>
        </p:txBody>
      </p:sp>
      <p:sp>
        <p:nvSpPr>
          <p:cNvPr id="6" name="Title 5"/>
          <p:cNvSpPr>
            <a:spLocks noGrp="1"/>
          </p:cNvSpPr>
          <p:nvPr>
            <p:ph type="title"/>
          </p:nvPr>
        </p:nvSpPr>
        <p:spPr/>
        <p:txBody>
          <a:bodyPr/>
          <a:lstStyle/>
          <a:p>
            <a:r>
              <a:rPr lang="en-US" dirty="0" smtClean="0"/>
              <a:t>Proposals and Contracts/Grants</a:t>
            </a:r>
            <a:endParaRPr lang="en-US" dirty="0"/>
          </a:p>
        </p:txBody>
      </p:sp>
      <p:sp>
        <p:nvSpPr>
          <p:cNvPr id="7" name="Text Placeholder 6"/>
          <p:cNvSpPr>
            <a:spLocks noGrp="1"/>
          </p:cNvSpPr>
          <p:nvPr>
            <p:ph type="body" sz="quarter" idx="20"/>
          </p:nvPr>
        </p:nvSpPr>
        <p:spPr>
          <a:xfrm>
            <a:off x="241013" y="2151689"/>
            <a:ext cx="6858000" cy="850489"/>
          </a:xfrm>
        </p:spPr>
        <p:txBody>
          <a:bodyPr/>
          <a:lstStyle/>
          <a:p>
            <a:r>
              <a:rPr lang="en-US" sz="1800" b="1" dirty="0" smtClean="0">
                <a:latin typeface="+mj-lt"/>
              </a:rPr>
              <a:t>Effort Reporting</a:t>
            </a:r>
          </a:p>
          <a:p>
            <a:pPr lvl="1"/>
            <a:r>
              <a:rPr lang="en-US" sz="1800" dirty="0" smtClean="0">
                <a:latin typeface="+mj-lt"/>
              </a:rPr>
              <a:t>Due by July</a:t>
            </a:r>
          </a:p>
          <a:p>
            <a:pPr lvl="1"/>
            <a:r>
              <a:rPr lang="en-US" sz="1800" dirty="0" smtClean="0">
                <a:latin typeface="+mj-lt"/>
              </a:rPr>
              <a:t>Check out the </a:t>
            </a:r>
            <a:r>
              <a:rPr lang="en-US" sz="1800" dirty="0" smtClean="0">
                <a:latin typeface="+mj-lt"/>
                <a:hlinkClick r:id="rId2"/>
              </a:rPr>
              <a:t>Effort Reporting Guide</a:t>
            </a:r>
            <a:r>
              <a:rPr lang="en-US" sz="1800" dirty="0" smtClean="0">
                <a:latin typeface="+mj-lt"/>
              </a:rPr>
              <a:t> on our website</a:t>
            </a:r>
          </a:p>
        </p:txBody>
      </p:sp>
      <p:sp>
        <p:nvSpPr>
          <p:cNvPr id="9" name="Text Placeholder 6"/>
          <p:cNvSpPr>
            <a:spLocks noGrp="1"/>
          </p:cNvSpPr>
          <p:nvPr>
            <p:ph type="body" sz="quarter" idx="20"/>
          </p:nvPr>
        </p:nvSpPr>
        <p:spPr>
          <a:xfrm>
            <a:off x="241013" y="3243932"/>
            <a:ext cx="8113333" cy="1400383"/>
          </a:xfrm>
        </p:spPr>
        <p:txBody>
          <a:bodyPr/>
          <a:lstStyle/>
          <a:p>
            <a:r>
              <a:rPr lang="en-US" sz="1800" b="1" dirty="0" smtClean="0"/>
              <a:t>Facilities and Resources Page </a:t>
            </a:r>
          </a:p>
          <a:p>
            <a:pPr lvl="1"/>
            <a:r>
              <a:rPr lang="en-US" sz="1800" dirty="0" smtClean="0"/>
              <a:t>Standard </a:t>
            </a:r>
            <a:r>
              <a:rPr lang="en-US" sz="1800" dirty="0" smtClean="0">
                <a:hlinkClick r:id="rId3"/>
              </a:rPr>
              <a:t>Facilities page </a:t>
            </a:r>
            <a:r>
              <a:rPr lang="en-US" sz="1800" dirty="0" smtClean="0"/>
              <a:t>for our department is now available on our website</a:t>
            </a:r>
          </a:p>
          <a:p>
            <a:pPr lvl="1"/>
            <a:r>
              <a:rPr lang="en-US" sz="1800" dirty="0" smtClean="0"/>
              <a:t>Includes remote work resources</a:t>
            </a:r>
          </a:p>
          <a:p>
            <a:pPr lvl="1"/>
            <a:r>
              <a:rPr lang="en-US" sz="1800" dirty="0" smtClean="0"/>
              <a:t>May need further specification for your purposes</a:t>
            </a:r>
          </a:p>
        </p:txBody>
      </p:sp>
      <p:sp>
        <p:nvSpPr>
          <p:cNvPr id="11" name="Text Placeholder 6"/>
          <p:cNvSpPr>
            <a:spLocks noGrp="1"/>
          </p:cNvSpPr>
          <p:nvPr>
            <p:ph type="body" sz="quarter" idx="20"/>
          </p:nvPr>
        </p:nvSpPr>
        <p:spPr>
          <a:xfrm>
            <a:off x="241013" y="1377106"/>
            <a:ext cx="6858000" cy="549894"/>
          </a:xfrm>
        </p:spPr>
        <p:txBody>
          <a:bodyPr/>
          <a:lstStyle/>
          <a:p>
            <a:r>
              <a:rPr lang="en-US" sz="1800" b="1" dirty="0" smtClean="0">
                <a:latin typeface="+mj-lt"/>
              </a:rPr>
              <a:t>OCGA Contacts</a:t>
            </a:r>
          </a:p>
          <a:p>
            <a:pPr lvl="1"/>
            <a:r>
              <a:rPr lang="en-US" sz="1800" dirty="0" smtClean="0">
                <a:latin typeface="+mj-lt"/>
              </a:rPr>
              <a:t>Round-robin assignment of analysts due to fiscal close</a:t>
            </a:r>
          </a:p>
        </p:txBody>
      </p:sp>
    </p:spTree>
    <p:extLst>
      <p:ext uri="{BB962C8B-B14F-4D97-AF65-F5344CB8AC3E}">
        <p14:creationId xmlns:p14="http://schemas.microsoft.com/office/powerpoint/2010/main" val="36022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16</a:t>
            </a:fld>
            <a:endParaRPr lang="en-US" dirty="0"/>
          </a:p>
        </p:txBody>
      </p:sp>
      <p:sp>
        <p:nvSpPr>
          <p:cNvPr id="6" name="Title 5"/>
          <p:cNvSpPr>
            <a:spLocks noGrp="1"/>
          </p:cNvSpPr>
          <p:nvPr>
            <p:ph type="title"/>
          </p:nvPr>
        </p:nvSpPr>
        <p:spPr/>
        <p:txBody>
          <a:bodyPr/>
          <a:lstStyle/>
          <a:p>
            <a:r>
              <a:rPr lang="en-US" dirty="0" smtClean="0"/>
              <a:t>Proposals and Contracts/Grants</a:t>
            </a:r>
            <a:endParaRPr lang="en-US" dirty="0"/>
          </a:p>
        </p:txBody>
      </p:sp>
      <p:sp>
        <p:nvSpPr>
          <p:cNvPr id="9" name="Text Placeholder 6"/>
          <p:cNvSpPr>
            <a:spLocks noGrp="1"/>
          </p:cNvSpPr>
          <p:nvPr>
            <p:ph type="body" sz="quarter" idx="20"/>
          </p:nvPr>
        </p:nvSpPr>
        <p:spPr>
          <a:xfrm>
            <a:off x="307445" y="1320372"/>
            <a:ext cx="8191575" cy="1018429"/>
          </a:xfrm>
        </p:spPr>
        <p:txBody>
          <a:bodyPr/>
          <a:lstStyle/>
          <a:p>
            <a:r>
              <a:rPr lang="en-US" sz="1800" b="1" dirty="0" smtClean="0"/>
              <a:t>Close-out Packets (COPs)</a:t>
            </a:r>
          </a:p>
          <a:p>
            <a:pPr lvl="1"/>
            <a:r>
              <a:rPr lang="en-US" sz="1800" dirty="0" smtClean="0"/>
              <a:t>Strict deadlines, NO MORE GRACE PERIODS</a:t>
            </a:r>
          </a:p>
        </p:txBody>
      </p:sp>
      <p:pic>
        <p:nvPicPr>
          <p:cNvPr id="10" name="Picture 9"/>
          <p:cNvPicPr>
            <a:picLocks noChangeAspect="1"/>
          </p:cNvPicPr>
          <p:nvPr/>
        </p:nvPicPr>
        <p:blipFill rotWithShape="1">
          <a:blip r:embed="rId2"/>
          <a:srcRect t="9292" r="1837"/>
          <a:stretch/>
        </p:blipFill>
        <p:spPr>
          <a:xfrm>
            <a:off x="1582267" y="1985725"/>
            <a:ext cx="5888023" cy="2769155"/>
          </a:xfrm>
          <a:prstGeom prst="rect">
            <a:avLst/>
          </a:prstGeom>
        </p:spPr>
      </p:pic>
    </p:spTree>
    <p:extLst>
      <p:ext uri="{BB962C8B-B14F-4D97-AF65-F5344CB8AC3E}">
        <p14:creationId xmlns:p14="http://schemas.microsoft.com/office/powerpoint/2010/main" val="16881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73" y="742064"/>
            <a:ext cx="7308433" cy="387439"/>
          </a:xfrm>
        </p:spPr>
        <p:txBody>
          <a:bodyPr/>
          <a:lstStyle/>
          <a:p>
            <a:r>
              <a:rPr lang="en-US" sz="2797" dirty="0"/>
              <a:t>Monthly Meetings with Fund Manager</a:t>
            </a:r>
          </a:p>
        </p:txBody>
      </p:sp>
      <p:sp>
        <p:nvSpPr>
          <p:cNvPr id="3" name="Text Placeholder 2"/>
          <p:cNvSpPr>
            <a:spLocks noGrp="1"/>
          </p:cNvSpPr>
          <p:nvPr>
            <p:ph type="body" sz="quarter" idx="13"/>
          </p:nvPr>
        </p:nvSpPr>
        <p:spPr>
          <a:xfrm>
            <a:off x="735072" y="1299088"/>
            <a:ext cx="7308433" cy="249068"/>
          </a:xfrm>
        </p:spPr>
        <p:txBody>
          <a:bodyPr vert="horz" wrap="square" lIns="0" tIns="0" rIns="0" bIns="0" rtlCol="0">
            <a:spAutoFit/>
          </a:bodyPr>
          <a:lstStyle/>
          <a:p>
            <a:pPr marL="0" indent="0">
              <a:spcAft>
                <a:spcPts val="599"/>
              </a:spcAft>
              <a:buNone/>
            </a:pPr>
            <a:r>
              <a:rPr lang="en-US" sz="1798" dirty="0"/>
              <a:t>Are they actually required?</a:t>
            </a:r>
          </a:p>
        </p:txBody>
      </p:sp>
      <p:sp>
        <p:nvSpPr>
          <p:cNvPr id="4" name="Slide Number Placeholder 3"/>
          <p:cNvSpPr>
            <a:spLocks noGrp="1"/>
          </p:cNvSpPr>
          <p:nvPr>
            <p:ph type="sldNum" sz="quarter" idx="4"/>
          </p:nvPr>
        </p:nvSpPr>
        <p:spPr/>
        <p:txBody>
          <a:bodyPr/>
          <a:lstStyle/>
          <a:p>
            <a:fld id="{8368066F-241F-DA46-A244-6F6C08E1BFA8}" type="slidenum">
              <a:rPr lang="en-US" smtClean="0"/>
              <a:pPr/>
              <a:t>17</a:t>
            </a:fld>
            <a:endParaRPr lang="en-US" dirty="0"/>
          </a:p>
        </p:txBody>
      </p:sp>
      <p:pic>
        <p:nvPicPr>
          <p:cNvPr id="3074" name="Picture 2" descr="500+ Scream Pictures [HQ]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404" y="1672690"/>
            <a:ext cx="4469770" cy="2976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4790" y="1950183"/>
            <a:ext cx="2173786" cy="1014723"/>
          </a:xfrm>
          <a:prstGeom prst="rect">
            <a:avLst/>
          </a:prstGeom>
          <a:noFill/>
        </p:spPr>
        <p:txBody>
          <a:bodyPr wrap="square" lIns="0" tIns="0" rIns="0" bIns="0" rtlCol="0">
            <a:spAutoFit/>
          </a:bodyPr>
          <a:lstStyle/>
          <a:p>
            <a:pPr algn="l"/>
            <a:r>
              <a:rPr lang="en-US" sz="6594" dirty="0"/>
              <a:t>YES!</a:t>
            </a:r>
          </a:p>
        </p:txBody>
      </p:sp>
    </p:spTree>
    <p:extLst>
      <p:ext uri="{BB962C8B-B14F-4D97-AF65-F5344CB8AC3E}">
        <p14:creationId xmlns:p14="http://schemas.microsoft.com/office/powerpoint/2010/main" val="282588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73" y="742064"/>
            <a:ext cx="7308433" cy="387439"/>
          </a:xfrm>
        </p:spPr>
        <p:txBody>
          <a:bodyPr/>
          <a:lstStyle/>
          <a:p>
            <a:r>
              <a:rPr lang="en-US" sz="2797" dirty="0"/>
              <a:t>Monthly Meetings with Fund Manager</a:t>
            </a:r>
          </a:p>
        </p:txBody>
      </p:sp>
      <p:sp>
        <p:nvSpPr>
          <p:cNvPr id="3" name="Text Placeholder 2"/>
          <p:cNvSpPr>
            <a:spLocks noGrp="1"/>
          </p:cNvSpPr>
          <p:nvPr>
            <p:ph type="body" sz="quarter" idx="13"/>
          </p:nvPr>
        </p:nvSpPr>
        <p:spPr>
          <a:xfrm>
            <a:off x="735390" y="1423623"/>
            <a:ext cx="7308433" cy="2218041"/>
          </a:xfrm>
        </p:spPr>
        <p:txBody>
          <a:bodyPr vert="horz" wrap="square" lIns="0" tIns="0" rIns="0" bIns="0" rtlCol="0">
            <a:spAutoFit/>
          </a:bodyPr>
          <a:lstStyle/>
          <a:p>
            <a:pPr>
              <a:spcAft>
                <a:spcPts val="599"/>
              </a:spcAft>
            </a:pPr>
            <a:r>
              <a:rPr lang="en-US" sz="2398" b="1" dirty="0"/>
              <a:t>First meeting</a:t>
            </a:r>
          </a:p>
          <a:p>
            <a:pPr marL="559566" lvl="1" indent="-285493">
              <a:spcAft>
                <a:spcPts val="599"/>
              </a:spcAft>
              <a:buFont typeface="Courier New" panose="02070309020205020404" pitchFamily="49" charset="0"/>
              <a:buChar char="o"/>
            </a:pPr>
            <a:r>
              <a:rPr lang="en-US" sz="1798" dirty="0"/>
              <a:t>Review </a:t>
            </a:r>
            <a:r>
              <a:rPr lang="en-US" sz="1798" dirty="0" smtClean="0"/>
              <a:t>proposed budget</a:t>
            </a:r>
            <a:endParaRPr lang="en-US" sz="1798" dirty="0"/>
          </a:p>
          <a:p>
            <a:pPr marL="559566" lvl="1" indent="-285493">
              <a:spcAft>
                <a:spcPts val="599"/>
              </a:spcAft>
              <a:buFont typeface="Courier New" panose="02070309020205020404" pitchFamily="49" charset="0"/>
              <a:buChar char="o"/>
            </a:pPr>
            <a:r>
              <a:rPr lang="en-US" sz="1798" dirty="0"/>
              <a:t>Review </a:t>
            </a:r>
            <a:r>
              <a:rPr lang="en-US" sz="1798" dirty="0" smtClean="0"/>
              <a:t>Award Snapshot</a:t>
            </a:r>
            <a:endParaRPr lang="en-US" sz="1798" dirty="0"/>
          </a:p>
          <a:p>
            <a:pPr marL="559566" lvl="1" indent="-285493">
              <a:spcAft>
                <a:spcPts val="599"/>
              </a:spcAft>
              <a:buFont typeface="Courier New" panose="02070309020205020404" pitchFamily="49" charset="0"/>
              <a:buChar char="o"/>
            </a:pPr>
            <a:r>
              <a:rPr lang="en-US" sz="1798" dirty="0"/>
              <a:t>Discuss any changes </a:t>
            </a:r>
          </a:p>
          <a:p>
            <a:pPr marL="559566" lvl="1" indent="-285493">
              <a:spcAft>
                <a:spcPts val="599"/>
              </a:spcAft>
              <a:buFont typeface="Courier New" panose="02070309020205020404" pitchFamily="49" charset="0"/>
              <a:buChar char="o"/>
            </a:pPr>
            <a:r>
              <a:rPr lang="en-US" sz="1798" dirty="0"/>
              <a:t>Discuss timing of anticipated expenses</a:t>
            </a:r>
          </a:p>
          <a:p>
            <a:pPr marL="559566" lvl="1" indent="-285493">
              <a:spcAft>
                <a:spcPts val="599"/>
              </a:spcAft>
              <a:buFont typeface="Courier New" panose="02070309020205020404" pitchFamily="49" charset="0"/>
              <a:buChar char="o"/>
            </a:pPr>
            <a:r>
              <a:rPr lang="en-US" sz="1798" dirty="0"/>
              <a:t>Approve/initiate transfers and subaward set-ups, etc.</a:t>
            </a:r>
          </a:p>
        </p:txBody>
      </p:sp>
      <p:sp>
        <p:nvSpPr>
          <p:cNvPr id="4" name="Slide Number Placeholder 3"/>
          <p:cNvSpPr>
            <a:spLocks noGrp="1"/>
          </p:cNvSpPr>
          <p:nvPr>
            <p:ph type="sldNum" sz="quarter" idx="4"/>
          </p:nvPr>
        </p:nvSpPr>
        <p:spPr/>
        <p:txBody>
          <a:bodyPr/>
          <a:lstStyle/>
          <a:p>
            <a:fld id="{8368066F-241F-DA46-A244-6F6C08E1BFA8}" type="slidenum">
              <a:rPr lang="en-US" smtClean="0"/>
              <a:pPr/>
              <a:t>18</a:t>
            </a:fld>
            <a:endParaRPr lang="en-US" dirty="0"/>
          </a:p>
        </p:txBody>
      </p:sp>
    </p:spTree>
    <p:extLst>
      <p:ext uri="{BB962C8B-B14F-4D97-AF65-F5344CB8AC3E}">
        <p14:creationId xmlns:p14="http://schemas.microsoft.com/office/powerpoint/2010/main" val="288701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73" y="742064"/>
            <a:ext cx="7308433" cy="387439"/>
          </a:xfrm>
        </p:spPr>
        <p:txBody>
          <a:bodyPr/>
          <a:lstStyle/>
          <a:p>
            <a:r>
              <a:rPr lang="en-US" sz="2797" dirty="0"/>
              <a:t>Monthly Meetings with Fund Manager</a:t>
            </a:r>
          </a:p>
        </p:txBody>
      </p:sp>
      <p:sp>
        <p:nvSpPr>
          <p:cNvPr id="3" name="Text Placeholder 2"/>
          <p:cNvSpPr>
            <a:spLocks noGrp="1"/>
          </p:cNvSpPr>
          <p:nvPr>
            <p:ph type="body" sz="quarter" idx="13"/>
          </p:nvPr>
        </p:nvSpPr>
        <p:spPr>
          <a:xfrm>
            <a:off x="735390" y="1423623"/>
            <a:ext cx="7846097" cy="2218041"/>
          </a:xfrm>
        </p:spPr>
        <p:txBody>
          <a:bodyPr vert="horz" wrap="square" lIns="0" tIns="0" rIns="0" bIns="0" rtlCol="0">
            <a:spAutoFit/>
          </a:bodyPr>
          <a:lstStyle/>
          <a:p>
            <a:pPr>
              <a:spcAft>
                <a:spcPts val="599"/>
              </a:spcAft>
            </a:pPr>
            <a:r>
              <a:rPr lang="en-US" sz="2398" b="1" dirty="0"/>
              <a:t>Regular Monthly Meetings</a:t>
            </a:r>
          </a:p>
          <a:p>
            <a:pPr marL="559566" lvl="1" indent="-285493">
              <a:spcAft>
                <a:spcPts val="599"/>
              </a:spcAft>
              <a:buFont typeface="Courier New" panose="02070309020205020404" pitchFamily="49" charset="0"/>
              <a:buChar char="o"/>
            </a:pPr>
            <a:r>
              <a:rPr lang="en-US" sz="1798" dirty="0"/>
              <a:t>Review </a:t>
            </a:r>
            <a:r>
              <a:rPr lang="en-US" sz="1798" dirty="0">
                <a:solidFill>
                  <a:schemeClr val="tx1"/>
                </a:solidFill>
              </a:rPr>
              <a:t>financial reports </a:t>
            </a:r>
            <a:r>
              <a:rPr lang="en-US" sz="1798" dirty="0"/>
              <a:t>(aka FR’s, GL)</a:t>
            </a:r>
          </a:p>
          <a:p>
            <a:pPr marL="559566" lvl="1" indent="-285493">
              <a:spcAft>
                <a:spcPts val="599"/>
              </a:spcAft>
              <a:buFont typeface="Courier New" panose="02070309020205020404" pitchFamily="49" charset="0"/>
              <a:buChar char="o"/>
            </a:pPr>
            <a:r>
              <a:rPr lang="en-US" sz="1798" dirty="0"/>
              <a:t>Ensure that all recorded expenses are allowable, applicable, complete</a:t>
            </a:r>
          </a:p>
          <a:p>
            <a:pPr marL="559566" lvl="1" indent="-285493">
              <a:spcAft>
                <a:spcPts val="599"/>
              </a:spcAft>
              <a:buFont typeface="Courier New" panose="02070309020205020404" pitchFamily="49" charset="0"/>
              <a:buChar char="o"/>
            </a:pPr>
            <a:r>
              <a:rPr lang="en-US" sz="1798" dirty="0"/>
              <a:t>Determine if adjustments need to be made</a:t>
            </a:r>
          </a:p>
          <a:p>
            <a:pPr marL="559566" lvl="1" indent="-285493">
              <a:spcAft>
                <a:spcPts val="599"/>
              </a:spcAft>
              <a:buFont typeface="Courier New" panose="02070309020205020404" pitchFamily="49" charset="0"/>
              <a:buChar char="o"/>
            </a:pPr>
            <a:r>
              <a:rPr lang="en-US" sz="1798" dirty="0"/>
              <a:t>Review encumbered items</a:t>
            </a:r>
          </a:p>
          <a:p>
            <a:pPr marL="559566" lvl="1" indent="-285493">
              <a:spcAft>
                <a:spcPts val="599"/>
              </a:spcAft>
              <a:buFont typeface="Courier New" panose="02070309020205020404" pitchFamily="49" charset="0"/>
              <a:buChar char="o"/>
            </a:pPr>
            <a:r>
              <a:rPr lang="en-US" sz="1798" dirty="0"/>
              <a:t>Monitor spending rate</a:t>
            </a:r>
          </a:p>
        </p:txBody>
      </p:sp>
      <p:sp>
        <p:nvSpPr>
          <p:cNvPr id="4" name="Slide Number Placeholder 3"/>
          <p:cNvSpPr>
            <a:spLocks noGrp="1"/>
          </p:cNvSpPr>
          <p:nvPr>
            <p:ph type="sldNum" sz="quarter" idx="4"/>
          </p:nvPr>
        </p:nvSpPr>
        <p:spPr/>
        <p:txBody>
          <a:bodyPr/>
          <a:lstStyle/>
          <a:p>
            <a:fld id="{8368066F-241F-DA46-A244-6F6C08E1BFA8}" type="slidenum">
              <a:rPr lang="en-US" smtClean="0"/>
              <a:pPr/>
              <a:t>19</a:t>
            </a:fld>
            <a:endParaRPr lang="en-US" dirty="0"/>
          </a:p>
        </p:txBody>
      </p:sp>
    </p:spTree>
    <p:extLst>
      <p:ext uri="{BB962C8B-B14F-4D97-AF65-F5344CB8AC3E}">
        <p14:creationId xmlns:p14="http://schemas.microsoft.com/office/powerpoint/2010/main" val="2834566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238B5B-F19C-E947-A0BC-87BD7983F871}" type="slidenum">
              <a:rPr lang="en-US" smtClean="0"/>
              <a:pPr/>
              <a:t>2</a:t>
            </a:fld>
            <a:endParaRPr lang="en-US" dirty="0"/>
          </a:p>
        </p:txBody>
      </p:sp>
      <p:sp>
        <p:nvSpPr>
          <p:cNvPr id="4" name="Text Placeholder 3"/>
          <p:cNvSpPr>
            <a:spLocks noGrp="1"/>
          </p:cNvSpPr>
          <p:nvPr>
            <p:ph type="body" sz="quarter" idx="12"/>
          </p:nvPr>
        </p:nvSpPr>
        <p:spPr>
          <a:xfrm>
            <a:off x="0" y="428536"/>
            <a:ext cx="9144000" cy="553998"/>
          </a:xfrm>
        </p:spPr>
        <p:txBody>
          <a:bodyPr/>
          <a:lstStyle/>
          <a:p>
            <a:r>
              <a:rPr lang="en-US" dirty="0" smtClean="0">
                <a:solidFill>
                  <a:schemeClr val="accent5"/>
                </a:solidFill>
              </a:rPr>
              <a:t>Survey Results</a:t>
            </a:r>
            <a:endParaRPr lang="en-US" dirty="0">
              <a:solidFill>
                <a:schemeClr val="accent5"/>
              </a:solidFill>
            </a:endParaRPr>
          </a:p>
        </p:txBody>
      </p:sp>
      <p:sp>
        <p:nvSpPr>
          <p:cNvPr id="5" name="Rectangle 4"/>
          <p:cNvSpPr/>
          <p:nvPr/>
        </p:nvSpPr>
        <p:spPr>
          <a:xfrm>
            <a:off x="254000" y="982535"/>
            <a:ext cx="8737600" cy="3570208"/>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1600" dirty="0">
                <a:solidFill>
                  <a:schemeClr val="bg1"/>
                </a:solidFill>
                <a:latin typeface="+mj-lt"/>
                <a:ea typeface="Times New Roman" panose="02020603050405020304" pitchFamily="18" charset="0"/>
              </a:rPr>
              <a:t>We received </a:t>
            </a:r>
            <a:r>
              <a:rPr lang="en-US" sz="1600" b="1" dirty="0">
                <a:solidFill>
                  <a:schemeClr val="bg1"/>
                </a:solidFill>
                <a:latin typeface="+mj-lt"/>
                <a:ea typeface="Times New Roman" panose="02020603050405020304" pitchFamily="18" charset="0"/>
              </a:rPr>
              <a:t>29 responses</a:t>
            </a:r>
            <a:r>
              <a:rPr lang="en-US" sz="1600" dirty="0">
                <a:solidFill>
                  <a:schemeClr val="bg1"/>
                </a:solidFill>
                <a:latin typeface="+mj-lt"/>
                <a:ea typeface="Times New Roman" panose="02020603050405020304" pitchFamily="18" charset="0"/>
              </a:rPr>
              <a:t>, mostly from people who attend fairly </a:t>
            </a:r>
            <a:r>
              <a:rPr lang="en-US" sz="1600" dirty="0" smtClean="0">
                <a:solidFill>
                  <a:schemeClr val="bg1"/>
                </a:solidFill>
                <a:latin typeface="+mj-lt"/>
                <a:ea typeface="Times New Roman" panose="02020603050405020304" pitchFamily="18" charset="0"/>
              </a:rPr>
              <a:t>regularly</a:t>
            </a:r>
          </a:p>
          <a:p>
            <a:pPr marL="342900" marR="0" lvl="0" indent="-342900">
              <a:spcBef>
                <a:spcPts val="0"/>
              </a:spcBef>
              <a:spcAft>
                <a:spcPts val="600"/>
              </a:spcAft>
              <a:buFont typeface="Symbol" panose="05050102010706020507" pitchFamily="18" charset="2"/>
              <a:buChar char=""/>
            </a:pPr>
            <a:r>
              <a:rPr lang="en-US" sz="1600" b="1" dirty="0" smtClean="0">
                <a:solidFill>
                  <a:schemeClr val="bg1"/>
                </a:solidFill>
                <a:latin typeface="+mj-lt"/>
                <a:ea typeface="Times New Roman" panose="02020603050405020304" pitchFamily="18" charset="0"/>
              </a:rPr>
              <a:t>15 </a:t>
            </a:r>
            <a:r>
              <a:rPr lang="en-US" sz="1600" b="1" dirty="0">
                <a:solidFill>
                  <a:schemeClr val="bg1"/>
                </a:solidFill>
                <a:latin typeface="+mj-lt"/>
                <a:ea typeface="Times New Roman" panose="02020603050405020304" pitchFamily="18" charset="0"/>
              </a:rPr>
              <a:t>respondents were faculty or PIs, 7 r</a:t>
            </a:r>
            <a:r>
              <a:rPr lang="en-US" sz="1600" b="1" dirty="0" smtClean="0">
                <a:solidFill>
                  <a:schemeClr val="bg1"/>
                </a:solidFill>
                <a:latin typeface="+mj-lt"/>
                <a:ea typeface="Times New Roman" panose="02020603050405020304" pitchFamily="18" charset="0"/>
              </a:rPr>
              <a:t>esearch </a:t>
            </a:r>
            <a:r>
              <a:rPr lang="en-US" sz="1600" b="1" dirty="0">
                <a:solidFill>
                  <a:schemeClr val="bg1"/>
                </a:solidFill>
                <a:latin typeface="+mj-lt"/>
                <a:ea typeface="Times New Roman" panose="02020603050405020304" pitchFamily="18" charset="0"/>
              </a:rPr>
              <a:t>staff, and 7 administrative staff</a:t>
            </a:r>
            <a:endParaRPr lang="en-US" sz="1600" dirty="0">
              <a:solidFill>
                <a:schemeClr val="bg1"/>
              </a:solidFill>
              <a:latin typeface="+mj-lt"/>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600" dirty="0">
                <a:solidFill>
                  <a:schemeClr val="bg1"/>
                </a:solidFill>
                <a:latin typeface="+mj-lt"/>
                <a:ea typeface="Times New Roman" panose="02020603050405020304" pitchFamily="18" charset="0"/>
              </a:rPr>
              <a:t>The majority of people </a:t>
            </a:r>
            <a:r>
              <a:rPr lang="en-US" sz="1600" b="1" dirty="0">
                <a:solidFill>
                  <a:schemeClr val="bg1"/>
                </a:solidFill>
                <a:latin typeface="+mj-lt"/>
                <a:ea typeface="Times New Roman" panose="02020603050405020304" pitchFamily="18" charset="0"/>
              </a:rPr>
              <a:t>preferred to keep the meeting on Thursday </a:t>
            </a:r>
            <a:r>
              <a:rPr lang="en-US" sz="1600" b="1" dirty="0" smtClean="0">
                <a:solidFill>
                  <a:schemeClr val="bg1"/>
                </a:solidFill>
                <a:latin typeface="+mj-lt"/>
                <a:ea typeface="Times New Roman" panose="02020603050405020304" pitchFamily="18" charset="0"/>
              </a:rPr>
              <a:t>morning</a:t>
            </a:r>
            <a:r>
              <a:rPr lang="en-US" sz="1600" b="1" dirty="0">
                <a:solidFill>
                  <a:schemeClr val="bg1"/>
                </a:solidFill>
                <a:latin typeface="+mj-lt"/>
                <a:ea typeface="Times New Roman" panose="02020603050405020304" pitchFamily="18" charset="0"/>
              </a:rPr>
              <a:t> </a:t>
            </a:r>
            <a:r>
              <a:rPr lang="en-US" sz="1600" b="1" dirty="0" smtClean="0">
                <a:solidFill>
                  <a:schemeClr val="bg1"/>
                </a:solidFill>
                <a:latin typeface="+mj-lt"/>
                <a:ea typeface="Times New Roman" panose="02020603050405020304" pitchFamily="18" charset="0"/>
              </a:rPr>
              <a:t>or midday</a:t>
            </a:r>
          </a:p>
          <a:p>
            <a:pPr marL="342900" marR="0" lvl="0" indent="-342900">
              <a:spcBef>
                <a:spcPts val="0"/>
              </a:spcBef>
              <a:spcAft>
                <a:spcPts val="600"/>
              </a:spcAft>
              <a:buFont typeface="Symbol" panose="05050102010706020507" pitchFamily="18" charset="2"/>
              <a:buChar char=""/>
            </a:pPr>
            <a:r>
              <a:rPr lang="en-US" sz="1600" dirty="0" smtClean="0">
                <a:solidFill>
                  <a:schemeClr val="bg1"/>
                </a:solidFill>
                <a:latin typeface="+mj-lt"/>
                <a:ea typeface="Calibri" panose="020F0502020204030204" pitchFamily="34" charset="0"/>
              </a:rPr>
              <a:t>Mostly </a:t>
            </a:r>
            <a:r>
              <a:rPr lang="en-US" sz="1600" b="1" dirty="0" smtClean="0">
                <a:solidFill>
                  <a:schemeClr val="bg1"/>
                </a:solidFill>
                <a:latin typeface="+mj-lt"/>
                <a:ea typeface="Calibri" panose="020F0502020204030204" pitchFamily="34" charset="0"/>
              </a:rPr>
              <a:t>positive feedback</a:t>
            </a:r>
            <a:r>
              <a:rPr lang="en-US" sz="1600" dirty="0" smtClean="0">
                <a:solidFill>
                  <a:schemeClr val="bg1"/>
                </a:solidFill>
                <a:latin typeface="+mj-lt"/>
                <a:ea typeface="Calibri" panose="020F0502020204030204" pitchFamily="34" charset="0"/>
              </a:rPr>
              <a:t>:</a:t>
            </a:r>
          </a:p>
          <a:p>
            <a:pPr marL="685800" lvl="1" indent="-342900">
              <a:spcAft>
                <a:spcPts val="600"/>
              </a:spcAft>
              <a:buFont typeface="Symbol" panose="05050102010706020507" pitchFamily="18" charset="2"/>
              <a:buChar char=""/>
            </a:pPr>
            <a:r>
              <a:rPr lang="en-US" sz="1600" dirty="0" smtClean="0">
                <a:solidFill>
                  <a:schemeClr val="bg1"/>
                </a:solidFill>
                <a:effectLst/>
                <a:latin typeface="+mj-lt"/>
                <a:ea typeface="Calibri" panose="020F0502020204030204" pitchFamily="34" charset="0"/>
              </a:rPr>
              <a:t>Agenda items were mostly useful</a:t>
            </a:r>
          </a:p>
          <a:p>
            <a:pPr marL="685800" lvl="1" indent="-342900">
              <a:spcAft>
                <a:spcPts val="600"/>
              </a:spcAft>
              <a:buFont typeface="Symbol" panose="05050102010706020507" pitchFamily="18" charset="2"/>
              <a:buChar char=""/>
            </a:pPr>
            <a:r>
              <a:rPr lang="en-US" sz="1600" dirty="0" smtClean="0">
                <a:solidFill>
                  <a:schemeClr val="bg1"/>
                </a:solidFill>
                <a:latin typeface="+mj-lt"/>
                <a:ea typeface="Calibri" panose="020F0502020204030204" pitchFamily="34" charset="0"/>
              </a:rPr>
              <a:t>Format (e.g. faculty and staff combined) is working</a:t>
            </a:r>
          </a:p>
          <a:p>
            <a:pPr marL="685800" lvl="1" indent="-342900">
              <a:spcAft>
                <a:spcPts val="600"/>
              </a:spcAft>
              <a:buFont typeface="Symbol" panose="05050102010706020507" pitchFamily="18" charset="2"/>
              <a:buChar char=""/>
            </a:pPr>
            <a:r>
              <a:rPr lang="en-US" sz="1600" dirty="0" smtClean="0">
                <a:solidFill>
                  <a:schemeClr val="bg1"/>
                </a:solidFill>
                <a:latin typeface="+mj-lt"/>
                <a:ea typeface="Calibri" panose="020F0502020204030204" pitchFamily="34" charset="0"/>
              </a:rPr>
              <a:t>Managed well</a:t>
            </a:r>
          </a:p>
          <a:p>
            <a:pPr marL="342900" indent="-342900">
              <a:spcAft>
                <a:spcPts val="600"/>
              </a:spcAft>
              <a:buFont typeface="Symbol" panose="05050102010706020507" pitchFamily="18" charset="2"/>
              <a:buChar char=""/>
            </a:pPr>
            <a:r>
              <a:rPr lang="en-US" sz="1600" dirty="0" smtClean="0">
                <a:solidFill>
                  <a:schemeClr val="bg1"/>
                </a:solidFill>
                <a:effectLst/>
                <a:latin typeface="+mj-lt"/>
                <a:ea typeface="Calibri" panose="020F0502020204030204" pitchFamily="34" charset="0"/>
              </a:rPr>
              <a:t>Lots of </a:t>
            </a:r>
            <a:r>
              <a:rPr lang="en-US" sz="1600" b="1" dirty="0" smtClean="0">
                <a:solidFill>
                  <a:schemeClr val="bg1"/>
                </a:solidFill>
                <a:effectLst/>
                <a:latin typeface="+mj-lt"/>
                <a:ea typeface="Calibri" panose="020F0502020204030204" pitchFamily="34" charset="0"/>
              </a:rPr>
              <a:t>great suggestions</a:t>
            </a:r>
            <a:r>
              <a:rPr lang="en-US" sz="1600" dirty="0" smtClean="0">
                <a:solidFill>
                  <a:schemeClr val="bg1"/>
                </a:solidFill>
                <a:effectLst/>
                <a:latin typeface="+mj-lt"/>
                <a:ea typeface="Calibri" panose="020F0502020204030204" pitchFamily="34" charset="0"/>
              </a:rPr>
              <a:t>:</a:t>
            </a:r>
          </a:p>
          <a:p>
            <a:pPr marL="685800" lvl="1" indent="-342900">
              <a:spcAft>
                <a:spcPts val="600"/>
              </a:spcAft>
              <a:buFont typeface="Symbol" panose="05050102010706020507" pitchFamily="18" charset="2"/>
              <a:buChar char=""/>
            </a:pPr>
            <a:r>
              <a:rPr lang="en-US" sz="1600" dirty="0" smtClean="0">
                <a:solidFill>
                  <a:schemeClr val="bg1"/>
                </a:solidFill>
                <a:latin typeface="+mj-lt"/>
                <a:ea typeface="Calibri" panose="020F0502020204030204" pitchFamily="34" charset="0"/>
              </a:rPr>
              <a:t>Include games/interactive activities</a:t>
            </a:r>
          </a:p>
          <a:p>
            <a:pPr marL="685800" lvl="1" indent="-342900">
              <a:spcAft>
                <a:spcPts val="600"/>
              </a:spcAft>
              <a:buFont typeface="Symbol" panose="05050102010706020507" pitchFamily="18" charset="2"/>
              <a:buChar char=""/>
            </a:pPr>
            <a:r>
              <a:rPr lang="en-US" sz="1600" dirty="0" smtClean="0">
                <a:solidFill>
                  <a:schemeClr val="bg1"/>
                </a:solidFill>
                <a:latin typeface="+mj-lt"/>
                <a:ea typeface="Calibri" panose="020F0502020204030204" pitchFamily="34" charset="0"/>
              </a:rPr>
              <a:t>Make Zooms more visually interesting</a:t>
            </a:r>
          </a:p>
          <a:p>
            <a:pPr marL="685800" lvl="1" indent="-342900">
              <a:spcAft>
                <a:spcPts val="600"/>
              </a:spcAft>
              <a:buFont typeface="Symbol" panose="05050102010706020507" pitchFamily="18" charset="2"/>
              <a:buChar char=""/>
            </a:pPr>
            <a:r>
              <a:rPr lang="en-US" sz="1600" dirty="0" smtClean="0">
                <a:solidFill>
                  <a:schemeClr val="bg1"/>
                </a:solidFill>
                <a:effectLst/>
                <a:latin typeface="+mj-lt"/>
                <a:ea typeface="Calibri" panose="020F0502020204030204" pitchFamily="34" charset="0"/>
              </a:rPr>
              <a:t>Have clear mission</a:t>
            </a:r>
            <a:endParaRPr lang="en-US" sz="1600" dirty="0">
              <a:solidFill>
                <a:schemeClr val="bg1"/>
              </a:solidFill>
              <a:effectLst/>
              <a:latin typeface="+mj-lt"/>
              <a:ea typeface="Calibri" panose="020F0502020204030204" pitchFamily="34" charset="0"/>
            </a:endParaRPr>
          </a:p>
        </p:txBody>
      </p:sp>
    </p:spTree>
    <p:extLst>
      <p:ext uri="{BB962C8B-B14F-4D97-AF65-F5344CB8AC3E}">
        <p14:creationId xmlns:p14="http://schemas.microsoft.com/office/powerpoint/2010/main" val="179278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AF4F0894-4C05-9C4E-B600-D9ECD898A4E1}" type="datetime4">
              <a:rPr lang="en-US" smtClean="0"/>
              <a:t>June 2, 2022</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20</a:t>
            </a:fld>
            <a:endParaRPr lang="en-US" dirty="0"/>
          </a:p>
        </p:txBody>
      </p:sp>
      <p:sp>
        <p:nvSpPr>
          <p:cNvPr id="7" name="Title 6"/>
          <p:cNvSpPr>
            <a:spLocks noGrp="1"/>
          </p:cNvSpPr>
          <p:nvPr>
            <p:ph type="title"/>
          </p:nvPr>
        </p:nvSpPr>
        <p:spPr/>
        <p:txBody>
          <a:bodyPr/>
          <a:lstStyle/>
          <a:p>
            <a:r>
              <a:rPr lang="en-US" dirty="0" smtClean="0"/>
              <a:t>Questions You Should be Asking</a:t>
            </a:r>
            <a:endParaRPr lang="en-US" dirty="0"/>
          </a:p>
        </p:txBody>
      </p:sp>
      <p:sp>
        <p:nvSpPr>
          <p:cNvPr id="8" name="Text Placeholder 7"/>
          <p:cNvSpPr txBox="1">
            <a:spLocks noGrp="1"/>
          </p:cNvSpPr>
          <p:nvPr>
            <p:ph type="body" sz="quarter" idx="20"/>
          </p:nvPr>
        </p:nvSpPr>
        <p:spPr>
          <a:xfrm>
            <a:off x="4686300" y="1479369"/>
            <a:ext cx="3840478" cy="2976328"/>
          </a:xfrm>
          <a:prstGeom prst="rect">
            <a:avLst/>
          </a:prstGeom>
          <a:noFill/>
        </p:spPr>
        <p:txBody>
          <a:bodyPr wrap="square" lIns="0" tIns="0" rIns="0" bIns="0" rtlCol="0">
            <a:spAutoFit/>
          </a:bodyPr>
          <a:lstStyle/>
          <a:p>
            <a:r>
              <a:rPr lang="en-US" sz="1399" i="1" dirty="0"/>
              <a:t>Are sister departments/subawards performing as expected? </a:t>
            </a:r>
            <a:r>
              <a:rPr lang="en-US" sz="1399" i="1" dirty="0" smtClean="0"/>
              <a:t> Are </a:t>
            </a:r>
            <a:r>
              <a:rPr lang="en-US" sz="1399" i="1" dirty="0"/>
              <a:t>they spending down/invoicing? </a:t>
            </a:r>
            <a:endParaRPr lang="en-US" sz="1399" i="1" dirty="0" smtClean="0"/>
          </a:p>
          <a:p>
            <a:r>
              <a:rPr lang="en-US" sz="1399" i="1" dirty="0" smtClean="0"/>
              <a:t>Is </a:t>
            </a:r>
            <a:r>
              <a:rPr lang="en-US" sz="1399" i="1" dirty="0"/>
              <a:t>the project making progress as expected? If not, is carryforward/NCE necessary/allowed? </a:t>
            </a:r>
            <a:endParaRPr lang="en-US" sz="1399" i="1" dirty="0" smtClean="0"/>
          </a:p>
          <a:p>
            <a:r>
              <a:rPr lang="en-US" sz="1399" i="1" dirty="0" smtClean="0"/>
              <a:t>Is </a:t>
            </a:r>
            <a:r>
              <a:rPr lang="en-US" sz="1399" i="1" dirty="0"/>
              <a:t>the effort being charged for personnel accurate? Does it need to change in the upcoming months? </a:t>
            </a:r>
            <a:endParaRPr lang="en-US" sz="1399" i="1" dirty="0" smtClean="0"/>
          </a:p>
          <a:p>
            <a:r>
              <a:rPr lang="en-US" sz="1399" i="1" dirty="0" smtClean="0"/>
              <a:t>Is </a:t>
            </a:r>
            <a:r>
              <a:rPr lang="en-US" sz="1399" i="1" dirty="0"/>
              <a:t>that charge applicable? </a:t>
            </a:r>
            <a:endParaRPr lang="en-US" sz="1399" i="1" dirty="0" smtClean="0"/>
          </a:p>
          <a:p>
            <a:r>
              <a:rPr lang="en-US" sz="1399" i="1" dirty="0" smtClean="0"/>
              <a:t>Are </a:t>
            </a:r>
            <a:r>
              <a:rPr lang="en-US" sz="1399" i="1" dirty="0"/>
              <a:t>there any applicable charges missing? </a:t>
            </a:r>
            <a:endParaRPr lang="en-US" sz="1399" i="1" dirty="0" smtClean="0"/>
          </a:p>
          <a:p>
            <a:r>
              <a:rPr lang="en-US" sz="1399" i="1" dirty="0" smtClean="0"/>
              <a:t>Why </a:t>
            </a:r>
            <a:r>
              <a:rPr lang="en-US" sz="1399" i="1" dirty="0"/>
              <a:t>is that item still encumbered? </a:t>
            </a:r>
          </a:p>
          <a:p>
            <a:pPr algn="l"/>
            <a:endParaRPr lang="en-US" sz="1349" dirty="0" err="1"/>
          </a:p>
        </p:txBody>
      </p:sp>
      <p:pic>
        <p:nvPicPr>
          <p:cNvPr id="10" name="Picture 9"/>
          <p:cNvPicPr>
            <a:picLocks noChangeAspect="1"/>
          </p:cNvPicPr>
          <p:nvPr/>
        </p:nvPicPr>
        <p:blipFill>
          <a:blip r:embed="rId2"/>
          <a:stretch>
            <a:fillRect/>
          </a:stretch>
        </p:blipFill>
        <p:spPr>
          <a:xfrm>
            <a:off x="640079" y="2018212"/>
            <a:ext cx="3932320" cy="1729196"/>
          </a:xfrm>
          <a:prstGeom prst="rect">
            <a:avLst/>
          </a:prstGeom>
        </p:spPr>
      </p:pic>
    </p:spTree>
    <p:extLst>
      <p:ext uri="{BB962C8B-B14F-4D97-AF65-F5344CB8AC3E}">
        <p14:creationId xmlns:p14="http://schemas.microsoft.com/office/powerpoint/2010/main" val="12202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17" y="799362"/>
            <a:ext cx="7935233" cy="332092"/>
          </a:xfrm>
        </p:spPr>
        <p:txBody>
          <a:bodyPr/>
          <a:lstStyle/>
          <a:p>
            <a:r>
              <a:rPr lang="en-US" dirty="0" smtClean="0"/>
              <a:t>Notices from ORA Reports </a:t>
            </a:r>
            <a:r>
              <a:rPr lang="en-US" sz="1399" dirty="0"/>
              <a:t>(portal@research.ucla.edu)</a:t>
            </a:r>
          </a:p>
        </p:txBody>
      </p:sp>
      <p:sp>
        <p:nvSpPr>
          <p:cNvPr id="3" name="Text Placeholder 2"/>
          <p:cNvSpPr>
            <a:spLocks noGrp="1"/>
          </p:cNvSpPr>
          <p:nvPr>
            <p:ph type="body" sz="quarter" idx="13"/>
          </p:nvPr>
        </p:nvSpPr>
        <p:spPr>
          <a:xfrm>
            <a:off x="481625" y="1381057"/>
            <a:ext cx="7308433" cy="498137"/>
          </a:xfrm>
        </p:spPr>
        <p:txBody>
          <a:bodyPr/>
          <a:lstStyle/>
          <a:p>
            <a:r>
              <a:rPr lang="en-US" sz="1798" dirty="0"/>
              <a:t>Sent automatically at 90-, 60-, and 30-day mark prior to budget period end date</a:t>
            </a:r>
          </a:p>
        </p:txBody>
      </p:sp>
      <p:sp>
        <p:nvSpPr>
          <p:cNvPr id="4" name="Slide Number Placeholder 3"/>
          <p:cNvSpPr>
            <a:spLocks noGrp="1"/>
          </p:cNvSpPr>
          <p:nvPr>
            <p:ph type="sldNum" sz="quarter" idx="4"/>
          </p:nvPr>
        </p:nvSpPr>
        <p:spPr/>
        <p:txBody>
          <a:bodyPr/>
          <a:lstStyle/>
          <a:p>
            <a:fld id="{8368066F-241F-DA46-A244-6F6C08E1BFA8}"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6525882" y="2214477"/>
            <a:ext cx="1720002" cy="2188713"/>
          </a:xfrm>
          <a:prstGeom prst="rect">
            <a:avLst/>
          </a:prstGeom>
        </p:spPr>
      </p:pic>
      <p:sp>
        <p:nvSpPr>
          <p:cNvPr id="6" name="Text Placeholder 2"/>
          <p:cNvSpPr txBox="1">
            <a:spLocks/>
          </p:cNvSpPr>
          <p:nvPr/>
        </p:nvSpPr>
        <p:spPr>
          <a:xfrm>
            <a:off x="481626" y="2214477"/>
            <a:ext cx="5041993" cy="498137"/>
          </a:xfrm>
          <a:prstGeom prst="rect">
            <a:avLst/>
          </a:prstGeom>
        </p:spPr>
        <p:txBody>
          <a:bodyPr vert="horz" wrap="square" lIns="456777"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798" dirty="0">
                <a:solidFill>
                  <a:schemeClr val="tx1"/>
                </a:solidFill>
              </a:rPr>
              <a:t>If you’ve been meeting monthly with your Fund Manager</a:t>
            </a:r>
          </a:p>
        </p:txBody>
      </p:sp>
      <p:sp>
        <p:nvSpPr>
          <p:cNvPr id="8" name="Text Placeholder 2"/>
          <p:cNvSpPr txBox="1">
            <a:spLocks/>
          </p:cNvSpPr>
          <p:nvPr/>
        </p:nvSpPr>
        <p:spPr>
          <a:xfrm>
            <a:off x="481625" y="3042084"/>
            <a:ext cx="5168876" cy="498137"/>
          </a:xfrm>
          <a:prstGeom prst="rect">
            <a:avLst/>
          </a:prstGeom>
        </p:spPr>
        <p:txBody>
          <a:bodyPr vert="horz" wrap="square" lIns="456777"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798" dirty="0">
                <a:solidFill>
                  <a:schemeClr val="tx1"/>
                </a:solidFill>
              </a:rPr>
              <a:t>If you have NOT been meeting monthly with your Fund Manager</a:t>
            </a:r>
          </a:p>
        </p:txBody>
      </p:sp>
      <p:pic>
        <p:nvPicPr>
          <p:cNvPr id="9" name="Picture 8"/>
          <p:cNvPicPr>
            <a:picLocks noChangeAspect="1"/>
          </p:cNvPicPr>
          <p:nvPr/>
        </p:nvPicPr>
        <p:blipFill rotWithShape="1">
          <a:blip r:embed="rId3"/>
          <a:srcRect l="7856" t="6103" r="2858" b="1781"/>
          <a:stretch/>
        </p:blipFill>
        <p:spPr>
          <a:xfrm>
            <a:off x="5968382" y="2039981"/>
            <a:ext cx="2927140" cy="2599300"/>
          </a:xfrm>
          <a:prstGeom prst="rect">
            <a:avLst/>
          </a:prstGeom>
        </p:spPr>
      </p:pic>
    </p:spTree>
    <p:extLst>
      <p:ext uri="{BB962C8B-B14F-4D97-AF65-F5344CB8AC3E}">
        <p14:creationId xmlns:p14="http://schemas.microsoft.com/office/powerpoint/2010/main" val="42282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25" y="738457"/>
            <a:ext cx="7308433" cy="333950"/>
          </a:xfrm>
        </p:spPr>
        <p:txBody>
          <a:bodyPr/>
          <a:lstStyle/>
          <a:p>
            <a:r>
              <a:rPr lang="en-US" dirty="0" smtClean="0"/>
              <a:t>Approaching End Dates</a:t>
            </a:r>
            <a:endParaRPr lang="en-US" dirty="0"/>
          </a:p>
        </p:txBody>
      </p:sp>
      <p:sp>
        <p:nvSpPr>
          <p:cNvPr id="3" name="Text Placeholder 2"/>
          <p:cNvSpPr>
            <a:spLocks noGrp="1"/>
          </p:cNvSpPr>
          <p:nvPr>
            <p:ph type="body" sz="quarter" idx="13"/>
          </p:nvPr>
        </p:nvSpPr>
        <p:spPr>
          <a:xfrm>
            <a:off x="570125" y="1385558"/>
            <a:ext cx="7308433" cy="2026115"/>
          </a:xfrm>
        </p:spPr>
        <p:txBody>
          <a:bodyPr vert="horz" wrap="square" lIns="0" tIns="0" rIns="0" bIns="0" rtlCol="0">
            <a:spAutoFit/>
          </a:bodyPr>
          <a:lstStyle/>
          <a:p>
            <a:pPr marL="0" indent="0">
              <a:buNone/>
            </a:pPr>
            <a:r>
              <a:rPr lang="en-US" sz="1798" b="1" dirty="0"/>
              <a:t>Budget Period End Date</a:t>
            </a:r>
          </a:p>
          <a:p>
            <a:pPr marL="456789" indent="-228394"/>
            <a:r>
              <a:rPr lang="en-US" dirty="0" smtClean="0"/>
              <a:t>Are you projecting a balance? How big? Is carryforward allowed?</a:t>
            </a:r>
          </a:p>
          <a:p>
            <a:pPr marL="456789" indent="-228394"/>
            <a:r>
              <a:rPr lang="en-US" dirty="0" smtClean="0"/>
              <a:t>Are you on target in regard to milestones/aims?</a:t>
            </a:r>
          </a:p>
          <a:p>
            <a:pPr marL="456789" indent="-228394"/>
            <a:r>
              <a:rPr lang="en-US" dirty="0" smtClean="0"/>
              <a:t>Make personnel adjustments (forward and back)</a:t>
            </a:r>
          </a:p>
          <a:p>
            <a:pPr marL="456789" indent="-228394"/>
            <a:r>
              <a:rPr lang="en-US" dirty="0" smtClean="0"/>
              <a:t>Make applicable purchases, pay applicable invoices</a:t>
            </a:r>
          </a:p>
          <a:p>
            <a:pPr marL="456789" indent="-228394"/>
            <a:r>
              <a:rPr lang="en-US" dirty="0" smtClean="0"/>
              <a:t>Technical/Scientific Progress Reports </a:t>
            </a:r>
          </a:p>
          <a:p>
            <a:pPr marL="456789" indent="-228394"/>
            <a:r>
              <a:rPr lang="en-US" dirty="0" smtClean="0">
                <a:solidFill>
                  <a:schemeClr val="tx1"/>
                </a:solidFill>
              </a:rPr>
              <a:t>Financial Progress Reports</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8368066F-241F-DA46-A244-6F6C08E1BFA8}" type="slidenum">
              <a:rPr lang="en-US" smtClean="0"/>
              <a:pPr/>
              <a:t>22</a:t>
            </a:fld>
            <a:endParaRPr lang="en-US" dirty="0"/>
          </a:p>
        </p:txBody>
      </p:sp>
      <p:pic>
        <p:nvPicPr>
          <p:cNvPr id="5" name="Picture 4"/>
          <p:cNvPicPr>
            <a:picLocks noChangeAspect="1"/>
          </p:cNvPicPr>
          <p:nvPr/>
        </p:nvPicPr>
        <p:blipFill rotWithShape="1">
          <a:blip r:embed="rId2"/>
          <a:srcRect l="8500" t="31849" r="31173" b="7464"/>
          <a:stretch/>
        </p:blipFill>
        <p:spPr>
          <a:xfrm>
            <a:off x="5673917" y="3105425"/>
            <a:ext cx="2778332" cy="1571400"/>
          </a:xfrm>
          <a:prstGeom prst="rect">
            <a:avLst/>
          </a:prstGeom>
        </p:spPr>
      </p:pic>
    </p:spTree>
    <p:extLst>
      <p:ext uri="{BB962C8B-B14F-4D97-AF65-F5344CB8AC3E}">
        <p14:creationId xmlns:p14="http://schemas.microsoft.com/office/powerpoint/2010/main" val="92176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25" y="738457"/>
            <a:ext cx="7308433" cy="333950"/>
          </a:xfrm>
        </p:spPr>
        <p:txBody>
          <a:bodyPr/>
          <a:lstStyle/>
          <a:p>
            <a:r>
              <a:rPr lang="en-US" dirty="0" smtClean="0"/>
              <a:t>Approaching End Dates</a:t>
            </a:r>
            <a:endParaRPr lang="en-US" dirty="0"/>
          </a:p>
        </p:txBody>
      </p:sp>
      <p:sp>
        <p:nvSpPr>
          <p:cNvPr id="3" name="Text Placeholder 2"/>
          <p:cNvSpPr>
            <a:spLocks noGrp="1"/>
          </p:cNvSpPr>
          <p:nvPr>
            <p:ph type="body" sz="quarter" idx="13"/>
          </p:nvPr>
        </p:nvSpPr>
        <p:spPr>
          <a:xfrm>
            <a:off x="570125" y="1385557"/>
            <a:ext cx="7308433" cy="2322332"/>
          </a:xfrm>
        </p:spPr>
        <p:txBody>
          <a:bodyPr vert="horz" wrap="square" lIns="0" tIns="0" rIns="0" bIns="0" rtlCol="0">
            <a:spAutoFit/>
          </a:bodyPr>
          <a:lstStyle/>
          <a:p>
            <a:pPr marL="0" indent="0">
              <a:buNone/>
            </a:pPr>
            <a:r>
              <a:rPr lang="en-US" sz="1798" b="1" dirty="0"/>
              <a:t>Project Period End Date</a:t>
            </a:r>
          </a:p>
          <a:p>
            <a:pPr marL="456789" indent="-228394"/>
            <a:r>
              <a:rPr lang="en-US" dirty="0" smtClean="0"/>
              <a:t>Are you projecting a balance? How big? Is NCE allowed?</a:t>
            </a:r>
          </a:p>
          <a:p>
            <a:pPr marL="456789" indent="-228394"/>
            <a:r>
              <a:rPr lang="en-US" dirty="0" smtClean="0"/>
              <a:t>Are you on target in regard to milestones/aims?</a:t>
            </a:r>
          </a:p>
          <a:p>
            <a:pPr marL="456789" indent="-228394"/>
            <a:r>
              <a:rPr lang="en-US" dirty="0" smtClean="0"/>
              <a:t>Make personnel adjustments (forward and back)</a:t>
            </a:r>
          </a:p>
          <a:p>
            <a:pPr marL="456789" indent="-228394"/>
            <a:r>
              <a:rPr lang="en-US" dirty="0" smtClean="0"/>
              <a:t>Make applicable purchases, pay applicable invoices</a:t>
            </a:r>
          </a:p>
          <a:p>
            <a:pPr marL="456789" indent="-228394"/>
            <a:r>
              <a:rPr lang="en-US" dirty="0" smtClean="0"/>
              <a:t>Technical/Scientific Final Reports </a:t>
            </a:r>
          </a:p>
          <a:p>
            <a:pPr marL="456789" indent="-228394"/>
            <a:r>
              <a:rPr lang="en-US" dirty="0" smtClean="0">
                <a:solidFill>
                  <a:schemeClr val="tx1"/>
                </a:solidFill>
              </a:rPr>
              <a:t>Financial Final Reports</a:t>
            </a:r>
          </a:p>
          <a:p>
            <a:pPr marL="456789" indent="-228394"/>
            <a:r>
              <a:rPr lang="en-US" dirty="0" smtClean="0"/>
              <a:t>Is Policy 913 applicable?</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23</a:t>
            </a:fld>
            <a:endParaRPr lang="en-US" dirty="0"/>
          </a:p>
        </p:txBody>
      </p:sp>
      <p:pic>
        <p:nvPicPr>
          <p:cNvPr id="5" name="Picture 4"/>
          <p:cNvPicPr>
            <a:picLocks noChangeAspect="1"/>
          </p:cNvPicPr>
          <p:nvPr/>
        </p:nvPicPr>
        <p:blipFill rotWithShape="1">
          <a:blip r:embed="rId2"/>
          <a:srcRect l="8500" t="31849" r="31173" b="7464"/>
          <a:stretch/>
        </p:blipFill>
        <p:spPr>
          <a:xfrm>
            <a:off x="5673917" y="3105425"/>
            <a:ext cx="2778332" cy="1571400"/>
          </a:xfrm>
          <a:prstGeom prst="rect">
            <a:avLst/>
          </a:prstGeom>
        </p:spPr>
      </p:pic>
    </p:spTree>
    <p:extLst>
      <p:ext uri="{BB962C8B-B14F-4D97-AF65-F5344CB8AC3E}">
        <p14:creationId xmlns:p14="http://schemas.microsoft.com/office/powerpoint/2010/main" val="2990251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24</a:t>
            </a:fld>
            <a:endParaRPr lang="en-US" dirty="0"/>
          </a:p>
        </p:txBody>
      </p:sp>
      <p:sp>
        <p:nvSpPr>
          <p:cNvPr id="6" name="Title 5"/>
          <p:cNvSpPr>
            <a:spLocks noGrp="1"/>
          </p:cNvSpPr>
          <p:nvPr>
            <p:ph type="title"/>
          </p:nvPr>
        </p:nvSpPr>
        <p:spPr/>
        <p:txBody>
          <a:bodyPr/>
          <a:lstStyle/>
          <a:p>
            <a:r>
              <a:rPr lang="en-US" dirty="0" smtClean="0"/>
              <a:t>Upcoming Meetings</a:t>
            </a:r>
            <a:endParaRPr lang="en-US" dirty="0"/>
          </a:p>
        </p:txBody>
      </p:sp>
      <p:sp>
        <p:nvSpPr>
          <p:cNvPr id="7" name="Text Placeholder 6"/>
          <p:cNvSpPr>
            <a:spLocks noGrp="1"/>
          </p:cNvSpPr>
          <p:nvPr>
            <p:ph type="body" sz="quarter" idx="20"/>
          </p:nvPr>
        </p:nvSpPr>
        <p:spPr>
          <a:xfrm>
            <a:off x="640079" y="1315720"/>
            <a:ext cx="7772400" cy="1742015"/>
          </a:xfrm>
        </p:spPr>
        <p:txBody>
          <a:bodyPr/>
          <a:lstStyle/>
          <a:p>
            <a:pPr>
              <a:spcBef>
                <a:spcPts val="600"/>
              </a:spcBef>
            </a:pPr>
            <a:r>
              <a:rPr lang="en-US" sz="1800" dirty="0" smtClean="0">
                <a:latin typeface="+mj-lt"/>
              </a:rPr>
              <a:t>REQUIRED FOR FACULTY: </a:t>
            </a:r>
            <a:r>
              <a:rPr lang="en-US" sz="1800" b="1" dirty="0" smtClean="0">
                <a:latin typeface="+mj-lt"/>
              </a:rPr>
              <a:t>Meet and Greet with the Residents</a:t>
            </a:r>
          </a:p>
          <a:p>
            <a:pPr lvl="1">
              <a:spcBef>
                <a:spcPts val="600"/>
              </a:spcBef>
            </a:pPr>
            <a:r>
              <a:rPr lang="en-US" sz="1600" b="1" dirty="0" smtClean="0">
                <a:latin typeface="+mj-lt"/>
              </a:rPr>
              <a:t>Wednesday, June 22 from 8a-11a</a:t>
            </a:r>
          </a:p>
          <a:p>
            <a:pPr lvl="1">
              <a:spcBef>
                <a:spcPts val="600"/>
              </a:spcBef>
            </a:pPr>
            <a:r>
              <a:rPr lang="en-US" sz="1600" dirty="0" smtClean="0">
                <a:latin typeface="+mj-lt"/>
              </a:rPr>
              <a:t>Via Zoom</a:t>
            </a:r>
          </a:p>
          <a:p>
            <a:pPr lvl="1">
              <a:spcBef>
                <a:spcPts val="600"/>
              </a:spcBef>
            </a:pPr>
            <a:r>
              <a:rPr lang="en-US" sz="1600" dirty="0" smtClean="0">
                <a:latin typeface="+mj-lt"/>
              </a:rPr>
              <a:t>Dr. Ryba will send out call-in information</a:t>
            </a:r>
          </a:p>
          <a:p>
            <a:pPr lvl="1">
              <a:spcBef>
                <a:spcPts val="600"/>
              </a:spcBef>
            </a:pPr>
            <a:r>
              <a:rPr lang="en-US" sz="1600" dirty="0" smtClean="0">
                <a:latin typeface="+mj-lt"/>
              </a:rPr>
              <a:t>Please RSVP by June 10</a:t>
            </a:r>
          </a:p>
          <a:p>
            <a:pPr lvl="1">
              <a:spcBef>
                <a:spcPts val="600"/>
              </a:spcBef>
            </a:pPr>
            <a:r>
              <a:rPr lang="en-US" sz="1600" dirty="0" smtClean="0">
                <a:latin typeface="+mj-lt"/>
              </a:rPr>
              <a:t>Send a representative from your team or slides if you can’t make it</a:t>
            </a:r>
          </a:p>
        </p:txBody>
      </p:sp>
    </p:spTree>
    <p:extLst>
      <p:ext uri="{BB962C8B-B14F-4D97-AF65-F5344CB8AC3E}">
        <p14:creationId xmlns:p14="http://schemas.microsoft.com/office/powerpoint/2010/main" val="2507312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25</a:t>
            </a:fld>
            <a:endParaRPr lang="en-US" dirty="0"/>
          </a:p>
        </p:txBody>
      </p:sp>
      <p:sp>
        <p:nvSpPr>
          <p:cNvPr id="6" name="Title 5"/>
          <p:cNvSpPr>
            <a:spLocks noGrp="1"/>
          </p:cNvSpPr>
          <p:nvPr>
            <p:ph type="title"/>
          </p:nvPr>
        </p:nvSpPr>
        <p:spPr/>
        <p:txBody>
          <a:bodyPr/>
          <a:lstStyle/>
          <a:p>
            <a:r>
              <a:rPr lang="en-US" dirty="0" smtClean="0"/>
              <a:t>Upcoming Meetings</a:t>
            </a:r>
            <a:endParaRPr lang="en-US" dirty="0"/>
          </a:p>
        </p:txBody>
      </p:sp>
      <p:sp>
        <p:nvSpPr>
          <p:cNvPr id="7" name="Text Placeholder 6"/>
          <p:cNvSpPr>
            <a:spLocks noGrp="1"/>
          </p:cNvSpPr>
          <p:nvPr>
            <p:ph type="body" sz="quarter" idx="20"/>
          </p:nvPr>
        </p:nvSpPr>
        <p:spPr>
          <a:xfrm>
            <a:off x="640078" y="1315720"/>
            <a:ext cx="7781545" cy="1099788"/>
          </a:xfrm>
        </p:spPr>
        <p:txBody>
          <a:bodyPr/>
          <a:lstStyle/>
          <a:p>
            <a:r>
              <a:rPr lang="en-US" sz="1800" dirty="0" smtClean="0"/>
              <a:t>Next monthly meeting: </a:t>
            </a:r>
            <a:r>
              <a:rPr lang="en-US" sz="1800" b="1" dirty="0" smtClean="0"/>
              <a:t>July 7</a:t>
            </a:r>
            <a:r>
              <a:rPr lang="en-US" sz="1800" b="1" baseline="30000" dirty="0" smtClean="0"/>
              <a:t>th</a:t>
            </a:r>
            <a:endParaRPr lang="en-US" sz="1800" b="1" dirty="0" smtClean="0"/>
          </a:p>
          <a:p>
            <a:r>
              <a:rPr lang="en-US" sz="1800" dirty="0" smtClean="0"/>
              <a:t>Speaker for July: </a:t>
            </a:r>
            <a:r>
              <a:rPr lang="en-US" sz="1800" b="1" dirty="0"/>
              <a:t>Dr. Michael Li </a:t>
            </a:r>
            <a:r>
              <a:rPr lang="en-US" sz="1800" dirty="0"/>
              <a:t>“A Social Genomics Perspective on Social Adversity and Substance Use Disorders in Communities Impacted by </a:t>
            </a:r>
            <a:r>
              <a:rPr lang="en-US" sz="1800" dirty="0" smtClean="0"/>
              <a:t>HIV</a:t>
            </a:r>
            <a:r>
              <a:rPr lang="en-US" sz="1600" dirty="0" smtClean="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776" y="2411684"/>
            <a:ext cx="2223013" cy="2223816"/>
          </a:xfrm>
          <a:prstGeom prst="rect">
            <a:avLst/>
          </a:prstGeom>
        </p:spPr>
      </p:pic>
    </p:spTree>
    <p:extLst>
      <p:ext uri="{BB962C8B-B14F-4D97-AF65-F5344CB8AC3E}">
        <p14:creationId xmlns:p14="http://schemas.microsoft.com/office/powerpoint/2010/main" val="248041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590AF1-51CA-D64A-8B8B-0406BE491E0F}"/>
              </a:ext>
            </a:extLst>
          </p:cNvPr>
          <p:cNvSpPr>
            <a:spLocks noGrp="1"/>
          </p:cNvSpPr>
          <p:nvPr>
            <p:ph type="dt" sz="half" idx="10"/>
          </p:nvPr>
        </p:nvSpPr>
        <p:spPr/>
        <p:txBody>
          <a:bodyPr/>
          <a:lstStyle/>
          <a:p>
            <a:r>
              <a:rPr lang="en-US" dirty="0" smtClean="0"/>
              <a:t>June 2, 2022</a:t>
            </a:r>
            <a:endParaRPr lang="en-US" dirty="0"/>
          </a:p>
        </p:txBody>
      </p:sp>
      <p:sp>
        <p:nvSpPr>
          <p:cNvPr id="3" name="Slide Number Placeholder 2">
            <a:extLst>
              <a:ext uri="{FF2B5EF4-FFF2-40B4-BE49-F238E27FC236}">
                <a16:creationId xmlns:a16="http://schemas.microsoft.com/office/drawing/2014/main" id="{12D6D6A2-A849-0745-AEAE-5C26CFE33A38}"/>
              </a:ext>
            </a:extLst>
          </p:cNvPr>
          <p:cNvSpPr>
            <a:spLocks noGrp="1"/>
          </p:cNvSpPr>
          <p:nvPr>
            <p:ph type="sldNum" sz="quarter" idx="11"/>
          </p:nvPr>
        </p:nvSpPr>
        <p:spPr/>
        <p:txBody>
          <a:bodyPr/>
          <a:lstStyle/>
          <a:p>
            <a:fld id="{BD59DAAA-0634-FC41-A826-8BC222AF9A3E}" type="slidenum">
              <a:rPr lang="en-US" smtClean="0"/>
              <a:pPr/>
              <a:t>26</a:t>
            </a:fld>
            <a:endParaRPr lang="en-US" dirty="0"/>
          </a:p>
        </p:txBody>
      </p:sp>
    </p:spTree>
    <p:extLst>
      <p:ext uri="{BB962C8B-B14F-4D97-AF65-F5344CB8AC3E}">
        <p14:creationId xmlns:p14="http://schemas.microsoft.com/office/powerpoint/2010/main" val="156808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rgbClr val="2774AE"/>
            </a:gs>
          </a:gsLst>
          <a:lin ang="0" scaled="0"/>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fld id="{BD59DAAA-0634-FC41-A826-8BC222AF9A3E}" type="slidenum">
              <a:rPr lang="en-US" smtClean="0"/>
              <a:pPr/>
              <a:t>3</a:t>
            </a:fld>
            <a:endParaRPr lang="en-US" dirty="0"/>
          </a:p>
        </p:txBody>
      </p:sp>
      <p:sp>
        <p:nvSpPr>
          <p:cNvPr id="4" name="Text Placeholder 3"/>
          <p:cNvSpPr>
            <a:spLocks noGrp="1"/>
          </p:cNvSpPr>
          <p:nvPr>
            <p:ph type="body" sz="quarter" idx="23"/>
          </p:nvPr>
        </p:nvSpPr>
        <p:spPr>
          <a:xfrm>
            <a:off x="406400" y="1979904"/>
            <a:ext cx="8472424" cy="1938992"/>
          </a:xfrm>
        </p:spPr>
        <p:txBody>
          <a:bodyPr/>
          <a:lstStyle/>
          <a:p>
            <a:r>
              <a:rPr lang="en-US" sz="2800" b="1" dirty="0" smtClean="0"/>
              <a:t>To bring members </a:t>
            </a:r>
            <a:r>
              <a:rPr lang="en-US" sz="2800" b="1" dirty="0"/>
              <a:t>of the research unit closer together by providing a forum where current </a:t>
            </a:r>
            <a:r>
              <a:rPr lang="en-US" sz="2800" b="1" dirty="0" smtClean="0"/>
              <a:t>and potential research ideas are shared</a:t>
            </a:r>
            <a:r>
              <a:rPr lang="en-US" sz="2800" b="1" dirty="0"/>
              <a:t>, and where </a:t>
            </a:r>
            <a:r>
              <a:rPr lang="en-US" sz="2800" b="1" dirty="0" smtClean="0"/>
              <a:t>both faculty and staff are informed </a:t>
            </a:r>
            <a:r>
              <a:rPr lang="en-US" sz="2800" b="1" dirty="0"/>
              <a:t>of the latest </a:t>
            </a:r>
            <a:r>
              <a:rPr lang="en-US" sz="2800" b="1" dirty="0" smtClean="0"/>
              <a:t>updates </a:t>
            </a:r>
            <a:r>
              <a:rPr lang="en-US" sz="2800" b="1" dirty="0"/>
              <a:t>in research </a:t>
            </a:r>
            <a:r>
              <a:rPr lang="en-US" sz="2800" b="1" dirty="0" smtClean="0"/>
              <a:t>administration.</a:t>
            </a:r>
            <a:endParaRPr lang="en-US" sz="2800" dirty="0"/>
          </a:p>
        </p:txBody>
      </p:sp>
      <p:sp>
        <p:nvSpPr>
          <p:cNvPr id="5" name="Text Placeholder 3"/>
          <p:cNvSpPr txBox="1">
            <a:spLocks/>
          </p:cNvSpPr>
          <p:nvPr/>
        </p:nvSpPr>
        <p:spPr>
          <a:xfrm>
            <a:off x="0" y="910965"/>
            <a:ext cx="9144000" cy="5539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4000" b="1" dirty="0" smtClean="0"/>
              <a:t>Mission</a:t>
            </a:r>
            <a:endParaRPr lang="en-US" sz="4000" b="1" dirty="0"/>
          </a:p>
        </p:txBody>
      </p:sp>
    </p:spTree>
    <p:extLst>
      <p:ext uri="{BB962C8B-B14F-4D97-AF65-F5344CB8AC3E}">
        <p14:creationId xmlns:p14="http://schemas.microsoft.com/office/powerpoint/2010/main" val="227907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fld id="{B6238B5B-F19C-E947-A0BC-87BD7983F871}" type="slidenum">
              <a:rPr lang="en-US" smtClean="0"/>
              <a:pPr/>
              <a:t>4</a:t>
            </a:fld>
            <a:endParaRPr lang="en-US" dirty="0"/>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smtClean="0"/>
              <a:t>Recently Processed Research Funding</a:t>
            </a:r>
            <a:endParaRPr lang="en-US" dirty="0"/>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3729015963"/>
              </p:ext>
            </p:extLst>
          </p:nvPr>
        </p:nvGraphicFramePr>
        <p:xfrm>
          <a:off x="317497" y="1230458"/>
          <a:ext cx="8561327" cy="2973240"/>
        </p:xfrm>
        <a:graphic>
          <a:graphicData uri="http://schemas.openxmlformats.org/drawingml/2006/table">
            <a:tbl>
              <a:tblPr firstRow="1">
                <a:tableStyleId>{5C22544A-7EE6-4342-B048-85BDC9FD1C3A}</a:tableStyleId>
              </a:tblPr>
              <a:tblGrid>
                <a:gridCol w="1206502">
                  <a:extLst>
                    <a:ext uri="{9D8B030D-6E8A-4147-A177-3AD203B41FA5}">
                      <a16:colId xmlns:a16="http://schemas.microsoft.com/office/drawing/2014/main" val="3764042023"/>
                    </a:ext>
                  </a:extLst>
                </a:gridCol>
                <a:gridCol w="2926977">
                  <a:extLst>
                    <a:ext uri="{9D8B030D-6E8A-4147-A177-3AD203B41FA5}">
                      <a16:colId xmlns:a16="http://schemas.microsoft.com/office/drawing/2014/main" val="3707701944"/>
                    </a:ext>
                  </a:extLst>
                </a:gridCol>
                <a:gridCol w="1398495">
                  <a:extLst>
                    <a:ext uri="{9D8B030D-6E8A-4147-A177-3AD203B41FA5}">
                      <a16:colId xmlns:a16="http://schemas.microsoft.com/office/drawing/2014/main" val="3006092247"/>
                    </a:ext>
                  </a:extLst>
                </a:gridCol>
                <a:gridCol w="1963270">
                  <a:extLst>
                    <a:ext uri="{9D8B030D-6E8A-4147-A177-3AD203B41FA5}">
                      <a16:colId xmlns:a16="http://schemas.microsoft.com/office/drawing/2014/main" val="175481784"/>
                    </a:ext>
                  </a:extLst>
                </a:gridCol>
                <a:gridCol w="1066083">
                  <a:extLst>
                    <a:ext uri="{9D8B030D-6E8A-4147-A177-3AD203B41FA5}">
                      <a16:colId xmlns:a16="http://schemas.microsoft.com/office/drawing/2014/main" val="3869669175"/>
                    </a:ext>
                  </a:extLst>
                </a:gridCol>
              </a:tblGrid>
              <a:tr h="365295">
                <a:tc>
                  <a:txBody>
                    <a:bodyPr/>
                    <a:lstStyle/>
                    <a:p>
                      <a:pPr algn="l"/>
                      <a:r>
                        <a:rPr lang="en-US" sz="1200" b="1" i="0" dirty="0" smtClean="0">
                          <a:latin typeface="Helvetica Regular" pitchFamily="2" charset="0"/>
                        </a:rPr>
                        <a:t>PI</a:t>
                      </a:r>
                      <a:endParaRPr lang="en-US" sz="1200" b="1" i="0" dirty="0">
                        <a:latin typeface="Helvetica Regular" pitchFamily="2" charset="0"/>
                      </a:endParaRPr>
                    </a:p>
                  </a:txBody>
                  <a:tcPr marL="365760" marR="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Helvetica Regular" pitchFamily="2" charset="0"/>
                        </a:rPr>
                        <a:t>Award Title</a:t>
                      </a:r>
                      <a:endParaRPr lang="en-US" sz="1200" b="1" i="0" dirty="0">
                        <a:latin typeface="Helvetica Regular" pitchFamily="2"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Helvetica Regular" pitchFamily="2" charset="0"/>
                        </a:rPr>
                        <a:t>Sponsor</a:t>
                      </a:r>
                      <a:endParaRPr lang="en-US" sz="1200" b="1" i="0" dirty="0">
                        <a:latin typeface="Helvetica Regular" pitchFamily="2"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Helvetica Regular" pitchFamily="2" charset="0"/>
                        </a:rPr>
                        <a:t>Prime Sponsor</a:t>
                      </a:r>
                      <a:endParaRPr lang="en-US" sz="1200" b="1" i="0" dirty="0">
                        <a:latin typeface="Helvetica Regular" pitchFamily="2"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Helvetica Regular" pitchFamily="2" charset="0"/>
                        </a:rPr>
                        <a:t>Action</a:t>
                      </a:r>
                      <a:r>
                        <a:rPr lang="en-US" sz="1200" b="1" i="0" baseline="0" dirty="0" smtClean="0">
                          <a:latin typeface="Helvetica Regular" pitchFamily="2" charset="0"/>
                        </a:rPr>
                        <a:t> Type</a:t>
                      </a:r>
                      <a:endParaRPr lang="en-US" sz="1200" b="1" i="0" dirty="0">
                        <a:latin typeface="Helvetica Regular" pitchFamily="2"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365295">
                <a:tc>
                  <a:txBody>
                    <a:bodyPr/>
                    <a:lstStyle/>
                    <a:p>
                      <a:pPr algn="l" rtl="0" fontAlgn="ctr"/>
                      <a:r>
                        <a:rPr lang="en-US" sz="1200" b="0" i="0" u="none" strike="noStrike" dirty="0">
                          <a:solidFill>
                            <a:srgbClr val="000000"/>
                          </a:solidFill>
                          <a:effectLst/>
                          <a:latin typeface="Calibri" panose="020F0502020204030204" pitchFamily="34" charset="0"/>
                        </a:rPr>
                        <a:t>Gelberg, Lillian</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Development of a Community-based HCV Treatment Completion Intervention Among HCV Positive Homeless Adults</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UNIVERSITY OF CALIFORNIA, IRVINE</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NIH-NIMHD National Institute on Minority Health and Health Disparities</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No Cost Extension</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891641"/>
                  </a:ext>
                </a:extLst>
              </a:tr>
              <a:tr h="365295">
                <a:tc>
                  <a:txBody>
                    <a:bodyPr/>
                    <a:lstStyle/>
                    <a:p>
                      <a:pPr algn="l" rtl="0" fontAlgn="ctr"/>
                      <a:r>
                        <a:rPr lang="en-US" sz="1200" b="0" i="0" u="none" strike="noStrike" dirty="0">
                          <a:solidFill>
                            <a:srgbClr val="000000"/>
                          </a:solidFill>
                          <a:effectLst/>
                          <a:latin typeface="Calibri" panose="020F0502020204030204" pitchFamily="34" charset="0"/>
                        </a:rPr>
                        <a:t>Gelberg, Lillian</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Subthreshold Opioid Use Disorder Prevention (STOP) Trial</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NEW YORK UNIVERSITY</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NIH-NIDA National Institute on Drug Abuse</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Modification/ Amendment</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365295">
                <a:tc>
                  <a:txBody>
                    <a:bodyPr/>
                    <a:lstStyle/>
                    <a:p>
                      <a:pPr algn="l" rtl="0" fontAlgn="ctr"/>
                      <a:r>
                        <a:rPr lang="en-US" sz="1200" b="0" i="0" u="none" strike="noStrike" dirty="0">
                          <a:solidFill>
                            <a:srgbClr val="000000"/>
                          </a:solidFill>
                          <a:effectLst/>
                          <a:latin typeface="Calibri" panose="020F0502020204030204" pitchFamily="34" charset="0"/>
                        </a:rPr>
                        <a:t>Shoptaw, Steven </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HIV Prevention Trials Leadership Group: 094 Protocol Chair</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FHI 360 (Family Health International)</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NIH-NIAID National Institute of Allergy and Infectious Diseases</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Modification/ Amendment</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r h="365295">
                <a:tc>
                  <a:txBody>
                    <a:bodyPr/>
                    <a:lstStyle/>
                    <a:p>
                      <a:pPr algn="l" rtl="0" fontAlgn="ctr"/>
                      <a:r>
                        <a:rPr lang="en-US" sz="1200" b="0" i="0" u="none" strike="noStrike" dirty="0">
                          <a:solidFill>
                            <a:srgbClr val="000000"/>
                          </a:solidFill>
                          <a:effectLst/>
                          <a:latin typeface="Calibri" panose="020F0502020204030204" pitchFamily="34" charset="0"/>
                        </a:rPr>
                        <a:t>Donohoe, Thomas </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Rapid Antiretroviral Therapy (ART) Start in the Ryan White HIV/AIDS Program - Dissemination Assistance Provider (DAP)</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Cicatelli Associates</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DHHS-HRSA Health Resources and Services Administration</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Modification/ Amendment</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728444"/>
                  </a:ext>
                </a:extLst>
              </a:tr>
              <a:tr h="365295">
                <a:tc>
                  <a:txBody>
                    <a:bodyPr/>
                    <a:lstStyle/>
                    <a:p>
                      <a:pPr algn="l" rtl="0" fontAlgn="ctr"/>
                      <a:r>
                        <a:rPr lang="en-US" sz="1200" b="0" i="0" u="none" strike="noStrike" dirty="0">
                          <a:solidFill>
                            <a:srgbClr val="000000"/>
                          </a:solidFill>
                          <a:effectLst/>
                          <a:latin typeface="Calibri" panose="020F0502020204030204" pitchFamily="34" charset="0"/>
                        </a:rPr>
                        <a:t>Sur, Denise </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SBPCR-1000756: UCLA Family Medicine Residency Program (Song-Brown 2021)</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CA-Department of Health Care Access and </a:t>
                      </a:r>
                      <a:r>
                        <a:rPr lang="en-US" sz="1200" b="0" i="0" u="none" strike="noStrike" dirty="0" smtClean="0">
                          <a:solidFill>
                            <a:srgbClr val="000000"/>
                          </a:solidFill>
                          <a:effectLst/>
                          <a:latin typeface="Calibri" panose="020F0502020204030204" pitchFamily="34" charset="0"/>
                        </a:rPr>
                        <a:t>Information</a:t>
                      </a:r>
                      <a:endParaRPr lang="en-US" sz="1200" b="0" i="0" u="none" strike="noStrike" dirty="0">
                        <a:solidFill>
                          <a:srgbClr val="000000"/>
                        </a:solidFill>
                        <a:effectLst/>
                        <a:latin typeface="Calibri" panose="020F0502020204030204" pitchFamily="34" charset="0"/>
                      </a:endParaRP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New</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6275943"/>
                  </a:ext>
                </a:extLst>
              </a:tr>
            </a:tbl>
          </a:graphicData>
        </a:graphic>
      </p:graphicFrame>
    </p:spTree>
    <p:extLst>
      <p:ext uri="{BB962C8B-B14F-4D97-AF65-F5344CB8AC3E}">
        <p14:creationId xmlns:p14="http://schemas.microsoft.com/office/powerpoint/2010/main" val="118043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fld id="{B6238B5B-F19C-E947-A0BC-87BD7983F871}" type="slidenum">
              <a:rPr lang="en-US" smtClean="0"/>
              <a:pPr/>
              <a:t>5</a:t>
            </a:fld>
            <a:endParaRPr lang="en-US" dirty="0"/>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smtClean="0"/>
              <a:t>Recently Submitted Outgoing Proposals</a:t>
            </a:r>
            <a:endParaRPr lang="en-US" dirty="0"/>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1993903934"/>
              </p:ext>
            </p:extLst>
          </p:nvPr>
        </p:nvGraphicFramePr>
        <p:xfrm>
          <a:off x="317497" y="1230458"/>
          <a:ext cx="8561327" cy="2497455"/>
        </p:xfrm>
        <a:graphic>
          <a:graphicData uri="http://schemas.openxmlformats.org/drawingml/2006/table">
            <a:tbl>
              <a:tblPr firstRow="1">
                <a:tableStyleId>{5C22544A-7EE6-4342-B048-85BDC9FD1C3A}</a:tableStyleId>
              </a:tblPr>
              <a:tblGrid>
                <a:gridCol w="1206502">
                  <a:extLst>
                    <a:ext uri="{9D8B030D-6E8A-4147-A177-3AD203B41FA5}">
                      <a16:colId xmlns:a16="http://schemas.microsoft.com/office/drawing/2014/main" val="3764042023"/>
                    </a:ext>
                  </a:extLst>
                </a:gridCol>
                <a:gridCol w="3209366">
                  <a:extLst>
                    <a:ext uri="{9D8B030D-6E8A-4147-A177-3AD203B41FA5}">
                      <a16:colId xmlns:a16="http://schemas.microsoft.com/office/drawing/2014/main" val="3707701944"/>
                    </a:ext>
                  </a:extLst>
                </a:gridCol>
                <a:gridCol w="1506070">
                  <a:extLst>
                    <a:ext uri="{9D8B030D-6E8A-4147-A177-3AD203B41FA5}">
                      <a16:colId xmlns:a16="http://schemas.microsoft.com/office/drawing/2014/main" val="3006092247"/>
                    </a:ext>
                  </a:extLst>
                </a:gridCol>
                <a:gridCol w="1519518">
                  <a:extLst>
                    <a:ext uri="{9D8B030D-6E8A-4147-A177-3AD203B41FA5}">
                      <a16:colId xmlns:a16="http://schemas.microsoft.com/office/drawing/2014/main" val="175481784"/>
                    </a:ext>
                  </a:extLst>
                </a:gridCol>
                <a:gridCol w="1119871">
                  <a:extLst>
                    <a:ext uri="{9D8B030D-6E8A-4147-A177-3AD203B41FA5}">
                      <a16:colId xmlns:a16="http://schemas.microsoft.com/office/drawing/2014/main" val="3869669175"/>
                    </a:ext>
                  </a:extLst>
                </a:gridCol>
              </a:tblGrid>
              <a:tr h="365295">
                <a:tc>
                  <a:txBody>
                    <a:bodyPr/>
                    <a:lstStyle/>
                    <a:p>
                      <a:pPr algn="l"/>
                      <a:r>
                        <a:rPr lang="en-US" sz="1200" b="1" i="0" dirty="0" smtClean="0">
                          <a:latin typeface="+mj-lt"/>
                        </a:rPr>
                        <a:t>PI</a:t>
                      </a:r>
                      <a:endParaRPr lang="en-US" sz="1200" b="1" i="0" dirty="0">
                        <a:latin typeface="+mj-lt"/>
                      </a:endParaRPr>
                    </a:p>
                  </a:txBody>
                  <a:tcPr marL="365760" marR="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mj-lt"/>
                        </a:rPr>
                        <a:t>Title</a:t>
                      </a:r>
                      <a:endParaRPr lang="en-US" sz="1200" b="1" i="0" dirty="0">
                        <a:latin typeface="+mj-lt"/>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mj-lt"/>
                        </a:rPr>
                        <a:t>Sponsor</a:t>
                      </a:r>
                      <a:endParaRPr lang="en-US" sz="1200" b="1" i="0" dirty="0">
                        <a:latin typeface="+mj-lt"/>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mj-lt"/>
                        </a:rPr>
                        <a:t>Prime Sponsor</a:t>
                      </a:r>
                      <a:endParaRPr lang="en-US" sz="1200" b="1" i="0" dirty="0">
                        <a:latin typeface="+mj-lt"/>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200" b="1" i="0" dirty="0" smtClean="0">
                          <a:latin typeface="+mj-lt"/>
                        </a:rPr>
                        <a:t>Proposal</a:t>
                      </a:r>
                      <a:r>
                        <a:rPr lang="en-US" sz="1200" b="1" i="0" baseline="0" dirty="0" smtClean="0">
                          <a:latin typeface="+mj-lt"/>
                        </a:rPr>
                        <a:t> Type</a:t>
                      </a:r>
                      <a:endParaRPr lang="en-US" sz="1200" b="1" i="0" dirty="0">
                        <a:latin typeface="+mj-lt"/>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365295">
                <a:tc>
                  <a:txBody>
                    <a:bodyPr/>
                    <a:lstStyle/>
                    <a:p>
                      <a:pPr algn="l" rtl="0" fontAlgn="ctr"/>
                      <a:r>
                        <a:rPr lang="en-US" sz="1200" b="0" i="0" u="none" strike="noStrike" dirty="0">
                          <a:solidFill>
                            <a:srgbClr val="000000"/>
                          </a:solidFill>
                          <a:effectLst/>
                          <a:latin typeface="+mj-lt"/>
                        </a:rPr>
                        <a:t>Tarn, Derjung Mimi</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mj-lt"/>
                        </a:rPr>
                        <a:t>The MUM study: </a:t>
                      </a:r>
                      <a:r>
                        <a:rPr lang="en-US" sz="1200" b="0" i="0" u="none" strike="noStrike" dirty="0" err="1">
                          <a:solidFill>
                            <a:srgbClr val="000000"/>
                          </a:solidFill>
                          <a:effectLst/>
                          <a:latin typeface="+mj-lt"/>
                        </a:rPr>
                        <a:t>MUltimorbidity</a:t>
                      </a:r>
                      <a:r>
                        <a:rPr lang="en-US" sz="1200" b="0" i="0" u="none" strike="noStrike" dirty="0">
                          <a:solidFill>
                            <a:srgbClr val="000000"/>
                          </a:solidFill>
                          <a:effectLst/>
                          <a:latin typeface="+mj-lt"/>
                        </a:rPr>
                        <a:t> and Medications: the unheard perspective of older adults</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mj-lt"/>
                        </a:rPr>
                        <a:t>UNIVERSITY OF CALIFORNIA, SAN FRANCISCO</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mj-lt"/>
                        </a:rPr>
                        <a:t>DHHS-FDA Food and Drug Administration</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smtClean="0">
                          <a:solidFill>
                            <a:srgbClr val="000000"/>
                          </a:solidFill>
                          <a:effectLst/>
                          <a:latin typeface="+mj-lt"/>
                        </a:rPr>
                        <a:t>Modification/</a:t>
                      </a:r>
                      <a:r>
                        <a:rPr lang="en-US" sz="1200" b="0" i="0" u="none" strike="noStrike" baseline="0" dirty="0" smtClean="0">
                          <a:solidFill>
                            <a:srgbClr val="000000"/>
                          </a:solidFill>
                          <a:effectLst/>
                          <a:latin typeface="+mj-lt"/>
                        </a:rPr>
                        <a:t> Amendment</a:t>
                      </a:r>
                      <a:endParaRPr lang="en-US" sz="1200" b="0" i="0" u="none" strike="noStrike" dirty="0">
                        <a:solidFill>
                          <a:srgbClr val="000000"/>
                        </a:solidFill>
                        <a:effectLst/>
                        <a:latin typeface="+mj-lt"/>
                      </a:endParaRP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891641"/>
                  </a:ext>
                </a:extLst>
              </a:tr>
              <a:tr h="365295">
                <a:tc>
                  <a:txBody>
                    <a:bodyPr/>
                    <a:lstStyle/>
                    <a:p>
                      <a:pPr algn="l" rtl="0" fontAlgn="ctr"/>
                      <a:r>
                        <a:rPr lang="en-US" sz="1200" b="0" i="0" u="none" strike="noStrike">
                          <a:solidFill>
                            <a:srgbClr val="000000"/>
                          </a:solidFill>
                          <a:effectLst/>
                          <a:latin typeface="+mj-lt"/>
                        </a:rPr>
                        <a:t>Tarn, Derjung Mimi</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mj-lt"/>
                        </a:rPr>
                        <a:t>Concentrations of </a:t>
                      </a:r>
                      <a:r>
                        <a:rPr lang="en-US" sz="1200" b="0" i="0" u="none" strike="noStrike" dirty="0" err="1">
                          <a:solidFill>
                            <a:srgbClr val="000000"/>
                          </a:solidFill>
                          <a:effectLst/>
                          <a:latin typeface="+mj-lt"/>
                        </a:rPr>
                        <a:t>ApixabAn</a:t>
                      </a:r>
                      <a:r>
                        <a:rPr lang="en-US" sz="1200" b="0" i="0" u="none" strike="noStrike" dirty="0">
                          <a:solidFill>
                            <a:srgbClr val="000000"/>
                          </a:solidFill>
                          <a:effectLst/>
                          <a:latin typeface="+mj-lt"/>
                        </a:rPr>
                        <a:t>, Bleeding, Embolic Events, and cognition in Atrial Fibrillation – CAPABLE-AF</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mj-lt"/>
                        </a:rPr>
                        <a:t>UNIVERSITY OF CALIFORNIA, SAN FRANCISCO</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mj-lt"/>
                        </a:rPr>
                        <a:t>NIH - National Institutes of Health</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mj-lt"/>
                        </a:rPr>
                        <a:t>New</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365295">
                <a:tc>
                  <a:txBody>
                    <a:bodyPr/>
                    <a:lstStyle/>
                    <a:p>
                      <a:pPr algn="l" rtl="0" fontAlgn="ctr"/>
                      <a:r>
                        <a:rPr lang="en-US" sz="1200" b="0" i="0" u="none" strike="noStrike">
                          <a:solidFill>
                            <a:srgbClr val="000000"/>
                          </a:solidFill>
                          <a:effectLst/>
                          <a:latin typeface="+mj-lt"/>
                        </a:rPr>
                        <a:t>Tarn, Derjung Mimi</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mj-lt"/>
                        </a:rPr>
                        <a:t>Increasing the Feasibility, Impact, and Equity of the Medicare Annual Wellness Visit</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mj-lt"/>
                        </a:rPr>
                        <a:t>NIH-NIA</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mj-lt"/>
                        </a:rPr>
                        <a:t> </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mj-lt"/>
                        </a:rPr>
                        <a:t>New</a:t>
                      </a:r>
                    </a:p>
                  </a:txBody>
                  <a:tcPr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r h="365295">
                <a:tc>
                  <a:txBody>
                    <a:bodyPr/>
                    <a:lstStyle/>
                    <a:p>
                      <a:pPr marL="0" marR="0">
                        <a:spcBef>
                          <a:spcPts val="0"/>
                        </a:spcBef>
                        <a:spcAft>
                          <a:spcPts val="0"/>
                        </a:spcAft>
                      </a:pPr>
                      <a:r>
                        <a:rPr lang="en-US" sz="1200">
                          <a:solidFill>
                            <a:srgbClr val="000000"/>
                          </a:solidFill>
                          <a:effectLst/>
                          <a:latin typeface="+mj-lt"/>
                          <a:ea typeface="Times New Roman" panose="02020603050405020304" pitchFamily="18" charset="0"/>
                          <a:cs typeface="Calibri" panose="020F0502020204030204" pitchFamily="34" charset="0"/>
                        </a:rPr>
                        <a:t>Gelberg, Lillian</a:t>
                      </a:r>
                      <a:endParaRPr lang="en-US" sz="1200">
                        <a:effectLst/>
                        <a:latin typeface="+mj-lt"/>
                        <a:ea typeface="Times New Roman" panose="02020603050405020304" pitchFamily="18" charset="0"/>
                        <a:cs typeface="Calibri" panose="020F0502020204030204" pitchFamily="34" charset="0"/>
                      </a:endParaRPr>
                    </a:p>
                  </a:txBody>
                  <a:tcPr marL="68580" marR="6858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a:solidFill>
                            <a:srgbClr val="000000"/>
                          </a:solidFill>
                          <a:effectLst/>
                          <a:latin typeface="+mj-lt"/>
                          <a:ea typeface="Times New Roman" panose="02020603050405020304" pitchFamily="18" charset="0"/>
                          <a:cs typeface="Calibri" panose="020F0502020204030204" pitchFamily="34" charset="0"/>
                        </a:rPr>
                        <a:t>Individual and Place Effects Influencing the Experience of Homelessness and Exiting Homelessness</a:t>
                      </a:r>
                      <a:endParaRPr lang="en-US" sz="1200">
                        <a:effectLst/>
                        <a:latin typeface="+mj-lt"/>
                        <a:ea typeface="Times New Roman" panose="02020603050405020304" pitchFamily="18" charset="0"/>
                        <a:cs typeface="Calibri" panose="020F0502020204030204" pitchFamily="34" charset="0"/>
                      </a:endParaRPr>
                    </a:p>
                  </a:txBody>
                  <a:tcPr marL="68580" marR="6858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a:solidFill>
                            <a:srgbClr val="000000"/>
                          </a:solidFill>
                          <a:effectLst/>
                          <a:latin typeface="+mj-lt"/>
                          <a:ea typeface="Times New Roman" panose="02020603050405020304" pitchFamily="18" charset="0"/>
                          <a:cs typeface="Calibri" panose="020F0502020204030204" pitchFamily="34" charset="0"/>
                        </a:rPr>
                        <a:t>UNIVERSITY OF NORTH CAROLINA</a:t>
                      </a:r>
                      <a:endParaRPr lang="en-US" sz="1200">
                        <a:effectLst/>
                        <a:latin typeface="+mj-lt"/>
                        <a:ea typeface="Times New Roman" panose="02020603050405020304" pitchFamily="18" charset="0"/>
                        <a:cs typeface="Calibri" panose="020F0502020204030204" pitchFamily="34" charset="0"/>
                      </a:endParaRPr>
                    </a:p>
                  </a:txBody>
                  <a:tcPr marL="68580" marR="6858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a:solidFill>
                            <a:srgbClr val="000000"/>
                          </a:solidFill>
                          <a:effectLst/>
                          <a:latin typeface="+mj-lt"/>
                          <a:ea typeface="Times New Roman" panose="02020603050405020304" pitchFamily="18" charset="0"/>
                          <a:cs typeface="Calibri" panose="020F0502020204030204" pitchFamily="34" charset="0"/>
                        </a:rPr>
                        <a:t>NIH  </a:t>
                      </a:r>
                      <a:endParaRPr lang="en-US" sz="1200">
                        <a:effectLst/>
                        <a:latin typeface="+mj-lt"/>
                        <a:ea typeface="Times New Roman" panose="02020603050405020304" pitchFamily="18" charset="0"/>
                        <a:cs typeface="Calibri" panose="020F0502020204030204" pitchFamily="34" charset="0"/>
                      </a:endParaRPr>
                    </a:p>
                  </a:txBody>
                  <a:tcPr marL="68580" marR="6858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New</a:t>
                      </a:r>
                      <a:endParaRPr lang="en-US" sz="1200" dirty="0">
                        <a:effectLst/>
                        <a:latin typeface="+mj-lt"/>
                        <a:ea typeface="Times New Roman" panose="02020603050405020304" pitchFamily="18" charset="0"/>
                        <a:cs typeface="Calibri" panose="020F0502020204030204" pitchFamily="34" charset="0"/>
                      </a:endParaRPr>
                    </a:p>
                  </a:txBody>
                  <a:tcPr marL="68580" marR="6858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728444"/>
                  </a:ext>
                </a:extLst>
              </a:tr>
            </a:tbl>
          </a:graphicData>
        </a:graphic>
      </p:graphicFrame>
    </p:spTree>
    <p:extLst>
      <p:ext uri="{BB962C8B-B14F-4D97-AF65-F5344CB8AC3E}">
        <p14:creationId xmlns:p14="http://schemas.microsoft.com/office/powerpoint/2010/main" val="39079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6</a:t>
            </a:fld>
            <a:endParaRPr lang="en-US" dirty="0"/>
          </a:p>
        </p:txBody>
      </p:sp>
      <p:sp>
        <p:nvSpPr>
          <p:cNvPr id="6" name="Title 5"/>
          <p:cNvSpPr>
            <a:spLocks noGrp="1"/>
          </p:cNvSpPr>
          <p:nvPr>
            <p:ph type="title"/>
          </p:nvPr>
        </p:nvSpPr>
        <p:spPr/>
        <p:txBody>
          <a:bodyPr/>
          <a:lstStyle/>
          <a:p>
            <a:r>
              <a:rPr lang="en-US" dirty="0" smtClean="0"/>
              <a:t>Human Resources/Personnel </a:t>
            </a:r>
            <a:endParaRPr lang="en-US" dirty="0"/>
          </a:p>
        </p:txBody>
      </p:sp>
      <p:sp>
        <p:nvSpPr>
          <p:cNvPr id="7" name="Text Placeholder 6"/>
          <p:cNvSpPr>
            <a:spLocks noGrp="1"/>
          </p:cNvSpPr>
          <p:nvPr>
            <p:ph type="body" sz="quarter" idx="20"/>
          </p:nvPr>
        </p:nvSpPr>
        <p:spPr>
          <a:xfrm>
            <a:off x="238731" y="1260792"/>
            <a:ext cx="6858000" cy="601190"/>
          </a:xfrm>
        </p:spPr>
        <p:txBody>
          <a:bodyPr/>
          <a:lstStyle/>
          <a:p>
            <a:r>
              <a:rPr lang="en-US" sz="1800" dirty="0" smtClean="0"/>
              <a:t>Friday, June 10</a:t>
            </a:r>
            <a:r>
              <a:rPr lang="en-US" sz="1800" baseline="30000" dirty="0" smtClean="0"/>
              <a:t>th</a:t>
            </a:r>
            <a:r>
              <a:rPr lang="en-US" sz="1800" dirty="0" smtClean="0"/>
              <a:t> is Commencement Day </a:t>
            </a:r>
          </a:p>
          <a:p>
            <a:r>
              <a:rPr lang="en-US" sz="1800" dirty="0" smtClean="0"/>
              <a:t>Campus closed on Monday, June 20</a:t>
            </a:r>
            <a:r>
              <a:rPr lang="en-US" sz="1800" baseline="30000" dirty="0" smtClean="0"/>
              <a:t>th</a:t>
            </a:r>
            <a:r>
              <a:rPr lang="en-US" sz="1800" dirty="0" smtClean="0"/>
              <a:t> in honor of Juneteenth</a:t>
            </a:r>
            <a:endParaRPr lang="en-US" sz="1800" dirty="0"/>
          </a:p>
        </p:txBody>
      </p:sp>
      <p:sp>
        <p:nvSpPr>
          <p:cNvPr id="8" name="Rectangle 7"/>
          <p:cNvSpPr/>
          <p:nvPr/>
        </p:nvSpPr>
        <p:spPr>
          <a:xfrm>
            <a:off x="4945380" y="2098713"/>
            <a:ext cx="3567147" cy="2246769"/>
          </a:xfrm>
          <a:prstGeom prst="rect">
            <a:avLst/>
          </a:prstGeom>
        </p:spPr>
        <p:txBody>
          <a:bodyPr wrap="square">
            <a:spAutoFit/>
          </a:bodyPr>
          <a:lstStyle/>
          <a:p>
            <a:r>
              <a:rPr lang="en-US" sz="1400" dirty="0">
                <a:solidFill>
                  <a:schemeClr val="accent6">
                    <a:lumMod val="90000"/>
                    <a:lumOff val="10000"/>
                  </a:schemeClr>
                </a:solidFill>
                <a:latin typeface="Myanmar Text" panose="020B0502040204020203" pitchFamily="34" charset="0"/>
                <a:cs typeface="Myanmar Text" panose="020B0502040204020203" pitchFamily="34" charset="0"/>
              </a:rPr>
              <a:t>Juneteenth (short for “June </a:t>
            </a:r>
            <a:r>
              <a:rPr lang="en-US" sz="1400" dirty="0" smtClean="0">
                <a:solidFill>
                  <a:schemeClr val="accent6">
                    <a:lumMod val="90000"/>
                    <a:lumOff val="10000"/>
                  </a:schemeClr>
                </a:solidFill>
                <a:latin typeface="Myanmar Text" panose="020B0502040204020203" pitchFamily="34" charset="0"/>
                <a:cs typeface="Myanmar Text" panose="020B0502040204020203" pitchFamily="34" charset="0"/>
              </a:rPr>
              <a:t>19th</a:t>
            </a:r>
            <a:r>
              <a:rPr lang="en-US" sz="1400" dirty="0">
                <a:solidFill>
                  <a:schemeClr val="accent6">
                    <a:lumMod val="90000"/>
                    <a:lumOff val="10000"/>
                  </a:schemeClr>
                </a:solidFill>
                <a:latin typeface="Myanmar Text" panose="020B0502040204020203" pitchFamily="34" charset="0"/>
                <a:cs typeface="Myanmar Text" panose="020B0502040204020203" pitchFamily="34" charset="0"/>
              </a:rPr>
              <a:t>”) marks the day when federal troops arrived in Galveston, Texas in 1865 to take control of the state and ensure that all enslaved people be freed. The troops’ arrival came a full two and a half years after the signing of the Emancipation Proclamation. Juneteenth honors the end to slavery in the United States and is considered the longest-running African American holiday. </a:t>
            </a:r>
          </a:p>
        </p:txBody>
      </p:sp>
      <p:pic>
        <p:nvPicPr>
          <p:cNvPr id="9" name="Picture 8"/>
          <p:cNvPicPr>
            <a:picLocks noChangeAspect="1"/>
          </p:cNvPicPr>
          <p:nvPr/>
        </p:nvPicPr>
        <p:blipFill>
          <a:blip r:embed="rId2"/>
          <a:stretch>
            <a:fillRect/>
          </a:stretch>
        </p:blipFill>
        <p:spPr>
          <a:xfrm>
            <a:off x="294611" y="1837775"/>
            <a:ext cx="4594889" cy="3272387"/>
          </a:xfrm>
          <a:prstGeom prst="rect">
            <a:avLst/>
          </a:prstGeom>
        </p:spPr>
      </p:pic>
    </p:spTree>
    <p:extLst>
      <p:ext uri="{BB962C8B-B14F-4D97-AF65-F5344CB8AC3E}">
        <p14:creationId xmlns:p14="http://schemas.microsoft.com/office/powerpoint/2010/main" val="172306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7</a:t>
            </a:fld>
            <a:endParaRPr lang="en-US" dirty="0"/>
          </a:p>
        </p:txBody>
      </p:sp>
      <p:sp>
        <p:nvSpPr>
          <p:cNvPr id="6" name="Title 5"/>
          <p:cNvSpPr>
            <a:spLocks noGrp="1"/>
          </p:cNvSpPr>
          <p:nvPr>
            <p:ph type="title"/>
          </p:nvPr>
        </p:nvSpPr>
        <p:spPr/>
        <p:txBody>
          <a:bodyPr/>
          <a:lstStyle/>
          <a:p>
            <a:r>
              <a:rPr lang="en-US" dirty="0" smtClean="0"/>
              <a:t>Human Resources/Personnel </a:t>
            </a:r>
            <a:endParaRPr lang="en-US" dirty="0"/>
          </a:p>
        </p:txBody>
      </p:sp>
      <p:sp>
        <p:nvSpPr>
          <p:cNvPr id="7" name="Text Placeholder 6"/>
          <p:cNvSpPr>
            <a:spLocks noGrp="1"/>
          </p:cNvSpPr>
          <p:nvPr>
            <p:ph type="body" sz="quarter" idx="20"/>
          </p:nvPr>
        </p:nvSpPr>
        <p:spPr>
          <a:xfrm>
            <a:off x="238731" y="1260792"/>
            <a:ext cx="6858000" cy="249299"/>
          </a:xfrm>
        </p:spPr>
        <p:txBody>
          <a:bodyPr/>
          <a:lstStyle/>
          <a:p>
            <a:r>
              <a:rPr lang="en-US" sz="1800" dirty="0" smtClean="0"/>
              <a:t>Salary Increases Announced for Policy-Covered Employees</a:t>
            </a:r>
          </a:p>
        </p:txBody>
      </p:sp>
      <p:pic>
        <p:nvPicPr>
          <p:cNvPr id="2" name="Picture 1"/>
          <p:cNvPicPr>
            <a:picLocks noChangeAspect="1"/>
          </p:cNvPicPr>
          <p:nvPr/>
        </p:nvPicPr>
        <p:blipFill>
          <a:blip r:embed="rId2"/>
          <a:stretch>
            <a:fillRect/>
          </a:stretch>
        </p:blipFill>
        <p:spPr>
          <a:xfrm>
            <a:off x="1996410" y="1594198"/>
            <a:ext cx="5181600" cy="3076575"/>
          </a:xfrm>
          <a:prstGeom prst="rect">
            <a:avLst/>
          </a:prstGeom>
        </p:spPr>
      </p:pic>
    </p:spTree>
    <p:extLst>
      <p:ext uri="{BB962C8B-B14F-4D97-AF65-F5344CB8AC3E}">
        <p14:creationId xmlns:p14="http://schemas.microsoft.com/office/powerpoint/2010/main" val="1484002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8</a:t>
            </a:fld>
            <a:endParaRPr lang="en-US" dirty="0"/>
          </a:p>
        </p:txBody>
      </p:sp>
      <p:sp>
        <p:nvSpPr>
          <p:cNvPr id="6" name="Title 5"/>
          <p:cNvSpPr>
            <a:spLocks noGrp="1"/>
          </p:cNvSpPr>
          <p:nvPr>
            <p:ph type="title"/>
          </p:nvPr>
        </p:nvSpPr>
        <p:spPr/>
        <p:txBody>
          <a:bodyPr/>
          <a:lstStyle/>
          <a:p>
            <a:r>
              <a:rPr lang="en-US" dirty="0" smtClean="0"/>
              <a:t>Human Resources/Personnel </a:t>
            </a:r>
            <a:endParaRPr lang="en-US" dirty="0"/>
          </a:p>
        </p:txBody>
      </p:sp>
      <p:sp>
        <p:nvSpPr>
          <p:cNvPr id="7" name="Text Placeholder 6"/>
          <p:cNvSpPr>
            <a:spLocks noGrp="1"/>
          </p:cNvSpPr>
          <p:nvPr>
            <p:ph type="body" sz="quarter" idx="20"/>
          </p:nvPr>
        </p:nvSpPr>
        <p:spPr>
          <a:xfrm>
            <a:off x="238731" y="1260792"/>
            <a:ext cx="8173748" cy="2302169"/>
          </a:xfrm>
        </p:spPr>
        <p:txBody>
          <a:bodyPr/>
          <a:lstStyle/>
          <a:p>
            <a:r>
              <a:rPr lang="en-US" sz="1600" dirty="0">
                <a:solidFill>
                  <a:schemeClr val="tx1"/>
                </a:solidFill>
                <a:latin typeface="+mj-lt"/>
                <a:ea typeface="Times New Roman" panose="02020603050405020304" pitchFamily="18" charset="0"/>
              </a:rPr>
              <a:t>This </a:t>
            </a:r>
            <a:r>
              <a:rPr lang="en-US" sz="1600" dirty="0" smtClean="0">
                <a:solidFill>
                  <a:schemeClr val="tx1"/>
                </a:solidFill>
                <a:latin typeface="+mj-lt"/>
                <a:ea typeface="Times New Roman" panose="02020603050405020304" pitchFamily="18" charset="0"/>
              </a:rPr>
              <a:t>applies </a:t>
            </a:r>
            <a:r>
              <a:rPr lang="en-US" sz="1600" dirty="0">
                <a:solidFill>
                  <a:schemeClr val="tx1"/>
                </a:solidFill>
                <a:latin typeface="+mj-lt"/>
                <a:ea typeface="Times New Roman" panose="02020603050405020304" pitchFamily="18" charset="0"/>
              </a:rPr>
              <a:t>to policy-covered non-probationary staff in career, partial-year career, and eligible contract appointments. </a:t>
            </a:r>
            <a:endParaRPr lang="en-US" sz="1600" dirty="0" smtClean="0">
              <a:solidFill>
                <a:schemeClr val="tx1"/>
              </a:solidFill>
              <a:latin typeface="+mj-lt"/>
              <a:ea typeface="Times New Roman" panose="02020603050405020304" pitchFamily="18" charset="0"/>
            </a:endParaRPr>
          </a:p>
          <a:p>
            <a:r>
              <a:rPr lang="en-US" sz="1600" dirty="0" smtClean="0">
                <a:solidFill>
                  <a:schemeClr val="tx1"/>
                </a:solidFill>
                <a:latin typeface="+mj-lt"/>
                <a:ea typeface="Times New Roman" panose="02020603050405020304" pitchFamily="18" charset="0"/>
              </a:rPr>
              <a:t>Student </a:t>
            </a:r>
            <a:r>
              <a:rPr lang="en-US" sz="1600" dirty="0">
                <a:solidFill>
                  <a:schemeClr val="tx1"/>
                </a:solidFill>
                <a:latin typeface="+mj-lt"/>
                <a:ea typeface="Times New Roman" panose="02020603050405020304" pitchFamily="18" charset="0"/>
              </a:rPr>
              <a:t>employees in casual-restricted positions and staff holding limited appointments are not included, nor are employees covered by a collective bargaining agreement</a:t>
            </a:r>
            <a:r>
              <a:rPr lang="en-US" sz="1600" dirty="0" smtClean="0">
                <a:solidFill>
                  <a:schemeClr val="tx1"/>
                </a:solidFill>
                <a:latin typeface="+mj-lt"/>
                <a:ea typeface="Times New Roman" panose="02020603050405020304" pitchFamily="18" charset="0"/>
              </a:rPr>
              <a:t>.</a:t>
            </a:r>
          </a:p>
          <a:p>
            <a:r>
              <a:rPr lang="en-US" sz="1600" dirty="0" smtClean="0">
                <a:solidFill>
                  <a:schemeClr val="tx1"/>
                </a:solidFill>
                <a:latin typeface="+mj-lt"/>
              </a:rPr>
              <a:t>You must have been on payroll </a:t>
            </a:r>
            <a:r>
              <a:rPr lang="en-US" sz="1600" dirty="0">
                <a:solidFill>
                  <a:schemeClr val="tx1"/>
                </a:solidFill>
                <a:latin typeface="+mj-lt"/>
              </a:rPr>
              <a:t>before January 1, </a:t>
            </a:r>
            <a:r>
              <a:rPr lang="en-US" sz="1600" dirty="0" smtClean="0">
                <a:solidFill>
                  <a:schemeClr val="tx1"/>
                </a:solidFill>
                <a:latin typeface="+mj-lt"/>
              </a:rPr>
              <a:t>2022 to be eligible</a:t>
            </a:r>
          </a:p>
          <a:p>
            <a:r>
              <a:rPr lang="en-US" sz="1600" dirty="0" smtClean="0">
                <a:solidFill>
                  <a:schemeClr val="tx1"/>
                </a:solidFill>
                <a:latin typeface="+mj-lt"/>
              </a:rPr>
              <a:t>This does not apply to staff </a:t>
            </a:r>
            <a:r>
              <a:rPr lang="en-US" sz="1600" dirty="0">
                <a:solidFill>
                  <a:schemeClr val="tx1"/>
                </a:solidFill>
                <a:latin typeface="+mj-lt"/>
              </a:rPr>
              <a:t>members whose most recent performance rating was “Unsatisfactory” or “Does Not Meet Expectations” or who have been subject to corrective/disciplinary action during the review period</a:t>
            </a:r>
          </a:p>
        </p:txBody>
      </p:sp>
    </p:spTree>
    <p:extLst>
      <p:ext uri="{BB962C8B-B14F-4D97-AF65-F5344CB8AC3E}">
        <p14:creationId xmlns:p14="http://schemas.microsoft.com/office/powerpoint/2010/main" val="167426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5BB146B1-0B88-5443-B37C-799D96157DB2}" type="datetime4">
              <a:rPr lang="en-US" smtClean="0"/>
              <a:t>June 2, 2022</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9</a:t>
            </a:fld>
            <a:endParaRPr lang="en-US" dirty="0"/>
          </a:p>
        </p:txBody>
      </p:sp>
      <p:sp>
        <p:nvSpPr>
          <p:cNvPr id="6" name="Title 5"/>
          <p:cNvSpPr>
            <a:spLocks noGrp="1"/>
          </p:cNvSpPr>
          <p:nvPr>
            <p:ph type="title"/>
          </p:nvPr>
        </p:nvSpPr>
        <p:spPr/>
        <p:txBody>
          <a:bodyPr/>
          <a:lstStyle/>
          <a:p>
            <a:r>
              <a:rPr lang="en-US" dirty="0" smtClean="0"/>
              <a:t>COVID Updates</a:t>
            </a:r>
            <a:endParaRPr lang="en-US" dirty="0"/>
          </a:p>
        </p:txBody>
      </p:sp>
      <p:sp>
        <p:nvSpPr>
          <p:cNvPr id="7" name="Text Placeholder 6"/>
          <p:cNvSpPr>
            <a:spLocks noGrp="1"/>
          </p:cNvSpPr>
          <p:nvPr>
            <p:ph type="body" sz="quarter" idx="20"/>
          </p:nvPr>
        </p:nvSpPr>
        <p:spPr>
          <a:xfrm>
            <a:off x="238731" y="1260792"/>
            <a:ext cx="6858000" cy="249299"/>
          </a:xfrm>
        </p:spPr>
        <p:txBody>
          <a:bodyPr/>
          <a:lstStyle/>
          <a:p>
            <a:r>
              <a:rPr lang="en-US" sz="1800" dirty="0" smtClean="0"/>
              <a:t>As of May 27, </a:t>
            </a:r>
            <a:r>
              <a:rPr lang="en-US" sz="1800" b="1" dirty="0" smtClean="0"/>
              <a:t>masks are again required </a:t>
            </a:r>
            <a:r>
              <a:rPr lang="en-US" sz="1800" dirty="0" smtClean="0"/>
              <a:t>indoors at </a:t>
            </a:r>
            <a:r>
              <a:rPr lang="en-US" sz="1800" dirty="0" err="1" smtClean="0"/>
              <a:t>Oppy</a:t>
            </a:r>
            <a:endParaRPr lang="en-US" sz="1800" dirty="0" smtClean="0"/>
          </a:p>
        </p:txBody>
      </p:sp>
      <p:pic>
        <p:nvPicPr>
          <p:cNvPr id="8" name="Picture 2" descr="7 brutally funny cartoons about America's endless mask debate | The W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658" y="1717291"/>
            <a:ext cx="3834422" cy="299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45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ECA1B53D-748F-A448-962E-6EF0706C861D}"/>
    </a:ext>
  </a:ext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3.xml><?xml version="1.0" encoding="utf-8"?>
<a:theme xmlns:a="http://schemas.openxmlformats.org/drawingml/2006/main" name="presentation-02-aerial">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AF57A50E-17EB-9E43-98CE-ED4F345E4C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Presentation-02-master</Template>
  <TotalTime>336</TotalTime>
  <Words>1399</Words>
  <Application>Microsoft Office PowerPoint</Application>
  <PresentationFormat>On-screen Show (16:9)</PresentationFormat>
  <Paragraphs>225</Paragraphs>
  <Slides>26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Courier New</vt:lpstr>
      <vt:lpstr>Helvetica</vt:lpstr>
      <vt:lpstr>Helvetica Regular</vt:lpstr>
      <vt:lpstr>Myanmar Text</vt:lpstr>
      <vt:lpstr>Symbol</vt:lpstr>
      <vt:lpstr>Times New Roman</vt:lpstr>
      <vt:lpstr>presentation-01-dark</vt:lpstr>
      <vt:lpstr>presentation-02</vt:lpstr>
      <vt:lpstr>presentation-02-aerial</vt:lpstr>
      <vt:lpstr>PowerPoint Presentation</vt:lpstr>
      <vt:lpstr>PowerPoint Presentation</vt:lpstr>
      <vt:lpstr>PowerPoint Presentation</vt:lpstr>
      <vt:lpstr>Recently Processed Research Funding</vt:lpstr>
      <vt:lpstr>Recently Submitted Outgoing Proposals</vt:lpstr>
      <vt:lpstr>Human Resources/Personnel </vt:lpstr>
      <vt:lpstr>Human Resources/Personnel </vt:lpstr>
      <vt:lpstr>Human Resources/Personnel </vt:lpstr>
      <vt:lpstr>COVID Updates</vt:lpstr>
      <vt:lpstr>Get to Know Your Co-workers</vt:lpstr>
      <vt:lpstr>Financial</vt:lpstr>
      <vt:lpstr>Financial</vt:lpstr>
      <vt:lpstr>PowerPoint Presentation</vt:lpstr>
      <vt:lpstr>Financial</vt:lpstr>
      <vt:lpstr>Proposals and Contracts/Grants</vt:lpstr>
      <vt:lpstr>Proposals and Contracts/Grants</vt:lpstr>
      <vt:lpstr>Monthly Meetings with Fund Manager</vt:lpstr>
      <vt:lpstr>Monthly Meetings with Fund Manager</vt:lpstr>
      <vt:lpstr>Monthly Meetings with Fund Manager</vt:lpstr>
      <vt:lpstr>Questions You Should be Asking</vt:lpstr>
      <vt:lpstr>Notices from ORA Reports (portal@research.ucla.edu)</vt:lpstr>
      <vt:lpstr>Approaching End Dates</vt:lpstr>
      <vt:lpstr>Approaching End Dates</vt:lpstr>
      <vt:lpstr>Upcoming Meetings</vt:lpstr>
      <vt:lpstr>Upcoming Meetings</vt:lpstr>
      <vt:lpstr>PowerPoint Presentation</vt:lpstr>
    </vt:vector>
  </TitlesOfParts>
  <Company>UCLA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29</cp:revision>
  <dcterms:created xsi:type="dcterms:W3CDTF">2022-06-02T00:23:03Z</dcterms:created>
  <dcterms:modified xsi:type="dcterms:W3CDTF">2022-06-02T17:58:05Z</dcterms:modified>
</cp:coreProperties>
</file>