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1"/>
    <p:sldMasterId id="2147483724" r:id="rId2"/>
    <p:sldMasterId id="2147483746" r:id="rId3"/>
  </p:sldMasterIdLst>
  <p:notesMasterIdLst>
    <p:notesMasterId r:id="rId31"/>
  </p:notesMasterIdLst>
  <p:handoutMasterIdLst>
    <p:handoutMasterId r:id="rId32"/>
  </p:handoutMasterIdLst>
  <p:sldIdLst>
    <p:sldId id="325" r:id="rId4"/>
    <p:sldId id="258" r:id="rId5"/>
    <p:sldId id="295" r:id="rId6"/>
    <p:sldId id="332" r:id="rId7"/>
    <p:sldId id="361" r:id="rId8"/>
    <p:sldId id="351" r:id="rId9"/>
    <p:sldId id="362" r:id="rId10"/>
    <p:sldId id="343" r:id="rId11"/>
    <p:sldId id="363" r:id="rId12"/>
    <p:sldId id="365" r:id="rId13"/>
    <p:sldId id="364" r:id="rId14"/>
    <p:sldId id="333" r:id="rId15"/>
    <p:sldId id="366" r:id="rId16"/>
    <p:sldId id="357" r:id="rId17"/>
    <p:sldId id="367" r:id="rId18"/>
    <p:sldId id="368" r:id="rId19"/>
    <p:sldId id="369" r:id="rId20"/>
    <p:sldId id="376" r:id="rId21"/>
    <p:sldId id="370" r:id="rId22"/>
    <p:sldId id="371" r:id="rId23"/>
    <p:sldId id="372" r:id="rId24"/>
    <p:sldId id="373" r:id="rId25"/>
    <p:sldId id="374" r:id="rId26"/>
    <p:sldId id="375" r:id="rId27"/>
    <p:sldId id="335" r:id="rId28"/>
    <p:sldId id="360" r:id="rId29"/>
    <p:sldId id="326" r:id="rId3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75AC"/>
    <a:srgbClr val="FF00FF"/>
    <a:srgbClr val="00578B"/>
    <a:srgbClr val="2774AE"/>
    <a:srgbClr val="DBE7F5"/>
    <a:srgbClr val="FFD100"/>
    <a:srgbClr val="898989"/>
    <a:srgbClr val="58595B"/>
    <a:srgbClr val="D2DD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85" autoAdjust="0"/>
    <p:restoredTop sz="94663"/>
  </p:normalViewPr>
  <p:slideViewPr>
    <p:cSldViewPr snapToGrid="0" snapToObjects="1">
      <p:cViewPr varScale="1">
        <p:scale>
          <a:sx n="116" d="100"/>
          <a:sy n="116" d="100"/>
        </p:scale>
        <p:origin x="126" y="402"/>
      </p:cViewPr>
      <p:guideLst/>
    </p:cSldViewPr>
  </p:slideViewPr>
  <p:notesTextViewPr>
    <p:cViewPr>
      <p:scale>
        <a:sx n="1" d="1"/>
        <a:sy n="1" d="1"/>
      </p:scale>
      <p:origin x="0" y="0"/>
    </p:cViewPr>
  </p:notesTextViewPr>
  <p:notesViewPr>
    <p:cSldViewPr snapToGrid="0" snapToObjects="1" showGuides="1">
      <p:cViewPr varScale="1">
        <p:scale>
          <a:sx n="141" d="100"/>
          <a:sy n="141" d="100"/>
        </p:scale>
        <p:origin x="451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B19DFF-3DA7-494A-B9CA-E379C5E95C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B7B050-3277-594A-8B54-BFCDACD4BC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C1B0C7-8C7C-9B4B-A0AE-18A84AC299C3}" type="datetimeFigureOut">
              <a:rPr lang="en-US" smtClean="0"/>
              <a:t>9/1/2022</a:t>
            </a:fld>
            <a:endParaRPr lang="en-US"/>
          </a:p>
        </p:txBody>
      </p:sp>
      <p:sp>
        <p:nvSpPr>
          <p:cNvPr id="4" name="Footer Placeholder 3">
            <a:extLst>
              <a:ext uri="{FF2B5EF4-FFF2-40B4-BE49-F238E27FC236}">
                <a16:creationId xmlns:a16="http://schemas.microsoft.com/office/drawing/2014/main" id="{AB379A36-522B-064D-A598-55FC21A01E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467B93-28EF-074C-894E-BCFD2841EB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47298D-305E-5C45-8175-7CA456955D79}" type="slidenum">
              <a:rPr lang="en-US" smtClean="0"/>
              <a:t>‹#›</a:t>
            </a:fld>
            <a:endParaRPr lang="en-US"/>
          </a:p>
        </p:txBody>
      </p:sp>
    </p:spTree>
    <p:extLst>
      <p:ext uri="{BB962C8B-B14F-4D97-AF65-F5344CB8AC3E}">
        <p14:creationId xmlns:p14="http://schemas.microsoft.com/office/powerpoint/2010/main" val="3497901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300ED-965C-BB42-AB66-E65F4D773755}" type="datetimeFigureOut">
              <a:rPr lang="en-US" smtClean="0"/>
              <a:t>9/1/2022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B8B67B-6986-4C4D-9BFF-F0FAE7240B0F}" type="slidenum">
              <a:rPr lang="en-US" smtClean="0"/>
              <a:t>‹#›</a:t>
            </a:fld>
            <a:endParaRPr lang="en-US"/>
          </a:p>
        </p:txBody>
      </p:sp>
    </p:spTree>
    <p:extLst>
      <p:ext uri="{BB962C8B-B14F-4D97-AF65-F5344CB8AC3E}">
        <p14:creationId xmlns:p14="http://schemas.microsoft.com/office/powerpoint/2010/main" val="1773080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pener">
    <p:spTree>
      <p:nvGrpSpPr>
        <p:cNvPr id="1" name=""/>
        <p:cNvGrpSpPr/>
        <p:nvPr/>
      </p:nvGrpSpPr>
      <p:grpSpPr>
        <a:xfrm>
          <a:off x="0" y="0"/>
          <a:ext cx="0" cy="0"/>
          <a:chOff x="0" y="0"/>
          <a:chExt cx="0" cy="0"/>
        </a:xfrm>
      </p:grpSpPr>
      <p:sp>
        <p:nvSpPr>
          <p:cNvPr id="5" name="Header rule">
            <a:extLst>
              <a:ext uri="{FF2B5EF4-FFF2-40B4-BE49-F238E27FC236}">
                <a16:creationId xmlns:a16="http://schemas.microsoft.com/office/drawing/2014/main" id="{198C97F7-A4B7-A44F-8837-702C9EA03268}"/>
              </a:ext>
            </a:extLst>
          </p:cNvPr>
          <p:cNvSpPr/>
          <p:nvPr userDrawn="1"/>
        </p:nvSpPr>
        <p:spPr>
          <a:xfrm>
            <a:off x="640080" y="3017520"/>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6" name="Header rule">
            <a:extLst>
              <a:ext uri="{FF2B5EF4-FFF2-40B4-BE49-F238E27FC236}">
                <a16:creationId xmlns:a16="http://schemas.microsoft.com/office/drawing/2014/main" id="{597315B1-292E-3D41-AFF6-A072259E441C}"/>
              </a:ext>
            </a:extLst>
          </p:cNvPr>
          <p:cNvSpPr/>
          <p:nvPr userDrawn="1"/>
        </p:nvSpPr>
        <p:spPr>
          <a:xfrm>
            <a:off x="640080" y="1828800"/>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9" name="Content Placeholder 4">
            <a:extLst>
              <a:ext uri="{FF2B5EF4-FFF2-40B4-BE49-F238E27FC236}">
                <a16:creationId xmlns:a16="http://schemas.microsoft.com/office/drawing/2014/main" id="{51842526-596D-444C-831F-EDD586E710D2}"/>
              </a:ext>
            </a:extLst>
          </p:cNvPr>
          <p:cNvSpPr>
            <a:spLocks noGrp="1"/>
          </p:cNvSpPr>
          <p:nvPr>
            <p:ph sz="quarter" idx="23" hasCustomPrompt="1"/>
          </p:nvPr>
        </p:nvSpPr>
        <p:spPr>
          <a:xfrm>
            <a:off x="640078" y="4480560"/>
            <a:ext cx="1188720"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dirty="0"/>
              <a:t>Presenter Name</a:t>
            </a:r>
          </a:p>
        </p:txBody>
      </p:sp>
      <p:sp>
        <p:nvSpPr>
          <p:cNvPr id="10" name="Content Placeholder 4">
            <a:extLst>
              <a:ext uri="{FF2B5EF4-FFF2-40B4-BE49-F238E27FC236}">
                <a16:creationId xmlns:a16="http://schemas.microsoft.com/office/drawing/2014/main" id="{7614E81D-36BE-0843-8E17-35D959F5ADC3}"/>
              </a:ext>
            </a:extLst>
          </p:cNvPr>
          <p:cNvSpPr>
            <a:spLocks noGrp="1"/>
          </p:cNvSpPr>
          <p:nvPr>
            <p:ph sz="quarter" idx="24" hasCustomPrompt="1"/>
          </p:nvPr>
        </p:nvSpPr>
        <p:spPr>
          <a:xfrm>
            <a:off x="640078" y="4663440"/>
            <a:ext cx="1624612" cy="167097"/>
          </a:xfrm>
          <a:prstGeom prst="rect">
            <a:avLst/>
          </a:prstGeom>
        </p:spPr>
        <p:txBody>
          <a:bodyPr wrap="none" lIns="9144" tIns="0" rIns="0" bIns="0" anchor="b" anchorCtr="0">
            <a:spAutoFit/>
          </a:bodyPr>
          <a:lstStyle>
            <a:lvl1pPr marL="0" indent="0">
              <a:buNone/>
              <a:defRPr sz="1200">
                <a:solidFill>
                  <a:schemeClr val="bg1"/>
                </a:solidFill>
              </a:defRPr>
            </a:lvl1pPr>
          </a:lstStyle>
          <a:p>
            <a:r>
              <a:rPr lang="en-US" dirty="0"/>
              <a:t>Title, Department Name</a:t>
            </a:r>
          </a:p>
        </p:txBody>
      </p:sp>
      <p:sp>
        <p:nvSpPr>
          <p:cNvPr id="11" name="Text Placeholder 5">
            <a:extLst>
              <a:ext uri="{FF2B5EF4-FFF2-40B4-BE49-F238E27FC236}">
                <a16:creationId xmlns:a16="http://schemas.microsoft.com/office/drawing/2014/main" id="{F1570365-4D0D-EC45-BEDD-AB605BCD2DE9}"/>
              </a:ext>
            </a:extLst>
          </p:cNvPr>
          <p:cNvSpPr>
            <a:spLocks noGrp="1"/>
          </p:cNvSpPr>
          <p:nvPr>
            <p:ph type="body" sz="quarter" idx="25" hasCustomPrompt="1"/>
          </p:nvPr>
        </p:nvSpPr>
        <p:spPr>
          <a:xfrm>
            <a:off x="640080" y="1645920"/>
            <a:ext cx="3383280" cy="91440"/>
          </a:xfrm>
          <a:prstGeom prst="rect">
            <a:avLst/>
          </a:prstGeom>
        </p:spPr>
        <p:txBody>
          <a:bodyPr wrap="none" lIns="18288" tIns="0" rIns="0" bIns="0">
            <a:spAutoFit/>
          </a:bodyPr>
          <a:lstStyle>
            <a:lvl1pPr marL="0" indent="0">
              <a:buNone/>
              <a:defRPr sz="800" cap="all" baseline="0">
                <a:latin typeface="+mn-lt"/>
              </a:defRPr>
            </a:lvl1pPr>
            <a:lvl2pPr marL="0" indent="0">
              <a:buFont typeface="Arial" panose="020B0604020202020204" pitchFamily="34" charset="0"/>
              <a:buNone/>
              <a:defRPr sz="800">
                <a:latin typeface="+mn-lt"/>
              </a:defRPr>
            </a:lvl2pPr>
            <a:lvl3pPr marL="363474" indent="0">
              <a:buNone/>
              <a:defRPr sz="800">
                <a:latin typeface="+mn-lt"/>
              </a:defRPr>
            </a:lvl3pPr>
            <a:lvl4pPr marL="0" indent="0">
              <a:buNone/>
              <a:defRPr sz="800">
                <a:latin typeface="+mn-lt"/>
              </a:defRPr>
            </a:lvl4pPr>
            <a:lvl5pPr marL="0" indent="0">
              <a:buNone/>
              <a:defRPr sz="800">
                <a:latin typeface="+mn-lt"/>
              </a:defRPr>
            </a:lvl5pPr>
          </a:lstStyle>
          <a:p>
            <a:pPr lvl="0"/>
            <a:r>
              <a:rPr lang="en-US" dirty="0"/>
              <a:t>JOB # GOES HERE [REMOVE FOR LIVE AUDIENCE PRESENTATION]</a:t>
            </a:r>
          </a:p>
        </p:txBody>
      </p:sp>
      <p:sp>
        <p:nvSpPr>
          <p:cNvPr id="3" name="Picture Placeholder 2">
            <a:extLst>
              <a:ext uri="{FF2B5EF4-FFF2-40B4-BE49-F238E27FC236}">
                <a16:creationId xmlns:a16="http://schemas.microsoft.com/office/drawing/2014/main" id="{7AAAB01A-F2BD-C546-A22D-F1FB2E43F306}"/>
              </a:ext>
            </a:extLst>
          </p:cNvPr>
          <p:cNvSpPr>
            <a:spLocks noGrp="1"/>
          </p:cNvSpPr>
          <p:nvPr>
            <p:ph type="pic" sz="quarter" idx="27" hasCustomPrompt="1"/>
          </p:nvPr>
        </p:nvSpPr>
        <p:spPr>
          <a:xfrm>
            <a:off x="640079" y="442002"/>
            <a:ext cx="5759450" cy="370101"/>
          </a:xfrm>
          <a:prstGeom prst="rect">
            <a:avLst/>
          </a:prstGeom>
        </p:spPr>
        <p:txBody>
          <a:bodyPr/>
          <a:lstStyle>
            <a:lvl1pPr marL="0" indent="0">
              <a:buNone/>
              <a:defRPr sz="1000"/>
            </a:lvl1pPr>
          </a:lstStyle>
          <a:p>
            <a:r>
              <a:rPr lang="en-US" dirty="0"/>
              <a:t>Click the icon to insert the </a:t>
            </a:r>
            <a:r>
              <a:rPr lang="en-US" dirty="0" err="1"/>
              <a:t>Uxd-Wht</a:t>
            </a:r>
            <a:r>
              <a:rPr lang="en-US" dirty="0"/>
              <a:t> or Unboxed-</a:t>
            </a:r>
            <a:r>
              <a:rPr lang="en-US" dirty="0" err="1"/>
              <a:t>WhiteType</a:t>
            </a:r>
            <a:r>
              <a:rPr lang="en-US" dirty="0"/>
              <a:t>, </a:t>
            </a:r>
            <a:r>
              <a:rPr lang="en-US" dirty="0" err="1"/>
              <a:t>svg</a:t>
            </a:r>
            <a:r>
              <a:rPr lang="en-US" dirty="0"/>
              <a:t> or </a:t>
            </a:r>
            <a:r>
              <a:rPr lang="en-US" dirty="0" err="1"/>
              <a:t>png</a:t>
            </a:r>
            <a:r>
              <a:rPr lang="en-US" dirty="0"/>
              <a:t> format version of your department logo. Follow yellow instructions.</a:t>
            </a:r>
          </a:p>
        </p:txBody>
      </p:sp>
      <p:sp>
        <p:nvSpPr>
          <p:cNvPr id="12" name="Text Placeholder 11">
            <a:extLst>
              <a:ext uri="{FF2B5EF4-FFF2-40B4-BE49-F238E27FC236}">
                <a16:creationId xmlns:a16="http://schemas.microsoft.com/office/drawing/2014/main" id="{3A81CB59-8C90-4649-A0B9-F64FBDA65623}"/>
              </a:ext>
            </a:extLst>
          </p:cNvPr>
          <p:cNvSpPr>
            <a:spLocks noGrp="1"/>
          </p:cNvSpPr>
          <p:nvPr>
            <p:ph type="body" sz="quarter" idx="28" hasCustomPrompt="1"/>
          </p:nvPr>
        </p:nvSpPr>
        <p:spPr>
          <a:xfrm>
            <a:off x="3110248" y="3239110"/>
            <a:ext cx="5867974" cy="343412"/>
          </a:xfrm>
          <a:prstGeom prst="rect">
            <a:avLst/>
          </a:prstGeom>
          <a:noFill/>
        </p:spPr>
        <p:txBody>
          <a:bodyPr lIns="91440" tIns="45720" rIns="91440" bIns="4572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00">
                <a:solidFill>
                  <a:srgbClr val="FFFF00"/>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1. GUIDES – To make sure guides are visible, inside the View ribbon, click the Guides checkbox. </a:t>
            </a:r>
            <a:r>
              <a:rPr lang="en-US"/>
              <a:t>Then click the icon inside the picture frame to add your logo.</a:t>
            </a:r>
            <a:endParaRPr lang="en-US" dirty="0"/>
          </a:p>
        </p:txBody>
      </p:sp>
      <p:sp>
        <p:nvSpPr>
          <p:cNvPr id="16" name="Text Placeholder 11">
            <a:extLst>
              <a:ext uri="{FF2B5EF4-FFF2-40B4-BE49-F238E27FC236}">
                <a16:creationId xmlns:a16="http://schemas.microsoft.com/office/drawing/2014/main" id="{27040403-9017-284E-A963-BB40D99A6B1B}"/>
              </a:ext>
            </a:extLst>
          </p:cNvPr>
          <p:cNvSpPr>
            <a:spLocks noGrp="1"/>
          </p:cNvSpPr>
          <p:nvPr>
            <p:ph type="body" sz="quarter" idx="29" hasCustomPrompt="1"/>
          </p:nvPr>
        </p:nvSpPr>
        <p:spPr>
          <a:xfrm>
            <a:off x="3509494" y="3642860"/>
            <a:ext cx="5468728" cy="364668"/>
          </a:xfrm>
          <a:prstGeom prst="rect">
            <a:avLst/>
          </a:prstGeom>
          <a:noFill/>
        </p:spPr>
        <p:txBody>
          <a:bodyPr lIns="91440" tIns="45720" rIns="91440" bIns="4572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00">
                <a:solidFill>
                  <a:srgbClr val="FFFF00"/>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2. QUALITY – For the sharpest image, we recommend selecting your logo from the </a:t>
            </a:r>
            <a:r>
              <a:rPr lang="en-US" dirty="0" err="1"/>
              <a:t>svg</a:t>
            </a:r>
            <a:r>
              <a:rPr lang="en-US" dirty="0"/>
              <a:t> folder. Insert the </a:t>
            </a:r>
            <a:r>
              <a:rPr lang="en-US" dirty="0" err="1"/>
              <a:t>Uxd-Wht</a:t>
            </a:r>
            <a:r>
              <a:rPr lang="en-US" dirty="0"/>
              <a:t> or Unboxed-</a:t>
            </a:r>
            <a:r>
              <a:rPr lang="en-US" dirty="0" err="1"/>
              <a:t>WhiteType</a:t>
            </a:r>
            <a:r>
              <a:rPr lang="en-US" dirty="0"/>
              <a:t> version. Your logo will appear in the picture frame. </a:t>
            </a:r>
          </a:p>
        </p:txBody>
      </p:sp>
      <p:sp>
        <p:nvSpPr>
          <p:cNvPr id="18" name="Text Placeholder 11">
            <a:extLst>
              <a:ext uri="{FF2B5EF4-FFF2-40B4-BE49-F238E27FC236}">
                <a16:creationId xmlns:a16="http://schemas.microsoft.com/office/drawing/2014/main" id="{4B946D04-E796-4B4C-BA49-32A74CF316D8}"/>
              </a:ext>
            </a:extLst>
          </p:cNvPr>
          <p:cNvSpPr>
            <a:spLocks noGrp="1"/>
          </p:cNvSpPr>
          <p:nvPr>
            <p:ph type="body" sz="quarter" idx="30" hasCustomPrompt="1"/>
          </p:nvPr>
        </p:nvSpPr>
        <p:spPr>
          <a:xfrm>
            <a:off x="3509494" y="4050407"/>
            <a:ext cx="5468728" cy="735906"/>
          </a:xfrm>
          <a:prstGeom prst="rect">
            <a:avLst/>
          </a:prstGeom>
          <a:noFill/>
        </p:spPr>
        <p:txBody>
          <a:bodyPr lIns="91440" tIns="45720" rIns="91440" bIns="4572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00">
                <a:solidFill>
                  <a:srgbClr val="FFFF00"/>
                </a:solidFill>
              </a:defRPr>
            </a:lvl1pPr>
          </a:lstStyle>
          <a:p>
            <a:pPr lvl="0"/>
            <a:r>
              <a:rPr lang="en-US" dirty="0"/>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UCLA logo letters should match up with the top and bottom guides.</a:t>
            </a:r>
          </a:p>
        </p:txBody>
      </p:sp>
      <p:sp>
        <p:nvSpPr>
          <p:cNvPr id="19" name="Text Placeholder 11">
            <a:extLst>
              <a:ext uri="{FF2B5EF4-FFF2-40B4-BE49-F238E27FC236}">
                <a16:creationId xmlns:a16="http://schemas.microsoft.com/office/drawing/2014/main" id="{68E45B7A-8408-374F-A2DC-0F4F9C754E45}"/>
              </a:ext>
            </a:extLst>
          </p:cNvPr>
          <p:cNvSpPr>
            <a:spLocks noGrp="1"/>
          </p:cNvSpPr>
          <p:nvPr>
            <p:ph type="body" sz="quarter" idx="31" hasCustomPrompt="1"/>
          </p:nvPr>
        </p:nvSpPr>
        <p:spPr>
          <a:xfrm>
            <a:off x="3509494" y="4842153"/>
            <a:ext cx="5468728" cy="228205"/>
          </a:xfrm>
          <a:prstGeom prst="rect">
            <a:avLst/>
          </a:prstGeom>
          <a:noFill/>
        </p:spPr>
        <p:txBody>
          <a:bodyPr lIns="91440" tIns="45720" rIns="91440" bIns="4572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000">
                <a:solidFill>
                  <a:srgbClr val="FFFF00"/>
                </a:solidFill>
              </a:defRPr>
            </a:lvl1pPr>
          </a:lstStyle>
          <a:p>
            <a:pPr lvl="0"/>
            <a:r>
              <a:rPr lang="en-US" dirty="0"/>
              <a:t>4. POSITION – Align the UCLA logo letters to meet the left guide. </a:t>
            </a:r>
          </a:p>
        </p:txBody>
      </p:sp>
      <p:sp>
        <p:nvSpPr>
          <p:cNvPr id="13" name="Text Placeholder 12">
            <a:extLst>
              <a:ext uri="{FF2B5EF4-FFF2-40B4-BE49-F238E27FC236}">
                <a16:creationId xmlns:a16="http://schemas.microsoft.com/office/drawing/2014/main" id="{4845E9B1-083C-B34E-AC7C-964685DBFAAB}"/>
              </a:ext>
            </a:extLst>
          </p:cNvPr>
          <p:cNvSpPr>
            <a:spLocks noGrp="1"/>
          </p:cNvSpPr>
          <p:nvPr>
            <p:ph type="body" sz="quarter" idx="32" hasCustomPrompt="1"/>
          </p:nvPr>
        </p:nvSpPr>
        <p:spPr>
          <a:xfrm>
            <a:off x="640080" y="1892807"/>
            <a:ext cx="7772400" cy="1106424"/>
          </a:xfrm>
          <a:prstGeom prst="rect">
            <a:avLst/>
          </a:prstGeom>
        </p:spPr>
        <p:txBody>
          <a:bodyPr lIns="0" tIns="0" rIns="0" bIns="0" anchor="ctr" anchorCtr="0"/>
          <a:lstStyle>
            <a:lvl1pPr marL="0" indent="0">
              <a:buNone/>
              <a:defRPr sz="3600" b="1"/>
            </a:lvl1pPr>
            <a:lvl2pPr marL="342900" indent="0">
              <a:buNone/>
              <a:defRPr sz="3600" b="1"/>
            </a:lvl2pPr>
            <a:lvl3pPr marL="685800" indent="0">
              <a:buNone/>
              <a:defRPr sz="3600" b="1"/>
            </a:lvl3pPr>
            <a:lvl4pPr marL="1028700" indent="0">
              <a:buNone/>
              <a:defRPr sz="3600" b="1"/>
            </a:lvl4pPr>
            <a:lvl5pPr marL="1371600" indent="0">
              <a:buNone/>
              <a:defRPr sz="3600" b="1"/>
            </a:lvl5pPr>
          </a:lstStyle>
          <a:p>
            <a:pPr lvl="0"/>
            <a:r>
              <a:rPr lang="en-US" dirty="0"/>
              <a:t>Presentation Opener</a:t>
            </a:r>
          </a:p>
          <a:p>
            <a:pPr lvl="0"/>
            <a:r>
              <a:rPr lang="en-US" dirty="0"/>
              <a:t>Title Goes Here</a:t>
            </a:r>
          </a:p>
        </p:txBody>
      </p:sp>
    </p:spTree>
    <p:extLst>
      <p:ext uri="{BB962C8B-B14F-4D97-AF65-F5344CB8AC3E}">
        <p14:creationId xmlns:p14="http://schemas.microsoft.com/office/powerpoint/2010/main" val="3577556916"/>
      </p:ext>
    </p:extLst>
  </p:cSld>
  <p:clrMapOvr>
    <a:masterClrMapping/>
  </p:clrMapOvr>
  <p:extLst>
    <p:ext uri="{DCECCB84-F9BA-43D5-87BE-67443E8EF086}">
      <p15:sldGuideLst xmlns:p15="http://schemas.microsoft.com/office/powerpoint/2012/main">
        <p15:guide id="1" orient="horz" pos="444" userDrawn="1">
          <p15:clr>
            <a:srgbClr val="FBAE40"/>
          </p15:clr>
        </p15:guide>
        <p15:guide id="2" orient="horz" pos="276" userDrawn="1">
          <p15:clr>
            <a:srgbClr val="FBAE40"/>
          </p15:clr>
        </p15:guide>
        <p15:guide id="3" pos="4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C5558416-D4A5-2C4B-BFD9-97D61B9D22FA}" type="datetime4">
              <a:rPr lang="en-US" smtClean="0"/>
              <a:t>September 1,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1828800"/>
            <a:ext cx="3840480" cy="1205209"/>
          </a:xfrm>
          <a:prstGeom prst="rect">
            <a:avLst/>
          </a:prstGeom>
        </p:spPr>
        <p:txBody>
          <a:bodyPr lIns="0" rIns="36576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40080" y="1463040"/>
            <a:ext cx="3840479" cy="219456"/>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4480559"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right</a:t>
            </a:r>
          </a:p>
        </p:txBody>
      </p:sp>
    </p:spTree>
    <p:extLst>
      <p:ext uri="{BB962C8B-B14F-4D97-AF65-F5344CB8AC3E}">
        <p14:creationId xmlns:p14="http://schemas.microsoft.com/office/powerpoint/2010/main" val="3842881282"/>
      </p:ext>
    </p:extLst>
  </p:cSld>
  <p:clrMapOvr>
    <a:masterClrMapping/>
  </p:clrMapOvr>
  <p:timing>
    <p:tnLst>
      <p:par>
        <p:cTn id="1" dur="indefinite" restart="never" nodeType="tmRoot"/>
      </p:par>
    </p:tnLst>
  </p:timing>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w/two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A44ACDD2-15F2-0B4C-A54B-A39030A6F076}" type="datetime4">
              <a:rPr lang="en-US" smtClean="0"/>
              <a:t>September 1,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6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w/two images</a:t>
            </a:r>
          </a:p>
        </p:txBody>
      </p:sp>
      <p:sp>
        <p:nvSpPr>
          <p:cNvPr id="9" name="Picture Placeholder 2">
            <a:extLst>
              <a:ext uri="{FF2B5EF4-FFF2-40B4-BE49-F238E27FC236}">
                <a16:creationId xmlns:a16="http://schemas.microsoft.com/office/drawing/2014/main" id="{008D5794-D0A3-9A4A-8E55-31C816DBB18B}"/>
              </a:ext>
            </a:extLst>
          </p:cNvPr>
          <p:cNvSpPr>
            <a:spLocks noGrp="1"/>
          </p:cNvSpPr>
          <p:nvPr>
            <p:ph type="pic" sz="quarter" idx="29"/>
          </p:nvPr>
        </p:nvSpPr>
        <p:spPr>
          <a:xfrm>
            <a:off x="4666262" y="146685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0" name="Text Placeholder 19">
            <a:extLst>
              <a:ext uri="{FF2B5EF4-FFF2-40B4-BE49-F238E27FC236}">
                <a16:creationId xmlns:a16="http://schemas.microsoft.com/office/drawing/2014/main" id="{ACEE43D6-E059-E04C-9FC3-7001F8E9216B}"/>
              </a:ext>
            </a:extLst>
          </p:cNvPr>
          <p:cNvSpPr>
            <a:spLocks noGrp="1"/>
          </p:cNvSpPr>
          <p:nvPr>
            <p:ph type="body" sz="quarter" idx="30" hasCustomPrompt="1"/>
          </p:nvPr>
        </p:nvSpPr>
        <p:spPr>
          <a:xfrm>
            <a:off x="4666390" y="356997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1095287017"/>
      </p:ext>
    </p:extLst>
  </p:cSld>
  <p:clrMapOvr>
    <a:masterClrMapping/>
  </p:clrMapOvr>
  <p:timing>
    <p:tnLst>
      <p:par>
        <p:cTn id="1" dur="indefinite" restart="never" nodeType="tmRoot"/>
      </p:par>
    </p:tnLst>
  </p:timing>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74E759E-4D0E-9441-BADB-21737C39DC67}" type="datetime4">
              <a:rPr lang="en-US" smtClean="0"/>
              <a:t>September 1,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5943600" y="3566160"/>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5943600"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3291840" y="3566160"/>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3291776"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58"/>
            <a:ext cx="2468880" cy="1005840"/>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w/three images</a:t>
            </a:r>
          </a:p>
        </p:txBody>
      </p:sp>
    </p:spTree>
    <p:extLst>
      <p:ext uri="{BB962C8B-B14F-4D97-AF65-F5344CB8AC3E}">
        <p14:creationId xmlns:p14="http://schemas.microsoft.com/office/powerpoint/2010/main" val="4033689449"/>
      </p:ext>
    </p:extLst>
  </p:cSld>
  <p:clrMapOvr>
    <a:masterClrMapping/>
  </p:clrMapOvr>
  <p:timing>
    <p:tnLst>
      <p:par>
        <p:cTn id="1" dur="indefinite" restart="never" nodeType="tmRoot"/>
      </p:par>
    </p:tnLst>
  </p:timing>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E17783BE-84C8-5042-BA6A-13AB4BD0036C}" type="datetime4">
              <a:rPr lang="en-US" smtClean="0"/>
              <a:t>September 1,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3931920"/>
            <a:ext cx="7772400" cy="640080"/>
          </a:xfrm>
          <a:prstGeom prst="rect">
            <a:avLst/>
          </a:prstGeom>
        </p:spPr>
        <p:txBody>
          <a:bodyPr lIns="0" tIns="18288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40080" y="1463040"/>
            <a:ext cx="7772400" cy="2423160"/>
          </a:xfrm>
          <a:prstGeom prst="rect">
            <a:avLst/>
          </a:prstGeom>
          <a:solidFill>
            <a:srgbClr val="DBE7F5"/>
          </a:solidFill>
        </p:spPr>
        <p:txBody>
          <a:bodyPr wrap="square" anchor="t" anchorCtr="1">
            <a:sp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w/wide image</a:t>
            </a:r>
          </a:p>
        </p:txBody>
      </p:sp>
    </p:spTree>
    <p:extLst>
      <p:ext uri="{BB962C8B-B14F-4D97-AF65-F5344CB8AC3E}">
        <p14:creationId xmlns:p14="http://schemas.microsoft.com/office/powerpoint/2010/main" val="1479086795"/>
      </p:ext>
    </p:extLst>
  </p:cSld>
  <p:clrMapOvr>
    <a:masterClrMapping/>
  </p:clrMapOvr>
  <p:timing>
    <p:tnLst>
      <p:par>
        <p:cTn id="1" dur="indefinite" restart="never" nodeType="tmRoot"/>
      </p:par>
    </p:tnLst>
  </p:timing>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B7928292-3211-8341-A661-272FA150A3B9}" type="datetime4">
              <a:rPr lang="en-US" smtClean="0"/>
              <a:t>September 1,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1828800" y="1463040"/>
            <a:ext cx="548640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p>
            <a:r>
              <a:rPr lang="en-US" dirty="0"/>
              <a:t>Header w/video</a:t>
            </a:r>
          </a:p>
        </p:txBody>
      </p:sp>
    </p:spTree>
    <p:extLst>
      <p:ext uri="{BB962C8B-B14F-4D97-AF65-F5344CB8AC3E}">
        <p14:creationId xmlns:p14="http://schemas.microsoft.com/office/powerpoint/2010/main" val="262114583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2E3DB65E-7C5A-1446-BA7B-47129C2A3344}" type="datetime4">
              <a:rPr lang="en-US" smtClean="0"/>
              <a:t>September 1,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669280" y="1828799"/>
            <a:ext cx="2743200" cy="1005840"/>
          </a:xfrm>
          <a:prstGeom prst="rect">
            <a:avLst/>
          </a:prstGeom>
        </p:spPr>
        <p:txBody>
          <a:bodyPr lIns="365760" r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669280" y="1463040"/>
            <a:ext cx="2743200" cy="219456"/>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640080" y="1463040"/>
            <a:ext cx="5029200" cy="283464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p>
            <a:r>
              <a:rPr lang="en-US" dirty="0"/>
              <a:t>Header w/copy and video</a:t>
            </a:r>
          </a:p>
        </p:txBody>
      </p:sp>
    </p:spTree>
    <p:extLst>
      <p:ext uri="{BB962C8B-B14F-4D97-AF65-F5344CB8AC3E}">
        <p14:creationId xmlns:p14="http://schemas.microsoft.com/office/powerpoint/2010/main" val="421468552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18464"/>
            <a:ext cx="7315200" cy="387798"/>
          </a:xfrm>
        </p:spPr>
        <p:txBody>
          <a:bodyPr/>
          <a:lstStyle>
            <a:lvl1pPr marL="173580" indent="-173580">
              <a:buFont typeface="Arial" panose="020B0604020202020204" pitchFamily="34" charset="0"/>
              <a:buChar char="•"/>
              <a:defRPr/>
            </a:lvl1pPr>
          </a:lstStyle>
          <a:p>
            <a:pPr lvl="0"/>
            <a:r>
              <a:rPr lang="en-US" dirty="0"/>
              <a:t>Most bulleted slides should have no more than 5 bullets with only about 5-6 words per bullet.</a:t>
            </a:r>
          </a:p>
        </p:txBody>
      </p:sp>
      <p:sp>
        <p:nvSpPr>
          <p:cNvPr id="10" name="Slide Number Placeholder 5">
            <a:extLst>
              <a:ext uri="{FF2B5EF4-FFF2-40B4-BE49-F238E27FC236}">
                <a16:creationId xmlns:a16="http://schemas.microsoft.com/office/drawing/2014/main" id="{057813A0-EDF7-074A-93A0-097B5ADEEF45}"/>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67591607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18464"/>
            <a:ext cx="7315200" cy="387798"/>
          </a:xfrm>
        </p:spPr>
        <p:txBody>
          <a:bodyPr/>
          <a:lstStyle>
            <a:lvl1pPr marL="173580" indent="-173580">
              <a:buFont typeface="Arial" panose="020B0604020202020204" pitchFamily="34" charset="0"/>
              <a:buChar char="•"/>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3768658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06D62F6-3250-0B4E-8B80-EB8A1F2E2910}"/>
              </a:ext>
            </a:extLst>
          </p:cNvPr>
          <p:cNvSpPr>
            <a:spLocks noGrp="1"/>
          </p:cNvSpPr>
          <p:nvPr>
            <p:ph type="dt" sz="half" idx="10"/>
          </p:nvPr>
        </p:nvSpPr>
        <p:spPr>
          <a:xfrm>
            <a:off x="4297680" y="4764024"/>
            <a:ext cx="2057400" cy="381643"/>
          </a:xfrm>
          <a:prstGeom prst="rect">
            <a:avLst/>
          </a:prstGeom>
        </p:spPr>
        <p:txBody>
          <a:bodyPr/>
          <a:lstStyle>
            <a:lvl1pPr>
              <a:defRPr/>
            </a:lvl1pPr>
          </a:lstStyle>
          <a:p>
            <a:r>
              <a:rPr lang="en-US" dirty="0"/>
              <a:t>June 2, 2022</a:t>
            </a:r>
          </a:p>
        </p:txBody>
      </p:sp>
      <p:sp>
        <p:nvSpPr>
          <p:cNvPr id="4" name="Slide Number Placeholder 3">
            <a:extLst>
              <a:ext uri="{FF2B5EF4-FFF2-40B4-BE49-F238E27FC236}">
                <a16:creationId xmlns:a16="http://schemas.microsoft.com/office/drawing/2014/main" id="{88CDCE06-F426-2040-BA89-1305FE808600}"/>
              </a:ext>
            </a:extLst>
          </p:cNvPr>
          <p:cNvSpPr>
            <a:spLocks noGrp="1"/>
          </p:cNvSpPr>
          <p:nvPr>
            <p:ph type="sldNum" sz="quarter" idx="11"/>
          </p:nvPr>
        </p:nvSpPr>
        <p:spPr>
          <a:xfrm>
            <a:off x="8421624" y="4764024"/>
            <a:ext cx="457200" cy="365760"/>
          </a:xfrm>
          <a:prstGeom prst="rect">
            <a:avLst/>
          </a:prstGeom>
        </p:spPr>
        <p:txBody>
          <a:bodyPr wrap="square" anchor="t" anchorCtr="0"/>
          <a:lstStyle/>
          <a:p>
            <a:fld id="{B6238B5B-F19C-E947-A0BC-87BD7983F871}" type="slidenum">
              <a:rPr lang="en-US" smtClean="0"/>
              <a:pPr/>
              <a:t>‹#›</a:t>
            </a:fld>
            <a:endParaRPr lang="en-US" dirty="0"/>
          </a:p>
        </p:txBody>
      </p:sp>
      <p:sp>
        <p:nvSpPr>
          <p:cNvPr id="7" name="Text Placeholder 6">
            <a:extLst>
              <a:ext uri="{FF2B5EF4-FFF2-40B4-BE49-F238E27FC236}">
                <a16:creationId xmlns:a16="http://schemas.microsoft.com/office/drawing/2014/main" id="{DF103CBC-1586-8745-A34F-D741C41F2374}"/>
              </a:ext>
            </a:extLst>
          </p:cNvPr>
          <p:cNvSpPr>
            <a:spLocks noGrp="1"/>
          </p:cNvSpPr>
          <p:nvPr>
            <p:ph type="body" sz="quarter" idx="12" hasCustomPrompt="1"/>
          </p:nvPr>
        </p:nvSpPr>
        <p:spPr>
          <a:xfrm>
            <a:off x="1371600" y="1371600"/>
            <a:ext cx="6400800" cy="1665071"/>
          </a:xfrm>
          <a:prstGeom prst="rect">
            <a:avLst/>
          </a:prstGeom>
        </p:spPr>
        <p:txBody>
          <a:bodyPr lIns="0" tIns="0" rIns="0" bIns="0" anchor="ctr" anchorCtr="0">
            <a:spAutoFit/>
          </a:bodyPr>
          <a:lstStyle>
            <a:lvl1pPr marL="0" indent="0" algn="ctr">
              <a:buNone/>
              <a:defRPr sz="4000">
                <a:solidFill>
                  <a:schemeClr val="bg1"/>
                </a:solidFill>
              </a:defRPr>
            </a:lvl1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149154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3" name="Header rule">
            <a:extLst>
              <a:ext uri="{FF2B5EF4-FFF2-40B4-BE49-F238E27FC236}">
                <a16:creationId xmlns:a16="http://schemas.microsoft.com/office/drawing/2014/main" id="{7A6017F5-68B7-D944-A014-D63BB33FFFAF}"/>
              </a:ext>
            </a:extLst>
          </p:cNvPr>
          <p:cNvSpPr/>
          <p:nvPr userDrawn="1"/>
        </p:nvSpPr>
        <p:spPr>
          <a:xfrm>
            <a:off x="640080" y="2468880"/>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4" name="TextBox 3">
            <a:extLst>
              <a:ext uri="{FF2B5EF4-FFF2-40B4-BE49-F238E27FC236}">
                <a16:creationId xmlns:a16="http://schemas.microsoft.com/office/drawing/2014/main" id="{95D8306F-5F87-7847-B58F-BCA4CBD4690B}"/>
              </a:ext>
            </a:extLst>
          </p:cNvPr>
          <p:cNvSpPr txBox="1"/>
          <p:nvPr userDrawn="1"/>
        </p:nvSpPr>
        <p:spPr>
          <a:xfrm>
            <a:off x="640080" y="1874520"/>
            <a:ext cx="7772400" cy="553998"/>
          </a:xfrm>
          <a:prstGeom prst="rect">
            <a:avLst/>
          </a:prstGeom>
          <a:noFill/>
        </p:spPr>
        <p:txBody>
          <a:bodyPr wrap="square" lIns="0" tIns="0" rIns="0" bIns="0" rtlCol="0" anchor="b" anchorCtr="0">
            <a:spAutoFit/>
          </a:bodyPr>
          <a:lstStyle/>
          <a:p>
            <a:r>
              <a:rPr lang="en-US" sz="3600" b="1" i="0" baseline="0" dirty="0">
                <a:solidFill>
                  <a:schemeClr val="bg1"/>
                </a:solidFill>
                <a:latin typeface="Helvetica" pitchFamily="2" charset="0"/>
              </a:rPr>
              <a:t>Section Divider</a:t>
            </a:r>
          </a:p>
        </p:txBody>
      </p:sp>
      <p:sp>
        <p:nvSpPr>
          <p:cNvPr id="5" name="Text Placeholder 3">
            <a:extLst>
              <a:ext uri="{FF2B5EF4-FFF2-40B4-BE49-F238E27FC236}">
                <a16:creationId xmlns:a16="http://schemas.microsoft.com/office/drawing/2014/main" id="{461EF51F-6AE7-6944-9BE5-D164F3B6239A}"/>
              </a:ext>
            </a:extLst>
          </p:cNvPr>
          <p:cNvSpPr>
            <a:spLocks noGrp="1"/>
          </p:cNvSpPr>
          <p:nvPr>
            <p:ph type="body" sz="quarter" idx="20" hasCustomPrompt="1"/>
          </p:nvPr>
        </p:nvSpPr>
        <p:spPr>
          <a:xfrm>
            <a:off x="640079" y="2651760"/>
            <a:ext cx="7772400" cy="222818"/>
          </a:xfrm>
          <a:prstGeom prst="rect">
            <a:avLst/>
          </a:prstGeom>
        </p:spPr>
        <p:txBody>
          <a:bodyPr lIns="0" tIns="0" rIns="0" bIns="0">
            <a:spAutoFit/>
          </a:bodyPr>
          <a:lstStyle>
            <a:lvl1pPr marL="0" indent="0">
              <a:buFontTx/>
              <a:buNone/>
              <a:defRPr sz="1600" b="1" i="0" cap="all" baseline="0">
                <a:solidFill>
                  <a:schemeClr val="bg1"/>
                </a:solidFill>
                <a:latin typeface="Helvetica" pitchFamily="2" charset="0"/>
              </a:defRPr>
            </a:lvl1pPr>
            <a:lvl2pPr>
              <a:buFontTx/>
              <a:buNone/>
              <a:defRPr b="1"/>
            </a:lvl2pPr>
            <a:lvl3pPr marL="685800" indent="0">
              <a:buFontTx/>
              <a:buNone/>
              <a:defRPr b="1"/>
            </a:lvl3pPr>
            <a:lvl4pPr marL="1028700" indent="0">
              <a:buFontTx/>
              <a:buNone/>
              <a:defRPr b="1"/>
            </a:lvl4pPr>
            <a:lvl5pPr marL="1371600" indent="0">
              <a:buFontTx/>
              <a:buNone/>
              <a:defRPr b="1"/>
            </a:lvl5pPr>
          </a:lstStyle>
          <a:p>
            <a:pPr lvl="0"/>
            <a:r>
              <a:rPr lang="en-US" dirty="0"/>
              <a:t>ADDITIONAL TEXT GOES HERE </a:t>
            </a:r>
          </a:p>
        </p:txBody>
      </p:sp>
      <p:sp>
        <p:nvSpPr>
          <p:cNvPr id="6" name="Date Placeholder 5">
            <a:extLst>
              <a:ext uri="{FF2B5EF4-FFF2-40B4-BE49-F238E27FC236}">
                <a16:creationId xmlns:a16="http://schemas.microsoft.com/office/drawing/2014/main" id="{72BD122B-0374-B849-861D-9F5D851E2E07}"/>
              </a:ext>
            </a:extLst>
          </p:cNvPr>
          <p:cNvSpPr>
            <a:spLocks noGrp="1"/>
          </p:cNvSpPr>
          <p:nvPr>
            <p:ph type="dt" sz="half" idx="21"/>
          </p:nvPr>
        </p:nvSpPr>
        <p:spPr>
          <a:xfrm>
            <a:off x="4297680" y="4754880"/>
            <a:ext cx="2117634" cy="381643"/>
          </a:xfrm>
          <a:prstGeom prst="rect">
            <a:avLst/>
          </a:prstGeom>
        </p:spPr>
        <p:txBody>
          <a:bodyPr/>
          <a:lstStyle/>
          <a:p>
            <a:fld id="{922CE373-5D4D-0A48-8A4C-7D6A6D8707A3}" type="datetime4">
              <a:rPr lang="en-US" smtClean="0"/>
              <a:t>September 1, 2022</a:t>
            </a:fld>
            <a:endParaRPr lang="en-US" dirty="0"/>
          </a:p>
        </p:txBody>
      </p:sp>
      <p:sp>
        <p:nvSpPr>
          <p:cNvPr id="7" name="Slide Number Placeholder 6">
            <a:extLst>
              <a:ext uri="{FF2B5EF4-FFF2-40B4-BE49-F238E27FC236}">
                <a16:creationId xmlns:a16="http://schemas.microsoft.com/office/drawing/2014/main" id="{DDC6E991-AFE5-8A47-BE30-B779E069309C}"/>
              </a:ext>
            </a:extLst>
          </p:cNvPr>
          <p:cNvSpPr>
            <a:spLocks noGrp="1"/>
          </p:cNvSpPr>
          <p:nvPr>
            <p:ph type="sldNum" sz="quarter" idx="22"/>
          </p:nvPr>
        </p:nvSpPr>
        <p:spPr>
          <a:xfrm>
            <a:off x="8421624" y="4754880"/>
            <a:ext cx="457200" cy="381643"/>
          </a:xfrm>
          <a:prstGeom prst="rect">
            <a:avLst/>
          </a:prstGeom>
        </p:spPr>
        <p:txBody>
          <a:bodyPr/>
          <a:lstStyle/>
          <a:p>
            <a:fld id="{BD59DAAA-0634-FC41-A826-8BC222AF9A3E}" type="slidenum">
              <a:rPr lang="en-US" smtClean="0"/>
              <a:pPr/>
              <a:t>‹#›</a:t>
            </a:fld>
            <a:endParaRPr lang="en-US" dirty="0"/>
          </a:p>
        </p:txBody>
      </p:sp>
    </p:spTree>
    <p:extLst>
      <p:ext uri="{BB962C8B-B14F-4D97-AF65-F5344CB8AC3E}">
        <p14:creationId xmlns:p14="http://schemas.microsoft.com/office/powerpoint/2010/main" val="6098214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tement w/dark backgroun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B10969-6186-0542-9A5B-DF719901B397}"/>
              </a:ext>
            </a:extLst>
          </p:cNvPr>
          <p:cNvSpPr>
            <a:spLocks noGrp="1"/>
          </p:cNvSpPr>
          <p:nvPr>
            <p:ph type="dt" sz="half" idx="21"/>
          </p:nvPr>
        </p:nvSpPr>
        <p:spPr>
          <a:xfrm>
            <a:off x="4297680" y="4754880"/>
            <a:ext cx="2117634" cy="381643"/>
          </a:xfrm>
          <a:prstGeom prst="rect">
            <a:avLst/>
          </a:prstGeom>
        </p:spPr>
        <p:txBody>
          <a:bodyPr/>
          <a:lstStyle/>
          <a:p>
            <a:fld id="{4005FD34-7D5E-6A4C-B563-FA008C4FF639}" type="datetime4">
              <a:rPr lang="en-US" smtClean="0"/>
              <a:t>September 1, 2022</a:t>
            </a:fld>
            <a:endParaRPr lang="en-US" dirty="0"/>
          </a:p>
        </p:txBody>
      </p:sp>
      <p:sp>
        <p:nvSpPr>
          <p:cNvPr id="3" name="Slide Number Placeholder 2">
            <a:extLst>
              <a:ext uri="{FF2B5EF4-FFF2-40B4-BE49-F238E27FC236}">
                <a16:creationId xmlns:a16="http://schemas.microsoft.com/office/drawing/2014/main" id="{955D5063-146A-044A-80F5-2156075E54D7}"/>
              </a:ext>
            </a:extLst>
          </p:cNvPr>
          <p:cNvSpPr>
            <a:spLocks noGrp="1"/>
          </p:cNvSpPr>
          <p:nvPr>
            <p:ph type="sldNum" sz="quarter" idx="22"/>
          </p:nvPr>
        </p:nvSpPr>
        <p:spPr>
          <a:xfrm>
            <a:off x="8421624" y="4754880"/>
            <a:ext cx="457200" cy="381643"/>
          </a:xfrm>
          <a:prstGeom prst="rect">
            <a:avLst/>
          </a:prstGeom>
        </p:spPr>
        <p:txBody>
          <a:bodyPr/>
          <a:lstStyle/>
          <a:p>
            <a:fld id="{BD59DAAA-0634-FC41-A826-8BC222AF9A3E}" type="slidenum">
              <a:rPr lang="en-US" smtClean="0"/>
              <a:pPr/>
              <a:t>‹#›</a:t>
            </a:fld>
            <a:endParaRPr lang="en-US" dirty="0"/>
          </a:p>
        </p:txBody>
      </p:sp>
      <p:sp>
        <p:nvSpPr>
          <p:cNvPr id="6" name="Text Placeholder 5">
            <a:extLst>
              <a:ext uri="{FF2B5EF4-FFF2-40B4-BE49-F238E27FC236}">
                <a16:creationId xmlns:a16="http://schemas.microsoft.com/office/drawing/2014/main" id="{3A64EE3B-0EE4-F14E-B999-7AA86E1012D2}"/>
              </a:ext>
            </a:extLst>
          </p:cNvPr>
          <p:cNvSpPr>
            <a:spLocks noGrp="1"/>
          </p:cNvSpPr>
          <p:nvPr>
            <p:ph type="body" sz="quarter" idx="23" hasCustomPrompt="1"/>
          </p:nvPr>
        </p:nvSpPr>
        <p:spPr>
          <a:xfrm>
            <a:off x="1371600" y="1408176"/>
            <a:ext cx="6400800" cy="1665071"/>
          </a:xfrm>
          <a:prstGeom prst="rect">
            <a:avLst/>
          </a:prstGeom>
        </p:spPr>
        <p:txBody>
          <a:bodyPr lIns="0" tIns="0" rIns="0" bIns="0" anchor="ctr" anchorCtr="0">
            <a:spAutoFit/>
          </a:bodyPr>
          <a:lstStyle>
            <a:lvl1pPr marL="0" indent="0" algn="ctr">
              <a:buNone/>
              <a:defRPr sz="4000"/>
            </a:lvl1pPr>
            <a:lvl2pPr marL="342900" indent="0" algn="ctr">
              <a:buNone/>
              <a:defRPr sz="4000"/>
            </a:lvl2pPr>
            <a:lvl3pPr marL="685800" indent="0" algn="ctr">
              <a:buNone/>
              <a:defRPr sz="4000"/>
            </a:lvl3pPr>
            <a:lvl4pPr marL="1028700" indent="0" algn="ctr">
              <a:buNone/>
              <a:defRPr sz="4000"/>
            </a:lvl4pPr>
            <a:lvl5pPr marL="1371600" indent="0" algn="ctr">
              <a:buNone/>
              <a:defRPr sz="4000"/>
            </a:lvl5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3378397108"/>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Header rule">
            <a:extLst>
              <a:ext uri="{FF2B5EF4-FFF2-40B4-BE49-F238E27FC236}">
                <a16:creationId xmlns:a16="http://schemas.microsoft.com/office/drawing/2014/main" id="{7A6017F5-68B7-D944-A014-D63BB33FFFAF}"/>
              </a:ext>
            </a:extLst>
          </p:cNvPr>
          <p:cNvSpPr/>
          <p:nvPr userDrawn="1"/>
        </p:nvSpPr>
        <p:spPr>
          <a:xfrm>
            <a:off x="640080" y="2468880"/>
            <a:ext cx="7772400" cy="36576"/>
          </a:xfrm>
          <a:prstGeom prst="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4" name="TextBox 3">
            <a:extLst>
              <a:ext uri="{FF2B5EF4-FFF2-40B4-BE49-F238E27FC236}">
                <a16:creationId xmlns:a16="http://schemas.microsoft.com/office/drawing/2014/main" id="{95D8306F-5F87-7847-B58F-BCA4CBD4690B}"/>
              </a:ext>
            </a:extLst>
          </p:cNvPr>
          <p:cNvSpPr txBox="1"/>
          <p:nvPr userDrawn="1"/>
        </p:nvSpPr>
        <p:spPr>
          <a:xfrm>
            <a:off x="640080" y="1874520"/>
            <a:ext cx="7772400" cy="553998"/>
          </a:xfrm>
          <a:prstGeom prst="rect">
            <a:avLst/>
          </a:prstGeom>
          <a:noFill/>
        </p:spPr>
        <p:txBody>
          <a:bodyPr wrap="square" lIns="0" tIns="0" rIns="0" bIns="0" rtlCol="0" anchor="b" anchorCtr="0">
            <a:spAutoFit/>
          </a:bodyPr>
          <a:lstStyle/>
          <a:p>
            <a:r>
              <a:rPr lang="en-US" sz="3600" b="1" i="0" baseline="0" dirty="0">
                <a:solidFill>
                  <a:schemeClr val="bg1"/>
                </a:solidFill>
                <a:latin typeface="Helvetica" pitchFamily="2" charset="0"/>
              </a:rPr>
              <a:t>Thank You</a:t>
            </a:r>
          </a:p>
        </p:txBody>
      </p:sp>
      <p:sp>
        <p:nvSpPr>
          <p:cNvPr id="2" name="Date Placeholder 1">
            <a:extLst>
              <a:ext uri="{FF2B5EF4-FFF2-40B4-BE49-F238E27FC236}">
                <a16:creationId xmlns:a16="http://schemas.microsoft.com/office/drawing/2014/main" id="{5B1B4906-5460-2F42-ABCF-26E33993A7F0}"/>
              </a:ext>
            </a:extLst>
          </p:cNvPr>
          <p:cNvSpPr>
            <a:spLocks noGrp="1"/>
          </p:cNvSpPr>
          <p:nvPr>
            <p:ph type="dt" sz="half" idx="10"/>
          </p:nvPr>
        </p:nvSpPr>
        <p:spPr>
          <a:xfrm>
            <a:off x="4297680" y="4754880"/>
            <a:ext cx="2117634" cy="381643"/>
          </a:xfrm>
          <a:prstGeom prst="rect">
            <a:avLst/>
          </a:prstGeom>
        </p:spPr>
        <p:txBody>
          <a:bodyPr/>
          <a:lstStyle/>
          <a:p>
            <a:fld id="{7C26199B-0742-C74E-AD37-ED8934177CB8}" type="datetime4">
              <a:rPr lang="en-US" smtClean="0"/>
              <a:t>September 1, 2022</a:t>
            </a:fld>
            <a:endParaRPr lang="en-US" dirty="0"/>
          </a:p>
        </p:txBody>
      </p:sp>
      <p:sp>
        <p:nvSpPr>
          <p:cNvPr id="5" name="Slide Number Placeholder 4">
            <a:extLst>
              <a:ext uri="{FF2B5EF4-FFF2-40B4-BE49-F238E27FC236}">
                <a16:creationId xmlns:a16="http://schemas.microsoft.com/office/drawing/2014/main" id="{E23D9880-B92E-0743-A2B3-53C6C562B25F}"/>
              </a:ext>
            </a:extLst>
          </p:cNvPr>
          <p:cNvSpPr>
            <a:spLocks noGrp="1"/>
          </p:cNvSpPr>
          <p:nvPr>
            <p:ph type="sldNum" sz="quarter" idx="11"/>
          </p:nvPr>
        </p:nvSpPr>
        <p:spPr>
          <a:xfrm>
            <a:off x="8421624" y="4754880"/>
            <a:ext cx="457200" cy="365760"/>
          </a:xfrm>
          <a:prstGeom prst="rect">
            <a:avLst/>
          </a:prstGeom>
        </p:spPr>
        <p:txBody>
          <a:bodyPr/>
          <a:lstStyle/>
          <a:p>
            <a:fld id="{BD59DAAA-0634-FC41-A826-8BC222AF9A3E}" type="slidenum">
              <a:rPr lang="en-US" smtClean="0"/>
              <a:pPr/>
              <a:t>‹#›</a:t>
            </a:fld>
            <a:endParaRPr lang="en-US" dirty="0"/>
          </a:p>
        </p:txBody>
      </p:sp>
    </p:spTree>
    <p:extLst>
      <p:ext uri="{BB962C8B-B14F-4D97-AF65-F5344CB8AC3E}">
        <p14:creationId xmlns:p14="http://schemas.microsoft.com/office/powerpoint/2010/main" val="215225969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vl1pPr>
          </a:lstStyle>
          <a:p>
            <a:r>
              <a:rPr lang="en-US" dirty="0" smtClean="0"/>
              <a:t>September 1, 2022</a:t>
            </a:r>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p:txBody>
          <a:bodyPr/>
          <a:lstStyle/>
          <a:p>
            <a:r>
              <a:rPr lang="en-US" dirty="0"/>
              <a:t>Header w/copy</a:t>
            </a:r>
          </a:p>
        </p:txBody>
      </p:sp>
    </p:spTree>
    <p:extLst>
      <p:ext uri="{BB962C8B-B14F-4D97-AF65-F5344CB8AC3E}">
        <p14:creationId xmlns:p14="http://schemas.microsoft.com/office/powerpoint/2010/main" val="2982164962"/>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1"/>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5BB146B1-0B88-5443-B37C-799D96157DB2}" type="datetime4">
              <a:rPr lang="en-US" smtClean="0"/>
              <a:t>September 1,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p>
            <a:r>
              <a:rPr lang="en-US" dirty="0"/>
              <a:t>Header w/copy and bullets</a:t>
            </a:r>
          </a:p>
        </p:txBody>
      </p:sp>
      <p:sp>
        <p:nvSpPr>
          <p:cNvPr id="5" name="Text Placeholder 4">
            <a:extLst>
              <a:ext uri="{FF2B5EF4-FFF2-40B4-BE49-F238E27FC236}">
                <a16:creationId xmlns:a16="http://schemas.microsoft.com/office/drawing/2014/main" id="{0FFD0577-5F1A-6D46-A761-EF474AB9FB11}"/>
              </a:ext>
            </a:extLst>
          </p:cNvPr>
          <p:cNvSpPr>
            <a:spLocks noGrp="1"/>
          </p:cNvSpPr>
          <p:nvPr>
            <p:ph type="body" sz="quarter" idx="20" hasCustomPrompt="1"/>
          </p:nvPr>
        </p:nvSpPr>
        <p:spPr>
          <a:xfrm>
            <a:off x="1097279" y="2560320"/>
            <a:ext cx="6858000" cy="388889"/>
          </a:xfrm>
        </p:spPr>
        <p:txBody>
          <a:bodyPr lIns="365760">
            <a:spAutoFit/>
          </a:bodyPr>
          <a:lstStyle>
            <a:lvl1pPr>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233925834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3383280" cy="215444"/>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One 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0208F493-AC88-434C-85C6-8D8B21A8305D}" type="datetime4">
              <a:rPr lang="en-US" smtClean="0"/>
              <a:t>September 1,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02920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029200" y="1463040"/>
            <a:ext cx="3383280" cy="219456"/>
          </a:xfrm>
          <a:prstGeom prst="rect">
            <a:avLst/>
          </a:prstGeom>
        </p:spPr>
        <p:txBody>
          <a:bodyPr/>
          <a:lstStyle>
            <a:lvl1pPr marL="0" indent="0">
              <a:lnSpc>
                <a:spcPct val="100000"/>
              </a:lnSpc>
              <a:buFontTx/>
              <a:buNone/>
              <a:defRPr b="1" i="0" cap="all" baseline="0">
                <a:latin typeface="Helvetica" pitchFamily="2"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p:txBody>
          <a:bodyPr/>
          <a:lstStyle/>
          <a:p>
            <a:r>
              <a:rPr lang="en-US" dirty="0"/>
              <a:t>Header w/two columns</a:t>
            </a:r>
          </a:p>
        </p:txBody>
      </p:sp>
    </p:spTree>
    <p:extLst>
      <p:ext uri="{BB962C8B-B14F-4D97-AF65-F5344CB8AC3E}">
        <p14:creationId xmlns:p14="http://schemas.microsoft.com/office/powerpoint/2010/main" val="316582681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vl1pPr>
          </a:lstStyle>
          <a:p>
            <a:r>
              <a:rPr lang="en-US" dirty="0"/>
              <a:t>June 2, 2022</a:t>
            </a:r>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p:txBody>
          <a:body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097280" y="1463040"/>
            <a:ext cx="6400800" cy="3108960"/>
          </a:xfrm>
          <a:prstGeom prst="rect">
            <a:avLst/>
          </a:prstGeom>
          <a:solidFill>
            <a:srgbClr val="DBE7F5"/>
          </a:solidFill>
        </p:spPr>
        <p:txBody>
          <a:bodyPr wrap="none" anchor="t" anchorCtr="1">
            <a:noAutofit/>
          </a:bodyPr>
          <a:lstStyle>
            <a:lvl1pPr marL="0" indent="0" algn="ctr">
              <a:buNone/>
              <a:defRPr>
                <a:solidFill>
                  <a:srgbClr val="898989"/>
                </a:solidFill>
              </a:defRPr>
            </a:lvl1pPr>
          </a:lstStyle>
          <a:p>
            <a:r>
              <a:rPr lang="en-US" dirty="0"/>
              <a:t>Click icon to add table</a:t>
            </a:r>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7739808" y="1463040"/>
            <a:ext cx="1139015" cy="1231106"/>
          </a:xfrm>
          <a:prstGeom prst="rect">
            <a:avLst/>
          </a:prstGeom>
        </p:spPr>
        <p:txBody>
          <a:bodyPr wrap="square" lIns="0">
            <a:spAutoFit/>
          </a:bodyPr>
          <a:lstStyle>
            <a:lvl1pPr marL="0" indent="0" algn="l">
              <a:lnSpc>
                <a:spcPct val="100000"/>
              </a:lnSpc>
              <a:buNone/>
              <a:defRPr sz="800" b="0">
                <a:solidFill>
                  <a:srgbClr val="FF00FF"/>
                </a:solidFill>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data using this custom table. If you’re not sure you’ll need this table, we recommend HIDING the slide temporarily instead of deleting it. If deleted, the custom table can be recovered from the master source file. </a:t>
            </a:r>
          </a:p>
        </p:txBody>
      </p:sp>
    </p:spTree>
    <p:extLst>
      <p:ext uri="{BB962C8B-B14F-4D97-AF65-F5344CB8AC3E}">
        <p14:creationId xmlns:p14="http://schemas.microsoft.com/office/powerpoint/2010/main" val="235864062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AF4F0894-4C05-9C4E-B600-D9ECD898A4E1}" type="datetime4">
              <a:rPr lang="en-US" smtClean="0"/>
              <a:t>September 1, 2022</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4572000" y="1828800"/>
            <a:ext cx="3840478" cy="1205209"/>
          </a:xfrm>
          <a:prstGeom prst="rect">
            <a:avLst/>
          </a:prstGeom>
        </p:spPr>
        <p:txBody>
          <a:bodyPr lIns="36576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4571999" y="1463040"/>
            <a:ext cx="3840479" cy="219456"/>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640080"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Helvetica Regular" pitchFamily="2" charset="0"/>
              </a:defRPr>
            </a:lvl1pPr>
          </a:lstStyle>
          <a:p>
            <a:r>
              <a:rPr lang="en-US" dirty="0"/>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left</a:t>
            </a:r>
          </a:p>
        </p:txBody>
      </p:sp>
    </p:spTree>
    <p:extLst>
      <p:ext uri="{BB962C8B-B14F-4D97-AF65-F5344CB8AC3E}">
        <p14:creationId xmlns:p14="http://schemas.microsoft.com/office/powerpoint/2010/main" val="3333401177"/>
      </p:ext>
    </p:extLst>
  </p:cSld>
  <p:clrMapOvr>
    <a:masterClrMapping/>
  </p:clrMapOvr>
  <p:timing>
    <p:tnLst>
      <p:par>
        <p:cTn id="1" dur="indefinite" restart="never" nodeType="tmRoot"/>
      </p:par>
    </p:tnLst>
  </p:timing>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image" Target="../media/image2.sv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1.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8.xml"/><Relationship Id="rId5" Type="http://schemas.openxmlformats.org/officeDocument/2006/relationships/image" Target="../media/image2.sv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578B"/>
            </a:gs>
            <a:gs pos="100000">
              <a:srgbClr val="2774AE"/>
            </a:gs>
          </a:gsLst>
          <a:lin ang="0" scaled="0"/>
        </a:gradFill>
        <a:effectLst/>
      </p:bgPr>
    </p:bg>
    <p:spTree>
      <p:nvGrpSpPr>
        <p:cNvPr id="1" name=""/>
        <p:cNvGrpSpPr/>
        <p:nvPr/>
      </p:nvGrpSpPr>
      <p:grpSpPr>
        <a:xfrm>
          <a:off x="0" y="0"/>
          <a:ext cx="0" cy="0"/>
          <a:chOff x="0" y="0"/>
          <a:chExt cx="0" cy="0"/>
        </a:xfrm>
      </p:grpSpPr>
      <p:sp>
        <p:nvSpPr>
          <p:cNvPr id="13" name="Text Placeholder-left">
            <a:extLst>
              <a:ext uri="{FF2B5EF4-FFF2-40B4-BE49-F238E27FC236}">
                <a16:creationId xmlns:a16="http://schemas.microsoft.com/office/drawing/2014/main" id="{71380050-84F1-D143-BCF2-F067E310EFE8}"/>
              </a:ext>
            </a:extLst>
          </p:cNvPr>
          <p:cNvSpPr txBox="1">
            <a:spLocks/>
          </p:cNvSpPr>
          <p:nvPr userDrawn="1"/>
        </p:nvSpPr>
        <p:spPr>
          <a:xfrm>
            <a:off x="365760" y="4764024"/>
            <a:ext cx="3566160" cy="369973"/>
          </a:xfrm>
          <a:prstGeom prst="rect">
            <a:avLst/>
          </a:prstGeom>
        </p:spPr>
        <p:txBody>
          <a:bodyPr wrap="square" lIns="0" tIns="0" rIns="0" bIns="256032">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b="0" i="0" dirty="0">
                <a:solidFill>
                  <a:schemeClr val="bg1"/>
                </a:solidFill>
                <a:latin typeface="Helvetica Regular" pitchFamily="2" charset="0"/>
              </a:rPr>
              <a:t>Monthly Research Unit Meeting</a:t>
            </a:r>
          </a:p>
        </p:txBody>
      </p:sp>
      <p:sp>
        <p:nvSpPr>
          <p:cNvPr id="14" name="Department name placeholder">
            <a:extLst>
              <a:ext uri="{FF2B5EF4-FFF2-40B4-BE49-F238E27FC236}">
                <a16:creationId xmlns:a16="http://schemas.microsoft.com/office/drawing/2014/main" id="{00604508-04C9-9E48-9D56-4DDA3BD4D375}"/>
              </a:ext>
            </a:extLst>
          </p:cNvPr>
          <p:cNvSpPr txBox="1"/>
          <p:nvPr userDrawn="1"/>
        </p:nvSpPr>
        <p:spPr>
          <a:xfrm>
            <a:off x="6581307" y="207926"/>
            <a:ext cx="2295993" cy="132344"/>
          </a:xfrm>
          <a:prstGeom prst="rect">
            <a:avLst/>
          </a:prstGeom>
          <a:noFill/>
        </p:spPr>
        <p:txBody>
          <a:bodyPr wrap="square" lIns="91440" tIns="4572" rIns="0" bIns="4572" rtlCol="0">
            <a:noAutofit/>
          </a:bodyPr>
          <a:lstStyle/>
          <a:p>
            <a:pPr algn="r"/>
            <a:r>
              <a:rPr lang="en-US" sz="800" dirty="0">
                <a:solidFill>
                  <a:srgbClr val="FFFFFF"/>
                </a:solidFill>
              </a:rPr>
              <a:t>Department of Family</a:t>
            </a:r>
            <a:r>
              <a:rPr lang="en-US" sz="800" baseline="0" dirty="0">
                <a:solidFill>
                  <a:srgbClr val="FFFFFF"/>
                </a:solidFill>
              </a:rPr>
              <a:t> Medicine</a:t>
            </a:r>
            <a:endParaRPr lang="en-US" sz="800" dirty="0">
              <a:solidFill>
                <a:srgbClr val="FFFFFF"/>
              </a:solidFill>
            </a:endParaRPr>
          </a:p>
        </p:txBody>
      </p:sp>
      <p:pic>
        <p:nvPicPr>
          <p:cNvPr id="16" name="Logo">
            <a:extLst>
              <a:ext uri="{FF2B5EF4-FFF2-40B4-BE49-F238E27FC236}">
                <a16:creationId xmlns:a16="http://schemas.microsoft.com/office/drawing/2014/main" id="{0FCED579-A029-5C4C-9E1F-AE7C4BC1CA7A}"/>
              </a:ext>
            </a:extLst>
          </p:cNvPr>
          <p:cNvPicPr>
            <a:picLocks noChangeAspect="1"/>
          </p:cNvPicPr>
          <p:nvPr userDrawn="1"/>
        </p:nvPicPr>
        <p:blipFill>
          <a:blip r:embed="rId6">
            <a:extLst>
              <a:ext uri="{96DAC541-7B7A-43D3-8B79-37D633B846F1}">
                <asvg:svgBlip xmlns="" xmlns:asvg="http://schemas.microsoft.com/office/drawing/2016/SVG/main" r:embed="rId8"/>
              </a:ext>
            </a:extLst>
          </a:blip>
          <a:stretch>
            <a:fillRect/>
          </a:stretch>
        </p:blipFill>
        <p:spPr>
          <a:xfrm>
            <a:off x="365760" y="175759"/>
            <a:ext cx="423229" cy="136525"/>
          </a:xfrm>
          <a:prstGeom prst="rect">
            <a:avLst/>
          </a:prstGeom>
        </p:spPr>
      </p:pic>
      <p:sp>
        <p:nvSpPr>
          <p:cNvPr id="2" name="Slide Number Placeholder 1">
            <a:extLst>
              <a:ext uri="{FF2B5EF4-FFF2-40B4-BE49-F238E27FC236}">
                <a16:creationId xmlns:a16="http://schemas.microsoft.com/office/drawing/2014/main" id="{5103E32E-3134-564E-BE62-8CC0C9926817}"/>
              </a:ext>
            </a:extLst>
          </p:cNvPr>
          <p:cNvSpPr>
            <a:spLocks noGrp="1"/>
          </p:cNvSpPr>
          <p:nvPr>
            <p:ph type="sldNum" sz="quarter" idx="4"/>
          </p:nvPr>
        </p:nvSpPr>
        <p:spPr>
          <a:xfrm>
            <a:off x="8420100" y="4754880"/>
            <a:ext cx="457200" cy="365760"/>
          </a:xfrm>
          <a:prstGeom prst="rect">
            <a:avLst/>
          </a:prstGeom>
        </p:spPr>
        <p:txBody>
          <a:bodyPr vert="horz" wrap="none" lIns="0" tIns="0" rIns="0" bIns="256032" rtlCol="0" anchor="t" anchorCtr="0">
            <a:noAutofit/>
          </a:bodyPr>
          <a:lstStyle>
            <a:lvl1pPr algn="r">
              <a:defRPr sz="800">
                <a:solidFill>
                  <a:schemeClr val="bg1"/>
                </a:solidFill>
              </a:defRPr>
            </a:lvl1pPr>
          </a:lstStyle>
          <a:p>
            <a:fld id="{8A4D65D6-0FE8-A44D-976B-79BD54D4007E}" type="slidenum">
              <a:rPr lang="en-US" smtClean="0"/>
              <a:pPr/>
              <a:t>‹#›</a:t>
            </a:fld>
            <a:endParaRPr lang="en-US"/>
          </a:p>
        </p:txBody>
      </p:sp>
      <p:sp>
        <p:nvSpPr>
          <p:cNvPr id="3" name="Date Placeholder 2">
            <a:extLst>
              <a:ext uri="{FF2B5EF4-FFF2-40B4-BE49-F238E27FC236}">
                <a16:creationId xmlns:a16="http://schemas.microsoft.com/office/drawing/2014/main" id="{C422141D-5EC8-CC45-B139-F8002F7FA5AC}"/>
              </a:ext>
            </a:extLst>
          </p:cNvPr>
          <p:cNvSpPr>
            <a:spLocks noGrp="1"/>
          </p:cNvSpPr>
          <p:nvPr>
            <p:ph type="dt" sz="half" idx="2"/>
          </p:nvPr>
        </p:nvSpPr>
        <p:spPr>
          <a:xfrm>
            <a:off x="4297680" y="4754880"/>
            <a:ext cx="2057400" cy="381643"/>
          </a:xfrm>
          <a:prstGeom prst="rect">
            <a:avLst/>
          </a:prstGeom>
        </p:spPr>
        <p:txBody>
          <a:bodyPr vert="horz" lIns="0" tIns="0" rIns="0" bIns="256032" rtlCol="0" anchor="t" anchorCtr="0">
            <a:spAutoFit/>
          </a:bodyPr>
          <a:lstStyle>
            <a:lvl1pPr algn="l">
              <a:defRPr sz="800">
                <a:solidFill>
                  <a:schemeClr val="bg1"/>
                </a:solidFill>
              </a:defRPr>
            </a:lvl1pPr>
          </a:lstStyle>
          <a:p>
            <a:r>
              <a:rPr lang="en-US" dirty="0"/>
              <a:t>June 2, 2022</a:t>
            </a:r>
          </a:p>
        </p:txBody>
      </p:sp>
      <p:sp>
        <p:nvSpPr>
          <p:cNvPr id="4" name="Title Placeholder 3">
            <a:extLst>
              <a:ext uri="{FF2B5EF4-FFF2-40B4-BE49-F238E27FC236}">
                <a16:creationId xmlns:a16="http://schemas.microsoft.com/office/drawing/2014/main" id="{B2B7E107-1541-7E40-A6FC-46A0AEFD495E}"/>
              </a:ext>
            </a:extLst>
          </p:cNvPr>
          <p:cNvSpPr>
            <a:spLocks noGrp="1"/>
          </p:cNvSpPr>
          <p:nvPr>
            <p:ph type="title"/>
          </p:nvPr>
        </p:nvSpPr>
        <p:spPr>
          <a:xfrm>
            <a:off x="640080" y="1874520"/>
            <a:ext cx="7780020" cy="557784"/>
          </a:xfrm>
          <a:prstGeom prst="rect">
            <a:avLst/>
          </a:prstGeom>
        </p:spPr>
        <p:txBody>
          <a:bodyPr vert="horz" wrap="square" lIns="0" tIns="0" rIns="0" bIns="0" rtlCol="0" anchor="b" anchorCtr="0">
            <a:spAutoFit/>
          </a:body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BCA93CE4-2BD0-C849-B5FE-F6137696E780}"/>
              </a:ext>
            </a:extLst>
          </p:cNvPr>
          <p:cNvSpPr>
            <a:spLocks noGrp="1"/>
          </p:cNvSpPr>
          <p:nvPr>
            <p:ph type="body" idx="1"/>
          </p:nvPr>
        </p:nvSpPr>
        <p:spPr>
          <a:xfrm>
            <a:off x="640080" y="2651760"/>
            <a:ext cx="7772400" cy="1268104"/>
          </a:xfrm>
          <a:prstGeom prst="rect">
            <a:avLst/>
          </a:prstGeom>
        </p:spPr>
        <p:txBody>
          <a:bodyPr vert="horz" lIns="91440" tIns="45720" rIns="9144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7590430"/>
      </p:ext>
    </p:extLst>
  </p:cSld>
  <p:clrMap bg1="lt1" tx1="dk1" bg2="lt2" tx2="dk2" accent1="accent1" accent2="accent2" accent3="accent3" accent4="accent4" accent5="accent5" accent6="accent6" hlink="hlink" folHlink="folHlink"/>
  <p:sldLayoutIdLst>
    <p:sldLayoutId id="2147483745" r:id="rId1"/>
    <p:sldLayoutId id="2147483744" r:id="rId2"/>
    <p:sldLayoutId id="2147483723" r:id="rId3"/>
    <p:sldLayoutId id="2147483743" r:id="rId4"/>
  </p:sldLayoutIdLst>
  <p:hf hdr="0" ftr="0"/>
  <p:txStyles>
    <p:titleStyle>
      <a:lvl1pPr algn="l" defTabSz="685800" rtl="0" eaLnBrk="1" latinLnBrk="0" hangingPunct="1">
        <a:lnSpc>
          <a:spcPct val="90000"/>
        </a:lnSpc>
        <a:spcBef>
          <a:spcPct val="0"/>
        </a:spcBef>
        <a:buNone/>
        <a:defRPr sz="3600" b="1" i="0" kern="1200">
          <a:solidFill>
            <a:schemeClr val="bg1"/>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chemeClr val="bg1"/>
          </a:solidFill>
          <a:latin typeface="Helvetica" pitchFamily="2" charset="0"/>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Helvetica" pitchFamily="2" charset="0"/>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Helvetica" pitchFamily="2" charset="0"/>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Helvetica" pitchFamily="2" charset="0"/>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Header rule">
            <a:extLst>
              <a:ext uri="{FF2B5EF4-FFF2-40B4-BE49-F238E27FC236}">
                <a16:creationId xmlns:a16="http://schemas.microsoft.com/office/drawing/2014/main" id="{98E6E0B5-9270-574F-A10E-09DA8982DB02}"/>
              </a:ext>
            </a:extLst>
          </p:cNvPr>
          <p:cNvSpPr/>
          <p:nvPr/>
        </p:nvSpPr>
        <p:spPr>
          <a:xfrm>
            <a:off x="640080" y="1103074"/>
            <a:ext cx="7772400" cy="36576"/>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Helvetica Regular" pitchFamily="2" charset="0"/>
            </a:endParaRPr>
          </a:p>
        </p:txBody>
      </p:sp>
      <p:sp>
        <p:nvSpPr>
          <p:cNvPr id="22" name="Title Placeholder">
            <a:extLst>
              <a:ext uri="{FF2B5EF4-FFF2-40B4-BE49-F238E27FC236}">
                <a16:creationId xmlns:a16="http://schemas.microsoft.com/office/drawing/2014/main" id="{7143B24C-1C3A-8E4C-BD32-A8A3EF401E90}"/>
              </a:ext>
            </a:extLst>
          </p:cNvPr>
          <p:cNvSpPr>
            <a:spLocks noGrp="1"/>
          </p:cNvSpPr>
          <p:nvPr>
            <p:ph type="title"/>
          </p:nvPr>
        </p:nvSpPr>
        <p:spPr>
          <a:xfrm>
            <a:off x="640079" y="640080"/>
            <a:ext cx="7772400" cy="393192"/>
          </a:xfrm>
          <a:prstGeom prst="rect">
            <a:avLst/>
          </a:prstGeom>
        </p:spPr>
        <p:txBody>
          <a:bodyPr vert="horz" wrap="square" lIns="0" tIns="0" rIns="0" bIns="0" rtlCol="0" anchor="b" anchorCtr="0">
            <a:spAutoFit/>
          </a:bodyPr>
          <a:lstStyle/>
          <a:p>
            <a:r>
              <a:rPr lang="en-US" dirty="0"/>
              <a:t>Click to edit Master title</a:t>
            </a:r>
          </a:p>
        </p:txBody>
      </p:sp>
      <p:sp>
        <p:nvSpPr>
          <p:cNvPr id="26" name="Date Placeholder">
            <a:extLst>
              <a:ext uri="{FF2B5EF4-FFF2-40B4-BE49-F238E27FC236}">
                <a16:creationId xmlns:a16="http://schemas.microsoft.com/office/drawing/2014/main" id="{8221B8DE-CEF2-934A-AC4E-99A13E490B7A}"/>
              </a:ext>
            </a:extLst>
          </p:cNvPr>
          <p:cNvSpPr>
            <a:spLocks noGrp="1"/>
          </p:cNvSpPr>
          <p:nvPr>
            <p:ph type="dt" sz="half" idx="2"/>
          </p:nvPr>
        </p:nvSpPr>
        <p:spPr>
          <a:xfrm>
            <a:off x="4297680" y="4754880"/>
            <a:ext cx="2057400" cy="381643"/>
          </a:xfrm>
          <a:prstGeom prst="rect">
            <a:avLst/>
          </a:prstGeom>
        </p:spPr>
        <p:txBody>
          <a:bodyPr vert="horz" wrap="square" lIns="0" tIns="0" rIns="0" bIns="256032" rtlCol="0" anchor="t" anchorCtr="0">
            <a:spAutoFit/>
          </a:bodyPr>
          <a:lstStyle>
            <a:lvl1pPr algn="l">
              <a:lnSpc>
                <a:spcPct val="100000"/>
              </a:lnSpc>
              <a:defRPr sz="800" b="0" i="0">
                <a:solidFill>
                  <a:srgbClr val="898989"/>
                </a:solidFill>
                <a:latin typeface="Helvetica Regular" pitchFamily="2" charset="0"/>
              </a:defRPr>
            </a:lvl1pPr>
          </a:lstStyle>
          <a:p>
            <a:r>
              <a:rPr lang="en-US" dirty="0" smtClean="0"/>
              <a:t>September 1, 2022</a:t>
            </a:r>
            <a:endParaRPr lang="en-US" dirty="0"/>
          </a:p>
        </p:txBody>
      </p:sp>
      <p:sp>
        <p:nvSpPr>
          <p:cNvPr id="27" name="Slide Number Placeholder">
            <a:extLst>
              <a:ext uri="{FF2B5EF4-FFF2-40B4-BE49-F238E27FC236}">
                <a16:creationId xmlns:a16="http://schemas.microsoft.com/office/drawing/2014/main" id="{BB99265C-2058-D148-A5A5-70540F68B968}"/>
              </a:ext>
            </a:extLst>
          </p:cNvPr>
          <p:cNvSpPr>
            <a:spLocks noGrp="1"/>
          </p:cNvSpPr>
          <p:nvPr>
            <p:ph type="sldNum" sz="quarter" idx="4"/>
          </p:nvPr>
        </p:nvSpPr>
        <p:spPr>
          <a:xfrm>
            <a:off x="8421624" y="4754880"/>
            <a:ext cx="457200" cy="365760"/>
          </a:xfrm>
          <a:prstGeom prst="rect">
            <a:avLst/>
          </a:prstGeom>
        </p:spPr>
        <p:txBody>
          <a:bodyPr vert="horz" wrap="square" lIns="0" tIns="0" rIns="0" bIns="256032" rtlCol="0" anchor="t" anchorCtr="0">
            <a:noAutofit/>
          </a:bodyPr>
          <a:lstStyle>
            <a:lvl1pPr algn="r">
              <a:lnSpc>
                <a:spcPct val="100000"/>
              </a:lnSpc>
              <a:defRPr sz="800" b="0" i="0">
                <a:solidFill>
                  <a:srgbClr val="898989"/>
                </a:solidFill>
                <a:latin typeface="Helvetica Regular" pitchFamily="2" charset="0"/>
              </a:defRPr>
            </a:lvl1pPr>
          </a:lstStyle>
          <a:p>
            <a:fld id="{B6238B5B-F19C-E947-A0BC-87BD7983F871}" type="slidenum">
              <a:rPr lang="en-US" smtClean="0"/>
              <a:pPr/>
              <a:t>‹#›</a:t>
            </a:fld>
            <a:endParaRPr lang="en-US" dirty="0"/>
          </a:p>
        </p:txBody>
      </p:sp>
      <p:sp>
        <p:nvSpPr>
          <p:cNvPr id="2" name="Rectangle 1">
            <a:extLst>
              <a:ext uri="{FF2B5EF4-FFF2-40B4-BE49-F238E27FC236}">
                <a16:creationId xmlns:a16="http://schemas.microsoft.com/office/drawing/2014/main" id="{3F4D58D5-A817-8C46-AB00-9E4F26EA159C}"/>
              </a:ext>
            </a:extLst>
          </p:cNvPr>
          <p:cNvSpPr/>
          <p:nvPr userDrawn="1"/>
        </p:nvSpPr>
        <p:spPr>
          <a:xfrm>
            <a:off x="0" y="0"/>
            <a:ext cx="9144000" cy="457200"/>
          </a:xfrm>
          <a:prstGeom prst="rect">
            <a:avLst/>
          </a:prstGeom>
          <a:gradFill>
            <a:gsLst>
              <a:gs pos="0">
                <a:srgbClr val="00578B"/>
              </a:gs>
              <a:gs pos="100000">
                <a:srgbClr val="2774A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epartment name placeholder">
            <a:extLst>
              <a:ext uri="{FF2B5EF4-FFF2-40B4-BE49-F238E27FC236}">
                <a16:creationId xmlns:a16="http://schemas.microsoft.com/office/drawing/2014/main" id="{41828359-8F80-E846-BC68-9046475E0D05}"/>
              </a:ext>
            </a:extLst>
          </p:cNvPr>
          <p:cNvSpPr txBox="1"/>
          <p:nvPr userDrawn="1"/>
        </p:nvSpPr>
        <p:spPr>
          <a:xfrm>
            <a:off x="6583680" y="210312"/>
            <a:ext cx="2295144" cy="132344"/>
          </a:xfrm>
          <a:prstGeom prst="rect">
            <a:avLst/>
          </a:prstGeom>
          <a:noFill/>
        </p:spPr>
        <p:txBody>
          <a:bodyPr wrap="square" lIns="91440" tIns="4572" rIns="0" bIns="4572" rtlCol="0">
            <a:noAutofit/>
          </a:bodyPr>
          <a:lstStyle/>
          <a:p>
            <a:pPr algn="r"/>
            <a:r>
              <a:rPr lang="en-US" sz="800" dirty="0">
                <a:solidFill>
                  <a:srgbClr val="FFFFFF"/>
                </a:solidFill>
              </a:rPr>
              <a:t>Department of Family Medicine</a:t>
            </a:r>
          </a:p>
        </p:txBody>
      </p:sp>
      <p:pic>
        <p:nvPicPr>
          <p:cNvPr id="12" name="Logo">
            <a:extLst>
              <a:ext uri="{FF2B5EF4-FFF2-40B4-BE49-F238E27FC236}">
                <a16:creationId xmlns:a16="http://schemas.microsoft.com/office/drawing/2014/main" id="{6E1D559F-4EF1-6E45-B5D7-15C84F808AAA}"/>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a:off x="365760" y="175759"/>
            <a:ext cx="423229" cy="136525"/>
          </a:xfrm>
          <a:prstGeom prst="rect">
            <a:avLst/>
          </a:prstGeom>
        </p:spPr>
      </p:pic>
      <p:sp>
        <p:nvSpPr>
          <p:cNvPr id="16" name="Text Placeholder-left">
            <a:extLst>
              <a:ext uri="{FF2B5EF4-FFF2-40B4-BE49-F238E27FC236}">
                <a16:creationId xmlns:a16="http://schemas.microsoft.com/office/drawing/2014/main" id="{7AC9189D-0EEA-1842-9A84-2D9C40375164}"/>
              </a:ext>
            </a:extLst>
          </p:cNvPr>
          <p:cNvSpPr txBox="1">
            <a:spLocks/>
          </p:cNvSpPr>
          <p:nvPr userDrawn="1"/>
        </p:nvSpPr>
        <p:spPr>
          <a:xfrm>
            <a:off x="365760" y="4762024"/>
            <a:ext cx="3566160" cy="369973"/>
          </a:xfrm>
          <a:prstGeom prst="rect">
            <a:avLst/>
          </a:prstGeom>
        </p:spPr>
        <p:txBody>
          <a:bodyPr wrap="square" lIns="0" tIns="0" rIns="0" bIns="256032">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b="0" i="0" dirty="0">
                <a:solidFill>
                  <a:srgbClr val="898989"/>
                </a:solidFill>
                <a:latin typeface="Helvetica Regular" pitchFamily="2" charset="0"/>
              </a:rPr>
              <a:t>Monthly Research</a:t>
            </a:r>
            <a:r>
              <a:rPr lang="en-US" b="0" i="0" baseline="0" dirty="0">
                <a:solidFill>
                  <a:srgbClr val="898989"/>
                </a:solidFill>
                <a:latin typeface="Helvetica Regular" pitchFamily="2" charset="0"/>
              </a:rPr>
              <a:t> Unit Meeting</a:t>
            </a:r>
            <a:endParaRPr lang="en-US" b="0" i="0" dirty="0">
              <a:solidFill>
                <a:srgbClr val="898989"/>
              </a:solidFill>
              <a:latin typeface="Helvetica Regular" pitchFamily="2" charset="0"/>
            </a:endParaRPr>
          </a:p>
        </p:txBody>
      </p:sp>
      <p:sp>
        <p:nvSpPr>
          <p:cNvPr id="4" name="Text Placeholder 3">
            <a:extLst>
              <a:ext uri="{FF2B5EF4-FFF2-40B4-BE49-F238E27FC236}">
                <a16:creationId xmlns:a16="http://schemas.microsoft.com/office/drawing/2014/main" id="{C5A38CAE-CC53-A346-9993-73CC87395D49}"/>
              </a:ext>
            </a:extLst>
          </p:cNvPr>
          <p:cNvSpPr>
            <a:spLocks noGrp="1"/>
          </p:cNvSpPr>
          <p:nvPr>
            <p:ph type="body" idx="1"/>
          </p:nvPr>
        </p:nvSpPr>
        <p:spPr>
          <a:xfrm>
            <a:off x="1097280" y="1463040"/>
            <a:ext cx="7315200" cy="1175771"/>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599185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41" r:id="rId10"/>
    <p:sldLayoutId id="2147483738" r:id="rId11"/>
    <p:sldLayoutId id="2147483749" r:id="rId12"/>
    <p:sldLayoutId id="2147483750" r:id="rId13"/>
  </p:sldLayoutIdLst>
  <p:timing>
    <p:tnLst>
      <p:par>
        <p:cTn id="1" dur="indefinite" restart="never" nodeType="tmRoot"/>
      </p:par>
    </p:tnLst>
  </p:timing>
  <p:hf hdr="0" ftr="0"/>
  <p:txStyles>
    <p:title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Helvetica" pitchFamily="2" charset="0"/>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rgbClr val="58595B"/>
          </a:solidFill>
          <a:latin typeface="Helvetica Regular" pitchFamily="2" charset="0"/>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rgbClr val="58595B"/>
          </a:solidFill>
          <a:latin typeface="Helvetica" pitchFamily="2" charset="0"/>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image">
            <a:extLst>
              <a:ext uri="{FF2B5EF4-FFF2-40B4-BE49-F238E27FC236}">
                <a16:creationId xmlns:a16="http://schemas.microsoft.com/office/drawing/2014/main" id="{3F4D58D5-A817-8C46-AB00-9E4F26EA159C}"/>
              </a:ext>
            </a:extLst>
          </p:cNvPr>
          <p:cNvSpPr/>
          <p:nvPr userDrawn="1"/>
        </p:nvSpPr>
        <p:spPr>
          <a:xfrm>
            <a:off x="0" y="0"/>
            <a:ext cx="9144000"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4" name="gradient">
            <a:extLst>
              <a:ext uri="{FF2B5EF4-FFF2-40B4-BE49-F238E27FC236}">
                <a16:creationId xmlns:a16="http://schemas.microsoft.com/office/drawing/2014/main" id="{7C5494A1-EAF6-FE40-8442-13FDACD4A804}"/>
              </a:ext>
            </a:extLst>
          </p:cNvPr>
          <p:cNvSpPr/>
          <p:nvPr userDrawn="1"/>
        </p:nvSpPr>
        <p:spPr>
          <a:xfrm>
            <a:off x="0" y="0"/>
            <a:ext cx="9144000" cy="5148072"/>
          </a:xfrm>
          <a:prstGeom prst="rect">
            <a:avLst/>
          </a:prstGeom>
          <a:solidFill>
            <a:srgbClr val="00578B">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Text Placeholder-left">
            <a:extLst>
              <a:ext uri="{FF2B5EF4-FFF2-40B4-BE49-F238E27FC236}">
                <a16:creationId xmlns:a16="http://schemas.microsoft.com/office/drawing/2014/main" id="{7AC9189D-0EEA-1842-9A84-2D9C40375164}"/>
              </a:ext>
            </a:extLst>
          </p:cNvPr>
          <p:cNvSpPr txBox="1">
            <a:spLocks/>
          </p:cNvSpPr>
          <p:nvPr userDrawn="1"/>
        </p:nvSpPr>
        <p:spPr>
          <a:xfrm>
            <a:off x="365760" y="4764024"/>
            <a:ext cx="3566160" cy="369973"/>
          </a:xfrm>
          <a:prstGeom prst="rect">
            <a:avLst/>
          </a:prstGeom>
        </p:spPr>
        <p:txBody>
          <a:bodyPr wrap="square" lIns="0" tIns="0" rIns="0" bIns="256032">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b="0" i="0" dirty="0">
                <a:solidFill>
                  <a:schemeClr val="bg1"/>
                </a:solidFill>
                <a:latin typeface="Helvetica Regular" pitchFamily="2" charset="0"/>
              </a:rPr>
              <a:t>Monthly Research Unit Meeting</a:t>
            </a:r>
          </a:p>
        </p:txBody>
      </p:sp>
      <p:sp>
        <p:nvSpPr>
          <p:cNvPr id="15" name="Department name placeholder">
            <a:extLst>
              <a:ext uri="{FF2B5EF4-FFF2-40B4-BE49-F238E27FC236}">
                <a16:creationId xmlns:a16="http://schemas.microsoft.com/office/drawing/2014/main" id="{1F7F76C6-7E2A-5149-B69D-8B0273641DA8}"/>
              </a:ext>
            </a:extLst>
          </p:cNvPr>
          <p:cNvSpPr txBox="1"/>
          <p:nvPr userDrawn="1"/>
        </p:nvSpPr>
        <p:spPr>
          <a:xfrm>
            <a:off x="6583680" y="207926"/>
            <a:ext cx="2295144" cy="132344"/>
          </a:xfrm>
          <a:prstGeom prst="rect">
            <a:avLst/>
          </a:prstGeom>
          <a:noFill/>
        </p:spPr>
        <p:txBody>
          <a:bodyPr wrap="square" lIns="91440" tIns="4572" rIns="0" bIns="4572" rtlCol="0">
            <a:spAutoFit/>
          </a:bodyPr>
          <a:lstStyle/>
          <a:p>
            <a:pPr algn="r"/>
            <a:r>
              <a:rPr lang="en-US" sz="800" dirty="0">
                <a:solidFill>
                  <a:srgbClr val="FFFFFF"/>
                </a:solidFill>
              </a:rPr>
              <a:t>Department of Family Medicine</a:t>
            </a:r>
          </a:p>
        </p:txBody>
      </p:sp>
      <p:pic>
        <p:nvPicPr>
          <p:cNvPr id="18" name="Logo">
            <a:extLst>
              <a:ext uri="{FF2B5EF4-FFF2-40B4-BE49-F238E27FC236}">
                <a16:creationId xmlns:a16="http://schemas.microsoft.com/office/drawing/2014/main" id="{A818A722-854C-4B41-BBFB-C5D9429A16F1}"/>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365760" y="175759"/>
            <a:ext cx="423229" cy="136525"/>
          </a:xfrm>
          <a:prstGeom prst="rect">
            <a:avLst/>
          </a:prstGeom>
        </p:spPr>
      </p:pic>
      <p:sp>
        <p:nvSpPr>
          <p:cNvPr id="3" name="Slide Number Placeholder 2">
            <a:extLst>
              <a:ext uri="{FF2B5EF4-FFF2-40B4-BE49-F238E27FC236}">
                <a16:creationId xmlns:a16="http://schemas.microsoft.com/office/drawing/2014/main" id="{980CCF0D-E503-6141-BE87-62E762B23910}"/>
              </a:ext>
            </a:extLst>
          </p:cNvPr>
          <p:cNvSpPr>
            <a:spLocks noGrp="1"/>
          </p:cNvSpPr>
          <p:nvPr>
            <p:ph type="sldNum" sz="quarter" idx="4"/>
          </p:nvPr>
        </p:nvSpPr>
        <p:spPr>
          <a:xfrm>
            <a:off x="8421624" y="4754880"/>
            <a:ext cx="457200" cy="365760"/>
          </a:xfrm>
          <a:prstGeom prst="rect">
            <a:avLst/>
          </a:prstGeom>
        </p:spPr>
        <p:txBody>
          <a:bodyPr vert="horz" wrap="none" lIns="0" tIns="0" rIns="0" bIns="256032" rtlCol="0" anchor="t" anchorCtr="0">
            <a:noAutofit/>
          </a:bodyPr>
          <a:lstStyle>
            <a:lvl1pPr algn="r">
              <a:defRPr sz="800">
                <a:solidFill>
                  <a:schemeClr val="bg1"/>
                </a:solidFill>
              </a:defRPr>
            </a:lvl1pPr>
          </a:lstStyle>
          <a:p>
            <a:fld id="{06775D5B-78AF-3A4A-8588-791173DFA68C}" type="slidenum">
              <a:rPr lang="en-US" smtClean="0"/>
              <a:pPr/>
              <a:t>‹#›</a:t>
            </a:fld>
            <a:endParaRPr lang="en-US"/>
          </a:p>
        </p:txBody>
      </p:sp>
      <p:sp>
        <p:nvSpPr>
          <p:cNvPr id="6" name="Date Placeholder 5">
            <a:extLst>
              <a:ext uri="{FF2B5EF4-FFF2-40B4-BE49-F238E27FC236}">
                <a16:creationId xmlns:a16="http://schemas.microsoft.com/office/drawing/2014/main" id="{EFF1F436-5B4B-5447-84BC-4469ACBA6CC9}"/>
              </a:ext>
            </a:extLst>
          </p:cNvPr>
          <p:cNvSpPr>
            <a:spLocks noGrp="1"/>
          </p:cNvSpPr>
          <p:nvPr>
            <p:ph type="dt" sz="half" idx="2"/>
          </p:nvPr>
        </p:nvSpPr>
        <p:spPr>
          <a:xfrm>
            <a:off x="4297680" y="4759093"/>
            <a:ext cx="2057400" cy="381643"/>
          </a:xfrm>
          <a:prstGeom prst="rect">
            <a:avLst/>
          </a:prstGeom>
        </p:spPr>
        <p:txBody>
          <a:bodyPr vert="horz" lIns="0" tIns="0" rIns="0" bIns="256032" rtlCol="0" anchor="t" anchorCtr="0">
            <a:spAutoFit/>
          </a:bodyPr>
          <a:lstStyle>
            <a:lvl1pPr algn="l">
              <a:defRPr sz="800">
                <a:solidFill>
                  <a:schemeClr val="bg1"/>
                </a:solidFill>
              </a:defRPr>
            </a:lvl1pPr>
          </a:lstStyle>
          <a:p>
            <a:r>
              <a:rPr lang="en-US" dirty="0"/>
              <a:t>June 2, 2022</a:t>
            </a:r>
          </a:p>
        </p:txBody>
      </p:sp>
    </p:spTree>
    <p:extLst>
      <p:ext uri="{BB962C8B-B14F-4D97-AF65-F5344CB8AC3E}">
        <p14:creationId xmlns:p14="http://schemas.microsoft.com/office/powerpoint/2010/main" val="3275588001"/>
      </p:ext>
    </p:extLst>
  </p:cSld>
  <p:clrMap bg1="lt1" tx1="dk1" bg2="lt2" tx2="dk2" accent1="accent1" accent2="accent2" accent3="accent3" accent4="accent4" accent5="accent5" accent6="accent6" hlink="hlink" folHlink="folHlink"/>
  <p:sldLayoutIdLst>
    <p:sldLayoutId id="2147483748" r:id="rId1"/>
  </p:sldLayoutIdLst>
  <p:hf hdr="0" ftr="0"/>
  <p:txStyles>
    <p:titleStyle>
      <a:lvl1pPr algn="ctr" defTabSz="685800" rtl="0" eaLnBrk="1" latinLnBrk="0" hangingPunct="1">
        <a:lnSpc>
          <a:spcPct val="90000"/>
        </a:lnSpc>
        <a:spcBef>
          <a:spcPct val="0"/>
        </a:spcBef>
        <a:buNone/>
        <a:defRPr sz="3600" b="0" i="0" kern="1200" baseline="0">
          <a:solidFill>
            <a:schemeClr val="bg1"/>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chemeClr val="bg1"/>
          </a:solidFill>
          <a:latin typeface="+mn-lt"/>
          <a:ea typeface="+mn-ea"/>
          <a:cs typeface="+mn-cs"/>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chemeClr val="bg1"/>
          </a:solidFill>
          <a:latin typeface="+mn-lt"/>
          <a:ea typeface="+mn-ea"/>
          <a:cs typeface="+mn-cs"/>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mn-lt"/>
          <a:ea typeface="+mn-ea"/>
          <a:cs typeface="+mn-cs"/>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chemeClr val="bg1"/>
          </a:solidFill>
          <a:latin typeface="+mn-lt"/>
          <a:ea typeface="+mn-ea"/>
          <a:cs typeface="+mn-cs"/>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0.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2" Type="http://schemas.openxmlformats.org/officeDocument/2006/relationships/hyperlink" Target="https://www.uclahealth.org/family-medicine/for-research-employees"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uclahealth.org/family-medicine/for-research-employees"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cid:image001.png@01D8BC55.7F552C40" TargetMode="External"/><Relationship Id="rId7" Type="http://schemas.openxmlformats.org/officeDocument/2006/relationships/hyperlink" Target="https://uclahs.az1.qualtrics.com/jfe/form/SV_89bwqkjD9bq2NH8" TargetMode="External"/><Relationship Id="rId2" Type="http://schemas.openxmlformats.org/officeDocument/2006/relationships/image" Target="../media/image7.png"/><Relationship Id="rId1" Type="http://schemas.openxmlformats.org/officeDocument/2006/relationships/slideLayout" Target="../slideLayouts/slideLayout10.xml"/><Relationship Id="rId6" Type="http://schemas.openxmlformats.org/officeDocument/2006/relationships/hyperlink" Target="https://uclahs.az1.qualtrics.com/jfe/form/SV_9MmNy0X0W7IblCR" TargetMode="External"/><Relationship Id="rId5" Type="http://schemas.openxmlformats.org/officeDocument/2006/relationships/hyperlink" Target="https://uclahs.az1.qualtrics.com/jfe/form/SV_blRvwGBz9sQTYXQ" TargetMode="External"/><Relationship Id="rId4" Type="http://schemas.openxmlformats.org/officeDocument/2006/relationships/hyperlink" Target="https://map.ucla.edu/?z=15&amp;cpnt=-118.442748,34.069525&amp;k=false&amp;id=106115"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whitehouse.gov/wp-content/uploads/2022/08/08-2022-OSTP-Public-Access-Memo.pdf"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B97A07E6-066A-414A-8916-AC2240ADCEE3}"/>
              </a:ext>
            </a:extLst>
          </p:cNvPr>
          <p:cNvSpPr>
            <a:spLocks noGrp="1"/>
          </p:cNvSpPr>
          <p:nvPr>
            <p:ph sz="quarter" idx="23"/>
          </p:nvPr>
        </p:nvSpPr>
        <p:spPr>
          <a:xfrm>
            <a:off x="640078" y="4481458"/>
            <a:ext cx="1055995" cy="166199"/>
          </a:xfrm>
        </p:spPr>
        <p:txBody>
          <a:bodyPr/>
          <a:lstStyle/>
          <a:p>
            <a:r>
              <a:rPr lang="en-US" dirty="0"/>
              <a:t>Laura Sheehan</a:t>
            </a:r>
          </a:p>
        </p:txBody>
      </p:sp>
      <p:sp>
        <p:nvSpPr>
          <p:cNvPr id="19" name="Content Placeholder 18">
            <a:extLst>
              <a:ext uri="{FF2B5EF4-FFF2-40B4-BE49-F238E27FC236}">
                <a16:creationId xmlns:a16="http://schemas.microsoft.com/office/drawing/2014/main" id="{DC4062D4-5986-9F41-AD24-134D18D87DC8}"/>
              </a:ext>
            </a:extLst>
          </p:cNvPr>
          <p:cNvSpPr>
            <a:spLocks noGrp="1"/>
          </p:cNvSpPr>
          <p:nvPr>
            <p:ph sz="quarter" idx="24"/>
          </p:nvPr>
        </p:nvSpPr>
        <p:spPr>
          <a:xfrm>
            <a:off x="640078" y="4664338"/>
            <a:ext cx="4266361" cy="166199"/>
          </a:xfrm>
        </p:spPr>
        <p:txBody>
          <a:bodyPr/>
          <a:lstStyle/>
          <a:p>
            <a:r>
              <a:rPr lang="en-US" dirty="0"/>
              <a:t>Manager of Research Administration, Dept. of Family Medicine</a:t>
            </a:r>
          </a:p>
        </p:txBody>
      </p:sp>
      <p:sp>
        <p:nvSpPr>
          <p:cNvPr id="46" name="Text Placeholder 45">
            <a:extLst>
              <a:ext uri="{FF2B5EF4-FFF2-40B4-BE49-F238E27FC236}">
                <a16:creationId xmlns:a16="http://schemas.microsoft.com/office/drawing/2014/main" id="{298DBC73-D254-7743-90B1-2EFD263248B8}"/>
              </a:ext>
            </a:extLst>
          </p:cNvPr>
          <p:cNvSpPr>
            <a:spLocks noGrp="1"/>
          </p:cNvSpPr>
          <p:nvPr>
            <p:ph type="body" sz="quarter" idx="32"/>
          </p:nvPr>
        </p:nvSpPr>
        <p:spPr>
          <a:xfrm>
            <a:off x="640080" y="1951524"/>
            <a:ext cx="7772400" cy="988989"/>
          </a:xfrm>
        </p:spPr>
        <p:txBody>
          <a:bodyPr/>
          <a:lstStyle/>
          <a:p>
            <a:pPr algn="ctr"/>
            <a:r>
              <a:rPr lang="en-US" sz="3200" dirty="0"/>
              <a:t>Family Medicine Research Unit </a:t>
            </a:r>
          </a:p>
          <a:p>
            <a:pPr algn="ctr"/>
            <a:r>
              <a:rPr lang="en-US" sz="3200" dirty="0"/>
              <a:t>Monthly Meeting </a:t>
            </a:r>
            <a:r>
              <a:rPr lang="en-US" sz="3200" dirty="0" smtClean="0"/>
              <a:t>- </a:t>
            </a:r>
            <a:r>
              <a:rPr lang="en-US" sz="3200" dirty="0" smtClean="0">
                <a:solidFill>
                  <a:schemeClr val="accent5"/>
                </a:solidFill>
              </a:rPr>
              <a:t>September </a:t>
            </a:r>
            <a:r>
              <a:rPr lang="en-US" sz="3200" dirty="0">
                <a:solidFill>
                  <a:schemeClr val="accent5"/>
                </a:solidFill>
              </a:rPr>
              <a:t>2022</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96" y="0"/>
            <a:ext cx="5486411" cy="981458"/>
          </a:xfrm>
          <a:prstGeom prst="rect">
            <a:avLst/>
          </a:prstGeom>
        </p:spPr>
      </p:pic>
    </p:spTree>
    <p:extLst>
      <p:ext uri="{BB962C8B-B14F-4D97-AF65-F5344CB8AC3E}">
        <p14:creationId xmlns:p14="http://schemas.microsoft.com/office/powerpoint/2010/main" val="400079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5073" y="742064"/>
            <a:ext cx="7308433" cy="387439"/>
          </a:xfrm>
        </p:spPr>
        <p:txBody>
          <a:bodyPr/>
          <a:lstStyle/>
          <a:p>
            <a:r>
              <a:rPr lang="en-US" sz="2797" dirty="0"/>
              <a:t>Monthly Meetings with Fund Manager</a:t>
            </a:r>
          </a:p>
        </p:txBody>
      </p:sp>
      <p:sp>
        <p:nvSpPr>
          <p:cNvPr id="3" name="Text Placeholder 2"/>
          <p:cNvSpPr>
            <a:spLocks noGrp="1"/>
          </p:cNvSpPr>
          <p:nvPr>
            <p:ph type="body" sz="quarter" idx="13"/>
          </p:nvPr>
        </p:nvSpPr>
        <p:spPr>
          <a:xfrm>
            <a:off x="181069" y="1236336"/>
            <a:ext cx="6572816" cy="3425040"/>
          </a:xfrm>
        </p:spPr>
        <p:txBody>
          <a:bodyPr vert="horz" wrap="square" lIns="0" tIns="0" rIns="0" bIns="0" rtlCol="0">
            <a:spAutoFit/>
          </a:bodyPr>
          <a:lstStyle/>
          <a:p>
            <a:pPr marL="0" lvl="1" indent="0">
              <a:spcAft>
                <a:spcPts val="599"/>
              </a:spcAft>
              <a:buNone/>
            </a:pPr>
            <a:r>
              <a:rPr lang="en-US" sz="1798" b="1" dirty="0" smtClean="0">
                <a:solidFill>
                  <a:schemeClr val="tx1"/>
                </a:solidFill>
              </a:rPr>
              <a:t>New Funds</a:t>
            </a:r>
          </a:p>
          <a:p>
            <a:pPr marL="559566" lvl="1" indent="-285493">
              <a:spcAft>
                <a:spcPts val="599"/>
              </a:spcAft>
              <a:buFont typeface="Courier New" panose="02070309020205020404" pitchFamily="49" charset="0"/>
              <a:buChar char="o"/>
            </a:pPr>
            <a:r>
              <a:rPr lang="en-US" sz="1600" dirty="0" smtClean="0">
                <a:solidFill>
                  <a:schemeClr val="tx1"/>
                </a:solidFill>
              </a:rPr>
              <a:t>Compare budget with snapshot</a:t>
            </a:r>
          </a:p>
          <a:p>
            <a:pPr marL="559566" lvl="1" indent="-285493">
              <a:spcAft>
                <a:spcPts val="599"/>
              </a:spcAft>
              <a:buFont typeface="Courier New" panose="02070309020205020404" pitchFamily="49" charset="0"/>
              <a:buChar char="o"/>
            </a:pPr>
            <a:r>
              <a:rPr lang="en-US" sz="1600" dirty="0" smtClean="0">
                <a:solidFill>
                  <a:schemeClr val="tx1"/>
                </a:solidFill>
              </a:rPr>
              <a:t>Discuss changes, timing of anticipated expenses</a:t>
            </a:r>
          </a:p>
          <a:p>
            <a:pPr marL="559566" lvl="1" indent="-285493">
              <a:spcAft>
                <a:spcPts val="599"/>
              </a:spcAft>
              <a:buFont typeface="Courier New" panose="02070309020205020404" pitchFamily="49" charset="0"/>
              <a:buChar char="o"/>
            </a:pPr>
            <a:r>
              <a:rPr lang="en-US" sz="1600" dirty="0" smtClean="0">
                <a:solidFill>
                  <a:schemeClr val="tx1"/>
                </a:solidFill>
              </a:rPr>
              <a:t>Approve/initiate transfers, subaward set-ups, etc.</a:t>
            </a:r>
          </a:p>
          <a:p>
            <a:pPr marL="0" lvl="1" indent="0">
              <a:spcAft>
                <a:spcPts val="599"/>
              </a:spcAft>
              <a:buNone/>
            </a:pPr>
            <a:r>
              <a:rPr lang="en-US" sz="1798" b="1" dirty="0" smtClean="0">
                <a:solidFill>
                  <a:schemeClr val="tx1"/>
                </a:solidFill>
              </a:rPr>
              <a:t>Existing Funds</a:t>
            </a:r>
          </a:p>
          <a:p>
            <a:pPr marL="559566" lvl="1" indent="-285493">
              <a:spcAft>
                <a:spcPts val="599"/>
              </a:spcAft>
              <a:buFont typeface="Courier New" panose="02070309020205020404" pitchFamily="49" charset="0"/>
              <a:buChar char="o"/>
            </a:pPr>
            <a:r>
              <a:rPr lang="en-US" sz="1600" dirty="0" smtClean="0">
                <a:solidFill>
                  <a:schemeClr val="tx1"/>
                </a:solidFill>
              </a:rPr>
              <a:t>Review </a:t>
            </a:r>
            <a:r>
              <a:rPr lang="en-US" sz="1600" dirty="0">
                <a:solidFill>
                  <a:schemeClr val="tx1"/>
                </a:solidFill>
              </a:rPr>
              <a:t>financial reports (aka FR’s, GL)</a:t>
            </a:r>
          </a:p>
          <a:p>
            <a:pPr marL="559566" lvl="1" indent="-285493">
              <a:spcAft>
                <a:spcPts val="599"/>
              </a:spcAft>
              <a:buFont typeface="Courier New" panose="02070309020205020404" pitchFamily="49" charset="0"/>
              <a:buChar char="o"/>
            </a:pPr>
            <a:r>
              <a:rPr lang="en-US" sz="1600" dirty="0"/>
              <a:t>Ensure that </a:t>
            </a:r>
            <a:r>
              <a:rPr lang="en-US" sz="1600" dirty="0" smtClean="0"/>
              <a:t>recorded </a:t>
            </a:r>
            <a:r>
              <a:rPr lang="en-US" sz="1600" dirty="0"/>
              <a:t>expenses are allowable, applicable, complete</a:t>
            </a:r>
          </a:p>
          <a:p>
            <a:pPr marL="559566" lvl="1" indent="-285493">
              <a:spcAft>
                <a:spcPts val="599"/>
              </a:spcAft>
              <a:buFont typeface="Courier New" panose="02070309020205020404" pitchFamily="49" charset="0"/>
              <a:buChar char="o"/>
            </a:pPr>
            <a:r>
              <a:rPr lang="en-US" sz="1600" dirty="0"/>
              <a:t>Determine if adjustments need to be made</a:t>
            </a:r>
          </a:p>
          <a:p>
            <a:pPr marL="559566" lvl="1" indent="-285493">
              <a:spcAft>
                <a:spcPts val="599"/>
              </a:spcAft>
              <a:buFont typeface="Courier New" panose="02070309020205020404" pitchFamily="49" charset="0"/>
              <a:buChar char="o"/>
            </a:pPr>
            <a:r>
              <a:rPr lang="en-US" sz="1600" dirty="0"/>
              <a:t>Review encumbered items</a:t>
            </a:r>
          </a:p>
          <a:p>
            <a:pPr marL="559566" lvl="1" indent="-285493">
              <a:spcAft>
                <a:spcPts val="599"/>
              </a:spcAft>
              <a:buFont typeface="Courier New" panose="02070309020205020404" pitchFamily="49" charset="0"/>
              <a:buChar char="o"/>
            </a:pPr>
            <a:r>
              <a:rPr lang="en-US" sz="1600" dirty="0"/>
              <a:t>Monitor spending rate</a:t>
            </a:r>
          </a:p>
        </p:txBody>
      </p:sp>
      <p:sp>
        <p:nvSpPr>
          <p:cNvPr id="4" name="Slide Number Placeholder 3"/>
          <p:cNvSpPr>
            <a:spLocks noGrp="1"/>
          </p:cNvSpPr>
          <p:nvPr>
            <p:ph type="sldNum" sz="quarter" idx="4294967295"/>
          </p:nvPr>
        </p:nvSpPr>
        <p:spPr>
          <a:xfrm>
            <a:off x="8249285" y="4768835"/>
            <a:ext cx="548640" cy="122997"/>
          </a:xfrm>
        </p:spPr>
        <p:txBody>
          <a:bodyPr/>
          <a:lstStyle/>
          <a:p>
            <a:fld id="{8368066F-241F-DA46-A244-6F6C08E1BFA8}" type="slidenum">
              <a:rPr lang="en-US" smtClean="0"/>
              <a:pPr/>
              <a:t>10</a:t>
            </a:fld>
            <a:endParaRPr lang="en-US" dirty="0"/>
          </a:p>
        </p:txBody>
      </p:sp>
      <p:sp>
        <p:nvSpPr>
          <p:cNvPr id="6" name="TextBox 5"/>
          <p:cNvSpPr txBox="1"/>
          <p:nvPr/>
        </p:nvSpPr>
        <p:spPr>
          <a:xfrm>
            <a:off x="4852566" y="1248805"/>
            <a:ext cx="3874975" cy="430631"/>
          </a:xfrm>
          <a:prstGeom prst="rect">
            <a:avLst/>
          </a:prstGeom>
          <a:noFill/>
        </p:spPr>
        <p:txBody>
          <a:bodyPr wrap="square" lIns="0" tIns="0" rIns="0" bIns="0" rtlCol="0">
            <a:spAutoFit/>
          </a:bodyPr>
          <a:lstStyle/>
          <a:p>
            <a:r>
              <a:rPr lang="en-US" sz="1399" i="1" dirty="0">
                <a:solidFill>
                  <a:schemeClr val="accent6">
                    <a:lumMod val="75000"/>
                    <a:lumOff val="25000"/>
                  </a:schemeClr>
                </a:solidFill>
              </a:rPr>
              <a:t>Are sister departments/subawards performing as expected? Are they spending </a:t>
            </a:r>
            <a:r>
              <a:rPr lang="en-US" sz="1399" i="1" dirty="0" smtClean="0">
                <a:solidFill>
                  <a:schemeClr val="accent6">
                    <a:lumMod val="75000"/>
                    <a:lumOff val="25000"/>
                  </a:schemeClr>
                </a:solidFill>
              </a:rPr>
              <a:t>down/invoicing?</a:t>
            </a:r>
            <a:endParaRPr lang="en-US" sz="1349" dirty="0">
              <a:solidFill>
                <a:schemeClr val="accent6">
                  <a:lumMod val="75000"/>
                  <a:lumOff val="25000"/>
                </a:schemeClr>
              </a:solidFill>
            </a:endParaRPr>
          </a:p>
        </p:txBody>
      </p:sp>
      <p:sp>
        <p:nvSpPr>
          <p:cNvPr id="7" name="Rectangle 6"/>
          <p:cNvSpPr/>
          <p:nvPr/>
        </p:nvSpPr>
        <p:spPr>
          <a:xfrm>
            <a:off x="5776113" y="1881809"/>
            <a:ext cx="3248550" cy="738664"/>
          </a:xfrm>
          <a:prstGeom prst="rect">
            <a:avLst/>
          </a:prstGeom>
        </p:spPr>
        <p:txBody>
          <a:bodyPr wrap="square">
            <a:spAutoFit/>
          </a:bodyPr>
          <a:lstStyle/>
          <a:p>
            <a:r>
              <a:rPr lang="en-US" sz="1400" i="1" dirty="0" smtClean="0">
                <a:solidFill>
                  <a:schemeClr val="accent5">
                    <a:lumMod val="50000"/>
                  </a:schemeClr>
                </a:solidFill>
              </a:rPr>
              <a:t>Is </a:t>
            </a:r>
            <a:r>
              <a:rPr lang="en-US" sz="1400" i="1" dirty="0">
                <a:solidFill>
                  <a:schemeClr val="accent5">
                    <a:lumMod val="50000"/>
                  </a:schemeClr>
                </a:solidFill>
              </a:rPr>
              <a:t>the project making progress as expected? If not, is carryforward/NCE necessary/allowed? </a:t>
            </a:r>
          </a:p>
        </p:txBody>
      </p:sp>
      <p:sp>
        <p:nvSpPr>
          <p:cNvPr id="8" name="Rectangle 7"/>
          <p:cNvSpPr/>
          <p:nvPr/>
        </p:nvSpPr>
        <p:spPr>
          <a:xfrm>
            <a:off x="6974285" y="2740233"/>
            <a:ext cx="1987003" cy="1169551"/>
          </a:xfrm>
          <a:prstGeom prst="rect">
            <a:avLst/>
          </a:prstGeom>
        </p:spPr>
        <p:txBody>
          <a:bodyPr wrap="square">
            <a:spAutoFit/>
          </a:bodyPr>
          <a:lstStyle/>
          <a:p>
            <a:r>
              <a:rPr lang="en-US" sz="1400" i="1" dirty="0">
                <a:solidFill>
                  <a:srgbClr val="2C75AC"/>
                </a:solidFill>
              </a:rPr>
              <a:t>Is the effort being charged for personnel accurate? Does it need to change in the upcoming months? </a:t>
            </a:r>
          </a:p>
        </p:txBody>
      </p:sp>
      <p:sp>
        <p:nvSpPr>
          <p:cNvPr id="9" name="Rectangle 8"/>
          <p:cNvSpPr/>
          <p:nvPr/>
        </p:nvSpPr>
        <p:spPr>
          <a:xfrm>
            <a:off x="5604096" y="4029545"/>
            <a:ext cx="3357192" cy="738664"/>
          </a:xfrm>
          <a:prstGeom prst="rect">
            <a:avLst/>
          </a:prstGeom>
        </p:spPr>
        <p:txBody>
          <a:bodyPr wrap="square">
            <a:spAutoFit/>
          </a:bodyPr>
          <a:lstStyle/>
          <a:p>
            <a:r>
              <a:rPr lang="en-US" sz="1400" i="1" dirty="0">
                <a:solidFill>
                  <a:schemeClr val="accent5">
                    <a:lumMod val="50000"/>
                  </a:schemeClr>
                </a:solidFill>
              </a:rPr>
              <a:t>Is that charge applicable? Are there any applicable charges missing? Why is that item still encumbered? </a:t>
            </a:r>
            <a:endParaRPr lang="en-US" sz="1400" dirty="0">
              <a:solidFill>
                <a:schemeClr val="accent5">
                  <a:lumMod val="50000"/>
                </a:schemeClr>
              </a:solidFill>
            </a:endParaRPr>
          </a:p>
        </p:txBody>
      </p:sp>
    </p:spTree>
    <p:extLst>
      <p:ext uri="{BB962C8B-B14F-4D97-AF65-F5344CB8AC3E}">
        <p14:creationId xmlns:p14="http://schemas.microsoft.com/office/powerpoint/2010/main" val="167048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073" y="742064"/>
            <a:ext cx="7308433" cy="387439"/>
          </a:xfrm>
        </p:spPr>
        <p:txBody>
          <a:bodyPr/>
          <a:lstStyle/>
          <a:p>
            <a:r>
              <a:rPr lang="en-US" sz="2797" dirty="0" smtClean="0"/>
              <a:t>Managing Subawards</a:t>
            </a:r>
            <a:endParaRPr lang="en-US" sz="2797" dirty="0"/>
          </a:p>
        </p:txBody>
      </p:sp>
      <p:sp>
        <p:nvSpPr>
          <p:cNvPr id="3" name="Text Placeholder 2"/>
          <p:cNvSpPr>
            <a:spLocks noGrp="1"/>
          </p:cNvSpPr>
          <p:nvPr>
            <p:ph type="body" sz="quarter" idx="13"/>
          </p:nvPr>
        </p:nvSpPr>
        <p:spPr>
          <a:xfrm>
            <a:off x="735072" y="1299088"/>
            <a:ext cx="7748025" cy="3164713"/>
          </a:xfrm>
        </p:spPr>
        <p:txBody>
          <a:bodyPr vert="horz" wrap="square" lIns="0" tIns="0" rIns="0" bIns="0" rtlCol="0">
            <a:spAutoFit/>
          </a:bodyPr>
          <a:lstStyle/>
          <a:p>
            <a:pPr>
              <a:spcAft>
                <a:spcPts val="599"/>
              </a:spcAft>
            </a:pPr>
            <a:r>
              <a:rPr lang="en-US" sz="1798" dirty="0" smtClean="0"/>
              <a:t>Coordinate with fund manager for set-up</a:t>
            </a:r>
          </a:p>
          <a:p>
            <a:pPr>
              <a:spcAft>
                <a:spcPts val="599"/>
              </a:spcAft>
            </a:pPr>
            <a:r>
              <a:rPr lang="en-US" sz="1798" dirty="0" smtClean="0"/>
              <a:t>Ensure that subs are providing expected deliverables</a:t>
            </a:r>
          </a:p>
          <a:p>
            <a:pPr>
              <a:spcAft>
                <a:spcPts val="599"/>
              </a:spcAft>
            </a:pPr>
            <a:r>
              <a:rPr lang="en-US" sz="1798" dirty="0" smtClean="0"/>
              <a:t>Insist that subs invoice in a timely manner</a:t>
            </a:r>
          </a:p>
          <a:p>
            <a:pPr lvl="1">
              <a:spcAft>
                <a:spcPts val="599"/>
              </a:spcAft>
              <a:buFont typeface="Courier New" panose="02070309020205020404" pitchFamily="49" charset="0"/>
              <a:buChar char="o"/>
            </a:pPr>
            <a:r>
              <a:rPr lang="en-US" sz="1798" dirty="0" smtClean="0"/>
              <a:t>New, more stringent close-out policies demand that subs invoice in a timely manner, especially for final invoices</a:t>
            </a:r>
          </a:p>
          <a:p>
            <a:pPr lvl="1">
              <a:spcAft>
                <a:spcPts val="599"/>
              </a:spcAft>
              <a:buFont typeface="Courier New" panose="02070309020205020404" pitchFamily="49" charset="0"/>
              <a:buChar char="o"/>
            </a:pPr>
            <a:r>
              <a:rPr lang="en-US" sz="1798" dirty="0" smtClean="0"/>
              <a:t>Consider listing subaward end dates PRIOR to project end date when setting up subs</a:t>
            </a:r>
          </a:p>
          <a:p>
            <a:pPr lvl="1">
              <a:spcAft>
                <a:spcPts val="599"/>
              </a:spcAft>
              <a:buFont typeface="Courier New" panose="02070309020205020404" pitchFamily="49" charset="0"/>
              <a:buChar char="o"/>
            </a:pPr>
            <a:r>
              <a:rPr lang="en-US" sz="1798" dirty="0" smtClean="0"/>
              <a:t>Warn subs that failure to invoice on time = no guarantee of payment</a:t>
            </a:r>
          </a:p>
          <a:p>
            <a:pPr>
              <a:spcAft>
                <a:spcPts val="599"/>
              </a:spcAft>
            </a:pPr>
            <a:endParaRPr lang="en-US" sz="1798" dirty="0"/>
          </a:p>
        </p:txBody>
      </p:sp>
      <p:sp>
        <p:nvSpPr>
          <p:cNvPr id="4" name="Slide Number Placeholder 3"/>
          <p:cNvSpPr>
            <a:spLocks noGrp="1"/>
          </p:cNvSpPr>
          <p:nvPr>
            <p:ph type="sldNum" sz="quarter" idx="4"/>
          </p:nvPr>
        </p:nvSpPr>
        <p:spPr/>
        <p:txBody>
          <a:bodyPr/>
          <a:lstStyle/>
          <a:p>
            <a:fld id="{8368066F-241F-DA46-A244-6F6C08E1BFA8}" type="slidenum">
              <a:rPr lang="en-US" smtClean="0"/>
              <a:pPr/>
              <a:t>11</a:t>
            </a:fld>
            <a:endParaRPr lang="en-US" dirty="0"/>
          </a:p>
        </p:txBody>
      </p:sp>
    </p:spTree>
    <p:extLst>
      <p:ext uri="{BB962C8B-B14F-4D97-AF65-F5344CB8AC3E}">
        <p14:creationId xmlns:p14="http://schemas.microsoft.com/office/powerpoint/2010/main" val="26943842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31A833-E6DD-6B69-272C-0A9C6279807C}"/>
              </a:ext>
            </a:extLst>
          </p:cNvPr>
          <p:cNvSpPr>
            <a:spLocks noGrp="1"/>
          </p:cNvSpPr>
          <p:nvPr>
            <p:ph type="sldNum" sz="quarter" idx="19"/>
          </p:nvPr>
        </p:nvSpPr>
        <p:spPr/>
        <p:txBody>
          <a:bodyPr/>
          <a:lstStyle/>
          <a:p>
            <a:fld id="{B6238B5B-F19C-E947-A0BC-87BD7983F871}" type="slidenum">
              <a:rPr lang="en-US" smtClean="0"/>
              <a:pPr/>
              <a:t>12</a:t>
            </a:fld>
            <a:endParaRPr lang="en-US" dirty="0"/>
          </a:p>
        </p:txBody>
      </p:sp>
      <p:sp>
        <p:nvSpPr>
          <p:cNvPr id="7" name="Title 6">
            <a:extLst>
              <a:ext uri="{FF2B5EF4-FFF2-40B4-BE49-F238E27FC236}">
                <a16:creationId xmlns:a16="http://schemas.microsoft.com/office/drawing/2014/main" id="{1A42C98F-6D12-B5B8-057A-BFC6C56593F9}"/>
              </a:ext>
            </a:extLst>
          </p:cNvPr>
          <p:cNvSpPr>
            <a:spLocks noGrp="1"/>
          </p:cNvSpPr>
          <p:nvPr>
            <p:ph type="title"/>
          </p:nvPr>
        </p:nvSpPr>
        <p:spPr/>
        <p:txBody>
          <a:bodyPr/>
          <a:lstStyle/>
          <a:p>
            <a:r>
              <a:rPr lang="en-US" dirty="0" smtClean="0"/>
              <a:t>Get to Know Your Co-Workers</a:t>
            </a:r>
            <a:endParaRPr lang="en-US" dirty="0"/>
          </a:p>
        </p:txBody>
      </p:sp>
      <p:sp>
        <p:nvSpPr>
          <p:cNvPr id="6" name="Rectangle 5"/>
          <p:cNvSpPr/>
          <p:nvPr/>
        </p:nvSpPr>
        <p:spPr>
          <a:xfrm>
            <a:off x="389437" y="1254687"/>
            <a:ext cx="8480241" cy="353943"/>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pPr>
            <a:r>
              <a:rPr lang="en-US" sz="1700" dirty="0" smtClean="0">
                <a:latin typeface="Calibri" panose="020F0502020204030204" pitchFamily="34" charset="0"/>
                <a:ea typeface="Times New Roman" panose="02020603050405020304" pitchFamily="18" charset="0"/>
              </a:rPr>
              <a:t>My favorite things to do: </a:t>
            </a:r>
            <a:r>
              <a:rPr lang="en-US" sz="1700" dirty="0">
                <a:latin typeface="Calibri" panose="020F0502020204030204" pitchFamily="34" charset="0"/>
                <a:ea typeface="Times New Roman" panose="02020603050405020304" pitchFamily="18" charset="0"/>
              </a:rPr>
              <a:t>sketch, photography and </a:t>
            </a:r>
            <a:r>
              <a:rPr lang="en-US" sz="1700" dirty="0" smtClean="0">
                <a:latin typeface="Calibri" panose="020F0502020204030204" pitchFamily="34" charset="0"/>
                <a:ea typeface="Times New Roman" panose="02020603050405020304" pitchFamily="18" charset="0"/>
              </a:rPr>
              <a:t>travel</a:t>
            </a:r>
            <a:endParaRPr lang="en-US" sz="1700" dirty="0">
              <a:latin typeface="Calibri" panose="020F0502020204030204" pitchFamily="34" charset="0"/>
              <a:ea typeface="Calibri" panose="020F0502020204030204" pitchFamily="34" charset="0"/>
            </a:endParaRPr>
          </a:p>
        </p:txBody>
      </p:sp>
      <p:sp>
        <p:nvSpPr>
          <p:cNvPr id="9" name="Rectangle 8"/>
          <p:cNvSpPr/>
          <p:nvPr/>
        </p:nvSpPr>
        <p:spPr>
          <a:xfrm>
            <a:off x="389437" y="1679058"/>
            <a:ext cx="8023042" cy="353943"/>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pPr>
            <a:r>
              <a:rPr lang="en-US" sz="1700" dirty="0">
                <a:latin typeface="Calibri" panose="020F0502020204030204" pitchFamily="34" charset="0"/>
                <a:ea typeface="Times New Roman" panose="02020603050405020304" pitchFamily="18" charset="0"/>
              </a:rPr>
              <a:t>Four things I can’t do without: God, family, sleep and my hydro </a:t>
            </a:r>
            <a:r>
              <a:rPr lang="en-US" sz="1700" dirty="0" smtClean="0">
                <a:latin typeface="Calibri" panose="020F0502020204030204" pitchFamily="34" charset="0"/>
                <a:ea typeface="Times New Roman" panose="02020603050405020304" pitchFamily="18" charset="0"/>
              </a:rPr>
              <a:t>flask</a:t>
            </a:r>
            <a:endParaRPr lang="en-US" sz="1700" dirty="0">
              <a:latin typeface="Calibri" panose="020F0502020204030204" pitchFamily="34" charset="0"/>
              <a:ea typeface="Calibri" panose="020F0502020204030204" pitchFamily="34" charset="0"/>
            </a:endParaRPr>
          </a:p>
        </p:txBody>
      </p:sp>
      <p:sp>
        <p:nvSpPr>
          <p:cNvPr id="12" name="Rectangle 11"/>
          <p:cNvSpPr/>
          <p:nvPr/>
        </p:nvSpPr>
        <p:spPr>
          <a:xfrm>
            <a:off x="398581" y="2066823"/>
            <a:ext cx="8299941" cy="1400383"/>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pPr>
            <a:r>
              <a:rPr lang="en-US" sz="1700" dirty="0" smtClean="0">
                <a:latin typeface="Calibri" panose="020F0502020204030204" pitchFamily="34" charset="0"/>
                <a:ea typeface="Times New Roman" panose="02020603050405020304" pitchFamily="18" charset="0"/>
              </a:rPr>
              <a:t>Top </a:t>
            </a:r>
            <a:r>
              <a:rPr lang="en-US" sz="1700" dirty="0">
                <a:latin typeface="Calibri" panose="020F0502020204030204" pitchFamily="34" charset="0"/>
                <a:ea typeface="Times New Roman" panose="02020603050405020304" pitchFamily="18" charset="0"/>
              </a:rPr>
              <a:t>2 movies of all time:</a:t>
            </a:r>
            <a:endParaRPr lang="en-US" sz="1700" dirty="0">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700" dirty="0">
                <a:latin typeface="Calibri" panose="020F0502020204030204" pitchFamily="34" charset="0"/>
                <a:ea typeface="Times New Roman" panose="02020603050405020304" pitchFamily="18" charset="0"/>
              </a:rPr>
              <a:t>My favorite Disney movie is </a:t>
            </a:r>
            <a:r>
              <a:rPr lang="en-US" sz="1700" i="1" dirty="0">
                <a:latin typeface="Calibri" panose="020F0502020204030204" pitchFamily="34" charset="0"/>
                <a:ea typeface="Times New Roman" panose="02020603050405020304" pitchFamily="18" charset="0"/>
              </a:rPr>
              <a:t>The Lion King</a:t>
            </a:r>
            <a:r>
              <a:rPr lang="en-US" sz="1700" dirty="0">
                <a:latin typeface="Calibri" panose="020F0502020204030204" pitchFamily="34" charset="0"/>
                <a:ea typeface="Times New Roman" panose="02020603050405020304" pitchFamily="18" charset="0"/>
              </a:rPr>
              <a:t>, I re-watch it every chance I get, and can recite lines (BUT I refuse to watch the new Lion King – I don’t want to ruin my favorite memories!)</a:t>
            </a:r>
            <a:endParaRPr lang="en-US" sz="1700" dirty="0">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700" i="1" dirty="0">
                <a:latin typeface="Calibri" panose="020F0502020204030204" pitchFamily="34" charset="0"/>
                <a:ea typeface="Times New Roman" panose="02020603050405020304" pitchFamily="18" charset="0"/>
              </a:rPr>
              <a:t>Lean on Me</a:t>
            </a:r>
            <a:r>
              <a:rPr lang="en-US" sz="1700" dirty="0">
                <a:latin typeface="Calibri" panose="020F0502020204030204" pitchFamily="34" charset="0"/>
                <a:ea typeface="Times New Roman" panose="02020603050405020304" pitchFamily="18" charset="0"/>
              </a:rPr>
              <a:t>! </a:t>
            </a:r>
            <a:r>
              <a:rPr lang="en-US" sz="1700" dirty="0" smtClean="0">
                <a:latin typeface="Calibri" panose="020F0502020204030204" pitchFamily="34" charset="0"/>
                <a:ea typeface="Times New Roman" panose="02020603050405020304" pitchFamily="18" charset="0"/>
              </a:rPr>
              <a:t>I </a:t>
            </a:r>
            <a:r>
              <a:rPr lang="en-US" sz="1700" dirty="0">
                <a:latin typeface="Calibri" panose="020F0502020204030204" pitchFamily="34" charset="0"/>
                <a:ea typeface="Times New Roman" panose="02020603050405020304" pitchFamily="18" charset="0"/>
              </a:rPr>
              <a:t>know the lines in this </a:t>
            </a:r>
            <a:r>
              <a:rPr lang="en-US" sz="1700" dirty="0" smtClean="0">
                <a:latin typeface="Calibri" panose="020F0502020204030204" pitchFamily="34" charset="0"/>
                <a:ea typeface="Times New Roman" panose="02020603050405020304" pitchFamily="18" charset="0"/>
              </a:rPr>
              <a:t>movie and </a:t>
            </a:r>
            <a:r>
              <a:rPr lang="en-US" sz="1700" dirty="0" err="1" smtClean="0">
                <a:latin typeface="Calibri" panose="020F0502020204030204" pitchFamily="34" charset="0"/>
                <a:ea typeface="Times New Roman" panose="02020603050405020304" pitchFamily="18" charset="0"/>
              </a:rPr>
              <a:t>rewatch</a:t>
            </a:r>
            <a:r>
              <a:rPr lang="en-US" sz="1700" dirty="0" smtClean="0">
                <a:latin typeface="Calibri" panose="020F0502020204030204" pitchFamily="34" charset="0"/>
                <a:ea typeface="Times New Roman" panose="02020603050405020304" pitchFamily="18" charset="0"/>
              </a:rPr>
              <a:t> </a:t>
            </a:r>
            <a:r>
              <a:rPr lang="en-US" sz="1700" dirty="0" err="1">
                <a:latin typeface="Calibri" panose="020F0502020204030204" pitchFamily="34" charset="0"/>
                <a:ea typeface="Times New Roman" panose="02020603050405020304" pitchFamily="18" charset="0"/>
              </a:rPr>
              <a:t>Youtube</a:t>
            </a:r>
            <a:r>
              <a:rPr lang="en-US" sz="1700" dirty="0">
                <a:latin typeface="Calibri" panose="020F0502020204030204" pitchFamily="34" charset="0"/>
                <a:ea typeface="Times New Roman" panose="02020603050405020304" pitchFamily="18" charset="0"/>
              </a:rPr>
              <a:t> clips at random</a:t>
            </a:r>
            <a:r>
              <a:rPr lang="en-US" sz="1700" dirty="0" smtClean="0">
                <a:latin typeface="Calibri" panose="020F0502020204030204" pitchFamily="34" charset="0"/>
                <a:ea typeface="Times New Roman" panose="02020603050405020304" pitchFamily="18" charset="0"/>
              </a:rPr>
              <a:t>.</a:t>
            </a:r>
            <a:endParaRPr lang="en-US" sz="1700" dirty="0">
              <a:latin typeface="Calibri" panose="020F0502020204030204" pitchFamily="34" charset="0"/>
              <a:ea typeface="Calibri" panose="020F0502020204030204" pitchFamily="34" charset="0"/>
            </a:endParaRPr>
          </a:p>
        </p:txBody>
      </p:sp>
      <p:sp>
        <p:nvSpPr>
          <p:cNvPr id="13" name="Rectangle 12"/>
          <p:cNvSpPr/>
          <p:nvPr/>
        </p:nvSpPr>
        <p:spPr>
          <a:xfrm>
            <a:off x="389437" y="3542069"/>
            <a:ext cx="8023042" cy="353943"/>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pPr>
            <a:r>
              <a:rPr lang="en-US" sz="1700" dirty="0" smtClean="0">
                <a:latin typeface="Calibri" panose="020F0502020204030204" pitchFamily="34" charset="0"/>
                <a:ea typeface="Times New Roman" panose="02020603050405020304" pitchFamily="18" charset="0"/>
              </a:rPr>
              <a:t>I </a:t>
            </a:r>
            <a:r>
              <a:rPr lang="en-US" sz="1700" dirty="0">
                <a:latin typeface="Calibri" panose="020F0502020204030204" pitchFamily="34" charset="0"/>
                <a:ea typeface="Times New Roman" panose="02020603050405020304" pitchFamily="18" charset="0"/>
              </a:rPr>
              <a:t>have one lovely pet, </a:t>
            </a:r>
            <a:r>
              <a:rPr lang="en-US" sz="1700" dirty="0" err="1">
                <a:latin typeface="Calibri" panose="020F0502020204030204" pitchFamily="34" charset="0"/>
                <a:ea typeface="Times New Roman" panose="02020603050405020304" pitchFamily="18" charset="0"/>
              </a:rPr>
              <a:t>Nahla</a:t>
            </a:r>
            <a:r>
              <a:rPr lang="en-US" sz="1700" dirty="0">
                <a:latin typeface="Calibri" panose="020F0502020204030204" pitchFamily="34" charset="0"/>
                <a:ea typeface="Times New Roman" panose="02020603050405020304" pitchFamily="18" charset="0"/>
              </a:rPr>
              <a:t>, who is 12 </a:t>
            </a:r>
            <a:r>
              <a:rPr lang="en-US" sz="1700" dirty="0" err="1">
                <a:latin typeface="Calibri" panose="020F0502020204030204" pitchFamily="34" charset="0"/>
                <a:ea typeface="Times New Roman" panose="02020603050405020304" pitchFamily="18" charset="0"/>
              </a:rPr>
              <a:t>yrs</a:t>
            </a:r>
            <a:r>
              <a:rPr lang="en-US" sz="1700" dirty="0">
                <a:latin typeface="Calibri" panose="020F0502020204030204" pitchFamily="34" charset="0"/>
                <a:ea typeface="Times New Roman" panose="02020603050405020304" pitchFamily="18" charset="0"/>
              </a:rPr>
              <a:t> </a:t>
            </a:r>
            <a:r>
              <a:rPr lang="en-US" sz="1700" dirty="0" smtClean="0">
                <a:latin typeface="Calibri" panose="020F0502020204030204" pitchFamily="34" charset="0"/>
                <a:ea typeface="Times New Roman" panose="02020603050405020304" pitchFamily="18" charset="0"/>
              </a:rPr>
              <a:t>old</a:t>
            </a:r>
            <a:endParaRPr lang="en-US" sz="1700" dirty="0">
              <a:latin typeface="Calibri" panose="020F0502020204030204" pitchFamily="34" charset="0"/>
              <a:ea typeface="Times New Roman" panose="02020603050405020304" pitchFamily="18" charset="0"/>
            </a:endParaRPr>
          </a:p>
        </p:txBody>
      </p:sp>
      <p:sp>
        <p:nvSpPr>
          <p:cNvPr id="14" name="Rectangle 13"/>
          <p:cNvSpPr/>
          <p:nvPr/>
        </p:nvSpPr>
        <p:spPr>
          <a:xfrm>
            <a:off x="389437" y="3934071"/>
            <a:ext cx="8023042" cy="353943"/>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pPr>
            <a:r>
              <a:rPr lang="en-US" sz="1700" dirty="0" smtClean="0">
                <a:latin typeface="Calibri" panose="020F0502020204030204" pitchFamily="34" charset="0"/>
                <a:ea typeface="Times New Roman" panose="02020603050405020304" pitchFamily="18" charset="0"/>
              </a:rPr>
              <a:t>Bucket </a:t>
            </a:r>
            <a:r>
              <a:rPr lang="en-US" sz="1700" dirty="0">
                <a:latin typeface="Calibri" panose="020F0502020204030204" pitchFamily="34" charset="0"/>
                <a:ea typeface="Times New Roman" panose="02020603050405020304" pitchFamily="18" charset="0"/>
              </a:rPr>
              <a:t>list: Do a W. Africa tour and skydive</a:t>
            </a:r>
            <a:r>
              <a:rPr lang="en-US" sz="1700" dirty="0" smtClean="0">
                <a:latin typeface="Calibri" panose="020F0502020204030204" pitchFamily="34" charset="0"/>
                <a:ea typeface="Times New Roman" panose="02020603050405020304" pitchFamily="18" charset="0"/>
              </a:rPr>
              <a:t>!</a:t>
            </a:r>
            <a:endParaRPr lang="en-US" sz="1700" dirty="0">
              <a:latin typeface="Calibri" panose="020F0502020204030204" pitchFamily="34" charset="0"/>
              <a:ea typeface="Times New Roman" panose="02020603050405020304" pitchFamily="18" charset="0"/>
            </a:endParaRPr>
          </a:p>
        </p:txBody>
      </p:sp>
      <p:sp>
        <p:nvSpPr>
          <p:cNvPr id="15" name="Rectangle 14"/>
          <p:cNvSpPr/>
          <p:nvPr/>
        </p:nvSpPr>
        <p:spPr>
          <a:xfrm>
            <a:off x="389437" y="4343295"/>
            <a:ext cx="8023042" cy="353943"/>
          </a:xfrm>
          <a:prstGeom prst="rect">
            <a:avLst/>
          </a:prstGeom>
        </p:spPr>
        <p:txBody>
          <a:bodyPr wrap="square">
            <a:spAutoFit/>
          </a:bodyPr>
          <a:lstStyle/>
          <a:p>
            <a:pPr marL="342900" indent="-342900">
              <a:buFont typeface="Arial" panose="020B0604020202020204" pitchFamily="34" charset="0"/>
              <a:buChar char="•"/>
            </a:pPr>
            <a:r>
              <a:rPr lang="en-US" sz="1700" dirty="0" smtClean="0">
                <a:latin typeface="Calibri" panose="020F0502020204030204" pitchFamily="34" charset="0"/>
                <a:ea typeface="Times New Roman" panose="02020603050405020304" pitchFamily="18" charset="0"/>
              </a:rPr>
              <a:t>I studied </a:t>
            </a:r>
            <a:r>
              <a:rPr lang="en-US" sz="1700" dirty="0">
                <a:latin typeface="Calibri" panose="020F0502020204030204" pitchFamily="34" charset="0"/>
                <a:ea typeface="Times New Roman" panose="02020603050405020304" pitchFamily="18" charset="0"/>
              </a:rPr>
              <a:t>biology at UCSD, and Global Health at Northwestern University (Masters)</a:t>
            </a:r>
            <a:endParaRPr lang="en-US" sz="17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0370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31A833-E6DD-6B69-272C-0A9C6279807C}"/>
              </a:ext>
            </a:extLst>
          </p:cNvPr>
          <p:cNvSpPr>
            <a:spLocks noGrp="1"/>
          </p:cNvSpPr>
          <p:nvPr>
            <p:ph type="sldNum" sz="quarter" idx="19"/>
          </p:nvPr>
        </p:nvSpPr>
        <p:spPr/>
        <p:txBody>
          <a:bodyPr/>
          <a:lstStyle/>
          <a:p>
            <a:fld id="{B6238B5B-F19C-E947-A0BC-87BD7983F871}" type="slidenum">
              <a:rPr lang="en-US" smtClean="0"/>
              <a:pPr/>
              <a:t>13</a:t>
            </a:fld>
            <a:endParaRPr lang="en-US" dirty="0"/>
          </a:p>
        </p:txBody>
      </p:sp>
      <p:sp>
        <p:nvSpPr>
          <p:cNvPr id="7" name="Title 6">
            <a:extLst>
              <a:ext uri="{FF2B5EF4-FFF2-40B4-BE49-F238E27FC236}">
                <a16:creationId xmlns:a16="http://schemas.microsoft.com/office/drawing/2014/main" id="{1A42C98F-6D12-B5B8-057A-BFC6C56593F9}"/>
              </a:ext>
            </a:extLst>
          </p:cNvPr>
          <p:cNvSpPr>
            <a:spLocks noGrp="1"/>
          </p:cNvSpPr>
          <p:nvPr>
            <p:ph type="title"/>
          </p:nvPr>
        </p:nvSpPr>
        <p:spPr/>
        <p:txBody>
          <a:bodyPr/>
          <a:lstStyle/>
          <a:p>
            <a:r>
              <a:rPr lang="en-US" dirty="0" smtClean="0"/>
              <a:t>Get to Know Your Co-Workers</a:t>
            </a:r>
            <a:endParaRPr lang="en-US" dirty="0"/>
          </a:p>
        </p:txBody>
      </p:sp>
      <p:sp>
        <p:nvSpPr>
          <p:cNvPr id="10" name="Text Placeholder 4"/>
          <p:cNvSpPr>
            <a:spLocks noGrp="1"/>
          </p:cNvSpPr>
          <p:nvPr>
            <p:ph type="body" sz="quarter" idx="21"/>
          </p:nvPr>
        </p:nvSpPr>
        <p:spPr>
          <a:xfrm>
            <a:off x="561854" y="1197783"/>
            <a:ext cx="5224583" cy="369332"/>
          </a:xfrm>
        </p:spPr>
        <p:txBody>
          <a:bodyPr/>
          <a:lstStyle/>
          <a:p>
            <a:r>
              <a:rPr lang="en-US" sz="2400" dirty="0" err="1" smtClean="0"/>
              <a:t>Dami</a:t>
            </a:r>
            <a:r>
              <a:rPr lang="en-US" sz="2400" dirty="0" smtClean="0"/>
              <a:t> </a:t>
            </a:r>
            <a:r>
              <a:rPr lang="en-US" sz="2400" dirty="0" err="1" smtClean="0"/>
              <a:t>jolayemi</a:t>
            </a:r>
            <a:endParaRPr lang="en-US" sz="2400"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4000" contrast="5000"/>
                    </a14:imgEffect>
                  </a14:imgLayer>
                </a14:imgProps>
              </a:ext>
              <a:ext uri="{28A0092B-C50C-407E-A947-70E740481C1C}">
                <a14:useLocalDpi xmlns:a14="http://schemas.microsoft.com/office/drawing/2010/main" val="0"/>
              </a:ext>
            </a:extLst>
          </a:blip>
          <a:srcRect l="20025" t="12765" r="9776" b="15213"/>
          <a:stretch/>
        </p:blipFill>
        <p:spPr>
          <a:xfrm>
            <a:off x="5420516" y="1714224"/>
            <a:ext cx="3458308" cy="2661139"/>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2763"/>
          <a:stretch/>
        </p:blipFill>
        <p:spPr>
          <a:xfrm>
            <a:off x="362563" y="1731626"/>
            <a:ext cx="2287867" cy="2661140"/>
          </a:xfrm>
          <a:prstGeom prst="rect">
            <a:avLst/>
          </a:prstGeom>
        </p:spPr>
      </p:pic>
      <p:sp>
        <p:nvSpPr>
          <p:cNvPr id="8" name="Rectangle 7"/>
          <p:cNvSpPr/>
          <p:nvPr/>
        </p:nvSpPr>
        <p:spPr>
          <a:xfrm>
            <a:off x="2743201" y="1645784"/>
            <a:ext cx="2579076" cy="2893100"/>
          </a:xfrm>
          <a:prstGeom prst="rect">
            <a:avLst/>
          </a:prstGeom>
        </p:spPr>
        <p:txBody>
          <a:bodyPr wrap="square">
            <a:spAutoFit/>
          </a:bodyPr>
          <a:lstStyle/>
          <a:p>
            <a:pPr marR="0" lvl="0">
              <a:spcBef>
                <a:spcPts val="0"/>
              </a:spcBef>
              <a:spcAft>
                <a:spcPts val="0"/>
              </a:spcAft>
            </a:pPr>
            <a:r>
              <a:rPr lang="en-US" sz="1400" b="1" dirty="0" smtClean="0">
                <a:latin typeface="Calibri" panose="020F0502020204030204" pitchFamily="34" charset="0"/>
                <a:ea typeface="Times New Roman" panose="02020603050405020304" pitchFamily="18" charset="0"/>
              </a:rPr>
              <a:t>5 Truths and 1 Lie</a:t>
            </a:r>
          </a:p>
          <a:p>
            <a:pPr marL="342900" marR="0" lvl="0" indent="-225425">
              <a:spcBef>
                <a:spcPts val="0"/>
              </a:spcBef>
              <a:spcAft>
                <a:spcPts val="0"/>
              </a:spcAft>
              <a:buFont typeface="+mj-lt"/>
              <a:buAutoNum type="alphaUcPeriod"/>
            </a:pPr>
            <a:r>
              <a:rPr lang="en-US" sz="1400" dirty="0" smtClean="0">
                <a:latin typeface="Calibri" panose="020F0502020204030204" pitchFamily="34" charset="0"/>
                <a:ea typeface="Times New Roman" panose="02020603050405020304" pitchFamily="18" charset="0"/>
              </a:rPr>
              <a:t>In </a:t>
            </a:r>
            <a:r>
              <a:rPr lang="en-US" sz="1400" dirty="0">
                <a:latin typeface="Calibri" panose="020F0502020204030204" pitchFamily="34" charset="0"/>
                <a:ea typeface="Times New Roman" panose="02020603050405020304" pitchFamily="18" charset="0"/>
              </a:rPr>
              <a:t>my first job, I doubled as a cashier and pizza cook (skilled in pizza tossing). </a:t>
            </a:r>
            <a:endParaRPr lang="en-US" sz="1400" dirty="0" smtClean="0">
              <a:latin typeface="Calibri" panose="020F0502020204030204" pitchFamily="34" charset="0"/>
              <a:ea typeface="Times New Roman" panose="02020603050405020304" pitchFamily="18" charset="0"/>
            </a:endParaRPr>
          </a:p>
          <a:p>
            <a:pPr marL="342900" marR="0" lvl="0" indent="-225425">
              <a:spcBef>
                <a:spcPts val="0"/>
              </a:spcBef>
              <a:spcAft>
                <a:spcPts val="0"/>
              </a:spcAft>
              <a:buFont typeface="+mj-lt"/>
              <a:buAutoNum type="alphaUcPeriod"/>
            </a:pPr>
            <a:r>
              <a:rPr lang="en-US" sz="1400" dirty="0" smtClean="0">
                <a:latin typeface="Calibri" panose="020F0502020204030204" pitchFamily="34" charset="0"/>
                <a:ea typeface="Times New Roman" panose="02020603050405020304" pitchFamily="18" charset="0"/>
              </a:rPr>
              <a:t>I have 4 sisters and 1 brother</a:t>
            </a:r>
          </a:p>
          <a:p>
            <a:pPr marL="342900" marR="0" lvl="0" indent="-225425">
              <a:spcBef>
                <a:spcPts val="0"/>
              </a:spcBef>
              <a:spcAft>
                <a:spcPts val="0"/>
              </a:spcAft>
              <a:buFont typeface="+mj-lt"/>
              <a:buAutoNum type="alphaUcPeriod"/>
            </a:pPr>
            <a:r>
              <a:rPr lang="en-US" sz="1400" dirty="0" smtClean="0">
                <a:latin typeface="Calibri" panose="020F0502020204030204" pitchFamily="34" charset="0"/>
                <a:ea typeface="Times New Roman" panose="02020603050405020304" pitchFamily="18" charset="0"/>
              </a:rPr>
              <a:t>I used </a:t>
            </a:r>
            <a:r>
              <a:rPr lang="en-US" sz="1400" dirty="0">
                <a:latin typeface="Calibri" panose="020F0502020204030204" pitchFamily="34" charset="0"/>
                <a:ea typeface="Times New Roman" panose="02020603050405020304" pitchFamily="18" charset="0"/>
              </a:rPr>
              <a:t>to teach </a:t>
            </a:r>
            <a:r>
              <a:rPr lang="en-US" sz="1400" dirty="0" smtClean="0">
                <a:latin typeface="Calibri" panose="020F0502020204030204" pitchFamily="34" charset="0"/>
                <a:ea typeface="Times New Roman" panose="02020603050405020304" pitchFamily="18" charset="0"/>
              </a:rPr>
              <a:t>elementary school</a:t>
            </a:r>
          </a:p>
          <a:p>
            <a:pPr marL="342900" marR="0" lvl="0" indent="-225425">
              <a:spcBef>
                <a:spcPts val="0"/>
              </a:spcBef>
              <a:spcAft>
                <a:spcPts val="0"/>
              </a:spcAft>
              <a:buFont typeface="+mj-lt"/>
              <a:buAutoNum type="alphaUcPeriod"/>
            </a:pPr>
            <a:r>
              <a:rPr lang="en-US" sz="1400" dirty="0" smtClean="0">
                <a:latin typeface="Calibri" panose="020F0502020204030204" pitchFamily="34" charset="0"/>
                <a:ea typeface="Times New Roman" panose="02020603050405020304" pitchFamily="18" charset="0"/>
              </a:rPr>
              <a:t>I </a:t>
            </a:r>
            <a:r>
              <a:rPr lang="en-US" sz="1400" dirty="0">
                <a:latin typeface="Calibri" panose="020F0502020204030204" pitchFamily="34" charset="0"/>
                <a:ea typeface="Times New Roman" panose="02020603050405020304" pitchFamily="18" charset="0"/>
              </a:rPr>
              <a:t>went to an all-girls boarding school </a:t>
            </a:r>
            <a:endParaRPr lang="en-US" sz="1400" dirty="0" smtClean="0">
              <a:latin typeface="Calibri" panose="020F0502020204030204" pitchFamily="34" charset="0"/>
              <a:ea typeface="Times New Roman" panose="02020603050405020304" pitchFamily="18" charset="0"/>
            </a:endParaRPr>
          </a:p>
          <a:p>
            <a:pPr marL="342900" marR="0" lvl="0" indent="-225425">
              <a:spcBef>
                <a:spcPts val="0"/>
              </a:spcBef>
              <a:spcAft>
                <a:spcPts val="0"/>
              </a:spcAft>
              <a:buFont typeface="+mj-lt"/>
              <a:buAutoNum type="alphaUcPeriod"/>
            </a:pPr>
            <a:r>
              <a:rPr lang="en-US" sz="1400" dirty="0" smtClean="0">
                <a:latin typeface="Calibri" panose="020F0502020204030204" pitchFamily="34" charset="0"/>
                <a:ea typeface="Times New Roman" panose="02020603050405020304" pitchFamily="18" charset="0"/>
              </a:rPr>
              <a:t>I run </a:t>
            </a:r>
            <a:r>
              <a:rPr lang="en-US" sz="1400" dirty="0">
                <a:latin typeface="Calibri" panose="020F0502020204030204" pitchFamily="34" charset="0"/>
                <a:ea typeface="Times New Roman" panose="02020603050405020304" pitchFamily="18" charset="0"/>
              </a:rPr>
              <a:t>my own wedding/event planning business </a:t>
            </a:r>
            <a:endParaRPr lang="en-US" sz="1400" dirty="0">
              <a:latin typeface="Calibri" panose="020F0502020204030204" pitchFamily="34" charset="0"/>
              <a:ea typeface="Calibri" panose="020F0502020204030204" pitchFamily="34" charset="0"/>
            </a:endParaRPr>
          </a:p>
        </p:txBody>
      </p:sp>
      <p:sp>
        <p:nvSpPr>
          <p:cNvPr id="2" name="Oval 1"/>
          <p:cNvSpPr/>
          <p:nvPr/>
        </p:nvSpPr>
        <p:spPr>
          <a:xfrm>
            <a:off x="2650430" y="2450123"/>
            <a:ext cx="2484278" cy="56270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40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xplosion 1 9"/>
          <p:cNvSpPr/>
          <p:nvPr/>
        </p:nvSpPr>
        <p:spPr>
          <a:xfrm>
            <a:off x="1868072" y="3094893"/>
            <a:ext cx="3458308" cy="1479477"/>
          </a:xfrm>
          <a:prstGeom prst="irregularSeal1">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8"/>
          </p:nvPr>
        </p:nvSpPr>
        <p:spPr/>
        <p:txBody>
          <a:bodyPr/>
          <a:lstStyle/>
          <a:p>
            <a:r>
              <a:rPr lang="en-US" dirty="0" smtClean="0"/>
              <a:t>September 1, 2022</a:t>
            </a:r>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14</a:t>
            </a:fld>
            <a:endParaRPr lang="en-US" dirty="0"/>
          </a:p>
        </p:txBody>
      </p:sp>
      <p:sp>
        <p:nvSpPr>
          <p:cNvPr id="6" name="Title 5"/>
          <p:cNvSpPr>
            <a:spLocks noGrp="1"/>
          </p:cNvSpPr>
          <p:nvPr>
            <p:ph type="title"/>
          </p:nvPr>
        </p:nvSpPr>
        <p:spPr/>
        <p:txBody>
          <a:bodyPr/>
          <a:lstStyle/>
          <a:p>
            <a:r>
              <a:rPr lang="en-US" dirty="0" smtClean="0"/>
              <a:t>Financial Process</a:t>
            </a:r>
            <a:endParaRPr lang="en-US" dirty="0"/>
          </a:p>
        </p:txBody>
      </p:sp>
      <p:sp>
        <p:nvSpPr>
          <p:cNvPr id="7" name="Text Placeholder 6"/>
          <p:cNvSpPr>
            <a:spLocks noGrp="1"/>
          </p:cNvSpPr>
          <p:nvPr>
            <p:ph type="body" sz="quarter" idx="13"/>
          </p:nvPr>
        </p:nvSpPr>
        <p:spPr>
          <a:xfrm>
            <a:off x="640078" y="1304684"/>
            <a:ext cx="7781545" cy="3046988"/>
          </a:xfrm>
        </p:spPr>
        <p:txBody>
          <a:bodyPr/>
          <a:lstStyle/>
          <a:p>
            <a:pPr marL="342900" lvl="0" indent="-342900" defTabSz="914400" eaLnBrk="0" fontAlgn="base" hangingPunct="0">
              <a:spcBef>
                <a:spcPct val="0"/>
              </a:spcBef>
              <a:spcAft>
                <a:spcPts val="1200"/>
              </a:spcAft>
              <a:buFont typeface="Arial" panose="020B0604020202020204" pitchFamily="34" charset="0"/>
              <a:buChar char="•"/>
            </a:pPr>
            <a:r>
              <a:rPr lang="en-US" altLang="en-US" sz="2000" dirty="0" smtClean="0">
                <a:solidFill>
                  <a:srgbClr val="333333"/>
                </a:solidFill>
                <a:latin typeface="+mj-lt"/>
              </a:rPr>
              <a:t>Clarification on </a:t>
            </a:r>
            <a:r>
              <a:rPr lang="en-US" altLang="en-US" sz="2000" b="1" dirty="0" smtClean="0">
                <a:solidFill>
                  <a:srgbClr val="333333"/>
                </a:solidFill>
                <a:latin typeface="+mj-lt"/>
              </a:rPr>
              <a:t>Paying Guest Speakers/Panelists </a:t>
            </a:r>
            <a:r>
              <a:rPr lang="en-US" altLang="en-US" sz="2000" dirty="0" smtClean="0">
                <a:solidFill>
                  <a:srgbClr val="333333"/>
                </a:solidFill>
                <a:latin typeface="+mj-lt"/>
              </a:rPr>
              <a:t>(as well as CAB and SAB members)</a:t>
            </a:r>
          </a:p>
          <a:p>
            <a:pPr marL="790956" lvl="1" indent="-342900" defTabSz="914400" eaLnBrk="0" fontAlgn="base" hangingPunct="0">
              <a:spcBef>
                <a:spcPct val="0"/>
              </a:spcBef>
              <a:spcAft>
                <a:spcPts val="1200"/>
              </a:spcAft>
              <a:buFont typeface="Courier New" panose="02070309020205020404" pitchFamily="49" charset="0"/>
              <a:buChar char="o"/>
            </a:pPr>
            <a:r>
              <a:rPr lang="en-US" altLang="en-US" sz="2000" dirty="0" smtClean="0">
                <a:solidFill>
                  <a:srgbClr val="333333"/>
                </a:solidFill>
                <a:latin typeface="+mj-lt"/>
              </a:rPr>
              <a:t>Discuss process prior to offer (will need to register with Payment Works)</a:t>
            </a:r>
          </a:p>
          <a:p>
            <a:pPr marL="790956" lvl="1" indent="-342900" defTabSz="914400" eaLnBrk="0" fontAlgn="base" hangingPunct="0">
              <a:spcBef>
                <a:spcPct val="0"/>
              </a:spcBef>
              <a:spcAft>
                <a:spcPts val="1200"/>
              </a:spcAft>
              <a:buFont typeface="Courier New" panose="02070309020205020404" pitchFamily="49" charset="0"/>
              <a:buChar char="o"/>
            </a:pPr>
            <a:r>
              <a:rPr lang="en-US" altLang="en-US" sz="2000" dirty="0" smtClean="0">
                <a:solidFill>
                  <a:srgbClr val="333333"/>
                </a:solidFill>
                <a:latin typeface="+mj-lt"/>
              </a:rPr>
              <a:t>Submit paperwork in advance</a:t>
            </a:r>
          </a:p>
          <a:p>
            <a:pPr marL="790956" lvl="1" indent="-342900" defTabSz="914400" eaLnBrk="0" fontAlgn="base" hangingPunct="0">
              <a:spcBef>
                <a:spcPct val="0"/>
              </a:spcBef>
              <a:spcAft>
                <a:spcPts val="1200"/>
              </a:spcAft>
              <a:buFont typeface="Courier New" panose="02070309020205020404" pitchFamily="49" charset="0"/>
              <a:buChar char="o"/>
            </a:pPr>
            <a:r>
              <a:rPr lang="en-US" altLang="en-US" sz="2000" dirty="0" smtClean="0">
                <a:solidFill>
                  <a:srgbClr val="333333"/>
                </a:solidFill>
                <a:latin typeface="+mj-lt"/>
              </a:rPr>
              <a:t>Best practice: do not offer pay to UC employees</a:t>
            </a:r>
          </a:p>
          <a:p>
            <a:pPr marL="790956" lvl="1" indent="-342900" defTabSz="914400" eaLnBrk="0" fontAlgn="base" hangingPunct="0">
              <a:spcBef>
                <a:spcPct val="0"/>
              </a:spcBef>
              <a:spcAft>
                <a:spcPts val="1200"/>
              </a:spcAft>
              <a:buFont typeface="Courier New" panose="02070309020205020404" pitchFamily="49" charset="0"/>
              <a:buChar char="o"/>
            </a:pPr>
            <a:r>
              <a:rPr lang="en-US" altLang="en-US" sz="2000" dirty="0" smtClean="0">
                <a:solidFill>
                  <a:srgbClr val="333333"/>
                </a:solidFill>
                <a:latin typeface="+mj-lt"/>
              </a:rPr>
              <a:t>Use the </a:t>
            </a:r>
            <a:r>
              <a:rPr lang="en-US" altLang="en-US" sz="2000" dirty="0" smtClean="0">
                <a:solidFill>
                  <a:srgbClr val="333333"/>
                </a:solidFill>
                <a:latin typeface="+mj-lt"/>
                <a:hlinkClick r:id="rId2"/>
              </a:rPr>
              <a:t>Check Request Form</a:t>
            </a:r>
            <a:r>
              <a:rPr lang="en-US" altLang="en-US" sz="2000" dirty="0" smtClean="0">
                <a:solidFill>
                  <a:srgbClr val="333333"/>
                </a:solidFill>
                <a:latin typeface="+mj-lt"/>
              </a:rPr>
              <a:t>, not PO Request Form</a:t>
            </a:r>
          </a:p>
          <a:p>
            <a:pPr marL="790956" lvl="1" indent="-342900" defTabSz="914400" eaLnBrk="0" fontAlgn="base" hangingPunct="0">
              <a:spcBef>
                <a:spcPct val="0"/>
              </a:spcBef>
              <a:spcAft>
                <a:spcPts val="1200"/>
              </a:spcAft>
              <a:buFont typeface="Courier New" panose="02070309020205020404" pitchFamily="49" charset="0"/>
              <a:buChar char="o"/>
            </a:pPr>
            <a:r>
              <a:rPr lang="en-US" altLang="en-US" sz="2000" dirty="0" smtClean="0">
                <a:solidFill>
                  <a:srgbClr val="333333"/>
                </a:solidFill>
                <a:latin typeface="+mj-lt"/>
              </a:rPr>
              <a:t>Eligible for coverage under blanket waiver for insurance</a:t>
            </a:r>
            <a:endParaRPr lang="en-US" altLang="en-US" sz="2000" dirty="0">
              <a:solidFill>
                <a:schemeClr val="tx1"/>
              </a:solidFill>
              <a:latin typeface="+mj-lt"/>
            </a:endParaRPr>
          </a:p>
        </p:txBody>
      </p:sp>
      <p:cxnSp>
        <p:nvCxnSpPr>
          <p:cNvPr id="3" name="Straight Connector 2"/>
          <p:cNvCxnSpPr/>
          <p:nvPr/>
        </p:nvCxnSpPr>
        <p:spPr>
          <a:xfrm>
            <a:off x="1301262" y="2883877"/>
            <a:ext cx="3587261" cy="35169"/>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Freeform 72">
            <a:extLst>
              <a:ext uri="{FF2B5EF4-FFF2-40B4-BE49-F238E27FC236}">
                <a16:creationId xmlns:a16="http://schemas.microsoft.com/office/drawing/2014/main" id="{6A9ED5D5-7196-AE45-A6CC-3E01E1C369F2}"/>
              </a:ext>
            </a:extLst>
          </p:cNvPr>
          <p:cNvSpPr/>
          <p:nvPr/>
        </p:nvSpPr>
        <p:spPr>
          <a:xfrm>
            <a:off x="6303041" y="-469010"/>
            <a:ext cx="339866" cy="347958"/>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0 w 453154"/>
              <a:gd name="connsiteY0" fmla="*/ 315589 h 347958"/>
              <a:gd name="connsiteX1" fmla="*/ 453154 w 453154"/>
              <a:gd name="connsiteY1" fmla="*/ 0 h 347958"/>
              <a:gd name="connsiteX2" fmla="*/ 429354 w 453154"/>
              <a:gd name="connsiteY2" fmla="*/ 136454 h 347958"/>
              <a:gd name="connsiteX3" fmla="*/ 113288 w 453154"/>
              <a:gd name="connsiteY3" fmla="*/ 347958 h 347958"/>
              <a:gd name="connsiteX4" fmla="*/ 0 w 453154"/>
              <a:gd name="connsiteY4" fmla="*/ 315589 h 347958"/>
              <a:gd name="connsiteX0" fmla="*/ 74971 w 339866"/>
              <a:gd name="connsiteY0" fmla="*/ 154224 h 347958"/>
              <a:gd name="connsiteX1" fmla="*/ 339866 w 339866"/>
              <a:gd name="connsiteY1" fmla="*/ 0 h 347958"/>
              <a:gd name="connsiteX2" fmla="*/ 316066 w 339866"/>
              <a:gd name="connsiteY2" fmla="*/ 136454 h 347958"/>
              <a:gd name="connsiteX3" fmla="*/ 0 w 339866"/>
              <a:gd name="connsiteY3" fmla="*/ 347958 h 347958"/>
              <a:gd name="connsiteX4" fmla="*/ 74971 w 339866"/>
              <a:gd name="connsiteY4" fmla="*/ 154224 h 347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66" h="347958">
                <a:moveTo>
                  <a:pt x="74971" y="154224"/>
                </a:moveTo>
                <a:lnTo>
                  <a:pt x="339866" y="0"/>
                </a:lnTo>
                <a:lnTo>
                  <a:pt x="316066" y="136454"/>
                </a:lnTo>
                <a:lnTo>
                  <a:pt x="0" y="347958"/>
                </a:lnTo>
                <a:lnTo>
                  <a:pt x="74971" y="154224"/>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a:extLst>
              <a:ext uri="{FF2B5EF4-FFF2-40B4-BE49-F238E27FC236}">
                <a16:creationId xmlns:a16="http://schemas.microsoft.com/office/drawing/2014/main" id="{3431D89F-EBA7-F148-A373-72CB1F71AB37}"/>
              </a:ext>
            </a:extLst>
          </p:cNvPr>
          <p:cNvSpPr/>
          <p:nvPr/>
        </p:nvSpPr>
        <p:spPr>
          <a:xfrm>
            <a:off x="5042277" y="-459773"/>
            <a:ext cx="375830" cy="33872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30" h="338721">
                <a:moveTo>
                  <a:pt x="6785" y="213988"/>
                </a:moveTo>
                <a:lnTo>
                  <a:pt x="210557" y="0"/>
                </a:lnTo>
                <a:lnTo>
                  <a:pt x="375830" y="101681"/>
                </a:lnTo>
                <a:lnTo>
                  <a:pt x="0" y="338721"/>
                </a:lnTo>
                <a:lnTo>
                  <a:pt x="6785" y="213988"/>
                </a:lnTo>
                <a:close/>
              </a:path>
            </a:pathLst>
          </a:custGeom>
          <a:solidFill>
            <a:srgbClr val="FF0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a:extLst>
              <a:ext uri="{FF2B5EF4-FFF2-40B4-BE49-F238E27FC236}">
                <a16:creationId xmlns:a16="http://schemas.microsoft.com/office/drawing/2014/main" id="{98D43B91-44AB-5541-B18A-DE30FD86F7A8}"/>
              </a:ext>
            </a:extLst>
          </p:cNvPr>
          <p:cNvSpPr/>
          <p:nvPr/>
        </p:nvSpPr>
        <p:spPr>
          <a:xfrm>
            <a:off x="2767575" y="-519182"/>
            <a:ext cx="646242" cy="14491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0 w 590718"/>
              <a:gd name="connsiteY0" fmla="*/ 0 h 398129"/>
              <a:gd name="connsiteX1" fmla="*/ 453154 w 590718"/>
              <a:gd name="connsiteY1" fmla="*/ 50171 h 398129"/>
              <a:gd name="connsiteX2" fmla="*/ 590718 w 590718"/>
              <a:gd name="connsiteY2" fmla="*/ 114907 h 398129"/>
              <a:gd name="connsiteX3" fmla="*/ 113288 w 590718"/>
              <a:gd name="connsiteY3" fmla="*/ 398129 h 398129"/>
              <a:gd name="connsiteX4" fmla="*/ 0 w 590718"/>
              <a:gd name="connsiteY4" fmla="*/ 0 h 398129"/>
              <a:gd name="connsiteX0" fmla="*/ 55524 w 646242"/>
              <a:gd name="connsiteY0" fmla="*/ 0 h 144911"/>
              <a:gd name="connsiteX1" fmla="*/ 508678 w 646242"/>
              <a:gd name="connsiteY1" fmla="*/ 50171 h 144911"/>
              <a:gd name="connsiteX2" fmla="*/ 646242 w 646242"/>
              <a:gd name="connsiteY2" fmla="*/ 114907 h 144911"/>
              <a:gd name="connsiteX3" fmla="*/ 0 w 646242"/>
              <a:gd name="connsiteY3" fmla="*/ 144911 h 144911"/>
              <a:gd name="connsiteX4" fmla="*/ 55524 w 646242"/>
              <a:gd name="connsiteY4" fmla="*/ 0 h 14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242" h="144911">
                <a:moveTo>
                  <a:pt x="55524" y="0"/>
                </a:moveTo>
                <a:lnTo>
                  <a:pt x="508678" y="50171"/>
                </a:lnTo>
                <a:lnTo>
                  <a:pt x="646242" y="114907"/>
                </a:lnTo>
                <a:lnTo>
                  <a:pt x="0" y="144911"/>
                </a:lnTo>
                <a:lnTo>
                  <a:pt x="55524" y="0"/>
                </a:lnTo>
                <a:close/>
              </a:path>
            </a:pathLst>
          </a:cu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BA17983A-4830-E845-A480-74C4225D6694}"/>
              </a:ext>
            </a:extLst>
          </p:cNvPr>
          <p:cNvSpPr/>
          <p:nvPr/>
        </p:nvSpPr>
        <p:spPr>
          <a:xfrm>
            <a:off x="1675623" y="-572314"/>
            <a:ext cx="505978" cy="451262"/>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 name="connsiteX0" fmla="*/ 6785 w 505978"/>
              <a:gd name="connsiteY0" fmla="*/ 326529 h 451262"/>
              <a:gd name="connsiteX1" fmla="*/ 505978 w 505978"/>
              <a:gd name="connsiteY1" fmla="*/ 0 h 451262"/>
              <a:gd name="connsiteX2" fmla="*/ 375830 w 505978"/>
              <a:gd name="connsiteY2" fmla="*/ 214222 h 451262"/>
              <a:gd name="connsiteX3" fmla="*/ 0 w 505978"/>
              <a:gd name="connsiteY3" fmla="*/ 451262 h 451262"/>
              <a:gd name="connsiteX4" fmla="*/ 6785 w 505978"/>
              <a:gd name="connsiteY4" fmla="*/ 326529 h 45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78" h="451262">
                <a:moveTo>
                  <a:pt x="6785" y="326529"/>
                </a:moveTo>
                <a:lnTo>
                  <a:pt x="505978" y="0"/>
                </a:lnTo>
                <a:lnTo>
                  <a:pt x="375830" y="214222"/>
                </a:lnTo>
                <a:lnTo>
                  <a:pt x="0" y="451262"/>
                </a:lnTo>
                <a:lnTo>
                  <a:pt x="6785" y="326529"/>
                </a:lnTo>
                <a:close/>
              </a:path>
            </a:pathLst>
          </a:cu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a:extLst>
              <a:ext uri="{FF2B5EF4-FFF2-40B4-BE49-F238E27FC236}">
                <a16:creationId xmlns:a16="http://schemas.microsoft.com/office/drawing/2014/main" id="{6431C78E-4E9C-5645-8A8B-CA81BFD14B5D}"/>
              </a:ext>
            </a:extLst>
          </p:cNvPr>
          <p:cNvSpPr/>
          <p:nvPr/>
        </p:nvSpPr>
        <p:spPr>
          <a:xfrm>
            <a:off x="4167480" y="-1361353"/>
            <a:ext cx="590718" cy="347958"/>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718" h="347958">
                <a:moveTo>
                  <a:pt x="0" y="315589"/>
                </a:moveTo>
                <a:lnTo>
                  <a:pt x="453154" y="0"/>
                </a:lnTo>
                <a:lnTo>
                  <a:pt x="590718" y="64736"/>
                </a:lnTo>
                <a:lnTo>
                  <a:pt x="113288" y="347958"/>
                </a:lnTo>
                <a:lnTo>
                  <a:pt x="0" y="315589"/>
                </a:lnTo>
                <a:close/>
              </a:path>
            </a:pathLst>
          </a:custGeom>
          <a:solidFill>
            <a:srgbClr val="7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a:extLst>
              <a:ext uri="{FF2B5EF4-FFF2-40B4-BE49-F238E27FC236}">
                <a16:creationId xmlns:a16="http://schemas.microsoft.com/office/drawing/2014/main" id="{CB6AEB09-860E-9349-88B9-21C932B800B1}"/>
              </a:ext>
            </a:extLst>
          </p:cNvPr>
          <p:cNvSpPr/>
          <p:nvPr/>
        </p:nvSpPr>
        <p:spPr>
          <a:xfrm>
            <a:off x="9963624" y="-1700074"/>
            <a:ext cx="375830" cy="33872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30" h="338721">
                <a:moveTo>
                  <a:pt x="6785" y="213988"/>
                </a:moveTo>
                <a:lnTo>
                  <a:pt x="210557" y="0"/>
                </a:lnTo>
                <a:lnTo>
                  <a:pt x="375830" y="101681"/>
                </a:lnTo>
                <a:lnTo>
                  <a:pt x="0" y="338721"/>
                </a:lnTo>
                <a:lnTo>
                  <a:pt x="6785" y="213988"/>
                </a:lnTo>
                <a:close/>
              </a:path>
            </a:pathLst>
          </a:custGeom>
          <a:solidFill>
            <a:srgbClr val="008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a:extLst>
              <a:ext uri="{FF2B5EF4-FFF2-40B4-BE49-F238E27FC236}">
                <a16:creationId xmlns:a16="http://schemas.microsoft.com/office/drawing/2014/main" id="{7481DAF5-7290-1D41-A169-2DC72BA83327}"/>
              </a:ext>
            </a:extLst>
          </p:cNvPr>
          <p:cNvSpPr/>
          <p:nvPr/>
        </p:nvSpPr>
        <p:spPr>
          <a:xfrm>
            <a:off x="7688922" y="-1759483"/>
            <a:ext cx="646242" cy="14491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0 w 590718"/>
              <a:gd name="connsiteY0" fmla="*/ 0 h 398129"/>
              <a:gd name="connsiteX1" fmla="*/ 453154 w 590718"/>
              <a:gd name="connsiteY1" fmla="*/ 50171 h 398129"/>
              <a:gd name="connsiteX2" fmla="*/ 590718 w 590718"/>
              <a:gd name="connsiteY2" fmla="*/ 114907 h 398129"/>
              <a:gd name="connsiteX3" fmla="*/ 113288 w 590718"/>
              <a:gd name="connsiteY3" fmla="*/ 398129 h 398129"/>
              <a:gd name="connsiteX4" fmla="*/ 0 w 590718"/>
              <a:gd name="connsiteY4" fmla="*/ 0 h 398129"/>
              <a:gd name="connsiteX0" fmla="*/ 55524 w 646242"/>
              <a:gd name="connsiteY0" fmla="*/ 0 h 144911"/>
              <a:gd name="connsiteX1" fmla="*/ 508678 w 646242"/>
              <a:gd name="connsiteY1" fmla="*/ 50171 h 144911"/>
              <a:gd name="connsiteX2" fmla="*/ 646242 w 646242"/>
              <a:gd name="connsiteY2" fmla="*/ 114907 h 144911"/>
              <a:gd name="connsiteX3" fmla="*/ 0 w 646242"/>
              <a:gd name="connsiteY3" fmla="*/ 144911 h 144911"/>
              <a:gd name="connsiteX4" fmla="*/ 55524 w 646242"/>
              <a:gd name="connsiteY4" fmla="*/ 0 h 14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242" h="144911">
                <a:moveTo>
                  <a:pt x="55524" y="0"/>
                </a:moveTo>
                <a:lnTo>
                  <a:pt x="508678" y="50171"/>
                </a:lnTo>
                <a:lnTo>
                  <a:pt x="646242" y="114907"/>
                </a:lnTo>
                <a:lnTo>
                  <a:pt x="0" y="144911"/>
                </a:lnTo>
                <a:lnTo>
                  <a:pt x="55524" y="0"/>
                </a:lnTo>
                <a:close/>
              </a:path>
            </a:pathLst>
          </a:custGeom>
          <a:solidFill>
            <a:srgbClr val="00F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a:extLst>
              <a:ext uri="{FF2B5EF4-FFF2-40B4-BE49-F238E27FC236}">
                <a16:creationId xmlns:a16="http://schemas.microsoft.com/office/drawing/2014/main" id="{6E95C61B-2B57-A140-8B08-4FB94C9B8B5D}"/>
              </a:ext>
            </a:extLst>
          </p:cNvPr>
          <p:cNvSpPr/>
          <p:nvPr/>
        </p:nvSpPr>
        <p:spPr>
          <a:xfrm>
            <a:off x="4536299" y="-1812615"/>
            <a:ext cx="505978" cy="451262"/>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 name="connsiteX0" fmla="*/ 6785 w 505978"/>
              <a:gd name="connsiteY0" fmla="*/ 326529 h 451262"/>
              <a:gd name="connsiteX1" fmla="*/ 505978 w 505978"/>
              <a:gd name="connsiteY1" fmla="*/ 0 h 451262"/>
              <a:gd name="connsiteX2" fmla="*/ 375830 w 505978"/>
              <a:gd name="connsiteY2" fmla="*/ 214222 h 451262"/>
              <a:gd name="connsiteX3" fmla="*/ 0 w 505978"/>
              <a:gd name="connsiteY3" fmla="*/ 451262 h 451262"/>
              <a:gd name="connsiteX4" fmla="*/ 6785 w 505978"/>
              <a:gd name="connsiteY4" fmla="*/ 326529 h 45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78" h="451262">
                <a:moveTo>
                  <a:pt x="6785" y="326529"/>
                </a:moveTo>
                <a:lnTo>
                  <a:pt x="505978" y="0"/>
                </a:lnTo>
                <a:lnTo>
                  <a:pt x="375830" y="214222"/>
                </a:lnTo>
                <a:lnTo>
                  <a:pt x="0" y="451262"/>
                </a:lnTo>
                <a:lnTo>
                  <a:pt x="6785" y="326529"/>
                </a:lnTo>
                <a:close/>
              </a:path>
            </a:pathLst>
          </a:cu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a:extLst>
              <a:ext uri="{FF2B5EF4-FFF2-40B4-BE49-F238E27FC236}">
                <a16:creationId xmlns:a16="http://schemas.microsoft.com/office/drawing/2014/main" id="{384F4BB9-8710-BF4D-BEAE-1FC18D75C5CE}"/>
              </a:ext>
            </a:extLst>
          </p:cNvPr>
          <p:cNvSpPr/>
          <p:nvPr/>
        </p:nvSpPr>
        <p:spPr>
          <a:xfrm>
            <a:off x="11044524" y="-539013"/>
            <a:ext cx="375830" cy="33872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30" h="338721">
                <a:moveTo>
                  <a:pt x="6785" y="213988"/>
                </a:moveTo>
                <a:lnTo>
                  <a:pt x="210557" y="0"/>
                </a:lnTo>
                <a:lnTo>
                  <a:pt x="375830" y="101681"/>
                </a:lnTo>
                <a:lnTo>
                  <a:pt x="0" y="338721"/>
                </a:lnTo>
                <a:lnTo>
                  <a:pt x="6785" y="213988"/>
                </a:lnTo>
                <a:close/>
              </a:path>
            </a:pathLst>
          </a:custGeom>
          <a:solidFill>
            <a:srgbClr val="FF0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a:extLst>
              <a:ext uri="{FF2B5EF4-FFF2-40B4-BE49-F238E27FC236}">
                <a16:creationId xmlns:a16="http://schemas.microsoft.com/office/drawing/2014/main" id="{B05AB3E4-1956-7546-990A-FBF87C9E89C1}"/>
              </a:ext>
            </a:extLst>
          </p:cNvPr>
          <p:cNvSpPr/>
          <p:nvPr/>
        </p:nvSpPr>
        <p:spPr>
          <a:xfrm>
            <a:off x="8769822" y="-598422"/>
            <a:ext cx="646242" cy="14491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0 w 590718"/>
              <a:gd name="connsiteY0" fmla="*/ 0 h 398129"/>
              <a:gd name="connsiteX1" fmla="*/ 453154 w 590718"/>
              <a:gd name="connsiteY1" fmla="*/ 50171 h 398129"/>
              <a:gd name="connsiteX2" fmla="*/ 590718 w 590718"/>
              <a:gd name="connsiteY2" fmla="*/ 114907 h 398129"/>
              <a:gd name="connsiteX3" fmla="*/ 113288 w 590718"/>
              <a:gd name="connsiteY3" fmla="*/ 398129 h 398129"/>
              <a:gd name="connsiteX4" fmla="*/ 0 w 590718"/>
              <a:gd name="connsiteY4" fmla="*/ 0 h 398129"/>
              <a:gd name="connsiteX0" fmla="*/ 55524 w 646242"/>
              <a:gd name="connsiteY0" fmla="*/ 0 h 144911"/>
              <a:gd name="connsiteX1" fmla="*/ 508678 w 646242"/>
              <a:gd name="connsiteY1" fmla="*/ 50171 h 144911"/>
              <a:gd name="connsiteX2" fmla="*/ 646242 w 646242"/>
              <a:gd name="connsiteY2" fmla="*/ 114907 h 144911"/>
              <a:gd name="connsiteX3" fmla="*/ 0 w 646242"/>
              <a:gd name="connsiteY3" fmla="*/ 144911 h 144911"/>
              <a:gd name="connsiteX4" fmla="*/ 55524 w 646242"/>
              <a:gd name="connsiteY4" fmla="*/ 0 h 14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242" h="144911">
                <a:moveTo>
                  <a:pt x="55524" y="0"/>
                </a:moveTo>
                <a:lnTo>
                  <a:pt x="508678" y="50171"/>
                </a:lnTo>
                <a:lnTo>
                  <a:pt x="646242" y="114907"/>
                </a:lnTo>
                <a:lnTo>
                  <a:pt x="0" y="144911"/>
                </a:lnTo>
                <a:lnTo>
                  <a:pt x="55524" y="0"/>
                </a:lnTo>
                <a:close/>
              </a:path>
            </a:pathLst>
          </a:cu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a:extLst>
              <a:ext uri="{FF2B5EF4-FFF2-40B4-BE49-F238E27FC236}">
                <a16:creationId xmlns:a16="http://schemas.microsoft.com/office/drawing/2014/main" id="{EC5A1BBF-8898-4341-A0D8-E487419E38DE}"/>
              </a:ext>
            </a:extLst>
          </p:cNvPr>
          <p:cNvSpPr/>
          <p:nvPr/>
        </p:nvSpPr>
        <p:spPr>
          <a:xfrm>
            <a:off x="7677870" y="-651554"/>
            <a:ext cx="505978" cy="451262"/>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 name="connsiteX0" fmla="*/ 6785 w 505978"/>
              <a:gd name="connsiteY0" fmla="*/ 326529 h 451262"/>
              <a:gd name="connsiteX1" fmla="*/ 505978 w 505978"/>
              <a:gd name="connsiteY1" fmla="*/ 0 h 451262"/>
              <a:gd name="connsiteX2" fmla="*/ 375830 w 505978"/>
              <a:gd name="connsiteY2" fmla="*/ 214222 h 451262"/>
              <a:gd name="connsiteX3" fmla="*/ 0 w 505978"/>
              <a:gd name="connsiteY3" fmla="*/ 451262 h 451262"/>
              <a:gd name="connsiteX4" fmla="*/ 6785 w 505978"/>
              <a:gd name="connsiteY4" fmla="*/ 326529 h 45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78" h="451262">
                <a:moveTo>
                  <a:pt x="6785" y="326529"/>
                </a:moveTo>
                <a:lnTo>
                  <a:pt x="505978" y="0"/>
                </a:lnTo>
                <a:lnTo>
                  <a:pt x="375830" y="214222"/>
                </a:lnTo>
                <a:lnTo>
                  <a:pt x="0" y="451262"/>
                </a:lnTo>
                <a:lnTo>
                  <a:pt x="6785" y="326529"/>
                </a:lnTo>
                <a:close/>
              </a:path>
            </a:pathLst>
          </a:cu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a:extLst>
              <a:ext uri="{FF2B5EF4-FFF2-40B4-BE49-F238E27FC236}">
                <a16:creationId xmlns:a16="http://schemas.microsoft.com/office/drawing/2014/main" id="{AD6FC44A-3F01-F54F-91C2-0E0D6A4A21F8}"/>
              </a:ext>
            </a:extLst>
          </p:cNvPr>
          <p:cNvSpPr/>
          <p:nvPr/>
        </p:nvSpPr>
        <p:spPr>
          <a:xfrm>
            <a:off x="10169727" y="-1440593"/>
            <a:ext cx="590718" cy="347958"/>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718" h="347958">
                <a:moveTo>
                  <a:pt x="0" y="315589"/>
                </a:moveTo>
                <a:lnTo>
                  <a:pt x="453154" y="0"/>
                </a:lnTo>
                <a:lnTo>
                  <a:pt x="590718" y="64736"/>
                </a:lnTo>
                <a:lnTo>
                  <a:pt x="113288" y="347958"/>
                </a:lnTo>
                <a:lnTo>
                  <a:pt x="0" y="315589"/>
                </a:lnTo>
                <a:close/>
              </a:path>
            </a:pathLst>
          </a:custGeom>
          <a:solidFill>
            <a:srgbClr val="7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a:extLst>
              <a:ext uri="{FF2B5EF4-FFF2-40B4-BE49-F238E27FC236}">
                <a16:creationId xmlns:a16="http://schemas.microsoft.com/office/drawing/2014/main" id="{4D574BFC-4424-B946-8BA3-F6E0E492E62F}"/>
              </a:ext>
            </a:extLst>
          </p:cNvPr>
          <p:cNvSpPr/>
          <p:nvPr/>
        </p:nvSpPr>
        <p:spPr>
          <a:xfrm>
            <a:off x="8535307" y="-1332128"/>
            <a:ext cx="375830" cy="33872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30" h="338721">
                <a:moveTo>
                  <a:pt x="6785" y="213988"/>
                </a:moveTo>
                <a:lnTo>
                  <a:pt x="210557" y="0"/>
                </a:lnTo>
                <a:lnTo>
                  <a:pt x="375830" y="101681"/>
                </a:lnTo>
                <a:lnTo>
                  <a:pt x="0" y="338721"/>
                </a:lnTo>
                <a:lnTo>
                  <a:pt x="6785" y="213988"/>
                </a:lnTo>
                <a:close/>
              </a:path>
            </a:pathLst>
          </a:custGeom>
          <a:solidFill>
            <a:srgbClr val="008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a:extLst>
              <a:ext uri="{FF2B5EF4-FFF2-40B4-BE49-F238E27FC236}">
                <a16:creationId xmlns:a16="http://schemas.microsoft.com/office/drawing/2014/main" id="{42333C41-5758-0247-AD22-D7434F3314F9}"/>
              </a:ext>
            </a:extLst>
          </p:cNvPr>
          <p:cNvSpPr/>
          <p:nvPr/>
        </p:nvSpPr>
        <p:spPr>
          <a:xfrm>
            <a:off x="6260605" y="-1391537"/>
            <a:ext cx="646242" cy="14491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0 w 590718"/>
              <a:gd name="connsiteY0" fmla="*/ 0 h 398129"/>
              <a:gd name="connsiteX1" fmla="*/ 453154 w 590718"/>
              <a:gd name="connsiteY1" fmla="*/ 50171 h 398129"/>
              <a:gd name="connsiteX2" fmla="*/ 590718 w 590718"/>
              <a:gd name="connsiteY2" fmla="*/ 114907 h 398129"/>
              <a:gd name="connsiteX3" fmla="*/ 113288 w 590718"/>
              <a:gd name="connsiteY3" fmla="*/ 398129 h 398129"/>
              <a:gd name="connsiteX4" fmla="*/ 0 w 590718"/>
              <a:gd name="connsiteY4" fmla="*/ 0 h 398129"/>
              <a:gd name="connsiteX0" fmla="*/ 55524 w 646242"/>
              <a:gd name="connsiteY0" fmla="*/ 0 h 144911"/>
              <a:gd name="connsiteX1" fmla="*/ 508678 w 646242"/>
              <a:gd name="connsiteY1" fmla="*/ 50171 h 144911"/>
              <a:gd name="connsiteX2" fmla="*/ 646242 w 646242"/>
              <a:gd name="connsiteY2" fmla="*/ 114907 h 144911"/>
              <a:gd name="connsiteX3" fmla="*/ 0 w 646242"/>
              <a:gd name="connsiteY3" fmla="*/ 144911 h 144911"/>
              <a:gd name="connsiteX4" fmla="*/ 55524 w 646242"/>
              <a:gd name="connsiteY4" fmla="*/ 0 h 14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242" h="144911">
                <a:moveTo>
                  <a:pt x="55524" y="0"/>
                </a:moveTo>
                <a:lnTo>
                  <a:pt x="508678" y="50171"/>
                </a:lnTo>
                <a:lnTo>
                  <a:pt x="646242" y="114907"/>
                </a:lnTo>
                <a:lnTo>
                  <a:pt x="0" y="144911"/>
                </a:lnTo>
                <a:lnTo>
                  <a:pt x="55524" y="0"/>
                </a:lnTo>
                <a:close/>
              </a:path>
            </a:pathLst>
          </a:custGeom>
          <a:solidFill>
            <a:srgbClr val="00F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a:extLst>
              <a:ext uri="{FF2B5EF4-FFF2-40B4-BE49-F238E27FC236}">
                <a16:creationId xmlns:a16="http://schemas.microsoft.com/office/drawing/2014/main" id="{7C4AD727-F296-4F4D-A186-A5C9CBFA99E9}"/>
              </a:ext>
            </a:extLst>
          </p:cNvPr>
          <p:cNvSpPr/>
          <p:nvPr/>
        </p:nvSpPr>
        <p:spPr>
          <a:xfrm>
            <a:off x="10538546" y="-1891855"/>
            <a:ext cx="505978" cy="451262"/>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 name="connsiteX0" fmla="*/ 6785 w 505978"/>
              <a:gd name="connsiteY0" fmla="*/ 326529 h 451262"/>
              <a:gd name="connsiteX1" fmla="*/ 505978 w 505978"/>
              <a:gd name="connsiteY1" fmla="*/ 0 h 451262"/>
              <a:gd name="connsiteX2" fmla="*/ 375830 w 505978"/>
              <a:gd name="connsiteY2" fmla="*/ 214222 h 451262"/>
              <a:gd name="connsiteX3" fmla="*/ 0 w 505978"/>
              <a:gd name="connsiteY3" fmla="*/ 451262 h 451262"/>
              <a:gd name="connsiteX4" fmla="*/ 6785 w 505978"/>
              <a:gd name="connsiteY4" fmla="*/ 326529 h 45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78" h="451262">
                <a:moveTo>
                  <a:pt x="6785" y="326529"/>
                </a:moveTo>
                <a:lnTo>
                  <a:pt x="505978" y="0"/>
                </a:lnTo>
                <a:lnTo>
                  <a:pt x="375830" y="214222"/>
                </a:lnTo>
                <a:lnTo>
                  <a:pt x="0" y="451262"/>
                </a:lnTo>
                <a:lnTo>
                  <a:pt x="6785" y="326529"/>
                </a:lnTo>
                <a:close/>
              </a:path>
            </a:pathLst>
          </a:cu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a:extLst>
              <a:ext uri="{FF2B5EF4-FFF2-40B4-BE49-F238E27FC236}">
                <a16:creationId xmlns:a16="http://schemas.microsoft.com/office/drawing/2014/main" id="{1DE54359-B1F5-BF4D-BBDE-06C20A65B95F}"/>
              </a:ext>
            </a:extLst>
          </p:cNvPr>
          <p:cNvSpPr/>
          <p:nvPr/>
        </p:nvSpPr>
        <p:spPr>
          <a:xfrm>
            <a:off x="5411996" y="-1812615"/>
            <a:ext cx="590718" cy="347958"/>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718" h="347958">
                <a:moveTo>
                  <a:pt x="0" y="315589"/>
                </a:moveTo>
                <a:lnTo>
                  <a:pt x="453154" y="0"/>
                </a:lnTo>
                <a:lnTo>
                  <a:pt x="590718" y="64736"/>
                </a:lnTo>
                <a:lnTo>
                  <a:pt x="113288" y="347958"/>
                </a:lnTo>
                <a:lnTo>
                  <a:pt x="0" y="315589"/>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a:extLst>
              <a:ext uri="{FF2B5EF4-FFF2-40B4-BE49-F238E27FC236}">
                <a16:creationId xmlns:a16="http://schemas.microsoft.com/office/drawing/2014/main" id="{C92EE483-2280-FA48-B2A5-DA2BD8D4B217}"/>
              </a:ext>
            </a:extLst>
          </p:cNvPr>
          <p:cNvSpPr/>
          <p:nvPr/>
        </p:nvSpPr>
        <p:spPr>
          <a:xfrm>
            <a:off x="10339454" y="-1803378"/>
            <a:ext cx="375830" cy="33872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30" h="338721">
                <a:moveTo>
                  <a:pt x="6785" y="213988"/>
                </a:moveTo>
                <a:lnTo>
                  <a:pt x="210557" y="0"/>
                </a:lnTo>
                <a:lnTo>
                  <a:pt x="375830" y="101681"/>
                </a:lnTo>
                <a:lnTo>
                  <a:pt x="0" y="338721"/>
                </a:lnTo>
                <a:lnTo>
                  <a:pt x="6785" y="213988"/>
                </a:lnTo>
                <a:close/>
              </a:path>
            </a:pathLst>
          </a:custGeom>
          <a:solidFill>
            <a:srgbClr val="FFF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a:extLst>
              <a:ext uri="{FF2B5EF4-FFF2-40B4-BE49-F238E27FC236}">
                <a16:creationId xmlns:a16="http://schemas.microsoft.com/office/drawing/2014/main" id="{BC2AA32F-0DCD-B94F-9291-15EBBFC81827}"/>
              </a:ext>
            </a:extLst>
          </p:cNvPr>
          <p:cNvSpPr/>
          <p:nvPr/>
        </p:nvSpPr>
        <p:spPr>
          <a:xfrm>
            <a:off x="8064752" y="-1862787"/>
            <a:ext cx="646242" cy="14491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0 w 590718"/>
              <a:gd name="connsiteY0" fmla="*/ 0 h 398129"/>
              <a:gd name="connsiteX1" fmla="*/ 453154 w 590718"/>
              <a:gd name="connsiteY1" fmla="*/ 50171 h 398129"/>
              <a:gd name="connsiteX2" fmla="*/ 590718 w 590718"/>
              <a:gd name="connsiteY2" fmla="*/ 114907 h 398129"/>
              <a:gd name="connsiteX3" fmla="*/ 113288 w 590718"/>
              <a:gd name="connsiteY3" fmla="*/ 398129 h 398129"/>
              <a:gd name="connsiteX4" fmla="*/ 0 w 590718"/>
              <a:gd name="connsiteY4" fmla="*/ 0 h 398129"/>
              <a:gd name="connsiteX0" fmla="*/ 55524 w 646242"/>
              <a:gd name="connsiteY0" fmla="*/ 0 h 144911"/>
              <a:gd name="connsiteX1" fmla="*/ 508678 w 646242"/>
              <a:gd name="connsiteY1" fmla="*/ 50171 h 144911"/>
              <a:gd name="connsiteX2" fmla="*/ 646242 w 646242"/>
              <a:gd name="connsiteY2" fmla="*/ 114907 h 144911"/>
              <a:gd name="connsiteX3" fmla="*/ 0 w 646242"/>
              <a:gd name="connsiteY3" fmla="*/ 144911 h 144911"/>
              <a:gd name="connsiteX4" fmla="*/ 55524 w 646242"/>
              <a:gd name="connsiteY4" fmla="*/ 0 h 14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242" h="144911">
                <a:moveTo>
                  <a:pt x="55524" y="0"/>
                </a:moveTo>
                <a:lnTo>
                  <a:pt x="508678" y="50171"/>
                </a:lnTo>
                <a:lnTo>
                  <a:pt x="646242" y="114907"/>
                </a:lnTo>
                <a:lnTo>
                  <a:pt x="0" y="144911"/>
                </a:lnTo>
                <a:lnTo>
                  <a:pt x="55524" y="0"/>
                </a:lnTo>
                <a:close/>
              </a:path>
            </a:pathLst>
          </a:cu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a:extLst>
              <a:ext uri="{FF2B5EF4-FFF2-40B4-BE49-F238E27FC236}">
                <a16:creationId xmlns:a16="http://schemas.microsoft.com/office/drawing/2014/main" id="{1989CB4C-336A-B94E-BB9C-F2D3DDD33969}"/>
              </a:ext>
            </a:extLst>
          </p:cNvPr>
          <p:cNvSpPr/>
          <p:nvPr/>
        </p:nvSpPr>
        <p:spPr>
          <a:xfrm>
            <a:off x="6972800" y="-1915919"/>
            <a:ext cx="505978" cy="451262"/>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 name="connsiteX0" fmla="*/ 6785 w 505978"/>
              <a:gd name="connsiteY0" fmla="*/ 326529 h 451262"/>
              <a:gd name="connsiteX1" fmla="*/ 505978 w 505978"/>
              <a:gd name="connsiteY1" fmla="*/ 0 h 451262"/>
              <a:gd name="connsiteX2" fmla="*/ 375830 w 505978"/>
              <a:gd name="connsiteY2" fmla="*/ 214222 h 451262"/>
              <a:gd name="connsiteX3" fmla="*/ 0 w 505978"/>
              <a:gd name="connsiteY3" fmla="*/ 451262 h 451262"/>
              <a:gd name="connsiteX4" fmla="*/ 6785 w 505978"/>
              <a:gd name="connsiteY4" fmla="*/ 326529 h 45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78" h="451262">
                <a:moveTo>
                  <a:pt x="6785" y="326529"/>
                </a:moveTo>
                <a:lnTo>
                  <a:pt x="505978" y="0"/>
                </a:lnTo>
                <a:lnTo>
                  <a:pt x="375830" y="214222"/>
                </a:lnTo>
                <a:lnTo>
                  <a:pt x="0" y="451262"/>
                </a:lnTo>
                <a:lnTo>
                  <a:pt x="6785" y="326529"/>
                </a:lnTo>
                <a:close/>
              </a:path>
            </a:pathLst>
          </a:cu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a:extLst>
              <a:ext uri="{FF2B5EF4-FFF2-40B4-BE49-F238E27FC236}">
                <a16:creationId xmlns:a16="http://schemas.microsoft.com/office/drawing/2014/main" id="{D3CEA841-2E59-0D45-B3C0-6B258E96AC19}"/>
              </a:ext>
            </a:extLst>
          </p:cNvPr>
          <p:cNvSpPr/>
          <p:nvPr/>
        </p:nvSpPr>
        <p:spPr>
          <a:xfrm>
            <a:off x="9464657" y="-2704958"/>
            <a:ext cx="453154" cy="347958"/>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0 w 453154"/>
              <a:gd name="connsiteY0" fmla="*/ 315589 h 347958"/>
              <a:gd name="connsiteX1" fmla="*/ 453154 w 453154"/>
              <a:gd name="connsiteY1" fmla="*/ 0 h 347958"/>
              <a:gd name="connsiteX2" fmla="*/ 402459 w 453154"/>
              <a:gd name="connsiteY2" fmla="*/ 163348 h 347958"/>
              <a:gd name="connsiteX3" fmla="*/ 113288 w 453154"/>
              <a:gd name="connsiteY3" fmla="*/ 347958 h 347958"/>
              <a:gd name="connsiteX4" fmla="*/ 0 w 453154"/>
              <a:gd name="connsiteY4" fmla="*/ 315589 h 347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154" h="347958">
                <a:moveTo>
                  <a:pt x="0" y="315589"/>
                </a:moveTo>
                <a:lnTo>
                  <a:pt x="453154" y="0"/>
                </a:lnTo>
                <a:lnTo>
                  <a:pt x="402459" y="163348"/>
                </a:lnTo>
                <a:lnTo>
                  <a:pt x="113288" y="347958"/>
                </a:lnTo>
                <a:lnTo>
                  <a:pt x="0" y="315589"/>
                </a:lnTo>
                <a:close/>
              </a:path>
            </a:pathLst>
          </a:custGeom>
          <a:solidFill>
            <a:srgbClr val="AA5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a:extLst>
              <a:ext uri="{FF2B5EF4-FFF2-40B4-BE49-F238E27FC236}">
                <a16:creationId xmlns:a16="http://schemas.microsoft.com/office/drawing/2014/main" id="{47B90D7D-11A5-CE41-80E7-4B8F744C83C4}"/>
              </a:ext>
            </a:extLst>
          </p:cNvPr>
          <p:cNvSpPr/>
          <p:nvPr/>
        </p:nvSpPr>
        <p:spPr>
          <a:xfrm>
            <a:off x="575841" y="-3043679"/>
            <a:ext cx="375830" cy="33872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30" h="338721">
                <a:moveTo>
                  <a:pt x="6785" y="213988"/>
                </a:moveTo>
                <a:lnTo>
                  <a:pt x="210557" y="0"/>
                </a:lnTo>
                <a:lnTo>
                  <a:pt x="375830" y="101681"/>
                </a:lnTo>
                <a:lnTo>
                  <a:pt x="0" y="338721"/>
                </a:lnTo>
                <a:lnTo>
                  <a:pt x="6785" y="213988"/>
                </a:lnTo>
                <a:close/>
              </a:path>
            </a:pathLst>
          </a:custGeom>
          <a:solidFill>
            <a:srgbClr val="008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a:extLst>
              <a:ext uri="{FF2B5EF4-FFF2-40B4-BE49-F238E27FC236}">
                <a16:creationId xmlns:a16="http://schemas.microsoft.com/office/drawing/2014/main" id="{4798270B-F0B7-0E49-8C80-A954E5E1B1B1}"/>
              </a:ext>
            </a:extLst>
          </p:cNvPr>
          <p:cNvSpPr/>
          <p:nvPr/>
        </p:nvSpPr>
        <p:spPr>
          <a:xfrm>
            <a:off x="6906847" y="-2880053"/>
            <a:ext cx="646242" cy="14491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0 w 590718"/>
              <a:gd name="connsiteY0" fmla="*/ 0 h 398129"/>
              <a:gd name="connsiteX1" fmla="*/ 453154 w 590718"/>
              <a:gd name="connsiteY1" fmla="*/ 50171 h 398129"/>
              <a:gd name="connsiteX2" fmla="*/ 590718 w 590718"/>
              <a:gd name="connsiteY2" fmla="*/ 114907 h 398129"/>
              <a:gd name="connsiteX3" fmla="*/ 113288 w 590718"/>
              <a:gd name="connsiteY3" fmla="*/ 398129 h 398129"/>
              <a:gd name="connsiteX4" fmla="*/ 0 w 590718"/>
              <a:gd name="connsiteY4" fmla="*/ 0 h 398129"/>
              <a:gd name="connsiteX0" fmla="*/ 55524 w 646242"/>
              <a:gd name="connsiteY0" fmla="*/ 0 h 144911"/>
              <a:gd name="connsiteX1" fmla="*/ 508678 w 646242"/>
              <a:gd name="connsiteY1" fmla="*/ 50171 h 144911"/>
              <a:gd name="connsiteX2" fmla="*/ 646242 w 646242"/>
              <a:gd name="connsiteY2" fmla="*/ 114907 h 144911"/>
              <a:gd name="connsiteX3" fmla="*/ 0 w 646242"/>
              <a:gd name="connsiteY3" fmla="*/ 144911 h 144911"/>
              <a:gd name="connsiteX4" fmla="*/ 55524 w 646242"/>
              <a:gd name="connsiteY4" fmla="*/ 0 h 14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242" h="144911">
                <a:moveTo>
                  <a:pt x="55524" y="0"/>
                </a:moveTo>
                <a:lnTo>
                  <a:pt x="508678" y="50171"/>
                </a:lnTo>
                <a:lnTo>
                  <a:pt x="646242" y="114907"/>
                </a:lnTo>
                <a:lnTo>
                  <a:pt x="0" y="144911"/>
                </a:lnTo>
                <a:lnTo>
                  <a:pt x="55524" y="0"/>
                </a:lnTo>
                <a:close/>
              </a:path>
            </a:pathLst>
          </a:custGeom>
          <a:solidFill>
            <a:srgbClr val="BDF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a:extLst>
              <a:ext uri="{FF2B5EF4-FFF2-40B4-BE49-F238E27FC236}">
                <a16:creationId xmlns:a16="http://schemas.microsoft.com/office/drawing/2014/main" id="{C41BD929-A621-9F4D-879C-36520107DD47}"/>
              </a:ext>
            </a:extLst>
          </p:cNvPr>
          <p:cNvSpPr/>
          <p:nvPr/>
        </p:nvSpPr>
        <p:spPr>
          <a:xfrm>
            <a:off x="9833476" y="-3156220"/>
            <a:ext cx="505978" cy="451262"/>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 name="connsiteX0" fmla="*/ 6785 w 505978"/>
              <a:gd name="connsiteY0" fmla="*/ 326529 h 451262"/>
              <a:gd name="connsiteX1" fmla="*/ 505978 w 505978"/>
              <a:gd name="connsiteY1" fmla="*/ 0 h 451262"/>
              <a:gd name="connsiteX2" fmla="*/ 375830 w 505978"/>
              <a:gd name="connsiteY2" fmla="*/ 214222 h 451262"/>
              <a:gd name="connsiteX3" fmla="*/ 0 w 505978"/>
              <a:gd name="connsiteY3" fmla="*/ 451262 h 451262"/>
              <a:gd name="connsiteX4" fmla="*/ 6785 w 505978"/>
              <a:gd name="connsiteY4" fmla="*/ 326529 h 45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78" h="451262">
                <a:moveTo>
                  <a:pt x="6785" y="326529"/>
                </a:moveTo>
                <a:lnTo>
                  <a:pt x="505978" y="0"/>
                </a:lnTo>
                <a:lnTo>
                  <a:pt x="375830" y="214222"/>
                </a:lnTo>
                <a:lnTo>
                  <a:pt x="0" y="451262"/>
                </a:lnTo>
                <a:lnTo>
                  <a:pt x="6785" y="326529"/>
                </a:lnTo>
                <a:close/>
              </a:path>
            </a:pathLst>
          </a:cu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a:extLst>
              <a:ext uri="{FF2B5EF4-FFF2-40B4-BE49-F238E27FC236}">
                <a16:creationId xmlns:a16="http://schemas.microsoft.com/office/drawing/2014/main" id="{DAB34B77-C928-094D-9978-DF4709FDED7C}"/>
              </a:ext>
            </a:extLst>
          </p:cNvPr>
          <p:cNvSpPr/>
          <p:nvPr/>
        </p:nvSpPr>
        <p:spPr>
          <a:xfrm>
            <a:off x="2565230" y="-1997367"/>
            <a:ext cx="231634" cy="428695"/>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118346 w 709064"/>
              <a:gd name="connsiteY0" fmla="*/ 250853 h 283222"/>
              <a:gd name="connsiteX1" fmla="*/ 0 w 709064"/>
              <a:gd name="connsiteY1" fmla="*/ 101518 h 283222"/>
              <a:gd name="connsiteX2" fmla="*/ 709064 w 709064"/>
              <a:gd name="connsiteY2" fmla="*/ 0 h 283222"/>
              <a:gd name="connsiteX3" fmla="*/ 231634 w 709064"/>
              <a:gd name="connsiteY3" fmla="*/ 283222 h 283222"/>
              <a:gd name="connsiteX4" fmla="*/ 118346 w 709064"/>
              <a:gd name="connsiteY4" fmla="*/ 250853 h 283222"/>
              <a:gd name="connsiteX0" fmla="*/ 118346 w 231634"/>
              <a:gd name="connsiteY0" fmla="*/ 396326 h 428695"/>
              <a:gd name="connsiteX1" fmla="*/ 0 w 231634"/>
              <a:gd name="connsiteY1" fmla="*/ 246991 h 428695"/>
              <a:gd name="connsiteX2" fmla="*/ 44046 w 231634"/>
              <a:gd name="connsiteY2" fmla="*/ 0 h 428695"/>
              <a:gd name="connsiteX3" fmla="*/ 231634 w 231634"/>
              <a:gd name="connsiteY3" fmla="*/ 428695 h 428695"/>
              <a:gd name="connsiteX4" fmla="*/ 118346 w 231634"/>
              <a:gd name="connsiteY4" fmla="*/ 396326 h 428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634" h="428695">
                <a:moveTo>
                  <a:pt x="118346" y="396326"/>
                </a:moveTo>
                <a:lnTo>
                  <a:pt x="0" y="246991"/>
                </a:lnTo>
                <a:lnTo>
                  <a:pt x="44046" y="0"/>
                </a:lnTo>
                <a:lnTo>
                  <a:pt x="231634" y="428695"/>
                </a:lnTo>
                <a:lnTo>
                  <a:pt x="118346" y="396326"/>
                </a:lnTo>
                <a:close/>
              </a:path>
            </a:pathLst>
          </a:custGeom>
          <a:solidFill>
            <a:srgbClr val="ABF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a:extLst>
              <a:ext uri="{FF2B5EF4-FFF2-40B4-BE49-F238E27FC236}">
                <a16:creationId xmlns:a16="http://schemas.microsoft.com/office/drawing/2014/main" id="{AB27AFE3-425C-D94A-A0F1-065879734D03}"/>
              </a:ext>
            </a:extLst>
          </p:cNvPr>
          <p:cNvSpPr/>
          <p:nvPr/>
        </p:nvSpPr>
        <p:spPr>
          <a:xfrm>
            <a:off x="1656741" y="-1882618"/>
            <a:ext cx="375830" cy="33872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30" h="338721">
                <a:moveTo>
                  <a:pt x="6785" y="213988"/>
                </a:moveTo>
                <a:lnTo>
                  <a:pt x="210557" y="0"/>
                </a:lnTo>
                <a:lnTo>
                  <a:pt x="375830" y="101681"/>
                </a:lnTo>
                <a:lnTo>
                  <a:pt x="0" y="338721"/>
                </a:lnTo>
                <a:lnTo>
                  <a:pt x="6785" y="213988"/>
                </a:lnTo>
                <a:close/>
              </a:path>
            </a:pathLst>
          </a:custGeom>
          <a:solidFill>
            <a:srgbClr val="FF0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a:extLst>
              <a:ext uri="{FF2B5EF4-FFF2-40B4-BE49-F238E27FC236}">
                <a16:creationId xmlns:a16="http://schemas.microsoft.com/office/drawing/2014/main" id="{F3C5DC97-17FD-714F-BA86-9E8F18C4EB2B}"/>
              </a:ext>
            </a:extLst>
          </p:cNvPr>
          <p:cNvSpPr/>
          <p:nvPr/>
        </p:nvSpPr>
        <p:spPr>
          <a:xfrm>
            <a:off x="7992065" y="-1942027"/>
            <a:ext cx="646242" cy="14491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0 w 590718"/>
              <a:gd name="connsiteY0" fmla="*/ 0 h 398129"/>
              <a:gd name="connsiteX1" fmla="*/ 453154 w 590718"/>
              <a:gd name="connsiteY1" fmla="*/ 50171 h 398129"/>
              <a:gd name="connsiteX2" fmla="*/ 590718 w 590718"/>
              <a:gd name="connsiteY2" fmla="*/ 114907 h 398129"/>
              <a:gd name="connsiteX3" fmla="*/ 113288 w 590718"/>
              <a:gd name="connsiteY3" fmla="*/ 398129 h 398129"/>
              <a:gd name="connsiteX4" fmla="*/ 0 w 590718"/>
              <a:gd name="connsiteY4" fmla="*/ 0 h 398129"/>
              <a:gd name="connsiteX0" fmla="*/ 55524 w 646242"/>
              <a:gd name="connsiteY0" fmla="*/ 0 h 144911"/>
              <a:gd name="connsiteX1" fmla="*/ 508678 w 646242"/>
              <a:gd name="connsiteY1" fmla="*/ 50171 h 144911"/>
              <a:gd name="connsiteX2" fmla="*/ 646242 w 646242"/>
              <a:gd name="connsiteY2" fmla="*/ 114907 h 144911"/>
              <a:gd name="connsiteX3" fmla="*/ 0 w 646242"/>
              <a:gd name="connsiteY3" fmla="*/ 144911 h 144911"/>
              <a:gd name="connsiteX4" fmla="*/ 55524 w 646242"/>
              <a:gd name="connsiteY4" fmla="*/ 0 h 14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242" h="144911">
                <a:moveTo>
                  <a:pt x="55524" y="0"/>
                </a:moveTo>
                <a:lnTo>
                  <a:pt x="508678" y="50171"/>
                </a:lnTo>
                <a:lnTo>
                  <a:pt x="646242" y="114907"/>
                </a:lnTo>
                <a:lnTo>
                  <a:pt x="0" y="144911"/>
                </a:lnTo>
                <a:lnTo>
                  <a:pt x="55524" y="0"/>
                </a:lnTo>
                <a:close/>
              </a:path>
            </a:pathLst>
          </a:custGeom>
          <a:solidFill>
            <a:srgbClr val="B17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a:extLst>
              <a:ext uri="{FF2B5EF4-FFF2-40B4-BE49-F238E27FC236}">
                <a16:creationId xmlns:a16="http://schemas.microsoft.com/office/drawing/2014/main" id="{FE4F468A-CEA9-C649-94CC-1A5053FB4634}"/>
              </a:ext>
            </a:extLst>
          </p:cNvPr>
          <p:cNvSpPr/>
          <p:nvPr/>
        </p:nvSpPr>
        <p:spPr>
          <a:xfrm>
            <a:off x="3773630" y="-1943507"/>
            <a:ext cx="505978" cy="451262"/>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 name="connsiteX0" fmla="*/ 6785 w 505978"/>
              <a:gd name="connsiteY0" fmla="*/ 326529 h 451262"/>
              <a:gd name="connsiteX1" fmla="*/ 505978 w 505978"/>
              <a:gd name="connsiteY1" fmla="*/ 0 h 451262"/>
              <a:gd name="connsiteX2" fmla="*/ 375830 w 505978"/>
              <a:gd name="connsiteY2" fmla="*/ 214222 h 451262"/>
              <a:gd name="connsiteX3" fmla="*/ 0 w 505978"/>
              <a:gd name="connsiteY3" fmla="*/ 451262 h 451262"/>
              <a:gd name="connsiteX4" fmla="*/ 6785 w 505978"/>
              <a:gd name="connsiteY4" fmla="*/ 326529 h 45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78" h="451262">
                <a:moveTo>
                  <a:pt x="6785" y="326529"/>
                </a:moveTo>
                <a:lnTo>
                  <a:pt x="505978" y="0"/>
                </a:lnTo>
                <a:lnTo>
                  <a:pt x="375830" y="214222"/>
                </a:lnTo>
                <a:lnTo>
                  <a:pt x="0" y="451262"/>
                </a:lnTo>
                <a:lnTo>
                  <a:pt x="6785" y="326529"/>
                </a:lnTo>
                <a:close/>
              </a:path>
            </a:pathLst>
          </a:custGeom>
          <a:solidFill>
            <a:srgbClr val="66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a:extLst>
              <a:ext uri="{FF2B5EF4-FFF2-40B4-BE49-F238E27FC236}">
                <a16:creationId xmlns:a16="http://schemas.microsoft.com/office/drawing/2014/main" id="{2949015F-4240-F74B-A6DE-30230605B416}"/>
              </a:ext>
            </a:extLst>
          </p:cNvPr>
          <p:cNvSpPr/>
          <p:nvPr/>
        </p:nvSpPr>
        <p:spPr>
          <a:xfrm>
            <a:off x="781944" y="-2784198"/>
            <a:ext cx="590718" cy="347958"/>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718" h="347958">
                <a:moveTo>
                  <a:pt x="0" y="315589"/>
                </a:moveTo>
                <a:lnTo>
                  <a:pt x="453154" y="0"/>
                </a:lnTo>
                <a:lnTo>
                  <a:pt x="590718" y="64736"/>
                </a:lnTo>
                <a:lnTo>
                  <a:pt x="113288" y="347958"/>
                </a:lnTo>
                <a:lnTo>
                  <a:pt x="0" y="315589"/>
                </a:lnTo>
                <a:close/>
              </a:path>
            </a:pathLst>
          </a:custGeom>
          <a:solidFill>
            <a:srgbClr val="7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a:extLst>
              <a:ext uri="{FF2B5EF4-FFF2-40B4-BE49-F238E27FC236}">
                <a16:creationId xmlns:a16="http://schemas.microsoft.com/office/drawing/2014/main" id="{92D3C7A5-9F2B-3844-81A1-20A5FA2F87F3}"/>
              </a:ext>
            </a:extLst>
          </p:cNvPr>
          <p:cNvSpPr/>
          <p:nvPr/>
        </p:nvSpPr>
        <p:spPr>
          <a:xfrm>
            <a:off x="7757550" y="-2675733"/>
            <a:ext cx="375830" cy="33872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30" h="338721">
                <a:moveTo>
                  <a:pt x="6785" y="213988"/>
                </a:moveTo>
                <a:lnTo>
                  <a:pt x="210557" y="0"/>
                </a:lnTo>
                <a:lnTo>
                  <a:pt x="375830" y="101681"/>
                </a:lnTo>
                <a:lnTo>
                  <a:pt x="0" y="338721"/>
                </a:lnTo>
                <a:lnTo>
                  <a:pt x="6785" y="213988"/>
                </a:lnTo>
                <a:close/>
              </a:path>
            </a:pathLst>
          </a:custGeom>
          <a:solidFill>
            <a:srgbClr val="008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101">
            <a:extLst>
              <a:ext uri="{FF2B5EF4-FFF2-40B4-BE49-F238E27FC236}">
                <a16:creationId xmlns:a16="http://schemas.microsoft.com/office/drawing/2014/main" id="{9D4DE649-94C1-EB47-A45A-BBDF9A52BA52}"/>
              </a:ext>
            </a:extLst>
          </p:cNvPr>
          <p:cNvSpPr/>
          <p:nvPr/>
        </p:nvSpPr>
        <p:spPr>
          <a:xfrm>
            <a:off x="5482848" y="-2735142"/>
            <a:ext cx="646242" cy="14491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0 w 590718"/>
              <a:gd name="connsiteY0" fmla="*/ 0 h 398129"/>
              <a:gd name="connsiteX1" fmla="*/ 453154 w 590718"/>
              <a:gd name="connsiteY1" fmla="*/ 50171 h 398129"/>
              <a:gd name="connsiteX2" fmla="*/ 590718 w 590718"/>
              <a:gd name="connsiteY2" fmla="*/ 114907 h 398129"/>
              <a:gd name="connsiteX3" fmla="*/ 113288 w 590718"/>
              <a:gd name="connsiteY3" fmla="*/ 398129 h 398129"/>
              <a:gd name="connsiteX4" fmla="*/ 0 w 590718"/>
              <a:gd name="connsiteY4" fmla="*/ 0 h 398129"/>
              <a:gd name="connsiteX0" fmla="*/ 55524 w 646242"/>
              <a:gd name="connsiteY0" fmla="*/ 0 h 144911"/>
              <a:gd name="connsiteX1" fmla="*/ 508678 w 646242"/>
              <a:gd name="connsiteY1" fmla="*/ 50171 h 144911"/>
              <a:gd name="connsiteX2" fmla="*/ 646242 w 646242"/>
              <a:gd name="connsiteY2" fmla="*/ 114907 h 144911"/>
              <a:gd name="connsiteX3" fmla="*/ 0 w 646242"/>
              <a:gd name="connsiteY3" fmla="*/ 144911 h 144911"/>
              <a:gd name="connsiteX4" fmla="*/ 55524 w 646242"/>
              <a:gd name="connsiteY4" fmla="*/ 0 h 14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242" h="144911">
                <a:moveTo>
                  <a:pt x="55524" y="0"/>
                </a:moveTo>
                <a:lnTo>
                  <a:pt x="508678" y="50171"/>
                </a:lnTo>
                <a:lnTo>
                  <a:pt x="646242" y="114907"/>
                </a:lnTo>
                <a:lnTo>
                  <a:pt x="0" y="144911"/>
                </a:lnTo>
                <a:lnTo>
                  <a:pt x="55524" y="0"/>
                </a:lnTo>
                <a:close/>
              </a:path>
            </a:pathLst>
          </a:custGeom>
          <a:solidFill>
            <a:srgbClr val="59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a:extLst>
              <a:ext uri="{FF2B5EF4-FFF2-40B4-BE49-F238E27FC236}">
                <a16:creationId xmlns:a16="http://schemas.microsoft.com/office/drawing/2014/main" id="{3F71FA1B-C798-384E-9317-252CE3A68A33}"/>
              </a:ext>
            </a:extLst>
          </p:cNvPr>
          <p:cNvSpPr/>
          <p:nvPr/>
        </p:nvSpPr>
        <p:spPr>
          <a:xfrm>
            <a:off x="1150763" y="-3235460"/>
            <a:ext cx="505978" cy="451262"/>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 name="connsiteX0" fmla="*/ 6785 w 505978"/>
              <a:gd name="connsiteY0" fmla="*/ 326529 h 451262"/>
              <a:gd name="connsiteX1" fmla="*/ 505978 w 505978"/>
              <a:gd name="connsiteY1" fmla="*/ 0 h 451262"/>
              <a:gd name="connsiteX2" fmla="*/ 375830 w 505978"/>
              <a:gd name="connsiteY2" fmla="*/ 214222 h 451262"/>
              <a:gd name="connsiteX3" fmla="*/ 0 w 505978"/>
              <a:gd name="connsiteY3" fmla="*/ 451262 h 451262"/>
              <a:gd name="connsiteX4" fmla="*/ 6785 w 505978"/>
              <a:gd name="connsiteY4" fmla="*/ 326529 h 45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78" h="451262">
                <a:moveTo>
                  <a:pt x="6785" y="326529"/>
                </a:moveTo>
                <a:lnTo>
                  <a:pt x="505978" y="0"/>
                </a:lnTo>
                <a:lnTo>
                  <a:pt x="375830" y="214222"/>
                </a:lnTo>
                <a:lnTo>
                  <a:pt x="0" y="451262"/>
                </a:lnTo>
                <a:lnTo>
                  <a:pt x="6785" y="326529"/>
                </a:lnTo>
                <a:close/>
              </a:path>
            </a:pathLst>
          </a:cu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a:extLst>
              <a:ext uri="{FF2B5EF4-FFF2-40B4-BE49-F238E27FC236}">
                <a16:creationId xmlns:a16="http://schemas.microsoft.com/office/drawing/2014/main" id="{ED6BC482-899A-D54E-8C15-A42A9125C914}"/>
              </a:ext>
            </a:extLst>
          </p:cNvPr>
          <p:cNvSpPr/>
          <p:nvPr/>
        </p:nvSpPr>
        <p:spPr>
          <a:xfrm>
            <a:off x="11400168" y="-3499794"/>
            <a:ext cx="375830" cy="33872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30" h="338721">
                <a:moveTo>
                  <a:pt x="6785" y="213988"/>
                </a:moveTo>
                <a:lnTo>
                  <a:pt x="210557" y="0"/>
                </a:lnTo>
                <a:lnTo>
                  <a:pt x="375830" y="101681"/>
                </a:lnTo>
                <a:lnTo>
                  <a:pt x="0" y="338721"/>
                </a:lnTo>
                <a:lnTo>
                  <a:pt x="6785" y="213988"/>
                </a:lnTo>
                <a:close/>
              </a:path>
            </a:pathLst>
          </a:custGeom>
          <a:solidFill>
            <a:srgbClr val="FF0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104">
            <a:extLst>
              <a:ext uri="{FF2B5EF4-FFF2-40B4-BE49-F238E27FC236}">
                <a16:creationId xmlns:a16="http://schemas.microsoft.com/office/drawing/2014/main" id="{99D45864-2B75-AE4E-BAC2-42168B7114AC}"/>
              </a:ext>
            </a:extLst>
          </p:cNvPr>
          <p:cNvSpPr/>
          <p:nvPr/>
        </p:nvSpPr>
        <p:spPr>
          <a:xfrm>
            <a:off x="9125466" y="-3559203"/>
            <a:ext cx="646242" cy="14491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0 w 590718"/>
              <a:gd name="connsiteY0" fmla="*/ 0 h 398129"/>
              <a:gd name="connsiteX1" fmla="*/ 453154 w 590718"/>
              <a:gd name="connsiteY1" fmla="*/ 50171 h 398129"/>
              <a:gd name="connsiteX2" fmla="*/ 590718 w 590718"/>
              <a:gd name="connsiteY2" fmla="*/ 114907 h 398129"/>
              <a:gd name="connsiteX3" fmla="*/ 113288 w 590718"/>
              <a:gd name="connsiteY3" fmla="*/ 398129 h 398129"/>
              <a:gd name="connsiteX4" fmla="*/ 0 w 590718"/>
              <a:gd name="connsiteY4" fmla="*/ 0 h 398129"/>
              <a:gd name="connsiteX0" fmla="*/ 55524 w 646242"/>
              <a:gd name="connsiteY0" fmla="*/ 0 h 144911"/>
              <a:gd name="connsiteX1" fmla="*/ 508678 w 646242"/>
              <a:gd name="connsiteY1" fmla="*/ 50171 h 144911"/>
              <a:gd name="connsiteX2" fmla="*/ 646242 w 646242"/>
              <a:gd name="connsiteY2" fmla="*/ 114907 h 144911"/>
              <a:gd name="connsiteX3" fmla="*/ 0 w 646242"/>
              <a:gd name="connsiteY3" fmla="*/ 144911 h 144911"/>
              <a:gd name="connsiteX4" fmla="*/ 55524 w 646242"/>
              <a:gd name="connsiteY4" fmla="*/ 0 h 14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242" h="144911">
                <a:moveTo>
                  <a:pt x="55524" y="0"/>
                </a:moveTo>
                <a:lnTo>
                  <a:pt x="508678" y="50171"/>
                </a:lnTo>
                <a:lnTo>
                  <a:pt x="646242" y="114907"/>
                </a:lnTo>
                <a:lnTo>
                  <a:pt x="0" y="144911"/>
                </a:lnTo>
                <a:lnTo>
                  <a:pt x="55524" y="0"/>
                </a:lnTo>
                <a:close/>
              </a:path>
            </a:pathLst>
          </a:cu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105">
            <a:extLst>
              <a:ext uri="{FF2B5EF4-FFF2-40B4-BE49-F238E27FC236}">
                <a16:creationId xmlns:a16="http://schemas.microsoft.com/office/drawing/2014/main" id="{9816F1DC-292D-864D-8FB9-197429564891}"/>
              </a:ext>
            </a:extLst>
          </p:cNvPr>
          <p:cNvSpPr/>
          <p:nvPr/>
        </p:nvSpPr>
        <p:spPr>
          <a:xfrm>
            <a:off x="8033514" y="-3612335"/>
            <a:ext cx="505978" cy="451262"/>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 name="connsiteX0" fmla="*/ 6785 w 505978"/>
              <a:gd name="connsiteY0" fmla="*/ 326529 h 451262"/>
              <a:gd name="connsiteX1" fmla="*/ 505978 w 505978"/>
              <a:gd name="connsiteY1" fmla="*/ 0 h 451262"/>
              <a:gd name="connsiteX2" fmla="*/ 375830 w 505978"/>
              <a:gd name="connsiteY2" fmla="*/ 214222 h 451262"/>
              <a:gd name="connsiteX3" fmla="*/ 0 w 505978"/>
              <a:gd name="connsiteY3" fmla="*/ 451262 h 451262"/>
              <a:gd name="connsiteX4" fmla="*/ 6785 w 505978"/>
              <a:gd name="connsiteY4" fmla="*/ 326529 h 45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78" h="451262">
                <a:moveTo>
                  <a:pt x="6785" y="326529"/>
                </a:moveTo>
                <a:lnTo>
                  <a:pt x="505978" y="0"/>
                </a:lnTo>
                <a:lnTo>
                  <a:pt x="375830" y="214222"/>
                </a:lnTo>
                <a:lnTo>
                  <a:pt x="0" y="451262"/>
                </a:lnTo>
                <a:lnTo>
                  <a:pt x="6785" y="326529"/>
                </a:lnTo>
                <a:close/>
              </a:path>
            </a:pathLst>
          </a:custGeom>
          <a:solidFill>
            <a:srgbClr val="57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a:extLst>
              <a:ext uri="{FF2B5EF4-FFF2-40B4-BE49-F238E27FC236}">
                <a16:creationId xmlns:a16="http://schemas.microsoft.com/office/drawing/2014/main" id="{96D51125-DC90-BC4E-A1FD-B6FDA276AF54}"/>
              </a:ext>
            </a:extLst>
          </p:cNvPr>
          <p:cNvSpPr/>
          <p:nvPr/>
        </p:nvSpPr>
        <p:spPr>
          <a:xfrm>
            <a:off x="10525371" y="-4401374"/>
            <a:ext cx="590718" cy="347958"/>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718" h="347958">
                <a:moveTo>
                  <a:pt x="0" y="315589"/>
                </a:moveTo>
                <a:lnTo>
                  <a:pt x="453154" y="0"/>
                </a:lnTo>
                <a:lnTo>
                  <a:pt x="590718" y="64736"/>
                </a:lnTo>
                <a:lnTo>
                  <a:pt x="113288" y="347958"/>
                </a:lnTo>
                <a:lnTo>
                  <a:pt x="0" y="315589"/>
                </a:lnTo>
                <a:close/>
              </a:path>
            </a:pathLst>
          </a:custGeom>
          <a:solidFill>
            <a:srgbClr val="2C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107">
            <a:extLst>
              <a:ext uri="{FF2B5EF4-FFF2-40B4-BE49-F238E27FC236}">
                <a16:creationId xmlns:a16="http://schemas.microsoft.com/office/drawing/2014/main" id="{0EB8D411-EF61-4A42-BBFD-C1AF16E51FB4}"/>
              </a:ext>
            </a:extLst>
          </p:cNvPr>
          <p:cNvSpPr/>
          <p:nvPr/>
        </p:nvSpPr>
        <p:spPr>
          <a:xfrm>
            <a:off x="3773462" y="-5185560"/>
            <a:ext cx="375830" cy="33872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30" h="338721">
                <a:moveTo>
                  <a:pt x="6785" y="213988"/>
                </a:moveTo>
                <a:lnTo>
                  <a:pt x="210557" y="0"/>
                </a:lnTo>
                <a:lnTo>
                  <a:pt x="375830" y="101681"/>
                </a:lnTo>
                <a:lnTo>
                  <a:pt x="0" y="338721"/>
                </a:lnTo>
                <a:lnTo>
                  <a:pt x="6785" y="213988"/>
                </a:lnTo>
                <a:close/>
              </a:path>
            </a:pathLst>
          </a:custGeom>
          <a:solidFill>
            <a:srgbClr val="008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a:extLst>
              <a:ext uri="{FF2B5EF4-FFF2-40B4-BE49-F238E27FC236}">
                <a16:creationId xmlns:a16="http://schemas.microsoft.com/office/drawing/2014/main" id="{83461211-B264-5442-A1DD-1FE0AD58D9E7}"/>
              </a:ext>
            </a:extLst>
          </p:cNvPr>
          <p:cNvSpPr/>
          <p:nvPr/>
        </p:nvSpPr>
        <p:spPr>
          <a:xfrm>
            <a:off x="1498760" y="-5244969"/>
            <a:ext cx="646242" cy="14491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0 w 590718"/>
              <a:gd name="connsiteY0" fmla="*/ 0 h 398129"/>
              <a:gd name="connsiteX1" fmla="*/ 453154 w 590718"/>
              <a:gd name="connsiteY1" fmla="*/ 50171 h 398129"/>
              <a:gd name="connsiteX2" fmla="*/ 590718 w 590718"/>
              <a:gd name="connsiteY2" fmla="*/ 114907 h 398129"/>
              <a:gd name="connsiteX3" fmla="*/ 113288 w 590718"/>
              <a:gd name="connsiteY3" fmla="*/ 398129 h 398129"/>
              <a:gd name="connsiteX4" fmla="*/ 0 w 590718"/>
              <a:gd name="connsiteY4" fmla="*/ 0 h 398129"/>
              <a:gd name="connsiteX0" fmla="*/ 55524 w 646242"/>
              <a:gd name="connsiteY0" fmla="*/ 0 h 144911"/>
              <a:gd name="connsiteX1" fmla="*/ 508678 w 646242"/>
              <a:gd name="connsiteY1" fmla="*/ 50171 h 144911"/>
              <a:gd name="connsiteX2" fmla="*/ 646242 w 646242"/>
              <a:gd name="connsiteY2" fmla="*/ 114907 h 144911"/>
              <a:gd name="connsiteX3" fmla="*/ 0 w 646242"/>
              <a:gd name="connsiteY3" fmla="*/ 144911 h 144911"/>
              <a:gd name="connsiteX4" fmla="*/ 55524 w 646242"/>
              <a:gd name="connsiteY4" fmla="*/ 0 h 14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242" h="144911">
                <a:moveTo>
                  <a:pt x="55524" y="0"/>
                </a:moveTo>
                <a:lnTo>
                  <a:pt x="508678" y="50171"/>
                </a:lnTo>
                <a:lnTo>
                  <a:pt x="646242" y="114907"/>
                </a:lnTo>
                <a:lnTo>
                  <a:pt x="0" y="144911"/>
                </a:lnTo>
                <a:lnTo>
                  <a:pt x="55524" y="0"/>
                </a:lnTo>
                <a:close/>
              </a:path>
            </a:pathLst>
          </a:custGeom>
          <a:solidFill>
            <a:srgbClr val="00F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extLst>
              <a:ext uri="{FF2B5EF4-FFF2-40B4-BE49-F238E27FC236}">
                <a16:creationId xmlns:a16="http://schemas.microsoft.com/office/drawing/2014/main" id="{A5608C5F-6874-3049-ADE2-188AB4CC54FB}"/>
              </a:ext>
            </a:extLst>
          </p:cNvPr>
          <p:cNvSpPr/>
          <p:nvPr/>
        </p:nvSpPr>
        <p:spPr>
          <a:xfrm>
            <a:off x="10894190" y="-4852636"/>
            <a:ext cx="505978" cy="451262"/>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 name="connsiteX0" fmla="*/ 6785 w 505978"/>
              <a:gd name="connsiteY0" fmla="*/ 326529 h 451262"/>
              <a:gd name="connsiteX1" fmla="*/ 505978 w 505978"/>
              <a:gd name="connsiteY1" fmla="*/ 0 h 451262"/>
              <a:gd name="connsiteX2" fmla="*/ 375830 w 505978"/>
              <a:gd name="connsiteY2" fmla="*/ 214222 h 451262"/>
              <a:gd name="connsiteX3" fmla="*/ 0 w 505978"/>
              <a:gd name="connsiteY3" fmla="*/ 451262 h 451262"/>
              <a:gd name="connsiteX4" fmla="*/ 6785 w 505978"/>
              <a:gd name="connsiteY4" fmla="*/ 326529 h 45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78" h="451262">
                <a:moveTo>
                  <a:pt x="6785" y="326529"/>
                </a:moveTo>
                <a:lnTo>
                  <a:pt x="505978" y="0"/>
                </a:lnTo>
                <a:lnTo>
                  <a:pt x="375830" y="214222"/>
                </a:lnTo>
                <a:lnTo>
                  <a:pt x="0" y="451262"/>
                </a:lnTo>
                <a:lnTo>
                  <a:pt x="6785" y="326529"/>
                </a:lnTo>
                <a:close/>
              </a:path>
            </a:pathLst>
          </a:cu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a:extLst>
              <a:ext uri="{FF2B5EF4-FFF2-40B4-BE49-F238E27FC236}">
                <a16:creationId xmlns:a16="http://schemas.microsoft.com/office/drawing/2014/main" id="{2C09F659-48AD-444F-B5EA-0657DF9131F6}"/>
              </a:ext>
            </a:extLst>
          </p:cNvPr>
          <p:cNvSpPr/>
          <p:nvPr/>
        </p:nvSpPr>
        <p:spPr>
          <a:xfrm>
            <a:off x="6405054" y="-3629132"/>
            <a:ext cx="590718" cy="347958"/>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718" h="347958">
                <a:moveTo>
                  <a:pt x="0" y="315589"/>
                </a:moveTo>
                <a:lnTo>
                  <a:pt x="453154" y="0"/>
                </a:lnTo>
                <a:lnTo>
                  <a:pt x="590718" y="64736"/>
                </a:lnTo>
                <a:lnTo>
                  <a:pt x="113288" y="347958"/>
                </a:lnTo>
                <a:lnTo>
                  <a:pt x="0" y="315589"/>
                </a:lnTo>
                <a:close/>
              </a:path>
            </a:pathLst>
          </a:custGeom>
          <a:solidFill>
            <a:srgbClr val="1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a:extLst>
              <a:ext uri="{FF2B5EF4-FFF2-40B4-BE49-F238E27FC236}">
                <a16:creationId xmlns:a16="http://schemas.microsoft.com/office/drawing/2014/main" id="{1636FDD5-4DCF-9A4D-A561-C3FB0F829F5C}"/>
              </a:ext>
            </a:extLst>
          </p:cNvPr>
          <p:cNvSpPr/>
          <p:nvPr/>
        </p:nvSpPr>
        <p:spPr>
          <a:xfrm>
            <a:off x="4854362" y="-4024499"/>
            <a:ext cx="375830" cy="33872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30" h="338721">
                <a:moveTo>
                  <a:pt x="6785" y="213988"/>
                </a:moveTo>
                <a:lnTo>
                  <a:pt x="210557" y="0"/>
                </a:lnTo>
                <a:lnTo>
                  <a:pt x="375830" y="101681"/>
                </a:lnTo>
                <a:lnTo>
                  <a:pt x="0" y="338721"/>
                </a:lnTo>
                <a:lnTo>
                  <a:pt x="6785" y="213988"/>
                </a:lnTo>
                <a:close/>
              </a:path>
            </a:pathLst>
          </a:custGeom>
          <a:solidFill>
            <a:srgbClr val="896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a:extLst>
              <a:ext uri="{FF2B5EF4-FFF2-40B4-BE49-F238E27FC236}">
                <a16:creationId xmlns:a16="http://schemas.microsoft.com/office/drawing/2014/main" id="{059EC14D-7D54-E046-A7CA-4D8A6DB978CB}"/>
              </a:ext>
            </a:extLst>
          </p:cNvPr>
          <p:cNvSpPr/>
          <p:nvPr/>
        </p:nvSpPr>
        <p:spPr>
          <a:xfrm>
            <a:off x="2579660" y="-4083908"/>
            <a:ext cx="646242" cy="14491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0 w 590718"/>
              <a:gd name="connsiteY0" fmla="*/ 0 h 398129"/>
              <a:gd name="connsiteX1" fmla="*/ 453154 w 590718"/>
              <a:gd name="connsiteY1" fmla="*/ 50171 h 398129"/>
              <a:gd name="connsiteX2" fmla="*/ 590718 w 590718"/>
              <a:gd name="connsiteY2" fmla="*/ 114907 h 398129"/>
              <a:gd name="connsiteX3" fmla="*/ 113288 w 590718"/>
              <a:gd name="connsiteY3" fmla="*/ 398129 h 398129"/>
              <a:gd name="connsiteX4" fmla="*/ 0 w 590718"/>
              <a:gd name="connsiteY4" fmla="*/ 0 h 398129"/>
              <a:gd name="connsiteX0" fmla="*/ 55524 w 646242"/>
              <a:gd name="connsiteY0" fmla="*/ 0 h 144911"/>
              <a:gd name="connsiteX1" fmla="*/ 508678 w 646242"/>
              <a:gd name="connsiteY1" fmla="*/ 50171 h 144911"/>
              <a:gd name="connsiteX2" fmla="*/ 646242 w 646242"/>
              <a:gd name="connsiteY2" fmla="*/ 114907 h 144911"/>
              <a:gd name="connsiteX3" fmla="*/ 0 w 646242"/>
              <a:gd name="connsiteY3" fmla="*/ 144911 h 144911"/>
              <a:gd name="connsiteX4" fmla="*/ 55524 w 646242"/>
              <a:gd name="connsiteY4" fmla="*/ 0 h 14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242" h="144911">
                <a:moveTo>
                  <a:pt x="55524" y="0"/>
                </a:moveTo>
                <a:lnTo>
                  <a:pt x="508678" y="50171"/>
                </a:lnTo>
                <a:lnTo>
                  <a:pt x="646242" y="114907"/>
                </a:lnTo>
                <a:lnTo>
                  <a:pt x="0" y="144911"/>
                </a:lnTo>
                <a:lnTo>
                  <a:pt x="55524" y="0"/>
                </a:lnTo>
                <a:close/>
              </a:path>
            </a:pathLst>
          </a:custGeom>
          <a:solidFill>
            <a:srgbClr val="66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a:extLst>
              <a:ext uri="{FF2B5EF4-FFF2-40B4-BE49-F238E27FC236}">
                <a16:creationId xmlns:a16="http://schemas.microsoft.com/office/drawing/2014/main" id="{B5BB2104-625C-DF44-93FE-58E945589EAC}"/>
              </a:ext>
            </a:extLst>
          </p:cNvPr>
          <p:cNvSpPr/>
          <p:nvPr/>
        </p:nvSpPr>
        <p:spPr>
          <a:xfrm>
            <a:off x="1487708" y="-4137040"/>
            <a:ext cx="505978" cy="451262"/>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 name="connsiteX0" fmla="*/ 6785 w 505978"/>
              <a:gd name="connsiteY0" fmla="*/ 326529 h 451262"/>
              <a:gd name="connsiteX1" fmla="*/ 505978 w 505978"/>
              <a:gd name="connsiteY1" fmla="*/ 0 h 451262"/>
              <a:gd name="connsiteX2" fmla="*/ 375830 w 505978"/>
              <a:gd name="connsiteY2" fmla="*/ 214222 h 451262"/>
              <a:gd name="connsiteX3" fmla="*/ 0 w 505978"/>
              <a:gd name="connsiteY3" fmla="*/ 451262 h 451262"/>
              <a:gd name="connsiteX4" fmla="*/ 6785 w 505978"/>
              <a:gd name="connsiteY4" fmla="*/ 326529 h 45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78" h="451262">
                <a:moveTo>
                  <a:pt x="6785" y="326529"/>
                </a:moveTo>
                <a:lnTo>
                  <a:pt x="505978" y="0"/>
                </a:lnTo>
                <a:lnTo>
                  <a:pt x="375830" y="214222"/>
                </a:lnTo>
                <a:lnTo>
                  <a:pt x="0" y="451262"/>
                </a:lnTo>
                <a:lnTo>
                  <a:pt x="6785" y="326529"/>
                </a:lnTo>
                <a:close/>
              </a:path>
            </a:pathLst>
          </a:custGeom>
          <a:solidFill>
            <a:srgbClr val="57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a:extLst>
              <a:ext uri="{FF2B5EF4-FFF2-40B4-BE49-F238E27FC236}">
                <a16:creationId xmlns:a16="http://schemas.microsoft.com/office/drawing/2014/main" id="{140EC014-CF19-464F-A381-CDFEB0D4BE6F}"/>
              </a:ext>
            </a:extLst>
          </p:cNvPr>
          <p:cNvSpPr/>
          <p:nvPr/>
        </p:nvSpPr>
        <p:spPr>
          <a:xfrm>
            <a:off x="3979565" y="-4926079"/>
            <a:ext cx="590718" cy="347958"/>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718" h="347958">
                <a:moveTo>
                  <a:pt x="0" y="315589"/>
                </a:moveTo>
                <a:lnTo>
                  <a:pt x="453154" y="0"/>
                </a:lnTo>
                <a:lnTo>
                  <a:pt x="590718" y="64736"/>
                </a:lnTo>
                <a:lnTo>
                  <a:pt x="113288" y="347958"/>
                </a:lnTo>
                <a:lnTo>
                  <a:pt x="0" y="315589"/>
                </a:lnTo>
                <a:close/>
              </a:path>
            </a:pathLst>
          </a:custGeom>
          <a:solidFill>
            <a:srgbClr val="FFA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a:extLst>
              <a:ext uri="{FF2B5EF4-FFF2-40B4-BE49-F238E27FC236}">
                <a16:creationId xmlns:a16="http://schemas.microsoft.com/office/drawing/2014/main" id="{22513852-1E45-C54B-B7F9-F8B27DA69A04}"/>
              </a:ext>
            </a:extLst>
          </p:cNvPr>
          <p:cNvSpPr/>
          <p:nvPr/>
        </p:nvSpPr>
        <p:spPr>
          <a:xfrm>
            <a:off x="2345145" y="-4817614"/>
            <a:ext cx="375830" cy="33872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30" h="338721">
                <a:moveTo>
                  <a:pt x="6785" y="213988"/>
                </a:moveTo>
                <a:lnTo>
                  <a:pt x="210557" y="0"/>
                </a:lnTo>
                <a:lnTo>
                  <a:pt x="375830" y="101681"/>
                </a:lnTo>
                <a:lnTo>
                  <a:pt x="0" y="338721"/>
                </a:lnTo>
                <a:lnTo>
                  <a:pt x="6785" y="213988"/>
                </a:lnTo>
                <a:close/>
              </a:path>
            </a:pathLst>
          </a:custGeom>
          <a:solidFill>
            <a:srgbClr val="008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a:extLst>
              <a:ext uri="{FF2B5EF4-FFF2-40B4-BE49-F238E27FC236}">
                <a16:creationId xmlns:a16="http://schemas.microsoft.com/office/drawing/2014/main" id="{22386F75-D975-1E48-8DE2-7AB1C3B1D3A5}"/>
              </a:ext>
            </a:extLst>
          </p:cNvPr>
          <p:cNvSpPr/>
          <p:nvPr/>
        </p:nvSpPr>
        <p:spPr>
          <a:xfrm>
            <a:off x="4348384" y="-5377341"/>
            <a:ext cx="505978" cy="451262"/>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 name="connsiteX0" fmla="*/ 6785 w 505978"/>
              <a:gd name="connsiteY0" fmla="*/ 326529 h 451262"/>
              <a:gd name="connsiteX1" fmla="*/ 505978 w 505978"/>
              <a:gd name="connsiteY1" fmla="*/ 0 h 451262"/>
              <a:gd name="connsiteX2" fmla="*/ 375830 w 505978"/>
              <a:gd name="connsiteY2" fmla="*/ 214222 h 451262"/>
              <a:gd name="connsiteX3" fmla="*/ 0 w 505978"/>
              <a:gd name="connsiteY3" fmla="*/ 451262 h 451262"/>
              <a:gd name="connsiteX4" fmla="*/ 6785 w 505978"/>
              <a:gd name="connsiteY4" fmla="*/ 326529 h 45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78" h="451262">
                <a:moveTo>
                  <a:pt x="6785" y="326529"/>
                </a:moveTo>
                <a:lnTo>
                  <a:pt x="505978" y="0"/>
                </a:lnTo>
                <a:lnTo>
                  <a:pt x="375830" y="214222"/>
                </a:lnTo>
                <a:lnTo>
                  <a:pt x="0" y="451262"/>
                </a:lnTo>
                <a:lnTo>
                  <a:pt x="6785" y="326529"/>
                </a:lnTo>
                <a:close/>
              </a:path>
            </a:pathLst>
          </a:cu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a:extLst>
              <a:ext uri="{FF2B5EF4-FFF2-40B4-BE49-F238E27FC236}">
                <a16:creationId xmlns:a16="http://schemas.microsoft.com/office/drawing/2014/main" id="{CE764785-8495-DB41-8148-491592694E85}"/>
              </a:ext>
            </a:extLst>
          </p:cNvPr>
          <p:cNvSpPr/>
          <p:nvPr/>
        </p:nvSpPr>
        <p:spPr>
          <a:xfrm>
            <a:off x="466606" y="-5446681"/>
            <a:ext cx="528373" cy="159725"/>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0 w 590718"/>
              <a:gd name="connsiteY0" fmla="*/ 294807 h 327176"/>
              <a:gd name="connsiteX1" fmla="*/ 79081 w 590718"/>
              <a:gd name="connsiteY1" fmla="*/ 0 h 327176"/>
              <a:gd name="connsiteX2" fmla="*/ 590718 w 590718"/>
              <a:gd name="connsiteY2" fmla="*/ 43954 h 327176"/>
              <a:gd name="connsiteX3" fmla="*/ 113288 w 590718"/>
              <a:gd name="connsiteY3" fmla="*/ 327176 h 327176"/>
              <a:gd name="connsiteX4" fmla="*/ 0 w 590718"/>
              <a:gd name="connsiteY4" fmla="*/ 294807 h 327176"/>
              <a:gd name="connsiteX0" fmla="*/ 0 w 528373"/>
              <a:gd name="connsiteY0" fmla="*/ 159725 h 327176"/>
              <a:gd name="connsiteX1" fmla="*/ 16736 w 528373"/>
              <a:gd name="connsiteY1" fmla="*/ 0 h 327176"/>
              <a:gd name="connsiteX2" fmla="*/ 528373 w 528373"/>
              <a:gd name="connsiteY2" fmla="*/ 43954 h 327176"/>
              <a:gd name="connsiteX3" fmla="*/ 50943 w 528373"/>
              <a:gd name="connsiteY3" fmla="*/ 327176 h 327176"/>
              <a:gd name="connsiteX4" fmla="*/ 0 w 528373"/>
              <a:gd name="connsiteY4" fmla="*/ 159725 h 327176"/>
              <a:gd name="connsiteX0" fmla="*/ 0 w 528373"/>
              <a:gd name="connsiteY0" fmla="*/ 159725 h 159725"/>
              <a:gd name="connsiteX1" fmla="*/ 16736 w 528373"/>
              <a:gd name="connsiteY1" fmla="*/ 0 h 159725"/>
              <a:gd name="connsiteX2" fmla="*/ 528373 w 528373"/>
              <a:gd name="connsiteY2" fmla="*/ 43954 h 159725"/>
              <a:gd name="connsiteX3" fmla="*/ 461251 w 528373"/>
              <a:gd name="connsiteY3" fmla="*/ 151330 h 159725"/>
              <a:gd name="connsiteX4" fmla="*/ 0 w 528373"/>
              <a:gd name="connsiteY4" fmla="*/ 159725 h 159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373" h="159725">
                <a:moveTo>
                  <a:pt x="0" y="159725"/>
                </a:moveTo>
                <a:lnTo>
                  <a:pt x="16736" y="0"/>
                </a:lnTo>
                <a:lnTo>
                  <a:pt x="528373" y="43954"/>
                </a:lnTo>
                <a:lnTo>
                  <a:pt x="461251" y="151330"/>
                </a:lnTo>
                <a:lnTo>
                  <a:pt x="0" y="159725"/>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a:extLst>
              <a:ext uri="{FF2B5EF4-FFF2-40B4-BE49-F238E27FC236}">
                <a16:creationId xmlns:a16="http://schemas.microsoft.com/office/drawing/2014/main" id="{DA6C38C6-25C0-A24A-A174-9108EA13A9B9}"/>
              </a:ext>
            </a:extLst>
          </p:cNvPr>
          <p:cNvSpPr/>
          <p:nvPr/>
        </p:nvSpPr>
        <p:spPr>
          <a:xfrm>
            <a:off x="4149292" y="-5288864"/>
            <a:ext cx="375830" cy="33872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30" h="338721">
                <a:moveTo>
                  <a:pt x="6785" y="213988"/>
                </a:moveTo>
                <a:lnTo>
                  <a:pt x="210557" y="0"/>
                </a:lnTo>
                <a:lnTo>
                  <a:pt x="375830" y="101681"/>
                </a:lnTo>
                <a:lnTo>
                  <a:pt x="0" y="338721"/>
                </a:lnTo>
                <a:lnTo>
                  <a:pt x="6785" y="213988"/>
                </a:lnTo>
                <a:close/>
              </a:path>
            </a:pathLst>
          </a:custGeom>
          <a:solidFill>
            <a:srgbClr val="FFF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119">
            <a:extLst>
              <a:ext uri="{FF2B5EF4-FFF2-40B4-BE49-F238E27FC236}">
                <a16:creationId xmlns:a16="http://schemas.microsoft.com/office/drawing/2014/main" id="{17603229-C1FB-D24B-ADD2-5EE222441E26}"/>
              </a:ext>
            </a:extLst>
          </p:cNvPr>
          <p:cNvSpPr/>
          <p:nvPr/>
        </p:nvSpPr>
        <p:spPr>
          <a:xfrm>
            <a:off x="1874590" y="-5348273"/>
            <a:ext cx="646242" cy="14491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0 w 590718"/>
              <a:gd name="connsiteY0" fmla="*/ 0 h 398129"/>
              <a:gd name="connsiteX1" fmla="*/ 453154 w 590718"/>
              <a:gd name="connsiteY1" fmla="*/ 50171 h 398129"/>
              <a:gd name="connsiteX2" fmla="*/ 590718 w 590718"/>
              <a:gd name="connsiteY2" fmla="*/ 114907 h 398129"/>
              <a:gd name="connsiteX3" fmla="*/ 113288 w 590718"/>
              <a:gd name="connsiteY3" fmla="*/ 398129 h 398129"/>
              <a:gd name="connsiteX4" fmla="*/ 0 w 590718"/>
              <a:gd name="connsiteY4" fmla="*/ 0 h 398129"/>
              <a:gd name="connsiteX0" fmla="*/ 55524 w 646242"/>
              <a:gd name="connsiteY0" fmla="*/ 0 h 144911"/>
              <a:gd name="connsiteX1" fmla="*/ 508678 w 646242"/>
              <a:gd name="connsiteY1" fmla="*/ 50171 h 144911"/>
              <a:gd name="connsiteX2" fmla="*/ 646242 w 646242"/>
              <a:gd name="connsiteY2" fmla="*/ 114907 h 144911"/>
              <a:gd name="connsiteX3" fmla="*/ 0 w 646242"/>
              <a:gd name="connsiteY3" fmla="*/ 144911 h 144911"/>
              <a:gd name="connsiteX4" fmla="*/ 55524 w 646242"/>
              <a:gd name="connsiteY4" fmla="*/ 0 h 14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242" h="144911">
                <a:moveTo>
                  <a:pt x="55524" y="0"/>
                </a:moveTo>
                <a:lnTo>
                  <a:pt x="508678" y="50171"/>
                </a:lnTo>
                <a:lnTo>
                  <a:pt x="646242" y="114907"/>
                </a:lnTo>
                <a:lnTo>
                  <a:pt x="0" y="144911"/>
                </a:lnTo>
                <a:lnTo>
                  <a:pt x="55524" y="0"/>
                </a:lnTo>
                <a:close/>
              </a:path>
            </a:pathLst>
          </a:cu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120">
            <a:extLst>
              <a:ext uri="{FF2B5EF4-FFF2-40B4-BE49-F238E27FC236}">
                <a16:creationId xmlns:a16="http://schemas.microsoft.com/office/drawing/2014/main" id="{1997FA02-3684-9243-8084-A7A24F068F75}"/>
              </a:ext>
            </a:extLst>
          </p:cNvPr>
          <p:cNvSpPr/>
          <p:nvPr/>
        </p:nvSpPr>
        <p:spPr>
          <a:xfrm>
            <a:off x="782638" y="-5401405"/>
            <a:ext cx="505978" cy="451262"/>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 name="connsiteX0" fmla="*/ 6785 w 505978"/>
              <a:gd name="connsiteY0" fmla="*/ 326529 h 451262"/>
              <a:gd name="connsiteX1" fmla="*/ 505978 w 505978"/>
              <a:gd name="connsiteY1" fmla="*/ 0 h 451262"/>
              <a:gd name="connsiteX2" fmla="*/ 375830 w 505978"/>
              <a:gd name="connsiteY2" fmla="*/ 214222 h 451262"/>
              <a:gd name="connsiteX3" fmla="*/ 0 w 505978"/>
              <a:gd name="connsiteY3" fmla="*/ 451262 h 451262"/>
              <a:gd name="connsiteX4" fmla="*/ 6785 w 505978"/>
              <a:gd name="connsiteY4" fmla="*/ 326529 h 45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78" h="451262">
                <a:moveTo>
                  <a:pt x="6785" y="326529"/>
                </a:moveTo>
                <a:lnTo>
                  <a:pt x="505978" y="0"/>
                </a:lnTo>
                <a:lnTo>
                  <a:pt x="375830" y="214222"/>
                </a:lnTo>
                <a:lnTo>
                  <a:pt x="0" y="451262"/>
                </a:lnTo>
                <a:lnTo>
                  <a:pt x="6785" y="326529"/>
                </a:lnTo>
                <a:close/>
              </a:path>
            </a:pathLst>
          </a:cu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121">
            <a:extLst>
              <a:ext uri="{FF2B5EF4-FFF2-40B4-BE49-F238E27FC236}">
                <a16:creationId xmlns:a16="http://schemas.microsoft.com/office/drawing/2014/main" id="{B26F7A16-771D-9C4E-8DA4-CBAD1319BDE7}"/>
              </a:ext>
            </a:extLst>
          </p:cNvPr>
          <p:cNvSpPr/>
          <p:nvPr/>
        </p:nvSpPr>
        <p:spPr>
          <a:xfrm>
            <a:off x="3274495" y="-6190444"/>
            <a:ext cx="590718" cy="347958"/>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718" h="347958">
                <a:moveTo>
                  <a:pt x="0" y="315589"/>
                </a:moveTo>
                <a:lnTo>
                  <a:pt x="453154" y="0"/>
                </a:lnTo>
                <a:lnTo>
                  <a:pt x="590718" y="64736"/>
                </a:lnTo>
                <a:lnTo>
                  <a:pt x="113288" y="347958"/>
                </a:lnTo>
                <a:lnTo>
                  <a:pt x="0" y="315589"/>
                </a:lnTo>
                <a:close/>
              </a:path>
            </a:pathLst>
          </a:custGeom>
          <a:solidFill>
            <a:srgbClr val="7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eeform 122">
            <a:extLst>
              <a:ext uri="{FF2B5EF4-FFF2-40B4-BE49-F238E27FC236}">
                <a16:creationId xmlns:a16="http://schemas.microsoft.com/office/drawing/2014/main" id="{1D093011-1F74-3540-BAB5-501A8F526C79}"/>
              </a:ext>
            </a:extLst>
          </p:cNvPr>
          <p:cNvSpPr/>
          <p:nvPr/>
        </p:nvSpPr>
        <p:spPr>
          <a:xfrm>
            <a:off x="6933732" y="-6083700"/>
            <a:ext cx="375830" cy="33872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30" h="338721">
                <a:moveTo>
                  <a:pt x="6785" y="213988"/>
                </a:moveTo>
                <a:lnTo>
                  <a:pt x="210557" y="0"/>
                </a:lnTo>
                <a:lnTo>
                  <a:pt x="375830" y="101681"/>
                </a:lnTo>
                <a:lnTo>
                  <a:pt x="0" y="338721"/>
                </a:lnTo>
                <a:lnTo>
                  <a:pt x="6785" y="213988"/>
                </a:lnTo>
                <a:close/>
              </a:path>
            </a:pathLst>
          </a:custGeom>
          <a:solidFill>
            <a:srgbClr val="008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123">
            <a:extLst>
              <a:ext uri="{FF2B5EF4-FFF2-40B4-BE49-F238E27FC236}">
                <a16:creationId xmlns:a16="http://schemas.microsoft.com/office/drawing/2014/main" id="{8DCDE93A-1D3C-8540-A9A6-B6C7425A7A2B}"/>
              </a:ext>
            </a:extLst>
          </p:cNvPr>
          <p:cNvSpPr/>
          <p:nvPr/>
        </p:nvSpPr>
        <p:spPr>
          <a:xfrm>
            <a:off x="716685" y="-6365539"/>
            <a:ext cx="646242" cy="14491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0 w 590718"/>
              <a:gd name="connsiteY0" fmla="*/ 0 h 398129"/>
              <a:gd name="connsiteX1" fmla="*/ 453154 w 590718"/>
              <a:gd name="connsiteY1" fmla="*/ 50171 h 398129"/>
              <a:gd name="connsiteX2" fmla="*/ 590718 w 590718"/>
              <a:gd name="connsiteY2" fmla="*/ 114907 h 398129"/>
              <a:gd name="connsiteX3" fmla="*/ 113288 w 590718"/>
              <a:gd name="connsiteY3" fmla="*/ 398129 h 398129"/>
              <a:gd name="connsiteX4" fmla="*/ 0 w 590718"/>
              <a:gd name="connsiteY4" fmla="*/ 0 h 398129"/>
              <a:gd name="connsiteX0" fmla="*/ 55524 w 646242"/>
              <a:gd name="connsiteY0" fmla="*/ 0 h 144911"/>
              <a:gd name="connsiteX1" fmla="*/ 508678 w 646242"/>
              <a:gd name="connsiteY1" fmla="*/ 50171 h 144911"/>
              <a:gd name="connsiteX2" fmla="*/ 646242 w 646242"/>
              <a:gd name="connsiteY2" fmla="*/ 114907 h 144911"/>
              <a:gd name="connsiteX3" fmla="*/ 0 w 646242"/>
              <a:gd name="connsiteY3" fmla="*/ 144911 h 144911"/>
              <a:gd name="connsiteX4" fmla="*/ 55524 w 646242"/>
              <a:gd name="connsiteY4" fmla="*/ 0 h 14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242" h="144911">
                <a:moveTo>
                  <a:pt x="55524" y="0"/>
                </a:moveTo>
                <a:lnTo>
                  <a:pt x="508678" y="50171"/>
                </a:lnTo>
                <a:lnTo>
                  <a:pt x="646242" y="114907"/>
                </a:lnTo>
                <a:lnTo>
                  <a:pt x="0" y="144911"/>
                </a:lnTo>
                <a:lnTo>
                  <a:pt x="55524" y="0"/>
                </a:lnTo>
                <a:close/>
              </a:path>
            </a:pathLst>
          </a:custGeom>
          <a:solidFill>
            <a:srgbClr val="BDF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a:extLst>
              <a:ext uri="{FF2B5EF4-FFF2-40B4-BE49-F238E27FC236}">
                <a16:creationId xmlns:a16="http://schemas.microsoft.com/office/drawing/2014/main" id="{01A8AD38-9744-A64C-B969-CC8439D30B55}"/>
              </a:ext>
            </a:extLst>
          </p:cNvPr>
          <p:cNvSpPr/>
          <p:nvPr/>
        </p:nvSpPr>
        <p:spPr>
          <a:xfrm>
            <a:off x="3643314" y="-6641706"/>
            <a:ext cx="505978" cy="451262"/>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 name="connsiteX0" fmla="*/ 6785 w 505978"/>
              <a:gd name="connsiteY0" fmla="*/ 326529 h 451262"/>
              <a:gd name="connsiteX1" fmla="*/ 505978 w 505978"/>
              <a:gd name="connsiteY1" fmla="*/ 0 h 451262"/>
              <a:gd name="connsiteX2" fmla="*/ 375830 w 505978"/>
              <a:gd name="connsiteY2" fmla="*/ 214222 h 451262"/>
              <a:gd name="connsiteX3" fmla="*/ 0 w 505978"/>
              <a:gd name="connsiteY3" fmla="*/ 451262 h 451262"/>
              <a:gd name="connsiteX4" fmla="*/ 6785 w 505978"/>
              <a:gd name="connsiteY4" fmla="*/ 326529 h 45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78" h="451262">
                <a:moveTo>
                  <a:pt x="6785" y="326529"/>
                </a:moveTo>
                <a:lnTo>
                  <a:pt x="505978" y="0"/>
                </a:lnTo>
                <a:lnTo>
                  <a:pt x="375830" y="214222"/>
                </a:lnTo>
                <a:lnTo>
                  <a:pt x="0" y="451262"/>
                </a:lnTo>
                <a:lnTo>
                  <a:pt x="6785" y="326529"/>
                </a:lnTo>
                <a:close/>
              </a:path>
            </a:pathLst>
          </a:cu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125">
            <a:extLst>
              <a:ext uri="{FF2B5EF4-FFF2-40B4-BE49-F238E27FC236}">
                <a16:creationId xmlns:a16="http://schemas.microsoft.com/office/drawing/2014/main" id="{6FEED80A-9FB6-1846-9619-16B1CF1E468A}"/>
              </a:ext>
            </a:extLst>
          </p:cNvPr>
          <p:cNvSpPr/>
          <p:nvPr/>
        </p:nvSpPr>
        <p:spPr>
          <a:xfrm>
            <a:off x="9162108" y="-4931876"/>
            <a:ext cx="590718" cy="347958"/>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718" h="347958">
                <a:moveTo>
                  <a:pt x="0" y="315589"/>
                </a:moveTo>
                <a:lnTo>
                  <a:pt x="453154" y="0"/>
                </a:lnTo>
                <a:lnTo>
                  <a:pt x="590718" y="64736"/>
                </a:lnTo>
                <a:lnTo>
                  <a:pt x="113288" y="347958"/>
                </a:lnTo>
                <a:lnTo>
                  <a:pt x="0" y="315589"/>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reeform 126">
            <a:extLst>
              <a:ext uri="{FF2B5EF4-FFF2-40B4-BE49-F238E27FC236}">
                <a16:creationId xmlns:a16="http://schemas.microsoft.com/office/drawing/2014/main" id="{7787527B-C000-CB47-B501-F0B46C488A1A}"/>
              </a:ext>
            </a:extLst>
          </p:cNvPr>
          <p:cNvSpPr/>
          <p:nvPr/>
        </p:nvSpPr>
        <p:spPr>
          <a:xfrm>
            <a:off x="8014632" y="-4922639"/>
            <a:ext cx="375830" cy="33872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30" h="338721">
                <a:moveTo>
                  <a:pt x="6785" y="213988"/>
                </a:moveTo>
                <a:lnTo>
                  <a:pt x="210557" y="0"/>
                </a:lnTo>
                <a:lnTo>
                  <a:pt x="375830" y="101681"/>
                </a:lnTo>
                <a:lnTo>
                  <a:pt x="0" y="338721"/>
                </a:lnTo>
                <a:lnTo>
                  <a:pt x="6785" y="213988"/>
                </a:lnTo>
                <a:close/>
              </a:path>
            </a:pathLst>
          </a:custGeom>
          <a:solidFill>
            <a:srgbClr val="FF0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reeform 127">
            <a:extLst>
              <a:ext uri="{FF2B5EF4-FFF2-40B4-BE49-F238E27FC236}">
                <a16:creationId xmlns:a16="http://schemas.microsoft.com/office/drawing/2014/main" id="{9778B59F-EAA6-5D4C-8D56-B79AEF93A9DA}"/>
              </a:ext>
            </a:extLst>
          </p:cNvPr>
          <p:cNvSpPr/>
          <p:nvPr/>
        </p:nvSpPr>
        <p:spPr>
          <a:xfrm>
            <a:off x="1801903" y="-5427513"/>
            <a:ext cx="646242" cy="14491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0 w 590718"/>
              <a:gd name="connsiteY0" fmla="*/ 0 h 398129"/>
              <a:gd name="connsiteX1" fmla="*/ 453154 w 590718"/>
              <a:gd name="connsiteY1" fmla="*/ 50171 h 398129"/>
              <a:gd name="connsiteX2" fmla="*/ 590718 w 590718"/>
              <a:gd name="connsiteY2" fmla="*/ 114907 h 398129"/>
              <a:gd name="connsiteX3" fmla="*/ 113288 w 590718"/>
              <a:gd name="connsiteY3" fmla="*/ 398129 h 398129"/>
              <a:gd name="connsiteX4" fmla="*/ 0 w 590718"/>
              <a:gd name="connsiteY4" fmla="*/ 0 h 398129"/>
              <a:gd name="connsiteX0" fmla="*/ 55524 w 646242"/>
              <a:gd name="connsiteY0" fmla="*/ 0 h 144911"/>
              <a:gd name="connsiteX1" fmla="*/ 508678 w 646242"/>
              <a:gd name="connsiteY1" fmla="*/ 50171 h 144911"/>
              <a:gd name="connsiteX2" fmla="*/ 646242 w 646242"/>
              <a:gd name="connsiteY2" fmla="*/ 114907 h 144911"/>
              <a:gd name="connsiteX3" fmla="*/ 0 w 646242"/>
              <a:gd name="connsiteY3" fmla="*/ 144911 h 144911"/>
              <a:gd name="connsiteX4" fmla="*/ 55524 w 646242"/>
              <a:gd name="connsiteY4" fmla="*/ 0 h 14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242" h="144911">
                <a:moveTo>
                  <a:pt x="55524" y="0"/>
                </a:moveTo>
                <a:lnTo>
                  <a:pt x="508678" y="50171"/>
                </a:lnTo>
                <a:lnTo>
                  <a:pt x="646242" y="114907"/>
                </a:lnTo>
                <a:lnTo>
                  <a:pt x="0" y="144911"/>
                </a:lnTo>
                <a:lnTo>
                  <a:pt x="55524" y="0"/>
                </a:lnTo>
                <a:close/>
              </a:path>
            </a:pathLst>
          </a:custGeom>
          <a:solidFill>
            <a:srgbClr val="B17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128">
            <a:extLst>
              <a:ext uri="{FF2B5EF4-FFF2-40B4-BE49-F238E27FC236}">
                <a16:creationId xmlns:a16="http://schemas.microsoft.com/office/drawing/2014/main" id="{E59B13D6-FDB4-D04B-8538-EEB232D8D4AB}"/>
              </a:ext>
            </a:extLst>
          </p:cNvPr>
          <p:cNvSpPr/>
          <p:nvPr/>
        </p:nvSpPr>
        <p:spPr>
          <a:xfrm>
            <a:off x="10131521" y="-4983528"/>
            <a:ext cx="505978" cy="451262"/>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 name="connsiteX0" fmla="*/ 6785 w 505978"/>
              <a:gd name="connsiteY0" fmla="*/ 326529 h 451262"/>
              <a:gd name="connsiteX1" fmla="*/ 505978 w 505978"/>
              <a:gd name="connsiteY1" fmla="*/ 0 h 451262"/>
              <a:gd name="connsiteX2" fmla="*/ 375830 w 505978"/>
              <a:gd name="connsiteY2" fmla="*/ 214222 h 451262"/>
              <a:gd name="connsiteX3" fmla="*/ 0 w 505978"/>
              <a:gd name="connsiteY3" fmla="*/ 451262 h 451262"/>
              <a:gd name="connsiteX4" fmla="*/ 6785 w 505978"/>
              <a:gd name="connsiteY4" fmla="*/ 326529 h 45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78" h="451262">
                <a:moveTo>
                  <a:pt x="6785" y="326529"/>
                </a:moveTo>
                <a:lnTo>
                  <a:pt x="505978" y="0"/>
                </a:lnTo>
                <a:lnTo>
                  <a:pt x="375830" y="214222"/>
                </a:lnTo>
                <a:lnTo>
                  <a:pt x="0" y="451262"/>
                </a:lnTo>
                <a:lnTo>
                  <a:pt x="6785" y="326529"/>
                </a:lnTo>
                <a:close/>
              </a:path>
            </a:pathLst>
          </a:custGeom>
          <a:solidFill>
            <a:srgbClr val="66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129">
            <a:extLst>
              <a:ext uri="{FF2B5EF4-FFF2-40B4-BE49-F238E27FC236}">
                <a16:creationId xmlns:a16="http://schemas.microsoft.com/office/drawing/2014/main" id="{66F4C5E8-6151-B242-93A1-CCD9BA80A9B2}"/>
              </a:ext>
            </a:extLst>
          </p:cNvPr>
          <p:cNvSpPr/>
          <p:nvPr/>
        </p:nvSpPr>
        <p:spPr>
          <a:xfrm>
            <a:off x="1567388" y="-6161219"/>
            <a:ext cx="375830" cy="338721"/>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30" h="338721">
                <a:moveTo>
                  <a:pt x="6785" y="213988"/>
                </a:moveTo>
                <a:lnTo>
                  <a:pt x="210557" y="0"/>
                </a:lnTo>
                <a:lnTo>
                  <a:pt x="375830" y="101681"/>
                </a:lnTo>
                <a:lnTo>
                  <a:pt x="0" y="338721"/>
                </a:lnTo>
                <a:lnTo>
                  <a:pt x="6785" y="213988"/>
                </a:lnTo>
                <a:close/>
              </a:path>
            </a:pathLst>
          </a:custGeom>
          <a:solidFill>
            <a:srgbClr val="008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reeform 130">
            <a:extLst>
              <a:ext uri="{FF2B5EF4-FFF2-40B4-BE49-F238E27FC236}">
                <a16:creationId xmlns:a16="http://schemas.microsoft.com/office/drawing/2014/main" id="{FA550682-EBB0-B34A-8AD4-748588C53524}"/>
              </a:ext>
            </a:extLst>
          </p:cNvPr>
          <p:cNvSpPr/>
          <p:nvPr/>
        </p:nvSpPr>
        <p:spPr>
          <a:xfrm>
            <a:off x="7508654" y="-6275481"/>
            <a:ext cx="505978" cy="451262"/>
          </a:xfrm>
          <a:custGeom>
            <a:avLst/>
            <a:gdLst>
              <a:gd name="connsiteX0" fmla="*/ 0 w 590718"/>
              <a:gd name="connsiteY0" fmla="*/ 315589 h 347958"/>
              <a:gd name="connsiteX1" fmla="*/ 453154 w 590718"/>
              <a:gd name="connsiteY1" fmla="*/ 0 h 347958"/>
              <a:gd name="connsiteX2" fmla="*/ 590718 w 590718"/>
              <a:gd name="connsiteY2" fmla="*/ 64736 h 347958"/>
              <a:gd name="connsiteX3" fmla="*/ 113288 w 590718"/>
              <a:gd name="connsiteY3" fmla="*/ 347958 h 347958"/>
              <a:gd name="connsiteX4" fmla="*/ 0 w 590718"/>
              <a:gd name="connsiteY4" fmla="*/ 315589 h 347958"/>
              <a:gd name="connsiteX0" fmla="*/ 6785 w 477430"/>
              <a:gd name="connsiteY0" fmla="*/ 223225 h 347958"/>
              <a:gd name="connsiteX1" fmla="*/ 339866 w 477430"/>
              <a:gd name="connsiteY1" fmla="*/ 0 h 347958"/>
              <a:gd name="connsiteX2" fmla="*/ 477430 w 477430"/>
              <a:gd name="connsiteY2" fmla="*/ 64736 h 347958"/>
              <a:gd name="connsiteX3" fmla="*/ 0 w 477430"/>
              <a:gd name="connsiteY3" fmla="*/ 347958 h 347958"/>
              <a:gd name="connsiteX4" fmla="*/ 6785 w 477430"/>
              <a:gd name="connsiteY4" fmla="*/ 223225 h 347958"/>
              <a:gd name="connsiteX0" fmla="*/ 6785 w 375830"/>
              <a:gd name="connsiteY0" fmla="*/ 223225 h 347958"/>
              <a:gd name="connsiteX1" fmla="*/ 339866 w 375830"/>
              <a:gd name="connsiteY1" fmla="*/ 0 h 347958"/>
              <a:gd name="connsiteX2" fmla="*/ 375830 w 375830"/>
              <a:gd name="connsiteY2" fmla="*/ 110918 h 347958"/>
              <a:gd name="connsiteX3" fmla="*/ 0 w 375830"/>
              <a:gd name="connsiteY3" fmla="*/ 347958 h 347958"/>
              <a:gd name="connsiteX4" fmla="*/ 6785 w 375830"/>
              <a:gd name="connsiteY4" fmla="*/ 223225 h 347958"/>
              <a:gd name="connsiteX0" fmla="*/ 6785 w 375830"/>
              <a:gd name="connsiteY0" fmla="*/ 213988 h 338721"/>
              <a:gd name="connsiteX1" fmla="*/ 210557 w 375830"/>
              <a:gd name="connsiteY1" fmla="*/ 0 h 338721"/>
              <a:gd name="connsiteX2" fmla="*/ 375830 w 375830"/>
              <a:gd name="connsiteY2" fmla="*/ 101681 h 338721"/>
              <a:gd name="connsiteX3" fmla="*/ 0 w 375830"/>
              <a:gd name="connsiteY3" fmla="*/ 338721 h 338721"/>
              <a:gd name="connsiteX4" fmla="*/ 6785 w 375830"/>
              <a:gd name="connsiteY4" fmla="*/ 213988 h 338721"/>
              <a:gd name="connsiteX0" fmla="*/ 6785 w 505978"/>
              <a:gd name="connsiteY0" fmla="*/ 326529 h 451262"/>
              <a:gd name="connsiteX1" fmla="*/ 505978 w 505978"/>
              <a:gd name="connsiteY1" fmla="*/ 0 h 451262"/>
              <a:gd name="connsiteX2" fmla="*/ 375830 w 505978"/>
              <a:gd name="connsiteY2" fmla="*/ 214222 h 451262"/>
              <a:gd name="connsiteX3" fmla="*/ 0 w 505978"/>
              <a:gd name="connsiteY3" fmla="*/ 451262 h 451262"/>
              <a:gd name="connsiteX4" fmla="*/ 6785 w 505978"/>
              <a:gd name="connsiteY4" fmla="*/ 326529 h 45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78" h="451262">
                <a:moveTo>
                  <a:pt x="6785" y="326529"/>
                </a:moveTo>
                <a:lnTo>
                  <a:pt x="505978" y="0"/>
                </a:lnTo>
                <a:lnTo>
                  <a:pt x="375830" y="214222"/>
                </a:lnTo>
                <a:lnTo>
                  <a:pt x="0" y="451262"/>
                </a:lnTo>
                <a:lnTo>
                  <a:pt x="6785" y="326529"/>
                </a:lnTo>
                <a:close/>
              </a:path>
            </a:pathLst>
          </a:cu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131">
            <a:extLst>
              <a:ext uri="{FF2B5EF4-FFF2-40B4-BE49-F238E27FC236}">
                <a16:creationId xmlns:a16="http://schemas.microsoft.com/office/drawing/2014/main" id="{89C39938-7125-0345-B2C2-7A6EA5943EB9}"/>
              </a:ext>
            </a:extLst>
          </p:cNvPr>
          <p:cNvSpPr/>
          <p:nvPr/>
        </p:nvSpPr>
        <p:spPr>
          <a:xfrm>
            <a:off x="4272989" y="-503342"/>
            <a:ext cx="288758" cy="401053"/>
          </a:xfrm>
          <a:custGeom>
            <a:avLst/>
            <a:gdLst>
              <a:gd name="connsiteX0" fmla="*/ 0 w 288758"/>
              <a:gd name="connsiteY0" fmla="*/ 176463 h 401053"/>
              <a:gd name="connsiteX1" fmla="*/ 232610 w 288758"/>
              <a:gd name="connsiteY1" fmla="*/ 401053 h 401053"/>
              <a:gd name="connsiteX2" fmla="*/ 288758 w 288758"/>
              <a:gd name="connsiteY2" fmla="*/ 264695 h 401053"/>
              <a:gd name="connsiteX3" fmla="*/ 0 w 288758"/>
              <a:gd name="connsiteY3" fmla="*/ 0 h 401053"/>
              <a:gd name="connsiteX4" fmla="*/ 0 w 288758"/>
              <a:gd name="connsiteY4" fmla="*/ 176463 h 401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758" h="401053">
                <a:moveTo>
                  <a:pt x="0" y="176463"/>
                </a:moveTo>
                <a:lnTo>
                  <a:pt x="232610" y="401053"/>
                </a:lnTo>
                <a:lnTo>
                  <a:pt x="288758" y="264695"/>
                </a:lnTo>
                <a:lnTo>
                  <a:pt x="0" y="0"/>
                </a:lnTo>
                <a:lnTo>
                  <a:pt x="0" y="176463"/>
                </a:lnTo>
                <a:close/>
              </a:path>
            </a:pathLst>
          </a:custGeom>
          <a:solidFill>
            <a:srgbClr val="FF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132">
            <a:extLst>
              <a:ext uri="{FF2B5EF4-FFF2-40B4-BE49-F238E27FC236}">
                <a16:creationId xmlns:a16="http://schemas.microsoft.com/office/drawing/2014/main" id="{18A9DA78-7964-A14F-A6BB-26DB095D4458}"/>
              </a:ext>
            </a:extLst>
          </p:cNvPr>
          <p:cNvSpPr/>
          <p:nvPr/>
        </p:nvSpPr>
        <p:spPr>
          <a:xfrm>
            <a:off x="6881719" y="-476446"/>
            <a:ext cx="447762" cy="383123"/>
          </a:xfrm>
          <a:custGeom>
            <a:avLst/>
            <a:gdLst>
              <a:gd name="connsiteX0" fmla="*/ 0 w 288758"/>
              <a:gd name="connsiteY0" fmla="*/ 176463 h 401053"/>
              <a:gd name="connsiteX1" fmla="*/ 232610 w 288758"/>
              <a:gd name="connsiteY1" fmla="*/ 401053 h 401053"/>
              <a:gd name="connsiteX2" fmla="*/ 288758 w 288758"/>
              <a:gd name="connsiteY2" fmla="*/ 264695 h 401053"/>
              <a:gd name="connsiteX3" fmla="*/ 0 w 288758"/>
              <a:gd name="connsiteY3" fmla="*/ 0 h 401053"/>
              <a:gd name="connsiteX4" fmla="*/ 0 w 288758"/>
              <a:gd name="connsiteY4" fmla="*/ 176463 h 401053"/>
              <a:gd name="connsiteX0" fmla="*/ 0 w 331221"/>
              <a:gd name="connsiteY0" fmla="*/ 176463 h 410018"/>
              <a:gd name="connsiteX1" fmla="*/ 331221 w 331221"/>
              <a:gd name="connsiteY1" fmla="*/ 410018 h 410018"/>
              <a:gd name="connsiteX2" fmla="*/ 288758 w 331221"/>
              <a:gd name="connsiteY2" fmla="*/ 264695 h 410018"/>
              <a:gd name="connsiteX3" fmla="*/ 0 w 331221"/>
              <a:gd name="connsiteY3" fmla="*/ 0 h 410018"/>
              <a:gd name="connsiteX4" fmla="*/ 0 w 331221"/>
              <a:gd name="connsiteY4" fmla="*/ 176463 h 410018"/>
              <a:gd name="connsiteX0" fmla="*/ 0 w 331221"/>
              <a:gd name="connsiteY0" fmla="*/ 176463 h 410018"/>
              <a:gd name="connsiteX1" fmla="*/ 331221 w 331221"/>
              <a:gd name="connsiteY1" fmla="*/ 410018 h 410018"/>
              <a:gd name="connsiteX2" fmla="*/ 270828 w 331221"/>
              <a:gd name="connsiteY2" fmla="*/ 201942 h 410018"/>
              <a:gd name="connsiteX3" fmla="*/ 0 w 331221"/>
              <a:gd name="connsiteY3" fmla="*/ 0 h 410018"/>
              <a:gd name="connsiteX4" fmla="*/ 0 w 331221"/>
              <a:gd name="connsiteY4" fmla="*/ 176463 h 410018"/>
              <a:gd name="connsiteX0" fmla="*/ 116541 w 447762"/>
              <a:gd name="connsiteY0" fmla="*/ 149568 h 383123"/>
              <a:gd name="connsiteX1" fmla="*/ 447762 w 447762"/>
              <a:gd name="connsiteY1" fmla="*/ 383123 h 383123"/>
              <a:gd name="connsiteX2" fmla="*/ 387369 w 447762"/>
              <a:gd name="connsiteY2" fmla="*/ 175047 h 383123"/>
              <a:gd name="connsiteX3" fmla="*/ 0 w 447762"/>
              <a:gd name="connsiteY3" fmla="*/ 0 h 383123"/>
              <a:gd name="connsiteX4" fmla="*/ 116541 w 447762"/>
              <a:gd name="connsiteY4" fmla="*/ 149568 h 383123"/>
              <a:gd name="connsiteX0" fmla="*/ 17930 w 447762"/>
              <a:gd name="connsiteY0" fmla="*/ 113709 h 383123"/>
              <a:gd name="connsiteX1" fmla="*/ 447762 w 447762"/>
              <a:gd name="connsiteY1" fmla="*/ 383123 h 383123"/>
              <a:gd name="connsiteX2" fmla="*/ 387369 w 447762"/>
              <a:gd name="connsiteY2" fmla="*/ 175047 h 383123"/>
              <a:gd name="connsiteX3" fmla="*/ 0 w 447762"/>
              <a:gd name="connsiteY3" fmla="*/ 0 h 383123"/>
              <a:gd name="connsiteX4" fmla="*/ 17930 w 447762"/>
              <a:gd name="connsiteY4" fmla="*/ 113709 h 383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762" h="383123">
                <a:moveTo>
                  <a:pt x="17930" y="113709"/>
                </a:moveTo>
                <a:lnTo>
                  <a:pt x="447762" y="383123"/>
                </a:lnTo>
                <a:lnTo>
                  <a:pt x="387369" y="175047"/>
                </a:lnTo>
                <a:lnTo>
                  <a:pt x="0" y="0"/>
                </a:lnTo>
                <a:lnTo>
                  <a:pt x="17930" y="113709"/>
                </a:lnTo>
                <a:close/>
              </a:path>
            </a:pathLst>
          </a:custGeom>
          <a:solidFill>
            <a:srgbClr val="FFC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eeform 133">
            <a:extLst>
              <a:ext uri="{FF2B5EF4-FFF2-40B4-BE49-F238E27FC236}">
                <a16:creationId xmlns:a16="http://schemas.microsoft.com/office/drawing/2014/main" id="{3A0BF5AB-27B6-584E-87A3-B30EFAC5CF9F}"/>
              </a:ext>
            </a:extLst>
          </p:cNvPr>
          <p:cNvSpPr/>
          <p:nvPr/>
        </p:nvSpPr>
        <p:spPr>
          <a:xfrm>
            <a:off x="1397679" y="-444265"/>
            <a:ext cx="611486" cy="230723"/>
          </a:xfrm>
          <a:custGeom>
            <a:avLst/>
            <a:gdLst>
              <a:gd name="connsiteX0" fmla="*/ 0 w 288758"/>
              <a:gd name="connsiteY0" fmla="*/ 176463 h 401053"/>
              <a:gd name="connsiteX1" fmla="*/ 232610 w 288758"/>
              <a:gd name="connsiteY1" fmla="*/ 401053 h 401053"/>
              <a:gd name="connsiteX2" fmla="*/ 288758 w 288758"/>
              <a:gd name="connsiteY2" fmla="*/ 264695 h 401053"/>
              <a:gd name="connsiteX3" fmla="*/ 0 w 288758"/>
              <a:gd name="connsiteY3" fmla="*/ 0 h 401053"/>
              <a:gd name="connsiteX4" fmla="*/ 0 w 288758"/>
              <a:gd name="connsiteY4" fmla="*/ 176463 h 401053"/>
              <a:gd name="connsiteX0" fmla="*/ 0 w 331221"/>
              <a:gd name="connsiteY0" fmla="*/ 176463 h 410018"/>
              <a:gd name="connsiteX1" fmla="*/ 331221 w 331221"/>
              <a:gd name="connsiteY1" fmla="*/ 410018 h 410018"/>
              <a:gd name="connsiteX2" fmla="*/ 288758 w 331221"/>
              <a:gd name="connsiteY2" fmla="*/ 264695 h 410018"/>
              <a:gd name="connsiteX3" fmla="*/ 0 w 331221"/>
              <a:gd name="connsiteY3" fmla="*/ 0 h 410018"/>
              <a:gd name="connsiteX4" fmla="*/ 0 w 331221"/>
              <a:gd name="connsiteY4" fmla="*/ 176463 h 410018"/>
              <a:gd name="connsiteX0" fmla="*/ 0 w 331221"/>
              <a:gd name="connsiteY0" fmla="*/ 176463 h 410018"/>
              <a:gd name="connsiteX1" fmla="*/ 331221 w 331221"/>
              <a:gd name="connsiteY1" fmla="*/ 410018 h 410018"/>
              <a:gd name="connsiteX2" fmla="*/ 270828 w 331221"/>
              <a:gd name="connsiteY2" fmla="*/ 201942 h 410018"/>
              <a:gd name="connsiteX3" fmla="*/ 0 w 331221"/>
              <a:gd name="connsiteY3" fmla="*/ 0 h 410018"/>
              <a:gd name="connsiteX4" fmla="*/ 0 w 331221"/>
              <a:gd name="connsiteY4" fmla="*/ 176463 h 410018"/>
              <a:gd name="connsiteX0" fmla="*/ 116541 w 447762"/>
              <a:gd name="connsiteY0" fmla="*/ 149568 h 383123"/>
              <a:gd name="connsiteX1" fmla="*/ 447762 w 447762"/>
              <a:gd name="connsiteY1" fmla="*/ 383123 h 383123"/>
              <a:gd name="connsiteX2" fmla="*/ 387369 w 447762"/>
              <a:gd name="connsiteY2" fmla="*/ 175047 h 383123"/>
              <a:gd name="connsiteX3" fmla="*/ 0 w 447762"/>
              <a:gd name="connsiteY3" fmla="*/ 0 h 383123"/>
              <a:gd name="connsiteX4" fmla="*/ 116541 w 447762"/>
              <a:gd name="connsiteY4" fmla="*/ 149568 h 383123"/>
              <a:gd name="connsiteX0" fmla="*/ 17930 w 447762"/>
              <a:gd name="connsiteY0" fmla="*/ 113709 h 383123"/>
              <a:gd name="connsiteX1" fmla="*/ 447762 w 447762"/>
              <a:gd name="connsiteY1" fmla="*/ 383123 h 383123"/>
              <a:gd name="connsiteX2" fmla="*/ 387369 w 447762"/>
              <a:gd name="connsiteY2" fmla="*/ 175047 h 383123"/>
              <a:gd name="connsiteX3" fmla="*/ 0 w 447762"/>
              <a:gd name="connsiteY3" fmla="*/ 0 h 383123"/>
              <a:gd name="connsiteX4" fmla="*/ 17930 w 447762"/>
              <a:gd name="connsiteY4" fmla="*/ 113709 h 383123"/>
              <a:gd name="connsiteX0" fmla="*/ 17930 w 387369"/>
              <a:gd name="connsiteY0" fmla="*/ 113709 h 320370"/>
              <a:gd name="connsiteX1" fmla="*/ 385009 w 387369"/>
              <a:gd name="connsiteY1" fmla="*/ 320370 h 320370"/>
              <a:gd name="connsiteX2" fmla="*/ 387369 w 387369"/>
              <a:gd name="connsiteY2" fmla="*/ 175047 h 320370"/>
              <a:gd name="connsiteX3" fmla="*/ 0 w 387369"/>
              <a:gd name="connsiteY3" fmla="*/ 0 h 320370"/>
              <a:gd name="connsiteX4" fmla="*/ 17930 w 387369"/>
              <a:gd name="connsiteY4" fmla="*/ 113709 h 320370"/>
              <a:gd name="connsiteX0" fmla="*/ 17930 w 503910"/>
              <a:gd name="connsiteY0" fmla="*/ 113709 h 320370"/>
              <a:gd name="connsiteX1" fmla="*/ 385009 w 503910"/>
              <a:gd name="connsiteY1" fmla="*/ 320370 h 320370"/>
              <a:gd name="connsiteX2" fmla="*/ 503910 w 503910"/>
              <a:gd name="connsiteY2" fmla="*/ 130224 h 320370"/>
              <a:gd name="connsiteX3" fmla="*/ 0 w 503910"/>
              <a:gd name="connsiteY3" fmla="*/ 0 h 320370"/>
              <a:gd name="connsiteX4" fmla="*/ 17930 w 503910"/>
              <a:gd name="connsiteY4" fmla="*/ 113709 h 320370"/>
              <a:gd name="connsiteX0" fmla="*/ 0 w 611486"/>
              <a:gd name="connsiteY0" fmla="*/ 95779 h 320370"/>
              <a:gd name="connsiteX1" fmla="*/ 492585 w 611486"/>
              <a:gd name="connsiteY1" fmla="*/ 320370 h 320370"/>
              <a:gd name="connsiteX2" fmla="*/ 611486 w 611486"/>
              <a:gd name="connsiteY2" fmla="*/ 130224 h 320370"/>
              <a:gd name="connsiteX3" fmla="*/ 107576 w 611486"/>
              <a:gd name="connsiteY3" fmla="*/ 0 h 320370"/>
              <a:gd name="connsiteX4" fmla="*/ 0 w 611486"/>
              <a:gd name="connsiteY4" fmla="*/ 95779 h 320370"/>
              <a:gd name="connsiteX0" fmla="*/ 0 w 611486"/>
              <a:gd name="connsiteY0" fmla="*/ 6132 h 230723"/>
              <a:gd name="connsiteX1" fmla="*/ 492585 w 611486"/>
              <a:gd name="connsiteY1" fmla="*/ 230723 h 230723"/>
              <a:gd name="connsiteX2" fmla="*/ 611486 w 611486"/>
              <a:gd name="connsiteY2" fmla="*/ 40577 h 230723"/>
              <a:gd name="connsiteX3" fmla="*/ 161364 w 611486"/>
              <a:gd name="connsiteY3" fmla="*/ 0 h 230723"/>
              <a:gd name="connsiteX4" fmla="*/ 0 w 611486"/>
              <a:gd name="connsiteY4" fmla="*/ 6132 h 230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486" h="230723">
                <a:moveTo>
                  <a:pt x="0" y="6132"/>
                </a:moveTo>
                <a:lnTo>
                  <a:pt x="492585" y="230723"/>
                </a:lnTo>
                <a:cubicBezTo>
                  <a:pt x="493372" y="182282"/>
                  <a:pt x="610699" y="89018"/>
                  <a:pt x="611486" y="40577"/>
                </a:cubicBezTo>
                <a:lnTo>
                  <a:pt x="161364" y="0"/>
                </a:lnTo>
                <a:lnTo>
                  <a:pt x="0" y="6132"/>
                </a:lnTo>
                <a:close/>
              </a:path>
            </a:pathLst>
          </a:custGeom>
          <a:solidFill>
            <a:srgbClr val="AA5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634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500"/>
                                  </p:stCondLst>
                                  <p:childTnLst>
                                    <p:animScale>
                                      <p:cBhvr>
                                        <p:cTn id="6" dur="670" fill="hold"/>
                                        <p:tgtEl>
                                          <p:spTgt spid="73"/>
                                        </p:tgtEl>
                                      </p:cBhvr>
                                      <p:by x="0" y="10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8" presetClass="emph" presetSubtype="0" repeatCount="indefinite" fill="hold" grpId="1" nodeType="withEffect">
                                  <p:stCondLst>
                                    <p:cond delay="500"/>
                                  </p:stCondLst>
                                  <p:childTnLst>
                                    <p:animRot by="21600000">
                                      <p:cBhvr>
                                        <p:cTn id="12" dur="1500" fill="hold"/>
                                        <p:tgtEl>
                                          <p:spTgt spid="73"/>
                                        </p:tgtEl>
                                        <p:attrNameLst>
                                          <p:attrName>r</p:attrName>
                                        </p:attrNameLst>
                                      </p:cBhvr>
                                    </p:animRot>
                                  </p:childTnLst>
                                </p:cTn>
                              </p:par>
                              <p:par>
                                <p:cTn id="13" presetID="0" presetClass="path" presetSubtype="0" repeatCount="indefinite" fill="hold" grpId="2" nodeType="withEffect">
                                  <p:stCondLst>
                                    <p:cond delay="500"/>
                                  </p:stCondLst>
                                  <p:childTnLst>
                                    <p:animMotion origin="layout" path="M 6.25E-7 4.07407E-6 C 0.00846 0.11365 0.01693 0.22754 0.04232 0.36226 C 0.06771 0.49699 0.13047 0.68634 0.15221 0.8081 C 0.17396 0.92963 0.17331 1.01088 0.17266 1.09236 " pathEditMode="relative" rAng="0" ptsTypes="AAAA">
                                      <p:cBhvr>
                                        <p:cTn id="14" dur="3100" fill="hold"/>
                                        <p:tgtEl>
                                          <p:spTgt spid="73"/>
                                        </p:tgtEl>
                                        <p:attrNameLst>
                                          <p:attrName>ppt_x</p:attrName>
                                          <p:attrName>ppt_y</p:attrName>
                                        </p:attrNameLst>
                                      </p:cBhvr>
                                      <p:rCtr x="8633" y="54606"/>
                                    </p:animMotion>
                                  </p:childTnLst>
                                </p:cTn>
                              </p:par>
                              <p:par>
                                <p:cTn id="15" presetID="6" presetClass="emph" presetSubtype="0" repeatCount="indefinite" autoRev="1" fill="hold" grpId="0" nodeType="withEffect">
                                  <p:stCondLst>
                                    <p:cond delay="500"/>
                                  </p:stCondLst>
                                  <p:childTnLst>
                                    <p:animScale>
                                      <p:cBhvr>
                                        <p:cTn id="16" dur="790" fill="hold"/>
                                        <p:tgtEl>
                                          <p:spTgt spid="74"/>
                                        </p:tgtEl>
                                      </p:cBhvr>
                                      <p:by x="0" y="100000"/>
                                    </p:animScale>
                                  </p:childTnLst>
                                </p:cTn>
                              </p:par>
                              <p:par>
                                <p:cTn id="17" presetID="8" presetClass="emph" presetSubtype="0" repeatCount="indefinite" fill="hold" grpId="1" nodeType="withEffect">
                                  <p:stCondLst>
                                    <p:cond delay="500"/>
                                  </p:stCondLst>
                                  <p:childTnLst>
                                    <p:animRot by="21600000">
                                      <p:cBhvr>
                                        <p:cTn id="18" dur="2100" fill="hold"/>
                                        <p:tgtEl>
                                          <p:spTgt spid="74"/>
                                        </p:tgtEl>
                                        <p:attrNameLst>
                                          <p:attrName>r</p:attrName>
                                        </p:attrNameLst>
                                      </p:cBhvr>
                                    </p:animRot>
                                  </p:childTnLst>
                                </p:cTn>
                              </p:par>
                              <p:par>
                                <p:cTn id="19" presetID="0" presetClass="path" presetSubtype="0" repeatCount="indefinite" fill="hold" grpId="2" nodeType="withEffect">
                                  <p:stCondLst>
                                    <p:cond delay="500"/>
                                  </p:stCondLst>
                                  <p:childTnLst>
                                    <p:animMotion origin="layout" path="M 0.05533 1.11111E-6 C 0.05338 0.1125 0.04974 0.22245 0.04804 0.36505 C 0.04648 0.50741 0.05065 0.7331 0.0457 0.8544 C 0.04075 0.97592 0.06328 1.01875 0.06341 1.10092 " pathEditMode="relative" rAng="0" ptsTypes="AAAA">
                                      <p:cBhvr>
                                        <p:cTn id="20" dur="2970" fill="hold"/>
                                        <p:tgtEl>
                                          <p:spTgt spid="74"/>
                                        </p:tgtEl>
                                        <p:attrNameLst>
                                          <p:attrName>ppt_x</p:attrName>
                                          <p:attrName>ppt_y</p:attrName>
                                        </p:attrNameLst>
                                      </p:cBhvr>
                                      <p:rCtr x="-117" y="55046"/>
                                    </p:animMotion>
                                  </p:childTnLst>
                                </p:cTn>
                              </p:par>
                              <p:par>
                                <p:cTn id="21" presetID="6" presetClass="emph" presetSubtype="0" repeatCount="indefinite" autoRev="1" fill="hold" grpId="0" nodeType="withEffect">
                                  <p:stCondLst>
                                    <p:cond delay="500"/>
                                  </p:stCondLst>
                                  <p:childTnLst>
                                    <p:animScale>
                                      <p:cBhvr>
                                        <p:cTn id="22" dur="490" fill="hold"/>
                                        <p:tgtEl>
                                          <p:spTgt spid="75"/>
                                        </p:tgtEl>
                                      </p:cBhvr>
                                      <p:by x="0" y="100000"/>
                                    </p:animScale>
                                  </p:childTnLst>
                                </p:cTn>
                              </p:par>
                              <p:par>
                                <p:cTn id="23" presetID="8" presetClass="emph" presetSubtype="0" repeatCount="indefinite" fill="hold" grpId="1" nodeType="withEffect">
                                  <p:stCondLst>
                                    <p:cond delay="500"/>
                                  </p:stCondLst>
                                  <p:childTnLst>
                                    <p:animRot by="21600000">
                                      <p:cBhvr>
                                        <p:cTn id="24" dur="2130" fill="hold"/>
                                        <p:tgtEl>
                                          <p:spTgt spid="75"/>
                                        </p:tgtEl>
                                        <p:attrNameLst>
                                          <p:attrName>r</p:attrName>
                                        </p:attrNameLst>
                                      </p:cBhvr>
                                    </p:animRot>
                                  </p:childTnLst>
                                </p:cTn>
                              </p:par>
                              <p:par>
                                <p:cTn id="25" presetID="0" presetClass="path" presetSubtype="0" repeatCount="indefinite" fill="hold" grpId="2" nodeType="withEffect">
                                  <p:stCondLst>
                                    <p:cond delay="500"/>
                                  </p:stCondLst>
                                  <p:childTnLst>
                                    <p:animMotion origin="layout" path="M 4.58333E-6 -3.7037E-6 C 0.00807 0.11274 0.03177 0.09815 0.04987 0.24074 C 0.06809 0.38334 0.05039 0.67778 0.07213 0.79954 C 0.09375 0.92107 0.01132 1.03264 0.01093 1.11505 " pathEditMode="relative" rAng="0" ptsTypes="AAAA">
                                      <p:cBhvr>
                                        <p:cTn id="26" dur="4000" fill="hold"/>
                                        <p:tgtEl>
                                          <p:spTgt spid="75"/>
                                        </p:tgtEl>
                                        <p:attrNameLst>
                                          <p:attrName>ppt_x</p:attrName>
                                          <p:attrName>ppt_y</p:attrName>
                                        </p:attrNameLst>
                                      </p:cBhvr>
                                      <p:rCtr x="3776" y="55741"/>
                                    </p:animMotion>
                                  </p:childTnLst>
                                </p:cTn>
                              </p:par>
                              <p:par>
                                <p:cTn id="27" presetID="6" presetClass="emph" presetSubtype="0" repeatCount="indefinite" autoRev="1" fill="hold" grpId="0" nodeType="withEffect">
                                  <p:stCondLst>
                                    <p:cond delay="500"/>
                                  </p:stCondLst>
                                  <p:childTnLst>
                                    <p:animScale>
                                      <p:cBhvr>
                                        <p:cTn id="28" dur="940" fill="hold"/>
                                        <p:tgtEl>
                                          <p:spTgt spid="76"/>
                                        </p:tgtEl>
                                      </p:cBhvr>
                                      <p:by x="0" y="100000"/>
                                    </p:animScale>
                                  </p:childTnLst>
                                </p:cTn>
                              </p:par>
                              <p:par>
                                <p:cTn id="29" presetID="8" presetClass="emph" presetSubtype="0" repeatCount="indefinite" fill="hold" grpId="1" nodeType="withEffect">
                                  <p:stCondLst>
                                    <p:cond delay="500"/>
                                  </p:stCondLst>
                                  <p:childTnLst>
                                    <p:animRot by="21600000">
                                      <p:cBhvr>
                                        <p:cTn id="30" dur="1870" fill="hold"/>
                                        <p:tgtEl>
                                          <p:spTgt spid="76"/>
                                        </p:tgtEl>
                                        <p:attrNameLst>
                                          <p:attrName>r</p:attrName>
                                        </p:attrNameLst>
                                      </p:cBhvr>
                                    </p:animRot>
                                  </p:childTnLst>
                                </p:cTn>
                              </p:par>
                              <p:par>
                                <p:cTn id="31" presetID="0" presetClass="path" presetSubtype="0" repeatCount="indefinite" fill="hold" grpId="2" nodeType="withEffect">
                                  <p:stCondLst>
                                    <p:cond delay="500"/>
                                  </p:stCondLst>
                                  <p:childTnLst>
                                    <p:animMotion origin="layout" path="M -0.00026 2.96296E-6 C 0.00821 0.11296 0.02448 0.22315 0.03151 0.36597 C 0.03854 0.50856 0.02032 0.73472 0.04193 0.85625 C 0.06368 0.97801 -0.03437 1.02106 -0.03489 1.10324 " pathEditMode="relative" rAng="0" ptsTypes="AAAA">
                                      <p:cBhvr>
                                        <p:cTn id="32" dur="3750" fill="hold"/>
                                        <p:tgtEl>
                                          <p:spTgt spid="76"/>
                                        </p:tgtEl>
                                        <p:attrNameLst>
                                          <p:attrName>ppt_x</p:attrName>
                                          <p:attrName>ppt_y</p:attrName>
                                        </p:attrNameLst>
                                      </p:cBhvr>
                                      <p:rCtr x="534" y="55162"/>
                                    </p:animMotion>
                                  </p:childTnLst>
                                </p:cTn>
                              </p:par>
                              <p:par>
                                <p:cTn id="33" presetID="6" presetClass="emph" presetSubtype="0" repeatCount="indefinite" autoRev="1" fill="hold" grpId="0" nodeType="withEffect">
                                  <p:stCondLst>
                                    <p:cond delay="500"/>
                                  </p:stCondLst>
                                  <p:childTnLst>
                                    <p:animScale>
                                      <p:cBhvr>
                                        <p:cTn id="34" dur="780" fill="hold"/>
                                        <p:tgtEl>
                                          <p:spTgt spid="77"/>
                                        </p:tgtEl>
                                      </p:cBhvr>
                                      <p:by x="0" y="100000"/>
                                    </p:animScale>
                                  </p:childTnLst>
                                </p:cTn>
                              </p:par>
                              <p:par>
                                <p:cTn id="35" presetID="8" presetClass="emph" presetSubtype="0" repeatCount="indefinite" fill="hold" grpId="1" nodeType="withEffect">
                                  <p:stCondLst>
                                    <p:cond delay="500"/>
                                  </p:stCondLst>
                                  <p:childTnLst>
                                    <p:animRot by="21600000">
                                      <p:cBhvr>
                                        <p:cTn id="36" dur="3200" fill="hold"/>
                                        <p:tgtEl>
                                          <p:spTgt spid="77"/>
                                        </p:tgtEl>
                                        <p:attrNameLst>
                                          <p:attrName>r</p:attrName>
                                        </p:attrNameLst>
                                      </p:cBhvr>
                                    </p:animRot>
                                  </p:childTnLst>
                                </p:cTn>
                              </p:par>
                              <p:par>
                                <p:cTn id="37" presetID="0" presetClass="path" presetSubtype="0" repeatCount="indefinite" fill="hold" grpId="2" nodeType="withEffect">
                                  <p:stCondLst>
                                    <p:cond delay="500"/>
                                  </p:stCondLst>
                                  <p:childTnLst>
                                    <p:animMotion origin="layout" path="M 4.375E-6 -1.85185E-6 C 0.00442 0.13565 0.00885 0.26991 0.02226 0.42986 C 0.03554 0.58982 0.06862 0.81459 0.08007 0.95926 C 0.09153 1.10347 0.09127 1.2 0.09088 1.29676 " pathEditMode="relative" rAng="0" ptsTypes="AAAA">
                                      <p:cBhvr>
                                        <p:cTn id="38" dur="5350" fill="hold"/>
                                        <p:tgtEl>
                                          <p:spTgt spid="77"/>
                                        </p:tgtEl>
                                        <p:attrNameLst>
                                          <p:attrName>ppt_x</p:attrName>
                                          <p:attrName>ppt_y</p:attrName>
                                        </p:attrNameLst>
                                      </p:cBhvr>
                                      <p:rCtr x="4544" y="64838"/>
                                    </p:animMotion>
                                  </p:childTnLst>
                                </p:cTn>
                              </p:par>
                              <p:par>
                                <p:cTn id="39" presetID="6" presetClass="emph" presetSubtype="0" repeatCount="indefinite" autoRev="1" fill="hold" grpId="0" nodeType="withEffect">
                                  <p:stCondLst>
                                    <p:cond delay="500"/>
                                  </p:stCondLst>
                                  <p:childTnLst>
                                    <p:animScale>
                                      <p:cBhvr>
                                        <p:cTn id="40" dur="580" fill="hold"/>
                                        <p:tgtEl>
                                          <p:spTgt spid="78"/>
                                        </p:tgtEl>
                                      </p:cBhvr>
                                      <p:by x="0" y="100000"/>
                                    </p:animScale>
                                  </p:childTnLst>
                                </p:cTn>
                              </p:par>
                              <p:par>
                                <p:cTn id="41" presetID="8" presetClass="emph" presetSubtype="0" repeatCount="indefinite" fill="hold" grpId="1" nodeType="withEffect">
                                  <p:stCondLst>
                                    <p:cond delay="500"/>
                                  </p:stCondLst>
                                  <p:childTnLst>
                                    <p:animRot by="21600000">
                                      <p:cBhvr>
                                        <p:cTn id="42" dur="2300" fill="hold"/>
                                        <p:tgtEl>
                                          <p:spTgt spid="78"/>
                                        </p:tgtEl>
                                        <p:attrNameLst>
                                          <p:attrName>r</p:attrName>
                                        </p:attrNameLst>
                                      </p:cBhvr>
                                    </p:animRot>
                                  </p:childTnLst>
                                </p:cTn>
                              </p:par>
                              <p:par>
                                <p:cTn id="43" presetID="0" presetClass="path" presetSubtype="0" repeatCount="indefinite" fill="hold" grpId="2" nodeType="withEffect">
                                  <p:stCondLst>
                                    <p:cond delay="500"/>
                                  </p:stCondLst>
                                  <p:childTnLst>
                                    <p:animMotion origin="layout" path="M -0.01692 -1.85185E-6 C -0.01263 0.13287 -0.00416 0.26204 -0.00052 0.42986 C 0.00326 0.59722 -0.00625 0.86296 0.00495 1.00579 C 0.01628 1.14884 -0.03463 1.19931 -0.03489 1.29607 " pathEditMode="relative" rAng="0" ptsTypes="AAAA">
                                      <p:cBhvr>
                                        <p:cTn id="44" dur="4890" fill="hold"/>
                                        <p:tgtEl>
                                          <p:spTgt spid="78"/>
                                        </p:tgtEl>
                                        <p:attrNameLst>
                                          <p:attrName>ppt_x</p:attrName>
                                          <p:attrName>ppt_y</p:attrName>
                                        </p:attrNameLst>
                                      </p:cBhvr>
                                      <p:rCtr x="273" y="64792"/>
                                    </p:animMotion>
                                  </p:childTnLst>
                                </p:cTn>
                              </p:par>
                              <p:par>
                                <p:cTn id="45" presetID="6" presetClass="emph" presetSubtype="0" repeatCount="indefinite" autoRev="1" fill="hold" grpId="0" nodeType="withEffect">
                                  <p:stCondLst>
                                    <p:cond delay="500"/>
                                  </p:stCondLst>
                                  <p:childTnLst>
                                    <p:animScale>
                                      <p:cBhvr>
                                        <p:cTn id="46" dur="900" fill="hold"/>
                                        <p:tgtEl>
                                          <p:spTgt spid="79"/>
                                        </p:tgtEl>
                                      </p:cBhvr>
                                      <p:by x="0" y="100000"/>
                                    </p:animScale>
                                  </p:childTnLst>
                                </p:cTn>
                              </p:par>
                              <p:par>
                                <p:cTn id="47" presetID="8" presetClass="emph" presetSubtype="0" repeatCount="indefinite" fill="hold" grpId="1" nodeType="withEffect">
                                  <p:stCondLst>
                                    <p:cond delay="500"/>
                                  </p:stCondLst>
                                  <p:childTnLst>
                                    <p:animRot by="21600000">
                                      <p:cBhvr>
                                        <p:cTn id="48" dur="1500" fill="hold"/>
                                        <p:tgtEl>
                                          <p:spTgt spid="79"/>
                                        </p:tgtEl>
                                        <p:attrNameLst>
                                          <p:attrName>r</p:attrName>
                                        </p:attrNameLst>
                                      </p:cBhvr>
                                    </p:animRot>
                                  </p:childTnLst>
                                </p:cTn>
                              </p:par>
                              <p:par>
                                <p:cTn id="49" presetID="0" presetClass="path" presetSubtype="0" repeatCount="indefinite" fill="hold" grpId="2" nodeType="withEffect">
                                  <p:stCondLst>
                                    <p:cond delay="500"/>
                                  </p:stCondLst>
                                  <p:childTnLst>
                                    <p:animMotion origin="layout" path="M -1.25E-6 3.33333E-6 C 0.00156 0.13287 0.00625 0.11574 0.0099 0.28333 C 0.01354 0.45115 0.01003 0.79768 0.01432 0.94097 C 0.01862 1.08402 0.00221 1.21527 0.00208 1.3125 " pathEditMode="relative" rAng="0" ptsTypes="AAAA">
                                      <p:cBhvr>
                                        <p:cTn id="50" dur="5200" fill="hold"/>
                                        <p:tgtEl>
                                          <p:spTgt spid="79"/>
                                        </p:tgtEl>
                                        <p:attrNameLst>
                                          <p:attrName>ppt_x</p:attrName>
                                          <p:attrName>ppt_y</p:attrName>
                                        </p:attrNameLst>
                                      </p:cBhvr>
                                      <p:rCtr x="755" y="65625"/>
                                    </p:animMotion>
                                  </p:childTnLst>
                                </p:cTn>
                              </p:par>
                              <p:par>
                                <p:cTn id="51" presetID="6" presetClass="emph" presetSubtype="0" repeatCount="indefinite" autoRev="1" fill="hold" grpId="0" nodeType="withEffect">
                                  <p:stCondLst>
                                    <p:cond delay="500"/>
                                  </p:stCondLst>
                                  <p:childTnLst>
                                    <p:animScale>
                                      <p:cBhvr>
                                        <p:cTn id="52" dur="870" fill="hold"/>
                                        <p:tgtEl>
                                          <p:spTgt spid="80"/>
                                        </p:tgtEl>
                                      </p:cBhvr>
                                      <p:by x="0" y="100000"/>
                                    </p:animScale>
                                  </p:childTnLst>
                                </p:cTn>
                              </p:par>
                              <p:par>
                                <p:cTn id="53" presetID="8" presetClass="emph" presetSubtype="0" repeatCount="indefinite" fill="hold" grpId="1" nodeType="withEffect">
                                  <p:stCondLst>
                                    <p:cond delay="500"/>
                                  </p:stCondLst>
                                  <p:childTnLst>
                                    <p:animRot by="21600000">
                                      <p:cBhvr>
                                        <p:cTn id="54" dur="1800" fill="hold"/>
                                        <p:tgtEl>
                                          <p:spTgt spid="80"/>
                                        </p:tgtEl>
                                        <p:attrNameLst>
                                          <p:attrName>r</p:attrName>
                                        </p:attrNameLst>
                                      </p:cBhvr>
                                    </p:animRot>
                                  </p:childTnLst>
                                </p:cTn>
                              </p:par>
                              <p:par>
                                <p:cTn id="55" presetID="0" presetClass="path" presetSubtype="0" repeatCount="indefinite" fill="hold" grpId="2" nodeType="withEffect">
                                  <p:stCondLst>
                                    <p:cond delay="500"/>
                                  </p:stCondLst>
                                  <p:childTnLst>
                                    <p:animMotion origin="layout" path="M -0.07331 1.48148E-6 C -0.08268 0.13565 -0.10065 0.26782 -0.10833 0.43935 C -0.11615 0.61065 -0.09596 0.88217 -0.11992 1.02801 C -0.14401 1.1743 -0.03555 1.22592 -0.0349 1.32477 " pathEditMode="relative" rAng="0" ptsTypes="AAAA">
                                      <p:cBhvr>
                                        <p:cTn id="56" dur="5000" fill="hold"/>
                                        <p:tgtEl>
                                          <p:spTgt spid="80"/>
                                        </p:tgtEl>
                                        <p:attrNameLst>
                                          <p:attrName>ppt_x</p:attrName>
                                          <p:attrName>ppt_y</p:attrName>
                                        </p:attrNameLst>
                                      </p:cBhvr>
                                      <p:rCtr x="-586" y="66227"/>
                                    </p:animMotion>
                                  </p:childTnLst>
                                </p:cTn>
                              </p:par>
                              <p:par>
                                <p:cTn id="57" presetID="6" presetClass="emph" presetSubtype="0" repeatCount="indefinite" autoRev="1" fill="hold" grpId="0" nodeType="withEffect">
                                  <p:stCondLst>
                                    <p:cond delay="500"/>
                                  </p:stCondLst>
                                  <p:childTnLst>
                                    <p:animScale>
                                      <p:cBhvr>
                                        <p:cTn id="58" dur="790" fill="hold"/>
                                        <p:tgtEl>
                                          <p:spTgt spid="81"/>
                                        </p:tgtEl>
                                      </p:cBhvr>
                                      <p:by x="0" y="100000"/>
                                    </p:animScale>
                                  </p:childTnLst>
                                </p:cTn>
                              </p:par>
                              <p:par>
                                <p:cTn id="59" presetID="8" presetClass="emph" presetSubtype="0" repeatCount="indefinite" fill="hold" grpId="1" nodeType="withEffect">
                                  <p:stCondLst>
                                    <p:cond delay="500"/>
                                  </p:stCondLst>
                                  <p:childTnLst>
                                    <p:animRot by="21600000">
                                      <p:cBhvr>
                                        <p:cTn id="60" dur="2100" fill="hold"/>
                                        <p:tgtEl>
                                          <p:spTgt spid="81"/>
                                        </p:tgtEl>
                                        <p:attrNameLst>
                                          <p:attrName>r</p:attrName>
                                        </p:attrNameLst>
                                      </p:cBhvr>
                                    </p:animRot>
                                  </p:childTnLst>
                                </p:cTn>
                              </p:par>
                              <p:par>
                                <p:cTn id="61" presetID="0" presetClass="path" presetSubtype="0" repeatCount="indefinite" fill="hold" grpId="2" nodeType="withEffect">
                                  <p:stCondLst>
                                    <p:cond delay="500"/>
                                  </p:stCondLst>
                                  <p:childTnLst>
                                    <p:animMotion origin="layout" path="M -0.00026 -4.81481E-6 C 0.00821 0.11297 0.02448 0.22315 0.03151 0.36598 C 0.03855 0.50857 0.02032 0.73473 0.04193 0.85625 C 0.06368 0.97801 -0.03437 1.02107 -0.03489 1.10325 " pathEditMode="relative" rAng="0" ptsTypes="AAAA">
                                      <p:cBhvr>
                                        <p:cTn id="62" dur="3250" fill="hold"/>
                                        <p:tgtEl>
                                          <p:spTgt spid="81"/>
                                        </p:tgtEl>
                                        <p:attrNameLst>
                                          <p:attrName>ppt_x</p:attrName>
                                          <p:attrName>ppt_y</p:attrName>
                                        </p:attrNameLst>
                                      </p:cBhvr>
                                      <p:rCtr x="534" y="55162"/>
                                    </p:animMotion>
                                  </p:childTnLst>
                                </p:cTn>
                              </p:par>
                              <p:par>
                                <p:cTn id="63" presetID="6" presetClass="emph" presetSubtype="0" repeatCount="indefinite" autoRev="1" fill="hold" grpId="0" nodeType="withEffect">
                                  <p:stCondLst>
                                    <p:cond delay="500"/>
                                  </p:stCondLst>
                                  <p:childTnLst>
                                    <p:animScale>
                                      <p:cBhvr>
                                        <p:cTn id="64" dur="490" fill="hold"/>
                                        <p:tgtEl>
                                          <p:spTgt spid="82"/>
                                        </p:tgtEl>
                                      </p:cBhvr>
                                      <p:by x="0" y="100000"/>
                                    </p:animScale>
                                  </p:childTnLst>
                                </p:cTn>
                              </p:par>
                              <p:par>
                                <p:cTn id="65" presetID="8" presetClass="emph" presetSubtype="0" repeatCount="indefinite" fill="hold" grpId="1" nodeType="withEffect">
                                  <p:stCondLst>
                                    <p:cond delay="500"/>
                                  </p:stCondLst>
                                  <p:childTnLst>
                                    <p:animRot by="21600000">
                                      <p:cBhvr>
                                        <p:cTn id="66" dur="2130" fill="hold"/>
                                        <p:tgtEl>
                                          <p:spTgt spid="82"/>
                                        </p:tgtEl>
                                        <p:attrNameLst>
                                          <p:attrName>r</p:attrName>
                                        </p:attrNameLst>
                                      </p:cBhvr>
                                    </p:animRot>
                                  </p:childTnLst>
                                </p:cTn>
                              </p:par>
                              <p:par>
                                <p:cTn id="67" presetID="0" presetClass="path" presetSubtype="0" repeatCount="indefinite" fill="hold" grpId="2" nodeType="withEffect">
                                  <p:stCondLst>
                                    <p:cond delay="500"/>
                                  </p:stCondLst>
                                  <p:childTnLst>
                                    <p:animMotion origin="layout" path="M -3.125E-6 3.7037E-7 C 0.00808 0.11273 0.03177 0.09815 0.04987 0.24074 C 0.0681 0.38333 0.05039 0.67778 0.07214 0.79954 C 0.09375 0.92106 0.01133 1.03264 0.01094 1.11505 " pathEditMode="relative" rAng="0" ptsTypes="AAAA">
                                      <p:cBhvr>
                                        <p:cTn id="68" dur="4000" fill="hold"/>
                                        <p:tgtEl>
                                          <p:spTgt spid="82"/>
                                        </p:tgtEl>
                                        <p:attrNameLst>
                                          <p:attrName>ppt_x</p:attrName>
                                          <p:attrName>ppt_y</p:attrName>
                                        </p:attrNameLst>
                                      </p:cBhvr>
                                      <p:rCtr x="3776" y="55741"/>
                                    </p:animMotion>
                                  </p:childTnLst>
                                </p:cTn>
                              </p:par>
                              <p:par>
                                <p:cTn id="69" presetID="6" presetClass="emph" presetSubtype="0" repeatCount="indefinite" autoRev="1" fill="hold" grpId="0" nodeType="withEffect">
                                  <p:stCondLst>
                                    <p:cond delay="500"/>
                                  </p:stCondLst>
                                  <p:childTnLst>
                                    <p:animScale>
                                      <p:cBhvr>
                                        <p:cTn id="70" dur="940" fill="hold"/>
                                        <p:tgtEl>
                                          <p:spTgt spid="83"/>
                                        </p:tgtEl>
                                      </p:cBhvr>
                                      <p:by x="0" y="100000"/>
                                    </p:animScale>
                                  </p:childTnLst>
                                </p:cTn>
                              </p:par>
                              <p:par>
                                <p:cTn id="71" presetID="8" presetClass="emph" presetSubtype="0" repeatCount="indefinite" fill="hold" grpId="1" nodeType="withEffect">
                                  <p:stCondLst>
                                    <p:cond delay="500"/>
                                  </p:stCondLst>
                                  <p:childTnLst>
                                    <p:animRot by="21600000">
                                      <p:cBhvr>
                                        <p:cTn id="72" dur="1870" fill="hold"/>
                                        <p:tgtEl>
                                          <p:spTgt spid="83"/>
                                        </p:tgtEl>
                                        <p:attrNameLst>
                                          <p:attrName>r</p:attrName>
                                        </p:attrNameLst>
                                      </p:cBhvr>
                                    </p:animRot>
                                  </p:childTnLst>
                                </p:cTn>
                              </p:par>
                              <p:par>
                                <p:cTn id="73" presetID="0" presetClass="path" presetSubtype="0" repeatCount="indefinite" fill="hold" grpId="2" nodeType="withEffect">
                                  <p:stCondLst>
                                    <p:cond delay="500"/>
                                  </p:stCondLst>
                                  <p:childTnLst>
                                    <p:animMotion origin="layout" path="M -0.00026 -2.96296E-6 C 0.0082 0.11297 0.02448 0.22315 0.03151 0.36598 C 0.03854 0.50857 0.02031 0.73473 0.04193 0.85625 C 0.06367 0.97801 -0.03437 1.02107 -0.0349 1.10324 " pathEditMode="relative" rAng="0" ptsTypes="AAAA">
                                      <p:cBhvr>
                                        <p:cTn id="74" dur="3750" fill="hold"/>
                                        <p:tgtEl>
                                          <p:spTgt spid="83"/>
                                        </p:tgtEl>
                                        <p:attrNameLst>
                                          <p:attrName>ppt_x</p:attrName>
                                          <p:attrName>ppt_y</p:attrName>
                                        </p:attrNameLst>
                                      </p:cBhvr>
                                      <p:rCtr x="534" y="55162"/>
                                    </p:animMotion>
                                  </p:childTnLst>
                                </p:cTn>
                              </p:par>
                              <p:par>
                                <p:cTn id="75" presetID="6" presetClass="emph" presetSubtype="0" repeatCount="indefinite" autoRev="1" fill="hold" grpId="0" nodeType="withEffect">
                                  <p:stCondLst>
                                    <p:cond delay="500"/>
                                  </p:stCondLst>
                                  <p:childTnLst>
                                    <p:animScale>
                                      <p:cBhvr>
                                        <p:cTn id="76" dur="780" fill="hold"/>
                                        <p:tgtEl>
                                          <p:spTgt spid="84"/>
                                        </p:tgtEl>
                                      </p:cBhvr>
                                      <p:by x="0" y="100000"/>
                                    </p:animScale>
                                  </p:childTnLst>
                                </p:cTn>
                              </p:par>
                              <p:par>
                                <p:cTn id="77" presetID="8" presetClass="emph" presetSubtype="0" repeatCount="indefinite" fill="hold" grpId="1" nodeType="withEffect">
                                  <p:stCondLst>
                                    <p:cond delay="500"/>
                                  </p:stCondLst>
                                  <p:childTnLst>
                                    <p:animRot by="21600000">
                                      <p:cBhvr>
                                        <p:cTn id="78" dur="3200" fill="hold"/>
                                        <p:tgtEl>
                                          <p:spTgt spid="84"/>
                                        </p:tgtEl>
                                        <p:attrNameLst>
                                          <p:attrName>r</p:attrName>
                                        </p:attrNameLst>
                                      </p:cBhvr>
                                    </p:animRot>
                                  </p:childTnLst>
                                </p:cTn>
                              </p:par>
                              <p:par>
                                <p:cTn id="79" presetID="0" presetClass="path" presetSubtype="0" repeatCount="indefinite" fill="hold" grpId="2" nodeType="withEffect">
                                  <p:stCondLst>
                                    <p:cond delay="500"/>
                                  </p:stCondLst>
                                  <p:childTnLst>
                                    <p:animMotion origin="layout" path="M -3.33333E-6 7.40741E-7 C 0.00443 0.13565 0.00886 0.26991 0.02227 0.42986 C 0.03555 0.58981 0.06862 0.81458 0.08008 0.95926 C 0.09154 1.10347 0.09128 1.2 0.09089 1.29676 " pathEditMode="relative" rAng="0" ptsTypes="AAAA">
                                      <p:cBhvr>
                                        <p:cTn id="80" dur="5350" fill="hold"/>
                                        <p:tgtEl>
                                          <p:spTgt spid="84"/>
                                        </p:tgtEl>
                                        <p:attrNameLst>
                                          <p:attrName>ppt_x</p:attrName>
                                          <p:attrName>ppt_y</p:attrName>
                                        </p:attrNameLst>
                                      </p:cBhvr>
                                      <p:rCtr x="4544" y="64838"/>
                                    </p:animMotion>
                                  </p:childTnLst>
                                </p:cTn>
                              </p:par>
                              <p:par>
                                <p:cTn id="81" presetID="6" presetClass="emph" presetSubtype="0" repeatCount="indefinite" autoRev="1" fill="hold" grpId="0" nodeType="withEffect">
                                  <p:stCondLst>
                                    <p:cond delay="500"/>
                                  </p:stCondLst>
                                  <p:childTnLst>
                                    <p:animScale>
                                      <p:cBhvr>
                                        <p:cTn id="82" dur="580" fill="hold"/>
                                        <p:tgtEl>
                                          <p:spTgt spid="85"/>
                                        </p:tgtEl>
                                      </p:cBhvr>
                                      <p:by x="0" y="100000"/>
                                    </p:animScale>
                                  </p:childTnLst>
                                </p:cTn>
                              </p:par>
                              <p:par>
                                <p:cTn id="83" presetID="8" presetClass="emph" presetSubtype="0" repeatCount="indefinite" fill="hold" grpId="1" nodeType="withEffect">
                                  <p:stCondLst>
                                    <p:cond delay="500"/>
                                  </p:stCondLst>
                                  <p:childTnLst>
                                    <p:animRot by="21600000">
                                      <p:cBhvr>
                                        <p:cTn id="84" dur="2300" fill="hold"/>
                                        <p:tgtEl>
                                          <p:spTgt spid="85"/>
                                        </p:tgtEl>
                                        <p:attrNameLst>
                                          <p:attrName>r</p:attrName>
                                        </p:attrNameLst>
                                      </p:cBhvr>
                                    </p:animRot>
                                  </p:childTnLst>
                                </p:cTn>
                              </p:par>
                              <p:par>
                                <p:cTn id="85" presetID="0" presetClass="path" presetSubtype="0" repeatCount="indefinite" fill="hold" grpId="2" nodeType="withEffect">
                                  <p:stCondLst>
                                    <p:cond delay="500"/>
                                  </p:stCondLst>
                                  <p:childTnLst>
                                    <p:animMotion origin="layout" path="M -0.01692 4.44444E-6 C -0.01263 0.13287 -0.00416 0.26203 -0.00052 0.42986 C 0.00326 0.59722 -0.00625 0.86296 0.00495 1.00578 C 0.01628 1.14884 -0.03463 1.1993 -0.03489 1.29606 " pathEditMode="relative" rAng="0" ptsTypes="AAAA">
                                      <p:cBhvr>
                                        <p:cTn id="86" dur="4890" fill="hold"/>
                                        <p:tgtEl>
                                          <p:spTgt spid="85"/>
                                        </p:tgtEl>
                                        <p:attrNameLst>
                                          <p:attrName>ppt_x</p:attrName>
                                          <p:attrName>ppt_y</p:attrName>
                                        </p:attrNameLst>
                                      </p:cBhvr>
                                      <p:rCtr x="273" y="64792"/>
                                    </p:animMotion>
                                  </p:childTnLst>
                                </p:cTn>
                              </p:par>
                              <p:par>
                                <p:cTn id="87" presetID="6" presetClass="emph" presetSubtype="0" repeatCount="indefinite" autoRev="1" fill="hold" grpId="0" nodeType="withEffect">
                                  <p:stCondLst>
                                    <p:cond delay="500"/>
                                  </p:stCondLst>
                                  <p:childTnLst>
                                    <p:animScale>
                                      <p:cBhvr>
                                        <p:cTn id="88" dur="900" fill="hold"/>
                                        <p:tgtEl>
                                          <p:spTgt spid="86"/>
                                        </p:tgtEl>
                                      </p:cBhvr>
                                      <p:by x="0" y="100000"/>
                                    </p:animScale>
                                  </p:childTnLst>
                                </p:cTn>
                              </p:par>
                              <p:par>
                                <p:cTn id="89" presetID="8" presetClass="emph" presetSubtype="0" repeatCount="indefinite" fill="hold" grpId="1" nodeType="withEffect">
                                  <p:stCondLst>
                                    <p:cond delay="500"/>
                                  </p:stCondLst>
                                  <p:childTnLst>
                                    <p:animRot by="21600000">
                                      <p:cBhvr>
                                        <p:cTn id="90" dur="1500" fill="hold"/>
                                        <p:tgtEl>
                                          <p:spTgt spid="86"/>
                                        </p:tgtEl>
                                        <p:attrNameLst>
                                          <p:attrName>r</p:attrName>
                                        </p:attrNameLst>
                                      </p:cBhvr>
                                    </p:animRot>
                                  </p:childTnLst>
                                </p:cTn>
                              </p:par>
                              <p:par>
                                <p:cTn id="91" presetID="0" presetClass="path" presetSubtype="0" repeatCount="indefinite" fill="hold" grpId="2" nodeType="withEffect">
                                  <p:stCondLst>
                                    <p:cond delay="500"/>
                                  </p:stCondLst>
                                  <p:childTnLst>
                                    <p:animMotion origin="layout" path="M -3.95833E-6 1.11111E-6 C 0.00157 0.13287 0.00625 0.11597 0.0099 0.28333 C 0.01355 0.45116 0.01003 0.79768 0.01433 0.94097 C 0.01862 1.08403 0.00222 1.21528 0.00209 1.3125 " pathEditMode="relative" rAng="0" ptsTypes="AAAA">
                                      <p:cBhvr>
                                        <p:cTn id="92" dur="5200" fill="hold"/>
                                        <p:tgtEl>
                                          <p:spTgt spid="86"/>
                                        </p:tgtEl>
                                        <p:attrNameLst>
                                          <p:attrName>ppt_x</p:attrName>
                                          <p:attrName>ppt_y</p:attrName>
                                        </p:attrNameLst>
                                      </p:cBhvr>
                                      <p:rCtr x="742" y="65625"/>
                                    </p:animMotion>
                                  </p:childTnLst>
                                </p:cTn>
                              </p:par>
                              <p:par>
                                <p:cTn id="93" presetID="6" presetClass="emph" presetSubtype="0" repeatCount="indefinite" autoRev="1" fill="hold" grpId="0" nodeType="withEffect">
                                  <p:stCondLst>
                                    <p:cond delay="500"/>
                                  </p:stCondLst>
                                  <p:childTnLst>
                                    <p:animScale>
                                      <p:cBhvr>
                                        <p:cTn id="94" dur="870" fill="hold"/>
                                        <p:tgtEl>
                                          <p:spTgt spid="87"/>
                                        </p:tgtEl>
                                      </p:cBhvr>
                                      <p:by x="0" y="100000"/>
                                    </p:animScale>
                                  </p:childTnLst>
                                </p:cTn>
                              </p:par>
                              <p:par>
                                <p:cTn id="95" presetID="8" presetClass="emph" presetSubtype="0" repeatCount="indefinite" fill="hold" grpId="1" nodeType="withEffect">
                                  <p:stCondLst>
                                    <p:cond delay="500"/>
                                  </p:stCondLst>
                                  <p:childTnLst>
                                    <p:animRot by="21600000">
                                      <p:cBhvr>
                                        <p:cTn id="96" dur="1800" fill="hold"/>
                                        <p:tgtEl>
                                          <p:spTgt spid="87"/>
                                        </p:tgtEl>
                                        <p:attrNameLst>
                                          <p:attrName>r</p:attrName>
                                        </p:attrNameLst>
                                      </p:cBhvr>
                                    </p:animRot>
                                  </p:childTnLst>
                                </p:cTn>
                              </p:par>
                              <p:par>
                                <p:cTn id="97" presetID="0" presetClass="path" presetSubtype="0" repeatCount="indefinite" fill="hold" grpId="2" nodeType="withEffect">
                                  <p:stCondLst>
                                    <p:cond delay="500"/>
                                  </p:stCondLst>
                                  <p:childTnLst>
                                    <p:animMotion origin="layout" path="M -0.07331 4.07407E-6 C -0.08269 0.13564 -0.10065 0.26782 -0.10834 0.43935 C -0.11615 0.61041 -0.09597 0.88194 -0.11993 1.02801 C -0.14401 1.1743 -0.03555 1.22592 -0.0349 1.32453 " pathEditMode="relative" rAng="0" ptsTypes="AAAA">
                                      <p:cBhvr>
                                        <p:cTn id="98" dur="5000" fill="hold"/>
                                        <p:tgtEl>
                                          <p:spTgt spid="87"/>
                                        </p:tgtEl>
                                        <p:attrNameLst>
                                          <p:attrName>ppt_x</p:attrName>
                                          <p:attrName>ppt_y</p:attrName>
                                        </p:attrNameLst>
                                      </p:cBhvr>
                                      <p:rCtr x="-586" y="66227"/>
                                    </p:animMotion>
                                  </p:childTnLst>
                                </p:cTn>
                              </p:par>
                              <p:par>
                                <p:cTn id="99" presetID="6" presetClass="emph" presetSubtype="0" repeatCount="indefinite" autoRev="1" fill="hold" grpId="0" nodeType="withEffect">
                                  <p:stCondLst>
                                    <p:cond delay="500"/>
                                  </p:stCondLst>
                                  <p:childTnLst>
                                    <p:animScale>
                                      <p:cBhvr>
                                        <p:cTn id="100" dur="670" fill="hold"/>
                                        <p:tgtEl>
                                          <p:spTgt spid="88"/>
                                        </p:tgtEl>
                                      </p:cBhvr>
                                      <p:by x="0" y="100000"/>
                                    </p:animScale>
                                  </p:childTnLst>
                                </p:cTn>
                              </p:par>
                              <p:par>
                                <p:cTn id="101" presetID="8" presetClass="emph" presetSubtype="0" repeatCount="indefinite" fill="hold" grpId="1" nodeType="withEffect">
                                  <p:stCondLst>
                                    <p:cond delay="500"/>
                                  </p:stCondLst>
                                  <p:childTnLst>
                                    <p:animRot by="21600000">
                                      <p:cBhvr>
                                        <p:cTn id="102" dur="1500" fill="hold"/>
                                        <p:tgtEl>
                                          <p:spTgt spid="88"/>
                                        </p:tgtEl>
                                        <p:attrNameLst>
                                          <p:attrName>r</p:attrName>
                                        </p:attrNameLst>
                                      </p:cBhvr>
                                    </p:animRot>
                                  </p:childTnLst>
                                </p:cTn>
                              </p:par>
                              <p:par>
                                <p:cTn id="103" presetID="0" presetClass="path" presetSubtype="0" repeatCount="indefinite" fill="hold" grpId="2" nodeType="withEffect">
                                  <p:stCondLst>
                                    <p:cond delay="500"/>
                                  </p:stCondLst>
                                  <p:childTnLst>
                                    <p:animMotion origin="layout" path="M 1.04167E-6 -1.11111E-6 C 0.00169 0.13634 0.00325 0.27315 0.00781 0.43426 C 0.01224 0.59583 0.02344 0.82269 0.02734 0.96875 C 0.03151 1.11458 0.03138 1.21181 0.03112 1.30972 " pathEditMode="relative" rAng="0" ptsTypes="AAAA">
                                      <p:cBhvr>
                                        <p:cTn id="104" dur="3500" fill="hold"/>
                                        <p:tgtEl>
                                          <p:spTgt spid="88"/>
                                        </p:tgtEl>
                                        <p:attrNameLst>
                                          <p:attrName>ppt_x</p:attrName>
                                          <p:attrName>ppt_y</p:attrName>
                                        </p:attrNameLst>
                                      </p:cBhvr>
                                      <p:rCtr x="1549" y="65486"/>
                                    </p:animMotion>
                                  </p:childTnLst>
                                </p:cTn>
                              </p:par>
                              <p:par>
                                <p:cTn id="105" presetID="6" presetClass="emph" presetSubtype="0" repeatCount="indefinite" autoRev="1" fill="hold" grpId="0" nodeType="withEffect">
                                  <p:stCondLst>
                                    <p:cond delay="500"/>
                                  </p:stCondLst>
                                  <p:childTnLst>
                                    <p:animScale>
                                      <p:cBhvr>
                                        <p:cTn id="106" dur="790" fill="hold"/>
                                        <p:tgtEl>
                                          <p:spTgt spid="89"/>
                                        </p:tgtEl>
                                      </p:cBhvr>
                                      <p:by x="0" y="100000"/>
                                    </p:animScale>
                                  </p:childTnLst>
                                </p:cTn>
                              </p:par>
                              <p:par>
                                <p:cTn id="107" presetID="8" presetClass="emph" presetSubtype="0" repeatCount="indefinite" fill="hold" grpId="1" nodeType="withEffect">
                                  <p:stCondLst>
                                    <p:cond delay="500"/>
                                  </p:stCondLst>
                                  <p:childTnLst>
                                    <p:animRot by="21600000">
                                      <p:cBhvr>
                                        <p:cTn id="108" dur="2100" fill="hold"/>
                                        <p:tgtEl>
                                          <p:spTgt spid="89"/>
                                        </p:tgtEl>
                                        <p:attrNameLst>
                                          <p:attrName>r</p:attrName>
                                        </p:attrNameLst>
                                      </p:cBhvr>
                                    </p:animRot>
                                  </p:childTnLst>
                                </p:cTn>
                              </p:par>
                              <p:par>
                                <p:cTn id="109" presetID="0" presetClass="path" presetSubtype="0" repeatCount="indefinite" fill="hold" grpId="2" nodeType="withEffect">
                                  <p:stCondLst>
                                    <p:cond delay="500"/>
                                  </p:stCondLst>
                                  <p:childTnLst>
                                    <p:animMotion origin="layout" path="M -0.00013 4.44444E-6 C 0.00833 0.13634 0.02461 0.26898 0.03164 0.44143 C 0.03867 0.61342 0.02044 0.88611 0.04206 1.03263 C 0.06406 1.17963 -0.03424 1.23148 -0.03489 1.33078 " pathEditMode="relative" rAng="0" ptsTypes="AAAA">
                                      <p:cBhvr>
                                        <p:cTn id="110" dur="3250" fill="hold"/>
                                        <p:tgtEl>
                                          <p:spTgt spid="89"/>
                                        </p:tgtEl>
                                        <p:attrNameLst>
                                          <p:attrName>ppt_x</p:attrName>
                                          <p:attrName>ppt_y</p:attrName>
                                        </p:attrNameLst>
                                      </p:cBhvr>
                                      <p:rCtr x="534" y="66528"/>
                                    </p:animMotion>
                                  </p:childTnLst>
                                </p:cTn>
                              </p:par>
                              <p:par>
                                <p:cTn id="111" presetID="6" presetClass="emph" presetSubtype="0" repeatCount="indefinite" autoRev="1" fill="hold" grpId="0" nodeType="withEffect">
                                  <p:stCondLst>
                                    <p:cond delay="500"/>
                                  </p:stCondLst>
                                  <p:childTnLst>
                                    <p:animScale>
                                      <p:cBhvr>
                                        <p:cTn id="112" dur="490" fill="hold"/>
                                        <p:tgtEl>
                                          <p:spTgt spid="90"/>
                                        </p:tgtEl>
                                      </p:cBhvr>
                                      <p:by x="0" y="100000"/>
                                    </p:animScale>
                                  </p:childTnLst>
                                </p:cTn>
                              </p:par>
                              <p:par>
                                <p:cTn id="113" presetID="8" presetClass="emph" presetSubtype="0" repeatCount="indefinite" fill="hold" grpId="1" nodeType="withEffect">
                                  <p:stCondLst>
                                    <p:cond delay="500"/>
                                  </p:stCondLst>
                                  <p:childTnLst>
                                    <p:animRot by="-21600000">
                                      <p:cBhvr>
                                        <p:cTn id="114" dur="2130" fill="hold"/>
                                        <p:tgtEl>
                                          <p:spTgt spid="90"/>
                                        </p:tgtEl>
                                        <p:attrNameLst>
                                          <p:attrName>r</p:attrName>
                                        </p:attrNameLst>
                                      </p:cBhvr>
                                    </p:animRot>
                                  </p:childTnLst>
                                </p:cTn>
                              </p:par>
                              <p:par>
                                <p:cTn id="115" presetID="0" presetClass="path" presetSubtype="0" repeatCount="indefinite" fill="hold" grpId="2" nodeType="withEffect">
                                  <p:stCondLst>
                                    <p:cond delay="500"/>
                                  </p:stCondLst>
                                  <p:childTnLst>
                                    <p:animMotion origin="layout" path="M -6.25E-7 -3.7037E-7 C 0.0082 0.14468 0.0319 0.12593 0.05 0.30857 C 0.06823 0.49144 0.05052 0.86921 0.07227 1.02523 C 0.09414 1.18125 0.01146 1.32431 0.01107 1.43009 " pathEditMode="relative" rAng="0" ptsTypes="AAAA">
                                      <p:cBhvr>
                                        <p:cTn id="116" dur="4000" fill="hold"/>
                                        <p:tgtEl>
                                          <p:spTgt spid="90"/>
                                        </p:tgtEl>
                                        <p:attrNameLst>
                                          <p:attrName>ppt_x</p:attrName>
                                          <p:attrName>ppt_y</p:attrName>
                                        </p:attrNameLst>
                                      </p:cBhvr>
                                      <p:rCtr x="3802" y="71505"/>
                                    </p:animMotion>
                                  </p:childTnLst>
                                </p:cTn>
                              </p:par>
                              <p:par>
                                <p:cTn id="117" presetID="6" presetClass="emph" presetSubtype="0" repeatCount="indefinite" autoRev="1" fill="hold" grpId="0" nodeType="withEffect">
                                  <p:stCondLst>
                                    <p:cond delay="500"/>
                                  </p:stCondLst>
                                  <p:childTnLst>
                                    <p:animScale>
                                      <p:cBhvr>
                                        <p:cTn id="118" dur="940" fill="hold"/>
                                        <p:tgtEl>
                                          <p:spTgt spid="91"/>
                                        </p:tgtEl>
                                      </p:cBhvr>
                                      <p:by x="0" y="100000"/>
                                    </p:animScale>
                                  </p:childTnLst>
                                </p:cTn>
                              </p:par>
                              <p:par>
                                <p:cTn id="119" presetID="8" presetClass="emph" presetSubtype="0" repeatCount="indefinite" fill="hold" grpId="1" nodeType="withEffect">
                                  <p:stCondLst>
                                    <p:cond delay="500"/>
                                  </p:stCondLst>
                                  <p:childTnLst>
                                    <p:animRot by="-21600000">
                                      <p:cBhvr>
                                        <p:cTn id="120" dur="1870" fill="hold"/>
                                        <p:tgtEl>
                                          <p:spTgt spid="91"/>
                                        </p:tgtEl>
                                        <p:attrNameLst>
                                          <p:attrName>r</p:attrName>
                                        </p:attrNameLst>
                                      </p:cBhvr>
                                    </p:animRot>
                                  </p:childTnLst>
                                </p:cTn>
                              </p:par>
                              <p:par>
                                <p:cTn id="121" presetID="0" presetClass="path" presetSubtype="0" repeatCount="indefinite" fill="hold" grpId="2" nodeType="withEffect">
                                  <p:stCondLst>
                                    <p:cond delay="500"/>
                                  </p:stCondLst>
                                  <p:childTnLst>
                                    <p:animMotion origin="layout" path="M -0.00013 -2.22222E-6 C 0.00833 0.14028 0.02461 0.27662 0.03164 0.45417 C 0.03867 0.63125 0.02044 0.91181 0.04206 1.06297 C 0.06406 1.21412 -0.03425 1.26759 -0.0349 1.36945 " pathEditMode="relative" rAng="0" ptsTypes="AAAA">
                                      <p:cBhvr>
                                        <p:cTn id="122" dur="3750" fill="hold"/>
                                        <p:tgtEl>
                                          <p:spTgt spid="91"/>
                                        </p:tgtEl>
                                        <p:attrNameLst>
                                          <p:attrName>ppt_x</p:attrName>
                                          <p:attrName>ppt_y</p:attrName>
                                        </p:attrNameLst>
                                      </p:cBhvr>
                                      <p:rCtr x="534" y="68472"/>
                                    </p:animMotion>
                                  </p:childTnLst>
                                </p:cTn>
                              </p:par>
                              <p:par>
                                <p:cTn id="123" presetID="6" presetClass="emph" presetSubtype="0" repeatCount="indefinite" autoRev="1" fill="hold" grpId="0" nodeType="withEffect">
                                  <p:stCondLst>
                                    <p:cond delay="500"/>
                                  </p:stCondLst>
                                  <p:childTnLst>
                                    <p:animScale>
                                      <p:cBhvr>
                                        <p:cTn id="124" dur="780" fill="hold"/>
                                        <p:tgtEl>
                                          <p:spTgt spid="92"/>
                                        </p:tgtEl>
                                      </p:cBhvr>
                                      <p:by x="0" y="100000"/>
                                    </p:animScale>
                                  </p:childTnLst>
                                </p:cTn>
                              </p:par>
                              <p:par>
                                <p:cTn id="125" presetID="8" presetClass="emph" presetSubtype="0" repeatCount="indefinite" fill="hold" grpId="1" nodeType="withEffect">
                                  <p:stCondLst>
                                    <p:cond delay="500"/>
                                  </p:stCondLst>
                                  <p:childTnLst>
                                    <p:animRot by="-21600000">
                                      <p:cBhvr>
                                        <p:cTn id="126" dur="3200" fill="hold"/>
                                        <p:tgtEl>
                                          <p:spTgt spid="92"/>
                                        </p:tgtEl>
                                        <p:attrNameLst>
                                          <p:attrName>r</p:attrName>
                                        </p:attrNameLst>
                                      </p:cBhvr>
                                    </p:animRot>
                                  </p:childTnLst>
                                </p:cTn>
                              </p:par>
                              <p:par>
                                <p:cTn id="127" presetID="0" presetClass="path" presetSubtype="0" repeatCount="indefinite" fill="hold" grpId="2" nodeType="withEffect">
                                  <p:stCondLst>
                                    <p:cond delay="500"/>
                                  </p:stCondLst>
                                  <p:childTnLst>
                                    <p:animMotion origin="layout" path="M -1.66667E-6 1.48148E-6 C 0.00456 0.15023 0.00899 0.29884 0.0224 0.47569 C 0.03568 0.65278 0.06875 0.90139 0.08021 1.06157 C 0.09193 1.22153 0.09167 1.32847 0.09102 1.43542 " pathEditMode="relative" rAng="0" ptsTypes="AAAA">
                                      <p:cBhvr>
                                        <p:cTn id="128" dur="5350" fill="hold"/>
                                        <p:tgtEl>
                                          <p:spTgt spid="92"/>
                                        </p:tgtEl>
                                        <p:attrNameLst>
                                          <p:attrName>ppt_x</p:attrName>
                                          <p:attrName>ppt_y</p:attrName>
                                        </p:attrNameLst>
                                      </p:cBhvr>
                                      <p:rCtr x="4557" y="71759"/>
                                    </p:animMotion>
                                  </p:childTnLst>
                                </p:cTn>
                              </p:par>
                              <p:par>
                                <p:cTn id="129" presetID="6" presetClass="emph" presetSubtype="0" repeatCount="indefinite" autoRev="1" fill="hold" grpId="0" nodeType="withEffect">
                                  <p:stCondLst>
                                    <p:cond delay="500"/>
                                  </p:stCondLst>
                                  <p:childTnLst>
                                    <p:animScale>
                                      <p:cBhvr>
                                        <p:cTn id="130" dur="580" fill="hold"/>
                                        <p:tgtEl>
                                          <p:spTgt spid="93"/>
                                        </p:tgtEl>
                                      </p:cBhvr>
                                      <p:by x="0" y="100000"/>
                                    </p:animScale>
                                  </p:childTnLst>
                                </p:cTn>
                              </p:par>
                              <p:par>
                                <p:cTn id="131" presetID="8" presetClass="emph" presetSubtype="0" repeatCount="indefinite" fill="hold" grpId="1" nodeType="withEffect">
                                  <p:stCondLst>
                                    <p:cond delay="500"/>
                                  </p:stCondLst>
                                  <p:childTnLst>
                                    <p:animRot by="-21600000">
                                      <p:cBhvr>
                                        <p:cTn id="132" dur="2300" fill="hold"/>
                                        <p:tgtEl>
                                          <p:spTgt spid="93"/>
                                        </p:tgtEl>
                                        <p:attrNameLst>
                                          <p:attrName>r</p:attrName>
                                        </p:attrNameLst>
                                      </p:cBhvr>
                                    </p:animRot>
                                  </p:childTnLst>
                                </p:cTn>
                              </p:par>
                              <p:par>
                                <p:cTn id="133" presetID="0" presetClass="path" presetSubtype="0" repeatCount="indefinite" fill="hold" grpId="2" nodeType="withEffect">
                                  <p:stCondLst>
                                    <p:cond delay="500"/>
                                  </p:stCondLst>
                                  <p:childTnLst>
                                    <p:animMotion origin="layout" path="M -0.0474 1.48148E-6 C -0.05026 0.15 -0.05612 0.29583 -0.05859 0.48518 C -0.0612 0.67407 -0.05469 0.97407 -0.06237 1.13518 C -0.07005 1.29676 -0.03516 1.3537 -0.0349 1.46296 " pathEditMode="relative" rAng="0" ptsTypes="AAAA">
                                      <p:cBhvr>
                                        <p:cTn id="134" dur="4890" fill="hold"/>
                                        <p:tgtEl>
                                          <p:spTgt spid="93"/>
                                        </p:tgtEl>
                                        <p:attrNameLst>
                                          <p:attrName>ppt_x</p:attrName>
                                          <p:attrName>ppt_y</p:attrName>
                                        </p:attrNameLst>
                                      </p:cBhvr>
                                      <p:rCtr x="-182" y="73148"/>
                                    </p:animMotion>
                                  </p:childTnLst>
                                </p:cTn>
                              </p:par>
                              <p:par>
                                <p:cTn id="135" presetID="6" presetClass="emph" presetSubtype="0" repeatCount="indefinite" autoRev="1" fill="hold" grpId="0" nodeType="withEffect">
                                  <p:stCondLst>
                                    <p:cond delay="500"/>
                                  </p:stCondLst>
                                  <p:childTnLst>
                                    <p:animScale>
                                      <p:cBhvr>
                                        <p:cTn id="136" dur="900" fill="hold"/>
                                        <p:tgtEl>
                                          <p:spTgt spid="94"/>
                                        </p:tgtEl>
                                      </p:cBhvr>
                                      <p:by x="0" y="100000"/>
                                    </p:animScale>
                                  </p:childTnLst>
                                </p:cTn>
                              </p:par>
                              <p:par>
                                <p:cTn id="137" presetID="8" presetClass="emph" presetSubtype="0" repeatCount="indefinite" fill="hold" grpId="1" nodeType="withEffect">
                                  <p:stCondLst>
                                    <p:cond delay="500"/>
                                  </p:stCondLst>
                                  <p:childTnLst>
                                    <p:animRot by="-21600000">
                                      <p:cBhvr>
                                        <p:cTn id="138" dur="1500" fill="hold"/>
                                        <p:tgtEl>
                                          <p:spTgt spid="94"/>
                                        </p:tgtEl>
                                        <p:attrNameLst>
                                          <p:attrName>r</p:attrName>
                                        </p:attrNameLst>
                                      </p:cBhvr>
                                    </p:animRot>
                                  </p:childTnLst>
                                </p:cTn>
                              </p:par>
                              <p:par>
                                <p:cTn id="139" presetID="0" presetClass="path" presetSubtype="0" repeatCount="indefinite" fill="hold" grpId="2" nodeType="withEffect">
                                  <p:stCondLst>
                                    <p:cond delay="500"/>
                                  </p:stCondLst>
                                  <p:childTnLst>
                                    <p:animMotion origin="layout" path="M 1.25E-6 -7.40741E-7 C -0.00208 0.15116 -0.00859 0.13195 -0.01367 0.32199 C -0.01862 0.5125 -0.0138 0.90602 -0.01979 1.06898 C -0.02565 1.23148 -0.003 1.38056 -0.00287 1.4912 " pathEditMode="relative" rAng="0" ptsTypes="AAAA">
                                      <p:cBhvr>
                                        <p:cTn id="140" dur="5200" fill="hold"/>
                                        <p:tgtEl>
                                          <p:spTgt spid="94"/>
                                        </p:tgtEl>
                                        <p:attrNameLst>
                                          <p:attrName>ppt_x</p:attrName>
                                          <p:attrName>ppt_y</p:attrName>
                                        </p:attrNameLst>
                                      </p:cBhvr>
                                      <p:rCtr x="-1042" y="74560"/>
                                    </p:animMotion>
                                  </p:childTnLst>
                                </p:cTn>
                              </p:par>
                              <p:par>
                                <p:cTn id="141" presetID="6" presetClass="emph" presetSubtype="0" repeatCount="indefinite" autoRev="1" fill="hold" grpId="0" nodeType="withEffect">
                                  <p:stCondLst>
                                    <p:cond delay="500"/>
                                  </p:stCondLst>
                                  <p:childTnLst>
                                    <p:animScale>
                                      <p:cBhvr>
                                        <p:cTn id="142" dur="870" fill="hold"/>
                                        <p:tgtEl>
                                          <p:spTgt spid="95"/>
                                        </p:tgtEl>
                                      </p:cBhvr>
                                      <p:by x="0" y="100000"/>
                                    </p:animScale>
                                  </p:childTnLst>
                                </p:cTn>
                              </p:par>
                              <p:par>
                                <p:cTn id="143" presetID="8" presetClass="emph" presetSubtype="0" repeatCount="indefinite" fill="hold" grpId="1" nodeType="withEffect">
                                  <p:stCondLst>
                                    <p:cond delay="500"/>
                                  </p:stCondLst>
                                  <p:childTnLst>
                                    <p:animRot by="-21600000">
                                      <p:cBhvr>
                                        <p:cTn id="144" dur="1800" fill="hold"/>
                                        <p:tgtEl>
                                          <p:spTgt spid="95"/>
                                        </p:tgtEl>
                                        <p:attrNameLst>
                                          <p:attrName>r</p:attrName>
                                        </p:attrNameLst>
                                      </p:cBhvr>
                                    </p:animRot>
                                  </p:childTnLst>
                                </p:cTn>
                              </p:par>
                              <p:par>
                                <p:cTn id="145" presetID="0" presetClass="path" presetSubtype="0" repeatCount="indefinite" fill="hold" grpId="2" nodeType="withEffect">
                                  <p:stCondLst>
                                    <p:cond delay="500"/>
                                  </p:stCondLst>
                                  <p:childTnLst>
                                    <p:animMotion origin="layout" path="M -0.0733 4.81481E-6 C -0.08268 0.15 -0.10065 0.2956 -0.10833 0.48518 C -0.11614 0.67384 -0.09596 0.97361 -0.11992 1.13518 C -0.14401 1.29652 -0.03554 1.3537 -0.03489 1.4625 " pathEditMode="relative" rAng="0" ptsTypes="AAAA">
                                      <p:cBhvr>
                                        <p:cTn id="146" dur="5000" fill="hold"/>
                                        <p:tgtEl>
                                          <p:spTgt spid="95"/>
                                        </p:tgtEl>
                                        <p:attrNameLst>
                                          <p:attrName>ppt_x</p:attrName>
                                          <p:attrName>ppt_y</p:attrName>
                                        </p:attrNameLst>
                                      </p:cBhvr>
                                      <p:rCtr x="-586" y="73125"/>
                                    </p:animMotion>
                                  </p:childTnLst>
                                </p:cTn>
                              </p:par>
                              <p:par>
                                <p:cTn id="147" presetID="6" presetClass="emph" presetSubtype="0" repeatCount="indefinite" autoRev="1" fill="hold" grpId="0" nodeType="withEffect">
                                  <p:stCondLst>
                                    <p:cond delay="500"/>
                                  </p:stCondLst>
                                  <p:childTnLst>
                                    <p:animScale>
                                      <p:cBhvr>
                                        <p:cTn id="148" dur="670" fill="hold"/>
                                        <p:tgtEl>
                                          <p:spTgt spid="96"/>
                                        </p:tgtEl>
                                      </p:cBhvr>
                                      <p:by x="0" y="100000"/>
                                    </p:animScale>
                                  </p:childTnLst>
                                </p:cTn>
                              </p:par>
                              <p:par>
                                <p:cTn id="149" presetID="8" presetClass="emph" presetSubtype="0" repeatCount="indefinite" fill="hold" grpId="1" nodeType="withEffect">
                                  <p:stCondLst>
                                    <p:cond delay="500"/>
                                  </p:stCondLst>
                                  <p:childTnLst>
                                    <p:animRot by="-21600000">
                                      <p:cBhvr>
                                        <p:cTn id="150" dur="1500" fill="hold"/>
                                        <p:tgtEl>
                                          <p:spTgt spid="96"/>
                                        </p:tgtEl>
                                        <p:attrNameLst>
                                          <p:attrName>r</p:attrName>
                                        </p:attrNameLst>
                                      </p:cBhvr>
                                    </p:animRot>
                                  </p:childTnLst>
                                </p:cTn>
                              </p:par>
                              <p:par>
                                <p:cTn id="151" presetID="0" presetClass="path" presetSubtype="0" repeatCount="indefinite" fill="hold" grpId="2" nodeType="withEffect">
                                  <p:stCondLst>
                                    <p:cond delay="500"/>
                                  </p:stCondLst>
                                  <p:childTnLst>
                                    <p:animMotion origin="layout" path="M -1.875E-6 3.7037E-6 C 0.0043 0.13611 0.00873 0.27222 0.02175 0.4331 C 0.0349 0.59421 0.06732 0.82083 0.07852 0.96643 C 0.08972 1.1118 0.08946 1.20902 0.08906 1.30648 " pathEditMode="relative" rAng="0" ptsTypes="AAAA">
                                      <p:cBhvr>
                                        <p:cTn id="152" dur="3500" fill="hold"/>
                                        <p:tgtEl>
                                          <p:spTgt spid="96"/>
                                        </p:tgtEl>
                                        <p:attrNameLst>
                                          <p:attrName>ppt_x</p:attrName>
                                          <p:attrName>ppt_y</p:attrName>
                                        </p:attrNameLst>
                                      </p:cBhvr>
                                      <p:rCtr x="4453" y="65324"/>
                                    </p:animMotion>
                                  </p:childTnLst>
                                </p:cTn>
                              </p:par>
                              <p:par>
                                <p:cTn id="153" presetID="6" presetClass="emph" presetSubtype="0" repeatCount="indefinite" autoRev="1" fill="hold" grpId="0" nodeType="withEffect">
                                  <p:stCondLst>
                                    <p:cond delay="500"/>
                                  </p:stCondLst>
                                  <p:childTnLst>
                                    <p:animScale>
                                      <p:cBhvr>
                                        <p:cTn id="154" dur="790" fill="hold"/>
                                        <p:tgtEl>
                                          <p:spTgt spid="97"/>
                                        </p:tgtEl>
                                      </p:cBhvr>
                                      <p:by x="0" y="100000"/>
                                    </p:animScale>
                                  </p:childTnLst>
                                </p:cTn>
                              </p:par>
                              <p:par>
                                <p:cTn id="155" presetID="8" presetClass="emph" presetSubtype="0" repeatCount="indefinite" fill="hold" grpId="1" nodeType="withEffect">
                                  <p:stCondLst>
                                    <p:cond delay="500"/>
                                  </p:stCondLst>
                                  <p:childTnLst>
                                    <p:animRot by="21600000">
                                      <p:cBhvr>
                                        <p:cTn id="156" dur="2100" fill="hold"/>
                                        <p:tgtEl>
                                          <p:spTgt spid="97"/>
                                        </p:tgtEl>
                                        <p:attrNameLst>
                                          <p:attrName>r</p:attrName>
                                        </p:attrNameLst>
                                      </p:cBhvr>
                                    </p:animRot>
                                  </p:childTnLst>
                                </p:cTn>
                              </p:par>
                              <p:par>
                                <p:cTn id="157" presetID="0" presetClass="path" presetSubtype="0" repeatCount="indefinite" fill="hold" grpId="2" nodeType="withEffect">
                                  <p:stCondLst>
                                    <p:cond delay="500"/>
                                  </p:stCondLst>
                                  <p:childTnLst>
                                    <p:animMotion origin="layout" path="M 0.06237 -1.48148E-6 C 0.05912 0.13472 0.05287 0.26597 0.05013 0.43611 C 0.04753 0.60602 0.05443 0.8757 0.04623 1.0206 C 0.03789 1.16574 0.07539 1.2169 0.07565 1.31505 " pathEditMode="relative" rAng="0" ptsTypes="AAAA">
                                      <p:cBhvr>
                                        <p:cTn id="158" dur="3250" fill="hold"/>
                                        <p:tgtEl>
                                          <p:spTgt spid="97"/>
                                        </p:tgtEl>
                                        <p:attrNameLst>
                                          <p:attrName>ppt_x</p:attrName>
                                          <p:attrName>ppt_y</p:attrName>
                                        </p:attrNameLst>
                                      </p:cBhvr>
                                      <p:rCtr x="-208" y="65741"/>
                                    </p:animMotion>
                                  </p:childTnLst>
                                </p:cTn>
                              </p:par>
                              <p:par>
                                <p:cTn id="159" presetID="6" presetClass="emph" presetSubtype="0" repeatCount="indefinite" autoRev="1" fill="hold" grpId="0" nodeType="withEffect">
                                  <p:stCondLst>
                                    <p:cond delay="500"/>
                                  </p:stCondLst>
                                  <p:childTnLst>
                                    <p:animScale>
                                      <p:cBhvr>
                                        <p:cTn id="160" dur="490" fill="hold"/>
                                        <p:tgtEl>
                                          <p:spTgt spid="98"/>
                                        </p:tgtEl>
                                      </p:cBhvr>
                                      <p:by x="0" y="100000"/>
                                    </p:animScale>
                                  </p:childTnLst>
                                </p:cTn>
                              </p:par>
                              <p:par>
                                <p:cTn id="161" presetID="8" presetClass="emph" presetSubtype="0" repeatCount="indefinite" fill="hold" grpId="1" nodeType="withEffect">
                                  <p:stCondLst>
                                    <p:cond delay="500"/>
                                  </p:stCondLst>
                                  <p:childTnLst>
                                    <p:animRot by="21600000">
                                      <p:cBhvr>
                                        <p:cTn id="162" dur="2130" fill="hold"/>
                                        <p:tgtEl>
                                          <p:spTgt spid="98"/>
                                        </p:tgtEl>
                                        <p:attrNameLst>
                                          <p:attrName>r</p:attrName>
                                        </p:attrNameLst>
                                      </p:cBhvr>
                                    </p:animRot>
                                  </p:childTnLst>
                                </p:cTn>
                              </p:par>
                              <p:par>
                                <p:cTn id="163" presetID="0" presetClass="path" presetSubtype="0" repeatCount="indefinite" fill="hold" grpId="2" nodeType="withEffect">
                                  <p:stCondLst>
                                    <p:cond delay="500"/>
                                  </p:stCondLst>
                                  <p:childTnLst>
                                    <p:animMotion origin="layout" path="M -1.04167E-6 3.7037E-6 C -0.00534 0.13356 -0.02122 0.1162 -0.03346 0.28472 C -0.0457 0.45347 -0.03372 0.80185 -0.04831 0.94583 C -0.06289 1.08958 -0.00755 1.22152 -0.00729 1.31921 " pathEditMode="relative" rAng="0" ptsTypes="AAAA">
                                      <p:cBhvr>
                                        <p:cTn id="164" dur="4000" fill="hold"/>
                                        <p:tgtEl>
                                          <p:spTgt spid="98"/>
                                        </p:tgtEl>
                                        <p:attrNameLst>
                                          <p:attrName>ppt_x</p:attrName>
                                          <p:attrName>ppt_y</p:attrName>
                                        </p:attrNameLst>
                                      </p:cBhvr>
                                      <p:rCtr x="-2539" y="65949"/>
                                    </p:animMotion>
                                  </p:childTnLst>
                                </p:cTn>
                              </p:par>
                              <p:par>
                                <p:cTn id="165" presetID="6" presetClass="emph" presetSubtype="0" repeatCount="indefinite" autoRev="1" fill="hold" grpId="0" nodeType="withEffect">
                                  <p:stCondLst>
                                    <p:cond delay="500"/>
                                  </p:stCondLst>
                                  <p:childTnLst>
                                    <p:animScale>
                                      <p:cBhvr>
                                        <p:cTn id="166" dur="940" fill="hold"/>
                                        <p:tgtEl>
                                          <p:spTgt spid="99"/>
                                        </p:tgtEl>
                                      </p:cBhvr>
                                      <p:by x="0" y="100000"/>
                                    </p:animScale>
                                  </p:childTnLst>
                                </p:cTn>
                              </p:par>
                              <p:par>
                                <p:cTn id="167" presetID="8" presetClass="emph" presetSubtype="0" repeatCount="indefinite" fill="hold" grpId="1" nodeType="withEffect">
                                  <p:stCondLst>
                                    <p:cond delay="500"/>
                                  </p:stCondLst>
                                  <p:childTnLst>
                                    <p:animRot by="21600000">
                                      <p:cBhvr>
                                        <p:cTn id="168" dur="1870" fill="hold"/>
                                        <p:tgtEl>
                                          <p:spTgt spid="99"/>
                                        </p:tgtEl>
                                        <p:attrNameLst>
                                          <p:attrName>r</p:attrName>
                                        </p:attrNameLst>
                                      </p:cBhvr>
                                    </p:animRot>
                                  </p:childTnLst>
                                </p:cTn>
                              </p:par>
                              <p:par>
                                <p:cTn id="169" presetID="0" presetClass="path" presetSubtype="0" repeatCount="indefinite" fill="hold" grpId="2" nodeType="withEffect">
                                  <p:stCondLst>
                                    <p:cond delay="500"/>
                                  </p:stCondLst>
                                  <p:childTnLst>
                                    <p:animMotion origin="layout" path="M -0.04453 2.96296E-6 C -0.04688 0.13356 -0.05143 0.26342 -0.05339 0.43217 C -0.05534 0.60069 -0.05026 0.86805 -0.05638 1.0118 C -0.0625 1.15578 -0.03503 1.20648 -0.0349 1.3037 " pathEditMode="relative" rAng="0" ptsTypes="AAAA">
                                      <p:cBhvr>
                                        <p:cTn id="170" dur="3750" fill="hold"/>
                                        <p:tgtEl>
                                          <p:spTgt spid="99"/>
                                        </p:tgtEl>
                                        <p:attrNameLst>
                                          <p:attrName>ppt_x</p:attrName>
                                          <p:attrName>ppt_y</p:attrName>
                                        </p:attrNameLst>
                                      </p:cBhvr>
                                      <p:rCtr x="-156" y="65185"/>
                                    </p:animMotion>
                                  </p:childTnLst>
                                </p:cTn>
                              </p:par>
                              <p:par>
                                <p:cTn id="171" presetID="6" presetClass="emph" presetSubtype="0" repeatCount="indefinite" autoRev="1" fill="hold" grpId="0" nodeType="withEffect">
                                  <p:stCondLst>
                                    <p:cond delay="500"/>
                                  </p:stCondLst>
                                  <p:childTnLst>
                                    <p:animScale>
                                      <p:cBhvr>
                                        <p:cTn id="172" dur="780" fill="hold"/>
                                        <p:tgtEl>
                                          <p:spTgt spid="100"/>
                                        </p:tgtEl>
                                      </p:cBhvr>
                                      <p:by x="0" y="100000"/>
                                    </p:animScale>
                                  </p:childTnLst>
                                </p:cTn>
                              </p:par>
                              <p:par>
                                <p:cTn id="173" presetID="8" presetClass="emph" presetSubtype="0" repeatCount="indefinite" fill="hold" grpId="1" nodeType="withEffect">
                                  <p:stCondLst>
                                    <p:cond delay="500"/>
                                  </p:stCondLst>
                                  <p:childTnLst>
                                    <p:animRot by="21600000">
                                      <p:cBhvr>
                                        <p:cTn id="174" dur="3200" fill="hold"/>
                                        <p:tgtEl>
                                          <p:spTgt spid="100"/>
                                        </p:tgtEl>
                                        <p:attrNameLst>
                                          <p:attrName>r</p:attrName>
                                        </p:attrNameLst>
                                      </p:cBhvr>
                                    </p:animRot>
                                  </p:childTnLst>
                                </p:cTn>
                              </p:par>
                              <p:par>
                                <p:cTn id="175" presetID="0" presetClass="path" presetSubtype="0" repeatCount="indefinite" fill="hold" grpId="2" nodeType="withEffect">
                                  <p:stCondLst>
                                    <p:cond delay="500"/>
                                  </p:stCondLst>
                                  <p:childTnLst>
                                    <p:animMotion origin="layout" path="M -1.45833E-6 -4.44444E-6 C 0.00443 0.15463 0.00899 0.30764 0.02279 0.48959 C 0.03646 0.672 0.07044 0.92801 0.08216 1.09283 C 0.09401 1.25718 0.09375 1.36713 0.09323 1.47755 " pathEditMode="relative" rAng="0" ptsTypes="AAAA">
                                      <p:cBhvr>
                                        <p:cTn id="176" dur="5350" fill="hold"/>
                                        <p:tgtEl>
                                          <p:spTgt spid="100"/>
                                        </p:tgtEl>
                                        <p:attrNameLst>
                                          <p:attrName>ppt_x</p:attrName>
                                          <p:attrName>ppt_y</p:attrName>
                                        </p:attrNameLst>
                                      </p:cBhvr>
                                      <p:rCtr x="4674" y="73866"/>
                                    </p:animMotion>
                                  </p:childTnLst>
                                </p:cTn>
                              </p:par>
                              <p:par>
                                <p:cTn id="177" presetID="6" presetClass="emph" presetSubtype="0" repeatCount="indefinite" autoRev="1" fill="hold" grpId="0" nodeType="withEffect">
                                  <p:stCondLst>
                                    <p:cond delay="500"/>
                                  </p:stCondLst>
                                  <p:childTnLst>
                                    <p:animScale>
                                      <p:cBhvr>
                                        <p:cTn id="178" dur="580" fill="hold"/>
                                        <p:tgtEl>
                                          <p:spTgt spid="101"/>
                                        </p:tgtEl>
                                      </p:cBhvr>
                                      <p:by x="0" y="100000"/>
                                    </p:animScale>
                                  </p:childTnLst>
                                </p:cTn>
                              </p:par>
                              <p:par>
                                <p:cTn id="179" presetID="8" presetClass="emph" presetSubtype="0" repeatCount="indefinite" fill="hold" grpId="1" nodeType="withEffect">
                                  <p:stCondLst>
                                    <p:cond delay="500"/>
                                  </p:stCondLst>
                                  <p:childTnLst>
                                    <p:animRot by="21600000">
                                      <p:cBhvr>
                                        <p:cTn id="180" dur="2300" fill="hold"/>
                                        <p:tgtEl>
                                          <p:spTgt spid="101"/>
                                        </p:tgtEl>
                                        <p:attrNameLst>
                                          <p:attrName>r</p:attrName>
                                        </p:attrNameLst>
                                      </p:cBhvr>
                                    </p:animRot>
                                  </p:childTnLst>
                                </p:cTn>
                              </p:par>
                              <p:par>
                                <p:cTn id="181" presetID="0" presetClass="path" presetSubtype="0" repeatCount="indefinite" fill="hold" grpId="2" nodeType="withEffect">
                                  <p:stCondLst>
                                    <p:cond delay="500"/>
                                  </p:stCondLst>
                                  <p:childTnLst>
                                    <p:animMotion origin="layout" path="M -2.70833E-6 -7.40741E-7 C 0.0043 0.14421 0.01276 0.28426 0.01641 0.46574 C 0.02019 0.64745 0.01068 0.93542 0.02188 1.09028 C 0.03347 1.24537 -0.01771 1.29977 -0.0181 1.40509 " pathEditMode="relative" rAng="0" ptsTypes="AAAA">
                                      <p:cBhvr>
                                        <p:cTn id="182" dur="4890" fill="hold"/>
                                        <p:tgtEl>
                                          <p:spTgt spid="101"/>
                                        </p:tgtEl>
                                        <p:attrNameLst>
                                          <p:attrName>ppt_x</p:attrName>
                                          <p:attrName>ppt_y</p:attrName>
                                        </p:attrNameLst>
                                      </p:cBhvr>
                                      <p:rCtr x="273" y="70255"/>
                                    </p:animMotion>
                                  </p:childTnLst>
                                </p:cTn>
                              </p:par>
                              <p:par>
                                <p:cTn id="183" presetID="6" presetClass="emph" presetSubtype="0" repeatCount="indefinite" autoRev="1" fill="hold" grpId="0" nodeType="withEffect">
                                  <p:stCondLst>
                                    <p:cond delay="500"/>
                                  </p:stCondLst>
                                  <p:childTnLst>
                                    <p:animScale>
                                      <p:cBhvr>
                                        <p:cTn id="184" dur="900" fill="hold"/>
                                        <p:tgtEl>
                                          <p:spTgt spid="102"/>
                                        </p:tgtEl>
                                      </p:cBhvr>
                                      <p:by x="0" y="100000"/>
                                    </p:animScale>
                                  </p:childTnLst>
                                </p:cTn>
                              </p:par>
                              <p:par>
                                <p:cTn id="185" presetID="8" presetClass="emph" presetSubtype="0" repeatCount="indefinite" fill="hold" grpId="1" nodeType="withEffect">
                                  <p:stCondLst>
                                    <p:cond delay="500"/>
                                  </p:stCondLst>
                                  <p:childTnLst>
                                    <p:animRot by="21600000">
                                      <p:cBhvr>
                                        <p:cTn id="186" dur="1500" fill="hold"/>
                                        <p:tgtEl>
                                          <p:spTgt spid="102"/>
                                        </p:tgtEl>
                                        <p:attrNameLst>
                                          <p:attrName>r</p:attrName>
                                        </p:attrNameLst>
                                      </p:cBhvr>
                                    </p:animRot>
                                  </p:childTnLst>
                                </p:cTn>
                              </p:par>
                              <p:par>
                                <p:cTn id="187" presetID="0" presetClass="path" presetSubtype="0" repeatCount="indefinite" fill="hold" grpId="2" nodeType="withEffect">
                                  <p:stCondLst>
                                    <p:cond delay="500"/>
                                  </p:stCondLst>
                                  <p:childTnLst>
                                    <p:animMotion origin="layout" path="M -1.875E-6 4.44444E-6 C 0.00196 0.1449 0.00742 0.12638 0.01172 0.30879 C 0.01602 0.49143 0.01185 0.86898 0.01693 1.025 C 0.02201 1.18078 0.00261 1.32384 0.00248 1.42986 " pathEditMode="relative" rAng="0" ptsTypes="AAAA">
                                      <p:cBhvr>
                                        <p:cTn id="188" dur="5200" fill="hold"/>
                                        <p:tgtEl>
                                          <p:spTgt spid="102"/>
                                        </p:tgtEl>
                                        <p:attrNameLst>
                                          <p:attrName>ppt_x</p:attrName>
                                          <p:attrName>ppt_y</p:attrName>
                                        </p:attrNameLst>
                                      </p:cBhvr>
                                      <p:rCtr x="885" y="71481"/>
                                    </p:animMotion>
                                  </p:childTnLst>
                                </p:cTn>
                              </p:par>
                              <p:par>
                                <p:cTn id="189" presetID="6" presetClass="emph" presetSubtype="0" repeatCount="indefinite" autoRev="1" fill="hold" grpId="0" nodeType="withEffect">
                                  <p:stCondLst>
                                    <p:cond delay="500"/>
                                  </p:stCondLst>
                                  <p:childTnLst>
                                    <p:animScale>
                                      <p:cBhvr>
                                        <p:cTn id="190" dur="870" fill="hold"/>
                                        <p:tgtEl>
                                          <p:spTgt spid="103"/>
                                        </p:tgtEl>
                                      </p:cBhvr>
                                      <p:by x="0" y="100000"/>
                                    </p:animScale>
                                  </p:childTnLst>
                                </p:cTn>
                              </p:par>
                              <p:par>
                                <p:cTn id="191" presetID="8" presetClass="emph" presetSubtype="0" repeatCount="indefinite" fill="hold" grpId="1" nodeType="withEffect">
                                  <p:stCondLst>
                                    <p:cond delay="500"/>
                                  </p:stCondLst>
                                  <p:childTnLst>
                                    <p:animRot by="21600000">
                                      <p:cBhvr>
                                        <p:cTn id="192" dur="1800" fill="hold"/>
                                        <p:tgtEl>
                                          <p:spTgt spid="103"/>
                                        </p:tgtEl>
                                        <p:attrNameLst>
                                          <p:attrName>r</p:attrName>
                                        </p:attrNameLst>
                                      </p:cBhvr>
                                    </p:animRot>
                                  </p:childTnLst>
                                </p:cTn>
                              </p:par>
                              <p:par>
                                <p:cTn id="193" presetID="0" presetClass="path" presetSubtype="0" repeatCount="indefinite" fill="hold" grpId="2" nodeType="withEffect">
                                  <p:stCondLst>
                                    <p:cond delay="500"/>
                                  </p:stCondLst>
                                  <p:childTnLst>
                                    <p:animMotion origin="layout" path="M -0.13645 -1.11111E-6 C -0.13398 0.15278 -0.12916 0.30139 -0.12721 0.49398 C -0.12513 0.68611 -0.13046 0.99167 -0.12408 1.15625 C -0.1177 1.3206 -0.14648 1.3787 -0.14674 1.48958 " pathEditMode="relative" rAng="0" ptsTypes="AAAA">
                                      <p:cBhvr>
                                        <p:cTn id="194" dur="5000" fill="hold"/>
                                        <p:tgtEl>
                                          <p:spTgt spid="103"/>
                                        </p:tgtEl>
                                        <p:attrNameLst>
                                          <p:attrName>ppt_x</p:attrName>
                                          <p:attrName>ppt_y</p:attrName>
                                        </p:attrNameLst>
                                      </p:cBhvr>
                                      <p:rCtr x="143" y="74468"/>
                                    </p:animMotion>
                                  </p:childTnLst>
                                </p:cTn>
                              </p:par>
                              <p:par>
                                <p:cTn id="195" presetID="6" presetClass="emph" presetSubtype="0" repeatCount="indefinite" autoRev="1" fill="hold" grpId="0" nodeType="withEffect">
                                  <p:stCondLst>
                                    <p:cond delay="500"/>
                                  </p:stCondLst>
                                  <p:childTnLst>
                                    <p:animScale>
                                      <p:cBhvr>
                                        <p:cTn id="196" dur="790" fill="hold"/>
                                        <p:tgtEl>
                                          <p:spTgt spid="104"/>
                                        </p:tgtEl>
                                      </p:cBhvr>
                                      <p:by x="0" y="100000"/>
                                    </p:animScale>
                                  </p:childTnLst>
                                </p:cTn>
                              </p:par>
                              <p:par>
                                <p:cTn id="197" presetID="8" presetClass="emph" presetSubtype="0" repeatCount="indefinite" fill="hold" grpId="1" nodeType="withEffect">
                                  <p:stCondLst>
                                    <p:cond delay="500"/>
                                  </p:stCondLst>
                                  <p:childTnLst>
                                    <p:animRot by="21600000">
                                      <p:cBhvr>
                                        <p:cTn id="198" dur="2100" fill="hold"/>
                                        <p:tgtEl>
                                          <p:spTgt spid="104"/>
                                        </p:tgtEl>
                                        <p:attrNameLst>
                                          <p:attrName>r</p:attrName>
                                        </p:attrNameLst>
                                      </p:cBhvr>
                                    </p:animRot>
                                  </p:childTnLst>
                                </p:cTn>
                              </p:par>
                              <p:par>
                                <p:cTn id="199" presetID="0" presetClass="path" presetSubtype="0" repeatCount="indefinite" fill="hold" grpId="2" nodeType="withEffect">
                                  <p:stCondLst>
                                    <p:cond delay="500"/>
                                  </p:stCondLst>
                                  <p:childTnLst>
                                    <p:animMotion origin="layout" path="M 4.79167E-6 -1.85185E-6 C 0.00442 0.16204 0.0125 0.32014 0.01627 0.52454 C 0.01979 0.72963 0.01054 1.0544 0.02148 1.22894 C 0.03255 1.40371 -0.01758 1.46528 -0.01784 1.58357 " pathEditMode="relative" rAng="0" ptsTypes="AAAA">
                                      <p:cBhvr>
                                        <p:cTn id="200" dur="3250" fill="hold"/>
                                        <p:tgtEl>
                                          <p:spTgt spid="104"/>
                                        </p:tgtEl>
                                        <p:attrNameLst>
                                          <p:attrName>ppt_x</p:attrName>
                                          <p:attrName>ppt_y</p:attrName>
                                        </p:attrNameLst>
                                      </p:cBhvr>
                                      <p:rCtr x="273" y="79167"/>
                                    </p:animMotion>
                                  </p:childTnLst>
                                </p:cTn>
                              </p:par>
                              <p:par>
                                <p:cTn id="201" presetID="6" presetClass="emph" presetSubtype="0" repeatCount="indefinite" autoRev="1" fill="hold" grpId="0" nodeType="withEffect">
                                  <p:stCondLst>
                                    <p:cond delay="500"/>
                                  </p:stCondLst>
                                  <p:childTnLst>
                                    <p:animScale>
                                      <p:cBhvr>
                                        <p:cTn id="202" dur="490" fill="hold"/>
                                        <p:tgtEl>
                                          <p:spTgt spid="105"/>
                                        </p:tgtEl>
                                      </p:cBhvr>
                                      <p:by x="0" y="100000"/>
                                    </p:animScale>
                                  </p:childTnLst>
                                </p:cTn>
                              </p:par>
                              <p:par>
                                <p:cTn id="203" presetID="8" presetClass="emph" presetSubtype="0" repeatCount="indefinite" fill="hold" grpId="1" nodeType="withEffect">
                                  <p:stCondLst>
                                    <p:cond delay="500"/>
                                  </p:stCondLst>
                                  <p:childTnLst>
                                    <p:animRot by="21600000">
                                      <p:cBhvr>
                                        <p:cTn id="204" dur="2130" fill="hold"/>
                                        <p:tgtEl>
                                          <p:spTgt spid="105"/>
                                        </p:tgtEl>
                                        <p:attrNameLst>
                                          <p:attrName>r</p:attrName>
                                        </p:attrNameLst>
                                      </p:cBhvr>
                                    </p:animRot>
                                  </p:childTnLst>
                                </p:cTn>
                              </p:par>
                              <p:par>
                                <p:cTn id="205" presetID="0" presetClass="path" presetSubtype="0" repeatCount="indefinite" fill="hold" grpId="2" nodeType="withEffect">
                                  <p:stCondLst>
                                    <p:cond delay="500"/>
                                  </p:stCondLst>
                                  <p:childTnLst>
                                    <p:animMotion origin="layout" path="M 2.08333E-7 3.33333E-6 C 0.0082 0.15995 0.0319 0.13935 0.05 0.34143 C 0.06823 0.54352 0.05052 0.96111 0.07227 1.13379 C 0.09427 1.30602 0.01146 1.46435 0.01107 1.58125 " pathEditMode="relative" rAng="0" ptsTypes="AAAA">
                                      <p:cBhvr>
                                        <p:cTn id="206" dur="4000" fill="hold"/>
                                        <p:tgtEl>
                                          <p:spTgt spid="105"/>
                                        </p:tgtEl>
                                        <p:attrNameLst>
                                          <p:attrName>ppt_x</p:attrName>
                                          <p:attrName>ppt_y</p:attrName>
                                        </p:attrNameLst>
                                      </p:cBhvr>
                                      <p:rCtr x="3789" y="79051"/>
                                    </p:animMotion>
                                  </p:childTnLst>
                                </p:cTn>
                              </p:par>
                              <p:par>
                                <p:cTn id="207" presetID="6" presetClass="emph" presetSubtype="0" repeatCount="indefinite" autoRev="1" fill="hold" grpId="0" nodeType="withEffect">
                                  <p:stCondLst>
                                    <p:cond delay="500"/>
                                  </p:stCondLst>
                                  <p:childTnLst>
                                    <p:animScale>
                                      <p:cBhvr>
                                        <p:cTn id="208" dur="940" fill="hold"/>
                                        <p:tgtEl>
                                          <p:spTgt spid="106"/>
                                        </p:tgtEl>
                                      </p:cBhvr>
                                      <p:by x="0" y="100000"/>
                                    </p:animScale>
                                  </p:childTnLst>
                                </p:cTn>
                              </p:par>
                              <p:par>
                                <p:cTn id="209" presetID="8" presetClass="emph" presetSubtype="0" repeatCount="indefinite" fill="hold" grpId="1" nodeType="withEffect">
                                  <p:stCondLst>
                                    <p:cond delay="500"/>
                                  </p:stCondLst>
                                  <p:childTnLst>
                                    <p:animRot by="21600000">
                                      <p:cBhvr>
                                        <p:cTn id="210" dur="1870" fill="hold"/>
                                        <p:tgtEl>
                                          <p:spTgt spid="106"/>
                                        </p:tgtEl>
                                        <p:attrNameLst>
                                          <p:attrName>r</p:attrName>
                                        </p:attrNameLst>
                                      </p:cBhvr>
                                    </p:animRot>
                                  </p:childTnLst>
                                </p:cTn>
                              </p:par>
                              <p:par>
                                <p:cTn id="211" presetID="0" presetClass="path" presetSubtype="0" repeatCount="indefinite" fill="hold" grpId="2" nodeType="withEffect">
                                  <p:stCondLst>
                                    <p:cond delay="500"/>
                                  </p:stCondLst>
                                  <p:childTnLst>
                                    <p:animMotion origin="layout" path="M 0.00013 0 C 0.00859 0.1669 0.02487 0.3294 0.0319 0.54005 C 0.03893 0.75046 0.0207 1.08426 0.04232 1.26366 C 0.06458 1.44329 -0.03399 1.50694 -0.0349 1.62824 " pathEditMode="relative" rAng="0" ptsTypes="AAAA">
                                      <p:cBhvr>
                                        <p:cTn id="212" dur="3750" fill="hold"/>
                                        <p:tgtEl>
                                          <p:spTgt spid="106"/>
                                        </p:tgtEl>
                                        <p:attrNameLst>
                                          <p:attrName>ppt_x</p:attrName>
                                          <p:attrName>ppt_y</p:attrName>
                                        </p:attrNameLst>
                                      </p:cBhvr>
                                      <p:rCtr x="521" y="81412"/>
                                    </p:animMotion>
                                  </p:childTnLst>
                                </p:cTn>
                              </p:par>
                              <p:par>
                                <p:cTn id="213" presetID="6" presetClass="emph" presetSubtype="0" repeatCount="indefinite" autoRev="1" fill="hold" grpId="0" nodeType="withEffect">
                                  <p:stCondLst>
                                    <p:cond delay="500"/>
                                  </p:stCondLst>
                                  <p:childTnLst>
                                    <p:animScale>
                                      <p:cBhvr>
                                        <p:cTn id="214" dur="780" fill="hold"/>
                                        <p:tgtEl>
                                          <p:spTgt spid="107"/>
                                        </p:tgtEl>
                                      </p:cBhvr>
                                      <p:by x="0" y="100000"/>
                                    </p:animScale>
                                  </p:childTnLst>
                                </p:cTn>
                              </p:par>
                              <p:par>
                                <p:cTn id="215" presetID="8" presetClass="emph" presetSubtype="0" repeatCount="indefinite" fill="hold" grpId="1" nodeType="withEffect">
                                  <p:stCondLst>
                                    <p:cond delay="500"/>
                                  </p:stCondLst>
                                  <p:childTnLst>
                                    <p:animRot by="21600000">
                                      <p:cBhvr>
                                        <p:cTn id="216" dur="3200" fill="hold"/>
                                        <p:tgtEl>
                                          <p:spTgt spid="107"/>
                                        </p:tgtEl>
                                        <p:attrNameLst>
                                          <p:attrName>r</p:attrName>
                                        </p:attrNameLst>
                                      </p:cBhvr>
                                    </p:animRot>
                                  </p:childTnLst>
                                </p:cTn>
                              </p:par>
                              <p:par>
                                <p:cTn id="217" presetID="0" presetClass="path" presetSubtype="0" repeatCount="indefinite" fill="hold" grpId="2" nodeType="withEffect">
                                  <p:stCondLst>
                                    <p:cond delay="500"/>
                                  </p:stCondLst>
                                  <p:childTnLst>
                                    <p:animMotion origin="layout" path="M 1.11022E-16 -4.81481E-6 C 0.00026 0.17755 0.00052 0.35301 0.0013 0.5632 C 0.00208 0.7713 0.00417 1.06505 0.00482 1.2544 C 0.0056 1.44306 0.0056 1.56922 0.0056 1.69584 " pathEditMode="relative" rAng="0" ptsTypes="AAAA">
                                      <p:cBhvr>
                                        <p:cTn id="218" dur="5350" fill="hold"/>
                                        <p:tgtEl>
                                          <p:spTgt spid="107"/>
                                        </p:tgtEl>
                                        <p:attrNameLst>
                                          <p:attrName>ppt_x</p:attrName>
                                          <p:attrName>ppt_y</p:attrName>
                                        </p:attrNameLst>
                                      </p:cBhvr>
                                      <p:rCtr x="273" y="84792"/>
                                    </p:animMotion>
                                  </p:childTnLst>
                                </p:cTn>
                              </p:par>
                              <p:par>
                                <p:cTn id="219" presetID="6" presetClass="emph" presetSubtype="0" repeatCount="indefinite" autoRev="1" fill="hold" grpId="0" nodeType="withEffect">
                                  <p:stCondLst>
                                    <p:cond delay="500"/>
                                  </p:stCondLst>
                                  <p:childTnLst>
                                    <p:animScale>
                                      <p:cBhvr>
                                        <p:cTn id="220" dur="580" fill="hold"/>
                                        <p:tgtEl>
                                          <p:spTgt spid="108"/>
                                        </p:tgtEl>
                                      </p:cBhvr>
                                      <p:by x="0" y="100000"/>
                                    </p:animScale>
                                  </p:childTnLst>
                                </p:cTn>
                              </p:par>
                              <p:par>
                                <p:cTn id="221" presetID="8" presetClass="emph" presetSubtype="0" repeatCount="indefinite" fill="hold" grpId="1" nodeType="withEffect">
                                  <p:stCondLst>
                                    <p:cond delay="500"/>
                                  </p:stCondLst>
                                  <p:childTnLst>
                                    <p:animRot by="21600000">
                                      <p:cBhvr>
                                        <p:cTn id="222" dur="2300" fill="hold"/>
                                        <p:tgtEl>
                                          <p:spTgt spid="108"/>
                                        </p:tgtEl>
                                        <p:attrNameLst>
                                          <p:attrName>r</p:attrName>
                                        </p:attrNameLst>
                                      </p:cBhvr>
                                    </p:animRot>
                                  </p:childTnLst>
                                </p:cTn>
                              </p:par>
                              <p:par>
                                <p:cTn id="223" presetID="0" presetClass="path" presetSubtype="0" repeatCount="indefinite" fill="hold" grpId="2" nodeType="withEffect">
                                  <p:stCondLst>
                                    <p:cond delay="500"/>
                                  </p:stCondLst>
                                  <p:childTnLst>
                                    <p:animMotion origin="layout" path="M -2.70833E-6 0 C 0.0043 0.1919 0.01276 0.37824 0.01641 0.62037 C 0.02019 0.86157 0.01068 1.24491 0.02188 1.45093 C 0.03321 1.65741 -0.01771 1.73009 -0.01797 1.86991 " pathEditMode="relative" rAng="0" ptsTypes="AAAA">
                                      <p:cBhvr>
                                        <p:cTn id="224" dur="4890" fill="hold"/>
                                        <p:tgtEl>
                                          <p:spTgt spid="108"/>
                                        </p:tgtEl>
                                        <p:attrNameLst>
                                          <p:attrName>ppt_x</p:attrName>
                                          <p:attrName>ppt_y</p:attrName>
                                        </p:attrNameLst>
                                      </p:cBhvr>
                                      <p:rCtr x="273" y="93495"/>
                                    </p:animMotion>
                                  </p:childTnLst>
                                </p:cTn>
                              </p:par>
                              <p:par>
                                <p:cTn id="225" presetID="6" presetClass="emph" presetSubtype="0" repeatCount="indefinite" autoRev="1" fill="hold" grpId="0" nodeType="withEffect">
                                  <p:stCondLst>
                                    <p:cond delay="500"/>
                                  </p:stCondLst>
                                  <p:childTnLst>
                                    <p:animScale>
                                      <p:cBhvr>
                                        <p:cTn id="226" dur="900" fill="hold"/>
                                        <p:tgtEl>
                                          <p:spTgt spid="109"/>
                                        </p:tgtEl>
                                      </p:cBhvr>
                                      <p:by x="0" y="100000"/>
                                    </p:animScale>
                                  </p:childTnLst>
                                </p:cTn>
                              </p:par>
                              <p:par>
                                <p:cTn id="227" presetID="8" presetClass="emph" presetSubtype="0" repeatCount="indefinite" fill="hold" grpId="1" nodeType="withEffect">
                                  <p:stCondLst>
                                    <p:cond delay="500"/>
                                  </p:stCondLst>
                                  <p:childTnLst>
                                    <p:animRot by="-21600000">
                                      <p:cBhvr>
                                        <p:cTn id="228" dur="1500" fill="hold"/>
                                        <p:tgtEl>
                                          <p:spTgt spid="109"/>
                                        </p:tgtEl>
                                        <p:attrNameLst>
                                          <p:attrName>r</p:attrName>
                                        </p:attrNameLst>
                                      </p:cBhvr>
                                    </p:animRot>
                                  </p:childTnLst>
                                </p:cTn>
                              </p:par>
                              <p:par>
                                <p:cTn id="229" presetID="0" presetClass="path" presetSubtype="0" repeatCount="indefinite" fill="hold" grpId="2" nodeType="withEffect">
                                  <p:stCondLst>
                                    <p:cond delay="500"/>
                                  </p:stCondLst>
                                  <p:childTnLst>
                                    <p:animMotion origin="layout" path="M 1.04167E-6 -3.33333E-6 C -0.00052 0.18982 -0.00169 0.16528 -0.00261 0.40463 C -0.00352 0.64561 -0.00261 1.13866 -0.00365 1.34329 C -0.00482 1.54746 -0.00065 1.73496 -0.00065 1.87385 " pathEditMode="relative" rAng="0" ptsTypes="AAAA">
                                      <p:cBhvr>
                                        <p:cTn id="230" dur="5200" fill="hold"/>
                                        <p:tgtEl>
                                          <p:spTgt spid="109"/>
                                        </p:tgtEl>
                                        <p:attrNameLst>
                                          <p:attrName>ppt_x</p:attrName>
                                          <p:attrName>ppt_y</p:attrName>
                                        </p:attrNameLst>
                                      </p:cBhvr>
                                      <p:rCtr x="-195" y="93681"/>
                                    </p:animMotion>
                                  </p:childTnLst>
                                </p:cTn>
                              </p:par>
                              <p:par>
                                <p:cTn id="231" presetID="6" presetClass="emph" presetSubtype="0" repeatCount="indefinite" autoRev="1" fill="hold" grpId="0" nodeType="withEffect">
                                  <p:stCondLst>
                                    <p:cond delay="500"/>
                                  </p:stCondLst>
                                  <p:childTnLst>
                                    <p:animScale>
                                      <p:cBhvr>
                                        <p:cTn id="232" dur="870" fill="hold"/>
                                        <p:tgtEl>
                                          <p:spTgt spid="110"/>
                                        </p:tgtEl>
                                      </p:cBhvr>
                                      <p:by x="0" y="100000"/>
                                    </p:animScale>
                                  </p:childTnLst>
                                </p:cTn>
                              </p:par>
                              <p:par>
                                <p:cTn id="233" presetID="8" presetClass="emph" presetSubtype="0" repeatCount="indefinite" fill="hold" grpId="1" nodeType="withEffect">
                                  <p:stCondLst>
                                    <p:cond delay="500"/>
                                  </p:stCondLst>
                                  <p:childTnLst>
                                    <p:animRot by="-21600000">
                                      <p:cBhvr>
                                        <p:cTn id="234" dur="1740" fill="hold"/>
                                        <p:tgtEl>
                                          <p:spTgt spid="110"/>
                                        </p:tgtEl>
                                        <p:attrNameLst>
                                          <p:attrName>r</p:attrName>
                                        </p:attrNameLst>
                                      </p:cBhvr>
                                    </p:animRot>
                                  </p:childTnLst>
                                </p:cTn>
                              </p:par>
                              <p:par>
                                <p:cTn id="235" presetID="0" presetClass="path" presetSubtype="0" repeatCount="indefinite" fill="hold" grpId="2" nodeType="withEffect">
                                  <p:stCondLst>
                                    <p:cond delay="500"/>
                                  </p:stCondLst>
                                  <p:childTnLst>
                                    <p:animMotion origin="layout" path="M -0.13698 -1.48148E-6 C -0.1345 0.18056 -0.12968 0.35648 -0.1276 0.58496 C -0.12552 0.81227 -0.13086 1.17338 -0.12448 1.36806 C -0.11797 1.5625 -0.14713 1.63148 -0.14726 1.7625 " pathEditMode="relative" rAng="0" ptsTypes="AAAA">
                                      <p:cBhvr>
                                        <p:cTn id="236" dur="5000" fill="hold"/>
                                        <p:tgtEl>
                                          <p:spTgt spid="110"/>
                                        </p:tgtEl>
                                        <p:attrNameLst>
                                          <p:attrName>ppt_x</p:attrName>
                                          <p:attrName>ppt_y</p:attrName>
                                        </p:attrNameLst>
                                      </p:cBhvr>
                                      <p:rCtr x="156" y="88125"/>
                                    </p:animMotion>
                                  </p:childTnLst>
                                </p:cTn>
                              </p:par>
                              <p:par>
                                <p:cTn id="237" presetID="6" presetClass="emph" presetSubtype="0" repeatCount="indefinite" autoRev="1" fill="hold" grpId="0" nodeType="withEffect">
                                  <p:stCondLst>
                                    <p:cond delay="500"/>
                                  </p:stCondLst>
                                  <p:childTnLst>
                                    <p:animScale>
                                      <p:cBhvr>
                                        <p:cTn id="238" dur="670" fill="hold"/>
                                        <p:tgtEl>
                                          <p:spTgt spid="111"/>
                                        </p:tgtEl>
                                      </p:cBhvr>
                                      <p:by x="0" y="100000"/>
                                    </p:animScale>
                                  </p:childTnLst>
                                </p:cTn>
                              </p:par>
                              <p:par>
                                <p:cTn id="239" presetID="8" presetClass="emph" presetSubtype="0" repeatCount="indefinite" fill="hold" grpId="1" nodeType="withEffect">
                                  <p:stCondLst>
                                    <p:cond delay="500"/>
                                  </p:stCondLst>
                                  <p:childTnLst>
                                    <p:animRot by="21600000">
                                      <p:cBhvr>
                                        <p:cTn id="240" dur="1500" fill="hold"/>
                                        <p:tgtEl>
                                          <p:spTgt spid="111"/>
                                        </p:tgtEl>
                                        <p:attrNameLst>
                                          <p:attrName>r</p:attrName>
                                        </p:attrNameLst>
                                      </p:cBhvr>
                                    </p:animRot>
                                  </p:childTnLst>
                                </p:cTn>
                              </p:par>
                              <p:par>
                                <p:cTn id="241" presetID="0" presetClass="path" presetSubtype="0" repeatCount="indefinite" fill="hold" grpId="2" nodeType="withEffect">
                                  <p:stCondLst>
                                    <p:cond delay="500"/>
                                  </p:stCondLst>
                                  <p:childTnLst>
                                    <p:animMotion origin="layout" path="M 6.25E-7 3.7037E-6 C 0.00417 0.1699 0.00703 0.33981 0.01628 0.54143 C 0.025 0.74189 0.04713 1.025 0.05508 1.20671 C 0.06432 1.38819 0.06432 1.50949 0.06224 1.63171 " pathEditMode="relative" rAng="0" ptsTypes="AAAA">
                                      <p:cBhvr>
                                        <p:cTn id="242" dur="3500" fill="hold"/>
                                        <p:tgtEl>
                                          <p:spTgt spid="111"/>
                                        </p:tgtEl>
                                        <p:attrNameLst>
                                          <p:attrName>ppt_x</p:attrName>
                                          <p:attrName>ppt_y</p:attrName>
                                        </p:attrNameLst>
                                      </p:cBhvr>
                                      <p:rCtr x="3151" y="81574"/>
                                    </p:animMotion>
                                  </p:childTnLst>
                                </p:cTn>
                              </p:par>
                              <p:par>
                                <p:cTn id="243" presetID="6" presetClass="emph" presetSubtype="0" repeatCount="indefinite" autoRev="1" fill="hold" grpId="0" nodeType="withEffect">
                                  <p:stCondLst>
                                    <p:cond delay="500"/>
                                  </p:stCondLst>
                                  <p:childTnLst>
                                    <p:animScale>
                                      <p:cBhvr>
                                        <p:cTn id="244" dur="790" fill="hold"/>
                                        <p:tgtEl>
                                          <p:spTgt spid="112"/>
                                        </p:tgtEl>
                                      </p:cBhvr>
                                      <p:by x="0" y="100000"/>
                                    </p:animScale>
                                  </p:childTnLst>
                                </p:cTn>
                              </p:par>
                              <p:par>
                                <p:cTn id="245" presetID="8" presetClass="emph" presetSubtype="0" repeatCount="indefinite" fill="hold" grpId="1" nodeType="withEffect">
                                  <p:stCondLst>
                                    <p:cond delay="500"/>
                                  </p:stCondLst>
                                  <p:childTnLst>
                                    <p:animRot by="-21600000">
                                      <p:cBhvr>
                                        <p:cTn id="246" dur="2100" fill="hold"/>
                                        <p:tgtEl>
                                          <p:spTgt spid="112"/>
                                        </p:tgtEl>
                                        <p:attrNameLst>
                                          <p:attrName>r</p:attrName>
                                        </p:attrNameLst>
                                      </p:cBhvr>
                                    </p:animRot>
                                  </p:childTnLst>
                                </p:cTn>
                              </p:par>
                              <p:par>
                                <p:cTn id="247" presetID="0" presetClass="path" presetSubtype="0" repeatCount="indefinite" fill="hold" grpId="2" nodeType="withEffect">
                                  <p:stCondLst>
                                    <p:cond delay="500"/>
                                  </p:stCondLst>
                                  <p:childTnLst>
                                    <p:animMotion origin="layout" path="M 0.09453 -2.96296E-6 C 0.08529 0.17662 0.06745 0.34885 0.05977 0.57176 C 0.05209 0.79445 0.07201 1.14792 0.04844 1.33773 C 0.02461 1.52801 0.1319 1.59537 0.13255 1.72385 " pathEditMode="relative" rAng="0" ptsTypes="AAAA">
                                      <p:cBhvr>
                                        <p:cTn id="248" dur="3250" fill="hold"/>
                                        <p:tgtEl>
                                          <p:spTgt spid="112"/>
                                        </p:tgtEl>
                                        <p:attrNameLst>
                                          <p:attrName>ppt_x</p:attrName>
                                          <p:attrName>ppt_y</p:attrName>
                                        </p:attrNameLst>
                                      </p:cBhvr>
                                      <p:rCtr x="-573" y="86181"/>
                                    </p:animMotion>
                                  </p:childTnLst>
                                </p:cTn>
                              </p:par>
                              <p:par>
                                <p:cTn id="249" presetID="6" presetClass="emph" presetSubtype="0" repeatCount="indefinite" autoRev="1" fill="hold" grpId="0" nodeType="withEffect">
                                  <p:stCondLst>
                                    <p:cond delay="500"/>
                                  </p:stCondLst>
                                  <p:childTnLst>
                                    <p:animScale>
                                      <p:cBhvr>
                                        <p:cTn id="250" dur="490" fill="hold"/>
                                        <p:tgtEl>
                                          <p:spTgt spid="113"/>
                                        </p:tgtEl>
                                      </p:cBhvr>
                                      <p:by x="0" y="100000"/>
                                    </p:animScale>
                                  </p:childTnLst>
                                </p:cTn>
                              </p:par>
                              <p:par>
                                <p:cTn id="251" presetID="8" presetClass="emph" presetSubtype="0" repeatCount="indefinite" fill="hold" grpId="1" nodeType="withEffect">
                                  <p:stCondLst>
                                    <p:cond delay="500"/>
                                  </p:stCondLst>
                                  <p:childTnLst>
                                    <p:animRot by="-21600000">
                                      <p:cBhvr>
                                        <p:cTn id="252" dur="2130" fill="hold"/>
                                        <p:tgtEl>
                                          <p:spTgt spid="113"/>
                                        </p:tgtEl>
                                        <p:attrNameLst>
                                          <p:attrName>r</p:attrName>
                                        </p:attrNameLst>
                                      </p:cBhvr>
                                    </p:animRot>
                                  </p:childTnLst>
                                </p:cTn>
                              </p:par>
                              <p:par>
                                <p:cTn id="253" presetID="0" presetClass="path" presetSubtype="0" repeatCount="indefinite" fill="hold" grpId="2" nodeType="withEffect">
                                  <p:stCondLst>
                                    <p:cond delay="500"/>
                                  </p:stCondLst>
                                  <p:childTnLst>
                                    <p:animMotion origin="layout" path="M -8.33333E-7 3.7037E-6 C 0.00365 0.17453 0.01445 0.15208 0.02279 0.37268 C 0.03112 0.59305 0.02305 1.04884 0.03294 1.23726 C 0.04284 1.42546 0.00508 1.59814 0.00495 1.72569 " pathEditMode="relative" rAng="0" ptsTypes="AAAA">
                                      <p:cBhvr>
                                        <p:cTn id="254" dur="4000" fill="hold"/>
                                        <p:tgtEl>
                                          <p:spTgt spid="113"/>
                                        </p:tgtEl>
                                        <p:attrNameLst>
                                          <p:attrName>ppt_x</p:attrName>
                                          <p:attrName>ppt_y</p:attrName>
                                        </p:attrNameLst>
                                      </p:cBhvr>
                                      <p:rCtr x="1732" y="86273"/>
                                    </p:animMotion>
                                  </p:childTnLst>
                                </p:cTn>
                              </p:par>
                              <p:par>
                                <p:cTn id="255" presetID="6" presetClass="emph" presetSubtype="0" repeatCount="indefinite" autoRev="1" fill="hold" grpId="0" nodeType="withEffect">
                                  <p:stCondLst>
                                    <p:cond delay="500"/>
                                  </p:stCondLst>
                                  <p:childTnLst>
                                    <p:animScale>
                                      <p:cBhvr>
                                        <p:cTn id="256" dur="940" fill="hold"/>
                                        <p:tgtEl>
                                          <p:spTgt spid="114"/>
                                        </p:tgtEl>
                                      </p:cBhvr>
                                      <p:by x="0" y="100000"/>
                                    </p:animScale>
                                  </p:childTnLst>
                                </p:cTn>
                              </p:par>
                              <p:par>
                                <p:cTn id="257" presetID="8" presetClass="emph" presetSubtype="0" repeatCount="indefinite" fill="hold" grpId="1" nodeType="withEffect">
                                  <p:stCondLst>
                                    <p:cond delay="500"/>
                                  </p:stCondLst>
                                  <p:childTnLst>
                                    <p:animRot by="21600000">
                                      <p:cBhvr>
                                        <p:cTn id="258" dur="1870" fill="hold"/>
                                        <p:tgtEl>
                                          <p:spTgt spid="114"/>
                                        </p:tgtEl>
                                        <p:attrNameLst>
                                          <p:attrName>r</p:attrName>
                                        </p:attrNameLst>
                                      </p:cBhvr>
                                    </p:animRot>
                                  </p:childTnLst>
                                </p:cTn>
                              </p:par>
                              <p:par>
                                <p:cTn id="259" presetID="0" presetClass="path" presetSubtype="0" repeatCount="indefinite" fill="hold" grpId="2" nodeType="withEffect">
                                  <p:stCondLst>
                                    <p:cond delay="500"/>
                                  </p:stCondLst>
                                  <p:childTnLst>
                                    <p:animMotion origin="layout" path="M -0.00026 3.7037E-7 C 0.0082 0.17199 0.02448 0.33981 0.03151 0.55718 C 0.03854 0.77407 0.02031 1.11829 0.04193 1.30324 C 0.06367 1.48866 -0.03438 1.55417 -0.0349 1.6794 " pathEditMode="relative" rAng="0" ptsTypes="AAAA">
                                      <p:cBhvr>
                                        <p:cTn id="260" dur="3750" fill="hold"/>
                                        <p:tgtEl>
                                          <p:spTgt spid="114"/>
                                        </p:tgtEl>
                                        <p:attrNameLst>
                                          <p:attrName>ppt_x</p:attrName>
                                          <p:attrName>ppt_y</p:attrName>
                                        </p:attrNameLst>
                                      </p:cBhvr>
                                      <p:rCtr x="534" y="83958"/>
                                    </p:animMotion>
                                  </p:childTnLst>
                                </p:cTn>
                              </p:par>
                              <p:par>
                                <p:cTn id="261" presetID="6" presetClass="emph" presetSubtype="0" repeatCount="indefinite" autoRev="1" fill="hold" grpId="0" nodeType="withEffect">
                                  <p:stCondLst>
                                    <p:cond delay="500"/>
                                  </p:stCondLst>
                                  <p:childTnLst>
                                    <p:animScale>
                                      <p:cBhvr>
                                        <p:cTn id="262" dur="780" fill="hold"/>
                                        <p:tgtEl>
                                          <p:spTgt spid="115"/>
                                        </p:tgtEl>
                                      </p:cBhvr>
                                      <p:by x="0" y="100000"/>
                                    </p:animScale>
                                  </p:childTnLst>
                                </p:cTn>
                              </p:par>
                              <p:par>
                                <p:cTn id="263" presetID="8" presetClass="emph" presetSubtype="0" repeatCount="indefinite" fill="hold" grpId="1" nodeType="withEffect">
                                  <p:stCondLst>
                                    <p:cond delay="500"/>
                                  </p:stCondLst>
                                  <p:childTnLst>
                                    <p:animRot by="21600000">
                                      <p:cBhvr>
                                        <p:cTn id="264" dur="2900" fill="hold"/>
                                        <p:tgtEl>
                                          <p:spTgt spid="115"/>
                                        </p:tgtEl>
                                        <p:attrNameLst>
                                          <p:attrName>r</p:attrName>
                                        </p:attrNameLst>
                                      </p:cBhvr>
                                    </p:animRot>
                                  </p:childTnLst>
                                </p:cTn>
                              </p:par>
                              <p:par>
                                <p:cTn id="265" presetID="0" presetClass="path" presetSubtype="0" repeatCount="indefinite" fill="hold" grpId="2" nodeType="withEffect">
                                  <p:stCondLst>
                                    <p:cond delay="500"/>
                                  </p:stCondLst>
                                  <p:childTnLst>
                                    <p:animMotion origin="layout" path="M -1.04167E-6 4.07407E-6 C 0.003 0.18541 0.00599 0.36898 0.01511 0.58842 C 0.02422 0.80601 0.04688 1.11319 0.05469 1.31088 C 0.0625 1.50787 0.06237 1.63981 0.06211 1.77222 " pathEditMode="relative" rAng="0" ptsTypes="AAAA">
                                      <p:cBhvr>
                                        <p:cTn id="266" dur="5350" fill="hold"/>
                                        <p:tgtEl>
                                          <p:spTgt spid="115"/>
                                        </p:tgtEl>
                                        <p:attrNameLst>
                                          <p:attrName>ppt_x</p:attrName>
                                          <p:attrName>ppt_y</p:attrName>
                                        </p:attrNameLst>
                                      </p:cBhvr>
                                      <p:rCtr x="3112" y="88611"/>
                                    </p:animMotion>
                                  </p:childTnLst>
                                </p:cTn>
                              </p:par>
                              <p:par>
                                <p:cTn id="267" presetID="6" presetClass="emph" presetSubtype="0" repeatCount="indefinite" autoRev="1" fill="hold" grpId="0" nodeType="withEffect">
                                  <p:stCondLst>
                                    <p:cond delay="500"/>
                                  </p:stCondLst>
                                  <p:childTnLst>
                                    <p:animScale>
                                      <p:cBhvr>
                                        <p:cTn id="268" dur="580" fill="hold"/>
                                        <p:tgtEl>
                                          <p:spTgt spid="116"/>
                                        </p:tgtEl>
                                      </p:cBhvr>
                                      <p:by x="0" y="100000"/>
                                    </p:animScale>
                                  </p:childTnLst>
                                </p:cTn>
                              </p:par>
                              <p:par>
                                <p:cTn id="269" presetID="8" presetClass="emph" presetSubtype="0" repeatCount="indefinite" fill="hold" grpId="1" nodeType="withEffect">
                                  <p:stCondLst>
                                    <p:cond delay="500"/>
                                  </p:stCondLst>
                                  <p:childTnLst>
                                    <p:animRot by="21600000">
                                      <p:cBhvr>
                                        <p:cTn id="270" dur="2300" fill="hold"/>
                                        <p:tgtEl>
                                          <p:spTgt spid="116"/>
                                        </p:tgtEl>
                                        <p:attrNameLst>
                                          <p:attrName>r</p:attrName>
                                        </p:attrNameLst>
                                      </p:cBhvr>
                                    </p:animRot>
                                  </p:childTnLst>
                                </p:cTn>
                              </p:par>
                              <p:par>
                                <p:cTn id="271" presetID="0" presetClass="path" presetSubtype="0" repeatCount="indefinite" fill="hold" grpId="2" nodeType="withEffect">
                                  <p:stCondLst>
                                    <p:cond delay="500"/>
                                  </p:stCondLst>
                                  <p:childTnLst>
                                    <p:animMotion origin="layout" path="M 4.79167E-6 -2.22222E-6 C 0.00429 0.18912 0.01276 0.37292 0.0164 0.61181 C 0.02018 0.84954 0.01067 1.22778 0.02187 1.43079 C 0.0332 1.63449 -0.01771 1.70625 -0.01797 1.84398 " pathEditMode="relative" rAng="0" ptsTypes="AAAA">
                                      <p:cBhvr>
                                        <p:cTn id="272" dur="4890" fill="hold"/>
                                        <p:tgtEl>
                                          <p:spTgt spid="116"/>
                                        </p:tgtEl>
                                        <p:attrNameLst>
                                          <p:attrName>ppt_x</p:attrName>
                                          <p:attrName>ppt_y</p:attrName>
                                        </p:attrNameLst>
                                      </p:cBhvr>
                                      <p:rCtr x="273" y="92199"/>
                                    </p:animMotion>
                                  </p:childTnLst>
                                </p:cTn>
                              </p:par>
                              <p:par>
                                <p:cTn id="273" presetID="6" presetClass="emph" presetSubtype="0" repeatCount="indefinite" autoRev="1" fill="hold" grpId="0" nodeType="withEffect">
                                  <p:stCondLst>
                                    <p:cond delay="500"/>
                                  </p:stCondLst>
                                  <p:childTnLst>
                                    <p:animScale>
                                      <p:cBhvr>
                                        <p:cTn id="274" dur="870" fill="hold"/>
                                        <p:tgtEl>
                                          <p:spTgt spid="117"/>
                                        </p:tgtEl>
                                      </p:cBhvr>
                                      <p:by x="0" y="100000"/>
                                    </p:animScale>
                                  </p:childTnLst>
                                </p:cTn>
                              </p:par>
                              <p:par>
                                <p:cTn id="275" presetID="8" presetClass="emph" presetSubtype="0" repeatCount="indefinite" fill="hold" grpId="1" nodeType="withEffect">
                                  <p:stCondLst>
                                    <p:cond delay="500"/>
                                  </p:stCondLst>
                                  <p:childTnLst>
                                    <p:animRot by="21600000">
                                      <p:cBhvr>
                                        <p:cTn id="276" dur="1770" fill="hold"/>
                                        <p:tgtEl>
                                          <p:spTgt spid="117"/>
                                        </p:tgtEl>
                                        <p:attrNameLst>
                                          <p:attrName>r</p:attrName>
                                        </p:attrNameLst>
                                      </p:cBhvr>
                                    </p:animRot>
                                  </p:childTnLst>
                                </p:cTn>
                              </p:par>
                              <p:par>
                                <p:cTn id="277" presetID="0" presetClass="path" presetSubtype="0" repeatCount="indefinite" fill="hold" grpId="2" nodeType="withEffect">
                                  <p:stCondLst>
                                    <p:cond delay="500"/>
                                  </p:stCondLst>
                                  <p:childTnLst>
                                    <p:animMotion origin="layout" path="M -0.05507 -2.59259E-6 C -0.06783 0.19121 -0.09231 0.37755 -0.10286 0.61922 C -0.11354 0.86019 -0.08593 1.2426 -0.11875 1.44885 C -0.15156 1.65463 -0.00338 1.72778 -0.00247 1.86644 " pathEditMode="relative" rAng="0" ptsTypes="AAAA">
                                      <p:cBhvr>
                                        <p:cTn id="278" dur="4700" fill="hold"/>
                                        <p:tgtEl>
                                          <p:spTgt spid="117"/>
                                        </p:tgtEl>
                                        <p:attrNameLst>
                                          <p:attrName>ppt_x</p:attrName>
                                          <p:attrName>ppt_y</p:attrName>
                                        </p:attrNameLst>
                                      </p:cBhvr>
                                      <p:rCtr x="-794" y="93310"/>
                                    </p:animMotion>
                                  </p:childTnLst>
                                </p:cTn>
                              </p:par>
                              <p:par>
                                <p:cTn id="279" presetID="6" presetClass="emph" presetSubtype="0" repeatCount="indefinite" autoRev="1" fill="hold" grpId="0" nodeType="withEffect">
                                  <p:stCondLst>
                                    <p:cond delay="500"/>
                                  </p:stCondLst>
                                  <p:childTnLst>
                                    <p:animScale>
                                      <p:cBhvr>
                                        <p:cTn id="280" dur="670" fill="hold"/>
                                        <p:tgtEl>
                                          <p:spTgt spid="118"/>
                                        </p:tgtEl>
                                      </p:cBhvr>
                                      <p:by x="0" y="100000"/>
                                    </p:animScale>
                                  </p:childTnLst>
                                </p:cTn>
                              </p:par>
                              <p:par>
                                <p:cTn id="281" presetID="8" presetClass="emph" presetSubtype="0" repeatCount="indefinite" fill="hold" grpId="1" nodeType="withEffect">
                                  <p:stCondLst>
                                    <p:cond delay="500"/>
                                  </p:stCondLst>
                                  <p:childTnLst>
                                    <p:animRot by="21600000">
                                      <p:cBhvr>
                                        <p:cTn id="282" dur="1500" fill="hold"/>
                                        <p:tgtEl>
                                          <p:spTgt spid="118"/>
                                        </p:tgtEl>
                                        <p:attrNameLst>
                                          <p:attrName>r</p:attrName>
                                        </p:attrNameLst>
                                      </p:cBhvr>
                                    </p:animRot>
                                  </p:childTnLst>
                                </p:cTn>
                              </p:par>
                              <p:par>
                                <p:cTn id="283" presetID="0" presetClass="path" presetSubtype="0" repeatCount="indefinite" fill="hold" grpId="2" nodeType="withEffect">
                                  <p:stCondLst>
                                    <p:cond delay="500"/>
                                  </p:stCondLst>
                                  <p:childTnLst>
                                    <p:animMotion origin="layout" path="M 4.16667E-6 -2.59259E-6 C 0.00221 0.19144 0.00429 0.38403 0.01041 0.61065 C 0.0164 0.83635 0.03138 1.1551 0.03658 1.35996 C 0.04244 1.56459 0.04218 1.70116 0.04192 1.83866 " pathEditMode="relative" rAng="0" ptsTypes="AAAA">
                                      <p:cBhvr>
                                        <p:cTn id="284" dur="3500" fill="hold"/>
                                        <p:tgtEl>
                                          <p:spTgt spid="118"/>
                                        </p:tgtEl>
                                        <p:attrNameLst>
                                          <p:attrName>ppt_x</p:attrName>
                                          <p:attrName>ppt_y</p:attrName>
                                        </p:attrNameLst>
                                      </p:cBhvr>
                                      <p:rCtr x="2096" y="91921"/>
                                    </p:animMotion>
                                  </p:childTnLst>
                                </p:cTn>
                              </p:par>
                              <p:par>
                                <p:cTn id="285" presetID="6" presetClass="emph" presetSubtype="0" repeatCount="indefinite" autoRev="1" fill="hold" grpId="0" nodeType="withEffect">
                                  <p:stCondLst>
                                    <p:cond delay="500"/>
                                  </p:stCondLst>
                                  <p:childTnLst>
                                    <p:animScale>
                                      <p:cBhvr>
                                        <p:cTn id="286" dur="790" fill="hold"/>
                                        <p:tgtEl>
                                          <p:spTgt spid="119"/>
                                        </p:tgtEl>
                                      </p:cBhvr>
                                      <p:by x="0" y="100000"/>
                                    </p:animScale>
                                  </p:childTnLst>
                                </p:cTn>
                              </p:par>
                              <p:par>
                                <p:cTn id="287" presetID="8" presetClass="emph" presetSubtype="0" repeatCount="indefinite" fill="hold" grpId="1" nodeType="withEffect">
                                  <p:stCondLst>
                                    <p:cond delay="500"/>
                                  </p:stCondLst>
                                  <p:childTnLst>
                                    <p:animRot by="21600000">
                                      <p:cBhvr>
                                        <p:cTn id="288" dur="2100" fill="hold"/>
                                        <p:tgtEl>
                                          <p:spTgt spid="119"/>
                                        </p:tgtEl>
                                        <p:attrNameLst>
                                          <p:attrName>r</p:attrName>
                                        </p:attrNameLst>
                                      </p:cBhvr>
                                    </p:animRot>
                                  </p:childTnLst>
                                </p:cTn>
                              </p:par>
                              <p:par>
                                <p:cTn id="289" presetID="0" presetClass="path" presetSubtype="0" repeatCount="indefinite" fill="hold" grpId="2" nodeType="withEffect">
                                  <p:stCondLst>
                                    <p:cond delay="500"/>
                                  </p:stCondLst>
                                  <p:childTnLst>
                                    <p:animMotion origin="layout" path="M -0.00013 -2.22222E-6 C 0.00833 0.19213 0.02461 0.37894 0.03164 0.62199 C 0.03867 0.86389 0.02044 1.24815 0.04206 1.4544 C 0.06406 1.66158 -0.03425 1.73449 -0.0349 1.87454 " pathEditMode="relative" rAng="0" ptsTypes="AAAA">
                                      <p:cBhvr>
                                        <p:cTn id="290" dur="3250" fill="hold"/>
                                        <p:tgtEl>
                                          <p:spTgt spid="119"/>
                                        </p:tgtEl>
                                        <p:attrNameLst>
                                          <p:attrName>ppt_x</p:attrName>
                                          <p:attrName>ppt_y</p:attrName>
                                        </p:attrNameLst>
                                      </p:cBhvr>
                                      <p:rCtr x="521" y="93727"/>
                                    </p:animMotion>
                                  </p:childTnLst>
                                </p:cTn>
                              </p:par>
                              <p:par>
                                <p:cTn id="291" presetID="6" presetClass="emph" presetSubtype="0" repeatCount="indefinite" autoRev="1" fill="hold" grpId="0" nodeType="withEffect">
                                  <p:stCondLst>
                                    <p:cond delay="500"/>
                                  </p:stCondLst>
                                  <p:childTnLst>
                                    <p:animScale>
                                      <p:cBhvr>
                                        <p:cTn id="292" dur="490" fill="hold"/>
                                        <p:tgtEl>
                                          <p:spTgt spid="120"/>
                                        </p:tgtEl>
                                      </p:cBhvr>
                                      <p:by x="0" y="100000"/>
                                    </p:animScale>
                                  </p:childTnLst>
                                </p:cTn>
                              </p:par>
                              <p:par>
                                <p:cTn id="293" presetID="8" presetClass="emph" presetSubtype="0" repeatCount="indefinite" fill="hold" grpId="1" nodeType="withEffect">
                                  <p:stCondLst>
                                    <p:cond delay="500"/>
                                  </p:stCondLst>
                                  <p:childTnLst>
                                    <p:animRot by="21600000">
                                      <p:cBhvr>
                                        <p:cTn id="294" dur="2130" fill="hold"/>
                                        <p:tgtEl>
                                          <p:spTgt spid="120"/>
                                        </p:tgtEl>
                                        <p:attrNameLst>
                                          <p:attrName>r</p:attrName>
                                        </p:attrNameLst>
                                      </p:cBhvr>
                                    </p:animRot>
                                  </p:childTnLst>
                                </p:cTn>
                              </p:par>
                              <p:par>
                                <p:cTn id="295" presetID="0" presetClass="path" presetSubtype="0" repeatCount="indefinite" fill="hold" grpId="2" nodeType="withEffect">
                                  <p:stCondLst>
                                    <p:cond delay="500"/>
                                  </p:stCondLst>
                                  <p:childTnLst>
                                    <p:animMotion origin="layout" path="M 1.66667E-6 2.96296E-6 C 0.0082 0.20092 0.0319 0.175 0.05 0.4287 C 0.06823 0.68287 0.05052 1.20694 0.07226 1.42361 C 0.09414 1.64051 0.01146 1.83912 0.01107 1.98611 " pathEditMode="relative" rAng="0" ptsTypes="AAAA">
                                      <p:cBhvr>
                                        <p:cTn id="296" dur="4000" fill="hold"/>
                                        <p:tgtEl>
                                          <p:spTgt spid="120"/>
                                        </p:tgtEl>
                                        <p:attrNameLst>
                                          <p:attrName>ppt_x</p:attrName>
                                          <p:attrName>ppt_y</p:attrName>
                                        </p:attrNameLst>
                                      </p:cBhvr>
                                      <p:rCtr x="3789" y="99306"/>
                                    </p:animMotion>
                                  </p:childTnLst>
                                </p:cTn>
                              </p:par>
                              <p:par>
                                <p:cTn id="297" presetID="6" presetClass="emph" presetSubtype="0" repeatCount="indefinite" autoRev="1" fill="hold" grpId="0" nodeType="withEffect">
                                  <p:stCondLst>
                                    <p:cond delay="500"/>
                                  </p:stCondLst>
                                  <p:childTnLst>
                                    <p:animScale>
                                      <p:cBhvr>
                                        <p:cTn id="298" dur="940" fill="hold"/>
                                        <p:tgtEl>
                                          <p:spTgt spid="121"/>
                                        </p:tgtEl>
                                      </p:cBhvr>
                                      <p:by x="0" y="100000"/>
                                    </p:animScale>
                                  </p:childTnLst>
                                </p:cTn>
                              </p:par>
                              <p:par>
                                <p:cTn id="299" presetID="8" presetClass="emph" presetSubtype="0" repeatCount="indefinite" fill="hold" grpId="1" nodeType="withEffect">
                                  <p:stCondLst>
                                    <p:cond delay="500"/>
                                  </p:stCondLst>
                                  <p:childTnLst>
                                    <p:animRot by="21600000">
                                      <p:cBhvr>
                                        <p:cTn id="300" dur="1870" fill="hold"/>
                                        <p:tgtEl>
                                          <p:spTgt spid="121"/>
                                        </p:tgtEl>
                                        <p:attrNameLst>
                                          <p:attrName>r</p:attrName>
                                        </p:attrNameLst>
                                      </p:cBhvr>
                                    </p:animRot>
                                  </p:childTnLst>
                                </p:cTn>
                              </p:par>
                              <p:par>
                                <p:cTn id="301" presetID="0" presetClass="path" presetSubtype="0" repeatCount="indefinite" fill="hold" grpId="2" nodeType="withEffect">
                                  <p:stCondLst>
                                    <p:cond delay="500"/>
                                  </p:stCondLst>
                                  <p:childTnLst>
                                    <p:animMotion origin="layout" path="M -0.00013 -3.7037E-7 C 0.00833 0.19583 0.02461 0.38588 0.03164 0.63357 C 0.03867 0.88032 0.02044 1.27176 0.04205 1.48264 C 0.06406 1.69352 -0.03425 1.76806 -0.0349 1.91019 " pathEditMode="relative" rAng="0" ptsTypes="AAAA">
                                      <p:cBhvr>
                                        <p:cTn id="302" dur="3750" fill="hold"/>
                                        <p:tgtEl>
                                          <p:spTgt spid="121"/>
                                        </p:tgtEl>
                                        <p:attrNameLst>
                                          <p:attrName>ppt_x</p:attrName>
                                          <p:attrName>ppt_y</p:attrName>
                                        </p:attrNameLst>
                                      </p:cBhvr>
                                      <p:rCtr x="521" y="95509"/>
                                    </p:animMotion>
                                  </p:childTnLst>
                                </p:cTn>
                              </p:par>
                              <p:par>
                                <p:cTn id="303" presetID="6" presetClass="emph" presetSubtype="0" repeatCount="indefinite" autoRev="1" fill="hold" grpId="0" nodeType="withEffect">
                                  <p:stCondLst>
                                    <p:cond delay="500"/>
                                  </p:stCondLst>
                                  <p:childTnLst>
                                    <p:animScale>
                                      <p:cBhvr>
                                        <p:cTn id="304" dur="780" fill="hold"/>
                                        <p:tgtEl>
                                          <p:spTgt spid="122"/>
                                        </p:tgtEl>
                                      </p:cBhvr>
                                      <p:by x="0" y="100000"/>
                                    </p:animScale>
                                  </p:childTnLst>
                                </p:cTn>
                              </p:par>
                              <p:par>
                                <p:cTn id="305" presetID="8" presetClass="emph" presetSubtype="0" repeatCount="indefinite" fill="hold" grpId="1" nodeType="withEffect">
                                  <p:stCondLst>
                                    <p:cond delay="500"/>
                                  </p:stCondLst>
                                  <p:childTnLst>
                                    <p:animRot by="21600000">
                                      <p:cBhvr>
                                        <p:cTn id="306" dur="3200" fill="hold"/>
                                        <p:tgtEl>
                                          <p:spTgt spid="122"/>
                                        </p:tgtEl>
                                        <p:attrNameLst>
                                          <p:attrName>r</p:attrName>
                                        </p:attrNameLst>
                                      </p:cBhvr>
                                    </p:animRot>
                                  </p:childTnLst>
                                </p:cTn>
                              </p:par>
                              <p:par>
                                <p:cTn id="307" presetID="0" presetClass="path" presetSubtype="0" repeatCount="indefinite" fill="hold" grpId="2" nodeType="withEffect">
                                  <p:stCondLst>
                                    <p:cond delay="500"/>
                                  </p:stCondLst>
                                  <p:childTnLst>
                                    <p:animMotion origin="layout" path="M 1.45833E-6 3.33333E-6 C 0.00404 0.2118 0.00794 0.42106 0.01979 0.67014 C 0.03164 0.91944 0.06107 1.26967 0.07122 1.49537 C 0.08164 1.7206 0.08138 1.87129 0.08086 2.02199 " pathEditMode="relative" rAng="0" ptsTypes="AAAA">
                                      <p:cBhvr>
                                        <p:cTn id="308" dur="5350" fill="hold"/>
                                        <p:tgtEl>
                                          <p:spTgt spid="122"/>
                                        </p:tgtEl>
                                        <p:attrNameLst>
                                          <p:attrName>ppt_x</p:attrName>
                                          <p:attrName>ppt_y</p:attrName>
                                        </p:attrNameLst>
                                      </p:cBhvr>
                                      <p:rCtr x="4049" y="101088"/>
                                    </p:animMotion>
                                  </p:childTnLst>
                                </p:cTn>
                              </p:par>
                              <p:par>
                                <p:cTn id="309" presetID="6" presetClass="emph" presetSubtype="0" repeatCount="indefinite" autoRev="1" fill="hold" grpId="0" nodeType="withEffect">
                                  <p:stCondLst>
                                    <p:cond delay="500"/>
                                  </p:stCondLst>
                                  <p:childTnLst>
                                    <p:animScale>
                                      <p:cBhvr>
                                        <p:cTn id="310" dur="580" fill="hold"/>
                                        <p:tgtEl>
                                          <p:spTgt spid="123"/>
                                        </p:tgtEl>
                                      </p:cBhvr>
                                      <p:by x="0" y="100000"/>
                                    </p:animScale>
                                  </p:childTnLst>
                                </p:cTn>
                              </p:par>
                              <p:par>
                                <p:cTn id="311" presetID="8" presetClass="emph" presetSubtype="0" repeatCount="indefinite" fill="hold" grpId="1" nodeType="withEffect">
                                  <p:stCondLst>
                                    <p:cond delay="500"/>
                                  </p:stCondLst>
                                  <p:childTnLst>
                                    <p:animRot by="21600000">
                                      <p:cBhvr>
                                        <p:cTn id="312" dur="2300" fill="hold"/>
                                        <p:tgtEl>
                                          <p:spTgt spid="123"/>
                                        </p:tgtEl>
                                        <p:attrNameLst>
                                          <p:attrName>r</p:attrName>
                                        </p:attrNameLst>
                                      </p:cBhvr>
                                    </p:animRot>
                                  </p:childTnLst>
                                </p:cTn>
                              </p:par>
                              <p:par>
                                <p:cTn id="313" presetID="0" presetClass="path" presetSubtype="0" repeatCount="indefinite" fill="hold" grpId="2" nodeType="withEffect">
                                  <p:stCondLst>
                                    <p:cond delay="500"/>
                                  </p:stCondLst>
                                  <p:childTnLst>
                                    <p:animMotion origin="layout" path="M -0.06145 -1.48148E-6 C -0.06184 0.2044 -0.06263 0.40301 -0.06289 0.66088 C -0.06328 0.91783 -0.0625 1.32639 -0.06341 1.54583 C -0.06445 1.76597 -0.05989 1.84352 -0.05976 1.99236 " pathEditMode="relative" rAng="0" ptsTypes="AAAA">
                                      <p:cBhvr>
                                        <p:cTn id="314" dur="4890" fill="hold"/>
                                        <p:tgtEl>
                                          <p:spTgt spid="123"/>
                                        </p:tgtEl>
                                        <p:attrNameLst>
                                          <p:attrName>ppt_x</p:attrName>
                                          <p:attrName>ppt_y</p:attrName>
                                        </p:attrNameLst>
                                      </p:cBhvr>
                                      <p:rCtr x="-26" y="99606"/>
                                    </p:animMotion>
                                  </p:childTnLst>
                                </p:cTn>
                              </p:par>
                              <p:par>
                                <p:cTn id="315" presetID="6" presetClass="emph" presetSubtype="0" repeatCount="indefinite" autoRev="1" fill="hold" grpId="0" nodeType="withEffect">
                                  <p:stCondLst>
                                    <p:cond delay="500"/>
                                  </p:stCondLst>
                                  <p:childTnLst>
                                    <p:animScale>
                                      <p:cBhvr>
                                        <p:cTn id="316" dur="900" fill="hold"/>
                                        <p:tgtEl>
                                          <p:spTgt spid="124"/>
                                        </p:tgtEl>
                                      </p:cBhvr>
                                      <p:by x="0" y="100000"/>
                                    </p:animScale>
                                  </p:childTnLst>
                                </p:cTn>
                              </p:par>
                              <p:par>
                                <p:cTn id="317" presetID="8" presetClass="emph" presetSubtype="0" repeatCount="indefinite" fill="hold" grpId="1" nodeType="withEffect">
                                  <p:stCondLst>
                                    <p:cond delay="500"/>
                                  </p:stCondLst>
                                  <p:childTnLst>
                                    <p:animRot by="21600000">
                                      <p:cBhvr>
                                        <p:cTn id="318" dur="1500" fill="hold"/>
                                        <p:tgtEl>
                                          <p:spTgt spid="124"/>
                                        </p:tgtEl>
                                        <p:attrNameLst>
                                          <p:attrName>r</p:attrName>
                                        </p:attrNameLst>
                                      </p:cBhvr>
                                    </p:animRot>
                                  </p:childTnLst>
                                </p:cTn>
                              </p:par>
                              <p:par>
                                <p:cTn id="319" presetID="0" presetClass="path" presetSubtype="0" repeatCount="indefinite" fill="hold" grpId="2" nodeType="withEffect">
                                  <p:stCondLst>
                                    <p:cond delay="500"/>
                                  </p:stCondLst>
                                  <p:childTnLst>
                                    <p:animMotion origin="layout" path="M -0.07618 2.59259E-6 C -0.07071 0.20231 -0.05339 0.17662 -0.03998 0.43078 C -0.02683 0.68565 -0.03959 1.21227 -0.0237 1.42986 C -0.00808 1.64745 -0.06823 1.84676 -0.06862 1.9949 " pathEditMode="relative" rAng="0" ptsTypes="AAAA">
                                      <p:cBhvr>
                                        <p:cTn id="320" dur="5200" fill="hold"/>
                                        <p:tgtEl>
                                          <p:spTgt spid="124"/>
                                        </p:tgtEl>
                                        <p:attrNameLst>
                                          <p:attrName>ppt_x</p:attrName>
                                          <p:attrName>ppt_y</p:attrName>
                                        </p:attrNameLst>
                                      </p:cBhvr>
                                      <p:rCtr x="2760" y="99745"/>
                                    </p:animMotion>
                                  </p:childTnLst>
                                </p:cTn>
                              </p:par>
                              <p:par>
                                <p:cTn id="321" presetID="6" presetClass="emph" presetSubtype="0" repeatCount="indefinite" autoRev="1" fill="hold" grpId="0" nodeType="withEffect">
                                  <p:stCondLst>
                                    <p:cond delay="500"/>
                                  </p:stCondLst>
                                  <p:childTnLst>
                                    <p:animScale>
                                      <p:cBhvr>
                                        <p:cTn id="322" dur="870" fill="hold"/>
                                        <p:tgtEl>
                                          <p:spTgt spid="125"/>
                                        </p:tgtEl>
                                      </p:cBhvr>
                                      <p:by x="0" y="100000"/>
                                    </p:animScale>
                                  </p:childTnLst>
                                </p:cTn>
                              </p:par>
                              <p:par>
                                <p:cTn id="323" presetID="8" presetClass="emph" presetSubtype="0" repeatCount="indefinite" fill="hold" grpId="1" nodeType="withEffect">
                                  <p:stCondLst>
                                    <p:cond delay="500"/>
                                  </p:stCondLst>
                                  <p:childTnLst>
                                    <p:animRot by="21600000">
                                      <p:cBhvr>
                                        <p:cTn id="324" dur="1800" fill="hold"/>
                                        <p:tgtEl>
                                          <p:spTgt spid="125"/>
                                        </p:tgtEl>
                                        <p:attrNameLst>
                                          <p:attrName>r</p:attrName>
                                        </p:attrNameLst>
                                      </p:cBhvr>
                                    </p:animRot>
                                  </p:childTnLst>
                                </p:cTn>
                              </p:par>
                              <p:par>
                                <p:cTn id="325" presetID="0" presetClass="path" presetSubtype="0" repeatCount="indefinite" fill="hold" grpId="2" nodeType="withEffect">
                                  <p:stCondLst>
                                    <p:cond delay="500"/>
                                  </p:stCondLst>
                                  <p:childTnLst>
                                    <p:animMotion origin="layout" path="M -0.0543 0.03218 C -0.05807 0.24005 -0.06536 0.44167 -0.06849 0.70417 C -0.07161 0.96505 -0.06341 1.3801 -0.07318 1.60394 C -0.08281 1.82732 -0.03906 1.90648 -0.03867 2.05718 " pathEditMode="relative" rAng="0" ptsTypes="AAAA">
                                      <p:cBhvr>
                                        <p:cTn id="326" dur="5000" fill="hold"/>
                                        <p:tgtEl>
                                          <p:spTgt spid="125"/>
                                        </p:tgtEl>
                                        <p:attrNameLst>
                                          <p:attrName>ppt_x</p:attrName>
                                          <p:attrName>ppt_y</p:attrName>
                                        </p:attrNameLst>
                                      </p:cBhvr>
                                      <p:rCtr x="-234" y="101250"/>
                                    </p:animMotion>
                                  </p:childTnLst>
                                </p:cTn>
                              </p:par>
                              <p:par>
                                <p:cTn id="327" presetID="6" presetClass="emph" presetSubtype="0" repeatCount="indefinite" autoRev="1" fill="hold" grpId="0" nodeType="withEffect">
                                  <p:stCondLst>
                                    <p:cond delay="500"/>
                                  </p:stCondLst>
                                  <p:childTnLst>
                                    <p:animScale>
                                      <p:cBhvr>
                                        <p:cTn id="328" dur="670" fill="hold"/>
                                        <p:tgtEl>
                                          <p:spTgt spid="126"/>
                                        </p:tgtEl>
                                      </p:cBhvr>
                                      <p:by x="0" y="100000"/>
                                    </p:animScale>
                                  </p:childTnLst>
                                </p:cTn>
                              </p:par>
                              <p:par>
                                <p:cTn id="329" presetID="8" presetClass="emph" presetSubtype="0" repeatCount="indefinite" fill="hold" grpId="1" nodeType="withEffect">
                                  <p:stCondLst>
                                    <p:cond delay="500"/>
                                  </p:stCondLst>
                                  <p:childTnLst>
                                    <p:animRot by="21600000">
                                      <p:cBhvr>
                                        <p:cTn id="330" dur="1500" fill="hold"/>
                                        <p:tgtEl>
                                          <p:spTgt spid="126"/>
                                        </p:tgtEl>
                                        <p:attrNameLst>
                                          <p:attrName>r</p:attrName>
                                        </p:attrNameLst>
                                      </p:cBhvr>
                                    </p:animRot>
                                  </p:childTnLst>
                                </p:cTn>
                              </p:par>
                              <p:par>
                                <p:cTn id="331" presetID="0" presetClass="path" presetSubtype="0" repeatCount="indefinite" fill="hold" grpId="2" nodeType="withEffect">
                                  <p:stCondLst>
                                    <p:cond delay="500"/>
                                  </p:stCondLst>
                                  <p:childTnLst>
                                    <p:animMotion origin="layout" path="M -1.04167E-6 -2.22045E-16 C 0.00195 0.18542 0.00404 0.37083 0.01016 0.59097 C 0.01641 0.80926 0.03164 1.11782 0.03685 1.3162 C 0.04232 1.51412 0.04219 1.64653 0.04193 1.7794 " pathEditMode="relative" rAng="0" ptsTypes="AAAA">
                                      <p:cBhvr>
                                        <p:cTn id="332" dur="3500" fill="hold"/>
                                        <p:tgtEl>
                                          <p:spTgt spid="126"/>
                                        </p:tgtEl>
                                        <p:attrNameLst>
                                          <p:attrName>ppt_x</p:attrName>
                                          <p:attrName>ppt_y</p:attrName>
                                        </p:attrNameLst>
                                      </p:cBhvr>
                                      <p:rCtr x="2096" y="88958"/>
                                    </p:animMotion>
                                  </p:childTnLst>
                                </p:cTn>
                              </p:par>
                              <p:par>
                                <p:cTn id="333" presetID="6" presetClass="emph" presetSubtype="0" repeatCount="indefinite" autoRev="1" fill="hold" grpId="0" nodeType="withEffect">
                                  <p:stCondLst>
                                    <p:cond delay="500"/>
                                  </p:stCondLst>
                                  <p:childTnLst>
                                    <p:animScale>
                                      <p:cBhvr>
                                        <p:cTn id="334" dur="790" fill="hold"/>
                                        <p:tgtEl>
                                          <p:spTgt spid="127"/>
                                        </p:tgtEl>
                                      </p:cBhvr>
                                      <p:by x="0" y="100000"/>
                                    </p:animScale>
                                  </p:childTnLst>
                                </p:cTn>
                              </p:par>
                              <p:par>
                                <p:cTn id="335" presetID="8" presetClass="emph" presetSubtype="0" repeatCount="indefinite" fill="hold" grpId="1" nodeType="withEffect">
                                  <p:stCondLst>
                                    <p:cond delay="500"/>
                                  </p:stCondLst>
                                  <p:childTnLst>
                                    <p:animRot by="21600000">
                                      <p:cBhvr>
                                        <p:cTn id="336" dur="2100" fill="hold"/>
                                        <p:tgtEl>
                                          <p:spTgt spid="127"/>
                                        </p:tgtEl>
                                        <p:attrNameLst>
                                          <p:attrName>r</p:attrName>
                                        </p:attrNameLst>
                                      </p:cBhvr>
                                    </p:animRot>
                                  </p:childTnLst>
                                </p:cTn>
                              </p:par>
                              <p:par>
                                <p:cTn id="337" presetID="0" presetClass="path" presetSubtype="0" repeatCount="indefinite" fill="hold" grpId="2" nodeType="withEffect">
                                  <p:stCondLst>
                                    <p:cond delay="500"/>
                                  </p:stCondLst>
                                  <p:childTnLst>
                                    <p:animMotion origin="layout" path="M 0.05599 -4.44444E-6 C 0.0539 0.18311 0.05 0.36112 0.04817 0.59213 C 0.04648 0.82246 0.05091 1.18866 0.0457 1.38542 C 0.04036 1.58241 0.06432 1.65186 0.06458 1.78519 " pathEditMode="relative" rAng="0" ptsTypes="AAAA">
                                      <p:cBhvr>
                                        <p:cTn id="338" dur="3250" fill="hold"/>
                                        <p:tgtEl>
                                          <p:spTgt spid="127"/>
                                        </p:tgtEl>
                                        <p:attrNameLst>
                                          <p:attrName>ppt_x</p:attrName>
                                          <p:attrName>ppt_y</p:attrName>
                                        </p:attrNameLst>
                                      </p:cBhvr>
                                      <p:rCtr x="-130" y="89259"/>
                                    </p:animMotion>
                                  </p:childTnLst>
                                </p:cTn>
                              </p:par>
                              <p:par>
                                <p:cTn id="339" presetID="6" presetClass="emph" presetSubtype="0" repeatCount="indefinite" autoRev="1" fill="hold" grpId="0" nodeType="withEffect">
                                  <p:stCondLst>
                                    <p:cond delay="500"/>
                                  </p:stCondLst>
                                  <p:childTnLst>
                                    <p:animScale>
                                      <p:cBhvr>
                                        <p:cTn id="340" dur="490" fill="hold"/>
                                        <p:tgtEl>
                                          <p:spTgt spid="128"/>
                                        </p:tgtEl>
                                      </p:cBhvr>
                                      <p:by x="0" y="100000"/>
                                    </p:animScale>
                                  </p:childTnLst>
                                </p:cTn>
                              </p:par>
                              <p:par>
                                <p:cTn id="341" presetID="8" presetClass="emph" presetSubtype="0" repeatCount="indefinite" fill="hold" grpId="1" nodeType="withEffect">
                                  <p:stCondLst>
                                    <p:cond delay="500"/>
                                  </p:stCondLst>
                                  <p:childTnLst>
                                    <p:animRot by="21600000">
                                      <p:cBhvr>
                                        <p:cTn id="342" dur="2130" fill="hold"/>
                                        <p:tgtEl>
                                          <p:spTgt spid="128"/>
                                        </p:tgtEl>
                                        <p:attrNameLst>
                                          <p:attrName>r</p:attrName>
                                        </p:attrNameLst>
                                      </p:cBhvr>
                                    </p:animRot>
                                  </p:childTnLst>
                                </p:cTn>
                              </p:par>
                              <p:par>
                                <p:cTn id="343" presetID="0" presetClass="path" presetSubtype="0" repeatCount="indefinite" fill="hold" grpId="2" nodeType="withEffect">
                                  <p:stCondLst>
                                    <p:cond delay="500"/>
                                  </p:stCondLst>
                                  <p:childTnLst>
                                    <p:animMotion origin="layout" path="M 1.25E-6 -2.96296E-6 C -0.00534 0.19167 -0.02123 0.16667 -0.03346 0.40834 C -0.0457 0.6507 -0.03373 1.14977 -0.04831 1.35625 C -0.06289 1.5625 -0.00755 1.75162 -0.00729 1.8919 " pathEditMode="relative" rAng="0" ptsTypes="AAAA">
                                      <p:cBhvr>
                                        <p:cTn id="344" dur="4000" fill="hold"/>
                                        <p:tgtEl>
                                          <p:spTgt spid="128"/>
                                        </p:tgtEl>
                                        <p:attrNameLst>
                                          <p:attrName>ppt_x</p:attrName>
                                          <p:attrName>ppt_y</p:attrName>
                                        </p:attrNameLst>
                                      </p:cBhvr>
                                      <p:rCtr x="-2539" y="94583"/>
                                    </p:animMotion>
                                  </p:childTnLst>
                                </p:cTn>
                              </p:par>
                              <p:par>
                                <p:cTn id="345" presetID="6" presetClass="emph" presetSubtype="0" repeatCount="indefinite" autoRev="1" fill="hold" grpId="0" nodeType="withEffect">
                                  <p:stCondLst>
                                    <p:cond delay="500"/>
                                  </p:stCondLst>
                                  <p:childTnLst>
                                    <p:animScale>
                                      <p:cBhvr>
                                        <p:cTn id="346" dur="940" fill="hold"/>
                                        <p:tgtEl>
                                          <p:spTgt spid="129"/>
                                        </p:tgtEl>
                                      </p:cBhvr>
                                      <p:by x="0" y="100000"/>
                                    </p:animScale>
                                  </p:childTnLst>
                                </p:cTn>
                              </p:par>
                              <p:par>
                                <p:cTn id="347" presetID="8" presetClass="emph" presetSubtype="0" repeatCount="indefinite" fill="hold" grpId="1" nodeType="withEffect">
                                  <p:stCondLst>
                                    <p:cond delay="500"/>
                                  </p:stCondLst>
                                  <p:childTnLst>
                                    <p:animRot by="21600000">
                                      <p:cBhvr>
                                        <p:cTn id="348" dur="1870" fill="hold"/>
                                        <p:tgtEl>
                                          <p:spTgt spid="129"/>
                                        </p:tgtEl>
                                        <p:attrNameLst>
                                          <p:attrName>r</p:attrName>
                                        </p:attrNameLst>
                                      </p:cBhvr>
                                    </p:animRot>
                                  </p:childTnLst>
                                </p:cTn>
                              </p:par>
                              <p:par>
                                <p:cTn id="349" presetID="0" presetClass="path" presetSubtype="0" repeatCount="indefinite" fill="hold" grpId="2" nodeType="withEffect">
                                  <p:stCondLst>
                                    <p:cond delay="500"/>
                                  </p:stCondLst>
                                  <p:childTnLst>
                                    <p:animMotion origin="layout" path="M -0.03971 -2.22045E-16 C -0.04297 0.19282 -0.04922 0.38009 -0.05195 0.62361 C -0.05468 0.86667 -0.04765 1.25231 -0.05612 1.45972 C -0.06458 1.66759 -0.02669 1.74074 -0.02643 1.88102 " pathEditMode="relative" rAng="0" ptsTypes="AAAA">
                                      <p:cBhvr>
                                        <p:cTn id="350" dur="3750" fill="hold"/>
                                        <p:tgtEl>
                                          <p:spTgt spid="129"/>
                                        </p:tgtEl>
                                        <p:attrNameLst>
                                          <p:attrName>ppt_x</p:attrName>
                                          <p:attrName>ppt_y</p:attrName>
                                        </p:attrNameLst>
                                      </p:cBhvr>
                                      <p:rCtr x="-221" y="94051"/>
                                    </p:animMotion>
                                  </p:childTnLst>
                                </p:cTn>
                              </p:par>
                              <p:par>
                                <p:cTn id="351" presetID="6" presetClass="emph" presetSubtype="0" repeatCount="indefinite" autoRev="1" fill="hold" grpId="0" nodeType="withEffect">
                                  <p:stCondLst>
                                    <p:cond delay="500"/>
                                  </p:stCondLst>
                                  <p:childTnLst>
                                    <p:animScale>
                                      <p:cBhvr>
                                        <p:cTn id="352" dur="960" fill="hold"/>
                                        <p:tgtEl>
                                          <p:spTgt spid="130"/>
                                        </p:tgtEl>
                                      </p:cBhvr>
                                      <p:by x="0" y="100000"/>
                                    </p:animScale>
                                  </p:childTnLst>
                                </p:cTn>
                              </p:par>
                              <p:par>
                                <p:cTn id="353" presetID="8" presetClass="emph" presetSubtype="0" repeatCount="indefinite" fill="hold" grpId="1" nodeType="withEffect">
                                  <p:stCondLst>
                                    <p:cond delay="500"/>
                                  </p:stCondLst>
                                  <p:childTnLst>
                                    <p:animRot by="21600000">
                                      <p:cBhvr>
                                        <p:cTn id="354" dur="2300" fill="hold"/>
                                        <p:tgtEl>
                                          <p:spTgt spid="130"/>
                                        </p:tgtEl>
                                        <p:attrNameLst>
                                          <p:attrName>r</p:attrName>
                                        </p:attrNameLst>
                                      </p:cBhvr>
                                    </p:animRot>
                                  </p:childTnLst>
                                </p:cTn>
                              </p:par>
                              <p:par>
                                <p:cTn id="355" presetID="0" presetClass="path" presetSubtype="0" repeatCount="indefinite" fill="hold" grpId="2" nodeType="withEffect">
                                  <p:stCondLst>
                                    <p:cond delay="500"/>
                                  </p:stCondLst>
                                  <p:childTnLst>
                                    <p:animMotion origin="layout" path="M -0.02096 1.11111E-6 C -0.02161 0.2044 -0.02305 0.40301 -0.02357 0.65995 C -0.02409 0.91736 -0.02266 1.32523 -0.02435 1.54467 C -0.02617 1.76458 -0.01823 1.84167 -0.0181 1.99097 " pathEditMode="relative" rAng="0" ptsTypes="AAAA">
                                      <p:cBhvr>
                                        <p:cTn id="356" dur="4890" fill="hold"/>
                                        <p:tgtEl>
                                          <p:spTgt spid="130"/>
                                        </p:tgtEl>
                                        <p:attrNameLst>
                                          <p:attrName>ppt_x</p:attrName>
                                          <p:attrName>ppt_y</p:attrName>
                                        </p:attrNameLst>
                                      </p:cBhvr>
                                      <p:rCtr x="-39" y="99537"/>
                                    </p:animMotion>
                                  </p:childTnLst>
                                </p:cTn>
                              </p:par>
                              <p:par>
                                <p:cTn id="357" presetID="6" presetClass="emph" presetSubtype="0" repeatCount="indefinite" autoRev="1" fill="hold" grpId="0" nodeType="withEffect">
                                  <p:stCondLst>
                                    <p:cond delay="500"/>
                                  </p:stCondLst>
                                  <p:childTnLst>
                                    <p:animScale>
                                      <p:cBhvr>
                                        <p:cTn id="358" dur="870" fill="hold"/>
                                        <p:tgtEl>
                                          <p:spTgt spid="131"/>
                                        </p:tgtEl>
                                      </p:cBhvr>
                                      <p:by x="0" y="100000"/>
                                    </p:animScale>
                                  </p:childTnLst>
                                </p:cTn>
                              </p:par>
                              <p:par>
                                <p:cTn id="359" presetID="8" presetClass="emph" presetSubtype="0" repeatCount="indefinite" fill="hold" grpId="1" nodeType="withEffect">
                                  <p:stCondLst>
                                    <p:cond delay="500"/>
                                  </p:stCondLst>
                                  <p:childTnLst>
                                    <p:animRot by="21600000">
                                      <p:cBhvr>
                                        <p:cTn id="360" dur="2330" fill="hold"/>
                                        <p:tgtEl>
                                          <p:spTgt spid="131"/>
                                        </p:tgtEl>
                                        <p:attrNameLst>
                                          <p:attrName>r</p:attrName>
                                        </p:attrNameLst>
                                      </p:cBhvr>
                                    </p:animRot>
                                  </p:childTnLst>
                                </p:cTn>
                              </p:par>
                              <p:par>
                                <p:cTn id="361" presetID="0" presetClass="path" presetSubtype="0" repeatCount="indefinite" fill="hold" grpId="2" nodeType="withEffect">
                                  <p:stCondLst>
                                    <p:cond delay="500"/>
                                  </p:stCondLst>
                                  <p:childTnLst>
                                    <p:animMotion origin="layout" path="M -0.13229 -4.07407E-6 C -0.12891 0.2044 -0.1224 0.40301 -0.11966 0.66042 C -0.1168 0.91713 -0.12409 1.32547 -0.11537 1.54561 C -0.10599 1.76528 -0.14596 1.84283 -0.14675 1.99121 " pathEditMode="relative" rAng="0" ptsTypes="AAAA">
                                      <p:cBhvr>
                                        <p:cTn id="362" dur="5000" fill="hold"/>
                                        <p:tgtEl>
                                          <p:spTgt spid="131"/>
                                        </p:tgtEl>
                                        <p:attrNameLst>
                                          <p:attrName>ppt_x</p:attrName>
                                          <p:attrName>ppt_y</p:attrName>
                                        </p:attrNameLst>
                                      </p:cBhvr>
                                      <p:rCtr x="195" y="99560"/>
                                    </p:animMotion>
                                  </p:childTnLst>
                                </p:cTn>
                              </p:par>
                              <p:par>
                                <p:cTn id="363" presetID="8" presetClass="emph" presetSubtype="0" repeatCount="indefinite" fill="hold" grpId="0" nodeType="withEffect">
                                  <p:stCondLst>
                                    <p:cond delay="0"/>
                                  </p:stCondLst>
                                  <p:childTnLst>
                                    <p:animRot by="21600000">
                                      <p:cBhvr>
                                        <p:cTn id="364" dur="2000" fill="hold"/>
                                        <p:tgtEl>
                                          <p:spTgt spid="132"/>
                                        </p:tgtEl>
                                        <p:attrNameLst>
                                          <p:attrName>r</p:attrName>
                                        </p:attrNameLst>
                                      </p:cBhvr>
                                    </p:animRot>
                                  </p:childTnLst>
                                </p:cTn>
                              </p:par>
                              <p:par>
                                <p:cTn id="365" presetID="6" presetClass="emph" presetSubtype="0" repeatCount="indefinite" autoRev="1" fill="hold" grpId="1" nodeType="withEffect">
                                  <p:stCondLst>
                                    <p:cond delay="0"/>
                                  </p:stCondLst>
                                  <p:childTnLst>
                                    <p:animScale>
                                      <p:cBhvr>
                                        <p:cTn id="366" dur="660" fill="hold"/>
                                        <p:tgtEl>
                                          <p:spTgt spid="132"/>
                                        </p:tgtEl>
                                      </p:cBhvr>
                                      <p:by x="0" y="100000"/>
                                    </p:animScale>
                                  </p:childTnLst>
                                </p:cTn>
                              </p:par>
                              <p:par>
                                <p:cTn id="367" presetID="0" presetClass="path" presetSubtype="0" repeatCount="indefinite" fill="hold" grpId="2" nodeType="withEffect">
                                  <p:stCondLst>
                                    <p:cond delay="0"/>
                                  </p:stCondLst>
                                  <p:childTnLst>
                                    <p:animMotion origin="layout" path="M 2.08333E-7 1.48148E-6 C -0.04232 0.05995 -0.08464 0.1206 -0.08125 0.20023 C -0.07773 0.28055 0.02604 0.38171 0.02083 0.47963 C 0.01562 0.57731 -0.10729 0.69305 -0.11211 0.78588 C -0.11693 0.8794 -0.02617 0.98379 -0.00781 1.03912 C 0.01068 1.09467 0.00456 1.10671 -0.00156 1.11875 " pathEditMode="relative" rAng="0" ptsTypes="AAAAAA">
                                      <p:cBhvr>
                                        <p:cTn id="368" dur="3000" fill="hold"/>
                                        <p:tgtEl>
                                          <p:spTgt spid="132"/>
                                        </p:tgtEl>
                                        <p:attrNameLst>
                                          <p:attrName>ppt_x</p:attrName>
                                          <p:attrName>ppt_y</p:attrName>
                                        </p:attrNameLst>
                                      </p:cBhvr>
                                      <p:rCtr x="-4570" y="55926"/>
                                    </p:animMotion>
                                  </p:childTnLst>
                                </p:cTn>
                              </p:par>
                              <p:par>
                                <p:cTn id="369" presetID="8" presetClass="emph" presetSubtype="0" repeatCount="indefinite" fill="hold" grpId="0" nodeType="withEffect">
                                  <p:stCondLst>
                                    <p:cond delay="0"/>
                                  </p:stCondLst>
                                  <p:childTnLst>
                                    <p:animRot by="21600000">
                                      <p:cBhvr>
                                        <p:cTn id="370" dur="1770" fill="hold"/>
                                        <p:tgtEl>
                                          <p:spTgt spid="133"/>
                                        </p:tgtEl>
                                        <p:attrNameLst>
                                          <p:attrName>r</p:attrName>
                                        </p:attrNameLst>
                                      </p:cBhvr>
                                    </p:animRot>
                                  </p:childTnLst>
                                </p:cTn>
                              </p:par>
                              <p:par>
                                <p:cTn id="371" presetID="6" presetClass="emph" presetSubtype="0" repeatCount="indefinite" autoRev="1" fill="hold" grpId="1" nodeType="withEffect">
                                  <p:stCondLst>
                                    <p:cond delay="0"/>
                                  </p:stCondLst>
                                  <p:childTnLst>
                                    <p:animScale>
                                      <p:cBhvr>
                                        <p:cTn id="372" dur="780" fill="hold"/>
                                        <p:tgtEl>
                                          <p:spTgt spid="133"/>
                                        </p:tgtEl>
                                      </p:cBhvr>
                                      <p:by x="0" y="100000"/>
                                    </p:animScale>
                                  </p:childTnLst>
                                </p:cTn>
                              </p:par>
                              <p:par>
                                <p:cTn id="373" presetID="0" presetClass="path" presetSubtype="0" repeatCount="indefinite" fill="hold" grpId="2" nodeType="withEffect">
                                  <p:stCondLst>
                                    <p:cond delay="0"/>
                                  </p:stCondLst>
                                  <p:childTnLst>
                                    <p:animMotion origin="layout" path="M -0.00065 -4.81481E-6 C -0.04297 0.05996 -0.022 0.14005 -0.01849 0.21968 C -0.00325 0.30232 0.03893 0.38426 0.03373 0.48195 C 0.02852 0.5794 -0.0237 0.70116 -0.02513 0.79375 C -0.02656 0.88612 0.00703 0.98241 0.02539 1.03681 C 0.04401 1.09329 0.00391 1.10533 -0.00221 1.11875 " pathEditMode="relative" rAng="0" ptsTypes="AAAAAA">
                                      <p:cBhvr>
                                        <p:cTn id="374" dur="3840" fill="hold"/>
                                        <p:tgtEl>
                                          <p:spTgt spid="133"/>
                                        </p:tgtEl>
                                        <p:attrNameLst>
                                          <p:attrName>ppt_x</p:attrName>
                                          <p:attrName>ppt_y</p:attrName>
                                        </p:attrNameLst>
                                      </p:cBhvr>
                                      <p:rCtr x="443" y="55926"/>
                                    </p:animMotion>
                                  </p:childTnLst>
                                </p:cTn>
                              </p:par>
                              <p:par>
                                <p:cTn id="375" presetID="8" presetClass="emph" presetSubtype="0" repeatCount="indefinite" fill="hold" grpId="0" nodeType="withEffect">
                                  <p:stCondLst>
                                    <p:cond delay="0"/>
                                  </p:stCondLst>
                                  <p:childTnLst>
                                    <p:animRot by="21600000">
                                      <p:cBhvr>
                                        <p:cTn id="376" dur="2140" fill="hold"/>
                                        <p:tgtEl>
                                          <p:spTgt spid="134"/>
                                        </p:tgtEl>
                                        <p:attrNameLst>
                                          <p:attrName>r</p:attrName>
                                        </p:attrNameLst>
                                      </p:cBhvr>
                                    </p:animRot>
                                  </p:childTnLst>
                                </p:cTn>
                              </p:par>
                              <p:par>
                                <p:cTn id="377" presetID="6" presetClass="emph" presetSubtype="0" repeatCount="indefinite" autoRev="1" fill="hold" grpId="1" nodeType="withEffect">
                                  <p:stCondLst>
                                    <p:cond delay="0"/>
                                  </p:stCondLst>
                                  <p:childTnLst>
                                    <p:animScale>
                                      <p:cBhvr>
                                        <p:cTn id="378" dur="580" fill="hold"/>
                                        <p:tgtEl>
                                          <p:spTgt spid="134"/>
                                        </p:tgtEl>
                                      </p:cBhvr>
                                      <p:by x="0" y="100000"/>
                                    </p:animScale>
                                  </p:childTnLst>
                                </p:cTn>
                              </p:par>
                              <p:par>
                                <p:cTn id="379" presetID="0" presetClass="path" presetSubtype="0" repeatCount="indefinite" fill="hold" grpId="2" nodeType="withEffect">
                                  <p:stCondLst>
                                    <p:cond delay="0"/>
                                  </p:stCondLst>
                                  <p:childTnLst>
                                    <p:animMotion origin="layout" path="M -0.00065 -3.33333E-6 C -0.04336 0.05996 -0.05911 0.14051 -0.0556 0.22037 C -0.04036 0.30348 -0.01562 0.38519 -0.02083 0.48264 C -0.02604 0.5801 -0.07174 0.70023 -0.07317 0.79375 C -0.07461 0.88449 -0.05625 0.94769 -0.03789 1.00278 C -0.01927 1.05834 0.00391 1.10533 -0.00221 1.11875 " pathEditMode="relative" rAng="0" ptsTypes="AAAAAA">
                                      <p:cBhvr>
                                        <p:cTn id="380" dur="4210" fill="hold"/>
                                        <p:tgtEl>
                                          <p:spTgt spid="134"/>
                                        </p:tgtEl>
                                        <p:attrNameLst>
                                          <p:attrName>ppt_x</p:attrName>
                                          <p:attrName>ppt_y</p:attrName>
                                        </p:attrNameLst>
                                      </p:cBhvr>
                                      <p:rCtr x="-3633" y="55926"/>
                                    </p:animMotion>
                                  </p:childTnLst>
                                </p:cTn>
                              </p:par>
                            </p:childTnLst>
                          </p:cTn>
                        </p:par>
                      </p:childTnLst>
                    </p:cTn>
                  </p:par>
                  <p:par>
                    <p:cTn id="381" fill="hold">
                      <p:stCondLst>
                        <p:cond delay="indefinite"/>
                      </p:stCondLst>
                      <p:childTnLst>
                        <p:par>
                          <p:cTn id="382" fill="hold">
                            <p:stCondLst>
                              <p:cond delay="0"/>
                            </p:stCondLst>
                            <p:childTnLst>
                              <p:par>
                                <p:cTn id="383" presetID="1" presetClass="entr" presetSubtype="0" fill="hold" grpId="0" nodeType="clickEffect">
                                  <p:stCondLst>
                                    <p:cond delay="0"/>
                                  </p:stCondLst>
                                  <p:childTnLst>
                                    <p:set>
                                      <p:cBhvr>
                                        <p:cTn id="38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3" grpId="0" animBg="1"/>
      <p:bldP spid="73" grpId="1" animBg="1"/>
      <p:bldP spid="73" grpId="2" animBg="1"/>
      <p:bldP spid="74" grpId="0" animBg="1"/>
      <p:bldP spid="74" grpId="1" animBg="1"/>
      <p:bldP spid="74" grpId="2" animBg="1"/>
      <p:bldP spid="75" grpId="0" animBg="1"/>
      <p:bldP spid="75" grpId="1" animBg="1"/>
      <p:bldP spid="75" grpId="2" animBg="1"/>
      <p:bldP spid="76" grpId="0" animBg="1"/>
      <p:bldP spid="76" grpId="1" animBg="1"/>
      <p:bldP spid="76" grpId="2" animBg="1"/>
      <p:bldP spid="77" grpId="0" animBg="1"/>
      <p:bldP spid="77" grpId="1" animBg="1"/>
      <p:bldP spid="77" grpId="2" animBg="1"/>
      <p:bldP spid="78" grpId="0" animBg="1"/>
      <p:bldP spid="78" grpId="1" animBg="1"/>
      <p:bldP spid="78" grpId="2" animBg="1"/>
      <p:bldP spid="79" grpId="0" animBg="1"/>
      <p:bldP spid="79" grpId="1" animBg="1"/>
      <p:bldP spid="79" grpId="2" animBg="1"/>
      <p:bldP spid="80" grpId="0" animBg="1"/>
      <p:bldP spid="80" grpId="1" animBg="1"/>
      <p:bldP spid="80" grpId="2" animBg="1"/>
      <p:bldP spid="81" grpId="0" animBg="1"/>
      <p:bldP spid="81" grpId="1" animBg="1"/>
      <p:bldP spid="81" grpId="2" animBg="1"/>
      <p:bldP spid="82" grpId="0" animBg="1"/>
      <p:bldP spid="82" grpId="1" animBg="1"/>
      <p:bldP spid="82" grpId="2" animBg="1"/>
      <p:bldP spid="83" grpId="0" animBg="1"/>
      <p:bldP spid="83" grpId="1" animBg="1"/>
      <p:bldP spid="83" grpId="2" animBg="1"/>
      <p:bldP spid="84" grpId="0" animBg="1"/>
      <p:bldP spid="84" grpId="1" animBg="1"/>
      <p:bldP spid="84" grpId="2" animBg="1"/>
      <p:bldP spid="85" grpId="0" animBg="1"/>
      <p:bldP spid="85" grpId="1" animBg="1"/>
      <p:bldP spid="85" grpId="2" animBg="1"/>
      <p:bldP spid="86" grpId="0" animBg="1"/>
      <p:bldP spid="86" grpId="1" animBg="1"/>
      <p:bldP spid="86" grpId="2" animBg="1"/>
      <p:bldP spid="87" grpId="0" animBg="1"/>
      <p:bldP spid="87" grpId="1" animBg="1"/>
      <p:bldP spid="87" grpId="2" animBg="1"/>
      <p:bldP spid="88" grpId="0" animBg="1"/>
      <p:bldP spid="88" grpId="1" animBg="1"/>
      <p:bldP spid="88" grpId="2" animBg="1"/>
      <p:bldP spid="89" grpId="0" animBg="1"/>
      <p:bldP spid="89" grpId="1" animBg="1"/>
      <p:bldP spid="89" grpId="2" animBg="1"/>
      <p:bldP spid="90" grpId="0" animBg="1"/>
      <p:bldP spid="90" grpId="1" animBg="1"/>
      <p:bldP spid="90" grpId="2" animBg="1"/>
      <p:bldP spid="91" grpId="0" animBg="1"/>
      <p:bldP spid="91" grpId="1" animBg="1"/>
      <p:bldP spid="91" grpId="2" animBg="1"/>
      <p:bldP spid="92" grpId="0" animBg="1"/>
      <p:bldP spid="92" grpId="1" animBg="1"/>
      <p:bldP spid="92" grpId="2" animBg="1"/>
      <p:bldP spid="93" grpId="0" animBg="1"/>
      <p:bldP spid="93" grpId="1" animBg="1"/>
      <p:bldP spid="93" grpId="2" animBg="1"/>
      <p:bldP spid="94" grpId="0" animBg="1"/>
      <p:bldP spid="94" grpId="1" animBg="1"/>
      <p:bldP spid="94" grpId="2" animBg="1"/>
      <p:bldP spid="95" grpId="0" animBg="1"/>
      <p:bldP spid="95" grpId="1" animBg="1"/>
      <p:bldP spid="95" grpId="2" animBg="1"/>
      <p:bldP spid="96" grpId="0" animBg="1"/>
      <p:bldP spid="96" grpId="1" animBg="1"/>
      <p:bldP spid="96" grpId="2" animBg="1"/>
      <p:bldP spid="97" grpId="0" animBg="1"/>
      <p:bldP spid="97" grpId="1" animBg="1"/>
      <p:bldP spid="97" grpId="2" animBg="1"/>
      <p:bldP spid="98" grpId="0" animBg="1"/>
      <p:bldP spid="98" grpId="1" animBg="1"/>
      <p:bldP spid="98" grpId="2" animBg="1"/>
      <p:bldP spid="99" grpId="0" animBg="1"/>
      <p:bldP spid="99" grpId="1" animBg="1"/>
      <p:bldP spid="99" grpId="2" animBg="1"/>
      <p:bldP spid="100" grpId="0" animBg="1"/>
      <p:bldP spid="100" grpId="1" animBg="1"/>
      <p:bldP spid="100" grpId="2" animBg="1"/>
      <p:bldP spid="101" grpId="0" animBg="1"/>
      <p:bldP spid="101" grpId="1" animBg="1"/>
      <p:bldP spid="101" grpId="2" animBg="1"/>
      <p:bldP spid="102" grpId="0" animBg="1"/>
      <p:bldP spid="102" grpId="1" animBg="1"/>
      <p:bldP spid="102" grpId="2" animBg="1"/>
      <p:bldP spid="103" grpId="0" animBg="1"/>
      <p:bldP spid="103" grpId="1" animBg="1"/>
      <p:bldP spid="103" grpId="2" animBg="1"/>
      <p:bldP spid="104" grpId="0" animBg="1"/>
      <p:bldP spid="104" grpId="1" animBg="1"/>
      <p:bldP spid="104" grpId="2" animBg="1"/>
      <p:bldP spid="105" grpId="0" animBg="1"/>
      <p:bldP spid="105" grpId="1" animBg="1"/>
      <p:bldP spid="105" grpId="2" animBg="1"/>
      <p:bldP spid="106" grpId="0" animBg="1"/>
      <p:bldP spid="106" grpId="1" animBg="1"/>
      <p:bldP spid="106" grpId="2" animBg="1"/>
      <p:bldP spid="107" grpId="0" animBg="1"/>
      <p:bldP spid="107" grpId="1" animBg="1"/>
      <p:bldP spid="107" grpId="2" animBg="1"/>
      <p:bldP spid="108" grpId="0" animBg="1"/>
      <p:bldP spid="108" grpId="1" animBg="1"/>
      <p:bldP spid="108" grpId="2" animBg="1"/>
      <p:bldP spid="109" grpId="0" animBg="1"/>
      <p:bldP spid="109" grpId="1" animBg="1"/>
      <p:bldP spid="109" grpId="2" animBg="1"/>
      <p:bldP spid="110" grpId="0" animBg="1"/>
      <p:bldP spid="110" grpId="1" animBg="1"/>
      <p:bldP spid="110" grpId="2" animBg="1"/>
      <p:bldP spid="111" grpId="0" animBg="1"/>
      <p:bldP spid="111" grpId="1" animBg="1"/>
      <p:bldP spid="111" grpId="2" animBg="1"/>
      <p:bldP spid="112" grpId="0" animBg="1"/>
      <p:bldP spid="112" grpId="1" animBg="1"/>
      <p:bldP spid="112" grpId="2" animBg="1"/>
      <p:bldP spid="113" grpId="0" animBg="1"/>
      <p:bldP spid="113" grpId="1" animBg="1"/>
      <p:bldP spid="113" grpId="2" animBg="1"/>
      <p:bldP spid="114" grpId="0" animBg="1"/>
      <p:bldP spid="114" grpId="1" animBg="1"/>
      <p:bldP spid="114" grpId="2" animBg="1"/>
      <p:bldP spid="115" grpId="0" animBg="1"/>
      <p:bldP spid="115" grpId="1" animBg="1"/>
      <p:bldP spid="115" grpId="2" animBg="1"/>
      <p:bldP spid="116" grpId="0" animBg="1"/>
      <p:bldP spid="116" grpId="1" animBg="1"/>
      <p:bldP spid="116" grpId="2" animBg="1"/>
      <p:bldP spid="117" grpId="0" animBg="1"/>
      <p:bldP spid="117" grpId="1" animBg="1"/>
      <p:bldP spid="117" grpId="2" animBg="1"/>
      <p:bldP spid="118" grpId="0" animBg="1"/>
      <p:bldP spid="118" grpId="1" animBg="1"/>
      <p:bldP spid="118" grpId="2" animBg="1"/>
      <p:bldP spid="119" grpId="0" animBg="1"/>
      <p:bldP spid="119" grpId="1" animBg="1"/>
      <p:bldP spid="119" grpId="2" animBg="1"/>
      <p:bldP spid="120" grpId="0" animBg="1"/>
      <p:bldP spid="120" grpId="1" animBg="1"/>
      <p:bldP spid="120" grpId="2" animBg="1"/>
      <p:bldP spid="121" grpId="0" animBg="1"/>
      <p:bldP spid="121" grpId="1" animBg="1"/>
      <p:bldP spid="121" grpId="2" animBg="1"/>
      <p:bldP spid="122" grpId="0" animBg="1"/>
      <p:bldP spid="122" grpId="1" animBg="1"/>
      <p:bldP spid="122" grpId="2" animBg="1"/>
      <p:bldP spid="123" grpId="0" animBg="1"/>
      <p:bldP spid="123" grpId="1" animBg="1"/>
      <p:bldP spid="123" grpId="2" animBg="1"/>
      <p:bldP spid="124" grpId="0" animBg="1"/>
      <p:bldP spid="124" grpId="1" animBg="1"/>
      <p:bldP spid="124" grpId="2" animBg="1"/>
      <p:bldP spid="125" grpId="0" animBg="1"/>
      <p:bldP spid="125" grpId="1" animBg="1"/>
      <p:bldP spid="125" grpId="2" animBg="1"/>
      <p:bldP spid="126" grpId="0" animBg="1"/>
      <p:bldP spid="126" grpId="1" animBg="1"/>
      <p:bldP spid="126" grpId="2" animBg="1"/>
      <p:bldP spid="127" grpId="0" animBg="1"/>
      <p:bldP spid="127" grpId="1" animBg="1"/>
      <p:bldP spid="127" grpId="2" animBg="1"/>
      <p:bldP spid="128" grpId="0" animBg="1"/>
      <p:bldP spid="128" grpId="1" animBg="1"/>
      <p:bldP spid="128" grpId="2" animBg="1"/>
      <p:bldP spid="129" grpId="0" animBg="1"/>
      <p:bldP spid="129" grpId="1" animBg="1"/>
      <p:bldP spid="129" grpId="2" animBg="1"/>
      <p:bldP spid="130" grpId="0" animBg="1"/>
      <p:bldP spid="130" grpId="1" animBg="1"/>
      <p:bldP spid="130" grpId="2" animBg="1"/>
      <p:bldP spid="131" grpId="0" animBg="1"/>
      <p:bldP spid="131" grpId="1" animBg="1"/>
      <p:bldP spid="131" grpId="2" animBg="1"/>
      <p:bldP spid="132" grpId="0" animBg="1"/>
      <p:bldP spid="132" grpId="1" animBg="1"/>
      <p:bldP spid="132" grpId="2" animBg="1"/>
      <p:bldP spid="133" grpId="0" animBg="1"/>
      <p:bldP spid="133" grpId="1" animBg="1"/>
      <p:bldP spid="133" grpId="2" animBg="1"/>
      <p:bldP spid="134" grpId="0" animBg="1"/>
      <p:bldP spid="134" grpId="1" animBg="1"/>
      <p:bldP spid="134"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5BB146B1-0B88-5443-B37C-799D96157DB2}" type="datetime4">
              <a:rPr lang="en-US" smtClean="0"/>
              <a:t>September 1, 2022</a:t>
            </a:fld>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15</a:t>
            </a:fld>
            <a:endParaRPr lang="en-US" dirty="0"/>
          </a:p>
        </p:txBody>
      </p:sp>
      <p:sp>
        <p:nvSpPr>
          <p:cNvPr id="6" name="Title 5"/>
          <p:cNvSpPr>
            <a:spLocks noGrp="1"/>
          </p:cNvSpPr>
          <p:nvPr>
            <p:ph type="title"/>
          </p:nvPr>
        </p:nvSpPr>
        <p:spPr/>
        <p:txBody>
          <a:bodyPr/>
          <a:lstStyle/>
          <a:p>
            <a:r>
              <a:rPr lang="en-US" dirty="0" smtClean="0"/>
              <a:t>Financial Process</a:t>
            </a:r>
            <a:endParaRPr lang="en-US" dirty="0"/>
          </a:p>
        </p:txBody>
      </p:sp>
      <p:pic>
        <p:nvPicPr>
          <p:cNvPr id="8" name="Picture 7"/>
          <p:cNvPicPr>
            <a:picLocks noChangeAspect="1"/>
          </p:cNvPicPr>
          <p:nvPr/>
        </p:nvPicPr>
        <p:blipFill>
          <a:blip r:embed="rId2"/>
          <a:stretch>
            <a:fillRect/>
          </a:stretch>
        </p:blipFill>
        <p:spPr>
          <a:xfrm>
            <a:off x="124630" y="502883"/>
            <a:ext cx="8803297" cy="4640617"/>
          </a:xfrm>
          <a:prstGeom prst="rect">
            <a:avLst/>
          </a:prstGeom>
        </p:spPr>
      </p:pic>
    </p:spTree>
    <p:extLst>
      <p:ext uri="{BB962C8B-B14F-4D97-AF65-F5344CB8AC3E}">
        <p14:creationId xmlns:p14="http://schemas.microsoft.com/office/powerpoint/2010/main" val="18635323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073" y="742064"/>
            <a:ext cx="7308433" cy="387439"/>
          </a:xfrm>
        </p:spPr>
        <p:txBody>
          <a:bodyPr/>
          <a:lstStyle/>
          <a:p>
            <a:r>
              <a:rPr lang="en-US" sz="2797" dirty="0" smtClean="0"/>
              <a:t>Independent Contractors/Consultants</a:t>
            </a:r>
            <a:endParaRPr lang="en-US" sz="2797" dirty="0"/>
          </a:p>
        </p:txBody>
      </p:sp>
      <p:sp>
        <p:nvSpPr>
          <p:cNvPr id="4" name="Slide Number Placeholder 3"/>
          <p:cNvSpPr>
            <a:spLocks noGrp="1"/>
          </p:cNvSpPr>
          <p:nvPr>
            <p:ph type="sldNum" sz="quarter" idx="4"/>
          </p:nvPr>
        </p:nvSpPr>
        <p:spPr/>
        <p:txBody>
          <a:bodyPr/>
          <a:lstStyle/>
          <a:p>
            <a:fld id="{8368066F-241F-DA46-A244-6F6C08E1BFA8}" type="slidenum">
              <a:rPr lang="en-US" smtClean="0"/>
              <a:pPr/>
              <a:t>16</a:t>
            </a:fld>
            <a:endParaRPr lang="en-US" dirty="0"/>
          </a:p>
        </p:txBody>
      </p:sp>
      <p:pic>
        <p:nvPicPr>
          <p:cNvPr id="4098" name="Picture 2" descr="Was Colombo an idiot savant or just a troll? | AnandTech Forums:  Technology, Hardware, Software, and De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739" y="1196960"/>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1244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073" y="742064"/>
            <a:ext cx="7308433" cy="387439"/>
          </a:xfrm>
        </p:spPr>
        <p:txBody>
          <a:bodyPr/>
          <a:lstStyle/>
          <a:p>
            <a:r>
              <a:rPr lang="en-US" sz="2797" dirty="0" smtClean="0"/>
              <a:t>Independent Contractors/Consultants</a:t>
            </a:r>
            <a:endParaRPr lang="en-US" sz="2797" dirty="0"/>
          </a:p>
        </p:txBody>
      </p:sp>
      <p:sp>
        <p:nvSpPr>
          <p:cNvPr id="4" name="Slide Number Placeholder 3"/>
          <p:cNvSpPr>
            <a:spLocks noGrp="1"/>
          </p:cNvSpPr>
          <p:nvPr>
            <p:ph type="sldNum" sz="quarter" idx="4"/>
          </p:nvPr>
        </p:nvSpPr>
        <p:spPr/>
        <p:txBody>
          <a:bodyPr/>
          <a:lstStyle/>
          <a:p>
            <a:fld id="{8368066F-241F-DA46-A244-6F6C08E1BFA8}" type="slidenum">
              <a:rPr lang="en-US" smtClean="0"/>
              <a:pPr/>
              <a:t>17</a:t>
            </a:fld>
            <a:endParaRPr lang="en-US" dirty="0"/>
          </a:p>
        </p:txBody>
      </p:sp>
      <p:pic>
        <p:nvPicPr>
          <p:cNvPr id="5" name="Picture 4"/>
          <p:cNvPicPr>
            <a:picLocks noChangeAspect="1"/>
          </p:cNvPicPr>
          <p:nvPr/>
        </p:nvPicPr>
        <p:blipFill>
          <a:blip r:embed="rId2"/>
          <a:stretch>
            <a:fillRect/>
          </a:stretch>
        </p:blipFill>
        <p:spPr>
          <a:xfrm>
            <a:off x="638031" y="1304058"/>
            <a:ext cx="5743575" cy="1295400"/>
          </a:xfrm>
          <a:prstGeom prst="rect">
            <a:avLst/>
          </a:prstGeom>
        </p:spPr>
      </p:pic>
      <p:pic>
        <p:nvPicPr>
          <p:cNvPr id="6" name="Picture 5"/>
          <p:cNvPicPr>
            <a:picLocks noChangeAspect="1"/>
          </p:cNvPicPr>
          <p:nvPr/>
        </p:nvPicPr>
        <p:blipFill>
          <a:blip r:embed="rId3"/>
          <a:stretch>
            <a:fillRect/>
          </a:stretch>
        </p:blipFill>
        <p:spPr>
          <a:xfrm>
            <a:off x="1534160" y="2745222"/>
            <a:ext cx="6715125" cy="1857375"/>
          </a:xfrm>
          <a:prstGeom prst="rect">
            <a:avLst/>
          </a:prstGeom>
        </p:spPr>
      </p:pic>
      <p:pic>
        <p:nvPicPr>
          <p:cNvPr id="7" name="Picture 6"/>
          <p:cNvPicPr>
            <a:picLocks noChangeAspect="1"/>
          </p:cNvPicPr>
          <p:nvPr/>
        </p:nvPicPr>
        <p:blipFill>
          <a:blip r:embed="rId4"/>
          <a:stretch>
            <a:fillRect/>
          </a:stretch>
        </p:blipFill>
        <p:spPr>
          <a:xfrm>
            <a:off x="7110056" y="1723158"/>
            <a:ext cx="933450" cy="228600"/>
          </a:xfrm>
          <a:prstGeom prst="rect">
            <a:avLst/>
          </a:prstGeom>
        </p:spPr>
      </p:pic>
    </p:spTree>
    <p:extLst>
      <p:ext uri="{BB962C8B-B14F-4D97-AF65-F5344CB8AC3E}">
        <p14:creationId xmlns:p14="http://schemas.microsoft.com/office/powerpoint/2010/main" val="27903360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073" y="742064"/>
            <a:ext cx="7308433" cy="387439"/>
          </a:xfrm>
        </p:spPr>
        <p:txBody>
          <a:bodyPr/>
          <a:lstStyle/>
          <a:p>
            <a:r>
              <a:rPr lang="en-US" sz="2797" dirty="0" smtClean="0"/>
              <a:t>Website</a:t>
            </a:r>
            <a:endParaRPr lang="en-US" sz="2797" dirty="0"/>
          </a:p>
        </p:txBody>
      </p:sp>
      <p:sp>
        <p:nvSpPr>
          <p:cNvPr id="4" name="Slide Number Placeholder 3"/>
          <p:cNvSpPr>
            <a:spLocks noGrp="1"/>
          </p:cNvSpPr>
          <p:nvPr>
            <p:ph type="sldNum" sz="quarter" idx="4"/>
          </p:nvPr>
        </p:nvSpPr>
        <p:spPr/>
        <p:txBody>
          <a:bodyPr/>
          <a:lstStyle/>
          <a:p>
            <a:fld id="{8368066F-241F-DA46-A244-6F6C08E1BFA8}" type="slidenum">
              <a:rPr lang="en-US" smtClean="0"/>
              <a:pPr/>
              <a:t>18</a:t>
            </a:fld>
            <a:endParaRPr lang="en-US" dirty="0"/>
          </a:p>
        </p:txBody>
      </p:sp>
      <p:pic>
        <p:nvPicPr>
          <p:cNvPr id="3" name="Picture 2"/>
          <p:cNvPicPr>
            <a:picLocks noChangeAspect="1"/>
          </p:cNvPicPr>
          <p:nvPr/>
        </p:nvPicPr>
        <p:blipFill>
          <a:blip r:embed="rId2"/>
          <a:stretch>
            <a:fillRect/>
          </a:stretch>
        </p:blipFill>
        <p:spPr>
          <a:xfrm>
            <a:off x="4446955" y="1803"/>
            <a:ext cx="4701527" cy="5141697"/>
          </a:xfrm>
          <a:prstGeom prst="rect">
            <a:avLst/>
          </a:prstGeom>
        </p:spPr>
      </p:pic>
    </p:spTree>
    <p:extLst>
      <p:ext uri="{BB962C8B-B14F-4D97-AF65-F5344CB8AC3E}">
        <p14:creationId xmlns:p14="http://schemas.microsoft.com/office/powerpoint/2010/main" val="13735715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073" y="742064"/>
            <a:ext cx="7308433" cy="387439"/>
          </a:xfrm>
        </p:spPr>
        <p:txBody>
          <a:bodyPr/>
          <a:lstStyle/>
          <a:p>
            <a:r>
              <a:rPr lang="en-US" sz="2797" dirty="0" smtClean="0"/>
              <a:t>Financial – Upcoming Guidance</a:t>
            </a:r>
            <a:endParaRPr lang="en-US" sz="2797" dirty="0"/>
          </a:p>
        </p:txBody>
      </p:sp>
      <p:sp>
        <p:nvSpPr>
          <p:cNvPr id="4" name="Slide Number Placeholder 3"/>
          <p:cNvSpPr>
            <a:spLocks noGrp="1"/>
          </p:cNvSpPr>
          <p:nvPr>
            <p:ph type="sldNum" sz="quarter" idx="4"/>
          </p:nvPr>
        </p:nvSpPr>
        <p:spPr/>
        <p:txBody>
          <a:bodyPr/>
          <a:lstStyle/>
          <a:p>
            <a:fld id="{8368066F-241F-DA46-A244-6F6C08E1BFA8}" type="slidenum">
              <a:rPr lang="en-US" smtClean="0"/>
              <a:pPr/>
              <a:t>19</a:t>
            </a:fld>
            <a:endParaRPr lang="en-US" dirty="0"/>
          </a:p>
        </p:txBody>
      </p:sp>
      <p:sp>
        <p:nvSpPr>
          <p:cNvPr id="8" name="Text Placeholder 2"/>
          <p:cNvSpPr>
            <a:spLocks noGrp="1"/>
          </p:cNvSpPr>
          <p:nvPr>
            <p:ph type="body" sz="quarter" idx="13"/>
          </p:nvPr>
        </p:nvSpPr>
        <p:spPr>
          <a:xfrm>
            <a:off x="735072" y="1299088"/>
            <a:ext cx="7748025" cy="677621"/>
          </a:xfrm>
        </p:spPr>
        <p:txBody>
          <a:bodyPr vert="horz" wrap="square" lIns="0" tIns="0" rIns="0" bIns="0" rtlCol="0">
            <a:spAutoFit/>
          </a:bodyPr>
          <a:lstStyle/>
          <a:p>
            <a:pPr>
              <a:spcAft>
                <a:spcPts val="599"/>
              </a:spcAft>
            </a:pPr>
            <a:r>
              <a:rPr lang="en-US" sz="1798" dirty="0" smtClean="0"/>
              <a:t>Supplier Site Orders (catalog orders)</a:t>
            </a:r>
          </a:p>
          <a:p>
            <a:pPr>
              <a:spcAft>
                <a:spcPts val="599"/>
              </a:spcAft>
            </a:pPr>
            <a:endParaRPr lang="en-US" sz="1798" dirty="0" smtClean="0"/>
          </a:p>
        </p:txBody>
      </p:sp>
      <p:pic>
        <p:nvPicPr>
          <p:cNvPr id="3" name="Picture 2"/>
          <p:cNvPicPr>
            <a:picLocks noChangeAspect="1"/>
          </p:cNvPicPr>
          <p:nvPr/>
        </p:nvPicPr>
        <p:blipFill>
          <a:blip r:embed="rId2"/>
          <a:stretch>
            <a:fillRect/>
          </a:stretch>
        </p:blipFill>
        <p:spPr>
          <a:xfrm>
            <a:off x="1537586" y="1634835"/>
            <a:ext cx="6142996" cy="2905125"/>
          </a:xfrm>
          <a:prstGeom prst="rect">
            <a:avLst/>
          </a:prstGeom>
        </p:spPr>
      </p:pic>
    </p:spTree>
    <p:extLst>
      <p:ext uri="{BB962C8B-B14F-4D97-AF65-F5344CB8AC3E}">
        <p14:creationId xmlns:p14="http://schemas.microsoft.com/office/powerpoint/2010/main" val="31497453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4092A4-DCF1-1348-9960-323D083968EE}"/>
              </a:ext>
            </a:extLst>
          </p:cNvPr>
          <p:cNvSpPr>
            <a:spLocks noGrp="1"/>
          </p:cNvSpPr>
          <p:nvPr>
            <p:ph type="sldNum" sz="quarter" idx="19"/>
          </p:nvPr>
        </p:nvSpPr>
        <p:spPr/>
        <p:txBody>
          <a:bodyPr/>
          <a:lstStyle/>
          <a:p>
            <a:fld id="{B6238B5B-F19C-E947-A0BC-87BD7983F871}" type="slidenum">
              <a:rPr lang="en-US" smtClean="0"/>
              <a:pPr/>
              <a:t>2</a:t>
            </a:fld>
            <a:endParaRPr lang="en-US" dirty="0"/>
          </a:p>
        </p:txBody>
      </p:sp>
      <p:sp>
        <p:nvSpPr>
          <p:cNvPr id="2" name="Title 1">
            <a:extLst>
              <a:ext uri="{FF2B5EF4-FFF2-40B4-BE49-F238E27FC236}">
                <a16:creationId xmlns:a16="http://schemas.microsoft.com/office/drawing/2014/main" id="{9999A3A3-B77B-9A49-9A57-95F35B12E1A1}"/>
              </a:ext>
            </a:extLst>
          </p:cNvPr>
          <p:cNvSpPr>
            <a:spLocks noGrp="1"/>
          </p:cNvSpPr>
          <p:nvPr>
            <p:ph type="title"/>
          </p:nvPr>
        </p:nvSpPr>
        <p:spPr/>
        <p:txBody>
          <a:bodyPr/>
          <a:lstStyle/>
          <a:p>
            <a:r>
              <a:rPr lang="en-US" dirty="0"/>
              <a:t>Recently Processed </a:t>
            </a:r>
            <a:r>
              <a:rPr lang="en-US" dirty="0" smtClean="0"/>
              <a:t>Awards</a:t>
            </a:r>
            <a:endParaRPr lang="en-US" dirty="0"/>
          </a:p>
        </p:txBody>
      </p:sp>
      <p:graphicFrame>
        <p:nvGraphicFramePr>
          <p:cNvPr id="8" name="Table 7">
            <a:extLst>
              <a:ext uri="{FF2B5EF4-FFF2-40B4-BE49-F238E27FC236}">
                <a16:creationId xmlns:a16="http://schemas.microsoft.com/office/drawing/2014/main" id="{D09A853D-0469-694E-8DBB-33BC741187CA}"/>
              </a:ext>
            </a:extLst>
          </p:cNvPr>
          <p:cNvGraphicFramePr>
            <a:graphicFrameLocks noGrp="1"/>
          </p:cNvGraphicFramePr>
          <p:nvPr>
            <p:extLst>
              <p:ext uri="{D42A27DB-BD31-4B8C-83A1-F6EECF244321}">
                <p14:modId xmlns:p14="http://schemas.microsoft.com/office/powerpoint/2010/main" val="408411380"/>
              </p:ext>
            </p:extLst>
          </p:nvPr>
        </p:nvGraphicFramePr>
        <p:xfrm>
          <a:off x="317497" y="1230458"/>
          <a:ext cx="8561327" cy="3430845"/>
        </p:xfrm>
        <a:graphic>
          <a:graphicData uri="http://schemas.openxmlformats.org/drawingml/2006/table">
            <a:tbl>
              <a:tblPr firstRow="1">
                <a:tableStyleId>{5C22544A-7EE6-4342-B048-85BDC9FD1C3A}</a:tableStyleId>
              </a:tblPr>
              <a:tblGrid>
                <a:gridCol w="1206502">
                  <a:extLst>
                    <a:ext uri="{9D8B030D-6E8A-4147-A177-3AD203B41FA5}">
                      <a16:colId xmlns:a16="http://schemas.microsoft.com/office/drawing/2014/main" val="3764042023"/>
                    </a:ext>
                  </a:extLst>
                </a:gridCol>
                <a:gridCol w="2855168">
                  <a:extLst>
                    <a:ext uri="{9D8B030D-6E8A-4147-A177-3AD203B41FA5}">
                      <a16:colId xmlns:a16="http://schemas.microsoft.com/office/drawing/2014/main" val="3707701944"/>
                    </a:ext>
                  </a:extLst>
                </a:gridCol>
                <a:gridCol w="2612572">
                  <a:extLst>
                    <a:ext uri="{9D8B030D-6E8A-4147-A177-3AD203B41FA5}">
                      <a16:colId xmlns:a16="http://schemas.microsoft.com/office/drawing/2014/main" val="3006092247"/>
                    </a:ext>
                  </a:extLst>
                </a:gridCol>
                <a:gridCol w="821002">
                  <a:extLst>
                    <a:ext uri="{9D8B030D-6E8A-4147-A177-3AD203B41FA5}">
                      <a16:colId xmlns:a16="http://schemas.microsoft.com/office/drawing/2014/main" val="175481784"/>
                    </a:ext>
                  </a:extLst>
                </a:gridCol>
                <a:gridCol w="1066083">
                  <a:extLst>
                    <a:ext uri="{9D8B030D-6E8A-4147-A177-3AD203B41FA5}">
                      <a16:colId xmlns:a16="http://schemas.microsoft.com/office/drawing/2014/main" val="3869669175"/>
                    </a:ext>
                  </a:extLst>
                </a:gridCol>
              </a:tblGrid>
              <a:tr h="398142">
                <a:tc>
                  <a:txBody>
                    <a:bodyPr/>
                    <a:lstStyle/>
                    <a:p>
                      <a:pPr algn="ctr"/>
                      <a:r>
                        <a:rPr lang="en-US" sz="1100" b="1" i="0" dirty="0">
                          <a:latin typeface="Calibri" panose="020F0502020204030204" pitchFamily="34" charset="0"/>
                          <a:cs typeface="Calibri" panose="020F0502020204030204" pitchFamily="34" charset="0"/>
                        </a:rPr>
                        <a:t>PI</a:t>
                      </a:r>
                    </a:p>
                  </a:txBody>
                  <a:tcPr marL="36576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rgbClr val="2774AE"/>
                    </a:solidFill>
                  </a:tcPr>
                </a:tc>
                <a:tc>
                  <a:txBody>
                    <a:bodyPr/>
                    <a:lstStyle/>
                    <a:p>
                      <a:pPr algn="ctr"/>
                      <a:r>
                        <a:rPr lang="en-US" sz="1100" b="1" i="0" dirty="0">
                          <a:latin typeface="Calibri" panose="020F0502020204030204" pitchFamily="34" charset="0"/>
                          <a:cs typeface="Calibri" panose="020F0502020204030204" pitchFamily="34" charset="0"/>
                        </a:rPr>
                        <a:t>Award Title</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rgbClr val="2774AE"/>
                    </a:solidFill>
                  </a:tcPr>
                </a:tc>
                <a:tc>
                  <a:txBody>
                    <a:bodyPr/>
                    <a:lstStyle/>
                    <a:p>
                      <a:pPr algn="ctr"/>
                      <a:r>
                        <a:rPr lang="en-US" sz="1100" b="1" i="0" dirty="0">
                          <a:latin typeface="Calibri" panose="020F0502020204030204" pitchFamily="34" charset="0"/>
                          <a:cs typeface="Calibri" panose="020F0502020204030204" pitchFamily="34" charset="0"/>
                        </a:rPr>
                        <a:t>Sponsor</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rgbClr val="2774AE"/>
                    </a:solidFill>
                  </a:tcPr>
                </a:tc>
                <a:tc>
                  <a:txBody>
                    <a:bodyPr/>
                    <a:lstStyle/>
                    <a:p>
                      <a:pPr algn="ctr"/>
                      <a:r>
                        <a:rPr lang="en-US" sz="1100" b="1" i="0" dirty="0">
                          <a:latin typeface="Calibri" panose="020F0502020204030204" pitchFamily="34" charset="0"/>
                          <a:cs typeface="Calibri" panose="020F0502020204030204" pitchFamily="34" charset="0"/>
                        </a:rPr>
                        <a:t>Prime Sponsor</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rgbClr val="2774AE"/>
                    </a:solidFill>
                  </a:tcPr>
                </a:tc>
                <a:tc>
                  <a:txBody>
                    <a:bodyPr/>
                    <a:lstStyle/>
                    <a:p>
                      <a:pPr algn="ctr"/>
                      <a:r>
                        <a:rPr lang="en-US" sz="1100" b="1" i="0" dirty="0">
                          <a:latin typeface="Calibri" panose="020F0502020204030204" pitchFamily="34" charset="0"/>
                          <a:cs typeface="Calibri" panose="020F0502020204030204" pitchFamily="34" charset="0"/>
                        </a:rPr>
                        <a:t>Action</a:t>
                      </a:r>
                      <a:r>
                        <a:rPr lang="en-US" sz="1100" b="1" i="0" baseline="0" dirty="0">
                          <a:latin typeface="Calibri" panose="020F0502020204030204" pitchFamily="34" charset="0"/>
                          <a:cs typeface="Calibri" panose="020F0502020204030204" pitchFamily="34" charset="0"/>
                        </a:rPr>
                        <a:t> Type</a:t>
                      </a:r>
                      <a:endParaRPr lang="en-US" sz="1100" b="1" i="0" dirty="0">
                        <a:latin typeface="Calibri" panose="020F0502020204030204" pitchFamily="34" charset="0"/>
                        <a:cs typeface="Calibri" panose="020F0502020204030204" pitchFamily="34" charset="0"/>
                      </a:endParaRP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rgbClr val="2774AE"/>
                    </a:solidFill>
                  </a:tcPr>
                </a:tc>
                <a:extLst>
                  <a:ext uri="{0D108BD9-81ED-4DB2-BD59-A6C34878D82A}">
                    <a16:rowId xmlns:a16="http://schemas.microsoft.com/office/drawing/2014/main" val="1160960130"/>
                  </a:ext>
                </a:extLst>
              </a:tr>
              <a:tr h="432879">
                <a:tc>
                  <a:txBody>
                    <a:bodyPr/>
                    <a:lstStyle/>
                    <a:p>
                      <a:pPr algn="l" rtl="0" fontAlgn="ctr"/>
                      <a:r>
                        <a:rPr lang="en-US" sz="1100" b="0" i="0" u="none" strike="noStrike" dirty="0">
                          <a:solidFill>
                            <a:srgbClr val="000000"/>
                          </a:solidFill>
                          <a:effectLst/>
                          <a:latin typeface="Calibri" panose="020F0502020204030204" pitchFamily="34" charset="0"/>
                        </a:rPr>
                        <a:t>Donohoe, Thomas J</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Pacific AIDS Education &amp; Training Center</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UNIVERSITY OF CALIFORNIA, SAN FRANCISCO</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smtClean="0">
                          <a:solidFill>
                            <a:srgbClr val="000000"/>
                          </a:solidFill>
                          <a:effectLst/>
                          <a:latin typeface="Calibri" panose="020F0502020204030204" pitchFamily="34" charset="0"/>
                        </a:rPr>
                        <a:t>DHHS-HRSA</a:t>
                      </a:r>
                      <a:endParaRPr lang="en-US" sz="1100" b="0" i="0" u="none" strike="noStrike" dirty="0">
                        <a:solidFill>
                          <a:srgbClr val="000000"/>
                        </a:solidFill>
                        <a:effectLst/>
                        <a:latin typeface="Calibri" panose="020F0502020204030204" pitchFamily="34" charset="0"/>
                      </a:endParaRP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Continuation</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01722645"/>
                  </a:ext>
                </a:extLst>
              </a:tr>
              <a:tr h="416767">
                <a:tc>
                  <a:txBody>
                    <a:bodyPr/>
                    <a:lstStyle/>
                    <a:p>
                      <a:pPr algn="l" rtl="0" fontAlgn="ctr"/>
                      <a:r>
                        <a:rPr lang="en-US" sz="1100" b="0" i="0" u="none" strike="noStrike" dirty="0">
                          <a:solidFill>
                            <a:srgbClr val="000000"/>
                          </a:solidFill>
                          <a:effectLst/>
                          <a:latin typeface="Calibri" panose="020F0502020204030204" pitchFamily="34" charset="0"/>
                        </a:rPr>
                        <a:t>Shoptaw, Steven J</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Technology Improving Success of Medication-Assisted Treatment in Primary Care</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Q2I LLC</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smtClean="0">
                          <a:solidFill>
                            <a:srgbClr val="000000"/>
                          </a:solidFill>
                          <a:effectLst/>
                          <a:latin typeface="Calibri" panose="020F0502020204030204" pitchFamily="34" charset="0"/>
                        </a:rPr>
                        <a:t>NIH-NIDA</a:t>
                      </a:r>
                      <a:endParaRPr lang="en-US" sz="1100" b="0" i="0" u="none" strike="noStrike" dirty="0">
                        <a:solidFill>
                          <a:srgbClr val="000000"/>
                        </a:solidFill>
                        <a:effectLst/>
                        <a:latin typeface="Calibri" panose="020F0502020204030204" pitchFamily="34" charset="0"/>
                      </a:endParaRP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No Cost Extension</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696663"/>
                  </a:ext>
                </a:extLst>
              </a:tr>
              <a:tr h="528735">
                <a:tc>
                  <a:txBody>
                    <a:bodyPr/>
                    <a:lstStyle/>
                    <a:p>
                      <a:pPr algn="l" rtl="0" fontAlgn="ctr"/>
                      <a:r>
                        <a:rPr lang="en-US" sz="1100" b="0" i="0" u="none" strike="noStrike">
                          <a:solidFill>
                            <a:srgbClr val="000000"/>
                          </a:solidFill>
                          <a:effectLst/>
                          <a:latin typeface="Calibri" panose="020F0502020204030204" pitchFamily="34" charset="0"/>
                        </a:rPr>
                        <a:t>Brooks, Ronald Andrew</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Evaluating the Feasibility and Acceptability of a Latino MSM Focused </a:t>
                      </a:r>
                      <a:r>
                        <a:rPr lang="en-US" sz="1100" b="0" i="0" u="none" strike="noStrike" dirty="0" err="1">
                          <a:solidFill>
                            <a:srgbClr val="000000"/>
                          </a:solidFill>
                          <a:effectLst/>
                          <a:latin typeface="Calibri" panose="020F0502020204030204" pitchFamily="34" charset="0"/>
                        </a:rPr>
                        <a:t>PrEP</a:t>
                      </a:r>
                      <a:r>
                        <a:rPr lang="en-US" sz="1100" b="0" i="0" u="none" strike="noStrike" dirty="0">
                          <a:solidFill>
                            <a:srgbClr val="000000"/>
                          </a:solidFill>
                          <a:effectLst/>
                          <a:latin typeface="Calibri" panose="020F0502020204030204" pitchFamily="34" charset="0"/>
                        </a:rPr>
                        <a:t> Uptake Intervention</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NIH-NIMH National Institute of Mental Health</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Continuation</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9197691"/>
                  </a:ext>
                </a:extLst>
              </a:tr>
              <a:tr h="391565">
                <a:tc>
                  <a:txBody>
                    <a:bodyPr/>
                    <a:lstStyle/>
                    <a:p>
                      <a:pPr algn="l" rtl="0" fontAlgn="ctr"/>
                      <a:r>
                        <a:rPr lang="en-US" sz="1100" b="0" i="0" u="none" strike="noStrike">
                          <a:solidFill>
                            <a:srgbClr val="000000"/>
                          </a:solidFill>
                          <a:effectLst/>
                          <a:latin typeface="Calibri" panose="020F0502020204030204" pitchFamily="34" charset="0"/>
                        </a:rPr>
                        <a:t>Sur, Denise Kc</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CalMedForce State Funded Grant</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Physicians for a Healthy California (formerly California Medical Association Foundation) </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smtClean="0">
                          <a:solidFill>
                            <a:srgbClr val="000000"/>
                          </a:solidFill>
                          <a:effectLst/>
                          <a:latin typeface="Calibri" panose="020F0502020204030204" pitchFamily="34" charset="0"/>
                        </a:rPr>
                        <a:t>UCOP</a:t>
                      </a:r>
                      <a:endParaRPr lang="en-US" sz="1100" b="0" i="0" u="none" strike="noStrike" dirty="0">
                        <a:solidFill>
                          <a:srgbClr val="000000"/>
                        </a:solidFill>
                        <a:effectLst/>
                        <a:latin typeface="Calibri" panose="020F0502020204030204" pitchFamily="34" charset="0"/>
                      </a:endParaRP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Continuation</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3736052"/>
                  </a:ext>
                </a:extLst>
              </a:tr>
              <a:tr h="585039">
                <a:tc>
                  <a:txBody>
                    <a:bodyPr/>
                    <a:lstStyle/>
                    <a:p>
                      <a:pPr algn="l" rtl="0" fontAlgn="ctr"/>
                      <a:r>
                        <a:rPr lang="en-US" sz="1100" b="0" i="0" u="none" strike="noStrike">
                          <a:solidFill>
                            <a:srgbClr val="000000"/>
                          </a:solidFill>
                          <a:effectLst/>
                          <a:latin typeface="Calibri" panose="020F0502020204030204" pitchFamily="34" charset="0"/>
                        </a:rPr>
                        <a:t>Nattiv, Aurelia</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Screening for Sexual Violence Among College Athletes</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AMERICAN MEDICAL SOCIETY FOR SPORTS MEDICINE (AMSSM)</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smtClean="0">
                          <a:solidFill>
                            <a:srgbClr val="000000"/>
                          </a:solidFill>
                          <a:effectLst/>
                          <a:latin typeface="Calibri" panose="020F0502020204030204" pitchFamily="34" charset="0"/>
                        </a:rPr>
                        <a:t>New/Transfer</a:t>
                      </a:r>
                      <a:endParaRPr lang="en-US" sz="1100" b="0" i="0" u="none" strike="noStrike" dirty="0">
                        <a:solidFill>
                          <a:srgbClr val="000000"/>
                        </a:solidFill>
                        <a:effectLst/>
                        <a:latin typeface="Calibri" panose="020F0502020204030204" pitchFamily="34" charset="0"/>
                      </a:endParaRP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1655040"/>
                  </a:ext>
                </a:extLst>
              </a:tr>
              <a:tr h="649140">
                <a:tc>
                  <a:txBody>
                    <a:bodyPr/>
                    <a:lstStyle/>
                    <a:p>
                      <a:pPr algn="l" rtl="0" fontAlgn="ctr"/>
                      <a:r>
                        <a:rPr lang="en-US" sz="1100" b="0" i="0" u="none" strike="noStrike">
                          <a:solidFill>
                            <a:srgbClr val="000000"/>
                          </a:solidFill>
                          <a:effectLst/>
                          <a:latin typeface="Calibri" panose="020F0502020204030204" pitchFamily="34" charset="0"/>
                        </a:rPr>
                        <a:t>Donohoe, Thomas J</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Pacific AIDS Education &amp; Training Center</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UNIVERSITY OF CALIFORNIA, SAN FRANCISCO</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smtClean="0">
                          <a:solidFill>
                            <a:srgbClr val="000000"/>
                          </a:solidFill>
                          <a:effectLst/>
                          <a:latin typeface="Calibri" panose="020F0502020204030204" pitchFamily="34" charset="0"/>
                        </a:rPr>
                        <a:t>DHHS-HRSA</a:t>
                      </a:r>
                      <a:endParaRPr lang="en-US" sz="1100" b="0" i="0" u="none" strike="noStrike" dirty="0">
                        <a:solidFill>
                          <a:srgbClr val="000000"/>
                        </a:solidFill>
                        <a:effectLst/>
                        <a:latin typeface="Calibri" panose="020F0502020204030204" pitchFamily="34" charset="0"/>
                      </a:endParaRP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Continuation</a:t>
                      </a:r>
                    </a:p>
                  </a:txBody>
                  <a:tcPr marL="9525" marR="9525" marT="9525" marB="0" anchor="ctr">
                    <a:lnL w="3175" cap="flat" cmpd="sng" algn="ctr">
                      <a:solidFill>
                        <a:schemeClr val="bg2">
                          <a:lumMod val="65000"/>
                        </a:schemeClr>
                      </a:solidFill>
                      <a:prstDash val="solid"/>
                      <a:round/>
                      <a:headEnd type="none" w="med" len="med"/>
                      <a:tailEnd type="none" w="med" len="med"/>
                    </a:lnL>
                    <a:lnR w="3175" cap="flat" cmpd="sng" algn="ctr">
                      <a:solidFill>
                        <a:schemeClr val="bg2">
                          <a:lumMod val="65000"/>
                        </a:schemeClr>
                      </a:solidFill>
                      <a:prstDash val="solid"/>
                      <a:round/>
                      <a:headEnd type="none" w="med" len="med"/>
                      <a:tailEnd type="none" w="med" len="med"/>
                    </a:lnR>
                    <a:lnT w="3175" cap="flat" cmpd="sng" algn="ctr">
                      <a:solidFill>
                        <a:schemeClr val="bg2">
                          <a:lumMod val="65000"/>
                        </a:schemeClr>
                      </a:solidFill>
                      <a:prstDash val="solid"/>
                      <a:round/>
                      <a:headEnd type="none" w="med" len="med"/>
                      <a:tailEnd type="none" w="med" len="med"/>
                    </a:lnT>
                    <a:lnB w="3175" cap="flat" cmpd="sng" algn="ctr">
                      <a:solidFill>
                        <a:schemeClr val="bg2">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3728444"/>
                  </a:ext>
                </a:extLst>
              </a:tr>
            </a:tbl>
          </a:graphicData>
        </a:graphic>
      </p:graphicFrame>
    </p:spTree>
    <p:extLst>
      <p:ext uri="{BB962C8B-B14F-4D97-AF65-F5344CB8AC3E}">
        <p14:creationId xmlns:p14="http://schemas.microsoft.com/office/powerpoint/2010/main" val="11804343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073" y="742064"/>
            <a:ext cx="7308433" cy="387439"/>
          </a:xfrm>
        </p:spPr>
        <p:txBody>
          <a:bodyPr/>
          <a:lstStyle/>
          <a:p>
            <a:r>
              <a:rPr lang="en-US" sz="2797" dirty="0" smtClean="0"/>
              <a:t>Financial – Upcoming Guidance</a:t>
            </a:r>
            <a:endParaRPr lang="en-US" sz="2797" dirty="0"/>
          </a:p>
        </p:txBody>
      </p:sp>
      <p:sp>
        <p:nvSpPr>
          <p:cNvPr id="4" name="Slide Number Placeholder 3"/>
          <p:cNvSpPr>
            <a:spLocks noGrp="1"/>
          </p:cNvSpPr>
          <p:nvPr>
            <p:ph type="sldNum" sz="quarter" idx="4"/>
          </p:nvPr>
        </p:nvSpPr>
        <p:spPr/>
        <p:txBody>
          <a:bodyPr/>
          <a:lstStyle/>
          <a:p>
            <a:fld id="{8368066F-241F-DA46-A244-6F6C08E1BFA8}" type="slidenum">
              <a:rPr lang="en-US" smtClean="0"/>
              <a:pPr/>
              <a:t>20</a:t>
            </a:fld>
            <a:endParaRPr lang="en-US" dirty="0"/>
          </a:p>
        </p:txBody>
      </p:sp>
      <p:sp>
        <p:nvSpPr>
          <p:cNvPr id="8" name="Text Placeholder 2"/>
          <p:cNvSpPr>
            <a:spLocks noGrp="1"/>
          </p:cNvSpPr>
          <p:nvPr>
            <p:ph type="body" sz="quarter" idx="13"/>
          </p:nvPr>
        </p:nvSpPr>
        <p:spPr>
          <a:xfrm>
            <a:off x="735072" y="1299088"/>
            <a:ext cx="7748025" cy="1963358"/>
          </a:xfrm>
        </p:spPr>
        <p:txBody>
          <a:bodyPr vert="horz" wrap="square" lIns="0" tIns="0" rIns="0" bIns="0" rtlCol="0">
            <a:spAutoFit/>
          </a:bodyPr>
          <a:lstStyle/>
          <a:p>
            <a:pPr>
              <a:spcAft>
                <a:spcPts val="599"/>
              </a:spcAft>
            </a:pPr>
            <a:r>
              <a:rPr lang="en-US" sz="1798" dirty="0"/>
              <a:t>Blanket Agreements – explanation and guidance</a:t>
            </a:r>
          </a:p>
          <a:p>
            <a:pPr>
              <a:spcAft>
                <a:spcPts val="599"/>
              </a:spcAft>
            </a:pPr>
            <a:r>
              <a:rPr lang="en-US" sz="1798" dirty="0" smtClean="0"/>
              <a:t>New Travel/Entertainment guidance </a:t>
            </a:r>
          </a:p>
          <a:p>
            <a:pPr>
              <a:spcAft>
                <a:spcPts val="599"/>
              </a:spcAft>
            </a:pPr>
            <a:r>
              <a:rPr lang="en-US" sz="1798" dirty="0"/>
              <a:t>New PO Request </a:t>
            </a:r>
            <a:r>
              <a:rPr lang="en-US" sz="1798" dirty="0" smtClean="0"/>
              <a:t>Form</a:t>
            </a:r>
            <a:endParaRPr lang="en-US" sz="1798" dirty="0"/>
          </a:p>
          <a:p>
            <a:pPr>
              <a:spcAft>
                <a:spcPts val="599"/>
              </a:spcAft>
            </a:pPr>
            <a:endParaRPr lang="en-US" sz="1798" dirty="0"/>
          </a:p>
          <a:p>
            <a:pPr>
              <a:spcAft>
                <a:spcPts val="599"/>
              </a:spcAft>
            </a:pPr>
            <a:endParaRPr lang="en-US" sz="1798" dirty="0" smtClean="0"/>
          </a:p>
        </p:txBody>
      </p:sp>
      <p:pic>
        <p:nvPicPr>
          <p:cNvPr id="5124" name="Picture 4" descr="Coming soon to a theater near you” on VHS tapes : r/nostalg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4122" y="2280767"/>
            <a:ext cx="3288975" cy="2405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6093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073" y="742064"/>
            <a:ext cx="7308433" cy="387439"/>
          </a:xfrm>
        </p:spPr>
        <p:txBody>
          <a:bodyPr/>
          <a:lstStyle/>
          <a:p>
            <a:r>
              <a:rPr lang="en-US" sz="2797" dirty="0" smtClean="0"/>
              <a:t>P2P Transformation Project</a:t>
            </a:r>
            <a:endParaRPr lang="en-US" sz="2797" dirty="0"/>
          </a:p>
        </p:txBody>
      </p:sp>
      <p:sp>
        <p:nvSpPr>
          <p:cNvPr id="4" name="Slide Number Placeholder 3"/>
          <p:cNvSpPr>
            <a:spLocks noGrp="1"/>
          </p:cNvSpPr>
          <p:nvPr>
            <p:ph type="sldNum" sz="quarter" idx="4"/>
          </p:nvPr>
        </p:nvSpPr>
        <p:spPr/>
        <p:txBody>
          <a:bodyPr/>
          <a:lstStyle/>
          <a:p>
            <a:fld id="{8368066F-241F-DA46-A244-6F6C08E1BFA8}" type="slidenum">
              <a:rPr lang="en-US" smtClean="0"/>
              <a:pPr/>
              <a:t>21</a:t>
            </a:fld>
            <a:endParaRPr lang="en-US" dirty="0"/>
          </a:p>
        </p:txBody>
      </p:sp>
      <p:sp>
        <p:nvSpPr>
          <p:cNvPr id="8" name="Text Placeholder 2"/>
          <p:cNvSpPr>
            <a:spLocks noGrp="1"/>
          </p:cNvSpPr>
          <p:nvPr>
            <p:ph type="body" sz="quarter" idx="13"/>
          </p:nvPr>
        </p:nvSpPr>
        <p:spPr>
          <a:xfrm>
            <a:off x="735072" y="1299088"/>
            <a:ext cx="7748025" cy="2666627"/>
          </a:xfrm>
        </p:spPr>
        <p:txBody>
          <a:bodyPr vert="horz" wrap="square" lIns="0" tIns="0" rIns="0" bIns="0" rtlCol="0">
            <a:spAutoFit/>
          </a:bodyPr>
          <a:lstStyle/>
          <a:p>
            <a:pPr>
              <a:spcAft>
                <a:spcPts val="599"/>
              </a:spcAft>
            </a:pPr>
            <a:r>
              <a:rPr lang="en-US" sz="1798" dirty="0" smtClean="0"/>
              <a:t>Procure-to-Pay</a:t>
            </a:r>
            <a:endParaRPr lang="en-US" sz="1798" dirty="0"/>
          </a:p>
          <a:p>
            <a:pPr>
              <a:spcAft>
                <a:spcPts val="599"/>
              </a:spcAft>
            </a:pPr>
            <a:r>
              <a:rPr lang="en-US" sz="1798" dirty="0" smtClean="0"/>
              <a:t>New Procurement system: JAGGAER</a:t>
            </a:r>
          </a:p>
          <a:p>
            <a:pPr lvl="1">
              <a:spcAft>
                <a:spcPts val="599"/>
              </a:spcAft>
              <a:buFont typeface="Courier New" panose="02070309020205020404" pitchFamily="49" charset="0"/>
              <a:buChar char="o"/>
            </a:pPr>
            <a:r>
              <a:rPr lang="en-US" sz="1798" dirty="0" smtClean="0"/>
              <a:t>Replaces </a:t>
            </a:r>
            <a:r>
              <a:rPr lang="en-US" sz="1798" dirty="0" err="1" smtClean="0"/>
              <a:t>BruinBuy</a:t>
            </a:r>
            <a:r>
              <a:rPr lang="en-US" sz="1798" dirty="0" smtClean="0"/>
              <a:t>, Vendor Invoice Portal, AP Portal, and PAC</a:t>
            </a:r>
          </a:p>
          <a:p>
            <a:pPr lvl="1">
              <a:spcAft>
                <a:spcPts val="599"/>
              </a:spcAft>
              <a:buFont typeface="Courier New" panose="02070309020205020404" pitchFamily="49" charset="0"/>
              <a:buChar char="o"/>
            </a:pPr>
            <a:r>
              <a:rPr lang="en-US" sz="1798" dirty="0" smtClean="0"/>
              <a:t>Will integrate with Oracle (Ascend)</a:t>
            </a:r>
          </a:p>
          <a:p>
            <a:pPr lvl="1">
              <a:spcAft>
                <a:spcPts val="599"/>
              </a:spcAft>
              <a:buFont typeface="Courier New" panose="02070309020205020404" pitchFamily="49" charset="0"/>
              <a:buChar char="o"/>
            </a:pPr>
            <a:r>
              <a:rPr lang="en-US" sz="1798" dirty="0" smtClean="0"/>
              <a:t>To be launched in 2023</a:t>
            </a:r>
          </a:p>
          <a:p>
            <a:pPr>
              <a:spcAft>
                <a:spcPts val="599"/>
              </a:spcAft>
            </a:pPr>
            <a:endParaRPr lang="en-US" sz="1798" dirty="0"/>
          </a:p>
          <a:p>
            <a:pPr>
              <a:spcAft>
                <a:spcPts val="599"/>
              </a:spcAft>
            </a:pPr>
            <a:endParaRPr lang="en-US" sz="1798" dirty="0" smtClean="0"/>
          </a:p>
        </p:txBody>
      </p:sp>
    </p:spTree>
    <p:extLst>
      <p:ext uri="{BB962C8B-B14F-4D97-AF65-F5344CB8AC3E}">
        <p14:creationId xmlns:p14="http://schemas.microsoft.com/office/powerpoint/2010/main" val="32574088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073" y="742064"/>
            <a:ext cx="7308433" cy="387439"/>
          </a:xfrm>
        </p:spPr>
        <p:txBody>
          <a:bodyPr/>
          <a:lstStyle/>
          <a:p>
            <a:r>
              <a:rPr lang="en-US" sz="2797" dirty="0" smtClean="0"/>
              <a:t>P2P Transformation Project</a:t>
            </a:r>
            <a:endParaRPr lang="en-US" sz="2797" dirty="0"/>
          </a:p>
        </p:txBody>
      </p:sp>
      <p:sp>
        <p:nvSpPr>
          <p:cNvPr id="4" name="Slide Number Placeholder 3"/>
          <p:cNvSpPr>
            <a:spLocks noGrp="1"/>
          </p:cNvSpPr>
          <p:nvPr>
            <p:ph type="sldNum" sz="quarter" idx="4"/>
          </p:nvPr>
        </p:nvSpPr>
        <p:spPr/>
        <p:txBody>
          <a:bodyPr/>
          <a:lstStyle/>
          <a:p>
            <a:fld id="{8368066F-241F-DA46-A244-6F6C08E1BFA8}" type="slidenum">
              <a:rPr lang="en-US" smtClean="0"/>
              <a:pPr/>
              <a:t>22</a:t>
            </a:fld>
            <a:endParaRPr lang="en-US" dirty="0"/>
          </a:p>
        </p:txBody>
      </p:sp>
      <p:sp>
        <p:nvSpPr>
          <p:cNvPr id="3" name="Text Placeholder 2"/>
          <p:cNvSpPr>
            <a:spLocks noGrp="1"/>
          </p:cNvSpPr>
          <p:nvPr>
            <p:ph type="body" sz="quarter" idx="13"/>
          </p:nvPr>
        </p:nvSpPr>
        <p:spPr/>
        <p:txBody>
          <a:bodyPr/>
          <a:lstStyle/>
          <a:p>
            <a:endParaRPr lang="en-US"/>
          </a:p>
        </p:txBody>
      </p:sp>
      <p:pic>
        <p:nvPicPr>
          <p:cNvPr id="6" name="Picture 5"/>
          <p:cNvPicPr/>
          <p:nvPr/>
        </p:nvPicPr>
        <p:blipFill>
          <a:blip r:embed="rId2"/>
          <a:stretch>
            <a:fillRect/>
          </a:stretch>
        </p:blipFill>
        <p:spPr>
          <a:xfrm>
            <a:off x="494851" y="559399"/>
            <a:ext cx="8132781" cy="4209436"/>
          </a:xfrm>
          <a:prstGeom prst="rect">
            <a:avLst/>
          </a:prstGeom>
        </p:spPr>
      </p:pic>
    </p:spTree>
    <p:extLst>
      <p:ext uri="{BB962C8B-B14F-4D97-AF65-F5344CB8AC3E}">
        <p14:creationId xmlns:p14="http://schemas.microsoft.com/office/powerpoint/2010/main" val="214436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073" y="742064"/>
            <a:ext cx="7308433" cy="387439"/>
          </a:xfrm>
        </p:spPr>
        <p:txBody>
          <a:bodyPr/>
          <a:lstStyle/>
          <a:p>
            <a:r>
              <a:rPr lang="en-US" sz="2797" dirty="0" smtClean="0"/>
              <a:t>P2P Transformation Project</a:t>
            </a:r>
            <a:endParaRPr lang="en-US" sz="2797" dirty="0"/>
          </a:p>
        </p:txBody>
      </p:sp>
      <p:sp>
        <p:nvSpPr>
          <p:cNvPr id="4" name="Slide Number Placeholder 3"/>
          <p:cNvSpPr>
            <a:spLocks noGrp="1"/>
          </p:cNvSpPr>
          <p:nvPr>
            <p:ph type="sldNum" sz="quarter" idx="4"/>
          </p:nvPr>
        </p:nvSpPr>
        <p:spPr/>
        <p:txBody>
          <a:bodyPr/>
          <a:lstStyle/>
          <a:p>
            <a:fld id="{8368066F-241F-DA46-A244-6F6C08E1BFA8}" type="slidenum">
              <a:rPr lang="en-US" smtClean="0"/>
              <a:pPr/>
              <a:t>23</a:t>
            </a:fld>
            <a:endParaRPr lang="en-US" dirty="0"/>
          </a:p>
        </p:txBody>
      </p:sp>
      <p:sp>
        <p:nvSpPr>
          <p:cNvPr id="3" name="Text Placeholder 2"/>
          <p:cNvSpPr>
            <a:spLocks noGrp="1"/>
          </p:cNvSpPr>
          <p:nvPr>
            <p:ph type="body" sz="quarter" idx="13"/>
          </p:nvPr>
        </p:nvSpPr>
        <p:spPr/>
        <p:txBody>
          <a:bodyPr/>
          <a:lstStyle/>
          <a:p>
            <a:endParaRPr lang="en-US"/>
          </a:p>
        </p:txBody>
      </p:sp>
      <p:pic>
        <p:nvPicPr>
          <p:cNvPr id="7" name="Picture 6"/>
          <p:cNvPicPr/>
          <p:nvPr/>
        </p:nvPicPr>
        <p:blipFill rotWithShape="1">
          <a:blip r:embed="rId2"/>
          <a:srcRect t="7934" r="3625"/>
          <a:stretch/>
        </p:blipFill>
        <p:spPr>
          <a:xfrm>
            <a:off x="609600" y="477795"/>
            <a:ext cx="7990703" cy="4258964"/>
          </a:xfrm>
          <a:prstGeom prst="rect">
            <a:avLst/>
          </a:prstGeom>
        </p:spPr>
      </p:pic>
    </p:spTree>
    <p:extLst>
      <p:ext uri="{BB962C8B-B14F-4D97-AF65-F5344CB8AC3E}">
        <p14:creationId xmlns:p14="http://schemas.microsoft.com/office/powerpoint/2010/main" val="20752385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073" y="742064"/>
            <a:ext cx="7308433" cy="387439"/>
          </a:xfrm>
        </p:spPr>
        <p:txBody>
          <a:bodyPr/>
          <a:lstStyle/>
          <a:p>
            <a:r>
              <a:rPr lang="en-US" sz="2797" dirty="0" smtClean="0"/>
              <a:t>P2P Transformation Project</a:t>
            </a:r>
            <a:endParaRPr lang="en-US" sz="2797" dirty="0"/>
          </a:p>
        </p:txBody>
      </p:sp>
      <p:sp>
        <p:nvSpPr>
          <p:cNvPr id="4" name="Slide Number Placeholder 3"/>
          <p:cNvSpPr>
            <a:spLocks noGrp="1"/>
          </p:cNvSpPr>
          <p:nvPr>
            <p:ph type="sldNum" sz="quarter" idx="4"/>
          </p:nvPr>
        </p:nvSpPr>
        <p:spPr/>
        <p:txBody>
          <a:bodyPr/>
          <a:lstStyle/>
          <a:p>
            <a:fld id="{8368066F-241F-DA46-A244-6F6C08E1BFA8}" type="slidenum">
              <a:rPr lang="en-US" smtClean="0"/>
              <a:pPr/>
              <a:t>24</a:t>
            </a:fld>
            <a:endParaRPr lang="en-US" dirty="0"/>
          </a:p>
        </p:txBody>
      </p:sp>
      <p:sp>
        <p:nvSpPr>
          <p:cNvPr id="3" name="Text Placeholder 2"/>
          <p:cNvSpPr>
            <a:spLocks noGrp="1"/>
          </p:cNvSpPr>
          <p:nvPr>
            <p:ph type="body" sz="quarter" idx="13"/>
          </p:nvPr>
        </p:nvSpPr>
        <p:spPr/>
        <p:txBody>
          <a:bodyPr/>
          <a:lstStyle/>
          <a:p>
            <a:endParaRPr lang="en-US"/>
          </a:p>
        </p:txBody>
      </p:sp>
      <p:pic>
        <p:nvPicPr>
          <p:cNvPr id="6" name="Picture 5"/>
          <p:cNvPicPr/>
          <p:nvPr/>
        </p:nvPicPr>
        <p:blipFill rotWithShape="1">
          <a:blip r:embed="rId2"/>
          <a:srcRect t="9144" r="3180"/>
          <a:stretch/>
        </p:blipFill>
        <p:spPr>
          <a:xfrm>
            <a:off x="576649" y="477795"/>
            <a:ext cx="7924800" cy="4291040"/>
          </a:xfrm>
          <a:prstGeom prst="rect">
            <a:avLst/>
          </a:prstGeom>
        </p:spPr>
      </p:pic>
    </p:spTree>
    <p:extLst>
      <p:ext uri="{BB962C8B-B14F-4D97-AF65-F5344CB8AC3E}">
        <p14:creationId xmlns:p14="http://schemas.microsoft.com/office/powerpoint/2010/main" val="41912275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720693" y="1560513"/>
            <a:ext cx="4218729" cy="2126348"/>
          </a:xfrm>
        </p:spPr>
        <p:txBody>
          <a:bodyPr/>
          <a:lstStyle/>
          <a:p>
            <a:pPr marL="285750" indent="-285750">
              <a:buFont typeface="Arial" panose="020B0604020202020204" pitchFamily="34" charset="0"/>
              <a:buChar char="•"/>
            </a:pPr>
            <a:r>
              <a:rPr lang="en-US" sz="2000" b="1" dirty="0"/>
              <a:t>Proposal Basics: Preparing Applications for Research </a:t>
            </a:r>
            <a:r>
              <a:rPr lang="en-US" sz="2000" b="1" dirty="0" smtClean="0"/>
              <a:t>Funding </a:t>
            </a:r>
          </a:p>
          <a:p>
            <a:pPr marL="285750" indent="-285750">
              <a:buFont typeface="Arial" panose="020B0604020202020204" pitchFamily="34" charset="0"/>
              <a:buChar char="•"/>
            </a:pPr>
            <a:r>
              <a:rPr lang="en-US" sz="2000" dirty="0" smtClean="0"/>
              <a:t>Thursday</a:t>
            </a:r>
            <a:r>
              <a:rPr lang="en-US" sz="2000" dirty="0"/>
              <a:t>, September 22, 2022 from </a:t>
            </a:r>
            <a:r>
              <a:rPr lang="en-US" sz="2000" dirty="0" smtClean="0"/>
              <a:t>12:00PM </a:t>
            </a:r>
            <a:r>
              <a:rPr lang="en-US" sz="2000" dirty="0"/>
              <a:t>– </a:t>
            </a:r>
            <a:r>
              <a:rPr lang="en-US" sz="2000" dirty="0" smtClean="0"/>
              <a:t>1:00PM</a:t>
            </a:r>
          </a:p>
          <a:p>
            <a:pPr marL="285750" indent="-285750">
              <a:buFont typeface="Arial" panose="020B0604020202020204" pitchFamily="34" charset="0"/>
              <a:buChar char="•"/>
            </a:pPr>
            <a:r>
              <a:rPr lang="en-US" sz="2000" dirty="0" smtClean="0"/>
              <a:t>Registration is free</a:t>
            </a:r>
          </a:p>
        </p:txBody>
      </p:sp>
      <p:sp>
        <p:nvSpPr>
          <p:cNvPr id="4" name="Date Placeholder 3"/>
          <p:cNvSpPr>
            <a:spLocks noGrp="1"/>
          </p:cNvSpPr>
          <p:nvPr>
            <p:ph type="dt" sz="half" idx="4294967295"/>
          </p:nvPr>
        </p:nvSpPr>
        <p:spPr>
          <a:xfrm>
            <a:off x="7086600" y="4754563"/>
            <a:ext cx="2057400" cy="382587"/>
          </a:xfrm>
        </p:spPr>
        <p:txBody>
          <a:bodyPr/>
          <a:lstStyle/>
          <a:p>
            <a:fld id="{F397C7E5-D4D6-0C4C-99AF-822F7BE7D8B6}" type="datetime4">
              <a:rPr lang="en-US" smtClean="0"/>
              <a:t>September 1, 2022</a:t>
            </a:fld>
            <a:endParaRPr lang="en-US" dirty="0"/>
          </a:p>
        </p:txBody>
      </p:sp>
      <p:sp>
        <p:nvSpPr>
          <p:cNvPr id="5" name="Slide Number Placeholder 4"/>
          <p:cNvSpPr>
            <a:spLocks noGrp="1"/>
          </p:cNvSpPr>
          <p:nvPr>
            <p:ph type="sldNum" sz="quarter" idx="4294967295"/>
          </p:nvPr>
        </p:nvSpPr>
        <p:spPr>
          <a:xfrm>
            <a:off x="8591704" y="4754563"/>
            <a:ext cx="457200" cy="366712"/>
          </a:xfrm>
        </p:spPr>
        <p:txBody>
          <a:bodyPr/>
          <a:lstStyle/>
          <a:p>
            <a:fld id="{B6238B5B-F19C-E947-A0BC-87BD7983F871}" type="slidenum">
              <a:rPr lang="en-US" smtClean="0"/>
              <a:pPr/>
              <a:t>25</a:t>
            </a:fld>
            <a:endParaRPr lang="en-US" dirty="0"/>
          </a:p>
        </p:txBody>
      </p:sp>
      <p:sp>
        <p:nvSpPr>
          <p:cNvPr id="6" name="Title 5"/>
          <p:cNvSpPr>
            <a:spLocks noGrp="1"/>
          </p:cNvSpPr>
          <p:nvPr>
            <p:ph type="title" idx="4294967295"/>
          </p:nvPr>
        </p:nvSpPr>
        <p:spPr>
          <a:xfrm>
            <a:off x="431597" y="639763"/>
            <a:ext cx="7772400" cy="393700"/>
          </a:xfrm>
        </p:spPr>
        <p:txBody>
          <a:bodyPr/>
          <a:lstStyle/>
          <a:p>
            <a:r>
              <a:rPr lang="en-US" dirty="0" smtClean="0"/>
              <a:t>Meetings/Events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2298" y="130347"/>
            <a:ext cx="3737896" cy="4838700"/>
          </a:xfrm>
          <a:prstGeom prst="rect">
            <a:avLst/>
          </a:prstGeom>
        </p:spPr>
      </p:pic>
    </p:spTree>
    <p:extLst>
      <p:ext uri="{BB962C8B-B14F-4D97-AF65-F5344CB8AC3E}">
        <p14:creationId xmlns:p14="http://schemas.microsoft.com/office/powerpoint/2010/main" val="11036493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40079" y="1560378"/>
            <a:ext cx="4525890" cy="2051844"/>
          </a:xfrm>
        </p:spPr>
        <p:txBody>
          <a:bodyPr/>
          <a:lstStyle/>
          <a:p>
            <a:pPr marL="285750" indent="-285750">
              <a:buFont typeface="Arial" panose="020B0604020202020204" pitchFamily="34" charset="0"/>
              <a:buChar char="•"/>
            </a:pPr>
            <a:r>
              <a:rPr lang="en-US" sz="2000" dirty="0" smtClean="0"/>
              <a:t>Next Monthly Research Unit Meeting: Thursday, October 6</a:t>
            </a:r>
          </a:p>
          <a:p>
            <a:endParaRPr lang="en-US" sz="2000" dirty="0" smtClean="0"/>
          </a:p>
          <a:p>
            <a:pPr marL="285750" indent="-285750">
              <a:buFont typeface="Arial" panose="020B0604020202020204" pitchFamily="34" charset="0"/>
              <a:buChar char="•"/>
            </a:pPr>
            <a:r>
              <a:rPr lang="en-US" sz="2000" dirty="0" smtClean="0"/>
              <a:t>Prior monthly meeting agendas/slides are available on the </a:t>
            </a:r>
            <a:r>
              <a:rPr lang="en-US" sz="2000" dirty="0" smtClean="0">
                <a:hlinkClick r:id="rId2"/>
              </a:rPr>
              <a:t>website</a:t>
            </a:r>
            <a:endParaRPr lang="en-US" sz="2000" dirty="0"/>
          </a:p>
        </p:txBody>
      </p:sp>
      <p:sp>
        <p:nvSpPr>
          <p:cNvPr id="4" name="Date Placeholder 3"/>
          <p:cNvSpPr>
            <a:spLocks noGrp="1"/>
          </p:cNvSpPr>
          <p:nvPr>
            <p:ph type="dt" sz="half" idx="18"/>
          </p:nvPr>
        </p:nvSpPr>
        <p:spPr/>
        <p:txBody>
          <a:bodyPr/>
          <a:lstStyle/>
          <a:p>
            <a:r>
              <a:rPr lang="en-US" dirty="0" smtClean="0"/>
              <a:t>September 1, 2022</a:t>
            </a:r>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26</a:t>
            </a:fld>
            <a:endParaRPr lang="en-US" dirty="0"/>
          </a:p>
        </p:txBody>
      </p:sp>
      <p:sp>
        <p:nvSpPr>
          <p:cNvPr id="6" name="Title 5"/>
          <p:cNvSpPr>
            <a:spLocks noGrp="1"/>
          </p:cNvSpPr>
          <p:nvPr>
            <p:ph type="title"/>
          </p:nvPr>
        </p:nvSpPr>
        <p:spPr/>
        <p:txBody>
          <a:bodyPr/>
          <a:lstStyle/>
          <a:p>
            <a:r>
              <a:rPr lang="en-US" dirty="0" smtClean="0"/>
              <a:t>Meetings/Events</a:t>
            </a:r>
            <a:endParaRPr lang="en-US" dirty="0"/>
          </a:p>
        </p:txBody>
      </p:sp>
      <p:pic>
        <p:nvPicPr>
          <p:cNvPr id="7" name="Picture 6"/>
          <p:cNvPicPr>
            <a:picLocks noChangeAspect="1"/>
          </p:cNvPicPr>
          <p:nvPr/>
        </p:nvPicPr>
        <p:blipFill>
          <a:blip r:embed="rId3"/>
          <a:stretch>
            <a:fillRect/>
          </a:stretch>
        </p:blipFill>
        <p:spPr>
          <a:xfrm>
            <a:off x="5581514" y="1258277"/>
            <a:ext cx="2840110" cy="3414763"/>
          </a:xfrm>
          <a:prstGeom prst="rect">
            <a:avLst/>
          </a:prstGeom>
        </p:spPr>
      </p:pic>
      <p:sp>
        <p:nvSpPr>
          <p:cNvPr id="8" name="Oval 7"/>
          <p:cNvSpPr/>
          <p:nvPr/>
        </p:nvSpPr>
        <p:spPr>
          <a:xfrm>
            <a:off x="5921327" y="4115022"/>
            <a:ext cx="1714304" cy="5580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409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590AF1-51CA-D64A-8B8B-0406BE491E0F}"/>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FFFFFF"/>
                </a:solidFill>
                <a:effectLst/>
                <a:uLnTx/>
                <a:uFillTx/>
                <a:latin typeface="Helvetica"/>
                <a:ea typeface="+mn-ea"/>
                <a:cs typeface="+mn-cs"/>
              </a:rPr>
              <a:t>September 1, 2022</a:t>
            </a:r>
            <a:endParaRPr kumimoji="0" lang="en-US" sz="800" b="0" i="0" u="none" strike="noStrike" kern="1200" cap="none" spc="0" normalizeH="0" baseline="0" noProof="0" dirty="0">
              <a:ln>
                <a:noFill/>
              </a:ln>
              <a:solidFill>
                <a:srgbClr val="FFFFFF"/>
              </a:solidFill>
              <a:effectLst/>
              <a:uLnTx/>
              <a:uFillTx/>
              <a:latin typeface="Helvetica"/>
              <a:ea typeface="+mn-ea"/>
              <a:cs typeface="+mn-cs"/>
            </a:endParaRPr>
          </a:p>
        </p:txBody>
      </p:sp>
      <p:sp>
        <p:nvSpPr>
          <p:cNvPr id="3" name="Slide Number Placeholder 2">
            <a:extLst>
              <a:ext uri="{FF2B5EF4-FFF2-40B4-BE49-F238E27FC236}">
                <a16:creationId xmlns:a16="http://schemas.microsoft.com/office/drawing/2014/main" id="{12D6D6A2-A849-0745-AEAE-5C26CFE33A38}"/>
              </a:ext>
            </a:extLst>
          </p:cNvPr>
          <p:cNvSpPr>
            <a:spLocks noGrp="1"/>
          </p:cNvSpPr>
          <p:nvPr>
            <p:ph type="sldNum" sz="quarter" idx="11"/>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D59DAAA-0634-FC41-A826-8BC222AF9A3E}" type="slidenum">
              <a:rPr kumimoji="0" lang="en-US" sz="800" b="0" i="0" u="none" strike="noStrike" kern="1200" cap="none" spc="0" normalizeH="0" baseline="0" noProof="0" smtClean="0">
                <a:ln>
                  <a:noFill/>
                </a:ln>
                <a:solidFill>
                  <a:srgbClr val="FFFFFF"/>
                </a:solidFill>
                <a:effectLst/>
                <a:uLnTx/>
                <a:uFillTx/>
                <a:latin typeface="Helvetic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dirty="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1683753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4092A4-DCF1-1348-9960-323D083968EE}"/>
              </a:ext>
            </a:extLst>
          </p:cNvPr>
          <p:cNvSpPr>
            <a:spLocks noGrp="1"/>
          </p:cNvSpPr>
          <p:nvPr>
            <p:ph type="sldNum" sz="quarter" idx="19"/>
          </p:nvPr>
        </p:nvSpPr>
        <p:spPr/>
        <p:txBody>
          <a:bodyPr/>
          <a:lstStyle/>
          <a:p>
            <a:fld id="{B6238B5B-F19C-E947-A0BC-87BD7983F871}" type="slidenum">
              <a:rPr lang="en-US" smtClean="0"/>
              <a:pPr/>
              <a:t>3</a:t>
            </a:fld>
            <a:endParaRPr lang="en-US" dirty="0"/>
          </a:p>
        </p:txBody>
      </p:sp>
      <p:sp>
        <p:nvSpPr>
          <p:cNvPr id="2" name="Title 1">
            <a:extLst>
              <a:ext uri="{FF2B5EF4-FFF2-40B4-BE49-F238E27FC236}">
                <a16:creationId xmlns:a16="http://schemas.microsoft.com/office/drawing/2014/main" id="{9999A3A3-B77B-9A49-9A57-95F35B12E1A1}"/>
              </a:ext>
            </a:extLst>
          </p:cNvPr>
          <p:cNvSpPr>
            <a:spLocks noGrp="1"/>
          </p:cNvSpPr>
          <p:nvPr>
            <p:ph type="title"/>
          </p:nvPr>
        </p:nvSpPr>
        <p:spPr/>
        <p:txBody>
          <a:bodyPr/>
          <a:lstStyle/>
          <a:p>
            <a:r>
              <a:rPr lang="en-US" dirty="0"/>
              <a:t>Recently Submitted </a:t>
            </a:r>
            <a:r>
              <a:rPr lang="en-US" dirty="0" smtClean="0"/>
              <a:t>Proposals</a:t>
            </a:r>
            <a:endParaRPr lang="en-US" dirty="0"/>
          </a:p>
        </p:txBody>
      </p:sp>
      <p:graphicFrame>
        <p:nvGraphicFramePr>
          <p:cNvPr id="8" name="Table 7">
            <a:extLst>
              <a:ext uri="{FF2B5EF4-FFF2-40B4-BE49-F238E27FC236}">
                <a16:creationId xmlns:a16="http://schemas.microsoft.com/office/drawing/2014/main" id="{D09A853D-0469-694E-8DBB-33BC741187CA}"/>
              </a:ext>
            </a:extLst>
          </p:cNvPr>
          <p:cNvGraphicFramePr>
            <a:graphicFrameLocks noGrp="1"/>
          </p:cNvGraphicFramePr>
          <p:nvPr>
            <p:extLst>
              <p:ext uri="{D42A27DB-BD31-4B8C-83A1-F6EECF244321}">
                <p14:modId xmlns:p14="http://schemas.microsoft.com/office/powerpoint/2010/main" val="398518119"/>
              </p:ext>
            </p:extLst>
          </p:nvPr>
        </p:nvGraphicFramePr>
        <p:xfrm>
          <a:off x="317497" y="1230458"/>
          <a:ext cx="8561327" cy="2449088"/>
        </p:xfrm>
        <a:graphic>
          <a:graphicData uri="http://schemas.openxmlformats.org/drawingml/2006/table">
            <a:tbl>
              <a:tblPr firstRow="1">
                <a:tableStyleId>{5C22544A-7EE6-4342-B048-85BDC9FD1C3A}</a:tableStyleId>
              </a:tblPr>
              <a:tblGrid>
                <a:gridCol w="1130913">
                  <a:extLst>
                    <a:ext uri="{9D8B030D-6E8A-4147-A177-3AD203B41FA5}">
                      <a16:colId xmlns:a16="http://schemas.microsoft.com/office/drawing/2014/main" val="3764042023"/>
                    </a:ext>
                  </a:extLst>
                </a:gridCol>
                <a:gridCol w="3982006">
                  <a:extLst>
                    <a:ext uri="{9D8B030D-6E8A-4147-A177-3AD203B41FA5}">
                      <a16:colId xmlns:a16="http://schemas.microsoft.com/office/drawing/2014/main" val="3707701944"/>
                    </a:ext>
                  </a:extLst>
                </a:gridCol>
                <a:gridCol w="1511560">
                  <a:extLst>
                    <a:ext uri="{9D8B030D-6E8A-4147-A177-3AD203B41FA5}">
                      <a16:colId xmlns:a16="http://schemas.microsoft.com/office/drawing/2014/main" val="3006092247"/>
                    </a:ext>
                  </a:extLst>
                </a:gridCol>
                <a:gridCol w="971101">
                  <a:extLst>
                    <a:ext uri="{9D8B030D-6E8A-4147-A177-3AD203B41FA5}">
                      <a16:colId xmlns:a16="http://schemas.microsoft.com/office/drawing/2014/main" val="175481784"/>
                    </a:ext>
                  </a:extLst>
                </a:gridCol>
                <a:gridCol w="965747">
                  <a:extLst>
                    <a:ext uri="{9D8B030D-6E8A-4147-A177-3AD203B41FA5}">
                      <a16:colId xmlns:a16="http://schemas.microsoft.com/office/drawing/2014/main" val="3869669175"/>
                    </a:ext>
                  </a:extLst>
                </a:gridCol>
              </a:tblGrid>
              <a:tr h="508932">
                <a:tc>
                  <a:txBody>
                    <a:bodyPr/>
                    <a:lstStyle/>
                    <a:p>
                      <a:pPr algn="l"/>
                      <a:r>
                        <a:rPr lang="en-US" sz="1200" b="1" i="0" dirty="0">
                          <a:latin typeface="+mj-lt"/>
                        </a:rPr>
                        <a:t>PI</a:t>
                      </a:r>
                    </a:p>
                  </a:txBody>
                  <a:tcPr marL="45720" marR="4572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774AE"/>
                    </a:solidFill>
                  </a:tcPr>
                </a:tc>
                <a:tc>
                  <a:txBody>
                    <a:bodyPr/>
                    <a:lstStyle/>
                    <a:p>
                      <a:pPr algn="ctr"/>
                      <a:r>
                        <a:rPr lang="en-US" sz="1200" b="1" i="0" dirty="0">
                          <a:latin typeface="+mj-lt"/>
                        </a:rPr>
                        <a:t>Title</a:t>
                      </a: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tc>
                  <a:txBody>
                    <a:bodyPr/>
                    <a:lstStyle/>
                    <a:p>
                      <a:pPr algn="ctr"/>
                      <a:r>
                        <a:rPr lang="en-US" sz="1200" b="1" i="0" dirty="0">
                          <a:latin typeface="+mj-lt"/>
                        </a:rPr>
                        <a:t>Sponsor</a:t>
                      </a: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tc>
                  <a:txBody>
                    <a:bodyPr/>
                    <a:lstStyle/>
                    <a:p>
                      <a:pPr algn="ctr"/>
                      <a:r>
                        <a:rPr lang="en-US" sz="1200" b="1" i="0" dirty="0">
                          <a:latin typeface="+mj-lt"/>
                        </a:rPr>
                        <a:t>Prime Sponsor</a:t>
                      </a: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tc>
                  <a:txBody>
                    <a:bodyPr/>
                    <a:lstStyle/>
                    <a:p>
                      <a:pPr algn="ctr"/>
                      <a:r>
                        <a:rPr lang="en-US" sz="1200" b="1" i="0" dirty="0">
                          <a:latin typeface="+mj-lt"/>
                        </a:rPr>
                        <a:t>Proposal</a:t>
                      </a:r>
                      <a:r>
                        <a:rPr lang="en-US" sz="1200" b="1" i="0" baseline="0" dirty="0">
                          <a:latin typeface="+mj-lt"/>
                        </a:rPr>
                        <a:t> Type</a:t>
                      </a:r>
                      <a:endParaRPr lang="en-US" sz="1200" b="1" i="0" dirty="0">
                        <a:latin typeface="+mj-lt"/>
                      </a:endParaRP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2774AE"/>
                    </a:solidFill>
                  </a:tcPr>
                </a:tc>
                <a:extLst>
                  <a:ext uri="{0D108BD9-81ED-4DB2-BD59-A6C34878D82A}">
                    <a16:rowId xmlns:a16="http://schemas.microsoft.com/office/drawing/2014/main" val="1160960130"/>
                  </a:ext>
                </a:extLst>
              </a:tr>
              <a:tr h="686401">
                <a:tc>
                  <a:txBody>
                    <a:bodyPr/>
                    <a:lstStyle/>
                    <a:p>
                      <a:pPr algn="l" rtl="0" fontAlgn="ctr"/>
                      <a:r>
                        <a:rPr lang="en-US" sz="1100" b="0" i="0" u="none" strike="noStrike" dirty="0">
                          <a:solidFill>
                            <a:srgbClr val="000000"/>
                          </a:solidFill>
                          <a:effectLst/>
                          <a:latin typeface="Calibri" panose="020F0502020204030204" pitchFamily="34" charset="0"/>
                        </a:rPr>
                        <a:t>Shoptaw, Steven J</a:t>
                      </a:r>
                    </a:p>
                  </a:txBody>
                  <a:tcPr marL="45720" marR="45720"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CTN-0110 Randomized, double-blind, placebo-controlled trial of monthly injectable buprenorphine (BUP) for methamphetamine (MA) use disorder (MURB)</a:t>
                      </a:r>
                    </a:p>
                  </a:txBody>
                  <a:tcPr marL="45720" marR="45720"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38100" cmpd="sng">
                      <a:noFill/>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University of Texas-Southwestern Medical Center at Dallas </a:t>
                      </a:r>
                    </a:p>
                  </a:txBody>
                  <a:tcPr marL="45720" marR="45720"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38100" cmpd="sng">
                      <a:noFill/>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smtClean="0">
                          <a:solidFill>
                            <a:srgbClr val="000000"/>
                          </a:solidFill>
                          <a:effectLst/>
                          <a:latin typeface="Calibri" panose="020F0502020204030204" pitchFamily="34" charset="0"/>
                        </a:rPr>
                        <a:t>NIH</a:t>
                      </a:r>
                      <a:endParaRPr lang="en-US" sz="1100" b="0" i="0" u="none" strike="noStrike" dirty="0">
                        <a:solidFill>
                          <a:srgbClr val="000000"/>
                        </a:solidFill>
                        <a:effectLst/>
                        <a:latin typeface="Calibri" panose="020F0502020204030204" pitchFamily="34" charset="0"/>
                      </a:endParaRPr>
                    </a:p>
                  </a:txBody>
                  <a:tcPr marL="45720" marR="45720"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38100" cmpd="sng">
                      <a:noFill/>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New</a:t>
                      </a:r>
                    </a:p>
                  </a:txBody>
                  <a:tcPr marL="45720" marR="45720"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38100" cmpd="sng">
                      <a:noFill/>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2891641"/>
                  </a:ext>
                </a:extLst>
              </a:tr>
              <a:tr h="496718">
                <a:tc>
                  <a:txBody>
                    <a:bodyPr/>
                    <a:lstStyle/>
                    <a:p>
                      <a:pPr algn="l" rtl="0" fontAlgn="ctr"/>
                      <a:r>
                        <a:rPr lang="en-US" sz="1100" b="0" i="0" u="none" strike="noStrike">
                          <a:solidFill>
                            <a:srgbClr val="000000"/>
                          </a:solidFill>
                          <a:effectLst/>
                          <a:latin typeface="Calibri" panose="020F0502020204030204" pitchFamily="34" charset="0"/>
                        </a:rPr>
                        <a:t>Moreno, Gerardo</a:t>
                      </a:r>
                    </a:p>
                  </a:txBody>
                  <a:tcPr marL="45720" marR="45720"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CMSP Path to Health Pilot Phase 2 Evaluation</a:t>
                      </a:r>
                    </a:p>
                  </a:txBody>
                  <a:tcPr marL="45720" marR="45720"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dirty="0">
                          <a:solidFill>
                            <a:srgbClr val="000000"/>
                          </a:solidFill>
                          <a:effectLst/>
                          <a:latin typeface="Calibri" panose="020F0502020204030204" pitchFamily="34" charset="0"/>
                        </a:rPr>
                        <a:t>County Medical Services Program</a:t>
                      </a:r>
                    </a:p>
                  </a:txBody>
                  <a:tcPr marL="45720" marR="45720"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a:t>
                      </a:r>
                    </a:p>
                  </a:txBody>
                  <a:tcPr marL="45720" marR="45720"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en-US" sz="1100" b="0" i="0" u="none" strike="noStrike">
                          <a:solidFill>
                            <a:srgbClr val="000000"/>
                          </a:solidFill>
                          <a:effectLst/>
                          <a:latin typeface="Calibri" panose="020F0502020204030204" pitchFamily="34" charset="0"/>
                        </a:rPr>
                        <a:t>New</a:t>
                      </a:r>
                    </a:p>
                  </a:txBody>
                  <a:tcPr marL="45720" marR="45720"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3736052"/>
                  </a:ext>
                </a:extLst>
              </a:tr>
              <a:tr h="757037">
                <a:tc>
                  <a:txBody>
                    <a:bodyPr/>
                    <a:lstStyle/>
                    <a:p>
                      <a:pPr algn="l" fontAlgn="b"/>
                      <a:r>
                        <a:rPr lang="en-US" sz="1100" b="0" i="0" u="none" strike="noStrike">
                          <a:solidFill>
                            <a:srgbClr val="000000"/>
                          </a:solidFill>
                          <a:effectLst/>
                          <a:latin typeface="Calibri" panose="020F0502020204030204" pitchFamily="34" charset="0"/>
                        </a:rPr>
                        <a:t>Nattiv, Aurelia</a:t>
                      </a:r>
                    </a:p>
                  </a:txBody>
                  <a:tcPr marL="45720" marR="45720" marT="9525" marB="0" anchor="b">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100" b="0" i="0" u="none" strike="noStrike" dirty="0">
                          <a:solidFill>
                            <a:srgbClr val="000000"/>
                          </a:solidFill>
                          <a:effectLst/>
                          <a:latin typeface="Calibri" panose="020F0502020204030204" pitchFamily="34" charset="0"/>
                        </a:rPr>
                        <a:t>Improving Bone Health and Reducing Incidence of Bone Stress Injuries in Pac-12 Distance Runners: An Implementation Plan Focusing on Health Promotion</a:t>
                      </a:r>
                      <a:r>
                        <a:rPr lang="en-US" sz="1100" b="0" i="0" u="none" strike="noStrike" dirty="0" smtClean="0">
                          <a:solidFill>
                            <a:srgbClr val="000000"/>
                          </a:solidFill>
                          <a:effectLst/>
                          <a:latin typeface="Calibri" panose="020F0502020204030204" pitchFamily="34" charset="0"/>
                        </a:rPr>
                        <a:t>, Optimal </a:t>
                      </a:r>
                      <a:r>
                        <a:rPr lang="en-US" sz="1100" b="0" i="0" u="none" strike="noStrike" dirty="0">
                          <a:solidFill>
                            <a:srgbClr val="000000"/>
                          </a:solidFill>
                          <a:effectLst/>
                          <a:latin typeface="Calibri" panose="020F0502020204030204" pitchFamily="34" charset="0"/>
                        </a:rPr>
                        <a:t>Fueling, and Changing Culture</a:t>
                      </a:r>
                    </a:p>
                  </a:txBody>
                  <a:tcPr marL="45720" marR="45720" marT="9525" marB="0" anchor="b">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100" b="0" i="0" u="none" strike="noStrike" dirty="0">
                          <a:solidFill>
                            <a:srgbClr val="000000"/>
                          </a:solidFill>
                          <a:effectLst/>
                          <a:latin typeface="Calibri" panose="020F0502020204030204" pitchFamily="34" charset="0"/>
                        </a:rPr>
                        <a:t>UCSF</a:t>
                      </a:r>
                    </a:p>
                  </a:txBody>
                  <a:tcPr marL="45720" marR="45720" marT="9525" marB="0" anchor="b">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100" b="0" i="0" u="none" strike="noStrike" dirty="0">
                          <a:solidFill>
                            <a:srgbClr val="000000"/>
                          </a:solidFill>
                          <a:effectLst/>
                          <a:latin typeface="Calibri" panose="020F0502020204030204" pitchFamily="34" charset="0"/>
                        </a:rPr>
                        <a:t>Pac-12</a:t>
                      </a:r>
                    </a:p>
                  </a:txBody>
                  <a:tcPr marL="45720" marR="45720" marT="9525" marB="0" anchor="b">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100" b="0" i="0" u="none" strike="noStrike" dirty="0" smtClean="0">
                          <a:solidFill>
                            <a:srgbClr val="000000"/>
                          </a:solidFill>
                          <a:effectLst/>
                          <a:latin typeface="Calibri" panose="020F0502020204030204" pitchFamily="34" charset="0"/>
                        </a:rPr>
                        <a:t>Modification/ Supplement</a:t>
                      </a:r>
                      <a:endParaRPr lang="en-US" sz="1100" b="0" i="0" u="none" strike="noStrike" dirty="0">
                        <a:solidFill>
                          <a:srgbClr val="000000"/>
                        </a:solidFill>
                        <a:effectLst/>
                        <a:latin typeface="Calibri" panose="020F0502020204030204" pitchFamily="34" charset="0"/>
                      </a:endParaRPr>
                    </a:p>
                  </a:txBody>
                  <a:tcPr marL="45720" marR="45720" marT="9525" marB="0" anchor="b">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1655040"/>
                  </a:ext>
                </a:extLst>
              </a:tr>
            </a:tbl>
          </a:graphicData>
        </a:graphic>
      </p:graphicFrame>
    </p:spTree>
    <p:extLst>
      <p:ext uri="{BB962C8B-B14F-4D97-AF65-F5344CB8AC3E}">
        <p14:creationId xmlns:p14="http://schemas.microsoft.com/office/powerpoint/2010/main" val="390798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r>
              <a:rPr lang="en-US" dirty="0" smtClean="0"/>
              <a:t>September 1, 2022</a:t>
            </a:r>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4</a:t>
            </a:fld>
            <a:endParaRPr lang="en-US" dirty="0"/>
          </a:p>
        </p:txBody>
      </p:sp>
      <p:sp>
        <p:nvSpPr>
          <p:cNvPr id="6" name="Title 5"/>
          <p:cNvSpPr>
            <a:spLocks noGrp="1"/>
          </p:cNvSpPr>
          <p:nvPr>
            <p:ph type="title"/>
          </p:nvPr>
        </p:nvSpPr>
        <p:spPr/>
        <p:txBody>
          <a:bodyPr/>
          <a:lstStyle/>
          <a:p>
            <a:r>
              <a:rPr lang="en-US" dirty="0" smtClean="0"/>
              <a:t>Human Resources/Personnel </a:t>
            </a:r>
            <a:endParaRPr lang="en-US" dirty="0"/>
          </a:p>
        </p:txBody>
      </p:sp>
      <p:pic>
        <p:nvPicPr>
          <p:cNvPr id="1026" name="Picture 17" descr="https://img.pblc.it/i/640x426x9.f.S3/cdbfd/2019hdrischolars-1-2426953-3.jpg"/>
          <p:cNvPicPr>
            <a:picLocks noChangeAspect="1" noChangeArrowheads="1"/>
          </p:cNvPicPr>
          <p:nvPr/>
        </p:nvPicPr>
        <p:blipFill rotWithShape="1">
          <a:blip r:embed="rId2">
            <a:extLst>
              <a:ext uri="{28A0092B-C50C-407E-A947-70E740481C1C}">
                <a14:useLocalDpi xmlns:a14="http://schemas.microsoft.com/office/drawing/2010/main" val="0"/>
              </a:ext>
            </a:extLst>
          </a:blip>
          <a:srcRect t="3502" b="16320"/>
          <a:stretch/>
        </p:blipFill>
        <p:spPr bwMode="auto">
          <a:xfrm>
            <a:off x="6968054" y="3022520"/>
            <a:ext cx="145357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6" descr="https://img.pblc.it/i/950x306x9.f.S3/7b862/gerardo-moreno-md-2478366-3.jpg"/>
          <p:cNvPicPr>
            <a:picLocks noChangeAspect="1" noChangeArrowheads="1"/>
          </p:cNvPicPr>
          <p:nvPr/>
        </p:nvPicPr>
        <p:blipFill rotWithShape="1">
          <a:blip r:embed="rId3">
            <a:extLst>
              <a:ext uri="{28A0092B-C50C-407E-A947-70E740481C1C}">
                <a14:useLocalDpi xmlns:a14="http://schemas.microsoft.com/office/drawing/2010/main" val="0"/>
              </a:ext>
            </a:extLst>
          </a:blip>
          <a:srcRect l="14953" r="16936"/>
          <a:stretch/>
        </p:blipFill>
        <p:spPr bwMode="auto">
          <a:xfrm>
            <a:off x="665683" y="1284923"/>
            <a:ext cx="1777594"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556663" y="1630166"/>
            <a:ext cx="3558844" cy="1200329"/>
          </a:xfrm>
          <a:prstGeom prst="rect">
            <a:avLst/>
          </a:prstGeom>
        </p:spPr>
        <p:txBody>
          <a:bodyPr wrap="square">
            <a:spAutoFit/>
          </a:bodyPr>
          <a:lstStyle/>
          <a:p>
            <a:r>
              <a:rPr lang="en-US" sz="1800" dirty="0">
                <a:latin typeface="Helvetica" panose="020B0604020202020204" pitchFamily="34" charset="0"/>
                <a:ea typeface="Times New Roman" panose="02020603050405020304" pitchFamily="18" charset="0"/>
              </a:rPr>
              <a:t>Gerardo Moreno, MD, MSHS, appointed as Chair of the Department of Family Medicine, effective August 1, 2022</a:t>
            </a:r>
            <a:endParaRPr lang="en-US" sz="1800" dirty="0"/>
          </a:p>
        </p:txBody>
      </p:sp>
      <p:sp>
        <p:nvSpPr>
          <p:cNvPr id="7" name="Rectangle 6"/>
          <p:cNvSpPr/>
          <p:nvPr/>
        </p:nvSpPr>
        <p:spPr>
          <a:xfrm>
            <a:off x="3416198" y="3566040"/>
            <a:ext cx="3551856" cy="923330"/>
          </a:xfrm>
          <a:prstGeom prst="rect">
            <a:avLst/>
          </a:prstGeom>
        </p:spPr>
        <p:txBody>
          <a:bodyPr wrap="square">
            <a:spAutoFit/>
          </a:bodyPr>
          <a:lstStyle/>
          <a:p>
            <a:pPr algn="ctr"/>
            <a:r>
              <a:rPr lang="en-US" sz="1800" dirty="0">
                <a:latin typeface="Helvetica" panose="020B0604020202020204" pitchFamily="34" charset="0"/>
                <a:ea typeface="Calibri" panose="020F0502020204030204" pitchFamily="34" charset="0"/>
              </a:rPr>
              <a:t>Dr. Yelba Castellon-Lopez named Director of JEDI for Department of Family Medicine</a:t>
            </a:r>
            <a:endParaRPr lang="en-US" sz="1800" dirty="0">
              <a:effectLst/>
              <a:latin typeface="Calibri" panose="020F0502020204030204" pitchFamily="34" charset="0"/>
              <a:ea typeface="Calibri" panose="020F050202020403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035874709"/>
              </p:ext>
            </p:extLst>
          </p:nvPr>
        </p:nvGraphicFramePr>
        <p:xfrm>
          <a:off x="640079" y="3314620"/>
          <a:ext cx="2873666" cy="1174750"/>
        </p:xfrm>
        <a:graphic>
          <a:graphicData uri="http://schemas.openxmlformats.org/drawingml/2006/table">
            <a:tbl>
              <a:tblPr>
                <a:tableStyleId>{5C22544A-7EE6-4342-B048-85BDC9FD1C3A}</a:tableStyleId>
              </a:tblPr>
              <a:tblGrid>
                <a:gridCol w="1986618">
                  <a:extLst>
                    <a:ext uri="{9D8B030D-6E8A-4147-A177-3AD203B41FA5}">
                      <a16:colId xmlns:a16="http://schemas.microsoft.com/office/drawing/2014/main" val="941014174"/>
                    </a:ext>
                  </a:extLst>
                </a:gridCol>
                <a:gridCol w="887048">
                  <a:extLst>
                    <a:ext uri="{9D8B030D-6E8A-4147-A177-3AD203B41FA5}">
                      <a16:colId xmlns:a16="http://schemas.microsoft.com/office/drawing/2014/main" val="2568482294"/>
                    </a:ext>
                  </a:extLst>
                </a:gridCol>
              </a:tblGrid>
              <a:tr h="277500">
                <a:tc>
                  <a:txBody>
                    <a:bodyPr/>
                    <a:lstStyle/>
                    <a:p>
                      <a:pPr algn="l" fontAlgn="b"/>
                      <a:r>
                        <a:rPr lang="en-US" sz="1100" u="none" strike="noStrike" dirty="0">
                          <a:effectLst/>
                        </a:rPr>
                        <a:t>Number of JEDI Projects:</a:t>
                      </a:r>
                      <a:endParaRPr lang="en-US" sz="1100" b="0" i="0" u="none" strike="noStrike" dirty="0">
                        <a:solidFill>
                          <a:srgbClr val="000000"/>
                        </a:solidFill>
                        <a:effectLst/>
                        <a:latin typeface="Arial" panose="020B0604020202020204" pitchFamily="34" charset="0"/>
                      </a:endParaRPr>
                    </a:p>
                  </a:txBody>
                  <a:tcPr marL="9250" marR="9250" marT="9250" marB="0" anchor="b"/>
                </a:tc>
                <a:tc>
                  <a:txBody>
                    <a:bodyPr/>
                    <a:lstStyle/>
                    <a:p>
                      <a:pPr algn="r" fontAlgn="b"/>
                      <a:r>
                        <a:rPr lang="en-US" sz="1100" u="none" strike="noStrike">
                          <a:effectLst/>
                        </a:rPr>
                        <a:t>36</a:t>
                      </a:r>
                      <a:endParaRPr lang="en-US" sz="1100" b="0" i="0" u="none" strike="noStrike">
                        <a:solidFill>
                          <a:srgbClr val="000000"/>
                        </a:solidFill>
                        <a:effectLst/>
                        <a:latin typeface="Arial" panose="020B0604020202020204" pitchFamily="34" charset="0"/>
                      </a:endParaRPr>
                    </a:p>
                  </a:txBody>
                  <a:tcPr marL="9250" marR="9250" marT="9250" marB="0" anchor="b"/>
                </a:tc>
                <a:extLst>
                  <a:ext uri="{0D108BD9-81ED-4DB2-BD59-A6C34878D82A}">
                    <a16:rowId xmlns:a16="http://schemas.microsoft.com/office/drawing/2014/main" val="2979725239"/>
                  </a:ext>
                </a:extLst>
              </a:tr>
              <a:tr h="360750">
                <a:tc>
                  <a:txBody>
                    <a:bodyPr/>
                    <a:lstStyle/>
                    <a:p>
                      <a:pPr algn="l" fontAlgn="b"/>
                      <a:r>
                        <a:rPr lang="en-US" sz="1100" u="none" strike="noStrike">
                          <a:effectLst/>
                        </a:rPr>
                        <a:t>Total $ Award Amt of all JEDI Projects:</a:t>
                      </a:r>
                      <a:endParaRPr lang="en-US" sz="1100" b="0" i="0" u="none" strike="noStrike">
                        <a:solidFill>
                          <a:srgbClr val="000000"/>
                        </a:solidFill>
                        <a:effectLst/>
                        <a:latin typeface="Arial" panose="020B0604020202020204" pitchFamily="34" charset="0"/>
                      </a:endParaRPr>
                    </a:p>
                  </a:txBody>
                  <a:tcPr marL="9250" marR="9250" marT="9250" marB="0" anchor="b"/>
                </a:tc>
                <a:tc>
                  <a:txBody>
                    <a:bodyPr/>
                    <a:lstStyle/>
                    <a:p>
                      <a:pPr algn="l" fontAlgn="b"/>
                      <a:r>
                        <a:rPr lang="en-US" sz="1100" u="none" strike="noStrike">
                          <a:effectLst/>
                        </a:rPr>
                        <a:t> $13,013,508 </a:t>
                      </a:r>
                      <a:endParaRPr lang="en-US" sz="1100" b="0" i="0" u="none" strike="noStrike">
                        <a:solidFill>
                          <a:srgbClr val="000000"/>
                        </a:solidFill>
                        <a:effectLst/>
                        <a:latin typeface="Arial" panose="020B0604020202020204" pitchFamily="34" charset="0"/>
                      </a:endParaRPr>
                    </a:p>
                  </a:txBody>
                  <a:tcPr marL="9250" marR="9250" marT="9250" marB="0" anchor="b"/>
                </a:tc>
                <a:extLst>
                  <a:ext uri="{0D108BD9-81ED-4DB2-BD59-A6C34878D82A}">
                    <a16:rowId xmlns:a16="http://schemas.microsoft.com/office/drawing/2014/main" val="1036569173"/>
                  </a:ext>
                </a:extLst>
              </a:tr>
              <a:tr h="536500">
                <a:tc>
                  <a:txBody>
                    <a:bodyPr/>
                    <a:lstStyle/>
                    <a:p>
                      <a:pPr algn="l" fontAlgn="b"/>
                      <a:r>
                        <a:rPr lang="en-US" sz="1100" u="none" strike="noStrike">
                          <a:effectLst/>
                        </a:rPr>
                        <a:t>Percentage of JEDI projects for which Fam Med is the primary dept/ Lead PI:</a:t>
                      </a:r>
                      <a:endParaRPr lang="en-US" sz="1100" b="0" i="0" u="none" strike="noStrike">
                        <a:solidFill>
                          <a:srgbClr val="000000"/>
                        </a:solidFill>
                        <a:effectLst/>
                        <a:latin typeface="Arial" panose="020B0604020202020204" pitchFamily="34" charset="0"/>
                      </a:endParaRPr>
                    </a:p>
                  </a:txBody>
                  <a:tcPr marL="9250" marR="9250" marT="9250" marB="0" anchor="b"/>
                </a:tc>
                <a:tc>
                  <a:txBody>
                    <a:bodyPr/>
                    <a:lstStyle/>
                    <a:p>
                      <a:pPr algn="r" fontAlgn="b"/>
                      <a:r>
                        <a:rPr lang="en-US" sz="1100" u="none" strike="noStrike" dirty="0">
                          <a:effectLst/>
                        </a:rPr>
                        <a:t>67%</a:t>
                      </a:r>
                      <a:endParaRPr lang="en-US" sz="1100" b="0" i="0" u="none" strike="noStrike" dirty="0">
                        <a:solidFill>
                          <a:srgbClr val="000000"/>
                        </a:solidFill>
                        <a:effectLst/>
                        <a:latin typeface="Arial" panose="020B0604020202020204" pitchFamily="34" charset="0"/>
                      </a:endParaRPr>
                    </a:p>
                  </a:txBody>
                  <a:tcPr marL="9250" marR="9250" marT="9250" marB="0" anchor="b"/>
                </a:tc>
                <a:extLst>
                  <a:ext uri="{0D108BD9-81ED-4DB2-BD59-A6C34878D82A}">
                    <a16:rowId xmlns:a16="http://schemas.microsoft.com/office/drawing/2014/main" val="391178485"/>
                  </a:ext>
                </a:extLst>
              </a:tr>
            </a:tbl>
          </a:graphicData>
        </a:graphic>
      </p:graphicFrame>
    </p:spTree>
    <p:extLst>
      <p:ext uri="{BB962C8B-B14F-4D97-AF65-F5344CB8AC3E}">
        <p14:creationId xmlns:p14="http://schemas.microsoft.com/office/powerpoint/2010/main" val="156044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r>
              <a:rPr lang="en-US" dirty="0" smtClean="0"/>
              <a:t>September 1, 2022</a:t>
            </a:r>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5</a:t>
            </a:fld>
            <a:endParaRPr lang="en-US" dirty="0"/>
          </a:p>
        </p:txBody>
      </p:sp>
      <p:sp>
        <p:nvSpPr>
          <p:cNvPr id="6" name="Title 5"/>
          <p:cNvSpPr>
            <a:spLocks noGrp="1"/>
          </p:cNvSpPr>
          <p:nvPr>
            <p:ph type="title"/>
          </p:nvPr>
        </p:nvSpPr>
        <p:spPr/>
        <p:txBody>
          <a:bodyPr/>
          <a:lstStyle/>
          <a:p>
            <a:r>
              <a:rPr lang="en-US" dirty="0" smtClean="0"/>
              <a:t>COVID Updates </a:t>
            </a:r>
            <a:endParaRPr lang="en-US" dirty="0"/>
          </a:p>
        </p:txBody>
      </p:sp>
      <p:pic>
        <p:nvPicPr>
          <p:cNvPr id="9" name="Picture 8"/>
          <p:cNvPicPr>
            <a:picLocks noChangeAspect="1"/>
          </p:cNvPicPr>
          <p:nvPr/>
        </p:nvPicPr>
        <p:blipFill>
          <a:blip r:embed="rId2"/>
          <a:stretch>
            <a:fillRect/>
          </a:stretch>
        </p:blipFill>
        <p:spPr>
          <a:xfrm>
            <a:off x="5423821" y="1674876"/>
            <a:ext cx="2988658" cy="2438400"/>
          </a:xfrm>
          <a:prstGeom prst="rect">
            <a:avLst/>
          </a:prstGeom>
        </p:spPr>
      </p:pic>
      <p:sp>
        <p:nvSpPr>
          <p:cNvPr id="7" name="Rectangle 6"/>
          <p:cNvSpPr/>
          <p:nvPr/>
        </p:nvSpPr>
        <p:spPr>
          <a:xfrm>
            <a:off x="640078" y="1878413"/>
            <a:ext cx="4539083" cy="2031325"/>
          </a:xfrm>
          <a:prstGeom prst="rect">
            <a:avLst/>
          </a:prstGeom>
        </p:spPr>
        <p:txBody>
          <a:bodyPr wrap="square">
            <a:spAutoFit/>
          </a:bodyPr>
          <a:lstStyle/>
          <a:p>
            <a:pPr algn="ctr"/>
            <a:r>
              <a:rPr lang="en-US" sz="1800" dirty="0" smtClean="0">
                <a:latin typeface="Helvetica" panose="020B0604020202020204" pitchFamily="34" charset="0"/>
                <a:ea typeface="Calibri" panose="020F0502020204030204" pitchFamily="34" charset="0"/>
              </a:rPr>
              <a:t>We are aware that there is confusion about the latest COVID policies, and there is conflicting guidance.</a:t>
            </a:r>
          </a:p>
          <a:p>
            <a:pPr algn="ctr"/>
            <a:endParaRPr lang="en-US" sz="1800" dirty="0" smtClean="0">
              <a:latin typeface="Helvetica" panose="020B0604020202020204" pitchFamily="34" charset="0"/>
              <a:ea typeface="Calibri" panose="020F0502020204030204" pitchFamily="34" charset="0"/>
            </a:endParaRPr>
          </a:p>
          <a:p>
            <a:pPr algn="ctr"/>
            <a:r>
              <a:rPr lang="en-US" sz="1800" dirty="0" smtClean="0">
                <a:effectLst/>
                <a:latin typeface="Helvetica" panose="020B0604020202020204" pitchFamily="34" charset="0"/>
                <a:ea typeface="Calibri" panose="020F0502020204030204" pitchFamily="34" charset="0"/>
              </a:rPr>
              <a:t>Until we receive further guidance from DGSOM, we have been instructed to stay the course.</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647319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31A833-E6DD-6B69-272C-0A9C6279807C}"/>
              </a:ext>
            </a:extLst>
          </p:cNvPr>
          <p:cNvSpPr>
            <a:spLocks noGrp="1"/>
          </p:cNvSpPr>
          <p:nvPr>
            <p:ph type="sldNum" sz="quarter" idx="19"/>
          </p:nvPr>
        </p:nvSpPr>
        <p:spPr/>
        <p:txBody>
          <a:bodyPr/>
          <a:lstStyle/>
          <a:p>
            <a:fld id="{B6238B5B-F19C-E947-A0BC-87BD7983F871}" type="slidenum">
              <a:rPr lang="en-US" smtClean="0"/>
              <a:pPr/>
              <a:t>6</a:t>
            </a:fld>
            <a:endParaRPr lang="en-US" dirty="0"/>
          </a:p>
        </p:txBody>
      </p:sp>
      <p:graphicFrame>
        <p:nvGraphicFramePr>
          <p:cNvPr id="15" name="Table 14">
            <a:extLst>
              <a:ext uri="{FF2B5EF4-FFF2-40B4-BE49-F238E27FC236}">
                <a16:creationId xmlns:a16="http://schemas.microsoft.com/office/drawing/2014/main" id="{99DCB2B1-83FC-9BFE-F7BE-4C833BA59DC2}"/>
              </a:ext>
            </a:extLst>
          </p:cNvPr>
          <p:cNvGraphicFramePr>
            <a:graphicFrameLocks noGrp="1"/>
          </p:cNvGraphicFramePr>
          <p:nvPr>
            <p:extLst>
              <p:ext uri="{D42A27DB-BD31-4B8C-83A1-F6EECF244321}">
                <p14:modId xmlns:p14="http://schemas.microsoft.com/office/powerpoint/2010/main" val="1171784448"/>
              </p:ext>
            </p:extLst>
          </p:nvPr>
        </p:nvGraphicFramePr>
        <p:xfrm>
          <a:off x="640079" y="3230655"/>
          <a:ext cx="5715000" cy="457200"/>
        </p:xfrm>
        <a:graphic>
          <a:graphicData uri="http://schemas.openxmlformats.org/drawingml/2006/table">
            <a:tbl>
              <a:tblPr/>
              <a:tblGrid>
                <a:gridCol w="5715000">
                  <a:extLst>
                    <a:ext uri="{9D8B030D-6E8A-4147-A177-3AD203B41FA5}">
                      <a16:colId xmlns:a16="http://schemas.microsoft.com/office/drawing/2014/main" val="3851813645"/>
                    </a:ext>
                  </a:extLst>
                </a:gridCol>
              </a:tblGrid>
              <a:tr h="0">
                <a:tc>
                  <a:txBody>
                    <a:bodyPr/>
                    <a:lstStyle/>
                    <a:p>
                      <a:pPr>
                        <a:lnSpc>
                          <a:spcPts val="1800"/>
                        </a:lnSpc>
                      </a:pPr>
                      <a:endParaRPr lang="en-US" dirty="0">
                        <a:effectLst/>
                        <a:latin typeface="Roboto" panose="02000000000000000000" pitchFamily="2" charset="0"/>
                      </a:endParaRPr>
                    </a:p>
                  </a:txBody>
                  <a:tcPr marL="381000" marR="381000" marT="0" marB="228600">
                    <a:lnL>
                      <a:noFill/>
                    </a:lnL>
                    <a:lnR>
                      <a:noFill/>
                    </a:lnR>
                    <a:lnT>
                      <a:noFill/>
                    </a:lnT>
                    <a:lnB>
                      <a:noFill/>
                    </a:lnB>
                  </a:tcPr>
                </a:tc>
                <a:extLst>
                  <a:ext uri="{0D108BD9-81ED-4DB2-BD59-A6C34878D82A}">
                    <a16:rowId xmlns:a16="http://schemas.microsoft.com/office/drawing/2014/main" val="2393634568"/>
                  </a:ext>
                </a:extLst>
              </a:tr>
            </a:tbl>
          </a:graphicData>
        </a:graphic>
      </p:graphicFrame>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6" descr="cid:image001.png@01D8BC55.7F552C40"/>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92604" y="435255"/>
            <a:ext cx="6076950" cy="106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92604" y="1552399"/>
            <a:ext cx="8465353" cy="307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AEC7"/>
                </a:solidFill>
                <a:effectLst/>
                <a:latin typeface="Arial" panose="020B0604020202020204" pitchFamily="34" charset="0"/>
                <a:ea typeface="Calibri" panose="020F0502020204030204" pitchFamily="34" charset="0"/>
              </a:rPr>
              <a:t> </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3B5C"/>
                </a:solidFill>
                <a:effectLst/>
                <a:latin typeface="Arial" panose="020B0604020202020204" pitchFamily="34" charset="0"/>
                <a:ea typeface="Calibri" panose="020F0502020204030204" pitchFamily="34" charset="0"/>
                <a:cs typeface="Arial" panose="020B0604020202020204" pitchFamily="34" charset="0"/>
              </a:rPr>
              <a:t>Date: </a:t>
            </a:r>
            <a:r>
              <a:rPr kumimoji="0" lang="en-US" altLang="en-US" sz="1200" b="0" i="0" u="none" strike="noStrike" cap="none" normalizeH="0" baseline="0" dirty="0" smtClean="0">
                <a:ln>
                  <a:noFill/>
                </a:ln>
                <a:solidFill>
                  <a:srgbClr val="003B5C"/>
                </a:solidFill>
                <a:effectLst/>
                <a:latin typeface="Arial" panose="020B0604020202020204" pitchFamily="34" charset="0"/>
                <a:ea typeface="Calibri" panose="020F0502020204030204" pitchFamily="34" charset="0"/>
                <a:cs typeface="Arial" panose="020B0604020202020204" pitchFamily="34" charset="0"/>
              </a:rPr>
              <a:t>Thursday, September 15</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3B5C"/>
                </a:solidFill>
                <a:effectLst/>
                <a:latin typeface="Arial" panose="020B0604020202020204" pitchFamily="34" charset="0"/>
                <a:ea typeface="Calibri" panose="020F0502020204030204" pitchFamily="34" charset="0"/>
                <a:cs typeface="Arial" panose="020B0604020202020204" pitchFamily="34" charset="0"/>
              </a:rPr>
              <a:t>Time: </a:t>
            </a:r>
            <a:r>
              <a:rPr kumimoji="0" lang="en-US" altLang="en-US" sz="1200" b="0" i="0" u="none" strike="noStrike" cap="none" normalizeH="0" baseline="0" dirty="0" smtClean="0">
                <a:ln>
                  <a:noFill/>
                </a:ln>
                <a:solidFill>
                  <a:srgbClr val="003B5C"/>
                </a:solidFill>
                <a:effectLst/>
                <a:latin typeface="Arial" panose="020B0604020202020204" pitchFamily="34" charset="0"/>
                <a:ea typeface="Calibri" panose="020F0502020204030204" pitchFamily="34" charset="0"/>
                <a:cs typeface="Arial" panose="020B0604020202020204" pitchFamily="34" charset="0"/>
              </a:rPr>
              <a:t>12:30 – 2 p.m.</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3B5C"/>
                </a:solidFill>
                <a:effectLst/>
                <a:latin typeface="Arial" panose="020B0604020202020204" pitchFamily="34" charset="0"/>
                <a:ea typeface="Calibri" panose="020F0502020204030204" pitchFamily="34" charset="0"/>
                <a:cs typeface="Arial" panose="020B0604020202020204" pitchFamily="34" charset="0"/>
              </a:rPr>
              <a:t>Location</a:t>
            </a:r>
            <a:r>
              <a:rPr kumimoji="0" lang="en-US" altLang="en-US" sz="1200" b="0" i="0" u="none" strike="noStrike" cap="none" normalizeH="0" baseline="0" dirty="0" smtClean="0">
                <a:ln>
                  <a:noFill/>
                </a:ln>
                <a:solidFill>
                  <a:srgbClr val="003B5C"/>
                </a:solidFill>
                <a:effectLst/>
                <a:latin typeface="Arial" panose="020B0604020202020204" pitchFamily="34" charset="0"/>
                <a:ea typeface="Calibri" panose="020F0502020204030204" pitchFamily="34" charset="0"/>
                <a:cs typeface="Arial" panose="020B0604020202020204" pitchFamily="34" charset="0"/>
              </a:rPr>
              <a:t>: Geffen Hall </a:t>
            </a:r>
            <a:r>
              <a:rPr kumimoji="0" lang="en-US" altLang="en-US" sz="1200" b="0" i="0" u="none" strike="noStrike" cap="none" normalizeH="0" baseline="0" dirty="0" smtClean="0">
                <a:ln>
                  <a:noFill/>
                </a:ln>
                <a:solidFill>
                  <a:srgbClr val="003B5C"/>
                </a:solidFill>
                <a:effectLst/>
                <a:latin typeface="Arial" panose="020B0604020202020204" pitchFamily="34" charset="0"/>
                <a:ea typeface="Calibri" panose="020F0502020204030204" pitchFamily="34" charset="0"/>
                <a:cs typeface="Arial" panose="020B0604020202020204" pitchFamily="34" charset="0"/>
                <a:hlinkClick r:id="rId4"/>
              </a:rPr>
              <a:t>Revive</a:t>
            </a:r>
            <a:r>
              <a:rPr kumimoji="0" lang="en-US" altLang="en-US" sz="1200" b="0" i="0" u="none" strike="noStrike" cap="none" normalizeH="0" baseline="0" dirty="0" smtClean="0">
                <a:ln>
                  <a:noFill/>
                </a:ln>
                <a:solidFill>
                  <a:srgbClr val="003B5C"/>
                </a:solidFill>
                <a:effectLst/>
                <a:latin typeface="Arial" panose="020B0604020202020204" pitchFamily="34" charset="0"/>
                <a:ea typeface="Calibri" panose="020F0502020204030204" pitchFamily="34" charset="0"/>
                <a:cs typeface="Arial" panose="020B0604020202020204" pitchFamily="34" charset="0"/>
              </a:rPr>
              <a:t> Patio </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3B5C"/>
                </a:solidFill>
                <a:effectLst/>
                <a:latin typeface="Arial" panose="020B0604020202020204" pitchFamily="34" charset="0"/>
                <a:ea typeface="Calibri" panose="020F0502020204030204" pitchFamily="34" charset="0"/>
                <a:cs typeface="Arial" panose="020B0604020202020204" pitchFamily="34" charset="0"/>
              </a:rPr>
              <a:t>Deadline to Register: </a:t>
            </a:r>
            <a:r>
              <a:rPr kumimoji="0" lang="en-US" altLang="en-US" sz="1200" b="0" i="0" u="none" strike="noStrike" cap="none" normalizeH="0" baseline="0" dirty="0" smtClean="0">
                <a:ln>
                  <a:noFill/>
                </a:ln>
                <a:solidFill>
                  <a:srgbClr val="003B5C"/>
                </a:solidFill>
                <a:effectLst/>
                <a:latin typeface="Arial" panose="020B0604020202020204" pitchFamily="34" charset="0"/>
                <a:ea typeface="Calibri" panose="020F0502020204030204" pitchFamily="34" charset="0"/>
                <a:cs typeface="Arial" panose="020B0604020202020204" pitchFamily="34" charset="0"/>
              </a:rPr>
              <a:t>Tuesday, September 6</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3B5C"/>
                </a:solidFill>
                <a:effectLst/>
                <a:latin typeface="Arial" panose="020B0604020202020204" pitchFamily="34" charset="0"/>
                <a:ea typeface="Calibri" panose="020F0502020204030204" pitchFamily="34" charset="0"/>
                <a:cs typeface="Arial" panose="020B0604020202020204" pitchFamily="34" charset="0"/>
                <a:hlinkClick r:id="rId5"/>
              </a:rPr>
              <a:t>Registration Link:</a:t>
            </a:r>
            <a:r>
              <a:rPr kumimoji="0" lang="en-US" altLang="en-US" sz="1200" b="1" i="0" u="none" strike="noStrike" cap="none" normalizeH="0" baseline="0" dirty="0" smtClean="0">
                <a:ln>
                  <a:noFill/>
                </a:ln>
                <a:solidFill>
                  <a:srgbClr val="003B5C"/>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200" b="0" i="0" u="none" strike="noStrike" cap="none" normalizeH="0" baseline="0" dirty="0" smtClean="0">
                <a:ln>
                  <a:noFill/>
                </a:ln>
                <a:solidFill>
                  <a:srgbClr val="00AEC7"/>
                </a:solidFill>
                <a:effectLst/>
                <a:latin typeface="Arial" panose="020B0604020202020204" pitchFamily="34" charset="0"/>
                <a:ea typeface="Calibri" panose="020F0502020204030204" pitchFamily="34" charset="0"/>
                <a:cs typeface="Arial" panose="020B0604020202020204" pitchFamily="34" charset="0"/>
                <a:hlinkClick r:id="rId5"/>
              </a:rPr>
              <a:t>https://uclahs.az1.qualtrics.com/jfe/form/SV_blRvwGBz9sQTYXQ</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3B5C"/>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AEC7"/>
                </a:solidFill>
                <a:effectLst/>
                <a:latin typeface="Arial" panose="020B0604020202020204" pitchFamily="34" charset="0"/>
                <a:ea typeface="Calibri" panose="020F0502020204030204" pitchFamily="34" charset="0"/>
                <a:cs typeface="Arial" panose="020B0604020202020204" pitchFamily="34" charset="0"/>
              </a:rPr>
              <a:t>This event is a great opportunity to:</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smtClean="0">
                <a:ln>
                  <a:noFill/>
                </a:ln>
                <a:solidFill>
                  <a:srgbClr val="003B5C"/>
                </a:solidFill>
                <a:effectLst/>
                <a:latin typeface="Arial" panose="020B0604020202020204" pitchFamily="34" charset="0"/>
                <a:ea typeface="Times New Roman" panose="02020603050405020304" pitchFamily="18" charset="0"/>
                <a:cs typeface="Arial" panose="020B0604020202020204" pitchFamily="34" charset="0"/>
              </a:rPr>
              <a:t>(Re)connect with colleagues from across the organization</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smtClean="0">
                <a:ln>
                  <a:noFill/>
                </a:ln>
                <a:solidFill>
                  <a:srgbClr val="003B5C"/>
                </a:solidFill>
                <a:effectLst/>
                <a:latin typeface="Arial" panose="020B0604020202020204" pitchFamily="34" charset="0"/>
                <a:ea typeface="Times New Roman" panose="02020603050405020304" pitchFamily="18" charset="0"/>
                <a:cs typeface="Arial" panose="020B0604020202020204" pitchFamily="34" charset="0"/>
              </a:rPr>
              <a:t>Welcome new team members to the DGSOM community</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smtClean="0">
                <a:ln>
                  <a:noFill/>
                </a:ln>
                <a:solidFill>
                  <a:srgbClr val="003B5C"/>
                </a:solidFill>
                <a:effectLst/>
                <a:latin typeface="Arial" panose="020B0604020202020204" pitchFamily="34" charset="0"/>
                <a:ea typeface="Times New Roman" panose="02020603050405020304" pitchFamily="18" charset="0"/>
                <a:cs typeface="Arial" panose="020B0604020202020204" pitchFamily="34" charset="0"/>
              </a:rPr>
              <a:t>Celebrate team accomplishments</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smtClean="0">
                <a:ln>
                  <a:noFill/>
                </a:ln>
                <a:solidFill>
                  <a:srgbClr val="003B5C"/>
                </a:solidFill>
                <a:effectLst/>
                <a:latin typeface="Arial" panose="020B0604020202020204" pitchFamily="34" charset="0"/>
                <a:ea typeface="Times New Roman" panose="02020603050405020304" pitchFamily="18" charset="0"/>
                <a:cs typeface="Arial" panose="020B0604020202020204" pitchFamily="34" charset="0"/>
                <a:hlinkClick r:id="rId6"/>
              </a:rPr>
              <a:t>Recognize</a:t>
            </a:r>
            <a:r>
              <a:rPr kumimoji="0" lang="en-US" altLang="en-US" sz="1100" b="0" i="0" u="none" strike="noStrike" cap="none" normalizeH="0" baseline="0" dirty="0" smtClean="0">
                <a:ln>
                  <a:noFill/>
                </a:ln>
                <a:solidFill>
                  <a:srgbClr val="003B5C"/>
                </a:solidFill>
                <a:effectLst/>
                <a:latin typeface="Arial" panose="020B0604020202020204" pitchFamily="34" charset="0"/>
                <a:ea typeface="Times New Roman" panose="02020603050405020304" pitchFamily="18" charset="0"/>
                <a:cs typeface="Arial" panose="020B0604020202020204" pitchFamily="34" charset="0"/>
              </a:rPr>
              <a:t> colleagues for exemplifying the </a:t>
            </a:r>
            <a:r>
              <a:rPr kumimoji="0" lang="en-US" altLang="en-US" sz="1100" b="1" i="0" u="none" strike="noStrike" cap="none" normalizeH="0" baseline="0" dirty="0" smtClean="0">
                <a:ln>
                  <a:noFill/>
                </a:ln>
                <a:solidFill>
                  <a:srgbClr val="003B5C"/>
                </a:solidFill>
                <a:effectLst/>
                <a:latin typeface="Arial" panose="020B0604020202020204" pitchFamily="34" charset="0"/>
                <a:ea typeface="Times New Roman" panose="02020603050405020304" pitchFamily="18" charset="0"/>
                <a:cs typeface="Arial" panose="020B0604020202020204" pitchFamily="34" charset="0"/>
              </a:rPr>
              <a:t>Cultural North Star </a:t>
            </a:r>
            <a:r>
              <a:rPr kumimoji="0" lang="en-US" altLang="en-US" sz="1100" b="0" i="0" u="none" strike="noStrike" cap="none" normalizeH="0" baseline="0" dirty="0" smtClean="0">
                <a:ln>
                  <a:noFill/>
                </a:ln>
                <a:solidFill>
                  <a:srgbClr val="003B5C"/>
                </a:solidFill>
                <a:effectLst/>
                <a:latin typeface="Arial" panose="020B0604020202020204" pitchFamily="34" charset="0"/>
                <a:ea typeface="Times New Roman" panose="02020603050405020304" pitchFamily="18" charset="0"/>
                <a:cs typeface="Arial" panose="020B0604020202020204" pitchFamily="34" charset="0"/>
              </a:rPr>
              <a:t>in their work, actions, and interactions</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dirty="0" smtClean="0">
                <a:ln>
                  <a:noFill/>
                </a:ln>
                <a:solidFill>
                  <a:srgbClr val="003B5C"/>
                </a:solidFill>
                <a:effectLst/>
                <a:latin typeface="Arial" panose="020B0604020202020204" pitchFamily="34" charset="0"/>
                <a:ea typeface="Times New Roman" panose="02020603050405020304" pitchFamily="18" charset="0"/>
                <a:cs typeface="Arial" panose="020B0604020202020204" pitchFamily="34" charset="0"/>
              </a:rPr>
              <a:t>Make a personal </a:t>
            </a:r>
            <a:r>
              <a:rPr kumimoji="0" lang="en-US" altLang="en-US" sz="1100" b="0" i="0" u="none" strike="noStrike" cap="none" normalizeH="0" baseline="0" dirty="0" smtClean="0">
                <a:ln>
                  <a:noFill/>
                </a:ln>
                <a:solidFill>
                  <a:srgbClr val="003B5C"/>
                </a:solidFill>
                <a:effectLst/>
                <a:latin typeface="Arial" panose="020B0604020202020204" pitchFamily="34" charset="0"/>
                <a:ea typeface="Times New Roman" panose="02020603050405020304" pitchFamily="18" charset="0"/>
                <a:cs typeface="Arial" panose="020B0604020202020204" pitchFamily="34" charset="0"/>
                <a:hlinkClick r:id="rId7"/>
              </a:rPr>
              <a:t>pledge</a:t>
            </a:r>
            <a:r>
              <a:rPr kumimoji="0" lang="en-US" altLang="en-US" sz="1100" b="0" i="0" u="none" strike="noStrike" cap="none" normalizeH="0" baseline="0" dirty="0" smtClean="0">
                <a:ln>
                  <a:noFill/>
                </a:ln>
                <a:solidFill>
                  <a:srgbClr val="003B5C"/>
                </a:solidFill>
                <a:effectLst/>
                <a:latin typeface="Arial" panose="020B0604020202020204" pitchFamily="34" charset="0"/>
                <a:ea typeface="Times New Roman" panose="02020603050405020304" pitchFamily="18" charset="0"/>
                <a:cs typeface="Arial" panose="020B0604020202020204" pitchFamily="34" charset="0"/>
              </a:rPr>
              <a:t> to embed the </a:t>
            </a:r>
            <a:r>
              <a:rPr kumimoji="0" lang="en-US" altLang="en-US" sz="1100" b="1" i="0" u="none" strike="noStrike" cap="none" normalizeH="0" baseline="0" dirty="0" smtClean="0">
                <a:ln>
                  <a:noFill/>
                </a:ln>
                <a:solidFill>
                  <a:srgbClr val="003B5C"/>
                </a:solidFill>
                <a:effectLst/>
                <a:latin typeface="Arial" panose="020B0604020202020204" pitchFamily="34" charset="0"/>
                <a:ea typeface="Times New Roman" panose="02020603050405020304" pitchFamily="18" charset="0"/>
                <a:cs typeface="Arial" panose="020B0604020202020204" pitchFamily="34" charset="0"/>
              </a:rPr>
              <a:t>Cultural North Star </a:t>
            </a:r>
            <a:r>
              <a:rPr kumimoji="0" lang="en-US" altLang="en-US" sz="1100" b="0" i="0" u="none" strike="noStrike" cap="none" normalizeH="0" baseline="0" dirty="0" smtClean="0">
                <a:ln>
                  <a:noFill/>
                </a:ln>
                <a:solidFill>
                  <a:srgbClr val="003B5C"/>
                </a:solidFill>
                <a:effectLst/>
                <a:latin typeface="Arial" panose="020B0604020202020204" pitchFamily="34" charset="0"/>
                <a:ea typeface="Times New Roman" panose="02020603050405020304" pitchFamily="18" charset="0"/>
                <a:cs typeface="Arial" panose="020B0604020202020204" pitchFamily="34" charset="0"/>
              </a:rPr>
              <a:t>into your daily practices within DGSOM</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 </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 </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1" u="none" strike="noStrike" cap="none" normalizeH="0" baseline="0" dirty="0" smtClean="0">
                <a:ln>
                  <a:noFill/>
                </a:ln>
                <a:solidFill>
                  <a:srgbClr val="000000"/>
                </a:solidFill>
                <a:effectLst/>
                <a:latin typeface="Arial" panose="020B0604020202020204" pitchFamily="34" charset="0"/>
                <a:ea typeface="Calibri" panose="020F0502020204030204" pitchFamily="34" charset="0"/>
              </a:rPr>
              <a:t>Supervisors are encouraged to grant employees sufficient release time in addition to their normal lunch period to join this community building event, provided that the absence would not infringe upon the performance of required job duties.</a:t>
            </a:r>
            <a:endParaRPr kumimoji="0" lang="en-US" altLang="en-US" sz="105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385624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31A833-E6DD-6B69-272C-0A9C6279807C}"/>
              </a:ext>
            </a:extLst>
          </p:cNvPr>
          <p:cNvSpPr>
            <a:spLocks noGrp="1"/>
          </p:cNvSpPr>
          <p:nvPr>
            <p:ph type="sldNum" sz="quarter" idx="19"/>
          </p:nvPr>
        </p:nvSpPr>
        <p:spPr/>
        <p:txBody>
          <a:bodyPr/>
          <a:lstStyle/>
          <a:p>
            <a:fld id="{B6238B5B-F19C-E947-A0BC-87BD7983F871}" type="slidenum">
              <a:rPr lang="en-US" smtClean="0"/>
              <a:pPr/>
              <a:t>7</a:t>
            </a:fld>
            <a:endParaRPr lang="en-US" dirty="0"/>
          </a:p>
        </p:txBody>
      </p:sp>
      <p:sp>
        <p:nvSpPr>
          <p:cNvPr id="7" name="Title 6">
            <a:extLst>
              <a:ext uri="{FF2B5EF4-FFF2-40B4-BE49-F238E27FC236}">
                <a16:creationId xmlns:a16="http://schemas.microsoft.com/office/drawing/2014/main" id="{1A42C98F-6D12-B5B8-057A-BFC6C56593F9}"/>
              </a:ext>
            </a:extLst>
          </p:cNvPr>
          <p:cNvSpPr>
            <a:spLocks noGrp="1"/>
          </p:cNvSpPr>
          <p:nvPr>
            <p:ph type="title"/>
          </p:nvPr>
        </p:nvSpPr>
        <p:spPr/>
        <p:txBody>
          <a:bodyPr/>
          <a:lstStyle/>
          <a:p>
            <a:r>
              <a:rPr lang="en-US" dirty="0" smtClean="0"/>
              <a:t>Monday, September 5th is Labor Day</a:t>
            </a:r>
            <a:endParaRPr lang="en-US" dirty="0"/>
          </a:p>
        </p:txBody>
      </p:sp>
      <p:graphicFrame>
        <p:nvGraphicFramePr>
          <p:cNvPr id="15" name="Table 14">
            <a:extLst>
              <a:ext uri="{FF2B5EF4-FFF2-40B4-BE49-F238E27FC236}">
                <a16:creationId xmlns:a16="http://schemas.microsoft.com/office/drawing/2014/main" id="{99DCB2B1-83FC-9BFE-F7BE-4C833BA59DC2}"/>
              </a:ext>
            </a:extLst>
          </p:cNvPr>
          <p:cNvGraphicFramePr>
            <a:graphicFrameLocks noGrp="1"/>
          </p:cNvGraphicFramePr>
          <p:nvPr>
            <p:extLst>
              <p:ext uri="{D42A27DB-BD31-4B8C-83A1-F6EECF244321}">
                <p14:modId xmlns:p14="http://schemas.microsoft.com/office/powerpoint/2010/main" val="1171784448"/>
              </p:ext>
            </p:extLst>
          </p:nvPr>
        </p:nvGraphicFramePr>
        <p:xfrm>
          <a:off x="640079" y="3230655"/>
          <a:ext cx="5715000" cy="457200"/>
        </p:xfrm>
        <a:graphic>
          <a:graphicData uri="http://schemas.openxmlformats.org/drawingml/2006/table">
            <a:tbl>
              <a:tblPr/>
              <a:tblGrid>
                <a:gridCol w="5715000">
                  <a:extLst>
                    <a:ext uri="{9D8B030D-6E8A-4147-A177-3AD203B41FA5}">
                      <a16:colId xmlns:a16="http://schemas.microsoft.com/office/drawing/2014/main" val="3851813645"/>
                    </a:ext>
                  </a:extLst>
                </a:gridCol>
              </a:tblGrid>
              <a:tr h="0">
                <a:tc>
                  <a:txBody>
                    <a:bodyPr/>
                    <a:lstStyle/>
                    <a:p>
                      <a:pPr>
                        <a:lnSpc>
                          <a:spcPts val="1800"/>
                        </a:lnSpc>
                      </a:pPr>
                      <a:endParaRPr lang="en-US" dirty="0">
                        <a:effectLst/>
                        <a:latin typeface="Roboto" panose="02000000000000000000" pitchFamily="2" charset="0"/>
                      </a:endParaRPr>
                    </a:p>
                  </a:txBody>
                  <a:tcPr marL="381000" marR="381000" marT="0" marB="228600">
                    <a:lnL>
                      <a:noFill/>
                    </a:lnL>
                    <a:lnR>
                      <a:noFill/>
                    </a:lnR>
                    <a:lnT>
                      <a:noFill/>
                    </a:lnT>
                    <a:lnB>
                      <a:noFill/>
                    </a:lnB>
                  </a:tcPr>
                </a:tc>
                <a:extLst>
                  <a:ext uri="{0D108BD9-81ED-4DB2-BD59-A6C34878D82A}">
                    <a16:rowId xmlns:a16="http://schemas.microsoft.com/office/drawing/2014/main" val="2393634568"/>
                  </a:ext>
                </a:extLst>
              </a:tr>
            </a:tbl>
          </a:graphicData>
        </a:graphic>
      </p:graphicFrame>
      <p:pic>
        <p:nvPicPr>
          <p:cNvPr id="2052" name="Picture 4" descr="Labor Day 2022: What Is May Day &amp; Why Is It Marked On 1st May?"/>
          <p:cNvPicPr>
            <a:picLocks noChangeAspect="1" noChangeArrowheads="1"/>
          </p:cNvPicPr>
          <p:nvPr/>
        </p:nvPicPr>
        <p:blipFill rotWithShape="1">
          <a:blip r:embed="rId2">
            <a:extLst>
              <a:ext uri="{28A0092B-C50C-407E-A947-70E740481C1C}">
                <a14:useLocalDpi xmlns:a14="http://schemas.microsoft.com/office/drawing/2010/main" val="0"/>
              </a:ext>
            </a:extLst>
          </a:blip>
          <a:srcRect b="15625"/>
          <a:stretch/>
        </p:blipFill>
        <p:spPr bwMode="auto">
          <a:xfrm>
            <a:off x="1554479" y="1357313"/>
            <a:ext cx="6286500" cy="321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5033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r>
              <a:rPr lang="en-US" dirty="0" smtClean="0"/>
              <a:t>September 1 2022</a:t>
            </a:r>
            <a:endParaRPr lang="en-US" dirty="0"/>
          </a:p>
        </p:txBody>
      </p:sp>
      <p:sp>
        <p:nvSpPr>
          <p:cNvPr id="5" name="Slide Number Placeholder 4"/>
          <p:cNvSpPr>
            <a:spLocks noGrp="1"/>
          </p:cNvSpPr>
          <p:nvPr>
            <p:ph type="sldNum" sz="quarter" idx="19"/>
          </p:nvPr>
        </p:nvSpPr>
        <p:spPr/>
        <p:txBody>
          <a:bodyPr/>
          <a:lstStyle/>
          <a:p>
            <a:fld id="{B6238B5B-F19C-E947-A0BC-87BD7983F871}" type="slidenum">
              <a:rPr lang="en-US" smtClean="0"/>
              <a:pPr/>
              <a:t>8</a:t>
            </a:fld>
            <a:endParaRPr lang="en-US" dirty="0"/>
          </a:p>
        </p:txBody>
      </p:sp>
      <p:sp>
        <p:nvSpPr>
          <p:cNvPr id="6" name="Title 5"/>
          <p:cNvSpPr>
            <a:spLocks noGrp="1"/>
          </p:cNvSpPr>
          <p:nvPr>
            <p:ph type="title"/>
          </p:nvPr>
        </p:nvSpPr>
        <p:spPr/>
        <p:txBody>
          <a:bodyPr/>
          <a:lstStyle/>
          <a:p>
            <a:r>
              <a:rPr lang="en-US" dirty="0" smtClean="0"/>
              <a:t>Research Updates</a:t>
            </a:r>
            <a:endParaRPr lang="en-US" dirty="0"/>
          </a:p>
        </p:txBody>
      </p:sp>
      <p:sp>
        <p:nvSpPr>
          <p:cNvPr id="3" name="Text Placeholder 2"/>
          <p:cNvSpPr>
            <a:spLocks noGrp="1"/>
          </p:cNvSpPr>
          <p:nvPr>
            <p:ph type="body" sz="quarter" idx="13"/>
          </p:nvPr>
        </p:nvSpPr>
        <p:spPr>
          <a:xfrm>
            <a:off x="293298" y="1289962"/>
            <a:ext cx="7522234" cy="1995418"/>
          </a:xfrm>
        </p:spPr>
        <p:txBody>
          <a:bodyPr/>
          <a:lstStyle/>
          <a:p>
            <a:pPr marL="285750" indent="-285750">
              <a:buFont typeface="Arial" panose="020B0604020202020204" pitchFamily="34" charset="0"/>
              <a:buChar char="•"/>
            </a:pPr>
            <a:r>
              <a:rPr lang="en-US" sz="1800" b="1" dirty="0" smtClean="0"/>
              <a:t>New guidance requires federally-funded research to be Open Access</a:t>
            </a:r>
          </a:p>
          <a:p>
            <a:pPr marL="733806" lvl="1" indent="-285750"/>
            <a:r>
              <a:rPr lang="en-US" sz="1800" dirty="0" smtClean="0"/>
              <a:t>OSTP Guidance calls for federal agencies to make taxpayer-supported research publicly available immediately (removes optional 12-month embargo)</a:t>
            </a:r>
          </a:p>
          <a:p>
            <a:pPr marL="733806" lvl="1" indent="-285750"/>
            <a:r>
              <a:rPr lang="en-US" sz="1800" dirty="0" smtClean="0"/>
              <a:t>Requires that underlying data be published</a:t>
            </a:r>
          </a:p>
          <a:p>
            <a:pPr marL="733806" lvl="1" indent="-285750"/>
            <a:r>
              <a:rPr lang="en-US" sz="1800" dirty="0" smtClean="0"/>
              <a:t>Federal agencies have until end of 2025 to institute guidance </a:t>
            </a:r>
          </a:p>
          <a:p>
            <a:endParaRPr lang="en-US" dirty="0"/>
          </a:p>
        </p:txBody>
      </p:sp>
      <p:sp>
        <p:nvSpPr>
          <p:cNvPr id="7" name="Rectangle 6"/>
          <p:cNvSpPr/>
          <p:nvPr/>
        </p:nvSpPr>
        <p:spPr>
          <a:xfrm>
            <a:off x="3924577" y="3345763"/>
            <a:ext cx="4861006" cy="1384995"/>
          </a:xfrm>
          <a:prstGeom prst="rect">
            <a:avLst/>
          </a:prstGeom>
        </p:spPr>
        <p:txBody>
          <a:bodyPr wrap="square">
            <a:spAutoFit/>
          </a:bodyPr>
          <a:lstStyle/>
          <a:p>
            <a:r>
              <a:rPr lang="en-US" sz="1400" i="1" dirty="0" smtClean="0">
                <a:solidFill>
                  <a:srgbClr val="333333"/>
                </a:solidFill>
                <a:latin typeface="Heuristica"/>
              </a:rPr>
              <a:t>“Lifting </a:t>
            </a:r>
            <a:r>
              <a:rPr lang="en-US" sz="1400" i="1" dirty="0">
                <a:solidFill>
                  <a:srgbClr val="333333"/>
                </a:solidFill>
                <a:latin typeface="Heuristica"/>
              </a:rPr>
              <a:t>the yearlong embargo that some journals have imposed on papers they publish will promote more equitable access to </a:t>
            </a:r>
            <a:r>
              <a:rPr lang="en-US" sz="1400" i="1" dirty="0" smtClean="0">
                <a:solidFill>
                  <a:srgbClr val="333333"/>
                </a:solidFill>
                <a:latin typeface="Heuristica"/>
              </a:rPr>
              <a:t>research… The </a:t>
            </a:r>
            <a:r>
              <a:rPr lang="en-US" sz="1400" i="1" dirty="0">
                <a:solidFill>
                  <a:srgbClr val="333333"/>
                </a:solidFill>
                <a:latin typeface="Heuristica"/>
              </a:rPr>
              <a:t>previous policy </a:t>
            </a:r>
            <a:r>
              <a:rPr lang="en-US" sz="1400" i="1" dirty="0" smtClean="0">
                <a:solidFill>
                  <a:srgbClr val="333333"/>
                </a:solidFill>
                <a:latin typeface="Heuristica"/>
              </a:rPr>
              <a:t>‘limited </a:t>
            </a:r>
            <a:r>
              <a:rPr lang="en-US" sz="1400" i="1" dirty="0">
                <a:solidFill>
                  <a:srgbClr val="333333"/>
                </a:solidFill>
                <a:latin typeface="Heuristica"/>
              </a:rPr>
              <a:t>immediate equitable access of federally funded research results to only those able to pay for it or have privileged access through libraries or other </a:t>
            </a:r>
            <a:r>
              <a:rPr lang="en-US" sz="1400" i="1" dirty="0" smtClean="0">
                <a:solidFill>
                  <a:srgbClr val="333333"/>
                </a:solidFill>
                <a:latin typeface="Heuristica"/>
              </a:rPr>
              <a:t>institutions.’”</a:t>
            </a:r>
            <a:endParaRPr lang="en-US" sz="1400" i="1" dirty="0"/>
          </a:p>
        </p:txBody>
      </p:sp>
      <p:sp>
        <p:nvSpPr>
          <p:cNvPr id="11" name="Rectangle 10"/>
          <p:cNvSpPr/>
          <p:nvPr/>
        </p:nvSpPr>
        <p:spPr>
          <a:xfrm>
            <a:off x="534396" y="3325957"/>
            <a:ext cx="3390181" cy="715581"/>
          </a:xfrm>
          <a:prstGeom prst="rect">
            <a:avLst/>
          </a:prstGeom>
        </p:spPr>
        <p:txBody>
          <a:bodyPr wrap="square">
            <a:spAutoFit/>
          </a:bodyPr>
          <a:lstStyle/>
          <a:p>
            <a:r>
              <a:rPr lang="en-US" dirty="0">
                <a:hlinkClick r:id="rId2"/>
              </a:rPr>
              <a:t>https://</a:t>
            </a:r>
            <a:r>
              <a:rPr lang="en-US" dirty="0" smtClean="0">
                <a:hlinkClick r:id="rId2"/>
              </a:rPr>
              <a:t>www.whitehouse.gov/wp-content/uploads/2022/08/08-2022-OSTP-Public-Access-Memo.pdf</a:t>
            </a:r>
            <a:r>
              <a:rPr lang="en-US" dirty="0" smtClean="0"/>
              <a:t> </a:t>
            </a:r>
            <a:endParaRPr lang="en-US" dirty="0"/>
          </a:p>
        </p:txBody>
      </p:sp>
      <p:pic>
        <p:nvPicPr>
          <p:cNvPr id="12" name="Picture 11"/>
          <p:cNvPicPr>
            <a:picLocks noChangeAspect="1"/>
          </p:cNvPicPr>
          <p:nvPr/>
        </p:nvPicPr>
        <p:blipFill>
          <a:blip r:embed="rId3"/>
          <a:stretch>
            <a:fillRect/>
          </a:stretch>
        </p:blipFill>
        <p:spPr>
          <a:xfrm>
            <a:off x="7419654" y="1280661"/>
            <a:ext cx="1365929" cy="1406825"/>
          </a:xfrm>
          <a:prstGeom prst="rect">
            <a:avLst/>
          </a:prstGeom>
        </p:spPr>
      </p:pic>
    </p:spTree>
    <p:extLst>
      <p:ext uri="{BB962C8B-B14F-4D97-AF65-F5344CB8AC3E}">
        <p14:creationId xmlns:p14="http://schemas.microsoft.com/office/powerpoint/2010/main" val="43182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073" y="742064"/>
            <a:ext cx="7308433" cy="387439"/>
          </a:xfrm>
        </p:spPr>
        <p:txBody>
          <a:bodyPr/>
          <a:lstStyle/>
          <a:p>
            <a:r>
              <a:rPr lang="en-US" sz="2797" dirty="0"/>
              <a:t>Monthly Meetings with Fund Manager</a:t>
            </a:r>
          </a:p>
        </p:txBody>
      </p:sp>
      <p:sp>
        <p:nvSpPr>
          <p:cNvPr id="3" name="Text Placeholder 2"/>
          <p:cNvSpPr>
            <a:spLocks noGrp="1"/>
          </p:cNvSpPr>
          <p:nvPr>
            <p:ph type="body" sz="quarter" idx="13"/>
          </p:nvPr>
        </p:nvSpPr>
        <p:spPr>
          <a:xfrm>
            <a:off x="735072" y="1299088"/>
            <a:ext cx="7308433" cy="249068"/>
          </a:xfrm>
        </p:spPr>
        <p:txBody>
          <a:bodyPr vert="horz" wrap="square" lIns="0" tIns="0" rIns="0" bIns="0" rtlCol="0">
            <a:spAutoFit/>
          </a:bodyPr>
          <a:lstStyle/>
          <a:p>
            <a:pPr marL="0" indent="0">
              <a:spcAft>
                <a:spcPts val="599"/>
              </a:spcAft>
              <a:buNone/>
            </a:pPr>
            <a:r>
              <a:rPr lang="en-US" sz="1798" dirty="0"/>
              <a:t>Are they actually required?</a:t>
            </a:r>
          </a:p>
        </p:txBody>
      </p:sp>
      <p:sp>
        <p:nvSpPr>
          <p:cNvPr id="4" name="Slide Number Placeholder 3"/>
          <p:cNvSpPr>
            <a:spLocks noGrp="1"/>
          </p:cNvSpPr>
          <p:nvPr>
            <p:ph type="sldNum" sz="quarter" idx="4"/>
          </p:nvPr>
        </p:nvSpPr>
        <p:spPr/>
        <p:txBody>
          <a:bodyPr/>
          <a:lstStyle/>
          <a:p>
            <a:fld id="{8368066F-241F-DA46-A244-6F6C08E1BFA8}" type="slidenum">
              <a:rPr lang="en-US" smtClean="0"/>
              <a:pPr/>
              <a:t>9</a:t>
            </a:fld>
            <a:endParaRPr lang="en-US" dirty="0"/>
          </a:p>
        </p:txBody>
      </p:sp>
      <p:pic>
        <p:nvPicPr>
          <p:cNvPr id="3074" name="Picture 2" descr="500+ Scream Pictures [HQ] | Download Free Images on Unspl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404" y="1672690"/>
            <a:ext cx="4469770" cy="29769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64790" y="1950183"/>
            <a:ext cx="2173786" cy="1014723"/>
          </a:xfrm>
          <a:prstGeom prst="rect">
            <a:avLst/>
          </a:prstGeom>
          <a:noFill/>
        </p:spPr>
        <p:txBody>
          <a:bodyPr wrap="square" lIns="0" tIns="0" rIns="0" bIns="0" rtlCol="0">
            <a:spAutoFit/>
          </a:bodyPr>
          <a:lstStyle/>
          <a:p>
            <a:pPr algn="l"/>
            <a:r>
              <a:rPr lang="en-US" sz="6594" dirty="0"/>
              <a:t>YES!</a:t>
            </a:r>
          </a:p>
        </p:txBody>
      </p:sp>
    </p:spTree>
    <p:extLst>
      <p:ext uri="{BB962C8B-B14F-4D97-AF65-F5344CB8AC3E}">
        <p14:creationId xmlns:p14="http://schemas.microsoft.com/office/powerpoint/2010/main" val="279596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presentation-01-dark">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DAEC3A6-4E4F-0549-9C7A-CD4BCDA02B71}" vid="{ECA1B53D-748F-A448-962E-6EF0706C861D}"/>
    </a:ext>
  </a:extLst>
</a:theme>
</file>

<file path=ppt/theme/theme2.xml><?xml version="1.0" encoding="utf-8"?>
<a:theme xmlns:a="http://schemas.openxmlformats.org/drawingml/2006/main" name="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DAEC3A6-4E4F-0549-9C7A-CD4BCDA02B71}" vid="{97CA2B89-6648-5643-8039-802698DBA24D}"/>
    </a:ext>
  </a:extLst>
</a:theme>
</file>

<file path=ppt/theme/theme3.xml><?xml version="1.0" encoding="utf-8"?>
<a:theme xmlns:a="http://schemas.openxmlformats.org/drawingml/2006/main" name="presentation-02-aerial">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DAEC3A6-4E4F-0549-9C7A-CD4BCDA02B71}" vid="{AF57A50E-17EB-9E43-98CE-ED4F345E4C2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Presentation-02-master</Template>
  <TotalTime>4594</TotalTime>
  <Words>1246</Words>
  <Application>Microsoft Office PowerPoint</Application>
  <PresentationFormat>On-screen Show (16:9)</PresentationFormat>
  <Paragraphs>208</Paragraphs>
  <Slides>27</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Arial</vt:lpstr>
      <vt:lpstr>Calibri</vt:lpstr>
      <vt:lpstr>Courier New</vt:lpstr>
      <vt:lpstr>Helvetica</vt:lpstr>
      <vt:lpstr>Helvetica Regular</vt:lpstr>
      <vt:lpstr>Heuristica</vt:lpstr>
      <vt:lpstr>Roboto</vt:lpstr>
      <vt:lpstr>Times New Roman</vt:lpstr>
      <vt:lpstr>presentation-01-dark</vt:lpstr>
      <vt:lpstr>presentation-02</vt:lpstr>
      <vt:lpstr>presentation-02-aerial</vt:lpstr>
      <vt:lpstr>PowerPoint Presentation</vt:lpstr>
      <vt:lpstr>Recently Processed Awards</vt:lpstr>
      <vt:lpstr>Recently Submitted Proposals</vt:lpstr>
      <vt:lpstr>Human Resources/Personnel </vt:lpstr>
      <vt:lpstr>COVID Updates </vt:lpstr>
      <vt:lpstr>PowerPoint Presentation</vt:lpstr>
      <vt:lpstr>Monday, September 5th is Labor Day</vt:lpstr>
      <vt:lpstr>Research Updates</vt:lpstr>
      <vt:lpstr>Monthly Meetings with Fund Manager</vt:lpstr>
      <vt:lpstr>Monthly Meetings with Fund Manager</vt:lpstr>
      <vt:lpstr>Managing Subawards</vt:lpstr>
      <vt:lpstr>Get to Know Your Co-Workers</vt:lpstr>
      <vt:lpstr>Get to Know Your Co-Workers</vt:lpstr>
      <vt:lpstr>Financial Process</vt:lpstr>
      <vt:lpstr>Financial Process</vt:lpstr>
      <vt:lpstr>Independent Contractors/Consultants</vt:lpstr>
      <vt:lpstr>Independent Contractors/Consultants</vt:lpstr>
      <vt:lpstr>Website</vt:lpstr>
      <vt:lpstr>Financial – Upcoming Guidance</vt:lpstr>
      <vt:lpstr>Financial – Upcoming Guidance</vt:lpstr>
      <vt:lpstr>P2P Transformation Project</vt:lpstr>
      <vt:lpstr>P2P Transformation Project</vt:lpstr>
      <vt:lpstr>P2P Transformation Project</vt:lpstr>
      <vt:lpstr>P2P Transformation Project</vt:lpstr>
      <vt:lpstr>Meetings/Events</vt:lpstr>
      <vt:lpstr>Meetings/Events</vt:lpstr>
      <vt:lpstr>PowerPoint Presentation</vt:lpstr>
    </vt:vector>
  </TitlesOfParts>
  <Company>UCLA Health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Sheehan, Laura W.</dc:creator>
  <cp:lastModifiedBy>Sheehan, Laura W.</cp:lastModifiedBy>
  <cp:revision>105</cp:revision>
  <dcterms:created xsi:type="dcterms:W3CDTF">2022-06-02T00:23:03Z</dcterms:created>
  <dcterms:modified xsi:type="dcterms:W3CDTF">2022-09-01T20:26:34Z</dcterms:modified>
</cp:coreProperties>
</file>