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691" r:id="rId4"/>
  </p:sldMasterIdLst>
  <p:notesMasterIdLst>
    <p:notesMasterId r:id="rId21"/>
  </p:notesMasterIdLst>
  <p:sldIdLst>
    <p:sldId id="259" r:id="rId5"/>
    <p:sldId id="295" r:id="rId6"/>
    <p:sldId id="659" r:id="rId7"/>
    <p:sldId id="661" r:id="rId8"/>
    <p:sldId id="662" r:id="rId9"/>
    <p:sldId id="677" r:id="rId10"/>
    <p:sldId id="665" r:id="rId11"/>
    <p:sldId id="669" r:id="rId12"/>
    <p:sldId id="667" r:id="rId13"/>
    <p:sldId id="670" r:id="rId14"/>
    <p:sldId id="671" r:id="rId15"/>
    <p:sldId id="672" r:id="rId16"/>
    <p:sldId id="673" r:id="rId17"/>
    <p:sldId id="674" r:id="rId18"/>
    <p:sldId id="675" r:id="rId19"/>
    <p:sldId id="6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C49"/>
    <a:srgbClr val="CC6600"/>
    <a:srgbClr val="FF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74CE-6D6F-458D-A3DB-B4A7089DAA37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C513-1FE6-4B70-8226-E0A56F92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8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3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4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4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3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0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Silence phone – stay off your phones during the class (except for online scenario portion of course).  Step out if you need to take a call.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breaks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hr</a:t>
            </a:r>
            <a:r>
              <a:rPr lang="en-US" dirty="0"/>
              <a:t> workshop –  in order to get credit for attending, you have to stay for the entire 4 </a:t>
            </a:r>
            <a:r>
              <a:rPr lang="en-US" dirty="0" err="1"/>
              <a:t>hrs</a:t>
            </a:r>
            <a:r>
              <a:rPr lang="en-US" dirty="0"/>
              <a:t>; in order to get CEU’s you will need to complete the post-test and evals that are e-mailed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1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5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3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7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78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8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2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9B02A-FA9A-407C-A04B-614A79A96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2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73" indent="0">
              <a:buNone/>
              <a:defRPr sz="1200"/>
            </a:lvl2pPr>
            <a:lvl3pPr marL="914546" indent="0">
              <a:buNone/>
              <a:defRPr sz="1000"/>
            </a:lvl3pPr>
            <a:lvl4pPr marL="1371819" indent="0">
              <a:buNone/>
              <a:defRPr sz="900"/>
            </a:lvl4pPr>
            <a:lvl5pPr marL="1829093" indent="0">
              <a:buNone/>
              <a:defRPr sz="900"/>
            </a:lvl5pPr>
            <a:lvl6pPr marL="2286366" indent="0">
              <a:buNone/>
              <a:defRPr sz="900"/>
            </a:lvl6pPr>
            <a:lvl7pPr marL="2743639" indent="0">
              <a:buNone/>
              <a:defRPr sz="900"/>
            </a:lvl7pPr>
            <a:lvl8pPr marL="3200912" indent="0">
              <a:buNone/>
              <a:defRPr sz="900"/>
            </a:lvl8pPr>
            <a:lvl9pPr marL="36581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E950CA-8FF4-47AA-B9F2-06A49D0DAC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DF1A-203C-40B9-B71C-B3B2C913F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273" indent="0">
              <a:buNone/>
              <a:defRPr sz="2800"/>
            </a:lvl2pPr>
            <a:lvl3pPr marL="914546" indent="0">
              <a:buNone/>
              <a:defRPr sz="2400"/>
            </a:lvl3pPr>
            <a:lvl4pPr marL="1371819" indent="0">
              <a:buNone/>
              <a:defRPr sz="2000"/>
            </a:lvl4pPr>
            <a:lvl5pPr marL="1829093" indent="0">
              <a:buNone/>
              <a:defRPr sz="2000"/>
            </a:lvl5pPr>
            <a:lvl6pPr marL="2286366" indent="0">
              <a:buNone/>
              <a:defRPr sz="2000"/>
            </a:lvl6pPr>
            <a:lvl7pPr marL="2743639" indent="0">
              <a:buNone/>
              <a:defRPr sz="2000"/>
            </a:lvl7pPr>
            <a:lvl8pPr marL="3200912" indent="0">
              <a:buNone/>
              <a:defRPr sz="2000"/>
            </a:lvl8pPr>
            <a:lvl9pPr marL="365818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73" indent="0">
              <a:buNone/>
              <a:defRPr sz="1200"/>
            </a:lvl2pPr>
            <a:lvl3pPr marL="914546" indent="0">
              <a:buNone/>
              <a:defRPr sz="1000"/>
            </a:lvl3pPr>
            <a:lvl4pPr marL="1371819" indent="0">
              <a:buNone/>
              <a:defRPr sz="900"/>
            </a:lvl4pPr>
            <a:lvl5pPr marL="1829093" indent="0">
              <a:buNone/>
              <a:defRPr sz="900"/>
            </a:lvl5pPr>
            <a:lvl6pPr marL="2286366" indent="0">
              <a:buNone/>
              <a:defRPr sz="900"/>
            </a:lvl6pPr>
            <a:lvl7pPr marL="2743639" indent="0">
              <a:buNone/>
              <a:defRPr sz="900"/>
            </a:lvl7pPr>
            <a:lvl8pPr marL="3200912" indent="0">
              <a:buNone/>
              <a:defRPr sz="900"/>
            </a:lvl8pPr>
            <a:lvl9pPr marL="36581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5E3312-AACE-4CCB-9A93-A869DF4145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BFD3-F9ED-4214-9B84-62EA20394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26C019-8E2F-48C1-88F9-9431375F00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A6C2-B907-4658-8946-8C35DC664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6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6" y="225426"/>
            <a:ext cx="1941513" cy="5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6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066592-AD39-4794-B6F5-C2D87792FE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7E3A-25DD-4102-AAD7-D836ED31E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8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4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598614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B5EE76-6A7F-4604-A97D-1E80B1E8D9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81F3-5859-4F1C-A80E-55D746FBB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9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4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598614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3201E8-BA61-494F-A966-C75E1A9B30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95CD-A21A-4ECE-9DE0-AA2F633A3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8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3951EC-73F9-41A1-A8BB-7C76ABA589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4D63-7149-4935-B398-FA15639C5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0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8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16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23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CDAFDC-09B3-4465-B85D-B75FB2325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55575"/>
            <a:ext cx="9144000" cy="6330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8" descr="UCLA_H_RGB.jpg">
            <a:extLst>
              <a:ext uri="{FF2B5EF4-FFF2-40B4-BE49-F238E27FC236}">
                <a16:creationId xmlns:a16="http://schemas.microsoft.com/office/drawing/2014/main" id="{5D6D1775-D99C-478C-808C-38D86923A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566030-8993-4B39-ACE3-0D9A6DA245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674A12-2D59-4798-8E83-727E4FA766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47412-EB1B-4332-ADA5-23AC7A0A2D0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17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64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38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616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48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15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821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65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3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D76148-5F40-424C-ACC7-5DA2FD3F7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55632"/>
            <a:ext cx="9144000" cy="63310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9902"/>
          </a:p>
        </p:txBody>
      </p:sp>
      <p:pic>
        <p:nvPicPr>
          <p:cNvPr id="5" name="Picture 8" descr="UCLA_H_RGB.jpg">
            <a:extLst>
              <a:ext uri="{FF2B5EF4-FFF2-40B4-BE49-F238E27FC236}">
                <a16:creationId xmlns:a16="http://schemas.microsoft.com/office/drawing/2014/main" id="{B8ABF86C-AB92-48D3-9E70-65A1AC69D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4" y="6419737"/>
            <a:ext cx="1138181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0EBCF9-1A44-4EFD-B713-19B98CC420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0556"/>
            <a:ext cx="9144000" cy="5868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902"/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4" y="2284413"/>
            <a:ext cx="7769225" cy="1371600"/>
          </a:xfrm>
        </p:spPr>
        <p:txBody>
          <a:bodyPr anchor="t"/>
          <a:lstStyle>
            <a:lvl1pPr>
              <a:defRPr sz="480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4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608" lvl="1" indent="-117494">
              <a:defRPr>
                <a:solidFill>
                  <a:schemeClr val="bg1"/>
                </a:solidFill>
              </a:defRPr>
            </a:lvl2pPr>
            <a:lvl3pPr marL="858975" lvl="2" indent="-119082">
              <a:defRPr>
                <a:solidFill>
                  <a:schemeClr val="bg1"/>
                </a:solidFill>
              </a:defRPr>
            </a:lvl3pPr>
            <a:lvl4pPr marL="1192404" lvl="3" indent="-106380">
              <a:defRPr>
                <a:solidFill>
                  <a:schemeClr val="bg1"/>
                </a:solidFill>
              </a:defRPr>
            </a:lvl4pPr>
            <a:lvl5pPr lvl="4" indent="-11114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ED0EA7-6268-487A-9007-AC7D9F96E0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D679-F5E4-4D98-A045-F73F05D7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6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96982E-23FD-4B1A-AA51-05EDB98E9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5737" y="6197487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CF2979-7777-458E-801F-36B52874B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F1CD-059B-41D2-A6FE-4A06F73D4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73" indent="0">
              <a:buNone/>
              <a:defRPr sz="1800"/>
            </a:lvl2pPr>
            <a:lvl3pPr marL="914546" indent="0">
              <a:buNone/>
              <a:defRPr sz="1600"/>
            </a:lvl3pPr>
            <a:lvl4pPr marL="1371819" indent="0">
              <a:buNone/>
              <a:defRPr sz="1400"/>
            </a:lvl4pPr>
            <a:lvl5pPr marL="1829093" indent="0">
              <a:buNone/>
              <a:defRPr sz="1400"/>
            </a:lvl5pPr>
            <a:lvl6pPr marL="2286366" indent="0">
              <a:buNone/>
              <a:defRPr sz="1400"/>
            </a:lvl6pPr>
            <a:lvl7pPr marL="2743639" indent="0">
              <a:buNone/>
              <a:defRPr sz="1400"/>
            </a:lvl7pPr>
            <a:lvl8pPr marL="3200912" indent="0">
              <a:buNone/>
              <a:defRPr sz="1400"/>
            </a:lvl8pPr>
            <a:lvl9pPr marL="36581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36AD92A-C2CC-4EBB-A3A9-0B4E1E6AEE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2E71-E843-4974-A6EB-DB1BEADA7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4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598614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E4D2556-7F66-4330-B5CC-89BE89BBE9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DE66-F1B5-4D44-8C5E-A4B7C1E7C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6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3" indent="0">
              <a:buNone/>
              <a:defRPr sz="2000" b="1"/>
            </a:lvl2pPr>
            <a:lvl3pPr marL="914546" indent="0">
              <a:buNone/>
              <a:defRPr sz="1800" b="1"/>
            </a:lvl3pPr>
            <a:lvl4pPr marL="1371819" indent="0">
              <a:buNone/>
              <a:defRPr sz="1600" b="1"/>
            </a:lvl4pPr>
            <a:lvl5pPr marL="1829093" indent="0">
              <a:buNone/>
              <a:defRPr sz="1600" b="1"/>
            </a:lvl5pPr>
            <a:lvl6pPr marL="2286366" indent="0">
              <a:buNone/>
              <a:defRPr sz="1600" b="1"/>
            </a:lvl6pPr>
            <a:lvl7pPr marL="2743639" indent="0">
              <a:buNone/>
              <a:defRPr sz="1600" b="1"/>
            </a:lvl7pPr>
            <a:lvl8pPr marL="3200912" indent="0">
              <a:buNone/>
              <a:defRPr sz="1600" b="1"/>
            </a:lvl8pPr>
            <a:lvl9pPr marL="36581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3" indent="0">
              <a:buNone/>
              <a:defRPr sz="2000" b="1"/>
            </a:lvl2pPr>
            <a:lvl3pPr marL="914546" indent="0">
              <a:buNone/>
              <a:defRPr sz="1800" b="1"/>
            </a:lvl3pPr>
            <a:lvl4pPr marL="1371819" indent="0">
              <a:buNone/>
              <a:defRPr sz="1600" b="1"/>
            </a:lvl4pPr>
            <a:lvl5pPr marL="1829093" indent="0">
              <a:buNone/>
              <a:defRPr sz="1600" b="1"/>
            </a:lvl5pPr>
            <a:lvl6pPr marL="2286366" indent="0">
              <a:buNone/>
              <a:defRPr sz="1600" b="1"/>
            </a:lvl6pPr>
            <a:lvl7pPr marL="2743639" indent="0">
              <a:buNone/>
              <a:defRPr sz="1600" b="1"/>
            </a:lvl7pPr>
            <a:lvl8pPr marL="3200912" indent="0">
              <a:buNone/>
              <a:defRPr sz="1600" b="1"/>
            </a:lvl8pPr>
            <a:lvl9pPr marL="36581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4F0DA15-C419-40D3-883B-9483EEC9A0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457C-46FC-493B-8131-FA9045388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2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DCEEBD6-E22C-44EA-828A-CCAC1470EC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DCD4-AD56-4355-BFAC-4FAD2413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9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2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0">
          <a:fgClr>
            <a:schemeClr val="accent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297239-2C1C-4ED9-AF61-44D8780060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i="1" baseline="30000">
              <a:solidFill>
                <a:srgbClr val="000000"/>
              </a:solidFill>
            </a:endParaRPr>
          </a:p>
        </p:txBody>
      </p:sp>
      <p:pic>
        <p:nvPicPr>
          <p:cNvPr id="2051" name="Picture 1" descr="UCLA_H_RGB_REV.eps">
            <a:extLst>
              <a:ext uri="{FF2B5EF4-FFF2-40B4-BE49-F238E27FC236}">
                <a16:creationId xmlns:a16="http://schemas.microsoft.com/office/drawing/2014/main" id="{BDFFFC59-6938-4F8D-A057-55F6820E9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9" y="2273302"/>
            <a:ext cx="387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8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7E9BF07F-A15E-44DD-8200-98807F36BF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105C8742-7E42-46EA-B584-409E3A52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994BB7A1-08BB-450B-9607-5C320DF5E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B3C64CE-1571-4BA3-A68F-D862FEB568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B43C0F0-4AF3-46EF-94BD-88BC1417B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1" descr="UCLA_H_RGB.jpg">
            <a:extLst>
              <a:ext uri="{FF2B5EF4-FFF2-40B4-BE49-F238E27FC236}">
                <a16:creationId xmlns:a16="http://schemas.microsoft.com/office/drawing/2014/main" id="{5D4CF7E8-C36B-4A4E-BB62-CE64B3BCF1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>
            <a:extLst>
              <a:ext uri="{FF2B5EF4-FFF2-40B4-BE49-F238E27FC236}">
                <a16:creationId xmlns:a16="http://schemas.microsoft.com/office/drawing/2014/main" id="{C22A7AF2-A693-4437-9442-BE4349C223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+mn-ea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2327908F-5E72-4434-B9EE-7ECFB913F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371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9902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872A794F-6DE6-455D-8C6B-F3329FD52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326" y="225369"/>
            <a:ext cx="7769112" cy="10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5D85EA6B-DF34-4DD3-B436-96461649C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326" y="1598556"/>
            <a:ext cx="7769112" cy="43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E301B3A-E6AD-4398-B7A2-591D93AD26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369" y="6346882"/>
            <a:ext cx="1828743" cy="5111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2AAE733-00B2-41D2-9133-C42440B04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2" name="Picture 1" descr="UCLA_H_RGB.jpg">
            <a:extLst>
              <a:ext uri="{FF2B5EF4-FFF2-40B4-BE49-F238E27FC236}">
                <a16:creationId xmlns:a16="http://schemas.microsoft.com/office/drawing/2014/main" id="{D30E7963-4087-4421-9F1D-0B0154FE44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4" y="6419737"/>
            <a:ext cx="1138181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>
            <a:extLst>
              <a:ext uri="{FF2B5EF4-FFF2-40B4-BE49-F238E27FC236}">
                <a16:creationId xmlns:a16="http://schemas.microsoft.com/office/drawing/2014/main" id="{E92F3F72-D956-4CF0-BA3B-4B860F9702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0556"/>
            <a:ext cx="9144000" cy="5868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902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0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9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90">
          <a:solidFill>
            <a:schemeClr val="bg1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90">
          <a:solidFill>
            <a:schemeClr val="bg1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90">
          <a:solidFill>
            <a:schemeClr val="bg1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90">
          <a:solidFill>
            <a:schemeClr val="bg1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73" algn="l" rtl="0" fontAlgn="base">
        <a:spcBef>
          <a:spcPct val="0"/>
        </a:spcBef>
        <a:spcAft>
          <a:spcPct val="0"/>
        </a:spcAft>
        <a:defRPr sz="3601">
          <a:solidFill>
            <a:schemeClr val="bg1"/>
          </a:solidFill>
          <a:latin typeface="Times" charset="0"/>
          <a:ea typeface="ＭＳ Ｐゴシック" charset="0"/>
        </a:defRPr>
      </a:lvl6pPr>
      <a:lvl7pPr marL="914546" algn="l" rtl="0" fontAlgn="base">
        <a:spcBef>
          <a:spcPct val="0"/>
        </a:spcBef>
        <a:spcAft>
          <a:spcPct val="0"/>
        </a:spcAft>
        <a:defRPr sz="3601">
          <a:solidFill>
            <a:schemeClr val="bg1"/>
          </a:solidFill>
          <a:latin typeface="Times" charset="0"/>
          <a:ea typeface="ＭＳ Ｐゴシック" charset="0"/>
        </a:defRPr>
      </a:lvl7pPr>
      <a:lvl8pPr marL="1371819" algn="l" rtl="0" fontAlgn="base">
        <a:spcBef>
          <a:spcPct val="0"/>
        </a:spcBef>
        <a:spcAft>
          <a:spcPct val="0"/>
        </a:spcAft>
        <a:defRPr sz="3601">
          <a:solidFill>
            <a:schemeClr val="bg1"/>
          </a:solidFill>
          <a:latin typeface="Times" charset="0"/>
          <a:ea typeface="ＭＳ Ｐゴシック" charset="0"/>
        </a:defRPr>
      </a:lvl8pPr>
      <a:lvl9pPr marL="1829093" algn="l" rtl="0" fontAlgn="base">
        <a:spcBef>
          <a:spcPct val="0"/>
        </a:spcBef>
        <a:spcAft>
          <a:spcPct val="0"/>
        </a:spcAft>
        <a:defRPr sz="3601">
          <a:solidFill>
            <a:schemeClr val="bg1"/>
          </a:solidFill>
          <a:latin typeface="Times" charset="0"/>
          <a:ea typeface="ＭＳ Ｐゴシック" charset="0"/>
        </a:defRPr>
      </a:lvl9pPr>
    </p:titleStyle>
    <p:bodyStyle>
      <a:lvl1pPr marL="176071" indent="-176071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393">
          <a:solidFill>
            <a:schemeClr val="accent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14319" indent="-114262" algn="l" rtl="0" eaLnBrk="0" fontAlgn="base" hangingPunct="0">
        <a:lnSpc>
          <a:spcPts val="2201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5686" indent="-117380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MS PGothic" panose="020B0600070205080204" pitchFamily="34" charset="-128"/>
        </a:defRPr>
      </a:lvl3pPr>
      <a:lvl4pPr marL="1200172" indent="-114262" algn="l" rtl="0" eaLnBrk="0" fontAlgn="base" hangingPunct="0">
        <a:lnSpc>
          <a:spcPts val="1799"/>
        </a:lnSpc>
        <a:spcBef>
          <a:spcPct val="10000"/>
        </a:spcBef>
        <a:spcAft>
          <a:spcPct val="30000"/>
        </a:spcAft>
        <a:buSzPct val="80000"/>
        <a:buChar char="•"/>
        <a:defRPr sz="1590">
          <a:solidFill>
            <a:schemeClr val="accent2"/>
          </a:solidFill>
          <a:latin typeface="+mn-lt"/>
          <a:ea typeface="MS PGothic" panose="020B0600070205080204" pitchFamily="34" charset="-128"/>
        </a:defRPr>
      </a:lvl4pPr>
      <a:lvl5pPr marL="1543240" indent="-114262" algn="l" rtl="0" eaLnBrk="0" fontAlgn="base" hangingPunct="0">
        <a:lnSpc>
          <a:spcPts val="1601"/>
        </a:lnSpc>
        <a:spcBef>
          <a:spcPct val="10000"/>
        </a:spcBef>
        <a:spcAft>
          <a:spcPct val="30000"/>
        </a:spcAft>
        <a:buSzPct val="80000"/>
        <a:buChar char="•"/>
        <a:defRPr sz="1393">
          <a:solidFill>
            <a:schemeClr val="accent2"/>
          </a:solidFill>
          <a:latin typeface="+mn-lt"/>
          <a:ea typeface="MS PGothic" panose="020B0600070205080204" pitchFamily="34" charset="-128"/>
        </a:defRPr>
      </a:lvl5pPr>
      <a:lvl6pPr marL="2000570" indent="-114318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843" indent="-114318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5116" indent="-114318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2389" indent="-114318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3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46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19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93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66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39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12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85" algn="l" defTabSz="457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297239-2C1C-4ED9-AF61-44D8780060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200" i="1" baseline="30000">
              <a:solidFill>
                <a:srgbClr val="000000"/>
              </a:solidFill>
            </a:endParaRPr>
          </a:p>
        </p:txBody>
      </p:sp>
      <p:pic>
        <p:nvPicPr>
          <p:cNvPr id="2051" name="Picture 1" descr="UCLA_H_RGB_REV.eps">
            <a:extLst>
              <a:ext uri="{FF2B5EF4-FFF2-40B4-BE49-F238E27FC236}">
                <a16:creationId xmlns:a16="http://schemas.microsoft.com/office/drawing/2014/main" id="{BDFFFC59-6938-4F8D-A057-55F6820E9D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73300"/>
            <a:ext cx="387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5JvGiAFLel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6856273F-388B-4D7F-A5FD-1E1353C1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5" y="3787219"/>
            <a:ext cx="5024487" cy="176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04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 Elements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7172" name="Picture 4" descr="https://attachment.outlook.office.net/owa/JuGaspar@mednet.ucla.edu/service.svc/s/GetFileAttachment?id=AAMkADM0YzExMjEzLTU5YmQtNDAzOS05N2MwLWM1ZjVhOWI0ODJmZgBGAAAAAAAAjjeIdtRrSpJxAQ7bKGqUBwAm8ww%2BkIKjSIetE0LZRrmLAAACuQuXAAADxOm2K%2FS0SYK8TgtqL3%2FzAAIzOQgPAAABEgAQAEdqxLsggyRBoDUDJMYs9to%3D&amp;X-OWA-CANARY=bOzXDIMjrUKxIU0QqmlifxCn9sRcXdYYb9uqQVI20ghZYnA2BbZ1DwahoLf00ZaruKB24f0UxQM.&amp;token=eyJhbGciOiJSUzI1NiIsImtpZCI6IjA2MDBGOUY2NzQ2MjA3MzdFNzM0MDRFMjg3QzQ1QTgxOENCN0NFQjgiLCJ4NXQiOiJCZ0Q1OW5SaUJ6Zm5OQVRpaDhSYWdZeTN6cmciLCJ0eXAiOiJKV1QifQ.eyJ2ZXIiOiJFeGNoYW5nZS5DYWxsYmFjay5WMSIsImFwcGN0eHNlbmRlciI6Ik93YURvd25sb2FkQDM5YzM3MTZiLTY0NzEtNGZkNS1hYzA0LWE3ZGJhYTMyNzgyYiIsImFwcGN0eCI6IntcIm1zZXhjaHByb3RcIjpcIm93YVwiLFwicHJpbWFyeXNpZFwiOlwiUy0xLTUtMjEtNDExMjQ4ODAyMC04NjMxMzczMjYtMjAwMDQxNTIyNC00NjYzMDEzXCIsXCJwdWlkXCI6XCIxMTUzOTc3MDI1NDAyNzc3NDA2XCIsXCJvaWRcIjpcImZjMmFjMGRhLTVlNTUtNDZkMC1hMjkwLTgyNTJiZTBhNDUxY1wiLFwic2NvcGVcIjpcIk93YURvd25sb2FkXCJ9IiwibmJmIjoxNTQ0MzA3OTM3LCJleHAiOjE1NDQzMDg1MzcsImlzcyI6IjAwMDAwMDAyLTAwMDAtMGZmMS1jZTAwLTAwMDAwMDAwMDAwMEAzOWMzNzE2Yi02NDcxLTRmZDUtYWMwNC1hN2RiYWEzMjc4MmIiLCJhdWQiOiIwMDAwMDAwMi0wMDAwLTBmZjEtY2UwMC0wMDAwMDAwMDAwMDAvYXR0YWNobWVudC5vdXRsb29rLm9mZmljZS5uZXRAMzljMzcxNmItNjQ3MS00ZmQ1LWFjMDQtYTdkYmFhMzI3ODJiIn0.SKV9JSW8TyCSDHG6VRPaw5Ly-9T1yyr_0N116-KZp8HCK9W_MG05zIVmMQ8TpLZa6FIL8dIrDPLyhztQlqq4wCksbpH5g3KTwVQ89WPsxsDDHzz_EsJVdf8rqL9gyiJbd9PTubTuAsbxlvb3TW9m2L1DLc3mgKqo2G0LZFP0HsQgXF-yxB5IQQhUVlNOKI_7L5c8koWQAajLCAX4btLEXrQ9MDWRdV_uxe8Xf3JVYI_BSgw-yf1n6btoHolptozs8X66oAHK5ZUMuSvFsJRBqH8LYHCvbXL6NUmljJO0SlbRoRDmo9AlDcNqbWyJz47Pw0AYROSzaV-72RY8TiIo9g&amp;owa=outlook.office365.com&amp;isImagePreview=True">
            <a:extLst>
              <a:ext uri="{FF2B5EF4-FFF2-40B4-BE49-F238E27FC236}">
                <a16:creationId xmlns:a16="http://schemas.microsoft.com/office/drawing/2014/main" id="{66AADCEA-CC42-44B3-BB5D-C7C6C5D7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553659"/>
            <a:ext cx="7077456" cy="44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C6D71E-F4EC-4D7A-B434-0951FDA2D81C}"/>
              </a:ext>
            </a:extLst>
          </p:cNvPr>
          <p:cNvSpPr/>
          <p:nvPr/>
        </p:nvSpPr>
        <p:spPr>
          <a:xfrm>
            <a:off x="176087" y="2678773"/>
            <a:ext cx="1547687" cy="15004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This is what the Sepsis </a:t>
            </a:r>
            <a:r>
              <a:rPr lang="en-US" sz="1600" dirty="0" err="1">
                <a:solidFill>
                  <a:srgbClr val="7030A0"/>
                </a:solidFill>
                <a:latin typeface="+mj-lt"/>
              </a:rPr>
              <a:t>Careplan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 will look like.</a:t>
            </a:r>
          </a:p>
        </p:txBody>
      </p:sp>
    </p:spTree>
    <p:extLst>
      <p:ext uri="{BB962C8B-B14F-4D97-AF65-F5344CB8AC3E}">
        <p14:creationId xmlns:p14="http://schemas.microsoft.com/office/powerpoint/2010/main" val="161618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 Elements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C6D71E-F4EC-4D7A-B434-0951FDA2D81C}"/>
              </a:ext>
            </a:extLst>
          </p:cNvPr>
          <p:cNvSpPr/>
          <p:nvPr/>
        </p:nvSpPr>
        <p:spPr>
          <a:xfrm>
            <a:off x="1427861" y="1594683"/>
            <a:ext cx="6281928" cy="9290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It has Web Links to the Adult Severe Sepsis/Septic Shock Assessment, the Physician Approved Sepsis Nursing Protocol, and to the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Surviving Sepsis Campaign.</a:t>
            </a:r>
          </a:p>
        </p:txBody>
      </p:sp>
      <p:pic>
        <p:nvPicPr>
          <p:cNvPr id="11268" name="Picture 4" descr="https://attachment.outlook.office.net/owa/JuGaspar@mednet.ucla.edu/service.svc/s/GetFileAttachment?id=AAMkADM0YzExMjEzLTU5YmQtNDAzOS05N2MwLWM1ZjVhOWI0ODJmZgBGAAAAAAAAjjeIdtRrSpJxAQ7bKGqUBwAm8ww%2BkIKjSIetE0LZRrmLAAACuQuXAAADxOm2K%2FS0SYK8TgtqL3%2FzAAIzOQgPAAABEgAQAC2zxv%2By9YhAoF4gFBRppCw%3D&amp;X-OWA-CANARY=bOzXDIMjrUKxIU0QqmlifxCn9sRcXdYYb9uqQVI20ghZYnA2BbZ1DwahoLf00ZaruKB24f0UxQM.&amp;token=eyJhbGciOiJSUzI1NiIsImtpZCI6IjA2MDBGOUY2NzQ2MjA3MzdFNzM0MDRFMjg3QzQ1QTgxOENCN0NFQjgiLCJ4NXQiOiJCZ0Q1OW5SaUJ6Zm5OQVRpaDhSYWdZeTN6cmciLCJ0eXAiOiJKV1QifQ.eyJ2ZXIiOiJFeGNoYW5nZS5DYWxsYmFjay5WMSIsImFwcGN0eHNlbmRlciI6Ik93YURvd25sb2FkQDM5YzM3MTZiLTY0NzEtNGZkNS1hYzA0LWE3ZGJhYTMyNzgyYiIsImFwcGN0eCI6IntcIm1zZXhjaHByb3RcIjpcIm93YVwiLFwicHJpbWFyeXNpZFwiOlwiUy0xLTUtMjEtNDExMjQ4ODAyMC04NjMxMzczMjYtMjAwMDQxNTIyNC00NjYzMDEzXCIsXCJwdWlkXCI6XCIxMTUzOTc3MDI1NDAyNzc3NDA2XCIsXCJvaWRcIjpcImZjMmFjMGRhLTVlNTUtNDZkMC1hMjkwLTgyNTJiZTBhNDUxY1wiLFwic2NvcGVcIjpcIk93YURvd25sb2FkXCJ9IiwibmJmIjoxNTQ0MzA3OTM3LCJleHAiOjE1NDQzMDg1MzcsImlzcyI6IjAwMDAwMDAyLTAwMDAtMGZmMS1jZTAwLTAwMDAwMDAwMDAwMEAzOWMzNzE2Yi02NDcxLTRmZDUtYWMwNC1hN2RiYWEzMjc4MmIiLCJhdWQiOiIwMDAwMDAwMi0wMDAwLTBmZjEtY2UwMC0wMDAwMDAwMDAwMDAvYXR0YWNobWVudC5vdXRsb29rLm9mZmljZS5uZXRAMzljMzcxNmItNjQ3MS00ZmQ1LWFjMDQtYTdkYmFhMzI3ODJiIn0.SKV9JSW8TyCSDHG6VRPaw5Ly-9T1yyr_0N116-KZp8HCK9W_MG05zIVmMQ8TpLZa6FIL8dIrDPLyhztQlqq4wCksbpH5g3KTwVQ89WPsxsDDHzz_EsJVdf8rqL9gyiJbd9PTubTuAsbxlvb3TW9m2L1DLc3mgKqo2G0LZFP0HsQgXF-yxB5IQQhUVlNOKI_7L5c8koWQAajLCAX4btLEXrQ9MDWRdV_uxe8Xf3JVYI_BSgw-yf1n6btoHolptozs8X66oAHK5ZUMuSvFsJRBqH8LYHCvbXL6NUmljJO0SlbRoRDmo9AlDcNqbWyJz47Pw0AYROSzaV-72RY8TiIo9g&amp;owa=outlook.office365.com&amp;isImagePreview=True">
            <a:extLst>
              <a:ext uri="{FF2B5EF4-FFF2-40B4-BE49-F238E27FC236}">
                <a16:creationId xmlns:a16="http://schemas.microsoft.com/office/drawing/2014/main" id="{F5AF6912-3A9D-4DD0-9F04-E76B888E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050"/>
            <a:ext cx="9144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2E9FA8-569A-47A6-9C9D-38D2CAC2CA67}"/>
              </a:ext>
            </a:extLst>
          </p:cNvPr>
          <p:cNvSpPr/>
          <p:nvPr/>
        </p:nvSpPr>
        <p:spPr>
          <a:xfrm>
            <a:off x="0" y="3319272"/>
            <a:ext cx="5971032" cy="10515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 Elements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7172" name="Picture 4" descr="https://attachment.outlook.office.net/owa/JuGaspar@mednet.ucla.edu/service.svc/s/GetFileAttachment?id=AAMkADM0YzExMjEzLTU5YmQtNDAzOS05N2MwLWM1ZjVhOWI0ODJmZgBGAAAAAAAAjjeIdtRrSpJxAQ7bKGqUBwAm8ww%2BkIKjSIetE0LZRrmLAAACuQuXAAADxOm2K%2FS0SYK8TgtqL3%2FzAAIzOQgPAAABEgAQAEdqxLsggyRBoDUDJMYs9to%3D&amp;X-OWA-CANARY=bOzXDIMjrUKxIU0QqmlifxCn9sRcXdYYb9uqQVI20ghZYnA2BbZ1DwahoLf00ZaruKB24f0UxQM.&amp;token=eyJhbGciOiJSUzI1NiIsImtpZCI6IjA2MDBGOUY2NzQ2MjA3MzdFNzM0MDRFMjg3QzQ1QTgxOENCN0NFQjgiLCJ4NXQiOiJCZ0Q1OW5SaUJ6Zm5OQVRpaDhSYWdZeTN6cmciLCJ0eXAiOiJKV1QifQ.eyJ2ZXIiOiJFeGNoYW5nZS5DYWxsYmFjay5WMSIsImFwcGN0eHNlbmRlciI6Ik93YURvd25sb2FkQDM5YzM3MTZiLTY0NzEtNGZkNS1hYzA0LWE3ZGJhYTMyNzgyYiIsImFwcGN0eCI6IntcIm1zZXhjaHByb3RcIjpcIm93YVwiLFwicHJpbWFyeXNpZFwiOlwiUy0xLTUtMjEtNDExMjQ4ODAyMC04NjMxMzczMjYtMjAwMDQxNTIyNC00NjYzMDEzXCIsXCJwdWlkXCI6XCIxMTUzOTc3MDI1NDAyNzc3NDA2XCIsXCJvaWRcIjpcImZjMmFjMGRhLTVlNTUtNDZkMC1hMjkwLTgyNTJiZTBhNDUxY1wiLFwic2NvcGVcIjpcIk93YURvd25sb2FkXCJ9IiwibmJmIjoxNTQ0MzA3OTM3LCJleHAiOjE1NDQzMDg1MzcsImlzcyI6IjAwMDAwMDAyLTAwMDAtMGZmMS1jZTAwLTAwMDAwMDAwMDAwMEAzOWMzNzE2Yi02NDcxLTRmZDUtYWMwNC1hN2RiYWEzMjc4MmIiLCJhdWQiOiIwMDAwMDAwMi0wMDAwLTBmZjEtY2UwMC0wMDAwMDAwMDAwMDAvYXR0YWNobWVudC5vdXRsb29rLm9mZmljZS5uZXRAMzljMzcxNmItNjQ3MS00ZmQ1LWFjMDQtYTdkYmFhMzI3ODJiIn0.SKV9JSW8TyCSDHG6VRPaw5Ly-9T1yyr_0N116-KZp8HCK9W_MG05zIVmMQ8TpLZa6FIL8dIrDPLyhztQlqq4wCksbpH5g3KTwVQ89WPsxsDDHzz_EsJVdf8rqL9gyiJbd9PTubTuAsbxlvb3TW9m2L1DLc3mgKqo2G0LZFP0HsQgXF-yxB5IQQhUVlNOKI_7L5c8koWQAajLCAX4btLEXrQ9MDWRdV_uxe8Xf3JVYI_BSgw-yf1n6btoHolptozs8X66oAHK5ZUMuSvFsJRBqH8LYHCvbXL6NUmljJO0SlbRoRDmo9AlDcNqbWyJz47Pw0AYROSzaV-72RY8TiIo9g&amp;owa=outlook.office365.com&amp;isImagePreview=True">
            <a:extLst>
              <a:ext uri="{FF2B5EF4-FFF2-40B4-BE49-F238E27FC236}">
                <a16:creationId xmlns:a16="http://schemas.microsoft.com/office/drawing/2014/main" id="{66AADCEA-CC42-44B3-BB5D-C7C6C5D7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553659"/>
            <a:ext cx="7077456" cy="44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C6D71E-F4EC-4D7A-B434-0951FDA2D81C}"/>
              </a:ext>
            </a:extLst>
          </p:cNvPr>
          <p:cNvSpPr/>
          <p:nvPr/>
        </p:nvSpPr>
        <p:spPr>
          <a:xfrm>
            <a:off x="186277" y="2602094"/>
            <a:ext cx="1547687" cy="23412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It also lists 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goals and interventions,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as well as </a:t>
            </a:r>
            <a:r>
              <a:rPr lang="en-US" sz="1600" b="1" i="1" dirty="0">
                <a:solidFill>
                  <a:srgbClr val="00B0F0"/>
                </a:solidFill>
                <a:latin typeface="+mj-lt"/>
              </a:rPr>
              <a:t>signs and symptoms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 to watch for.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2C7BD0-8623-4494-AA08-BFD4BAB08C03}"/>
              </a:ext>
            </a:extLst>
          </p:cNvPr>
          <p:cNvSpPr/>
          <p:nvPr/>
        </p:nvSpPr>
        <p:spPr>
          <a:xfrm>
            <a:off x="2395728" y="2602094"/>
            <a:ext cx="2478024" cy="1512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DFF294-ED3B-4C88-893E-398E79A6DD06}"/>
              </a:ext>
            </a:extLst>
          </p:cNvPr>
          <p:cNvSpPr/>
          <p:nvPr/>
        </p:nvSpPr>
        <p:spPr>
          <a:xfrm>
            <a:off x="4165616" y="3358447"/>
            <a:ext cx="4596035" cy="23042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A5DDAE-6C31-4A38-B222-B7A8E551DAEB}"/>
              </a:ext>
            </a:extLst>
          </p:cNvPr>
          <p:cNvSpPr/>
          <p:nvPr/>
        </p:nvSpPr>
        <p:spPr>
          <a:xfrm>
            <a:off x="4873751" y="2602094"/>
            <a:ext cx="3887899" cy="75635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Education Elements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01E6306-41D0-470C-A7C7-670E5F1B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0" y="2074397"/>
            <a:ext cx="8691930" cy="401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4785AD-D8FC-4901-B987-84F97703A08A}"/>
              </a:ext>
            </a:extLst>
          </p:cNvPr>
          <p:cNvSpPr/>
          <p:nvPr/>
        </p:nvSpPr>
        <p:spPr>
          <a:xfrm>
            <a:off x="1835937" y="1444014"/>
            <a:ext cx="7078853" cy="9290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Next, go to the “Education” section of </a:t>
            </a:r>
            <a:r>
              <a:rPr lang="en-US" sz="1600" dirty="0" err="1">
                <a:solidFill>
                  <a:srgbClr val="7030A0"/>
                </a:solidFill>
                <a:latin typeface="+mj-lt"/>
              </a:rPr>
              <a:t>Careconnect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, where Educational Title Points for Sepsis will now be available for you to document.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2F3740-AB0B-4C30-A1C6-820A5B1640E5}"/>
              </a:ext>
            </a:extLst>
          </p:cNvPr>
          <p:cNvSpPr/>
          <p:nvPr/>
        </p:nvSpPr>
        <p:spPr>
          <a:xfrm>
            <a:off x="137160" y="3831336"/>
            <a:ext cx="649224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5974F4-A388-48F5-A0B4-797D4C4738FE}"/>
              </a:ext>
            </a:extLst>
          </p:cNvPr>
          <p:cNvSpPr/>
          <p:nvPr/>
        </p:nvSpPr>
        <p:spPr>
          <a:xfrm>
            <a:off x="687542" y="2373075"/>
            <a:ext cx="1655064" cy="13996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Education Elements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F837DD-3329-49A5-A490-CF229529F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35"/>
          <a:stretch/>
        </p:blipFill>
        <p:spPr>
          <a:xfrm>
            <a:off x="491705" y="1729299"/>
            <a:ext cx="2381582" cy="38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A5CF8A-9623-462E-BEAC-ECCA5DD734FC}"/>
              </a:ext>
            </a:extLst>
          </p:cNvPr>
          <p:cNvSpPr/>
          <p:nvPr/>
        </p:nvSpPr>
        <p:spPr>
          <a:xfrm>
            <a:off x="3364992" y="2422950"/>
            <a:ext cx="5193792" cy="234128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The patient Sepsis Education area will also provide you with links to videos on sepsis and patient handouts.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These videos and handouts are also linked to the patient’s bedside tablet.</a:t>
            </a:r>
          </a:p>
        </p:txBody>
      </p:sp>
    </p:spTree>
    <p:extLst>
      <p:ext uri="{BB962C8B-B14F-4D97-AF65-F5344CB8AC3E}">
        <p14:creationId xmlns:p14="http://schemas.microsoft.com/office/powerpoint/2010/main" val="419117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73150D-DF15-4527-8764-644AAF59AEA9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8249" y="170589"/>
            <a:ext cx="6107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CDC “Get Ahead of Sepsis” Patient Video:</a:t>
            </a:r>
          </a:p>
        </p:txBody>
      </p:sp>
      <p:pic>
        <p:nvPicPr>
          <p:cNvPr id="2" name="Online Media 1" title="Four Ways to Get Ahead of Sepsis">
            <a:hlinkClick r:id="" action="ppaction://media"/>
            <a:extLst>
              <a:ext uri="{FF2B5EF4-FFF2-40B4-BE49-F238E27FC236}">
                <a16:creationId xmlns:a16="http://schemas.microsoft.com/office/drawing/2014/main" id="{535B5694-49D1-4A0A-9711-BD6EEEB2D8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18249" y="2179701"/>
            <a:ext cx="6795008" cy="38221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907764-A0AD-4E5E-9A7B-75A49CC69275}"/>
              </a:ext>
            </a:extLst>
          </p:cNvPr>
          <p:cNvSpPr/>
          <p:nvPr/>
        </p:nvSpPr>
        <p:spPr>
          <a:xfrm>
            <a:off x="448361" y="1493798"/>
            <a:ext cx="8247278" cy="563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+mj-lt"/>
              </a:rPr>
              <a:t>Please become familiar with the latest sepsis video available to patients on their bedside tablets.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5CD7-585A-4F31-A7C3-1FFEFB4175ED}"/>
              </a:ext>
            </a:extLst>
          </p:cNvPr>
          <p:cNvSpPr/>
          <p:nvPr/>
        </p:nvSpPr>
        <p:spPr>
          <a:xfrm>
            <a:off x="4054069" y="6372195"/>
            <a:ext cx="10358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cdc.gov/sepsis </a:t>
            </a:r>
          </a:p>
        </p:txBody>
      </p:sp>
    </p:spTree>
    <p:extLst>
      <p:ext uri="{BB962C8B-B14F-4D97-AF65-F5344CB8AC3E}">
        <p14:creationId xmlns:p14="http://schemas.microsoft.com/office/powerpoint/2010/main" val="331093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CCF59EC-DD0F-4D60-A6B9-0C6CF79F2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73230"/>
            <a:ext cx="7769225" cy="1327150"/>
          </a:xfrm>
        </p:spPr>
        <p:txBody>
          <a:bodyPr/>
          <a:lstStyle/>
          <a:p>
            <a:pPr algn="ctr"/>
            <a:br>
              <a:rPr lang="en-US" altLang="en-US" dirty="0"/>
            </a:br>
            <a:endParaRPr lang="en-US" altLang="en-US" sz="3000" dirty="0"/>
          </a:p>
        </p:txBody>
      </p:sp>
      <p:sp>
        <p:nvSpPr>
          <p:cNvPr id="8200" name="TextBox 8199">
            <a:extLst>
              <a:ext uri="{FF2B5EF4-FFF2-40B4-BE49-F238E27FC236}">
                <a16:creationId xmlns:a16="http://schemas.microsoft.com/office/drawing/2014/main" id="{C8E24B09-C2B6-4789-8262-A8765A0DC518}"/>
              </a:ext>
            </a:extLst>
          </p:cNvPr>
          <p:cNvSpPr txBox="1"/>
          <p:nvPr/>
        </p:nvSpPr>
        <p:spPr bwMode="auto">
          <a:xfrm>
            <a:off x="598403" y="691714"/>
            <a:ext cx="7940842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 w="6600">
                <a:solidFill>
                  <a:srgbClr val="53689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16365"/>
                </a:outerShdw>
              </a:effectLst>
              <a:uLnTx/>
              <a:uFillTx/>
              <a:latin typeface="Times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 w="6600">
                <a:solidFill>
                  <a:srgbClr val="53689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16365"/>
                </a:outerShdw>
              </a:effectLst>
              <a:uLnTx/>
              <a:uFillTx/>
              <a:latin typeface="Times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 w="6600">
                <a:solidFill>
                  <a:srgbClr val="53689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16365"/>
                </a:outerShdw>
              </a:effectLst>
              <a:uLnTx/>
              <a:uFillTx/>
              <a:latin typeface="Time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DEB6A-8B55-42F6-BE60-C5F4CE27746B}"/>
              </a:ext>
            </a:extLst>
          </p:cNvPr>
          <p:cNvSpPr/>
          <p:nvPr/>
        </p:nvSpPr>
        <p:spPr>
          <a:xfrm>
            <a:off x="0" y="1036805"/>
            <a:ext cx="882729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ln w="10160">
                  <a:solidFill>
                    <a:srgbClr val="53689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"/>
                <a:ea typeface="ＭＳ Ｐゴシック" panose="020B0600070205080204" pitchFamily="34" charset="-128"/>
              </a:rPr>
              <a:t>UCLA Sepsis BPA Functionality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ln w="10160">
                  <a:solidFill>
                    <a:srgbClr val="53689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"/>
                <a:ea typeface="ＭＳ Ｐゴシック" panose="020B0600070205080204" pitchFamily="34" charset="-128"/>
              </a:rPr>
              <a:t>and the Sepsis </a:t>
            </a:r>
            <a:r>
              <a:rPr lang="en-US" altLang="en-US" sz="3600" b="1" dirty="0" err="1">
                <a:ln w="10160">
                  <a:solidFill>
                    <a:srgbClr val="53689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"/>
                <a:ea typeface="ＭＳ Ｐゴシック" panose="020B0600070205080204" pitchFamily="34" charset="-128"/>
              </a:rPr>
              <a:t>Careplan</a:t>
            </a:r>
            <a:endParaRPr lang="en-US" altLang="en-US" sz="3600" b="1" dirty="0">
              <a:ln w="10160">
                <a:solidFill>
                  <a:srgbClr val="53689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 w="10160">
                <a:solidFill>
                  <a:srgbClr val="53689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DE3C8-517B-4468-89B2-CF445E18BA17}"/>
              </a:ext>
            </a:extLst>
          </p:cNvPr>
          <p:cNvSpPr/>
          <p:nvPr/>
        </p:nvSpPr>
        <p:spPr>
          <a:xfrm>
            <a:off x="6530368" y="3527489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"/>
              <a:ea typeface="ＭＳ Ｐゴシック"/>
              <a:cs typeface="+mn-cs"/>
            </a:endParaRPr>
          </a:p>
        </p:txBody>
      </p:sp>
      <p:pic>
        <p:nvPicPr>
          <p:cNvPr id="16" name="Picture 1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5DEDE380-395B-486A-9963-074024884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49957B7-E531-4C41-98D1-2E02EA6D6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1927" r="8244" b="13682"/>
          <a:stretch/>
        </p:blipFill>
        <p:spPr>
          <a:xfrm>
            <a:off x="2670668" y="3009052"/>
            <a:ext cx="3796312" cy="259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6CF5D8-82BD-4921-8659-6331CF8F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2">
            <a:off x="3553014" y="3285947"/>
            <a:ext cx="1860594" cy="88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28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C381F-29EE-4923-A38F-99ADD8803A66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D827E-3B5C-4D58-87CA-FA6C1E2D56D9}"/>
              </a:ext>
            </a:extLst>
          </p:cNvPr>
          <p:cNvSpPr txBox="1"/>
          <p:nvPr/>
        </p:nvSpPr>
        <p:spPr bwMode="auto">
          <a:xfrm>
            <a:off x="534152" y="2455385"/>
            <a:ext cx="8069345" cy="224676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536895"/>
                </a:solidFill>
                <a:latin typeface="Times"/>
                <a:ea typeface="ＭＳ Ｐゴシック"/>
              </a:rPr>
              <a:t>The target go-live date for our new inpatient Sepsis Best Practice Alert was on December 11, 2018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36895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536895"/>
                </a:solidFill>
                <a:latin typeface="Times"/>
                <a:ea typeface="ＭＳ Ｐゴシック"/>
              </a:rPr>
              <a:t>Remember, a Best Practice Alert is a directive embedded within </a:t>
            </a:r>
            <a:r>
              <a:rPr lang="en-US" sz="2800" dirty="0" err="1">
                <a:solidFill>
                  <a:srgbClr val="536895"/>
                </a:solidFill>
                <a:latin typeface="Times"/>
                <a:ea typeface="ＭＳ Ｐゴシック"/>
              </a:rPr>
              <a:t>Careconnect</a:t>
            </a:r>
            <a:r>
              <a:rPr lang="en-US" sz="2800" dirty="0">
                <a:solidFill>
                  <a:srgbClr val="536895"/>
                </a:solidFill>
                <a:latin typeface="Times"/>
                <a:ea typeface="ＭＳ Ｐゴシック"/>
              </a:rPr>
              <a:t> alerting the nurse that an action needs to be performed.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36895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C3622-9626-4778-9CD1-9B8C4EACE1A7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Sepsis BPA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173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C381F-29EE-4923-A38F-99ADD8803A66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C3622-9626-4778-9CD1-9B8C4EACE1A7}"/>
              </a:ext>
            </a:extLst>
          </p:cNvPr>
          <p:cNvSpPr txBox="1"/>
          <p:nvPr/>
        </p:nvSpPr>
        <p:spPr bwMode="auto">
          <a:xfrm>
            <a:off x="1365612" y="429457"/>
            <a:ext cx="640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Where </a:t>
            </a: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Will the BPA be Located?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B453C6-FF95-43C1-A97E-6C7765AFC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"/>
          <a:stretch/>
        </p:blipFill>
        <p:spPr>
          <a:xfrm>
            <a:off x="2849432" y="1428661"/>
            <a:ext cx="4326655" cy="468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26AC4C-F445-4B57-A946-A8CDF0BFF12C}"/>
              </a:ext>
            </a:extLst>
          </p:cNvPr>
          <p:cNvSpPr/>
          <p:nvPr/>
        </p:nvSpPr>
        <p:spPr>
          <a:xfrm>
            <a:off x="2752344" y="5084064"/>
            <a:ext cx="603504" cy="274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2A09A5-568D-4257-847E-3B94A84D65FA}"/>
              </a:ext>
            </a:extLst>
          </p:cNvPr>
          <p:cNvSpPr/>
          <p:nvPr/>
        </p:nvSpPr>
        <p:spPr>
          <a:xfrm rot="1067661">
            <a:off x="553289" y="4080386"/>
            <a:ext cx="2247386" cy="1494639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The Sepsis BPA will be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located within the “Navigators” section of </a:t>
            </a:r>
            <a:r>
              <a:rPr lang="en-US" sz="1200" dirty="0" err="1">
                <a:solidFill>
                  <a:srgbClr val="7030A0"/>
                </a:solidFill>
                <a:latin typeface="+mj-lt"/>
              </a:rPr>
              <a:t>Careconnect</a:t>
            </a:r>
            <a:r>
              <a:rPr lang="en-US" sz="12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7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C381F-29EE-4923-A38F-99ADD8803A66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C3622-9626-4778-9CD1-9B8C4EACE1A7}"/>
              </a:ext>
            </a:extLst>
          </p:cNvPr>
          <p:cNvSpPr txBox="1"/>
          <p:nvPr/>
        </p:nvSpPr>
        <p:spPr bwMode="auto">
          <a:xfrm>
            <a:off x="1365612" y="429457"/>
            <a:ext cx="640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What Triggers the Sepsis BPA</a:t>
            </a: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B453C6-FF95-43C1-A97E-6C7765AFC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"/>
          <a:stretch/>
        </p:blipFill>
        <p:spPr>
          <a:xfrm>
            <a:off x="1596704" y="1428661"/>
            <a:ext cx="4326655" cy="468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26AC4C-F445-4B57-A946-A8CDF0BFF12C}"/>
              </a:ext>
            </a:extLst>
          </p:cNvPr>
          <p:cNvSpPr/>
          <p:nvPr/>
        </p:nvSpPr>
        <p:spPr>
          <a:xfrm>
            <a:off x="2322576" y="5871365"/>
            <a:ext cx="832104" cy="274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B22E4DF-03A3-441A-A645-D8FBBE90C5EF}"/>
              </a:ext>
            </a:extLst>
          </p:cNvPr>
          <p:cNvSpPr/>
          <p:nvPr/>
        </p:nvSpPr>
        <p:spPr>
          <a:xfrm rot="20753427">
            <a:off x="3251298" y="4565885"/>
            <a:ext cx="5478398" cy="1368890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Any sepsis-related diagnosis within the patient’s Problem List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will trigger the Sepsis BPA.</a:t>
            </a:r>
            <a:r>
              <a:rPr lang="en-US" sz="1200" dirty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14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1845DA-AD44-4B8B-A434-5DF277C81653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C3622-9626-4778-9CD1-9B8C4EACE1A7}"/>
              </a:ext>
            </a:extLst>
          </p:cNvPr>
          <p:cNvSpPr txBox="1"/>
          <p:nvPr/>
        </p:nvSpPr>
        <p:spPr bwMode="auto">
          <a:xfrm>
            <a:off x="876409" y="360277"/>
            <a:ext cx="7391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What Does the Sepsis BPA Look Like?</a:t>
            </a: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5D4321-CC81-41DF-96D4-658FC4A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13"/>
            <a:ext cx="9144000" cy="43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3C3DE645-5761-437F-A167-E85FADA57F81}"/>
              </a:ext>
            </a:extLst>
          </p:cNvPr>
          <p:cNvSpPr/>
          <p:nvPr/>
        </p:nvSpPr>
        <p:spPr>
          <a:xfrm rot="1417436">
            <a:off x="4416030" y="3594150"/>
            <a:ext cx="4192498" cy="1368890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This notifies the nurse that a Sepsis </a:t>
            </a:r>
            <a:r>
              <a:rPr lang="en-US" sz="1200" dirty="0" err="1">
                <a:solidFill>
                  <a:srgbClr val="7030A0"/>
                </a:solidFill>
                <a:latin typeface="+mj-lt"/>
              </a:rPr>
              <a:t>careplan</a:t>
            </a:r>
            <a:endParaRPr lang="en-US" sz="12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+mj-lt"/>
              </a:rPr>
              <a:t>needs to be created.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6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8120C4-9156-45DC-BD81-0BF8233F94AB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Creation of a 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2E39DD-E8B6-4921-82BB-198E47C9F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30" y="1476360"/>
            <a:ext cx="4977100" cy="453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C79B26-A04F-46E8-8C0B-442EF85CA058}"/>
              </a:ext>
            </a:extLst>
          </p:cNvPr>
          <p:cNvSpPr/>
          <p:nvPr/>
        </p:nvSpPr>
        <p:spPr>
          <a:xfrm>
            <a:off x="541917" y="2357284"/>
            <a:ext cx="2889504" cy="27706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The Sepsis BPA serves as a reminder to </a:t>
            </a:r>
            <a:r>
              <a:rPr lang="en-US" sz="1600" b="1" i="1" dirty="0">
                <a:solidFill>
                  <a:srgbClr val="7030A0"/>
                </a:solidFill>
                <a:latin typeface="+mj-lt"/>
              </a:rPr>
              <a:t>always create a Sepsis Care Plan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in any patient with a sepsis-related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So . . . Open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Care Plan”</a:t>
            </a:r>
            <a:r>
              <a:rPr lang="en-US" sz="16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section of </a:t>
            </a:r>
            <a:r>
              <a:rPr lang="en-US" sz="1600" dirty="0" err="1">
                <a:solidFill>
                  <a:srgbClr val="7030A0"/>
                </a:solidFill>
                <a:latin typeface="+mj-lt"/>
              </a:rPr>
              <a:t>Careconnect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, then select </a:t>
            </a:r>
            <a:r>
              <a:rPr lang="en-US" sz="1600" b="1" i="1" dirty="0">
                <a:solidFill>
                  <a:srgbClr val="00B0F0"/>
                </a:solidFill>
                <a:latin typeface="+mj-lt"/>
              </a:rPr>
              <a:t>“Apply Template.”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C98BC8-138E-4F00-B16B-E415C30D37C2}"/>
              </a:ext>
            </a:extLst>
          </p:cNvPr>
          <p:cNvSpPr/>
          <p:nvPr/>
        </p:nvSpPr>
        <p:spPr>
          <a:xfrm>
            <a:off x="3621294" y="3885169"/>
            <a:ext cx="704088" cy="232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A5D3A-8092-46E4-84C9-88FE05B70B22}"/>
              </a:ext>
            </a:extLst>
          </p:cNvPr>
          <p:cNvSpPr/>
          <p:nvPr/>
        </p:nvSpPr>
        <p:spPr>
          <a:xfrm>
            <a:off x="6221938" y="1476360"/>
            <a:ext cx="928670" cy="23233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010EEAA-0341-4D52-B088-87384506F2ED}"/>
              </a:ext>
            </a:extLst>
          </p:cNvPr>
          <p:cNvSpPr/>
          <p:nvPr/>
        </p:nvSpPr>
        <p:spPr>
          <a:xfrm>
            <a:off x="4418918" y="3903146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C5CED2B-220A-4BAB-B43E-2135BA5EE898}"/>
              </a:ext>
            </a:extLst>
          </p:cNvPr>
          <p:cNvSpPr/>
          <p:nvPr/>
        </p:nvSpPr>
        <p:spPr>
          <a:xfrm>
            <a:off x="7169166" y="1567800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466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8120C4-9156-45DC-BD81-0BF8233F94AB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Creation of a 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9030D8A-2291-4015-9473-568468BC2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b="-1"/>
          <a:stretch/>
        </p:blipFill>
        <p:spPr>
          <a:xfrm>
            <a:off x="2723953" y="1421550"/>
            <a:ext cx="6273744" cy="470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CA7E5A-0849-4C67-A6B3-98E6E1DA6614}"/>
              </a:ext>
            </a:extLst>
          </p:cNvPr>
          <p:cNvSpPr/>
          <p:nvPr/>
        </p:nvSpPr>
        <p:spPr>
          <a:xfrm>
            <a:off x="73152" y="2387420"/>
            <a:ext cx="2577650" cy="27706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Next, search for </a:t>
            </a:r>
            <a:r>
              <a:rPr lang="en-US" sz="1600" b="1" i="1" dirty="0">
                <a:solidFill>
                  <a:srgbClr val="00B050"/>
                </a:solidFill>
                <a:latin typeface="+mj-lt"/>
              </a:rPr>
              <a:t>“sepsis.”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Then, choose from either the </a:t>
            </a:r>
            <a:r>
              <a:rPr lang="en-US" sz="1600" b="1" i="1" dirty="0">
                <a:solidFill>
                  <a:srgbClr val="FF33CC"/>
                </a:solidFill>
                <a:latin typeface="+mj-lt"/>
              </a:rPr>
              <a:t>adult or pediatric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Sepsis </a:t>
            </a:r>
            <a:r>
              <a:rPr lang="en-US" sz="1600" dirty="0" err="1">
                <a:solidFill>
                  <a:srgbClr val="7030A0"/>
                </a:solidFill>
                <a:latin typeface="+mj-lt"/>
              </a:rPr>
              <a:t>Careplan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And last, choose </a:t>
            </a:r>
            <a:r>
              <a:rPr lang="en-US" sz="1600" b="1" i="1" dirty="0">
                <a:solidFill>
                  <a:srgbClr val="CC6600"/>
                </a:solidFill>
                <a:latin typeface="+mj-lt"/>
              </a:rPr>
              <a:t>“Accept.”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907A73-2FC2-4389-BA2D-BACC15872F6B}"/>
              </a:ext>
            </a:extLst>
          </p:cNvPr>
          <p:cNvSpPr/>
          <p:nvPr/>
        </p:nvSpPr>
        <p:spPr>
          <a:xfrm>
            <a:off x="3218958" y="1580881"/>
            <a:ext cx="704088" cy="23233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C501D01-65EC-4F8A-A752-B546EA2C5D7F}"/>
              </a:ext>
            </a:extLst>
          </p:cNvPr>
          <p:cNvSpPr/>
          <p:nvPr/>
        </p:nvSpPr>
        <p:spPr>
          <a:xfrm>
            <a:off x="3352549" y="1863849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154566-2A22-4C34-9D21-AF4F8A262882}"/>
              </a:ext>
            </a:extLst>
          </p:cNvPr>
          <p:cNvSpPr/>
          <p:nvPr/>
        </p:nvSpPr>
        <p:spPr>
          <a:xfrm>
            <a:off x="4057158" y="2578608"/>
            <a:ext cx="3477498" cy="420624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A192A5F-0856-465A-8479-0FD9D13BDAFE}"/>
              </a:ext>
            </a:extLst>
          </p:cNvPr>
          <p:cNvSpPr/>
          <p:nvPr/>
        </p:nvSpPr>
        <p:spPr>
          <a:xfrm>
            <a:off x="3571001" y="2578608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FF33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DA9040-C8CB-43D9-92B5-8870D54E297D}"/>
              </a:ext>
            </a:extLst>
          </p:cNvPr>
          <p:cNvSpPr/>
          <p:nvPr/>
        </p:nvSpPr>
        <p:spPr>
          <a:xfrm>
            <a:off x="5940822" y="5065776"/>
            <a:ext cx="834882" cy="324612"/>
          </a:xfrm>
          <a:prstGeom prst="ellipse">
            <a:avLst/>
          </a:prstGeom>
          <a:noFill/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E2E1087-8CA2-4F3B-AAC7-6144F1F0A807}"/>
              </a:ext>
            </a:extLst>
          </p:cNvPr>
          <p:cNvSpPr/>
          <p:nvPr/>
        </p:nvSpPr>
        <p:spPr>
          <a:xfrm>
            <a:off x="6139810" y="4586425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CC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868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8120C4-9156-45DC-BD81-0BF8233F94AB}"/>
              </a:ext>
            </a:extLst>
          </p:cNvPr>
          <p:cNvSpPr/>
          <p:nvPr/>
        </p:nvSpPr>
        <p:spPr>
          <a:xfrm>
            <a:off x="0" y="1370918"/>
            <a:ext cx="9144000" cy="4803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CF1C0DB-A220-477E-8F0E-487BB0D9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0" y="6287832"/>
            <a:ext cx="1226950" cy="43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3703-DA2C-4A11-98F5-5A350E87CE5B}"/>
              </a:ext>
            </a:extLst>
          </p:cNvPr>
          <p:cNvSpPr txBox="1"/>
          <p:nvPr/>
        </p:nvSpPr>
        <p:spPr bwMode="auto">
          <a:xfrm>
            <a:off x="1515074" y="392881"/>
            <a:ext cx="6107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Times"/>
                <a:ea typeface="ＭＳ Ｐゴシック"/>
              </a:rPr>
              <a:t>Creation of a Sepsis </a:t>
            </a:r>
            <a:r>
              <a:rPr lang="en-US" sz="3600" dirty="0" err="1">
                <a:solidFill>
                  <a:srgbClr val="FFFFFF"/>
                </a:solidFill>
                <a:latin typeface="Times"/>
                <a:ea typeface="ＭＳ Ｐゴシック"/>
              </a:rPr>
              <a:t>Careplan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t>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5E106A5-20DF-4D46-964A-879C12220638}"/>
              </a:ext>
            </a:extLst>
          </p:cNvPr>
          <p:cNvSpPr/>
          <p:nvPr/>
        </p:nvSpPr>
        <p:spPr>
          <a:xfrm>
            <a:off x="226249" y="2387421"/>
            <a:ext cx="2577650" cy="27706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Using the checkmarks, </a:t>
            </a:r>
            <a:r>
              <a:rPr lang="en-US" sz="1600" b="1" i="1" dirty="0">
                <a:solidFill>
                  <a:srgbClr val="A42C49"/>
                </a:solidFill>
                <a:latin typeface="+mj-lt"/>
              </a:rPr>
              <a:t>tailor the list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 to what is applicable for your patient.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Then, click </a:t>
            </a:r>
            <a:r>
              <a:rPr lang="en-US" sz="1600" b="1" i="1" dirty="0">
                <a:solidFill>
                  <a:srgbClr val="002060"/>
                </a:solidFill>
                <a:latin typeface="+mj-lt"/>
              </a:rPr>
              <a:t>“Accept”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again.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5BC56F-C653-4904-AE15-0899B4390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9" y="1553482"/>
            <a:ext cx="5869702" cy="443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CEAEB76-D392-4006-98DD-7F801FFD2248}"/>
              </a:ext>
            </a:extLst>
          </p:cNvPr>
          <p:cNvSpPr/>
          <p:nvPr/>
        </p:nvSpPr>
        <p:spPr>
          <a:xfrm>
            <a:off x="3048049" y="1965960"/>
            <a:ext cx="710135" cy="1883664"/>
          </a:xfrm>
          <a:prstGeom prst="ellipse">
            <a:avLst/>
          </a:prstGeom>
          <a:noFill/>
          <a:ln w="19050">
            <a:solidFill>
              <a:srgbClr val="A42C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35475EE-5A78-44E3-8AA0-DF1B2C1918CF}"/>
              </a:ext>
            </a:extLst>
          </p:cNvPr>
          <p:cNvSpPr/>
          <p:nvPr/>
        </p:nvSpPr>
        <p:spPr>
          <a:xfrm>
            <a:off x="3565429" y="3772737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A42C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42C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18F27A-BB6B-4742-B949-F06E4917815C}"/>
              </a:ext>
            </a:extLst>
          </p:cNvPr>
          <p:cNvSpPr/>
          <p:nvPr/>
        </p:nvSpPr>
        <p:spPr>
          <a:xfrm>
            <a:off x="7368320" y="5632704"/>
            <a:ext cx="815560" cy="35928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D61A0B1-0B54-43A0-946E-D6C770B60E45}"/>
              </a:ext>
            </a:extLst>
          </p:cNvPr>
          <p:cNvSpPr/>
          <p:nvPr/>
        </p:nvSpPr>
        <p:spPr>
          <a:xfrm>
            <a:off x="7557647" y="5118434"/>
            <a:ext cx="436905" cy="428717"/>
          </a:xfrm>
          <a:prstGeom prst="flowChartConnector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51294950"/>
      </p:ext>
    </p:extLst>
  </p:cSld>
  <p:clrMapOvr>
    <a:masterClrMapping/>
  </p:clrMapOvr>
</p:sld>
</file>

<file path=ppt/theme/theme1.xml><?xml version="1.0" encoding="utf-8"?>
<a:theme xmlns:a="http://schemas.openxmlformats.org/drawingml/2006/main" name="UCLA Title Slide">
  <a:themeElements>
    <a:clrScheme name="UCLA Title Slide 1">
      <a:dk1>
        <a:srgbClr val="000000"/>
      </a:dk1>
      <a:lt1>
        <a:srgbClr val="FFFFFF"/>
      </a:lt1>
      <a:dk2>
        <a:srgbClr val="000000"/>
      </a:dk2>
      <a:lt2>
        <a:srgbClr val="8B908E"/>
      </a:lt2>
      <a:accent1>
        <a:srgbClr val="536895"/>
      </a:accent1>
      <a:accent2>
        <a:srgbClr val="8B908E"/>
      </a:accent2>
      <a:accent3>
        <a:srgbClr val="FFFFFF"/>
      </a:accent3>
      <a:accent4>
        <a:srgbClr val="000000"/>
      </a:accent4>
      <a:accent5>
        <a:srgbClr val="B3B9C8"/>
      </a:accent5>
      <a:accent6>
        <a:srgbClr val="7D8280"/>
      </a:accent6>
      <a:hlink>
        <a:srgbClr val="F1E3BB"/>
      </a:hlink>
      <a:folHlink>
        <a:srgbClr val="FFB612"/>
      </a:folHlink>
    </a:clrScheme>
    <a:fontScheme name="UCLA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LA Title Slide 1">
        <a:dk1>
          <a:srgbClr val="000000"/>
        </a:dk1>
        <a:lt1>
          <a:srgbClr val="FFFFFF"/>
        </a:lt1>
        <a:dk2>
          <a:srgbClr val="000000"/>
        </a:dk2>
        <a:lt2>
          <a:srgbClr val="8B908E"/>
        </a:lt2>
        <a:accent1>
          <a:srgbClr val="536895"/>
        </a:accent1>
        <a:accent2>
          <a:srgbClr val="8B908E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7D8280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>
        <a:spAutoFit/>
      </a:bodyPr>
      <a:lstStyle>
        <a:defPPr>
          <a:defRPr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>
        <a:spAutoFit/>
      </a:bodyPr>
      <a:lstStyle>
        <a:defPPr>
          <a:defRPr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CLA Title Slide">
  <a:themeElements>
    <a:clrScheme name="UCLA Title Slide 1">
      <a:dk1>
        <a:srgbClr val="000000"/>
      </a:dk1>
      <a:lt1>
        <a:srgbClr val="FFFFFF"/>
      </a:lt1>
      <a:dk2>
        <a:srgbClr val="000000"/>
      </a:dk2>
      <a:lt2>
        <a:srgbClr val="8B908E"/>
      </a:lt2>
      <a:accent1>
        <a:srgbClr val="536895"/>
      </a:accent1>
      <a:accent2>
        <a:srgbClr val="8B908E"/>
      </a:accent2>
      <a:accent3>
        <a:srgbClr val="FFFFFF"/>
      </a:accent3>
      <a:accent4>
        <a:srgbClr val="000000"/>
      </a:accent4>
      <a:accent5>
        <a:srgbClr val="B3B9C8"/>
      </a:accent5>
      <a:accent6>
        <a:srgbClr val="7D8280"/>
      </a:accent6>
      <a:hlink>
        <a:srgbClr val="F1E3BB"/>
      </a:hlink>
      <a:folHlink>
        <a:srgbClr val="FFB612"/>
      </a:folHlink>
    </a:clrScheme>
    <a:fontScheme name="UCLA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LA Title Slide 1">
        <a:dk1>
          <a:srgbClr val="000000"/>
        </a:dk1>
        <a:lt1>
          <a:srgbClr val="FFFFFF"/>
        </a:lt1>
        <a:dk2>
          <a:srgbClr val="000000"/>
        </a:dk2>
        <a:lt2>
          <a:srgbClr val="8B908E"/>
        </a:lt2>
        <a:accent1>
          <a:srgbClr val="536895"/>
        </a:accent1>
        <a:accent2>
          <a:srgbClr val="8B908E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7D8280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486</Words>
  <Application>Microsoft Office PowerPoint</Application>
  <PresentationFormat>On-screen Show (4:3)</PresentationFormat>
  <Paragraphs>69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UCLA Title Slide</vt:lpstr>
      <vt:lpstr>Default</vt:lpstr>
      <vt:lpstr>1_Default</vt:lpstr>
      <vt:lpstr>1_UCLA Title Slide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Gaspar</dc:creator>
  <cp:lastModifiedBy>Julie Gaspar</cp:lastModifiedBy>
  <cp:revision>22</cp:revision>
  <dcterms:created xsi:type="dcterms:W3CDTF">2018-12-08T20:04:15Z</dcterms:created>
  <dcterms:modified xsi:type="dcterms:W3CDTF">2019-01-21T18:57:05Z</dcterms:modified>
</cp:coreProperties>
</file>