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4109" r:id="rId1"/>
    <p:sldMasterId id="2147484122" r:id="rId2"/>
    <p:sldMasterId id="2147484134" r:id="rId3"/>
    <p:sldMasterId id="2147484148" r:id="rId4"/>
  </p:sldMasterIdLst>
  <p:notesMasterIdLst>
    <p:notesMasterId r:id="rId36"/>
  </p:notesMasterIdLst>
  <p:handoutMasterIdLst>
    <p:handoutMasterId r:id="rId37"/>
  </p:handoutMasterIdLst>
  <p:sldIdLst>
    <p:sldId id="421" r:id="rId5"/>
    <p:sldId id="438" r:id="rId6"/>
    <p:sldId id="354" r:id="rId7"/>
    <p:sldId id="361" r:id="rId8"/>
    <p:sldId id="426" r:id="rId9"/>
    <p:sldId id="422" r:id="rId10"/>
    <p:sldId id="427" r:id="rId11"/>
    <p:sldId id="428" r:id="rId12"/>
    <p:sldId id="429" r:id="rId13"/>
    <p:sldId id="430" r:id="rId14"/>
    <p:sldId id="431" r:id="rId15"/>
    <p:sldId id="432" r:id="rId16"/>
    <p:sldId id="435" r:id="rId17"/>
    <p:sldId id="436" r:id="rId18"/>
    <p:sldId id="346" r:id="rId19"/>
    <p:sldId id="437" r:id="rId20"/>
    <p:sldId id="368" r:id="rId21"/>
    <p:sldId id="356" r:id="rId22"/>
    <p:sldId id="396" r:id="rId23"/>
    <p:sldId id="403" r:id="rId24"/>
    <p:sldId id="407" r:id="rId25"/>
    <p:sldId id="397" r:id="rId26"/>
    <p:sldId id="398" r:id="rId27"/>
    <p:sldId id="401" r:id="rId28"/>
    <p:sldId id="352" r:id="rId29"/>
    <p:sldId id="402" r:id="rId30"/>
    <p:sldId id="439" r:id="rId31"/>
    <p:sldId id="440" r:id="rId32"/>
    <p:sldId id="415" r:id="rId33"/>
    <p:sldId id="273" r:id="rId34"/>
    <p:sldId id="359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well, Summer C." initials="MSC" lastIdx="1" clrIdx="0"/>
  <p:cmAuthor id="1" name="Lawanson-Nichols, Mary" initials="LM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FF6600"/>
    <a:srgbClr val="FFFF99"/>
    <a:srgbClr val="FFCCFF"/>
    <a:srgbClr val="66FF66"/>
    <a:srgbClr val="00FF00"/>
    <a:srgbClr val="00FF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505" autoAdjust="0"/>
  </p:normalViewPr>
  <p:slideViewPr>
    <p:cSldViewPr>
      <p:cViewPr varScale="1">
        <p:scale>
          <a:sx n="102" d="100"/>
          <a:sy n="102" d="100"/>
        </p:scale>
        <p:origin x="2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73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8D10B4-F2C2-448F-A2EE-1104EDA4F833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FE054-7A67-403F-AEFC-0AF5C149B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3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96883A-4B75-4B65-B7CF-CB7DFE07E1AD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12FE827-25C8-4E73-86AB-A01D1383E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09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BAA18-1A13-486F-8673-A1510E62860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1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FE827-25C8-4E73-86AB-A01D1383E1E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3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FE827-25C8-4E73-86AB-A01D1383E1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Initiation of appropriate antibiotics within 1 hour of new-onset or persistent  hypotension is associated with a 80% survival rate at hospital discharge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Each hour delay in initiation of appropriate antibiotics after the 1</a:t>
            </a:r>
            <a:r>
              <a:rPr lang="en-US" baseline="30000" dirty="0" smtClean="0"/>
              <a:t>st</a:t>
            </a:r>
            <a:r>
              <a:rPr lang="en-US" dirty="0" smtClean="0"/>
              <a:t> hour from the time of presentation results in an average of ~8% reduction in survival per subsequent hour delay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FE827-25C8-4E73-86AB-A01D1383E1E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DBB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13" descr="UCLA_HealthSystem_B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92863"/>
            <a:ext cx="13684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284413"/>
            <a:ext cx="7769225" cy="1371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B67D-A9B5-4135-9FA9-CBE640C0D2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5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5069-EF33-4C1C-B819-E6C28FB4E2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5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84213"/>
            <a:ext cx="1941513" cy="537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84213"/>
            <a:ext cx="5675312" cy="537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5340F-DEB4-4446-8B8D-563184D972E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2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F085B-E56E-4AE1-B006-51692046726D}" type="datetimeFigureOut">
              <a:rPr lang="en-US" baseline="30000">
                <a:solidFill>
                  <a:srgbClr val="000000"/>
                </a:solidFill>
                <a:cs typeface="+mn-cs"/>
              </a:rPr>
              <a:pPr>
                <a:defRPr/>
              </a:pPr>
              <a:t>9/9/2016</a:t>
            </a:fld>
            <a:endParaRPr lang="en-US" baseline="3000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aseline="3000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3CB5-4903-4BBE-83ED-D83721265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69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5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2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321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18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72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8CB7-A2D6-4F2A-A246-83F6CB18EE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38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1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01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2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55575"/>
            <a:ext cx="9144000" cy="6330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8" descr="UCLA_H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6419850"/>
            <a:ext cx="1138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170613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284413"/>
            <a:ext cx="7769225" cy="1371600"/>
          </a:xfrm>
        </p:spPr>
        <p:txBody>
          <a:bodyPr anchor="t"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69225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17525" lvl="1" indent="-117475">
              <a:defRPr>
                <a:solidFill>
                  <a:schemeClr val="bg1"/>
                </a:solidFill>
              </a:defRPr>
            </a:lvl2pPr>
            <a:lvl3pPr marL="858838" lvl="2" indent="-119063">
              <a:defRPr>
                <a:solidFill>
                  <a:schemeClr val="bg1"/>
                </a:solidFill>
              </a:defRPr>
            </a:lvl3pPr>
            <a:lvl4pPr marL="1192213" lvl="3" indent="-106363">
              <a:defRPr>
                <a:solidFill>
                  <a:schemeClr val="bg1"/>
                </a:solidFill>
              </a:defRPr>
            </a:lvl4pPr>
            <a:lvl5pPr lvl="4" indent="-11112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4595-2793-4197-A659-162A5C4610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57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165850" y="61976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D46A9-B4A1-4B53-B419-55E46F06FB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132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7F4F-F9F8-4934-8721-9777EA0EEE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1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D1CC-FEE8-4B4B-AD1A-A7E417804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13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1B9F-1AA4-47B2-A235-340B92ED03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00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E487-3046-4BA2-B209-1D379EE6C9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7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6F6CF-BC23-4710-B774-1931B8BABE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76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346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1D24E-4845-46B6-8238-C2843C830C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12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16FAE-BCF0-456D-B39E-F35F31814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90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0C674-B808-4A23-85F5-2C5D87C6A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42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225425"/>
            <a:ext cx="1941513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25425"/>
            <a:ext cx="5675312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189F2-B308-422F-9D14-7DCB29B484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38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80521-E04E-4E5D-9A8F-7EA6723D4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85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B2C67-12AC-4355-8D77-F89CAC24F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73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-155575"/>
            <a:ext cx="9144000" cy="6330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8" descr="UCLA_H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6419850"/>
            <a:ext cx="1138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170613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284413"/>
            <a:ext cx="7769225" cy="1371600"/>
          </a:xfrm>
        </p:spPr>
        <p:txBody>
          <a:bodyPr anchor="t"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69225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17525" lvl="1" indent="-117475">
              <a:defRPr>
                <a:solidFill>
                  <a:schemeClr val="bg1"/>
                </a:solidFill>
              </a:defRPr>
            </a:lvl2pPr>
            <a:lvl3pPr marL="858838" lvl="2" indent="-119063">
              <a:defRPr>
                <a:solidFill>
                  <a:schemeClr val="bg1"/>
                </a:solidFill>
              </a:defRPr>
            </a:lvl3pPr>
            <a:lvl4pPr marL="1192213" lvl="3" indent="-106363">
              <a:defRPr>
                <a:solidFill>
                  <a:schemeClr val="bg1"/>
                </a:solidFill>
              </a:defRPr>
            </a:lvl4pPr>
            <a:lvl5pPr lvl="4" indent="-11112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A4595-2793-4197-A659-162A5C4610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00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165850" y="61976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D46A9-B4A1-4B53-B419-55E46F06FB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77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7F4F-F9F8-4934-8721-9777EA0EEE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4AB38-82C9-4BEB-A487-0BC35A0F07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9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D1CC-FEE8-4B4B-AD1A-A7E417804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8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1B9F-1AA4-47B2-A235-340B92ED03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22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E487-3046-4BA2-B209-1D379EE6C9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736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982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1D24E-4845-46B6-8238-C2843C830C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96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16FAE-BCF0-456D-B39E-F35F31814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31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0C674-B808-4A23-85F5-2C5D87C6A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6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225425"/>
            <a:ext cx="1941513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25425"/>
            <a:ext cx="5675312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189F2-B308-422F-9D14-7DCB29B484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59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80521-E04E-4E5D-9A8F-7EA6723D4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4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B2C67-12AC-4355-8D77-F89CAC24F9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3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7BFF0-4FFD-48F6-8EE7-EB5A1445A45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73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DBB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5" name="Picture 13" descr="UCLA_HealthSystem_B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92863"/>
            <a:ext cx="13684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284413"/>
            <a:ext cx="7769225" cy="1371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B67D-A9B5-4135-9FA9-CBE640C0D2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5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2716-9A24-418A-89E4-0B2426AFE6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5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2ECCF-B469-4523-BC10-BB2E64E393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25D5-1401-4AB3-84C3-CC71E70994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B53B-D19E-4CA9-8559-EA7978704B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8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FDBB3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051" name="Picture 12" descr="UCLA_HealthSystem_BW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92863"/>
            <a:ext cx="13684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684213"/>
            <a:ext cx="7769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98613"/>
            <a:ext cx="77692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346825"/>
            <a:ext cx="18288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aseline="0"/>
            </a:lvl1pPr>
          </a:lstStyle>
          <a:p>
            <a:pPr>
              <a:defRPr/>
            </a:pPr>
            <a:fld id="{75273751-6830-456F-A4F7-739B3C27B094}" type="slidenum">
              <a:rPr lang="en-US" alt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1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8" charset="0"/>
        </a:defRPr>
      </a:lvl9pPr>
    </p:titleStyle>
    <p:bodyStyle>
      <a:lvl1pPr algn="l" rtl="0" eaLnBrk="0" fontAlgn="base" hangingPunct="0">
        <a:lnSpc>
          <a:spcPts val="2800"/>
        </a:lnSpc>
        <a:spcBef>
          <a:spcPct val="0"/>
        </a:spcBef>
        <a:spcAft>
          <a:spcPct val="3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14300" algn="l" rtl="0" eaLnBrk="0" fontAlgn="base" hangingPunct="0">
        <a:lnSpc>
          <a:spcPts val="2200"/>
        </a:lnSpc>
        <a:spcBef>
          <a:spcPct val="10000"/>
        </a:spcBef>
        <a:spcAft>
          <a:spcPct val="30000"/>
        </a:spcAft>
        <a:buSzPct val="80000"/>
        <a:buChar char="•"/>
        <a:defRPr sz="2000">
          <a:solidFill>
            <a:schemeClr val="accent1"/>
          </a:solidFill>
          <a:latin typeface="Arial" charset="0"/>
        </a:defRPr>
      </a:lvl2pPr>
      <a:lvl3pPr marL="857250" indent="-119063" algn="l" rtl="0" eaLnBrk="0" fontAlgn="base" hangingPunct="0">
        <a:lnSpc>
          <a:spcPts val="2000"/>
        </a:lnSpc>
        <a:spcBef>
          <a:spcPct val="10000"/>
        </a:spcBef>
        <a:spcAft>
          <a:spcPct val="30000"/>
        </a:spcAft>
        <a:buSzPct val="80000"/>
        <a:buChar char="•"/>
        <a:defRPr>
          <a:solidFill>
            <a:schemeClr val="tx1"/>
          </a:solidFill>
          <a:latin typeface="Arial" charset="0"/>
        </a:defRPr>
      </a:lvl3pPr>
      <a:lvl4pPr marL="1200150" indent="-114300" algn="l" rtl="0" eaLnBrk="0" fontAlgn="base" hangingPunct="0">
        <a:lnSpc>
          <a:spcPts val="1800"/>
        </a:lnSpc>
        <a:spcBef>
          <a:spcPct val="10000"/>
        </a:spcBef>
        <a:spcAft>
          <a:spcPct val="30000"/>
        </a:spcAft>
        <a:buSzPct val="80000"/>
        <a:buChar char="•"/>
        <a:defRPr sz="1600">
          <a:solidFill>
            <a:schemeClr val="tx1"/>
          </a:solidFill>
          <a:latin typeface="Arial" charset="0"/>
        </a:defRPr>
      </a:lvl4pPr>
      <a:lvl5pPr marL="1543050" indent="-114300" algn="l" rtl="0" eaLnBrk="0" fontAlgn="base" hangingPunct="0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tx1"/>
          </a:solidFill>
          <a:latin typeface="Arial" charset="0"/>
        </a:defRPr>
      </a:lvl5pPr>
      <a:lvl6pPr marL="20002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tx1"/>
          </a:solidFill>
          <a:latin typeface="Arial" charset="0"/>
        </a:defRPr>
      </a:lvl6pPr>
      <a:lvl7pPr marL="24574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tx1"/>
          </a:solidFill>
          <a:latin typeface="Arial" charset="0"/>
        </a:defRPr>
      </a:lvl7pPr>
      <a:lvl8pPr marL="29146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tx1"/>
          </a:solidFill>
          <a:latin typeface="Arial" charset="0"/>
        </a:defRPr>
      </a:lvl8pPr>
      <a:lvl9pPr marL="33718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200" i="1" baseline="30000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27" name="Picture 1" descr="UCLA_H_RGB_REV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273300"/>
            <a:ext cx="3876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15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25425"/>
            <a:ext cx="77692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98613"/>
            <a:ext cx="776922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346825"/>
            <a:ext cx="1828800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A04E0C4-558F-44B8-BA27-AB6F809AB87B}" type="slidenum">
              <a:rPr lang="en-US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0" name="Picture 1" descr="UCLA_H_RGB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6419850"/>
            <a:ext cx="1138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0" y="6170613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930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9pPr>
    </p:titleStyle>
    <p:bodyStyle>
      <a:lvl1pPr marL="176213" indent="-176213" algn="l" rtl="0" eaLnBrk="0" fontAlgn="base" hangingPunct="0">
        <a:lnSpc>
          <a:spcPts val="2800"/>
        </a:lnSpc>
        <a:spcBef>
          <a:spcPct val="0"/>
        </a:spcBef>
        <a:spcAft>
          <a:spcPct val="30000"/>
        </a:spcAft>
        <a:buChar char="•"/>
        <a:defRPr sz="2400">
          <a:solidFill>
            <a:schemeClr val="accent1"/>
          </a:solidFill>
          <a:latin typeface="+mn-lt"/>
          <a:ea typeface="+mn-ea"/>
          <a:cs typeface="ＭＳ Ｐゴシック" charset="0"/>
        </a:defRPr>
      </a:lvl1pPr>
      <a:lvl2pPr marL="514350" indent="-114300" algn="l" rtl="0" eaLnBrk="0" fontAlgn="base" hangingPunct="0">
        <a:lnSpc>
          <a:spcPts val="2200"/>
        </a:lnSpc>
        <a:spcBef>
          <a:spcPct val="10000"/>
        </a:spcBef>
        <a:spcAft>
          <a:spcPct val="30000"/>
        </a:spcAft>
        <a:buSzPct val="8000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55663" indent="-117475" algn="l" rtl="0" eaLnBrk="0" fontAlgn="base" hangingPunct="0">
        <a:lnSpc>
          <a:spcPts val="2000"/>
        </a:lnSpc>
        <a:spcBef>
          <a:spcPct val="10000"/>
        </a:spcBef>
        <a:spcAft>
          <a:spcPct val="30000"/>
        </a:spcAft>
        <a:buSzPct val="80000"/>
        <a:buChar char="•"/>
        <a:defRPr>
          <a:solidFill>
            <a:schemeClr val="accent2"/>
          </a:solidFill>
          <a:latin typeface="+mn-lt"/>
          <a:ea typeface="+mn-ea"/>
        </a:defRPr>
      </a:lvl3pPr>
      <a:lvl4pPr marL="1200150" indent="-114300" algn="l" rtl="0" eaLnBrk="0" fontAlgn="base" hangingPunct="0">
        <a:lnSpc>
          <a:spcPts val="1800"/>
        </a:lnSpc>
        <a:spcBef>
          <a:spcPct val="10000"/>
        </a:spcBef>
        <a:spcAft>
          <a:spcPct val="30000"/>
        </a:spcAft>
        <a:buSzPct val="80000"/>
        <a:buChar char="•"/>
        <a:defRPr sz="1600">
          <a:solidFill>
            <a:schemeClr val="accent2"/>
          </a:solidFill>
          <a:latin typeface="+mn-lt"/>
          <a:ea typeface="+mn-ea"/>
        </a:defRPr>
      </a:lvl4pPr>
      <a:lvl5pPr marL="1543050" indent="-114300" algn="l" rtl="0" eaLnBrk="0" fontAlgn="base" hangingPunct="0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5pPr>
      <a:lvl6pPr marL="20002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6pPr>
      <a:lvl7pPr marL="24574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7pPr>
      <a:lvl8pPr marL="29146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8pPr>
      <a:lvl9pPr marL="33718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25425"/>
            <a:ext cx="77692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98613"/>
            <a:ext cx="776922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346825"/>
            <a:ext cx="1828800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A04E0C4-558F-44B8-BA27-AB6F809AB87B}" type="slidenum">
              <a:rPr lang="en-US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0" name="Picture 1" descr="UCLA_H_RGB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6419850"/>
            <a:ext cx="1138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0" y="6170613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309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9pPr>
    </p:titleStyle>
    <p:bodyStyle>
      <a:lvl1pPr marL="176213" indent="-176213" algn="l" rtl="0" eaLnBrk="0" fontAlgn="base" hangingPunct="0">
        <a:lnSpc>
          <a:spcPts val="2800"/>
        </a:lnSpc>
        <a:spcBef>
          <a:spcPct val="0"/>
        </a:spcBef>
        <a:spcAft>
          <a:spcPct val="30000"/>
        </a:spcAft>
        <a:buChar char="•"/>
        <a:defRPr sz="2400">
          <a:solidFill>
            <a:schemeClr val="accent1"/>
          </a:solidFill>
          <a:latin typeface="+mn-lt"/>
          <a:ea typeface="+mn-ea"/>
          <a:cs typeface="ＭＳ Ｐゴシック" charset="0"/>
        </a:defRPr>
      </a:lvl1pPr>
      <a:lvl2pPr marL="514350" indent="-114300" algn="l" rtl="0" eaLnBrk="0" fontAlgn="base" hangingPunct="0">
        <a:lnSpc>
          <a:spcPts val="2200"/>
        </a:lnSpc>
        <a:spcBef>
          <a:spcPct val="10000"/>
        </a:spcBef>
        <a:spcAft>
          <a:spcPct val="30000"/>
        </a:spcAft>
        <a:buSzPct val="8000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55663" indent="-117475" algn="l" rtl="0" eaLnBrk="0" fontAlgn="base" hangingPunct="0">
        <a:lnSpc>
          <a:spcPts val="2000"/>
        </a:lnSpc>
        <a:spcBef>
          <a:spcPct val="10000"/>
        </a:spcBef>
        <a:spcAft>
          <a:spcPct val="30000"/>
        </a:spcAft>
        <a:buSzPct val="80000"/>
        <a:buChar char="•"/>
        <a:defRPr>
          <a:solidFill>
            <a:schemeClr val="accent2"/>
          </a:solidFill>
          <a:latin typeface="+mn-lt"/>
          <a:ea typeface="+mn-ea"/>
        </a:defRPr>
      </a:lvl3pPr>
      <a:lvl4pPr marL="1200150" indent="-114300" algn="l" rtl="0" eaLnBrk="0" fontAlgn="base" hangingPunct="0">
        <a:lnSpc>
          <a:spcPts val="1800"/>
        </a:lnSpc>
        <a:spcBef>
          <a:spcPct val="10000"/>
        </a:spcBef>
        <a:spcAft>
          <a:spcPct val="30000"/>
        </a:spcAft>
        <a:buSzPct val="80000"/>
        <a:buChar char="•"/>
        <a:defRPr sz="1600">
          <a:solidFill>
            <a:schemeClr val="accent2"/>
          </a:solidFill>
          <a:latin typeface="+mn-lt"/>
          <a:ea typeface="+mn-ea"/>
        </a:defRPr>
      </a:lvl4pPr>
      <a:lvl5pPr marL="1543050" indent="-114300" algn="l" rtl="0" eaLnBrk="0" fontAlgn="base" hangingPunct="0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5pPr>
      <a:lvl6pPr marL="20002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6pPr>
      <a:lvl7pPr marL="24574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7pPr>
      <a:lvl8pPr marL="29146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8pPr>
      <a:lvl9pPr marL="33718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14F97.E94DA19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md.com/a-to-z-guides/urinary-tract-infections-in-teens-and-adults-topic-overview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84" y="914400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Severe Sepsis/Septic Shock Bundle: Why is it important?</a:t>
            </a:r>
          </a:p>
          <a:p>
            <a:endParaRPr lang="en-US" sz="2800" b="1" spc="-15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800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Mary Lawanson-Nichols, MSN, CNS   </a:t>
            </a:r>
          </a:p>
          <a:p>
            <a:pPr algn="r"/>
            <a:r>
              <a:rPr lang="en-US" sz="2800" b="1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  Adult ICU</a:t>
            </a:r>
            <a:endParaRPr lang="en-US" sz="2800" b="1" spc="-15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Yuhan Kao, MSN, CNS </a:t>
            </a:r>
          </a:p>
          <a:p>
            <a:pPr algn="r"/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RR MICU </a:t>
            </a:r>
          </a:p>
          <a:p>
            <a:pPr algn="r"/>
            <a:endPara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7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425"/>
            <a:ext cx="9143999" cy="841375"/>
          </a:xfrm>
        </p:spPr>
        <p:txBody>
          <a:bodyPr/>
          <a:lstStyle/>
          <a:p>
            <a:r>
              <a:rPr lang="en-US" sz="3500" dirty="0">
                <a:solidFill>
                  <a:srgbClr val="FFFFFF"/>
                </a:solidFill>
              </a:rPr>
              <a:t>Organ dysfunction MYSTERY aka Severe Sepsis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66800"/>
            <a:ext cx="8991598" cy="5105400"/>
          </a:xfrm>
        </p:spPr>
        <p:txBody>
          <a:bodyPr/>
          <a:lstStyle/>
          <a:p>
            <a:r>
              <a:rPr lang="en-US" sz="2200" dirty="0" smtClean="0"/>
              <a:t>Lactate &gt;18mg/dl= Severe Sepsis</a:t>
            </a:r>
          </a:p>
          <a:p>
            <a:r>
              <a:rPr lang="en-US" sz="2200" dirty="0" smtClean="0"/>
              <a:t>Lactate ≥36mg/dl= Severe Sepsis/ Septic Shock that requires fluid resuscitation </a:t>
            </a:r>
          </a:p>
          <a:p>
            <a:pPr marL="0" indent="0">
              <a:buNone/>
            </a:pPr>
            <a:r>
              <a:rPr lang="en-US" sz="2200" dirty="0" smtClean="0"/>
              <a:t>Why all the fuss with trending lactates????</a:t>
            </a:r>
          </a:p>
          <a:p>
            <a:pPr marL="0" indent="0">
              <a:buNone/>
            </a:pPr>
            <a:r>
              <a:rPr lang="en-US" sz="2200" b="1" u="sng" dirty="0" smtClean="0"/>
              <a:t>Serum </a:t>
            </a:r>
            <a:r>
              <a:rPr lang="en-US" sz="2200" b="1" u="sng" dirty="0"/>
              <a:t>Lactate Level</a:t>
            </a:r>
            <a:r>
              <a:rPr lang="en-US" sz="2200" u="sng" dirty="0"/>
              <a:t> (aka Lactic Acid)</a:t>
            </a:r>
          </a:p>
          <a:p>
            <a:pPr marL="514350" indent="-514350">
              <a:lnSpc>
                <a:spcPct val="120000"/>
              </a:lnSpc>
            </a:pPr>
            <a:r>
              <a:rPr lang="en-US" sz="2200" b="1" dirty="0"/>
              <a:t>Lactate</a:t>
            </a:r>
            <a:r>
              <a:rPr lang="en-US" sz="2200" dirty="0"/>
              <a:t> is a measure of tissue perfusion that indicates how cells are being oxygenated regardless of the blood pressure.</a:t>
            </a:r>
          </a:p>
          <a:p>
            <a:pPr marL="514350" indent="-514350">
              <a:lnSpc>
                <a:spcPct val="120000"/>
              </a:lnSpc>
              <a:buNone/>
            </a:pPr>
            <a:r>
              <a:rPr lang="en-US" sz="2200" b="1" dirty="0" smtClean="0"/>
              <a:t>*</a:t>
            </a:r>
            <a:r>
              <a:rPr lang="en-US" sz="2200" b="1" dirty="0"/>
              <a:t>NOTE:  </a:t>
            </a:r>
            <a:r>
              <a:rPr lang="en-US" sz="2200" dirty="0"/>
              <a:t>Severe lactic acidosis can develop in minutes so frequent monitoring of serum lactate levels for shock are often necessary.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sz="2000" dirty="0"/>
              <a:t>Collect specimen without tourniquet on IV site </a:t>
            </a:r>
            <a:r>
              <a:rPr lang="en-US" sz="2000" dirty="0" smtClean="0"/>
              <a:t>( What does this mean?)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Avoid having pt. clench fist while </a:t>
            </a:r>
            <a:r>
              <a:rPr lang="en-US" sz="2000" dirty="0" smtClean="0"/>
              <a:t>drawing (Why?)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If results &gt; 18 redraw </a:t>
            </a:r>
            <a:r>
              <a:rPr lang="en-US" dirty="0"/>
              <a:t>within</a:t>
            </a:r>
            <a:r>
              <a:rPr lang="en-US" sz="2000" dirty="0"/>
              <a:t> 3 hrs</a:t>
            </a:r>
            <a:r>
              <a:rPr lang="en-US" sz="2000" dirty="0" smtClean="0"/>
              <a:t>. (You can place on your work list or call lab )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D46A9-B4A1-4B53-B419-55E46F06FB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25425"/>
            <a:ext cx="8759824" cy="841375"/>
          </a:xfrm>
        </p:spPr>
        <p:txBody>
          <a:bodyPr/>
          <a:lstStyle/>
          <a:p>
            <a:r>
              <a:rPr lang="en-US" dirty="0" smtClean="0"/>
              <a:t>Easier Way to Screen and Trend your Patients!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5" y="1142998"/>
            <a:ext cx="8912225" cy="4572001"/>
          </a:xfrm>
        </p:spPr>
        <p:txBody>
          <a:bodyPr/>
          <a:lstStyle/>
          <a:p>
            <a:r>
              <a:rPr lang="en-US" dirty="0" smtClean="0"/>
              <a:t>Go to Patient Summary page – Type in “Sepsis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D46A9-B4A1-4B53-B419-55E46F06FB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08" t="15958" r="16049" b="74137"/>
          <a:stretch/>
        </p:blipFill>
        <p:spPr>
          <a:xfrm>
            <a:off x="76200" y="1560605"/>
            <a:ext cx="9067800" cy="1371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7239000" y="1752600"/>
            <a:ext cx="3048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6191" t="14476" r="16666" b="78666"/>
          <a:stretch/>
        </p:blipFill>
        <p:spPr>
          <a:xfrm>
            <a:off x="0" y="3880128"/>
            <a:ext cx="9144000" cy="6858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3108932"/>
            <a:ext cx="5638799" cy="64013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6934200" y="3749067"/>
            <a:ext cx="609600" cy="594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D46A9-B4A1-4B53-B419-55E46F06FB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049" y="1219200"/>
            <a:ext cx="7769225" cy="4344987"/>
          </a:xfrm>
        </p:spPr>
        <p:txBody>
          <a:bodyPr/>
          <a:lstStyle/>
          <a:p>
            <a:r>
              <a:rPr lang="en-US" dirty="0" smtClean="0"/>
              <a:t>Sepsis Audit Report Graph will appear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190" t="24857" r="18571" b="25619"/>
          <a:stretch/>
        </p:blipFill>
        <p:spPr>
          <a:xfrm>
            <a:off x="473942" y="1688305"/>
            <a:ext cx="7322236" cy="426720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6783"/>
            <a:ext cx="9110662" cy="526688"/>
          </a:xfrm>
        </p:spPr>
        <p:txBody>
          <a:bodyPr/>
          <a:lstStyle/>
          <a:p>
            <a:r>
              <a:rPr lang="en-US" dirty="0" smtClean="0"/>
              <a:t>Easier Way to Screen and Trend your Patients!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D46A9-B4A1-4B53-B419-55E46F06FB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06" t="23333" r="15716" b="8095"/>
          <a:stretch/>
        </p:blipFill>
        <p:spPr>
          <a:xfrm>
            <a:off x="419893" y="1017586"/>
            <a:ext cx="8377238" cy="55848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74244"/>
            <a:ext cx="8759824" cy="662369"/>
          </a:xfrm>
        </p:spPr>
        <p:txBody>
          <a:bodyPr/>
          <a:lstStyle/>
          <a:p>
            <a:r>
              <a:rPr lang="en-US" dirty="0" smtClean="0"/>
              <a:t>Easier Way to Screen and Trend your Patients!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D46A9-B4A1-4B53-B419-55E46F06FB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3988" y="130175"/>
            <a:ext cx="8759824" cy="609600"/>
          </a:xfrm>
        </p:spPr>
        <p:txBody>
          <a:bodyPr/>
          <a:lstStyle/>
          <a:p>
            <a:r>
              <a:rPr lang="en-US" dirty="0" smtClean="0"/>
              <a:t>Easier Way to Screen and Trend your Patients!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1551" y="1067748"/>
            <a:ext cx="6510049" cy="5485452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153988" y="1290648"/>
            <a:ext cx="2100551" cy="4344987"/>
          </a:xfrm>
        </p:spPr>
        <p:txBody>
          <a:bodyPr/>
          <a:lstStyle/>
          <a:p>
            <a:r>
              <a:rPr lang="en-US" dirty="0" smtClean="0"/>
              <a:t>Utilize the side bar and wrench in “Sepsis Audit legend” 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6" t="15716" r="-160" b="3433"/>
          <a:stretch/>
        </p:blipFill>
        <p:spPr bwMode="auto">
          <a:xfrm>
            <a:off x="381000" y="2895600"/>
            <a:ext cx="1946317" cy="3451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" y="2971800"/>
            <a:ext cx="1361901" cy="11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04" y="14287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000" dirty="0" smtClean="0"/>
              <a:t>Routine Screening- Complex Assessment </a:t>
            </a:r>
            <a:br>
              <a:rPr lang="en-US" sz="4000" dirty="0" smtClean="0"/>
            </a:br>
            <a:r>
              <a:rPr lang="en-US" sz="2700" dirty="0" smtClean="0"/>
              <a:t>Q shift and as needed based on changes in patient’s status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31704" y="2981325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If all questions Yes = Positive Screen </a:t>
            </a:r>
            <a:endParaRPr lang="en-US" dirty="0"/>
          </a:p>
          <a:p>
            <a:pPr algn="ctr"/>
            <a:r>
              <a:rPr lang="en-US" dirty="0"/>
              <a:t>Initiate Sepsis Nursing </a:t>
            </a:r>
            <a:r>
              <a:rPr lang="en-US" dirty="0" smtClean="0"/>
              <a:t>Protocol FIRST!! THEN notify MD/Designees right away! </a:t>
            </a:r>
            <a:r>
              <a:rPr lang="en-US" dirty="0"/>
              <a:t>You have </a:t>
            </a:r>
            <a:r>
              <a:rPr lang="en-US" b="1" u="sng" dirty="0">
                <a:solidFill>
                  <a:srgbClr val="C00000"/>
                </a:solidFill>
              </a:rPr>
              <a:t>60 mins </a:t>
            </a:r>
            <a:r>
              <a:rPr lang="en-US" dirty="0"/>
              <a:t>to complete the protocol</a:t>
            </a:r>
            <a:r>
              <a:rPr lang="en-US" dirty="0" smtClean="0"/>
              <a:t>.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80982" t="33705" r="960" b="52854"/>
          <a:stretch/>
        </p:blipFill>
        <p:spPr bwMode="auto">
          <a:xfrm>
            <a:off x="6743764" y="1289408"/>
            <a:ext cx="1933504" cy="159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3430" y="718101"/>
            <a:ext cx="1578771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Interventions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115893" y="1146726"/>
            <a:ext cx="136922" cy="4416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0011" y="5662254"/>
            <a:ext cx="8443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If any question No = Negative </a:t>
            </a:r>
            <a:r>
              <a:rPr lang="en-US" b="1" dirty="0" smtClean="0"/>
              <a:t>screen. </a:t>
            </a:r>
            <a:r>
              <a:rPr lang="en-US" dirty="0" smtClean="0"/>
              <a:t>Continue </a:t>
            </a:r>
            <a:r>
              <a:rPr lang="en-US" dirty="0"/>
              <a:t>to monitor patient 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22756" t="31638" r="13783" b="54714"/>
          <a:stretch/>
        </p:blipFill>
        <p:spPr bwMode="auto">
          <a:xfrm>
            <a:off x="362167" y="4054647"/>
            <a:ext cx="8277154" cy="1590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22596" t="31845" r="14904" b="54714"/>
          <a:stretch/>
        </p:blipFill>
        <p:spPr bwMode="auto">
          <a:xfrm>
            <a:off x="465667" y="1289407"/>
            <a:ext cx="6273800" cy="159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Oval 15"/>
          <p:cNvSpPr/>
          <p:nvPr/>
        </p:nvSpPr>
        <p:spPr>
          <a:xfrm>
            <a:off x="5019675" y="1618159"/>
            <a:ext cx="1143000" cy="130492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5425"/>
            <a:ext cx="8991599" cy="841375"/>
          </a:xfrm>
        </p:spPr>
        <p:txBody>
          <a:bodyPr/>
          <a:lstStyle/>
          <a:p>
            <a:r>
              <a:rPr lang="en-US" dirty="0" smtClean="0"/>
              <a:t>So now you identified your patient with Severe sepsis/Septic shock, now WHAT??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19201"/>
            <a:ext cx="9143998" cy="4724400"/>
          </a:xfrm>
        </p:spPr>
        <p:txBody>
          <a:bodyPr/>
          <a:lstStyle/>
          <a:p>
            <a:r>
              <a:rPr lang="en-US" dirty="0" smtClean="0"/>
              <a:t>Do you call the Physician first or do you implement the Nurse Driven protocol? What would be some reasons to call the Physician before instituting the protocol?</a:t>
            </a:r>
          </a:p>
          <a:p>
            <a:r>
              <a:rPr lang="en-US" dirty="0" smtClean="0"/>
              <a:t>Give some examples on how you would alert the Physician for severe sepsis or septic shock. Would you ask for the same treatments for both?</a:t>
            </a:r>
          </a:p>
          <a:p>
            <a:r>
              <a:rPr lang="en-US" dirty="0" smtClean="0"/>
              <a:t>Communication Tools: </a:t>
            </a:r>
          </a:p>
          <a:p>
            <a:pPr lvl="1"/>
            <a:r>
              <a:rPr lang="en-US" dirty="0" smtClean="0"/>
              <a:t>SBAR: </a:t>
            </a:r>
          </a:p>
          <a:p>
            <a:pPr lvl="2"/>
            <a:r>
              <a:rPr lang="en-US" dirty="0" smtClean="0"/>
              <a:t>S-  Situation </a:t>
            </a:r>
          </a:p>
          <a:p>
            <a:pPr lvl="2"/>
            <a:r>
              <a:rPr lang="en-US" dirty="0" smtClean="0"/>
              <a:t>B- Background </a:t>
            </a:r>
          </a:p>
          <a:p>
            <a:pPr lvl="2"/>
            <a:r>
              <a:rPr lang="en-US" dirty="0" smtClean="0"/>
              <a:t>A- Assessment </a:t>
            </a:r>
          </a:p>
          <a:p>
            <a:pPr lvl="2"/>
            <a:r>
              <a:rPr lang="en-US" dirty="0" smtClean="0"/>
              <a:t>R- Recommendation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D46A9-B4A1-4B53-B419-55E46F06FB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3657600"/>
            <a:ext cx="4572000" cy="1485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1" indent="-114300" eaLnBrk="0" hangingPunct="0">
              <a:lnSpc>
                <a:spcPts val="2200"/>
              </a:lnSpc>
              <a:spcBef>
                <a:spcPct val="10000"/>
              </a:spcBef>
              <a:spcAft>
                <a:spcPct val="30000"/>
              </a:spcAft>
              <a:buSzPct val="80000"/>
              <a:buFontTx/>
              <a:buChar char="•"/>
            </a:pPr>
            <a:r>
              <a:rPr lang="en-US" sz="2000" kern="0">
                <a:solidFill>
                  <a:srgbClr val="000000"/>
                </a:solidFill>
                <a:latin typeface="Times"/>
              </a:rPr>
              <a:t>CUS </a:t>
            </a:r>
          </a:p>
          <a:p>
            <a:pPr marL="855663" lvl="2" indent="-117475" eaLnBrk="0" hangingPunct="0">
              <a:lnSpc>
                <a:spcPts val="2000"/>
              </a:lnSpc>
              <a:spcBef>
                <a:spcPct val="10000"/>
              </a:spcBef>
              <a:spcAft>
                <a:spcPct val="30000"/>
              </a:spcAft>
              <a:buSzPct val="80000"/>
              <a:buFontTx/>
              <a:buChar char="•"/>
            </a:pPr>
            <a:r>
              <a:rPr lang="en-US" kern="0">
                <a:solidFill>
                  <a:srgbClr val="616365"/>
                </a:solidFill>
                <a:latin typeface="Times"/>
              </a:rPr>
              <a:t>I am CONCERNED </a:t>
            </a:r>
          </a:p>
          <a:p>
            <a:pPr marL="855663" lvl="2" indent="-117475" eaLnBrk="0" hangingPunct="0">
              <a:lnSpc>
                <a:spcPts val="2000"/>
              </a:lnSpc>
              <a:spcBef>
                <a:spcPct val="10000"/>
              </a:spcBef>
              <a:spcAft>
                <a:spcPct val="30000"/>
              </a:spcAft>
              <a:buSzPct val="80000"/>
              <a:buFontTx/>
              <a:buChar char="•"/>
            </a:pPr>
            <a:r>
              <a:rPr lang="en-US" kern="0">
                <a:solidFill>
                  <a:srgbClr val="616365"/>
                </a:solidFill>
                <a:latin typeface="Times"/>
              </a:rPr>
              <a:t>I am UNCOMFORTABLE </a:t>
            </a:r>
          </a:p>
          <a:p>
            <a:pPr marL="855663" lvl="2" indent="-117475" eaLnBrk="0" hangingPunct="0">
              <a:lnSpc>
                <a:spcPts val="2000"/>
              </a:lnSpc>
              <a:spcBef>
                <a:spcPct val="10000"/>
              </a:spcBef>
              <a:spcAft>
                <a:spcPct val="30000"/>
              </a:spcAft>
              <a:buSzPct val="80000"/>
              <a:buFontTx/>
              <a:buChar char="•"/>
            </a:pPr>
            <a:r>
              <a:rPr lang="en-US" kern="0">
                <a:solidFill>
                  <a:srgbClr val="616365"/>
                </a:solidFill>
                <a:latin typeface="Times"/>
              </a:rPr>
              <a:t>This is a SAFETY concern </a:t>
            </a:r>
            <a:endParaRPr lang="en-US" kern="0" dirty="0">
              <a:solidFill>
                <a:srgbClr val="616365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720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077200" cy="623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791" y="19878"/>
            <a:ext cx="8915400" cy="10668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Treating Severe Sepsis &amp; Septic Shock</a:t>
            </a:r>
            <a:r>
              <a:rPr lang="en-US" sz="5400" dirty="0" smtClean="0"/>
              <a:t>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1371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en-US" sz="5800" dirty="0" smtClean="0"/>
          </a:p>
          <a:p>
            <a:pPr algn="ctr">
              <a:buNone/>
            </a:pPr>
            <a:r>
              <a:rPr lang="en-US" sz="5800" dirty="0" smtClean="0"/>
              <a:t>The </a:t>
            </a:r>
            <a:r>
              <a:rPr lang="en-US" sz="5800" dirty="0" smtClean="0">
                <a:latin typeface="+mj-lt"/>
              </a:rPr>
              <a:t>Sepsis Bundle</a:t>
            </a:r>
          </a:p>
          <a:p>
            <a:pPr algn="ctr">
              <a:buNone/>
            </a:pPr>
            <a:r>
              <a:rPr lang="en-US" sz="5800" dirty="0" smtClean="0">
                <a:latin typeface="+mj-lt"/>
              </a:rPr>
              <a:t>Per the New Core Measure Requirement!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26670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>
              <a:buFontTx/>
              <a:buAutoNum type="arabicPeriod"/>
            </a:pPr>
            <a:r>
              <a:rPr lang="en-US" sz="2400" dirty="0">
                <a:latin typeface="+mn-lt"/>
              </a:rPr>
              <a:t>Implement the 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Sepsis Nursing Protocol</a:t>
            </a:r>
          </a:p>
          <a:p>
            <a:pPr marL="1428750" lvl="1" indent="-514350">
              <a:buFont typeface="+mj-lt"/>
              <a:buAutoNum type="alphaLcParenR"/>
            </a:pPr>
            <a:r>
              <a:rPr lang="en-US" sz="2400" dirty="0" smtClean="0">
                <a:latin typeface="+mn-lt"/>
              </a:rPr>
              <a:t>Blood Culture X 2 sets = 4 bottles </a:t>
            </a:r>
          </a:p>
          <a:p>
            <a:pPr marL="1371600" lvl="1" indent="-457200">
              <a:buAutoNum type="alphaLcParenR"/>
            </a:pPr>
            <a:r>
              <a:rPr lang="en-US" sz="2400" dirty="0" smtClean="0">
                <a:latin typeface="+mn-lt"/>
              </a:rPr>
              <a:t>Stat Serum Lactate and </a:t>
            </a:r>
            <a:r>
              <a:rPr lang="en-US" sz="2400" i="1" dirty="0" smtClean="0">
                <a:latin typeface="+mn-lt"/>
              </a:rPr>
              <a:t>repeat </a:t>
            </a:r>
            <a:r>
              <a:rPr lang="en-US" sz="2400" dirty="0" smtClean="0">
                <a:latin typeface="+mn-lt"/>
              </a:rPr>
              <a:t>Lactate if &gt;18mg/</a:t>
            </a:r>
            <a:r>
              <a:rPr lang="en-US" sz="2400" dirty="0" err="1" smtClean="0">
                <a:latin typeface="+mn-lt"/>
              </a:rPr>
              <a:t>dL</a:t>
            </a:r>
            <a:r>
              <a:rPr lang="en-US" sz="2400" dirty="0" smtClean="0">
                <a:latin typeface="+mn-lt"/>
              </a:rPr>
              <a:t> </a:t>
            </a:r>
          </a:p>
          <a:p>
            <a:pPr marL="914400" indent="-457200">
              <a:buAutoNum type="arabicPeriod"/>
            </a:pPr>
            <a:r>
              <a:rPr lang="en-US" sz="2400" dirty="0" smtClean="0">
                <a:latin typeface="+mn-lt"/>
              </a:rPr>
              <a:t>IV Broad </a:t>
            </a:r>
            <a:r>
              <a:rPr lang="en-US" sz="2400" dirty="0">
                <a:latin typeface="+mn-lt"/>
              </a:rPr>
              <a:t>spectrum antibiotics </a:t>
            </a:r>
          </a:p>
          <a:p>
            <a:pPr marL="914400" indent="-457200">
              <a:buAutoNum type="arabicPeriod"/>
            </a:pPr>
            <a:r>
              <a:rPr lang="en-US" sz="2400" dirty="0">
                <a:latin typeface="+mn-lt"/>
              </a:rPr>
              <a:t>IV fluid bolus of  </a:t>
            </a:r>
            <a:r>
              <a:rPr lang="en-US" sz="2400" dirty="0" smtClean="0">
                <a:latin typeface="+mn-lt"/>
              </a:rPr>
              <a:t>30mL/kg </a:t>
            </a:r>
            <a:r>
              <a:rPr lang="en-US" sz="2400" i="1" dirty="0" smtClean="0">
                <a:latin typeface="+mn-lt"/>
              </a:rPr>
              <a:t>(minimum</a:t>
            </a:r>
            <a:r>
              <a:rPr lang="en-US" sz="2400" dirty="0" smtClean="0">
                <a:latin typeface="+mn-lt"/>
              </a:rPr>
              <a:t>) if patient has- 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SBP&lt;90 or &gt;40 below baseline or MAP &lt;65</a:t>
            </a:r>
          </a:p>
          <a:p>
            <a:pPr marL="914400" lvl="1"/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	OR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 Initial Lactate ≥36mg/</a:t>
            </a:r>
            <a:r>
              <a:rPr lang="en-US" sz="2400" dirty="0" err="1" smtClean="0">
                <a:latin typeface="+mn-lt"/>
              </a:rPr>
              <a:t>dL</a:t>
            </a:r>
            <a:endParaRPr lang="en-US" sz="2400" dirty="0" smtClean="0">
              <a:latin typeface="+mn-lt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5486400" y="4849100"/>
            <a:ext cx="3352800" cy="184785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Fluid  bolus must be  completed within </a:t>
            </a:r>
            <a:r>
              <a:rPr lang="en-US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hours from time of presentation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55" y="1405233"/>
            <a:ext cx="224409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 Sepsis/Septic Shock Bundle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6781800" cy="50291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800" b="1" u="sng" dirty="0"/>
              <a:t>Activate Within </a:t>
            </a:r>
            <a:r>
              <a:rPr lang="en-US" sz="3800" b="1" u="sng" dirty="0">
                <a:solidFill>
                  <a:srgbClr val="C00000"/>
                </a:solidFill>
              </a:rPr>
              <a:t>ONE hour of presentation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Blood cultures x 2 sets </a:t>
            </a:r>
          </a:p>
          <a:p>
            <a:pPr lvl="1">
              <a:lnSpc>
                <a:spcPct val="120000"/>
              </a:lnSpc>
            </a:pPr>
            <a:r>
              <a:rPr lang="en-US" sz="2500" dirty="0" smtClean="0"/>
              <a:t>Drawn before antibiotic and within </a:t>
            </a:r>
            <a:r>
              <a:rPr lang="en-US" sz="2500" u="sng" dirty="0" smtClean="0"/>
              <a:t>1 </a:t>
            </a:r>
            <a:r>
              <a:rPr lang="en-US" sz="2500" u="sng" dirty="0" err="1" smtClean="0"/>
              <a:t>hr</a:t>
            </a:r>
            <a:r>
              <a:rPr lang="en-US" sz="2500" dirty="0" smtClean="0"/>
              <a:t> after </a:t>
            </a:r>
            <a:r>
              <a:rPr lang="en-US" sz="2500" b="1" dirty="0" smtClean="0"/>
              <a:t>TOP</a:t>
            </a:r>
            <a:r>
              <a:rPr lang="en-US" sz="2500" dirty="0" smtClean="0"/>
              <a:t> (time of presentation)</a:t>
            </a:r>
          </a:p>
          <a:p>
            <a:pPr lvl="1">
              <a:lnSpc>
                <a:spcPct val="120000"/>
              </a:lnSpc>
            </a:pPr>
            <a:r>
              <a:rPr lang="en-US" sz="2500" dirty="0" smtClean="0"/>
              <a:t>4 bottles total with minimum 8-10 mL/bottle</a:t>
            </a:r>
          </a:p>
          <a:p>
            <a:pPr>
              <a:lnSpc>
                <a:spcPct val="120000"/>
              </a:lnSpc>
            </a:pPr>
            <a:r>
              <a:rPr lang="en-US" sz="2500" dirty="0" smtClean="0"/>
              <a:t>IV Broad Spectrum Antibiotic</a:t>
            </a:r>
          </a:p>
          <a:p>
            <a:pPr lvl="1">
              <a:lnSpc>
                <a:spcPct val="120000"/>
              </a:lnSpc>
            </a:pPr>
            <a:r>
              <a:rPr lang="en-US" sz="2500" dirty="0">
                <a:cs typeface="Times New Roman" panose="02020603050405020304" pitchFamily="18" charset="0"/>
              </a:rPr>
              <a:t>Start within </a:t>
            </a:r>
            <a:r>
              <a:rPr lang="en-US" sz="2500" b="1" u="sng" dirty="0">
                <a:cs typeface="Times New Roman" panose="02020603050405020304" pitchFamily="18" charset="0"/>
              </a:rPr>
              <a:t>1 </a:t>
            </a:r>
            <a:r>
              <a:rPr lang="en-US" sz="2500" b="1" u="sng" dirty="0" err="1">
                <a:cs typeface="Times New Roman" panose="02020603050405020304" pitchFamily="18" charset="0"/>
              </a:rPr>
              <a:t>hr</a:t>
            </a:r>
            <a:r>
              <a:rPr lang="en-US" sz="2500" dirty="0">
                <a:cs typeface="Times New Roman" panose="02020603050405020304" pitchFamily="18" charset="0"/>
              </a:rPr>
              <a:t> after </a:t>
            </a:r>
            <a:r>
              <a:rPr lang="en-US" sz="2500" b="1" dirty="0" smtClean="0">
                <a:cs typeface="Times New Roman" panose="02020603050405020304" pitchFamily="18" charset="0"/>
              </a:rPr>
              <a:t>TOP</a:t>
            </a:r>
            <a:r>
              <a:rPr lang="en-US" sz="2500" dirty="0" smtClean="0">
                <a:cs typeface="Times New Roman" panose="02020603050405020304" pitchFamily="18" charset="0"/>
              </a:rPr>
              <a:t> unless given within past 24 hours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cs typeface="Times New Roman" panose="02020603050405020304" pitchFamily="18" charset="0"/>
              </a:rPr>
              <a:t>Lactate</a:t>
            </a:r>
          </a:p>
          <a:p>
            <a:pPr lvl="1">
              <a:lnSpc>
                <a:spcPct val="120000"/>
              </a:lnSpc>
            </a:pPr>
            <a:r>
              <a:rPr lang="en-US" sz="2500" dirty="0" smtClean="0">
                <a:cs typeface="Times New Roman" panose="02020603050405020304" pitchFamily="18" charset="0"/>
              </a:rPr>
              <a:t>Drawn within 1 </a:t>
            </a:r>
            <a:r>
              <a:rPr lang="en-US" sz="2500" dirty="0" err="1" smtClean="0">
                <a:cs typeface="Times New Roman" panose="02020603050405020304" pitchFamily="18" charset="0"/>
              </a:rPr>
              <a:t>hr</a:t>
            </a:r>
            <a:r>
              <a:rPr lang="en-US" sz="2500" dirty="0" smtClean="0">
                <a:cs typeface="Times New Roman" panose="02020603050405020304" pitchFamily="18" charset="0"/>
              </a:rPr>
              <a:t> after </a:t>
            </a:r>
            <a:r>
              <a:rPr lang="en-US" sz="2500" b="1" dirty="0" smtClean="0">
                <a:cs typeface="Times New Roman" panose="02020603050405020304" pitchFamily="18" charset="0"/>
              </a:rPr>
              <a:t>TOP</a:t>
            </a:r>
          </a:p>
          <a:p>
            <a:pPr lvl="1">
              <a:lnSpc>
                <a:spcPct val="120000"/>
              </a:lnSpc>
            </a:pPr>
            <a:r>
              <a:rPr lang="en-US" sz="2500" dirty="0" smtClean="0">
                <a:cs typeface="Times New Roman" panose="02020603050405020304" pitchFamily="18" charset="0"/>
              </a:rPr>
              <a:t>R</a:t>
            </a:r>
            <a:r>
              <a:rPr lang="en-US" sz="2500" dirty="0" smtClean="0"/>
              <a:t>equire  </a:t>
            </a:r>
            <a:r>
              <a:rPr lang="en-US" sz="2500" dirty="0"/>
              <a:t>2-5mL blood in GREY top </a:t>
            </a:r>
            <a:r>
              <a:rPr lang="en-US" sz="2500" dirty="0" smtClean="0"/>
              <a:t>tube: Immediately </a:t>
            </a:r>
            <a:r>
              <a:rPr lang="en-US" sz="2500" dirty="0"/>
              <a:t>put sample on </a:t>
            </a:r>
            <a:r>
              <a:rPr lang="en-US" sz="2500" u="sng" dirty="0"/>
              <a:t>ICE</a:t>
            </a:r>
            <a:r>
              <a:rPr lang="en-US" sz="2500" dirty="0"/>
              <a:t> &amp; transport to lab for analysis.  </a:t>
            </a:r>
            <a:endParaRPr lang="en-US" sz="2500" dirty="0"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500" dirty="0" smtClean="0">
                <a:cs typeface="Times New Roman" panose="02020603050405020304" pitchFamily="18" charset="0"/>
              </a:rPr>
              <a:t>If initial Lactate &gt;18, then repeat within 3 </a:t>
            </a:r>
            <a:r>
              <a:rPr lang="en-US" sz="2500" dirty="0" err="1" smtClean="0">
                <a:cs typeface="Times New Roman" panose="02020603050405020304" pitchFamily="18" charset="0"/>
              </a:rPr>
              <a:t>hrs</a:t>
            </a:r>
            <a:r>
              <a:rPr lang="en-US" sz="2500" dirty="0" smtClean="0">
                <a:cs typeface="Times New Roman" panose="02020603050405020304" pitchFamily="18" charset="0"/>
              </a:rPr>
              <a:t> after 1</a:t>
            </a:r>
            <a:r>
              <a:rPr lang="en-US" sz="2500" baseline="30000" dirty="0" smtClean="0">
                <a:cs typeface="Times New Roman" panose="02020603050405020304" pitchFamily="18" charset="0"/>
              </a:rPr>
              <a:t>st</a:t>
            </a:r>
            <a:r>
              <a:rPr lang="en-US" sz="2500" dirty="0" smtClean="0">
                <a:cs typeface="Times New Roman" panose="02020603050405020304" pitchFamily="18" charset="0"/>
              </a:rPr>
              <a:t> lactate draw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cs typeface="Times New Roman" panose="02020603050405020304" pitchFamily="18" charset="0"/>
              </a:rPr>
              <a:t>IV fluid bolus (0.9% NS or LR)</a:t>
            </a:r>
          </a:p>
          <a:p>
            <a:pPr lvl="1">
              <a:lnSpc>
                <a:spcPct val="120000"/>
              </a:lnSpc>
            </a:pPr>
            <a:r>
              <a:rPr lang="en-US" sz="2500" dirty="0" smtClean="0">
                <a:cs typeface="Times New Roman" panose="02020603050405020304" pitchFamily="18" charset="0"/>
              </a:rPr>
              <a:t>Min 30 mL/kg only if Septic Shock present</a:t>
            </a:r>
          </a:p>
          <a:p>
            <a:pPr lvl="1">
              <a:lnSpc>
                <a:spcPct val="120000"/>
              </a:lnSpc>
            </a:pPr>
            <a:r>
              <a:rPr lang="en-US" sz="2500" dirty="0" smtClean="0">
                <a:cs typeface="Times New Roman" panose="02020603050405020304" pitchFamily="18" charset="0"/>
              </a:rPr>
              <a:t>Start within 1 </a:t>
            </a:r>
            <a:r>
              <a:rPr lang="en-US" sz="2500" dirty="0" err="1" smtClean="0">
                <a:cs typeface="Times New Roman" panose="02020603050405020304" pitchFamily="18" charset="0"/>
              </a:rPr>
              <a:t>hr</a:t>
            </a:r>
            <a:r>
              <a:rPr lang="en-US" sz="2500" dirty="0" smtClean="0">
                <a:cs typeface="Times New Roman" panose="02020603050405020304" pitchFamily="18" charset="0"/>
              </a:rPr>
              <a:t> after </a:t>
            </a:r>
            <a:r>
              <a:rPr lang="en-US" sz="2500" b="1" dirty="0" smtClean="0">
                <a:cs typeface="Times New Roman" panose="02020603050405020304" pitchFamily="18" charset="0"/>
              </a:rPr>
              <a:t>TOP</a:t>
            </a:r>
            <a:r>
              <a:rPr lang="en-US" sz="2500" dirty="0" smtClean="0">
                <a:cs typeface="Times New Roman" panose="02020603050405020304" pitchFamily="18" charset="0"/>
              </a:rPr>
              <a:t> and complete within 3 </a:t>
            </a:r>
            <a:r>
              <a:rPr lang="en-US" sz="2500" dirty="0" err="1" smtClean="0">
                <a:cs typeface="Times New Roman" panose="02020603050405020304" pitchFamily="18" charset="0"/>
              </a:rPr>
              <a:t>hrs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99D432-88D3-409F-87D7-C29D8A849DE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8-Point Star 5"/>
          <p:cNvSpPr/>
          <p:nvPr/>
        </p:nvSpPr>
        <p:spPr>
          <a:xfrm>
            <a:off x="6612254" y="4191000"/>
            <a:ext cx="2455545" cy="2486025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Physician needs to document when the treatment is contraindicated or patient refused.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7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Explain the fundamental pathophysiology of severe sepsis and septic shock and how they related to the treatment </a:t>
            </a:r>
            <a:r>
              <a:rPr lang="en-US" dirty="0" smtClean="0"/>
              <a:t>strategies</a:t>
            </a:r>
          </a:p>
          <a:p>
            <a:pPr eaLnBrk="1" hangingPunct="1"/>
            <a:r>
              <a:rPr lang="en-US" dirty="0" smtClean="0"/>
              <a:t>Discuss and identify time of presentation for severe sepsis and septic shock </a:t>
            </a:r>
          </a:p>
          <a:p>
            <a:pPr eaLnBrk="1" hangingPunct="1"/>
            <a:r>
              <a:rPr lang="en-US" dirty="0" smtClean="0"/>
              <a:t>Discuss </a:t>
            </a:r>
            <a:r>
              <a:rPr lang="en-US" dirty="0"/>
              <a:t>the Sepsis Core Measures </a:t>
            </a:r>
            <a:r>
              <a:rPr lang="en-US" dirty="0" smtClean="0"/>
              <a:t>Requirements</a:t>
            </a:r>
            <a:endParaRPr lang="en-US" dirty="0"/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424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40766"/>
            <a:ext cx="7696200" cy="46995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1524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n-lt"/>
              </a:rPr>
              <a:t>Updates in Sepsis Nursing Order Panel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8" y="722140"/>
            <a:ext cx="5019675" cy="121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36320" y="665827"/>
            <a:ext cx="1828800" cy="1127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Go to Order Management</a:t>
            </a:r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nd type in </a:t>
            </a:r>
            <a:r>
              <a:rPr lang="en-US" b="1" dirty="0" smtClean="0">
                <a:solidFill>
                  <a:srgbClr val="C00000"/>
                </a:solidFill>
              </a:rPr>
              <a:t>“SEPSIS”  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1600200"/>
            <a:ext cx="6096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53136" y="4572000"/>
            <a:ext cx="2819400" cy="137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Order Mode will be “Per Protocol: no cosign required”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189038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b="1" dirty="0" smtClean="0"/>
              <a:t>Lactate - </a:t>
            </a:r>
            <a:r>
              <a:rPr lang="en-US" sz="2800" dirty="0" smtClean="0"/>
              <a:t>If </a:t>
            </a:r>
            <a:r>
              <a:rPr lang="en-US" sz="2800" b="1" i="1" dirty="0" smtClean="0"/>
              <a:t>Initial </a:t>
            </a:r>
            <a:r>
              <a:rPr lang="en-US" sz="2800" dirty="0" smtClean="0"/>
              <a:t>lactate is &gt;18mg/dl, </a:t>
            </a:r>
            <a:r>
              <a:rPr lang="en-US" sz="2800" b="1" i="1" dirty="0" smtClean="0"/>
              <a:t>Redraw</a:t>
            </a:r>
            <a:r>
              <a:rPr lang="en-US" sz="2800" dirty="0" smtClean="0"/>
              <a:t> lactate within 3 hours after initial lactate.</a:t>
            </a:r>
          </a:p>
          <a:p>
            <a:pPr marL="0" indent="0">
              <a:buFontTx/>
              <a:buNone/>
              <a:defRPr/>
            </a:pPr>
            <a:r>
              <a:rPr lang="en-US" sz="2800" b="1" i="1" dirty="0" smtClean="0"/>
              <a:t>Tip: </a:t>
            </a:r>
            <a:r>
              <a:rPr lang="en-US" sz="2800" dirty="0" smtClean="0"/>
              <a:t>Information regarding Lactate will show up on your work list </a:t>
            </a:r>
            <a:r>
              <a:rPr lang="en-US" sz="2800" b="1" i="1" dirty="0" smtClean="0"/>
              <a:t>IF </a:t>
            </a:r>
            <a:r>
              <a:rPr lang="en-US" sz="2800" dirty="0" smtClean="0"/>
              <a:t>you use the </a:t>
            </a:r>
            <a:r>
              <a:rPr lang="en-US" sz="2800" b="1" i="1" dirty="0" smtClean="0"/>
              <a:t>Sepsis Lab Order Panel!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45C87C-E36B-425E-B7D0-544288BE97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5" t="12773" b="60414"/>
          <a:stretch>
            <a:fillRect/>
          </a:stretch>
        </p:blipFill>
        <p:spPr bwMode="auto">
          <a:xfrm>
            <a:off x="398463" y="3683867"/>
            <a:ext cx="816789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5711107">
            <a:off x="6193365" y="3571924"/>
            <a:ext cx="497086" cy="223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6019800" y="2878467"/>
            <a:ext cx="144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chemeClr val="accent1"/>
                </a:solidFill>
              </a:rPr>
              <a:t>Worklist information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8463" y="152400"/>
            <a:ext cx="7769225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Updates </a:t>
            </a:r>
            <a:r>
              <a:rPr lang="en-US" dirty="0">
                <a:solidFill>
                  <a:schemeClr val="bg1"/>
                </a:solidFill>
              </a:rPr>
              <a:t>to Sepsis Bundle- </a:t>
            </a:r>
            <a:r>
              <a:rPr lang="en-US" dirty="0" smtClean="0">
                <a:solidFill>
                  <a:schemeClr val="bg1"/>
                </a:solidFill>
              </a:rPr>
              <a:t>Lactate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 Sepsis/Septic Shock Bundle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962400" cy="4906963"/>
          </a:xfrm>
        </p:spPr>
        <p:txBody>
          <a:bodyPr/>
          <a:lstStyle/>
          <a:p>
            <a:r>
              <a:rPr lang="en-US" b="1" u="sng" dirty="0" smtClean="0"/>
              <a:t>Redraw </a:t>
            </a:r>
            <a:r>
              <a:rPr lang="en-US" b="1" dirty="0" smtClean="0"/>
              <a:t> Lactate </a:t>
            </a:r>
            <a:r>
              <a:rPr lang="en-US" dirty="0" smtClean="0"/>
              <a:t>if initial level &gt;18mg/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Initiate Vasopressors if  hypotension persist despite fluid resuscitation of 30ml/kg</a:t>
            </a:r>
          </a:p>
          <a:p>
            <a:pPr marL="0" indent="0" algn="ctr">
              <a:buNone/>
            </a:pPr>
            <a:r>
              <a:rPr lang="en-US" dirty="0" smtClean="0"/>
              <a:t>AND</a:t>
            </a:r>
          </a:p>
          <a:p>
            <a:r>
              <a:rPr lang="en-US" dirty="0" smtClean="0"/>
              <a:t>MD/Designee will </a:t>
            </a:r>
            <a:r>
              <a:rPr lang="en-US" b="1" u="sng" dirty="0" smtClean="0"/>
              <a:t>Repeat </a:t>
            </a:r>
            <a:r>
              <a:rPr lang="en-US" dirty="0" smtClean="0"/>
              <a:t>volume and tissue perfusion assessment 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0" t="18808" r="1497" b="-1"/>
          <a:stretch/>
        </p:blipFill>
        <p:spPr bwMode="auto">
          <a:xfrm>
            <a:off x="4343400" y="1219200"/>
            <a:ext cx="4381500" cy="55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3505200"/>
            <a:ext cx="304800" cy="228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954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       Sepsis Facts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64" y="1166191"/>
            <a:ext cx="6079435" cy="518280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sz="2800" b="1" u="sng" dirty="0" smtClean="0"/>
              <a:t>Blood Cultures (X 2 Sets)  </a:t>
            </a:r>
          </a:p>
          <a:p>
            <a:pPr marL="685800" indent="-685800"/>
            <a:r>
              <a:rPr lang="en-US" sz="2100" b="1" dirty="0" smtClean="0"/>
              <a:t>Blood Cultures </a:t>
            </a:r>
            <a:r>
              <a:rPr lang="en-US" sz="2100" dirty="0" smtClean="0"/>
              <a:t>are used to detect microorganisms such as bacteria and fungi present in blood. </a:t>
            </a:r>
          </a:p>
          <a:p>
            <a:pPr marL="685800" indent="-685800">
              <a:buNone/>
            </a:pPr>
            <a:r>
              <a:rPr lang="en-US" sz="2100" dirty="0" smtClean="0"/>
              <a:t>	</a:t>
            </a:r>
            <a:r>
              <a:rPr lang="en-US" sz="2100" b="1" dirty="0" smtClean="0"/>
              <a:t>COLLECTION: </a:t>
            </a:r>
            <a:r>
              <a:rPr lang="en-US" sz="2100" dirty="0" smtClean="0"/>
              <a:t>Aerobic bottle FIRST then anaerobic bottle  </a:t>
            </a:r>
          </a:p>
          <a:p>
            <a:pPr marL="0" indent="0">
              <a:buNone/>
            </a:pPr>
            <a:r>
              <a:rPr lang="en-US" sz="2100" b="1" dirty="0"/>
              <a:t> </a:t>
            </a:r>
            <a:r>
              <a:rPr lang="en-US" sz="2100" b="1" dirty="0" smtClean="0"/>
              <a:t>           -  Adults require 8-10 mL per bottle X 4 bottles</a:t>
            </a:r>
          </a:p>
          <a:p>
            <a:pPr marL="0" indent="0">
              <a:buNone/>
            </a:pPr>
            <a:r>
              <a:rPr lang="en-US" sz="2100" b="1" dirty="0"/>
              <a:t> </a:t>
            </a:r>
            <a:r>
              <a:rPr lang="en-US" sz="2100" b="1" dirty="0" smtClean="0"/>
              <a:t>           -  Pediatrics require 5 mL per bottle X 4 bottles *</a:t>
            </a:r>
          </a:p>
          <a:p>
            <a:pPr marL="400050" lvl="1" indent="-400050" eaLnBrk="1" hangingPunct="1"/>
            <a:r>
              <a:rPr lang="en-US" sz="2400" dirty="0"/>
              <a:t>One or more should be percutaneous</a:t>
            </a:r>
          </a:p>
          <a:p>
            <a:pPr marL="400050" lvl="1" indent="-400050" eaLnBrk="1" hangingPunct="1"/>
            <a:r>
              <a:rPr lang="en-US" sz="2400" dirty="0"/>
              <a:t>One BC from each vascular access in place &gt;48 </a:t>
            </a:r>
            <a:r>
              <a:rPr lang="en-US" sz="2400" dirty="0" err="1"/>
              <a:t>hrs</a:t>
            </a:r>
            <a:endParaRPr lang="en-US" sz="2400" dirty="0"/>
          </a:p>
          <a:p>
            <a:pPr marL="400050" lvl="1" indent="-400050" eaLnBrk="1" hangingPunct="1"/>
            <a:r>
              <a:rPr lang="en-US" sz="2400" dirty="0"/>
              <a:t>Culture other sites as clinically indicated</a:t>
            </a:r>
          </a:p>
          <a:p>
            <a:pPr marL="685800" indent="-514350">
              <a:buNone/>
            </a:pPr>
            <a:r>
              <a:rPr lang="en-US" sz="2100" dirty="0" smtClean="0"/>
              <a:t>	- </a:t>
            </a:r>
            <a:r>
              <a:rPr lang="en-US" sz="2100" b="1" dirty="0" smtClean="0">
                <a:solidFill>
                  <a:srgbClr val="FF0000"/>
                </a:solidFill>
              </a:rPr>
              <a:t> Blood cultures should always be drawn prior to start of antimicrobial therapy</a:t>
            </a:r>
            <a:endParaRPr lang="en-US" sz="21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sz="2100" dirty="0" smtClean="0"/>
              <a:t>	</a:t>
            </a:r>
            <a:r>
              <a:rPr lang="en-US" sz="2100" b="1" dirty="0" smtClean="0"/>
              <a:t>*NOTE:  </a:t>
            </a:r>
            <a:r>
              <a:rPr lang="en-US" sz="2100" dirty="0" smtClean="0"/>
              <a:t>Because microorganisms may only be intermittently present in blood, a series of blood cultures is usually done before the result can be considered negative</a:t>
            </a:r>
            <a:r>
              <a:rPr lang="en-US" sz="1900" dirty="0" smtClean="0"/>
              <a:t>. </a:t>
            </a:r>
            <a:endParaRPr lang="en-US" sz="1900" b="1" dirty="0" smtClean="0"/>
          </a:p>
          <a:p>
            <a:pPr>
              <a:buNone/>
            </a:pPr>
            <a:endParaRPr lang="en-US" sz="2200" b="1" dirty="0" smtClean="0"/>
          </a:p>
          <a:p>
            <a:pPr>
              <a:buNone/>
            </a:pPr>
            <a:endParaRPr lang="en-US" b="1" dirty="0" smtClean="0"/>
          </a:p>
          <a:p>
            <a:pPr marL="514350" indent="-514350"/>
            <a:endParaRPr lang="en-US" sz="2700" dirty="0" smtClean="0"/>
          </a:p>
          <a:p>
            <a:pPr marL="514350" indent="-514350">
              <a:buNone/>
            </a:pPr>
            <a:endParaRPr lang="en-US" sz="27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047" y="6172200"/>
            <a:ext cx="4109060" cy="353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418" y="1917094"/>
            <a:ext cx="2716508" cy="34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image001.png@01D14F97.E94DA190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9"/>
          <a:stretch/>
        </p:blipFill>
        <p:spPr bwMode="auto">
          <a:xfrm>
            <a:off x="447675" y="973812"/>
            <a:ext cx="8382000" cy="5055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85276" y="5991224"/>
            <a:ext cx="83820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18288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*NOTE:  PO Antibiotics do not count towards the treatment of severe sepsis or septic shock; IV </a:t>
            </a:r>
            <a:r>
              <a:rPr lang="en-US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Abx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ONLY! </a:t>
            </a:r>
            <a:endParaRPr lang="en-US" sz="2000" b="1" u="sng" dirty="0" smtClean="0"/>
          </a:p>
          <a:p>
            <a:pPr marL="457200" indent="-36576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871037" y="1040487"/>
            <a:ext cx="4196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1 hour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Time of Presentation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" b="6005"/>
          <a:stretch/>
        </p:blipFill>
        <p:spPr bwMode="auto">
          <a:xfrm>
            <a:off x="1282736" y="3962400"/>
            <a:ext cx="3289264" cy="20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4600" y="132521"/>
            <a:ext cx="3876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Sepsis Facts</a:t>
            </a:r>
          </a:p>
        </p:txBody>
      </p:sp>
      <p:sp>
        <p:nvSpPr>
          <p:cNvPr id="8" name="Pentagon 7"/>
          <p:cNvSpPr/>
          <p:nvPr/>
        </p:nvSpPr>
        <p:spPr>
          <a:xfrm>
            <a:off x="152400" y="4109509"/>
            <a:ext cx="1371600" cy="19431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Examples of commonly used </a:t>
            </a:r>
            <a:r>
              <a:rPr lang="en-US" sz="1400" dirty="0" smtClean="0">
                <a:solidFill>
                  <a:schemeClr val="tx1"/>
                </a:solidFill>
              </a:rPr>
              <a:t>broad </a:t>
            </a:r>
            <a:r>
              <a:rPr lang="en-US" sz="1400" dirty="0">
                <a:solidFill>
                  <a:schemeClr val="tx1"/>
                </a:solidFill>
              </a:rPr>
              <a:t>spectrum antibiotics </a:t>
            </a:r>
          </a:p>
        </p:txBody>
      </p:sp>
      <p:sp>
        <p:nvSpPr>
          <p:cNvPr id="6" name="Left Arrow 5"/>
          <p:cNvSpPr/>
          <p:nvPr/>
        </p:nvSpPr>
        <p:spPr>
          <a:xfrm rot="1230929">
            <a:off x="6974961" y="5026231"/>
            <a:ext cx="1354068" cy="947401"/>
          </a:xfrm>
          <a:prstGeom prst="leftArrow">
            <a:avLst>
              <a:gd name="adj1" fmla="val 36035"/>
              <a:gd name="adj2" fmla="val 422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Not the first one to give 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5578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Antibiotic Timing </a:t>
            </a:r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r>
              <a:rPr lang="en-US" sz="3100" dirty="0" smtClean="0">
                <a:latin typeface="+mn-lt"/>
              </a:rPr>
              <a:t>*</a:t>
            </a:r>
            <a:r>
              <a:rPr lang="en-US" sz="2700" dirty="0" smtClean="0">
                <a:solidFill>
                  <a:srgbClr val="000000"/>
                </a:solidFill>
              </a:rPr>
              <a:t>Timing of the first antibiotic dose matters!</a:t>
            </a:r>
            <a:endParaRPr lang="en-US" sz="5400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62424" y="2133600"/>
            <a:ext cx="5016913" cy="3555444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8" descr="C:\Documents and Settings\nfalgout\Local Settings\Temporary Internet Files\Content.IE5\GH8S4AP6\MC90034791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52400"/>
            <a:ext cx="719959" cy="260984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1557833"/>
            <a:ext cx="3810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18288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ial" pitchFamily="34" charset="0"/>
              </a:rPr>
              <a:t>Patients given Antibiotics within </a:t>
            </a:r>
            <a:r>
              <a:rPr lang="en-US" sz="2200" dirty="0" smtClean="0">
                <a:latin typeface="+mj-lt"/>
                <a:cs typeface="Arial" pitchFamily="34" charset="0"/>
              </a:rPr>
              <a:t>3 hours </a:t>
            </a:r>
            <a:r>
              <a:rPr lang="en-US" sz="2200" dirty="0">
                <a:latin typeface="+mj-lt"/>
                <a:cs typeface="Arial" pitchFamily="34" charset="0"/>
              </a:rPr>
              <a:t>of </a:t>
            </a:r>
            <a:r>
              <a:rPr lang="en-US" sz="2200" b="1" dirty="0">
                <a:latin typeface="+mj-lt"/>
                <a:cs typeface="Arial" pitchFamily="34" charset="0"/>
              </a:rPr>
              <a:t>TOP</a:t>
            </a:r>
            <a:r>
              <a:rPr lang="en-US" sz="2200" dirty="0">
                <a:latin typeface="+mj-lt"/>
                <a:cs typeface="Arial" pitchFamily="34" charset="0"/>
              </a:rPr>
              <a:t> are ~80-85% more likely to survive (1) </a:t>
            </a:r>
          </a:p>
          <a:p>
            <a:pPr marL="274320" indent="-18288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cs typeface="Arial" pitchFamily="34" charset="0"/>
              </a:rPr>
              <a:t>In both the Pediatric &amp; Adult </a:t>
            </a:r>
            <a:r>
              <a:rPr lang="en-US" sz="2200" dirty="0" smtClean="0">
                <a:latin typeface="+mj-lt"/>
                <a:cs typeface="Arial" pitchFamily="34" charset="0"/>
              </a:rPr>
              <a:t>patient population</a:t>
            </a:r>
            <a:r>
              <a:rPr lang="en-US" sz="2200" dirty="0">
                <a:latin typeface="+mj-lt"/>
                <a:cs typeface="Arial" pitchFamily="34" charset="0"/>
              </a:rPr>
              <a:t>, after the first (3) hours of severe sepsis or septic shock, every additional hour Antibiotics are delayed significantly</a:t>
            </a:r>
            <a:r>
              <a:rPr lang="en-US" sz="2200" b="1" i="1" dirty="0">
                <a:latin typeface="+mj-lt"/>
                <a:cs typeface="Arial" pitchFamily="34" charset="0"/>
              </a:rPr>
              <a:t> increases </a:t>
            </a:r>
            <a:r>
              <a:rPr lang="en-US" sz="2200" dirty="0">
                <a:latin typeface="+mj-lt"/>
                <a:cs typeface="Arial" pitchFamily="34" charset="0"/>
              </a:rPr>
              <a:t>the </a:t>
            </a:r>
            <a:r>
              <a:rPr lang="en-US" sz="2200" dirty="0" smtClean="0">
                <a:latin typeface="+mj-lt"/>
                <a:cs typeface="Arial" pitchFamily="34" charset="0"/>
              </a:rPr>
              <a:t>patient’s </a:t>
            </a:r>
            <a:r>
              <a:rPr lang="en-US" sz="2200" dirty="0">
                <a:latin typeface="+mj-lt"/>
                <a:cs typeface="Arial" pitchFamily="34" charset="0"/>
              </a:rPr>
              <a:t>risk of mortality by </a:t>
            </a:r>
            <a:r>
              <a:rPr lang="en-US" sz="2200" b="1" u="sng" dirty="0">
                <a:solidFill>
                  <a:srgbClr val="C00000"/>
                </a:solidFill>
                <a:latin typeface="+mj-lt"/>
                <a:cs typeface="Arial" pitchFamily="34" charset="0"/>
              </a:rPr>
              <a:t>8-12% per hour</a:t>
            </a:r>
            <a:r>
              <a:rPr lang="en-US" sz="2200" dirty="0">
                <a:solidFill>
                  <a:srgbClr val="C00000"/>
                </a:solidFill>
                <a:latin typeface="+mj-lt"/>
                <a:cs typeface="Arial" pitchFamily="34" charset="0"/>
              </a:rPr>
              <a:t>! </a:t>
            </a:r>
            <a:r>
              <a:rPr lang="en-US" sz="2200" dirty="0">
                <a:latin typeface="+mj-lt"/>
                <a:cs typeface="Arial" pitchFamily="34" charset="0"/>
              </a:rPr>
              <a:t>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6248400"/>
            <a:ext cx="4114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1 - Andrew T. Levinson, M.D., M.P.H., Brian P. </a:t>
            </a:r>
            <a:r>
              <a:rPr lang="en-US" sz="800" dirty="0" err="1" smtClean="0"/>
              <a:t>Casserly</a:t>
            </a:r>
            <a:r>
              <a:rPr lang="en-US" sz="800" dirty="0" smtClean="0"/>
              <a:t>, M.D., Mitchell M. Levy, M.D.</a:t>
            </a:r>
          </a:p>
          <a:p>
            <a:pPr algn="r"/>
            <a:r>
              <a:rPr lang="en-US" sz="800" dirty="0" err="1" smtClean="0"/>
              <a:t>DisclosuresSemin</a:t>
            </a:r>
            <a:r>
              <a:rPr lang="en-US" sz="800" dirty="0" smtClean="0"/>
              <a:t> </a:t>
            </a:r>
            <a:r>
              <a:rPr lang="en-US" sz="800" dirty="0" err="1" smtClean="0"/>
              <a:t>Respir</a:t>
            </a:r>
            <a:r>
              <a:rPr lang="en-US" sz="800" dirty="0" smtClean="0"/>
              <a:t> </a:t>
            </a:r>
            <a:r>
              <a:rPr lang="en-US" sz="800" dirty="0" err="1" smtClean="0"/>
              <a:t>Crit</a:t>
            </a:r>
            <a:r>
              <a:rPr lang="en-US" sz="800" dirty="0" smtClean="0"/>
              <a:t> Care Med. 2011;32(2):195-205. 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Sepsis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05339"/>
            <a:ext cx="8686800" cy="4953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IV Fluid Bolus  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(&amp;/or Vasopressors) </a:t>
            </a:r>
          </a:p>
          <a:p>
            <a:pPr marL="274320" indent="-182880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minimum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30mL/kg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IV fluid bolus is required to be started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within 1 hour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TOP of Severe Sepsis &amp;/or Septic Shock and must be completed within 6 hours of TOP.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612457" lvl="1" indent="-182880"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Capillaries</a:t>
            </a:r>
            <a:r>
              <a:rPr lang="en-US" dirty="0">
                <a:solidFill>
                  <a:prstClr val="black"/>
                </a:solidFill>
              </a:rPr>
              <a:t>: - at any given time can hold about 5L of blood - a normal adult can have about 60,000 miles of </a:t>
            </a:r>
            <a:r>
              <a:rPr lang="en-US" dirty="0" smtClean="0">
                <a:solidFill>
                  <a:prstClr val="black"/>
                </a:solidFill>
              </a:rPr>
              <a:t>capillaries</a:t>
            </a:r>
          </a:p>
          <a:p>
            <a:pPr marL="612457" lvl="1" indent="-182880"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Total </a:t>
            </a:r>
            <a:r>
              <a:rPr lang="en-US" dirty="0">
                <a:solidFill>
                  <a:prstClr val="black"/>
                </a:solidFill>
              </a:rPr>
              <a:t>surface 800-1000 square meters ( greater than 3 tennis courts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74320" indent="-182880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If IV fluid bolus of 30mL/kg is contraindicated (with excellent supporting documentation as such), Vasopressors are then required to be administered to treat declining systolic blood pressure or perfusion abnormalities (SBP ≤ 90 or a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/>
              </a:rPr>
              <a:t>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SBP ≥ 40mm/Hg from baseline BP)   </a:t>
            </a:r>
          </a:p>
          <a:p>
            <a:pPr marL="457200" indent="-365760"/>
            <a:endParaRPr lang="en-US" sz="2000" b="1" u="sng" dirty="0" smtClean="0"/>
          </a:p>
          <a:p>
            <a:pPr marL="457200" indent="-365760">
              <a:buNone/>
            </a:pP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793673" y="5791200"/>
            <a:ext cx="4114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1 - Andrew T. Levinson, M.D., M.P.H., Brian P. </a:t>
            </a:r>
            <a:r>
              <a:rPr lang="en-US" sz="800" dirty="0" err="1" smtClean="0"/>
              <a:t>Casserly</a:t>
            </a:r>
            <a:r>
              <a:rPr lang="en-US" sz="800" dirty="0" smtClean="0"/>
              <a:t>, M.D., Mitchell M. Levy, M.D.</a:t>
            </a:r>
          </a:p>
          <a:p>
            <a:pPr algn="r"/>
            <a:r>
              <a:rPr lang="en-US" sz="800" dirty="0" err="1" smtClean="0"/>
              <a:t>DisclosuresSemin</a:t>
            </a:r>
            <a:r>
              <a:rPr lang="en-US" sz="800" dirty="0" smtClean="0"/>
              <a:t> </a:t>
            </a:r>
            <a:r>
              <a:rPr lang="en-US" sz="800" dirty="0" err="1" smtClean="0"/>
              <a:t>Respir</a:t>
            </a:r>
            <a:r>
              <a:rPr lang="en-US" sz="800" dirty="0" smtClean="0"/>
              <a:t> </a:t>
            </a:r>
            <a:r>
              <a:rPr lang="en-US" sz="800" dirty="0" err="1" smtClean="0"/>
              <a:t>Crit</a:t>
            </a:r>
            <a:r>
              <a:rPr lang="en-US" sz="800" dirty="0" smtClean="0"/>
              <a:t> Care Med. 2011;32(2):195-205. 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769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Check your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/>
              <a:t>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055" y="1561306"/>
            <a:ext cx="7769225" cy="4344987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An initial lactate was drawn on a Severe Sepsis patient at 10 am.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Your result is noted below. What will be your next intervention?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457200" indent="-457200">
              <a:buFontTx/>
              <a:buAutoNum type="alphaUcPeriod"/>
              <a:defRPr/>
            </a:pPr>
            <a:r>
              <a:rPr lang="en-US" dirty="0" smtClean="0"/>
              <a:t>Redraw another lactate at 1pm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dirty="0" smtClean="0"/>
              <a:t>Redraw a lactate in 6 hours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dirty="0" smtClean="0"/>
              <a:t>Await further instructions by the Physician</a:t>
            </a:r>
          </a:p>
          <a:p>
            <a:pPr marL="457200" indent="-457200">
              <a:buFontTx/>
              <a:buAutoNum type="alphaUcPeriod"/>
              <a:defRPr/>
            </a:pPr>
            <a:r>
              <a:rPr lang="en-US" dirty="0" smtClean="0"/>
              <a:t>Redraw lactate in the morning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7E514-79E6-4D92-BD0D-BE2CA4E1FFD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31" y="3048000"/>
            <a:ext cx="127476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5620544" y="3733800"/>
            <a:ext cx="194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/>
              <a:t>Lactate Result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667500" y="4314826"/>
            <a:ext cx="850900" cy="2428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3962399" cy="4800601"/>
          </a:xfrm>
        </p:spPr>
        <p:txBody>
          <a:bodyPr/>
          <a:lstStyle/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/>
              <a:t>Name: Gary Monday </a:t>
            </a:r>
          </a:p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/>
              <a:t>Age: 80</a:t>
            </a:r>
          </a:p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/>
              <a:t>Sex: Male</a:t>
            </a:r>
          </a:p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/>
              <a:t>Weight: 68Kg </a:t>
            </a:r>
          </a:p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/>
              <a:t>Primary </a:t>
            </a:r>
            <a:r>
              <a:rPr lang="en-US" sz="1400" dirty="0" err="1" smtClean="0"/>
              <a:t>Dx</a:t>
            </a:r>
            <a:r>
              <a:rPr lang="en-US" sz="1400" dirty="0" smtClean="0"/>
              <a:t>: Admitted three days ago with </a:t>
            </a:r>
            <a:r>
              <a:rPr lang="en-US" sz="1400" dirty="0"/>
              <a:t>c/o cough x 3 </a:t>
            </a:r>
            <a:r>
              <a:rPr lang="en-US" sz="1400" dirty="0" err="1"/>
              <a:t>wks</a:t>
            </a:r>
            <a:r>
              <a:rPr lang="en-US" sz="1400" dirty="0"/>
              <a:t>, weakness, weight loss anorexia</a:t>
            </a:r>
          </a:p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/>
              <a:t>PMH: </a:t>
            </a:r>
            <a:r>
              <a:rPr lang="en-US" sz="1400" dirty="0"/>
              <a:t>AKI, jaundice, pancreatic mass, asthma, psoriasis, </a:t>
            </a:r>
            <a:r>
              <a:rPr lang="en-US" sz="1400" dirty="0" err="1"/>
              <a:t>delirum</a:t>
            </a:r>
            <a:r>
              <a:rPr lang="en-US" sz="1400" dirty="0"/>
              <a:t>, </a:t>
            </a:r>
            <a:r>
              <a:rPr lang="en-US" sz="1400" dirty="0" smtClean="0"/>
              <a:t>and anemia</a:t>
            </a:r>
            <a:endParaRPr lang="en-US" sz="1400" dirty="0"/>
          </a:p>
          <a:p>
            <a:pPr marL="0">
              <a:lnSpc>
                <a:spcPct val="100000"/>
              </a:lnSpc>
              <a:spcAft>
                <a:spcPts val="0"/>
              </a:spcAft>
            </a:pPr>
            <a:endParaRPr lang="en-US" sz="1400" dirty="0" smtClean="0"/>
          </a:p>
          <a:p>
            <a:pPr marL="0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/>
              <a:t>Today VS </a:t>
            </a:r>
            <a:r>
              <a:rPr lang="en-US" sz="1400" dirty="0"/>
              <a:t>@ 0600:   </a:t>
            </a:r>
          </a:p>
          <a:p>
            <a:pPr marL="338137" lvl="1">
              <a:lnSpc>
                <a:spcPct val="100000"/>
              </a:lnSpc>
              <a:spcAft>
                <a:spcPts val="0"/>
              </a:spcAft>
            </a:pPr>
            <a:r>
              <a:rPr lang="en-US" sz="1000" dirty="0" smtClean="0"/>
              <a:t>BP=126/60 </a:t>
            </a:r>
            <a:endParaRPr lang="en-US" sz="1000" dirty="0"/>
          </a:p>
          <a:p>
            <a:pPr marL="338137"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/>
              <a:t>R=18</a:t>
            </a:r>
            <a:endParaRPr lang="en-US" sz="1400" dirty="0"/>
          </a:p>
          <a:p>
            <a:pPr marL="338137"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/>
              <a:t>T=97.4F oral</a:t>
            </a:r>
          </a:p>
          <a:p>
            <a:pPr marL="338137"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/>
              <a:t>HR=95</a:t>
            </a:r>
            <a:endParaRPr lang="en-US" sz="1400" dirty="0"/>
          </a:p>
          <a:p>
            <a:pPr marL="338137"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/>
              <a:t>SPO2=97</a:t>
            </a:r>
            <a:r>
              <a:rPr lang="en-US" sz="1400" dirty="0"/>
              <a:t>% on </a:t>
            </a:r>
            <a:r>
              <a:rPr lang="en-US" sz="1400" dirty="0" smtClean="0"/>
              <a:t>RA</a:t>
            </a:r>
          </a:p>
          <a:p>
            <a:pPr marL="338137" lvl="1">
              <a:lnSpc>
                <a:spcPct val="100000"/>
              </a:lnSpc>
              <a:spcAft>
                <a:spcPts val="0"/>
              </a:spcAft>
            </a:pPr>
            <a:r>
              <a:rPr lang="en-US" sz="1400" dirty="0" smtClean="0"/>
              <a:t>@0606</a:t>
            </a:r>
            <a:r>
              <a:rPr lang="en-US" sz="1400" dirty="0"/>
              <a:t>:  WBC=20.65; </a:t>
            </a:r>
            <a:r>
              <a:rPr lang="en-US" sz="1400" dirty="0" smtClean="0"/>
              <a:t>Cr=4.5. </a:t>
            </a:r>
            <a:r>
              <a:rPr lang="en-US" sz="1400" dirty="0"/>
              <a:t>D5NS @ 75cc/</a:t>
            </a:r>
            <a:r>
              <a:rPr lang="en-US" sz="1400" dirty="0" err="1"/>
              <a:t>hr</a:t>
            </a:r>
            <a:r>
              <a:rPr lang="en-US" sz="1400" dirty="0"/>
              <a:t> infusing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4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400" u="sng" dirty="0"/>
              <a:t> 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D46A9-B4A1-4B53-B419-55E46F06FB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Check your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/>
              <a:t>understanding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3400" y="1143000"/>
            <a:ext cx="47212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Aft>
                <a:spcPts val="0"/>
              </a:spcAft>
            </a:pPr>
            <a:r>
              <a:rPr lang="en-US" sz="1400" u="sng" kern="0" dirty="0">
                <a:solidFill>
                  <a:srgbClr val="0000FF"/>
                </a:solidFill>
                <a:latin typeface="Times"/>
              </a:rPr>
              <a:t>As the day goes on</a:t>
            </a:r>
            <a:r>
              <a:rPr lang="en-US" sz="1400" u="sng" kern="0" dirty="0" smtClean="0">
                <a:solidFill>
                  <a:srgbClr val="0000FF"/>
                </a:solidFill>
                <a:latin typeface="Times"/>
              </a:rPr>
              <a:t>:</a:t>
            </a:r>
            <a:endParaRPr lang="en-US" sz="1400" kern="0" dirty="0">
              <a:solidFill>
                <a:srgbClr val="0000FF"/>
              </a:solidFill>
              <a:latin typeface="Times"/>
            </a:endParaRP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@ 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1300: BP=96/46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b="1" kern="0" dirty="0" smtClean="0">
                <a:solidFill>
                  <a:srgbClr val="0000FF"/>
                </a:solidFill>
                <a:latin typeface="Times"/>
              </a:rPr>
              <a:t>     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1317: BP=70/36, HR=104, T=100.3 (vomited during lunch)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1330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CXR=trace L effusion (possible aspiration per MD notes)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1340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NS 500 cc bolus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1421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BP post bolus = 85/49, HR=104, T=98.8F  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* D5NS continuous @ 50cc/</a:t>
            </a:r>
            <a:r>
              <a:rPr lang="en-US" sz="1400" kern="0" dirty="0" err="1">
                <a:solidFill>
                  <a:srgbClr val="0000FF"/>
                </a:solidFill>
                <a:latin typeface="Times"/>
              </a:rPr>
              <a:t>hr</a:t>
            </a:r>
            <a:endParaRPr lang="en-US" sz="1400" kern="0" dirty="0">
              <a:solidFill>
                <a:srgbClr val="0000FF"/>
              </a:solidFill>
              <a:latin typeface="Times"/>
            </a:endParaRP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1505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Levaquin 750 mg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1653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NS 500 cc bolus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1720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Lactate drawn = 22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1729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BP=99/52 (remains @ SBP 90s until 2100)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1743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NS 1 liter bolus (Total bolus 2 liters=ok)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1817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Blood cultures x2 drawn (+)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1829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BP=95/51 post bolus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1832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</a:t>
            </a:r>
            <a:r>
              <a:rPr lang="en-US" sz="1400" kern="0" dirty="0" err="1">
                <a:solidFill>
                  <a:srgbClr val="0000FF"/>
                </a:solidFill>
                <a:latin typeface="Times"/>
              </a:rPr>
              <a:t>Meropenem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 IV given 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2019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Repeat lactate = 17</a:t>
            </a:r>
          </a:p>
          <a:p>
            <a:pPr lvl="0" eaLnBrk="0" hangingPunct="0">
              <a:spcAft>
                <a:spcPts val="0"/>
              </a:spcAft>
            </a:pPr>
            <a:r>
              <a:rPr lang="en-US" sz="1400" kern="0" dirty="0">
                <a:solidFill>
                  <a:srgbClr val="0000FF"/>
                </a:solidFill>
                <a:latin typeface="Times"/>
              </a:rPr>
              <a:t>       </a:t>
            </a:r>
            <a:r>
              <a:rPr lang="en-US" sz="1400" kern="0" dirty="0" smtClean="0">
                <a:solidFill>
                  <a:srgbClr val="0000FF"/>
                </a:solidFill>
                <a:latin typeface="Times"/>
              </a:rPr>
              <a:t>2250</a:t>
            </a:r>
            <a:r>
              <a:rPr lang="en-US" sz="1400" kern="0" dirty="0">
                <a:solidFill>
                  <a:srgbClr val="0000FF"/>
                </a:solidFill>
                <a:latin typeface="Times"/>
              </a:rPr>
              <a:t>: BP=113/56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598" y="5124284"/>
            <a:ext cx="7843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b="1" dirty="0" smtClean="0">
                <a:latin typeface="+mn-lt"/>
              </a:rPr>
              <a:t>Based on the information above: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n-lt"/>
              </a:rPr>
              <a:t>When is the TOP?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n-lt"/>
              </a:rPr>
              <a:t>When should the Blood cultures and lactate be drawn?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+mn-lt"/>
              </a:rPr>
              <a:t>When should the fluid resuscitation starts, when should it ends, and how much?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5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Check your understanding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F40EB-CD33-4299-9414-58379A4887D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649"/>
          <a:stretch/>
        </p:blipFill>
        <p:spPr>
          <a:xfrm>
            <a:off x="120750" y="1066800"/>
            <a:ext cx="8896149" cy="4919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4600" y="3048000"/>
            <a:ext cx="1981200" cy="16158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100" b="1" dirty="0" smtClean="0">
                <a:latin typeface="+mn-lt"/>
              </a:rPr>
              <a:t>Based on the information: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100" b="1" dirty="0" smtClean="0">
                <a:latin typeface="+mn-lt"/>
              </a:rPr>
              <a:t>When is the TOP?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100" b="1" dirty="0" smtClean="0">
                <a:latin typeface="+mn-lt"/>
              </a:rPr>
              <a:t>When should the Blood cultures and lactate be drawn?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100" b="1" dirty="0" smtClean="0">
                <a:latin typeface="+mn-lt"/>
              </a:rPr>
              <a:t>When should the fluid resuscitation starts, when should it ends, and how much? </a:t>
            </a:r>
            <a:endParaRPr lang="en-US" sz="11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52600" y="3733800"/>
            <a:ext cx="44196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4304037"/>
            <a:ext cx="44196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4874274"/>
            <a:ext cx="6509208" cy="101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Sepsis?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/>
              <a:t>Sepsis is a complex illness involving both infection and </a:t>
            </a:r>
            <a:r>
              <a:rPr lang="en-US" sz="1800" dirty="0" smtClean="0"/>
              <a:t>inflammation.</a:t>
            </a:r>
          </a:p>
          <a:p>
            <a:pPr>
              <a:defRPr/>
            </a:pPr>
            <a:r>
              <a:rPr lang="en-US" sz="1800" dirty="0" smtClean="0"/>
              <a:t>Normally</a:t>
            </a:r>
            <a:r>
              <a:rPr lang="en-US" sz="1800" dirty="0"/>
              <a:t>, the body’s response to an infection is targeted to the site of the </a:t>
            </a:r>
            <a:r>
              <a:rPr lang="en-US" sz="1800" dirty="0" smtClean="0"/>
              <a:t>infection. With </a:t>
            </a:r>
            <a:r>
              <a:rPr lang="en-US" sz="1800" dirty="0"/>
              <a:t>sepsis, the body’s response, instead of being localized to the site of infection, causes symptoms to occur throughout the body</a:t>
            </a:r>
          </a:p>
          <a:p>
            <a:pPr marL="0" indent="0" algn="ctr"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Sepsis Continuum:</a:t>
            </a:r>
          </a:p>
          <a:p>
            <a:r>
              <a:rPr lang="en-US" sz="1800" b="1" dirty="0"/>
              <a:t>SIRS- </a:t>
            </a:r>
            <a:r>
              <a:rPr lang="en-US" sz="1800" dirty="0"/>
              <a:t>Systemic Inflammatory </a:t>
            </a:r>
            <a:r>
              <a:rPr lang="en-US" sz="1800" dirty="0" smtClean="0"/>
              <a:t>Response Syndrome  </a:t>
            </a:r>
            <a:endParaRPr lang="en-US" sz="1800" dirty="0"/>
          </a:p>
          <a:p>
            <a:r>
              <a:rPr lang="en-US" sz="1800" b="1" dirty="0"/>
              <a:t>Sepsis</a:t>
            </a:r>
            <a:r>
              <a:rPr lang="en-US" sz="1800" dirty="0"/>
              <a:t> – Infection PLUS </a:t>
            </a:r>
            <a:r>
              <a:rPr lang="en-US" sz="1800" dirty="0" smtClean="0"/>
              <a:t>systemic </a:t>
            </a:r>
            <a:r>
              <a:rPr lang="en-US" sz="1800" dirty="0"/>
              <a:t>inflammation (SIRS) in response to infection.</a:t>
            </a:r>
          </a:p>
          <a:p>
            <a:r>
              <a:rPr lang="en-US" sz="1800" b="1" dirty="0"/>
              <a:t>Severe Sepsis</a:t>
            </a:r>
            <a:r>
              <a:rPr lang="en-US" sz="1800" dirty="0"/>
              <a:t> – Sepsis complicated by organ dysfunction, hypo-perfusion or hypotension (e.g. altered mental status, oliguria, lactic acidosis)</a:t>
            </a:r>
          </a:p>
          <a:p>
            <a:r>
              <a:rPr lang="en-US" sz="1800" b="1" dirty="0"/>
              <a:t>Septic Shock</a:t>
            </a:r>
            <a:r>
              <a:rPr lang="en-US" sz="1800" dirty="0"/>
              <a:t> </a:t>
            </a:r>
            <a:r>
              <a:rPr lang="en-US" sz="1800" dirty="0" smtClean="0"/>
              <a:t>–Severe sepsis complicated by </a:t>
            </a:r>
            <a:r>
              <a:rPr lang="en-US" sz="1800" dirty="0"/>
              <a:t>persistent arterial hypotension unexplained by other causes, despite adequate fluid resuscitation.</a:t>
            </a:r>
          </a:p>
          <a:p>
            <a:pPr algn="ctr"/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87" y="275900"/>
            <a:ext cx="8229600" cy="69031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Questions or Comments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39" y="1447800"/>
            <a:ext cx="8001000" cy="4038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Feedback &amp; Suggestions WELCOMED!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Quality Management Services</a:t>
            </a:r>
          </a:p>
          <a:p>
            <a:pPr algn="ctr">
              <a:buNone/>
            </a:pPr>
            <a:r>
              <a:rPr lang="en-US" sz="2400" dirty="0" smtClean="0"/>
              <a:t>RR - 310-794-0224</a:t>
            </a:r>
          </a:p>
          <a:p>
            <a:pPr algn="ctr">
              <a:buNone/>
            </a:pPr>
            <a:r>
              <a:rPr lang="en-US" sz="2400" dirty="0" smtClean="0"/>
              <a:t>SM – 424-259-8532</a:t>
            </a:r>
          </a:p>
        </p:txBody>
      </p:sp>
      <p:pic>
        <p:nvPicPr>
          <p:cNvPr id="13" name="Picture 12" descr="j0315598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33572">
            <a:off x="7641823" y="415830"/>
            <a:ext cx="1263600" cy="1140519"/>
          </a:xfrm>
          <a:prstGeom prst="rect">
            <a:avLst/>
          </a:prstGeom>
        </p:spPr>
      </p:pic>
      <p:pic>
        <p:nvPicPr>
          <p:cNvPr id="14" name="Picture 13" descr="j03167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800600"/>
            <a:ext cx="1447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References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1.     Levy MM, Fink MP, Marshall JC, et al. 2001 Society of Critical Care Medicine/European Society of Intensive Care Medicine/ American College of Chest Physicians/American Thoracic Society/ Surgical Infection Society: international sepsis definitions conference. Intensive Care Med 2003;29:530–8.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2.     Angus DC, </a:t>
            </a:r>
            <a:r>
              <a:rPr lang="en-US" sz="1200" dirty="0" err="1" smtClean="0"/>
              <a:t>Linde-Zwirbe</a:t>
            </a:r>
            <a:r>
              <a:rPr lang="en-US" sz="1200" dirty="0" smtClean="0"/>
              <a:t> WT, </a:t>
            </a:r>
            <a:r>
              <a:rPr lang="en-US" sz="1200" dirty="0" err="1" smtClean="0"/>
              <a:t>Lidicker</a:t>
            </a:r>
            <a:r>
              <a:rPr lang="en-US" sz="1200" dirty="0" smtClean="0"/>
              <a:t> J, Clermont G, </a:t>
            </a:r>
            <a:r>
              <a:rPr lang="en-US" sz="1200" dirty="0" err="1" smtClean="0"/>
              <a:t>Carcillo</a:t>
            </a:r>
            <a:r>
              <a:rPr lang="en-US" sz="1200" dirty="0" smtClean="0"/>
              <a:t> J, </a:t>
            </a:r>
            <a:r>
              <a:rPr lang="en-US" sz="1200" dirty="0" err="1" smtClean="0"/>
              <a:t>Pinsky</a:t>
            </a:r>
            <a:r>
              <a:rPr lang="en-US" sz="1200" dirty="0" smtClean="0"/>
              <a:t> MR. Epidemiology of severe sepsis in the United States: analysis of incidence, outcome, and associated costs of care. </a:t>
            </a:r>
            <a:r>
              <a:rPr lang="en-US" sz="1200" dirty="0" err="1" smtClean="0"/>
              <a:t>Crit</a:t>
            </a:r>
            <a:r>
              <a:rPr lang="en-US" sz="1200" dirty="0" smtClean="0"/>
              <a:t> Care Med 2001;29:1303–9.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3.     Rivers E, Nguyen B, </a:t>
            </a:r>
            <a:r>
              <a:rPr lang="en-US" sz="1200" dirty="0" err="1" smtClean="0"/>
              <a:t>Havstad</a:t>
            </a:r>
            <a:r>
              <a:rPr lang="en-US" sz="1200" dirty="0" smtClean="0"/>
              <a:t> S, et al. Early goal-directed therapy in the treatment of severe sepsis and septic shock. N Eng J Med 2001;345(19),1368-77.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4.     Nguyen HB, Rivers EP, </a:t>
            </a:r>
            <a:r>
              <a:rPr lang="en-US" sz="1200" dirty="0" err="1" smtClean="0"/>
              <a:t>Abrahamian</a:t>
            </a:r>
            <a:r>
              <a:rPr lang="en-US" sz="1200" dirty="0" smtClean="0"/>
              <a:t>, FM et al. Severe sepsis and septic shock: review of the literature and emergency department guidelines. Ann </a:t>
            </a:r>
            <a:r>
              <a:rPr lang="en-US" sz="1200" dirty="0" err="1" smtClean="0"/>
              <a:t>Emerg</a:t>
            </a:r>
            <a:r>
              <a:rPr lang="en-US" sz="1200" dirty="0" smtClean="0"/>
              <a:t> Med 2006;48:28-54.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5.     Jones AE, </a:t>
            </a:r>
            <a:r>
              <a:rPr lang="en-US" sz="1200" dirty="0" err="1" smtClean="0"/>
              <a:t>Focht</a:t>
            </a:r>
            <a:r>
              <a:rPr lang="en-US" sz="1200" dirty="0" smtClean="0"/>
              <a:t> A, Horton JM, et al. Prospective external validation of the clinical effectiveness of an emergency department-based early goal-directed therapy protocol for severe sepsis and septic shock. Chest 2007;132:425-32.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6.     Dellinger RP, et al. Surviving Sepsis Campaign: International Guidelines for Management of Severe Sepsis and Septic Shock: 2012. Critical Care Medicine 2013;41(2), 580-637.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7.     </a:t>
            </a:r>
            <a:r>
              <a:rPr lang="en-US" sz="1200" dirty="0" err="1" smtClean="0"/>
              <a:t>Ramakrishnan</a:t>
            </a:r>
            <a:r>
              <a:rPr lang="en-US" sz="1200" dirty="0" smtClean="0"/>
              <a:t> K, et al. Diagnosis and treatment of </a:t>
            </a:r>
            <a:r>
              <a:rPr lang="en-US" sz="1200" dirty="0" err="1" smtClean="0"/>
              <a:t>otitis</a:t>
            </a:r>
            <a:r>
              <a:rPr lang="en-US" sz="1200" dirty="0" smtClean="0"/>
              <a:t> media. American Family Physician. 2007;76:1650.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8.     Frey R (2009). Incision care. In B </a:t>
            </a:r>
            <a:r>
              <a:rPr lang="en-US" sz="1200" dirty="0" err="1" smtClean="0"/>
              <a:t>Narins</a:t>
            </a:r>
            <a:r>
              <a:rPr lang="en-US" sz="1200" dirty="0" smtClean="0"/>
              <a:t>, ed., Gale Encyclopedia of Surgery and Medical Tests: A Guide for Patients and Caregivers, 2nd ed., vol. 4, pp. 835–838. Farmington Hills, MI: Gale.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9.     Gupta K, </a:t>
            </a:r>
            <a:r>
              <a:rPr lang="en-US" sz="1200" dirty="0" err="1" smtClean="0"/>
              <a:t>Stamm</a:t>
            </a:r>
            <a:r>
              <a:rPr lang="en-US" sz="1200" dirty="0" smtClean="0"/>
              <a:t> WE (2008). </a:t>
            </a:r>
            <a:r>
              <a:rPr lang="en-US" sz="1200" dirty="0" smtClean="0">
                <a:hlinkClick r:id="rId2"/>
              </a:rPr>
              <a:t>Urinary tract infections</a:t>
            </a:r>
            <a:r>
              <a:rPr lang="en-US" sz="1200" dirty="0" smtClean="0"/>
              <a:t>. In DC Dale, DD </a:t>
            </a:r>
            <a:r>
              <a:rPr lang="en-US" sz="1200" dirty="0" err="1" smtClean="0"/>
              <a:t>Federman</a:t>
            </a:r>
            <a:r>
              <a:rPr lang="en-US" sz="1200" dirty="0" smtClean="0"/>
              <a:t>, eds., ACP Medicine, section 7, chap. 23. Hamilton, ON: BC Decker.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10.  </a:t>
            </a:r>
            <a:r>
              <a:rPr lang="en-US" sz="1200" dirty="0" err="1" smtClean="0"/>
              <a:t>Niederman</a:t>
            </a:r>
            <a:r>
              <a:rPr lang="en-US" sz="1200" dirty="0" smtClean="0"/>
              <a:t> MS (2004). Pneumonia, including community-acquired and </a:t>
            </a:r>
            <a:r>
              <a:rPr lang="en-US" sz="1200" dirty="0" err="1" smtClean="0"/>
              <a:t>nosocomial</a:t>
            </a:r>
            <a:r>
              <a:rPr lang="en-US" sz="1200" dirty="0" smtClean="0"/>
              <a:t> pneumonia. In JD Crapo et al., eds., Baum's Textbook of Pulmonary Diseases, 7th ed., vol. 1, pp. 424–454. Philadelphia: Lippincott Williams and Wilkins.</a:t>
            </a:r>
          </a:p>
          <a:p>
            <a:pPr>
              <a:lnSpc>
                <a:spcPct val="100000"/>
              </a:lnSpc>
              <a:buNone/>
            </a:pPr>
            <a:r>
              <a:rPr lang="en-US" sz="1200" dirty="0" smtClean="0"/>
              <a:t>11.  Bluestein D, et al. Pressure ulcers: Prevention, evaluation, and management. American Family Physician. 2008;78:1186.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1" y="225425"/>
            <a:ext cx="8534400" cy="841375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/>
              <a:t>SIRS – S</a:t>
            </a:r>
            <a:r>
              <a:rPr lang="en-US" sz="3000" dirty="0" smtClean="0"/>
              <a:t>ystemic</a:t>
            </a:r>
            <a:r>
              <a:rPr lang="en-US" sz="3000" b="1" dirty="0" smtClean="0"/>
              <a:t> I</a:t>
            </a:r>
            <a:r>
              <a:rPr lang="en-US" sz="3000" dirty="0" smtClean="0"/>
              <a:t>nflammatory</a:t>
            </a:r>
            <a:r>
              <a:rPr lang="en-US" sz="3000" b="1" dirty="0" smtClean="0"/>
              <a:t> R</a:t>
            </a:r>
            <a:r>
              <a:rPr lang="en-US" sz="3000" dirty="0" smtClean="0"/>
              <a:t>esponse </a:t>
            </a:r>
            <a:r>
              <a:rPr lang="en-US" sz="3000" b="1" dirty="0" smtClean="0"/>
              <a:t>S</a:t>
            </a:r>
            <a:r>
              <a:rPr lang="en-US" sz="3000" dirty="0" smtClean="0"/>
              <a:t>yndrome</a:t>
            </a:r>
            <a:r>
              <a:rPr lang="en-US" sz="3000" b="1" dirty="0" smtClean="0"/>
              <a:t> </a:t>
            </a:r>
            <a:endParaRPr lang="en-US" sz="3000" dirty="0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305799" cy="48006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400" dirty="0" smtClean="0"/>
              <a:t>Can be triggered by localized or generalized infection, trauma, burns, or acute pancreatitis (sterile inflammatory process). </a:t>
            </a:r>
          </a:p>
          <a:p>
            <a:pPr marL="0" indent="0">
              <a:buNone/>
            </a:pPr>
            <a:endParaRPr lang="en-US" sz="1800" dirty="0"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>
                <a:cs typeface="Arial" pitchFamily="34" charset="0"/>
              </a:rPr>
              <a:t>Temp &gt;</a:t>
            </a:r>
            <a:r>
              <a:rPr lang="en-US" sz="2400" dirty="0" smtClean="0">
                <a:cs typeface="Arial" pitchFamily="34" charset="0"/>
              </a:rPr>
              <a:t>38.3C </a:t>
            </a:r>
            <a:r>
              <a:rPr lang="en-US" sz="2400" dirty="0">
                <a:cs typeface="Arial" pitchFamily="34" charset="0"/>
              </a:rPr>
              <a:t>(101F) or &lt;</a:t>
            </a:r>
            <a:r>
              <a:rPr lang="en-US" sz="2400" dirty="0" smtClean="0">
                <a:cs typeface="Arial" pitchFamily="34" charset="0"/>
              </a:rPr>
              <a:t>36C </a:t>
            </a:r>
            <a:r>
              <a:rPr lang="en-US" sz="2400" dirty="0">
                <a:cs typeface="Arial" pitchFamily="34" charset="0"/>
              </a:rPr>
              <a:t>(</a:t>
            </a:r>
            <a:r>
              <a:rPr lang="en-US" sz="2400" dirty="0" smtClean="0">
                <a:cs typeface="Arial" pitchFamily="34" charset="0"/>
              </a:rPr>
              <a:t>96.9F</a:t>
            </a:r>
            <a:r>
              <a:rPr lang="en-US" sz="2400" dirty="0">
                <a:cs typeface="Arial" pitchFamily="34" charset="0"/>
              </a:rPr>
              <a:t>)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>
                <a:cs typeface="Arial" pitchFamily="34" charset="0"/>
              </a:rPr>
              <a:t>Pulse &gt; 90 beats/min.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>
                <a:cs typeface="Arial" pitchFamily="34" charset="0"/>
              </a:rPr>
              <a:t>Respirations &gt; 20 </a:t>
            </a:r>
            <a:r>
              <a:rPr lang="en-US" sz="2400" dirty="0" err="1">
                <a:cs typeface="Arial" pitchFamily="34" charset="0"/>
              </a:rPr>
              <a:t>resp</a:t>
            </a:r>
            <a:r>
              <a:rPr lang="en-US" sz="2400" dirty="0">
                <a:cs typeface="Arial" pitchFamily="34" charset="0"/>
              </a:rPr>
              <a:t>/min. </a:t>
            </a:r>
            <a:endParaRPr lang="en-US" sz="2400" dirty="0" smtClean="0"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cs typeface="Arial" pitchFamily="34" charset="0"/>
              </a:rPr>
              <a:t>WBC </a:t>
            </a:r>
            <a:r>
              <a:rPr lang="en-US" sz="2400" dirty="0">
                <a:cs typeface="Arial" pitchFamily="34" charset="0"/>
              </a:rPr>
              <a:t>&gt;12,000 or &lt; 4,000 or &gt;10% immature bands </a:t>
            </a:r>
            <a:r>
              <a:rPr lang="en-US" sz="2400" b="1" dirty="0">
                <a:cs typeface="Arial" pitchFamily="34" charset="0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0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5425"/>
            <a:ext cx="8915399" cy="841375"/>
          </a:xfrm>
        </p:spPr>
        <p:txBody>
          <a:bodyPr/>
          <a:lstStyle/>
          <a:p>
            <a:r>
              <a:rPr lang="en-US" dirty="0" smtClean="0"/>
              <a:t>Why is it Important to establish if the patient has SIRS vs. Sepsis?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219200"/>
            <a:ext cx="8915398" cy="5029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/>
              <a:t>An event can start the SIRS response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300" dirty="0" smtClean="0"/>
              <a:t>These </a:t>
            </a:r>
            <a:r>
              <a:rPr lang="en-US" sz="2300" dirty="0"/>
              <a:t>inflammatory response </a:t>
            </a:r>
            <a:r>
              <a:rPr lang="en-US" sz="2300" dirty="0" smtClean="0"/>
              <a:t>symptoms (SIRS) </a:t>
            </a:r>
            <a:r>
              <a:rPr lang="en-US" sz="2300" dirty="0"/>
              <a:t>may occur IN THE ABSENCE of infection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300" dirty="0" smtClean="0"/>
              <a:t>As nurses we need to look at the vital signs and file only true readings and assess for the trends </a:t>
            </a:r>
          </a:p>
          <a:p>
            <a:pPr marL="795337" lvl="1" indent="-457200" eaLnBrk="1" hangingPunct="1">
              <a:lnSpc>
                <a:spcPct val="90000"/>
              </a:lnSpc>
            </a:pPr>
            <a:r>
              <a:rPr lang="en-US" sz="1900" dirty="0" smtClean="0"/>
              <a:t>If an intervention is provided, it might artificially increase or decrease patient’s organ function(s) and influence blood result(s)… remember a positive SIRS does not make them positive for severe sepsis/septic shock .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/>
              <a:t>What happens when SIRS goes down the decompensating pathway to severe sepsis to Septic shock?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/>
              <a:t>With sepsis, the body’s response, instead of being localized to the site of infection, causes symptoms to occur throughout the </a:t>
            </a:r>
            <a:r>
              <a:rPr lang="en-US" sz="2300" dirty="0" smtClean="0"/>
              <a:t>body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Let's continue…..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dirty="0" smtClean="0"/>
          </a:p>
          <a:p>
            <a:pPr marL="457200" indent="-457200" eaLnBrk="1" hangingPunct="1">
              <a:lnSpc>
                <a:spcPct val="90000"/>
              </a:lnSpc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D46A9-B4A1-4B53-B419-55E46F06FB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066800"/>
            <a:ext cx="7772399" cy="525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D46A9-B4A1-4B53-B419-55E46F06FB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Sepsis Pathophysiology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25425"/>
            <a:ext cx="8301038" cy="841375"/>
          </a:xfrm>
        </p:spPr>
        <p:txBody>
          <a:bodyPr/>
          <a:lstStyle/>
          <a:p>
            <a:r>
              <a:rPr lang="en-US" dirty="0" smtClean="0"/>
              <a:t>How do you know if you patient has a suspected or confirmed infection?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066801"/>
            <a:ext cx="8991599" cy="4876800"/>
          </a:xfrm>
        </p:spPr>
        <p:txBody>
          <a:bodyPr/>
          <a:lstStyle/>
          <a:p>
            <a:r>
              <a:rPr lang="en-US" dirty="0" smtClean="0"/>
              <a:t>Physician progress notes or consult notes: R/O Sepsis/Severe Sepsis/Septic Shock, R/O UTI, R/O PNA etc.</a:t>
            </a:r>
          </a:p>
          <a:p>
            <a:r>
              <a:rPr lang="en-US" dirty="0" smtClean="0"/>
              <a:t>S/P Surgical procedure- Does Interventional Procedures count? How about bedside PICC line insertion?</a:t>
            </a:r>
          </a:p>
          <a:p>
            <a:r>
              <a:rPr lang="en-US" dirty="0" smtClean="0"/>
              <a:t>Stage 3 , Stage 4, and </a:t>
            </a:r>
            <a:r>
              <a:rPr lang="en-US" dirty="0" err="1" smtClean="0"/>
              <a:t>unstageable</a:t>
            </a:r>
            <a:r>
              <a:rPr lang="en-US" dirty="0" smtClean="0"/>
              <a:t> pressure ulcers</a:t>
            </a:r>
          </a:p>
          <a:p>
            <a:r>
              <a:rPr lang="en-US" dirty="0" smtClean="0"/>
              <a:t>Elevated WBC’s</a:t>
            </a:r>
          </a:p>
          <a:p>
            <a:r>
              <a:rPr lang="en-US" dirty="0" smtClean="0"/>
              <a:t>Immune Suppression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 of </a:t>
            </a:r>
            <a:r>
              <a:rPr lang="en-US" dirty="0" err="1" smtClean="0"/>
              <a:t>Hemo-onc</a:t>
            </a:r>
            <a:r>
              <a:rPr lang="en-US" dirty="0" smtClean="0"/>
              <a:t> or solid organ transplant/bone marrow (BM) transplant </a:t>
            </a:r>
          </a:p>
          <a:p>
            <a:r>
              <a:rPr lang="en-US" dirty="0" smtClean="0"/>
              <a:t>Where do you find these items????</a:t>
            </a:r>
          </a:p>
          <a:p>
            <a:r>
              <a:rPr lang="en-US" dirty="0" smtClean="0"/>
              <a:t>Finding the possible source can help save a patient’s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D46A9-B4A1-4B53-B419-55E46F06FB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425"/>
            <a:ext cx="9144000" cy="841375"/>
          </a:xfrm>
        </p:spPr>
        <p:txBody>
          <a:bodyPr/>
          <a:lstStyle/>
          <a:p>
            <a:r>
              <a:rPr lang="en-US" dirty="0" smtClean="0"/>
              <a:t>Organ dysfunction MYSTERY aka Severe Sepsis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2999"/>
          </a:xfrm>
        </p:spPr>
        <p:txBody>
          <a:bodyPr/>
          <a:lstStyle/>
          <a:p>
            <a:r>
              <a:rPr lang="en-US" sz="2200" dirty="0" smtClean="0"/>
              <a:t>Neurological-  ALOC or decreased GCS-First sign in the elderly that they have severe sepsis</a:t>
            </a:r>
          </a:p>
          <a:p>
            <a:r>
              <a:rPr lang="en-US" sz="2200" dirty="0" smtClean="0"/>
              <a:t>Cardiovascular- Systolic BP&lt;90 or MAP&lt;65 OR decrease by 40mmHg from baseline= </a:t>
            </a:r>
            <a:r>
              <a:rPr lang="en-US" sz="2200" dirty="0" smtClean="0">
                <a:solidFill>
                  <a:srgbClr val="FF5050"/>
                </a:solidFill>
              </a:rPr>
              <a:t>Highly suspected severe sepsis </a:t>
            </a:r>
          </a:p>
          <a:p>
            <a:pPr marL="0" indent="0">
              <a:buNone/>
            </a:pPr>
            <a:r>
              <a:rPr lang="en-US" sz="2200" dirty="0" smtClean="0"/>
              <a:t>What if a patient came in for an AV graph revision. Positive SIRS, SBP from 150 to 110 over 6 hours, would that cause you to worry? SBP is &gt;90.</a:t>
            </a:r>
          </a:p>
          <a:p>
            <a:r>
              <a:rPr lang="en-US" sz="2200" dirty="0" smtClean="0"/>
              <a:t>Respiratory- New Need for mechanic ventilation, </a:t>
            </a:r>
            <a:r>
              <a:rPr lang="en-US" sz="2200" dirty="0" err="1" smtClean="0"/>
              <a:t>BiPAP</a:t>
            </a:r>
            <a:r>
              <a:rPr lang="en-US" sz="2200" dirty="0" smtClean="0"/>
              <a:t>, or sudden increase in O2 requirement </a:t>
            </a:r>
          </a:p>
          <a:p>
            <a:pPr marL="0" indent="0">
              <a:buNone/>
            </a:pPr>
            <a:r>
              <a:rPr lang="en-US" sz="2200" dirty="0" smtClean="0"/>
              <a:t>Patient started on room air with O2sat-95% at 0700. At 1200 patient is placed on 2 liters n/c, O2 sat down to 93% after PT. At 1600- patient on 4 liters n/c to keep </a:t>
            </a:r>
            <a:r>
              <a:rPr lang="en-US" sz="2200" dirty="0" err="1" smtClean="0"/>
              <a:t>sats</a:t>
            </a:r>
            <a:r>
              <a:rPr lang="en-US" sz="2200" dirty="0" smtClean="0"/>
              <a:t> at 95%, dropped down to 92% for 30 minutes while up in the chair.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Is this patient heading toward severe sepsis?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D46A9-B4A1-4B53-B419-55E46F06FB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"/>
            <a:ext cx="9067799" cy="1066800"/>
          </a:xfrm>
        </p:spPr>
        <p:txBody>
          <a:bodyPr/>
          <a:lstStyle/>
          <a:p>
            <a:r>
              <a:rPr lang="en-US" sz="3500" dirty="0"/>
              <a:t>Organ dysfunction MYSTERY aka Severe Sepsis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1"/>
            <a:ext cx="8991599" cy="4648200"/>
          </a:xfrm>
        </p:spPr>
        <p:txBody>
          <a:bodyPr/>
          <a:lstStyle/>
          <a:p>
            <a:r>
              <a:rPr lang="en-US" dirty="0" smtClean="0"/>
              <a:t>Renal – We need to get away from the OLD 30mls/</a:t>
            </a:r>
            <a:r>
              <a:rPr lang="en-US" dirty="0" err="1" smtClean="0"/>
              <a:t>hr</a:t>
            </a:r>
            <a:r>
              <a:rPr lang="en-US" dirty="0" smtClean="0"/>
              <a:t>…better reference by weight 0.5ml/kg/hr. Pt would have less than the stated output for at least 2 hours OR Creatinine &gt;2.0.</a:t>
            </a:r>
          </a:p>
          <a:p>
            <a:pPr marL="0" indent="0">
              <a:buNone/>
            </a:pPr>
            <a:r>
              <a:rPr lang="en-US" dirty="0" smtClean="0"/>
              <a:t>What if the patient has known renal insufficiency on admission. Creatinine was at 4 now at 6. Is this an organ dysfunction? Why or why not?</a:t>
            </a:r>
          </a:p>
          <a:p>
            <a:r>
              <a:rPr lang="en-US" dirty="0" smtClean="0"/>
              <a:t>Hematological- Platelets&lt;100,000 OR INR &gt;1.5 (not on Warfarin) OR </a:t>
            </a:r>
            <a:r>
              <a:rPr lang="en-US" dirty="0" err="1" smtClean="0"/>
              <a:t>aPTT</a:t>
            </a:r>
            <a:r>
              <a:rPr lang="en-US" dirty="0" smtClean="0"/>
              <a:t>&gt;60</a:t>
            </a:r>
          </a:p>
          <a:p>
            <a:r>
              <a:rPr lang="en-US" dirty="0" smtClean="0"/>
              <a:t>Hepatic- Bilirubin&gt;2.0</a:t>
            </a:r>
          </a:p>
          <a:p>
            <a:pPr marL="0" indent="0">
              <a:buNone/>
            </a:pPr>
            <a:r>
              <a:rPr lang="en-US" dirty="0" smtClean="0"/>
              <a:t>What if the patient has a known history of Hepatic failure with chronic thrombocytopenia, Is this an organ dysfunction? Why or Why not?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D46A9-B4A1-4B53-B419-55E46F06FB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A Blue- Section Title Slide">
  <a:themeElements>
    <a:clrScheme name="UCLA Blue- Section Title Slide 1">
      <a:dk1>
        <a:srgbClr val="000000"/>
      </a:dk1>
      <a:lt1>
        <a:srgbClr val="FFFFFF"/>
      </a:lt1>
      <a:dk2>
        <a:srgbClr val="000000"/>
      </a:dk2>
      <a:lt2>
        <a:srgbClr val="8B908E"/>
      </a:lt2>
      <a:accent1>
        <a:srgbClr val="536895"/>
      </a:accent1>
      <a:accent2>
        <a:srgbClr val="8B908E"/>
      </a:accent2>
      <a:accent3>
        <a:srgbClr val="FFFFFF"/>
      </a:accent3>
      <a:accent4>
        <a:srgbClr val="000000"/>
      </a:accent4>
      <a:accent5>
        <a:srgbClr val="B3B9C8"/>
      </a:accent5>
      <a:accent6>
        <a:srgbClr val="7D8280"/>
      </a:accent6>
      <a:hlink>
        <a:srgbClr val="F1E3BB"/>
      </a:hlink>
      <a:folHlink>
        <a:srgbClr val="FFB612"/>
      </a:folHlink>
    </a:clrScheme>
    <a:fontScheme name="Custom 3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LA Blue- Section Title Slide 1">
        <a:dk1>
          <a:srgbClr val="000000"/>
        </a:dk1>
        <a:lt1>
          <a:srgbClr val="FFFFFF"/>
        </a:lt1>
        <a:dk2>
          <a:srgbClr val="000000"/>
        </a:dk2>
        <a:lt2>
          <a:srgbClr val="8B908E"/>
        </a:lt2>
        <a:accent1>
          <a:srgbClr val="536895"/>
        </a:accent1>
        <a:accent2>
          <a:srgbClr val="8B908E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7D8280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CLA Title Slide">
  <a:themeElements>
    <a:clrScheme name="UCLA Title Slide 1">
      <a:dk1>
        <a:srgbClr val="000000"/>
      </a:dk1>
      <a:lt1>
        <a:srgbClr val="FFFFFF"/>
      </a:lt1>
      <a:dk2>
        <a:srgbClr val="000000"/>
      </a:dk2>
      <a:lt2>
        <a:srgbClr val="8B908E"/>
      </a:lt2>
      <a:accent1>
        <a:srgbClr val="536895"/>
      </a:accent1>
      <a:accent2>
        <a:srgbClr val="8B908E"/>
      </a:accent2>
      <a:accent3>
        <a:srgbClr val="FFFFFF"/>
      </a:accent3>
      <a:accent4>
        <a:srgbClr val="000000"/>
      </a:accent4>
      <a:accent5>
        <a:srgbClr val="B3B9C8"/>
      </a:accent5>
      <a:accent6>
        <a:srgbClr val="7D8280"/>
      </a:accent6>
      <a:hlink>
        <a:srgbClr val="F1E3BB"/>
      </a:hlink>
      <a:folHlink>
        <a:srgbClr val="FFB612"/>
      </a:folHlink>
    </a:clrScheme>
    <a:fontScheme name="UCLA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1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LA Title Slide 1">
        <a:dk1>
          <a:srgbClr val="000000"/>
        </a:dk1>
        <a:lt1>
          <a:srgbClr val="FFFFFF"/>
        </a:lt1>
        <a:dk2>
          <a:srgbClr val="000000"/>
        </a:dk2>
        <a:lt2>
          <a:srgbClr val="8B908E"/>
        </a:lt2>
        <a:accent1>
          <a:srgbClr val="536895"/>
        </a:accent1>
        <a:accent2>
          <a:srgbClr val="8B908E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7D8280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536895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Custom 3">
      <a:majorFont>
        <a:latin typeface="Times New Roman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B8D8E"/>
        </a:lt2>
        <a:accent1>
          <a:srgbClr val="536895"/>
        </a:accent1>
        <a:accent2>
          <a:srgbClr val="616365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57595B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536895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Default">
      <a:majorFont>
        <a:latin typeface="Time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B8D8E"/>
        </a:lt2>
        <a:accent1>
          <a:srgbClr val="536895"/>
        </a:accent1>
        <a:accent2>
          <a:srgbClr val="616365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57595B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20366</TotalTime>
  <Words>2139</Words>
  <Application>Microsoft Office PowerPoint</Application>
  <PresentationFormat>On-screen Show (4:3)</PresentationFormat>
  <Paragraphs>263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ＭＳ Ｐゴシック</vt:lpstr>
      <vt:lpstr>Arial</vt:lpstr>
      <vt:lpstr>Calibri</vt:lpstr>
      <vt:lpstr>Times</vt:lpstr>
      <vt:lpstr>Times New Roman</vt:lpstr>
      <vt:lpstr>Wingdings</vt:lpstr>
      <vt:lpstr>UCLA Blue- Section Title Slide</vt:lpstr>
      <vt:lpstr>UCLA Title Slide</vt:lpstr>
      <vt:lpstr>1_Default</vt:lpstr>
      <vt:lpstr>2_Default</vt:lpstr>
      <vt:lpstr>PowerPoint Presentation</vt:lpstr>
      <vt:lpstr>Objectives</vt:lpstr>
      <vt:lpstr>What is Sepsis? </vt:lpstr>
      <vt:lpstr>SIRS – Systemic Inflammatory Response Syndrome </vt:lpstr>
      <vt:lpstr>Why is it Important to establish if the patient has SIRS vs. Sepsis?</vt:lpstr>
      <vt:lpstr>Sepsis Pathophysiology</vt:lpstr>
      <vt:lpstr>How do you know if you patient has a suspected or confirmed infection?</vt:lpstr>
      <vt:lpstr>Organ dysfunction MYSTERY aka Severe Sepsis</vt:lpstr>
      <vt:lpstr>Organ dysfunction MYSTERY aka Severe Sepsis</vt:lpstr>
      <vt:lpstr>Organ dysfunction MYSTERY aka Severe Sepsis</vt:lpstr>
      <vt:lpstr>Easier Way to Screen and Trend your Patients!</vt:lpstr>
      <vt:lpstr>Easier Way to Screen and Trend your Patients!</vt:lpstr>
      <vt:lpstr>Easier Way to Screen and Trend your Patients!</vt:lpstr>
      <vt:lpstr>Easier Way to Screen and Trend your Patients!</vt:lpstr>
      <vt:lpstr>  Routine Screening- Complex Assessment  Q shift and as needed based on changes in patient’s status </vt:lpstr>
      <vt:lpstr>So now you identified your patient with Severe sepsis/Septic shock, now WHAT??</vt:lpstr>
      <vt:lpstr>PowerPoint Presentation</vt:lpstr>
      <vt:lpstr>        Treating Severe Sepsis &amp; Septic Shock  </vt:lpstr>
      <vt:lpstr>Severe Sepsis/Septic Shock Bundle</vt:lpstr>
      <vt:lpstr>PowerPoint Presentation</vt:lpstr>
      <vt:lpstr>PowerPoint Presentation</vt:lpstr>
      <vt:lpstr>Severe Sepsis/Septic Shock Bundle</vt:lpstr>
      <vt:lpstr>        Sepsis Facts</vt:lpstr>
      <vt:lpstr>PowerPoint Presentation</vt:lpstr>
      <vt:lpstr>          Antibiotic Timing  *Timing of the first antibiotic dose matters!</vt:lpstr>
      <vt:lpstr>Sepsis Facts</vt:lpstr>
      <vt:lpstr>Check your understanding</vt:lpstr>
      <vt:lpstr>Check your understanding</vt:lpstr>
      <vt:lpstr>Check your understanding</vt:lpstr>
      <vt:lpstr>     Questions or Comments</vt:lpstr>
      <vt:lpstr>References </vt:lpstr>
    </vt:vector>
  </TitlesOfParts>
  <Company>UCLA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THaley</dc:creator>
  <cp:lastModifiedBy>Kao, Yuhan</cp:lastModifiedBy>
  <cp:revision>909</cp:revision>
  <dcterms:created xsi:type="dcterms:W3CDTF">2012-04-25T05:00:06Z</dcterms:created>
  <dcterms:modified xsi:type="dcterms:W3CDTF">2016-09-10T00:19:08Z</dcterms:modified>
</cp:coreProperties>
</file>