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62" r:id="rId5"/>
    <p:sldId id="269" r:id="rId6"/>
    <p:sldId id="276" r:id="rId7"/>
    <p:sldId id="261" r:id="rId8"/>
    <p:sldId id="274" r:id="rId9"/>
    <p:sldId id="278" r:id="rId10"/>
    <p:sldId id="266" r:id="rId11"/>
    <p:sldId id="268" r:id="rId12"/>
    <p:sldId id="279" r:id="rId13"/>
    <p:sldId id="265" r:id="rId14"/>
    <p:sldId id="280" r:id="rId15"/>
    <p:sldId id="264" r:id="rId16"/>
    <p:sldId id="271" r:id="rId17"/>
    <p:sldId id="257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Laura W. Sheehan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8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5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8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3982" y="6566133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Laura W. Sheehan</a:t>
            </a:r>
          </a:p>
        </p:txBody>
      </p:sp>
    </p:spTree>
    <p:extLst>
      <p:ext uri="{BB962C8B-B14F-4D97-AF65-F5344CB8AC3E}">
        <p14:creationId xmlns:p14="http://schemas.microsoft.com/office/powerpoint/2010/main" val="127694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8875" y="6553200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Laura W. Sheehan</a:t>
            </a:r>
          </a:p>
        </p:txBody>
      </p:sp>
    </p:spTree>
    <p:extLst>
      <p:ext uri="{BB962C8B-B14F-4D97-AF65-F5344CB8AC3E}">
        <p14:creationId xmlns:p14="http://schemas.microsoft.com/office/powerpoint/2010/main" val="249077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6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4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0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028-EEA5-4545-A8DA-B69EC41BBBC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75" y="6553200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Laura W. Sheehan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4A21-A0F3-4B2A-8DB8-13DBF1E7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moody@mednet.ucla.edu" TargetMode="External"/><Relationship Id="rId2" Type="http://schemas.openxmlformats.org/officeDocument/2006/relationships/hyperlink" Target="mailto:Lsheehan@mednet.ucl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ahealth.org/family-medicine/workfiles/research/Purchasing-Guide-10-18-17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ucla.edu/policy-resources/reimbursement-allowances-mileage-meal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ravel.ucla.edu/polici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.ucla.edu/ora/training/media/fau/engage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5600" b="1" dirty="0" smtClean="0"/>
              <a:t>Travel and Entertainment</a:t>
            </a:r>
            <a:br>
              <a:rPr lang="en-US" sz="5600" b="1" dirty="0" smtClean="0"/>
            </a:br>
            <a:r>
              <a:rPr lang="en-US" sz="5600" b="1" dirty="0" smtClean="0"/>
              <a:t>Reimbursement Requests</a:t>
            </a:r>
            <a:endParaRPr lang="en-US" sz="5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Laura Sheehan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Manager of Research Administration</a:t>
            </a:r>
          </a:p>
          <a:p>
            <a:r>
              <a:rPr lang="en-US" sz="4400" dirty="0" smtClean="0">
                <a:solidFill>
                  <a:schemeClr val="tx1"/>
                </a:solidFill>
                <a:hlinkClick r:id="rId2"/>
              </a:rPr>
              <a:t>Lsheehan@mednet.ucla.edu</a:t>
            </a:r>
            <a:r>
              <a:rPr lang="en-US" sz="4400" dirty="0" smtClean="0">
                <a:solidFill>
                  <a:schemeClr val="tx1"/>
                </a:solidFill>
              </a:rPr>
              <a:t>; 310-794-8298</a:t>
            </a:r>
          </a:p>
          <a:p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Valencia Moody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Purchasing Coordinator</a:t>
            </a:r>
          </a:p>
          <a:p>
            <a:r>
              <a:rPr lang="en-US" sz="4400" dirty="0" smtClean="0">
                <a:solidFill>
                  <a:schemeClr val="tx1"/>
                </a:solidFill>
                <a:hlinkClick r:id="rId3"/>
              </a:rPr>
              <a:t>Vmoody@mednet.ucla.edu</a:t>
            </a:r>
            <a:r>
              <a:rPr lang="en-US" sz="4400" dirty="0" smtClean="0">
                <a:solidFill>
                  <a:schemeClr val="tx1"/>
                </a:solidFill>
              </a:rPr>
              <a:t>; 310-794-8952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8875" y="6553200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Laura W. Sheehan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304800"/>
            <a:ext cx="8686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Department of Family Medicine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0" t="34849" r="23712" b="46099"/>
          <a:stretch/>
        </p:blipFill>
        <p:spPr bwMode="auto">
          <a:xfrm>
            <a:off x="1114082" y="2362200"/>
            <a:ext cx="7039317" cy="266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58273"/>
            <a:ext cx="8686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Travel </a:t>
            </a:r>
            <a:r>
              <a:rPr lang="en-US" sz="2400" dirty="0" smtClean="0"/>
              <a:t>(blue box)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Airfare should be pre-paid by PTA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Obtained flight itinerary from </a:t>
            </a:r>
            <a:r>
              <a:rPr lang="en-US" dirty="0" err="1" smtClean="0"/>
              <a:t>Connexxus</a:t>
            </a:r>
            <a:r>
              <a:rPr lang="en-US" dirty="0" smtClean="0"/>
              <a:t> or Travel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email PTA request to Chris/Valencia (provide traveler name, dates, destination, purpose of trip, cost, FAU; plus SSN, email/phone for non-employees)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Refer to </a:t>
            </a:r>
            <a:r>
              <a:rPr lang="en-US" dirty="0" smtClean="0">
                <a:hlinkClick r:id="rId3"/>
              </a:rPr>
              <a:t>Fam Med Research Unit Purchasing Guide </a:t>
            </a:r>
            <a:r>
              <a:rPr lang="en-US" dirty="0" smtClean="0"/>
              <a:t>for more detailed instructions on how to obtain a </a:t>
            </a:r>
            <a:r>
              <a:rPr lang="en-US" dirty="0" smtClean="0"/>
              <a:t>PTA</a:t>
            </a:r>
          </a:p>
          <a:p>
            <a:pPr lvl="1"/>
            <a:endParaRPr lang="en-US" dirty="0" smtClean="0"/>
          </a:p>
          <a:p>
            <a:pPr marL="57150" lvl="1"/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7913" y="4680602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1"/>
            <a:endParaRPr lang="en-US" sz="2400" dirty="0" smtClean="0"/>
          </a:p>
          <a:p>
            <a:pPr marL="39687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 smtClean="0"/>
              <a:t>no PTA, be sure to include original, itemized receipt for airfare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include form of payment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Don’t use Expedia, Travelocity, Orbitz, etc. because they do not provide itemized receipts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be economy/coach (otherwise, need physician letter and letter from CAO)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70769" y="2590800"/>
            <a:ext cx="872231" cy="3048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" y="76200"/>
            <a:ext cx="8915400" cy="7509748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Lodging must include itemized receipt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Receipt must show </a:t>
            </a:r>
            <a:r>
              <a:rPr lang="en-US" dirty="0"/>
              <a:t>room </a:t>
            </a:r>
            <a:r>
              <a:rPr lang="en-US" dirty="0" smtClean="0"/>
              <a:t>rate and taxes etc.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Separate other charges and list in the appropriate section (e.g. food, phone, </a:t>
            </a:r>
            <a:r>
              <a:rPr lang="en-US" dirty="0" err="1" smtClean="0"/>
              <a:t>wifi</a:t>
            </a:r>
            <a:r>
              <a:rPr lang="en-US" dirty="0" smtClean="0"/>
              <a:t>, etc.)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Ground Transportation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Must include reason (e.g. “from home to airport”)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over $75: receipt and explanation required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Car rental receipts must be original and itemized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receipt required (otherwise need copy of bank/credit card statement and a copy of the meeting agenda).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It’s preferable to pay registration with PO (plan ahead to be sure you have time to request invoice, submit PO request, and have check mailed to vendor)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in doubt: always include original receipts for everything!</a:t>
            </a:r>
            <a:endParaRPr lang="en-US" sz="2400" dirty="0"/>
          </a:p>
          <a:p>
            <a:pPr marL="57150" lvl="1"/>
            <a:endParaRPr lang="en-US" dirty="0" smtClean="0"/>
          </a:p>
        </p:txBody>
      </p:sp>
      <p:pic>
        <p:nvPicPr>
          <p:cNvPr id="9" name="Picture 2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0" t="34849" r="23712" b="46099"/>
          <a:stretch/>
        </p:blipFill>
        <p:spPr bwMode="auto">
          <a:xfrm>
            <a:off x="1219200" y="2334570"/>
            <a:ext cx="6705600" cy="254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9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2" t="12849" r="23713" b="13311"/>
          <a:stretch/>
        </p:blipFill>
        <p:spPr bwMode="auto">
          <a:xfrm>
            <a:off x="2345602" y="-76200"/>
            <a:ext cx="4528996" cy="6596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828800" y="3352800"/>
            <a:ext cx="5562600" cy="16764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0" t="53797" r="23712" b="32613"/>
          <a:stretch/>
        </p:blipFill>
        <p:spPr bwMode="auto">
          <a:xfrm>
            <a:off x="1295400" y="3048000"/>
            <a:ext cx="6447243" cy="174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58273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Entertainment </a:t>
            </a:r>
            <a:r>
              <a:rPr lang="en-US" sz="2400" dirty="0" smtClean="0"/>
              <a:t>(green box)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10 or less guests, you must list all attendees in the comments section: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Full names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Titles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Affiliations/institutions</a:t>
            </a:r>
          </a:p>
          <a:p>
            <a:pPr marL="34290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11 or more attendees, you can attach a guest list </a:t>
            </a:r>
            <a:r>
              <a:rPr lang="en-US" sz="2400" dirty="0" smtClean="0"/>
              <a:t>(create </a:t>
            </a:r>
            <a:r>
              <a:rPr lang="en-US" sz="2400" dirty="0" smtClean="0"/>
              <a:t>the sign-in sheet before the event so that attendees can sign)</a:t>
            </a:r>
          </a:p>
          <a:p>
            <a:pPr marL="57150"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39615" y="4724400"/>
            <a:ext cx="8539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292100">
              <a:buFont typeface="Arial" panose="020B0604020202020204" pitchFamily="34" charset="0"/>
              <a:buChar char="•"/>
            </a:pPr>
            <a:r>
              <a:rPr lang="en-US" sz="2400" dirty="0" smtClean="0"/>
              <a:t>Maximums: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As of </a:t>
            </a:r>
            <a:r>
              <a:rPr lang="en-US" dirty="0" smtClean="0"/>
              <a:t>Nov 2019: </a:t>
            </a:r>
            <a:r>
              <a:rPr lang="en-US" dirty="0" smtClean="0"/>
              <a:t>Breakfast $27/person, Lunch $47/person, Dinner $81/person, Refreshments $</a:t>
            </a:r>
            <a:r>
              <a:rPr lang="en-US" dirty="0"/>
              <a:t>19/person (See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travel.ucla.edu/policy-resources/reimbursement-allowances-mileage-meals</a:t>
            </a:r>
            <a:r>
              <a:rPr lang="en-US" dirty="0" smtClean="0"/>
              <a:t> for updated pricing)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Maximum </a:t>
            </a:r>
            <a:r>
              <a:rPr lang="en-US" u="sng" dirty="0" smtClean="0">
                <a:solidFill>
                  <a:srgbClr val="FF0000"/>
                </a:solidFill>
              </a:rPr>
              <a:t>includes</a:t>
            </a:r>
            <a:r>
              <a:rPr lang="en-US" dirty="0" smtClean="0">
                <a:solidFill>
                  <a:srgbClr val="FF0000"/>
                </a:solidFill>
              </a:rPr>
              <a:t> labor, tax, delivery, set-up, service fees, tips, etc. </a:t>
            </a:r>
          </a:p>
          <a:p>
            <a:pPr marL="346075" indent="-292100">
              <a:buFont typeface="Arial" panose="020B0604020202020204" pitchFamily="34" charset="0"/>
              <a:buChar char="•"/>
            </a:pPr>
            <a:r>
              <a:rPr lang="en-US" sz="2400" dirty="0" smtClean="0"/>
              <a:t>Justification must include type of event, # participants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6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7" t="9681" r="22723" b="8383"/>
          <a:stretch/>
        </p:blipFill>
        <p:spPr bwMode="auto">
          <a:xfrm>
            <a:off x="2327401" y="-152400"/>
            <a:ext cx="4565397" cy="659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447800" y="4519188"/>
            <a:ext cx="6477000" cy="21336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200"/>
            <a:ext cx="82296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Total expenses will calculate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comment section to explain anything that is unusual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Help </a:t>
            </a:r>
            <a:r>
              <a:rPr lang="en-US" sz="2400" dirty="0" smtClean="0"/>
              <a:t>us </a:t>
            </a:r>
            <a:r>
              <a:rPr lang="en-US" sz="2400" dirty="0" smtClean="0"/>
              <a:t>understand the expenses and information provided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The more detail the better</a:t>
            </a:r>
            <a:endParaRPr lang="en-US" sz="2400" dirty="0"/>
          </a:p>
          <a:p>
            <a:pPr marL="3429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Must be signed by the payee/person who will receive the reimbursement (not the preparer)</a:t>
            </a:r>
          </a:p>
          <a:p>
            <a:pPr marL="3429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Need PI signature if the Payee is not the PI</a:t>
            </a:r>
          </a:p>
          <a:p>
            <a:pPr marL="3429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Submit to </a:t>
            </a:r>
            <a:r>
              <a:rPr lang="en-US" sz="2400" dirty="0" smtClean="0"/>
              <a:t>Fund Manager </a:t>
            </a:r>
            <a:endParaRPr lang="en-US" sz="2400" dirty="0" smtClean="0"/>
          </a:p>
          <a:p>
            <a:pPr marL="57150" lvl="1"/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7" t="69863" r="22723" b="8383"/>
          <a:stretch/>
        </p:blipFill>
        <p:spPr bwMode="auto">
          <a:xfrm>
            <a:off x="2327401" y="4724400"/>
            <a:ext cx="4565397" cy="175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7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99293" cy="64135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900" y="197643"/>
            <a:ext cx="533400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401935"/>
            <a:ext cx="2819400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Preparer – person completing the reimbursement form on behalf of traveler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Department Approver – </a:t>
            </a:r>
            <a:r>
              <a:rPr lang="en-US" sz="1600" dirty="0" smtClean="0"/>
              <a:t>Fund Manger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Purchasing Coordinator – Valencia Moody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Travel Accounting Queue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Owner Review/Approval –  The Traveler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Travel 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Accounts Payable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94499" y="1513134"/>
            <a:ext cx="6065693" cy="4623312"/>
            <a:chOff x="2590800" y="985912"/>
            <a:chExt cx="6065693" cy="4623312"/>
          </a:xfrm>
        </p:grpSpPr>
        <p:sp>
          <p:nvSpPr>
            <p:cNvPr id="6" name="Rectangle 5"/>
            <p:cNvSpPr/>
            <p:nvPr/>
          </p:nvSpPr>
          <p:spPr>
            <a:xfrm>
              <a:off x="3124200" y="985912"/>
              <a:ext cx="762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Preparer</a:t>
              </a:r>
              <a:endParaRPr lang="en-US" sz="1100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4103344" y="1239008"/>
              <a:ext cx="609600" cy="3788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6400800" y="1223472"/>
              <a:ext cx="609600" cy="3744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311501" y="1149178"/>
              <a:ext cx="990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Purchasing Coordinator</a:t>
              </a:r>
              <a:endParaRPr lang="en-US" sz="1100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7616301" y="2209800"/>
              <a:ext cx="384699" cy="838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7078807" y="3276600"/>
              <a:ext cx="1577686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Travel Accounting Queue</a:t>
              </a:r>
              <a:endParaRPr lang="en-US" sz="1100" dirty="0"/>
            </a:p>
          </p:txBody>
        </p:sp>
        <p:sp>
          <p:nvSpPr>
            <p:cNvPr id="25" name="Down Arrow Callout 24"/>
            <p:cNvSpPr/>
            <p:nvPr/>
          </p:nvSpPr>
          <p:spPr>
            <a:xfrm>
              <a:off x="3059545" y="3260436"/>
              <a:ext cx="1219200" cy="1233373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Travel Accounting (audit review)</a:t>
              </a:r>
            </a:p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590800" y="4694824"/>
              <a:ext cx="16002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Accounts Payable</a:t>
              </a:r>
            </a:p>
            <a:p>
              <a:pPr algn="ctr"/>
              <a:r>
                <a:rPr lang="en-US" sz="1100" dirty="0" smtClean="0"/>
                <a:t>(Payment issued)</a:t>
              </a:r>
              <a:endParaRPr lang="en-US" sz="1100" dirty="0"/>
            </a:p>
          </p:txBody>
        </p:sp>
        <p:sp>
          <p:nvSpPr>
            <p:cNvPr id="30" name="Left-Up Arrow 29"/>
            <p:cNvSpPr/>
            <p:nvPr/>
          </p:nvSpPr>
          <p:spPr>
            <a:xfrm>
              <a:off x="4419600" y="3276600"/>
              <a:ext cx="609600" cy="644235"/>
            </a:xfrm>
            <a:prstGeom prst="lef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ight Arrow 36"/>
            <p:cNvSpPr/>
            <p:nvPr/>
          </p:nvSpPr>
          <p:spPr>
            <a:xfrm rot="8545550">
              <a:off x="6326252" y="4283638"/>
              <a:ext cx="891003" cy="3744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04799" y="228601"/>
            <a:ext cx="8351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Travel and Entertainment Reimbursement Workflow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76800" y="2660822"/>
            <a:ext cx="127115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Department Approver</a:t>
            </a:r>
          </a:p>
          <a:p>
            <a:pPr algn="ctr"/>
            <a:r>
              <a:rPr lang="en-US" sz="1100" dirty="0" smtClean="0"/>
              <a:t>(Fund Manager)</a:t>
            </a:r>
            <a:endParaRPr lang="en-US" sz="1100" dirty="0"/>
          </a:p>
        </p:txBody>
      </p:sp>
      <p:sp>
        <p:nvSpPr>
          <p:cNvPr id="26" name="Rounded Rectangle 25"/>
          <p:cNvSpPr/>
          <p:nvPr/>
        </p:nvSpPr>
        <p:spPr>
          <a:xfrm>
            <a:off x="4901047" y="1517822"/>
            <a:ext cx="127115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Department Approver</a:t>
            </a:r>
          </a:p>
          <a:p>
            <a:pPr algn="ctr"/>
            <a:r>
              <a:rPr lang="en-US" sz="1100" dirty="0" smtClean="0"/>
              <a:t>(Fund Manager)</a:t>
            </a:r>
            <a:endParaRPr lang="en-US" sz="1100" dirty="0"/>
          </a:p>
        </p:txBody>
      </p:sp>
      <p:sp>
        <p:nvSpPr>
          <p:cNvPr id="15" name="Isosceles Triangle 14"/>
          <p:cNvSpPr/>
          <p:nvPr/>
        </p:nvSpPr>
        <p:spPr>
          <a:xfrm>
            <a:off x="5111829" y="4912272"/>
            <a:ext cx="1441371" cy="11398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Owner Review</a:t>
            </a:r>
          </a:p>
          <a:p>
            <a:pPr algn="ctr"/>
            <a:endParaRPr lang="en-US" sz="1200" dirty="0"/>
          </a:p>
        </p:txBody>
      </p:sp>
      <p:sp>
        <p:nvSpPr>
          <p:cNvPr id="27" name="Right Arrow 26"/>
          <p:cNvSpPr/>
          <p:nvPr/>
        </p:nvSpPr>
        <p:spPr>
          <a:xfrm rot="16200000">
            <a:off x="5387012" y="4038493"/>
            <a:ext cx="891003" cy="374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c 15"/>
          <p:cNvSpPr/>
          <p:nvPr/>
        </p:nvSpPr>
        <p:spPr>
          <a:xfrm>
            <a:off x="3508898" y="1086608"/>
            <a:ext cx="4088245" cy="679622"/>
          </a:xfrm>
          <a:prstGeom prst="arc">
            <a:avLst>
              <a:gd name="adj1" fmla="val 10860631"/>
              <a:gd name="adj2" fmla="val 0"/>
            </a:avLst>
          </a:prstGeom>
          <a:ln w="41275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95094" y="755520"/>
            <a:ext cx="304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If corrections are needed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5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Fine Print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08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Reimbursements for travel and entertainment expenses must comply with receipt and documentation requirements specified in the UC Business and Finance Bulletin, G-28, Policy and Regulations Governing Travel or UC Business and Finance Bulletin BUS-79</a:t>
            </a:r>
            <a:r>
              <a:rPr lang="en-US" dirty="0" smtClean="0"/>
              <a:t>,</a:t>
            </a:r>
            <a:r>
              <a:rPr lang="en-US" dirty="0"/>
              <a:t> Expenditures for Entertainment, Business Meetings and Other Occasions</a:t>
            </a:r>
            <a:r>
              <a:rPr lang="en-US" dirty="0" smtClean="0"/>
              <a:t>. </a:t>
            </a:r>
            <a:r>
              <a:rPr lang="en-US" dirty="0"/>
              <a:t>Visit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travel.ucla.edu/policies</a:t>
            </a:r>
            <a:r>
              <a:rPr lang="en-US" dirty="0"/>
              <a:t> </a:t>
            </a:r>
            <a:r>
              <a:rPr lang="en-US" dirty="0" smtClean="0"/>
              <a:t>to review all UC travel policies.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C00000"/>
                </a:solidFill>
              </a:rPr>
              <a:t>And sponsor guidelines!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 a Reminder…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more information, the better</a:t>
            </a:r>
          </a:p>
          <a:p>
            <a:r>
              <a:rPr lang="en-US" dirty="0" smtClean="0"/>
              <a:t>Organize!</a:t>
            </a:r>
          </a:p>
          <a:p>
            <a:r>
              <a:rPr lang="en-US" dirty="0" smtClean="0"/>
              <a:t>Include original receipts for EVERYTHING to be on the safe side</a:t>
            </a:r>
          </a:p>
          <a:p>
            <a:r>
              <a:rPr lang="en-US" dirty="0" smtClean="0"/>
              <a:t>Ask questions </a:t>
            </a:r>
            <a:r>
              <a:rPr lang="en-US" i="1" dirty="0" smtClean="0"/>
              <a:t>before</a:t>
            </a:r>
            <a:r>
              <a:rPr lang="en-US" dirty="0" smtClean="0"/>
              <a:t> travelling, and before submission</a:t>
            </a:r>
          </a:p>
          <a:p>
            <a:r>
              <a:rPr lang="en-US" dirty="0" smtClean="0"/>
              <a:t>Double-check your work</a:t>
            </a:r>
          </a:p>
          <a:p>
            <a:r>
              <a:rPr lang="en-US" dirty="0" smtClean="0"/>
              <a:t>Convert currency yourself to manage expectations</a:t>
            </a:r>
          </a:p>
          <a:p>
            <a:r>
              <a:rPr lang="en-US" dirty="0" smtClean="0"/>
              <a:t>Submit on time</a:t>
            </a:r>
          </a:p>
          <a:p>
            <a:r>
              <a:rPr lang="en-US" dirty="0" smtClean="0"/>
              <a:t>Review/approve on time</a:t>
            </a:r>
          </a:p>
          <a:p>
            <a:r>
              <a:rPr lang="en-US" dirty="0" smtClean="0"/>
              <a:t>We’re here to help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619863"/>
            <a:ext cx="4419600" cy="1020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Travel/Entertainment</a:t>
            </a:r>
            <a:br>
              <a:rPr lang="en-US" sz="3600" dirty="0" smtClean="0"/>
            </a:br>
            <a:r>
              <a:rPr lang="en-US" sz="3600" dirty="0" smtClean="0"/>
              <a:t>Reimbursement </a:t>
            </a:r>
            <a:br>
              <a:rPr lang="en-US" sz="3600" dirty="0" smtClean="0"/>
            </a:br>
            <a:r>
              <a:rPr lang="en-US" sz="3600" dirty="0" smtClean="0"/>
              <a:t>Request Form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"/>
            <a:ext cx="4470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Before We Get Started…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297" y="1219200"/>
            <a:ext cx="8991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Purchase Orders and reimbursements for non-travel/entertainment should use a different form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Travel (blue box): Must be business-related and must take place off-campus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Entertainment (green box): Typically for food/refreshments for meeting or conference for which there are at least 2 attendees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You may need to request both on same form (e.g. if you hosted a business lunch while on business travel)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503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Things to consider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Organize your reimbursement cleanly and clearly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SAVE ALL RECEIPTS!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Tape receipts to a regular-sized sheet of paper so that they lay flat and can be easily scanned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Don’t use staples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Organize receipts by either type or by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Write on the paper next to the receipts to clarify items/purpose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receipt is missing, include a note in the receipt section </a:t>
            </a:r>
            <a:r>
              <a:rPr lang="en-US" sz="2000" dirty="0" smtClean="0"/>
              <a:t>(e.g. “Lost Receipt: Taxi from hotel to airport on 3/16/16.  $20 fare, $3 tip, Total: $23”)</a:t>
            </a:r>
          </a:p>
          <a:p>
            <a:endParaRPr lang="en-US" sz="1400" b="1" dirty="0" smtClean="0"/>
          </a:p>
          <a:p>
            <a:r>
              <a:rPr lang="en-US" sz="2400" b="1" dirty="0" smtClean="0"/>
              <a:t>Check for Accuracy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 sure the amount you are requesting matches the receipts provided (or receipts plus notes).</a:t>
            </a:r>
          </a:p>
        </p:txBody>
      </p:sp>
    </p:spTree>
    <p:extLst>
      <p:ext uri="{BB962C8B-B14F-4D97-AF65-F5344CB8AC3E}">
        <p14:creationId xmlns:p14="http://schemas.microsoft.com/office/powerpoint/2010/main" val="4133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Submit in a timely manner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You should prepare your reimbursement immediately upon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Submit within 30 days of travel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Don’t let the reimbursement requests sit in your Travel Express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If request is not successfully approved by Travel Accounting within 45 days, </a:t>
            </a:r>
            <a:r>
              <a:rPr lang="en-US" sz="2400" dirty="0"/>
              <a:t>you will need to provide memo and </a:t>
            </a:r>
            <a:r>
              <a:rPr lang="en-US" sz="2400" dirty="0" smtClean="0"/>
              <a:t>justification for why it is late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Late </a:t>
            </a:r>
            <a:r>
              <a:rPr lang="en-US" sz="2400" dirty="0"/>
              <a:t>reimbursements may appear as income on W2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to consider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03" y="0"/>
            <a:ext cx="4470194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52600" y="0"/>
            <a:ext cx="5562600" cy="22098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514600"/>
            <a:ext cx="8991600" cy="3853722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 box: Preparer information (person completing the form)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box: Payee information (person receiving the reimbursement)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Non-employee travelers: Social Security # mandatory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Foreign </a:t>
            </a:r>
            <a:r>
              <a:rPr lang="en-US" sz="2800" dirty="0" smtClean="0">
                <a:solidFill>
                  <a:schemeClr val="tx1"/>
                </a:solidFill>
              </a:rPr>
              <a:t>Travel: answer required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hlinkClick r:id="rId2"/>
              </a:rPr>
              <a:t>FAU</a:t>
            </a:r>
            <a:r>
              <a:rPr lang="en-US" sz="2800" dirty="0" smtClean="0">
                <a:solidFill>
                  <a:schemeClr val="tx1"/>
                </a:solidFill>
              </a:rPr>
              <a:t> information: </a:t>
            </a:r>
            <a:r>
              <a:rPr lang="en-US" sz="2800" dirty="0" smtClean="0">
                <a:solidFill>
                  <a:srgbClr val="C00000"/>
                </a:solidFill>
              </a:rPr>
              <a:t>IMPORTANT!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Account #, cost center, fund # (project code optional)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Discuss with PI and fund manager to be sure this is correct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Must be an allowable cost (on the budget)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Must be enough funds remaining to cover the cost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Must be within the allowable time period (after start date, before end date)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8875" y="6553200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Laura W. Sheehan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67778"/>
          <a:stretch/>
        </p:blipFill>
        <p:spPr>
          <a:xfrm>
            <a:off x="2336903" y="0"/>
            <a:ext cx="447019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228600" y="3276600"/>
            <a:ext cx="8670064" cy="3472723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1" algn="l"/>
            <a:r>
              <a:rPr lang="en-US" sz="2400" b="1" dirty="0" smtClean="0">
                <a:solidFill>
                  <a:schemeClr val="tx1"/>
                </a:solidFill>
              </a:rPr>
              <a:t>Business Purpose/Justification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Incredibly important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Be specific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No abbreviations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Example:</a:t>
            </a:r>
          </a:p>
          <a:p>
            <a:pPr marL="1828800" lvl="3" indent="-4572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“To attend HPTN conference in DC”</a:t>
            </a:r>
          </a:p>
          <a:p>
            <a:pPr marL="1828800" lvl="3" indent="-4572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“For the Principal Investigator to present research data at the 2016 Annual HIV Prevention Trials Network conference in Washington, DC” </a:t>
            </a:r>
            <a:r>
              <a:rPr lang="en-US" sz="1600" dirty="0" smtClean="0">
                <a:solidFill>
                  <a:srgbClr val="FF0000"/>
                </a:solidFill>
              </a:rPr>
              <a:t>GOOD!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8875" y="6553200"/>
            <a:ext cx="2133600" cy="2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Laura W. Sheehan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2" t="12849" r="23713" b="63733"/>
          <a:stretch/>
        </p:blipFill>
        <p:spPr bwMode="auto">
          <a:xfrm>
            <a:off x="1128357" y="0"/>
            <a:ext cx="6870550" cy="317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2475" y="5715000"/>
            <a:ext cx="513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----------------------------------------  WRONG!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99756" y="2209800"/>
            <a:ext cx="7099151" cy="10668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5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2" t="12849" r="23713" b="13311"/>
          <a:stretch/>
        </p:blipFill>
        <p:spPr bwMode="auto">
          <a:xfrm>
            <a:off x="2286000" y="152400"/>
            <a:ext cx="4528996" cy="6596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769198" y="1828800"/>
            <a:ext cx="5562600" cy="24384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980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Travel and Entertainment Reimbursement Requests</vt:lpstr>
      <vt:lpstr>Travel/Entertainment Reimbursement  Request Form</vt:lpstr>
      <vt:lpstr>Before We Get Started…</vt:lpstr>
      <vt:lpstr>Things to consider</vt:lpstr>
      <vt:lpstr>Things to consider (cont)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The Fine Print</vt:lpstr>
      <vt:lpstr>As a Reminder…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Sheehan</dc:creator>
  <cp:lastModifiedBy>Sheehan, Laura W.</cp:lastModifiedBy>
  <cp:revision>28</cp:revision>
  <dcterms:created xsi:type="dcterms:W3CDTF">2016-03-17T23:54:01Z</dcterms:created>
  <dcterms:modified xsi:type="dcterms:W3CDTF">2019-11-18T20:13:01Z</dcterms:modified>
</cp:coreProperties>
</file>