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Lst>
  <p:notesMasterIdLst>
    <p:notesMasterId r:id="rId48"/>
  </p:notesMasterIdLst>
  <p:sldIdLst>
    <p:sldId id="256" r:id="rId3"/>
    <p:sldId id="257" r:id="rId4"/>
    <p:sldId id="258" r:id="rId5"/>
    <p:sldId id="302" r:id="rId6"/>
    <p:sldId id="259" r:id="rId7"/>
    <p:sldId id="260" r:id="rId8"/>
    <p:sldId id="261" r:id="rId9"/>
    <p:sldId id="262" r:id="rId10"/>
    <p:sldId id="263" r:id="rId11"/>
    <p:sldId id="303" r:id="rId12"/>
    <p:sldId id="264" r:id="rId13"/>
    <p:sldId id="265" r:id="rId14"/>
    <p:sldId id="266" r:id="rId15"/>
    <p:sldId id="267" r:id="rId16"/>
    <p:sldId id="268" r:id="rId17"/>
    <p:sldId id="269" r:id="rId18"/>
    <p:sldId id="270" r:id="rId19"/>
    <p:sldId id="271" r:id="rId20"/>
    <p:sldId id="273" r:id="rId21"/>
    <p:sldId id="274" r:id="rId22"/>
    <p:sldId id="275" r:id="rId23"/>
    <p:sldId id="276" r:id="rId24"/>
    <p:sldId id="277" r:id="rId25"/>
    <p:sldId id="278"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embeddedFontLst>
    <p:embeddedFont>
      <p:font typeface="Century Gothic" panose="020B0502020202020204" pitchFamily="34" charset="0"/>
      <p:regular r:id="rId49"/>
      <p:bold r:id="rId50"/>
      <p:italic r:id="rId51"/>
      <p:boldItalic r:id="rId52"/>
    </p:embeddedFont>
    <p:embeddedFont>
      <p:font typeface="Georgia" panose="02040502050405020303" pitchFamily="18"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Roboto Medium" panose="02000000000000000000"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hntz8M9NmSRfak6N4K23uIn1HY2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7BB3F3-B55F-46DE-97DE-8FEA3BEF5DDA}">
  <a:tblStyle styleId="{B27BB3F3-B55F-46DE-97DE-8FEA3BEF5DDA}" styleName="Table_0">
    <a:wholeTbl>
      <a:tcTxStyle b="off" i="off">
        <a:font>
          <a:latin typeface="Helvetica"/>
          <a:ea typeface="Helvetica"/>
          <a:cs typeface="Helvetica"/>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F57B7C4-36E8-4B95-8E63-AE7B7212D78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AC91D4-FFDB-4F99-9E97-4690B4BA393D}"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wholeTbl>
    <a:band1H>
      <a:tcTxStyle/>
      <a:tcStyle>
        <a:tcBdr/>
      </a:tcStyle>
    </a:band1H>
    <a:band2H>
      <a:tcTxStyle b="off" i="off"/>
      <a:tcStyle>
        <a:tcBdr/>
        <a:fill>
          <a:solidFill>
            <a:srgbClr val="FFFFFF"/>
          </a:solidFill>
        </a:fill>
      </a:tcStyle>
    </a:band2H>
    <a:band1V>
      <a:tcTxStyle/>
      <a:tcStyle>
        <a:tcBdr/>
      </a:tcStyle>
    </a:band1V>
    <a:band2V>
      <a:tcTxStyle/>
      <a:tcStyle>
        <a:tcBdr/>
      </a:tcStyle>
    </a:band2V>
    <a:lastCol>
      <a:tcTxStyle/>
      <a:tcStyle>
        <a:tcBdr/>
      </a:tcStyle>
    </a:lastCol>
    <a:firstCo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firstCol>
    <a:lastRow>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62"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chi Fitzgerald" userId="0ede8e7f2275f350" providerId="LiveId" clId="{F7E3A352-2F18-4E3C-97DB-EF247D579BE3}"/>
    <pc:docChg chg="modSld">
      <pc:chgData name="Ruchi Fitzgerald" userId="0ede8e7f2275f350" providerId="LiveId" clId="{F7E3A352-2F18-4E3C-97DB-EF247D579BE3}" dt="2024-03-19T12:10:24.978" v="3" actId="729"/>
      <pc:docMkLst>
        <pc:docMk/>
      </pc:docMkLst>
      <pc:sldChg chg="mod modShow">
        <pc:chgData name="Ruchi Fitzgerald" userId="0ede8e7f2275f350" providerId="LiveId" clId="{F7E3A352-2F18-4E3C-97DB-EF247D579BE3}" dt="2024-03-19T12:09:59.442" v="0" actId="729"/>
        <pc:sldMkLst>
          <pc:docMk/>
          <pc:sldMk cId="0" sldId="285"/>
        </pc:sldMkLst>
      </pc:sldChg>
      <pc:sldChg chg="mod modShow">
        <pc:chgData name="Ruchi Fitzgerald" userId="0ede8e7f2275f350" providerId="LiveId" clId="{F7E3A352-2F18-4E3C-97DB-EF247D579BE3}" dt="2024-03-19T12:10:04.708" v="1" actId="729"/>
        <pc:sldMkLst>
          <pc:docMk/>
          <pc:sldMk cId="0" sldId="286"/>
        </pc:sldMkLst>
      </pc:sldChg>
      <pc:sldChg chg="mod modShow">
        <pc:chgData name="Ruchi Fitzgerald" userId="0ede8e7f2275f350" providerId="LiveId" clId="{F7E3A352-2F18-4E3C-97DB-EF247D579BE3}" dt="2024-03-19T12:10:09.029" v="2" actId="729"/>
        <pc:sldMkLst>
          <pc:docMk/>
          <pc:sldMk cId="0" sldId="287"/>
        </pc:sldMkLst>
      </pc:sldChg>
      <pc:sldChg chg="mod modShow">
        <pc:chgData name="Ruchi Fitzgerald" userId="0ede8e7f2275f350" providerId="LiveId" clId="{F7E3A352-2F18-4E3C-97DB-EF247D579BE3}" dt="2024-03-19T12:10:24.978" v="3" actId="729"/>
        <pc:sldMkLst>
          <pc:docMk/>
          <pc:sldMk cId="0"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7" name="Google Shape;34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Ruchi</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Ruchi</a:t>
            </a:r>
            <a:endParaRPr/>
          </a:p>
          <a:p>
            <a:pPr marL="0" lvl="0" indent="0" algn="l" rtl="0">
              <a:spcBef>
                <a:spcPts val="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0"/>
              </a:spcAft>
              <a:buNone/>
            </a:pPr>
            <a:r>
              <a:rPr lang="en-US">
                <a:solidFill>
                  <a:srgbClr val="000000"/>
                </a:solidFill>
                <a:latin typeface="Calibri"/>
                <a:ea typeface="Calibri"/>
                <a:cs typeface="Calibri"/>
                <a:sym typeface="Calibri"/>
              </a:rPr>
              <a:t>Fortunately, early access to MOUD has been shown to be feasible and improve outcomes for those initated on treatment</a:t>
            </a:r>
            <a:endParaRPr/>
          </a:p>
          <a:p>
            <a:pPr marL="0" lvl="0" indent="0" algn="l" rtl="0">
              <a:spcBef>
                <a:spcPts val="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0"/>
              </a:spcAft>
              <a:buNone/>
            </a:pPr>
            <a:r>
              <a:rPr lang="en-US">
                <a:solidFill>
                  <a:srgbClr val="000000"/>
                </a:solidFill>
              </a:rPr>
              <a:t>Knowing this, our team began offering addiction medicine treatment &amp; harm reduction education in the ED/hospital setting (addiction medicine consult service) with warm handoff to outpatient FQHC or methadone clinic.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4" name="Google Shape;43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a:t>Ruchi</a:t>
            </a:r>
            <a:endParaRPr/>
          </a:p>
          <a:p>
            <a:pPr marL="0" lvl="0" indent="0" algn="l" rtl="0">
              <a:lnSpc>
                <a:spcPct val="80000"/>
              </a:lnSpc>
              <a:spcBef>
                <a:spcPts val="0"/>
              </a:spcBef>
              <a:spcAft>
                <a:spcPts val="0"/>
              </a:spcAft>
              <a:buNone/>
            </a:pPr>
            <a:r>
              <a:rPr lang="en-US"/>
              <a:t>Patients with OUD seen by AMCS before LAIB program </a:t>
            </a:r>
            <a:endParaRPr/>
          </a:p>
          <a:p>
            <a:pPr marL="0" lvl="0" indent="0" algn="l" rtl="0">
              <a:lnSpc>
                <a:spcPct val="80000"/>
              </a:lnSpc>
              <a:spcBef>
                <a:spcPts val="1000"/>
              </a:spcBef>
              <a:spcAft>
                <a:spcPts val="0"/>
              </a:spcAft>
              <a:buNone/>
            </a:pPr>
            <a:r>
              <a:rPr lang="en-US"/>
              <a:t>After two years, patients seen our addiction medicine consult service had low follow up rates (22-25%).</a:t>
            </a:r>
            <a:endParaRPr/>
          </a:p>
          <a:p>
            <a:pPr marL="0" lvl="0" indent="0" algn="l" rtl="0">
              <a:lnSpc>
                <a:spcPct val="80000"/>
              </a:lnSpc>
              <a:spcBef>
                <a:spcPts val="1000"/>
              </a:spcBef>
              <a:spcAft>
                <a:spcPts val="0"/>
              </a:spcAft>
              <a:buNone/>
            </a:pPr>
            <a:endParaRPr/>
          </a:p>
          <a:p>
            <a:pPr marL="0" lvl="0" indent="0" algn="l" rtl="0">
              <a:lnSpc>
                <a:spcPct val="80000"/>
              </a:lnSpc>
              <a:spcBef>
                <a:spcPts val="1000"/>
              </a:spcBef>
              <a:spcAft>
                <a:spcPts val="0"/>
              </a:spcAft>
              <a:buNone/>
            </a:pPr>
            <a:r>
              <a:rPr lang="en-US"/>
              <a:t>Often did not fill or were interested in buprenorphine prescriptions.</a:t>
            </a:r>
            <a:endParaRPr/>
          </a:p>
          <a:p>
            <a:pPr marL="0" lvl="0" indent="0" algn="l" rtl="0">
              <a:lnSpc>
                <a:spcPct val="80000"/>
              </a:lnSpc>
              <a:spcBef>
                <a:spcPts val="1000"/>
              </a:spcBef>
              <a:spcAft>
                <a:spcPts val="0"/>
              </a:spcAft>
              <a:buNone/>
            </a:pPr>
            <a:endParaRPr/>
          </a:p>
          <a:p>
            <a:pPr marL="0" lvl="0" indent="0" algn="l" rtl="0">
              <a:lnSpc>
                <a:spcPct val="80000"/>
              </a:lnSpc>
              <a:spcBef>
                <a:spcPts val="1000"/>
              </a:spcBef>
              <a:spcAft>
                <a:spcPts val="0"/>
              </a:spcAft>
              <a:buNone/>
            </a:pPr>
            <a:r>
              <a:rPr lang="en-US"/>
              <a:t>Low percentage successfully linked to an opioid treatment program from the hospital.</a:t>
            </a:r>
            <a:endParaRPr/>
          </a:p>
          <a:p>
            <a:pPr marL="0" lvl="0" indent="0" algn="l" rtl="0">
              <a:lnSpc>
                <a:spcPct val="80000"/>
              </a:lnSpc>
              <a:spcBef>
                <a:spcPts val="1000"/>
              </a:spcBef>
              <a:spcAft>
                <a:spcPts val="0"/>
              </a:spcAft>
              <a:buNone/>
            </a:pPr>
            <a:endParaRPr/>
          </a:p>
          <a:p>
            <a:pPr marL="0" lvl="0" indent="0" algn="l" rtl="0">
              <a:lnSpc>
                <a:spcPct val="80000"/>
              </a:lnSpc>
              <a:spcBef>
                <a:spcPts val="1000"/>
              </a:spcBef>
              <a:spcAft>
                <a:spcPts val="0"/>
              </a:spcAft>
              <a:buNone/>
            </a:pPr>
            <a:r>
              <a:rPr lang="en-US" b="1"/>
              <a:t>Barriers:</a:t>
            </a:r>
            <a:r>
              <a:rPr lang="en-US"/>
              <a:t> housing, stigma, transportation, pharmacy, and easy access to drugs in the community.</a:t>
            </a:r>
            <a:endParaRPr/>
          </a:p>
          <a:p>
            <a:pPr marL="0" lvl="0" indent="0" algn="l" rtl="0">
              <a:lnSpc>
                <a:spcPct val="80000"/>
              </a:lnSpc>
              <a:spcBef>
                <a:spcPts val="1000"/>
              </a:spcBef>
              <a:spcAft>
                <a:spcPts val="0"/>
              </a:spcAft>
              <a:buNone/>
            </a:pPr>
            <a:endParaRPr/>
          </a:p>
          <a:p>
            <a:pPr marL="0" lvl="0" indent="0" algn="l" rtl="0">
              <a:lnSpc>
                <a:spcPct val="80000"/>
              </a:lnSpc>
              <a:spcBef>
                <a:spcPts val="1000"/>
              </a:spcBef>
              <a:spcAft>
                <a:spcPts val="0"/>
              </a:spcAft>
              <a:buNone/>
            </a:pPr>
            <a:r>
              <a:rPr lang="en-US"/>
              <a:t>Frequently readmitted for medical complications, overdose or withdrawal.</a:t>
            </a:r>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b83f94a772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Policy is multilevel; institutional (pharmacy); housing (SNF may not allow MOUD); and local/state/federal laws - all may require change in order for the community members to have access to evidence based treatment for SUD. </a:t>
            </a:r>
            <a:endParaRPr/>
          </a:p>
          <a:p>
            <a:pPr marL="0" lvl="0" indent="0" algn="l" rtl="0">
              <a:spcBef>
                <a:spcPts val="0"/>
              </a:spcBef>
              <a:spcAft>
                <a:spcPts val="0"/>
              </a:spcAft>
              <a:buNone/>
            </a:pPr>
            <a:endParaRPr/>
          </a:p>
        </p:txBody>
      </p:sp>
      <p:sp>
        <p:nvSpPr>
          <p:cNvPr id="449" name="Google Shape;449;g2b83f94a772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Ruchi</a:t>
            </a:r>
            <a:endParaRPr/>
          </a:p>
          <a:p>
            <a:pPr marL="0" lvl="0" indent="0" algn="l" rtl="0">
              <a:spcBef>
                <a:spcPts val="0"/>
              </a:spcBef>
              <a:spcAft>
                <a:spcPts val="0"/>
              </a:spcAft>
              <a:buNone/>
            </a:pPr>
            <a:endParaRPr/>
          </a:p>
          <a:p>
            <a:pPr marL="0" lvl="0" indent="0" algn="l" rtl="0">
              <a:spcBef>
                <a:spcPts val="0"/>
              </a:spcBef>
              <a:spcAft>
                <a:spcPts val="0"/>
              </a:spcAft>
              <a:buNone/>
            </a:pPr>
            <a:r>
              <a:rPr lang="en-US"/>
              <a:t>Project LIFE: Long-acting Injectable buprenorphine For Ending overdose</a:t>
            </a:r>
            <a:endParaRPr/>
          </a:p>
          <a:p>
            <a:pPr marL="0" lvl="0" indent="0" algn="l" rtl="0">
              <a:spcBef>
                <a:spcPts val="0"/>
              </a:spcBef>
              <a:spcAft>
                <a:spcPts val="0"/>
              </a:spcAft>
              <a:buNone/>
            </a:pPr>
            <a:r>
              <a:rPr lang="en-US" sz="1200">
                <a:solidFill>
                  <a:srgbClr val="000000"/>
                </a:solidFill>
              </a:rPr>
              <a:t>Goal</a:t>
            </a:r>
            <a:endParaRPr/>
          </a:p>
          <a:p>
            <a:pPr marL="0" lvl="0" indent="0" algn="l" rtl="0">
              <a:spcBef>
                <a:spcPts val="0"/>
              </a:spcBef>
              <a:spcAft>
                <a:spcPts val="0"/>
              </a:spcAft>
              <a:buNone/>
            </a:pPr>
            <a:r>
              <a:rPr lang="en-US" sz="1200">
                <a:solidFill>
                  <a:srgbClr val="000000"/>
                </a:solidFill>
              </a:rPr>
              <a:t>Why Project life: easier than SL bup (daily med, difficulty with taste or aversion due to hx of precipitated withdrawal), Rehospitalization (protection from overdose for 30 days, decrease cravings), monthly follow ups move care from ED to CDC and PCP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1" name="Google Shape;47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Ruchi</a:t>
            </a:r>
            <a:endParaRPr>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8" name="Google Shape;478;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Mistead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5" name="Google Shape;485;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Mistead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7" name="Google Shape;51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Mistead– how popular it was</a:t>
            </a: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-it’s important for the program to be coordinated on a daily basis, outpatient appts coordinated to prevent medication waster</a:t>
            </a: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-refridgerated med</a:t>
            </a:r>
            <a:endParaRPr sz="1200">
              <a:latin typeface="Calibri"/>
              <a:ea typeface="Calibri"/>
              <a:cs typeface="Calibri"/>
              <a:sym typeface="Calibri"/>
            </a:endParaRPr>
          </a:p>
          <a:p>
            <a:pPr marL="0" lvl="0" indent="0" algn="l" rtl="0">
              <a:spcBef>
                <a:spcPts val="0"/>
              </a:spcBef>
              <a:spcAft>
                <a:spcPts val="0"/>
              </a:spcAft>
              <a:buNone/>
            </a:pPr>
            <a:r>
              <a:rPr lang="en-US" sz="1200" b="0" i="0" u="none" strike="noStrike" cap="none">
                <a:latin typeface="Calibri"/>
                <a:ea typeface="Calibri"/>
                <a:cs typeface="Calibri"/>
                <a:sym typeface="Calibri"/>
              </a:rPr>
              <a:t>Other programs in the nation that do similar work: Highlands Hospital, Prevention Point, Cooper Health.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6" name="Google Shape;526;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Mistead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Ruchi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Ruchi</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1" name="Google Shape;541;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Ruchi</a:t>
            </a:r>
            <a:endParaRPr/>
          </a:p>
          <a:p>
            <a:pPr marL="0" lvl="0" indent="0" algn="l" rtl="0">
              <a:spcBef>
                <a:spcPts val="0"/>
              </a:spcBef>
              <a:spcAft>
                <a:spcPts val="0"/>
              </a:spcAft>
              <a:buNone/>
            </a:pPr>
            <a:endParaRPr sz="1200" b="0" i="0" u="none" strike="noStrike" cap="none">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The use of IV buprenorphine plus a full agonist has significantly improved patient comfort and success with the induction process.</a:t>
            </a:r>
            <a:r>
              <a:rPr lang="en-US" sz="1200" b="0" i="0" u="none" strike="noStrike" cap="none">
                <a:latin typeface="Calibri"/>
                <a:ea typeface="Calibri"/>
                <a:cs typeface="Calibri"/>
                <a:sym typeface="Calibri"/>
              </a:rPr>
              <a:t> </a:t>
            </a:r>
            <a:endParaRPr sz="1200" b="0" i="0" u="none" strike="noStrike" cap="none">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b83f94a772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b83f94a772_0_3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Clarissa </a:t>
            </a:r>
            <a:endParaRPr/>
          </a:p>
          <a:p>
            <a:pPr marL="0" lvl="0" indent="0" algn="l" rtl="0">
              <a:spcBef>
                <a:spcPts val="0"/>
              </a:spcBef>
              <a:spcAft>
                <a:spcPts val="0"/>
              </a:spcAft>
              <a:buNone/>
            </a:pPr>
            <a:r>
              <a:rPr lang="en-US"/>
              <a:t>IRB approval</a:t>
            </a:r>
            <a:endParaRPr/>
          </a:p>
          <a:p>
            <a:pPr marL="0" lvl="0" indent="0" algn="l" rtl="0">
              <a:spcBef>
                <a:spcPts val="0"/>
              </a:spcBef>
              <a:spcAft>
                <a:spcPts val="0"/>
              </a:spcAft>
              <a:buNone/>
            </a:pPr>
            <a:r>
              <a:rPr lang="en-US"/>
              <a:t>research team, Mt Sinai collaboration, Rush medical students </a:t>
            </a:r>
            <a:endParaRPr/>
          </a:p>
          <a:p>
            <a:pPr marL="0" lvl="0" indent="0" algn="l" rtl="0">
              <a:spcBef>
                <a:spcPts val="0"/>
              </a:spcBef>
              <a:spcAft>
                <a:spcPts val="0"/>
              </a:spcAft>
              <a:buNone/>
            </a:pPr>
            <a:r>
              <a:rPr lang="en-US"/>
              <a:t>methods </a:t>
            </a:r>
            <a:endParaRPr/>
          </a:p>
          <a:p>
            <a:pPr marL="0" lvl="0" indent="0" algn="l" rtl="0">
              <a:spcBef>
                <a:spcPts val="0"/>
              </a:spcBef>
              <a:spcAft>
                <a:spcPts val="0"/>
              </a:spcAft>
              <a:buNone/>
            </a:pPr>
            <a:r>
              <a:rPr lang="en-US"/>
              <a:t>-ASAM posters </a:t>
            </a:r>
            <a:endParaRPr/>
          </a:p>
          <a:p>
            <a:pPr marL="0" lvl="0" indent="0" algn="l" rtl="0">
              <a:spcBef>
                <a:spcPts val="0"/>
              </a:spcBef>
              <a:spcAft>
                <a:spcPts val="0"/>
              </a:spcAft>
              <a:buNone/>
            </a:pPr>
            <a:r>
              <a:rPr lang="en-US"/>
              <a:t>-written manuscripts are in progress</a:t>
            </a:r>
            <a:endParaRPr/>
          </a:p>
          <a:p>
            <a:pPr marL="0" lvl="0" indent="0" algn="l" rtl="0">
              <a:spcBef>
                <a:spcPts val="0"/>
              </a:spcBef>
              <a:spcAft>
                <a:spcPts val="0"/>
              </a:spcAft>
              <a:buNone/>
            </a:pPr>
            <a:r>
              <a:rPr lang="en-US"/>
              <a:t>-multiple oral presentations requested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b83f94a77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b83f94a772_1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importance of engagement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b83f94a772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b83f94a772_1_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694787813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694787813d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dk1"/>
                </a:solidFill>
              </a:rPr>
              <a:t>11/1/2020-7/31/2022: patients with OUD who were seen by the addiction medicine consult service in the hospital attended a follow-up appointment in the outpatient clinic within six months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-just SL-BNUP</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b83f94a772_1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b83f94a772_1_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Dr. Cowan </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83f94a772_1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83f94a772_1_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692322b08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692322b083_1_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692322b083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692322b083_1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692322b083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692322b083_1_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Ruchi</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b83f94a772_1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2b83f94a772_1_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majority of patients did not know about LAIB before hospitalization (56)</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692322b083_1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692322b083_1_7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b83f94a772_1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b83f94a772_1_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about halfway through, we started asking about this, 3 patients </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b83f94a772_1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b83f94a772_1_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692322b083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692322b083_1_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one person it didn’t work for</a:t>
            </a:r>
            <a:endParaRPr/>
          </a:p>
          <a:p>
            <a:pPr marL="0" lvl="0" indent="0" algn="l" rtl="0">
              <a:spcBef>
                <a:spcPts val="0"/>
              </a:spcBef>
              <a:spcAft>
                <a:spcPts val="0"/>
              </a:spcAft>
              <a:buNone/>
            </a:pPr>
            <a:r>
              <a:rPr lang="en-US"/>
              <a:t>only one person talked about the lump</a:t>
            </a:r>
            <a:endParaRPr/>
          </a:p>
          <a:p>
            <a:pPr marL="0" lvl="0" indent="0" algn="l" rtl="0">
              <a:spcBef>
                <a:spcPts val="0"/>
              </a:spcBef>
              <a:spcAft>
                <a:spcPts val="0"/>
              </a:spcAft>
              <a:buNone/>
            </a:pPr>
            <a:r>
              <a:rPr lang="en-US"/>
              <a:t>only one person talked about pain of injection</a:t>
            </a:r>
            <a:endParaRPr/>
          </a:p>
          <a:p>
            <a:pPr marL="0" lvl="0" indent="0" algn="l" rtl="0">
              <a:spcBef>
                <a:spcPts val="0"/>
              </a:spcBef>
              <a:spcAft>
                <a:spcPts val="0"/>
              </a:spcAft>
              <a:buNone/>
            </a:pPr>
            <a:r>
              <a:rPr lang="en-US"/>
              <a:t>decreasing dose</a:t>
            </a:r>
            <a:endParaRPr/>
          </a:p>
          <a:p>
            <a:pPr marL="0" lvl="0" indent="0" algn="l" rtl="0">
              <a:spcBef>
                <a:spcPts val="0"/>
              </a:spcBef>
              <a:spcAft>
                <a:spcPts val="0"/>
              </a:spcAft>
              <a:buNone/>
            </a:pPr>
            <a:r>
              <a:rPr lang="en-US"/>
              <a:t>wearing off</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692322b083_1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692322b083_1_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appetite</a:t>
            </a:r>
            <a:endParaRPr/>
          </a:p>
          <a:p>
            <a:pPr marL="0" lvl="0" indent="0" algn="l" rtl="0">
              <a:spcBef>
                <a:spcPts val="0"/>
              </a:spcBef>
              <a:spcAft>
                <a:spcPts val="0"/>
              </a:spcAft>
              <a:buNone/>
            </a:pPr>
            <a:r>
              <a:rPr lang="en-US"/>
              <a:t>stability</a:t>
            </a:r>
            <a:endParaRPr/>
          </a:p>
          <a:p>
            <a:pPr marL="0" lvl="0" indent="0" algn="l" rtl="0">
              <a:spcBef>
                <a:spcPts val="0"/>
              </a:spcBef>
              <a:spcAft>
                <a:spcPts val="0"/>
              </a:spcAft>
              <a:buNone/>
            </a:pPr>
            <a:r>
              <a:rPr lang="en-US"/>
              <a:t>mood</a:t>
            </a:r>
            <a:endParaRPr/>
          </a:p>
          <a:p>
            <a:pPr marL="0" lvl="0" indent="0" algn="l" rtl="0">
              <a:spcBef>
                <a:spcPts val="0"/>
              </a:spcBef>
              <a:spcAft>
                <a:spcPts val="0"/>
              </a:spcAft>
              <a:buNone/>
            </a:pPr>
            <a:r>
              <a:rPr lang="en-US"/>
              <a:t>family</a:t>
            </a:r>
            <a:endParaRPr/>
          </a:p>
          <a:p>
            <a:pPr marL="0" lvl="0" indent="0" algn="l" rtl="0">
              <a:spcBef>
                <a:spcPts val="0"/>
              </a:spcBef>
              <a:spcAft>
                <a:spcPts val="0"/>
              </a:spcAft>
              <a:buNone/>
            </a:pPr>
            <a:r>
              <a:rPr lang="en-US"/>
              <a:t>health</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5" name="Google Shape;675;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Mistead</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8" name="Google Shape;688;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a:latin typeface="Calibri"/>
                <a:ea typeface="Calibri"/>
                <a:cs typeface="Calibri"/>
                <a:sym typeface="Calibri"/>
              </a:rPr>
              <a:t>Fran</a:t>
            </a:r>
            <a:endParaRPr/>
          </a:p>
          <a:p>
            <a:pPr marL="0" lvl="0" indent="0" algn="l" rtl="0">
              <a:spcBef>
                <a:spcPts val="0"/>
              </a:spcBef>
              <a:spcAft>
                <a:spcPts val="0"/>
              </a:spcAft>
              <a:buNone/>
            </a:pPr>
            <a:endParaRPr sz="1200" b="0" i="0" u="none" strike="noStrike" cap="none">
              <a:latin typeface="Calibri"/>
              <a:ea typeface="Calibri"/>
              <a:cs typeface="Calibri"/>
              <a:sym typeface="Calibri"/>
            </a:endParaRPr>
          </a:p>
          <a:p>
            <a:pPr marL="0" lvl="0" indent="0" algn="l" rtl="0">
              <a:spcBef>
                <a:spcPts val="0"/>
              </a:spcBef>
              <a:spcAft>
                <a:spcPts val="0"/>
              </a:spcAft>
              <a:buNone/>
            </a:pPr>
            <a:r>
              <a:rPr lang="en-US" sz="1200" b="0" i="0" u="none" strike="noStrike" cap="none">
                <a:latin typeface="Calibri"/>
                <a:ea typeface="Calibri"/>
                <a:cs typeface="Calibri"/>
                <a:sym typeface="Calibri"/>
              </a:rPr>
              <a:t>Worked on this protocol with national team (Highlands, Ventura County) that included pharmacists.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9" name="Google Shape;699;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Fran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7" name="Google Shape;737;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Mistead</a:t>
            </a:r>
            <a:endParaRPr/>
          </a:p>
          <a:p>
            <a:pPr marL="0" lvl="0" indent="0" algn="l" rtl="0">
              <a:spcBef>
                <a:spcPts val="0"/>
              </a:spcBef>
              <a:spcAft>
                <a:spcPts val="0"/>
              </a:spcAft>
              <a:buNone/>
            </a:pPr>
            <a:endParaRPr/>
          </a:p>
          <a:p>
            <a:pPr marL="0" lvl="0" indent="0" algn="l" rtl="0">
              <a:spcBef>
                <a:spcPts val="0"/>
              </a:spcBef>
              <a:spcAft>
                <a:spcPts val="0"/>
              </a:spcAft>
              <a:buNone/>
            </a:pPr>
            <a:r>
              <a:rPr lang="en-US"/>
              <a:t>REMS: </a:t>
            </a:r>
            <a:r>
              <a:rPr lang="en-US" sz="1300">
                <a:solidFill>
                  <a:srgbClr val="333333"/>
                </a:solidFill>
                <a:latin typeface="Georgia"/>
                <a:ea typeface="Georgia"/>
                <a:cs typeface="Georgia"/>
                <a:sym typeface="Georgia"/>
              </a:rPr>
              <a:t>A Risk Evaluation and Mitigation Strategy (REMS) is a drug safety program that the U.S. Food and Drug Administration (FDA) can require for certain medications with serious safety concerns to help ensure the benefits of the medication outweigh its risks. REMS are designed to reinforce medication use behaviors and actions that support the safe use of that medication. While all medications have labeling that informs health care stakeholders about medication risks, only a few medications require a REMS.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6" name="Google Shape;36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Chicago, unfortunately, is known to have significant morbidity and mortality from gun violence. This is frequently reported upon on the news and discussed among political circles. </a:t>
            </a:r>
            <a:endParaRPr/>
          </a:p>
          <a:p>
            <a:pPr marL="0" lvl="0" indent="0" algn="l" rtl="0">
              <a:spcBef>
                <a:spcPts val="0"/>
              </a:spcBef>
              <a:spcAft>
                <a:spcPts val="0"/>
              </a:spcAft>
              <a:buNone/>
            </a:pPr>
            <a:r>
              <a:rPr lang="en-US">
                <a:latin typeface="Calibri"/>
                <a:ea typeface="Calibri"/>
                <a:cs typeface="Calibri"/>
                <a:sym typeface="Calibri"/>
              </a:rPr>
              <a:t>However, when the medical examiner of Cook County was collecting data on fatalities, opioid related fatalities far outweigh firearm homicides</a:t>
            </a:r>
            <a:endParaRPr/>
          </a:p>
          <a:p>
            <a:pPr marL="0" lvl="0" indent="0" algn="l" rtl="0">
              <a:spcBef>
                <a:spcPts val="0"/>
              </a:spcBef>
              <a:spcAft>
                <a:spcPts val="0"/>
              </a:spcAft>
              <a:buNone/>
            </a:pPr>
            <a:r>
              <a:rPr lang="en-US">
                <a:latin typeface="Calibri"/>
                <a:ea typeface="Calibri"/>
                <a:cs typeface="Calibri"/>
                <a:sym typeface="Calibri"/>
              </a:rPr>
              <a:t>Even at the peak gun violence in 2021, opioid related mortality was double those due to firearms</a:t>
            </a:r>
            <a:endParaRPr/>
          </a:p>
          <a:p>
            <a:pPr marL="0" lvl="0" indent="0" algn="l" rtl="0">
              <a:spcBef>
                <a:spcPts val="0"/>
              </a:spcBef>
              <a:spcAft>
                <a:spcPts val="0"/>
              </a:spcAft>
              <a:buNone/>
            </a:pPr>
            <a:r>
              <a:rPr lang="en-US">
                <a:latin typeface="Calibri"/>
                <a:ea typeface="Calibri"/>
                <a:cs typeface="Calibri"/>
                <a:sym typeface="Calibri"/>
              </a:rPr>
              <a:t>With fentanyl and other novel drugs entering the supply, opioid related fatalities continue to increase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4" name="Google Shape;744;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Fran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8" name="Google Shape;758;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Bryce</a:t>
            </a:r>
            <a:endParaRPr>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Project LIFE: Long-acting Injectable buprenorphine For Ending overdose</a:t>
            </a:r>
            <a:endParaRPr/>
          </a:p>
          <a:p>
            <a:pPr marL="0" lvl="0" indent="0" algn="l" rtl="0">
              <a:spcBef>
                <a:spcPts val="0"/>
              </a:spcBef>
              <a:spcAft>
                <a:spcPts val="0"/>
              </a:spcAft>
              <a:buNone/>
            </a:pPr>
            <a:r>
              <a:rPr lang="en-US"/>
              <a:t>Engages a multi-disciplinary approach including Peer Recovery Coaches, Social Workers and Addiction specialists</a:t>
            </a:r>
            <a:endParaRPr/>
          </a:p>
          <a:p>
            <a:pPr marL="0" lvl="0" indent="0" algn="l" rtl="0">
              <a:spcBef>
                <a:spcPts val="0"/>
              </a:spcBef>
              <a:spcAft>
                <a:spcPts val="0"/>
              </a:spcAft>
              <a:buNone/>
            </a:pPr>
            <a:r>
              <a:rPr lang="en-US"/>
              <a:t>To educate and coach patients admitted to the hospital on long acting injectable (LAI) buprenorphine. </a:t>
            </a:r>
            <a:endParaRPr/>
          </a:p>
          <a:p>
            <a:pPr marL="0" lvl="0" indent="0" algn="l" rtl="0">
              <a:spcBef>
                <a:spcPts val="0"/>
              </a:spcBef>
              <a:spcAft>
                <a:spcPts val="0"/>
              </a:spcAft>
              <a:buNone/>
            </a:pPr>
            <a:endParaRPr/>
          </a:p>
          <a:p>
            <a:pPr marL="0" lvl="0" indent="0" algn="l" rtl="0">
              <a:spcBef>
                <a:spcPts val="0"/>
              </a:spcBef>
              <a:spcAft>
                <a:spcPts val="0"/>
              </a:spcAft>
              <a:buNone/>
            </a:pPr>
            <a:r>
              <a:rPr lang="en-US"/>
              <a:t>Built on inspiration of work done within Ward 86/Project SPLASH. SPLASH is </a:t>
            </a:r>
            <a:r>
              <a:rPr lang="en-US" sz="1500">
                <a:solidFill>
                  <a:srgbClr val="111111"/>
                </a:solidFill>
                <a:latin typeface="Arial"/>
                <a:ea typeface="Arial"/>
                <a:cs typeface="Arial"/>
                <a:sym typeface="Arial"/>
              </a:rPr>
              <a:t>(</a:t>
            </a:r>
            <a:r>
              <a:rPr lang="en-US" sz="1500" b="1">
                <a:solidFill>
                  <a:srgbClr val="111111"/>
                </a:solidFill>
                <a:latin typeface="Arial"/>
                <a:ea typeface="Arial"/>
                <a:cs typeface="Arial"/>
                <a:sym typeface="Arial"/>
              </a:rPr>
              <a:t>Special Program on Long-Acting Antiretrovirals to Stop HIV</a:t>
            </a:r>
            <a:r>
              <a:rPr lang="en-US" sz="1500">
                <a:solidFill>
                  <a:srgbClr val="111111"/>
                </a:solidFill>
                <a:latin typeface="Arial"/>
                <a:ea typeface="Arial"/>
                <a:cs typeface="Arial"/>
                <a:sym typeface="Arial"/>
              </a:rPr>
              <a:t>), a regimen of monthly injections to administer long-acting anti-retroviral therapies, with promising findings of using CAB/RPV LA is a combination of two injectable prescription medications used together to treat HIV-1 infection in adults and adolescents 12 years and older. CAB/RPV LA contains two different medications: cabotegravir, an integrase strand transfer inhibitor (INSTI), and rilpivirine, a non-nucleoside reverse transcriptase inhibitor (NNRTI) in non-virally suppressed patients.</a:t>
            </a:r>
            <a:r>
              <a:rPr lang="en-US" sz="1500">
                <a:solidFill>
                  <a:srgbClr val="111111"/>
                </a:solidFill>
              </a:rPr>
              <a:t> </a:t>
            </a:r>
            <a:endParaRPr sz="1500">
              <a:solidFill>
                <a:srgbClr val="11111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b6999e5d0a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b6999e5d0a_1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178 neighborhoods within 77 community areas</a:t>
            </a:r>
            <a:endParaRPr dirty="0"/>
          </a:p>
          <a:p>
            <a:pPr marL="0" lvl="0" indent="0" algn="l" rtl="0">
              <a:spcBef>
                <a:spcPts val="0"/>
              </a:spcBef>
              <a:spcAft>
                <a:spcPts val="0"/>
              </a:spcAft>
              <a:buNone/>
            </a:pPr>
            <a:r>
              <a:rPr lang="en-US" dirty="0">
                <a:latin typeface="Calibri"/>
                <a:ea typeface="Calibri"/>
                <a:cs typeface="Calibri"/>
                <a:sym typeface="Calibri"/>
              </a:rPr>
              <a:t>The distribution of opioid overdose is not even throughout Chicago with pockets on the south and west side experiencing higher overdose rates than other community areas</a:t>
            </a:r>
            <a:endParaRPr dirty="0"/>
          </a:p>
          <a:p>
            <a:pPr marL="0" lvl="0" indent="0" algn="l" rtl="0">
              <a:spcBef>
                <a:spcPts val="0"/>
              </a:spcBef>
              <a:spcAft>
                <a:spcPts val="0"/>
              </a:spcAft>
              <a:buNone/>
            </a:pPr>
            <a:r>
              <a:rPr lang="en-US" dirty="0">
                <a:latin typeface="Calibri"/>
                <a:ea typeface="Calibri"/>
                <a:cs typeface="Calibri"/>
                <a:sym typeface="Calibri"/>
              </a:rPr>
              <a:t>These community areas tend to have a higher percentage of black and Hispanic populations</a:t>
            </a:r>
            <a:endParaRPr dirty="0"/>
          </a:p>
          <a:p>
            <a:pPr marL="0" lvl="0" indent="0" algn="l" rtl="0">
              <a:spcBef>
                <a:spcPts val="0"/>
              </a:spcBef>
              <a:spcAft>
                <a:spcPts val="0"/>
              </a:spcAft>
              <a:buNone/>
            </a:pPr>
            <a:r>
              <a:rPr lang="en-US" dirty="0">
                <a:latin typeface="Calibri"/>
                <a:ea typeface="Calibri"/>
                <a:cs typeface="Calibri"/>
                <a:sym typeface="Calibri"/>
              </a:rPr>
              <a:t>The community areas that experience the highest EMS call volume for Opioid Overdose are the Austin, West and East Garfield Park and Humbolt Park community areas</a:t>
            </a:r>
            <a:endParaRPr dirty="0"/>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0" name="Google Shape;400;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Ruchi</a:t>
            </a:r>
            <a:endParaRPr/>
          </a:p>
          <a:p>
            <a:pPr marL="0" lvl="0" indent="0" algn="l" rtl="0">
              <a:spcBef>
                <a:spcPts val="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0"/>
              </a:spcAft>
              <a:buNone/>
            </a:pPr>
            <a:r>
              <a:rPr lang="en-US">
                <a:solidFill>
                  <a:srgbClr val="000000"/>
                </a:solidFill>
                <a:latin typeface="Calibri"/>
                <a:ea typeface="Calibri"/>
                <a:cs typeface="Calibri"/>
                <a:sym typeface="Calibri"/>
              </a:rPr>
              <a:t>Within these four community areas, EMS run data has demonstrated sites where frequency for opioid overdose is hyperlocalized</a:t>
            </a:r>
            <a:endParaRPr/>
          </a:p>
          <a:p>
            <a:pPr marL="0" lvl="0" indent="0" algn="l" rtl="0">
              <a:spcBef>
                <a:spcPts val="0"/>
              </a:spcBef>
              <a:spcAft>
                <a:spcPts val="0"/>
              </a:spcAft>
              <a:buNone/>
            </a:pPr>
            <a:r>
              <a:rPr lang="en-US">
                <a:solidFill>
                  <a:srgbClr val="000000"/>
                </a:solidFill>
                <a:latin typeface="Calibri"/>
                <a:ea typeface="Calibri"/>
                <a:cs typeface="Calibri"/>
                <a:sym typeface="Calibri"/>
              </a:rPr>
              <a:t>Adjacent to one of these hot spots is West Suburban Medical Center, a 334 bed community hospital, where our team works</a:t>
            </a:r>
            <a:endParaRPr/>
          </a:p>
          <a:p>
            <a:pPr marL="0" lvl="0" indent="0" algn="l" rtl="0">
              <a:spcBef>
                <a:spcPts val="0"/>
              </a:spcBef>
              <a:spcAft>
                <a:spcPts val="0"/>
              </a:spcAft>
              <a:buNone/>
            </a:pPr>
            <a:r>
              <a:rPr lang="en-US">
                <a:solidFill>
                  <a:srgbClr val="000000"/>
                </a:solidFill>
                <a:latin typeface="Calibri"/>
                <a:ea typeface="Calibri"/>
                <a:cs typeface="Calibri"/>
                <a:sym typeface="Calibri"/>
              </a:rPr>
              <a:t>High need area</a:t>
            </a:r>
            <a:endParaRPr/>
          </a:p>
          <a:p>
            <a:pPr marL="0" lvl="0" indent="0" algn="l" rtl="0">
              <a:spcBef>
                <a:spcPts val="0"/>
              </a:spcBef>
              <a:spcAft>
                <a:spcPts val="0"/>
              </a:spcAft>
              <a:buNone/>
            </a:pPr>
            <a:r>
              <a:rPr lang="en-US">
                <a:solidFill>
                  <a:srgbClr val="000000"/>
                </a:solidFill>
                <a:latin typeface="Calibri"/>
                <a:ea typeface="Calibri"/>
                <a:cs typeface="Calibri"/>
                <a:sym typeface="Calibri"/>
              </a:rPr>
              <a:t>80% of patients at WSMC are insured by either Medicare or Medicaid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Ruchi</a:t>
            </a:r>
            <a:endParaRPr/>
          </a:p>
          <a:p>
            <a:pPr marL="0" lvl="0" indent="0" algn="l" rtl="0">
              <a:spcBef>
                <a:spcPts val="0"/>
              </a:spcBef>
              <a:spcAft>
                <a:spcPts val="0"/>
              </a:spcAft>
              <a:buNone/>
            </a:pPr>
            <a:endParaRPr>
              <a:solidFill>
                <a:srgbClr val="000000"/>
              </a:solidFill>
              <a:latin typeface="Calibri"/>
              <a:ea typeface="Calibri"/>
              <a:cs typeface="Calibri"/>
              <a:sym typeface="Calibri"/>
            </a:endParaRPr>
          </a:p>
          <a:p>
            <a:pPr marL="0" lvl="0" indent="0" algn="l" rtl="0">
              <a:spcBef>
                <a:spcPts val="0"/>
              </a:spcBef>
              <a:spcAft>
                <a:spcPts val="0"/>
              </a:spcAft>
              <a:buNone/>
            </a:pPr>
            <a:r>
              <a:rPr lang="en-US">
                <a:solidFill>
                  <a:srgbClr val="000000"/>
                </a:solidFill>
                <a:latin typeface="Calibri"/>
                <a:ea typeface="Calibri"/>
                <a:cs typeface="Calibri"/>
                <a:sym typeface="Calibri"/>
              </a:rPr>
              <a:t>The uneven distribution of opioid overdose rates across Chicago correlate with the disparities we see for race based mortality data</a:t>
            </a:r>
            <a:endParaRPr/>
          </a:p>
          <a:p>
            <a:pPr marL="0" lvl="0" indent="0" algn="l" rtl="0">
              <a:spcBef>
                <a:spcPts val="0"/>
              </a:spcBef>
              <a:spcAft>
                <a:spcPts val="0"/>
              </a:spcAft>
              <a:buNone/>
            </a:pPr>
            <a:r>
              <a:rPr lang="en-US">
                <a:solidFill>
                  <a:srgbClr val="000000"/>
                </a:solidFill>
                <a:latin typeface="Calibri"/>
                <a:ea typeface="Calibri"/>
                <a:cs typeface="Calibri"/>
                <a:sym typeface="Calibri"/>
              </a:rPr>
              <a:t>Black Illinois residents experience a three fold higher mortality rate than their white counterparts</a:t>
            </a:r>
            <a:endParaRPr/>
          </a:p>
          <a:p>
            <a:pPr marL="0" lvl="0" indent="0" algn="l" rtl="0">
              <a:spcBef>
                <a:spcPts val="0"/>
              </a:spcBef>
              <a:spcAft>
                <a:spcPts val="0"/>
              </a:spcAft>
              <a:buNone/>
            </a:pPr>
            <a:r>
              <a:rPr lang="en-US">
                <a:solidFill>
                  <a:srgbClr val="000000"/>
                </a:solidFill>
                <a:latin typeface="Calibri"/>
                <a:ea typeface="Calibri"/>
                <a:cs typeface="Calibri"/>
                <a:sym typeface="Calibri"/>
              </a:rPr>
              <a:t>This disparity is likely due to many of the same racial disparities affecting Black Amercians in their approach to healthcare</a:t>
            </a:r>
            <a:endParaRPr/>
          </a:p>
          <a:p>
            <a:pPr marL="0" lvl="0" indent="0" algn="l" rtl="0">
              <a:spcBef>
                <a:spcPts val="0"/>
              </a:spcBef>
              <a:spcAft>
                <a:spcPts val="0"/>
              </a:spcAft>
              <a:buNone/>
            </a:pPr>
            <a:r>
              <a:rPr lang="en-US">
                <a:solidFill>
                  <a:srgbClr val="000000"/>
                </a:solidFill>
                <a:latin typeface="Calibri"/>
                <a:ea typeface="Calibri"/>
                <a:cs typeface="Calibri"/>
                <a:sym typeface="Calibri"/>
              </a:rPr>
              <a:t>Data has shown that Black Americans are much less likely than white Americans to receive MOUD after an overdose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6999e5d0a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b6999e5d0a_1_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Ruchi</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5"/>
        <p:cNvGrpSpPr/>
        <p:nvPr/>
      </p:nvGrpSpPr>
      <p:grpSpPr>
        <a:xfrm>
          <a:off x="0" y="0"/>
          <a:ext cx="0" cy="0"/>
          <a:chOff x="0" y="0"/>
          <a:chExt cx="0" cy="0"/>
        </a:xfrm>
      </p:grpSpPr>
      <p:pic>
        <p:nvPicPr>
          <p:cNvPr id="16" name="Google Shape;16;p30"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7" name="Google Shape;17;p30"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8" name="Google Shape;18;p30"/>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Google Shape;19;p30"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20" name="Google Shape;20;p30"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21" name="Google Shape;21;p30"/>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0"/>
          <p:cNvSpPr txBox="1">
            <a:spLocks noGrp="1"/>
          </p:cNvSpPr>
          <p:nvPr>
            <p:ph type="title"/>
          </p:nvPr>
        </p:nvSpPr>
        <p:spPr>
          <a:xfrm>
            <a:off x="1154954" y="1447800"/>
            <a:ext cx="8825660" cy="3329581"/>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7200"/>
              <a:buFont typeface="Century Gothic"/>
              <a:buNone/>
              <a:defRPr sz="72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23" name="Google Shape;23;p30"/>
          <p:cNvSpPr txBox="1">
            <a:spLocks noGrp="1"/>
          </p:cNvSpPr>
          <p:nvPr>
            <p:ph type="body" idx="1"/>
          </p:nvPr>
        </p:nvSpPr>
        <p:spPr>
          <a:xfrm>
            <a:off x="1154954" y="4777380"/>
            <a:ext cx="8825660" cy="86142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9EC0D5"/>
              </a:buClr>
              <a:buSzPts val="2000"/>
              <a:buFont typeface="Century Gothic"/>
              <a:buNone/>
              <a:defRPr>
                <a:solidFill>
                  <a:srgbClr val="9EC0D5"/>
                </a:solidFill>
              </a:defRPr>
            </a:lvl1pPr>
            <a:lvl2pPr marL="914400" lvl="1" indent="-228600" algn="l">
              <a:lnSpc>
                <a:spcPct val="100000"/>
              </a:lnSpc>
              <a:spcBef>
                <a:spcPts val="1000"/>
              </a:spcBef>
              <a:spcAft>
                <a:spcPts val="0"/>
              </a:spcAft>
              <a:buClr>
                <a:srgbClr val="9EC0D5"/>
              </a:buClr>
              <a:buSzPts val="2000"/>
              <a:buFont typeface="Century Gothic"/>
              <a:buNone/>
              <a:defRPr>
                <a:solidFill>
                  <a:srgbClr val="9EC0D5"/>
                </a:solidFill>
              </a:defRPr>
            </a:lvl2pPr>
            <a:lvl3pPr marL="1371600" lvl="2" indent="-228600" algn="l">
              <a:lnSpc>
                <a:spcPct val="100000"/>
              </a:lnSpc>
              <a:spcBef>
                <a:spcPts val="1000"/>
              </a:spcBef>
              <a:spcAft>
                <a:spcPts val="0"/>
              </a:spcAft>
              <a:buClr>
                <a:srgbClr val="9EC0D5"/>
              </a:buClr>
              <a:buSzPts val="2000"/>
              <a:buFont typeface="Century Gothic"/>
              <a:buNone/>
              <a:defRPr>
                <a:solidFill>
                  <a:srgbClr val="9EC0D5"/>
                </a:solidFill>
              </a:defRPr>
            </a:lvl3pPr>
            <a:lvl4pPr marL="1828800" lvl="3" indent="-228600" algn="l">
              <a:lnSpc>
                <a:spcPct val="100000"/>
              </a:lnSpc>
              <a:spcBef>
                <a:spcPts val="1000"/>
              </a:spcBef>
              <a:spcAft>
                <a:spcPts val="0"/>
              </a:spcAft>
              <a:buClr>
                <a:srgbClr val="9EC0D5"/>
              </a:buClr>
              <a:buSzPts val="2000"/>
              <a:buFont typeface="Century Gothic"/>
              <a:buNone/>
              <a:defRPr>
                <a:solidFill>
                  <a:srgbClr val="9EC0D5"/>
                </a:solidFill>
              </a:defRPr>
            </a:lvl4pPr>
            <a:lvl5pPr marL="2286000" lvl="4" indent="-228600" algn="l">
              <a:lnSpc>
                <a:spcPct val="100000"/>
              </a:lnSpc>
              <a:spcBef>
                <a:spcPts val="1000"/>
              </a:spcBef>
              <a:spcAft>
                <a:spcPts val="0"/>
              </a:spcAft>
              <a:buClr>
                <a:srgbClr val="9EC0D5"/>
              </a:buClr>
              <a:buSzPts val="2000"/>
              <a:buFont typeface="Century Gothic"/>
              <a:buNone/>
              <a:defRPr>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24" name="Google Shape;24;p30"/>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93"/>
        <p:cNvGrpSpPr/>
        <p:nvPr/>
      </p:nvGrpSpPr>
      <p:grpSpPr>
        <a:xfrm>
          <a:off x="0" y="0"/>
          <a:ext cx="0" cy="0"/>
          <a:chOff x="0" y="0"/>
          <a:chExt cx="0" cy="0"/>
        </a:xfrm>
      </p:grpSpPr>
      <p:pic>
        <p:nvPicPr>
          <p:cNvPr id="94" name="Google Shape;94;p39"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95" name="Google Shape;95;p39"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96" name="Google Shape;96;p39"/>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 name="Google Shape;97;p39"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98" name="Google Shape;98;p39"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99" name="Google Shape;99;p39"/>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9"/>
          <p:cNvSpPr txBox="1">
            <a:spLocks noGrp="1"/>
          </p:cNvSpPr>
          <p:nvPr>
            <p:ph type="title"/>
          </p:nvPr>
        </p:nvSpPr>
        <p:spPr>
          <a:xfrm>
            <a:off x="1153906" y="1854192"/>
            <a:ext cx="5092908" cy="1574809"/>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3600"/>
              <a:buFont typeface="Century Gothic"/>
              <a:buNone/>
              <a:defRPr sz="36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01" name="Google Shape;101;p39"/>
          <p:cNvSpPr>
            <a:spLocks noGrp="1"/>
          </p:cNvSpPr>
          <p:nvPr>
            <p:ph type="pic" idx="2"/>
          </p:nvPr>
        </p:nvSpPr>
        <p:spPr>
          <a:xfrm>
            <a:off x="6949546" y="1143000"/>
            <a:ext cx="3200401" cy="4572000"/>
          </a:xfrm>
          <a:prstGeom prst="rect">
            <a:avLst/>
          </a:prstGeom>
          <a:noFill/>
          <a:ln>
            <a:noFill/>
          </a:ln>
          <a:effectLst>
            <a:outerShdw blurRad="50800" dist="50800" dir="5400000" rotWithShape="0">
              <a:srgbClr val="000000">
                <a:alpha val="42352"/>
              </a:srgbClr>
            </a:outerShdw>
          </a:effectLst>
        </p:spPr>
      </p:sp>
      <p:sp>
        <p:nvSpPr>
          <p:cNvPr id="102" name="Google Shape;102;p39"/>
          <p:cNvSpPr txBox="1">
            <a:spLocks noGrp="1"/>
          </p:cNvSpPr>
          <p:nvPr>
            <p:ph type="body" idx="1"/>
          </p:nvPr>
        </p:nvSpPr>
        <p:spPr>
          <a:xfrm>
            <a:off x="1154954" y="3657600"/>
            <a:ext cx="5084980" cy="13716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FFFFFF"/>
              </a:buClr>
              <a:buSzPts val="1400"/>
              <a:buFont typeface="Century Gothic"/>
              <a:buNone/>
              <a:defRPr sz="1400"/>
            </a:lvl1pPr>
            <a:lvl2pPr marL="914400" lvl="1" indent="-228600" algn="l">
              <a:lnSpc>
                <a:spcPct val="100000"/>
              </a:lnSpc>
              <a:spcBef>
                <a:spcPts val="1000"/>
              </a:spcBef>
              <a:spcAft>
                <a:spcPts val="0"/>
              </a:spcAft>
              <a:buClr>
                <a:srgbClr val="FFFFFF"/>
              </a:buClr>
              <a:buSzPts val="1400"/>
              <a:buFont typeface="Century Gothic"/>
              <a:buNone/>
              <a:defRPr sz="1400"/>
            </a:lvl2pPr>
            <a:lvl3pPr marL="1371600" lvl="2" indent="-228600" algn="l">
              <a:lnSpc>
                <a:spcPct val="100000"/>
              </a:lnSpc>
              <a:spcBef>
                <a:spcPts val="1000"/>
              </a:spcBef>
              <a:spcAft>
                <a:spcPts val="0"/>
              </a:spcAft>
              <a:buClr>
                <a:srgbClr val="FFFFFF"/>
              </a:buClr>
              <a:buSzPts val="1400"/>
              <a:buFont typeface="Century Gothic"/>
              <a:buNone/>
              <a:defRPr sz="1400"/>
            </a:lvl3pPr>
            <a:lvl4pPr marL="1828800" lvl="3" indent="-228600" algn="l">
              <a:lnSpc>
                <a:spcPct val="100000"/>
              </a:lnSpc>
              <a:spcBef>
                <a:spcPts val="1000"/>
              </a:spcBef>
              <a:spcAft>
                <a:spcPts val="0"/>
              </a:spcAft>
              <a:buClr>
                <a:srgbClr val="FFFFFF"/>
              </a:buClr>
              <a:buSzPts val="1400"/>
              <a:buFont typeface="Century Gothic"/>
              <a:buNone/>
              <a:defRPr sz="1400"/>
            </a:lvl4pPr>
            <a:lvl5pPr marL="2286000" lvl="4" indent="-228600" algn="l">
              <a:lnSpc>
                <a:spcPct val="100000"/>
              </a:lnSpc>
              <a:spcBef>
                <a:spcPts val="1000"/>
              </a:spcBef>
              <a:spcAft>
                <a:spcPts val="0"/>
              </a:spcAft>
              <a:buClr>
                <a:srgbClr val="FFFFFF"/>
              </a:buClr>
              <a:buSzPts val="1400"/>
              <a:buFont typeface="Century Gothic"/>
              <a:buNone/>
              <a:defRPr sz="1400"/>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03" name="Google Shape;103;p39"/>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anoramic Picture with Caption">
  <p:cSld name="Panoramic Picture with Caption">
    <p:spTree>
      <p:nvGrpSpPr>
        <p:cNvPr id="1" name="Shape 104"/>
        <p:cNvGrpSpPr/>
        <p:nvPr/>
      </p:nvGrpSpPr>
      <p:grpSpPr>
        <a:xfrm>
          <a:off x="0" y="0"/>
          <a:ext cx="0" cy="0"/>
          <a:chOff x="0" y="0"/>
          <a:chExt cx="0" cy="0"/>
        </a:xfrm>
      </p:grpSpPr>
      <p:pic>
        <p:nvPicPr>
          <p:cNvPr id="105" name="Google Shape;105;p40"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06" name="Google Shape;106;p40"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07" name="Google Shape;107;p40"/>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 name="Google Shape;108;p40"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09" name="Google Shape;109;p40"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10" name="Google Shape;110;p40"/>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40"/>
          <p:cNvSpPr txBox="1">
            <a:spLocks noGrp="1"/>
          </p:cNvSpPr>
          <p:nvPr>
            <p:ph type="title"/>
          </p:nvPr>
        </p:nvSpPr>
        <p:spPr>
          <a:xfrm>
            <a:off x="1154955" y="4800586"/>
            <a:ext cx="8825658" cy="566739"/>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2400"/>
              <a:buFont typeface="Century Gothic"/>
              <a:buNone/>
              <a:defRPr sz="24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12" name="Google Shape;112;p40"/>
          <p:cNvSpPr>
            <a:spLocks noGrp="1"/>
          </p:cNvSpPr>
          <p:nvPr>
            <p:ph type="pic" idx="2"/>
          </p:nvPr>
        </p:nvSpPr>
        <p:spPr>
          <a:xfrm>
            <a:off x="1154954" y="685799"/>
            <a:ext cx="8825660" cy="3640668"/>
          </a:xfrm>
          <a:prstGeom prst="rect">
            <a:avLst/>
          </a:prstGeom>
          <a:noFill/>
          <a:ln>
            <a:noFill/>
          </a:ln>
          <a:effectLst>
            <a:outerShdw blurRad="50800" dist="50800" dir="5400000" rotWithShape="0">
              <a:srgbClr val="000000">
                <a:alpha val="42352"/>
              </a:srgbClr>
            </a:outerShdw>
          </a:effectLst>
        </p:spPr>
      </p:sp>
      <p:sp>
        <p:nvSpPr>
          <p:cNvPr id="113" name="Google Shape;113;p40"/>
          <p:cNvSpPr txBox="1">
            <a:spLocks noGrp="1"/>
          </p:cNvSpPr>
          <p:nvPr>
            <p:ph type="body" idx="1"/>
          </p:nvPr>
        </p:nvSpPr>
        <p:spPr>
          <a:xfrm>
            <a:off x="1154955" y="5367325"/>
            <a:ext cx="8825657" cy="49371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FFFFFF"/>
              </a:buClr>
              <a:buSzPts val="1200"/>
              <a:buFont typeface="Century Gothic"/>
              <a:buNone/>
              <a:defRPr sz="1200"/>
            </a:lvl1pPr>
            <a:lvl2pPr marL="914400" lvl="1" indent="-228600" algn="l">
              <a:lnSpc>
                <a:spcPct val="100000"/>
              </a:lnSpc>
              <a:spcBef>
                <a:spcPts val="1000"/>
              </a:spcBef>
              <a:spcAft>
                <a:spcPts val="0"/>
              </a:spcAft>
              <a:buClr>
                <a:srgbClr val="FFFFFF"/>
              </a:buClr>
              <a:buSzPts val="1200"/>
              <a:buFont typeface="Century Gothic"/>
              <a:buNone/>
              <a:defRPr sz="1200"/>
            </a:lvl2pPr>
            <a:lvl3pPr marL="1371600" lvl="2" indent="-228600" algn="l">
              <a:lnSpc>
                <a:spcPct val="100000"/>
              </a:lnSpc>
              <a:spcBef>
                <a:spcPts val="1000"/>
              </a:spcBef>
              <a:spcAft>
                <a:spcPts val="0"/>
              </a:spcAft>
              <a:buClr>
                <a:srgbClr val="FFFFFF"/>
              </a:buClr>
              <a:buSzPts val="1200"/>
              <a:buFont typeface="Century Gothic"/>
              <a:buNone/>
              <a:defRPr sz="1200"/>
            </a:lvl3pPr>
            <a:lvl4pPr marL="1828800" lvl="3" indent="-228600" algn="l">
              <a:lnSpc>
                <a:spcPct val="100000"/>
              </a:lnSpc>
              <a:spcBef>
                <a:spcPts val="1000"/>
              </a:spcBef>
              <a:spcAft>
                <a:spcPts val="0"/>
              </a:spcAft>
              <a:buClr>
                <a:srgbClr val="FFFFFF"/>
              </a:buClr>
              <a:buSzPts val="1200"/>
              <a:buFont typeface="Century Gothic"/>
              <a:buNone/>
              <a:defRPr sz="1200"/>
            </a:lvl4pPr>
            <a:lvl5pPr marL="2286000" lvl="4" indent="-228600" algn="l">
              <a:lnSpc>
                <a:spcPct val="100000"/>
              </a:lnSpc>
              <a:spcBef>
                <a:spcPts val="1000"/>
              </a:spcBef>
              <a:spcAft>
                <a:spcPts val="0"/>
              </a:spcAft>
              <a:buClr>
                <a:srgbClr val="FFFFFF"/>
              </a:buClr>
              <a:buSzPts val="1200"/>
              <a:buFont typeface="Century Gothic"/>
              <a:buNone/>
              <a:defRPr sz="1200"/>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14" name="Google Shape;114;p40"/>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15"/>
        <p:cNvGrpSpPr/>
        <p:nvPr/>
      </p:nvGrpSpPr>
      <p:grpSpPr>
        <a:xfrm>
          <a:off x="0" y="0"/>
          <a:ext cx="0" cy="0"/>
          <a:chOff x="0" y="0"/>
          <a:chExt cx="0" cy="0"/>
        </a:xfrm>
      </p:grpSpPr>
      <p:pic>
        <p:nvPicPr>
          <p:cNvPr id="116" name="Google Shape;116;p41"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17" name="Google Shape;117;p41"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18" name="Google Shape;118;p41"/>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 name="Google Shape;119;p41"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20" name="Google Shape;120;p41"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21" name="Google Shape;121;p41"/>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1"/>
          <p:cNvSpPr txBox="1">
            <a:spLocks noGrp="1"/>
          </p:cNvSpPr>
          <p:nvPr>
            <p:ph type="title"/>
          </p:nvPr>
        </p:nvSpPr>
        <p:spPr>
          <a:xfrm>
            <a:off x="1154954" y="1447800"/>
            <a:ext cx="8825659" cy="1981200"/>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4800"/>
              <a:buFont typeface="Century Gothic"/>
              <a:buNone/>
              <a:defRPr sz="48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23" name="Google Shape;123;p41"/>
          <p:cNvSpPr txBox="1">
            <a:spLocks noGrp="1"/>
          </p:cNvSpPr>
          <p:nvPr>
            <p:ph type="body" idx="1"/>
          </p:nvPr>
        </p:nvSpPr>
        <p:spPr>
          <a:xfrm>
            <a:off x="1154954" y="3657600"/>
            <a:ext cx="8825659" cy="236220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1000"/>
              </a:spcBef>
              <a:spcAft>
                <a:spcPts val="0"/>
              </a:spcAft>
              <a:buClr>
                <a:srgbClr val="FFFFFF"/>
              </a:buClr>
              <a:buSzPts val="1800"/>
              <a:buFont typeface="Century Gothic"/>
              <a:buNone/>
              <a:defRPr sz="1800"/>
            </a:lvl1pPr>
            <a:lvl2pPr marL="914400" lvl="1" indent="-228600" algn="l">
              <a:lnSpc>
                <a:spcPct val="100000"/>
              </a:lnSpc>
              <a:spcBef>
                <a:spcPts val="1000"/>
              </a:spcBef>
              <a:spcAft>
                <a:spcPts val="0"/>
              </a:spcAft>
              <a:buClr>
                <a:srgbClr val="FFFFFF"/>
              </a:buClr>
              <a:buSzPts val="1800"/>
              <a:buFont typeface="Century Gothic"/>
              <a:buNone/>
              <a:defRPr sz="1800"/>
            </a:lvl2pPr>
            <a:lvl3pPr marL="1371600" lvl="2" indent="-228600" algn="l">
              <a:lnSpc>
                <a:spcPct val="100000"/>
              </a:lnSpc>
              <a:spcBef>
                <a:spcPts val="1000"/>
              </a:spcBef>
              <a:spcAft>
                <a:spcPts val="0"/>
              </a:spcAft>
              <a:buClr>
                <a:srgbClr val="FFFFFF"/>
              </a:buClr>
              <a:buSzPts val="1800"/>
              <a:buFont typeface="Century Gothic"/>
              <a:buNone/>
              <a:defRPr sz="1800"/>
            </a:lvl3pPr>
            <a:lvl4pPr marL="1828800" lvl="3" indent="-228600" algn="l">
              <a:lnSpc>
                <a:spcPct val="100000"/>
              </a:lnSpc>
              <a:spcBef>
                <a:spcPts val="1000"/>
              </a:spcBef>
              <a:spcAft>
                <a:spcPts val="0"/>
              </a:spcAft>
              <a:buClr>
                <a:srgbClr val="FFFFFF"/>
              </a:buClr>
              <a:buSzPts val="1800"/>
              <a:buFont typeface="Century Gothic"/>
              <a:buNone/>
              <a:defRPr sz="1800"/>
            </a:lvl4pPr>
            <a:lvl5pPr marL="2286000" lvl="4" indent="-228600" algn="l">
              <a:lnSpc>
                <a:spcPct val="100000"/>
              </a:lnSpc>
              <a:spcBef>
                <a:spcPts val="1000"/>
              </a:spcBef>
              <a:spcAft>
                <a:spcPts val="0"/>
              </a:spcAft>
              <a:buClr>
                <a:srgbClr val="FFFFFF"/>
              </a:buClr>
              <a:buSzPts val="1800"/>
              <a:buFont typeface="Century Gothic"/>
              <a:buNone/>
              <a:defRPr sz="1800"/>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24" name="Google Shape;124;p41"/>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25"/>
        <p:cNvGrpSpPr/>
        <p:nvPr/>
      </p:nvGrpSpPr>
      <p:grpSpPr>
        <a:xfrm>
          <a:off x="0" y="0"/>
          <a:ext cx="0" cy="0"/>
          <a:chOff x="0" y="0"/>
          <a:chExt cx="0" cy="0"/>
        </a:xfrm>
      </p:grpSpPr>
      <p:pic>
        <p:nvPicPr>
          <p:cNvPr id="126" name="Google Shape;126;p42"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27" name="Google Shape;127;p42"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28" name="Google Shape;128;p42"/>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42"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30" name="Google Shape;130;p42"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31" name="Google Shape;131;p42"/>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2"/>
          <p:cNvSpPr txBox="1">
            <a:spLocks noGrp="1"/>
          </p:cNvSpPr>
          <p:nvPr>
            <p:ph type="title"/>
          </p:nvPr>
        </p:nvSpPr>
        <p:spPr>
          <a:xfrm>
            <a:off x="1574800" y="1447800"/>
            <a:ext cx="7999316" cy="2323375"/>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4800"/>
              <a:buFont typeface="Century Gothic"/>
              <a:buNone/>
              <a:defRPr sz="48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33" name="Google Shape;133;p42"/>
          <p:cNvSpPr txBox="1">
            <a:spLocks noGrp="1"/>
          </p:cNvSpPr>
          <p:nvPr>
            <p:ph type="body" idx="1"/>
          </p:nvPr>
        </p:nvSpPr>
        <p:spPr>
          <a:xfrm>
            <a:off x="1930400" y="3771174"/>
            <a:ext cx="7279649" cy="34217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9EC0D5"/>
              </a:buClr>
              <a:buSzPts val="1400"/>
              <a:buFont typeface="Century Gothic"/>
              <a:buNone/>
              <a:defRPr sz="1400" cap="small">
                <a:solidFill>
                  <a:srgbClr val="9EC0D5"/>
                </a:solidFill>
              </a:defRPr>
            </a:lvl1pPr>
            <a:lvl2pPr marL="914400" lvl="1" indent="-228600" algn="l">
              <a:lnSpc>
                <a:spcPct val="100000"/>
              </a:lnSpc>
              <a:spcBef>
                <a:spcPts val="1000"/>
              </a:spcBef>
              <a:spcAft>
                <a:spcPts val="0"/>
              </a:spcAft>
              <a:buClr>
                <a:srgbClr val="9EC0D5"/>
              </a:buClr>
              <a:buSzPts val="1400"/>
              <a:buFont typeface="Century Gothic"/>
              <a:buNone/>
              <a:defRPr sz="1400" cap="small">
                <a:solidFill>
                  <a:srgbClr val="9EC0D5"/>
                </a:solidFill>
              </a:defRPr>
            </a:lvl2pPr>
            <a:lvl3pPr marL="1371600" lvl="2" indent="-228600" algn="l">
              <a:lnSpc>
                <a:spcPct val="100000"/>
              </a:lnSpc>
              <a:spcBef>
                <a:spcPts val="1000"/>
              </a:spcBef>
              <a:spcAft>
                <a:spcPts val="0"/>
              </a:spcAft>
              <a:buClr>
                <a:srgbClr val="9EC0D5"/>
              </a:buClr>
              <a:buSzPts val="1400"/>
              <a:buFont typeface="Century Gothic"/>
              <a:buNone/>
              <a:defRPr sz="1400" cap="small">
                <a:solidFill>
                  <a:srgbClr val="9EC0D5"/>
                </a:solidFill>
              </a:defRPr>
            </a:lvl3pPr>
            <a:lvl4pPr marL="1828800" lvl="3" indent="-228600" algn="l">
              <a:lnSpc>
                <a:spcPct val="100000"/>
              </a:lnSpc>
              <a:spcBef>
                <a:spcPts val="1000"/>
              </a:spcBef>
              <a:spcAft>
                <a:spcPts val="0"/>
              </a:spcAft>
              <a:buClr>
                <a:srgbClr val="9EC0D5"/>
              </a:buClr>
              <a:buSzPts val="1400"/>
              <a:buFont typeface="Century Gothic"/>
              <a:buNone/>
              <a:defRPr sz="1400" cap="small">
                <a:solidFill>
                  <a:srgbClr val="9EC0D5"/>
                </a:solidFill>
              </a:defRPr>
            </a:lvl4pPr>
            <a:lvl5pPr marL="2286000" lvl="4" indent="-228600" algn="l">
              <a:lnSpc>
                <a:spcPct val="100000"/>
              </a:lnSpc>
              <a:spcBef>
                <a:spcPts val="1000"/>
              </a:spcBef>
              <a:spcAft>
                <a:spcPts val="0"/>
              </a:spcAft>
              <a:buClr>
                <a:srgbClr val="9EC0D5"/>
              </a:buClr>
              <a:buSzPts val="1400"/>
              <a:buFont typeface="Century Gothic"/>
              <a:buNone/>
              <a:defRPr sz="1400" cap="small">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34" name="Google Shape;134;p42"/>
          <p:cNvSpPr txBox="1">
            <a:spLocks noGrp="1"/>
          </p:cNvSpPr>
          <p:nvPr>
            <p:ph type="body" idx="2"/>
          </p:nvPr>
        </p:nvSpPr>
        <p:spPr>
          <a:xfrm>
            <a:off x="1154954" y="4350656"/>
            <a:ext cx="8825659" cy="1676401"/>
          </a:xfrm>
          <a:prstGeom prst="rect">
            <a:avLst/>
          </a:prstGeom>
          <a:noFill/>
          <a:ln>
            <a:noFill/>
          </a:ln>
        </p:spPr>
        <p:txBody>
          <a:bodyPr spcFirstLastPara="1" wrap="square" lIns="45675" tIns="45675" rIns="45675" bIns="45675" anchor="ctr"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35" name="Google Shape;135;p42"/>
          <p:cNvSpPr txBox="1"/>
          <p:nvPr/>
        </p:nvSpPr>
        <p:spPr>
          <a:xfrm>
            <a:off x="944019" y="971253"/>
            <a:ext cx="710464" cy="1818712"/>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9EC0D5"/>
              </a:buClr>
              <a:buSzPts val="12200"/>
              <a:buFont typeface="Arial"/>
              <a:buNone/>
            </a:pPr>
            <a:r>
              <a:rPr lang="en-US" sz="12200" b="0" i="0" u="none" strike="noStrike" cap="none">
                <a:solidFill>
                  <a:srgbClr val="9EC0D5"/>
                </a:solidFill>
                <a:latin typeface="Arial"/>
                <a:ea typeface="Arial"/>
                <a:cs typeface="Arial"/>
                <a:sym typeface="Arial"/>
              </a:rPr>
              <a:t>“</a:t>
            </a:r>
            <a:endParaRPr/>
          </a:p>
        </p:txBody>
      </p:sp>
      <p:sp>
        <p:nvSpPr>
          <p:cNvPr id="136" name="Google Shape;136;p42"/>
          <p:cNvSpPr txBox="1"/>
          <p:nvPr/>
        </p:nvSpPr>
        <p:spPr>
          <a:xfrm>
            <a:off x="9376215" y="2613786"/>
            <a:ext cx="710463" cy="1818713"/>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rgbClr val="9EC0D5"/>
              </a:buClr>
              <a:buSzPts val="12200"/>
              <a:buFont typeface="Arial"/>
              <a:buNone/>
            </a:pPr>
            <a:r>
              <a:rPr lang="en-US" sz="12200" b="0" i="0" u="none" strike="noStrike" cap="none">
                <a:solidFill>
                  <a:srgbClr val="9EC0D5"/>
                </a:solidFill>
                <a:latin typeface="Arial"/>
                <a:ea typeface="Arial"/>
                <a:cs typeface="Arial"/>
                <a:sym typeface="Arial"/>
              </a:rPr>
              <a:t>”</a:t>
            </a:r>
            <a:endParaRPr/>
          </a:p>
        </p:txBody>
      </p:sp>
      <p:sp>
        <p:nvSpPr>
          <p:cNvPr id="137" name="Google Shape;137;p42"/>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38"/>
        <p:cNvGrpSpPr/>
        <p:nvPr/>
      </p:nvGrpSpPr>
      <p:grpSpPr>
        <a:xfrm>
          <a:off x="0" y="0"/>
          <a:ext cx="0" cy="0"/>
          <a:chOff x="0" y="0"/>
          <a:chExt cx="0" cy="0"/>
        </a:xfrm>
      </p:grpSpPr>
      <p:pic>
        <p:nvPicPr>
          <p:cNvPr id="139" name="Google Shape;139;p43"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40" name="Google Shape;140;p43"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41" name="Google Shape;141;p43"/>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 name="Google Shape;142;p43"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43" name="Google Shape;143;p43"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44" name="Google Shape;144;p43"/>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3"/>
          <p:cNvSpPr txBox="1">
            <a:spLocks noGrp="1"/>
          </p:cNvSpPr>
          <p:nvPr>
            <p:ph type="title"/>
          </p:nvPr>
        </p:nvSpPr>
        <p:spPr>
          <a:xfrm>
            <a:off x="1154954" y="3124200"/>
            <a:ext cx="8825660" cy="1653181"/>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4000"/>
              <a:buFont typeface="Century Gothic"/>
              <a:buNone/>
              <a:defRPr sz="40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46" name="Google Shape;146;p43"/>
          <p:cNvSpPr txBox="1">
            <a:spLocks noGrp="1"/>
          </p:cNvSpPr>
          <p:nvPr>
            <p:ph type="body" idx="1"/>
          </p:nvPr>
        </p:nvSpPr>
        <p:spPr>
          <a:xfrm>
            <a:off x="1154954" y="4777380"/>
            <a:ext cx="8825659" cy="86040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9EC0D5"/>
              </a:buClr>
              <a:buSzPts val="2000"/>
              <a:buFont typeface="Century Gothic"/>
              <a:buNone/>
              <a:defRPr>
                <a:solidFill>
                  <a:srgbClr val="9EC0D5"/>
                </a:solidFill>
              </a:defRPr>
            </a:lvl1pPr>
            <a:lvl2pPr marL="914400" lvl="1" indent="-228600" algn="l">
              <a:lnSpc>
                <a:spcPct val="100000"/>
              </a:lnSpc>
              <a:spcBef>
                <a:spcPts val="1000"/>
              </a:spcBef>
              <a:spcAft>
                <a:spcPts val="0"/>
              </a:spcAft>
              <a:buClr>
                <a:srgbClr val="9EC0D5"/>
              </a:buClr>
              <a:buSzPts val="2000"/>
              <a:buFont typeface="Century Gothic"/>
              <a:buNone/>
              <a:defRPr>
                <a:solidFill>
                  <a:srgbClr val="9EC0D5"/>
                </a:solidFill>
              </a:defRPr>
            </a:lvl2pPr>
            <a:lvl3pPr marL="1371600" lvl="2" indent="-228600" algn="l">
              <a:lnSpc>
                <a:spcPct val="100000"/>
              </a:lnSpc>
              <a:spcBef>
                <a:spcPts val="1000"/>
              </a:spcBef>
              <a:spcAft>
                <a:spcPts val="0"/>
              </a:spcAft>
              <a:buClr>
                <a:srgbClr val="9EC0D5"/>
              </a:buClr>
              <a:buSzPts val="2000"/>
              <a:buFont typeface="Century Gothic"/>
              <a:buNone/>
              <a:defRPr>
                <a:solidFill>
                  <a:srgbClr val="9EC0D5"/>
                </a:solidFill>
              </a:defRPr>
            </a:lvl3pPr>
            <a:lvl4pPr marL="1828800" lvl="3" indent="-228600" algn="l">
              <a:lnSpc>
                <a:spcPct val="100000"/>
              </a:lnSpc>
              <a:spcBef>
                <a:spcPts val="1000"/>
              </a:spcBef>
              <a:spcAft>
                <a:spcPts val="0"/>
              </a:spcAft>
              <a:buClr>
                <a:srgbClr val="9EC0D5"/>
              </a:buClr>
              <a:buSzPts val="2000"/>
              <a:buFont typeface="Century Gothic"/>
              <a:buNone/>
              <a:defRPr>
                <a:solidFill>
                  <a:srgbClr val="9EC0D5"/>
                </a:solidFill>
              </a:defRPr>
            </a:lvl4pPr>
            <a:lvl5pPr marL="2286000" lvl="4" indent="-228600" algn="l">
              <a:lnSpc>
                <a:spcPct val="100000"/>
              </a:lnSpc>
              <a:spcBef>
                <a:spcPts val="1000"/>
              </a:spcBef>
              <a:spcAft>
                <a:spcPts val="0"/>
              </a:spcAft>
              <a:buClr>
                <a:srgbClr val="9EC0D5"/>
              </a:buClr>
              <a:buSzPts val="2000"/>
              <a:buFont typeface="Century Gothic"/>
              <a:buNone/>
              <a:defRPr>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47" name="Google Shape;147;p43"/>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 Column">
  <p:cSld name="3 Column">
    <p:spTree>
      <p:nvGrpSpPr>
        <p:cNvPr id="1" name="Shape 148"/>
        <p:cNvGrpSpPr/>
        <p:nvPr/>
      </p:nvGrpSpPr>
      <p:grpSpPr>
        <a:xfrm>
          <a:off x="0" y="0"/>
          <a:ext cx="0" cy="0"/>
          <a:chOff x="0" y="0"/>
          <a:chExt cx="0" cy="0"/>
        </a:xfrm>
      </p:grpSpPr>
      <p:pic>
        <p:nvPicPr>
          <p:cNvPr id="149" name="Google Shape;149;p44"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50" name="Google Shape;150;p44"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51" name="Google Shape;151;p44"/>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44"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53" name="Google Shape;153;p44"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54" name="Google Shape;154;p44"/>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4"/>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56" name="Google Shape;156;p44"/>
          <p:cNvSpPr txBox="1">
            <a:spLocks noGrp="1"/>
          </p:cNvSpPr>
          <p:nvPr>
            <p:ph type="body" idx="1"/>
          </p:nvPr>
        </p:nvSpPr>
        <p:spPr>
          <a:xfrm>
            <a:off x="632946" y="1981200"/>
            <a:ext cx="2946868" cy="576263"/>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1000"/>
              </a:spcBef>
              <a:spcAft>
                <a:spcPts val="0"/>
              </a:spcAft>
              <a:buClr>
                <a:srgbClr val="9EC0D5"/>
              </a:buClr>
              <a:buSzPts val="2400"/>
              <a:buFont typeface="Century Gothic"/>
              <a:buNone/>
              <a:defRPr sz="2400">
                <a:solidFill>
                  <a:srgbClr val="9EC0D5"/>
                </a:solidFill>
              </a:defRPr>
            </a:lvl1pPr>
            <a:lvl2pPr marL="914400" lvl="1" indent="-228600" algn="l">
              <a:lnSpc>
                <a:spcPct val="100000"/>
              </a:lnSpc>
              <a:spcBef>
                <a:spcPts val="1000"/>
              </a:spcBef>
              <a:spcAft>
                <a:spcPts val="0"/>
              </a:spcAft>
              <a:buClr>
                <a:srgbClr val="9EC0D5"/>
              </a:buClr>
              <a:buSzPts val="2400"/>
              <a:buFont typeface="Century Gothic"/>
              <a:buNone/>
              <a:defRPr sz="2400">
                <a:solidFill>
                  <a:srgbClr val="9EC0D5"/>
                </a:solidFill>
              </a:defRPr>
            </a:lvl2pPr>
            <a:lvl3pPr marL="1371600" lvl="2" indent="-228600" algn="l">
              <a:lnSpc>
                <a:spcPct val="100000"/>
              </a:lnSpc>
              <a:spcBef>
                <a:spcPts val="1000"/>
              </a:spcBef>
              <a:spcAft>
                <a:spcPts val="0"/>
              </a:spcAft>
              <a:buClr>
                <a:srgbClr val="9EC0D5"/>
              </a:buClr>
              <a:buSzPts val="2400"/>
              <a:buFont typeface="Century Gothic"/>
              <a:buNone/>
              <a:defRPr sz="2400">
                <a:solidFill>
                  <a:srgbClr val="9EC0D5"/>
                </a:solidFill>
              </a:defRPr>
            </a:lvl3pPr>
            <a:lvl4pPr marL="1828800" lvl="3" indent="-228600" algn="l">
              <a:lnSpc>
                <a:spcPct val="100000"/>
              </a:lnSpc>
              <a:spcBef>
                <a:spcPts val="1000"/>
              </a:spcBef>
              <a:spcAft>
                <a:spcPts val="0"/>
              </a:spcAft>
              <a:buClr>
                <a:srgbClr val="9EC0D5"/>
              </a:buClr>
              <a:buSzPts val="2400"/>
              <a:buFont typeface="Century Gothic"/>
              <a:buNone/>
              <a:defRPr sz="2400">
                <a:solidFill>
                  <a:srgbClr val="9EC0D5"/>
                </a:solidFill>
              </a:defRPr>
            </a:lvl4pPr>
            <a:lvl5pPr marL="2286000" lvl="4" indent="-228600" algn="l">
              <a:lnSpc>
                <a:spcPct val="100000"/>
              </a:lnSpc>
              <a:spcBef>
                <a:spcPts val="1000"/>
              </a:spcBef>
              <a:spcAft>
                <a:spcPts val="0"/>
              </a:spcAft>
              <a:buClr>
                <a:srgbClr val="9EC0D5"/>
              </a:buClr>
              <a:buSzPts val="2400"/>
              <a:buFont typeface="Century Gothic"/>
              <a:buNone/>
              <a:defRPr sz="2400">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57" name="Google Shape;157;p44"/>
          <p:cNvSpPr txBox="1">
            <a:spLocks noGrp="1"/>
          </p:cNvSpPr>
          <p:nvPr>
            <p:ph type="body" idx="2"/>
          </p:nvPr>
        </p:nvSpPr>
        <p:spPr>
          <a:xfrm>
            <a:off x="652462" y="2667000"/>
            <a:ext cx="2927351" cy="35893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58" name="Google Shape;158;p44"/>
          <p:cNvSpPr txBox="1">
            <a:spLocks noGrp="1"/>
          </p:cNvSpPr>
          <p:nvPr>
            <p:ph type="body" idx="3"/>
          </p:nvPr>
        </p:nvSpPr>
        <p:spPr>
          <a:xfrm>
            <a:off x="3883659" y="1981200"/>
            <a:ext cx="2936242"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59" name="Google Shape;159;p44"/>
          <p:cNvSpPr txBox="1">
            <a:spLocks noGrp="1"/>
          </p:cNvSpPr>
          <p:nvPr>
            <p:ph type="body" idx="4"/>
          </p:nvPr>
        </p:nvSpPr>
        <p:spPr>
          <a:xfrm>
            <a:off x="3873105" y="2667000"/>
            <a:ext cx="2946795" cy="35893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60" name="Google Shape;160;p44"/>
          <p:cNvSpPr txBox="1">
            <a:spLocks noGrp="1"/>
          </p:cNvSpPr>
          <p:nvPr>
            <p:ph type="body" idx="5"/>
          </p:nvPr>
        </p:nvSpPr>
        <p:spPr>
          <a:xfrm>
            <a:off x="7124700" y="1981200"/>
            <a:ext cx="2932114"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61" name="Google Shape;161;p44"/>
          <p:cNvSpPr txBox="1">
            <a:spLocks noGrp="1"/>
          </p:cNvSpPr>
          <p:nvPr>
            <p:ph type="body" idx="6"/>
          </p:nvPr>
        </p:nvSpPr>
        <p:spPr>
          <a:xfrm>
            <a:off x="7124700" y="2667000"/>
            <a:ext cx="2932114" cy="35893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cxnSp>
        <p:nvCxnSpPr>
          <p:cNvPr id="162" name="Google Shape;162;p44"/>
          <p:cNvCxnSpPr/>
          <p:nvPr/>
        </p:nvCxnSpPr>
        <p:spPr>
          <a:xfrm flipH="1">
            <a:off x="3726141" y="2133600"/>
            <a:ext cx="1" cy="3962400"/>
          </a:xfrm>
          <a:prstGeom prst="straightConnector1">
            <a:avLst/>
          </a:prstGeom>
          <a:noFill/>
          <a:ln w="12700" cap="flat" cmpd="sng">
            <a:solidFill>
              <a:srgbClr val="9EC0D5">
                <a:alpha val="40000"/>
              </a:srgbClr>
            </a:solidFill>
            <a:prstDash val="solid"/>
            <a:round/>
            <a:headEnd type="none" w="sm" len="sm"/>
            <a:tailEnd type="none" w="sm" len="sm"/>
          </a:ln>
        </p:spPr>
      </p:cxnSp>
      <p:cxnSp>
        <p:nvCxnSpPr>
          <p:cNvPr id="163" name="Google Shape;163;p44"/>
          <p:cNvCxnSpPr/>
          <p:nvPr/>
        </p:nvCxnSpPr>
        <p:spPr>
          <a:xfrm flipH="1">
            <a:off x="6962226" y="2133600"/>
            <a:ext cx="1" cy="3966882"/>
          </a:xfrm>
          <a:prstGeom prst="straightConnector1">
            <a:avLst/>
          </a:prstGeom>
          <a:noFill/>
          <a:ln w="12700" cap="flat" cmpd="sng">
            <a:solidFill>
              <a:srgbClr val="9EC0D5">
                <a:alpha val="40000"/>
              </a:srgbClr>
            </a:solidFill>
            <a:prstDash val="solid"/>
            <a:round/>
            <a:headEnd type="none" w="sm" len="sm"/>
            <a:tailEnd type="none" w="sm" len="sm"/>
          </a:ln>
        </p:spPr>
      </p:cxnSp>
      <p:sp>
        <p:nvSpPr>
          <p:cNvPr id="164" name="Google Shape;164;p44"/>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3 Picture Column">
  <p:cSld name="3 Picture Column">
    <p:spTree>
      <p:nvGrpSpPr>
        <p:cNvPr id="1" name="Shape 165"/>
        <p:cNvGrpSpPr/>
        <p:nvPr/>
      </p:nvGrpSpPr>
      <p:grpSpPr>
        <a:xfrm>
          <a:off x="0" y="0"/>
          <a:ext cx="0" cy="0"/>
          <a:chOff x="0" y="0"/>
          <a:chExt cx="0" cy="0"/>
        </a:xfrm>
      </p:grpSpPr>
      <p:pic>
        <p:nvPicPr>
          <p:cNvPr id="166" name="Google Shape;166;p45"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67" name="Google Shape;167;p45"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68" name="Google Shape;168;p45"/>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45"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70" name="Google Shape;170;p45"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71" name="Google Shape;171;p45"/>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45"/>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73" name="Google Shape;173;p45"/>
          <p:cNvSpPr txBox="1">
            <a:spLocks noGrp="1"/>
          </p:cNvSpPr>
          <p:nvPr>
            <p:ph type="body" idx="1"/>
          </p:nvPr>
        </p:nvSpPr>
        <p:spPr>
          <a:xfrm>
            <a:off x="652462" y="4250949"/>
            <a:ext cx="2940051" cy="576263"/>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1000"/>
              </a:spcBef>
              <a:spcAft>
                <a:spcPts val="0"/>
              </a:spcAft>
              <a:buClr>
                <a:srgbClr val="9EC0D5"/>
              </a:buClr>
              <a:buSzPts val="2400"/>
              <a:buFont typeface="Century Gothic"/>
              <a:buNone/>
              <a:defRPr sz="2400">
                <a:solidFill>
                  <a:srgbClr val="9EC0D5"/>
                </a:solidFill>
              </a:defRPr>
            </a:lvl1pPr>
            <a:lvl2pPr marL="914400" lvl="1" indent="-228600" algn="l">
              <a:lnSpc>
                <a:spcPct val="100000"/>
              </a:lnSpc>
              <a:spcBef>
                <a:spcPts val="1000"/>
              </a:spcBef>
              <a:spcAft>
                <a:spcPts val="0"/>
              </a:spcAft>
              <a:buClr>
                <a:srgbClr val="9EC0D5"/>
              </a:buClr>
              <a:buSzPts val="2400"/>
              <a:buFont typeface="Century Gothic"/>
              <a:buNone/>
              <a:defRPr sz="2400">
                <a:solidFill>
                  <a:srgbClr val="9EC0D5"/>
                </a:solidFill>
              </a:defRPr>
            </a:lvl2pPr>
            <a:lvl3pPr marL="1371600" lvl="2" indent="-228600" algn="l">
              <a:lnSpc>
                <a:spcPct val="100000"/>
              </a:lnSpc>
              <a:spcBef>
                <a:spcPts val="1000"/>
              </a:spcBef>
              <a:spcAft>
                <a:spcPts val="0"/>
              </a:spcAft>
              <a:buClr>
                <a:srgbClr val="9EC0D5"/>
              </a:buClr>
              <a:buSzPts val="2400"/>
              <a:buFont typeface="Century Gothic"/>
              <a:buNone/>
              <a:defRPr sz="2400">
                <a:solidFill>
                  <a:srgbClr val="9EC0D5"/>
                </a:solidFill>
              </a:defRPr>
            </a:lvl3pPr>
            <a:lvl4pPr marL="1828800" lvl="3" indent="-228600" algn="l">
              <a:lnSpc>
                <a:spcPct val="100000"/>
              </a:lnSpc>
              <a:spcBef>
                <a:spcPts val="1000"/>
              </a:spcBef>
              <a:spcAft>
                <a:spcPts val="0"/>
              </a:spcAft>
              <a:buClr>
                <a:srgbClr val="9EC0D5"/>
              </a:buClr>
              <a:buSzPts val="2400"/>
              <a:buFont typeface="Century Gothic"/>
              <a:buNone/>
              <a:defRPr sz="2400">
                <a:solidFill>
                  <a:srgbClr val="9EC0D5"/>
                </a:solidFill>
              </a:defRPr>
            </a:lvl4pPr>
            <a:lvl5pPr marL="2286000" lvl="4" indent="-228600" algn="l">
              <a:lnSpc>
                <a:spcPct val="100000"/>
              </a:lnSpc>
              <a:spcBef>
                <a:spcPts val="1000"/>
              </a:spcBef>
              <a:spcAft>
                <a:spcPts val="0"/>
              </a:spcAft>
              <a:buClr>
                <a:srgbClr val="9EC0D5"/>
              </a:buClr>
              <a:buSzPts val="2400"/>
              <a:buFont typeface="Century Gothic"/>
              <a:buNone/>
              <a:defRPr sz="2400">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74" name="Google Shape;174;p45"/>
          <p:cNvSpPr>
            <a:spLocks noGrp="1"/>
          </p:cNvSpPr>
          <p:nvPr>
            <p:ph type="pic" idx="2"/>
          </p:nvPr>
        </p:nvSpPr>
        <p:spPr>
          <a:xfrm>
            <a:off x="652462" y="2209800"/>
            <a:ext cx="2940051" cy="1524000"/>
          </a:xfrm>
          <a:prstGeom prst="rect">
            <a:avLst/>
          </a:prstGeom>
          <a:noFill/>
          <a:ln>
            <a:noFill/>
          </a:ln>
          <a:effectLst>
            <a:outerShdw blurRad="50800" dist="50800" dir="5400000" rotWithShape="0">
              <a:srgbClr val="000000">
                <a:alpha val="42352"/>
              </a:srgbClr>
            </a:outerShdw>
          </a:effectLst>
        </p:spPr>
      </p:sp>
      <p:sp>
        <p:nvSpPr>
          <p:cNvPr id="175" name="Google Shape;175;p45"/>
          <p:cNvSpPr txBox="1">
            <a:spLocks noGrp="1"/>
          </p:cNvSpPr>
          <p:nvPr>
            <p:ph type="body" idx="3"/>
          </p:nvPr>
        </p:nvSpPr>
        <p:spPr>
          <a:xfrm>
            <a:off x="652462" y="4827211"/>
            <a:ext cx="2940051" cy="65919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76" name="Google Shape;176;p45"/>
          <p:cNvSpPr txBox="1">
            <a:spLocks noGrp="1"/>
          </p:cNvSpPr>
          <p:nvPr>
            <p:ph type="body" idx="4"/>
          </p:nvPr>
        </p:nvSpPr>
        <p:spPr>
          <a:xfrm>
            <a:off x="3889375" y="4250949"/>
            <a:ext cx="2930525"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77" name="Google Shape;177;p45"/>
          <p:cNvSpPr>
            <a:spLocks noGrp="1"/>
          </p:cNvSpPr>
          <p:nvPr>
            <p:ph type="pic" idx="5"/>
          </p:nvPr>
        </p:nvSpPr>
        <p:spPr>
          <a:xfrm>
            <a:off x="3889373" y="2209800"/>
            <a:ext cx="2930526" cy="1524000"/>
          </a:xfrm>
          <a:prstGeom prst="rect">
            <a:avLst/>
          </a:prstGeom>
          <a:noFill/>
          <a:ln>
            <a:noFill/>
          </a:ln>
          <a:effectLst>
            <a:outerShdw blurRad="50800" dist="50800" dir="5400000" rotWithShape="0">
              <a:srgbClr val="000000">
                <a:alpha val="42352"/>
              </a:srgbClr>
            </a:outerShdw>
          </a:effectLst>
        </p:spPr>
      </p:sp>
      <p:sp>
        <p:nvSpPr>
          <p:cNvPr id="178" name="Google Shape;178;p45"/>
          <p:cNvSpPr txBox="1">
            <a:spLocks noGrp="1"/>
          </p:cNvSpPr>
          <p:nvPr>
            <p:ph type="body" idx="6"/>
          </p:nvPr>
        </p:nvSpPr>
        <p:spPr>
          <a:xfrm>
            <a:off x="3888021" y="4827210"/>
            <a:ext cx="2934407" cy="659189"/>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79" name="Google Shape;179;p45"/>
          <p:cNvSpPr txBox="1">
            <a:spLocks noGrp="1"/>
          </p:cNvSpPr>
          <p:nvPr>
            <p:ph type="body" idx="7"/>
          </p:nvPr>
        </p:nvSpPr>
        <p:spPr>
          <a:xfrm>
            <a:off x="7124700" y="4250949"/>
            <a:ext cx="2932114"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80" name="Google Shape;180;p45"/>
          <p:cNvSpPr>
            <a:spLocks noGrp="1"/>
          </p:cNvSpPr>
          <p:nvPr>
            <p:ph type="pic" idx="8"/>
          </p:nvPr>
        </p:nvSpPr>
        <p:spPr>
          <a:xfrm>
            <a:off x="7124699" y="2209800"/>
            <a:ext cx="2932114" cy="1524000"/>
          </a:xfrm>
          <a:prstGeom prst="rect">
            <a:avLst/>
          </a:prstGeom>
          <a:noFill/>
          <a:ln>
            <a:noFill/>
          </a:ln>
          <a:effectLst>
            <a:outerShdw blurRad="50800" dist="50800" dir="5400000" rotWithShape="0">
              <a:srgbClr val="000000">
                <a:alpha val="42352"/>
              </a:srgbClr>
            </a:outerShdw>
          </a:effectLst>
        </p:spPr>
      </p:sp>
      <p:sp>
        <p:nvSpPr>
          <p:cNvPr id="181" name="Google Shape;181;p45"/>
          <p:cNvSpPr txBox="1">
            <a:spLocks noGrp="1"/>
          </p:cNvSpPr>
          <p:nvPr>
            <p:ph type="body" idx="9"/>
          </p:nvPr>
        </p:nvSpPr>
        <p:spPr>
          <a:xfrm>
            <a:off x="7124575" y="4827208"/>
            <a:ext cx="2935998" cy="659189"/>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cxnSp>
        <p:nvCxnSpPr>
          <p:cNvPr id="182" name="Google Shape;182;p45"/>
          <p:cNvCxnSpPr/>
          <p:nvPr/>
        </p:nvCxnSpPr>
        <p:spPr>
          <a:xfrm flipH="1">
            <a:off x="3726141" y="2133600"/>
            <a:ext cx="1" cy="3962400"/>
          </a:xfrm>
          <a:prstGeom prst="straightConnector1">
            <a:avLst/>
          </a:prstGeom>
          <a:noFill/>
          <a:ln w="12700" cap="flat" cmpd="sng">
            <a:solidFill>
              <a:srgbClr val="9EC0D5">
                <a:alpha val="40000"/>
              </a:srgbClr>
            </a:solidFill>
            <a:prstDash val="solid"/>
            <a:round/>
            <a:headEnd type="none" w="sm" len="sm"/>
            <a:tailEnd type="none" w="sm" len="sm"/>
          </a:ln>
        </p:spPr>
      </p:cxnSp>
      <p:cxnSp>
        <p:nvCxnSpPr>
          <p:cNvPr id="183" name="Google Shape;183;p45"/>
          <p:cNvCxnSpPr/>
          <p:nvPr/>
        </p:nvCxnSpPr>
        <p:spPr>
          <a:xfrm flipH="1">
            <a:off x="6962226" y="2133600"/>
            <a:ext cx="1" cy="3966882"/>
          </a:xfrm>
          <a:prstGeom prst="straightConnector1">
            <a:avLst/>
          </a:prstGeom>
          <a:noFill/>
          <a:ln w="12700" cap="flat" cmpd="sng">
            <a:solidFill>
              <a:srgbClr val="9EC0D5">
                <a:alpha val="40000"/>
              </a:srgbClr>
            </a:solidFill>
            <a:prstDash val="solid"/>
            <a:round/>
            <a:headEnd type="none" w="sm" len="sm"/>
            <a:tailEnd type="none" w="sm" len="sm"/>
          </a:ln>
        </p:spPr>
      </p:cxnSp>
      <p:sp>
        <p:nvSpPr>
          <p:cNvPr id="184" name="Google Shape;184;p45"/>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_TEXT" type="vertTx">
  <p:cSld name="VERTICAL_TEXT">
    <p:spTree>
      <p:nvGrpSpPr>
        <p:cNvPr id="1" name="Shape 185"/>
        <p:cNvGrpSpPr/>
        <p:nvPr/>
      </p:nvGrpSpPr>
      <p:grpSpPr>
        <a:xfrm>
          <a:off x="0" y="0"/>
          <a:ext cx="0" cy="0"/>
          <a:chOff x="0" y="0"/>
          <a:chExt cx="0" cy="0"/>
        </a:xfrm>
      </p:grpSpPr>
      <p:pic>
        <p:nvPicPr>
          <p:cNvPr id="186" name="Google Shape;186;p46"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87" name="Google Shape;187;p46"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88" name="Google Shape;188;p46"/>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9" name="Google Shape;189;p46"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190" name="Google Shape;190;p46"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191" name="Google Shape;191;p46"/>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6"/>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193" name="Google Shape;193;p46"/>
          <p:cNvSpPr txBox="1">
            <a:spLocks noGrp="1"/>
          </p:cNvSpPr>
          <p:nvPr>
            <p:ph type="body" idx="1"/>
          </p:nvPr>
        </p:nvSpPr>
        <p:spPr>
          <a:xfrm rot="5400000">
            <a:off x="3478841" y="-322612"/>
            <a:ext cx="4195483" cy="8946541"/>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194" name="Google Shape;194;p46"/>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195"/>
        <p:cNvGrpSpPr/>
        <p:nvPr/>
      </p:nvGrpSpPr>
      <p:grpSpPr>
        <a:xfrm>
          <a:off x="0" y="0"/>
          <a:ext cx="0" cy="0"/>
          <a:chOff x="0" y="0"/>
          <a:chExt cx="0" cy="0"/>
        </a:xfrm>
      </p:grpSpPr>
      <p:pic>
        <p:nvPicPr>
          <p:cNvPr id="196" name="Google Shape;196;p47"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197" name="Google Shape;197;p47"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198" name="Google Shape;198;p47"/>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 name="Google Shape;199;p47"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200" name="Google Shape;200;p47"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201" name="Google Shape;201;p47"/>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7"/>
          <p:cNvSpPr txBox="1">
            <a:spLocks noGrp="1"/>
          </p:cNvSpPr>
          <p:nvPr>
            <p:ph type="title"/>
          </p:nvPr>
        </p:nvSpPr>
        <p:spPr>
          <a:xfrm rot="5400000">
            <a:off x="6267450" y="2466975"/>
            <a:ext cx="5826125" cy="1752601"/>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203" name="Google Shape;203;p47"/>
          <p:cNvSpPr txBox="1">
            <a:spLocks noGrp="1"/>
          </p:cNvSpPr>
          <p:nvPr>
            <p:ph type="body" idx="1"/>
          </p:nvPr>
        </p:nvSpPr>
        <p:spPr>
          <a:xfrm rot="5400000">
            <a:off x="1679575" y="-139699"/>
            <a:ext cx="5368925" cy="742315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204" name="Google Shape;204;p47"/>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7"/>
        <p:cNvGrpSpPr/>
        <p:nvPr/>
      </p:nvGrpSpPr>
      <p:grpSpPr>
        <a:xfrm>
          <a:off x="0" y="0"/>
          <a:ext cx="0" cy="0"/>
          <a:chOff x="0" y="0"/>
          <a:chExt cx="0" cy="0"/>
        </a:xfrm>
      </p:grpSpPr>
      <p:sp>
        <p:nvSpPr>
          <p:cNvPr id="218" name="Google Shape;218;g2b83f94a772_0_190"/>
          <p:cNvSpPr txBox="1">
            <a:spLocks noGrp="1"/>
          </p:cNvSpPr>
          <p:nvPr>
            <p:ph type="ctrTitle"/>
          </p:nvPr>
        </p:nvSpPr>
        <p:spPr>
          <a:xfrm>
            <a:off x="1154955" y="1447800"/>
            <a:ext cx="8825700" cy="3329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7200"/>
              <a:buFont typeface="Century Gothic"/>
              <a:buNone/>
              <a:defRPr sz="7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9" name="Google Shape;219;g2b83f94a772_0_190"/>
          <p:cNvSpPr txBox="1">
            <a:spLocks noGrp="1"/>
          </p:cNvSpPr>
          <p:nvPr>
            <p:ph type="subTitle" idx="1"/>
          </p:nvPr>
        </p:nvSpPr>
        <p:spPr>
          <a:xfrm>
            <a:off x="1154955" y="4777380"/>
            <a:ext cx="8825700" cy="861300"/>
          </a:xfrm>
          <a:prstGeom prst="rect">
            <a:avLst/>
          </a:prstGeom>
          <a:noFill/>
          <a:ln>
            <a:noFill/>
          </a:ln>
        </p:spPr>
        <p:txBody>
          <a:bodyPr spcFirstLastPara="1" wrap="square" lIns="91425" tIns="45700" rIns="91425" bIns="45700" anchor="t" anchorCtr="0">
            <a:normAutofit/>
          </a:bodyPr>
          <a:lstStyle>
            <a:lvl1pPr lvl="0" algn="l" rtl="0">
              <a:spcBef>
                <a:spcPts val="1000"/>
              </a:spcBef>
              <a:spcAft>
                <a:spcPts val="0"/>
              </a:spcAft>
              <a:buSzPts val="1600"/>
              <a:buNone/>
              <a:defRPr cap="none">
                <a:solidFill>
                  <a:srgbClr val="9EC0D5"/>
                </a:solidFill>
              </a:defRPr>
            </a:lvl1pPr>
            <a:lvl2pPr lvl="1" algn="ctr" rtl="0">
              <a:spcBef>
                <a:spcPts val="1000"/>
              </a:spcBef>
              <a:spcAft>
                <a:spcPts val="0"/>
              </a:spcAft>
              <a:buSzPts val="1440"/>
              <a:buNone/>
              <a:defRPr>
                <a:solidFill>
                  <a:schemeClr val="lt1"/>
                </a:solidFill>
              </a:defRPr>
            </a:lvl2pPr>
            <a:lvl3pPr lvl="2" algn="ctr" rtl="0">
              <a:spcBef>
                <a:spcPts val="1000"/>
              </a:spcBef>
              <a:spcAft>
                <a:spcPts val="0"/>
              </a:spcAft>
              <a:buSzPts val="1280"/>
              <a:buNone/>
              <a:defRPr>
                <a:solidFill>
                  <a:schemeClr val="lt1"/>
                </a:solidFill>
              </a:defRPr>
            </a:lvl3pPr>
            <a:lvl4pPr lvl="3" algn="ctr" rtl="0">
              <a:spcBef>
                <a:spcPts val="1000"/>
              </a:spcBef>
              <a:spcAft>
                <a:spcPts val="0"/>
              </a:spcAft>
              <a:buSzPts val="1120"/>
              <a:buNone/>
              <a:defRPr>
                <a:solidFill>
                  <a:schemeClr val="lt1"/>
                </a:solidFill>
              </a:defRPr>
            </a:lvl4pPr>
            <a:lvl5pPr lvl="4" algn="ctr" rtl="0">
              <a:spcBef>
                <a:spcPts val="1000"/>
              </a:spcBef>
              <a:spcAft>
                <a:spcPts val="0"/>
              </a:spcAft>
              <a:buSzPts val="1120"/>
              <a:buNone/>
              <a:defRPr>
                <a:solidFill>
                  <a:schemeClr val="lt1"/>
                </a:solidFill>
              </a:defRPr>
            </a:lvl5pPr>
            <a:lvl6pPr lvl="5" algn="ctr" rtl="0">
              <a:spcBef>
                <a:spcPts val="1000"/>
              </a:spcBef>
              <a:spcAft>
                <a:spcPts val="0"/>
              </a:spcAft>
              <a:buSzPts val="1120"/>
              <a:buNone/>
              <a:defRPr>
                <a:solidFill>
                  <a:schemeClr val="lt1"/>
                </a:solidFill>
              </a:defRPr>
            </a:lvl6pPr>
            <a:lvl7pPr lvl="6" algn="ctr" rtl="0">
              <a:spcBef>
                <a:spcPts val="1000"/>
              </a:spcBef>
              <a:spcAft>
                <a:spcPts val="0"/>
              </a:spcAft>
              <a:buSzPts val="1120"/>
              <a:buNone/>
              <a:defRPr>
                <a:solidFill>
                  <a:schemeClr val="lt1"/>
                </a:solidFill>
              </a:defRPr>
            </a:lvl7pPr>
            <a:lvl8pPr lvl="7" algn="ctr" rtl="0">
              <a:spcBef>
                <a:spcPts val="1000"/>
              </a:spcBef>
              <a:spcAft>
                <a:spcPts val="0"/>
              </a:spcAft>
              <a:buSzPts val="1120"/>
              <a:buNone/>
              <a:defRPr>
                <a:solidFill>
                  <a:schemeClr val="lt1"/>
                </a:solidFill>
              </a:defRPr>
            </a:lvl8pPr>
            <a:lvl9pPr lvl="8" algn="ctr" rtl="0">
              <a:spcBef>
                <a:spcPts val="1000"/>
              </a:spcBef>
              <a:spcAft>
                <a:spcPts val="0"/>
              </a:spcAft>
              <a:buSzPts val="1120"/>
              <a:buNone/>
              <a:defRPr>
                <a:solidFill>
                  <a:schemeClr val="lt1"/>
                </a:solidFill>
              </a:defRPr>
            </a:lvl9pPr>
          </a:lstStyle>
          <a:p>
            <a:endParaRPr/>
          </a:p>
        </p:txBody>
      </p:sp>
      <p:sp>
        <p:nvSpPr>
          <p:cNvPr id="220" name="Google Shape;220;g2b83f94a772_0_190"/>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g2b83f94a772_0_190"/>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g2b83f94a772_0_19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tx">
  <p:cSld name="TITLE_AND_BODY">
    <p:spTree>
      <p:nvGrpSpPr>
        <p:cNvPr id="1" name="Shape 25"/>
        <p:cNvGrpSpPr/>
        <p:nvPr/>
      </p:nvGrpSpPr>
      <p:grpSpPr>
        <a:xfrm>
          <a:off x="0" y="0"/>
          <a:ext cx="0" cy="0"/>
          <a:chOff x="0" y="0"/>
          <a:chExt cx="0" cy="0"/>
        </a:xfrm>
      </p:grpSpPr>
      <p:pic>
        <p:nvPicPr>
          <p:cNvPr id="26" name="Google Shape;26;p31"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27" name="Google Shape;27;p31"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28" name="Google Shape;28;p31"/>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 name="Google Shape;29;p31"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30" name="Google Shape;30;p31"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31" name="Google Shape;31;p31"/>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1"/>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33" name="Google Shape;33;p31"/>
          <p:cNvSpPr txBox="1">
            <a:spLocks noGrp="1"/>
          </p:cNvSpPr>
          <p:nvPr>
            <p:ph type="body" idx="1"/>
          </p:nvPr>
        </p:nvSpPr>
        <p:spPr>
          <a:xfrm>
            <a:off x="1103312" y="2052917"/>
            <a:ext cx="8946541" cy="4195483"/>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34" name="Google Shape;34;p31"/>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3"/>
        <p:cNvGrpSpPr/>
        <p:nvPr/>
      </p:nvGrpSpPr>
      <p:grpSpPr>
        <a:xfrm>
          <a:off x="0" y="0"/>
          <a:ext cx="0" cy="0"/>
          <a:chOff x="0" y="0"/>
          <a:chExt cx="0" cy="0"/>
        </a:xfrm>
      </p:grpSpPr>
      <p:sp>
        <p:nvSpPr>
          <p:cNvPr id="224" name="Google Shape;224;g2b83f94a772_0_19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5" name="Google Shape;225;g2b83f94a772_0_196"/>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226" name="Google Shape;226;g2b83f94a772_0_196"/>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g2b83f94a772_0_196"/>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8" name="Google Shape;228;g2b83f94a772_0_196"/>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9"/>
        <p:cNvGrpSpPr/>
        <p:nvPr/>
      </p:nvGrpSpPr>
      <p:grpSpPr>
        <a:xfrm>
          <a:off x="0" y="0"/>
          <a:ext cx="0" cy="0"/>
          <a:chOff x="0" y="0"/>
          <a:chExt cx="0" cy="0"/>
        </a:xfrm>
      </p:grpSpPr>
      <p:sp>
        <p:nvSpPr>
          <p:cNvPr id="230" name="Google Shape;230;g2b83f94a772_0_202"/>
          <p:cNvSpPr txBox="1">
            <a:spLocks noGrp="1"/>
          </p:cNvSpPr>
          <p:nvPr>
            <p:ph type="title"/>
          </p:nvPr>
        </p:nvSpPr>
        <p:spPr>
          <a:xfrm>
            <a:off x="1154956" y="2861733"/>
            <a:ext cx="8825700" cy="1915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g2b83f94a772_0_202"/>
          <p:cNvSpPr txBox="1">
            <a:spLocks noGrp="1"/>
          </p:cNvSpPr>
          <p:nvPr>
            <p:ph type="body" idx="1"/>
          </p:nvPr>
        </p:nvSpPr>
        <p:spPr>
          <a:xfrm>
            <a:off x="1154955" y="4777381"/>
            <a:ext cx="88257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600"/>
              <a:buNone/>
              <a:defRPr sz="2000" cap="none">
                <a:solidFill>
                  <a:srgbClr val="9EC0D5"/>
                </a:solidFill>
              </a:defRPr>
            </a:lvl1pPr>
            <a:lvl2pPr marL="914400" lvl="1" indent="-228600" algn="l" rtl="0">
              <a:spcBef>
                <a:spcPts val="1000"/>
              </a:spcBef>
              <a:spcAft>
                <a:spcPts val="0"/>
              </a:spcAft>
              <a:buSzPts val="1440"/>
              <a:buNone/>
              <a:defRPr sz="1800">
                <a:solidFill>
                  <a:schemeClr val="lt1"/>
                </a:solidFill>
              </a:defRPr>
            </a:lvl2pPr>
            <a:lvl3pPr marL="1371600" lvl="2" indent="-228600" algn="l" rtl="0">
              <a:spcBef>
                <a:spcPts val="1000"/>
              </a:spcBef>
              <a:spcAft>
                <a:spcPts val="0"/>
              </a:spcAft>
              <a:buSzPts val="1280"/>
              <a:buNone/>
              <a:defRPr sz="1600">
                <a:solidFill>
                  <a:schemeClr val="lt1"/>
                </a:solidFill>
              </a:defRPr>
            </a:lvl3pPr>
            <a:lvl4pPr marL="1828800" lvl="3" indent="-228600" algn="l" rtl="0">
              <a:spcBef>
                <a:spcPts val="1000"/>
              </a:spcBef>
              <a:spcAft>
                <a:spcPts val="0"/>
              </a:spcAft>
              <a:buSzPts val="1120"/>
              <a:buNone/>
              <a:defRPr sz="1400">
                <a:solidFill>
                  <a:schemeClr val="lt1"/>
                </a:solidFill>
              </a:defRPr>
            </a:lvl4pPr>
            <a:lvl5pPr marL="2286000" lvl="4" indent="-228600" algn="l" rtl="0">
              <a:spcBef>
                <a:spcPts val="1000"/>
              </a:spcBef>
              <a:spcAft>
                <a:spcPts val="0"/>
              </a:spcAft>
              <a:buSzPts val="1120"/>
              <a:buNone/>
              <a:defRPr sz="1400">
                <a:solidFill>
                  <a:schemeClr val="lt1"/>
                </a:solidFill>
              </a:defRPr>
            </a:lvl5pPr>
            <a:lvl6pPr marL="2743200" lvl="5" indent="-228600" algn="l" rtl="0">
              <a:spcBef>
                <a:spcPts val="1000"/>
              </a:spcBef>
              <a:spcAft>
                <a:spcPts val="0"/>
              </a:spcAft>
              <a:buSzPts val="1120"/>
              <a:buNone/>
              <a:defRPr sz="1400">
                <a:solidFill>
                  <a:schemeClr val="lt1"/>
                </a:solidFill>
              </a:defRPr>
            </a:lvl6pPr>
            <a:lvl7pPr marL="3200400" lvl="6" indent="-228600" algn="l" rtl="0">
              <a:spcBef>
                <a:spcPts val="1000"/>
              </a:spcBef>
              <a:spcAft>
                <a:spcPts val="0"/>
              </a:spcAft>
              <a:buSzPts val="1120"/>
              <a:buNone/>
              <a:defRPr sz="1400">
                <a:solidFill>
                  <a:schemeClr val="lt1"/>
                </a:solidFill>
              </a:defRPr>
            </a:lvl7pPr>
            <a:lvl8pPr marL="3657600" lvl="7" indent="-228600" algn="l" rtl="0">
              <a:spcBef>
                <a:spcPts val="1000"/>
              </a:spcBef>
              <a:spcAft>
                <a:spcPts val="0"/>
              </a:spcAft>
              <a:buSzPts val="1120"/>
              <a:buNone/>
              <a:defRPr sz="1400">
                <a:solidFill>
                  <a:schemeClr val="lt1"/>
                </a:solidFill>
              </a:defRPr>
            </a:lvl8pPr>
            <a:lvl9pPr marL="4114800" lvl="8" indent="-228600" algn="l" rtl="0">
              <a:spcBef>
                <a:spcPts val="1000"/>
              </a:spcBef>
              <a:spcAft>
                <a:spcPts val="0"/>
              </a:spcAft>
              <a:buSzPts val="1120"/>
              <a:buNone/>
              <a:defRPr sz="1400">
                <a:solidFill>
                  <a:schemeClr val="lt1"/>
                </a:solidFill>
              </a:defRPr>
            </a:lvl9pPr>
          </a:lstStyle>
          <a:p>
            <a:endParaRPr/>
          </a:p>
        </p:txBody>
      </p:sp>
      <p:sp>
        <p:nvSpPr>
          <p:cNvPr id="232" name="Google Shape;232;g2b83f94a772_0_202"/>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3" name="Google Shape;233;g2b83f94a772_0_202"/>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4" name="Google Shape;234;g2b83f94a772_0_202"/>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5"/>
        <p:cNvGrpSpPr/>
        <p:nvPr/>
      </p:nvGrpSpPr>
      <p:grpSpPr>
        <a:xfrm>
          <a:off x="0" y="0"/>
          <a:ext cx="0" cy="0"/>
          <a:chOff x="0" y="0"/>
          <a:chExt cx="0" cy="0"/>
        </a:xfrm>
      </p:grpSpPr>
      <p:sp>
        <p:nvSpPr>
          <p:cNvPr id="236" name="Google Shape;236;g2b83f94a772_0_208"/>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7" name="Google Shape;237;g2b83f94a772_0_208"/>
          <p:cNvSpPr txBox="1">
            <a:spLocks noGrp="1"/>
          </p:cNvSpPr>
          <p:nvPr>
            <p:ph type="body" idx="1"/>
          </p:nvPr>
        </p:nvSpPr>
        <p:spPr>
          <a:xfrm>
            <a:off x="1103312" y="2060575"/>
            <a:ext cx="4396200" cy="41958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238" name="Google Shape;238;g2b83f94a772_0_208"/>
          <p:cNvSpPr txBox="1">
            <a:spLocks noGrp="1"/>
          </p:cNvSpPr>
          <p:nvPr>
            <p:ph type="body" idx="2"/>
          </p:nvPr>
        </p:nvSpPr>
        <p:spPr>
          <a:xfrm>
            <a:off x="5654493" y="2056092"/>
            <a:ext cx="4396200" cy="42003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239" name="Google Shape;239;g2b83f94a772_0_20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g2b83f94a772_0_20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1" name="Google Shape;241;g2b83f94a772_0_20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2"/>
        <p:cNvGrpSpPr/>
        <p:nvPr/>
      </p:nvGrpSpPr>
      <p:grpSpPr>
        <a:xfrm>
          <a:off x="0" y="0"/>
          <a:ext cx="0" cy="0"/>
          <a:chOff x="0" y="0"/>
          <a:chExt cx="0" cy="0"/>
        </a:xfrm>
      </p:grpSpPr>
      <p:sp>
        <p:nvSpPr>
          <p:cNvPr id="243" name="Google Shape;243;g2b83f94a772_0_21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200"/>
              <a:buFont typeface="Century Gothic"/>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4" name="Google Shape;244;g2b83f94a772_0_215"/>
          <p:cNvSpPr txBox="1">
            <a:spLocks noGrp="1"/>
          </p:cNvSpPr>
          <p:nvPr>
            <p:ph type="body" idx="1"/>
          </p:nvPr>
        </p:nvSpPr>
        <p:spPr>
          <a:xfrm>
            <a:off x="1103313" y="1905000"/>
            <a:ext cx="4396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9EC0D5"/>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245" name="Google Shape;245;g2b83f94a772_0_215"/>
          <p:cNvSpPr txBox="1">
            <a:spLocks noGrp="1"/>
          </p:cNvSpPr>
          <p:nvPr>
            <p:ph type="body" idx="2"/>
          </p:nvPr>
        </p:nvSpPr>
        <p:spPr>
          <a:xfrm>
            <a:off x="1103312" y="2514600"/>
            <a:ext cx="4396200" cy="3741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246" name="Google Shape;246;g2b83f94a772_0_215"/>
          <p:cNvSpPr txBox="1">
            <a:spLocks noGrp="1"/>
          </p:cNvSpPr>
          <p:nvPr>
            <p:ph type="body" idx="3"/>
          </p:nvPr>
        </p:nvSpPr>
        <p:spPr>
          <a:xfrm>
            <a:off x="5654495" y="1905000"/>
            <a:ext cx="4396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9EC0D5"/>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247" name="Google Shape;247;g2b83f94a772_0_215"/>
          <p:cNvSpPr txBox="1">
            <a:spLocks noGrp="1"/>
          </p:cNvSpPr>
          <p:nvPr>
            <p:ph type="body" idx="4"/>
          </p:nvPr>
        </p:nvSpPr>
        <p:spPr>
          <a:xfrm>
            <a:off x="5654495" y="2514600"/>
            <a:ext cx="4396200" cy="3741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248" name="Google Shape;248;g2b83f94a772_0_215"/>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9" name="Google Shape;249;g2b83f94a772_0_215"/>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0" name="Google Shape;250;g2b83f94a772_0_215"/>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1"/>
        <p:cNvGrpSpPr/>
        <p:nvPr/>
      </p:nvGrpSpPr>
      <p:grpSpPr>
        <a:xfrm>
          <a:off x="0" y="0"/>
          <a:ext cx="0" cy="0"/>
          <a:chOff x="0" y="0"/>
          <a:chExt cx="0" cy="0"/>
        </a:xfrm>
      </p:grpSpPr>
      <p:sp>
        <p:nvSpPr>
          <p:cNvPr id="252" name="Google Shape;252;g2b83f94a772_0_224"/>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3" name="Google Shape;253;g2b83f94a772_0_22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4" name="Google Shape;254;g2b83f94a772_0_22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5" name="Google Shape;255;g2b83f94a772_0_22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6"/>
        <p:cNvGrpSpPr/>
        <p:nvPr/>
      </p:nvGrpSpPr>
      <p:grpSpPr>
        <a:xfrm>
          <a:off x="0" y="0"/>
          <a:ext cx="0" cy="0"/>
          <a:chOff x="0" y="0"/>
          <a:chExt cx="0" cy="0"/>
        </a:xfrm>
      </p:grpSpPr>
      <p:sp>
        <p:nvSpPr>
          <p:cNvPr id="257" name="Google Shape;257;g2b83f94a772_0_229"/>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8" name="Google Shape;258;g2b83f94a772_0_229"/>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g2b83f94a772_0_229"/>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0"/>
        <p:cNvGrpSpPr/>
        <p:nvPr/>
      </p:nvGrpSpPr>
      <p:grpSpPr>
        <a:xfrm>
          <a:off x="0" y="0"/>
          <a:ext cx="0" cy="0"/>
          <a:chOff x="0" y="0"/>
          <a:chExt cx="0" cy="0"/>
        </a:xfrm>
      </p:grpSpPr>
      <p:sp>
        <p:nvSpPr>
          <p:cNvPr id="261" name="Google Shape;261;g2b83f94a772_0_233"/>
          <p:cNvSpPr txBox="1">
            <a:spLocks noGrp="1"/>
          </p:cNvSpPr>
          <p:nvPr>
            <p:ph type="title"/>
          </p:nvPr>
        </p:nvSpPr>
        <p:spPr>
          <a:xfrm>
            <a:off x="1154953" y="1447800"/>
            <a:ext cx="3401100" cy="1447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2" name="Google Shape;262;g2b83f94a772_0_233"/>
          <p:cNvSpPr txBox="1">
            <a:spLocks noGrp="1"/>
          </p:cNvSpPr>
          <p:nvPr>
            <p:ph type="body" idx="1"/>
          </p:nvPr>
        </p:nvSpPr>
        <p:spPr>
          <a:xfrm>
            <a:off x="4784616" y="1447800"/>
            <a:ext cx="5196000" cy="4572000"/>
          </a:xfrm>
          <a:prstGeom prst="rect">
            <a:avLst/>
          </a:prstGeom>
          <a:noFill/>
          <a:ln>
            <a:noFill/>
          </a:ln>
        </p:spPr>
        <p:txBody>
          <a:bodyPr spcFirstLastPara="1" wrap="square" lIns="91425" tIns="45700" rIns="91425" bIns="45700" anchor="ctr" anchorCtr="0">
            <a:normAutofit/>
          </a:bodyPr>
          <a:lstStyle>
            <a:lvl1pPr marL="457200" lvl="0" indent="-330200" algn="l" rtl="0">
              <a:spcBef>
                <a:spcPts val="1000"/>
              </a:spcBef>
              <a:spcAft>
                <a:spcPts val="0"/>
              </a:spcAft>
              <a:buSzPts val="1600"/>
              <a:buChar char="►"/>
              <a:defRPr sz="2000"/>
            </a:lvl1pPr>
            <a:lvl2pPr marL="914400" lvl="1" indent="-320040" algn="l" rtl="0">
              <a:spcBef>
                <a:spcPts val="1000"/>
              </a:spcBef>
              <a:spcAft>
                <a:spcPts val="0"/>
              </a:spcAft>
              <a:buSzPts val="1440"/>
              <a:buChar char="►"/>
              <a:defRPr sz="1800"/>
            </a:lvl2pPr>
            <a:lvl3pPr marL="1371600" lvl="2" indent="-309880" algn="l" rtl="0">
              <a:spcBef>
                <a:spcPts val="1000"/>
              </a:spcBef>
              <a:spcAft>
                <a:spcPts val="0"/>
              </a:spcAft>
              <a:buSzPts val="1280"/>
              <a:buChar char="►"/>
              <a:defRPr sz="1600"/>
            </a:lvl3pPr>
            <a:lvl4pPr marL="1828800" lvl="3" indent="-299719" algn="l" rtl="0">
              <a:spcBef>
                <a:spcPts val="1000"/>
              </a:spcBef>
              <a:spcAft>
                <a:spcPts val="0"/>
              </a:spcAft>
              <a:buSzPts val="1120"/>
              <a:buChar char="►"/>
              <a:defRPr sz="1400"/>
            </a:lvl4pPr>
            <a:lvl5pPr marL="2286000" lvl="4" indent="-299720" algn="l" rtl="0">
              <a:spcBef>
                <a:spcPts val="1000"/>
              </a:spcBef>
              <a:spcAft>
                <a:spcPts val="0"/>
              </a:spcAft>
              <a:buSzPts val="1120"/>
              <a:buChar char="►"/>
              <a:defRPr sz="1400"/>
            </a:lvl5pPr>
            <a:lvl6pPr marL="2743200" lvl="5" indent="-299720" algn="l" rtl="0">
              <a:spcBef>
                <a:spcPts val="1000"/>
              </a:spcBef>
              <a:spcAft>
                <a:spcPts val="0"/>
              </a:spcAft>
              <a:buSzPts val="1120"/>
              <a:buChar char="►"/>
              <a:defRPr sz="1400"/>
            </a:lvl6pPr>
            <a:lvl7pPr marL="3200400" lvl="6" indent="-299720" algn="l" rtl="0">
              <a:spcBef>
                <a:spcPts val="1000"/>
              </a:spcBef>
              <a:spcAft>
                <a:spcPts val="0"/>
              </a:spcAft>
              <a:buSzPts val="1120"/>
              <a:buChar char="►"/>
              <a:defRPr sz="1400"/>
            </a:lvl7pPr>
            <a:lvl8pPr marL="3657600" lvl="7" indent="-299720" algn="l" rtl="0">
              <a:spcBef>
                <a:spcPts val="1000"/>
              </a:spcBef>
              <a:spcAft>
                <a:spcPts val="0"/>
              </a:spcAft>
              <a:buSzPts val="1120"/>
              <a:buChar char="►"/>
              <a:defRPr sz="1400"/>
            </a:lvl8pPr>
            <a:lvl9pPr marL="4114800" lvl="8" indent="-299720" algn="l" rtl="0">
              <a:spcBef>
                <a:spcPts val="1000"/>
              </a:spcBef>
              <a:spcAft>
                <a:spcPts val="0"/>
              </a:spcAft>
              <a:buSzPts val="1120"/>
              <a:buChar char="►"/>
              <a:defRPr sz="1400"/>
            </a:lvl9pPr>
          </a:lstStyle>
          <a:p>
            <a:endParaRPr/>
          </a:p>
        </p:txBody>
      </p:sp>
      <p:sp>
        <p:nvSpPr>
          <p:cNvPr id="263" name="Google Shape;263;g2b83f94a772_0_233"/>
          <p:cNvSpPr txBox="1">
            <a:spLocks noGrp="1"/>
          </p:cNvSpPr>
          <p:nvPr>
            <p:ph type="body" idx="2"/>
          </p:nvPr>
        </p:nvSpPr>
        <p:spPr>
          <a:xfrm>
            <a:off x="1154953" y="3129280"/>
            <a:ext cx="3401100" cy="2895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264" name="Google Shape;264;g2b83f94a772_0_233"/>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5" name="Google Shape;265;g2b83f94a772_0_233"/>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6" name="Google Shape;266;g2b83f94a772_0_23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7"/>
        <p:cNvGrpSpPr/>
        <p:nvPr/>
      </p:nvGrpSpPr>
      <p:grpSpPr>
        <a:xfrm>
          <a:off x="0" y="0"/>
          <a:ext cx="0" cy="0"/>
          <a:chOff x="0" y="0"/>
          <a:chExt cx="0" cy="0"/>
        </a:xfrm>
      </p:grpSpPr>
      <p:sp>
        <p:nvSpPr>
          <p:cNvPr id="268" name="Google Shape;268;g2b83f94a772_0_240"/>
          <p:cNvSpPr txBox="1">
            <a:spLocks noGrp="1"/>
          </p:cNvSpPr>
          <p:nvPr>
            <p:ph type="title"/>
          </p:nvPr>
        </p:nvSpPr>
        <p:spPr>
          <a:xfrm>
            <a:off x="1153907" y="1854192"/>
            <a:ext cx="5092800" cy="1574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3600"/>
              <a:buFont typeface="Century Gothic"/>
              <a:buNone/>
              <a:defRPr sz="36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g2b83f94a772_0_240"/>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270" name="Google Shape;270;g2b83f94a772_0_240"/>
          <p:cNvSpPr txBox="1">
            <a:spLocks noGrp="1"/>
          </p:cNvSpPr>
          <p:nvPr>
            <p:ph type="body" idx="1"/>
          </p:nvPr>
        </p:nvSpPr>
        <p:spPr>
          <a:xfrm>
            <a:off x="1154954" y="3657600"/>
            <a:ext cx="5085000" cy="1371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271" name="Google Shape;271;g2b83f94a772_0_240"/>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2" name="Google Shape;272;g2b83f94a772_0_240"/>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3" name="Google Shape;273;g2b83f94a772_0_24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74"/>
        <p:cNvGrpSpPr/>
        <p:nvPr/>
      </p:nvGrpSpPr>
      <p:grpSpPr>
        <a:xfrm>
          <a:off x="0" y="0"/>
          <a:ext cx="0" cy="0"/>
          <a:chOff x="0" y="0"/>
          <a:chExt cx="0" cy="0"/>
        </a:xfrm>
      </p:grpSpPr>
      <p:sp>
        <p:nvSpPr>
          <p:cNvPr id="275" name="Google Shape;275;g2b83f94a772_0_247"/>
          <p:cNvSpPr txBox="1">
            <a:spLocks noGrp="1"/>
          </p:cNvSpPr>
          <p:nvPr>
            <p:ph type="title"/>
          </p:nvPr>
        </p:nvSpPr>
        <p:spPr>
          <a:xfrm>
            <a:off x="1154956" y="4800587"/>
            <a:ext cx="88257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6" name="Google Shape;276;g2b83f94a772_0_247"/>
          <p:cNvSpPr>
            <a:spLocks noGrp="1"/>
          </p:cNvSpPr>
          <p:nvPr>
            <p:ph type="pic" idx="2"/>
          </p:nvPr>
        </p:nvSpPr>
        <p:spPr>
          <a:xfrm>
            <a:off x="1154955" y="685800"/>
            <a:ext cx="8825700" cy="36408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277" name="Google Shape;277;g2b83f94a772_0_247"/>
          <p:cNvSpPr txBox="1">
            <a:spLocks noGrp="1"/>
          </p:cNvSpPr>
          <p:nvPr>
            <p:ph type="body" idx="1"/>
          </p:nvPr>
        </p:nvSpPr>
        <p:spPr>
          <a:xfrm>
            <a:off x="1154956" y="5367325"/>
            <a:ext cx="8825700" cy="4938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960"/>
              <a:buNone/>
              <a:defRPr sz="12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278" name="Google Shape;278;g2b83f94a772_0_247"/>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9" name="Google Shape;279;g2b83f94a772_0_247"/>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0" name="Google Shape;280;g2b83f94a772_0_24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81"/>
        <p:cNvGrpSpPr/>
        <p:nvPr/>
      </p:nvGrpSpPr>
      <p:grpSpPr>
        <a:xfrm>
          <a:off x="0" y="0"/>
          <a:ext cx="0" cy="0"/>
          <a:chOff x="0" y="0"/>
          <a:chExt cx="0" cy="0"/>
        </a:xfrm>
      </p:grpSpPr>
      <p:sp>
        <p:nvSpPr>
          <p:cNvPr id="282" name="Google Shape;282;g2b83f94a772_0_254"/>
          <p:cNvSpPr txBox="1">
            <a:spLocks noGrp="1"/>
          </p:cNvSpPr>
          <p:nvPr>
            <p:ph type="title"/>
          </p:nvPr>
        </p:nvSpPr>
        <p:spPr>
          <a:xfrm>
            <a:off x="1154954" y="1447800"/>
            <a:ext cx="8825700" cy="1981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800"/>
              <a:buFont typeface="Century Gothic"/>
              <a:buNone/>
              <a:defRPr sz="4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3" name="Google Shape;283;g2b83f94a772_0_254"/>
          <p:cNvSpPr txBox="1">
            <a:spLocks noGrp="1"/>
          </p:cNvSpPr>
          <p:nvPr>
            <p:ph type="body" idx="1"/>
          </p:nvPr>
        </p:nvSpPr>
        <p:spPr>
          <a:xfrm>
            <a:off x="1154954" y="3657600"/>
            <a:ext cx="8825700" cy="23622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284" name="Google Shape;284;g2b83f94a772_0_25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5" name="Google Shape;285;g2b83f94a772_0_25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6" name="Google Shape;286;g2b83f94a772_0_25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_ONLY" type="titleOnly">
  <p:cSld name="TITLE_ONLY">
    <p:spTree>
      <p:nvGrpSpPr>
        <p:cNvPr id="1" name="Shape 35"/>
        <p:cNvGrpSpPr/>
        <p:nvPr/>
      </p:nvGrpSpPr>
      <p:grpSpPr>
        <a:xfrm>
          <a:off x="0" y="0"/>
          <a:ext cx="0" cy="0"/>
          <a:chOff x="0" y="0"/>
          <a:chExt cx="0" cy="0"/>
        </a:xfrm>
      </p:grpSpPr>
      <p:pic>
        <p:nvPicPr>
          <p:cNvPr id="36" name="Google Shape;36;p32"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37" name="Google Shape;37;p32"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38" name="Google Shape;38;p32"/>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 name="Google Shape;39;p32"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40" name="Google Shape;40;p32"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41" name="Google Shape;41;p32"/>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2"/>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43" name="Google Shape;43;p32"/>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87"/>
        <p:cNvGrpSpPr/>
        <p:nvPr/>
      </p:nvGrpSpPr>
      <p:grpSpPr>
        <a:xfrm>
          <a:off x="0" y="0"/>
          <a:ext cx="0" cy="0"/>
          <a:chOff x="0" y="0"/>
          <a:chExt cx="0" cy="0"/>
        </a:xfrm>
      </p:grpSpPr>
      <p:sp>
        <p:nvSpPr>
          <p:cNvPr id="288" name="Google Shape;288;g2b83f94a772_0_260"/>
          <p:cNvSpPr txBox="1">
            <a:spLocks noGrp="1"/>
          </p:cNvSpPr>
          <p:nvPr>
            <p:ph type="title"/>
          </p:nvPr>
        </p:nvSpPr>
        <p:spPr>
          <a:xfrm>
            <a:off x="1574801" y="1447800"/>
            <a:ext cx="7999200" cy="2323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800"/>
              <a:buFont typeface="Century Gothic"/>
              <a:buNone/>
              <a:defRPr sz="4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9" name="Google Shape;289;g2b83f94a772_0_260"/>
          <p:cNvSpPr txBox="1">
            <a:spLocks noGrp="1"/>
          </p:cNvSpPr>
          <p:nvPr>
            <p:ph type="body" idx="1"/>
          </p:nvPr>
        </p:nvSpPr>
        <p:spPr>
          <a:xfrm>
            <a:off x="1930400" y="3771174"/>
            <a:ext cx="7279500" cy="3423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b="0" i="0" cap="small">
                <a:solidFill>
                  <a:srgbClr val="9EC0D5"/>
                </a:solidFill>
                <a:latin typeface="Century Gothic"/>
                <a:ea typeface="Century Gothic"/>
                <a:cs typeface="Century Gothic"/>
                <a:sym typeface="Century Gothic"/>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290" name="Google Shape;290;g2b83f94a772_0_260"/>
          <p:cNvSpPr txBox="1">
            <a:spLocks noGrp="1"/>
          </p:cNvSpPr>
          <p:nvPr>
            <p:ph type="body" idx="2"/>
          </p:nvPr>
        </p:nvSpPr>
        <p:spPr>
          <a:xfrm>
            <a:off x="1154954" y="4350657"/>
            <a:ext cx="8825700" cy="16764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291" name="Google Shape;291;g2b83f94a772_0_260"/>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g2b83f94a772_0_260"/>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3" name="Google Shape;293;g2b83f94a772_0_26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
        <p:nvSpPr>
          <p:cNvPr id="294" name="Google Shape;294;g2b83f94a772_0_260"/>
          <p:cNvSpPr txBox="1"/>
          <p:nvPr/>
        </p:nvSpPr>
        <p:spPr>
          <a:xfrm>
            <a:off x="898295" y="971253"/>
            <a:ext cx="801900" cy="197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200" b="0" i="0">
                <a:solidFill>
                  <a:srgbClr val="9EC0D5"/>
                </a:solidFill>
                <a:latin typeface="Arial"/>
                <a:ea typeface="Arial"/>
                <a:cs typeface="Arial"/>
                <a:sym typeface="Arial"/>
              </a:rPr>
              <a:t>“</a:t>
            </a:r>
            <a:endParaRPr/>
          </a:p>
        </p:txBody>
      </p:sp>
      <p:sp>
        <p:nvSpPr>
          <p:cNvPr id="295" name="Google Shape;295;g2b83f94a772_0_260"/>
          <p:cNvSpPr txBox="1"/>
          <p:nvPr/>
        </p:nvSpPr>
        <p:spPr>
          <a:xfrm>
            <a:off x="9330490" y="2613787"/>
            <a:ext cx="801900" cy="197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200" b="0" i="0">
                <a:solidFill>
                  <a:srgbClr val="9EC0D5"/>
                </a:solidFill>
                <a:latin typeface="Arial"/>
                <a:ea typeface="Arial"/>
                <a:cs typeface="Arial"/>
                <a:sym typeface="Arial"/>
              </a:rPr>
              <a:t>”</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96"/>
        <p:cNvGrpSpPr/>
        <p:nvPr/>
      </p:nvGrpSpPr>
      <p:grpSpPr>
        <a:xfrm>
          <a:off x="0" y="0"/>
          <a:ext cx="0" cy="0"/>
          <a:chOff x="0" y="0"/>
          <a:chExt cx="0" cy="0"/>
        </a:xfrm>
      </p:grpSpPr>
      <p:sp>
        <p:nvSpPr>
          <p:cNvPr id="297" name="Google Shape;297;g2b83f94a772_0_269"/>
          <p:cNvSpPr txBox="1">
            <a:spLocks noGrp="1"/>
          </p:cNvSpPr>
          <p:nvPr>
            <p:ph type="title"/>
          </p:nvPr>
        </p:nvSpPr>
        <p:spPr>
          <a:xfrm>
            <a:off x="1154954" y="3124201"/>
            <a:ext cx="8825700" cy="16533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8" name="Google Shape;298;g2b83f94a772_0_269"/>
          <p:cNvSpPr txBox="1">
            <a:spLocks noGrp="1"/>
          </p:cNvSpPr>
          <p:nvPr>
            <p:ph type="body" idx="1"/>
          </p:nvPr>
        </p:nvSpPr>
        <p:spPr>
          <a:xfrm>
            <a:off x="1154954" y="4777381"/>
            <a:ext cx="88257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600"/>
              <a:buNone/>
              <a:defRPr sz="2000" cap="none">
                <a:solidFill>
                  <a:srgbClr val="9EC0D5"/>
                </a:solidFill>
              </a:defRPr>
            </a:lvl1pPr>
            <a:lvl2pPr marL="914400" lvl="1" indent="-228600" algn="l" rtl="0">
              <a:spcBef>
                <a:spcPts val="1000"/>
              </a:spcBef>
              <a:spcAft>
                <a:spcPts val="0"/>
              </a:spcAft>
              <a:buSzPts val="1440"/>
              <a:buNone/>
              <a:defRPr sz="1800">
                <a:solidFill>
                  <a:schemeClr val="lt1"/>
                </a:solidFill>
              </a:defRPr>
            </a:lvl2pPr>
            <a:lvl3pPr marL="1371600" lvl="2" indent="-228600" algn="l" rtl="0">
              <a:spcBef>
                <a:spcPts val="1000"/>
              </a:spcBef>
              <a:spcAft>
                <a:spcPts val="0"/>
              </a:spcAft>
              <a:buSzPts val="1280"/>
              <a:buNone/>
              <a:defRPr sz="1600">
                <a:solidFill>
                  <a:schemeClr val="lt1"/>
                </a:solidFill>
              </a:defRPr>
            </a:lvl3pPr>
            <a:lvl4pPr marL="1828800" lvl="3" indent="-228600" algn="l" rtl="0">
              <a:spcBef>
                <a:spcPts val="1000"/>
              </a:spcBef>
              <a:spcAft>
                <a:spcPts val="0"/>
              </a:spcAft>
              <a:buSzPts val="1120"/>
              <a:buNone/>
              <a:defRPr sz="1400">
                <a:solidFill>
                  <a:schemeClr val="lt1"/>
                </a:solidFill>
              </a:defRPr>
            </a:lvl4pPr>
            <a:lvl5pPr marL="2286000" lvl="4" indent="-228600" algn="l" rtl="0">
              <a:spcBef>
                <a:spcPts val="1000"/>
              </a:spcBef>
              <a:spcAft>
                <a:spcPts val="0"/>
              </a:spcAft>
              <a:buSzPts val="1120"/>
              <a:buNone/>
              <a:defRPr sz="1400">
                <a:solidFill>
                  <a:schemeClr val="lt1"/>
                </a:solidFill>
              </a:defRPr>
            </a:lvl5pPr>
            <a:lvl6pPr marL="2743200" lvl="5" indent="-228600" algn="l" rtl="0">
              <a:spcBef>
                <a:spcPts val="1000"/>
              </a:spcBef>
              <a:spcAft>
                <a:spcPts val="0"/>
              </a:spcAft>
              <a:buSzPts val="1120"/>
              <a:buNone/>
              <a:defRPr sz="1400">
                <a:solidFill>
                  <a:schemeClr val="lt1"/>
                </a:solidFill>
              </a:defRPr>
            </a:lvl6pPr>
            <a:lvl7pPr marL="3200400" lvl="6" indent="-228600" algn="l" rtl="0">
              <a:spcBef>
                <a:spcPts val="1000"/>
              </a:spcBef>
              <a:spcAft>
                <a:spcPts val="0"/>
              </a:spcAft>
              <a:buSzPts val="1120"/>
              <a:buNone/>
              <a:defRPr sz="1400">
                <a:solidFill>
                  <a:schemeClr val="lt1"/>
                </a:solidFill>
              </a:defRPr>
            </a:lvl7pPr>
            <a:lvl8pPr marL="3657600" lvl="7" indent="-228600" algn="l" rtl="0">
              <a:spcBef>
                <a:spcPts val="1000"/>
              </a:spcBef>
              <a:spcAft>
                <a:spcPts val="0"/>
              </a:spcAft>
              <a:buSzPts val="1120"/>
              <a:buNone/>
              <a:defRPr sz="1400">
                <a:solidFill>
                  <a:schemeClr val="lt1"/>
                </a:solidFill>
              </a:defRPr>
            </a:lvl8pPr>
            <a:lvl9pPr marL="4114800" lvl="8" indent="-228600" algn="l" rtl="0">
              <a:spcBef>
                <a:spcPts val="1000"/>
              </a:spcBef>
              <a:spcAft>
                <a:spcPts val="0"/>
              </a:spcAft>
              <a:buSzPts val="1120"/>
              <a:buNone/>
              <a:defRPr sz="1400">
                <a:solidFill>
                  <a:schemeClr val="lt1"/>
                </a:solidFill>
              </a:defRPr>
            </a:lvl9pPr>
          </a:lstStyle>
          <a:p>
            <a:endParaRPr/>
          </a:p>
        </p:txBody>
      </p:sp>
      <p:sp>
        <p:nvSpPr>
          <p:cNvPr id="299" name="Google Shape;299;g2b83f94a772_0_269"/>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0" name="Google Shape;300;g2b83f94a772_0_269"/>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1" name="Google Shape;301;g2b83f94a772_0_269"/>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302"/>
        <p:cNvGrpSpPr/>
        <p:nvPr/>
      </p:nvGrpSpPr>
      <p:grpSpPr>
        <a:xfrm>
          <a:off x="0" y="0"/>
          <a:ext cx="0" cy="0"/>
          <a:chOff x="0" y="0"/>
          <a:chExt cx="0" cy="0"/>
        </a:xfrm>
      </p:grpSpPr>
      <p:sp>
        <p:nvSpPr>
          <p:cNvPr id="303" name="Google Shape;303;g2b83f94a772_0_27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200"/>
              <a:buFont typeface="Century Gothic"/>
              <a:buNone/>
              <a:defRPr sz="4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4" name="Google Shape;304;g2b83f94a772_0_275"/>
          <p:cNvSpPr txBox="1">
            <a:spLocks noGrp="1"/>
          </p:cNvSpPr>
          <p:nvPr>
            <p:ph type="body" idx="1"/>
          </p:nvPr>
        </p:nvSpPr>
        <p:spPr>
          <a:xfrm>
            <a:off x="632947" y="1981200"/>
            <a:ext cx="29469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9EC0D5"/>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305" name="Google Shape;305;g2b83f94a772_0_275"/>
          <p:cNvSpPr txBox="1">
            <a:spLocks noGrp="1"/>
          </p:cNvSpPr>
          <p:nvPr>
            <p:ph type="body" idx="2"/>
          </p:nvPr>
        </p:nvSpPr>
        <p:spPr>
          <a:xfrm>
            <a:off x="652463" y="2667000"/>
            <a:ext cx="29274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06" name="Google Shape;306;g2b83f94a772_0_275"/>
          <p:cNvSpPr txBox="1">
            <a:spLocks noGrp="1"/>
          </p:cNvSpPr>
          <p:nvPr>
            <p:ph type="body" idx="3"/>
          </p:nvPr>
        </p:nvSpPr>
        <p:spPr>
          <a:xfrm>
            <a:off x="3883659" y="1981200"/>
            <a:ext cx="29361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9EC0D5"/>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307" name="Google Shape;307;g2b83f94a772_0_275"/>
          <p:cNvSpPr txBox="1">
            <a:spLocks noGrp="1"/>
          </p:cNvSpPr>
          <p:nvPr>
            <p:ph type="body" idx="4"/>
          </p:nvPr>
        </p:nvSpPr>
        <p:spPr>
          <a:xfrm>
            <a:off x="3873106" y="2667000"/>
            <a:ext cx="29469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08" name="Google Shape;308;g2b83f94a772_0_275"/>
          <p:cNvSpPr txBox="1">
            <a:spLocks noGrp="1"/>
          </p:cNvSpPr>
          <p:nvPr>
            <p:ph type="body" idx="5"/>
          </p:nvPr>
        </p:nvSpPr>
        <p:spPr>
          <a:xfrm>
            <a:off x="7124700" y="1981200"/>
            <a:ext cx="2932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9EC0D5"/>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309" name="Google Shape;309;g2b83f94a772_0_275"/>
          <p:cNvSpPr txBox="1">
            <a:spLocks noGrp="1"/>
          </p:cNvSpPr>
          <p:nvPr>
            <p:ph type="body" idx="6"/>
          </p:nvPr>
        </p:nvSpPr>
        <p:spPr>
          <a:xfrm>
            <a:off x="7124700" y="2667000"/>
            <a:ext cx="29322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310" name="Google Shape;310;g2b83f94a772_0_275"/>
          <p:cNvCxnSpPr/>
          <p:nvPr/>
        </p:nvCxnSpPr>
        <p:spPr>
          <a:xfrm>
            <a:off x="3726142" y="2133600"/>
            <a:ext cx="0" cy="3962400"/>
          </a:xfrm>
          <a:prstGeom prst="straightConnector1">
            <a:avLst/>
          </a:prstGeom>
          <a:noFill/>
          <a:ln w="12700" cap="flat" cmpd="sng">
            <a:solidFill>
              <a:srgbClr val="9EC0D5">
                <a:alpha val="40000"/>
              </a:srgbClr>
            </a:solidFill>
            <a:prstDash val="solid"/>
            <a:round/>
            <a:headEnd type="none" w="sm" len="sm"/>
            <a:tailEnd type="none" w="sm" len="sm"/>
          </a:ln>
        </p:spPr>
      </p:cxnSp>
      <p:cxnSp>
        <p:nvCxnSpPr>
          <p:cNvPr id="311" name="Google Shape;311;g2b83f94a772_0_275"/>
          <p:cNvCxnSpPr/>
          <p:nvPr/>
        </p:nvCxnSpPr>
        <p:spPr>
          <a:xfrm>
            <a:off x="6962227" y="2133600"/>
            <a:ext cx="0" cy="3966900"/>
          </a:xfrm>
          <a:prstGeom prst="straightConnector1">
            <a:avLst/>
          </a:prstGeom>
          <a:noFill/>
          <a:ln w="12700" cap="flat" cmpd="sng">
            <a:solidFill>
              <a:srgbClr val="9EC0D5">
                <a:alpha val="40000"/>
              </a:srgbClr>
            </a:solidFill>
            <a:prstDash val="solid"/>
            <a:round/>
            <a:headEnd type="none" w="sm" len="sm"/>
            <a:tailEnd type="none" w="sm" len="sm"/>
          </a:ln>
        </p:spPr>
      </p:cxnSp>
      <p:sp>
        <p:nvSpPr>
          <p:cNvPr id="312" name="Google Shape;312;g2b83f94a772_0_275"/>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3" name="Google Shape;313;g2b83f94a772_0_275"/>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4" name="Google Shape;314;g2b83f94a772_0_275"/>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315"/>
        <p:cNvGrpSpPr/>
        <p:nvPr/>
      </p:nvGrpSpPr>
      <p:grpSpPr>
        <a:xfrm>
          <a:off x="0" y="0"/>
          <a:ext cx="0" cy="0"/>
          <a:chOff x="0" y="0"/>
          <a:chExt cx="0" cy="0"/>
        </a:xfrm>
      </p:grpSpPr>
      <p:sp>
        <p:nvSpPr>
          <p:cNvPr id="316" name="Google Shape;316;g2b83f94a772_0_288"/>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200"/>
              <a:buFont typeface="Century Gothic"/>
              <a:buNone/>
              <a:defRPr sz="4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7" name="Google Shape;317;g2b83f94a772_0_288"/>
          <p:cNvSpPr txBox="1">
            <a:spLocks noGrp="1"/>
          </p:cNvSpPr>
          <p:nvPr>
            <p:ph type="body" idx="1"/>
          </p:nvPr>
        </p:nvSpPr>
        <p:spPr>
          <a:xfrm>
            <a:off x="652463" y="4250949"/>
            <a:ext cx="29400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9EC0D5"/>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318" name="Google Shape;318;g2b83f94a772_0_288"/>
          <p:cNvSpPr>
            <a:spLocks noGrp="1"/>
          </p:cNvSpPr>
          <p:nvPr>
            <p:ph type="pic" idx="2"/>
          </p:nvPr>
        </p:nvSpPr>
        <p:spPr>
          <a:xfrm>
            <a:off x="652463" y="2209800"/>
            <a:ext cx="2940000" cy="15240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319" name="Google Shape;319;g2b83f94a772_0_288"/>
          <p:cNvSpPr txBox="1">
            <a:spLocks noGrp="1"/>
          </p:cNvSpPr>
          <p:nvPr>
            <p:ph type="body" idx="3"/>
          </p:nvPr>
        </p:nvSpPr>
        <p:spPr>
          <a:xfrm>
            <a:off x="652463" y="4827211"/>
            <a:ext cx="29400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20" name="Google Shape;320;g2b83f94a772_0_288"/>
          <p:cNvSpPr txBox="1">
            <a:spLocks noGrp="1"/>
          </p:cNvSpPr>
          <p:nvPr>
            <p:ph type="body" idx="4"/>
          </p:nvPr>
        </p:nvSpPr>
        <p:spPr>
          <a:xfrm>
            <a:off x="3889375" y="4250949"/>
            <a:ext cx="29304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9EC0D5"/>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321" name="Google Shape;321;g2b83f94a772_0_288"/>
          <p:cNvSpPr>
            <a:spLocks noGrp="1"/>
          </p:cNvSpPr>
          <p:nvPr>
            <p:ph type="pic" idx="5"/>
          </p:nvPr>
        </p:nvSpPr>
        <p:spPr>
          <a:xfrm>
            <a:off x="3889374" y="2209800"/>
            <a:ext cx="2930400" cy="15240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322" name="Google Shape;322;g2b83f94a772_0_288"/>
          <p:cNvSpPr txBox="1">
            <a:spLocks noGrp="1"/>
          </p:cNvSpPr>
          <p:nvPr>
            <p:ph type="body" idx="6"/>
          </p:nvPr>
        </p:nvSpPr>
        <p:spPr>
          <a:xfrm>
            <a:off x="3888022" y="4827210"/>
            <a:ext cx="29343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23" name="Google Shape;323;g2b83f94a772_0_288"/>
          <p:cNvSpPr txBox="1">
            <a:spLocks noGrp="1"/>
          </p:cNvSpPr>
          <p:nvPr>
            <p:ph type="body" idx="7"/>
          </p:nvPr>
        </p:nvSpPr>
        <p:spPr>
          <a:xfrm>
            <a:off x="7124700" y="4250949"/>
            <a:ext cx="2932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9EC0D5"/>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324" name="Google Shape;324;g2b83f94a772_0_288"/>
          <p:cNvSpPr>
            <a:spLocks noGrp="1"/>
          </p:cNvSpPr>
          <p:nvPr>
            <p:ph type="pic" idx="8"/>
          </p:nvPr>
        </p:nvSpPr>
        <p:spPr>
          <a:xfrm>
            <a:off x="7124699" y="2209800"/>
            <a:ext cx="2932200" cy="1524000"/>
          </a:xfrm>
          <a:prstGeom prst="roundRect">
            <a:avLst>
              <a:gd name="adj" fmla="val 1858"/>
            </a:avLst>
          </a:prstGeom>
          <a:noFill/>
          <a:ln>
            <a:noFill/>
          </a:ln>
          <a:effectLst>
            <a:outerShdw blurRad="50800" dist="50800" dir="5400000" algn="tl" rotWithShape="0">
              <a:srgbClr val="000000">
                <a:alpha val="42750"/>
              </a:srgbClr>
            </a:outerShdw>
          </a:effectLst>
        </p:spPr>
      </p:sp>
      <p:sp>
        <p:nvSpPr>
          <p:cNvPr id="325" name="Google Shape;325;g2b83f94a772_0_288"/>
          <p:cNvSpPr txBox="1">
            <a:spLocks noGrp="1"/>
          </p:cNvSpPr>
          <p:nvPr>
            <p:ph type="body" idx="9"/>
          </p:nvPr>
        </p:nvSpPr>
        <p:spPr>
          <a:xfrm>
            <a:off x="7124575" y="4827208"/>
            <a:ext cx="29361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326" name="Google Shape;326;g2b83f94a772_0_288"/>
          <p:cNvCxnSpPr/>
          <p:nvPr/>
        </p:nvCxnSpPr>
        <p:spPr>
          <a:xfrm>
            <a:off x="3726142" y="2133600"/>
            <a:ext cx="0" cy="3962400"/>
          </a:xfrm>
          <a:prstGeom prst="straightConnector1">
            <a:avLst/>
          </a:prstGeom>
          <a:noFill/>
          <a:ln w="12700" cap="flat" cmpd="sng">
            <a:solidFill>
              <a:srgbClr val="9EC0D5">
                <a:alpha val="40000"/>
              </a:srgbClr>
            </a:solidFill>
            <a:prstDash val="solid"/>
            <a:round/>
            <a:headEnd type="none" w="sm" len="sm"/>
            <a:tailEnd type="none" w="sm" len="sm"/>
          </a:ln>
        </p:spPr>
      </p:cxnSp>
      <p:cxnSp>
        <p:nvCxnSpPr>
          <p:cNvPr id="327" name="Google Shape;327;g2b83f94a772_0_288"/>
          <p:cNvCxnSpPr/>
          <p:nvPr/>
        </p:nvCxnSpPr>
        <p:spPr>
          <a:xfrm>
            <a:off x="6962227" y="2133600"/>
            <a:ext cx="0" cy="3966900"/>
          </a:xfrm>
          <a:prstGeom prst="straightConnector1">
            <a:avLst/>
          </a:prstGeom>
          <a:noFill/>
          <a:ln w="12700" cap="flat" cmpd="sng">
            <a:solidFill>
              <a:srgbClr val="9EC0D5">
                <a:alpha val="40000"/>
              </a:srgbClr>
            </a:solidFill>
            <a:prstDash val="solid"/>
            <a:round/>
            <a:headEnd type="none" w="sm" len="sm"/>
            <a:tailEnd type="none" w="sm" len="sm"/>
          </a:ln>
        </p:spPr>
      </p:cxnSp>
      <p:sp>
        <p:nvSpPr>
          <p:cNvPr id="328" name="Google Shape;328;g2b83f94a772_0_28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9" name="Google Shape;329;g2b83f94a772_0_28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0" name="Google Shape;330;g2b83f94a772_0_28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1"/>
        <p:cNvGrpSpPr/>
        <p:nvPr/>
      </p:nvGrpSpPr>
      <p:grpSpPr>
        <a:xfrm>
          <a:off x="0" y="0"/>
          <a:ext cx="0" cy="0"/>
          <a:chOff x="0" y="0"/>
          <a:chExt cx="0" cy="0"/>
        </a:xfrm>
      </p:grpSpPr>
      <p:sp>
        <p:nvSpPr>
          <p:cNvPr id="332" name="Google Shape;332;g2b83f94a772_0_304"/>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3" name="Google Shape;333;g2b83f94a772_0_304"/>
          <p:cNvSpPr txBox="1">
            <a:spLocks noGrp="1"/>
          </p:cNvSpPr>
          <p:nvPr>
            <p:ph type="body" idx="1"/>
          </p:nvPr>
        </p:nvSpPr>
        <p:spPr>
          <a:xfrm rot="5400000">
            <a:off x="3478803" y="-322632"/>
            <a:ext cx="4195500" cy="8946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334" name="Google Shape;334;g2b83f94a772_0_30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5" name="Google Shape;335;g2b83f94a772_0_30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6" name="Google Shape;336;g2b83f94a772_0_30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7"/>
        <p:cNvGrpSpPr/>
        <p:nvPr/>
      </p:nvGrpSpPr>
      <p:grpSpPr>
        <a:xfrm>
          <a:off x="0" y="0"/>
          <a:ext cx="0" cy="0"/>
          <a:chOff x="0" y="0"/>
          <a:chExt cx="0" cy="0"/>
        </a:xfrm>
      </p:grpSpPr>
      <p:sp>
        <p:nvSpPr>
          <p:cNvPr id="338" name="Google Shape;338;g2b83f94a772_0_310"/>
          <p:cNvSpPr txBox="1">
            <a:spLocks noGrp="1"/>
          </p:cNvSpPr>
          <p:nvPr>
            <p:ph type="title"/>
          </p:nvPr>
        </p:nvSpPr>
        <p:spPr>
          <a:xfrm rot="5400000">
            <a:off x="6267513" y="2466913"/>
            <a:ext cx="5826000" cy="1752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9" name="Google Shape;339;g2b83f94a772_0_310"/>
          <p:cNvSpPr txBox="1">
            <a:spLocks noGrp="1"/>
          </p:cNvSpPr>
          <p:nvPr>
            <p:ph type="body" idx="1"/>
          </p:nvPr>
        </p:nvSpPr>
        <p:spPr>
          <a:xfrm rot="5400000">
            <a:off x="1679612" y="-139786"/>
            <a:ext cx="5368800" cy="74232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340" name="Google Shape;340;g2b83f94a772_0_310"/>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1" name="Google Shape;341;g2b83f94a772_0_310"/>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2" name="Google Shape;342;g2b83f94a772_0_31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r" rtl="0">
              <a:spcBef>
                <a:spcPts val="0"/>
              </a:spcBef>
              <a:spcAft>
                <a:spcPts val="0"/>
              </a:spcAft>
              <a:buClr>
                <a:schemeClr val="lt1"/>
              </a:buClr>
              <a:buSzPts val="2800"/>
              <a:buFont typeface="Century Gothic"/>
              <a:buNone/>
              <a:defRPr/>
            </a:lvl1pPr>
            <a:lvl2pPr marL="0" lvl="1" indent="0" algn="r" rtl="0">
              <a:spcBef>
                <a:spcPts val="0"/>
              </a:spcBef>
              <a:spcAft>
                <a:spcPts val="0"/>
              </a:spcAft>
              <a:buClr>
                <a:schemeClr val="lt1"/>
              </a:buClr>
              <a:buSzPts val="2800"/>
              <a:buFont typeface="Century Gothic"/>
              <a:buNone/>
              <a:defRPr/>
            </a:lvl2pPr>
            <a:lvl3pPr marL="0" lvl="2" indent="0" algn="r" rtl="0">
              <a:spcBef>
                <a:spcPts val="0"/>
              </a:spcBef>
              <a:spcAft>
                <a:spcPts val="0"/>
              </a:spcAft>
              <a:buClr>
                <a:schemeClr val="lt1"/>
              </a:buClr>
              <a:buSzPts val="2800"/>
              <a:buFont typeface="Century Gothic"/>
              <a:buNone/>
              <a:defRPr/>
            </a:lvl3pPr>
            <a:lvl4pPr marL="0" lvl="3" indent="0" algn="r" rtl="0">
              <a:spcBef>
                <a:spcPts val="0"/>
              </a:spcBef>
              <a:spcAft>
                <a:spcPts val="0"/>
              </a:spcAft>
              <a:buClr>
                <a:schemeClr val="lt1"/>
              </a:buClr>
              <a:buSzPts val="2800"/>
              <a:buFont typeface="Century Gothic"/>
              <a:buNone/>
              <a:defRPr/>
            </a:lvl4pPr>
            <a:lvl5pPr marL="0" lvl="4" indent="0" algn="r" rtl="0">
              <a:spcBef>
                <a:spcPts val="0"/>
              </a:spcBef>
              <a:spcAft>
                <a:spcPts val="0"/>
              </a:spcAft>
              <a:buClr>
                <a:schemeClr val="lt1"/>
              </a:buClr>
              <a:buSzPts val="2800"/>
              <a:buFont typeface="Century Gothic"/>
              <a:buNone/>
              <a:defRPr/>
            </a:lvl5pPr>
            <a:lvl6pPr marL="0" lvl="5" indent="0" algn="r" rtl="0">
              <a:spcBef>
                <a:spcPts val="0"/>
              </a:spcBef>
              <a:spcAft>
                <a:spcPts val="0"/>
              </a:spcAft>
              <a:buClr>
                <a:schemeClr val="lt1"/>
              </a:buClr>
              <a:buSzPts val="2800"/>
              <a:buFont typeface="Century Gothic"/>
              <a:buNone/>
              <a:defRPr/>
            </a:lvl6pPr>
            <a:lvl7pPr marL="0" lvl="6" indent="0" algn="r" rtl="0">
              <a:spcBef>
                <a:spcPts val="0"/>
              </a:spcBef>
              <a:spcAft>
                <a:spcPts val="0"/>
              </a:spcAft>
              <a:buClr>
                <a:schemeClr val="lt1"/>
              </a:buClr>
              <a:buSzPts val="2800"/>
              <a:buFont typeface="Century Gothic"/>
              <a:buNone/>
              <a:defRPr/>
            </a:lvl7pPr>
            <a:lvl8pPr marL="0" lvl="7" indent="0" algn="r" rtl="0">
              <a:spcBef>
                <a:spcPts val="0"/>
              </a:spcBef>
              <a:spcAft>
                <a:spcPts val="0"/>
              </a:spcAft>
              <a:buClr>
                <a:schemeClr val="lt1"/>
              </a:buClr>
              <a:buSzPts val="2800"/>
              <a:buFont typeface="Century Gothic"/>
              <a:buNone/>
              <a:defRPr/>
            </a:lvl8pPr>
            <a:lvl9pPr marL="0" lvl="8" indent="0" algn="r" rtl="0">
              <a:spcBef>
                <a:spcPts val="0"/>
              </a:spcBef>
              <a:spcAft>
                <a:spcPts val="0"/>
              </a:spcAft>
              <a:buClr>
                <a:schemeClr val="lt1"/>
              </a:buClr>
              <a:buSzPts val="2800"/>
              <a:buFont typeface="Century Gothic"/>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lank 1">
  <p:cSld name="Blank 1">
    <p:spTree>
      <p:nvGrpSpPr>
        <p:cNvPr id="1" name="Shape 343"/>
        <p:cNvGrpSpPr/>
        <p:nvPr/>
      </p:nvGrpSpPr>
      <p:grpSpPr>
        <a:xfrm>
          <a:off x="0" y="0"/>
          <a:ext cx="0" cy="0"/>
          <a:chOff x="0" y="0"/>
          <a:chExt cx="0" cy="0"/>
        </a:xfrm>
      </p:grpSpPr>
      <p:sp>
        <p:nvSpPr>
          <p:cNvPr id="344" name="Google Shape;344;g2b83f94a772_0_316"/>
          <p:cNvSpPr txBox="1">
            <a:spLocks noGrp="1"/>
          </p:cNvSpPr>
          <p:nvPr>
            <p:ph type="sldNum" idx="12"/>
          </p:nvPr>
        </p:nvSpPr>
        <p:spPr>
          <a:xfrm>
            <a:off x="5979516" y="6540500"/>
            <a:ext cx="226800" cy="234900"/>
          </a:xfrm>
          <a:prstGeom prst="rect">
            <a:avLst/>
          </a:prstGeom>
          <a:noFill/>
          <a:ln>
            <a:noFill/>
          </a:ln>
        </p:spPr>
        <p:txBody>
          <a:bodyPr spcFirstLastPara="1" wrap="square" lIns="25400" tIns="25400" rIns="25400" bIns="25400" anchor="t" anchorCtr="0">
            <a:noAutofit/>
          </a:bodyPr>
          <a:lstStyle>
            <a:lvl1pPr marL="0" marR="0" lvl="0"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7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1">
  <p:cSld name="Blank 1">
    <p:spTree>
      <p:nvGrpSpPr>
        <p:cNvPr id="1" name="Shape 44"/>
        <p:cNvGrpSpPr/>
        <p:nvPr/>
      </p:nvGrpSpPr>
      <p:grpSpPr>
        <a:xfrm>
          <a:off x="0" y="0"/>
          <a:ext cx="0" cy="0"/>
          <a:chOff x="0" y="0"/>
          <a:chExt cx="0" cy="0"/>
        </a:xfrm>
      </p:grpSpPr>
      <p:sp>
        <p:nvSpPr>
          <p:cNvPr id="45" name="Google Shape;45;p33"/>
          <p:cNvSpPr txBox="1">
            <a:spLocks noGrp="1"/>
          </p:cNvSpPr>
          <p:nvPr>
            <p:ph type="sldNum" idx="12"/>
          </p:nvPr>
        </p:nvSpPr>
        <p:spPr>
          <a:xfrm>
            <a:off x="5976408" y="6540500"/>
            <a:ext cx="233016" cy="223615"/>
          </a:xfrm>
          <a:prstGeom prst="rect">
            <a:avLst/>
          </a:prstGeom>
          <a:noFill/>
          <a:ln>
            <a:noFill/>
          </a:ln>
        </p:spPr>
        <p:txBody>
          <a:bodyPr spcFirstLastPara="1" wrap="square" lIns="25400" tIns="25400" rIns="25400" bIns="25400" anchor="t" anchorCtr="0">
            <a:spAutoFit/>
          </a:bodyPr>
          <a:lstStyle>
            <a:lvl1pPr marL="0" lvl="0"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1pPr>
            <a:lvl2pPr marL="0" lvl="1"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2pPr>
            <a:lvl3pPr marL="0" lvl="2"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3pPr>
            <a:lvl4pPr marL="0" lvl="3"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4pPr>
            <a:lvl5pPr marL="0" lvl="4"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5pPr>
            <a:lvl6pPr marL="0" lvl="5"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6pPr>
            <a:lvl7pPr marL="0" lvl="6"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7pPr>
            <a:lvl8pPr marL="0" lvl="7"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8pPr>
            <a:lvl9pPr marL="0" lvl="8" indent="0" algn="ctr">
              <a:lnSpc>
                <a:spcPct val="100000"/>
              </a:lnSpc>
              <a:spcBef>
                <a:spcPts val="0"/>
              </a:spcBef>
              <a:spcAft>
                <a:spcPts val="0"/>
              </a:spcAft>
              <a:buClr>
                <a:srgbClr val="000000"/>
              </a:buClr>
              <a:buSzPts val="1200"/>
              <a:buFont typeface="Arial"/>
              <a:buNone/>
              <a:defRPr sz="1200">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_OBJECTS" type="twoObj">
  <p:cSld name="TWO_OBJECTS">
    <p:spTree>
      <p:nvGrpSpPr>
        <p:cNvPr id="1" name="Shape 46"/>
        <p:cNvGrpSpPr/>
        <p:nvPr/>
      </p:nvGrpSpPr>
      <p:grpSpPr>
        <a:xfrm>
          <a:off x="0" y="0"/>
          <a:ext cx="0" cy="0"/>
          <a:chOff x="0" y="0"/>
          <a:chExt cx="0" cy="0"/>
        </a:xfrm>
      </p:grpSpPr>
      <p:pic>
        <p:nvPicPr>
          <p:cNvPr id="47" name="Google Shape;47;p34"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48" name="Google Shape;48;p34"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49" name="Google Shape;49;p34"/>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 name="Google Shape;50;p34"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51" name="Google Shape;51;p34"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52" name="Google Shape;52;p34"/>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4"/>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54" name="Google Shape;54;p34"/>
          <p:cNvSpPr txBox="1">
            <a:spLocks noGrp="1"/>
          </p:cNvSpPr>
          <p:nvPr>
            <p:ph type="body" idx="1"/>
          </p:nvPr>
        </p:nvSpPr>
        <p:spPr>
          <a:xfrm>
            <a:off x="1103312" y="2060575"/>
            <a:ext cx="4396340" cy="4195763"/>
          </a:xfrm>
          <a:prstGeom prst="rect">
            <a:avLst/>
          </a:prstGeom>
          <a:noFill/>
          <a:ln>
            <a:noFill/>
          </a:ln>
        </p:spPr>
        <p:txBody>
          <a:bodyPr spcFirstLastPara="1" wrap="square" lIns="45675" tIns="45675" rIns="45675" bIns="45675" anchor="t" anchorCtr="0">
            <a:normAutofit/>
          </a:bodyPr>
          <a:lstStyle>
            <a:lvl1pPr marL="457200" lvl="0" indent="-342900" algn="l">
              <a:lnSpc>
                <a:spcPct val="100000"/>
              </a:lnSpc>
              <a:spcBef>
                <a:spcPts val="1000"/>
              </a:spcBef>
              <a:spcAft>
                <a:spcPts val="0"/>
              </a:spcAft>
              <a:buSzPts val="1800"/>
              <a:buChar char="►"/>
              <a:defRPr sz="1800"/>
            </a:lvl1pPr>
            <a:lvl2pPr marL="914400" lvl="1" indent="-342900" algn="l">
              <a:lnSpc>
                <a:spcPct val="100000"/>
              </a:lnSpc>
              <a:spcBef>
                <a:spcPts val="1000"/>
              </a:spcBef>
              <a:spcAft>
                <a:spcPts val="0"/>
              </a:spcAft>
              <a:buSzPts val="1800"/>
              <a:buChar char="►"/>
              <a:defRPr sz="1800"/>
            </a:lvl2pPr>
            <a:lvl3pPr marL="1371600" lvl="2" indent="-342900" algn="l">
              <a:lnSpc>
                <a:spcPct val="100000"/>
              </a:lnSpc>
              <a:spcBef>
                <a:spcPts val="1000"/>
              </a:spcBef>
              <a:spcAft>
                <a:spcPts val="0"/>
              </a:spcAft>
              <a:buSzPts val="1800"/>
              <a:buChar char="►"/>
              <a:defRPr sz="1800"/>
            </a:lvl3pPr>
            <a:lvl4pPr marL="1828800" lvl="3" indent="-342900" algn="l">
              <a:lnSpc>
                <a:spcPct val="100000"/>
              </a:lnSpc>
              <a:spcBef>
                <a:spcPts val="1000"/>
              </a:spcBef>
              <a:spcAft>
                <a:spcPts val="0"/>
              </a:spcAft>
              <a:buSzPts val="1800"/>
              <a:buChar char="►"/>
              <a:defRPr sz="1800"/>
            </a:lvl4pPr>
            <a:lvl5pPr marL="2286000" lvl="4" indent="-342900" algn="l">
              <a:lnSpc>
                <a:spcPct val="100000"/>
              </a:lnSpc>
              <a:spcBef>
                <a:spcPts val="1000"/>
              </a:spcBef>
              <a:spcAft>
                <a:spcPts val="0"/>
              </a:spcAft>
              <a:buSzPts val="1800"/>
              <a:buChar char="►"/>
              <a:defRPr sz="1800"/>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55" name="Google Shape;55;p34"/>
          <p:cNvSpPr txBox="1">
            <a:spLocks noGrp="1"/>
          </p:cNvSpPr>
          <p:nvPr>
            <p:ph type="body" idx="2"/>
          </p:nvPr>
        </p:nvSpPr>
        <p:spPr>
          <a:xfrm>
            <a:off x="5654492" y="2056091"/>
            <a:ext cx="4396342" cy="4200247"/>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56" name="Google Shape;56;p34"/>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_HEADER" type="secHead">
  <p:cSld name="SECTION_HEADER">
    <p:spTree>
      <p:nvGrpSpPr>
        <p:cNvPr id="1" name="Shape 57"/>
        <p:cNvGrpSpPr/>
        <p:nvPr/>
      </p:nvGrpSpPr>
      <p:grpSpPr>
        <a:xfrm>
          <a:off x="0" y="0"/>
          <a:ext cx="0" cy="0"/>
          <a:chOff x="0" y="0"/>
          <a:chExt cx="0" cy="0"/>
        </a:xfrm>
      </p:grpSpPr>
      <p:pic>
        <p:nvPicPr>
          <p:cNvPr id="58" name="Google Shape;58;p35"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59" name="Google Shape;59;p35"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60" name="Google Shape;60;p35"/>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 name="Google Shape;61;p35"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62" name="Google Shape;62;p35"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63" name="Google Shape;63;p35"/>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5"/>
          <p:cNvSpPr txBox="1">
            <a:spLocks noGrp="1"/>
          </p:cNvSpPr>
          <p:nvPr>
            <p:ph type="title"/>
          </p:nvPr>
        </p:nvSpPr>
        <p:spPr>
          <a:xfrm>
            <a:off x="1154955" y="2861733"/>
            <a:ext cx="8825658" cy="1915648"/>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4000"/>
              <a:buFont typeface="Century Gothic"/>
              <a:buNone/>
              <a:defRPr sz="40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65" name="Google Shape;65;p35"/>
          <p:cNvSpPr txBox="1">
            <a:spLocks noGrp="1"/>
          </p:cNvSpPr>
          <p:nvPr>
            <p:ph type="body" idx="1"/>
          </p:nvPr>
        </p:nvSpPr>
        <p:spPr>
          <a:xfrm>
            <a:off x="1154954" y="4777380"/>
            <a:ext cx="8825660" cy="86040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1000"/>
              </a:spcBef>
              <a:spcAft>
                <a:spcPts val="0"/>
              </a:spcAft>
              <a:buClr>
                <a:srgbClr val="9EC0D5"/>
              </a:buClr>
              <a:buSzPts val="2000"/>
              <a:buFont typeface="Century Gothic"/>
              <a:buNone/>
              <a:defRPr>
                <a:solidFill>
                  <a:srgbClr val="9EC0D5"/>
                </a:solidFill>
              </a:defRPr>
            </a:lvl1pPr>
            <a:lvl2pPr marL="914400" lvl="1" indent="-228600" algn="l">
              <a:lnSpc>
                <a:spcPct val="100000"/>
              </a:lnSpc>
              <a:spcBef>
                <a:spcPts val="1000"/>
              </a:spcBef>
              <a:spcAft>
                <a:spcPts val="0"/>
              </a:spcAft>
              <a:buClr>
                <a:srgbClr val="9EC0D5"/>
              </a:buClr>
              <a:buSzPts val="2000"/>
              <a:buFont typeface="Century Gothic"/>
              <a:buNone/>
              <a:defRPr>
                <a:solidFill>
                  <a:srgbClr val="9EC0D5"/>
                </a:solidFill>
              </a:defRPr>
            </a:lvl2pPr>
            <a:lvl3pPr marL="1371600" lvl="2" indent="-228600" algn="l">
              <a:lnSpc>
                <a:spcPct val="100000"/>
              </a:lnSpc>
              <a:spcBef>
                <a:spcPts val="1000"/>
              </a:spcBef>
              <a:spcAft>
                <a:spcPts val="0"/>
              </a:spcAft>
              <a:buClr>
                <a:srgbClr val="9EC0D5"/>
              </a:buClr>
              <a:buSzPts val="2000"/>
              <a:buFont typeface="Century Gothic"/>
              <a:buNone/>
              <a:defRPr>
                <a:solidFill>
                  <a:srgbClr val="9EC0D5"/>
                </a:solidFill>
              </a:defRPr>
            </a:lvl3pPr>
            <a:lvl4pPr marL="1828800" lvl="3" indent="-228600" algn="l">
              <a:lnSpc>
                <a:spcPct val="100000"/>
              </a:lnSpc>
              <a:spcBef>
                <a:spcPts val="1000"/>
              </a:spcBef>
              <a:spcAft>
                <a:spcPts val="0"/>
              </a:spcAft>
              <a:buClr>
                <a:srgbClr val="9EC0D5"/>
              </a:buClr>
              <a:buSzPts val="2000"/>
              <a:buFont typeface="Century Gothic"/>
              <a:buNone/>
              <a:defRPr>
                <a:solidFill>
                  <a:srgbClr val="9EC0D5"/>
                </a:solidFill>
              </a:defRPr>
            </a:lvl4pPr>
            <a:lvl5pPr marL="2286000" lvl="4" indent="-228600" algn="l">
              <a:lnSpc>
                <a:spcPct val="100000"/>
              </a:lnSpc>
              <a:spcBef>
                <a:spcPts val="1000"/>
              </a:spcBef>
              <a:spcAft>
                <a:spcPts val="0"/>
              </a:spcAft>
              <a:buClr>
                <a:srgbClr val="9EC0D5"/>
              </a:buClr>
              <a:buSzPts val="2000"/>
              <a:buFont typeface="Century Gothic"/>
              <a:buNone/>
              <a:defRPr>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66" name="Google Shape;66;p35"/>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WO_OBJECTS_WITH_TEXT" type="twoTxTwoObj">
  <p:cSld name="TWO_OBJECTS_WITH_TEXT">
    <p:spTree>
      <p:nvGrpSpPr>
        <p:cNvPr id="1" name="Shape 67"/>
        <p:cNvGrpSpPr/>
        <p:nvPr/>
      </p:nvGrpSpPr>
      <p:grpSpPr>
        <a:xfrm>
          <a:off x="0" y="0"/>
          <a:ext cx="0" cy="0"/>
          <a:chOff x="0" y="0"/>
          <a:chExt cx="0" cy="0"/>
        </a:xfrm>
      </p:grpSpPr>
      <p:pic>
        <p:nvPicPr>
          <p:cNvPr id="68" name="Google Shape;68;p36"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69" name="Google Shape;69;p36"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70" name="Google Shape;70;p36"/>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 name="Google Shape;71;p36"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72" name="Google Shape;72;p36"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73" name="Google Shape;73;p36"/>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6"/>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DFE3E5"/>
              </a:buClr>
              <a:buSzPts val="1800"/>
              <a:buNone/>
              <a:defRPr/>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75" name="Google Shape;75;p36"/>
          <p:cNvSpPr txBox="1">
            <a:spLocks noGrp="1"/>
          </p:cNvSpPr>
          <p:nvPr>
            <p:ph type="body" idx="1"/>
          </p:nvPr>
        </p:nvSpPr>
        <p:spPr>
          <a:xfrm>
            <a:off x="1103312" y="1905000"/>
            <a:ext cx="4396339" cy="576263"/>
          </a:xfrm>
          <a:prstGeom prst="rect">
            <a:avLst/>
          </a:prstGeom>
          <a:noFill/>
          <a:ln>
            <a:noFill/>
          </a:ln>
        </p:spPr>
        <p:txBody>
          <a:bodyPr spcFirstLastPara="1" wrap="square" lIns="45675" tIns="45675" rIns="45675" bIns="45675" anchor="b" anchorCtr="0">
            <a:normAutofit/>
          </a:bodyPr>
          <a:lstStyle>
            <a:lvl1pPr marL="457200" lvl="0" indent="-228600" algn="l">
              <a:lnSpc>
                <a:spcPct val="100000"/>
              </a:lnSpc>
              <a:spcBef>
                <a:spcPts val="1000"/>
              </a:spcBef>
              <a:spcAft>
                <a:spcPts val="0"/>
              </a:spcAft>
              <a:buClr>
                <a:srgbClr val="9EC0D5"/>
              </a:buClr>
              <a:buSzPts val="2400"/>
              <a:buFont typeface="Century Gothic"/>
              <a:buNone/>
              <a:defRPr sz="2400">
                <a:solidFill>
                  <a:srgbClr val="9EC0D5"/>
                </a:solidFill>
              </a:defRPr>
            </a:lvl1pPr>
            <a:lvl2pPr marL="914400" lvl="1" indent="-228600" algn="l">
              <a:lnSpc>
                <a:spcPct val="100000"/>
              </a:lnSpc>
              <a:spcBef>
                <a:spcPts val="1000"/>
              </a:spcBef>
              <a:spcAft>
                <a:spcPts val="0"/>
              </a:spcAft>
              <a:buClr>
                <a:srgbClr val="9EC0D5"/>
              </a:buClr>
              <a:buSzPts val="2400"/>
              <a:buFont typeface="Century Gothic"/>
              <a:buNone/>
              <a:defRPr sz="2400">
                <a:solidFill>
                  <a:srgbClr val="9EC0D5"/>
                </a:solidFill>
              </a:defRPr>
            </a:lvl2pPr>
            <a:lvl3pPr marL="1371600" lvl="2" indent="-228600" algn="l">
              <a:lnSpc>
                <a:spcPct val="100000"/>
              </a:lnSpc>
              <a:spcBef>
                <a:spcPts val="1000"/>
              </a:spcBef>
              <a:spcAft>
                <a:spcPts val="0"/>
              </a:spcAft>
              <a:buClr>
                <a:srgbClr val="9EC0D5"/>
              </a:buClr>
              <a:buSzPts val="2400"/>
              <a:buFont typeface="Century Gothic"/>
              <a:buNone/>
              <a:defRPr sz="2400">
                <a:solidFill>
                  <a:srgbClr val="9EC0D5"/>
                </a:solidFill>
              </a:defRPr>
            </a:lvl3pPr>
            <a:lvl4pPr marL="1828800" lvl="3" indent="-228600" algn="l">
              <a:lnSpc>
                <a:spcPct val="100000"/>
              </a:lnSpc>
              <a:spcBef>
                <a:spcPts val="1000"/>
              </a:spcBef>
              <a:spcAft>
                <a:spcPts val="0"/>
              </a:spcAft>
              <a:buClr>
                <a:srgbClr val="9EC0D5"/>
              </a:buClr>
              <a:buSzPts val="2400"/>
              <a:buFont typeface="Century Gothic"/>
              <a:buNone/>
              <a:defRPr sz="2400">
                <a:solidFill>
                  <a:srgbClr val="9EC0D5"/>
                </a:solidFill>
              </a:defRPr>
            </a:lvl4pPr>
            <a:lvl5pPr marL="2286000" lvl="4" indent="-228600" algn="l">
              <a:lnSpc>
                <a:spcPct val="100000"/>
              </a:lnSpc>
              <a:spcBef>
                <a:spcPts val="1000"/>
              </a:spcBef>
              <a:spcAft>
                <a:spcPts val="0"/>
              </a:spcAft>
              <a:buClr>
                <a:srgbClr val="9EC0D5"/>
              </a:buClr>
              <a:buSzPts val="2400"/>
              <a:buFont typeface="Century Gothic"/>
              <a:buNone/>
              <a:defRPr sz="2400">
                <a:solidFill>
                  <a:srgbClr val="9EC0D5"/>
                </a:solidFill>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76" name="Google Shape;76;p36"/>
          <p:cNvSpPr txBox="1">
            <a:spLocks noGrp="1"/>
          </p:cNvSpPr>
          <p:nvPr>
            <p:ph type="body" idx="2"/>
          </p:nvPr>
        </p:nvSpPr>
        <p:spPr>
          <a:xfrm>
            <a:off x="1103312" y="2514600"/>
            <a:ext cx="4396340" cy="37417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77" name="Google Shape;77;p36"/>
          <p:cNvSpPr txBox="1">
            <a:spLocks noGrp="1"/>
          </p:cNvSpPr>
          <p:nvPr>
            <p:ph type="body" idx="3"/>
          </p:nvPr>
        </p:nvSpPr>
        <p:spPr>
          <a:xfrm>
            <a:off x="5654495" y="1905000"/>
            <a:ext cx="4396340" cy="576263"/>
          </a:xfrm>
          <a:prstGeom prst="rect">
            <a:avLst/>
          </a:prstGeom>
          <a:noFill/>
          <a:ln>
            <a:noFill/>
          </a:ln>
        </p:spPr>
        <p:txBody>
          <a:bodyPr spcFirstLastPara="1" wrap="square" lIns="45675" tIns="45675" rIns="45675" bIns="45675" anchor="b"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78" name="Google Shape;78;p36"/>
          <p:cNvSpPr txBox="1">
            <a:spLocks noGrp="1"/>
          </p:cNvSpPr>
          <p:nvPr>
            <p:ph type="body" idx="4"/>
          </p:nvPr>
        </p:nvSpPr>
        <p:spPr>
          <a:xfrm>
            <a:off x="5654495" y="2514600"/>
            <a:ext cx="4396340" cy="3741738"/>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79" name="Google Shape;79;p36"/>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37"/>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OBJECT_WITH_CAPTION_TEXT" type="objTx">
  <p:cSld name="OBJECT_WITH_CAPTION_TEXT">
    <p:spTree>
      <p:nvGrpSpPr>
        <p:cNvPr id="1" name="Shape 82"/>
        <p:cNvGrpSpPr/>
        <p:nvPr/>
      </p:nvGrpSpPr>
      <p:grpSpPr>
        <a:xfrm>
          <a:off x="0" y="0"/>
          <a:ext cx="0" cy="0"/>
          <a:chOff x="0" y="0"/>
          <a:chExt cx="0" cy="0"/>
        </a:xfrm>
      </p:grpSpPr>
      <p:pic>
        <p:nvPicPr>
          <p:cNvPr id="83" name="Google Shape;83;p38" descr="Google Shape;10;p9"/>
          <p:cNvPicPr preferRelativeResize="0"/>
          <p:nvPr/>
        </p:nvPicPr>
        <p:blipFill rotWithShape="1">
          <a:blip r:embed="rId2">
            <a:alphaModFix/>
          </a:blip>
          <a:srcRect l="3613"/>
          <a:stretch/>
        </p:blipFill>
        <p:spPr>
          <a:xfrm>
            <a:off x="0" y="2669684"/>
            <a:ext cx="4037013" cy="4188316"/>
          </a:xfrm>
          <a:prstGeom prst="rect">
            <a:avLst/>
          </a:prstGeom>
          <a:noFill/>
          <a:ln>
            <a:noFill/>
          </a:ln>
        </p:spPr>
      </p:pic>
      <p:pic>
        <p:nvPicPr>
          <p:cNvPr id="84" name="Google Shape;84;p38" descr="Google Shape;11;p9"/>
          <p:cNvPicPr preferRelativeResize="0"/>
          <p:nvPr/>
        </p:nvPicPr>
        <p:blipFill rotWithShape="1">
          <a:blip r:embed="rId3">
            <a:alphaModFix/>
          </a:blip>
          <a:srcRect l="35640"/>
          <a:stretch/>
        </p:blipFill>
        <p:spPr>
          <a:xfrm>
            <a:off x="-1" y="2892346"/>
            <a:ext cx="1522414" cy="2365454"/>
          </a:xfrm>
          <a:prstGeom prst="rect">
            <a:avLst/>
          </a:prstGeom>
          <a:noFill/>
          <a:ln>
            <a:noFill/>
          </a:ln>
        </p:spPr>
      </p:pic>
      <p:sp>
        <p:nvSpPr>
          <p:cNvPr id="85" name="Google Shape;85;p38"/>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38" descr="Google Shape;13;p9"/>
          <p:cNvPicPr preferRelativeResize="0"/>
          <p:nvPr/>
        </p:nvPicPr>
        <p:blipFill rotWithShape="1">
          <a:blip r:embed="rId4">
            <a:alphaModFix/>
          </a:blip>
          <a:srcRect t="28812"/>
          <a:stretch/>
        </p:blipFill>
        <p:spPr>
          <a:xfrm>
            <a:off x="7999411" y="-1"/>
            <a:ext cx="1603388" cy="1141408"/>
          </a:xfrm>
          <a:prstGeom prst="rect">
            <a:avLst/>
          </a:prstGeom>
          <a:noFill/>
          <a:ln>
            <a:noFill/>
          </a:ln>
        </p:spPr>
      </p:pic>
      <p:pic>
        <p:nvPicPr>
          <p:cNvPr id="87" name="Google Shape;87;p38" descr="Google Shape;14;p9"/>
          <p:cNvPicPr preferRelativeResize="0"/>
          <p:nvPr/>
        </p:nvPicPr>
        <p:blipFill rotWithShape="1">
          <a:blip r:embed="rId5">
            <a:alphaModFix/>
          </a:blip>
          <a:srcRect b="23320"/>
          <a:stretch/>
        </p:blipFill>
        <p:spPr>
          <a:xfrm>
            <a:off x="8605877" y="6096000"/>
            <a:ext cx="993735" cy="762000"/>
          </a:xfrm>
          <a:prstGeom prst="rect">
            <a:avLst/>
          </a:prstGeom>
          <a:noFill/>
          <a:ln>
            <a:noFill/>
          </a:ln>
        </p:spPr>
      </p:pic>
      <p:sp>
        <p:nvSpPr>
          <p:cNvPr id="88" name="Google Shape;88;p38"/>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8"/>
          <p:cNvSpPr txBox="1">
            <a:spLocks noGrp="1"/>
          </p:cNvSpPr>
          <p:nvPr>
            <p:ph type="title"/>
          </p:nvPr>
        </p:nvSpPr>
        <p:spPr>
          <a:xfrm>
            <a:off x="1154952" y="1447800"/>
            <a:ext cx="3401066" cy="1447800"/>
          </a:xfrm>
          <a:prstGeom prst="rect">
            <a:avLst/>
          </a:prstGeom>
          <a:noFill/>
          <a:ln>
            <a:noFill/>
          </a:ln>
        </p:spPr>
        <p:txBody>
          <a:bodyPr spcFirstLastPara="1" wrap="square" lIns="45675" tIns="45675" rIns="45675" bIns="45675" anchor="b" anchorCtr="0">
            <a:normAutofit/>
          </a:bodyPr>
          <a:lstStyle>
            <a:lvl1pPr lvl="0" algn="l">
              <a:lnSpc>
                <a:spcPct val="100000"/>
              </a:lnSpc>
              <a:spcBef>
                <a:spcPts val="0"/>
              </a:spcBef>
              <a:spcAft>
                <a:spcPts val="0"/>
              </a:spcAft>
              <a:buClr>
                <a:srgbClr val="DFE3E5"/>
              </a:buClr>
              <a:buSzPts val="2400"/>
              <a:buFont typeface="Century Gothic"/>
              <a:buNone/>
              <a:defRPr sz="2400"/>
            </a:lvl1pPr>
            <a:lvl2pPr lvl="1" algn="l">
              <a:lnSpc>
                <a:spcPct val="100000"/>
              </a:lnSpc>
              <a:spcBef>
                <a:spcPts val="0"/>
              </a:spcBef>
              <a:spcAft>
                <a:spcPts val="0"/>
              </a:spcAft>
              <a:buClr>
                <a:srgbClr val="DFE3E5"/>
              </a:buClr>
              <a:buSzPts val="1800"/>
              <a:buNone/>
              <a:defRPr/>
            </a:lvl2pPr>
            <a:lvl3pPr lvl="2" algn="l">
              <a:lnSpc>
                <a:spcPct val="100000"/>
              </a:lnSpc>
              <a:spcBef>
                <a:spcPts val="0"/>
              </a:spcBef>
              <a:spcAft>
                <a:spcPts val="0"/>
              </a:spcAft>
              <a:buClr>
                <a:srgbClr val="DFE3E5"/>
              </a:buClr>
              <a:buSzPts val="1800"/>
              <a:buNone/>
              <a:defRPr/>
            </a:lvl3pPr>
            <a:lvl4pPr lvl="3" algn="l">
              <a:lnSpc>
                <a:spcPct val="100000"/>
              </a:lnSpc>
              <a:spcBef>
                <a:spcPts val="0"/>
              </a:spcBef>
              <a:spcAft>
                <a:spcPts val="0"/>
              </a:spcAft>
              <a:buClr>
                <a:srgbClr val="DFE3E5"/>
              </a:buClr>
              <a:buSzPts val="1800"/>
              <a:buNone/>
              <a:defRPr/>
            </a:lvl4pPr>
            <a:lvl5pPr lvl="4" algn="l">
              <a:lnSpc>
                <a:spcPct val="100000"/>
              </a:lnSpc>
              <a:spcBef>
                <a:spcPts val="0"/>
              </a:spcBef>
              <a:spcAft>
                <a:spcPts val="0"/>
              </a:spcAft>
              <a:buClr>
                <a:srgbClr val="DFE3E5"/>
              </a:buClr>
              <a:buSzPts val="1800"/>
              <a:buNone/>
              <a:defRPr/>
            </a:lvl5pPr>
            <a:lvl6pPr lvl="5" algn="l">
              <a:lnSpc>
                <a:spcPct val="100000"/>
              </a:lnSpc>
              <a:spcBef>
                <a:spcPts val="0"/>
              </a:spcBef>
              <a:spcAft>
                <a:spcPts val="0"/>
              </a:spcAft>
              <a:buClr>
                <a:srgbClr val="DFE3E5"/>
              </a:buClr>
              <a:buSzPts val="1800"/>
              <a:buNone/>
              <a:defRPr/>
            </a:lvl6pPr>
            <a:lvl7pPr lvl="6" algn="l">
              <a:lnSpc>
                <a:spcPct val="100000"/>
              </a:lnSpc>
              <a:spcBef>
                <a:spcPts val="0"/>
              </a:spcBef>
              <a:spcAft>
                <a:spcPts val="0"/>
              </a:spcAft>
              <a:buClr>
                <a:srgbClr val="DFE3E5"/>
              </a:buClr>
              <a:buSzPts val="1800"/>
              <a:buNone/>
              <a:defRPr/>
            </a:lvl7pPr>
            <a:lvl8pPr lvl="7" algn="l">
              <a:lnSpc>
                <a:spcPct val="100000"/>
              </a:lnSpc>
              <a:spcBef>
                <a:spcPts val="0"/>
              </a:spcBef>
              <a:spcAft>
                <a:spcPts val="0"/>
              </a:spcAft>
              <a:buClr>
                <a:srgbClr val="DFE3E5"/>
              </a:buClr>
              <a:buSzPts val="1800"/>
              <a:buNone/>
              <a:defRPr/>
            </a:lvl8pPr>
            <a:lvl9pPr lvl="8" algn="l">
              <a:lnSpc>
                <a:spcPct val="100000"/>
              </a:lnSpc>
              <a:spcBef>
                <a:spcPts val="0"/>
              </a:spcBef>
              <a:spcAft>
                <a:spcPts val="0"/>
              </a:spcAft>
              <a:buClr>
                <a:srgbClr val="DFE3E5"/>
              </a:buClr>
              <a:buSzPts val="1800"/>
              <a:buNone/>
              <a:defRPr/>
            </a:lvl9pPr>
          </a:lstStyle>
          <a:p>
            <a:endParaRPr/>
          </a:p>
        </p:txBody>
      </p:sp>
      <p:sp>
        <p:nvSpPr>
          <p:cNvPr id="90" name="Google Shape;90;p38"/>
          <p:cNvSpPr txBox="1">
            <a:spLocks noGrp="1"/>
          </p:cNvSpPr>
          <p:nvPr>
            <p:ph type="body" idx="1"/>
          </p:nvPr>
        </p:nvSpPr>
        <p:spPr>
          <a:xfrm>
            <a:off x="4784616" y="1447800"/>
            <a:ext cx="5195998" cy="4572000"/>
          </a:xfrm>
          <a:prstGeom prst="rect">
            <a:avLst/>
          </a:prstGeom>
          <a:noFill/>
          <a:ln>
            <a:noFill/>
          </a:ln>
        </p:spPr>
        <p:txBody>
          <a:bodyPr spcFirstLastPara="1" wrap="square" lIns="45675" tIns="45675" rIns="45675" bIns="45675" anchor="ctr"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91" name="Google Shape;91;p38"/>
          <p:cNvSpPr txBox="1">
            <a:spLocks noGrp="1"/>
          </p:cNvSpPr>
          <p:nvPr>
            <p:ph type="body" idx="2"/>
          </p:nvPr>
        </p:nvSpPr>
        <p:spPr>
          <a:xfrm>
            <a:off x="1154952" y="3129279"/>
            <a:ext cx="3401064" cy="2895600"/>
          </a:xfrm>
          <a:prstGeom prst="rect">
            <a:avLst/>
          </a:prstGeom>
          <a:noFill/>
          <a:ln>
            <a:noFill/>
          </a:ln>
        </p:spPr>
        <p:txBody>
          <a:bodyPr spcFirstLastPara="1" wrap="square" lIns="45675" tIns="45675" rIns="45675" bIns="45675" anchor="t" anchorCtr="0">
            <a:normAutofit/>
          </a:bodyPr>
          <a:lstStyle>
            <a:lvl1pPr marL="457200" lvl="0" indent="-355600" algn="l">
              <a:lnSpc>
                <a:spcPct val="100000"/>
              </a:lnSpc>
              <a:spcBef>
                <a:spcPts val="1000"/>
              </a:spcBef>
              <a:spcAft>
                <a:spcPts val="0"/>
              </a:spcAft>
              <a:buSzPts val="2000"/>
              <a:buChar char="►"/>
              <a:defRPr/>
            </a:lvl1pPr>
            <a:lvl2pPr marL="914400" lvl="1" indent="-355600" algn="l">
              <a:lnSpc>
                <a:spcPct val="100000"/>
              </a:lnSpc>
              <a:spcBef>
                <a:spcPts val="1000"/>
              </a:spcBef>
              <a:spcAft>
                <a:spcPts val="0"/>
              </a:spcAft>
              <a:buSzPts val="2000"/>
              <a:buChar char="►"/>
              <a:defRPr/>
            </a:lvl2pPr>
            <a:lvl3pPr marL="1371600" lvl="2" indent="-355600" algn="l">
              <a:lnSpc>
                <a:spcPct val="100000"/>
              </a:lnSpc>
              <a:spcBef>
                <a:spcPts val="1000"/>
              </a:spcBef>
              <a:spcAft>
                <a:spcPts val="0"/>
              </a:spcAft>
              <a:buSzPts val="2000"/>
              <a:buChar char="►"/>
              <a:defRPr/>
            </a:lvl3pPr>
            <a:lvl4pPr marL="1828800" lvl="3" indent="-355600" algn="l">
              <a:lnSpc>
                <a:spcPct val="100000"/>
              </a:lnSpc>
              <a:spcBef>
                <a:spcPts val="1000"/>
              </a:spcBef>
              <a:spcAft>
                <a:spcPts val="0"/>
              </a:spcAft>
              <a:buSzPts val="2000"/>
              <a:buChar char="►"/>
              <a:defRPr/>
            </a:lvl4pPr>
            <a:lvl5pPr marL="2286000" lvl="4" indent="-355600" algn="l">
              <a:lnSpc>
                <a:spcPct val="100000"/>
              </a:lnSpc>
              <a:spcBef>
                <a:spcPts val="1000"/>
              </a:spcBef>
              <a:spcAft>
                <a:spcPts val="0"/>
              </a:spcAft>
              <a:buSzPts val="2000"/>
              <a:buChar char="►"/>
              <a:defRPr/>
            </a:lvl5pPr>
            <a:lvl6pPr marL="2743200" lvl="5" indent="-355600" algn="l">
              <a:lnSpc>
                <a:spcPct val="100000"/>
              </a:lnSpc>
              <a:spcBef>
                <a:spcPts val="1000"/>
              </a:spcBef>
              <a:spcAft>
                <a:spcPts val="0"/>
              </a:spcAft>
              <a:buSzPts val="2000"/>
              <a:buChar char="►"/>
              <a:defRPr/>
            </a:lvl6pPr>
            <a:lvl7pPr marL="3200400" lvl="6" indent="-355600" algn="l">
              <a:lnSpc>
                <a:spcPct val="100000"/>
              </a:lnSpc>
              <a:spcBef>
                <a:spcPts val="1000"/>
              </a:spcBef>
              <a:spcAft>
                <a:spcPts val="0"/>
              </a:spcAft>
              <a:buSzPts val="2000"/>
              <a:buChar char="►"/>
              <a:defRPr/>
            </a:lvl7pPr>
            <a:lvl8pPr marL="3657600" lvl="7" indent="-355600" algn="l">
              <a:lnSpc>
                <a:spcPct val="100000"/>
              </a:lnSpc>
              <a:spcBef>
                <a:spcPts val="1000"/>
              </a:spcBef>
              <a:spcAft>
                <a:spcPts val="0"/>
              </a:spcAft>
              <a:buSzPts val="2000"/>
              <a:buChar char="►"/>
              <a:defRPr/>
            </a:lvl8pPr>
            <a:lvl9pPr marL="4114800" lvl="8" indent="-355600" algn="l">
              <a:lnSpc>
                <a:spcPct val="100000"/>
              </a:lnSpc>
              <a:spcBef>
                <a:spcPts val="1000"/>
              </a:spcBef>
              <a:spcAft>
                <a:spcPts val="0"/>
              </a:spcAft>
              <a:buSzPts val="2000"/>
              <a:buChar char="►"/>
              <a:defRPr/>
            </a:lvl9pPr>
          </a:lstStyle>
          <a:p>
            <a:endParaRPr/>
          </a:p>
        </p:txBody>
      </p:sp>
      <p:sp>
        <p:nvSpPr>
          <p:cNvPr id="92" name="Google Shape;92;p38"/>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lvl="0"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marL="0" lvl="1"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marL="0" lvl="2"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marL="0" lvl="3"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marL="0" lvl="4"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marL="0" lvl="5"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marL="0" lvl="6"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marL="0" lvl="7"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marL="0" lvl="8" indent="0" algn="r">
              <a:lnSpc>
                <a:spcPct val="100000"/>
              </a:lnSpc>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2.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5.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4.png"/><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pic>
        <p:nvPicPr>
          <p:cNvPr id="6" name="Google Shape;6;p29" descr="Google Shape;10;p9"/>
          <p:cNvPicPr preferRelativeResize="0"/>
          <p:nvPr/>
        </p:nvPicPr>
        <p:blipFill rotWithShape="1">
          <a:blip r:embed="rId21">
            <a:alphaModFix/>
          </a:blip>
          <a:srcRect l="3613"/>
          <a:stretch/>
        </p:blipFill>
        <p:spPr>
          <a:xfrm>
            <a:off x="0" y="2669684"/>
            <a:ext cx="4037013" cy="4188316"/>
          </a:xfrm>
          <a:prstGeom prst="rect">
            <a:avLst/>
          </a:prstGeom>
          <a:noFill/>
          <a:ln>
            <a:noFill/>
          </a:ln>
        </p:spPr>
      </p:pic>
      <p:pic>
        <p:nvPicPr>
          <p:cNvPr id="7" name="Google Shape;7;p29" descr="Google Shape;11;p9"/>
          <p:cNvPicPr preferRelativeResize="0"/>
          <p:nvPr/>
        </p:nvPicPr>
        <p:blipFill rotWithShape="1">
          <a:blip r:embed="rId22">
            <a:alphaModFix/>
          </a:blip>
          <a:srcRect l="35640"/>
          <a:stretch/>
        </p:blipFill>
        <p:spPr>
          <a:xfrm>
            <a:off x="-1" y="2892346"/>
            <a:ext cx="1522414" cy="2365454"/>
          </a:xfrm>
          <a:prstGeom prst="rect">
            <a:avLst/>
          </a:prstGeom>
          <a:noFill/>
          <a:ln>
            <a:noFill/>
          </a:ln>
        </p:spPr>
      </p:pic>
      <p:sp>
        <p:nvSpPr>
          <p:cNvPr id="8" name="Google Shape;8;p29"/>
          <p:cNvSpPr/>
          <p:nvPr/>
        </p:nvSpPr>
        <p:spPr>
          <a:xfrm>
            <a:off x="8609011" y="1676400"/>
            <a:ext cx="2819401" cy="2819400"/>
          </a:xfrm>
          <a:prstGeom prst="ellipse">
            <a:avLst/>
          </a:prstGeom>
          <a:gradFill>
            <a:gsLst>
              <a:gs pos="0">
                <a:srgbClr val="6EA0C0">
                  <a:alpha val="6274"/>
                </a:srgbClr>
              </a:gs>
              <a:gs pos="36000">
                <a:srgbClr val="6EA0C0">
                  <a:alpha val="5490"/>
                </a:srgbClr>
              </a:gs>
              <a:gs pos="69000">
                <a:srgbClr val="6EA0C0">
                  <a:alpha val="0"/>
                </a:srgbClr>
              </a:gs>
              <a:gs pos="100000">
                <a:srgbClr val="6EA0C0">
                  <a:alpha val="0"/>
                </a:srgbClr>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29" descr="Google Shape;13;p9"/>
          <p:cNvPicPr preferRelativeResize="0"/>
          <p:nvPr/>
        </p:nvPicPr>
        <p:blipFill rotWithShape="1">
          <a:blip r:embed="rId23">
            <a:alphaModFix/>
          </a:blip>
          <a:srcRect t="28812"/>
          <a:stretch/>
        </p:blipFill>
        <p:spPr>
          <a:xfrm>
            <a:off x="7999411" y="-1"/>
            <a:ext cx="1603388" cy="1141408"/>
          </a:xfrm>
          <a:prstGeom prst="rect">
            <a:avLst/>
          </a:prstGeom>
          <a:noFill/>
          <a:ln>
            <a:noFill/>
          </a:ln>
        </p:spPr>
      </p:pic>
      <p:pic>
        <p:nvPicPr>
          <p:cNvPr id="10" name="Google Shape;10;p29" descr="Google Shape;14;p9"/>
          <p:cNvPicPr preferRelativeResize="0"/>
          <p:nvPr/>
        </p:nvPicPr>
        <p:blipFill rotWithShape="1">
          <a:blip r:embed="rId24">
            <a:alphaModFix/>
          </a:blip>
          <a:srcRect b="23320"/>
          <a:stretch/>
        </p:blipFill>
        <p:spPr>
          <a:xfrm>
            <a:off x="8605877" y="6096000"/>
            <a:ext cx="993735" cy="762000"/>
          </a:xfrm>
          <a:prstGeom prst="rect">
            <a:avLst/>
          </a:prstGeom>
          <a:noFill/>
          <a:ln>
            <a:noFill/>
          </a:ln>
        </p:spPr>
      </p:pic>
      <p:sp>
        <p:nvSpPr>
          <p:cNvPr id="11" name="Google Shape;11;p29"/>
          <p:cNvSpPr/>
          <p:nvPr/>
        </p:nvSpPr>
        <p:spPr>
          <a:xfrm>
            <a:off x="10437811" y="0"/>
            <a:ext cx="685801" cy="114300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9"/>
          <p:cNvSpPr txBox="1">
            <a:spLocks noGrp="1"/>
          </p:cNvSpPr>
          <p:nvPr>
            <p:ph type="title"/>
          </p:nvPr>
        </p:nvSpPr>
        <p:spPr>
          <a:xfrm>
            <a:off x="609600" y="274637"/>
            <a:ext cx="10972800" cy="1325563"/>
          </a:xfrm>
          <a:prstGeom prst="rect">
            <a:avLst/>
          </a:prstGeom>
          <a:noFill/>
          <a:ln>
            <a:noFill/>
          </a:ln>
        </p:spPr>
        <p:txBody>
          <a:bodyPr spcFirstLastPara="1" wrap="square" lIns="45675" tIns="45675" rIns="45675" bIns="45675" anchor="t" anchorCtr="0">
            <a:noAutofit/>
          </a:bodyPr>
          <a:lstStyle>
            <a:lvl1pPr marR="0" lvl="0"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DFE3E5"/>
              </a:buClr>
              <a:buSzPts val="4200"/>
              <a:buFont typeface="Century Gothic"/>
              <a:buNone/>
              <a:defRPr sz="4200" b="0" i="0" u="none" strike="noStrike" cap="none">
                <a:solidFill>
                  <a:srgbClr val="DFE3E5"/>
                </a:solidFill>
                <a:latin typeface="Century Gothic"/>
                <a:ea typeface="Century Gothic"/>
                <a:cs typeface="Century Gothic"/>
                <a:sym typeface="Century Gothic"/>
              </a:defRPr>
            </a:lvl9pPr>
          </a:lstStyle>
          <a:p>
            <a:endParaRPr/>
          </a:p>
        </p:txBody>
      </p:sp>
      <p:sp>
        <p:nvSpPr>
          <p:cNvPr id="13" name="Google Shape;13;p29"/>
          <p:cNvSpPr txBox="1">
            <a:spLocks noGrp="1"/>
          </p:cNvSpPr>
          <p:nvPr>
            <p:ph type="body" idx="1"/>
          </p:nvPr>
        </p:nvSpPr>
        <p:spPr>
          <a:xfrm>
            <a:off x="609600" y="1600200"/>
            <a:ext cx="10972800" cy="5257800"/>
          </a:xfrm>
          <a:prstGeom prst="rect">
            <a:avLst/>
          </a:prstGeom>
          <a:noFill/>
          <a:ln>
            <a:noFill/>
          </a:ln>
        </p:spPr>
        <p:txBody>
          <a:bodyPr spcFirstLastPara="1" wrap="square" lIns="45675" tIns="45675" rIns="45675" bIns="45675" anchor="t" anchorCtr="0">
            <a:normAutofit/>
          </a:bodyPr>
          <a:lstStyle>
            <a:lvl1pPr marL="457200" marR="0" lvl="0"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1pPr>
            <a:lvl2pPr marL="914400" marR="0" lvl="1"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2pPr>
            <a:lvl3pPr marL="1371600" marR="0" lvl="2"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3pPr>
            <a:lvl4pPr marL="1828800" marR="0" lvl="3"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4pPr>
            <a:lvl5pPr marL="2286000" marR="0" lvl="4"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5pPr>
            <a:lvl6pPr marL="2743200" marR="0" lvl="5"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6pPr>
            <a:lvl7pPr marL="3200400" marR="0" lvl="6"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7pPr>
            <a:lvl8pPr marL="3657600" marR="0" lvl="7"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8pPr>
            <a:lvl9pPr marL="4114800" marR="0" lvl="8" indent="-355600" algn="l" rtl="0">
              <a:lnSpc>
                <a:spcPct val="100000"/>
              </a:lnSpc>
              <a:spcBef>
                <a:spcPts val="1000"/>
              </a:spcBef>
              <a:spcAft>
                <a:spcPts val="0"/>
              </a:spcAft>
              <a:buClr>
                <a:srgbClr val="9EC0D5"/>
              </a:buClr>
              <a:buSzPts val="2000"/>
              <a:buFont typeface="Helvetica Neue"/>
              <a:buChar char="►"/>
              <a:defRPr sz="2000" b="0" i="0" u="none" strike="noStrike" cap="none">
                <a:solidFill>
                  <a:srgbClr val="FFFFFF"/>
                </a:solidFill>
                <a:latin typeface="Century Gothic"/>
                <a:ea typeface="Century Gothic"/>
                <a:cs typeface="Century Gothic"/>
                <a:sym typeface="Century Gothic"/>
              </a:defRPr>
            </a:lvl9pPr>
          </a:lstStyle>
          <a:p>
            <a:endParaRPr/>
          </a:p>
        </p:txBody>
      </p:sp>
      <p:sp>
        <p:nvSpPr>
          <p:cNvPr id="14" name="Google Shape;14;p29"/>
          <p:cNvSpPr txBox="1">
            <a:spLocks noGrp="1"/>
          </p:cNvSpPr>
          <p:nvPr>
            <p:ph type="sldNum" idx="12"/>
          </p:nvPr>
        </p:nvSpPr>
        <p:spPr>
          <a:xfrm>
            <a:off x="10692492" y="540216"/>
            <a:ext cx="498248" cy="523201"/>
          </a:xfrm>
          <a:prstGeom prst="rect">
            <a:avLst/>
          </a:prstGeom>
          <a:noFill/>
          <a:ln>
            <a:noFill/>
          </a:ln>
        </p:spPr>
        <p:txBody>
          <a:bodyPr spcFirstLastPara="1" wrap="square" lIns="45675" tIns="45675" rIns="45675" bIns="45675" anchor="b" anchorCtr="0">
            <a:spAutoFit/>
          </a:bodyPr>
          <a:lstStyle>
            <a:lvl1pPr marL="0" marR="0" lvl="0"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FFFFFF"/>
              </a:buClr>
              <a:buSzPts val="2800"/>
              <a:buFont typeface="Century Gothic"/>
              <a:buNone/>
              <a:defRPr sz="2800" b="0" i="0" u="none" strike="noStrike" cap="none">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205"/>
        <p:cNvGrpSpPr/>
        <p:nvPr/>
      </p:nvGrpSpPr>
      <p:grpSpPr>
        <a:xfrm>
          <a:off x="0" y="0"/>
          <a:ext cx="0" cy="0"/>
          <a:chOff x="0" y="0"/>
          <a:chExt cx="0" cy="0"/>
        </a:xfrm>
      </p:grpSpPr>
      <p:pic>
        <p:nvPicPr>
          <p:cNvPr id="206" name="Google Shape;206;g2b83f94a772_0_178"/>
          <p:cNvPicPr preferRelativeResize="0"/>
          <p:nvPr/>
        </p:nvPicPr>
        <p:blipFill rotWithShape="1">
          <a:blip r:embed="rId21">
            <a:alphaModFix/>
          </a:blip>
          <a:srcRect l="3614"/>
          <a:stretch/>
        </p:blipFill>
        <p:spPr>
          <a:xfrm>
            <a:off x="0" y="2669685"/>
            <a:ext cx="4037011" cy="4188314"/>
          </a:xfrm>
          <a:prstGeom prst="rect">
            <a:avLst/>
          </a:prstGeom>
          <a:noFill/>
          <a:ln>
            <a:noFill/>
          </a:ln>
        </p:spPr>
      </p:pic>
      <p:pic>
        <p:nvPicPr>
          <p:cNvPr id="207" name="Google Shape;207;g2b83f94a772_0_178"/>
          <p:cNvPicPr preferRelativeResize="0"/>
          <p:nvPr/>
        </p:nvPicPr>
        <p:blipFill rotWithShape="1">
          <a:blip r:embed="rId22">
            <a:alphaModFix/>
          </a:blip>
          <a:srcRect l="35641"/>
          <a:stretch/>
        </p:blipFill>
        <p:spPr>
          <a:xfrm>
            <a:off x="0" y="2892347"/>
            <a:ext cx="1522412" cy="2365453"/>
          </a:xfrm>
          <a:prstGeom prst="rect">
            <a:avLst/>
          </a:prstGeom>
          <a:noFill/>
          <a:ln>
            <a:noFill/>
          </a:ln>
        </p:spPr>
      </p:pic>
      <p:sp>
        <p:nvSpPr>
          <p:cNvPr id="208" name="Google Shape;208;g2b83f94a772_0_178"/>
          <p:cNvSpPr/>
          <p:nvPr/>
        </p:nvSpPr>
        <p:spPr>
          <a:xfrm>
            <a:off x="8609012" y="1676400"/>
            <a:ext cx="2819400" cy="2819400"/>
          </a:xfrm>
          <a:prstGeom prst="ellipse">
            <a:avLst/>
          </a:prstGeom>
          <a:gradFill>
            <a:gsLst>
              <a:gs pos="0">
                <a:srgbClr val="6EA0C0">
                  <a:alpha val="6666"/>
                </a:srgbClr>
              </a:gs>
              <a:gs pos="36000">
                <a:srgbClr val="6EA0C0">
                  <a:alpha val="5882"/>
                </a:srgbClr>
              </a:gs>
              <a:gs pos="69000">
                <a:srgbClr val="6EA0C0">
                  <a:alpha val="0"/>
                </a:srgbClr>
              </a:gs>
              <a:gs pos="100000">
                <a:srgbClr val="6EA0C0">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g2b83f94a772_0_178"/>
          <p:cNvPicPr preferRelativeResize="0"/>
          <p:nvPr/>
        </p:nvPicPr>
        <p:blipFill rotWithShape="1">
          <a:blip r:embed="rId23">
            <a:alphaModFix/>
          </a:blip>
          <a:srcRect t="28815"/>
          <a:stretch/>
        </p:blipFill>
        <p:spPr>
          <a:xfrm>
            <a:off x="7999412" y="0"/>
            <a:ext cx="1603387" cy="1141407"/>
          </a:xfrm>
          <a:prstGeom prst="rect">
            <a:avLst/>
          </a:prstGeom>
          <a:noFill/>
          <a:ln>
            <a:noFill/>
          </a:ln>
        </p:spPr>
      </p:pic>
      <p:pic>
        <p:nvPicPr>
          <p:cNvPr id="210" name="Google Shape;210;g2b83f94a772_0_178"/>
          <p:cNvPicPr preferRelativeResize="0"/>
          <p:nvPr/>
        </p:nvPicPr>
        <p:blipFill rotWithShape="1">
          <a:blip r:embed="rId24">
            <a:alphaModFix/>
          </a:blip>
          <a:srcRect b="23318"/>
          <a:stretch/>
        </p:blipFill>
        <p:spPr>
          <a:xfrm>
            <a:off x="8605878" y="6096000"/>
            <a:ext cx="993734" cy="762000"/>
          </a:xfrm>
          <a:prstGeom prst="rect">
            <a:avLst/>
          </a:prstGeom>
          <a:noFill/>
          <a:ln>
            <a:noFill/>
          </a:ln>
        </p:spPr>
      </p:pic>
      <p:sp>
        <p:nvSpPr>
          <p:cNvPr id="211" name="Google Shape;211;g2b83f94a772_0_17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2b83f94a772_0_178"/>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13" name="Google Shape;213;g2b83f94a772_0_178"/>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rgbClr val="9EC0D5"/>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9EC0D5"/>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9EC0D5"/>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9EC0D5"/>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9EC0D5"/>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9EC0D5"/>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9EC0D5"/>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9EC0D5"/>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9EC0D5"/>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14" name="Google Shape;214;g2b83f94a772_0_17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5" name="Google Shape;215;g2b83f94a772_0_17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6" name="Google Shape;216;g2b83f94a772_0_17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
          <p:cNvSpPr txBox="1">
            <a:spLocks noGrp="1"/>
          </p:cNvSpPr>
          <p:nvPr>
            <p:ph type="ctrTitle" idx="4294967295"/>
          </p:nvPr>
        </p:nvSpPr>
        <p:spPr>
          <a:xfrm>
            <a:off x="1876425" y="1785951"/>
            <a:ext cx="8791500" cy="2156401"/>
          </a:xfrm>
          <a:prstGeom prst="rect">
            <a:avLst/>
          </a:prstGeom>
          <a:noFill/>
          <a:ln>
            <a:noFill/>
          </a:ln>
        </p:spPr>
        <p:txBody>
          <a:bodyPr spcFirstLastPara="1" wrap="square" lIns="45675" tIns="45675" rIns="45675" bIns="45675" anchor="b" anchorCtr="0">
            <a:normAutofit fontScale="90000"/>
          </a:bodyPr>
          <a:lstStyle/>
          <a:p>
            <a:pPr marL="0" marR="0" lvl="0" indent="0" algn="l" rtl="0">
              <a:lnSpc>
                <a:spcPct val="90000"/>
              </a:lnSpc>
              <a:spcBef>
                <a:spcPts val="0"/>
              </a:spcBef>
              <a:spcAft>
                <a:spcPts val="0"/>
              </a:spcAft>
              <a:buClr>
                <a:srgbClr val="DFE3E5"/>
              </a:buClr>
              <a:buSzPts val="7200"/>
              <a:buFont typeface="Century Gothic"/>
              <a:buNone/>
            </a:pPr>
            <a:endParaRPr sz="7200" b="0" i="0" u="none" strike="noStrike" cap="none">
              <a:solidFill>
                <a:srgbClr val="DFE3E5"/>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DFE3E5"/>
              </a:buClr>
              <a:buSzPts val="4736"/>
              <a:buFont typeface="Century Gothic"/>
              <a:buNone/>
            </a:pPr>
            <a:br>
              <a:rPr lang="en-US" sz="4736" b="0" i="0" u="none" strike="noStrike" cap="none">
                <a:solidFill>
                  <a:srgbClr val="DFE3E5"/>
                </a:solidFill>
                <a:latin typeface="Century Gothic"/>
                <a:ea typeface="Century Gothic"/>
                <a:cs typeface="Century Gothic"/>
                <a:sym typeface="Century Gothic"/>
              </a:rPr>
            </a:br>
            <a:endParaRPr sz="7200" b="0" i="0" u="none" strike="noStrike" cap="none">
              <a:solidFill>
                <a:srgbClr val="DFE3E5"/>
              </a:solidFill>
              <a:latin typeface="Century Gothic"/>
              <a:ea typeface="Century Gothic"/>
              <a:cs typeface="Century Gothic"/>
              <a:sym typeface="Century Gothic"/>
            </a:endParaRPr>
          </a:p>
        </p:txBody>
      </p:sp>
      <p:sp>
        <p:nvSpPr>
          <p:cNvPr id="350" name="Google Shape;350;p1"/>
          <p:cNvSpPr txBox="1">
            <a:spLocks noGrp="1"/>
          </p:cNvSpPr>
          <p:nvPr>
            <p:ph type="subTitle" idx="4294967295"/>
          </p:nvPr>
        </p:nvSpPr>
        <p:spPr>
          <a:xfrm>
            <a:off x="653425" y="840875"/>
            <a:ext cx="9023100" cy="5562000"/>
          </a:xfrm>
          <a:prstGeom prst="rect">
            <a:avLst/>
          </a:prstGeom>
          <a:noFill/>
          <a:ln>
            <a:noFill/>
          </a:ln>
        </p:spPr>
        <p:txBody>
          <a:bodyPr spcFirstLastPara="1" wrap="square" lIns="45675" tIns="45675" rIns="45675" bIns="45675" anchor="t" anchorCtr="0">
            <a:normAutofit/>
          </a:bodyPr>
          <a:lstStyle/>
          <a:p>
            <a:pPr marL="0" marR="0" lvl="0" indent="0" algn="ctr" rtl="0">
              <a:lnSpc>
                <a:spcPct val="80000"/>
              </a:lnSpc>
              <a:spcBef>
                <a:spcPts val="0"/>
              </a:spcBef>
              <a:spcAft>
                <a:spcPts val="0"/>
              </a:spcAft>
              <a:buClr>
                <a:srgbClr val="FFFFFF"/>
              </a:buClr>
              <a:buSzPts val="4000"/>
              <a:buFont typeface="Helvetica Neue"/>
              <a:buNone/>
            </a:pPr>
            <a:r>
              <a:rPr lang="en-US" sz="4000" dirty="0"/>
              <a:t>The Project LIFE program: Long- Acting Injectable Buprenorphine to End Overdose: </a:t>
            </a:r>
            <a:endParaRPr sz="20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2000"/>
              <a:buFont typeface="Helvetica Neue"/>
              <a:buNone/>
            </a:pPr>
            <a:endParaRPr sz="20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2400"/>
              <a:buFont typeface="Helvetica Neue"/>
              <a:buNone/>
            </a:pPr>
            <a:r>
              <a:rPr lang="en-US" sz="2400" b="0" i="0" u="none" strike="noStrike" cap="none" dirty="0">
                <a:solidFill>
                  <a:srgbClr val="FFFFFF"/>
                </a:solidFill>
                <a:latin typeface="Century Gothic"/>
                <a:ea typeface="Century Gothic"/>
                <a:cs typeface="Century Gothic"/>
                <a:sym typeface="Century Gothic"/>
              </a:rPr>
              <a:t>OPPORTUNITIES FOR</a:t>
            </a:r>
            <a:r>
              <a:rPr lang="en-US" sz="2400" b="0" i="0" u="none" strike="noStrike" cap="none" dirty="0">
                <a:solidFill>
                  <a:srgbClr val="FFFFFF"/>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ADDRESSI</a:t>
            </a:r>
            <a:r>
              <a:rPr lang="en-US" sz="2400" b="0" i="0" u="none" strike="noStrike" cap="none" dirty="0">
                <a:solidFill>
                  <a:srgbClr val="FFFFFF"/>
                </a:solidFill>
                <a:latin typeface="Century Gothic"/>
                <a:ea typeface="Century Gothic"/>
                <a:cs typeface="Century Gothic"/>
                <a:sym typeface="Century Gothic"/>
              </a:rPr>
              <a:t>NG EQUITY IN SUBSTANCE USE DISORDER TREATMENT IN OVERLOOKED POPULATIONS</a:t>
            </a:r>
            <a:endParaRPr sz="21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2100"/>
              <a:buFont typeface="Helvetica Neue"/>
              <a:buNone/>
            </a:pPr>
            <a:endParaRPr sz="21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1700"/>
              <a:buFont typeface="Helvetica Neue"/>
              <a:buNone/>
            </a:pPr>
            <a:r>
              <a:rPr lang="en-US" sz="1700" dirty="0"/>
              <a:t>Ruchi Fitzgerald, MD FAAFP</a:t>
            </a:r>
            <a:endParaRPr dirty="0"/>
          </a:p>
          <a:p>
            <a:pPr marL="0" marR="0" lvl="0" indent="0" algn="ctr" rtl="0">
              <a:lnSpc>
                <a:spcPct val="80000"/>
              </a:lnSpc>
              <a:spcBef>
                <a:spcPts val="1000"/>
              </a:spcBef>
              <a:spcAft>
                <a:spcPts val="0"/>
              </a:spcAft>
              <a:buClr>
                <a:srgbClr val="FFFFFF"/>
              </a:buClr>
              <a:buSzPts val="2300"/>
              <a:buFont typeface="Helvetica Neue"/>
              <a:buNone/>
            </a:pPr>
            <a:endParaRPr sz="2300" b="0" i="0" u="none" strike="noStrike" cap="none" dirty="0">
              <a:solidFill>
                <a:srgbClr val="9EC0D5"/>
              </a:solidFill>
              <a:latin typeface="Century Gothic"/>
              <a:ea typeface="Century Gothic"/>
              <a:cs typeface="Century Gothic"/>
              <a:sym typeface="Century Gothic"/>
            </a:endParaRPr>
          </a:p>
          <a:p>
            <a:pPr marL="0" marR="0" lvl="0" indent="0" algn="ctr" rtl="0">
              <a:lnSpc>
                <a:spcPct val="80000"/>
              </a:lnSpc>
              <a:spcBef>
                <a:spcPts val="1000"/>
              </a:spcBef>
              <a:spcAft>
                <a:spcPts val="0"/>
              </a:spcAft>
              <a:buClr>
                <a:srgbClr val="FFFFFF"/>
              </a:buClr>
              <a:buSzPts val="1700"/>
              <a:buFont typeface="Helvetica Neue"/>
              <a:buNone/>
            </a:pPr>
            <a:endParaRPr sz="1700" dirty="0"/>
          </a:p>
          <a:p>
            <a:pPr marL="0" marR="0" lvl="0" indent="0" algn="ctr" rtl="0">
              <a:lnSpc>
                <a:spcPct val="80000"/>
              </a:lnSpc>
              <a:spcBef>
                <a:spcPts val="1000"/>
              </a:spcBef>
              <a:spcAft>
                <a:spcPts val="0"/>
              </a:spcAft>
              <a:buClr>
                <a:srgbClr val="FFFFFF"/>
              </a:buClr>
              <a:buSzPts val="1700"/>
              <a:buFont typeface="Helvetica Neue"/>
              <a:buNone/>
            </a:pPr>
            <a:r>
              <a:rPr lang="en-US" sz="1700" b="0" i="0" u="none" strike="noStrike" cap="none" dirty="0">
                <a:solidFill>
                  <a:srgbClr val="FFFFFF"/>
                </a:solidFill>
                <a:latin typeface="Century Gothic"/>
                <a:ea typeface="Century Gothic"/>
                <a:cs typeface="Century Gothic"/>
                <a:sym typeface="Century Gothic"/>
              </a:rPr>
              <a:t>RUSH UNIVERSITY MEDICAL CENTER</a:t>
            </a:r>
          </a:p>
          <a:p>
            <a:pPr marL="0" marR="0" lvl="0" indent="0" algn="ctr" rtl="0">
              <a:lnSpc>
                <a:spcPct val="80000"/>
              </a:lnSpc>
              <a:spcBef>
                <a:spcPts val="1000"/>
              </a:spcBef>
              <a:spcAft>
                <a:spcPts val="0"/>
              </a:spcAft>
              <a:buClr>
                <a:srgbClr val="FFFFFF"/>
              </a:buClr>
              <a:buSzPts val="1700"/>
              <a:buFont typeface="Helvetica Neue"/>
              <a:buNone/>
            </a:pPr>
            <a:r>
              <a:rPr lang="en-US" sz="1700" dirty="0"/>
              <a:t>PCC Community Wellness Center</a:t>
            </a:r>
            <a:endParaRPr sz="2000" b="0" i="0" u="none" strike="noStrike" cap="none" dirty="0">
              <a:solidFill>
                <a:srgbClr val="9EC0D5"/>
              </a:solidFill>
              <a:latin typeface="Century Gothic"/>
              <a:ea typeface="Century Gothic"/>
              <a:cs typeface="Century Gothic"/>
              <a:sym typeface="Century Gothic"/>
            </a:endParaRPr>
          </a:p>
        </p:txBody>
      </p:sp>
      <p:pic>
        <p:nvPicPr>
          <p:cNvPr id="351" name="Google Shape;351;p1" descr="Google Shape;155;p1"/>
          <p:cNvPicPr preferRelativeResize="0"/>
          <p:nvPr/>
        </p:nvPicPr>
        <p:blipFill rotWithShape="1">
          <a:blip r:embed="rId3">
            <a:alphaModFix/>
          </a:blip>
          <a:srcRect/>
          <a:stretch/>
        </p:blipFill>
        <p:spPr>
          <a:xfrm>
            <a:off x="9876090" y="193231"/>
            <a:ext cx="1925399" cy="12274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0DE-4D95-13CE-BF91-14071BC8260B}"/>
              </a:ext>
            </a:extLst>
          </p:cNvPr>
          <p:cNvSpPr>
            <a:spLocks noGrp="1"/>
          </p:cNvSpPr>
          <p:nvPr>
            <p:ph type="title"/>
          </p:nvPr>
        </p:nvSpPr>
        <p:spPr/>
        <p:txBody>
          <a:bodyPr/>
          <a:lstStyle/>
          <a:p>
            <a:r>
              <a:rPr lang="en-US" dirty="0"/>
              <a:t>Treatment of Opioid Use Disorder</a:t>
            </a:r>
          </a:p>
        </p:txBody>
      </p:sp>
      <p:sp>
        <p:nvSpPr>
          <p:cNvPr id="3" name="Text Placeholder 2">
            <a:extLst>
              <a:ext uri="{FF2B5EF4-FFF2-40B4-BE49-F238E27FC236}">
                <a16:creationId xmlns:a16="http://schemas.microsoft.com/office/drawing/2014/main" id="{FF66A50D-8E76-F2E2-2589-A5AF8D753D4A}"/>
              </a:ext>
            </a:extLst>
          </p:cNvPr>
          <p:cNvSpPr>
            <a:spLocks noGrp="1"/>
          </p:cNvSpPr>
          <p:nvPr>
            <p:ph type="body" idx="1"/>
          </p:nvPr>
        </p:nvSpPr>
        <p:spPr/>
        <p:txBody>
          <a:bodyPr/>
          <a:lstStyle/>
          <a:p>
            <a:r>
              <a:rPr lang="en-US" dirty="0"/>
              <a:t>Medications are FDA approved: Buprenorphine, Buprenorphine-naloxone (Suboxone); Methadone, and extended-release naltrexone. </a:t>
            </a:r>
          </a:p>
          <a:p>
            <a:r>
              <a:rPr lang="en-US" dirty="0"/>
              <a:t>Evidence based for treatment of OUD; 2018 study from MA demonstrated that buprenorphine and methadone reduce all cause mortality. </a:t>
            </a:r>
          </a:p>
          <a:p>
            <a:r>
              <a:rPr lang="en-US" dirty="0"/>
              <a:t>Numerous studies show meds are under-prescribed due to stigma, regulatory barriers, institutional barriers and lack of clinician training.</a:t>
            </a:r>
          </a:p>
          <a:p>
            <a:r>
              <a:rPr lang="en-US" dirty="0"/>
              <a:t>The DATA 2000 waiver was eliminated in January 2023 allowing all DEA registered clinicians to prescribe buprenorphine. </a:t>
            </a:r>
          </a:p>
          <a:p>
            <a:pPr marL="101600" indent="0">
              <a:buNone/>
            </a:pPr>
            <a:endParaRPr lang="en-US" dirty="0"/>
          </a:p>
        </p:txBody>
      </p:sp>
    </p:spTree>
    <p:extLst>
      <p:ext uri="{BB962C8B-B14F-4D97-AF65-F5344CB8AC3E}">
        <p14:creationId xmlns:p14="http://schemas.microsoft.com/office/powerpoint/2010/main" val="2549834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b6999e5d0a_1_2"/>
          <p:cNvSpPr txBox="1">
            <a:spLocks noGrp="1"/>
          </p:cNvSpPr>
          <p:nvPr>
            <p:ph type="title"/>
          </p:nvPr>
        </p:nvSpPr>
        <p:spPr>
          <a:xfrm>
            <a:off x="619135" y="646943"/>
            <a:ext cx="9404700" cy="1400400"/>
          </a:xfrm>
          <a:prstGeom prst="rect">
            <a:avLst/>
          </a:prstGeom>
        </p:spPr>
        <p:txBody>
          <a:bodyPr spcFirstLastPara="1" wrap="square" lIns="45675" tIns="45675" rIns="45675" bIns="45675" anchor="t" anchorCtr="0">
            <a:normAutofit/>
          </a:bodyPr>
          <a:lstStyle/>
          <a:p>
            <a:pPr marL="0" lvl="0" indent="0" algn="ctr" rtl="0">
              <a:spcBef>
                <a:spcPts val="0"/>
              </a:spcBef>
              <a:spcAft>
                <a:spcPts val="0"/>
              </a:spcAft>
              <a:buNone/>
            </a:pPr>
            <a:r>
              <a:rPr lang="en-US"/>
              <a:t>Rising Overdoses Amongst Black Older Adults in Illinois  </a:t>
            </a:r>
            <a:endParaRPr/>
          </a:p>
        </p:txBody>
      </p:sp>
      <p:pic>
        <p:nvPicPr>
          <p:cNvPr id="423" name="Google Shape;423;g2b6999e5d0a_1_2"/>
          <p:cNvPicPr preferRelativeResize="0"/>
          <p:nvPr/>
        </p:nvPicPr>
        <p:blipFill>
          <a:blip r:embed="rId3">
            <a:alphaModFix/>
          </a:blip>
          <a:stretch>
            <a:fillRect/>
          </a:stretch>
        </p:blipFill>
        <p:spPr>
          <a:xfrm>
            <a:off x="619125" y="2540375"/>
            <a:ext cx="10953750" cy="3390900"/>
          </a:xfrm>
          <a:prstGeom prst="rect">
            <a:avLst/>
          </a:prstGeom>
          <a:noFill/>
          <a:ln>
            <a:noFill/>
          </a:ln>
        </p:spPr>
      </p:pic>
      <p:sp>
        <p:nvSpPr>
          <p:cNvPr id="424" name="Google Shape;424;g2b6999e5d0a_1_2"/>
          <p:cNvSpPr txBox="1"/>
          <p:nvPr/>
        </p:nvSpPr>
        <p:spPr>
          <a:xfrm>
            <a:off x="307949" y="6273374"/>
            <a:ext cx="11576100" cy="523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en-US" sz="1100">
                <a:solidFill>
                  <a:schemeClr val="lt1"/>
                </a:solidFill>
              </a:rPr>
              <a:t>Statewide Semiannual Overdose Report Illinois Department of Public Health October 2023, IDPH</a:t>
            </a:r>
            <a:endParaRPr sz="1100">
              <a:solidFill>
                <a:schemeClr val="lt1"/>
              </a:solidFill>
            </a:endParaRPr>
          </a:p>
          <a:p>
            <a:pPr marL="0" marR="0" lvl="0" indent="0" algn="l" rtl="0">
              <a:lnSpc>
                <a:spcPct val="100000"/>
              </a:lnSpc>
              <a:spcBef>
                <a:spcPts val="0"/>
              </a:spcBef>
              <a:spcAft>
                <a:spcPts val="0"/>
              </a:spcAft>
              <a:buClr>
                <a:schemeClr val="lt1"/>
              </a:buClr>
              <a:buSzPts val="1100"/>
              <a:buFont typeface="Arial"/>
              <a:buNone/>
            </a:pPr>
            <a:r>
              <a:rPr lang="en-US" sz="1100">
                <a:solidFill>
                  <a:schemeClr val="lt1"/>
                </a:solidFill>
              </a:rPr>
              <a:t>https://dph.illinois.gov/content/dam/soi/en/web/idph/publications/idph/topics-and-services/opioids/idph-data-dashboard/semiannual-overdose-report_102023.pdf</a:t>
            </a:r>
            <a:endParaRPr sz="11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8"/>
          <p:cNvSpPr txBox="1">
            <a:spLocks noGrp="1"/>
          </p:cNvSpPr>
          <p:nvPr>
            <p:ph type="title"/>
          </p:nvPr>
        </p:nvSpPr>
        <p:spPr>
          <a:xfrm>
            <a:off x="239083" y="243553"/>
            <a:ext cx="9404700" cy="1957200"/>
          </a:xfrm>
          <a:prstGeom prst="rect">
            <a:avLst/>
          </a:prstGeom>
          <a:noFill/>
          <a:ln>
            <a:noFill/>
          </a:ln>
        </p:spPr>
        <p:txBody>
          <a:bodyPr spcFirstLastPara="1" wrap="square" lIns="45675" tIns="45675" rIns="45675" bIns="45675" anchor="t" anchorCtr="0">
            <a:normAutofit/>
          </a:bodyPr>
          <a:lstStyle/>
          <a:p>
            <a:pPr marL="0" lvl="0" indent="0" algn="ctr" rtl="0">
              <a:lnSpc>
                <a:spcPct val="100000"/>
              </a:lnSpc>
              <a:spcBef>
                <a:spcPts val="0"/>
              </a:spcBef>
              <a:spcAft>
                <a:spcPts val="0"/>
              </a:spcAft>
              <a:buClr>
                <a:srgbClr val="DFE3E5"/>
              </a:buClr>
              <a:buSzPts val="2800"/>
              <a:buFont typeface="Century Gothic"/>
              <a:buNone/>
            </a:pPr>
            <a:r>
              <a:rPr lang="en-US" sz="4000" dirty="0"/>
              <a:t>Emerging Research: Treating Patients Post-Overdose in Hospital Setting</a:t>
            </a:r>
            <a:endParaRPr sz="4000" dirty="0"/>
          </a:p>
        </p:txBody>
      </p:sp>
      <p:pic>
        <p:nvPicPr>
          <p:cNvPr id="430" name="Google Shape;430;p8" descr="Google Shape;283;g22715ba1391_0_367"/>
          <p:cNvPicPr preferRelativeResize="0"/>
          <p:nvPr/>
        </p:nvPicPr>
        <p:blipFill rotWithShape="1">
          <a:blip r:embed="rId3">
            <a:alphaModFix/>
          </a:blip>
          <a:srcRect/>
          <a:stretch/>
        </p:blipFill>
        <p:spPr>
          <a:xfrm>
            <a:off x="5306475" y="1609487"/>
            <a:ext cx="6706475" cy="3878075"/>
          </a:xfrm>
          <a:prstGeom prst="rect">
            <a:avLst/>
          </a:prstGeom>
          <a:noFill/>
          <a:ln>
            <a:noFill/>
          </a:ln>
        </p:spPr>
      </p:pic>
      <p:pic>
        <p:nvPicPr>
          <p:cNvPr id="431" name="Google Shape;431;p8" descr="Google Shape;284;g22715ba1391_0_367"/>
          <p:cNvPicPr preferRelativeResize="0"/>
          <p:nvPr/>
        </p:nvPicPr>
        <p:blipFill rotWithShape="1">
          <a:blip r:embed="rId4">
            <a:alphaModFix/>
          </a:blip>
          <a:srcRect/>
          <a:stretch/>
        </p:blipFill>
        <p:spPr>
          <a:xfrm>
            <a:off x="119550" y="3091550"/>
            <a:ext cx="6858699" cy="36605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par>
                                <p:cTn id="8" presetID="10" presetClass="entr" presetSubtype="0" fill="hold" nodeType="withEffect">
                                  <p:stCondLst>
                                    <p:cond delay="1500"/>
                                  </p:stCondLst>
                                  <p:childTnLst>
                                    <p:set>
                                      <p:cBhvr>
                                        <p:cTn id="9" dur="1" fill="hold">
                                          <p:stCondLst>
                                            <p:cond delay="0"/>
                                          </p:stCondLst>
                                        </p:cTn>
                                        <p:tgtEl>
                                          <p:spTgt spid="431"/>
                                        </p:tgtEl>
                                        <p:attrNameLst>
                                          <p:attrName>style.visibility</p:attrName>
                                        </p:attrNameLst>
                                      </p:cBhvr>
                                      <p:to>
                                        <p:strVal val="visible"/>
                                      </p:to>
                                    </p:set>
                                    <p:animEffect transition="in" filter="fade">
                                      <p:cBhvr>
                                        <p:cTn id="10"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9"/>
          <p:cNvSpPr txBox="1"/>
          <p:nvPr/>
        </p:nvSpPr>
        <p:spPr>
          <a:xfrm>
            <a:off x="1296409" y="2924263"/>
            <a:ext cx="2799000" cy="1877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6000"/>
              <a:buFont typeface="Century Gothic"/>
              <a:buNone/>
            </a:pPr>
            <a:r>
              <a:rPr lang="en-US" sz="6000" b="0" i="0" u="none" strike="noStrike" cap="none" dirty="0">
                <a:solidFill>
                  <a:srgbClr val="FFFFFF"/>
                </a:solidFill>
                <a:latin typeface="Century Gothic"/>
                <a:ea typeface="Century Gothic"/>
                <a:cs typeface="Century Gothic"/>
                <a:sym typeface="Century Gothic"/>
              </a:rPr>
              <a:t>22</a:t>
            </a:r>
            <a:r>
              <a:rPr lang="en-US" sz="6000" dirty="0">
                <a:solidFill>
                  <a:srgbClr val="FFFFFF"/>
                </a:solidFill>
                <a:latin typeface="Century Gothic"/>
                <a:ea typeface="Century Gothic"/>
                <a:cs typeface="Century Gothic"/>
                <a:sym typeface="Century Gothic"/>
              </a:rPr>
              <a:t>%</a:t>
            </a:r>
            <a:endParaRPr dirty="0"/>
          </a:p>
          <a:p>
            <a:pPr marL="0" marR="0" lvl="0" indent="0" algn="l" rtl="0">
              <a:lnSpc>
                <a:spcPct val="100000"/>
              </a:lnSpc>
              <a:spcBef>
                <a:spcPts val="0"/>
              </a:spcBef>
              <a:spcAft>
                <a:spcPts val="0"/>
              </a:spcAft>
              <a:buClr>
                <a:srgbClr val="FFFFFF"/>
              </a:buClr>
              <a:buSzPts val="2800"/>
              <a:buFont typeface="Century Gothic"/>
              <a:buNone/>
            </a:pPr>
            <a:r>
              <a:rPr lang="en-US" sz="2800" dirty="0">
                <a:solidFill>
                  <a:srgbClr val="FFFFFF"/>
                </a:solidFill>
                <a:latin typeface="Century Gothic"/>
                <a:ea typeface="Century Gothic"/>
                <a:cs typeface="Century Gothic"/>
                <a:sym typeface="Century Gothic"/>
              </a:rPr>
              <a:t>6 Month </a:t>
            </a:r>
            <a:r>
              <a:rPr lang="en-US" sz="2800" b="0" i="0" u="none" strike="noStrike" cap="none" dirty="0">
                <a:solidFill>
                  <a:srgbClr val="FFFFFF"/>
                </a:solidFill>
                <a:latin typeface="Century Gothic"/>
                <a:ea typeface="Century Gothic"/>
                <a:cs typeface="Century Gothic"/>
                <a:sym typeface="Century Gothic"/>
              </a:rPr>
              <a:t>Follow</a:t>
            </a:r>
            <a:r>
              <a:rPr lang="en-US" sz="2800" dirty="0">
                <a:solidFill>
                  <a:srgbClr val="FFFFFF"/>
                </a:solidFill>
                <a:latin typeface="Century Gothic"/>
                <a:ea typeface="Century Gothic"/>
                <a:cs typeface="Century Gothic"/>
                <a:sym typeface="Century Gothic"/>
              </a:rPr>
              <a:t>-</a:t>
            </a:r>
            <a:r>
              <a:rPr lang="en-US" sz="2800" b="0" i="0" u="none" strike="noStrike" cap="none" dirty="0">
                <a:solidFill>
                  <a:srgbClr val="FFFFFF"/>
                </a:solidFill>
                <a:latin typeface="Century Gothic"/>
                <a:ea typeface="Century Gothic"/>
                <a:cs typeface="Century Gothic"/>
                <a:sym typeface="Century Gothic"/>
              </a:rPr>
              <a:t>Up Rate</a:t>
            </a:r>
            <a:endParaRPr dirty="0"/>
          </a:p>
        </p:txBody>
      </p:sp>
      <p:pic>
        <p:nvPicPr>
          <p:cNvPr id="437" name="Google Shape;437;p9" descr="Car with solid fill"/>
          <p:cNvPicPr preferRelativeResize="0"/>
          <p:nvPr/>
        </p:nvPicPr>
        <p:blipFill rotWithShape="1">
          <a:blip r:embed="rId3">
            <a:alphaModFix/>
          </a:blip>
          <a:srcRect/>
          <a:stretch/>
        </p:blipFill>
        <p:spPr>
          <a:xfrm>
            <a:off x="9330815" y="643583"/>
            <a:ext cx="2265641" cy="2280019"/>
          </a:xfrm>
          <a:prstGeom prst="rect">
            <a:avLst/>
          </a:prstGeom>
          <a:noFill/>
          <a:ln>
            <a:noFill/>
          </a:ln>
        </p:spPr>
      </p:pic>
      <p:pic>
        <p:nvPicPr>
          <p:cNvPr id="438" name="Google Shape;438;p9" descr="Homeopathy with solid fill"/>
          <p:cNvPicPr preferRelativeResize="0"/>
          <p:nvPr/>
        </p:nvPicPr>
        <p:blipFill rotWithShape="1">
          <a:blip r:embed="rId4">
            <a:alphaModFix/>
          </a:blip>
          <a:srcRect/>
          <a:stretch/>
        </p:blipFill>
        <p:spPr>
          <a:xfrm>
            <a:off x="9390393" y="4164454"/>
            <a:ext cx="2265641" cy="2294395"/>
          </a:xfrm>
          <a:prstGeom prst="rect">
            <a:avLst/>
          </a:prstGeom>
          <a:noFill/>
          <a:ln>
            <a:noFill/>
          </a:ln>
        </p:spPr>
      </p:pic>
      <p:pic>
        <p:nvPicPr>
          <p:cNvPr id="439" name="Google Shape;439;p9" descr="Needle with solid fill"/>
          <p:cNvPicPr preferRelativeResize="0"/>
          <p:nvPr/>
        </p:nvPicPr>
        <p:blipFill rotWithShape="1">
          <a:blip r:embed="rId5">
            <a:alphaModFix/>
          </a:blip>
          <a:srcRect/>
          <a:stretch/>
        </p:blipFill>
        <p:spPr>
          <a:xfrm>
            <a:off x="6154587" y="4441973"/>
            <a:ext cx="1673203" cy="1814693"/>
          </a:xfrm>
          <a:prstGeom prst="rect">
            <a:avLst/>
          </a:prstGeom>
          <a:noFill/>
          <a:ln>
            <a:noFill/>
          </a:ln>
        </p:spPr>
      </p:pic>
      <p:pic>
        <p:nvPicPr>
          <p:cNvPr id="440" name="Google Shape;440;p9" descr="Home with solid fill"/>
          <p:cNvPicPr preferRelativeResize="0"/>
          <p:nvPr/>
        </p:nvPicPr>
        <p:blipFill rotWithShape="1">
          <a:blip r:embed="rId6">
            <a:alphaModFix/>
          </a:blip>
          <a:srcRect/>
          <a:stretch/>
        </p:blipFill>
        <p:spPr>
          <a:xfrm>
            <a:off x="5621727" y="498481"/>
            <a:ext cx="2265642" cy="2167283"/>
          </a:xfrm>
          <a:prstGeom prst="rect">
            <a:avLst/>
          </a:prstGeom>
          <a:noFill/>
          <a:ln>
            <a:noFill/>
          </a:ln>
        </p:spPr>
      </p:pic>
      <p:pic>
        <p:nvPicPr>
          <p:cNvPr id="441" name="Google Shape;441;p9" descr="A silhouette of a person sitting on a chair&#10;&#10;Description automatically generated"/>
          <p:cNvPicPr preferRelativeResize="0"/>
          <p:nvPr/>
        </p:nvPicPr>
        <p:blipFill rotWithShape="1">
          <a:blip r:embed="rId7">
            <a:alphaModFix/>
          </a:blip>
          <a:srcRect/>
          <a:stretch/>
        </p:blipFill>
        <p:spPr>
          <a:xfrm>
            <a:off x="7355457" y="2345177"/>
            <a:ext cx="2282896" cy="2282896"/>
          </a:xfrm>
          <a:prstGeom prst="rect">
            <a:avLst/>
          </a:prstGeom>
          <a:noFill/>
          <a:ln>
            <a:noFill/>
          </a:ln>
        </p:spPr>
      </p:pic>
      <p:grpSp>
        <p:nvGrpSpPr>
          <p:cNvPr id="442" name="Google Shape;442;p9"/>
          <p:cNvGrpSpPr/>
          <p:nvPr/>
        </p:nvGrpSpPr>
        <p:grpSpPr>
          <a:xfrm>
            <a:off x="4611792" y="-2437"/>
            <a:ext cx="721560" cy="6746056"/>
            <a:chOff x="4648078" y="1267563"/>
            <a:chExt cx="721560" cy="6746056"/>
          </a:xfrm>
        </p:grpSpPr>
        <p:sp>
          <p:nvSpPr>
            <p:cNvPr id="443" name="Google Shape;443;p9"/>
            <p:cNvSpPr txBox="1"/>
            <p:nvPr/>
          </p:nvSpPr>
          <p:spPr>
            <a:xfrm>
              <a:off x="4740093" y="1273314"/>
              <a:ext cx="629545" cy="674030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B</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A</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R</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R</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I</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E</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R</a:t>
              </a:r>
              <a:endParaRPr sz="5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S</a:t>
              </a:r>
              <a:endParaRPr/>
            </a:p>
          </p:txBody>
        </p:sp>
        <p:sp>
          <p:nvSpPr>
            <p:cNvPr id="444" name="Google Shape;444;p9"/>
            <p:cNvSpPr txBox="1"/>
            <p:nvPr/>
          </p:nvSpPr>
          <p:spPr>
            <a:xfrm>
              <a:off x="4648078" y="1267563"/>
              <a:ext cx="629545" cy="674030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B</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A</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R</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R</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I</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E</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R</a:t>
              </a:r>
              <a:endParaRPr sz="5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5400"/>
                <a:buFont typeface="Century Gothic"/>
                <a:buNone/>
              </a:pPr>
              <a:r>
                <a:rPr lang="en-US" sz="5400" b="1" i="0" u="none" strike="noStrike" cap="none">
                  <a:solidFill>
                    <a:srgbClr val="FF0000"/>
                  </a:solidFill>
                  <a:latin typeface="Century Gothic"/>
                  <a:ea typeface="Century Gothic"/>
                  <a:cs typeface="Century Gothic"/>
                  <a:sym typeface="Century Gothic"/>
                </a:rPr>
                <a:t>S</a:t>
              </a:r>
              <a:endParaRPr/>
            </a:p>
          </p:txBody>
        </p:sp>
      </p:grpSp>
      <p:pic>
        <p:nvPicPr>
          <p:cNvPr id="445" name="Google Shape;445;p9" descr="Needle with solid fill"/>
          <p:cNvPicPr preferRelativeResize="0"/>
          <p:nvPr/>
        </p:nvPicPr>
        <p:blipFill rotWithShape="1">
          <a:blip r:embed="rId5">
            <a:alphaModFix/>
          </a:blip>
          <a:srcRect/>
          <a:stretch/>
        </p:blipFill>
        <p:spPr>
          <a:xfrm>
            <a:off x="6709553" y="4464977"/>
            <a:ext cx="1673203" cy="1814693"/>
          </a:xfrm>
          <a:prstGeom prst="rect">
            <a:avLst/>
          </a:prstGeom>
          <a:noFill/>
          <a:ln>
            <a:noFill/>
          </a:ln>
        </p:spPr>
      </p:pic>
      <p:pic>
        <p:nvPicPr>
          <p:cNvPr id="446" name="Google Shape;446;p9" descr="Needle with solid fill"/>
          <p:cNvPicPr preferRelativeResize="0"/>
          <p:nvPr/>
        </p:nvPicPr>
        <p:blipFill rotWithShape="1">
          <a:blip r:embed="rId5">
            <a:alphaModFix/>
          </a:blip>
          <a:srcRect/>
          <a:stretch/>
        </p:blipFill>
        <p:spPr>
          <a:xfrm>
            <a:off x="5616874" y="4421845"/>
            <a:ext cx="1673203" cy="18146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b83f94a772_0_163"/>
          <p:cNvSpPr txBox="1">
            <a:spLocks noGrp="1"/>
          </p:cNvSpPr>
          <p:nvPr>
            <p:ph type="title"/>
          </p:nvPr>
        </p:nvSpPr>
        <p:spPr>
          <a:xfrm>
            <a:off x="646100" y="452725"/>
            <a:ext cx="8636100" cy="828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600"/>
              <a:t>Health Justice Framework</a:t>
            </a:r>
            <a:endParaRPr sz="3600"/>
          </a:p>
        </p:txBody>
      </p:sp>
      <p:grpSp>
        <p:nvGrpSpPr>
          <p:cNvPr id="452" name="Google Shape;452;g2b83f94a772_0_163"/>
          <p:cNvGrpSpPr/>
          <p:nvPr/>
        </p:nvGrpSpPr>
        <p:grpSpPr>
          <a:xfrm>
            <a:off x="895427" y="1381364"/>
            <a:ext cx="10401126" cy="3196141"/>
            <a:chOff x="646100" y="1281583"/>
            <a:chExt cx="11039192" cy="3992182"/>
          </a:xfrm>
        </p:grpSpPr>
        <p:grpSp>
          <p:nvGrpSpPr>
            <p:cNvPr id="453" name="Google Shape;453;g2b83f94a772_0_163"/>
            <p:cNvGrpSpPr/>
            <p:nvPr/>
          </p:nvGrpSpPr>
          <p:grpSpPr>
            <a:xfrm>
              <a:off x="7784566" y="1281616"/>
              <a:ext cx="3900726" cy="3818135"/>
              <a:chOff x="5632317" y="1189775"/>
              <a:chExt cx="3305700" cy="3284700"/>
            </a:xfrm>
          </p:grpSpPr>
          <p:sp>
            <p:nvSpPr>
              <p:cNvPr id="454" name="Google Shape;454;g2b83f94a772_0_163"/>
              <p:cNvSpPr/>
              <p:nvPr/>
            </p:nvSpPr>
            <p:spPr>
              <a:xfrm>
                <a:off x="5632317" y="1189775"/>
                <a:ext cx="3305700" cy="669000"/>
              </a:xfrm>
              <a:prstGeom prst="chevron">
                <a:avLst>
                  <a:gd name="adj" fmla="val 50000"/>
                </a:avLst>
              </a:prstGeom>
              <a:solidFill>
                <a:srgbClr val="D8382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500">
                    <a:solidFill>
                      <a:srgbClr val="FFFFFF"/>
                    </a:solidFill>
                    <a:latin typeface="Roboto"/>
                    <a:ea typeface="Roboto"/>
                    <a:cs typeface="Roboto"/>
                    <a:sym typeface="Roboto"/>
                  </a:rPr>
                  <a:t>Community</a:t>
                </a:r>
                <a:endParaRPr sz="2500">
                  <a:solidFill>
                    <a:srgbClr val="FFFFFF"/>
                  </a:solidFill>
                  <a:latin typeface="Roboto"/>
                  <a:ea typeface="Roboto"/>
                  <a:cs typeface="Roboto"/>
                  <a:sym typeface="Roboto"/>
                </a:endParaRPr>
              </a:p>
            </p:txBody>
          </p:sp>
          <p:sp>
            <p:nvSpPr>
              <p:cNvPr id="455" name="Google Shape;455;g2b83f94a772_0_163"/>
              <p:cNvSpPr txBox="1"/>
              <p:nvPr/>
            </p:nvSpPr>
            <p:spPr>
              <a:xfrm>
                <a:off x="6167073" y="1858775"/>
                <a:ext cx="2236200" cy="2615700"/>
              </a:xfrm>
              <a:prstGeom prst="rect">
                <a:avLst/>
              </a:prstGeom>
              <a:noFill/>
              <a:ln>
                <a:noFill/>
              </a:ln>
            </p:spPr>
            <p:txBody>
              <a:bodyPr spcFirstLastPara="1" wrap="square" lIns="121900" tIns="121900" rIns="121900" bIns="121900" anchor="t" anchorCtr="0">
                <a:noAutofit/>
              </a:bodyPr>
              <a:lstStyle/>
              <a:p>
                <a:pPr marL="457200" lvl="0" indent="-355600" algn="l" rtl="0">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Prioritize greatest need communities</a:t>
                </a:r>
                <a:endParaRPr sz="2000">
                  <a:solidFill>
                    <a:schemeClr val="lt1"/>
                  </a:solidFill>
                  <a:latin typeface="Roboto"/>
                  <a:ea typeface="Roboto"/>
                  <a:cs typeface="Roboto"/>
                  <a:sym typeface="Roboto"/>
                </a:endParaRPr>
              </a:p>
              <a:p>
                <a:pPr marL="457200" lvl="0" indent="-355600" algn="l" rtl="0">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Include community input in program development</a:t>
                </a:r>
                <a:endParaRPr sz="2000">
                  <a:solidFill>
                    <a:schemeClr val="lt1"/>
                  </a:solidFill>
                  <a:latin typeface="Roboto"/>
                  <a:ea typeface="Roboto"/>
                  <a:cs typeface="Roboto"/>
                  <a:sym typeface="Roboto"/>
                </a:endParaRPr>
              </a:p>
              <a:p>
                <a:pPr marL="457200" lvl="0" indent="-361950" algn="l" rtl="0">
                  <a:lnSpc>
                    <a:spcPct val="115000"/>
                  </a:lnSpc>
                  <a:spcBef>
                    <a:spcPts val="0"/>
                  </a:spcBef>
                  <a:spcAft>
                    <a:spcPts val="0"/>
                  </a:spcAft>
                  <a:buClr>
                    <a:schemeClr val="lt1"/>
                  </a:buClr>
                  <a:buSzPts val="2100"/>
                  <a:buFont typeface="Roboto"/>
                  <a:buChar char="●"/>
                </a:pPr>
                <a:r>
                  <a:rPr lang="en-US" sz="2000">
                    <a:solidFill>
                      <a:schemeClr val="lt1"/>
                    </a:solidFill>
                    <a:latin typeface="Roboto"/>
                    <a:ea typeface="Roboto"/>
                    <a:cs typeface="Roboto"/>
                    <a:sym typeface="Roboto"/>
                  </a:rPr>
                  <a:t>Dismantle the policies that do not align with health justice</a:t>
                </a:r>
                <a:endParaRPr sz="2100">
                  <a:solidFill>
                    <a:schemeClr val="lt1"/>
                  </a:solidFill>
                  <a:latin typeface="Roboto"/>
                  <a:ea typeface="Roboto"/>
                  <a:cs typeface="Roboto"/>
                  <a:sym typeface="Roboto"/>
                </a:endParaRPr>
              </a:p>
            </p:txBody>
          </p:sp>
        </p:grpSp>
        <p:grpSp>
          <p:nvGrpSpPr>
            <p:cNvPr id="456" name="Google Shape;456;g2b83f94a772_0_163"/>
            <p:cNvGrpSpPr/>
            <p:nvPr/>
          </p:nvGrpSpPr>
          <p:grpSpPr>
            <a:xfrm>
              <a:off x="646100" y="1281583"/>
              <a:ext cx="3779577" cy="3818471"/>
              <a:chOff x="0" y="1189989"/>
              <a:chExt cx="3546900" cy="3284707"/>
            </a:xfrm>
          </p:grpSpPr>
          <p:sp>
            <p:nvSpPr>
              <p:cNvPr id="457" name="Google Shape;457;g2b83f94a772_0_163"/>
              <p:cNvSpPr/>
              <p:nvPr/>
            </p:nvSpPr>
            <p:spPr>
              <a:xfrm>
                <a:off x="0" y="1189989"/>
                <a:ext cx="3546900" cy="669000"/>
              </a:xfrm>
              <a:prstGeom prst="homePlate">
                <a:avLst>
                  <a:gd name="adj" fmla="val 50000"/>
                </a:avLst>
              </a:prstGeom>
              <a:solidFill>
                <a:srgbClr val="80201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500">
                    <a:solidFill>
                      <a:schemeClr val="lt1"/>
                    </a:solidFill>
                    <a:latin typeface="Roboto"/>
                    <a:ea typeface="Roboto"/>
                    <a:cs typeface="Roboto"/>
                    <a:sym typeface="Roboto"/>
                  </a:rPr>
                  <a:t>Individual </a:t>
                </a:r>
                <a:endParaRPr sz="2500">
                  <a:solidFill>
                    <a:schemeClr val="lt1"/>
                  </a:solidFill>
                  <a:latin typeface="Roboto"/>
                  <a:ea typeface="Roboto"/>
                  <a:cs typeface="Roboto"/>
                  <a:sym typeface="Roboto"/>
                </a:endParaRPr>
              </a:p>
            </p:txBody>
          </p:sp>
          <p:sp>
            <p:nvSpPr>
              <p:cNvPr id="458" name="Google Shape;458;g2b83f94a772_0_163"/>
              <p:cNvSpPr txBox="1"/>
              <p:nvPr/>
            </p:nvSpPr>
            <p:spPr>
              <a:xfrm>
                <a:off x="655349" y="1858996"/>
                <a:ext cx="22362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2200">
                    <a:solidFill>
                      <a:schemeClr val="lt1"/>
                    </a:solidFill>
                    <a:latin typeface="Roboto"/>
                    <a:ea typeface="Roboto"/>
                    <a:cs typeface="Roboto"/>
                    <a:sym typeface="Roboto"/>
                  </a:rPr>
                  <a:t>Intersection of </a:t>
                </a:r>
                <a:r>
                  <a:rPr lang="en-US" sz="2200" i="1">
                    <a:solidFill>
                      <a:schemeClr val="lt1"/>
                    </a:solidFill>
                    <a:latin typeface="Roboto"/>
                    <a:ea typeface="Roboto"/>
                    <a:cs typeface="Roboto"/>
                    <a:sym typeface="Roboto"/>
                  </a:rPr>
                  <a:t>policy</a:t>
                </a:r>
                <a:r>
                  <a:rPr lang="en-US" sz="2200">
                    <a:solidFill>
                      <a:schemeClr val="lt1"/>
                    </a:solidFill>
                    <a:latin typeface="Roboto"/>
                    <a:ea typeface="Roboto"/>
                    <a:cs typeface="Roboto"/>
                    <a:sym typeface="Roboto"/>
                  </a:rPr>
                  <a:t>, </a:t>
                </a:r>
                <a:r>
                  <a:rPr lang="en-US" sz="2200" i="1">
                    <a:solidFill>
                      <a:schemeClr val="lt1"/>
                    </a:solidFill>
                    <a:latin typeface="Roboto"/>
                    <a:ea typeface="Roboto"/>
                    <a:cs typeface="Roboto"/>
                    <a:sym typeface="Roboto"/>
                  </a:rPr>
                  <a:t>social, legal, and economic </a:t>
                </a:r>
                <a:r>
                  <a:rPr lang="en-US" sz="2200">
                    <a:solidFill>
                      <a:schemeClr val="lt1"/>
                    </a:solidFill>
                    <a:latin typeface="Roboto"/>
                    <a:ea typeface="Roboto"/>
                    <a:cs typeface="Roboto"/>
                    <a:sym typeface="Roboto"/>
                  </a:rPr>
                  <a:t>determinants of health impact the individual community member </a:t>
                </a:r>
                <a:endParaRPr sz="2200">
                  <a:solidFill>
                    <a:schemeClr val="lt1"/>
                  </a:solidFill>
                  <a:latin typeface="Roboto"/>
                  <a:ea typeface="Roboto"/>
                  <a:cs typeface="Roboto"/>
                  <a:sym typeface="Roboto"/>
                </a:endParaRPr>
              </a:p>
            </p:txBody>
          </p:sp>
        </p:grpSp>
        <p:grpSp>
          <p:nvGrpSpPr>
            <p:cNvPr id="459" name="Google Shape;459;g2b83f94a772_0_163"/>
            <p:cNvGrpSpPr/>
            <p:nvPr/>
          </p:nvGrpSpPr>
          <p:grpSpPr>
            <a:xfrm>
              <a:off x="4082663" y="1281618"/>
              <a:ext cx="4026673" cy="3992146"/>
              <a:chOff x="3073155" y="564536"/>
              <a:chExt cx="3305700" cy="3314360"/>
            </a:xfrm>
          </p:grpSpPr>
          <p:sp>
            <p:nvSpPr>
              <p:cNvPr id="460" name="Google Shape;460;g2b83f94a772_0_163"/>
              <p:cNvSpPr/>
              <p:nvPr/>
            </p:nvSpPr>
            <p:spPr>
              <a:xfrm>
                <a:off x="3073155" y="564536"/>
                <a:ext cx="3305700" cy="669000"/>
              </a:xfrm>
              <a:prstGeom prst="chevron">
                <a:avLst>
                  <a:gd name="adj" fmla="val 50000"/>
                </a:avLst>
              </a:prstGeom>
              <a:solidFill>
                <a:srgbClr val="B02C2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200">
                    <a:solidFill>
                      <a:srgbClr val="FFFFFF"/>
                    </a:solidFill>
                    <a:latin typeface="Roboto"/>
                    <a:ea typeface="Roboto"/>
                    <a:cs typeface="Roboto"/>
                    <a:sym typeface="Roboto"/>
                  </a:rPr>
                  <a:t>Necessary Disruption</a:t>
                </a:r>
                <a:endParaRPr sz="2200">
                  <a:solidFill>
                    <a:srgbClr val="FFFFFF"/>
                  </a:solidFill>
                  <a:latin typeface="Roboto"/>
                  <a:ea typeface="Roboto"/>
                  <a:cs typeface="Roboto"/>
                  <a:sym typeface="Roboto"/>
                </a:endParaRPr>
              </a:p>
            </p:txBody>
          </p:sp>
          <p:sp>
            <p:nvSpPr>
              <p:cNvPr id="461" name="Google Shape;461;g2b83f94a772_0_163"/>
              <p:cNvSpPr txBox="1"/>
              <p:nvPr/>
            </p:nvSpPr>
            <p:spPr>
              <a:xfrm>
                <a:off x="3615391" y="1263196"/>
                <a:ext cx="22362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2200">
                    <a:solidFill>
                      <a:schemeClr val="lt1"/>
                    </a:solidFill>
                    <a:latin typeface="Roboto"/>
                    <a:ea typeface="Roboto"/>
                    <a:cs typeface="Roboto"/>
                    <a:sym typeface="Roboto"/>
                  </a:rPr>
                  <a:t>Redistribute medical resources for community members most impacted by social and structural determinants of health</a:t>
                </a:r>
                <a:endParaRPr sz="2200">
                  <a:solidFill>
                    <a:schemeClr val="lt1"/>
                  </a:solidFill>
                  <a:latin typeface="Roboto"/>
                  <a:ea typeface="Roboto"/>
                  <a:cs typeface="Roboto"/>
                  <a:sym typeface="Roboto"/>
                </a:endParaRPr>
              </a:p>
            </p:txBody>
          </p:sp>
        </p:grpSp>
      </p:grpSp>
      <p:sp>
        <p:nvSpPr>
          <p:cNvPr id="462" name="Google Shape;462;g2b83f94a772_0_163"/>
          <p:cNvSpPr txBox="1"/>
          <p:nvPr/>
        </p:nvSpPr>
        <p:spPr>
          <a:xfrm>
            <a:off x="646100" y="5641225"/>
            <a:ext cx="8113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i="1">
                <a:solidFill>
                  <a:schemeClr val="lt1"/>
                </a:solidFill>
                <a:latin typeface="Century Gothic"/>
                <a:ea typeface="Century Gothic"/>
                <a:cs typeface="Century Gothic"/>
                <a:sym typeface="Century Gothic"/>
              </a:rPr>
              <a:t>Identify and overcome the specific policies that impede health equity and promote disparity.</a:t>
            </a:r>
            <a:r>
              <a:rPr lang="en-US" sz="1900" b="1" i="1">
                <a:solidFill>
                  <a:schemeClr val="lt1"/>
                </a:solidFill>
                <a:latin typeface="Century Gothic"/>
                <a:ea typeface="Century Gothic"/>
                <a:cs typeface="Century Gothic"/>
                <a:sym typeface="Century Gothic"/>
              </a:rPr>
              <a:t> </a:t>
            </a:r>
            <a:endParaRPr sz="1900" b="1" i="1">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0"/>
          <p:cNvSpPr txBox="1">
            <a:spLocks noGrp="1"/>
          </p:cNvSpPr>
          <p:nvPr>
            <p:ph type="body" idx="1"/>
          </p:nvPr>
        </p:nvSpPr>
        <p:spPr>
          <a:xfrm>
            <a:off x="6096000" y="1405482"/>
            <a:ext cx="4809148" cy="4032977"/>
          </a:xfrm>
          <a:prstGeom prst="rect">
            <a:avLst/>
          </a:prstGeom>
          <a:noFill/>
          <a:ln>
            <a:noFill/>
          </a:ln>
        </p:spPr>
        <p:txBody>
          <a:bodyPr spcFirstLastPara="1" wrap="square" lIns="45675" tIns="45675" rIns="45675" bIns="45675" anchor="t" anchorCtr="0">
            <a:noAutofit/>
          </a:bodyPr>
          <a:lstStyle/>
          <a:p>
            <a:pPr marL="0" lvl="0" indent="0" algn="l" rtl="0">
              <a:lnSpc>
                <a:spcPct val="90000"/>
              </a:lnSpc>
              <a:spcBef>
                <a:spcPts val="0"/>
              </a:spcBef>
              <a:spcAft>
                <a:spcPts val="0"/>
              </a:spcAft>
              <a:buClr>
                <a:srgbClr val="FF9900"/>
              </a:buClr>
              <a:buSzPts val="2500"/>
              <a:buNone/>
            </a:pPr>
            <a:r>
              <a:rPr lang="en-US"/>
              <a:t>Inpatient rapid delivery and administration of long-acting injectable buprenorphine (LABI) for patients at high risk of overdose and death. </a:t>
            </a:r>
            <a:endParaRPr/>
          </a:p>
          <a:p>
            <a:pPr marL="835660" lvl="1" indent="-342900" algn="l" rtl="0">
              <a:lnSpc>
                <a:spcPct val="90000"/>
              </a:lnSpc>
              <a:spcBef>
                <a:spcPts val="1000"/>
              </a:spcBef>
              <a:spcAft>
                <a:spcPts val="0"/>
              </a:spcAft>
              <a:buSzPts val="2500"/>
              <a:buChar char="►"/>
            </a:pPr>
            <a:r>
              <a:rPr lang="en-US" sz="2200">
                <a:solidFill>
                  <a:schemeClr val="lt1"/>
                </a:solidFill>
              </a:rPr>
              <a:t>Easier than SL buprenorphine</a:t>
            </a:r>
            <a:endParaRPr/>
          </a:p>
          <a:p>
            <a:pPr marL="835660" lvl="1" indent="-342900" algn="l" rtl="0">
              <a:lnSpc>
                <a:spcPct val="90000"/>
              </a:lnSpc>
              <a:spcBef>
                <a:spcPts val="1000"/>
              </a:spcBef>
              <a:spcAft>
                <a:spcPts val="0"/>
              </a:spcAft>
              <a:buSzPts val="2500"/>
              <a:buChar char="►"/>
            </a:pPr>
            <a:r>
              <a:rPr lang="en-US" sz="2200">
                <a:solidFill>
                  <a:schemeClr val="lt1"/>
                </a:solidFill>
              </a:rPr>
              <a:t>Avoid rehospitalization for overdose and complications</a:t>
            </a:r>
            <a:endParaRPr/>
          </a:p>
          <a:p>
            <a:pPr marL="835660" lvl="1" indent="-342900" algn="l" rtl="0">
              <a:lnSpc>
                <a:spcPct val="90000"/>
              </a:lnSpc>
              <a:spcBef>
                <a:spcPts val="1000"/>
              </a:spcBef>
              <a:spcAft>
                <a:spcPts val="0"/>
              </a:spcAft>
              <a:buSzPts val="2500"/>
              <a:buChar char="►"/>
            </a:pPr>
            <a:r>
              <a:rPr lang="en-US" sz="2200">
                <a:solidFill>
                  <a:schemeClr val="lt1"/>
                </a:solidFill>
              </a:rPr>
              <a:t>Engage in continuity care</a:t>
            </a:r>
            <a:endParaRPr>
              <a:solidFill>
                <a:schemeClr val="lt1"/>
              </a:solidFill>
            </a:endParaRPr>
          </a:p>
        </p:txBody>
      </p:sp>
      <p:pic>
        <p:nvPicPr>
          <p:cNvPr id="468" name="Google Shape;468;p10" descr="Google Shape;308;g24d58933b70_0_6"/>
          <p:cNvPicPr preferRelativeResize="0"/>
          <p:nvPr/>
        </p:nvPicPr>
        <p:blipFill rotWithShape="1">
          <a:blip r:embed="rId3">
            <a:alphaModFix/>
          </a:blip>
          <a:srcRect/>
          <a:stretch/>
        </p:blipFill>
        <p:spPr>
          <a:xfrm>
            <a:off x="423950" y="607577"/>
            <a:ext cx="5362469" cy="5628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1"/>
          <p:cNvSpPr txBox="1">
            <a:spLocks noGrp="1"/>
          </p:cNvSpPr>
          <p:nvPr>
            <p:ph type="title"/>
          </p:nvPr>
        </p:nvSpPr>
        <p:spPr>
          <a:xfrm>
            <a:off x="470174" y="223499"/>
            <a:ext cx="7429202" cy="9342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3500"/>
              <a:buFont typeface="Century Gothic"/>
              <a:buNone/>
            </a:pPr>
            <a:r>
              <a:rPr lang="en-US" sz="3500"/>
              <a:t>Project LIFE Workflow</a:t>
            </a:r>
            <a:endParaRPr/>
          </a:p>
        </p:txBody>
      </p:sp>
      <p:pic>
        <p:nvPicPr>
          <p:cNvPr id="474" name="Google Shape;474;p11" descr="Google Shape;341;p8"/>
          <p:cNvPicPr preferRelativeResize="0"/>
          <p:nvPr/>
        </p:nvPicPr>
        <p:blipFill rotWithShape="1">
          <a:blip r:embed="rId3">
            <a:alphaModFix/>
          </a:blip>
          <a:srcRect/>
          <a:stretch/>
        </p:blipFill>
        <p:spPr>
          <a:xfrm>
            <a:off x="1975673" y="980733"/>
            <a:ext cx="8309877" cy="5551451"/>
          </a:xfrm>
          <a:prstGeom prst="rect">
            <a:avLst/>
          </a:prstGeom>
          <a:noFill/>
          <a:ln>
            <a:noFill/>
          </a:ln>
        </p:spPr>
      </p:pic>
      <p:sp>
        <p:nvSpPr>
          <p:cNvPr id="475" name="Google Shape;475;p11"/>
          <p:cNvSpPr txBox="1"/>
          <p:nvPr/>
        </p:nvSpPr>
        <p:spPr>
          <a:xfrm>
            <a:off x="4038599" y="4751498"/>
            <a:ext cx="909501" cy="369300"/>
          </a:xfrm>
          <a:prstGeom prst="rect">
            <a:avLst/>
          </a:prstGeom>
          <a:solidFill>
            <a:srgbClr val="ED7D31"/>
          </a:solid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200"/>
              <a:buFont typeface="Century Gothic"/>
              <a:buNone/>
            </a:pPr>
            <a:r>
              <a:rPr lang="en-US" sz="1200" b="1" i="0" u="none" strike="noStrike" cap="none">
                <a:solidFill>
                  <a:srgbClr val="FFFFFF"/>
                </a:solidFill>
                <a:latin typeface="Century Gothic"/>
                <a:ea typeface="Century Gothic"/>
                <a:cs typeface="Century Gothic"/>
                <a:sym typeface="Century Gothic"/>
              </a:rPr>
              <a:t>Naloxone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12" descr="A group of people wearing masks&#10;&#10;Description automatically generated"/>
          <p:cNvPicPr preferRelativeResize="0"/>
          <p:nvPr/>
        </p:nvPicPr>
        <p:blipFill rotWithShape="1">
          <a:blip r:embed="rId3">
            <a:alphaModFix/>
          </a:blip>
          <a:srcRect/>
          <a:stretch/>
        </p:blipFill>
        <p:spPr>
          <a:xfrm>
            <a:off x="4514193" y="1300373"/>
            <a:ext cx="7066383" cy="5286363"/>
          </a:xfrm>
          <a:prstGeom prst="rect">
            <a:avLst/>
          </a:prstGeom>
          <a:noFill/>
          <a:ln>
            <a:noFill/>
          </a:ln>
        </p:spPr>
      </p:pic>
      <p:sp>
        <p:nvSpPr>
          <p:cNvPr id="481" name="Google Shape;481;p12"/>
          <p:cNvSpPr txBox="1"/>
          <p:nvPr/>
        </p:nvSpPr>
        <p:spPr>
          <a:xfrm>
            <a:off x="518987" y="1839374"/>
            <a:ext cx="3907682" cy="4195502"/>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Physicians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Nurses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Residents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Medical Students</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Social Work</a:t>
            </a:r>
            <a:endParaRPr/>
          </a:p>
          <a:p>
            <a:pPr marL="76200" marR="0" lvl="0" indent="0" algn="l" rtl="0">
              <a:lnSpc>
                <a:spcPct val="100000"/>
              </a:lnSpc>
              <a:spcBef>
                <a:spcPts val="0"/>
              </a:spcBef>
              <a:spcAft>
                <a:spcPts val="0"/>
              </a:spcAft>
              <a:buClr>
                <a:srgbClr val="FFFFFF"/>
              </a:buClr>
              <a:buSzPts val="2400"/>
              <a:buFont typeface="Helvetica Neue"/>
              <a:buNone/>
            </a:pPr>
            <a:endParaRPr sz="12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r>
              <a:rPr lang="en-US" sz="2800" b="0" i="0" u="none" strike="noStrike" cap="none">
                <a:solidFill>
                  <a:srgbClr val="FFFFFF"/>
                </a:solidFill>
                <a:latin typeface="Century Gothic"/>
                <a:ea typeface="Century Gothic"/>
                <a:cs typeface="Century Gothic"/>
                <a:sym typeface="Century Gothic"/>
              </a:rPr>
              <a:t>Peer Support </a:t>
            </a:r>
            <a:endParaRPr sz="20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endParaRPr sz="2400" b="0" i="0" u="none" strike="noStrike" cap="none">
              <a:solidFill>
                <a:srgbClr val="FFFFFF"/>
              </a:solidFill>
              <a:latin typeface="Century Gothic"/>
              <a:ea typeface="Century Gothic"/>
              <a:cs typeface="Century Gothic"/>
              <a:sym typeface="Century Gothic"/>
            </a:endParaRPr>
          </a:p>
          <a:p>
            <a:pPr marL="76200" marR="0" lvl="0" indent="0" algn="l" rtl="0">
              <a:lnSpc>
                <a:spcPct val="100000"/>
              </a:lnSpc>
              <a:spcBef>
                <a:spcPts val="0"/>
              </a:spcBef>
              <a:spcAft>
                <a:spcPts val="0"/>
              </a:spcAft>
              <a:buClr>
                <a:srgbClr val="FFFFFF"/>
              </a:buClr>
              <a:buSzPts val="2400"/>
              <a:buFont typeface="Helvetica Neue"/>
              <a:buNone/>
            </a:pPr>
            <a:endParaRPr sz="2400" b="0" i="0" u="none" strike="noStrike" cap="none">
              <a:solidFill>
                <a:srgbClr val="FFFFFF"/>
              </a:solidFill>
              <a:latin typeface="Century Gothic"/>
              <a:ea typeface="Century Gothic"/>
              <a:cs typeface="Century Gothic"/>
              <a:sym typeface="Century Gothic"/>
            </a:endParaRPr>
          </a:p>
        </p:txBody>
      </p:sp>
      <p:sp>
        <p:nvSpPr>
          <p:cNvPr id="482" name="Google Shape;482;p12"/>
          <p:cNvSpPr txBox="1"/>
          <p:nvPr/>
        </p:nvSpPr>
        <p:spPr>
          <a:xfrm>
            <a:off x="513062" y="368051"/>
            <a:ext cx="9605942" cy="1085089"/>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rgbClr val="DFE3E5"/>
              </a:buClr>
              <a:buSzPts val="4800"/>
              <a:buFont typeface="Century Gothic"/>
              <a:buNone/>
            </a:pPr>
            <a:r>
              <a:rPr lang="en-US" sz="4800" b="1" i="0" u="none" strike="noStrike" cap="none">
                <a:solidFill>
                  <a:srgbClr val="DFE3E5"/>
                </a:solidFill>
                <a:latin typeface="Century Gothic"/>
                <a:ea typeface="Century Gothic"/>
                <a:cs typeface="Century Gothic"/>
                <a:sym typeface="Century Gothic"/>
              </a:rPr>
              <a:t>Our Team: </a:t>
            </a:r>
            <a:r>
              <a:rPr lang="en-US" sz="3200" b="0" i="0" u="none" strike="noStrike" cap="none">
                <a:solidFill>
                  <a:srgbClr val="FFFFFF"/>
                </a:solidFill>
                <a:latin typeface="Century Gothic"/>
                <a:ea typeface="Century Gothic"/>
                <a:cs typeface="Century Gothic"/>
                <a:sym typeface="Century Gothic"/>
              </a:rPr>
              <a:t>Multidisciplinary Approach </a:t>
            </a:r>
            <a:r>
              <a:rPr lang="en-US" sz="4800" b="1" i="0" u="none" strike="noStrike" cap="none">
                <a:solidFill>
                  <a:srgbClr val="DFE3E5"/>
                </a:solidFill>
                <a:latin typeface="Century Gothic"/>
                <a:ea typeface="Century Gothic"/>
                <a:cs typeface="Century Gothic"/>
                <a:sym typeface="Century Gothic"/>
              </a:rPr>
              <a:t> </a:t>
            </a:r>
            <a:endParaRPr sz="4800" b="0" i="0" u="none" strike="noStrike" cap="none">
              <a:solidFill>
                <a:srgbClr val="DFE3E5"/>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13"/>
          <p:cNvSpPr/>
          <p:nvPr/>
        </p:nvSpPr>
        <p:spPr>
          <a:xfrm>
            <a:off x="9564788" y="3492050"/>
            <a:ext cx="2181601"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13"/>
          <p:cNvSpPr/>
          <p:nvPr/>
        </p:nvSpPr>
        <p:spPr>
          <a:xfrm>
            <a:off x="7297363" y="3492050"/>
            <a:ext cx="2181601"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13"/>
          <p:cNvSpPr/>
          <p:nvPr/>
        </p:nvSpPr>
        <p:spPr>
          <a:xfrm>
            <a:off x="5029949" y="3492050"/>
            <a:ext cx="2181601"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3"/>
          <p:cNvSpPr/>
          <p:nvPr/>
        </p:nvSpPr>
        <p:spPr>
          <a:xfrm>
            <a:off x="2695849" y="1336774"/>
            <a:ext cx="2181601"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13"/>
          <p:cNvSpPr txBox="1">
            <a:spLocks noGrp="1"/>
          </p:cNvSpPr>
          <p:nvPr>
            <p:ph type="title"/>
          </p:nvPr>
        </p:nvSpPr>
        <p:spPr>
          <a:xfrm>
            <a:off x="470175" y="223499"/>
            <a:ext cx="9946500" cy="533102"/>
          </a:xfrm>
          <a:prstGeom prst="rect">
            <a:avLst/>
          </a:prstGeom>
          <a:noFill/>
          <a:ln>
            <a:noFill/>
          </a:ln>
        </p:spPr>
        <p:txBody>
          <a:bodyPr spcFirstLastPara="1" wrap="square" lIns="45675" tIns="45675" rIns="45675" bIns="45675" anchor="t" anchorCtr="0">
            <a:noAutofit/>
          </a:bodyPr>
          <a:lstStyle/>
          <a:p>
            <a:pPr marL="0" lvl="0" indent="0" algn="l" rtl="0">
              <a:lnSpc>
                <a:spcPct val="100000"/>
              </a:lnSpc>
              <a:spcBef>
                <a:spcPts val="0"/>
              </a:spcBef>
              <a:spcAft>
                <a:spcPts val="0"/>
              </a:spcAft>
              <a:buClr>
                <a:srgbClr val="DFE3E5"/>
              </a:buClr>
              <a:buSzPts val="4000"/>
              <a:buFont typeface="Century Gothic"/>
              <a:buNone/>
            </a:pPr>
            <a:r>
              <a:rPr lang="en-US" sz="4000"/>
              <a:t>Project LIFE Patients</a:t>
            </a:r>
            <a:endParaRPr sz="4000"/>
          </a:p>
        </p:txBody>
      </p:sp>
      <p:grpSp>
        <p:nvGrpSpPr>
          <p:cNvPr id="492" name="Google Shape;492;p13"/>
          <p:cNvGrpSpPr/>
          <p:nvPr/>
        </p:nvGrpSpPr>
        <p:grpSpPr>
          <a:xfrm>
            <a:off x="386525" y="1327823"/>
            <a:ext cx="2181601" cy="2049903"/>
            <a:chOff x="0" y="-1"/>
            <a:chExt cx="2181600" cy="2049902"/>
          </a:xfrm>
        </p:grpSpPr>
        <p:sp>
          <p:nvSpPr>
            <p:cNvPr id="493" name="Google Shape;493;p13"/>
            <p:cNvSpPr/>
            <p:nvPr/>
          </p:nvSpPr>
          <p:spPr>
            <a:xfrm>
              <a:off x="0" y="-1"/>
              <a:ext cx="2181600"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13"/>
            <p:cNvSpPr txBox="1"/>
            <p:nvPr/>
          </p:nvSpPr>
          <p:spPr>
            <a:xfrm>
              <a:off x="263974" y="172000"/>
              <a:ext cx="1644901"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Opioid withdrawal or at risk of opioid withdrawal </a:t>
              </a:r>
              <a:endParaRPr/>
            </a:p>
          </p:txBody>
        </p:sp>
      </p:grpSp>
      <p:sp>
        <p:nvSpPr>
          <p:cNvPr id="495" name="Google Shape;495;p13"/>
          <p:cNvSpPr txBox="1"/>
          <p:nvPr/>
        </p:nvSpPr>
        <p:spPr>
          <a:xfrm>
            <a:off x="5072112" y="3655100"/>
            <a:ext cx="2181601"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History of leaving before medical treatment completed</a:t>
            </a:r>
            <a:endParaRPr/>
          </a:p>
        </p:txBody>
      </p:sp>
      <p:sp>
        <p:nvSpPr>
          <p:cNvPr id="496" name="Google Shape;496;p13"/>
          <p:cNvSpPr txBox="1"/>
          <p:nvPr/>
        </p:nvSpPr>
        <p:spPr>
          <a:xfrm>
            <a:off x="2860250" y="1724112"/>
            <a:ext cx="1852801" cy="1097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1" i="0" u="none" strike="noStrike" cap="none">
                <a:solidFill>
                  <a:srgbClr val="FFFFFF"/>
                </a:solidFill>
                <a:latin typeface="Century Gothic"/>
                <a:ea typeface="Century Gothic"/>
                <a:cs typeface="Century Gothic"/>
                <a:sym typeface="Century Gothic"/>
              </a:rPr>
              <a:t>Older adults = target population </a:t>
            </a:r>
            <a:endParaRPr/>
          </a:p>
        </p:txBody>
      </p:sp>
      <p:sp>
        <p:nvSpPr>
          <p:cNvPr id="497" name="Google Shape;497;p13"/>
          <p:cNvSpPr txBox="1"/>
          <p:nvPr/>
        </p:nvSpPr>
        <p:spPr>
          <a:xfrm>
            <a:off x="7512238" y="3492050"/>
            <a:ext cx="2520601" cy="1859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800"/>
              <a:buFont typeface="Century Gothic"/>
              <a:buNone/>
            </a:pPr>
            <a:r>
              <a:rPr lang="en-US" sz="1800" b="0" i="0" u="none" strike="noStrike" cap="none">
                <a:solidFill>
                  <a:srgbClr val="FFFFFF"/>
                </a:solidFill>
                <a:latin typeface="Century Gothic"/>
                <a:ea typeface="Century Gothic"/>
                <a:cs typeface="Century Gothic"/>
                <a:sym typeface="Century Gothic"/>
              </a:rPr>
              <a:t>Methadone transitions:</a:t>
            </a:r>
            <a:endParaRPr/>
          </a:p>
          <a:p>
            <a:pPr marL="0" marR="0" lvl="0" indent="0" algn="l" rtl="0">
              <a:lnSpc>
                <a:spcPct val="100000"/>
              </a:lnSpc>
              <a:spcBef>
                <a:spcPts val="0"/>
              </a:spcBef>
              <a:spcAft>
                <a:spcPts val="0"/>
              </a:spcAft>
              <a:buClr>
                <a:srgbClr val="FFFFFF"/>
              </a:buClr>
              <a:buSzPts val="1800"/>
              <a:buFont typeface="Century Gothic"/>
              <a:buNone/>
            </a:pPr>
            <a:r>
              <a:rPr lang="en-US" sz="1800" b="0" i="0" u="none" strike="noStrike" cap="none">
                <a:solidFill>
                  <a:srgbClr val="FFFFFF"/>
                </a:solidFill>
                <a:latin typeface="Century Gothic"/>
                <a:ea typeface="Century Gothic"/>
                <a:cs typeface="Century Gothic"/>
                <a:sym typeface="Century Gothic"/>
              </a:rPr>
              <a:t>*Cannot take methadone anymore or </a:t>
            </a:r>
            <a:endParaRPr/>
          </a:p>
          <a:p>
            <a:pPr marL="0" marR="0" lvl="0" indent="0" algn="l" rtl="0">
              <a:lnSpc>
                <a:spcPct val="100000"/>
              </a:lnSpc>
              <a:spcBef>
                <a:spcPts val="0"/>
              </a:spcBef>
              <a:spcAft>
                <a:spcPts val="0"/>
              </a:spcAft>
              <a:buClr>
                <a:srgbClr val="FFFFFF"/>
              </a:buClr>
              <a:buSzPts val="1800"/>
              <a:buFont typeface="Century Gothic"/>
              <a:buNone/>
            </a:pPr>
            <a:r>
              <a:rPr lang="en-US" sz="1800" b="0" i="0" u="none" strike="noStrike" cap="none">
                <a:solidFill>
                  <a:srgbClr val="FFFFFF"/>
                </a:solidFill>
                <a:latin typeface="Century Gothic"/>
                <a:ea typeface="Century Gothic"/>
                <a:cs typeface="Century Gothic"/>
                <a:sym typeface="Century Gothic"/>
              </a:rPr>
              <a:t>want to switch</a:t>
            </a:r>
            <a:endParaRPr/>
          </a:p>
        </p:txBody>
      </p:sp>
      <p:sp>
        <p:nvSpPr>
          <p:cNvPr id="498" name="Google Shape;498;p13"/>
          <p:cNvSpPr txBox="1"/>
          <p:nvPr/>
        </p:nvSpPr>
        <p:spPr>
          <a:xfrm>
            <a:off x="9792275" y="3553700"/>
            <a:ext cx="1712400"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SELECT pregnant patients – </a:t>
            </a:r>
            <a:endParaRPr/>
          </a:p>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must meet criteria</a:t>
            </a:r>
            <a:endParaRPr/>
          </a:p>
        </p:txBody>
      </p:sp>
      <p:sp>
        <p:nvSpPr>
          <p:cNvPr id="499" name="Google Shape;499;p13"/>
          <p:cNvSpPr/>
          <p:nvPr/>
        </p:nvSpPr>
        <p:spPr>
          <a:xfrm>
            <a:off x="351975" y="3538625"/>
            <a:ext cx="2181600"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13"/>
          <p:cNvSpPr txBox="1"/>
          <p:nvPr/>
        </p:nvSpPr>
        <p:spPr>
          <a:xfrm>
            <a:off x="550899" y="3655100"/>
            <a:ext cx="1852802"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Post overdose patient s/p naloxone reversal </a:t>
            </a:r>
            <a:endParaRPr/>
          </a:p>
        </p:txBody>
      </p:sp>
      <p:sp>
        <p:nvSpPr>
          <p:cNvPr id="501" name="Google Shape;501;p13"/>
          <p:cNvSpPr/>
          <p:nvPr/>
        </p:nvSpPr>
        <p:spPr>
          <a:xfrm>
            <a:off x="2717150" y="3538649"/>
            <a:ext cx="2181601" cy="2049901"/>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13"/>
          <p:cNvSpPr txBox="1"/>
          <p:nvPr/>
        </p:nvSpPr>
        <p:spPr>
          <a:xfrm>
            <a:off x="2876450" y="3966850"/>
            <a:ext cx="1852801" cy="7924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SNF Placement</a:t>
            </a:r>
            <a:endParaRPr/>
          </a:p>
        </p:txBody>
      </p:sp>
      <p:sp>
        <p:nvSpPr>
          <p:cNvPr id="503" name="Google Shape;503;p13"/>
          <p:cNvSpPr/>
          <p:nvPr/>
        </p:nvSpPr>
        <p:spPr>
          <a:xfrm>
            <a:off x="5005187" y="1336774"/>
            <a:ext cx="2181601"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13"/>
          <p:cNvSpPr txBox="1"/>
          <p:nvPr/>
        </p:nvSpPr>
        <p:spPr>
          <a:xfrm>
            <a:off x="5262900" y="1724124"/>
            <a:ext cx="1644901" cy="7924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Unstable housing</a:t>
            </a:r>
            <a:endParaRPr/>
          </a:p>
        </p:txBody>
      </p:sp>
      <p:sp>
        <p:nvSpPr>
          <p:cNvPr id="505" name="Google Shape;505;p13"/>
          <p:cNvSpPr/>
          <p:nvPr/>
        </p:nvSpPr>
        <p:spPr>
          <a:xfrm>
            <a:off x="7293250" y="1336774"/>
            <a:ext cx="2181601"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13"/>
          <p:cNvSpPr txBox="1"/>
          <p:nvPr/>
        </p:nvSpPr>
        <p:spPr>
          <a:xfrm>
            <a:off x="7598737" y="1490874"/>
            <a:ext cx="1553101" cy="17068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Persons with HIV who have unstable SUD</a:t>
            </a:r>
            <a:endParaRPr/>
          </a:p>
        </p:txBody>
      </p:sp>
      <p:sp>
        <p:nvSpPr>
          <p:cNvPr id="507" name="Google Shape;507;p13"/>
          <p:cNvSpPr/>
          <p:nvPr/>
        </p:nvSpPr>
        <p:spPr>
          <a:xfrm>
            <a:off x="9563788" y="1336774"/>
            <a:ext cx="2181601" cy="2049902"/>
          </a:xfrm>
          <a:prstGeom prst="rect">
            <a:avLst/>
          </a:prstGeom>
          <a:solidFill>
            <a:srgbClr val="E6913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13"/>
          <p:cNvSpPr txBox="1"/>
          <p:nvPr/>
        </p:nvSpPr>
        <p:spPr>
          <a:xfrm>
            <a:off x="9729199" y="1798675"/>
            <a:ext cx="1852802" cy="1097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US" sz="2000" b="0" i="0" u="none" strike="noStrike" cap="none">
                <a:solidFill>
                  <a:srgbClr val="FFFFFF"/>
                </a:solidFill>
                <a:latin typeface="Century Gothic"/>
                <a:ea typeface="Century Gothic"/>
                <a:cs typeface="Century Gothic"/>
                <a:sym typeface="Century Gothic"/>
              </a:rPr>
              <a:t>Postpartum patients prior to discharge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6"/>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sz="4200" b="0" i="0" u="none" strike="noStrike" cap="none">
                <a:solidFill>
                  <a:srgbClr val="DFE3E5"/>
                </a:solidFill>
                <a:latin typeface="Century Gothic"/>
                <a:ea typeface="Century Gothic"/>
                <a:cs typeface="Century Gothic"/>
                <a:sym typeface="Century Gothic"/>
              </a:rPr>
              <a:t>Daily Courier; High Volume; Teamwork to Prevent Med Waste</a:t>
            </a:r>
            <a:endParaRPr/>
          </a:p>
        </p:txBody>
      </p:sp>
      <p:pic>
        <p:nvPicPr>
          <p:cNvPr id="520" name="Google Shape;520;p16" descr="Google Shape;349;g226bb9f5b13_0_7"/>
          <p:cNvPicPr preferRelativeResize="0"/>
          <p:nvPr/>
        </p:nvPicPr>
        <p:blipFill rotWithShape="1">
          <a:blip r:embed="rId3">
            <a:alphaModFix/>
          </a:blip>
          <a:srcRect/>
          <a:stretch/>
        </p:blipFill>
        <p:spPr>
          <a:xfrm>
            <a:off x="2820716" y="2395578"/>
            <a:ext cx="3292826" cy="4058307"/>
          </a:xfrm>
          <a:prstGeom prst="rect">
            <a:avLst/>
          </a:prstGeom>
          <a:noFill/>
          <a:ln>
            <a:noFill/>
          </a:ln>
        </p:spPr>
      </p:pic>
      <p:pic>
        <p:nvPicPr>
          <p:cNvPr id="521" name="Google Shape;521;p16" descr="Google Shape;350;g226bb9f5b13_0_7"/>
          <p:cNvPicPr preferRelativeResize="0"/>
          <p:nvPr/>
        </p:nvPicPr>
        <p:blipFill rotWithShape="1">
          <a:blip r:embed="rId4">
            <a:alphaModFix/>
          </a:blip>
          <a:srcRect/>
          <a:stretch/>
        </p:blipFill>
        <p:spPr>
          <a:xfrm>
            <a:off x="169450" y="3000638"/>
            <a:ext cx="2651274" cy="2848175"/>
          </a:xfrm>
          <a:prstGeom prst="rect">
            <a:avLst/>
          </a:prstGeom>
          <a:noFill/>
          <a:ln>
            <a:noFill/>
          </a:ln>
        </p:spPr>
      </p:pic>
      <p:pic>
        <p:nvPicPr>
          <p:cNvPr id="522" name="Google Shape;522;p16" descr="Google Shape;352;g226bb9f5b13_0_7"/>
          <p:cNvPicPr preferRelativeResize="0"/>
          <p:nvPr/>
        </p:nvPicPr>
        <p:blipFill rotWithShape="1">
          <a:blip r:embed="rId5">
            <a:alphaModFix/>
          </a:blip>
          <a:srcRect/>
          <a:stretch/>
        </p:blipFill>
        <p:spPr>
          <a:xfrm>
            <a:off x="9550340" y="1968097"/>
            <a:ext cx="2291765" cy="4365142"/>
          </a:xfrm>
          <a:prstGeom prst="rect">
            <a:avLst/>
          </a:prstGeom>
          <a:noFill/>
          <a:ln>
            <a:noFill/>
          </a:ln>
        </p:spPr>
      </p:pic>
      <p:pic>
        <p:nvPicPr>
          <p:cNvPr id="523" name="Google Shape;523;p16" descr="A person holding several packages of medicine&#10;&#10;Description automatically generated"/>
          <p:cNvPicPr preferRelativeResize="0"/>
          <p:nvPr/>
        </p:nvPicPr>
        <p:blipFill rotWithShape="1">
          <a:blip r:embed="rId6">
            <a:alphaModFix/>
          </a:blip>
          <a:srcRect/>
          <a:stretch/>
        </p:blipFill>
        <p:spPr>
          <a:xfrm>
            <a:off x="6117711" y="1968102"/>
            <a:ext cx="3432628" cy="45720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sz="4200" b="0" i="0" u="none" strike="noStrike" cap="none">
                <a:solidFill>
                  <a:srgbClr val="DFE3E5"/>
                </a:solidFill>
                <a:latin typeface="Century Gothic"/>
                <a:ea typeface="Century Gothic"/>
                <a:cs typeface="Century Gothic"/>
                <a:sym typeface="Century Gothic"/>
              </a:rPr>
              <a:t>Objectives</a:t>
            </a:r>
            <a:endParaRPr/>
          </a:p>
        </p:txBody>
      </p:sp>
      <p:sp>
        <p:nvSpPr>
          <p:cNvPr id="357" name="Google Shape;357;p2"/>
          <p:cNvSpPr txBox="1">
            <a:spLocks noGrp="1"/>
          </p:cNvSpPr>
          <p:nvPr>
            <p:ph type="body" idx="1"/>
          </p:nvPr>
        </p:nvSpPr>
        <p:spPr>
          <a:xfrm>
            <a:off x="1103312" y="2052917"/>
            <a:ext cx="8946600" cy="4195502"/>
          </a:xfrm>
          <a:prstGeom prst="rect">
            <a:avLst/>
          </a:prstGeom>
          <a:noFill/>
          <a:ln>
            <a:noFill/>
          </a:ln>
        </p:spPr>
        <p:txBody>
          <a:bodyPr spcFirstLastPara="1" wrap="square" lIns="45675" tIns="45675" rIns="45675" bIns="45675" anchor="t" anchorCtr="0">
            <a:normAutofit/>
          </a:bodyPr>
          <a:lstStyle/>
          <a:p>
            <a:pPr marL="457200" lvl="0" indent="-345440" algn="l" rtl="0">
              <a:spcBef>
                <a:spcPts val="0"/>
              </a:spcBef>
              <a:spcAft>
                <a:spcPts val="0"/>
              </a:spcAft>
              <a:buSzPts val="2400"/>
              <a:buChar char="►"/>
            </a:pPr>
            <a:r>
              <a:rPr lang="en-US"/>
              <a:t>Describe the current landscape of the overdose epidemic in an urban community. </a:t>
            </a:r>
            <a:endParaRPr/>
          </a:p>
          <a:p>
            <a:pPr marL="457200" lvl="0" indent="0" algn="l" rtl="0">
              <a:spcBef>
                <a:spcPts val="0"/>
              </a:spcBef>
              <a:spcAft>
                <a:spcPts val="0"/>
              </a:spcAft>
              <a:buNone/>
            </a:pPr>
            <a:endParaRPr/>
          </a:p>
          <a:p>
            <a:pPr marL="457200" lvl="0" indent="-345440" algn="l" rtl="0">
              <a:spcBef>
                <a:spcPts val="0"/>
              </a:spcBef>
              <a:spcAft>
                <a:spcPts val="0"/>
              </a:spcAft>
              <a:buSzPts val="2400"/>
              <a:buChar char="►"/>
            </a:pPr>
            <a:r>
              <a:rPr lang="en-US"/>
              <a:t>Analyze how harm reduction approaches can be of benefit to engaging patients in substance use disorder treatment.</a:t>
            </a:r>
            <a:endParaRPr/>
          </a:p>
          <a:p>
            <a:pPr marL="0" lvl="0" indent="0" algn="l" rtl="0">
              <a:spcBef>
                <a:spcPts val="0"/>
              </a:spcBef>
              <a:spcAft>
                <a:spcPts val="0"/>
              </a:spcAft>
              <a:buNone/>
            </a:pPr>
            <a:endParaRPr/>
          </a:p>
          <a:p>
            <a:pPr marL="457200" lvl="0" indent="-345440" algn="l" rtl="0">
              <a:spcBef>
                <a:spcPts val="0"/>
              </a:spcBef>
              <a:spcAft>
                <a:spcPts val="0"/>
              </a:spcAft>
              <a:buSzPts val="2400"/>
              <a:buChar char="►"/>
            </a:pPr>
            <a:r>
              <a:rPr lang="en-US"/>
              <a:t>Gain confidence in practical low threshold long acting buprenorphine initiation for patients at high risk of overdose. </a:t>
            </a:r>
            <a:endParaRPr/>
          </a:p>
          <a:p>
            <a:pPr marL="45720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4"/>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a:t>Peer Counselors' Perspective</a:t>
            </a:r>
            <a:endParaRPr/>
          </a:p>
        </p:txBody>
      </p:sp>
      <p:sp>
        <p:nvSpPr>
          <p:cNvPr id="529" name="Google Shape;529;p24"/>
          <p:cNvSpPr txBox="1">
            <a:spLocks noGrp="1"/>
          </p:cNvSpPr>
          <p:nvPr>
            <p:ph type="body" idx="1"/>
          </p:nvPr>
        </p:nvSpPr>
        <p:spPr>
          <a:xfrm>
            <a:off x="1103312" y="4789598"/>
            <a:ext cx="4396340" cy="2033810"/>
          </a:xfrm>
          <a:prstGeom prst="rect">
            <a:avLst/>
          </a:prstGeom>
          <a:noFill/>
          <a:ln>
            <a:noFill/>
          </a:ln>
        </p:spPr>
        <p:txBody>
          <a:bodyPr spcFirstLastPara="1" wrap="square" lIns="45675" tIns="45675" rIns="45675" bIns="45675" anchor="t" anchorCtr="0">
            <a:normAutofit lnSpcReduction="10000"/>
          </a:bodyPr>
          <a:lstStyle/>
          <a:p>
            <a:pPr marL="137160" lvl="0" indent="0" algn="l" rtl="0">
              <a:lnSpc>
                <a:spcPct val="100000"/>
              </a:lnSpc>
              <a:spcBef>
                <a:spcPts val="0"/>
              </a:spcBef>
              <a:spcAft>
                <a:spcPts val="0"/>
              </a:spcAft>
              <a:buSzPts val="1800"/>
              <a:buNone/>
            </a:pPr>
            <a:r>
              <a:rPr lang="en-US" dirty="0"/>
              <a:t>“In my view, long-acting buprenorphine has had the greatest impact in reducing deaths attributed to opiate related overdoses. It’s a game changer because you can’t recover from the grave.” </a:t>
            </a:r>
            <a:endParaRPr dirty="0"/>
          </a:p>
          <a:p>
            <a:pPr marL="137160" lvl="0" indent="0" algn="r" rtl="0">
              <a:lnSpc>
                <a:spcPct val="100000"/>
              </a:lnSpc>
              <a:spcBef>
                <a:spcPts val="1000"/>
              </a:spcBef>
              <a:spcAft>
                <a:spcPts val="0"/>
              </a:spcAft>
              <a:buSzPts val="1800"/>
              <a:buNone/>
            </a:pPr>
            <a:r>
              <a:rPr lang="en-US" dirty="0"/>
              <a:t>– Tony Strong</a:t>
            </a:r>
            <a:endParaRPr dirty="0"/>
          </a:p>
          <a:p>
            <a:pPr marL="137160" lvl="0" indent="0" algn="l" rtl="0">
              <a:lnSpc>
                <a:spcPct val="100000"/>
              </a:lnSpc>
              <a:spcBef>
                <a:spcPts val="1000"/>
              </a:spcBef>
              <a:spcAft>
                <a:spcPts val="0"/>
              </a:spcAft>
              <a:buSzPts val="1800"/>
              <a:buNone/>
            </a:pPr>
            <a:endParaRPr dirty="0"/>
          </a:p>
        </p:txBody>
      </p:sp>
      <p:sp>
        <p:nvSpPr>
          <p:cNvPr id="530" name="Google Shape;530;p24"/>
          <p:cNvSpPr txBox="1">
            <a:spLocks noGrp="1"/>
          </p:cNvSpPr>
          <p:nvPr>
            <p:ph type="body" idx="2"/>
          </p:nvPr>
        </p:nvSpPr>
        <p:spPr>
          <a:xfrm>
            <a:off x="6292445" y="4829416"/>
            <a:ext cx="4396342" cy="2100317"/>
          </a:xfrm>
          <a:prstGeom prst="rect">
            <a:avLst/>
          </a:prstGeom>
          <a:noFill/>
          <a:ln>
            <a:noFill/>
          </a:ln>
        </p:spPr>
        <p:txBody>
          <a:bodyPr spcFirstLastPara="1" wrap="square" lIns="45675" tIns="45675" rIns="45675" bIns="45675" anchor="t" anchorCtr="0">
            <a:normAutofit lnSpcReduction="10000"/>
          </a:bodyPr>
          <a:lstStyle/>
          <a:p>
            <a:pPr marL="127000" lvl="0" indent="0" algn="l" rtl="0">
              <a:lnSpc>
                <a:spcPct val="100000"/>
              </a:lnSpc>
              <a:spcBef>
                <a:spcPts val="0"/>
              </a:spcBef>
              <a:spcAft>
                <a:spcPts val="0"/>
              </a:spcAft>
              <a:buSzPts val="2000"/>
              <a:buNone/>
            </a:pPr>
            <a:r>
              <a:rPr lang="en-US" sz="1800" dirty="0"/>
              <a:t>“Long-acting injectable buprenorphine is an effective medication. That is a miracle changer. Changing individuals’ maladaptive behaviors for the better.” </a:t>
            </a:r>
            <a:endParaRPr dirty="0"/>
          </a:p>
          <a:p>
            <a:pPr marL="127000" lvl="0" indent="0" algn="r" rtl="0">
              <a:lnSpc>
                <a:spcPct val="100000"/>
              </a:lnSpc>
              <a:spcBef>
                <a:spcPts val="1000"/>
              </a:spcBef>
              <a:spcAft>
                <a:spcPts val="0"/>
              </a:spcAft>
              <a:buSzPts val="2000"/>
              <a:buNone/>
            </a:pPr>
            <a:r>
              <a:rPr lang="en-US" sz="1600" dirty="0"/>
              <a:t>–</a:t>
            </a:r>
            <a:r>
              <a:rPr lang="en-US" sz="1800" dirty="0"/>
              <a:t> Darryl Clark</a:t>
            </a:r>
            <a:endParaRPr dirty="0"/>
          </a:p>
          <a:p>
            <a:pPr marL="127000" lvl="0" indent="0" algn="l" rtl="0">
              <a:lnSpc>
                <a:spcPct val="100000"/>
              </a:lnSpc>
              <a:spcBef>
                <a:spcPts val="1000"/>
              </a:spcBef>
              <a:spcAft>
                <a:spcPts val="0"/>
              </a:spcAft>
              <a:buSzPts val="2000"/>
              <a:buNone/>
            </a:pPr>
            <a:endParaRPr sz="1800" dirty="0"/>
          </a:p>
        </p:txBody>
      </p:sp>
      <p:pic>
        <p:nvPicPr>
          <p:cNvPr id="531" name="Google Shape;531;p24" descr="A person with long black hair&#10;&#10;Description automatically generated"/>
          <p:cNvPicPr preferRelativeResize="0"/>
          <p:nvPr/>
        </p:nvPicPr>
        <p:blipFill rotWithShape="1">
          <a:blip r:embed="rId3">
            <a:alphaModFix/>
          </a:blip>
          <a:srcRect t="29782" r="-323" b="242"/>
          <a:stretch/>
        </p:blipFill>
        <p:spPr>
          <a:xfrm>
            <a:off x="1463749" y="1263502"/>
            <a:ext cx="3664706" cy="3401184"/>
          </a:xfrm>
          <a:prstGeom prst="rect">
            <a:avLst/>
          </a:prstGeom>
          <a:noFill/>
          <a:ln>
            <a:noFill/>
          </a:ln>
        </p:spPr>
      </p:pic>
      <p:pic>
        <p:nvPicPr>
          <p:cNvPr id="532" name="Google Shape;532;p24" descr="A person wearing a tie&#10;&#10;Description automatically generated"/>
          <p:cNvPicPr preferRelativeResize="0"/>
          <p:nvPr/>
        </p:nvPicPr>
        <p:blipFill rotWithShape="1">
          <a:blip r:embed="rId4">
            <a:alphaModFix/>
          </a:blip>
          <a:srcRect t="27751" r="-425" b="296"/>
          <a:stretch/>
        </p:blipFill>
        <p:spPr>
          <a:xfrm>
            <a:off x="6663830" y="1265276"/>
            <a:ext cx="2748747" cy="35027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7"/>
          <p:cNvSpPr txBox="1">
            <a:spLocks noGrp="1"/>
          </p:cNvSpPr>
          <p:nvPr>
            <p:ph type="title"/>
          </p:nvPr>
        </p:nvSpPr>
        <p:spPr>
          <a:xfrm>
            <a:off x="596760" y="168818"/>
            <a:ext cx="9404700"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sz="4200" b="0" i="0" u="none" strike="noStrike" cap="none">
                <a:solidFill>
                  <a:srgbClr val="DFE3E5"/>
                </a:solidFill>
                <a:latin typeface="Century Gothic"/>
                <a:ea typeface="Century Gothic"/>
                <a:cs typeface="Century Gothic"/>
                <a:sym typeface="Century Gothic"/>
              </a:rPr>
              <a:t>Pharmacy</a:t>
            </a:r>
            <a:endParaRPr/>
          </a:p>
        </p:txBody>
      </p:sp>
      <p:sp>
        <p:nvSpPr>
          <p:cNvPr id="538" name="Google Shape;538;p17"/>
          <p:cNvSpPr txBox="1">
            <a:spLocks noGrp="1"/>
          </p:cNvSpPr>
          <p:nvPr>
            <p:ph type="body" idx="1"/>
          </p:nvPr>
        </p:nvSpPr>
        <p:spPr>
          <a:xfrm>
            <a:off x="1054856" y="1209105"/>
            <a:ext cx="8946600" cy="5114700"/>
          </a:xfrm>
          <a:prstGeom prst="rect">
            <a:avLst/>
          </a:prstGeom>
          <a:noFill/>
          <a:ln>
            <a:noFill/>
          </a:ln>
        </p:spPr>
        <p:txBody>
          <a:bodyPr spcFirstLastPara="1" wrap="square" lIns="45675" tIns="45675" rIns="45675" bIns="45675" anchor="t" anchorCtr="0">
            <a:normAutofit fontScale="85000" lnSpcReduction="20000"/>
          </a:bodyPr>
          <a:lstStyle/>
          <a:p>
            <a:pPr marL="457200" lvl="0" indent="-308834" algn="l" rtl="0">
              <a:lnSpc>
                <a:spcPct val="100000"/>
              </a:lnSpc>
              <a:spcBef>
                <a:spcPts val="0"/>
              </a:spcBef>
              <a:spcAft>
                <a:spcPts val="0"/>
              </a:spcAft>
              <a:buSzPct val="117647"/>
              <a:buChar char="►"/>
            </a:pPr>
            <a:r>
              <a:rPr lang="en-US" dirty="0"/>
              <a:t>LAI Buprenorphine must come from a specialty pharmacy (due to REMS)</a:t>
            </a:r>
            <a:endParaRPr dirty="0"/>
          </a:p>
          <a:p>
            <a:pPr marL="457200" lvl="0" indent="-308834" algn="l" rtl="0">
              <a:lnSpc>
                <a:spcPct val="100000"/>
              </a:lnSpc>
              <a:spcBef>
                <a:spcPts val="1000"/>
              </a:spcBef>
              <a:spcAft>
                <a:spcPts val="0"/>
              </a:spcAft>
              <a:buSzPct val="117647"/>
              <a:buChar char="►"/>
            </a:pPr>
            <a:r>
              <a:rPr lang="en-US" dirty="0"/>
              <a:t>Partnership with local specialty pharmacy offering daily delivery—now working on 340b partnership. </a:t>
            </a:r>
            <a:endParaRPr dirty="0"/>
          </a:p>
          <a:p>
            <a:pPr marL="457200" lvl="0" indent="-193040" algn="l" rtl="0">
              <a:lnSpc>
                <a:spcPct val="100000"/>
              </a:lnSpc>
              <a:spcBef>
                <a:spcPts val="1000"/>
              </a:spcBef>
              <a:spcAft>
                <a:spcPts val="0"/>
              </a:spcAft>
              <a:buSzPct val="117647"/>
              <a:buNone/>
            </a:pPr>
            <a:endParaRPr dirty="0"/>
          </a:p>
          <a:p>
            <a:pPr marL="457200" lvl="0" indent="-308834" algn="l" rtl="0">
              <a:lnSpc>
                <a:spcPct val="100000"/>
              </a:lnSpc>
              <a:spcBef>
                <a:spcPts val="1000"/>
              </a:spcBef>
              <a:spcAft>
                <a:spcPts val="0"/>
              </a:spcAft>
              <a:buSzPct val="117647"/>
              <a:buChar char="►"/>
            </a:pPr>
            <a:r>
              <a:rPr lang="en-US" b="1" dirty="0"/>
              <a:t>Our process: (once a pt agrees to LAI Buprenorphine) </a:t>
            </a:r>
            <a:endParaRPr dirty="0"/>
          </a:p>
          <a:p>
            <a:pPr marL="949960" lvl="1" indent="-344394" algn="l" rtl="0">
              <a:lnSpc>
                <a:spcPct val="100000"/>
              </a:lnSpc>
              <a:spcBef>
                <a:spcPts val="1000"/>
              </a:spcBef>
              <a:spcAft>
                <a:spcPts val="0"/>
              </a:spcAft>
              <a:buSzPct val="117647"/>
              <a:buChar char="►"/>
            </a:pPr>
            <a:r>
              <a:rPr lang="en-US" dirty="0"/>
              <a:t>Order LAI Buprenorphine in EMR and send electronic RX.</a:t>
            </a:r>
            <a:endParaRPr dirty="0"/>
          </a:p>
          <a:p>
            <a:pPr marL="949960" lvl="1" indent="-344394" algn="l" rtl="0">
              <a:lnSpc>
                <a:spcPct val="100000"/>
              </a:lnSpc>
              <a:spcBef>
                <a:spcPts val="1000"/>
              </a:spcBef>
              <a:spcAft>
                <a:spcPts val="0"/>
              </a:spcAft>
              <a:buSzPct val="117647"/>
              <a:buChar char="►"/>
            </a:pPr>
            <a:r>
              <a:rPr lang="en-US" b="1" dirty="0"/>
              <a:t>Managing administrative complexities: </a:t>
            </a:r>
            <a:endParaRPr b="1" dirty="0"/>
          </a:p>
          <a:p>
            <a:pPr marL="1965325" lvl="3" indent="-445359" algn="l" rtl="0">
              <a:lnSpc>
                <a:spcPct val="100000"/>
              </a:lnSpc>
              <a:spcBef>
                <a:spcPts val="1000"/>
              </a:spcBef>
              <a:spcAft>
                <a:spcPts val="0"/>
              </a:spcAft>
              <a:buSzPct val="117647"/>
              <a:buChar char="►"/>
            </a:pPr>
            <a:r>
              <a:rPr lang="en-US" dirty="0"/>
              <a:t>1. DEA of prescriber address should match where LAI Buprenorphine is delivered to. </a:t>
            </a:r>
            <a:endParaRPr dirty="0"/>
          </a:p>
          <a:p>
            <a:pPr marL="1965325" lvl="3" indent="-445359" algn="l" rtl="0">
              <a:lnSpc>
                <a:spcPct val="100000"/>
              </a:lnSpc>
              <a:spcBef>
                <a:spcPts val="1000"/>
              </a:spcBef>
              <a:spcAft>
                <a:spcPts val="0"/>
              </a:spcAft>
              <a:buSzPct val="117647"/>
              <a:buChar char="►"/>
            </a:pPr>
            <a:r>
              <a:rPr lang="en-US" dirty="0"/>
              <a:t>2. Order must come from that address as well (the address on EMR).</a:t>
            </a:r>
            <a:endParaRPr dirty="0"/>
          </a:p>
          <a:p>
            <a:pPr marL="457200" lvl="0" indent="-388209" algn="l" rtl="0">
              <a:lnSpc>
                <a:spcPct val="100000"/>
              </a:lnSpc>
              <a:spcBef>
                <a:spcPts val="1000"/>
              </a:spcBef>
              <a:spcAft>
                <a:spcPts val="0"/>
              </a:spcAft>
              <a:buSzPct val="117647"/>
              <a:buChar char="►"/>
            </a:pPr>
            <a:r>
              <a:rPr lang="en-US" dirty="0"/>
              <a:t>LAI Buprenorphine delivered to PCC (clinic, co-located in hospital) </a:t>
            </a:r>
            <a:endParaRPr dirty="0"/>
          </a:p>
          <a:p>
            <a:pPr marL="457200" lvl="0" indent="-388209" algn="l" rtl="0">
              <a:lnSpc>
                <a:spcPct val="100000"/>
              </a:lnSpc>
              <a:spcBef>
                <a:spcPts val="1000"/>
              </a:spcBef>
              <a:spcAft>
                <a:spcPts val="0"/>
              </a:spcAft>
              <a:buSzPct val="117647"/>
              <a:buChar char="►"/>
            </a:pPr>
            <a:r>
              <a:rPr lang="en-US" dirty="0"/>
              <a:t>LAI Buprenorphine picked up by Addiction Medicine team and brought to inpatient pharmacy. An order is placed on the hospital EMR for a "home med"</a:t>
            </a:r>
            <a:endParaRPr dirty="0"/>
          </a:p>
          <a:p>
            <a:pPr marL="457200" lvl="0" indent="-388209" algn="l" rtl="0">
              <a:lnSpc>
                <a:spcPct val="100000"/>
              </a:lnSpc>
              <a:spcBef>
                <a:spcPts val="1000"/>
              </a:spcBef>
              <a:spcAft>
                <a:spcPts val="0"/>
              </a:spcAft>
              <a:buSzPct val="117647"/>
              <a:buChar char="►"/>
            </a:pPr>
            <a:r>
              <a:rPr lang="en-US" dirty="0"/>
              <a:t>Inpatient pharmacy puts sticker on medication for inpatient administration </a:t>
            </a:r>
            <a:endParaRPr dirty="0"/>
          </a:p>
          <a:p>
            <a:pPr marL="457200" lvl="0" indent="-388209" algn="l" rtl="0">
              <a:lnSpc>
                <a:spcPct val="100000"/>
              </a:lnSpc>
              <a:spcBef>
                <a:spcPts val="1000"/>
              </a:spcBef>
              <a:spcAft>
                <a:spcPts val="0"/>
              </a:spcAft>
              <a:buSzPct val="117647"/>
              <a:buChar char="►"/>
            </a:pPr>
            <a:r>
              <a:rPr lang="en-US" dirty="0"/>
              <a:t>LAI Buprenorphine scanned by RN and administered to pt. </a:t>
            </a:r>
            <a:endParaRPr dirty="0"/>
          </a:p>
          <a:p>
            <a:pPr marL="457200" lvl="0" indent="-193040" algn="l" rtl="0">
              <a:lnSpc>
                <a:spcPct val="100000"/>
              </a:lnSpc>
              <a:spcBef>
                <a:spcPts val="1000"/>
              </a:spcBef>
              <a:spcAft>
                <a:spcPts val="0"/>
              </a:spcAft>
              <a:buSzPct val="117647"/>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18"/>
          <p:cNvSpPr txBox="1">
            <a:spLocks noGrp="1"/>
          </p:cNvSpPr>
          <p:nvPr>
            <p:ph type="title"/>
          </p:nvPr>
        </p:nvSpPr>
        <p:spPr>
          <a:xfrm>
            <a:off x="646100" y="294374"/>
            <a:ext cx="8636100" cy="1380602"/>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3500"/>
              <a:buFont typeface="Century Gothic"/>
              <a:buNone/>
            </a:pPr>
            <a:r>
              <a:rPr lang="en-US" sz="3500"/>
              <a:t>Induction Approaches:</a:t>
            </a:r>
            <a:endParaRPr/>
          </a:p>
          <a:p>
            <a:pPr marL="0" lvl="0" indent="0" algn="l" rtl="0">
              <a:lnSpc>
                <a:spcPct val="100000"/>
              </a:lnSpc>
              <a:spcBef>
                <a:spcPts val="0"/>
              </a:spcBef>
              <a:spcAft>
                <a:spcPts val="0"/>
              </a:spcAft>
              <a:buClr>
                <a:srgbClr val="DFE3E5"/>
              </a:buClr>
              <a:buSzPts val="3500"/>
              <a:buFont typeface="Century Gothic"/>
              <a:buNone/>
            </a:pPr>
            <a:r>
              <a:rPr lang="en-US" sz="3500"/>
              <a:t>Low-Dose Buprenorphine to LAIB (</a:t>
            </a:r>
            <a:r>
              <a:rPr lang="en-US" sz="3000"/>
              <a:t>1 day)</a:t>
            </a:r>
            <a:endParaRPr/>
          </a:p>
        </p:txBody>
      </p:sp>
      <p:grpSp>
        <p:nvGrpSpPr>
          <p:cNvPr id="544" name="Google Shape;544;p18"/>
          <p:cNvGrpSpPr/>
          <p:nvPr/>
        </p:nvGrpSpPr>
        <p:grpSpPr>
          <a:xfrm>
            <a:off x="526398" y="1784256"/>
            <a:ext cx="10028653" cy="4508604"/>
            <a:chOff x="-1" y="0"/>
            <a:chExt cx="10028651" cy="4508604"/>
          </a:xfrm>
        </p:grpSpPr>
        <p:grpSp>
          <p:nvGrpSpPr>
            <p:cNvPr id="545" name="Google Shape;545;p18"/>
            <p:cNvGrpSpPr/>
            <p:nvPr/>
          </p:nvGrpSpPr>
          <p:grpSpPr>
            <a:xfrm>
              <a:off x="109632" y="0"/>
              <a:ext cx="9919018" cy="975578"/>
              <a:chOff x="-139095" y="0"/>
              <a:chExt cx="9919015" cy="975577"/>
            </a:xfrm>
          </p:grpSpPr>
          <p:sp>
            <p:nvSpPr>
              <p:cNvPr id="546" name="Google Shape;546;p18"/>
              <p:cNvSpPr txBox="1"/>
              <p:nvPr/>
            </p:nvSpPr>
            <p:spPr>
              <a:xfrm>
                <a:off x="-139095" y="49497"/>
                <a:ext cx="2844657" cy="898634"/>
              </a:xfrm>
              <a:prstGeom prst="rect">
                <a:avLst/>
              </a:prstGeom>
              <a:noFill/>
              <a:ln>
                <a:noFill/>
              </a:ln>
            </p:spPr>
            <p:txBody>
              <a:bodyPr spcFirstLastPara="1" wrap="square" lIns="60900" tIns="60900" rIns="60900" bIns="60900" anchor="ctr" anchorCtr="0">
                <a:spAutoFit/>
              </a:bodyPr>
              <a:lstStyle/>
              <a:p>
                <a:pPr marL="0" marR="0" lvl="0" indent="0" algn="r" rtl="0">
                  <a:lnSpc>
                    <a:spcPct val="90000"/>
                  </a:lnSpc>
                  <a:spcBef>
                    <a:spcPts val="0"/>
                  </a:spcBef>
                  <a:spcAft>
                    <a:spcPts val="0"/>
                  </a:spcAft>
                  <a:buClr>
                    <a:srgbClr val="FFFFFF"/>
                  </a:buClr>
                  <a:buSzPts val="2400"/>
                  <a:buFont typeface="Roboto Medium"/>
                  <a:buNone/>
                </a:pPr>
                <a:r>
                  <a:rPr lang="en-US" sz="2400" b="0" i="0" u="none" strike="noStrike" cap="none">
                    <a:solidFill>
                      <a:srgbClr val="FFFFFF"/>
                    </a:solidFill>
                    <a:latin typeface="Roboto Medium"/>
                    <a:ea typeface="Roboto Medium"/>
                    <a:cs typeface="Roboto Medium"/>
                    <a:sym typeface="Roboto Medium"/>
                  </a:rPr>
                  <a:t>IV Buprenorphine</a:t>
                </a:r>
                <a:r>
                  <a:rPr lang="en-US" sz="5600" b="0" i="0" u="none" strike="noStrike" cap="none">
                    <a:solidFill>
                      <a:srgbClr val="FFFFFF"/>
                    </a:solidFill>
                    <a:latin typeface="Roboto Medium"/>
                    <a:ea typeface="Roboto Medium"/>
                    <a:cs typeface="Roboto Medium"/>
                    <a:sym typeface="Roboto Medium"/>
                  </a:rPr>
                  <a:t> </a:t>
                </a:r>
                <a:endParaRPr sz="5600" b="0" i="0" u="none" strike="noStrike" cap="none">
                  <a:solidFill>
                    <a:srgbClr val="000000"/>
                  </a:solidFill>
                  <a:latin typeface="Arial"/>
                  <a:ea typeface="Arial"/>
                  <a:cs typeface="Arial"/>
                  <a:sym typeface="Arial"/>
                </a:endParaRPr>
              </a:p>
            </p:txBody>
          </p:sp>
          <p:sp>
            <p:nvSpPr>
              <p:cNvPr id="547" name="Google Shape;547;p18"/>
              <p:cNvSpPr/>
              <p:nvPr/>
            </p:nvSpPr>
            <p:spPr>
              <a:xfrm>
                <a:off x="2817692" y="0"/>
                <a:ext cx="6962228" cy="975577"/>
              </a:xfrm>
              <a:prstGeom prst="rect">
                <a:avLst/>
              </a:prstGeom>
              <a:solidFill>
                <a:srgbClr val="08563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18"/>
              <p:cNvSpPr txBox="1"/>
              <p:nvPr/>
            </p:nvSpPr>
            <p:spPr>
              <a:xfrm>
                <a:off x="3044802" y="282630"/>
                <a:ext cx="6232292" cy="426651"/>
              </a:xfrm>
              <a:prstGeom prst="rect">
                <a:avLst/>
              </a:prstGeom>
              <a:noFill/>
              <a:ln>
                <a:noFill/>
              </a:ln>
            </p:spPr>
            <p:txBody>
              <a:bodyPr spcFirstLastPara="1" wrap="square" lIns="60900" tIns="60900" rIns="60900" bIns="60900" anchor="ctr" anchorCtr="0">
                <a:spAutoFit/>
              </a:bodyPr>
              <a:lstStyle/>
              <a:p>
                <a:pPr marL="0" marR="0" lvl="0" indent="0" algn="l" rtl="0">
                  <a:lnSpc>
                    <a:spcPct val="115000"/>
                  </a:lnSpc>
                  <a:spcBef>
                    <a:spcPts val="0"/>
                  </a:spcBef>
                  <a:spcAft>
                    <a:spcPts val="0"/>
                  </a:spcAft>
                  <a:buClr>
                    <a:srgbClr val="FFFFFF"/>
                  </a:buClr>
                  <a:buSzPts val="2000"/>
                  <a:buFont typeface="Roboto"/>
                  <a:buNone/>
                </a:pPr>
                <a:r>
                  <a:rPr lang="en-US" sz="2000" b="0" i="0" u="none" strike="noStrike" cap="none">
                    <a:solidFill>
                      <a:srgbClr val="FFFFFF"/>
                    </a:solidFill>
                    <a:latin typeface="Roboto"/>
                    <a:ea typeface="Roboto"/>
                    <a:cs typeface="Roboto"/>
                    <a:sym typeface="Roboto"/>
                  </a:rPr>
                  <a:t>0.1 mg IV q3 hours ; start induction early in AM. </a:t>
                </a:r>
                <a:endParaRPr/>
              </a:p>
            </p:txBody>
          </p:sp>
        </p:grpSp>
        <p:grpSp>
          <p:nvGrpSpPr>
            <p:cNvPr id="549" name="Google Shape;549;p18"/>
            <p:cNvGrpSpPr/>
            <p:nvPr/>
          </p:nvGrpSpPr>
          <p:grpSpPr>
            <a:xfrm>
              <a:off x="-1" y="1179116"/>
              <a:ext cx="9546664" cy="975579"/>
              <a:chOff x="0" y="0"/>
              <a:chExt cx="9546661" cy="975577"/>
            </a:xfrm>
          </p:grpSpPr>
          <p:sp>
            <p:nvSpPr>
              <p:cNvPr id="550" name="Google Shape;550;p18"/>
              <p:cNvSpPr txBox="1"/>
              <p:nvPr/>
            </p:nvSpPr>
            <p:spPr>
              <a:xfrm>
                <a:off x="0" y="241662"/>
                <a:ext cx="2905975" cy="490151"/>
              </a:xfrm>
              <a:prstGeom prst="rect">
                <a:avLst/>
              </a:prstGeom>
              <a:noFill/>
              <a:ln>
                <a:noFill/>
              </a:ln>
            </p:spPr>
            <p:txBody>
              <a:bodyPr spcFirstLastPara="1" wrap="square" lIns="60900" tIns="60900" rIns="60900" bIns="60900" anchor="ctr" anchorCtr="0">
                <a:spAutoFit/>
              </a:bodyPr>
              <a:lstStyle/>
              <a:p>
                <a:pPr marL="0" marR="0" lvl="0" indent="0" algn="r" rtl="0">
                  <a:lnSpc>
                    <a:spcPct val="90000"/>
                  </a:lnSpc>
                  <a:spcBef>
                    <a:spcPts val="0"/>
                  </a:spcBef>
                  <a:spcAft>
                    <a:spcPts val="0"/>
                  </a:spcAft>
                  <a:buClr>
                    <a:srgbClr val="FFFFFF"/>
                  </a:buClr>
                  <a:buSzPts val="2400"/>
                  <a:buFont typeface="Roboto Medium"/>
                  <a:buNone/>
                </a:pPr>
                <a:r>
                  <a:rPr lang="en-US" sz="2400" b="0" i="0" u="none" strike="noStrike" cap="none">
                    <a:solidFill>
                      <a:srgbClr val="FFFFFF"/>
                    </a:solidFill>
                    <a:latin typeface="Roboto Medium"/>
                    <a:ea typeface="Roboto Medium"/>
                    <a:cs typeface="Roboto Medium"/>
                    <a:sym typeface="Roboto Medium"/>
                  </a:rPr>
                  <a:t>Full agonist</a:t>
                </a:r>
                <a:endParaRPr/>
              </a:p>
            </p:txBody>
          </p:sp>
          <p:sp>
            <p:nvSpPr>
              <p:cNvPr id="551" name="Google Shape;551;p18"/>
              <p:cNvSpPr/>
              <p:nvPr/>
            </p:nvSpPr>
            <p:spPr>
              <a:xfrm>
                <a:off x="3066422" y="0"/>
                <a:ext cx="6480239" cy="975577"/>
              </a:xfrm>
              <a:prstGeom prst="rect">
                <a:avLst/>
              </a:prstGeom>
              <a:solidFill>
                <a:srgbClr val="0B714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18"/>
              <p:cNvSpPr txBox="1"/>
              <p:nvPr/>
            </p:nvSpPr>
            <p:spPr>
              <a:xfrm>
                <a:off x="3293527" y="282489"/>
                <a:ext cx="5708704" cy="426651"/>
              </a:xfrm>
              <a:prstGeom prst="rect">
                <a:avLst/>
              </a:prstGeom>
              <a:noFill/>
              <a:ln>
                <a:noFill/>
              </a:ln>
            </p:spPr>
            <p:txBody>
              <a:bodyPr spcFirstLastPara="1" wrap="square" lIns="60900" tIns="60900" rIns="60900" bIns="60900" anchor="ctr" anchorCtr="0">
                <a:spAutoFit/>
              </a:bodyPr>
              <a:lstStyle/>
              <a:p>
                <a:pPr marL="0" marR="0" lvl="0" indent="0" algn="l" rtl="0">
                  <a:lnSpc>
                    <a:spcPct val="115000"/>
                  </a:lnSpc>
                  <a:spcBef>
                    <a:spcPts val="0"/>
                  </a:spcBef>
                  <a:spcAft>
                    <a:spcPts val="0"/>
                  </a:spcAft>
                  <a:buClr>
                    <a:srgbClr val="FFFFFF"/>
                  </a:buClr>
                  <a:buSzPts val="2000"/>
                  <a:buFont typeface="Roboto"/>
                  <a:buNone/>
                </a:pPr>
                <a:r>
                  <a:rPr lang="en-US" sz="2000" b="0" i="0" u="none" strike="noStrike" cap="none">
                    <a:solidFill>
                      <a:srgbClr val="FFFFFF"/>
                    </a:solidFill>
                    <a:latin typeface="Roboto"/>
                    <a:ea typeface="Roboto"/>
                    <a:cs typeface="Roboto"/>
                    <a:sym typeface="Roboto"/>
                  </a:rPr>
                  <a:t>Oxycodone 10-20 mg PO q4 hours scheduled</a:t>
                </a:r>
                <a:endParaRPr/>
              </a:p>
            </p:txBody>
          </p:sp>
        </p:grpSp>
        <p:grpSp>
          <p:nvGrpSpPr>
            <p:cNvPr id="553" name="Google Shape;553;p18"/>
            <p:cNvGrpSpPr/>
            <p:nvPr/>
          </p:nvGrpSpPr>
          <p:grpSpPr>
            <a:xfrm>
              <a:off x="805409" y="2353888"/>
              <a:ext cx="8257666" cy="975579"/>
              <a:chOff x="0" y="0"/>
              <a:chExt cx="8257662" cy="975577"/>
            </a:xfrm>
          </p:grpSpPr>
          <p:sp>
            <p:nvSpPr>
              <p:cNvPr id="554" name="Google Shape;554;p18"/>
              <p:cNvSpPr txBox="1"/>
              <p:nvPr/>
            </p:nvSpPr>
            <p:spPr>
              <a:xfrm>
                <a:off x="0" y="241628"/>
                <a:ext cx="2100395" cy="490151"/>
              </a:xfrm>
              <a:prstGeom prst="rect">
                <a:avLst/>
              </a:prstGeom>
              <a:noFill/>
              <a:ln>
                <a:noFill/>
              </a:ln>
            </p:spPr>
            <p:txBody>
              <a:bodyPr spcFirstLastPara="1" wrap="square" lIns="60900" tIns="60900" rIns="60900" bIns="60900" anchor="ctr" anchorCtr="0">
                <a:spAutoFit/>
              </a:bodyPr>
              <a:lstStyle/>
              <a:p>
                <a:pPr marL="0" marR="0" lvl="0" indent="0" algn="r" rtl="0">
                  <a:lnSpc>
                    <a:spcPct val="90000"/>
                  </a:lnSpc>
                  <a:spcBef>
                    <a:spcPts val="0"/>
                  </a:spcBef>
                  <a:spcAft>
                    <a:spcPts val="0"/>
                  </a:spcAft>
                  <a:buClr>
                    <a:srgbClr val="FF9900"/>
                  </a:buClr>
                  <a:buSzPts val="2400"/>
                  <a:buFont typeface="Roboto Medium"/>
                  <a:buNone/>
                </a:pPr>
                <a:r>
                  <a:rPr lang="en-US" sz="2400" b="0" i="0" u="none" strike="noStrike" cap="none">
                    <a:solidFill>
                      <a:srgbClr val="FF9900"/>
                    </a:solidFill>
                    <a:latin typeface="Roboto Medium"/>
                    <a:ea typeface="Roboto Medium"/>
                    <a:cs typeface="Roboto Medium"/>
                    <a:sym typeface="Roboto Medium"/>
                  </a:rPr>
                  <a:t>LAIB</a:t>
                </a:r>
                <a:endParaRPr/>
              </a:p>
            </p:txBody>
          </p:sp>
          <p:sp>
            <p:nvSpPr>
              <p:cNvPr id="555" name="Google Shape;555;p18"/>
              <p:cNvSpPr/>
              <p:nvPr/>
            </p:nvSpPr>
            <p:spPr>
              <a:xfrm>
                <a:off x="2261011" y="0"/>
                <a:ext cx="5996651" cy="975577"/>
              </a:xfrm>
              <a:prstGeom prst="rect">
                <a:avLst/>
              </a:prstGeom>
              <a:solidFill>
                <a:srgbClr val="0B774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18"/>
              <p:cNvSpPr txBox="1"/>
              <p:nvPr/>
            </p:nvSpPr>
            <p:spPr>
              <a:xfrm>
                <a:off x="2488117" y="282468"/>
                <a:ext cx="5011122" cy="426651"/>
              </a:xfrm>
              <a:prstGeom prst="rect">
                <a:avLst/>
              </a:prstGeom>
              <a:noFill/>
              <a:ln>
                <a:noFill/>
              </a:ln>
            </p:spPr>
            <p:txBody>
              <a:bodyPr spcFirstLastPara="1" wrap="square" lIns="60900" tIns="60900" rIns="60900" bIns="60900" anchor="ctr" anchorCtr="0">
                <a:spAutoFit/>
              </a:bodyPr>
              <a:lstStyle/>
              <a:p>
                <a:pPr marL="0" marR="0" lvl="0" indent="0" algn="l" rtl="0">
                  <a:lnSpc>
                    <a:spcPct val="115000"/>
                  </a:lnSpc>
                  <a:spcBef>
                    <a:spcPts val="0"/>
                  </a:spcBef>
                  <a:spcAft>
                    <a:spcPts val="0"/>
                  </a:spcAft>
                  <a:buClr>
                    <a:srgbClr val="FF9900"/>
                  </a:buClr>
                  <a:buSzPts val="2000"/>
                  <a:buFont typeface="Roboto"/>
                  <a:buNone/>
                </a:pPr>
                <a:r>
                  <a:rPr lang="en-US" sz="2000" b="0" i="0" u="none" strike="noStrike" cap="none">
                    <a:solidFill>
                      <a:srgbClr val="FF9900"/>
                    </a:solidFill>
                    <a:latin typeface="Roboto"/>
                    <a:ea typeface="Roboto"/>
                    <a:cs typeface="Roboto"/>
                    <a:sym typeface="Roboto"/>
                  </a:rPr>
                  <a:t>LAIB 300 mg SQ in mid afternoon. </a:t>
                </a:r>
                <a:endParaRPr/>
              </a:p>
            </p:txBody>
          </p:sp>
        </p:grpSp>
        <p:grpSp>
          <p:nvGrpSpPr>
            <p:cNvPr id="557" name="Google Shape;557;p18"/>
            <p:cNvGrpSpPr/>
            <p:nvPr/>
          </p:nvGrpSpPr>
          <p:grpSpPr>
            <a:xfrm>
              <a:off x="986984" y="3533025"/>
              <a:ext cx="7594102" cy="975579"/>
              <a:chOff x="0" y="0"/>
              <a:chExt cx="7594102" cy="975577"/>
            </a:xfrm>
          </p:grpSpPr>
          <p:sp>
            <p:nvSpPr>
              <p:cNvPr id="558" name="Google Shape;558;p18"/>
              <p:cNvSpPr txBox="1"/>
              <p:nvPr/>
            </p:nvSpPr>
            <p:spPr>
              <a:xfrm>
                <a:off x="0" y="241630"/>
                <a:ext cx="1918800" cy="490151"/>
              </a:xfrm>
              <a:prstGeom prst="rect">
                <a:avLst/>
              </a:prstGeom>
              <a:noFill/>
              <a:ln>
                <a:noFill/>
              </a:ln>
            </p:spPr>
            <p:txBody>
              <a:bodyPr spcFirstLastPara="1" wrap="square" lIns="60900" tIns="60900" rIns="60900" bIns="60900" anchor="ctr" anchorCtr="0">
                <a:spAutoFit/>
              </a:bodyPr>
              <a:lstStyle/>
              <a:p>
                <a:pPr marL="0" marR="0" lvl="0" indent="0" algn="r" rtl="0">
                  <a:lnSpc>
                    <a:spcPct val="90000"/>
                  </a:lnSpc>
                  <a:spcBef>
                    <a:spcPts val="0"/>
                  </a:spcBef>
                  <a:spcAft>
                    <a:spcPts val="0"/>
                  </a:spcAft>
                  <a:buClr>
                    <a:srgbClr val="FFFFFF"/>
                  </a:buClr>
                  <a:buSzPts val="2400"/>
                  <a:buFont typeface="Roboto Medium"/>
                  <a:buNone/>
                </a:pPr>
                <a:r>
                  <a:rPr lang="en-US" sz="2400" b="0" i="0" u="none" strike="noStrike" cap="none">
                    <a:solidFill>
                      <a:srgbClr val="FFFFFF"/>
                    </a:solidFill>
                    <a:latin typeface="Roboto Medium"/>
                    <a:ea typeface="Roboto Medium"/>
                    <a:cs typeface="Roboto Medium"/>
                    <a:sym typeface="Roboto Medium"/>
                  </a:rPr>
                  <a:t>As needed</a:t>
                </a:r>
                <a:endParaRPr/>
              </a:p>
            </p:txBody>
          </p:sp>
          <p:sp>
            <p:nvSpPr>
              <p:cNvPr id="559" name="Google Shape;559;p18"/>
              <p:cNvSpPr/>
              <p:nvPr/>
            </p:nvSpPr>
            <p:spPr>
              <a:xfrm>
                <a:off x="2079439" y="0"/>
                <a:ext cx="5514663" cy="975577"/>
              </a:xfrm>
              <a:prstGeom prst="rect">
                <a:avLst/>
              </a:prstGeom>
              <a:solidFill>
                <a:srgbClr val="0C814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18"/>
              <p:cNvSpPr txBox="1"/>
              <p:nvPr/>
            </p:nvSpPr>
            <p:spPr>
              <a:xfrm>
                <a:off x="2306545" y="269485"/>
                <a:ext cx="5011123" cy="452614"/>
              </a:xfrm>
              <a:prstGeom prst="rect">
                <a:avLst/>
              </a:prstGeom>
              <a:noFill/>
              <a:ln>
                <a:noFill/>
              </a:ln>
            </p:spPr>
            <p:txBody>
              <a:bodyPr spcFirstLastPara="1" wrap="square" lIns="60900" tIns="60900" rIns="60900" bIns="60900" anchor="ctr" anchorCtr="0">
                <a:spAutoFit/>
              </a:bodyPr>
              <a:lstStyle/>
              <a:p>
                <a:pPr marL="0" marR="0" lvl="0" indent="0" algn="l" rtl="0">
                  <a:lnSpc>
                    <a:spcPct val="115000"/>
                  </a:lnSpc>
                  <a:spcBef>
                    <a:spcPts val="0"/>
                  </a:spcBef>
                  <a:spcAft>
                    <a:spcPts val="0"/>
                  </a:spcAft>
                  <a:buClr>
                    <a:srgbClr val="FFFFFF"/>
                  </a:buClr>
                  <a:buSzPts val="2000"/>
                  <a:buFont typeface="Roboto"/>
                  <a:buNone/>
                </a:pPr>
                <a:r>
                  <a:rPr lang="en-US" sz="2000" b="0" i="0" u="none" strike="noStrike" cap="none">
                    <a:solidFill>
                      <a:srgbClr val="FFFFFF"/>
                    </a:solidFill>
                    <a:latin typeface="Roboto"/>
                    <a:ea typeface="Roboto"/>
                    <a:cs typeface="Roboto"/>
                    <a:sym typeface="Roboto"/>
                  </a:rPr>
                  <a:t>lorazepam, clonidine, ondansetron</a:t>
                </a:r>
                <a:endParaRPr sz="2000" b="0" i="0" u="none" strike="noStrike" cap="none">
                  <a:solidFill>
                    <a:srgbClr val="FFFFFF"/>
                  </a:solidFill>
                  <a:latin typeface="Roboto"/>
                  <a:ea typeface="Roboto"/>
                  <a:cs typeface="Roboto"/>
                  <a:sym typeface="Roboto"/>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b83f94a772_0_318"/>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r>
              <a:rPr lang="en-US"/>
              <a:t>Evaluation of Project LIFE</a:t>
            </a:r>
            <a:endParaRPr/>
          </a:p>
        </p:txBody>
      </p:sp>
      <p:sp>
        <p:nvSpPr>
          <p:cNvPr id="566" name="Google Shape;566;g2b83f94a772_0_318"/>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457200" lvl="0" indent="-368300" algn="l" rtl="0">
              <a:spcBef>
                <a:spcPts val="1000"/>
              </a:spcBef>
              <a:spcAft>
                <a:spcPts val="0"/>
              </a:spcAft>
              <a:buSzPts val="2200"/>
              <a:buChar char="►"/>
            </a:pPr>
            <a:r>
              <a:rPr lang="en-US" sz="2200" dirty="0"/>
              <a:t>2 IRB-approved research studies</a:t>
            </a:r>
            <a:br>
              <a:rPr lang="en-US" sz="2200" dirty="0"/>
            </a:br>
            <a:endParaRPr sz="2200" dirty="0"/>
          </a:p>
          <a:p>
            <a:pPr marL="914400" lvl="1" indent="-368300" algn="l" rtl="0">
              <a:spcBef>
                <a:spcPts val="0"/>
              </a:spcBef>
              <a:spcAft>
                <a:spcPts val="0"/>
              </a:spcAft>
              <a:buSzPts val="2200"/>
              <a:buChar char="►"/>
            </a:pPr>
            <a:r>
              <a:rPr lang="en-US" sz="2200" dirty="0"/>
              <a:t>Retrospective chart review </a:t>
            </a:r>
            <a:endParaRPr sz="2200" dirty="0"/>
          </a:p>
          <a:p>
            <a:pPr marL="914400" lvl="1" indent="-368300" algn="l" rtl="0">
              <a:spcBef>
                <a:spcPts val="0"/>
              </a:spcBef>
              <a:spcAft>
                <a:spcPts val="0"/>
              </a:spcAft>
              <a:buSzPts val="2200"/>
              <a:buChar char="►"/>
            </a:pPr>
            <a:r>
              <a:rPr lang="en-US" sz="2200" dirty="0"/>
              <a:t>Qualitative study/patient centered outcomes.  </a:t>
            </a:r>
            <a:endParaRPr sz="2200" dirty="0"/>
          </a:p>
          <a:p>
            <a:pPr marL="0" lvl="0" indent="0" algn="l" rtl="0">
              <a:spcBef>
                <a:spcPts val="1000"/>
              </a:spcBef>
              <a:spcAft>
                <a:spcPts val="0"/>
              </a:spcAft>
              <a:buNone/>
            </a:pPr>
            <a:endParaRPr sz="2200" dirty="0"/>
          </a:p>
          <a:p>
            <a:pPr marL="88900" lvl="0" indent="0" algn="l" rtl="0">
              <a:spcBef>
                <a:spcPts val="1000"/>
              </a:spcBef>
              <a:spcAft>
                <a:spcPts val="0"/>
              </a:spcAft>
              <a:buSzPts val="2200"/>
              <a:buNone/>
            </a:pPr>
            <a:r>
              <a:rPr lang="en-US" sz="2200" u="sng" dirty="0"/>
              <a:t>Research team</a:t>
            </a:r>
            <a:r>
              <a:rPr lang="en-US" sz="2200" dirty="0"/>
              <a:t>: residents, Rush medical students, collaborators from Mount Sinai (NYC)-- Dr. Ethan Cowan and Dr. Siri </a:t>
            </a:r>
            <a:r>
              <a:rPr lang="en-US" sz="2200" dirty="0" err="1"/>
              <a:t>Shastry</a:t>
            </a:r>
            <a:endParaRPr sz="2200" dirty="0"/>
          </a:p>
          <a:p>
            <a:pPr marL="88900" lvl="0" indent="0" algn="l" rtl="0">
              <a:spcBef>
                <a:spcPts val="0"/>
              </a:spcBef>
              <a:spcAft>
                <a:spcPts val="0"/>
              </a:spcAft>
              <a:buSzPts val="2200"/>
              <a:buNone/>
            </a:pPr>
            <a:endParaRPr lang="en-US" sz="2200" dirty="0"/>
          </a:p>
          <a:p>
            <a:pPr marL="88900" lvl="0" indent="0" algn="l" rtl="0">
              <a:spcBef>
                <a:spcPts val="0"/>
              </a:spcBef>
              <a:spcAft>
                <a:spcPts val="0"/>
              </a:spcAft>
              <a:buSzPts val="2200"/>
              <a:buNone/>
            </a:pPr>
            <a:endParaRPr sz="2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2b83f94a772_1_0"/>
          <p:cNvSpPr txBox="1">
            <a:spLocks noGrp="1"/>
          </p:cNvSpPr>
          <p:nvPr>
            <p:ph type="title"/>
          </p:nvPr>
        </p:nvSpPr>
        <p:spPr>
          <a:xfrm>
            <a:off x="646100" y="452725"/>
            <a:ext cx="9813000" cy="1400400"/>
          </a:xfrm>
          <a:prstGeom prst="rect">
            <a:avLst/>
          </a:prstGeom>
        </p:spPr>
        <p:txBody>
          <a:bodyPr spcFirstLastPara="1" wrap="square" lIns="45675" tIns="45675" rIns="45675" bIns="45675" anchor="t" anchorCtr="0">
            <a:normAutofit fontScale="90000"/>
          </a:bodyPr>
          <a:lstStyle/>
          <a:p>
            <a:pPr marL="0" lvl="0" indent="0" algn="l" rtl="0">
              <a:spcBef>
                <a:spcPts val="0"/>
              </a:spcBef>
              <a:spcAft>
                <a:spcPts val="0"/>
              </a:spcAft>
              <a:buClr>
                <a:schemeClr val="dk1"/>
              </a:buClr>
              <a:buSzPct val="38372"/>
              <a:buFont typeface="Arial"/>
              <a:buNone/>
            </a:pPr>
            <a:r>
              <a:rPr lang="en-US" sz="2866" i="1"/>
              <a:t>Inpatient Initiation of Long-Acting Injectable Buprenorphine At a Community Hospital: A Retrospective Case Series</a:t>
            </a:r>
            <a:endParaRPr sz="2866" i="1"/>
          </a:p>
          <a:p>
            <a:pPr marL="0" lvl="0" indent="0" algn="l" rtl="0">
              <a:spcBef>
                <a:spcPts val="0"/>
              </a:spcBef>
              <a:spcAft>
                <a:spcPts val="0"/>
              </a:spcAft>
              <a:buClr>
                <a:schemeClr val="dk1"/>
              </a:buClr>
              <a:buSzPct val="26190"/>
              <a:buFont typeface="Arial"/>
              <a:buNone/>
            </a:pPr>
            <a:endParaRPr/>
          </a:p>
          <a:p>
            <a:pPr marL="0" lvl="0" indent="0" algn="l" rtl="0">
              <a:spcBef>
                <a:spcPts val="0"/>
              </a:spcBef>
              <a:spcAft>
                <a:spcPts val="0"/>
              </a:spcAft>
              <a:buNone/>
            </a:pPr>
            <a:endParaRPr/>
          </a:p>
        </p:txBody>
      </p:sp>
      <p:sp>
        <p:nvSpPr>
          <p:cNvPr id="572" name="Google Shape;572;g2b83f94a772_1_0"/>
          <p:cNvSpPr txBox="1">
            <a:spLocks noGrp="1"/>
          </p:cNvSpPr>
          <p:nvPr>
            <p:ph type="body" idx="1"/>
          </p:nvPr>
        </p:nvSpPr>
        <p:spPr>
          <a:xfrm>
            <a:off x="722374" y="1649176"/>
            <a:ext cx="9327600" cy="4599300"/>
          </a:xfrm>
          <a:prstGeom prst="rect">
            <a:avLst/>
          </a:prstGeom>
        </p:spPr>
        <p:txBody>
          <a:bodyPr spcFirstLastPara="1" wrap="square" lIns="45675" tIns="45675" rIns="45675" bIns="45675" anchor="t" anchorCtr="0">
            <a:noAutofit/>
          </a:bodyPr>
          <a:lstStyle/>
          <a:p>
            <a:pPr marL="0" lvl="0" indent="0" algn="l" rtl="0">
              <a:spcBef>
                <a:spcPts val="1000"/>
              </a:spcBef>
              <a:spcAft>
                <a:spcPts val="0"/>
              </a:spcAft>
              <a:buNone/>
            </a:pPr>
            <a:r>
              <a:rPr lang="en-US" sz="2100" b="1" u="sng" dirty="0"/>
              <a:t>Primary Outcome:</a:t>
            </a:r>
            <a:r>
              <a:rPr lang="en-US" dirty="0"/>
              <a:t> hospital follow-up appointment attendance</a:t>
            </a:r>
            <a:endParaRPr dirty="0"/>
          </a:p>
          <a:p>
            <a:pPr marL="0" lvl="0" indent="0" algn="l" rtl="0">
              <a:spcBef>
                <a:spcPts val="1000"/>
              </a:spcBef>
              <a:spcAft>
                <a:spcPts val="0"/>
              </a:spcAft>
              <a:buNone/>
            </a:pPr>
            <a:endParaRPr dirty="0"/>
          </a:p>
          <a:p>
            <a:pPr marL="457200" lvl="0" indent="-355600" algn="l" rtl="0">
              <a:spcBef>
                <a:spcPts val="1000"/>
              </a:spcBef>
              <a:spcAft>
                <a:spcPts val="0"/>
              </a:spcAft>
              <a:buSzPts val="2000"/>
              <a:buChar char="►"/>
            </a:pPr>
            <a:r>
              <a:rPr lang="en-US" dirty="0">
                <a:solidFill>
                  <a:schemeClr val="lt1"/>
                </a:solidFill>
              </a:rPr>
              <a:t>First 46 patients to receive LAIB at WSMC </a:t>
            </a:r>
            <a:endParaRPr dirty="0">
              <a:solidFill>
                <a:schemeClr val="lt1"/>
              </a:solidFill>
            </a:endParaRPr>
          </a:p>
          <a:p>
            <a:pPr marL="457200" lvl="0" indent="-355600" algn="l" rtl="0">
              <a:spcBef>
                <a:spcPts val="0"/>
              </a:spcBef>
              <a:spcAft>
                <a:spcPts val="0"/>
              </a:spcAft>
              <a:buSzPts val="2000"/>
              <a:buChar char="►"/>
            </a:pPr>
            <a:r>
              <a:rPr lang="en-US" dirty="0">
                <a:solidFill>
                  <a:schemeClr val="lt1"/>
                </a:solidFill>
              </a:rPr>
              <a:t>August 4 - December 28, 2022</a:t>
            </a:r>
            <a:endParaRPr dirty="0"/>
          </a:p>
          <a:p>
            <a:pPr marL="0" lvl="0" indent="0" algn="l" rtl="0">
              <a:spcBef>
                <a:spcPts val="1000"/>
              </a:spcBef>
              <a:spcAft>
                <a:spcPts val="0"/>
              </a:spcAft>
              <a:buNone/>
            </a:pPr>
            <a:endParaRPr u="sng" dirty="0"/>
          </a:p>
          <a:p>
            <a:pPr marL="457200" lvl="0" indent="-355600" algn="l" rtl="0">
              <a:spcBef>
                <a:spcPts val="1000"/>
              </a:spcBef>
              <a:spcAft>
                <a:spcPts val="0"/>
              </a:spcAft>
              <a:buSzPts val="2000"/>
              <a:buChar char="►"/>
            </a:pPr>
            <a:r>
              <a:rPr lang="en-US" dirty="0"/>
              <a:t>Manual data abstraction from inpatient and outpatient EMRs</a:t>
            </a:r>
            <a:endParaRPr dirty="0"/>
          </a:p>
          <a:p>
            <a:pPr marL="914400" lvl="1" indent="-355600" algn="l" rtl="0">
              <a:spcBef>
                <a:spcPts val="0"/>
              </a:spcBef>
              <a:spcAft>
                <a:spcPts val="0"/>
              </a:spcAft>
              <a:buSzPts val="2000"/>
              <a:buChar char="►"/>
            </a:pPr>
            <a:r>
              <a:rPr lang="en-US" dirty="0"/>
              <a:t>Demographic information</a:t>
            </a:r>
            <a:endParaRPr dirty="0"/>
          </a:p>
          <a:p>
            <a:pPr marL="914400" lvl="1" indent="-355600" algn="l" rtl="0">
              <a:spcBef>
                <a:spcPts val="0"/>
              </a:spcBef>
              <a:spcAft>
                <a:spcPts val="0"/>
              </a:spcAft>
              <a:buSzPts val="2000"/>
              <a:buChar char="►"/>
            </a:pPr>
            <a:r>
              <a:rPr lang="en-US" dirty="0"/>
              <a:t>History of OUD</a:t>
            </a:r>
            <a:endParaRPr dirty="0"/>
          </a:p>
          <a:p>
            <a:pPr marL="914400" lvl="1" indent="-355600" algn="l" rtl="0">
              <a:spcBef>
                <a:spcPts val="0"/>
              </a:spcBef>
              <a:spcAft>
                <a:spcPts val="0"/>
              </a:spcAft>
              <a:buSzPts val="2000"/>
              <a:buChar char="►"/>
            </a:pPr>
            <a:r>
              <a:rPr lang="en-US" dirty="0"/>
              <a:t>Prior MOUD</a:t>
            </a:r>
            <a:endParaRPr dirty="0"/>
          </a:p>
          <a:p>
            <a:pPr marL="914400" lvl="1" indent="-355600" algn="l" rtl="0">
              <a:spcBef>
                <a:spcPts val="0"/>
              </a:spcBef>
              <a:spcAft>
                <a:spcPts val="0"/>
              </a:spcAft>
              <a:buSzPts val="2000"/>
              <a:buChar char="►"/>
            </a:pPr>
            <a:r>
              <a:rPr lang="en-US" dirty="0"/>
              <a:t>How long on SL or IV-BUP before injection</a:t>
            </a:r>
            <a:endParaRPr u="sng" dirty="0"/>
          </a:p>
          <a:p>
            <a:pPr marL="0" lvl="0" indent="0" algn="l" rtl="0">
              <a:spcBef>
                <a:spcPts val="1000"/>
              </a:spcBef>
              <a:spcAft>
                <a:spcPts val="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2b83f94a772_1_10"/>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r>
              <a:rPr lang="en-US"/>
              <a:t>Results:</a:t>
            </a:r>
            <a:endParaRPr/>
          </a:p>
        </p:txBody>
      </p:sp>
      <p:graphicFrame>
        <p:nvGraphicFramePr>
          <p:cNvPr id="592" name="Google Shape;592;g2b83f94a772_1_10"/>
          <p:cNvGraphicFramePr/>
          <p:nvPr/>
        </p:nvGraphicFramePr>
        <p:xfrm>
          <a:off x="952500" y="2026950"/>
          <a:ext cx="9246450" cy="3351900"/>
        </p:xfrm>
        <a:graphic>
          <a:graphicData uri="http://schemas.openxmlformats.org/drawingml/2006/table">
            <a:tbl>
              <a:tblPr>
                <a:noFill/>
                <a:tableStyleId>{8F57B7C4-36E8-4B95-8E63-AE7B7212D78E}</a:tableStyleId>
              </a:tblPr>
              <a:tblGrid>
                <a:gridCol w="4623225">
                  <a:extLst>
                    <a:ext uri="{9D8B030D-6E8A-4147-A177-3AD203B41FA5}">
                      <a16:colId xmlns:a16="http://schemas.microsoft.com/office/drawing/2014/main" val="20000"/>
                    </a:ext>
                  </a:extLst>
                </a:gridCol>
                <a:gridCol w="4623225">
                  <a:extLst>
                    <a:ext uri="{9D8B030D-6E8A-4147-A177-3AD203B41FA5}">
                      <a16:colId xmlns:a16="http://schemas.microsoft.com/office/drawing/2014/main" val="20001"/>
                    </a:ext>
                  </a:extLst>
                </a:gridCol>
              </a:tblGrid>
              <a:tr h="837975">
                <a:tc>
                  <a:txBody>
                    <a:bodyPr/>
                    <a:lstStyle/>
                    <a:p>
                      <a:pPr marL="0" lvl="0" indent="0" algn="l" rtl="0">
                        <a:spcBef>
                          <a:spcPts val="0"/>
                        </a:spcBef>
                        <a:spcAft>
                          <a:spcPts val="0"/>
                        </a:spcAft>
                        <a:buNone/>
                      </a:pPr>
                      <a:r>
                        <a:rPr lang="en-US" sz="2700" b="1">
                          <a:solidFill>
                            <a:schemeClr val="lt1"/>
                          </a:solidFill>
                        </a:rPr>
                        <a:t>Age, mean (range)</a:t>
                      </a:r>
                      <a:endParaRPr sz="2700" b="1">
                        <a:solidFill>
                          <a:schemeClr val="lt1"/>
                        </a:solidFill>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l" rtl="0">
                        <a:spcBef>
                          <a:spcPts val="821"/>
                        </a:spcBef>
                        <a:spcAft>
                          <a:spcPts val="0"/>
                        </a:spcAft>
                        <a:buNone/>
                      </a:pPr>
                      <a:r>
                        <a:rPr lang="en-US" sz="2700">
                          <a:solidFill>
                            <a:schemeClr val="lt1"/>
                          </a:solidFill>
                        </a:rPr>
                        <a:t>57 (29-71)</a:t>
                      </a:r>
                      <a:endParaRPr sz="2700">
                        <a:solidFill>
                          <a:schemeClr val="lt1"/>
                        </a:solidFill>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837975">
                <a:tc>
                  <a:txBody>
                    <a:bodyPr/>
                    <a:lstStyle/>
                    <a:p>
                      <a:pPr marL="0" lvl="0" indent="0" algn="l" rtl="0">
                        <a:spcBef>
                          <a:spcPts val="0"/>
                        </a:spcBef>
                        <a:spcAft>
                          <a:spcPts val="0"/>
                        </a:spcAft>
                        <a:buNone/>
                      </a:pPr>
                      <a:r>
                        <a:rPr lang="en-US" sz="2700" b="1">
                          <a:solidFill>
                            <a:schemeClr val="lt1"/>
                          </a:solidFill>
                        </a:rPr>
                        <a:t>Female, n (%)</a:t>
                      </a:r>
                      <a:endParaRPr sz="2700" b="1">
                        <a:solidFill>
                          <a:schemeClr val="lt1"/>
                        </a:solidFill>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700">
                          <a:solidFill>
                            <a:schemeClr val="lt1"/>
                          </a:solidFill>
                        </a:rPr>
                        <a:t>24 (52%)</a:t>
                      </a:r>
                      <a:endParaRPr sz="2700">
                        <a:solidFill>
                          <a:schemeClr val="lt1"/>
                        </a:solidFill>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837975">
                <a:tc>
                  <a:txBody>
                    <a:bodyPr/>
                    <a:lstStyle/>
                    <a:p>
                      <a:pPr marL="0" lvl="0" indent="0" algn="l" rtl="0">
                        <a:spcBef>
                          <a:spcPts val="0"/>
                        </a:spcBef>
                        <a:spcAft>
                          <a:spcPts val="0"/>
                        </a:spcAft>
                        <a:buNone/>
                      </a:pPr>
                      <a:r>
                        <a:rPr lang="en-US" sz="2700" b="1">
                          <a:solidFill>
                            <a:schemeClr val="lt1"/>
                          </a:solidFill>
                        </a:rPr>
                        <a:t>Race, Black, n (%)</a:t>
                      </a:r>
                      <a:endParaRPr sz="2700" b="1">
                        <a:solidFill>
                          <a:schemeClr val="lt1"/>
                        </a:solidFill>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700">
                          <a:solidFill>
                            <a:schemeClr val="lt1"/>
                          </a:solidFill>
                        </a:rPr>
                        <a:t>42 (91%)</a:t>
                      </a:r>
                      <a:endParaRPr sz="2700">
                        <a:solidFill>
                          <a:schemeClr val="lt1"/>
                        </a:solidFill>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837975">
                <a:tc>
                  <a:txBody>
                    <a:bodyPr/>
                    <a:lstStyle/>
                    <a:p>
                      <a:pPr marL="0" lvl="0" indent="0" algn="l" rtl="0">
                        <a:spcBef>
                          <a:spcPts val="0"/>
                        </a:spcBef>
                        <a:spcAft>
                          <a:spcPts val="0"/>
                        </a:spcAft>
                        <a:buNone/>
                      </a:pPr>
                      <a:r>
                        <a:rPr lang="en-US" sz="2700" b="1">
                          <a:solidFill>
                            <a:schemeClr val="lt1"/>
                          </a:solidFill>
                        </a:rPr>
                        <a:t>Medicaid, n (%)</a:t>
                      </a:r>
                      <a:endParaRPr sz="2700" b="1">
                        <a:solidFill>
                          <a:schemeClr val="lt1"/>
                        </a:solidFill>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700">
                          <a:solidFill>
                            <a:schemeClr val="lt1"/>
                          </a:solidFill>
                        </a:rPr>
                        <a:t>39 (86.7%)</a:t>
                      </a:r>
                      <a:endParaRPr sz="2700">
                        <a:solidFill>
                          <a:schemeClr val="lt1"/>
                        </a:solidFill>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694787813d_0_0"/>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r>
              <a:rPr lang="en-US"/>
              <a:t>Before Project LIFE Started: </a:t>
            </a:r>
            <a:endParaRPr/>
          </a:p>
        </p:txBody>
      </p:sp>
      <p:sp>
        <p:nvSpPr>
          <p:cNvPr id="598" name="Google Shape;598;g2694787813d_0_0"/>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p:txBody>
      </p:sp>
      <p:pic>
        <p:nvPicPr>
          <p:cNvPr id="599" name="Google Shape;599;g2694787813d_0_0" title="Chart"/>
          <p:cNvPicPr preferRelativeResize="0"/>
          <p:nvPr/>
        </p:nvPicPr>
        <p:blipFill>
          <a:blip r:embed="rId3">
            <a:alphaModFix/>
          </a:blip>
          <a:stretch>
            <a:fillRect/>
          </a:stretch>
        </p:blipFill>
        <p:spPr>
          <a:xfrm>
            <a:off x="1478300" y="1395294"/>
            <a:ext cx="8572500" cy="53006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b83f94a772_1_17"/>
          <p:cNvSpPr txBox="1">
            <a:spLocks noGrp="1"/>
          </p:cNvSpPr>
          <p:nvPr>
            <p:ph type="title"/>
          </p:nvPr>
        </p:nvSpPr>
        <p:spPr>
          <a:xfrm>
            <a:off x="377485" y="199893"/>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r>
              <a:rPr lang="en-US"/>
              <a:t>Results: </a:t>
            </a:r>
            <a:endParaRPr/>
          </a:p>
        </p:txBody>
      </p:sp>
      <p:sp>
        <p:nvSpPr>
          <p:cNvPr id="605" name="Google Shape;605;g2b83f94a772_1_17"/>
          <p:cNvSpPr txBox="1">
            <a:spLocks noGrp="1"/>
          </p:cNvSpPr>
          <p:nvPr>
            <p:ph type="body" idx="1"/>
          </p:nvPr>
        </p:nvSpPr>
        <p:spPr>
          <a:xfrm>
            <a:off x="568950" y="5750475"/>
            <a:ext cx="11430300" cy="10113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a:p>
            <a:pPr marL="457200" lvl="0" indent="-355600" algn="l" rtl="0">
              <a:spcBef>
                <a:spcPts val="1000"/>
              </a:spcBef>
              <a:spcAft>
                <a:spcPts val="0"/>
              </a:spcAft>
              <a:buSzPts val="2000"/>
              <a:buChar char="►"/>
            </a:pPr>
            <a:r>
              <a:rPr lang="en-US"/>
              <a:t>48% of patients received more at least one additional LAIB injection after discharge</a:t>
            </a:r>
            <a:endParaRPr/>
          </a:p>
        </p:txBody>
      </p:sp>
      <p:pic>
        <p:nvPicPr>
          <p:cNvPr id="606" name="Google Shape;606;g2b83f94a772_1_17" title="Chart"/>
          <p:cNvPicPr preferRelativeResize="0"/>
          <p:nvPr/>
        </p:nvPicPr>
        <p:blipFill>
          <a:blip r:embed="rId3">
            <a:alphaModFix/>
          </a:blip>
          <a:stretch>
            <a:fillRect/>
          </a:stretch>
        </p:blipFill>
        <p:spPr>
          <a:xfrm>
            <a:off x="2033388" y="916950"/>
            <a:ext cx="8125224" cy="5024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b83f94a772_1_26"/>
          <p:cNvSpPr txBox="1">
            <a:spLocks noGrp="1"/>
          </p:cNvSpPr>
          <p:nvPr>
            <p:ph type="title"/>
          </p:nvPr>
        </p:nvSpPr>
        <p:spPr>
          <a:xfrm>
            <a:off x="646100" y="452725"/>
            <a:ext cx="9742200" cy="1400400"/>
          </a:xfrm>
          <a:prstGeom prst="rect">
            <a:avLst/>
          </a:prstGeom>
        </p:spPr>
        <p:txBody>
          <a:bodyPr spcFirstLastPara="1" wrap="square" lIns="45675" tIns="45675" rIns="45675" bIns="45675" anchor="t" anchorCtr="0">
            <a:normAutofit fontScale="90000"/>
          </a:bodyPr>
          <a:lstStyle/>
          <a:p>
            <a:pPr marL="0" lvl="0" indent="0" algn="l" rtl="0">
              <a:spcBef>
                <a:spcPts val="0"/>
              </a:spcBef>
              <a:spcAft>
                <a:spcPts val="0"/>
              </a:spcAft>
              <a:buClr>
                <a:schemeClr val="dk1"/>
              </a:buClr>
              <a:buSzPct val="26190"/>
              <a:buFont typeface="Arial"/>
              <a:buNone/>
            </a:pPr>
            <a:r>
              <a:rPr lang="en-US" i="1"/>
              <a:t>Patient Perspectives on Hospital Initiation of Long-Acting Injectable Buprenorphine</a:t>
            </a:r>
            <a:endParaRPr i="1"/>
          </a:p>
          <a:p>
            <a:pPr marL="0" lvl="0" indent="0" algn="l" rtl="0">
              <a:spcBef>
                <a:spcPts val="0"/>
              </a:spcBef>
              <a:spcAft>
                <a:spcPts val="0"/>
              </a:spcAft>
              <a:buClr>
                <a:schemeClr val="dk1"/>
              </a:buClr>
              <a:buSzPct val="26190"/>
              <a:buFont typeface="Arial"/>
              <a:buNone/>
            </a:pPr>
            <a:endParaRPr/>
          </a:p>
          <a:p>
            <a:pPr marL="0" lvl="0" indent="0" algn="l" rtl="0">
              <a:spcBef>
                <a:spcPts val="0"/>
              </a:spcBef>
              <a:spcAft>
                <a:spcPts val="0"/>
              </a:spcAft>
              <a:buNone/>
            </a:pPr>
            <a:endParaRPr/>
          </a:p>
        </p:txBody>
      </p:sp>
      <p:sp>
        <p:nvSpPr>
          <p:cNvPr id="612" name="Google Shape;612;g2b83f94a772_1_26"/>
          <p:cNvSpPr txBox="1">
            <a:spLocks noGrp="1"/>
          </p:cNvSpPr>
          <p:nvPr>
            <p:ph type="body" idx="1"/>
          </p:nvPr>
        </p:nvSpPr>
        <p:spPr>
          <a:xfrm>
            <a:off x="417875" y="2052925"/>
            <a:ext cx="10682100" cy="4195500"/>
          </a:xfrm>
          <a:prstGeom prst="rect">
            <a:avLst/>
          </a:prstGeom>
        </p:spPr>
        <p:txBody>
          <a:bodyPr spcFirstLastPara="1" wrap="square" lIns="45675" tIns="45675" rIns="45675" bIns="45675" anchor="t" anchorCtr="0">
            <a:noAutofit/>
          </a:bodyPr>
          <a:lstStyle/>
          <a:p>
            <a:pPr marL="0" lvl="0" indent="0" algn="l" rtl="0">
              <a:spcBef>
                <a:spcPts val="1000"/>
              </a:spcBef>
              <a:spcAft>
                <a:spcPts val="0"/>
              </a:spcAft>
              <a:buNone/>
            </a:pPr>
            <a:r>
              <a:rPr lang="en-US" sz="2300" u="sng"/>
              <a:t>Methods: </a:t>
            </a:r>
            <a:endParaRPr sz="2300" u="sng"/>
          </a:p>
          <a:p>
            <a:pPr marL="457200" lvl="0" indent="-374650" algn="l" rtl="0">
              <a:spcBef>
                <a:spcPts val="1000"/>
              </a:spcBef>
              <a:spcAft>
                <a:spcPts val="0"/>
              </a:spcAft>
              <a:buSzPts val="2300"/>
              <a:buChar char="►"/>
            </a:pPr>
            <a:r>
              <a:rPr lang="en-US" sz="2300"/>
              <a:t>18 patients who received LAIB while hospitalized were interviewed</a:t>
            </a:r>
            <a:endParaRPr sz="2300"/>
          </a:p>
          <a:p>
            <a:pPr marL="457200" lvl="0" indent="-374650" algn="l" rtl="0">
              <a:spcBef>
                <a:spcPts val="0"/>
              </a:spcBef>
              <a:spcAft>
                <a:spcPts val="0"/>
              </a:spcAft>
              <a:buSzPts val="2300"/>
              <a:buChar char="►"/>
            </a:pPr>
            <a:r>
              <a:rPr lang="en-US" sz="2300"/>
              <a:t>Two researchers independently coded the transcripts using an iterative, open-coding approach</a:t>
            </a:r>
            <a:endParaRPr sz="2300"/>
          </a:p>
          <a:p>
            <a:pPr marL="457200" lvl="0" indent="-374650" algn="l" rtl="0">
              <a:spcBef>
                <a:spcPts val="0"/>
              </a:spcBef>
              <a:spcAft>
                <a:spcPts val="0"/>
              </a:spcAft>
              <a:buSzPts val="2300"/>
              <a:buChar char="►"/>
            </a:pPr>
            <a:r>
              <a:rPr lang="en-US" sz="2300"/>
              <a:t>Key themes and quotes were analyzed by the research team</a:t>
            </a:r>
            <a:endParaRPr sz="2300"/>
          </a:p>
          <a:p>
            <a:pPr marL="0" lvl="0" indent="0" algn="l" rtl="0">
              <a:spcBef>
                <a:spcPts val="1000"/>
              </a:spcBef>
              <a:spcAft>
                <a:spcPts val="0"/>
              </a:spcAft>
              <a:buNone/>
            </a:pPr>
            <a:endParaRPr sz="2300"/>
          </a:p>
          <a:p>
            <a:pPr marL="0" lvl="0" indent="0" algn="l" rtl="0">
              <a:spcBef>
                <a:spcPts val="1000"/>
              </a:spcBef>
              <a:spcAft>
                <a:spcPts val="0"/>
              </a:spcAft>
              <a:buNone/>
            </a:pPr>
            <a:r>
              <a:rPr lang="en-US" sz="2300" u="sng"/>
              <a:t>Demographics:</a:t>
            </a:r>
            <a:endParaRPr sz="2300" u="sng"/>
          </a:p>
          <a:p>
            <a:pPr marL="457200" lvl="0" indent="-374650" algn="l" rtl="0">
              <a:spcBef>
                <a:spcPts val="1000"/>
              </a:spcBef>
              <a:spcAft>
                <a:spcPts val="0"/>
              </a:spcAft>
              <a:buSzPts val="2300"/>
              <a:buChar char="►"/>
            </a:pPr>
            <a:r>
              <a:rPr lang="en-US" sz="2300"/>
              <a:t>Median age: 59 </a:t>
            </a:r>
            <a:endParaRPr sz="2300"/>
          </a:p>
          <a:p>
            <a:pPr marL="457200" lvl="0" indent="-374650" algn="l" rtl="0">
              <a:spcBef>
                <a:spcPts val="0"/>
              </a:spcBef>
              <a:spcAft>
                <a:spcPts val="0"/>
              </a:spcAft>
              <a:buSzPts val="2300"/>
              <a:buChar char="►"/>
            </a:pPr>
            <a:r>
              <a:rPr lang="en-US" sz="2300"/>
              <a:t>95% Black</a:t>
            </a:r>
            <a:endParaRPr sz="2300"/>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endParaRPr/>
          </a:p>
          <a:p>
            <a:pPr marL="457200" lvl="0" indent="0" algn="l" rtl="0">
              <a:spcBef>
                <a:spcPts val="100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616"/>
        <p:cNvGrpSpPr/>
        <p:nvPr/>
      </p:nvGrpSpPr>
      <p:grpSpPr>
        <a:xfrm>
          <a:off x="0" y="0"/>
          <a:ext cx="0" cy="0"/>
          <a:chOff x="0" y="0"/>
          <a:chExt cx="0" cy="0"/>
        </a:xfrm>
      </p:grpSpPr>
      <p:sp>
        <p:nvSpPr>
          <p:cNvPr id="617" name="Google Shape;617;g2692322b083_1_21"/>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p:txBody>
      </p:sp>
      <p:pic>
        <p:nvPicPr>
          <p:cNvPr id="618" name="Google Shape;618;g2692322b083_1_21"/>
          <p:cNvPicPr preferRelativeResize="0"/>
          <p:nvPr/>
        </p:nvPicPr>
        <p:blipFill>
          <a:blip r:embed="rId3">
            <a:alphaModFix/>
          </a:blip>
          <a:stretch>
            <a:fillRect/>
          </a:stretch>
        </p:blipFill>
        <p:spPr>
          <a:xfrm>
            <a:off x="502275" y="272000"/>
            <a:ext cx="9547625" cy="61202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
          <p:cNvSpPr txBox="1">
            <a:spLocks noGrp="1"/>
          </p:cNvSpPr>
          <p:nvPr>
            <p:ph type="title"/>
          </p:nvPr>
        </p:nvSpPr>
        <p:spPr>
          <a:xfrm>
            <a:off x="646111" y="452718"/>
            <a:ext cx="9404723" cy="140053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3500"/>
              <a:buFont typeface="Century Gothic"/>
              <a:buNone/>
            </a:pPr>
            <a:r>
              <a:rPr lang="en-US" sz="3500"/>
              <a:t>Disclosures</a:t>
            </a:r>
            <a:r>
              <a:rPr lang="en-US" sz="4200"/>
              <a:t>:</a:t>
            </a:r>
            <a:endParaRPr/>
          </a:p>
        </p:txBody>
      </p:sp>
      <p:sp>
        <p:nvSpPr>
          <p:cNvPr id="363" name="Google Shape;363;p3"/>
          <p:cNvSpPr txBox="1">
            <a:spLocks noGrp="1"/>
          </p:cNvSpPr>
          <p:nvPr>
            <p:ph type="body" idx="1"/>
          </p:nvPr>
        </p:nvSpPr>
        <p:spPr>
          <a:xfrm>
            <a:off x="1097252" y="1956161"/>
            <a:ext cx="8946600" cy="3989501"/>
          </a:xfrm>
          <a:prstGeom prst="rect">
            <a:avLst/>
          </a:prstGeom>
          <a:noFill/>
          <a:ln>
            <a:noFill/>
          </a:ln>
        </p:spPr>
        <p:txBody>
          <a:bodyPr spcFirstLastPara="1" wrap="square" lIns="45675" tIns="45675" rIns="45675" bIns="45675" anchor="t" anchorCtr="0">
            <a:normAutofit/>
          </a:bodyPr>
          <a:lstStyle/>
          <a:p>
            <a:pPr marL="0" lvl="0" indent="342900" algn="l" rtl="0">
              <a:lnSpc>
                <a:spcPct val="100000"/>
              </a:lnSpc>
              <a:spcBef>
                <a:spcPts val="0"/>
              </a:spcBef>
              <a:spcAft>
                <a:spcPts val="0"/>
              </a:spcAft>
              <a:buSzPts val="2000"/>
              <a:buNone/>
            </a:pPr>
            <a:endParaRPr/>
          </a:p>
          <a:p>
            <a:pPr marL="0" lvl="0" indent="342900" algn="l" rtl="0">
              <a:lnSpc>
                <a:spcPct val="100000"/>
              </a:lnSpc>
              <a:spcBef>
                <a:spcPts val="1000"/>
              </a:spcBef>
              <a:spcAft>
                <a:spcPts val="0"/>
              </a:spcAft>
              <a:buSzPts val="2000"/>
              <a:buNone/>
            </a:pPr>
            <a:r>
              <a:rPr lang="en-US"/>
              <a:t>PCC Community Wellness Center/West Suburban Medical Center’s Addiction Medicine Consult Service and the Rush Addiction Medicine Fellowship are funded in full or in part through the State Opioid Response Grant (TIO83278) and the State Block Grant to the Illinois Department of Human Services, Division of Substance Use Prevention and Recovery, from the US Department of Health and Human Services, Substance Abuse and Mental Health Services Administration.</a:t>
            </a:r>
            <a:endParaRPr/>
          </a:p>
          <a:p>
            <a:pPr marL="0" lvl="0" indent="342900" algn="l" rtl="0">
              <a:lnSpc>
                <a:spcPct val="100000"/>
              </a:lnSpc>
              <a:spcBef>
                <a:spcPts val="1000"/>
              </a:spcBef>
              <a:spcAft>
                <a:spcPts val="0"/>
              </a:spcAft>
              <a:buSzPts val="2000"/>
              <a:buNone/>
            </a:pPr>
            <a:endParaRPr/>
          </a:p>
          <a:p>
            <a:pPr marL="0" lvl="0" indent="342900" algn="l" rtl="0">
              <a:lnSpc>
                <a:spcPct val="100000"/>
              </a:lnSpc>
              <a:spcBef>
                <a:spcPts val="1000"/>
              </a:spcBef>
              <a:spcAft>
                <a:spcPts val="0"/>
              </a:spcAft>
              <a:buSzPts val="20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622"/>
        <p:cNvGrpSpPr/>
        <p:nvPr/>
      </p:nvGrpSpPr>
      <p:grpSpPr>
        <a:xfrm>
          <a:off x="0" y="0"/>
          <a:ext cx="0" cy="0"/>
          <a:chOff x="0" y="0"/>
          <a:chExt cx="0" cy="0"/>
        </a:xfrm>
      </p:grpSpPr>
      <p:sp>
        <p:nvSpPr>
          <p:cNvPr id="623" name="Google Shape;623;g2692322b083_1_27"/>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endParaRPr/>
          </a:p>
        </p:txBody>
      </p:sp>
      <p:sp>
        <p:nvSpPr>
          <p:cNvPr id="624" name="Google Shape;624;g2692322b083_1_27"/>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p:txBody>
      </p:sp>
      <p:pic>
        <p:nvPicPr>
          <p:cNvPr id="625" name="Google Shape;625;g2692322b083_1_27"/>
          <p:cNvPicPr preferRelativeResize="0"/>
          <p:nvPr/>
        </p:nvPicPr>
        <p:blipFill rotWithShape="1">
          <a:blip r:embed="rId3">
            <a:alphaModFix/>
          </a:blip>
          <a:srcRect l="6383" r="6173"/>
          <a:stretch/>
        </p:blipFill>
        <p:spPr>
          <a:xfrm>
            <a:off x="827287" y="255800"/>
            <a:ext cx="9042324" cy="6346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629"/>
        <p:cNvGrpSpPr/>
        <p:nvPr/>
      </p:nvGrpSpPr>
      <p:grpSpPr>
        <a:xfrm>
          <a:off x="0" y="0"/>
          <a:ext cx="0" cy="0"/>
          <a:chOff x="0" y="0"/>
          <a:chExt cx="0" cy="0"/>
        </a:xfrm>
      </p:grpSpPr>
      <p:sp>
        <p:nvSpPr>
          <p:cNvPr id="630" name="Google Shape;630;g2692322b083_1_33"/>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endParaRPr/>
          </a:p>
        </p:txBody>
      </p:sp>
      <p:sp>
        <p:nvSpPr>
          <p:cNvPr id="631" name="Google Shape;631;g2692322b083_1_33"/>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p:txBody>
      </p:sp>
      <p:pic>
        <p:nvPicPr>
          <p:cNvPr id="632" name="Google Shape;632;g2692322b083_1_33"/>
          <p:cNvPicPr preferRelativeResize="0"/>
          <p:nvPr/>
        </p:nvPicPr>
        <p:blipFill>
          <a:blip r:embed="rId3">
            <a:alphaModFix/>
          </a:blip>
          <a:stretch>
            <a:fillRect/>
          </a:stretch>
        </p:blipFill>
        <p:spPr>
          <a:xfrm>
            <a:off x="793403" y="203038"/>
            <a:ext cx="9110100" cy="64519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2b83f94a772_1_33"/>
          <p:cNvSpPr txBox="1">
            <a:spLocks noGrp="1"/>
          </p:cNvSpPr>
          <p:nvPr>
            <p:ph type="title"/>
          </p:nvPr>
        </p:nvSpPr>
        <p:spPr>
          <a:xfrm>
            <a:off x="377475" y="210024"/>
            <a:ext cx="9404700" cy="10527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r>
              <a:rPr lang="en-US"/>
              <a:t>Key Themes: </a:t>
            </a:r>
            <a:endParaRPr/>
          </a:p>
        </p:txBody>
      </p:sp>
      <p:sp>
        <p:nvSpPr>
          <p:cNvPr id="638" name="Google Shape;638;g2b83f94a772_1_33"/>
          <p:cNvSpPr/>
          <p:nvPr/>
        </p:nvSpPr>
        <p:spPr>
          <a:xfrm>
            <a:off x="1431100" y="1436600"/>
            <a:ext cx="8849950" cy="4787150"/>
          </a:xfrm>
          <a:prstGeom prst="flowChartOffpageConnector">
            <a:avLst/>
          </a:prstGeom>
          <a:solidFill>
            <a:srgbClr val="E69138"/>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Clr>
                <a:schemeClr val="dk1"/>
              </a:buClr>
              <a:buSzPts val="1100"/>
              <a:buFont typeface="Arial"/>
              <a:buNone/>
            </a:pPr>
            <a:r>
              <a:rPr lang="en-US" sz="2500" b="1">
                <a:solidFill>
                  <a:schemeClr val="dk1"/>
                </a:solidFill>
                <a:latin typeface="Century Gothic"/>
                <a:ea typeface="Century Gothic"/>
                <a:cs typeface="Century Gothic"/>
                <a:sym typeface="Century Gothic"/>
              </a:rPr>
              <a:t>Hospitalization</a:t>
            </a:r>
            <a:endParaRPr sz="25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500">
                <a:solidFill>
                  <a:schemeClr val="dk1"/>
                </a:solidFill>
                <a:latin typeface="Century Gothic"/>
                <a:ea typeface="Century Gothic"/>
                <a:cs typeface="Century Gothic"/>
                <a:sym typeface="Century Gothic"/>
              </a:rPr>
              <a:t>“I didn't never even know anything about [LAIB] until I got here.” </a:t>
            </a:r>
            <a:r>
              <a:rPr lang="en-US" sz="2300" i="1">
                <a:solidFill>
                  <a:schemeClr val="dk1"/>
                </a:solidFill>
                <a:latin typeface="Century Gothic"/>
                <a:ea typeface="Century Gothic"/>
                <a:cs typeface="Century Gothic"/>
                <a:sym typeface="Century Gothic"/>
              </a:rPr>
              <a:t>(Participant 7)</a:t>
            </a:r>
            <a:endParaRPr sz="2300" i="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500">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500">
                <a:solidFill>
                  <a:schemeClr val="dk1"/>
                </a:solidFill>
                <a:latin typeface="Century Gothic"/>
                <a:ea typeface="Century Gothic"/>
                <a:cs typeface="Century Gothic"/>
                <a:sym typeface="Century Gothic"/>
              </a:rPr>
              <a:t>“Yes. I wish I did start it early. I wish I knew about it, instead of coming to the hospital to find out about it, you know, I would've did something different.” </a:t>
            </a:r>
            <a:r>
              <a:rPr lang="en-US" sz="2300" i="1">
                <a:solidFill>
                  <a:schemeClr val="dk1"/>
                </a:solidFill>
                <a:latin typeface="Century Gothic"/>
                <a:ea typeface="Century Gothic"/>
                <a:cs typeface="Century Gothic"/>
                <a:sym typeface="Century Gothic"/>
              </a:rPr>
              <a:t>(Participant 14)</a:t>
            </a:r>
            <a:endParaRPr sz="2300">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a:solidFill>
                <a:schemeClr val="dk1"/>
              </a:solidFill>
              <a:latin typeface="Century Gothic"/>
              <a:ea typeface="Century Gothic"/>
              <a:cs typeface="Century Gothic"/>
              <a:sym typeface="Century Gothic"/>
            </a:endParaRPr>
          </a:p>
          <a:p>
            <a:pPr marL="0" lvl="0" indent="0" algn="ctr" rtl="0">
              <a:spcBef>
                <a:spcPts val="1000"/>
              </a:spcBef>
              <a:spcAft>
                <a:spcPts val="0"/>
              </a:spcAft>
              <a:buClr>
                <a:schemeClr val="dk1"/>
              </a:buClr>
              <a:buSzPts val="1100"/>
              <a:buFont typeface="Arial"/>
              <a:buNone/>
            </a:pPr>
            <a:endParaRPr sz="22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17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692322b083_1_73"/>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endParaRPr/>
          </a:p>
        </p:txBody>
      </p:sp>
      <p:sp>
        <p:nvSpPr>
          <p:cNvPr id="644" name="Google Shape;644;g2692322b083_1_73"/>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p:txBody>
      </p:sp>
      <p:sp>
        <p:nvSpPr>
          <p:cNvPr id="645" name="Google Shape;645;g2692322b083_1_73"/>
          <p:cNvSpPr/>
          <p:nvPr/>
        </p:nvSpPr>
        <p:spPr>
          <a:xfrm>
            <a:off x="1104050" y="270625"/>
            <a:ext cx="9995875" cy="6096125"/>
          </a:xfrm>
          <a:prstGeom prst="flowChartOffpageConnector">
            <a:avLst/>
          </a:prstGeom>
          <a:solidFill>
            <a:srgbClr val="E69138"/>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1900" b="1">
                <a:solidFill>
                  <a:schemeClr val="dk1"/>
                </a:solidFill>
                <a:latin typeface="Century Gothic"/>
                <a:ea typeface="Century Gothic"/>
                <a:cs typeface="Century Gothic"/>
                <a:sym typeface="Century Gothic"/>
              </a:rPr>
              <a:t>Peer Support</a:t>
            </a:r>
            <a:endParaRPr sz="19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100">
                <a:solidFill>
                  <a:schemeClr val="dk1"/>
                </a:solidFill>
                <a:latin typeface="Century Gothic"/>
                <a:ea typeface="Century Gothic"/>
                <a:cs typeface="Century Gothic"/>
                <a:sym typeface="Century Gothic"/>
              </a:rPr>
              <a:t>“Darryl was the one who influenced me to get the shot. He spoke to me and you know, about his past and, you know, his, his, you know, his journey, what he'd been on and stuff, that road he been on, and you know how he got himself back up on his feet and stuff, you know, where he was and what he was doing and things.” </a:t>
            </a:r>
            <a:r>
              <a:rPr lang="en-US" sz="2100" i="1">
                <a:solidFill>
                  <a:schemeClr val="dk1"/>
                </a:solidFill>
                <a:latin typeface="Century Gothic"/>
                <a:ea typeface="Century Gothic"/>
                <a:cs typeface="Century Gothic"/>
                <a:sym typeface="Century Gothic"/>
              </a:rPr>
              <a:t>(Participant 19)</a:t>
            </a:r>
            <a:endParaRPr sz="21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1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100">
                <a:solidFill>
                  <a:schemeClr val="dk1"/>
                </a:solidFill>
                <a:latin typeface="Century Gothic"/>
                <a:ea typeface="Century Gothic"/>
                <a:cs typeface="Century Gothic"/>
                <a:sym typeface="Century Gothic"/>
              </a:rPr>
              <a:t>“I talked to a guy when I was in the hospital and he called me a couple of times on the phone. So he gave me a lot of moral support about the [LAIB]. He gave me a lot of moral support because I was like leaning towards against it at first. And he was like, well, just give it a try, you know? So I, he was very helpful to me for that.” </a:t>
            </a:r>
            <a:r>
              <a:rPr lang="en-US" sz="2100" i="1">
                <a:solidFill>
                  <a:schemeClr val="dk1"/>
                </a:solidFill>
                <a:latin typeface="Century Gothic"/>
                <a:ea typeface="Century Gothic"/>
                <a:cs typeface="Century Gothic"/>
                <a:sym typeface="Century Gothic"/>
              </a:rPr>
              <a:t>(Participant 14)</a:t>
            </a:r>
            <a:endParaRPr sz="2000" b="1" i="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16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17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b83f94a772_1_50"/>
          <p:cNvSpPr txBox="1">
            <a:spLocks noGrp="1"/>
          </p:cNvSpPr>
          <p:nvPr>
            <p:ph type="body" idx="1"/>
          </p:nvPr>
        </p:nvSpPr>
        <p:spPr>
          <a:xfrm>
            <a:off x="416075" y="1547075"/>
            <a:ext cx="11112300" cy="4701300"/>
          </a:xfrm>
          <a:prstGeom prst="rect">
            <a:avLst/>
          </a:prstGeom>
        </p:spPr>
        <p:txBody>
          <a:bodyPr spcFirstLastPara="1" wrap="square" lIns="45675" tIns="45675" rIns="45675" bIns="45675" anchor="t" anchorCtr="0">
            <a:noAutofit/>
          </a:bodyPr>
          <a:lstStyle/>
          <a:p>
            <a:pPr marL="0" lvl="0" indent="0" algn="l" rtl="0">
              <a:spcBef>
                <a:spcPts val="1000"/>
              </a:spcBef>
              <a:spcAft>
                <a:spcPts val="0"/>
              </a:spcAft>
              <a:buClr>
                <a:schemeClr val="dk1"/>
              </a:buClr>
              <a:buSzPts val="1100"/>
              <a:buFont typeface="Arial"/>
              <a:buNone/>
            </a:pPr>
            <a:endParaRPr sz="1700"/>
          </a:p>
          <a:p>
            <a:pPr marL="0" lvl="0" indent="0" algn="l" rtl="0">
              <a:spcBef>
                <a:spcPts val="1000"/>
              </a:spcBef>
              <a:spcAft>
                <a:spcPts val="0"/>
              </a:spcAft>
              <a:buClr>
                <a:schemeClr val="dk1"/>
              </a:buClr>
              <a:buSzPts val="1100"/>
              <a:buFont typeface="Arial"/>
              <a:buNone/>
            </a:pPr>
            <a:endParaRPr sz="1700"/>
          </a:p>
          <a:p>
            <a:pPr marL="0" lvl="0" indent="0" algn="l" rtl="0">
              <a:spcBef>
                <a:spcPts val="1000"/>
              </a:spcBef>
              <a:spcAft>
                <a:spcPts val="0"/>
              </a:spcAft>
              <a:buClr>
                <a:schemeClr val="dk1"/>
              </a:buClr>
              <a:buSzPts val="1100"/>
              <a:buFont typeface="Arial"/>
              <a:buNone/>
            </a:pPr>
            <a:endParaRPr sz="1700"/>
          </a:p>
          <a:p>
            <a:pPr marL="0" lvl="0" indent="0" algn="l" rtl="0">
              <a:spcBef>
                <a:spcPts val="1000"/>
              </a:spcBef>
              <a:spcAft>
                <a:spcPts val="0"/>
              </a:spcAft>
              <a:buNone/>
            </a:pPr>
            <a:endParaRPr/>
          </a:p>
        </p:txBody>
      </p:sp>
      <p:sp>
        <p:nvSpPr>
          <p:cNvPr id="651" name="Google Shape;651;g2b83f94a772_1_50"/>
          <p:cNvSpPr/>
          <p:nvPr/>
        </p:nvSpPr>
        <p:spPr>
          <a:xfrm>
            <a:off x="985075" y="288350"/>
            <a:ext cx="10418550" cy="6036225"/>
          </a:xfrm>
          <a:prstGeom prst="flowChartOffpageConnector">
            <a:avLst/>
          </a:prstGeom>
          <a:solidFill>
            <a:srgbClr val="E69138"/>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17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17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18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18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19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1900" b="1">
                <a:solidFill>
                  <a:schemeClr val="dk1"/>
                </a:solidFill>
                <a:latin typeface="Century Gothic"/>
                <a:ea typeface="Century Gothic"/>
                <a:cs typeface="Century Gothic"/>
                <a:sym typeface="Century Gothic"/>
              </a:rPr>
              <a:t>Counseling</a:t>
            </a:r>
            <a:endParaRPr sz="19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1900">
                <a:solidFill>
                  <a:schemeClr val="dk1"/>
                </a:solidFill>
                <a:latin typeface="Century Gothic"/>
                <a:ea typeface="Century Gothic"/>
                <a:cs typeface="Century Gothic"/>
                <a:sym typeface="Century Gothic"/>
              </a:rPr>
              <a:t>“They asked me to get it, I took it. And then when I came back, this guy, she was trying to give it to me. The lady was trying to get me take it too. It's like, I just didn't want trust her. I ain't remember you took two shots. It was one. She kept telling me, you gotta take one shot, the lidocaine or something so it won't hurt or something… That kinda made me didn't wanna mess with it too.” </a:t>
            </a:r>
            <a:r>
              <a:rPr lang="en-US" sz="1700" i="1">
                <a:solidFill>
                  <a:schemeClr val="dk1"/>
                </a:solidFill>
                <a:latin typeface="Century Gothic"/>
                <a:ea typeface="Century Gothic"/>
                <a:cs typeface="Century Gothic"/>
                <a:sym typeface="Century Gothic"/>
              </a:rPr>
              <a:t>(Participant 10) </a:t>
            </a:r>
            <a:br>
              <a:rPr lang="en-US" sz="1700" i="1">
                <a:solidFill>
                  <a:schemeClr val="dk1"/>
                </a:solidFill>
                <a:latin typeface="Century Gothic"/>
                <a:ea typeface="Century Gothic"/>
                <a:cs typeface="Century Gothic"/>
                <a:sym typeface="Century Gothic"/>
              </a:rPr>
            </a:br>
            <a:endParaRPr sz="17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1700">
                <a:solidFill>
                  <a:schemeClr val="dk1"/>
                </a:solidFill>
                <a:latin typeface="Century Gothic"/>
                <a:ea typeface="Century Gothic"/>
                <a:cs typeface="Century Gothic"/>
                <a:sym typeface="Century Gothic"/>
              </a:rPr>
              <a:t>“At first I did, but I know they was just trying to help me.” </a:t>
            </a:r>
            <a:r>
              <a:rPr lang="en-US" sz="1700" i="1">
                <a:solidFill>
                  <a:schemeClr val="dk1"/>
                </a:solidFill>
                <a:latin typeface="Century Gothic"/>
                <a:ea typeface="Century Gothic"/>
                <a:cs typeface="Century Gothic"/>
                <a:sym typeface="Century Gothic"/>
              </a:rPr>
              <a:t>(Participant 11) </a:t>
            </a:r>
            <a:br>
              <a:rPr lang="en-US" sz="1700" i="1">
                <a:solidFill>
                  <a:schemeClr val="dk1"/>
                </a:solidFill>
                <a:latin typeface="Century Gothic"/>
                <a:ea typeface="Century Gothic"/>
                <a:cs typeface="Century Gothic"/>
                <a:sym typeface="Century Gothic"/>
              </a:rPr>
            </a:br>
            <a:endParaRPr sz="17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1700" i="1">
                <a:solidFill>
                  <a:schemeClr val="dk1"/>
                </a:solidFill>
                <a:latin typeface="Century Gothic"/>
                <a:ea typeface="Century Gothic"/>
                <a:cs typeface="Century Gothic"/>
                <a:sym typeface="Century Gothic"/>
              </a:rPr>
              <a:t>“He was explaining, you know, explaining it to me. I was like, I was still sick and in pain, you know, at the time when he was telling me so I really wasn't hearing what he was saying. And you know, but he asked me, he told me he was going to give me the shot and I was like telling him, no, let me wait for a minute. Let me wait for a minute. And you know, he just forced it upon me and just did it anyway, so. I didn't like that because I asked him to wait. Right. And he did it really without my approval at the time…. Well I guess it turned, it didn't cause any problems, so turned out better.” (Participant 18) </a:t>
            </a:r>
            <a:endParaRPr sz="17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15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15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i="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000">
                <a:solidFill>
                  <a:schemeClr val="dk1"/>
                </a:solidFill>
                <a:latin typeface="Century Gothic"/>
                <a:ea typeface="Century Gothic"/>
                <a:cs typeface="Century Gothic"/>
                <a:sym typeface="Century Gothic"/>
              </a:rPr>
              <a:t> </a:t>
            </a:r>
            <a:endParaRPr sz="20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2b83f94a772_1_45"/>
          <p:cNvSpPr txBox="1">
            <a:spLocks noGrp="1"/>
          </p:cNvSpPr>
          <p:nvPr>
            <p:ph type="body" idx="1"/>
          </p:nvPr>
        </p:nvSpPr>
        <p:spPr>
          <a:xfrm>
            <a:off x="416075" y="1649175"/>
            <a:ext cx="10669800" cy="4599300"/>
          </a:xfrm>
          <a:prstGeom prst="rect">
            <a:avLst/>
          </a:prstGeom>
        </p:spPr>
        <p:txBody>
          <a:bodyPr spcFirstLastPara="1" wrap="square" lIns="45675" tIns="45675" rIns="45675" bIns="45675" anchor="t" anchorCtr="0">
            <a:noAutofit/>
          </a:bodyPr>
          <a:lstStyle/>
          <a:p>
            <a:pPr marL="0" lvl="0" indent="0" algn="l" rtl="0">
              <a:spcBef>
                <a:spcPts val="1000"/>
              </a:spcBef>
              <a:spcAft>
                <a:spcPts val="0"/>
              </a:spcAft>
              <a:buClr>
                <a:schemeClr val="dk1"/>
              </a:buClr>
              <a:buSzPts val="1100"/>
              <a:buFont typeface="Arial"/>
              <a:buNone/>
            </a:pPr>
            <a:endParaRPr sz="1700">
              <a:solidFill>
                <a:schemeClr val="lt1"/>
              </a:solidFill>
            </a:endParaRPr>
          </a:p>
          <a:p>
            <a:pPr marL="0" lvl="0" indent="0" algn="l" rtl="0">
              <a:spcBef>
                <a:spcPts val="1000"/>
              </a:spcBef>
              <a:spcAft>
                <a:spcPts val="0"/>
              </a:spcAft>
              <a:buClr>
                <a:schemeClr val="dk1"/>
              </a:buClr>
              <a:buSzPts val="1100"/>
              <a:buFont typeface="Arial"/>
              <a:buNone/>
            </a:pPr>
            <a:endParaRPr>
              <a:solidFill>
                <a:schemeClr val="lt1"/>
              </a:solidFill>
            </a:endParaRPr>
          </a:p>
          <a:p>
            <a:pPr marL="0" lvl="0" indent="0" algn="l" rtl="0">
              <a:spcBef>
                <a:spcPts val="1000"/>
              </a:spcBef>
              <a:spcAft>
                <a:spcPts val="0"/>
              </a:spcAft>
              <a:buClr>
                <a:schemeClr val="dk1"/>
              </a:buClr>
              <a:buSzPts val="1100"/>
              <a:buFont typeface="Arial"/>
              <a:buNone/>
            </a:pPr>
            <a:endParaRPr>
              <a:solidFill>
                <a:schemeClr val="lt1"/>
              </a:solidFill>
            </a:endParaRPr>
          </a:p>
          <a:p>
            <a:pPr marL="0" lvl="0" indent="0" algn="l" rtl="0">
              <a:spcBef>
                <a:spcPts val="1000"/>
              </a:spcBef>
              <a:spcAft>
                <a:spcPts val="0"/>
              </a:spcAft>
              <a:buClr>
                <a:schemeClr val="dk1"/>
              </a:buClr>
              <a:buSzPts val="1100"/>
              <a:buFont typeface="Arial"/>
              <a:buNone/>
            </a:pPr>
            <a:endParaRPr>
              <a:solidFill>
                <a:schemeClr val="lt1"/>
              </a:solidFill>
            </a:endParaRPr>
          </a:p>
          <a:p>
            <a:pPr marL="0" lvl="0" indent="0" algn="l" rtl="0">
              <a:spcBef>
                <a:spcPts val="1000"/>
              </a:spcBef>
              <a:spcAft>
                <a:spcPts val="0"/>
              </a:spcAft>
              <a:buClr>
                <a:schemeClr val="dk1"/>
              </a:buClr>
              <a:buSzPts val="1100"/>
              <a:buFont typeface="Arial"/>
              <a:buNone/>
            </a:pPr>
            <a:endParaRPr>
              <a:solidFill>
                <a:schemeClr val="lt1"/>
              </a:solidFill>
            </a:endParaRPr>
          </a:p>
          <a:p>
            <a:pPr marL="0" lvl="0" indent="0" algn="l" rtl="0">
              <a:spcBef>
                <a:spcPts val="1000"/>
              </a:spcBef>
              <a:spcAft>
                <a:spcPts val="0"/>
              </a:spcAft>
              <a:buClr>
                <a:schemeClr val="dk1"/>
              </a:buClr>
              <a:buSzPts val="1100"/>
              <a:buFont typeface="Arial"/>
              <a:buNone/>
            </a:pPr>
            <a:endParaRPr>
              <a:solidFill>
                <a:schemeClr val="lt1"/>
              </a:solidFill>
            </a:endParaRPr>
          </a:p>
          <a:p>
            <a:pPr marL="0" lvl="0" indent="0" algn="l" rtl="0">
              <a:spcBef>
                <a:spcPts val="1000"/>
              </a:spcBef>
              <a:spcAft>
                <a:spcPts val="0"/>
              </a:spcAft>
              <a:buNone/>
            </a:pPr>
            <a:endParaRPr/>
          </a:p>
        </p:txBody>
      </p:sp>
      <p:sp>
        <p:nvSpPr>
          <p:cNvPr id="657" name="Google Shape;657;g2b83f94a772_1_45"/>
          <p:cNvSpPr/>
          <p:nvPr/>
        </p:nvSpPr>
        <p:spPr>
          <a:xfrm>
            <a:off x="830650" y="1246975"/>
            <a:ext cx="9654775" cy="2307050"/>
          </a:xfrm>
          <a:prstGeom prst="flowChartOffpageConnector">
            <a:avLst/>
          </a:prstGeom>
          <a:solidFill>
            <a:srgbClr val="E69138"/>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000" b="1">
                <a:solidFill>
                  <a:schemeClr val="dk1"/>
                </a:solidFill>
                <a:latin typeface="Century Gothic"/>
                <a:ea typeface="Century Gothic"/>
                <a:cs typeface="Century Gothic"/>
                <a:sym typeface="Century Gothic"/>
              </a:rPr>
              <a:t>Drug Supply</a:t>
            </a: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000">
                <a:solidFill>
                  <a:schemeClr val="dk1"/>
                </a:solidFill>
                <a:latin typeface="Century Gothic"/>
                <a:ea typeface="Century Gothic"/>
                <a:cs typeface="Century Gothic"/>
                <a:sym typeface="Century Gothic"/>
              </a:rPr>
              <a:t>“I'm not really good with trying new things, but I said give it. You been trying this, they got fentanyl. I never had fentanyl. Down here fentanyl taking people out left and right. You might as well try this here. You try the fentanyl.”</a:t>
            </a:r>
            <a:endParaRPr sz="2000">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000" i="1">
                <a:solidFill>
                  <a:schemeClr val="dk1"/>
                </a:solidFill>
                <a:latin typeface="Century Gothic"/>
                <a:ea typeface="Century Gothic"/>
                <a:cs typeface="Century Gothic"/>
                <a:sym typeface="Century Gothic"/>
              </a:rPr>
              <a:t>(Participant 3) </a:t>
            </a:r>
            <a:endParaRPr sz="2000" i="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58" name="Google Shape;658;g2b83f94a772_1_45"/>
          <p:cNvSpPr/>
          <p:nvPr/>
        </p:nvSpPr>
        <p:spPr>
          <a:xfrm>
            <a:off x="1294850" y="3740450"/>
            <a:ext cx="8912250" cy="2431050"/>
          </a:xfrm>
          <a:prstGeom prst="flowChartOffpageConnector">
            <a:avLst/>
          </a:prstGeom>
          <a:solidFill>
            <a:srgbClr val="E69138"/>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2100" b="1">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2100" b="1">
                <a:solidFill>
                  <a:schemeClr val="dk1"/>
                </a:solidFill>
                <a:latin typeface="Century Gothic"/>
                <a:ea typeface="Century Gothic"/>
                <a:cs typeface="Century Gothic"/>
                <a:sym typeface="Century Gothic"/>
              </a:rPr>
              <a:t>Overdose</a:t>
            </a:r>
            <a:endParaRPr sz="21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2100">
                <a:solidFill>
                  <a:schemeClr val="dk1"/>
                </a:solidFill>
                <a:latin typeface="Century Gothic"/>
                <a:ea typeface="Century Gothic"/>
                <a:cs typeface="Century Gothic"/>
                <a:sym typeface="Century Gothic"/>
              </a:rPr>
              <a:t>“I wanted to stop using drugs because my friend OD'ed off of it and that could have been me. So it scared me, you know, when you wake up next to a person that's dead, it do something to you, so that's what made me want to get clean.”</a:t>
            </a:r>
            <a:endParaRPr sz="2100">
              <a:solidFill>
                <a:schemeClr val="dk1"/>
              </a:solidFill>
              <a:latin typeface="Century Gothic"/>
              <a:ea typeface="Century Gothic"/>
              <a:cs typeface="Century Gothic"/>
              <a:sym typeface="Century Gothic"/>
            </a:endParaRPr>
          </a:p>
          <a:p>
            <a:pPr marL="0" lvl="0" indent="0" algn="ctr" rtl="0">
              <a:spcBef>
                <a:spcPts val="1000"/>
              </a:spcBef>
              <a:spcAft>
                <a:spcPts val="0"/>
              </a:spcAft>
              <a:buClr>
                <a:schemeClr val="dk1"/>
              </a:buClr>
              <a:buSzPts val="1100"/>
              <a:buFont typeface="Arial"/>
              <a:buNone/>
            </a:pPr>
            <a:r>
              <a:rPr lang="en-US" sz="2000" i="1">
                <a:solidFill>
                  <a:schemeClr val="dk1"/>
                </a:solidFill>
                <a:latin typeface="Century Gothic"/>
                <a:ea typeface="Century Gothic"/>
                <a:cs typeface="Century Gothic"/>
                <a:sym typeface="Century Gothic"/>
              </a:rPr>
              <a:t>(Participant 7) </a:t>
            </a:r>
            <a:endParaRPr sz="21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22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2200" b="1">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662"/>
        <p:cNvGrpSpPr/>
        <p:nvPr/>
      </p:nvGrpSpPr>
      <p:grpSpPr>
        <a:xfrm>
          <a:off x="0" y="0"/>
          <a:ext cx="0" cy="0"/>
          <a:chOff x="0" y="0"/>
          <a:chExt cx="0" cy="0"/>
        </a:xfrm>
      </p:grpSpPr>
      <p:sp>
        <p:nvSpPr>
          <p:cNvPr id="663" name="Google Shape;663;g2692322b083_1_66"/>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endParaRPr/>
          </a:p>
        </p:txBody>
      </p:sp>
      <p:sp>
        <p:nvSpPr>
          <p:cNvPr id="664" name="Google Shape;664;g2692322b083_1_66"/>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p:txBody>
      </p:sp>
      <p:sp>
        <p:nvSpPr>
          <p:cNvPr id="665" name="Google Shape;665;g2692322b083_1_66"/>
          <p:cNvSpPr/>
          <p:nvPr/>
        </p:nvSpPr>
        <p:spPr>
          <a:xfrm>
            <a:off x="673475" y="617625"/>
            <a:ext cx="10814525" cy="5425850"/>
          </a:xfrm>
          <a:prstGeom prst="flowChartOffpageConnector">
            <a:avLst/>
          </a:prstGeom>
          <a:solidFill>
            <a:srgbClr val="E69138"/>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200" b="1">
                <a:solidFill>
                  <a:schemeClr val="dk1"/>
                </a:solidFill>
                <a:latin typeface="Century Gothic"/>
                <a:ea typeface="Century Gothic"/>
                <a:cs typeface="Century Gothic"/>
                <a:sym typeface="Century Gothic"/>
              </a:rPr>
              <a:t>Disadvantages</a:t>
            </a: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200">
                <a:solidFill>
                  <a:schemeClr val="dk1"/>
                </a:solidFill>
                <a:latin typeface="Century Gothic"/>
                <a:ea typeface="Century Gothic"/>
                <a:cs typeface="Century Gothic"/>
                <a:sym typeface="Century Gothic"/>
              </a:rPr>
              <a:t>“I thought it was gonna be something like that if you take the heroin, it'll make you sick. Like ‘I ain't doing that no more,’ you know, or whatever, so you stay off of it. No, it still the same or whatever. Maybe I didn't get as high, but I got high.” </a:t>
            </a:r>
            <a:r>
              <a:rPr lang="en-US" sz="2200" i="1">
                <a:solidFill>
                  <a:schemeClr val="dk1"/>
                </a:solidFill>
                <a:latin typeface="Century Gothic"/>
                <a:ea typeface="Century Gothic"/>
                <a:cs typeface="Century Gothic"/>
                <a:sym typeface="Century Gothic"/>
              </a:rPr>
              <a:t>(Participant 10)</a:t>
            </a:r>
            <a:r>
              <a:rPr lang="en-US" sz="2200">
                <a:solidFill>
                  <a:schemeClr val="dk1"/>
                </a:solidFill>
                <a:latin typeface="Century Gothic"/>
                <a:ea typeface="Century Gothic"/>
                <a:cs typeface="Century Gothic"/>
                <a:sym typeface="Century Gothic"/>
              </a:rPr>
              <a:t> </a:t>
            </a:r>
            <a:endParaRPr sz="22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r>
              <a:rPr lang="en-US" sz="2200">
                <a:solidFill>
                  <a:schemeClr val="dk1"/>
                </a:solidFill>
                <a:latin typeface="Century Gothic"/>
                <a:ea typeface="Century Gothic"/>
                <a:cs typeface="Century Gothic"/>
                <a:sym typeface="Century Gothic"/>
              </a:rPr>
              <a:t>“Yes. I got a big lump here. And then, and then one time I had about four or five lumps where they would gimme shots at. And it makes you kinda scared and stuff. But you can, I can live with that lump and I can live because I don't have to wake up and be sick or nothing.” </a:t>
            </a:r>
            <a:r>
              <a:rPr lang="en-US" sz="2200" i="1">
                <a:solidFill>
                  <a:schemeClr val="dk1"/>
                </a:solidFill>
                <a:latin typeface="Century Gothic"/>
                <a:ea typeface="Century Gothic"/>
                <a:cs typeface="Century Gothic"/>
                <a:sym typeface="Century Gothic"/>
              </a:rPr>
              <a:t>(Participant 19)</a:t>
            </a:r>
            <a:endParaRPr sz="22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2692322b083_1_58"/>
          <p:cNvSpPr txBox="1">
            <a:spLocks noGrp="1"/>
          </p:cNvSpPr>
          <p:nvPr>
            <p:ph type="title"/>
          </p:nvPr>
        </p:nvSpPr>
        <p:spPr>
          <a:xfrm>
            <a:off x="646110" y="452718"/>
            <a:ext cx="9404700" cy="1400400"/>
          </a:xfrm>
          <a:prstGeom prst="rect">
            <a:avLst/>
          </a:prstGeom>
        </p:spPr>
        <p:txBody>
          <a:bodyPr spcFirstLastPara="1" wrap="square" lIns="45675" tIns="45675" rIns="45675" bIns="45675" anchor="t" anchorCtr="0">
            <a:normAutofit/>
          </a:bodyPr>
          <a:lstStyle/>
          <a:p>
            <a:pPr marL="0" lvl="0" indent="0" algn="l" rtl="0">
              <a:spcBef>
                <a:spcPts val="0"/>
              </a:spcBef>
              <a:spcAft>
                <a:spcPts val="0"/>
              </a:spcAft>
              <a:buNone/>
            </a:pPr>
            <a:endParaRPr/>
          </a:p>
        </p:txBody>
      </p:sp>
      <p:sp>
        <p:nvSpPr>
          <p:cNvPr id="671" name="Google Shape;671;g2692322b083_1_58"/>
          <p:cNvSpPr txBox="1">
            <a:spLocks noGrp="1"/>
          </p:cNvSpPr>
          <p:nvPr>
            <p:ph type="body" idx="1"/>
          </p:nvPr>
        </p:nvSpPr>
        <p:spPr>
          <a:xfrm>
            <a:off x="1103312" y="2052917"/>
            <a:ext cx="8946600" cy="4195500"/>
          </a:xfrm>
          <a:prstGeom prst="rect">
            <a:avLst/>
          </a:prstGeom>
        </p:spPr>
        <p:txBody>
          <a:bodyPr spcFirstLastPara="1" wrap="square" lIns="45675" tIns="45675" rIns="45675" bIns="45675" anchor="t" anchorCtr="0">
            <a:normAutofit/>
          </a:bodyPr>
          <a:lstStyle/>
          <a:p>
            <a:pPr marL="0" lvl="0" indent="0" algn="l" rtl="0">
              <a:spcBef>
                <a:spcPts val="1000"/>
              </a:spcBef>
              <a:spcAft>
                <a:spcPts val="0"/>
              </a:spcAft>
              <a:buNone/>
            </a:pPr>
            <a:endParaRPr/>
          </a:p>
        </p:txBody>
      </p:sp>
      <p:sp>
        <p:nvSpPr>
          <p:cNvPr id="672" name="Google Shape;672;g2692322b083_1_58"/>
          <p:cNvSpPr/>
          <p:nvPr/>
        </p:nvSpPr>
        <p:spPr>
          <a:xfrm>
            <a:off x="749200" y="1206075"/>
            <a:ext cx="10314250" cy="4356375"/>
          </a:xfrm>
          <a:prstGeom prst="flowChartOffpageConnector">
            <a:avLst/>
          </a:prstGeom>
          <a:solidFill>
            <a:srgbClr val="E69138"/>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200" b="1">
                <a:solidFill>
                  <a:schemeClr val="dk1"/>
                </a:solidFill>
                <a:latin typeface="Century Gothic"/>
                <a:ea typeface="Century Gothic"/>
                <a:cs typeface="Century Gothic"/>
                <a:sym typeface="Century Gothic"/>
              </a:rPr>
              <a:t>Benefits</a:t>
            </a:r>
            <a:endParaRPr sz="2200" b="1">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200">
                <a:solidFill>
                  <a:schemeClr val="dk1"/>
                </a:solidFill>
                <a:latin typeface="Century Gothic"/>
                <a:ea typeface="Century Gothic"/>
                <a:cs typeface="Century Gothic"/>
                <a:sym typeface="Century Gothic"/>
              </a:rPr>
              <a:t>“I got grandkids now and I retired and I'm able to wake up and tend to my grandkids normally, not wake up and all while I got to get this and do it. And so I can feel normal.”  </a:t>
            </a:r>
            <a:r>
              <a:rPr lang="en-US" sz="2200" i="1">
                <a:solidFill>
                  <a:schemeClr val="dk1"/>
                </a:solidFill>
                <a:latin typeface="Century Gothic"/>
                <a:ea typeface="Century Gothic"/>
                <a:cs typeface="Century Gothic"/>
                <a:sym typeface="Century Gothic"/>
              </a:rPr>
              <a:t>(Participant 6)</a:t>
            </a:r>
            <a:endParaRPr sz="2200">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endParaRPr sz="2200">
              <a:solidFill>
                <a:schemeClr val="dk1"/>
              </a:solidFill>
              <a:latin typeface="Century Gothic"/>
              <a:ea typeface="Century Gothic"/>
              <a:cs typeface="Century Gothic"/>
              <a:sym typeface="Century Gothic"/>
            </a:endParaRPr>
          </a:p>
          <a:p>
            <a:pPr marL="0" lvl="0" indent="0" algn="ctr" rtl="0">
              <a:spcBef>
                <a:spcPts val="1000"/>
              </a:spcBef>
              <a:spcAft>
                <a:spcPts val="0"/>
              </a:spcAft>
              <a:buNone/>
            </a:pPr>
            <a:r>
              <a:rPr lang="en-US" sz="2200">
                <a:solidFill>
                  <a:schemeClr val="dk1"/>
                </a:solidFill>
                <a:latin typeface="Century Gothic"/>
                <a:ea typeface="Century Gothic"/>
                <a:cs typeface="Century Gothic"/>
                <a:sym typeface="Century Gothic"/>
              </a:rPr>
              <a:t>“I feel so much better now. I'm eating right and everything.” </a:t>
            </a:r>
            <a:r>
              <a:rPr lang="en-US" sz="2200" i="1">
                <a:solidFill>
                  <a:schemeClr val="dk1"/>
                </a:solidFill>
                <a:latin typeface="Century Gothic"/>
                <a:ea typeface="Century Gothic"/>
                <a:cs typeface="Century Gothic"/>
                <a:sym typeface="Century Gothic"/>
              </a:rPr>
              <a:t>(Participant 5)</a:t>
            </a:r>
            <a:endParaRPr sz="22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0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22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25"/>
          <p:cNvSpPr txBox="1"/>
          <p:nvPr/>
        </p:nvSpPr>
        <p:spPr>
          <a:xfrm>
            <a:off x="6850714" y="83495"/>
            <a:ext cx="3411000" cy="2801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“And now it's up to me to take advantage of the shot before the heroin kills me. And the shot trying to save me. And then I got a support team behind the shot. I don't have nothing behind the heroin, but the dope pusher, just trying to get my money from my pocket. Now with the shot, I'm keeping my money in my pocket.”</a:t>
            </a:r>
            <a:endParaRPr sz="1600" b="0" i="0" u="none" strike="noStrike" cap="none">
              <a:solidFill>
                <a:srgbClr val="000000"/>
              </a:solidFill>
              <a:latin typeface="Arial"/>
              <a:ea typeface="Arial"/>
              <a:cs typeface="Arial"/>
              <a:sym typeface="Arial"/>
            </a:endParaRPr>
          </a:p>
        </p:txBody>
      </p:sp>
      <p:sp>
        <p:nvSpPr>
          <p:cNvPr id="678" name="Google Shape;678;p25"/>
          <p:cNvSpPr txBox="1"/>
          <p:nvPr/>
        </p:nvSpPr>
        <p:spPr>
          <a:xfrm>
            <a:off x="441125" y="1236245"/>
            <a:ext cx="5479200" cy="585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“This 30 day shot, it'll pick you up. It works wonders. It makes you feel whole and human again.”</a:t>
            </a:r>
            <a:endParaRPr sz="1600" b="0" i="0" u="none" strike="noStrike" cap="none">
              <a:solidFill>
                <a:srgbClr val="000000"/>
              </a:solidFill>
              <a:latin typeface="Arial"/>
              <a:ea typeface="Arial"/>
              <a:cs typeface="Arial"/>
              <a:sym typeface="Arial"/>
            </a:endParaRPr>
          </a:p>
        </p:txBody>
      </p:sp>
      <p:sp>
        <p:nvSpPr>
          <p:cNvPr id="679" name="Google Shape;679;p25"/>
          <p:cNvSpPr txBox="1"/>
          <p:nvPr/>
        </p:nvSpPr>
        <p:spPr>
          <a:xfrm>
            <a:off x="4343686" y="3448066"/>
            <a:ext cx="3864300" cy="1816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a:solidFill>
                  <a:schemeClr val="lt1"/>
                </a:solidFill>
                <a:latin typeface="Century Gothic"/>
                <a:ea typeface="Century Gothic"/>
                <a:cs typeface="Century Gothic"/>
                <a:sym typeface="Century Gothic"/>
              </a:rPr>
              <a:t>“I recommended to one of my friends, he come down he started the shot what, maybe about two weeks ago. Told one of my friends that was using to come up to West Suburban to get their shot. He came and started on the shot.” </a:t>
            </a:r>
            <a:endParaRPr sz="1600" b="0" i="0" u="none" strike="noStrike" cap="none">
              <a:solidFill>
                <a:schemeClr val="lt1"/>
              </a:solidFill>
              <a:latin typeface="Arial"/>
              <a:ea typeface="Arial"/>
              <a:cs typeface="Arial"/>
              <a:sym typeface="Arial"/>
            </a:endParaRPr>
          </a:p>
        </p:txBody>
      </p:sp>
      <p:sp>
        <p:nvSpPr>
          <p:cNvPr id="680" name="Google Shape;680;p25"/>
          <p:cNvSpPr txBox="1"/>
          <p:nvPr/>
        </p:nvSpPr>
        <p:spPr>
          <a:xfrm>
            <a:off x="228635" y="2010664"/>
            <a:ext cx="3543900" cy="427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“They told me what they expect and what it was gonna do. And I was like, he must have just came up with this because, uh, only times I been using for these 40 years, I never heard no physician tell me I got something that might help you from killing yourself. Furthermore, keep you alive and keep you from ODing and then will not have you craving, sitting there about to jump out your skin to get a fix. Okay. So I said, it can't be no worse than what you already been through. So I said, give it a drive.” </a:t>
            </a:r>
            <a:endParaRPr sz="1600" b="0" i="0" u="none" strike="noStrike" cap="none">
              <a:solidFill>
                <a:schemeClr val="lt1"/>
              </a:solidFill>
              <a:latin typeface="Arial"/>
              <a:ea typeface="Arial"/>
              <a:cs typeface="Arial"/>
              <a:sym typeface="Arial"/>
            </a:endParaRPr>
          </a:p>
        </p:txBody>
      </p:sp>
      <p:sp>
        <p:nvSpPr>
          <p:cNvPr id="681" name="Google Shape;681;p25"/>
          <p:cNvSpPr txBox="1"/>
          <p:nvPr/>
        </p:nvSpPr>
        <p:spPr>
          <a:xfrm>
            <a:off x="3769944" y="2698056"/>
            <a:ext cx="3156900" cy="831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“You got a chance to basically feel normal for a change.”</a:t>
            </a:r>
            <a:endParaRPr sz="1600" b="0" i="0" u="none" strike="noStrike" cap="none">
              <a:solidFill>
                <a:schemeClr val="lt1"/>
              </a:solidFill>
              <a:latin typeface="Arial"/>
              <a:ea typeface="Arial"/>
              <a:cs typeface="Arial"/>
              <a:sym typeface="Arial"/>
            </a:endParaRPr>
          </a:p>
        </p:txBody>
      </p:sp>
      <p:sp>
        <p:nvSpPr>
          <p:cNvPr id="682" name="Google Shape;682;p25"/>
          <p:cNvSpPr txBox="1"/>
          <p:nvPr/>
        </p:nvSpPr>
        <p:spPr>
          <a:xfrm>
            <a:off x="8779121" y="2579910"/>
            <a:ext cx="3066000" cy="427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“I feel like the shot is stronger. Like, I don't know how to explain it. I just like, I don't have like the thought like thoughts and cravings. Like I just feel good and energized and like I could do things and that's, that was my problem with the methadone. I had no motivation and I was tired all the time and depressed. So because I was so tired, I was, I couldn't do anything and it made me in a depressed mood and then I wanted to use. So it's nice just to have energy.”</a:t>
            </a:r>
            <a:endParaRPr sz="1600" b="0" i="0" u="none" strike="noStrike" cap="none">
              <a:solidFill>
                <a:schemeClr val="lt1"/>
              </a:solidFill>
              <a:latin typeface="Arial"/>
              <a:ea typeface="Arial"/>
              <a:cs typeface="Arial"/>
              <a:sym typeface="Arial"/>
            </a:endParaRPr>
          </a:p>
        </p:txBody>
      </p:sp>
      <p:sp>
        <p:nvSpPr>
          <p:cNvPr id="683" name="Google Shape;683;p25"/>
          <p:cNvSpPr txBox="1"/>
          <p:nvPr/>
        </p:nvSpPr>
        <p:spPr>
          <a:xfrm>
            <a:off x="3910192" y="1948036"/>
            <a:ext cx="2876400" cy="585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"It feels like I have never done drugs before"</a:t>
            </a:r>
            <a:endParaRPr sz="1600" b="0" i="0" u="none" strike="noStrike" cap="none">
              <a:solidFill>
                <a:schemeClr val="lt1"/>
              </a:solidFill>
              <a:latin typeface="Century Gothic"/>
              <a:ea typeface="Century Gothic"/>
              <a:cs typeface="Century Gothic"/>
              <a:sym typeface="Century Gothic"/>
            </a:endParaRPr>
          </a:p>
        </p:txBody>
      </p:sp>
      <p:sp>
        <p:nvSpPr>
          <p:cNvPr id="684" name="Google Shape;684;p25"/>
          <p:cNvSpPr txBox="1"/>
          <p:nvPr/>
        </p:nvSpPr>
        <p:spPr>
          <a:xfrm>
            <a:off x="441125" y="215807"/>
            <a:ext cx="5479200" cy="831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a:solidFill>
                  <a:schemeClr val="lt1"/>
                </a:solidFill>
                <a:latin typeface="Century Gothic"/>
                <a:ea typeface="Century Gothic"/>
                <a:cs typeface="Century Gothic"/>
                <a:sym typeface="Century Gothic"/>
              </a:rPr>
              <a:t>“I never heard of this. A lot of people have it, but I never heard of it. But now that I know I'm gonna let many people I know possible cause it's lifesaving.” </a:t>
            </a:r>
            <a:endParaRPr sz="1600" b="0" i="0" u="none" strike="noStrike" cap="none">
              <a:solidFill>
                <a:srgbClr val="000000"/>
              </a:solidFill>
              <a:latin typeface="Arial"/>
              <a:ea typeface="Arial"/>
              <a:cs typeface="Arial"/>
              <a:sym typeface="Arial"/>
            </a:endParaRPr>
          </a:p>
        </p:txBody>
      </p:sp>
      <p:sp>
        <p:nvSpPr>
          <p:cNvPr id="685" name="Google Shape;685;p25"/>
          <p:cNvSpPr txBox="1"/>
          <p:nvPr/>
        </p:nvSpPr>
        <p:spPr>
          <a:xfrm>
            <a:off x="4072652" y="5492875"/>
            <a:ext cx="4351500" cy="1077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1600"/>
              <a:buFont typeface="Century Gothic"/>
              <a:buNone/>
            </a:pPr>
            <a:r>
              <a:rPr lang="en-US" sz="1600">
                <a:solidFill>
                  <a:schemeClr val="lt1"/>
                </a:solidFill>
                <a:latin typeface="Century Gothic"/>
                <a:ea typeface="Century Gothic"/>
                <a:cs typeface="Century Gothic"/>
                <a:sym typeface="Century Gothic"/>
              </a:rPr>
              <a:t>“No, I haven't used since I took the shot since I've been out. Like I said, I haven't smoked a cigarette. I haven't had a craving or used or nothing like that.</a:t>
            </a:r>
            <a:endParaRPr sz="16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fade">
                                      <p:cBhvr>
                                        <p:cTn id="7" dur="3000"/>
                                        <p:tgtEl>
                                          <p:spTgt spid="680"/>
                                        </p:tgtEl>
                                      </p:cBhvr>
                                    </p:animEffect>
                                  </p:childTnLst>
                                </p:cTn>
                              </p:par>
                              <p:par>
                                <p:cTn id="8" presetID="10" presetClass="entr" presetSubtype="0" fill="hold" nodeType="withEffect">
                                  <p:stCondLst>
                                    <p:cond delay="0"/>
                                  </p:stCondLst>
                                  <p:childTnLst>
                                    <p:set>
                                      <p:cBhvr>
                                        <p:cTn id="9" dur="1" fill="hold">
                                          <p:stCondLst>
                                            <p:cond delay="0"/>
                                          </p:stCondLst>
                                        </p:cTn>
                                        <p:tgtEl>
                                          <p:spTgt spid="679"/>
                                        </p:tgtEl>
                                        <p:attrNameLst>
                                          <p:attrName>style.visibility</p:attrName>
                                        </p:attrNameLst>
                                      </p:cBhvr>
                                      <p:to>
                                        <p:strVal val="visible"/>
                                      </p:to>
                                    </p:set>
                                    <p:animEffect transition="in" filter="fade">
                                      <p:cBhvr>
                                        <p:cTn id="10" dur="3000"/>
                                        <p:tgtEl>
                                          <p:spTgt spid="6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3000"/>
                                        <p:tgtEl>
                                          <p:spTgt spid="680"/>
                                        </p:tgtEl>
                                      </p:cBhvr>
                                    </p:animEffect>
                                    <p:set>
                                      <p:cBhvr>
                                        <p:cTn id="15" dur="1" fill="hold">
                                          <p:stCondLst>
                                            <p:cond delay="3000"/>
                                          </p:stCondLst>
                                        </p:cTn>
                                        <p:tgtEl>
                                          <p:spTgt spid="68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3000"/>
                                        <p:tgtEl>
                                          <p:spTgt spid="679"/>
                                        </p:tgtEl>
                                      </p:cBhvr>
                                    </p:animEffect>
                                    <p:set>
                                      <p:cBhvr>
                                        <p:cTn id="18" dur="1" fill="hold">
                                          <p:stCondLst>
                                            <p:cond delay="3000"/>
                                          </p:stCondLst>
                                        </p:cTn>
                                        <p:tgtEl>
                                          <p:spTgt spid="67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1"/>
                                        </p:tgtEl>
                                        <p:attrNameLst>
                                          <p:attrName>style.visibility</p:attrName>
                                        </p:attrNameLst>
                                      </p:cBhvr>
                                      <p:to>
                                        <p:strVal val="visible"/>
                                      </p:to>
                                    </p:set>
                                    <p:animEffect transition="in" filter="fade">
                                      <p:cBhvr>
                                        <p:cTn id="23" dur="3000"/>
                                        <p:tgtEl>
                                          <p:spTgt spid="681"/>
                                        </p:tgtEl>
                                      </p:cBhvr>
                                    </p:animEffect>
                                  </p:childTnLst>
                                </p:cTn>
                              </p:par>
                              <p:par>
                                <p:cTn id="24" presetID="10" presetClass="entr" presetSubtype="0" fill="hold" nodeType="withEffect">
                                  <p:stCondLst>
                                    <p:cond delay="0"/>
                                  </p:stCondLst>
                                  <p:childTnLst>
                                    <p:set>
                                      <p:cBhvr>
                                        <p:cTn id="25" dur="1" fill="hold">
                                          <p:stCondLst>
                                            <p:cond delay="0"/>
                                          </p:stCondLst>
                                        </p:cTn>
                                        <p:tgtEl>
                                          <p:spTgt spid="678"/>
                                        </p:tgtEl>
                                        <p:attrNameLst>
                                          <p:attrName>style.visibility</p:attrName>
                                        </p:attrNameLst>
                                      </p:cBhvr>
                                      <p:to>
                                        <p:strVal val="visible"/>
                                      </p:to>
                                    </p:set>
                                    <p:animEffect transition="in" filter="fade">
                                      <p:cBhvr>
                                        <p:cTn id="26" dur="3000"/>
                                        <p:tgtEl>
                                          <p:spTgt spid="678"/>
                                        </p:tgtEl>
                                      </p:cBhvr>
                                    </p:animEffect>
                                  </p:childTnLst>
                                </p:cTn>
                              </p:par>
                              <p:par>
                                <p:cTn id="27" presetID="10" presetClass="entr" presetSubtype="0" fill="hold" nodeType="withEffect">
                                  <p:stCondLst>
                                    <p:cond delay="0"/>
                                  </p:stCondLst>
                                  <p:childTnLst>
                                    <p:set>
                                      <p:cBhvr>
                                        <p:cTn id="28" dur="1" fill="hold">
                                          <p:stCondLst>
                                            <p:cond delay="0"/>
                                          </p:stCondLst>
                                        </p:cTn>
                                        <p:tgtEl>
                                          <p:spTgt spid="677"/>
                                        </p:tgtEl>
                                        <p:attrNameLst>
                                          <p:attrName>style.visibility</p:attrName>
                                        </p:attrNameLst>
                                      </p:cBhvr>
                                      <p:to>
                                        <p:strVal val="visible"/>
                                      </p:to>
                                    </p:set>
                                    <p:animEffect transition="in" filter="fade">
                                      <p:cBhvr>
                                        <p:cTn id="29" dur="3000"/>
                                        <p:tgtEl>
                                          <p:spTgt spid="67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3000"/>
                                        <p:tgtEl>
                                          <p:spTgt spid="681"/>
                                        </p:tgtEl>
                                      </p:cBhvr>
                                    </p:animEffect>
                                    <p:set>
                                      <p:cBhvr>
                                        <p:cTn id="34" dur="1" fill="hold">
                                          <p:stCondLst>
                                            <p:cond delay="3000"/>
                                          </p:stCondLst>
                                        </p:cTn>
                                        <p:tgtEl>
                                          <p:spTgt spid="68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3000"/>
                                        <p:tgtEl>
                                          <p:spTgt spid="678"/>
                                        </p:tgtEl>
                                      </p:cBhvr>
                                    </p:animEffect>
                                    <p:set>
                                      <p:cBhvr>
                                        <p:cTn id="37" dur="1" fill="hold">
                                          <p:stCondLst>
                                            <p:cond delay="3000"/>
                                          </p:stCondLst>
                                        </p:cTn>
                                        <p:tgtEl>
                                          <p:spTgt spid="67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3000"/>
                                        <p:tgtEl>
                                          <p:spTgt spid="677"/>
                                        </p:tgtEl>
                                      </p:cBhvr>
                                    </p:animEffect>
                                    <p:set>
                                      <p:cBhvr>
                                        <p:cTn id="40" dur="1" fill="hold">
                                          <p:stCondLst>
                                            <p:cond delay="3000"/>
                                          </p:stCondLst>
                                        </p:cTn>
                                        <p:tgtEl>
                                          <p:spTgt spid="67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83"/>
                                        </p:tgtEl>
                                        <p:attrNameLst>
                                          <p:attrName>style.visibility</p:attrName>
                                        </p:attrNameLst>
                                      </p:cBhvr>
                                      <p:to>
                                        <p:strVal val="visible"/>
                                      </p:to>
                                    </p:set>
                                    <p:animEffect transition="in" filter="fade">
                                      <p:cBhvr>
                                        <p:cTn id="45" dur="3000"/>
                                        <p:tgtEl>
                                          <p:spTgt spid="683"/>
                                        </p:tgtEl>
                                      </p:cBhvr>
                                    </p:animEffect>
                                  </p:childTnLst>
                                </p:cTn>
                              </p:par>
                              <p:par>
                                <p:cTn id="46" presetID="10" presetClass="entr" presetSubtype="0" fill="hold" nodeType="withEffect">
                                  <p:stCondLst>
                                    <p:cond delay="0"/>
                                  </p:stCondLst>
                                  <p:childTnLst>
                                    <p:set>
                                      <p:cBhvr>
                                        <p:cTn id="47" dur="1" fill="hold">
                                          <p:stCondLst>
                                            <p:cond delay="0"/>
                                          </p:stCondLst>
                                        </p:cTn>
                                        <p:tgtEl>
                                          <p:spTgt spid="682"/>
                                        </p:tgtEl>
                                        <p:attrNameLst>
                                          <p:attrName>style.visibility</p:attrName>
                                        </p:attrNameLst>
                                      </p:cBhvr>
                                      <p:to>
                                        <p:strVal val="visible"/>
                                      </p:to>
                                    </p:set>
                                    <p:animEffect transition="in" filter="fade">
                                      <p:cBhvr>
                                        <p:cTn id="48" dur="30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689"/>
        <p:cNvGrpSpPr/>
        <p:nvPr/>
      </p:nvGrpSpPr>
      <p:grpSpPr>
        <a:xfrm>
          <a:off x="0" y="0"/>
          <a:ext cx="0" cy="0"/>
          <a:chOff x="0" y="0"/>
          <a:chExt cx="0" cy="0"/>
        </a:xfrm>
      </p:grpSpPr>
      <p:sp>
        <p:nvSpPr>
          <p:cNvPr id="690" name="Google Shape;690;p19"/>
          <p:cNvSpPr txBox="1">
            <a:spLocks noGrp="1"/>
          </p:cNvSpPr>
          <p:nvPr>
            <p:ph type="title"/>
          </p:nvPr>
        </p:nvSpPr>
        <p:spPr>
          <a:xfrm>
            <a:off x="387224" y="469800"/>
            <a:ext cx="10614000" cy="12360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3500"/>
              <a:buFont typeface="Century Gothic"/>
              <a:buNone/>
            </a:pPr>
            <a:r>
              <a:rPr lang="en-US" sz="3500"/>
              <a:t>Induction Approaches:</a:t>
            </a:r>
            <a:endParaRPr/>
          </a:p>
          <a:p>
            <a:pPr marL="0" lvl="0" indent="0" algn="l" rtl="0">
              <a:lnSpc>
                <a:spcPct val="100000"/>
              </a:lnSpc>
              <a:spcBef>
                <a:spcPts val="0"/>
              </a:spcBef>
              <a:spcAft>
                <a:spcPts val="0"/>
              </a:spcAft>
              <a:buClr>
                <a:srgbClr val="DFE3E5"/>
              </a:buClr>
              <a:buSzPts val="3500"/>
              <a:buFont typeface="Century Gothic"/>
              <a:buNone/>
            </a:pPr>
            <a:r>
              <a:rPr lang="en-US" sz="3500"/>
              <a:t>High Dose Buprenorphine to LAIB in Sixty Minutes</a:t>
            </a:r>
            <a:endParaRPr/>
          </a:p>
        </p:txBody>
      </p:sp>
      <p:sp>
        <p:nvSpPr>
          <p:cNvPr id="691" name="Google Shape;691;p19"/>
          <p:cNvSpPr txBox="1">
            <a:spLocks noGrp="1"/>
          </p:cNvSpPr>
          <p:nvPr>
            <p:ph type="body" idx="1"/>
          </p:nvPr>
        </p:nvSpPr>
        <p:spPr>
          <a:xfrm>
            <a:off x="387224" y="1845174"/>
            <a:ext cx="10614000" cy="657600"/>
          </a:xfrm>
          <a:prstGeom prst="rect">
            <a:avLst/>
          </a:prstGeom>
          <a:noFill/>
          <a:ln>
            <a:noFill/>
          </a:ln>
        </p:spPr>
        <p:txBody>
          <a:bodyPr spcFirstLastPara="1" wrap="square" lIns="45675" tIns="45675" rIns="45675" bIns="45675" anchor="t" anchorCtr="0">
            <a:normAutofit/>
          </a:bodyPr>
          <a:lstStyle/>
          <a:p>
            <a:pPr marL="0" lvl="0" indent="342900" algn="l" rtl="0">
              <a:lnSpc>
                <a:spcPct val="100000"/>
              </a:lnSpc>
              <a:spcBef>
                <a:spcPts val="0"/>
              </a:spcBef>
              <a:spcAft>
                <a:spcPts val="0"/>
              </a:spcAft>
              <a:buSzPts val="2300"/>
              <a:buNone/>
            </a:pPr>
            <a:r>
              <a:rPr lang="en-US" sz="2300"/>
              <a:t>**Patients in severe withdrawal or Precipitated Opioid Withdrawal** </a:t>
            </a:r>
            <a:endParaRPr/>
          </a:p>
        </p:txBody>
      </p:sp>
      <p:pic>
        <p:nvPicPr>
          <p:cNvPr id="692" name="Google Shape;692;p19" descr="Google Shape;381;g22612a27183_1_882"/>
          <p:cNvPicPr preferRelativeResize="0"/>
          <p:nvPr/>
        </p:nvPicPr>
        <p:blipFill rotWithShape="1">
          <a:blip r:embed="rId3">
            <a:alphaModFix/>
          </a:blip>
          <a:srcRect/>
          <a:stretch/>
        </p:blipFill>
        <p:spPr>
          <a:xfrm>
            <a:off x="1309173" y="1178075"/>
            <a:ext cx="9573649" cy="4346201"/>
          </a:xfrm>
          <a:prstGeom prst="rect">
            <a:avLst/>
          </a:prstGeom>
          <a:noFill/>
          <a:ln>
            <a:noFill/>
          </a:ln>
        </p:spPr>
      </p:pic>
      <p:sp>
        <p:nvSpPr>
          <p:cNvPr id="693" name="Google Shape;693;p19"/>
          <p:cNvSpPr txBox="1"/>
          <p:nvPr/>
        </p:nvSpPr>
        <p:spPr>
          <a:xfrm>
            <a:off x="1309175" y="4011200"/>
            <a:ext cx="2322300" cy="24690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Century Gothic"/>
              <a:buNone/>
            </a:pPr>
            <a:r>
              <a:rPr lang="en-US" sz="1400" b="1" i="0" u="none" strike="noStrike" cap="none">
                <a:solidFill>
                  <a:srgbClr val="FFFFFF"/>
                </a:solidFill>
                <a:latin typeface="Century Gothic"/>
                <a:ea typeface="Century Gothic"/>
                <a:cs typeface="Century Gothic"/>
                <a:sym typeface="Century Gothic"/>
              </a:rPr>
              <a:t>4</a:t>
            </a:r>
            <a:r>
              <a:rPr lang="en-US" sz="1500" b="1" i="0" u="none" strike="noStrike" cap="none">
                <a:solidFill>
                  <a:srgbClr val="FFFFFF"/>
                </a:solidFill>
                <a:latin typeface="Century Gothic"/>
                <a:ea typeface="Century Gothic"/>
                <a:cs typeface="Century Gothic"/>
                <a:sym typeface="Century Gothic"/>
              </a:rPr>
              <a:t>.2 mg IV buprenorphine infusion over 1 hour or 16-32 mg sublingual  </a:t>
            </a:r>
            <a:endParaRPr/>
          </a:p>
          <a:p>
            <a:pPr marL="0" marR="0" lvl="0" indent="0" algn="l" rtl="0">
              <a:lnSpc>
                <a:spcPct val="100000"/>
              </a:lnSpc>
              <a:spcBef>
                <a:spcPts val="0"/>
              </a:spcBef>
              <a:spcAft>
                <a:spcPts val="0"/>
              </a:spcAft>
              <a:buClr>
                <a:srgbClr val="FFFFFF"/>
              </a:buClr>
              <a:buSzPts val="1500"/>
              <a:buFont typeface="Century Gothic"/>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500"/>
              <a:buFont typeface="Century Gothic"/>
              <a:buNone/>
            </a:pPr>
            <a:r>
              <a:rPr lang="en-US" sz="1500" b="0" i="0" u="none" strike="noStrike" cap="none">
                <a:solidFill>
                  <a:srgbClr val="FFFFFF"/>
                </a:solidFill>
                <a:latin typeface="Century Gothic"/>
                <a:ea typeface="Century Gothic"/>
                <a:cs typeface="Century Gothic"/>
                <a:sym typeface="Century Gothic"/>
              </a:rPr>
              <a:t>14 vials (0.3 mg/vial)</a:t>
            </a:r>
            <a:endParaRPr/>
          </a:p>
          <a:p>
            <a:pPr marL="0" marR="0" lvl="0" indent="0" algn="l" rtl="0">
              <a:lnSpc>
                <a:spcPct val="100000"/>
              </a:lnSpc>
              <a:spcBef>
                <a:spcPts val="0"/>
              </a:spcBef>
              <a:spcAft>
                <a:spcPts val="0"/>
              </a:spcAft>
              <a:buClr>
                <a:srgbClr val="FFFFFF"/>
              </a:buClr>
              <a:buSzPts val="1400"/>
              <a:buFont typeface="Century Gothic"/>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500"/>
              <a:buFont typeface="Century Gothic"/>
              <a:buNone/>
            </a:pPr>
            <a:r>
              <a:rPr lang="en-US" sz="1500" b="0" i="0" u="none" strike="noStrike" cap="none">
                <a:solidFill>
                  <a:srgbClr val="FFFFFF"/>
                </a:solidFill>
                <a:latin typeface="Century Gothic"/>
                <a:ea typeface="Century Gothic"/>
                <a:cs typeface="Century Gothic"/>
                <a:sym typeface="Century Gothic"/>
              </a:rPr>
              <a:t>Equivalent to 13 mg sublingual</a:t>
            </a:r>
            <a:endParaRPr/>
          </a:p>
        </p:txBody>
      </p:sp>
      <p:sp>
        <p:nvSpPr>
          <p:cNvPr id="694" name="Google Shape;694;p19"/>
          <p:cNvSpPr txBox="1"/>
          <p:nvPr/>
        </p:nvSpPr>
        <p:spPr>
          <a:xfrm>
            <a:off x="3905549" y="4011200"/>
            <a:ext cx="2163900" cy="8688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500"/>
              <a:buFont typeface="Century Gothic"/>
              <a:buNone/>
            </a:pPr>
            <a:r>
              <a:rPr lang="en-US" sz="1500" b="1" i="0" u="none" strike="noStrike" cap="none">
                <a:solidFill>
                  <a:srgbClr val="FFFFFF"/>
                </a:solidFill>
                <a:latin typeface="Century Gothic"/>
                <a:ea typeface="Century Gothic"/>
                <a:cs typeface="Century Gothic"/>
                <a:sym typeface="Century Gothic"/>
              </a:rPr>
              <a:t>2 mg lorazepam prn (may repeat)</a:t>
            </a:r>
            <a:endParaRPr/>
          </a:p>
        </p:txBody>
      </p:sp>
      <p:sp>
        <p:nvSpPr>
          <p:cNvPr id="695" name="Google Shape;695;p19"/>
          <p:cNvSpPr txBox="1"/>
          <p:nvPr/>
        </p:nvSpPr>
        <p:spPr>
          <a:xfrm>
            <a:off x="6433049" y="4011200"/>
            <a:ext cx="2163900" cy="26847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500"/>
              <a:buFont typeface="Century Gothic"/>
              <a:buNone/>
            </a:pPr>
            <a:r>
              <a:rPr lang="en-US" sz="1500" b="1" i="0" u="none" strike="noStrike" cap="none">
                <a:solidFill>
                  <a:srgbClr val="FFFFFF"/>
                </a:solidFill>
                <a:latin typeface="Century Gothic"/>
                <a:ea typeface="Century Gothic"/>
                <a:cs typeface="Century Gothic"/>
                <a:sym typeface="Century Gothic"/>
              </a:rPr>
              <a:t>Administer 300 mg LAIB during infusion</a:t>
            </a:r>
            <a:endParaRPr/>
          </a:p>
          <a:p>
            <a:pPr marL="0" marR="0" lvl="0" indent="0" algn="l" rtl="0">
              <a:lnSpc>
                <a:spcPct val="100000"/>
              </a:lnSpc>
              <a:spcBef>
                <a:spcPts val="0"/>
              </a:spcBef>
              <a:spcAft>
                <a:spcPts val="0"/>
              </a:spcAft>
              <a:buClr>
                <a:srgbClr val="000000"/>
              </a:buClr>
              <a:buSzPts val="1400"/>
              <a:buFont typeface="Century Gothic"/>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500"/>
              <a:buFont typeface="Century Gothic"/>
              <a:buNone/>
            </a:pPr>
            <a:r>
              <a:rPr lang="en-US" sz="1500" b="0" i="0" u="none" strike="noStrike" cap="none">
                <a:solidFill>
                  <a:srgbClr val="FFFFFF"/>
                </a:solidFill>
                <a:latin typeface="Century Gothic"/>
                <a:ea typeface="Century Gothic"/>
                <a:cs typeface="Century Gothic"/>
                <a:sym typeface="Century Gothic"/>
              </a:rPr>
              <a:t>Do not have to wait until infusion has completed prior to administering injection; </a:t>
            </a:r>
            <a:r>
              <a:rPr lang="en-US" sz="1500" b="0" i="0" u="none" strike="noStrike" cap="none">
                <a:solidFill>
                  <a:srgbClr val="FF9900"/>
                </a:solidFill>
                <a:latin typeface="Century Gothic"/>
                <a:ea typeface="Century Gothic"/>
                <a:cs typeface="Century Gothic"/>
                <a:sym typeface="Century Gothic"/>
              </a:rPr>
              <a:t>and give additional 16mg SL buprenorphine if patient agrees. </a:t>
            </a:r>
            <a:endParaRPr/>
          </a:p>
        </p:txBody>
      </p:sp>
      <p:sp>
        <p:nvSpPr>
          <p:cNvPr id="696" name="Google Shape;696;p19"/>
          <p:cNvSpPr txBox="1"/>
          <p:nvPr/>
        </p:nvSpPr>
        <p:spPr>
          <a:xfrm>
            <a:off x="8960549" y="4011200"/>
            <a:ext cx="2163900" cy="20313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500"/>
              <a:buFont typeface="Century Gothic"/>
              <a:buNone/>
            </a:pPr>
            <a:r>
              <a:rPr lang="en-US" sz="1500" b="1" i="0" u="none" strike="noStrike" cap="none">
                <a:solidFill>
                  <a:srgbClr val="FFFFFF"/>
                </a:solidFill>
                <a:latin typeface="Century Gothic"/>
                <a:ea typeface="Century Gothic"/>
                <a:cs typeface="Century Gothic"/>
                <a:sym typeface="Century Gothic"/>
              </a:rPr>
              <a:t>Expect ongoing withdrawal</a:t>
            </a:r>
            <a:endParaRPr/>
          </a:p>
          <a:p>
            <a:pPr marL="0" marR="0" lvl="0" indent="0" algn="l" rtl="0">
              <a:lnSpc>
                <a:spcPct val="100000"/>
              </a:lnSpc>
              <a:spcBef>
                <a:spcPts val="0"/>
              </a:spcBef>
              <a:spcAft>
                <a:spcPts val="0"/>
              </a:spcAft>
              <a:buClr>
                <a:srgbClr val="FFFFFF"/>
              </a:buClr>
              <a:buSzPts val="1400"/>
              <a:buFont typeface="Century Gothic"/>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500"/>
              <a:buFont typeface="Century Gothic"/>
              <a:buNone/>
            </a:pPr>
            <a:r>
              <a:rPr lang="en-US" sz="1500" b="0" i="0" u="none" strike="noStrike" cap="none">
                <a:solidFill>
                  <a:srgbClr val="FFFFFF"/>
                </a:solidFill>
                <a:latin typeface="Century Gothic"/>
                <a:ea typeface="Century Gothic"/>
                <a:cs typeface="Century Gothic"/>
                <a:sym typeface="Century Gothic"/>
              </a:rPr>
              <a:t>Can use oxycodone or IV hydromorphone for 24-48 hours post LAIB or supplemental buprenorphine.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8A16-6639-4A10-19AC-080AC3D11625}"/>
              </a:ext>
            </a:extLst>
          </p:cNvPr>
          <p:cNvSpPr>
            <a:spLocks noGrp="1"/>
          </p:cNvSpPr>
          <p:nvPr>
            <p:ph type="title"/>
          </p:nvPr>
        </p:nvSpPr>
        <p:spPr/>
        <p:txBody>
          <a:bodyPr>
            <a:normAutofit/>
          </a:bodyPr>
          <a:lstStyle/>
          <a:p>
            <a:r>
              <a:rPr lang="en-US" sz="3200" dirty="0"/>
              <a:t>Drug Overdose Death Rates in the United States are Rising</a:t>
            </a:r>
          </a:p>
        </p:txBody>
      </p:sp>
      <p:sp>
        <p:nvSpPr>
          <p:cNvPr id="3" name="Text Placeholder 2">
            <a:extLst>
              <a:ext uri="{FF2B5EF4-FFF2-40B4-BE49-F238E27FC236}">
                <a16:creationId xmlns:a16="http://schemas.microsoft.com/office/drawing/2014/main" id="{70F187AC-D423-0782-A127-D2C4AEDA67DD}"/>
              </a:ext>
            </a:extLst>
          </p:cNvPr>
          <p:cNvSpPr>
            <a:spLocks noGrp="1"/>
          </p:cNvSpPr>
          <p:nvPr>
            <p:ph type="body" idx="1"/>
          </p:nvPr>
        </p:nvSpPr>
        <p:spPr/>
        <p:txBody>
          <a:bodyPr/>
          <a:lstStyle/>
          <a:p>
            <a:r>
              <a:rPr lang="en-US" dirty="0"/>
              <a:t>CDC data </a:t>
            </a:r>
          </a:p>
          <a:p>
            <a:r>
              <a:rPr lang="en-US" dirty="0"/>
              <a:t>Fentanyl</a:t>
            </a:r>
          </a:p>
          <a:p>
            <a:r>
              <a:rPr lang="en-US" dirty="0"/>
              <a:t>Stimulants</a:t>
            </a:r>
          </a:p>
          <a:p>
            <a:endParaRPr lang="en-US" dirty="0"/>
          </a:p>
          <a:p>
            <a:endParaRPr lang="en-US" dirty="0"/>
          </a:p>
          <a:p>
            <a:r>
              <a:rPr lang="en-US" i="1" dirty="0"/>
              <a:t>Treatment gap</a:t>
            </a:r>
          </a:p>
          <a:p>
            <a:r>
              <a:rPr lang="en-US" i="1" dirty="0"/>
              <a:t>Role of FM</a:t>
            </a:r>
          </a:p>
          <a:p>
            <a:r>
              <a:rPr lang="en-US" i="1" dirty="0"/>
              <a:t>Disagreements in</a:t>
            </a:r>
          </a:p>
          <a:p>
            <a:pPr marL="101600" indent="0">
              <a:buNone/>
            </a:pPr>
            <a:r>
              <a:rPr lang="en-US" i="1" dirty="0"/>
              <a:t>US drug policy</a:t>
            </a:r>
          </a:p>
          <a:p>
            <a:pPr marL="101600" indent="0">
              <a:buNone/>
            </a:pPr>
            <a:endParaRPr lang="en-US" i="1" dirty="0"/>
          </a:p>
        </p:txBody>
      </p:sp>
      <p:pic>
        <p:nvPicPr>
          <p:cNvPr id="9" name="Picture 8" descr="A graph of drug abuse">
            <a:extLst>
              <a:ext uri="{FF2B5EF4-FFF2-40B4-BE49-F238E27FC236}">
                <a16:creationId xmlns:a16="http://schemas.microsoft.com/office/drawing/2014/main" id="{E7C8C9C8-2D0F-48E1-5489-46EEF2636CFC}"/>
              </a:ext>
            </a:extLst>
          </p:cNvPr>
          <p:cNvPicPr>
            <a:picLocks noChangeAspect="1"/>
          </p:cNvPicPr>
          <p:nvPr/>
        </p:nvPicPr>
        <p:blipFill>
          <a:blip r:embed="rId2"/>
          <a:stretch>
            <a:fillRect/>
          </a:stretch>
        </p:blipFill>
        <p:spPr>
          <a:xfrm>
            <a:off x="3714161" y="2052917"/>
            <a:ext cx="6335692" cy="4195484"/>
          </a:xfrm>
          <a:prstGeom prst="rect">
            <a:avLst/>
          </a:prstGeom>
        </p:spPr>
      </p:pic>
    </p:spTree>
    <p:extLst>
      <p:ext uri="{BB962C8B-B14F-4D97-AF65-F5344CB8AC3E}">
        <p14:creationId xmlns:p14="http://schemas.microsoft.com/office/powerpoint/2010/main" val="145197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700"/>
        <p:cNvGrpSpPr/>
        <p:nvPr/>
      </p:nvGrpSpPr>
      <p:grpSpPr>
        <a:xfrm>
          <a:off x="0" y="0"/>
          <a:ext cx="0" cy="0"/>
          <a:chOff x="0" y="0"/>
          <a:chExt cx="0" cy="0"/>
        </a:xfrm>
      </p:grpSpPr>
      <p:sp>
        <p:nvSpPr>
          <p:cNvPr id="701" name="Google Shape;701;p20"/>
          <p:cNvSpPr txBox="1">
            <a:spLocks noGrp="1"/>
          </p:cNvSpPr>
          <p:nvPr>
            <p:ph type="title"/>
          </p:nvPr>
        </p:nvSpPr>
        <p:spPr>
          <a:xfrm>
            <a:off x="610925" y="435124"/>
            <a:ext cx="8636101" cy="65580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FFFFFF"/>
              </a:buClr>
              <a:buSzPts val="3500"/>
              <a:buFont typeface="Century Gothic"/>
              <a:buNone/>
            </a:pPr>
            <a:r>
              <a:rPr lang="en-US" sz="3500">
                <a:solidFill>
                  <a:srgbClr val="FFFFFF"/>
                </a:solidFill>
              </a:rPr>
              <a:t>Methadone to LAIB (2-3 days) </a:t>
            </a:r>
            <a:endParaRPr/>
          </a:p>
        </p:txBody>
      </p:sp>
      <p:grpSp>
        <p:nvGrpSpPr>
          <p:cNvPr id="702" name="Google Shape;702;p20"/>
          <p:cNvGrpSpPr/>
          <p:nvPr/>
        </p:nvGrpSpPr>
        <p:grpSpPr>
          <a:xfrm>
            <a:off x="322160" y="1270110"/>
            <a:ext cx="11547662" cy="4837574"/>
            <a:chOff x="-2" y="-2"/>
            <a:chExt cx="11547660" cy="4837573"/>
          </a:xfrm>
        </p:grpSpPr>
        <p:grpSp>
          <p:nvGrpSpPr>
            <p:cNvPr id="703" name="Google Shape;703;p20"/>
            <p:cNvGrpSpPr/>
            <p:nvPr/>
          </p:nvGrpSpPr>
          <p:grpSpPr>
            <a:xfrm>
              <a:off x="5374115" y="930067"/>
              <a:ext cx="3306779" cy="2294997"/>
              <a:chOff x="0" y="-1"/>
              <a:chExt cx="3306778" cy="2294995"/>
            </a:xfrm>
          </p:grpSpPr>
          <p:sp>
            <p:nvSpPr>
              <p:cNvPr id="704" name="Google Shape;704;p20"/>
              <p:cNvSpPr/>
              <p:nvPr/>
            </p:nvSpPr>
            <p:spPr>
              <a:xfrm>
                <a:off x="430153" y="1628859"/>
                <a:ext cx="2611135" cy="177996"/>
              </a:xfrm>
              <a:prstGeom prst="rect">
                <a:avLst/>
              </a:prstGeom>
              <a:solidFill>
                <a:srgbClr val="0E945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5" name="Google Shape;705;p20"/>
              <p:cNvGrpSpPr/>
              <p:nvPr/>
            </p:nvGrpSpPr>
            <p:grpSpPr>
              <a:xfrm>
                <a:off x="0" y="-1"/>
                <a:ext cx="3306778" cy="2294995"/>
                <a:chOff x="0" y="0"/>
                <a:chExt cx="3306777" cy="2294993"/>
              </a:xfrm>
            </p:grpSpPr>
            <p:grpSp>
              <p:nvGrpSpPr>
                <p:cNvPr id="706" name="Google Shape;706;p20"/>
                <p:cNvGrpSpPr/>
                <p:nvPr/>
              </p:nvGrpSpPr>
              <p:grpSpPr>
                <a:xfrm>
                  <a:off x="375505" y="1256321"/>
                  <a:ext cx="123199" cy="549089"/>
                  <a:chOff x="-1" y="-1"/>
                  <a:chExt cx="123198" cy="549088"/>
                </a:xfrm>
              </p:grpSpPr>
              <p:cxnSp>
                <p:nvCxnSpPr>
                  <p:cNvPr id="707" name="Google Shape;707;p20"/>
                  <p:cNvCxnSpPr/>
                  <p:nvPr/>
                </p:nvCxnSpPr>
                <p:spPr>
                  <a:xfrm flipH="1">
                    <a:off x="61598" y="69898"/>
                    <a:ext cx="1" cy="479189"/>
                  </a:xfrm>
                  <a:prstGeom prst="straightConnector1">
                    <a:avLst/>
                  </a:prstGeom>
                  <a:noFill/>
                  <a:ln w="9525" cap="flat" cmpd="sng">
                    <a:solidFill>
                      <a:srgbClr val="000000"/>
                    </a:solidFill>
                    <a:prstDash val="solid"/>
                    <a:round/>
                    <a:headEnd type="none" w="sm" len="sm"/>
                    <a:tailEnd type="none" w="sm" len="sm"/>
                  </a:ln>
                </p:spPr>
              </p:cxnSp>
              <p:sp>
                <p:nvSpPr>
                  <p:cNvPr id="708" name="Google Shape;708;p20"/>
                  <p:cNvSpPr/>
                  <p:nvPr/>
                </p:nvSpPr>
                <p:spPr>
                  <a:xfrm>
                    <a:off x="-1" y="-1"/>
                    <a:ext cx="123198" cy="123197"/>
                  </a:xfrm>
                  <a:prstGeom prst="ellipse">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9" name="Google Shape;709;p20"/>
                <p:cNvSpPr txBox="1"/>
                <p:nvPr/>
              </p:nvSpPr>
              <p:spPr>
                <a:xfrm>
                  <a:off x="0" y="1809892"/>
                  <a:ext cx="923576" cy="485101"/>
                </a:xfrm>
                <a:prstGeom prst="rect">
                  <a:avLst/>
                </a:prstGeom>
                <a:noFill/>
                <a:ln>
                  <a:noFill/>
                </a:ln>
              </p:spPr>
              <p:txBody>
                <a:bodyPr spcFirstLastPara="1" wrap="square" lIns="121875" tIns="121875" rIns="121875" bIns="121875" anchor="t" anchorCtr="0">
                  <a:spAutoFit/>
                </a:bodyPr>
                <a:lstStyle/>
                <a:p>
                  <a:pPr marL="0" marR="0" lvl="0" indent="0" algn="ctr" rtl="0">
                    <a:lnSpc>
                      <a:spcPct val="115000"/>
                    </a:lnSpc>
                    <a:spcBef>
                      <a:spcPts val="0"/>
                    </a:spcBef>
                    <a:spcAft>
                      <a:spcPts val="0"/>
                    </a:spcAft>
                    <a:buClr>
                      <a:srgbClr val="FFFFFF"/>
                    </a:buClr>
                    <a:buSzPts val="1600"/>
                    <a:buFont typeface="Roboto"/>
                    <a:buNone/>
                  </a:pPr>
                  <a:r>
                    <a:rPr lang="en-US" sz="1600" b="1" i="0" u="none" strike="noStrike" cap="none">
                      <a:solidFill>
                        <a:srgbClr val="FFFFFF"/>
                      </a:solidFill>
                      <a:latin typeface="Roboto"/>
                      <a:ea typeface="Roboto"/>
                      <a:cs typeface="Roboto"/>
                      <a:sym typeface="Roboto"/>
                    </a:rPr>
                    <a:t>DAY 3</a:t>
                  </a:r>
                  <a:endParaRPr/>
                </a:p>
              </p:txBody>
            </p:sp>
            <p:sp>
              <p:nvSpPr>
                <p:cNvPr id="710" name="Google Shape;710;p20"/>
                <p:cNvSpPr txBox="1"/>
                <p:nvPr/>
              </p:nvSpPr>
              <p:spPr>
                <a:xfrm>
                  <a:off x="302051" y="0"/>
                  <a:ext cx="3004726" cy="1114188"/>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Administer LAIB 300 mg SQ; continue oxycodone x 24-48 hours. </a:t>
                  </a:r>
                  <a:endParaRPr/>
                </a:p>
              </p:txBody>
            </p:sp>
          </p:grpSp>
        </p:grpSp>
        <p:grpSp>
          <p:nvGrpSpPr>
            <p:cNvPr id="711" name="Google Shape;711;p20"/>
            <p:cNvGrpSpPr/>
            <p:nvPr/>
          </p:nvGrpSpPr>
          <p:grpSpPr>
            <a:xfrm>
              <a:off x="7919559" y="2056434"/>
              <a:ext cx="3628099" cy="2475554"/>
              <a:chOff x="-1" y="-1"/>
              <a:chExt cx="3628097" cy="2475552"/>
            </a:xfrm>
          </p:grpSpPr>
          <p:sp>
            <p:nvSpPr>
              <p:cNvPr id="712" name="Google Shape;712;p20"/>
              <p:cNvSpPr/>
              <p:nvPr/>
            </p:nvSpPr>
            <p:spPr>
              <a:xfrm>
                <a:off x="495774" y="502492"/>
                <a:ext cx="3132322" cy="177996"/>
              </a:xfrm>
              <a:prstGeom prst="rect">
                <a:avLst/>
              </a:prstGeom>
              <a:solidFill>
                <a:srgbClr val="08563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3" name="Google Shape;713;p20"/>
              <p:cNvGrpSpPr/>
              <p:nvPr/>
            </p:nvGrpSpPr>
            <p:grpSpPr>
              <a:xfrm>
                <a:off x="-1" y="-1"/>
                <a:ext cx="3326004" cy="2475552"/>
                <a:chOff x="0" y="0"/>
                <a:chExt cx="3326002" cy="2475550"/>
              </a:xfrm>
            </p:grpSpPr>
            <p:grpSp>
              <p:nvGrpSpPr>
                <p:cNvPr id="714" name="Google Shape;714;p20"/>
                <p:cNvGrpSpPr/>
                <p:nvPr/>
              </p:nvGrpSpPr>
              <p:grpSpPr>
                <a:xfrm>
                  <a:off x="432290" y="502482"/>
                  <a:ext cx="123198" cy="549088"/>
                  <a:chOff x="0" y="0"/>
                  <a:chExt cx="123197" cy="549086"/>
                </a:xfrm>
              </p:grpSpPr>
              <p:cxnSp>
                <p:nvCxnSpPr>
                  <p:cNvPr id="715" name="Google Shape;715;p20"/>
                  <p:cNvCxnSpPr/>
                  <p:nvPr/>
                </p:nvCxnSpPr>
                <p:spPr>
                  <a:xfrm rot="10800000" flipH="1">
                    <a:off x="62867" y="0"/>
                    <a:ext cx="1" cy="479188"/>
                  </a:xfrm>
                  <a:prstGeom prst="straightConnector1">
                    <a:avLst/>
                  </a:prstGeom>
                  <a:noFill/>
                  <a:ln w="9525" cap="flat" cmpd="sng">
                    <a:solidFill>
                      <a:srgbClr val="000000"/>
                    </a:solidFill>
                    <a:prstDash val="solid"/>
                    <a:round/>
                    <a:headEnd type="none" w="sm" len="sm"/>
                    <a:tailEnd type="none" w="sm" len="sm"/>
                  </a:ln>
                </p:spPr>
              </p:cxnSp>
              <p:sp>
                <p:nvSpPr>
                  <p:cNvPr id="716" name="Google Shape;716;p20"/>
                  <p:cNvSpPr/>
                  <p:nvPr/>
                </p:nvSpPr>
                <p:spPr>
                  <a:xfrm rot="10800000">
                    <a:off x="0" y="425889"/>
                    <a:ext cx="123197" cy="123197"/>
                  </a:xfrm>
                  <a:prstGeom prst="ellipse">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7" name="Google Shape;717;p20"/>
                <p:cNvSpPr txBox="1"/>
                <p:nvPr/>
              </p:nvSpPr>
              <p:spPr>
                <a:xfrm>
                  <a:off x="0" y="0"/>
                  <a:ext cx="994376" cy="485100"/>
                </a:xfrm>
                <a:prstGeom prst="rect">
                  <a:avLst/>
                </a:prstGeom>
                <a:noFill/>
                <a:ln>
                  <a:noFill/>
                </a:ln>
              </p:spPr>
              <p:txBody>
                <a:bodyPr spcFirstLastPara="1" wrap="square" lIns="121875" tIns="121875" rIns="121875" bIns="121875" anchor="t" anchorCtr="0">
                  <a:spAutoFit/>
                </a:bodyPr>
                <a:lstStyle/>
                <a:p>
                  <a:pPr marL="0" marR="0" lvl="0" indent="0" algn="ctr" rtl="0">
                    <a:lnSpc>
                      <a:spcPct val="115000"/>
                    </a:lnSpc>
                    <a:spcBef>
                      <a:spcPts val="0"/>
                    </a:spcBef>
                    <a:spcAft>
                      <a:spcPts val="0"/>
                    </a:spcAft>
                    <a:buClr>
                      <a:srgbClr val="FFFFFF"/>
                    </a:buClr>
                    <a:buSzPts val="1600"/>
                    <a:buFont typeface="Roboto"/>
                    <a:buNone/>
                  </a:pPr>
                  <a:r>
                    <a:rPr lang="en-US" sz="1600" b="1" i="0" u="none" strike="noStrike" cap="none">
                      <a:solidFill>
                        <a:srgbClr val="FFFFFF"/>
                      </a:solidFill>
                      <a:latin typeface="Roboto"/>
                      <a:ea typeface="Roboto"/>
                      <a:cs typeface="Roboto"/>
                      <a:sym typeface="Roboto"/>
                    </a:rPr>
                    <a:t>DISPO</a:t>
                  </a:r>
                  <a:endParaRPr/>
                </a:p>
              </p:txBody>
            </p:sp>
            <p:sp>
              <p:nvSpPr>
                <p:cNvPr id="718" name="Google Shape;718;p20"/>
                <p:cNvSpPr txBox="1"/>
                <p:nvPr/>
              </p:nvSpPr>
              <p:spPr>
                <a:xfrm>
                  <a:off x="321275" y="1055778"/>
                  <a:ext cx="3004727" cy="1419772"/>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Ensure naloxone, follow up appts, and that patient returns leftover methadone to their program.</a:t>
                  </a:r>
                  <a:endParaRPr/>
                </a:p>
              </p:txBody>
            </p:sp>
          </p:grpSp>
        </p:grpSp>
        <p:grpSp>
          <p:nvGrpSpPr>
            <p:cNvPr id="719" name="Google Shape;719;p20"/>
            <p:cNvGrpSpPr/>
            <p:nvPr/>
          </p:nvGrpSpPr>
          <p:grpSpPr>
            <a:xfrm>
              <a:off x="-2" y="-2"/>
              <a:ext cx="3390067" cy="3225080"/>
              <a:chOff x="-1" y="-1"/>
              <a:chExt cx="3390065" cy="3225078"/>
            </a:xfrm>
          </p:grpSpPr>
          <p:sp>
            <p:nvSpPr>
              <p:cNvPr id="720" name="Google Shape;720;p20"/>
              <p:cNvSpPr/>
              <p:nvPr/>
            </p:nvSpPr>
            <p:spPr>
              <a:xfrm>
                <a:off x="582130" y="2558929"/>
                <a:ext cx="2611135" cy="177996"/>
              </a:xfrm>
              <a:prstGeom prst="rect">
                <a:avLst/>
              </a:prstGeom>
              <a:solidFill>
                <a:srgbClr val="0E945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1" name="Google Shape;721;p20"/>
              <p:cNvGrpSpPr/>
              <p:nvPr/>
            </p:nvGrpSpPr>
            <p:grpSpPr>
              <a:xfrm>
                <a:off x="-1" y="-1"/>
                <a:ext cx="3390065" cy="3225078"/>
                <a:chOff x="0" y="0"/>
                <a:chExt cx="3390063" cy="3225076"/>
              </a:xfrm>
            </p:grpSpPr>
            <p:sp>
              <p:nvSpPr>
                <p:cNvPr id="722" name="Google Shape;722;p20"/>
                <p:cNvSpPr txBox="1"/>
                <p:nvPr/>
              </p:nvSpPr>
              <p:spPr>
                <a:xfrm>
                  <a:off x="0" y="2739975"/>
                  <a:ext cx="1161571" cy="485101"/>
                </a:xfrm>
                <a:prstGeom prst="rect">
                  <a:avLst/>
                </a:prstGeom>
                <a:noFill/>
                <a:ln>
                  <a:noFill/>
                </a:ln>
              </p:spPr>
              <p:txBody>
                <a:bodyPr spcFirstLastPara="1" wrap="square" lIns="121875" tIns="121875" rIns="121875" bIns="121875" anchor="t" anchorCtr="0">
                  <a:spAutoFit/>
                </a:bodyPr>
                <a:lstStyle/>
                <a:p>
                  <a:pPr marL="0" marR="0" lvl="0" indent="0" algn="ctr" rtl="0">
                    <a:lnSpc>
                      <a:spcPct val="115000"/>
                    </a:lnSpc>
                    <a:spcBef>
                      <a:spcPts val="0"/>
                    </a:spcBef>
                    <a:spcAft>
                      <a:spcPts val="0"/>
                    </a:spcAft>
                    <a:buClr>
                      <a:srgbClr val="FFFFFF"/>
                    </a:buClr>
                    <a:buSzPts val="1600"/>
                    <a:buFont typeface="Roboto"/>
                    <a:buNone/>
                  </a:pPr>
                  <a:r>
                    <a:rPr lang="en-US" sz="1600" b="1" i="0" u="none" strike="noStrike" cap="none">
                      <a:solidFill>
                        <a:srgbClr val="FFFFFF"/>
                      </a:solidFill>
                      <a:latin typeface="Roboto"/>
                      <a:ea typeface="Roboto"/>
                      <a:cs typeface="Roboto"/>
                      <a:sym typeface="Roboto"/>
                    </a:rPr>
                    <a:t>DAY 1</a:t>
                  </a:r>
                  <a:endParaRPr/>
                </a:p>
              </p:txBody>
            </p:sp>
            <p:grpSp>
              <p:nvGrpSpPr>
                <p:cNvPr id="723" name="Google Shape;723;p20"/>
                <p:cNvGrpSpPr/>
                <p:nvPr/>
              </p:nvGrpSpPr>
              <p:grpSpPr>
                <a:xfrm>
                  <a:off x="513364" y="2186391"/>
                  <a:ext cx="123199" cy="549089"/>
                  <a:chOff x="-1" y="0"/>
                  <a:chExt cx="123198" cy="549087"/>
                </a:xfrm>
              </p:grpSpPr>
              <p:cxnSp>
                <p:nvCxnSpPr>
                  <p:cNvPr id="724" name="Google Shape;724;p20"/>
                  <p:cNvCxnSpPr/>
                  <p:nvPr/>
                </p:nvCxnSpPr>
                <p:spPr>
                  <a:xfrm flipH="1">
                    <a:off x="61598" y="69898"/>
                    <a:ext cx="1" cy="479189"/>
                  </a:xfrm>
                  <a:prstGeom prst="straightConnector1">
                    <a:avLst/>
                  </a:prstGeom>
                  <a:noFill/>
                  <a:ln w="9525" cap="flat" cmpd="sng">
                    <a:solidFill>
                      <a:srgbClr val="000000"/>
                    </a:solidFill>
                    <a:prstDash val="solid"/>
                    <a:round/>
                    <a:headEnd type="none" w="sm" len="sm"/>
                    <a:tailEnd type="none" w="sm" len="sm"/>
                  </a:ln>
                </p:spPr>
              </p:cxnSp>
              <p:sp>
                <p:nvSpPr>
                  <p:cNvPr id="725" name="Google Shape;725;p20"/>
                  <p:cNvSpPr/>
                  <p:nvPr/>
                </p:nvSpPr>
                <p:spPr>
                  <a:xfrm>
                    <a:off x="-1" y="0"/>
                    <a:ext cx="123198" cy="123197"/>
                  </a:xfrm>
                  <a:prstGeom prst="ellipse">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6" name="Google Shape;726;p20"/>
                <p:cNvSpPr txBox="1"/>
                <p:nvPr/>
              </p:nvSpPr>
              <p:spPr>
                <a:xfrm>
                  <a:off x="385336" y="0"/>
                  <a:ext cx="3004727" cy="1920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FFFFFF"/>
                    </a:buClr>
                    <a:buSzPts val="1600"/>
                    <a:buFont typeface="Roboto"/>
                    <a:buNone/>
                  </a:pPr>
                  <a:r>
                    <a:rPr lang="en-US" sz="1600" b="1" i="0" u="none" strike="noStrike" cap="none">
                      <a:solidFill>
                        <a:srgbClr val="FFFFFF"/>
                      </a:solidFill>
                      <a:latin typeface="Roboto"/>
                      <a:ea typeface="Roboto"/>
                      <a:cs typeface="Roboto"/>
                      <a:sym typeface="Roboto"/>
                    </a:rPr>
                    <a:t>S</a:t>
                  </a:r>
                  <a:r>
                    <a:rPr lang="en-US" sz="1800" b="0" i="0" u="none" strike="noStrike" cap="none">
                      <a:solidFill>
                        <a:srgbClr val="FFFFFF"/>
                      </a:solidFill>
                      <a:latin typeface="Roboto"/>
                      <a:ea typeface="Roboto"/>
                      <a:cs typeface="Roboto"/>
                      <a:sym typeface="Roboto"/>
                    </a:rPr>
                    <a:t>witch methadone to oxycodone 10-30 mg PO q4 hours scheduled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Roboto"/>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Roboto"/>
                    <a:buNone/>
                  </a:pPr>
                  <a:r>
                    <a:rPr lang="en-US" sz="1800" b="0" i="0" u="none" strike="noStrike" cap="none">
                      <a:solidFill>
                        <a:srgbClr val="FFFFFF"/>
                      </a:solidFill>
                      <a:latin typeface="Roboto"/>
                      <a:ea typeface="Roboto"/>
                      <a:cs typeface="Roboto"/>
                      <a:sym typeface="Roboto"/>
                    </a:rPr>
                    <a:t>Start IV buprenorphine 0.1 mg/hour x24 hours infusion</a:t>
                  </a:r>
                  <a:endParaRPr/>
                </a:p>
              </p:txBody>
            </p:sp>
          </p:grpSp>
        </p:grpSp>
        <p:grpSp>
          <p:nvGrpSpPr>
            <p:cNvPr id="727" name="Google Shape;727;p20"/>
            <p:cNvGrpSpPr/>
            <p:nvPr/>
          </p:nvGrpSpPr>
          <p:grpSpPr>
            <a:xfrm>
              <a:off x="2706070" y="2056434"/>
              <a:ext cx="3335060" cy="2781137"/>
              <a:chOff x="0" y="-1"/>
              <a:chExt cx="3335058" cy="2781135"/>
            </a:xfrm>
          </p:grpSpPr>
          <p:sp>
            <p:nvSpPr>
              <p:cNvPr id="728" name="Google Shape;728;p20"/>
              <p:cNvSpPr/>
              <p:nvPr/>
            </p:nvSpPr>
            <p:spPr>
              <a:xfrm>
                <a:off x="487130" y="502492"/>
                <a:ext cx="2611136" cy="177996"/>
              </a:xfrm>
              <a:prstGeom prst="rect">
                <a:avLst/>
              </a:prstGeom>
              <a:solidFill>
                <a:srgbClr val="08563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9" name="Google Shape;729;p20"/>
              <p:cNvGrpSpPr/>
              <p:nvPr/>
            </p:nvGrpSpPr>
            <p:grpSpPr>
              <a:xfrm>
                <a:off x="0" y="-1"/>
                <a:ext cx="3335058" cy="2781135"/>
                <a:chOff x="0" y="0"/>
                <a:chExt cx="3335057" cy="2781133"/>
              </a:xfrm>
            </p:grpSpPr>
            <p:sp>
              <p:nvSpPr>
                <p:cNvPr id="730" name="Google Shape;730;p20"/>
                <p:cNvSpPr txBox="1"/>
                <p:nvPr/>
              </p:nvSpPr>
              <p:spPr>
                <a:xfrm>
                  <a:off x="0" y="0"/>
                  <a:ext cx="994376" cy="485100"/>
                </a:xfrm>
                <a:prstGeom prst="rect">
                  <a:avLst/>
                </a:prstGeom>
                <a:noFill/>
                <a:ln>
                  <a:noFill/>
                </a:ln>
              </p:spPr>
              <p:txBody>
                <a:bodyPr spcFirstLastPara="1" wrap="square" lIns="121875" tIns="121875" rIns="121875" bIns="121875" anchor="t" anchorCtr="0">
                  <a:spAutoFit/>
                </a:bodyPr>
                <a:lstStyle/>
                <a:p>
                  <a:pPr marL="0" marR="0" lvl="0" indent="0" algn="ctr" rtl="0">
                    <a:lnSpc>
                      <a:spcPct val="115000"/>
                    </a:lnSpc>
                    <a:spcBef>
                      <a:spcPts val="0"/>
                    </a:spcBef>
                    <a:spcAft>
                      <a:spcPts val="0"/>
                    </a:spcAft>
                    <a:buClr>
                      <a:srgbClr val="FFFFFF"/>
                    </a:buClr>
                    <a:buSzPts val="1600"/>
                    <a:buFont typeface="Roboto"/>
                    <a:buNone/>
                  </a:pPr>
                  <a:r>
                    <a:rPr lang="en-US" sz="1600" b="1" i="0" u="none" strike="noStrike" cap="none">
                      <a:solidFill>
                        <a:srgbClr val="FFFFFF"/>
                      </a:solidFill>
                      <a:latin typeface="Roboto"/>
                      <a:ea typeface="Roboto"/>
                      <a:cs typeface="Roboto"/>
                      <a:sym typeface="Roboto"/>
                    </a:rPr>
                    <a:t>DAY 2</a:t>
                  </a:r>
                  <a:endParaRPr/>
                </a:p>
              </p:txBody>
            </p:sp>
            <p:grpSp>
              <p:nvGrpSpPr>
                <p:cNvPr id="731" name="Google Shape;731;p20"/>
                <p:cNvGrpSpPr/>
                <p:nvPr/>
              </p:nvGrpSpPr>
              <p:grpSpPr>
                <a:xfrm>
                  <a:off x="431294" y="502482"/>
                  <a:ext cx="123198" cy="549088"/>
                  <a:chOff x="0" y="0"/>
                  <a:chExt cx="123197" cy="549086"/>
                </a:xfrm>
              </p:grpSpPr>
              <p:cxnSp>
                <p:nvCxnSpPr>
                  <p:cNvPr id="732" name="Google Shape;732;p20"/>
                  <p:cNvCxnSpPr/>
                  <p:nvPr/>
                </p:nvCxnSpPr>
                <p:spPr>
                  <a:xfrm rot="10800000" flipH="1">
                    <a:off x="62867" y="0"/>
                    <a:ext cx="1" cy="479188"/>
                  </a:xfrm>
                  <a:prstGeom prst="straightConnector1">
                    <a:avLst/>
                  </a:prstGeom>
                  <a:noFill/>
                  <a:ln w="9525" cap="flat" cmpd="sng">
                    <a:solidFill>
                      <a:srgbClr val="000000"/>
                    </a:solidFill>
                    <a:prstDash val="solid"/>
                    <a:round/>
                    <a:headEnd type="none" w="sm" len="sm"/>
                    <a:tailEnd type="none" w="sm" len="sm"/>
                  </a:ln>
                </p:spPr>
              </p:cxnSp>
              <p:sp>
                <p:nvSpPr>
                  <p:cNvPr id="733" name="Google Shape;733;p20"/>
                  <p:cNvSpPr/>
                  <p:nvPr/>
                </p:nvSpPr>
                <p:spPr>
                  <a:xfrm rot="10800000">
                    <a:off x="0" y="425889"/>
                    <a:ext cx="123197" cy="123197"/>
                  </a:xfrm>
                  <a:prstGeom prst="ellipse">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4" name="Google Shape;734;p20"/>
                <p:cNvSpPr txBox="1"/>
                <p:nvPr/>
              </p:nvSpPr>
              <p:spPr>
                <a:xfrm>
                  <a:off x="330331" y="1055778"/>
                  <a:ext cx="3004726" cy="1725355"/>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I</a:t>
                  </a:r>
                  <a:r>
                    <a:rPr lang="en-US" sz="1800" b="0" i="0" u="none" strike="noStrike" cap="none">
                      <a:solidFill>
                        <a:srgbClr val="FFFFFF"/>
                      </a:solidFill>
                      <a:latin typeface="Arial"/>
                      <a:ea typeface="Arial"/>
                      <a:cs typeface="Arial"/>
                      <a:sym typeface="Arial"/>
                    </a:rPr>
                    <a:t>ncrease IV buprenorphine to 0.3 mg IV q4 hours. </a:t>
                  </a:r>
                  <a:r>
                    <a:rPr lang="en-US" sz="1800" b="0" i="1" u="none" strike="noStrike" cap="none">
                      <a:solidFill>
                        <a:srgbClr val="FFFFFF"/>
                      </a:solidFill>
                      <a:latin typeface="Arial"/>
                      <a:ea typeface="Arial"/>
                      <a:cs typeface="Arial"/>
                      <a:sym typeface="Arial"/>
                    </a:rPr>
                    <a:t>IF </a:t>
                  </a:r>
                  <a:r>
                    <a:rPr lang="en-US" sz="1800" b="0" i="0" u="none" strike="noStrike" cap="none">
                      <a:solidFill>
                        <a:srgbClr val="FFFFFF"/>
                      </a:solidFill>
                      <a:latin typeface="Arial"/>
                      <a:ea typeface="Arial"/>
                      <a:cs typeface="Arial"/>
                      <a:sym typeface="Arial"/>
                    </a:rPr>
                    <a:t>patient is discharging, give LAIB and discharge with oxycodone</a:t>
                  </a:r>
                  <a:endParaRPr/>
                </a:p>
              </p:txBody>
            </p:sp>
          </p:gr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21"/>
          <p:cNvSpPr txBox="1">
            <a:spLocks noGrp="1"/>
          </p:cNvSpPr>
          <p:nvPr>
            <p:ph type="title"/>
          </p:nvPr>
        </p:nvSpPr>
        <p:spPr>
          <a:xfrm>
            <a:off x="646101" y="136025"/>
            <a:ext cx="8636101"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3500"/>
              <a:buFont typeface="Century Gothic"/>
              <a:buNone/>
            </a:pPr>
            <a:r>
              <a:rPr lang="en-US" sz="3500"/>
              <a:t>Long Acting Injectable Buprenorphine Considerations </a:t>
            </a:r>
            <a:endParaRPr/>
          </a:p>
        </p:txBody>
      </p:sp>
      <p:sp>
        <p:nvSpPr>
          <p:cNvPr id="740" name="Google Shape;740;p21"/>
          <p:cNvSpPr txBox="1">
            <a:spLocks noGrp="1"/>
          </p:cNvSpPr>
          <p:nvPr>
            <p:ph type="body" idx="1"/>
          </p:nvPr>
        </p:nvSpPr>
        <p:spPr>
          <a:xfrm>
            <a:off x="752799" y="1377775"/>
            <a:ext cx="8636101" cy="58590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SzPts val="2500"/>
              <a:buNone/>
            </a:pPr>
            <a:r>
              <a:rPr lang="en-US" sz="2500" i="1"/>
              <a:t>Health Justice is not achievable without addressing:</a:t>
            </a:r>
            <a:endParaRPr/>
          </a:p>
        </p:txBody>
      </p:sp>
      <p:graphicFrame>
        <p:nvGraphicFramePr>
          <p:cNvPr id="741" name="Google Shape;741;p21"/>
          <p:cNvGraphicFramePr/>
          <p:nvPr/>
        </p:nvGraphicFramePr>
        <p:xfrm>
          <a:off x="952500" y="1963674"/>
          <a:ext cx="10287000" cy="4545045"/>
        </p:xfrm>
        <a:graphic>
          <a:graphicData uri="http://schemas.openxmlformats.org/drawingml/2006/table">
            <a:tbl>
              <a:tblPr>
                <a:noFill/>
                <a:tableStyleId>{DEAC91D4-FFDB-4F99-9E97-4690B4BA393D}</a:tableStyleId>
              </a:tblPr>
              <a:tblGrid>
                <a:gridCol w="5176550">
                  <a:extLst>
                    <a:ext uri="{9D8B030D-6E8A-4147-A177-3AD203B41FA5}">
                      <a16:colId xmlns:a16="http://schemas.microsoft.com/office/drawing/2014/main" val="20000"/>
                    </a:ext>
                  </a:extLst>
                </a:gridCol>
                <a:gridCol w="5110450">
                  <a:extLst>
                    <a:ext uri="{9D8B030D-6E8A-4147-A177-3AD203B41FA5}">
                      <a16:colId xmlns:a16="http://schemas.microsoft.com/office/drawing/2014/main" val="20001"/>
                    </a:ext>
                  </a:extLst>
                </a:gridCol>
              </a:tblGrid>
              <a:tr h="549550">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Restricted distribution REMS medication</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Requires specialized process to obtain med.</a:t>
                      </a:r>
                      <a:endParaRPr/>
                    </a:p>
                  </a:txBody>
                  <a:tcPr marL="91425" marR="91425" marT="91425" marB="91425"/>
                </a:tc>
                <a:extLst>
                  <a:ext uri="{0D108BD9-81ED-4DB2-BD59-A6C34878D82A}">
                    <a16:rowId xmlns:a16="http://schemas.microsoft.com/office/drawing/2014/main" val="10000"/>
                  </a:ext>
                </a:extLst>
              </a:tr>
              <a:tr h="687050">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Cold storage - sometimes arrives warm </a:t>
                      </a:r>
                      <a:endParaRPr sz="16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Safety net settings unable to set up formulary or buy and bill due to cost</a:t>
                      </a:r>
                      <a:endParaRPr/>
                    </a:p>
                  </a:txBody>
                  <a:tcPr marL="91425" marR="91425" marT="91425" marB="91425"/>
                </a:tc>
                <a:extLst>
                  <a:ext uri="{0D108BD9-81ED-4DB2-BD59-A6C34878D82A}">
                    <a16:rowId xmlns:a16="http://schemas.microsoft.com/office/drawing/2014/main" val="10001"/>
                  </a:ext>
                </a:extLst>
              </a:tr>
              <a:tr h="936875">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Prior Authorization or refusal to cover medication - Commercial insurance may not cover; very limited options for uninsured</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Many Medicare pts; or patients on brink of going on Medicare→many patients go without the med.</a:t>
                      </a:r>
                      <a:endParaRPr/>
                    </a:p>
                  </a:txBody>
                  <a:tcPr marL="91425" marR="91425" marT="91425" marB="91425"/>
                </a:tc>
                <a:extLst>
                  <a:ext uri="{0D108BD9-81ED-4DB2-BD59-A6C34878D82A}">
                    <a16:rowId xmlns:a16="http://schemas.microsoft.com/office/drawing/2014/main" val="10002"/>
                  </a:ext>
                </a:extLst>
              </a:tr>
              <a:tr h="936875">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Painful especially for the malnourished and thin person </a:t>
                      </a:r>
                      <a:endParaRPr sz="16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We often run out of injection sites for our thin patients and recognize that in thin patients, it may be less effective </a:t>
                      </a:r>
                      <a:endParaRPr sz="1600" u="none" strike="noStrike" cap="none">
                        <a:solidFill>
                          <a:srgbClr val="FFFFFF"/>
                        </a:solidFill>
                      </a:endParaRPr>
                    </a:p>
                  </a:txBody>
                  <a:tcPr marL="91425" marR="91425" marT="91425" marB="91425"/>
                </a:tc>
                <a:extLst>
                  <a:ext uri="{0D108BD9-81ED-4DB2-BD59-A6C34878D82A}">
                    <a16:rowId xmlns:a16="http://schemas.microsoft.com/office/drawing/2014/main" val="10003"/>
                  </a:ext>
                </a:extLst>
              </a:tr>
              <a:tr h="718275">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Dose may not be sufficient for pe</a:t>
                      </a:r>
                      <a:r>
                        <a:rPr lang="en-US" sz="1600">
                          <a:solidFill>
                            <a:srgbClr val="FFFFFF"/>
                          </a:solidFill>
                        </a:rPr>
                        <a:t>ople who use </a:t>
                      </a:r>
                      <a:r>
                        <a:rPr lang="en-US" sz="1600" u="none" strike="noStrike" cap="none">
                          <a:solidFill>
                            <a:srgbClr val="FFFFFF"/>
                          </a:solidFill>
                        </a:rPr>
                        <a:t> IV fentanyl or patients who are </a:t>
                      </a:r>
                      <a:r>
                        <a:rPr lang="en-US" sz="1600">
                          <a:solidFill>
                            <a:srgbClr val="FFFFFF"/>
                          </a:solidFill>
                        </a:rPr>
                        <a:t>use heavily</a:t>
                      </a:r>
                      <a:r>
                        <a:rPr lang="en-US" sz="1600" u="none" strike="noStrike" cap="none">
                          <a:solidFill>
                            <a:srgbClr val="FFFFFF"/>
                          </a:solidFill>
                        </a:rPr>
                        <a:t>; </a:t>
                      </a:r>
                      <a:r>
                        <a:rPr lang="en-US" sz="1600">
                          <a:solidFill>
                            <a:srgbClr val="FFFFFF"/>
                          </a:solidFill>
                        </a:rPr>
                        <a:t>use of other substance</a:t>
                      </a:r>
                      <a:r>
                        <a:rPr lang="en-US" sz="1600" u="none" strike="noStrike" cap="none">
                          <a:solidFill>
                            <a:srgbClr val="FFFFFF"/>
                          </a:solidFill>
                        </a:rPr>
                        <a:t>s.</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Unable to give higher doses, or a second dose within 28 days. Seeing uptick in overdose. </a:t>
                      </a:r>
                      <a:endParaRPr sz="1600" u="none" strike="noStrike" cap="none">
                        <a:solidFill>
                          <a:srgbClr val="FFFFFF"/>
                        </a:solidFill>
                      </a:endParaRPr>
                    </a:p>
                  </a:txBody>
                  <a:tcPr marL="91425" marR="91425" marT="91425" marB="91425"/>
                </a:tc>
                <a:extLst>
                  <a:ext uri="{0D108BD9-81ED-4DB2-BD59-A6C34878D82A}">
                    <a16:rowId xmlns:a16="http://schemas.microsoft.com/office/drawing/2014/main" val="10004"/>
                  </a:ext>
                </a:extLst>
              </a:tr>
              <a:tr h="520325">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Delivery setting: Health care only </a:t>
                      </a:r>
                      <a:endParaRPr sz="16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600"/>
                        <a:buFont typeface="Helvetica Neue"/>
                        <a:buNone/>
                      </a:pPr>
                      <a:r>
                        <a:rPr lang="en-US" sz="1600" u="none" strike="noStrike" cap="none">
                          <a:solidFill>
                            <a:srgbClr val="FFFFFF"/>
                          </a:solidFill>
                        </a:rPr>
                        <a:t>No mobile options; no home health options </a:t>
                      </a:r>
                      <a:endParaRPr sz="1600" u="none" strike="noStrike" cap="none">
                        <a:solidFill>
                          <a:srgbClr val="FFFFFF"/>
                        </a:solidFill>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745"/>
        <p:cNvGrpSpPr/>
        <p:nvPr/>
      </p:nvGrpSpPr>
      <p:grpSpPr>
        <a:xfrm>
          <a:off x="0" y="0"/>
          <a:ext cx="0" cy="0"/>
          <a:chOff x="0" y="0"/>
          <a:chExt cx="0" cy="0"/>
        </a:xfrm>
      </p:grpSpPr>
      <p:sp>
        <p:nvSpPr>
          <p:cNvPr id="746" name="Google Shape;746;p22"/>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sz="4200" b="0" i="0" u="none" strike="noStrike" cap="none">
                <a:solidFill>
                  <a:srgbClr val="DFE3E5"/>
                </a:solidFill>
                <a:latin typeface="Century Gothic"/>
                <a:ea typeface="Century Gothic"/>
                <a:cs typeface="Century Gothic"/>
                <a:sym typeface="Century Gothic"/>
              </a:rPr>
              <a:t>Addiction Medicine Consult Service  </a:t>
            </a:r>
            <a:endParaRPr/>
          </a:p>
        </p:txBody>
      </p:sp>
      <p:sp>
        <p:nvSpPr>
          <p:cNvPr id="747" name="Google Shape;747;p22"/>
          <p:cNvSpPr txBox="1">
            <a:spLocks noGrp="1"/>
          </p:cNvSpPr>
          <p:nvPr>
            <p:ph type="body" idx="1"/>
          </p:nvPr>
        </p:nvSpPr>
        <p:spPr>
          <a:xfrm>
            <a:off x="1103312" y="2052917"/>
            <a:ext cx="8946600" cy="4195502"/>
          </a:xfrm>
          <a:prstGeom prst="rect">
            <a:avLst/>
          </a:prstGeom>
          <a:noFill/>
          <a:ln>
            <a:noFill/>
          </a:ln>
        </p:spPr>
        <p:txBody>
          <a:bodyPr spcFirstLastPara="1" wrap="square" lIns="45675" tIns="45675" rIns="45675" bIns="45675" anchor="t" anchorCtr="0">
            <a:normAutofit lnSpcReduction="10000"/>
          </a:bodyPr>
          <a:lstStyle/>
          <a:p>
            <a:pPr marL="457200" lvl="0" indent="-320040" algn="l" rtl="0">
              <a:lnSpc>
                <a:spcPct val="100000"/>
              </a:lnSpc>
              <a:spcBef>
                <a:spcPts val="0"/>
              </a:spcBef>
              <a:spcAft>
                <a:spcPts val="0"/>
              </a:spcAft>
              <a:buSzPts val="2000"/>
              <a:buChar char="►"/>
            </a:pPr>
            <a:r>
              <a:rPr lang="en-US" sz="2800" dirty="0"/>
              <a:t>45-80 patients with OUD seen every month</a:t>
            </a:r>
            <a:endParaRPr dirty="0"/>
          </a:p>
          <a:p>
            <a:pPr marL="457200" lvl="0" indent="-193040" algn="l" rtl="0">
              <a:lnSpc>
                <a:spcPct val="100000"/>
              </a:lnSpc>
              <a:spcBef>
                <a:spcPts val="1000"/>
              </a:spcBef>
              <a:spcAft>
                <a:spcPts val="0"/>
              </a:spcAft>
              <a:buSzPts val="2000"/>
              <a:buNone/>
            </a:pPr>
            <a:endParaRPr sz="2800" dirty="0"/>
          </a:p>
          <a:p>
            <a:pPr marL="457200" lvl="0" indent="-320040" algn="l" rtl="0">
              <a:lnSpc>
                <a:spcPct val="100000"/>
              </a:lnSpc>
              <a:spcBef>
                <a:spcPts val="0"/>
              </a:spcBef>
              <a:spcAft>
                <a:spcPts val="0"/>
              </a:spcAft>
              <a:buSzPts val="2000"/>
              <a:buChar char="►"/>
            </a:pPr>
            <a:r>
              <a:rPr lang="en-US" sz="2800" dirty="0"/>
              <a:t>Actively see patients in the Emergency Department; sometimes multiple patients after nonfatal overdose </a:t>
            </a:r>
            <a:endParaRPr dirty="0"/>
          </a:p>
          <a:p>
            <a:pPr marL="457200" lvl="0" indent="-193040" algn="l" rtl="0">
              <a:lnSpc>
                <a:spcPct val="100000"/>
              </a:lnSpc>
              <a:spcBef>
                <a:spcPts val="0"/>
              </a:spcBef>
              <a:spcAft>
                <a:spcPts val="0"/>
              </a:spcAft>
              <a:buSzPts val="2000"/>
              <a:buNone/>
            </a:pPr>
            <a:endParaRPr sz="2800" dirty="0"/>
          </a:p>
          <a:p>
            <a:pPr marL="457200" lvl="0" indent="-320040" algn="l" rtl="0">
              <a:lnSpc>
                <a:spcPct val="100000"/>
              </a:lnSpc>
              <a:spcBef>
                <a:spcPts val="0"/>
              </a:spcBef>
              <a:spcAft>
                <a:spcPts val="0"/>
              </a:spcAft>
              <a:buSzPts val="2000"/>
              <a:buChar char="►"/>
            </a:pPr>
            <a:r>
              <a:rPr lang="en-US" sz="2800" dirty="0"/>
              <a:t>664 patients seen between 7/1/2022 and 5/31/2023</a:t>
            </a:r>
            <a:endParaRPr dirty="0"/>
          </a:p>
          <a:p>
            <a:pPr marL="457200" lvl="0" indent="-193040" algn="l" rtl="0">
              <a:lnSpc>
                <a:spcPct val="100000"/>
              </a:lnSpc>
              <a:spcBef>
                <a:spcPts val="0"/>
              </a:spcBef>
              <a:spcAft>
                <a:spcPts val="0"/>
              </a:spcAft>
              <a:buSzPts val="2000"/>
              <a:buNone/>
            </a:pPr>
            <a:endParaRPr sz="2800" dirty="0"/>
          </a:p>
          <a:p>
            <a:pPr marL="457200" lvl="0" indent="-320040" algn="l" rtl="0">
              <a:lnSpc>
                <a:spcPct val="100000"/>
              </a:lnSpc>
              <a:spcBef>
                <a:spcPts val="0"/>
              </a:spcBef>
              <a:spcAft>
                <a:spcPts val="0"/>
              </a:spcAft>
              <a:buSzPts val="2000"/>
              <a:buChar char="►"/>
            </a:pPr>
            <a:r>
              <a:rPr lang="en-US" sz="2800" dirty="0"/>
              <a:t>536 patients had severe OUD </a:t>
            </a:r>
            <a:endParaRPr dirty="0"/>
          </a:p>
          <a:p>
            <a:pPr marL="137160" lvl="0" indent="0" algn="l" rtl="0">
              <a:lnSpc>
                <a:spcPct val="100000"/>
              </a:lnSpc>
              <a:spcBef>
                <a:spcPts val="0"/>
              </a:spcBef>
              <a:spcAft>
                <a:spcPts val="0"/>
              </a:spcAft>
              <a:buSzPts val="2000"/>
              <a:buNone/>
            </a:pPr>
            <a:endParaRPr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26" descr="A hand holding a syringe&#10;&#10;Description automatically generated"/>
          <p:cNvPicPr preferRelativeResize="0"/>
          <p:nvPr/>
        </p:nvPicPr>
        <p:blipFill rotWithShape="1">
          <a:blip r:embed="rId3">
            <a:alphaModFix/>
          </a:blip>
          <a:srcRect t="-128" r="3124" b="127"/>
          <a:stretch/>
        </p:blipFill>
        <p:spPr>
          <a:xfrm>
            <a:off x="7332095" y="2069919"/>
            <a:ext cx="4095675" cy="2826115"/>
          </a:xfrm>
          <a:prstGeom prst="rect">
            <a:avLst/>
          </a:prstGeom>
          <a:noFill/>
          <a:ln>
            <a:noFill/>
          </a:ln>
        </p:spPr>
      </p:pic>
      <p:pic>
        <p:nvPicPr>
          <p:cNvPr id="753" name="Google Shape;753;p26" descr="A close-up of a sign&#10;&#10;Description automatically generated"/>
          <p:cNvPicPr preferRelativeResize="0"/>
          <p:nvPr/>
        </p:nvPicPr>
        <p:blipFill rotWithShape="1">
          <a:blip r:embed="rId4">
            <a:alphaModFix/>
          </a:blip>
          <a:srcRect l="-50" t="19022" r="110" b="-543"/>
          <a:stretch/>
        </p:blipFill>
        <p:spPr>
          <a:xfrm>
            <a:off x="2822197" y="99753"/>
            <a:ext cx="6549176" cy="1819270"/>
          </a:xfrm>
          <a:prstGeom prst="rect">
            <a:avLst/>
          </a:prstGeom>
          <a:noFill/>
          <a:ln>
            <a:noFill/>
          </a:ln>
        </p:spPr>
      </p:pic>
      <p:pic>
        <p:nvPicPr>
          <p:cNvPr id="754" name="Google Shape;754;p26" descr="A person wearing a mask and gloves looking at a patient&#10;&#10;Description automatically generated"/>
          <p:cNvPicPr preferRelativeResize="0"/>
          <p:nvPr/>
        </p:nvPicPr>
        <p:blipFill rotWithShape="1">
          <a:blip r:embed="rId5">
            <a:alphaModFix/>
          </a:blip>
          <a:srcRect/>
          <a:stretch/>
        </p:blipFill>
        <p:spPr>
          <a:xfrm>
            <a:off x="3974495" y="4028811"/>
            <a:ext cx="4267200" cy="2828092"/>
          </a:xfrm>
          <a:prstGeom prst="rect">
            <a:avLst/>
          </a:prstGeom>
          <a:noFill/>
          <a:ln>
            <a:noFill/>
          </a:ln>
        </p:spPr>
      </p:pic>
      <p:pic>
        <p:nvPicPr>
          <p:cNvPr id="755" name="Google Shape;755;p26" descr="A person sitting on a hospital bed&#10;&#10;Description automatically generated"/>
          <p:cNvPicPr preferRelativeResize="0"/>
          <p:nvPr/>
        </p:nvPicPr>
        <p:blipFill rotWithShape="1">
          <a:blip r:embed="rId6">
            <a:alphaModFix/>
          </a:blip>
          <a:srcRect r="210" b="2402"/>
          <a:stretch/>
        </p:blipFill>
        <p:spPr>
          <a:xfrm>
            <a:off x="769257" y="2067937"/>
            <a:ext cx="4109969" cy="283125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27"/>
          <p:cNvSpPr txBox="1">
            <a:spLocks noGrp="1"/>
          </p:cNvSpPr>
          <p:nvPr>
            <p:ph type="title"/>
          </p:nvPr>
        </p:nvSpPr>
        <p:spPr>
          <a:xfrm>
            <a:off x="646110" y="452718"/>
            <a:ext cx="9404702" cy="1400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200"/>
              <a:buFont typeface="Century Gothic"/>
              <a:buNone/>
            </a:pPr>
            <a:r>
              <a:rPr lang="en-US"/>
              <a:t>Gratitude </a:t>
            </a:r>
            <a:endParaRPr/>
          </a:p>
        </p:txBody>
      </p:sp>
      <p:sp>
        <p:nvSpPr>
          <p:cNvPr id="761" name="Google Shape;761;p27"/>
          <p:cNvSpPr txBox="1">
            <a:spLocks noGrp="1"/>
          </p:cNvSpPr>
          <p:nvPr>
            <p:ph type="body" idx="1"/>
          </p:nvPr>
        </p:nvSpPr>
        <p:spPr>
          <a:xfrm>
            <a:off x="924000" y="1924047"/>
            <a:ext cx="5233500" cy="3856800"/>
          </a:xfrm>
          <a:prstGeom prst="rect">
            <a:avLst/>
          </a:prstGeom>
          <a:noFill/>
          <a:ln>
            <a:noFill/>
          </a:ln>
        </p:spPr>
        <p:txBody>
          <a:bodyPr spcFirstLastPara="1" wrap="square" lIns="45675" tIns="45675" rIns="45675" bIns="45675" anchor="t" anchorCtr="0">
            <a:noAutofit/>
          </a:bodyPr>
          <a:lstStyle/>
          <a:p>
            <a:pPr marL="0" lvl="0" indent="0" algn="l" rtl="0">
              <a:lnSpc>
                <a:spcPct val="80000"/>
              </a:lnSpc>
              <a:spcBef>
                <a:spcPts val="0"/>
              </a:spcBef>
              <a:spcAft>
                <a:spcPts val="0"/>
              </a:spcAft>
              <a:buSzPts val="2800"/>
              <a:buNone/>
            </a:pPr>
            <a:r>
              <a:rPr lang="en-US" sz="2800"/>
              <a:t>Our patients and their families</a:t>
            </a:r>
            <a:endParaRPr/>
          </a:p>
          <a:p>
            <a:pPr marL="0" lvl="0" indent="0" algn="l" rtl="0">
              <a:lnSpc>
                <a:spcPct val="80000"/>
              </a:lnSpc>
              <a:spcBef>
                <a:spcPts val="900"/>
              </a:spcBef>
              <a:spcAft>
                <a:spcPts val="0"/>
              </a:spcAft>
              <a:buSzPts val="1600"/>
              <a:buNone/>
            </a:pPr>
            <a:br>
              <a:rPr lang="en-US" sz="1600"/>
            </a:br>
            <a:r>
              <a:rPr lang="en-US" sz="1600"/>
              <a:t>AMC TEAM and Project LIFE/ PCC Chemical Dependency Center</a:t>
            </a:r>
            <a:endParaRPr/>
          </a:p>
          <a:p>
            <a:pPr marL="0" lvl="0" indent="0" algn="l" rtl="0">
              <a:lnSpc>
                <a:spcPct val="80000"/>
              </a:lnSpc>
              <a:spcBef>
                <a:spcPts val="900"/>
              </a:spcBef>
              <a:spcAft>
                <a:spcPts val="0"/>
              </a:spcAft>
              <a:buSzPts val="1600"/>
              <a:buNone/>
            </a:pPr>
            <a:r>
              <a:rPr lang="en-US" sz="1600"/>
              <a:t>Ruchi Fitzgerald, MD, Service Chief </a:t>
            </a:r>
            <a:endParaRPr sz="1600"/>
          </a:p>
          <a:p>
            <a:pPr marL="0" lvl="0" indent="0" algn="l" rtl="0">
              <a:lnSpc>
                <a:spcPct val="80000"/>
              </a:lnSpc>
              <a:spcBef>
                <a:spcPts val="900"/>
              </a:spcBef>
              <a:spcAft>
                <a:spcPts val="0"/>
              </a:spcAft>
              <a:buSzPts val="1600"/>
              <a:buNone/>
            </a:pPr>
            <a:r>
              <a:rPr lang="en-US" sz="1600"/>
              <a:t>Katie McDonough, MD , Outpatient Director </a:t>
            </a:r>
            <a:endParaRPr sz="1600"/>
          </a:p>
          <a:p>
            <a:pPr marL="0" lvl="0" indent="0" algn="l" rtl="0">
              <a:lnSpc>
                <a:spcPct val="80000"/>
              </a:lnSpc>
              <a:spcBef>
                <a:spcPts val="900"/>
              </a:spcBef>
              <a:spcAft>
                <a:spcPts val="0"/>
              </a:spcAft>
              <a:buSzPts val="1600"/>
              <a:buNone/>
            </a:pPr>
            <a:r>
              <a:rPr lang="en-US" sz="1600"/>
              <a:t>Francesco Tani, DO, Assistant Service Chief</a:t>
            </a:r>
            <a:endParaRPr/>
          </a:p>
          <a:p>
            <a:pPr marL="0" lvl="0" indent="0" algn="l" rtl="0">
              <a:lnSpc>
                <a:spcPct val="80000"/>
              </a:lnSpc>
              <a:spcBef>
                <a:spcPts val="900"/>
              </a:spcBef>
              <a:spcAft>
                <a:spcPts val="0"/>
              </a:spcAft>
              <a:buSzPts val="1600"/>
              <a:buNone/>
            </a:pPr>
            <a:r>
              <a:rPr lang="en-US" sz="1600"/>
              <a:t>Takara Wallace, Director of CDC Care Coordination</a:t>
            </a:r>
            <a:endParaRPr/>
          </a:p>
          <a:p>
            <a:pPr marL="0" lvl="0" indent="0" algn="l" rtl="0">
              <a:lnSpc>
                <a:spcPct val="80000"/>
              </a:lnSpc>
              <a:spcBef>
                <a:spcPts val="900"/>
              </a:spcBef>
              <a:spcAft>
                <a:spcPts val="0"/>
              </a:spcAft>
              <a:buSzPts val="1600"/>
              <a:buNone/>
            </a:pPr>
            <a:r>
              <a:rPr lang="en-US" sz="1600"/>
              <a:t>Clarissa O’Conor, MD</a:t>
            </a:r>
            <a:endParaRPr/>
          </a:p>
          <a:p>
            <a:pPr marL="0" lvl="0" indent="0" algn="l" rtl="0">
              <a:lnSpc>
                <a:spcPct val="80000"/>
              </a:lnSpc>
              <a:spcBef>
                <a:spcPts val="900"/>
              </a:spcBef>
              <a:spcAft>
                <a:spcPts val="0"/>
              </a:spcAft>
              <a:buSzPts val="1600"/>
              <a:buNone/>
            </a:pPr>
            <a:r>
              <a:rPr lang="en-US" sz="1600"/>
              <a:t>Lauren Harriett, MD </a:t>
            </a:r>
            <a:endParaRPr sz="1600"/>
          </a:p>
          <a:p>
            <a:pPr marL="0" lvl="0" indent="0" algn="l" rtl="0">
              <a:lnSpc>
                <a:spcPct val="80000"/>
              </a:lnSpc>
              <a:spcBef>
                <a:spcPts val="900"/>
              </a:spcBef>
              <a:spcAft>
                <a:spcPts val="0"/>
              </a:spcAft>
              <a:buSzPts val="1600"/>
              <a:buNone/>
            </a:pPr>
            <a:r>
              <a:rPr lang="en-US" sz="1600"/>
              <a:t>Mistead Sai, LSW (PCC)</a:t>
            </a:r>
            <a:endParaRPr/>
          </a:p>
          <a:p>
            <a:pPr marL="0" lvl="0" indent="0" algn="l" rtl="0">
              <a:lnSpc>
                <a:spcPct val="80000"/>
              </a:lnSpc>
              <a:spcBef>
                <a:spcPts val="900"/>
              </a:spcBef>
              <a:spcAft>
                <a:spcPts val="0"/>
              </a:spcAft>
              <a:buSzPts val="1600"/>
              <a:buNone/>
            </a:pPr>
            <a:r>
              <a:rPr lang="en-US" sz="1600"/>
              <a:t>Aria Armstrong, MS2 (Rush)</a:t>
            </a:r>
            <a:endParaRPr/>
          </a:p>
        </p:txBody>
      </p:sp>
      <p:sp>
        <p:nvSpPr>
          <p:cNvPr id="762" name="Google Shape;762;p27"/>
          <p:cNvSpPr txBox="1"/>
          <p:nvPr/>
        </p:nvSpPr>
        <p:spPr>
          <a:xfrm>
            <a:off x="6905404" y="1159973"/>
            <a:ext cx="4680900" cy="4005000"/>
          </a:xfrm>
          <a:prstGeom prst="rect">
            <a:avLst/>
          </a:prstGeom>
          <a:noFill/>
          <a:ln>
            <a:noFill/>
          </a:ln>
        </p:spPr>
        <p:txBody>
          <a:bodyPr spcFirstLastPara="1" wrap="square" lIns="45700" tIns="45700" rIns="45700" bIns="45700" anchor="t" anchorCtr="0">
            <a:spAutoFit/>
          </a:bodyPr>
          <a:lstStyle/>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Shai Farhi, MD (Rush)</a:t>
            </a:r>
            <a:endParaRPr sz="1600" b="0" i="0" u="none" strike="noStrike" cap="none">
              <a:solidFill>
                <a:srgbClr val="000000"/>
              </a:solidFill>
              <a:latin typeface="Arial"/>
              <a:ea typeface="Arial"/>
              <a:cs typeface="Arial"/>
              <a:sym typeface="Arial"/>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Emma Klug, MS4 (Rush) </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Ethan Cowan, MD (Mt Sinai) </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Andrew Merker, Pharm D (Midwestern))</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Tran Tran, PharmD (Rush/Midwestern)</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Tipu Khan, MD (Ventura County)</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Andrew Herring, MD (UCSF)</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Erik Anderson, MD (Highlands Hospital)</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Lauren Roller, PharmD (Highlands Hospital)</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Dorothy Manuel, Sarah Hogue, Hannah Moore (PI Department, PCC Community Wellness Center)</a:t>
            </a:r>
            <a:endParaRPr/>
          </a:p>
          <a:p>
            <a:pPr marL="0" marR="0" lvl="0" indent="0" algn="l" rtl="0">
              <a:lnSpc>
                <a:spcPct val="80000"/>
              </a:lnSpc>
              <a:spcBef>
                <a:spcPts val="900"/>
              </a:spcBef>
              <a:spcAft>
                <a:spcPts val="0"/>
              </a:spcAft>
              <a:buClr>
                <a:schemeClr val="lt1"/>
              </a:buClr>
              <a:buSzPts val="1600"/>
              <a:buFont typeface="Century Gothic"/>
              <a:buNone/>
            </a:pPr>
            <a:r>
              <a:rPr lang="en-US" sz="1600" b="0" i="0" u="none" strike="noStrike" cap="none">
                <a:solidFill>
                  <a:schemeClr val="lt1"/>
                </a:solidFill>
                <a:latin typeface="Century Gothic"/>
                <a:ea typeface="Century Gothic"/>
                <a:cs typeface="Century Gothic"/>
                <a:sym typeface="Century Gothic"/>
              </a:rPr>
              <a:t>Jerrard Walker, Chief of Population Health, PCC Community Wellness Center</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28" descr="Google Shape;308;g24d58933b70_0_6"/>
          <p:cNvPicPr preferRelativeResize="0"/>
          <p:nvPr/>
        </p:nvPicPr>
        <p:blipFill rotWithShape="1">
          <a:blip r:embed="rId3">
            <a:alphaModFix/>
          </a:blip>
          <a:srcRect/>
          <a:stretch/>
        </p:blipFill>
        <p:spPr>
          <a:xfrm>
            <a:off x="2911005" y="85884"/>
            <a:ext cx="6377784" cy="6691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4" descr="A city skyline with trees&#10;&#10;Description automatically generated"/>
          <p:cNvPicPr preferRelativeResize="0"/>
          <p:nvPr/>
        </p:nvPicPr>
        <p:blipFill rotWithShape="1">
          <a:blip r:embed="rId3">
            <a:alphaModFix/>
          </a:blip>
          <a:srcRect/>
          <a:stretch/>
        </p:blipFill>
        <p:spPr>
          <a:xfrm flipH="1">
            <a:off x="10886" y="2495399"/>
            <a:ext cx="12192000" cy="4414464"/>
          </a:xfrm>
          <a:prstGeom prst="rect">
            <a:avLst/>
          </a:prstGeom>
          <a:noFill/>
          <a:ln>
            <a:noFill/>
          </a:ln>
        </p:spPr>
      </p:pic>
      <p:sp>
        <p:nvSpPr>
          <p:cNvPr id="369" name="Google Shape;369;p4"/>
          <p:cNvSpPr txBox="1"/>
          <p:nvPr/>
        </p:nvSpPr>
        <p:spPr>
          <a:xfrm>
            <a:off x="556460" y="2350268"/>
            <a:ext cx="9404700" cy="1400400"/>
          </a:xfrm>
          <a:prstGeom prst="rect">
            <a:avLst/>
          </a:prstGeom>
          <a:noFill/>
          <a:ln>
            <a:noFill/>
          </a:ln>
        </p:spPr>
        <p:txBody>
          <a:bodyPr spcFirstLastPara="1" wrap="square" lIns="45675" tIns="45675" rIns="45675" bIns="45675" anchor="t" anchorCtr="0">
            <a:normAutofit/>
          </a:bodyPr>
          <a:lstStyle/>
          <a:p>
            <a:pPr marL="0" marR="0" lvl="0" indent="0" algn="l" rtl="0">
              <a:lnSpc>
                <a:spcPct val="100000"/>
              </a:lnSpc>
              <a:spcBef>
                <a:spcPts val="0"/>
              </a:spcBef>
              <a:spcAft>
                <a:spcPts val="0"/>
              </a:spcAft>
              <a:buClr>
                <a:srgbClr val="DFE3E5"/>
              </a:buClr>
              <a:buSzPts val="4200"/>
              <a:buFont typeface="Century Gothic"/>
              <a:buNone/>
            </a:pPr>
            <a:r>
              <a:rPr lang="en-US" sz="4200" b="1">
                <a:solidFill>
                  <a:srgbClr val="DFE3E5"/>
                </a:solidFill>
                <a:latin typeface="Century Gothic"/>
                <a:ea typeface="Century Gothic"/>
                <a:cs typeface="Century Gothic"/>
                <a:sym typeface="Century Gothic"/>
              </a:rPr>
              <a:t>The </a:t>
            </a:r>
            <a:r>
              <a:rPr lang="en-US" sz="4200" b="1" i="0" u="none" strike="noStrike" cap="none">
                <a:solidFill>
                  <a:srgbClr val="DFE3E5"/>
                </a:solidFill>
                <a:latin typeface="Century Gothic"/>
                <a:ea typeface="Century Gothic"/>
                <a:cs typeface="Century Gothic"/>
                <a:sym typeface="Century Gothic"/>
              </a:rPr>
              <a:t>Addiction Crisis in Chicago</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pSp>
        <p:nvGrpSpPr>
          <p:cNvPr id="374" name="Google Shape;374;g2b6999e5d0a_1_12"/>
          <p:cNvGrpSpPr/>
          <p:nvPr/>
        </p:nvGrpSpPr>
        <p:grpSpPr>
          <a:xfrm>
            <a:off x="-5" y="0"/>
            <a:ext cx="9213446" cy="4741200"/>
            <a:chOff x="1356972" y="374447"/>
            <a:chExt cx="9687148" cy="4741200"/>
          </a:xfrm>
        </p:grpSpPr>
        <p:sp>
          <p:nvSpPr>
            <p:cNvPr id="375" name="Google Shape;375;g2b6999e5d0a_1_12"/>
            <p:cNvSpPr/>
            <p:nvPr/>
          </p:nvSpPr>
          <p:spPr>
            <a:xfrm>
              <a:off x="1506520" y="374447"/>
              <a:ext cx="9537600" cy="4741200"/>
            </a:xfrm>
            <a:prstGeom prst="rect">
              <a:avLst/>
            </a:prstGeom>
            <a:solidFill>
              <a:srgbClr val="FFFFFF"/>
            </a:solidFill>
            <a:ln w="25400" cap="flat" cmpd="sng">
              <a:solidFill>
                <a:schemeClr val="lt1"/>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b6999e5d0a_1_12" descr="A graph with a line and numbers&#10;&#10;Description automatically generated"/>
            <p:cNvPicPr preferRelativeResize="0"/>
            <p:nvPr/>
          </p:nvPicPr>
          <p:blipFill rotWithShape="1">
            <a:blip r:embed="rId3">
              <a:alphaModFix/>
            </a:blip>
            <a:srcRect/>
            <a:stretch/>
          </p:blipFill>
          <p:spPr>
            <a:xfrm>
              <a:off x="1356972" y="455333"/>
              <a:ext cx="9478068" cy="4579436"/>
            </a:xfrm>
            <a:prstGeom prst="rect">
              <a:avLst/>
            </a:prstGeom>
            <a:noFill/>
            <a:ln>
              <a:noFill/>
            </a:ln>
          </p:spPr>
        </p:pic>
      </p:grpSp>
      <p:grpSp>
        <p:nvGrpSpPr>
          <p:cNvPr id="377" name="Google Shape;377;g2b6999e5d0a_1_12"/>
          <p:cNvGrpSpPr/>
          <p:nvPr/>
        </p:nvGrpSpPr>
        <p:grpSpPr>
          <a:xfrm>
            <a:off x="6995773" y="4346584"/>
            <a:ext cx="5023590" cy="2379458"/>
            <a:chOff x="282342" y="1144361"/>
            <a:chExt cx="6583135" cy="3467082"/>
          </a:xfrm>
        </p:grpSpPr>
        <p:pic>
          <p:nvPicPr>
            <p:cNvPr id="378" name="Google Shape;378;g2b6999e5d0a_1_12" descr="Google Shape;190;g24e3fc70e9a_2_0"/>
            <p:cNvPicPr preferRelativeResize="0"/>
            <p:nvPr/>
          </p:nvPicPr>
          <p:blipFill rotWithShape="1">
            <a:blip r:embed="rId4">
              <a:alphaModFix/>
            </a:blip>
            <a:srcRect/>
            <a:stretch/>
          </p:blipFill>
          <p:spPr>
            <a:xfrm>
              <a:off x="283031" y="1144361"/>
              <a:ext cx="6581774" cy="1771650"/>
            </a:xfrm>
            <a:prstGeom prst="rect">
              <a:avLst/>
            </a:prstGeom>
            <a:noFill/>
            <a:ln>
              <a:noFill/>
            </a:ln>
          </p:spPr>
        </p:pic>
        <p:grpSp>
          <p:nvGrpSpPr>
            <p:cNvPr id="379" name="Google Shape;379;g2b6999e5d0a_1_12"/>
            <p:cNvGrpSpPr/>
            <p:nvPr/>
          </p:nvGrpSpPr>
          <p:grpSpPr>
            <a:xfrm>
              <a:off x="282342" y="2916000"/>
              <a:ext cx="6583135" cy="1695443"/>
              <a:chOff x="282342" y="2916000"/>
              <a:chExt cx="6583135" cy="1695443"/>
            </a:xfrm>
          </p:grpSpPr>
          <p:pic>
            <p:nvPicPr>
              <p:cNvPr id="380" name="Google Shape;380;g2b6999e5d0a_1_12" descr="Google Shape;195;g24e3fc70e9a_2_0"/>
              <p:cNvPicPr preferRelativeResize="0"/>
              <p:nvPr/>
            </p:nvPicPr>
            <p:blipFill rotWithShape="1">
              <a:blip r:embed="rId5">
                <a:alphaModFix/>
              </a:blip>
              <a:srcRect/>
              <a:stretch/>
            </p:blipFill>
            <p:spPr>
              <a:xfrm>
                <a:off x="283017" y="3754193"/>
                <a:ext cx="6581774" cy="857250"/>
              </a:xfrm>
              <a:prstGeom prst="rect">
                <a:avLst/>
              </a:prstGeom>
              <a:noFill/>
              <a:ln>
                <a:noFill/>
              </a:ln>
            </p:spPr>
          </p:pic>
          <p:pic>
            <p:nvPicPr>
              <p:cNvPr id="381" name="Google Shape;381;g2b6999e5d0a_1_12" descr="Google Shape;196;g24e3fc70e9a_2_0"/>
              <p:cNvPicPr preferRelativeResize="0"/>
              <p:nvPr/>
            </p:nvPicPr>
            <p:blipFill rotWithShape="1">
              <a:blip r:embed="rId6">
                <a:alphaModFix/>
              </a:blip>
              <a:srcRect/>
              <a:stretch/>
            </p:blipFill>
            <p:spPr>
              <a:xfrm>
                <a:off x="282342" y="2916000"/>
                <a:ext cx="6583135" cy="838200"/>
              </a:xfrm>
              <a:prstGeom prst="rect">
                <a:avLst/>
              </a:prstGeom>
              <a:noFill/>
              <a:ln>
                <a:noFill/>
              </a:ln>
            </p:spPr>
          </p:pic>
        </p:grpSp>
        <p:pic>
          <p:nvPicPr>
            <p:cNvPr id="382" name="Google Shape;382;g2b6999e5d0a_1_12" descr="Google Shape;194;g24e3fc70e9a_2_0"/>
            <p:cNvPicPr preferRelativeResize="0"/>
            <p:nvPr/>
          </p:nvPicPr>
          <p:blipFill rotWithShape="1">
            <a:blip r:embed="rId7">
              <a:alphaModFix/>
            </a:blip>
            <a:srcRect/>
            <a:stretch/>
          </p:blipFill>
          <p:spPr>
            <a:xfrm>
              <a:off x="4518766" y="2268293"/>
              <a:ext cx="2047875" cy="64770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
          <p:cNvSpPr txBox="1">
            <a:spLocks noGrp="1"/>
          </p:cNvSpPr>
          <p:nvPr>
            <p:ph type="title"/>
          </p:nvPr>
        </p:nvSpPr>
        <p:spPr>
          <a:xfrm>
            <a:off x="646110" y="452718"/>
            <a:ext cx="9404724" cy="140053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DFE3E5"/>
              </a:buClr>
              <a:buSzPts val="4000"/>
              <a:buFont typeface="Century Gothic"/>
              <a:buNone/>
            </a:pPr>
            <a:r>
              <a:rPr lang="en-US" sz="4000"/>
              <a:t>Inequity of Chicago's Addiction Crisis</a:t>
            </a:r>
            <a:endParaRPr/>
          </a:p>
        </p:txBody>
      </p:sp>
      <p:grpSp>
        <p:nvGrpSpPr>
          <p:cNvPr id="388" name="Google Shape;388;p5"/>
          <p:cNvGrpSpPr/>
          <p:nvPr/>
        </p:nvGrpSpPr>
        <p:grpSpPr>
          <a:xfrm>
            <a:off x="171121" y="1576238"/>
            <a:ext cx="7096784" cy="4895300"/>
            <a:chOff x="-2780423" y="904929"/>
            <a:chExt cx="11404120" cy="6104626"/>
          </a:xfrm>
        </p:grpSpPr>
        <p:sp>
          <p:nvSpPr>
            <p:cNvPr id="389" name="Google Shape;389;p5"/>
            <p:cNvSpPr/>
            <p:nvPr/>
          </p:nvSpPr>
          <p:spPr>
            <a:xfrm>
              <a:off x="-2780423" y="904929"/>
              <a:ext cx="11381116" cy="6104626"/>
            </a:xfrm>
            <a:prstGeom prst="rect">
              <a:avLst/>
            </a:prstGeom>
            <a:solidFill>
              <a:srgbClr val="FFFFFF"/>
            </a:solidFill>
            <a:ln w="25400" cap="flat" cmpd="sng">
              <a:solidFill>
                <a:schemeClr val="l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 name="Google Shape;390;p5" descr="A graph of blue and red bars&#10;&#10;Description automatically generated"/>
            <p:cNvPicPr preferRelativeResize="0"/>
            <p:nvPr/>
          </p:nvPicPr>
          <p:blipFill rotWithShape="1">
            <a:blip r:embed="rId3">
              <a:alphaModFix/>
            </a:blip>
            <a:srcRect/>
            <a:stretch/>
          </p:blipFill>
          <p:spPr>
            <a:xfrm>
              <a:off x="-2774672" y="1032652"/>
              <a:ext cx="11398369" cy="5935444"/>
            </a:xfrm>
            <a:prstGeom prst="rect">
              <a:avLst/>
            </a:prstGeom>
            <a:noFill/>
            <a:ln>
              <a:noFill/>
            </a:ln>
          </p:spPr>
        </p:pic>
      </p:grpSp>
      <p:sp>
        <p:nvSpPr>
          <p:cNvPr id="391" name="Google Shape;391;p5"/>
          <p:cNvSpPr txBox="1"/>
          <p:nvPr/>
        </p:nvSpPr>
        <p:spPr>
          <a:xfrm>
            <a:off x="7436736" y="6470918"/>
            <a:ext cx="5225100" cy="338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1"/>
              </a:buClr>
              <a:buSzPts val="800"/>
              <a:buFont typeface="Arial"/>
              <a:buNone/>
            </a:pPr>
            <a:r>
              <a:rPr lang="en-US" sz="800" b="0" i="0" u="none" strike="noStrike" cap="none">
                <a:solidFill>
                  <a:schemeClr val="lt1"/>
                </a:solidFill>
                <a:latin typeface="Arial"/>
                <a:ea typeface="Arial"/>
                <a:cs typeface="Arial"/>
                <a:sym typeface="Arial"/>
              </a:rPr>
              <a:t>Health Alert; 2021 Midyear report; CDPH; 8/13/2021; </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800"/>
              <a:buFont typeface="Arial"/>
              <a:buNone/>
            </a:pPr>
            <a:r>
              <a:rPr lang="en-US" sz="800" b="0" i="0" u="none" strike="noStrike" cap="none">
                <a:solidFill>
                  <a:schemeClr val="lt1"/>
                </a:solidFill>
                <a:latin typeface="Arial"/>
                <a:ea typeface="Arial"/>
                <a:cs typeface="Arial"/>
                <a:sym typeface="Arial"/>
              </a:rPr>
              <a:t>https://www.chicagohan.org/documents/14171/234367/2021_MidYr_Opioid_Report_AUg2021.pdf</a:t>
            </a:r>
            <a:endParaRPr sz="800" b="0" i="0" u="none" strike="noStrike" cap="none">
              <a:solidFill>
                <a:schemeClr val="lt1"/>
              </a:solidFill>
              <a:latin typeface="Arial"/>
              <a:ea typeface="Arial"/>
              <a:cs typeface="Arial"/>
              <a:sym typeface="Arial"/>
            </a:endParaRPr>
          </a:p>
        </p:txBody>
      </p:sp>
      <p:grpSp>
        <p:nvGrpSpPr>
          <p:cNvPr id="392" name="Google Shape;392;p5"/>
          <p:cNvGrpSpPr/>
          <p:nvPr/>
        </p:nvGrpSpPr>
        <p:grpSpPr>
          <a:xfrm>
            <a:off x="7436727" y="1576315"/>
            <a:ext cx="4552253" cy="4895146"/>
            <a:chOff x="6689652" y="1575078"/>
            <a:chExt cx="4552253" cy="4895146"/>
          </a:xfrm>
        </p:grpSpPr>
        <p:grpSp>
          <p:nvGrpSpPr>
            <p:cNvPr id="393" name="Google Shape;393;p5"/>
            <p:cNvGrpSpPr/>
            <p:nvPr/>
          </p:nvGrpSpPr>
          <p:grpSpPr>
            <a:xfrm>
              <a:off x="6689652" y="1575078"/>
              <a:ext cx="4552253" cy="4895146"/>
              <a:chOff x="6689652" y="1575078"/>
              <a:chExt cx="4552253" cy="4895146"/>
            </a:xfrm>
          </p:grpSpPr>
          <p:pic>
            <p:nvPicPr>
              <p:cNvPr id="394" name="Google Shape;394;p5" descr="A map of a city&#10;&#10;Description automatically generated"/>
              <p:cNvPicPr preferRelativeResize="0"/>
              <p:nvPr/>
            </p:nvPicPr>
            <p:blipFill rotWithShape="1">
              <a:blip r:embed="rId4">
                <a:alphaModFix/>
              </a:blip>
              <a:srcRect/>
              <a:stretch/>
            </p:blipFill>
            <p:spPr>
              <a:xfrm>
                <a:off x="6689652" y="1575078"/>
                <a:ext cx="4552253" cy="4895146"/>
              </a:xfrm>
              <a:prstGeom prst="rect">
                <a:avLst/>
              </a:prstGeom>
              <a:noFill/>
              <a:ln>
                <a:noFill/>
              </a:ln>
            </p:spPr>
          </p:pic>
          <p:sp>
            <p:nvSpPr>
              <p:cNvPr id="395" name="Google Shape;395;p5"/>
              <p:cNvSpPr/>
              <p:nvPr/>
            </p:nvSpPr>
            <p:spPr>
              <a:xfrm>
                <a:off x="8513691" y="2999208"/>
                <a:ext cx="773147" cy="759701"/>
              </a:xfrm>
              <a:prstGeom prst="ellipse">
                <a:avLst/>
              </a:prstGeom>
              <a:noFill/>
              <a:ln w="25400" cap="flat" cmpd="sng">
                <a:solidFill>
                  <a:srgbClr val="FF0000"/>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96" name="Google Shape;396;p5" descr="Hospital with solid fill"/>
            <p:cNvPicPr preferRelativeResize="0"/>
            <p:nvPr/>
          </p:nvPicPr>
          <p:blipFill rotWithShape="1">
            <a:blip r:embed="rId5">
              <a:alphaModFix/>
            </a:blip>
            <a:srcRect/>
            <a:stretch/>
          </p:blipFill>
          <p:spPr>
            <a:xfrm>
              <a:off x="8312987" y="3058063"/>
              <a:ext cx="396815" cy="382439"/>
            </a:xfrm>
            <a:prstGeom prst="rect">
              <a:avLst/>
            </a:prstGeom>
            <a:noFill/>
            <a:ln>
              <a:noFill/>
            </a:ln>
          </p:spPr>
        </p:pic>
      </p:grpSp>
      <p:pic>
        <p:nvPicPr>
          <p:cNvPr id="397" name="Google Shape;397;p5" descr="Hospital with solid fill"/>
          <p:cNvPicPr preferRelativeResize="0"/>
          <p:nvPr/>
        </p:nvPicPr>
        <p:blipFill rotWithShape="1">
          <a:blip r:embed="rId6">
            <a:alphaModFix/>
          </a:blip>
          <a:srcRect/>
          <a:stretch/>
        </p:blipFill>
        <p:spPr>
          <a:xfrm>
            <a:off x="9418394" y="3181713"/>
            <a:ext cx="382439" cy="3824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
          <p:cNvSpPr txBox="1"/>
          <p:nvPr/>
        </p:nvSpPr>
        <p:spPr>
          <a:xfrm>
            <a:off x="513062" y="368051"/>
            <a:ext cx="6678435" cy="140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FE3E5"/>
              </a:buClr>
              <a:buSzPts val="3200"/>
              <a:buFont typeface="Century Gothic"/>
              <a:buNone/>
            </a:pPr>
            <a:r>
              <a:rPr lang="en-US" sz="3200" b="1" i="0" u="none" strike="noStrike" cap="none" dirty="0">
                <a:solidFill>
                  <a:srgbClr val="DFE3E5"/>
                </a:solidFill>
                <a:latin typeface="Century Gothic"/>
                <a:ea typeface="Century Gothic"/>
                <a:cs typeface="Century Gothic"/>
                <a:sym typeface="Century Gothic"/>
              </a:rPr>
              <a:t>West Suburban Medical Center</a:t>
            </a:r>
            <a:endParaRPr dirty="0"/>
          </a:p>
        </p:txBody>
      </p:sp>
      <p:pic>
        <p:nvPicPr>
          <p:cNvPr id="403" name="Google Shape;403;p6"/>
          <p:cNvPicPr preferRelativeResize="0"/>
          <p:nvPr/>
        </p:nvPicPr>
        <p:blipFill rotWithShape="1">
          <a:blip r:embed="rId3">
            <a:alphaModFix/>
          </a:blip>
          <a:srcRect/>
          <a:stretch/>
        </p:blipFill>
        <p:spPr>
          <a:xfrm>
            <a:off x="988180" y="962740"/>
            <a:ext cx="4218818" cy="5621948"/>
          </a:xfrm>
          <a:prstGeom prst="rect">
            <a:avLst/>
          </a:prstGeom>
          <a:noFill/>
          <a:ln>
            <a:noFill/>
          </a:ln>
        </p:spPr>
      </p:pic>
      <p:pic>
        <p:nvPicPr>
          <p:cNvPr id="404" name="Google Shape;404;p6" descr="A map of opioid-related overdose response&#10;&#10;Description automatically generated"/>
          <p:cNvPicPr preferRelativeResize="0"/>
          <p:nvPr/>
        </p:nvPicPr>
        <p:blipFill rotWithShape="1">
          <a:blip r:embed="rId4">
            <a:alphaModFix/>
          </a:blip>
          <a:srcRect/>
          <a:stretch/>
        </p:blipFill>
        <p:spPr>
          <a:xfrm>
            <a:off x="5986354" y="1030844"/>
            <a:ext cx="5445111" cy="5163854"/>
          </a:xfrm>
          <a:prstGeom prst="rect">
            <a:avLst/>
          </a:prstGeom>
          <a:noFill/>
          <a:ln>
            <a:noFill/>
          </a:ln>
        </p:spPr>
      </p:pic>
      <p:cxnSp>
        <p:nvCxnSpPr>
          <p:cNvPr id="405" name="Google Shape;405;p6"/>
          <p:cNvCxnSpPr/>
          <p:nvPr/>
        </p:nvCxnSpPr>
        <p:spPr>
          <a:xfrm rot="10800000" flipH="1">
            <a:off x="4880580" y="3103845"/>
            <a:ext cx="2784069" cy="1329210"/>
          </a:xfrm>
          <a:prstGeom prst="straightConnector1">
            <a:avLst/>
          </a:prstGeom>
          <a:noFill/>
          <a:ln w="28575" cap="flat" cmpd="sng">
            <a:solidFill>
              <a:srgbClr val="FF0000"/>
            </a:solidFill>
            <a:prstDash val="solid"/>
            <a:round/>
            <a:headEnd type="none" w="sm" len="sm"/>
            <a:tailEnd type="triangle" w="med" len="med"/>
          </a:ln>
          <a:effectLst>
            <a:outerShdw blurRad="38100" dist="23000" dir="5400000" rotWithShape="0">
              <a:srgbClr val="000000">
                <a:alpha val="34901"/>
              </a:srgbClr>
            </a:outerShdw>
          </a:effectLst>
        </p:spPr>
      </p:cxnSp>
      <p:pic>
        <p:nvPicPr>
          <p:cNvPr id="406" name="Google Shape;406;p6" descr="Google Shape;192;g24e3fc70e9a_2_0"/>
          <p:cNvPicPr preferRelativeResize="0"/>
          <p:nvPr/>
        </p:nvPicPr>
        <p:blipFill rotWithShape="1">
          <a:blip r:embed="rId5">
            <a:alphaModFix/>
          </a:blip>
          <a:srcRect/>
          <a:stretch/>
        </p:blipFill>
        <p:spPr>
          <a:xfrm>
            <a:off x="461852" y="1277014"/>
            <a:ext cx="2009775" cy="323850"/>
          </a:xfrm>
          <a:prstGeom prst="rect">
            <a:avLst/>
          </a:prstGeom>
          <a:noFill/>
          <a:ln>
            <a:noFill/>
          </a:ln>
        </p:spPr>
      </p:pic>
      <p:pic>
        <p:nvPicPr>
          <p:cNvPr id="407" name="Google Shape;407;p6" descr="Google Shape;191;g24e3fc70e9a_2_0"/>
          <p:cNvPicPr preferRelativeResize="0"/>
          <p:nvPr/>
        </p:nvPicPr>
        <p:blipFill rotWithShape="1">
          <a:blip r:embed="rId6">
            <a:alphaModFix/>
          </a:blip>
          <a:srcRect/>
          <a:stretch/>
        </p:blipFill>
        <p:spPr>
          <a:xfrm>
            <a:off x="462959" y="1845192"/>
            <a:ext cx="5124450" cy="647700"/>
          </a:xfrm>
          <a:prstGeom prst="rect">
            <a:avLst/>
          </a:prstGeom>
          <a:noFill/>
          <a:ln>
            <a:noFill/>
          </a:ln>
        </p:spPr>
      </p:pic>
      <p:pic>
        <p:nvPicPr>
          <p:cNvPr id="408" name="Google Shape;408;p6" descr="Google Shape;193;g24e3fc70e9a_2_0"/>
          <p:cNvPicPr preferRelativeResize="0"/>
          <p:nvPr/>
        </p:nvPicPr>
        <p:blipFill rotWithShape="1">
          <a:blip r:embed="rId7">
            <a:alphaModFix/>
          </a:blip>
          <a:srcRect/>
          <a:stretch/>
        </p:blipFill>
        <p:spPr>
          <a:xfrm>
            <a:off x="464067" y="2652602"/>
            <a:ext cx="5127994" cy="3481498"/>
          </a:xfrm>
          <a:prstGeom prst="rect">
            <a:avLst/>
          </a:prstGeom>
          <a:noFill/>
          <a:ln>
            <a:noFill/>
          </a:ln>
        </p:spPr>
      </p:pic>
      <p:pic>
        <p:nvPicPr>
          <p:cNvPr id="409" name="Google Shape;409;p6" descr="Hospital with solid fill"/>
          <p:cNvPicPr preferRelativeResize="0"/>
          <p:nvPr/>
        </p:nvPicPr>
        <p:blipFill rotWithShape="1">
          <a:blip r:embed="rId8">
            <a:alphaModFix/>
          </a:blip>
          <a:srcRect/>
          <a:stretch/>
        </p:blipFill>
        <p:spPr>
          <a:xfrm>
            <a:off x="7292196" y="2497347"/>
            <a:ext cx="698740" cy="6987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05"/>
                                        </p:tgtEl>
                                        <p:attrNameLst>
                                          <p:attrName>style.visibility</p:attrName>
                                        </p:attrNameLst>
                                      </p:cBhvr>
                                      <p:to>
                                        <p:strVal val="visible"/>
                                      </p:to>
                                    </p:set>
                                    <p:animEffect transition="in" filter="fade">
                                      <p:cBhvr>
                                        <p:cTn id="9" dur="1000"/>
                                        <p:tgtEl>
                                          <p:spTgt spid="405"/>
                                        </p:tgtEl>
                                      </p:cBhvr>
                                    </p:animEffect>
                                  </p:childTnLst>
                                </p:cTn>
                              </p:par>
                              <p:par>
                                <p:cTn id="10" presetID="1" presetClass="exit" presetSubtype="0" fill="hold" nodeType="withEffect">
                                  <p:stCondLst>
                                    <p:cond delay="0"/>
                                  </p:stCondLst>
                                  <p:childTnLst>
                                    <p:set>
                                      <p:cBhvr>
                                        <p:cTn id="11" dur="1" fill="hold">
                                          <p:stCondLst>
                                            <p:cond delay="1"/>
                                          </p:stCondLst>
                                        </p:cTn>
                                        <p:tgtEl>
                                          <p:spTgt spid="408"/>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1"/>
                                          </p:stCondLst>
                                        </p:cTn>
                                        <p:tgtEl>
                                          <p:spTgt spid="407"/>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1"/>
                                          </p:stCondLst>
                                        </p:cTn>
                                        <p:tgtEl>
                                          <p:spTgt spid="406"/>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40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
          <p:cNvSpPr txBox="1"/>
          <p:nvPr/>
        </p:nvSpPr>
        <p:spPr>
          <a:xfrm>
            <a:off x="289824" y="6392924"/>
            <a:ext cx="11576102" cy="523188"/>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en-US" sz="1100" b="0" i="0" u="none" strike="noStrike" cap="none">
                <a:solidFill>
                  <a:schemeClr val="lt1"/>
                </a:solidFill>
                <a:latin typeface="Arial"/>
                <a:ea typeface="Arial"/>
                <a:cs typeface="Arial"/>
                <a:sym typeface="Arial"/>
              </a:rPr>
              <a:t>Barnett ML, Meara E, Lewinson T, Hardy B, Chyn D, Onsando M, Huskamp HA, Mehrotra A, Morden NE. Racial Inequality in Receipt of Medications for Opioid Use Disorder. N Engl J Med. 2023 May 11;388(19):1779-1789. doi: 10.1056/NEJMsa2212412. PMID: 37163624; PMCID: PMC10243223.</a:t>
            </a:r>
            <a:endParaRPr sz="1100" b="0" i="0" u="none" strike="noStrike" cap="none">
              <a:solidFill>
                <a:schemeClr val="lt1"/>
              </a:solidFill>
              <a:latin typeface="Arial"/>
              <a:ea typeface="Arial"/>
              <a:cs typeface="Arial"/>
              <a:sym typeface="Arial"/>
            </a:endParaRPr>
          </a:p>
        </p:txBody>
      </p:sp>
      <p:sp>
        <p:nvSpPr>
          <p:cNvPr id="415" name="Google Shape;415;p7"/>
          <p:cNvSpPr txBox="1"/>
          <p:nvPr/>
        </p:nvSpPr>
        <p:spPr>
          <a:xfrm>
            <a:off x="7832700" y="1578788"/>
            <a:ext cx="3155700" cy="4525200"/>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Clr>
                <a:srgbClr val="FFC000"/>
              </a:buClr>
              <a:buSzPts val="2400"/>
              <a:buFont typeface="Century Gothic"/>
              <a:buNone/>
            </a:pPr>
            <a:r>
              <a:rPr lang="en-US" sz="2400" b="1">
                <a:solidFill>
                  <a:srgbClr val="FFC000"/>
                </a:solidFill>
                <a:latin typeface="Century Gothic"/>
                <a:ea typeface="Century Gothic"/>
                <a:cs typeface="Century Gothic"/>
                <a:sym typeface="Century Gothic"/>
              </a:rPr>
              <a:t>Black patients with OUD are </a:t>
            </a:r>
            <a:endParaRPr sz="9600" b="1">
              <a:solidFill>
                <a:srgbClr val="FFC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C000"/>
              </a:buClr>
              <a:buSzPts val="9600"/>
              <a:buFont typeface="Century Gothic"/>
              <a:buNone/>
            </a:pPr>
            <a:r>
              <a:rPr lang="en-US" sz="9600" b="1" i="0" u="none" strike="noStrike" cap="none">
                <a:solidFill>
                  <a:srgbClr val="FFC000"/>
                </a:solidFill>
                <a:latin typeface="Century Gothic"/>
                <a:ea typeface="Century Gothic"/>
                <a:cs typeface="Century Gothic"/>
                <a:sym typeface="Century Gothic"/>
              </a:rPr>
              <a:t>8.7x</a:t>
            </a:r>
            <a:endParaRPr/>
          </a:p>
          <a:p>
            <a:pPr marL="0" marR="0" lvl="0" indent="0" algn="ctr" rtl="0">
              <a:lnSpc>
                <a:spcPct val="100000"/>
              </a:lnSpc>
              <a:spcBef>
                <a:spcPts val="0"/>
              </a:spcBef>
              <a:spcAft>
                <a:spcPts val="0"/>
              </a:spcAft>
              <a:buClr>
                <a:srgbClr val="FFC000"/>
              </a:buClr>
              <a:buSzPts val="2400"/>
              <a:buFont typeface="Century Gothic"/>
              <a:buNone/>
            </a:pPr>
            <a:r>
              <a:rPr lang="en-US" sz="2400" b="1">
                <a:solidFill>
                  <a:srgbClr val="FFC000"/>
                </a:solidFill>
                <a:latin typeface="Century Gothic"/>
                <a:ea typeface="Century Gothic"/>
                <a:cs typeface="Century Gothic"/>
                <a:sym typeface="Century Gothic"/>
              </a:rPr>
              <a:t>l</a:t>
            </a:r>
            <a:r>
              <a:rPr lang="en-US" sz="2400" b="1" i="0" u="none" strike="noStrike" cap="none">
                <a:solidFill>
                  <a:srgbClr val="FFC000"/>
                </a:solidFill>
                <a:latin typeface="Century Gothic"/>
                <a:ea typeface="Century Gothic"/>
                <a:cs typeface="Century Gothic"/>
                <a:sym typeface="Century Gothic"/>
              </a:rPr>
              <a:t>ess likely to receive Buprenorphine after non-fatal overdose or other complication of OU</a:t>
            </a:r>
            <a:r>
              <a:rPr lang="en-US" sz="2400" b="1">
                <a:solidFill>
                  <a:srgbClr val="FFC000"/>
                </a:solidFill>
                <a:latin typeface="Century Gothic"/>
                <a:ea typeface="Century Gothic"/>
                <a:cs typeface="Century Gothic"/>
                <a:sym typeface="Century Gothic"/>
              </a:rPr>
              <a:t>D.</a:t>
            </a:r>
            <a:endParaRPr/>
          </a:p>
        </p:txBody>
      </p:sp>
      <p:graphicFrame>
        <p:nvGraphicFramePr>
          <p:cNvPr id="416" name="Google Shape;416;p7"/>
          <p:cNvGraphicFramePr/>
          <p:nvPr/>
        </p:nvGraphicFramePr>
        <p:xfrm>
          <a:off x="401416" y="2332640"/>
          <a:ext cx="6335475" cy="3017570"/>
        </p:xfrm>
        <a:graphic>
          <a:graphicData uri="http://schemas.openxmlformats.org/drawingml/2006/table">
            <a:tbl>
              <a:tblPr firstRow="1" bandRow="1">
                <a:noFill/>
                <a:tableStyleId>{B27BB3F3-B55F-46DE-97DE-8FEA3BEF5DDA}</a:tableStyleId>
              </a:tblPr>
              <a:tblGrid>
                <a:gridCol w="3746275">
                  <a:extLst>
                    <a:ext uri="{9D8B030D-6E8A-4147-A177-3AD203B41FA5}">
                      <a16:colId xmlns:a16="http://schemas.microsoft.com/office/drawing/2014/main" val="20000"/>
                    </a:ext>
                  </a:extLst>
                </a:gridCol>
                <a:gridCol w="258920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Race</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Fatality Rate (Per 100,000)</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Non-Hispanic White</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20.5</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Non-Hispanic Black</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C000"/>
                        </a:buClr>
                        <a:buSzPts val="2800"/>
                        <a:buFont typeface="Helvetica Neue"/>
                        <a:buNone/>
                      </a:pPr>
                      <a:r>
                        <a:rPr lang="en-US" sz="2800" b="1" u="none" strike="noStrike" cap="none">
                          <a:solidFill>
                            <a:srgbClr val="FFC000"/>
                          </a:solidFill>
                        </a:rPr>
                        <a:t>60.8</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Hispanic/Latinx</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16.6</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Non-Hispanic Other</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800"/>
                        <a:buFont typeface="Helvetica Neue"/>
                        <a:buNone/>
                      </a:pPr>
                      <a:r>
                        <a:rPr lang="en-US" sz="2800" b="1" u="none" strike="noStrike" cap="none">
                          <a:solidFill>
                            <a:schemeClr val="lt1"/>
                          </a:solidFill>
                        </a:rPr>
                        <a:t>3.0</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17" name="Google Shape;417;p7"/>
          <p:cNvSpPr txBox="1"/>
          <p:nvPr/>
        </p:nvSpPr>
        <p:spPr>
          <a:xfrm>
            <a:off x="704490" y="1150188"/>
            <a:ext cx="5722186" cy="107721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lt1"/>
              </a:buClr>
              <a:buSzPts val="3200"/>
              <a:buFont typeface="Century Gothic"/>
              <a:buNone/>
            </a:pPr>
            <a:r>
              <a:rPr lang="en-US" sz="3200" b="1" i="0" u="none" strike="noStrike" cap="none">
                <a:solidFill>
                  <a:schemeClr val="lt1"/>
                </a:solidFill>
                <a:latin typeface="Century Gothic"/>
                <a:ea typeface="Century Gothic"/>
                <a:cs typeface="Century Gothic"/>
                <a:sym typeface="Century Gothic"/>
              </a:rPr>
              <a:t>Illinois Statewide Fatality Rate by Race/Ethnicity 2021</a:t>
            </a:r>
            <a:endParaRPr sz="1400" i="0" u="none" strike="noStrike" cap="none">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on">
  <a:themeElements>
    <a:clrScheme name="Ion">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a:themeElements>
    <a:clrScheme name="Ion">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4074</Words>
  <Application>Microsoft Office PowerPoint</Application>
  <PresentationFormat>Widescreen</PresentationFormat>
  <Paragraphs>447</Paragraphs>
  <Slides>45</Slides>
  <Notes>43</Notes>
  <HiddenSlides>7</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Roboto Medium</vt:lpstr>
      <vt:lpstr>Noto Sans Symbols</vt:lpstr>
      <vt:lpstr>Helvetica Neue</vt:lpstr>
      <vt:lpstr>Georgia</vt:lpstr>
      <vt:lpstr>Roboto</vt:lpstr>
      <vt:lpstr>Arial</vt:lpstr>
      <vt:lpstr>Helvetica Neue Light</vt:lpstr>
      <vt:lpstr>Century Gothic</vt:lpstr>
      <vt:lpstr>Calibri</vt:lpstr>
      <vt:lpstr>Ion</vt:lpstr>
      <vt:lpstr>Ion</vt:lpstr>
      <vt:lpstr>  </vt:lpstr>
      <vt:lpstr>Objectives</vt:lpstr>
      <vt:lpstr>Disclosures:</vt:lpstr>
      <vt:lpstr>Drug Overdose Death Rates in the United States are Rising</vt:lpstr>
      <vt:lpstr>PowerPoint Presentation</vt:lpstr>
      <vt:lpstr>PowerPoint Presentation</vt:lpstr>
      <vt:lpstr>Inequity of Chicago's Addiction Crisis</vt:lpstr>
      <vt:lpstr>PowerPoint Presentation</vt:lpstr>
      <vt:lpstr>PowerPoint Presentation</vt:lpstr>
      <vt:lpstr>Treatment of Opioid Use Disorder</vt:lpstr>
      <vt:lpstr>Rising Overdoses Amongst Black Older Adults in Illinois  </vt:lpstr>
      <vt:lpstr>Emerging Research: Treating Patients Post-Overdose in Hospital Setting</vt:lpstr>
      <vt:lpstr>PowerPoint Presentation</vt:lpstr>
      <vt:lpstr>Health Justice Framework</vt:lpstr>
      <vt:lpstr>PowerPoint Presentation</vt:lpstr>
      <vt:lpstr>Project LIFE Workflow</vt:lpstr>
      <vt:lpstr>PowerPoint Presentation</vt:lpstr>
      <vt:lpstr>Project LIFE Patients</vt:lpstr>
      <vt:lpstr>Daily Courier; High Volume; Teamwork to Prevent Med Waste</vt:lpstr>
      <vt:lpstr>Peer Counselors' Perspective</vt:lpstr>
      <vt:lpstr>Pharmacy</vt:lpstr>
      <vt:lpstr>Induction Approaches: Low-Dose Buprenorphine to LAIB (1 day)</vt:lpstr>
      <vt:lpstr>Evaluation of Project LIFE</vt:lpstr>
      <vt:lpstr>Inpatient Initiation of Long-Acting Injectable Buprenorphine At a Community Hospital: A Retrospective Case Series  </vt:lpstr>
      <vt:lpstr>Results:</vt:lpstr>
      <vt:lpstr>Before Project LIFE Started: </vt:lpstr>
      <vt:lpstr>Results: </vt:lpstr>
      <vt:lpstr>Patient Perspectives on Hospital Initiation of Long-Acting Injectable Buprenorphine  </vt:lpstr>
      <vt:lpstr>PowerPoint Presentation</vt:lpstr>
      <vt:lpstr>PowerPoint Presentation</vt:lpstr>
      <vt:lpstr>PowerPoint Presentation</vt:lpstr>
      <vt:lpstr>Key Themes: </vt:lpstr>
      <vt:lpstr>PowerPoint Presentation</vt:lpstr>
      <vt:lpstr>PowerPoint Presentation</vt:lpstr>
      <vt:lpstr>PowerPoint Presentation</vt:lpstr>
      <vt:lpstr>PowerPoint Presentation</vt:lpstr>
      <vt:lpstr>PowerPoint Presentation</vt:lpstr>
      <vt:lpstr>PowerPoint Presentation</vt:lpstr>
      <vt:lpstr>Induction Approaches: High Dose Buprenorphine to LAIB in Sixty Minutes</vt:lpstr>
      <vt:lpstr>Methadone to LAIB (2-3 days) </vt:lpstr>
      <vt:lpstr>Long Acting Injectable Buprenorphine Considerations </vt:lpstr>
      <vt:lpstr>Addiction Medicine Consult Service  </vt:lpstr>
      <vt:lpstr>PowerPoint Presentation</vt:lpstr>
      <vt:lpstr>Gratitude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Bryce De Venecia</dc:creator>
  <cp:lastModifiedBy>Ruchi Fitzgerald</cp:lastModifiedBy>
  <cp:revision>1</cp:revision>
  <dcterms:modified xsi:type="dcterms:W3CDTF">2024-03-19T12:10:35Z</dcterms:modified>
</cp:coreProperties>
</file>