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Lst>
  <p:notesMasterIdLst>
    <p:notesMasterId r:id="rId46"/>
  </p:notesMasterIdLst>
  <p:sldIdLst>
    <p:sldId id="256" r:id="rId4"/>
    <p:sldId id="274" r:id="rId5"/>
    <p:sldId id="329" r:id="rId6"/>
    <p:sldId id="482" r:id="rId7"/>
    <p:sldId id="506" r:id="rId8"/>
    <p:sldId id="509" r:id="rId9"/>
    <p:sldId id="510" r:id="rId10"/>
    <p:sldId id="511" r:id="rId11"/>
    <p:sldId id="420" r:id="rId12"/>
    <p:sldId id="419" r:id="rId13"/>
    <p:sldId id="455" r:id="rId14"/>
    <p:sldId id="278" r:id="rId15"/>
    <p:sldId id="447" r:id="rId16"/>
    <p:sldId id="485" r:id="rId17"/>
    <p:sldId id="486" r:id="rId18"/>
    <p:sldId id="487" r:id="rId19"/>
    <p:sldId id="488" r:id="rId20"/>
    <p:sldId id="478" r:id="rId21"/>
    <p:sldId id="452" r:id="rId22"/>
    <p:sldId id="453" r:id="rId23"/>
    <p:sldId id="454" r:id="rId24"/>
    <p:sldId id="505" r:id="rId25"/>
    <p:sldId id="500" r:id="rId26"/>
    <p:sldId id="502" r:id="rId27"/>
    <p:sldId id="503" r:id="rId28"/>
    <p:sldId id="504" r:id="rId29"/>
    <p:sldId id="501" r:id="rId30"/>
    <p:sldId id="497" r:id="rId31"/>
    <p:sldId id="493" r:id="rId32"/>
    <p:sldId id="492" r:id="rId33"/>
    <p:sldId id="489" r:id="rId34"/>
    <p:sldId id="490" r:id="rId35"/>
    <p:sldId id="491" r:id="rId36"/>
    <p:sldId id="495" r:id="rId37"/>
    <p:sldId id="496" r:id="rId38"/>
    <p:sldId id="512" r:id="rId39"/>
    <p:sldId id="513" r:id="rId40"/>
    <p:sldId id="476" r:id="rId41"/>
    <p:sldId id="477" r:id="rId42"/>
    <p:sldId id="507" r:id="rId43"/>
    <p:sldId id="370" r:id="rId44"/>
    <p:sldId id="272"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Copperplate Gothic Bold" panose="020E0705020206020404" pitchFamily="34" charset="0"/>
      <p:regular r:id="rId51"/>
    </p:embeddedFont>
    <p:embeddedFont>
      <p:font typeface="Helvetica" panose="020B0604020202020204" pitchFamily="34" charset="0"/>
      <p:regular r:id="rId52"/>
      <p:bold r:id="rId53"/>
      <p:italic r:id="rId54"/>
      <p:boldItalic r:id="rId55"/>
    </p:embeddedFont>
    <p:embeddedFont>
      <p:font typeface="Helvetica Neue" panose="020B0604020202020204" charset="0"/>
      <p:regular r:id="rId56"/>
      <p:bold r:id="rId57"/>
      <p:italic r:id="rId58"/>
      <p:boldItalic r:id="rId59"/>
    </p:embeddedFont>
    <p:embeddedFont>
      <p:font typeface="Ink Free" panose="03080402000500000000" pitchFamily="66"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gIQWtj1xtR1O4eVgep4g6VQik9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270AA"/>
    <a:srgbClr val="2371AA"/>
    <a:srgbClr val="14669D"/>
    <a:srgbClr val="022624"/>
    <a:srgbClr val="D7CA85"/>
    <a:srgbClr val="12659C"/>
    <a:srgbClr val="795A45"/>
    <a:srgbClr val="EDF0F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DB4C-8F9F-4031-8EC6-0B126F8A54F6}">
  <a:tblStyle styleId="{4F34DB4C-8F9F-4031-8EC6-0B126F8A54F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84" d="100"/>
          <a:sy n="84" d="100"/>
        </p:scale>
        <p:origin x="672"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font" Target="fonts/font12.fntdata"/><Relationship Id="rId79" Type="http://schemas.openxmlformats.org/officeDocument/2006/relationships/presProps" Target="presProps.xml"/><Relationship Id="rId5" Type="http://schemas.openxmlformats.org/officeDocument/2006/relationships/slide" Target="slides/slide2.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font" Target="fonts/font5.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font" Target="fonts/font14.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4120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97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487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55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pener">
  <p:cSld name="Title Opener">
    <p:spTree>
      <p:nvGrpSpPr>
        <p:cNvPr id="1" name="Shape 17"/>
        <p:cNvGrpSpPr/>
        <p:nvPr/>
      </p:nvGrpSpPr>
      <p:grpSpPr>
        <a:xfrm>
          <a:off x="0" y="0"/>
          <a:ext cx="0" cy="0"/>
          <a:chOff x="0" y="0"/>
          <a:chExt cx="0" cy="0"/>
        </a:xfrm>
      </p:grpSpPr>
      <p:sp>
        <p:nvSpPr>
          <p:cNvPr id="18" name="Google Shape;18;p27"/>
          <p:cNvSpPr/>
          <p:nvPr/>
        </p:nvSpPr>
        <p:spPr>
          <a:xfrm>
            <a:off x="640080" y="2409443"/>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19" name="Google Shape;19;p27"/>
          <p:cNvSpPr/>
          <p:nvPr/>
        </p:nvSpPr>
        <p:spPr>
          <a:xfrm>
            <a:off x="640080" y="1322135"/>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20" name="Google Shape;20;p27"/>
          <p:cNvSpPr txBox="1">
            <a:spLocks noGrp="1"/>
          </p:cNvSpPr>
          <p:nvPr>
            <p:ph type="body" idx="1"/>
          </p:nvPr>
        </p:nvSpPr>
        <p:spPr>
          <a:xfrm>
            <a:off x="640078" y="4378865"/>
            <a:ext cx="1188720"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7"/>
          <p:cNvSpPr txBox="1">
            <a:spLocks noGrp="1"/>
          </p:cNvSpPr>
          <p:nvPr>
            <p:ph type="body" idx="2"/>
          </p:nvPr>
        </p:nvSpPr>
        <p:spPr>
          <a:xfrm>
            <a:off x="640078" y="4561745"/>
            <a:ext cx="1624612"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7"/>
          <p:cNvSpPr txBox="1">
            <a:spLocks noGrp="1"/>
          </p:cNvSpPr>
          <p:nvPr>
            <p:ph type="body" idx="3"/>
          </p:nvPr>
        </p:nvSpPr>
        <p:spPr>
          <a:xfrm>
            <a:off x="640080" y="1645920"/>
            <a:ext cx="3383280" cy="213392"/>
          </a:xfrm>
          <a:prstGeom prst="rect">
            <a:avLst/>
          </a:prstGeom>
          <a:noFill/>
          <a:ln>
            <a:noFill/>
          </a:ln>
        </p:spPr>
        <p:txBody>
          <a:bodyPr spcFirstLastPara="1" wrap="square" lIns="18275" tIns="0" rIns="0" bIns="0" anchor="t" anchorCtr="0">
            <a:spAutoFit/>
          </a:bodyPr>
          <a:lstStyle>
            <a:lvl1pPr marL="457200" lvl="0" indent="-228600" algn="l">
              <a:lnSpc>
                <a:spcPct val="90000"/>
              </a:lnSpc>
              <a:spcBef>
                <a:spcPts val="750"/>
              </a:spcBef>
              <a:spcAft>
                <a:spcPts val="0"/>
              </a:spcAft>
              <a:buClr>
                <a:schemeClr val="lt1"/>
              </a:buClr>
              <a:buSzPts val="800"/>
              <a:buNone/>
              <a:defRPr sz="800" cap="none">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800"/>
              <a:buFont typeface="Arial"/>
              <a:buNone/>
              <a:defRPr sz="800">
                <a:latin typeface="Helvetica Neue"/>
                <a:ea typeface="Helvetica Neue"/>
                <a:cs typeface="Helvetica Neue"/>
                <a:sym typeface="Helvetica Neue"/>
              </a:defRPr>
            </a:lvl2pPr>
            <a:lvl3pPr marL="1371600" lvl="2"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3pPr>
            <a:lvl4pPr marL="1828800" lvl="3"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4pPr>
            <a:lvl5pPr marL="2286000" lvl="4"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7"/>
          <p:cNvSpPr>
            <a:spLocks noGrp="1"/>
          </p:cNvSpPr>
          <p:nvPr>
            <p:ph type="pic" idx="4"/>
          </p:nvPr>
        </p:nvSpPr>
        <p:spPr>
          <a:xfrm>
            <a:off x="640079" y="442002"/>
            <a:ext cx="5759450" cy="370101"/>
          </a:xfrm>
          <a:prstGeom prst="rect">
            <a:avLst/>
          </a:prstGeom>
          <a:noFill/>
          <a:ln>
            <a:noFill/>
          </a:ln>
        </p:spPr>
      </p:sp>
      <p:sp>
        <p:nvSpPr>
          <p:cNvPr id="24" name="Google Shape;24;p27"/>
          <p:cNvSpPr txBox="1">
            <a:spLocks noGrp="1"/>
          </p:cNvSpPr>
          <p:nvPr>
            <p:ph type="body" idx="5"/>
          </p:nvPr>
        </p:nvSpPr>
        <p:spPr>
          <a:xfrm>
            <a:off x="3110248" y="3239110"/>
            <a:ext cx="5867974" cy="343412"/>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body" idx="6"/>
          </p:nvPr>
        </p:nvSpPr>
        <p:spPr>
          <a:xfrm>
            <a:off x="3509494" y="3642860"/>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7"/>
          <p:cNvSpPr txBox="1">
            <a:spLocks noGrp="1"/>
          </p:cNvSpPr>
          <p:nvPr>
            <p:ph type="body" idx="7"/>
          </p:nvPr>
        </p:nvSpPr>
        <p:spPr>
          <a:xfrm>
            <a:off x="3509494" y="4050407"/>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body" idx="8"/>
          </p:nvPr>
        </p:nvSpPr>
        <p:spPr>
          <a:xfrm>
            <a:off x="3509494" y="4842153"/>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body" idx="9"/>
          </p:nvPr>
        </p:nvSpPr>
        <p:spPr>
          <a:xfrm>
            <a:off x="640080" y="2145424"/>
            <a:ext cx="7772400" cy="601190"/>
          </a:xfrm>
          <a:prstGeom prst="rect">
            <a:avLst/>
          </a:prstGeom>
          <a:noFill/>
          <a:ln>
            <a:noFill/>
          </a:ln>
        </p:spPr>
        <p:txBody>
          <a:bodyPr spcFirstLastPara="1" wrap="square" lIns="0" tIns="0" rIns="0" bIns="0" anchor="ctr" anchorCtr="0">
            <a:spAutoFit/>
          </a:bodyPr>
          <a:lstStyle>
            <a:lvl1pPr marL="457200" lvl="0" indent="-228600" algn="l">
              <a:lnSpc>
                <a:spcPct val="90000"/>
              </a:lnSpc>
              <a:spcBef>
                <a:spcPts val="750"/>
              </a:spcBef>
              <a:spcAft>
                <a:spcPts val="0"/>
              </a:spcAft>
              <a:buClr>
                <a:schemeClr val="lt1"/>
              </a:buClr>
              <a:buSzPts val="3600"/>
              <a:buNone/>
              <a:defRPr sz="3600" b="1">
                <a:latin typeface="+mn-lt"/>
              </a:defRPr>
            </a:lvl1pPr>
            <a:lvl2pPr marL="914400" lvl="1" indent="-228600" algn="l">
              <a:lnSpc>
                <a:spcPct val="90000"/>
              </a:lnSpc>
              <a:spcBef>
                <a:spcPts val="375"/>
              </a:spcBef>
              <a:spcAft>
                <a:spcPts val="0"/>
              </a:spcAft>
              <a:buClr>
                <a:schemeClr val="lt1"/>
              </a:buClr>
              <a:buSzPts val="3600"/>
              <a:buNone/>
              <a:defRPr sz="3600" b="1"/>
            </a:lvl2pPr>
            <a:lvl3pPr marL="1371600" lvl="2" indent="-228600" algn="l">
              <a:lnSpc>
                <a:spcPct val="90000"/>
              </a:lnSpc>
              <a:spcBef>
                <a:spcPts val="375"/>
              </a:spcBef>
              <a:spcAft>
                <a:spcPts val="0"/>
              </a:spcAft>
              <a:buClr>
                <a:schemeClr val="lt1"/>
              </a:buClr>
              <a:buSzPts val="3600"/>
              <a:buNone/>
              <a:defRPr sz="3600" b="1"/>
            </a:lvl3pPr>
            <a:lvl4pPr marL="1828800" lvl="3" indent="-228600" algn="l">
              <a:lnSpc>
                <a:spcPct val="90000"/>
              </a:lnSpc>
              <a:spcBef>
                <a:spcPts val="375"/>
              </a:spcBef>
              <a:spcAft>
                <a:spcPts val="0"/>
              </a:spcAft>
              <a:buClr>
                <a:schemeClr val="lt1"/>
              </a:buClr>
              <a:buSzPts val="3600"/>
              <a:buNone/>
              <a:defRPr sz="3600" b="1"/>
            </a:lvl4pPr>
            <a:lvl5pPr marL="2286000" lvl="4" indent="-228600" algn="l">
              <a:lnSpc>
                <a:spcPct val="90000"/>
              </a:lnSpc>
              <a:spcBef>
                <a:spcPts val="375"/>
              </a:spcBef>
              <a:spcAft>
                <a:spcPts val="0"/>
              </a:spcAft>
              <a:buClr>
                <a:schemeClr val="lt1"/>
              </a:buClr>
              <a:buSzPts val="3600"/>
              <a:buNone/>
              <a:defRPr sz="3600"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a:t>
            </a:r>
          </a:p>
        </p:txBody>
      </p:sp>
    </p:spTree>
    <p:extLst>
      <p:ext uri="{BB962C8B-B14F-4D97-AF65-F5344CB8AC3E}">
        <p14:creationId xmlns:p14="http://schemas.microsoft.com/office/powerpoint/2010/main" val="152493100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5BB146B1-0B88-5443-B37C-799D96157DB2}"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279109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0208F493-AC88-434C-85C6-8D8B21A8305D}"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columns</a:t>
            </a:r>
          </a:p>
        </p:txBody>
      </p:sp>
    </p:spTree>
    <p:extLst>
      <p:ext uri="{BB962C8B-B14F-4D97-AF65-F5344CB8AC3E}">
        <p14:creationId xmlns:p14="http://schemas.microsoft.com/office/powerpoint/2010/main" val="248366745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June 2,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latin typeface="Arial" panose="020B0604020202020204" pitchFamily="34" charset="0"/>
                <a:cs typeface="Arial" panose="020B0604020202020204" pitchFamily="34" charset="0"/>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latin typeface="Arial" panose="020B0604020202020204" pitchFamily="34" charset="0"/>
                <a:cs typeface="Arial" panose="020B0604020202020204" pitchFamily="34" charset="0"/>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29920106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F4F0894-4C05-9C4E-B600-D9ECD898A4E1}"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left</a:t>
            </a:r>
          </a:p>
        </p:txBody>
      </p:sp>
    </p:spTree>
    <p:extLst>
      <p:ext uri="{BB962C8B-B14F-4D97-AF65-F5344CB8AC3E}">
        <p14:creationId xmlns:p14="http://schemas.microsoft.com/office/powerpoint/2010/main" val="82013441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C5558416-D4A5-2C4B-BFD9-97D61B9D22FA}"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right</a:t>
            </a:r>
          </a:p>
        </p:txBody>
      </p:sp>
    </p:spTree>
    <p:extLst>
      <p:ext uri="{BB962C8B-B14F-4D97-AF65-F5344CB8AC3E}">
        <p14:creationId xmlns:p14="http://schemas.microsoft.com/office/powerpoint/2010/main" val="342929836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44ACDD2-15F2-0B4C-A54B-A39030A6F076}"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46475664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D74E759E-4D0E-9441-BADB-21737C39DC67}"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w/three images</a:t>
            </a:r>
          </a:p>
        </p:txBody>
      </p:sp>
    </p:spTree>
    <p:extLst>
      <p:ext uri="{BB962C8B-B14F-4D97-AF65-F5344CB8AC3E}">
        <p14:creationId xmlns:p14="http://schemas.microsoft.com/office/powerpoint/2010/main" val="295322369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E17783BE-84C8-5042-BA6A-13AB4BD0036C}"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572464"/>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193899"/>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w/wide image</a:t>
            </a:r>
          </a:p>
        </p:txBody>
      </p:sp>
    </p:spTree>
    <p:extLst>
      <p:ext uri="{BB962C8B-B14F-4D97-AF65-F5344CB8AC3E}">
        <p14:creationId xmlns:p14="http://schemas.microsoft.com/office/powerpoint/2010/main" val="353531733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
        <p:cNvGrpSpPr/>
        <p:nvPr/>
      </p:nvGrpSpPr>
      <p:grpSpPr>
        <a:xfrm>
          <a:off x="0" y="0"/>
          <a:ext cx="0" cy="0"/>
          <a:chOff x="0" y="0"/>
          <a:chExt cx="0" cy="0"/>
        </a:xfrm>
      </p:grpSpPr>
      <p:sp>
        <p:nvSpPr>
          <p:cNvPr id="30" name="Google Shape;30;p35"/>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1" name="Google Shape;31;p35"/>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mn-lt"/>
                <a:ea typeface="Helvetica Neue"/>
                <a:cs typeface="Helvetica Neue"/>
                <a:sym typeface="Helvetica Neue"/>
              </a:rPr>
              <a:t>Thank You</a:t>
            </a:r>
            <a:endParaRPr sz="1400" b="0" i="0" u="none" strike="noStrike" cap="none" dirty="0">
              <a:solidFill>
                <a:srgbClr val="000000"/>
              </a:solidFill>
              <a:latin typeface="+mn-lt"/>
              <a:ea typeface="Arial"/>
              <a:cs typeface="Arial"/>
              <a:sym typeface="Arial"/>
            </a:endParaRPr>
          </a:p>
        </p:txBody>
      </p:sp>
      <p:sp>
        <p:nvSpPr>
          <p:cNvPr id="32" name="Google Shape;32;p35"/>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3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B7928292-3211-8341-A661-272FA150A3B9}"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w/video</a:t>
            </a:r>
          </a:p>
        </p:txBody>
      </p:sp>
    </p:spTree>
    <p:extLst>
      <p:ext uri="{BB962C8B-B14F-4D97-AF65-F5344CB8AC3E}">
        <p14:creationId xmlns:p14="http://schemas.microsoft.com/office/powerpoint/2010/main" val="119208174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2E3DB65E-7C5A-1446-BA7B-47129C2A3344}" type="datetime4">
              <a:rPr lang="en-US" smtClean="0"/>
              <a:pPr/>
              <a:t>May 2,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video</a:t>
            </a:r>
          </a:p>
        </p:txBody>
      </p:sp>
    </p:spTree>
    <p:extLst>
      <p:ext uri="{BB962C8B-B14F-4D97-AF65-F5344CB8AC3E}">
        <p14:creationId xmlns:p14="http://schemas.microsoft.com/office/powerpoint/2010/main" val="344690770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latin typeface="Arial" panose="020B0604020202020204" pitchFamily="34" charset="0"/>
                <a:cs typeface="Arial" panose="020B0604020202020204" pitchFamily="34" charset="0"/>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0529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678218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w/bullets">
  <p:cSld name="3_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505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4"/>
        <p:cNvGrpSpPr/>
        <p:nvPr/>
      </p:nvGrpSpPr>
      <p:grpSpPr>
        <a:xfrm>
          <a:off x="0" y="0"/>
          <a:ext cx="0" cy="0"/>
          <a:chOff x="0" y="0"/>
          <a:chExt cx="0" cy="0"/>
        </a:xfrm>
      </p:grpSpPr>
      <p:sp>
        <p:nvSpPr>
          <p:cNvPr id="35" name="Google Shape;35;p36"/>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6" name="Google Shape;36;p36"/>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mn-lt"/>
                <a:ea typeface="Helvetica Neue"/>
                <a:cs typeface="Helvetica Neue"/>
                <a:sym typeface="Helvetica Neue"/>
              </a:rPr>
              <a:t>Section Divider</a:t>
            </a:r>
            <a:endParaRPr sz="1400" b="0" i="0" u="none" strike="noStrike" cap="none">
              <a:solidFill>
                <a:srgbClr val="000000"/>
              </a:solidFill>
              <a:latin typeface="+mn-lt"/>
              <a:ea typeface="Arial"/>
              <a:cs typeface="Arial"/>
              <a:sym typeface="Arial"/>
            </a:endParaRPr>
          </a:p>
        </p:txBody>
      </p:sp>
      <p:sp>
        <p:nvSpPr>
          <p:cNvPr id="37" name="Google Shape;37;p36"/>
          <p:cNvSpPr txBox="1">
            <a:spLocks noGrp="1"/>
          </p:cNvSpPr>
          <p:nvPr>
            <p:ph type="body" idx="1"/>
          </p:nvPr>
        </p:nvSpPr>
        <p:spPr>
          <a:xfrm>
            <a:off x="640079" y="2651760"/>
            <a:ext cx="7772400" cy="324191"/>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750"/>
              </a:spcBef>
              <a:spcAft>
                <a:spcPts val="0"/>
              </a:spcAft>
              <a:buClr>
                <a:schemeClr val="lt1"/>
              </a:buClr>
              <a:buSzPts val="1600"/>
              <a:buFont typeface="Helvetica Neue"/>
              <a:buNone/>
              <a:defRPr sz="1600" b="1" i="0" cap="none">
                <a:solidFill>
                  <a:schemeClr val="lt1"/>
                </a:solidFill>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1400"/>
              <a:buFont typeface="Helvetica Neue"/>
              <a:buNone/>
              <a:defRPr b="1"/>
            </a:lvl2pPr>
            <a:lvl3pPr marL="1371600" lvl="2" indent="-228600" algn="l">
              <a:lnSpc>
                <a:spcPct val="90000"/>
              </a:lnSpc>
              <a:spcBef>
                <a:spcPts val="375"/>
              </a:spcBef>
              <a:spcAft>
                <a:spcPts val="0"/>
              </a:spcAft>
              <a:buClr>
                <a:schemeClr val="lt1"/>
              </a:buClr>
              <a:buSzPts val="1400"/>
              <a:buFont typeface="Helvetica Neue"/>
              <a:buNone/>
              <a:defRPr b="1"/>
            </a:lvl3pPr>
            <a:lvl4pPr marL="1828800" lvl="3" indent="-228600" algn="l">
              <a:lnSpc>
                <a:spcPct val="90000"/>
              </a:lnSpc>
              <a:spcBef>
                <a:spcPts val="375"/>
              </a:spcBef>
              <a:spcAft>
                <a:spcPts val="0"/>
              </a:spcAft>
              <a:buClr>
                <a:schemeClr val="lt1"/>
              </a:buClr>
              <a:buSzPts val="1400"/>
              <a:buFont typeface="Helvetica Neue"/>
              <a:buNone/>
              <a:defRPr b="1"/>
            </a:lvl4pPr>
            <a:lvl5pPr marL="2286000" lvl="4" indent="-228600" algn="l">
              <a:lnSpc>
                <a:spcPct val="90000"/>
              </a:lnSpc>
              <a:spcBef>
                <a:spcPts val="375"/>
              </a:spcBef>
              <a:spcAft>
                <a:spcPts val="0"/>
              </a:spcAft>
              <a:buClr>
                <a:schemeClr val="lt1"/>
              </a:buClr>
              <a:buSzPts val="1400"/>
              <a:buFont typeface="Helvetica Neue"/>
              <a:buNone/>
              <a:defRPr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36"/>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9" name="Google Shape;39;p36"/>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ement w/dark background">
  <p:cSld name="Statement w/dark background">
    <p:spTree>
      <p:nvGrpSpPr>
        <p:cNvPr id="1" name="Shape 40"/>
        <p:cNvGrpSpPr/>
        <p:nvPr/>
      </p:nvGrpSpPr>
      <p:grpSpPr>
        <a:xfrm>
          <a:off x="0" y="0"/>
          <a:ext cx="0" cy="0"/>
          <a:chOff x="0" y="0"/>
          <a:chExt cx="0" cy="0"/>
        </a:xfrm>
      </p:grpSpPr>
      <p:sp>
        <p:nvSpPr>
          <p:cNvPr id="41" name="Google Shape;41;p37"/>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2" name="Google Shape;42;p37"/>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37"/>
          <p:cNvSpPr txBox="1">
            <a:spLocks noGrp="1"/>
          </p:cNvSpPr>
          <p:nvPr>
            <p:ph type="body" idx="1"/>
          </p:nvPr>
        </p:nvSpPr>
        <p:spPr>
          <a:xfrm>
            <a:off x="1371600" y="1912416"/>
            <a:ext cx="6400800" cy="656590"/>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750"/>
              </a:spcBef>
              <a:spcAft>
                <a:spcPts val="0"/>
              </a:spcAft>
              <a:buClr>
                <a:schemeClr val="lt1"/>
              </a:buClr>
              <a:buSzPts val="4000"/>
              <a:buNone/>
              <a:defRPr sz="4000">
                <a:latin typeface="+mn-lt"/>
              </a:defRPr>
            </a:lvl1pPr>
            <a:lvl2pPr marL="914400" lvl="1" indent="-228600" algn="ctr">
              <a:lnSpc>
                <a:spcPct val="90000"/>
              </a:lnSpc>
              <a:spcBef>
                <a:spcPts val="375"/>
              </a:spcBef>
              <a:spcAft>
                <a:spcPts val="0"/>
              </a:spcAft>
              <a:buClr>
                <a:schemeClr val="lt1"/>
              </a:buClr>
              <a:buSzPts val="4000"/>
              <a:buNone/>
              <a:defRPr sz="4000"/>
            </a:lvl2pPr>
            <a:lvl3pPr marL="1371600" lvl="2" indent="-228600" algn="ctr">
              <a:lnSpc>
                <a:spcPct val="90000"/>
              </a:lnSpc>
              <a:spcBef>
                <a:spcPts val="375"/>
              </a:spcBef>
              <a:spcAft>
                <a:spcPts val="0"/>
              </a:spcAft>
              <a:buClr>
                <a:schemeClr val="lt1"/>
              </a:buClr>
              <a:buSzPts val="4000"/>
              <a:buNone/>
              <a:defRPr sz="4000"/>
            </a:lvl3pPr>
            <a:lvl4pPr marL="1828800" lvl="3" indent="-228600" algn="ctr">
              <a:lnSpc>
                <a:spcPct val="90000"/>
              </a:lnSpc>
              <a:spcBef>
                <a:spcPts val="375"/>
              </a:spcBef>
              <a:spcAft>
                <a:spcPts val="0"/>
              </a:spcAft>
              <a:buClr>
                <a:schemeClr val="lt1"/>
              </a:buClr>
              <a:buSzPts val="4000"/>
              <a:buNone/>
              <a:defRPr sz="4000"/>
            </a:lvl4pPr>
            <a:lvl5pPr marL="2286000" lvl="4" indent="-228600" algn="ctr">
              <a:lnSpc>
                <a:spcPct val="90000"/>
              </a:lnSpc>
              <a:spcBef>
                <a:spcPts val="375"/>
              </a:spcBef>
              <a:spcAft>
                <a:spcPts val="0"/>
              </a:spcAft>
              <a:buClr>
                <a:schemeClr val="lt1"/>
              </a:buClr>
              <a:buSzPts val="4000"/>
              <a:buNone/>
              <a:defRPr sz="4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0" name="Google Shape;70;p31"/>
          <p:cNvSpPr txBox="1">
            <a:spLocks noGrp="1"/>
          </p:cNvSpPr>
          <p:nvPr>
            <p:ph type="body" idx="1"/>
          </p:nvPr>
        </p:nvSpPr>
        <p:spPr>
          <a:xfrm>
            <a:off x="640080" y="1828800"/>
            <a:ext cx="3840480" cy="318036"/>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31803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2" name="Google Shape;92;p38"/>
          <p:cNvSpPr txBox="1">
            <a:spLocks noGrp="1"/>
          </p:cNvSpPr>
          <p:nvPr>
            <p:ph type="body" idx="3"/>
          </p:nvPr>
        </p:nvSpPr>
        <p:spPr>
          <a:xfrm>
            <a:off x="502920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8" name="Google Shape;98;p39"/>
          <p:cNvSpPr txBox="1">
            <a:spLocks noGrp="1"/>
          </p:cNvSpPr>
          <p:nvPr>
            <p:ph type="body" idx="1"/>
          </p:nvPr>
        </p:nvSpPr>
        <p:spPr>
          <a:xfrm>
            <a:off x="4572000" y="1828800"/>
            <a:ext cx="3840478"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3.svg"/><Relationship Id="rId2" Type="http://schemas.openxmlformats.org/officeDocument/2006/relationships/slideLayout" Target="../slideLayouts/slideLayout12.xml"/><Relationship Id="rId16"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78B"/>
            </a:gs>
            <a:gs pos="100000">
              <a:srgbClr val="2774AE"/>
            </a:gs>
          </a:gsLst>
          <a:lin ang="0" scaled="0"/>
        </a:gradFill>
        <a:effectLst/>
      </p:bgPr>
    </p:bg>
    <p:spTree>
      <p:nvGrpSpPr>
        <p:cNvPr id="1" name="Shape 9"/>
        <p:cNvGrpSpPr/>
        <p:nvPr/>
      </p:nvGrpSpPr>
      <p:grpSpPr>
        <a:xfrm>
          <a:off x="0" y="0"/>
          <a:ext cx="0" cy="0"/>
          <a:chOff x="0" y="0"/>
          <a:chExt cx="0" cy="0"/>
        </a:xfrm>
      </p:grpSpPr>
      <p:sp>
        <p:nvSpPr>
          <p:cNvPr id="10" name="Google Shape;10;p26"/>
          <p:cNvSpPr txBox="1"/>
          <p:nvPr/>
        </p:nvSpPr>
        <p:spPr>
          <a:xfrm>
            <a:off x="365760" y="4764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chemeClr val="lt1"/>
              </a:buClr>
              <a:buSzPts val="800"/>
              <a:buFont typeface="Helvetica Neue"/>
              <a:buNone/>
            </a:pPr>
            <a:r>
              <a:rPr lang="en-US" sz="800" b="0" i="0" u="none" strike="noStrike" cap="none" dirty="0">
                <a:solidFill>
                  <a:schemeClr val="lt1"/>
                </a:solidFill>
                <a:latin typeface="+mn-lt"/>
                <a:ea typeface="Helvetica Neue"/>
                <a:cs typeface="Helvetica Neue"/>
                <a:sym typeface="Helvetica Neue"/>
              </a:rPr>
              <a:t>Monthly Research Unit Meeting</a:t>
            </a:r>
            <a:endParaRPr sz="1400" b="0" i="0" u="none" strike="noStrike" cap="none" dirty="0">
              <a:solidFill>
                <a:srgbClr val="000000"/>
              </a:solidFill>
              <a:latin typeface="+mn-lt"/>
              <a:ea typeface="Arial"/>
              <a:cs typeface="Arial"/>
              <a:sym typeface="Arial"/>
            </a:endParaRPr>
          </a:p>
        </p:txBody>
      </p:sp>
      <p:sp>
        <p:nvSpPr>
          <p:cNvPr id="11" name="Google Shape;11;p26"/>
          <p:cNvSpPr txBox="1"/>
          <p:nvPr/>
        </p:nvSpPr>
        <p:spPr>
          <a:xfrm>
            <a:off x="6581307" y="207926"/>
            <a:ext cx="2295993"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mn-lt"/>
                <a:ea typeface="Helvetica Neue"/>
                <a:cs typeface="Helvetica Neue"/>
                <a:sym typeface="Helvetica Neue"/>
              </a:rPr>
              <a:t>Department of Family Medicine</a:t>
            </a:r>
            <a:endParaRPr sz="800" b="0" i="0" u="none" strike="noStrike" cap="none" dirty="0">
              <a:solidFill>
                <a:srgbClr val="FFFFFF"/>
              </a:solidFill>
              <a:latin typeface="+mn-lt"/>
              <a:ea typeface="Helvetica Neue"/>
              <a:cs typeface="Helvetica Neue"/>
              <a:sym typeface="Helvetica Neue"/>
            </a:endParaRPr>
          </a:p>
        </p:txBody>
      </p:sp>
      <p:pic>
        <p:nvPicPr>
          <p:cNvPr id="12" name="Google Shape;12;p26"/>
          <p:cNvPicPr preferRelativeResize="0"/>
          <p:nvPr/>
        </p:nvPicPr>
        <p:blipFill rotWithShape="1">
          <a:blip r:embed="rId6">
            <a:alphaModFix/>
          </a:blip>
          <a:srcRect/>
          <a:stretch/>
        </p:blipFill>
        <p:spPr>
          <a:xfrm>
            <a:off x="365760" y="175759"/>
            <a:ext cx="423229" cy="136525"/>
          </a:xfrm>
          <a:prstGeom prst="rect">
            <a:avLst/>
          </a:prstGeom>
          <a:noFill/>
          <a:ln>
            <a:noFill/>
          </a:ln>
        </p:spPr>
      </p:pic>
      <p:sp>
        <p:nvSpPr>
          <p:cNvPr id="13" name="Google Shape;13;p26"/>
          <p:cNvSpPr txBox="1">
            <a:spLocks noGrp="1"/>
          </p:cNvSpPr>
          <p:nvPr>
            <p:ph type="sldNum" idx="12"/>
          </p:nvPr>
        </p:nvSpPr>
        <p:spPr>
          <a:xfrm>
            <a:off x="8420100"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4" name="Google Shape;14;p26"/>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15" name="Google Shape;15;p26"/>
          <p:cNvSpPr txBox="1">
            <a:spLocks noGrp="1"/>
          </p:cNvSpPr>
          <p:nvPr>
            <p:ph type="title"/>
          </p:nvPr>
        </p:nvSpPr>
        <p:spPr>
          <a:xfrm>
            <a:off x="640080" y="1933706"/>
            <a:ext cx="7780020" cy="4985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26"/>
          <p:cNvSpPr txBox="1">
            <a:spLocks noGrp="1"/>
          </p:cNvSpPr>
          <p:nvPr>
            <p:ph type="body" idx="1"/>
          </p:nvPr>
        </p:nvSpPr>
        <p:spPr>
          <a:xfrm>
            <a:off x="640080" y="2651760"/>
            <a:ext cx="7772400" cy="388784"/>
          </a:xfrm>
          <a:prstGeom prst="rect">
            <a:avLst/>
          </a:prstGeom>
          <a:noFill/>
          <a:ln>
            <a:noFill/>
          </a:ln>
        </p:spPr>
        <p:txBody>
          <a:bodyPr spcFirstLastPara="1" wrap="square" lIns="91425" tIns="45700" rIns="91425" bIns="45700" anchor="t" anchorCtr="0">
            <a:spAutoFit/>
          </a:bodyPr>
          <a:lstStyle>
            <a:lvl1pPr marL="457200" marR="0" lvl="0" indent="-317500" algn="l" rtl="0">
              <a:lnSpc>
                <a:spcPct val="90000"/>
              </a:lnSpc>
              <a:spcBef>
                <a:spcPts val="75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mn-lt"/>
                <a:ea typeface="Helvetica Neue"/>
                <a:cs typeface="Helvetica Neue"/>
                <a:sym typeface="Helvetica Neue"/>
              </a:rPr>
              <a:t>Department of Family Medicine</a:t>
            </a:r>
            <a:endParaRPr sz="1400" b="0" i="0" u="none" strike="noStrike" cap="none">
              <a:solidFill>
                <a:srgbClr val="000000"/>
              </a:solidFill>
              <a:latin typeface="+mn-lt"/>
              <a:ea typeface="Arial"/>
              <a:cs typeface="Arial"/>
              <a:sym typeface="Arial"/>
            </a:endParaRPr>
          </a:p>
        </p:txBody>
      </p:sp>
      <p:pic>
        <p:nvPicPr>
          <p:cNvPr id="51" name="Google Shape;51;p28"/>
          <p:cNvPicPr preferRelativeResize="0"/>
          <p:nvPr/>
        </p:nvPicPr>
        <p:blipFill rotWithShape="1">
          <a:blip r:embed="rId8">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mn-lt"/>
                <a:ea typeface="Helvetica Neue"/>
                <a:cs typeface="Helvetica Neue"/>
                <a:sym typeface="Helvetica Neue"/>
              </a:rPr>
              <a:t>Monthly Research Unit Meeting</a:t>
            </a:r>
            <a:endParaRPr sz="800" b="0" i="0" u="none" strike="noStrike" cap="none">
              <a:solidFill>
                <a:srgbClr val="898989"/>
              </a:solidFill>
              <a:latin typeface="+mn-lt"/>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9" r:id="rId3"/>
    <p:sldLayoutId id="2147483660" r:id="rId4"/>
    <p:sldLayoutId id="2147483661" r:id="rId5"/>
    <p:sldLayoutId id="214748366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Arial" panose="020B0604020202020204" pitchFamily="34" charset="0"/>
              <a:cs typeface="Arial" panose="020B0604020202020204" pitchFamily="34"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Arial" panose="020B0604020202020204" pitchFamily="34" charset="0"/>
                <a:cs typeface="Arial" panose="020B0604020202020204" pitchFamily="34" charset="0"/>
              </a:defRPr>
            </a:lvl1pPr>
          </a:lstStyle>
          <a:p>
            <a:r>
              <a:rPr lang="en-US"/>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latin typeface="Arial" panose="020B0604020202020204" pitchFamily="34" charset="0"/>
                <a:cs typeface="Arial" panose="020B0604020202020204" pitchFamily="34" charset="0"/>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Arial" panose="020B0604020202020204" pitchFamily="34" charset="0"/>
                <a:cs typeface="Arial" panose="020B0604020202020204" pitchFamily="34" charset="0"/>
              </a:rPr>
              <a:t>Monthly Research</a:t>
            </a:r>
            <a:r>
              <a:rPr lang="en-US" b="0" i="0" baseline="0" dirty="0">
                <a:solidFill>
                  <a:srgbClr val="898989"/>
                </a:solidFill>
                <a:latin typeface="Arial" panose="020B0604020202020204" pitchFamily="34" charset="0"/>
                <a:cs typeface="Arial" panose="020B0604020202020204" pitchFamily="34" charset="0"/>
              </a:rPr>
              <a:t> Unit Meeting</a:t>
            </a:r>
            <a:endParaRPr lang="en-US" b="0" i="0" dirty="0">
              <a:solidFill>
                <a:srgbClr val="898989"/>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8462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Arial" panose="020B0604020202020204" pitchFamily="34" charset="0"/>
          <a:ea typeface="+mn-ea"/>
          <a:cs typeface="Arial" panose="020B0604020202020204" pitchFamily="34" charset="0"/>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Arial" panose="020B0604020202020204" pitchFamily="34" charset="0"/>
          <a:ea typeface="+mn-ea"/>
          <a:cs typeface="Arial" panose="020B0604020202020204" pitchFamily="34" charset="0"/>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ebluediamondgallery.com/handwriting/i/inventory.html" TargetMode="External"/><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urldefense.com/v3/__https:/ocga.research.ucla.edu/facilities-and-administrative/__;!!F9wkZZsI-LA!A-VTTsGAzzChlkI6cF_ar6Z-wmtnzBu0V-ejvzBFCbEIkmwIlWcxMTwGxlllMf-Q50FmPPFwLxeTtGQowFH1ZWZE_FbfKRuS_NGv$"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ruinbuyplus.ucla.edu/" TargetMode="Externa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ikiengagektn.com/EngageWiki:Research_repository" TargetMode="External"/><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it.uclahealth.org/resources/resources-for-researchers" TargetMode="Externa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chronicle.com/article/one-scientist-didnt-turn-in-his-grant-reports-now-federal-agencies-are-withholding-grants-for-an-entire-university"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hyperlink" Target="mailto:noreply@invoices.ucla.edu"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clahealth.org/sites/default/files/documents/Check-Request%20Form%20(Fam%20Med%209-16-22).xls?f=38eb33e8"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ucla.box.com/shared/static/ho4qgsnxhd2plwswauseyrwusn1o0sxu.xlsx"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finance.ucla.edu/business-finance-services/payment-solutions-and-compliance/how-to-submit-employee-recognition-request" TargetMode="External"/><Relationship Id="rId2" Type="http://schemas.openxmlformats.org/officeDocument/2006/relationships/hyperlink" Target="https://www.finance.ucla.edu/business-finance-services/payment-solutions-and-compliance/how-to-submit-research-payment-request" TargetMode="External"/><Relationship Id="rId1" Type="http://schemas.openxmlformats.org/officeDocument/2006/relationships/slideLayout" Target="../slideLayouts/slideLayout6.xml"/><Relationship Id="rId4" Type="http://schemas.openxmlformats.org/officeDocument/2006/relationships/hyperlink" Target="https://www.finance.ucla.edu/business-finance-services/payment-solutions-and-compliance/non-employee-reques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inance.ucla.edu/business-finance-services/payment-solutions-and-compliance/gift-card-guide" TargetMode="External"/><Relationship Id="rId2" Type="http://schemas.openxmlformats.org/officeDocument/2006/relationships/hyperlink" Target="https://policy.ucop.edu/doc/3420354/BFB-G-42" TargetMode="External"/><Relationship Id="rId1" Type="http://schemas.openxmlformats.org/officeDocument/2006/relationships/slideLayout" Target="../slideLayouts/slideLayout6.xml"/><Relationship Id="rId6" Type="http://schemas.openxmlformats.org/officeDocument/2006/relationships/hyperlink" Target="https://www.finance.ucla.edu/business-finance-services/payment-solutions-and-compliance/non-employee-request" TargetMode="External"/><Relationship Id="rId5" Type="http://schemas.openxmlformats.org/officeDocument/2006/relationships/hyperlink" Target="https://www.finance.ucla.edu/business-finance-services/payment-solutions-and-compliance/how-to-submit-employee-recognition-request" TargetMode="External"/><Relationship Id="rId4" Type="http://schemas.openxmlformats.org/officeDocument/2006/relationships/hyperlink" Target="https://www.finance.ucla.edu/business-finance-services/payment-solutions-and-compliance/how-to-submit-research-payment-reque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hyperlink" Target="https://urldefense.com/v3/__https:/www.finance.ucla.edu/business-finance-services/payment-solutions-and-compliance__;!!F9wkZZsI-LA!AzoT2-lJxN5mnZzv1Fs62xQhJS9nBT3oTpOFRxJO_Z9n-BN3_tDEDkNLrkm8BuGwgVukdgxD3_NTpaDg6KJqRRHJ-robow$" TargetMode="External"/><Relationship Id="rId2" Type="http://schemas.openxmlformats.org/officeDocument/2006/relationships/hyperlink" Target="https://urldefense.com/v3/__https:/www.finance.ucla.edu/business-finance-services/payment-solutions-and-compliance/ucla-safe-requirements__;!!F9wkZZsI-LA!AzoT2-lJxN5mnZzv1Fs62xQhJS9nBT3oTpOFRxJO_Z9n-BN3_tDEDkNLrkm8BuGwgVukdgxD3_NTpaDg6KJqRRFMu68qGg$" TargetMode="Externa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hyperlink" Target="https://urldefense.com/v3/__https:/sa.ucla.edu/MessageCenter/OneStop/Home/PostMessage?topicId=286__;!!F9wkZZsI-LA!AzoT2-lJxN5mnZzv1Fs62xQhJS9nBT3oTpOFRxJO_Z9n-BN3_tDEDkNLrkm8BuGwgVukdgxD3_NTpaDg6KJqRRHgRuRpCw$"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uclahealth.org/family-medicine/for-research-employee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uclahealth.org/departments/family-medicine/research/research-day"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1"/>
        <p:cNvGrpSpPr/>
        <p:nvPr/>
      </p:nvGrpSpPr>
      <p:grpSpPr>
        <a:xfrm>
          <a:off x="0" y="0"/>
          <a:ext cx="0" cy="0"/>
          <a:chOff x="0" y="0"/>
          <a:chExt cx="0" cy="0"/>
        </a:xfrm>
      </p:grpSpPr>
      <p:sp>
        <p:nvSpPr>
          <p:cNvPr id="3" name="Rectangle 2"/>
          <p:cNvSpPr/>
          <p:nvPr/>
        </p:nvSpPr>
        <p:spPr>
          <a:xfrm>
            <a:off x="1" y="2064123"/>
            <a:ext cx="9144000" cy="10497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p1"/>
          <p:cNvSpPr txBox="1">
            <a:spLocks noGrp="1"/>
          </p:cNvSpPr>
          <p:nvPr>
            <p:ph type="body" idx="4294967295"/>
          </p:nvPr>
        </p:nvSpPr>
        <p:spPr>
          <a:xfrm>
            <a:off x="4304714" y="1357295"/>
            <a:ext cx="4699260" cy="2357568"/>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Family Medicine Research Unit </a:t>
            </a:r>
            <a:endParaRPr sz="3200" dirty="0">
              <a:solidFill>
                <a:schemeClr val="bg1"/>
              </a:solidFill>
              <a:effectLst>
                <a:outerShdw blurRad="50800" dist="50800" dir="5400000" algn="ctr" rotWithShape="0">
                  <a:schemeClr val="tx1">
                    <a:lumMod val="50000"/>
                  </a:schemeClr>
                </a:outerShdw>
              </a:effectLst>
              <a:latin typeface="+mj-lt"/>
            </a:endParaRPr>
          </a:p>
          <a:p>
            <a:pPr marL="0" lvl="0" indent="0" algn="ctr" rtl="0">
              <a:lnSpc>
                <a:spcPct val="90000"/>
              </a:lnSpc>
              <a:spcBef>
                <a:spcPts val="75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Monthly Meeting </a:t>
            </a:r>
          </a:p>
          <a:p>
            <a:pPr marL="0" lvl="0" indent="0" algn="ctr" rtl="0">
              <a:lnSpc>
                <a:spcPct val="90000"/>
              </a:lnSpc>
              <a:spcBef>
                <a:spcPts val="750"/>
              </a:spcBef>
              <a:spcAft>
                <a:spcPts val="0"/>
              </a:spcAft>
              <a:buClr>
                <a:srgbClr val="FFDD7F"/>
              </a:buClr>
              <a:buSzPts val="3200"/>
              <a:buNone/>
            </a:pPr>
            <a:endParaRPr lang="en-US" sz="2000" dirty="0">
              <a:solidFill>
                <a:schemeClr val="bg1"/>
              </a:solidFill>
              <a:latin typeface="+mj-lt"/>
            </a:endParaRPr>
          </a:p>
          <a:p>
            <a:pPr marL="0" lvl="0" indent="0" algn="ctr" rtl="0">
              <a:lnSpc>
                <a:spcPct val="90000"/>
              </a:lnSpc>
              <a:spcBef>
                <a:spcPts val="750"/>
              </a:spcBef>
              <a:spcAft>
                <a:spcPts val="0"/>
              </a:spcAft>
              <a:buClr>
                <a:srgbClr val="FF9900"/>
              </a:buClr>
              <a:buSzPts val="3200"/>
              <a:buNone/>
            </a:pPr>
            <a:r>
              <a:rPr lang="en-US" sz="3200" b="1" dirty="0">
                <a:solidFill>
                  <a:schemeClr val="bg1"/>
                </a:solidFill>
                <a:latin typeface="+mj-lt"/>
              </a:rPr>
              <a:t>May 2024</a:t>
            </a:r>
            <a:endParaRPr b="1" dirty="0">
              <a:solidFill>
                <a:schemeClr val="bg1"/>
              </a:solidFill>
              <a:latin typeface="+mj-lt"/>
            </a:endParaRPr>
          </a:p>
        </p:txBody>
      </p:sp>
      <p:pic>
        <p:nvPicPr>
          <p:cNvPr id="146" name="Google Shape;146;p1"/>
          <p:cNvPicPr preferRelativeResize="0"/>
          <p:nvPr/>
        </p:nvPicPr>
        <p:blipFill rotWithShape="1">
          <a:blip r:embed="rId3">
            <a:alphaModFix/>
          </a:blip>
          <a:srcRect/>
          <a:stretch/>
        </p:blipFill>
        <p:spPr>
          <a:xfrm>
            <a:off x="-180776" y="-134475"/>
            <a:ext cx="5486411" cy="981458"/>
          </a:xfrm>
          <a:prstGeom prst="rect">
            <a:avLst/>
          </a:prstGeom>
          <a:noFill/>
          <a:ln>
            <a:noFill/>
          </a:ln>
        </p:spPr>
      </p:pic>
      <p:pic>
        <p:nvPicPr>
          <p:cNvPr id="2" name="Picture 1" descr="Wild Flowers, Spring Free Stock Photo - Public Domain Pictures">
            <a:extLst>
              <a:ext uri="{FF2B5EF4-FFF2-40B4-BE49-F238E27FC236}">
                <a16:creationId xmlns:a16="http://schemas.microsoft.com/office/drawing/2014/main" id="{8DE471DB-1B6A-C27D-7B8B-3B2966DC9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9" y="856963"/>
            <a:ext cx="4408849" cy="33083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028" name="Picture 4">
            <a:extLst>
              <a:ext uri="{FF2B5EF4-FFF2-40B4-BE49-F238E27FC236}">
                <a16:creationId xmlns:a16="http://schemas.microsoft.com/office/drawing/2014/main" id="{6601160B-A431-BA16-B983-6C8D641A6C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992"/>
          <a:stretch/>
        </p:blipFill>
        <p:spPr bwMode="auto">
          <a:xfrm>
            <a:off x="4961978" y="-182880"/>
            <a:ext cx="4222750" cy="5468112"/>
          </a:xfrm>
          <a:prstGeom prst="rect">
            <a:avLst/>
          </a:prstGeom>
          <a:noFill/>
          <a:extLst>
            <a:ext uri="{909E8E84-426E-40DD-AFC4-6F175D3DCCD1}">
              <a14:hiddenFill xmlns:a14="http://schemas.microsoft.com/office/drawing/2010/main">
                <a:solidFill>
                  <a:srgbClr val="FFFFFF"/>
                </a:solidFill>
              </a14:hiddenFill>
            </a:ext>
          </a:extLst>
        </p:spPr>
      </p:pic>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10</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rPr>
              <a:t>Grand Rounds</a:t>
            </a:r>
            <a:endParaRPr dirty="0">
              <a:solidFill>
                <a:schemeClr val="tx1">
                  <a:lumMod val="50000"/>
                </a:schemeClr>
              </a:solidFill>
              <a:latin typeface="+mj-lt"/>
            </a:endParaRPr>
          </a:p>
        </p:txBody>
      </p:sp>
      <p:sp>
        <p:nvSpPr>
          <p:cNvPr id="6" name="Rectangle 5"/>
          <p:cNvSpPr/>
          <p:nvPr/>
        </p:nvSpPr>
        <p:spPr>
          <a:xfrm>
            <a:off x="0" y="0"/>
            <a:ext cx="4955059" cy="5143500"/>
          </a:xfrm>
          <a:prstGeom prst="rect">
            <a:avLst/>
          </a:prstGeom>
          <a:solidFill>
            <a:srgbClr val="015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96073" y="210065"/>
            <a:ext cx="6002603" cy="470792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3175" y="705760"/>
            <a:ext cx="4633784" cy="3070071"/>
          </a:xfrm>
          <a:prstGeom prst="rect">
            <a:avLst/>
          </a:prstGeom>
        </p:spPr>
        <p:txBody>
          <a:bodyPr wrap="square">
            <a:spAutoFit/>
          </a:bodyPr>
          <a:lstStyle/>
          <a:p>
            <a:pPr algn="ctr" eaLnBrk="0" fontAlgn="base" hangingPunct="0">
              <a:spcBef>
                <a:spcPct val="0"/>
              </a:spcBef>
              <a:spcAft>
                <a:spcPts val="1200"/>
              </a:spcAft>
              <a:buClrTx/>
            </a:pPr>
            <a:r>
              <a:rPr lang="en-US" altLang="en-US" sz="2800" b="1" dirty="0">
                <a:solidFill>
                  <a:schemeClr val="bg1"/>
                </a:solidFill>
                <a:latin typeface="Arial" panose="020B0604020202020204" pitchFamily="34" charset="0"/>
                <a:ea typeface="Calibri" panose="020F0502020204030204" pitchFamily="34" charset="0"/>
              </a:rPr>
              <a:t>May Grand Rounds</a:t>
            </a:r>
          </a:p>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Friday, May 24, 2024</a:t>
            </a:r>
          </a:p>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12:00pm-1:00pm</a:t>
            </a:r>
          </a:p>
          <a:p>
            <a:pPr algn="ctr" eaLnBrk="0" fontAlgn="base" hangingPunct="0">
              <a:spcBef>
                <a:spcPct val="0"/>
              </a:spcBef>
              <a:spcAft>
                <a:spcPts val="1200"/>
              </a:spcAft>
              <a:buClrTx/>
            </a:pPr>
            <a:endParaRPr lang="en-US" altLang="en-US" sz="500" b="1" dirty="0">
              <a:solidFill>
                <a:schemeClr val="bg1"/>
              </a:solidFill>
              <a:latin typeface="Arial" panose="020B0604020202020204" pitchFamily="34" charset="0"/>
              <a:ea typeface="Calibri" panose="020F0502020204030204" pitchFamily="34" charset="0"/>
            </a:endParaRPr>
          </a:p>
          <a:p>
            <a:pPr algn="ctr" eaLnBrk="0" fontAlgn="base" hangingPunct="0">
              <a:spcBef>
                <a:spcPct val="0"/>
              </a:spcBef>
              <a:spcAft>
                <a:spcPts val="300"/>
              </a:spcAft>
              <a:buClrTx/>
            </a:pPr>
            <a:r>
              <a:rPr lang="en-US" altLang="en-US" sz="2400" b="1" dirty="0">
                <a:solidFill>
                  <a:schemeClr val="bg1"/>
                </a:solidFill>
                <a:latin typeface="Arial" panose="020B0604020202020204" pitchFamily="34" charset="0"/>
                <a:ea typeface="Calibri" panose="020F0502020204030204" pitchFamily="34" charset="0"/>
              </a:rPr>
              <a:t>Dr. Kurt Stange</a:t>
            </a:r>
          </a:p>
          <a:p>
            <a:pPr algn="l"/>
            <a:endParaRPr lang="en-US" sz="1800" b="0" i="0" u="none" strike="noStrike" baseline="0" dirty="0">
              <a:solidFill>
                <a:schemeClr val="bg1"/>
              </a:solidFill>
              <a:latin typeface="Arial" panose="020B0604020202020204" pitchFamily="34" charset="0"/>
            </a:endParaRPr>
          </a:p>
          <a:p>
            <a:pPr algn="ctr"/>
            <a:r>
              <a:rPr lang="en-US" i="0" u="none" strike="noStrike" baseline="0" dirty="0">
                <a:solidFill>
                  <a:schemeClr val="bg1"/>
                </a:solidFill>
                <a:latin typeface="Arial" panose="020B0604020202020204" pitchFamily="34" charset="0"/>
              </a:rPr>
              <a:t> </a:t>
            </a:r>
            <a:r>
              <a:rPr lang="en-US" sz="1800" i="0" dirty="0">
                <a:solidFill>
                  <a:schemeClr val="bg1"/>
                </a:solidFill>
                <a:effectLst/>
                <a:latin typeface="+mj-lt"/>
              </a:rPr>
              <a:t>How Family Medicine and Primary Care Contributes to Population Health</a:t>
            </a:r>
            <a:endParaRPr lang="en-US" altLang="en-US" sz="1800" dirty="0">
              <a:solidFill>
                <a:schemeClr val="bg1"/>
              </a:solidFill>
              <a:latin typeface="+mj-lt"/>
              <a:ea typeface="Calibri" panose="020F0502020204030204" pitchFamily="34" charset="0"/>
            </a:endParaRPr>
          </a:p>
        </p:txBody>
      </p:sp>
    </p:spTree>
    <p:extLst>
      <p:ext uri="{BB962C8B-B14F-4D97-AF65-F5344CB8AC3E}">
        <p14:creationId xmlns:p14="http://schemas.microsoft.com/office/powerpoint/2010/main" val="76108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B6B6CE-1813-C42D-3770-EE7D89AA34FB}"/>
              </a:ext>
            </a:extLst>
          </p:cNvPr>
          <p:cNvSpPr>
            <a:spLocks noGrp="1"/>
          </p:cNvSpPr>
          <p:nvPr>
            <p:ph type="sldNum" idx="12"/>
          </p:nvPr>
        </p:nvSpPr>
        <p:spPr/>
        <p:txBody>
          <a:bodyPr/>
          <a:lstStyle/>
          <a:p>
            <a:fld id="{00000000-1234-1234-1234-123412341234}" type="slidenum">
              <a:rPr lang="en-US" smtClean="0"/>
              <a:pPr/>
              <a:t>11</a:t>
            </a:fld>
            <a:endParaRPr lang="en-US"/>
          </a:p>
        </p:txBody>
      </p:sp>
      <p:sp>
        <p:nvSpPr>
          <p:cNvPr id="3" name="Text Placeholder 2">
            <a:extLst>
              <a:ext uri="{FF2B5EF4-FFF2-40B4-BE49-F238E27FC236}">
                <a16:creationId xmlns:a16="http://schemas.microsoft.com/office/drawing/2014/main" id="{B4BE350B-4983-7372-B027-ABEB9BCCC697}"/>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93553E06-2E5F-73EC-9041-284C6A1D203A}"/>
              </a:ext>
            </a:extLst>
          </p:cNvPr>
          <p:cNvSpPr>
            <a:spLocks noGrp="1"/>
          </p:cNvSpPr>
          <p:nvPr>
            <p:ph type="body" idx="2"/>
          </p:nvPr>
        </p:nvSpPr>
        <p:spPr/>
        <p:txBody>
          <a:bodyPr/>
          <a:lstStyle/>
          <a:p>
            <a:endParaRPr lang="en-US"/>
          </a:p>
        </p:txBody>
      </p:sp>
      <p:sp>
        <p:nvSpPr>
          <p:cNvPr id="5" name="Picture Placeholder 4">
            <a:extLst>
              <a:ext uri="{FF2B5EF4-FFF2-40B4-BE49-F238E27FC236}">
                <a16:creationId xmlns:a16="http://schemas.microsoft.com/office/drawing/2014/main" id="{8C8CC17E-044A-61EF-D1E9-DF80A6BCC65A}"/>
              </a:ext>
            </a:extLst>
          </p:cNvPr>
          <p:cNvSpPr>
            <a:spLocks noGrp="1"/>
          </p:cNvSpPr>
          <p:nvPr>
            <p:ph type="pic" idx="3"/>
          </p:nvPr>
        </p:nvSpPr>
        <p:spPr/>
      </p:sp>
      <p:sp>
        <p:nvSpPr>
          <p:cNvPr id="6" name="Title 5">
            <a:extLst>
              <a:ext uri="{FF2B5EF4-FFF2-40B4-BE49-F238E27FC236}">
                <a16:creationId xmlns:a16="http://schemas.microsoft.com/office/drawing/2014/main" id="{189BC55B-5555-C032-8E49-5FE98AF94A63}"/>
              </a:ext>
            </a:extLst>
          </p:cNvPr>
          <p:cNvSpPr>
            <a:spLocks noGrp="1"/>
          </p:cNvSpPr>
          <p:nvPr>
            <p:ph type="title"/>
          </p:nvPr>
        </p:nvSpPr>
        <p:spPr/>
        <p:txBody>
          <a:bodyPr/>
          <a:lstStyle/>
          <a:p>
            <a:endParaRPr lang="en-US"/>
          </a:p>
        </p:txBody>
      </p:sp>
      <p:sp>
        <p:nvSpPr>
          <p:cNvPr id="9" name="Rectangle 8">
            <a:extLst>
              <a:ext uri="{FF2B5EF4-FFF2-40B4-BE49-F238E27FC236}">
                <a16:creationId xmlns:a16="http://schemas.microsoft.com/office/drawing/2014/main" id="{B2993FC1-7BAC-08B7-A93D-CBAD5425572B}"/>
              </a:ext>
            </a:extLst>
          </p:cNvPr>
          <p:cNvSpPr/>
          <p:nvPr/>
        </p:nvSpPr>
        <p:spPr>
          <a:xfrm>
            <a:off x="4188941" y="0"/>
            <a:ext cx="4955059" cy="5143500"/>
          </a:xfrm>
          <a:prstGeom prst="rect">
            <a:avLst/>
          </a:prstGeom>
          <a:solidFill>
            <a:srgbClr val="015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0787DB-0CAA-8B96-7B7B-0877E9E68299}"/>
              </a:ext>
            </a:extLst>
          </p:cNvPr>
          <p:cNvPicPr>
            <a:picLocks noChangeAspect="1"/>
          </p:cNvPicPr>
          <p:nvPr/>
        </p:nvPicPr>
        <p:blipFill>
          <a:blip r:embed="rId2"/>
          <a:stretch>
            <a:fillRect/>
          </a:stretch>
        </p:blipFill>
        <p:spPr>
          <a:xfrm>
            <a:off x="-581" y="13063"/>
            <a:ext cx="5834343" cy="5127501"/>
          </a:xfrm>
          <a:prstGeom prst="rect">
            <a:avLst/>
          </a:prstGeom>
        </p:spPr>
      </p:pic>
      <p:sp>
        <p:nvSpPr>
          <p:cNvPr id="10" name="Rectangle 9">
            <a:extLst>
              <a:ext uri="{FF2B5EF4-FFF2-40B4-BE49-F238E27FC236}">
                <a16:creationId xmlns:a16="http://schemas.microsoft.com/office/drawing/2014/main" id="{C8250E19-A63B-F755-CE6D-6D5C161F09C5}"/>
              </a:ext>
            </a:extLst>
          </p:cNvPr>
          <p:cNvSpPr/>
          <p:nvPr/>
        </p:nvSpPr>
        <p:spPr>
          <a:xfrm>
            <a:off x="5994400" y="1358727"/>
            <a:ext cx="2988962" cy="1631216"/>
          </a:xfrm>
          <a:prstGeom prst="rect">
            <a:avLst/>
          </a:prstGeom>
        </p:spPr>
        <p:txBody>
          <a:bodyPr wrap="square">
            <a:spAutoFit/>
          </a:bodyPr>
          <a:lstStyle/>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Grand Rounds Website is now live (with speaker/topic information, flyers, and selected slide decks)</a:t>
            </a:r>
          </a:p>
        </p:txBody>
      </p:sp>
    </p:spTree>
    <p:extLst>
      <p:ext uri="{BB962C8B-B14F-4D97-AF65-F5344CB8AC3E}">
        <p14:creationId xmlns:p14="http://schemas.microsoft.com/office/powerpoint/2010/main" val="330821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12</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accent3">
                    <a:lumMod val="10000"/>
                  </a:schemeClr>
                </a:solidFill>
                <a:latin typeface="+mj-lt"/>
              </a:rPr>
              <a:t>Research Faculty Meet the Residents</a:t>
            </a:r>
            <a:endParaRPr sz="2600" dirty="0">
              <a:solidFill>
                <a:schemeClr val="accent3">
                  <a:lumMod val="10000"/>
                </a:schemeClr>
              </a:solidFill>
              <a:latin typeface="+mj-lt"/>
            </a:endParaRPr>
          </a:p>
        </p:txBody>
      </p:sp>
      <p:sp>
        <p:nvSpPr>
          <p:cNvPr id="188" name="Google Shape;188;p9"/>
          <p:cNvSpPr txBox="1"/>
          <p:nvPr/>
        </p:nvSpPr>
        <p:spPr>
          <a:xfrm>
            <a:off x="383457" y="1289064"/>
            <a:ext cx="8209213" cy="3170068"/>
          </a:xfrm>
          <a:prstGeom prst="rect">
            <a:avLst/>
          </a:prstGeom>
          <a:noFill/>
          <a:ln>
            <a:noFill/>
          </a:ln>
        </p:spPr>
        <p:txBody>
          <a:bodyPr spcFirstLastPara="1" wrap="square" lIns="91425" tIns="91425" rIns="91425" bIns="91425" anchor="t" anchorCtr="0">
            <a:spAutoFit/>
          </a:bodyPr>
          <a:lstStyle/>
          <a:p>
            <a:pPr marL="425450" lvl="0" indent="-285750" algn="l" rtl="0">
              <a:spcBef>
                <a:spcPts val="0"/>
              </a:spcBef>
              <a:spcAft>
                <a:spcPts val="1000"/>
              </a:spcAft>
              <a:buClr>
                <a:srgbClr val="434343"/>
              </a:buClr>
              <a:buSzPts val="1400"/>
              <a:buFont typeface="Arial" panose="020B0604020202020204" pitchFamily="34" charset="0"/>
              <a:buChar char="•"/>
            </a:pPr>
            <a:r>
              <a:rPr lang="en-US" sz="1800" dirty="0">
                <a:solidFill>
                  <a:srgbClr val="434343"/>
                </a:solidFill>
              </a:rPr>
              <a:t>Wednesday, July 17, from 8-11am </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Faculty are required to attend, or send proxy </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Opportunity to meet the residents, introduce yourself and your research foci</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Each faculty member will have approximately 10-15 </a:t>
            </a:r>
            <a:r>
              <a:rPr lang="en-US" sz="1800" dirty="0" err="1">
                <a:solidFill>
                  <a:srgbClr val="434343"/>
                </a:solidFill>
              </a:rPr>
              <a:t>mins</a:t>
            </a:r>
            <a:r>
              <a:rPr lang="en-US" sz="1800" dirty="0">
                <a:solidFill>
                  <a:srgbClr val="434343"/>
                </a:solidFill>
              </a:rPr>
              <a:t>; PowerPoint optional</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RSVP to Laura and let her know which time slot you prefer</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Will be conducted via Zoom</a:t>
            </a:r>
          </a:p>
        </p:txBody>
      </p:sp>
    </p:spTree>
    <p:extLst>
      <p:ext uri="{BB962C8B-B14F-4D97-AF65-F5344CB8AC3E}">
        <p14:creationId xmlns:p14="http://schemas.microsoft.com/office/powerpoint/2010/main" val="269134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13</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471055" y="2474768"/>
            <a:ext cx="7987145" cy="2236510"/>
          </a:xfrm>
        </p:spPr>
        <p:txBody>
          <a:bodyPr/>
          <a:lstStyle/>
          <a:p>
            <a:pPr marL="0" indent="0"/>
            <a:r>
              <a:rPr lang="en-US" sz="1800" i="0" u="none" strike="noStrike" cap="none" dirty="0">
                <a:solidFill>
                  <a:srgbClr val="000000"/>
                </a:solidFill>
                <a:latin typeface="+mn-lt"/>
                <a:ea typeface="Helvetica Neue"/>
                <a:cs typeface="Helvetica Neue"/>
                <a:sym typeface="Helvetica Neue"/>
              </a:rPr>
              <a:t>Lois Hernandez, our brand new fund manager who started April 1, was just offered her dream job and will be leaving us May 19. </a:t>
            </a:r>
          </a:p>
          <a:p>
            <a:pPr marL="0" indent="0"/>
            <a:endParaRPr lang="en-US" sz="200" dirty="0">
              <a:solidFill>
                <a:srgbClr val="000000"/>
              </a:solidFill>
            </a:endParaRPr>
          </a:p>
          <a:p>
            <a:pPr marL="0" indent="0"/>
            <a:r>
              <a:rPr lang="en-US" sz="1800" dirty="0">
                <a:solidFill>
                  <a:srgbClr val="000000"/>
                </a:solidFill>
              </a:rPr>
              <a:t>If you have any urgent fund manager needs, please work with her over the next two weeks to get as many issues resolved as possible.</a:t>
            </a:r>
            <a:endParaRPr lang="en-US" sz="1800" i="0" u="none" strike="noStrike" cap="none" dirty="0">
              <a:solidFill>
                <a:srgbClr val="000000"/>
              </a:solidFill>
              <a:latin typeface="+mn-lt"/>
              <a:ea typeface="Helvetica Neue"/>
              <a:cs typeface="Helvetica Neue"/>
              <a:sym typeface="Helvetica Neue"/>
            </a:endParaRPr>
          </a:p>
          <a:p>
            <a:pPr marL="0" indent="0"/>
            <a:endParaRPr lang="en-US" sz="200" i="0" u="none" strike="noStrike" cap="none" dirty="0">
              <a:solidFill>
                <a:srgbClr val="000000"/>
              </a:solidFill>
              <a:latin typeface="+mn-lt"/>
              <a:ea typeface="Helvetica Neue"/>
              <a:cs typeface="Helvetica Neue"/>
              <a:sym typeface="Helvetica Neue"/>
            </a:endParaRPr>
          </a:p>
          <a:p>
            <a:pPr marL="0" indent="0"/>
            <a:r>
              <a:rPr lang="en-US" sz="1800" dirty="0">
                <a:solidFill>
                  <a:srgbClr val="000000"/>
                </a:solidFill>
              </a:rPr>
              <a:t>Pediatrics is also experiencing a fund manager shortage and will not be able to assist as they did previously. </a:t>
            </a:r>
            <a:endParaRPr lang="en-US" sz="1800" i="0" u="none" strike="noStrike" cap="none" dirty="0">
              <a:solidFill>
                <a:srgbClr val="000000"/>
              </a:solidFill>
              <a:latin typeface="+mn-lt"/>
              <a:ea typeface="Helvetica Neue"/>
              <a:cs typeface="Helvetica Neue"/>
              <a:sym typeface="Helvetica Neue"/>
            </a:endParaRP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u="none" strike="noStrike" cap="none" dirty="0">
                <a:solidFill>
                  <a:srgbClr val="000000"/>
                </a:solidFill>
                <a:latin typeface="+mn-lt"/>
                <a:ea typeface="Helvetica Neue"/>
                <a:cs typeface="Helvetica Neue"/>
                <a:sym typeface="Helvetica Neue"/>
              </a:rPr>
              <a:t>Fund Manager Updates – The Bad News</a:t>
            </a:r>
          </a:p>
        </p:txBody>
      </p:sp>
      <p:sp>
        <p:nvSpPr>
          <p:cNvPr id="6" name="Rectangle 5">
            <a:extLst>
              <a:ext uri="{FF2B5EF4-FFF2-40B4-BE49-F238E27FC236}">
                <a16:creationId xmlns:a16="http://schemas.microsoft.com/office/drawing/2014/main" id="{69E2B660-2F14-A74B-7FB6-31592062A671}"/>
              </a:ext>
            </a:extLst>
          </p:cNvPr>
          <p:cNvSpPr/>
          <p:nvPr/>
        </p:nvSpPr>
        <p:spPr>
          <a:xfrm>
            <a:off x="-1510145" y="1197420"/>
            <a:ext cx="1510145" cy="769441"/>
          </a:xfrm>
          <a:prstGeom prst="rect">
            <a:avLst/>
          </a:prstGeom>
          <a:noFill/>
        </p:spPr>
        <p:txBody>
          <a:bodyPr wrap="squar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Lois</a:t>
            </a:r>
          </a:p>
        </p:txBody>
      </p:sp>
      <p:sp>
        <p:nvSpPr>
          <p:cNvPr id="7" name="Speech Bubble: Rectangle 6">
            <a:extLst>
              <a:ext uri="{FF2B5EF4-FFF2-40B4-BE49-F238E27FC236}">
                <a16:creationId xmlns:a16="http://schemas.microsoft.com/office/drawing/2014/main" id="{5D1E3A02-61B3-9268-75B0-4C1D506A2A01}"/>
              </a:ext>
            </a:extLst>
          </p:cNvPr>
          <p:cNvSpPr/>
          <p:nvPr/>
        </p:nvSpPr>
        <p:spPr>
          <a:xfrm>
            <a:off x="304800" y="1933297"/>
            <a:ext cx="2008909" cy="451000"/>
          </a:xfrm>
          <a:prstGeom prst="wedgeRectCallout">
            <a:avLst>
              <a:gd name="adj1" fmla="val -51178"/>
              <a:gd name="adj2" fmla="val 1344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Hi!</a:t>
            </a:r>
          </a:p>
        </p:txBody>
      </p:sp>
      <p:sp>
        <p:nvSpPr>
          <p:cNvPr id="8" name="Speech Bubble: Rectangle 7">
            <a:extLst>
              <a:ext uri="{FF2B5EF4-FFF2-40B4-BE49-F238E27FC236}">
                <a16:creationId xmlns:a16="http://schemas.microsoft.com/office/drawing/2014/main" id="{3613576F-4594-2886-EC88-4B449067FD91}"/>
              </a:ext>
            </a:extLst>
          </p:cNvPr>
          <p:cNvSpPr/>
          <p:nvPr/>
        </p:nvSpPr>
        <p:spPr>
          <a:xfrm>
            <a:off x="6830291" y="1920448"/>
            <a:ext cx="2008909" cy="451000"/>
          </a:xfrm>
          <a:prstGeom prst="wedgeRectCallout">
            <a:avLst>
              <a:gd name="adj1" fmla="val 71581"/>
              <a:gd name="adj2" fmla="val 1468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Bye!</a:t>
            </a:r>
          </a:p>
        </p:txBody>
      </p:sp>
    </p:spTree>
    <p:extLst>
      <p:ext uri="{BB962C8B-B14F-4D97-AF65-F5344CB8AC3E}">
        <p14:creationId xmlns:p14="http://schemas.microsoft.com/office/powerpoint/2010/main" val="153235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2.59259E-6 L 1.3 0.00061 " pathEditMode="relative" rAng="0" ptsTypes="AA">
                                      <p:cBhvr>
                                        <p:cTn id="6" dur="5500" fill="hold"/>
                                        <p:tgtEl>
                                          <p:spTgt spid="6"/>
                                        </p:tgtEl>
                                        <p:attrNameLst>
                                          <p:attrName>ppt_x</p:attrName>
                                          <p:attrName>ppt_y</p:attrName>
                                        </p:attrNameLst>
                                      </p:cBhvr>
                                      <p:rCtr x="65000" y="31"/>
                                    </p:animMotion>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grpId="1" nodeType="withEffect">
                                  <p:stCondLst>
                                    <p:cond delay="225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25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14</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166255" y="1362596"/>
            <a:ext cx="4502727" cy="3536373"/>
          </a:xfrm>
        </p:spPr>
        <p:txBody>
          <a:bodyPr/>
          <a:lstStyle/>
          <a:p>
            <a:pPr marL="0" indent="0"/>
            <a:r>
              <a:rPr lang="en-US" sz="1800" i="0" u="none" strike="noStrike" cap="none" dirty="0">
                <a:solidFill>
                  <a:srgbClr val="000000"/>
                </a:solidFill>
                <a:latin typeface="+mn-lt"/>
                <a:ea typeface="Helvetica Neue"/>
                <a:cs typeface="Helvetica Neue"/>
                <a:sym typeface="Helvetica Neue"/>
              </a:rPr>
              <a:t>We already had a 2</a:t>
            </a:r>
            <a:r>
              <a:rPr lang="en-US" sz="1800" i="0" u="none" strike="noStrike" cap="none" baseline="30000" dirty="0">
                <a:solidFill>
                  <a:srgbClr val="000000"/>
                </a:solidFill>
                <a:latin typeface="+mn-lt"/>
                <a:ea typeface="Helvetica Neue"/>
                <a:cs typeface="Helvetica Neue"/>
                <a:sym typeface="Helvetica Neue"/>
              </a:rPr>
              <a:t>nd</a:t>
            </a:r>
            <a:r>
              <a:rPr lang="en-US" sz="1800" i="0" u="none" strike="noStrike" cap="none" dirty="0">
                <a:solidFill>
                  <a:srgbClr val="000000"/>
                </a:solidFill>
                <a:latin typeface="+mn-lt"/>
                <a:ea typeface="Helvetica Neue"/>
                <a:cs typeface="Helvetica Neue"/>
                <a:sym typeface="Helvetica Neue"/>
              </a:rPr>
              <a:t> Fund Manager position posted, and we are already conducting interviews.</a:t>
            </a:r>
          </a:p>
          <a:p>
            <a:pPr marL="0" indent="0"/>
            <a:endParaRPr lang="en-US" i="0" u="none" strike="noStrike" cap="none" dirty="0">
              <a:solidFill>
                <a:srgbClr val="000000"/>
              </a:solidFill>
              <a:latin typeface="+mn-lt"/>
              <a:ea typeface="Helvetica Neue"/>
              <a:cs typeface="Helvetica Neue"/>
              <a:sym typeface="Helvetica Neue"/>
            </a:endParaRPr>
          </a:p>
          <a:p>
            <a:pPr marL="0" indent="0"/>
            <a:r>
              <a:rPr lang="en-US" sz="1800" dirty="0">
                <a:solidFill>
                  <a:srgbClr val="000000"/>
                </a:solidFill>
              </a:rPr>
              <a:t>We hope to have at least one of our two open fund manager positions filled sometime in June. </a:t>
            </a:r>
          </a:p>
          <a:p>
            <a:pPr marL="0" indent="0"/>
            <a:endParaRPr lang="en-US" dirty="0">
              <a:solidFill>
                <a:srgbClr val="000000"/>
              </a:solidFill>
            </a:endParaRPr>
          </a:p>
          <a:p>
            <a:pPr marL="0" indent="0"/>
            <a:r>
              <a:rPr lang="en-US" sz="1800" i="0" u="none" strike="noStrike" cap="none" dirty="0">
                <a:solidFill>
                  <a:srgbClr val="000000"/>
                </a:solidFill>
                <a:latin typeface="+mn-lt"/>
                <a:ea typeface="Helvetica Neue"/>
                <a:cs typeface="Helvetica Neue"/>
                <a:sym typeface="Helvetica Neue"/>
              </a:rPr>
              <a:t>We are working on contingency plans for the short-term.</a:t>
            </a:r>
          </a:p>
          <a:p>
            <a:pPr marL="0" indent="0"/>
            <a:endParaRPr lang="en-US" sz="1800" i="0" u="none" strike="noStrike" cap="none" dirty="0">
              <a:solidFill>
                <a:srgbClr val="000000"/>
              </a:solidFill>
              <a:latin typeface="+mn-lt"/>
              <a:ea typeface="Helvetica Neue"/>
              <a:cs typeface="Helvetica Neue"/>
              <a:sym typeface="Helvetica Neue"/>
            </a:endParaRP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u="none" strike="noStrike" cap="none" dirty="0">
                <a:solidFill>
                  <a:srgbClr val="000000"/>
                </a:solidFill>
                <a:latin typeface="+mn-lt"/>
                <a:ea typeface="Helvetica Neue"/>
                <a:cs typeface="Helvetica Neue"/>
                <a:sym typeface="Helvetica Neue"/>
              </a:rPr>
              <a:t>Fund Manager Updates – The Good News</a:t>
            </a:r>
          </a:p>
        </p:txBody>
      </p:sp>
      <p:pic>
        <p:nvPicPr>
          <p:cNvPr id="3" name="Picture 2">
            <a:extLst>
              <a:ext uri="{FF2B5EF4-FFF2-40B4-BE49-F238E27FC236}">
                <a16:creationId xmlns:a16="http://schemas.microsoft.com/office/drawing/2014/main" id="{03E38C05-9FD4-5A92-91AB-73B917B24941}"/>
              </a:ext>
            </a:extLst>
          </p:cNvPr>
          <p:cNvPicPr>
            <a:picLocks noChangeAspect="1"/>
          </p:cNvPicPr>
          <p:nvPr/>
        </p:nvPicPr>
        <p:blipFill>
          <a:blip r:embed="rId2"/>
          <a:stretch>
            <a:fillRect/>
          </a:stretch>
        </p:blipFill>
        <p:spPr>
          <a:xfrm>
            <a:off x="4946339" y="1198672"/>
            <a:ext cx="3703885" cy="3536373"/>
          </a:xfrm>
          <a:prstGeom prst="rect">
            <a:avLst/>
          </a:prstGeom>
        </p:spPr>
      </p:pic>
    </p:spTree>
    <p:extLst>
      <p:ext uri="{BB962C8B-B14F-4D97-AF65-F5344CB8AC3E}">
        <p14:creationId xmlns:p14="http://schemas.microsoft.com/office/powerpoint/2010/main" val="229534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15</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411479" y="1255567"/>
            <a:ext cx="8229600" cy="3385542"/>
          </a:xfrm>
        </p:spPr>
        <p:txBody>
          <a:bodyPr/>
          <a:lstStyle/>
          <a:p>
            <a:pPr marL="0" indent="0"/>
            <a:r>
              <a:rPr lang="en-US" sz="1800" dirty="0">
                <a:solidFill>
                  <a:srgbClr val="000000"/>
                </a:solidFill>
              </a:rPr>
              <a:t>If your fund manager is not Chris/Andrew: For now, not much will change since Lois was still in training anyway.</a:t>
            </a:r>
          </a:p>
          <a:p>
            <a:pPr marL="285750" indent="-285750">
              <a:buFont typeface="Arial" panose="020B0604020202020204" pitchFamily="34" charset="0"/>
              <a:buChar char="•"/>
            </a:pPr>
            <a:r>
              <a:rPr lang="en-US" sz="1800" i="0" u="none" strike="noStrike" cap="none" dirty="0">
                <a:solidFill>
                  <a:srgbClr val="000000"/>
                </a:solidFill>
                <a:latin typeface="+mn-lt"/>
                <a:ea typeface="Helvetica Neue"/>
                <a:cs typeface="Helvetica Neue"/>
                <a:sym typeface="Helvetica Neue"/>
              </a:rPr>
              <a:t>You or your approver should continue to reach out to Laura and Valencia for procurement approvals (gift cards, purchase requests, travel reimbursements)</a:t>
            </a:r>
          </a:p>
          <a:p>
            <a:pPr marL="285750" indent="-285750">
              <a:buFont typeface="Arial" panose="020B0604020202020204" pitchFamily="34" charset="0"/>
              <a:buChar char="•"/>
            </a:pPr>
            <a:r>
              <a:rPr lang="en-US" sz="1800" dirty="0">
                <a:solidFill>
                  <a:srgbClr val="000000"/>
                </a:solidFill>
              </a:rPr>
              <a:t>Laura will help create financial reports for review</a:t>
            </a:r>
          </a:p>
          <a:p>
            <a:pPr marL="285750" indent="-285750">
              <a:buFont typeface="Arial" panose="020B0604020202020204" pitchFamily="34" charset="0"/>
              <a:buChar char="•"/>
            </a:pPr>
            <a:r>
              <a:rPr lang="en-US" sz="1800" i="0" u="none" strike="noStrike" cap="none" dirty="0">
                <a:solidFill>
                  <a:srgbClr val="000000"/>
                </a:solidFill>
                <a:latin typeface="+mn-lt"/>
                <a:ea typeface="Helvetica Neue"/>
                <a:cs typeface="Helvetica Neue"/>
                <a:sym typeface="Helvetica Neue"/>
              </a:rPr>
              <a:t>Laura and Valencia will help set-up/manage subawards</a:t>
            </a:r>
          </a:p>
          <a:p>
            <a:pPr marL="285750" indent="-285750">
              <a:buFont typeface="Arial" panose="020B0604020202020204" pitchFamily="34" charset="0"/>
              <a:buChar char="•"/>
            </a:pPr>
            <a:r>
              <a:rPr lang="en-US" sz="1800" dirty="0">
                <a:solidFill>
                  <a:srgbClr val="000000"/>
                </a:solidFill>
              </a:rPr>
              <a:t>Laura will submit Close-Outs until another solution is found</a:t>
            </a:r>
            <a:endParaRPr lang="en-US" sz="1800" i="0" u="none" strike="noStrike" cap="none" dirty="0">
              <a:solidFill>
                <a:srgbClr val="000000"/>
              </a:solidFill>
              <a:latin typeface="+mn-lt"/>
              <a:ea typeface="Helvetica Neue"/>
              <a:cs typeface="Helvetica Neue"/>
              <a:sym typeface="Helvetica Neue"/>
            </a:endParaRPr>
          </a:p>
          <a:p>
            <a:pPr marL="0" indent="0"/>
            <a:r>
              <a:rPr lang="en-US" sz="1800" i="0" u="none" strike="noStrike" cap="none" dirty="0">
                <a:solidFill>
                  <a:srgbClr val="000000"/>
                </a:solidFill>
                <a:latin typeface="+mn-lt"/>
                <a:ea typeface="Helvetica Neue"/>
                <a:cs typeface="Helvetica Neue"/>
                <a:sym typeface="Helvetica Neue"/>
              </a:rPr>
              <a:t>Please t</a:t>
            </a:r>
            <a:r>
              <a:rPr lang="en-US" sz="1800" dirty="0">
                <a:solidFill>
                  <a:srgbClr val="000000"/>
                </a:solidFill>
              </a:rPr>
              <a:t>ake extra initiative to manage your own financial portfolio as best you can and schedule meetings with Laura if you need assistance</a:t>
            </a:r>
            <a:endParaRPr lang="en-US" sz="1800" i="0" u="none" strike="noStrike" cap="none" dirty="0">
              <a:solidFill>
                <a:srgbClr val="000000"/>
              </a:solidFill>
              <a:latin typeface="+mn-lt"/>
              <a:ea typeface="Helvetica Neue"/>
              <a:cs typeface="Helvetica Neue"/>
              <a:sym typeface="Helvetica Neue"/>
            </a:endParaRP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u="none" strike="noStrike" cap="none" dirty="0">
                <a:solidFill>
                  <a:srgbClr val="000000"/>
                </a:solidFill>
                <a:latin typeface="+mn-lt"/>
                <a:ea typeface="Helvetica Neue"/>
                <a:cs typeface="Helvetica Neue"/>
                <a:sym typeface="Helvetica Neue"/>
              </a:rPr>
              <a:t>Fund Manager Updates </a:t>
            </a:r>
          </a:p>
        </p:txBody>
      </p:sp>
    </p:spTree>
    <p:extLst>
      <p:ext uri="{BB962C8B-B14F-4D97-AF65-F5344CB8AC3E}">
        <p14:creationId xmlns:p14="http://schemas.microsoft.com/office/powerpoint/2010/main" val="2561060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16</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411479" y="1255567"/>
            <a:ext cx="8229600" cy="2903359"/>
          </a:xfrm>
        </p:spPr>
        <p:txBody>
          <a:bodyPr/>
          <a:lstStyle/>
          <a:p>
            <a:pPr marL="0" indent="0"/>
            <a:r>
              <a:rPr lang="en-US" sz="1800" dirty="0">
                <a:solidFill>
                  <a:srgbClr val="000000"/>
                </a:solidFill>
              </a:rPr>
              <a:t>Laura was scheduled for a 2-week vacation </a:t>
            </a:r>
            <a:r>
              <a:rPr lang="en-US" sz="1800" b="1" dirty="0">
                <a:solidFill>
                  <a:srgbClr val="000000"/>
                </a:solidFill>
              </a:rPr>
              <a:t>June 10-21</a:t>
            </a:r>
            <a:r>
              <a:rPr lang="en-US" sz="1800" dirty="0">
                <a:solidFill>
                  <a:srgbClr val="000000"/>
                </a:solidFill>
              </a:rPr>
              <a:t>. </a:t>
            </a:r>
          </a:p>
          <a:p>
            <a:pPr marL="0" indent="0"/>
            <a:r>
              <a:rPr lang="en-US" sz="1800" dirty="0">
                <a:solidFill>
                  <a:srgbClr val="000000"/>
                </a:solidFill>
              </a:rPr>
              <a:t>In light of recent events, she will instead be doing a reduced-work load during that period:</a:t>
            </a:r>
          </a:p>
          <a:p>
            <a:pPr marL="285750" indent="-285750">
              <a:buFont typeface="Arial" panose="020B0604020202020204" pitchFamily="34" charset="0"/>
              <a:buChar char="•"/>
            </a:pPr>
            <a:r>
              <a:rPr lang="en-US" sz="1800" dirty="0">
                <a:solidFill>
                  <a:srgbClr val="000000"/>
                </a:solidFill>
              </a:rPr>
              <a:t>If you are planning any </a:t>
            </a:r>
            <a:r>
              <a:rPr lang="en-US" sz="1800" b="1" dirty="0">
                <a:solidFill>
                  <a:srgbClr val="000000"/>
                </a:solidFill>
              </a:rPr>
              <a:t>proposals</a:t>
            </a:r>
            <a:r>
              <a:rPr lang="en-US" sz="1800" dirty="0">
                <a:solidFill>
                  <a:srgbClr val="000000"/>
                </a:solidFill>
              </a:rPr>
              <a:t> that are due during this period, or the end of June, please reach out to her and Chris NOW to get those proposals submitted prior.</a:t>
            </a:r>
          </a:p>
          <a:p>
            <a:pPr marL="285750" indent="-285750">
              <a:buFont typeface="Arial" panose="020B0604020202020204" pitchFamily="34" charset="0"/>
              <a:buChar char="•"/>
            </a:pPr>
            <a:r>
              <a:rPr lang="en-US" sz="1800" dirty="0">
                <a:solidFill>
                  <a:srgbClr val="000000"/>
                </a:solidFill>
              </a:rPr>
              <a:t>If you have any major </a:t>
            </a:r>
            <a:r>
              <a:rPr lang="en-US" sz="1800" b="1" dirty="0">
                <a:solidFill>
                  <a:srgbClr val="000000"/>
                </a:solidFill>
              </a:rPr>
              <a:t>fund management needs</a:t>
            </a:r>
            <a:r>
              <a:rPr lang="en-US" sz="1800" dirty="0">
                <a:solidFill>
                  <a:srgbClr val="000000"/>
                </a:solidFill>
              </a:rPr>
              <a:t> (e.g. subaward set-ups, fund closures, massive purchases), please reach out to her/Lois now to get them resolved or create a workplan.</a:t>
            </a: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u="none" strike="noStrike" cap="none" dirty="0">
                <a:solidFill>
                  <a:srgbClr val="000000"/>
                </a:solidFill>
                <a:latin typeface="+mn-lt"/>
                <a:ea typeface="Helvetica Neue"/>
                <a:cs typeface="Helvetica Neue"/>
                <a:sym typeface="Helvetica Neue"/>
              </a:rPr>
              <a:t>Plan Ahead</a:t>
            </a:r>
          </a:p>
        </p:txBody>
      </p:sp>
    </p:spTree>
    <p:extLst>
      <p:ext uri="{BB962C8B-B14F-4D97-AF65-F5344CB8AC3E}">
        <p14:creationId xmlns:p14="http://schemas.microsoft.com/office/powerpoint/2010/main" val="2282715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17</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304800" y="1251248"/>
            <a:ext cx="4483850" cy="3252172"/>
          </a:xfrm>
        </p:spPr>
        <p:txBody>
          <a:bodyPr/>
          <a:lstStyle/>
          <a:p>
            <a:pPr marL="0" indent="0"/>
            <a:r>
              <a:rPr lang="en-US" sz="1800" dirty="0">
                <a:solidFill>
                  <a:srgbClr val="000000"/>
                </a:solidFill>
              </a:rPr>
              <a:t>Supervisors: Please create inventory of any furniture (desks, chairs), computers/ peripherals (laptops, keyboards, mice), cell phones/tablets, and any other equip/devices that your employees have at home/off-site.</a:t>
            </a:r>
          </a:p>
          <a:p>
            <a:pPr marL="0" indent="0"/>
            <a:r>
              <a:rPr lang="en-US" sz="1800" dirty="0">
                <a:solidFill>
                  <a:srgbClr val="000000"/>
                </a:solidFill>
              </a:rPr>
              <a:t>Upon separation, it will be your responsibility to make sure the employee returns these items (along with ID badge, office keys, and building access card)</a:t>
            </a: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dirty="0">
                <a:solidFill>
                  <a:srgbClr val="000000"/>
                </a:solidFill>
              </a:rPr>
              <a:t>Off-site Furniture, Computers, Equip, etc.</a:t>
            </a:r>
            <a:endParaRPr lang="en-US" b="1" u="none" strike="noStrike" cap="none" dirty="0">
              <a:solidFill>
                <a:srgbClr val="000000"/>
              </a:solidFill>
              <a:latin typeface="+mn-lt"/>
              <a:ea typeface="Helvetica Neue"/>
              <a:cs typeface="Helvetica Neue"/>
              <a:sym typeface="Helvetica Neue"/>
            </a:endParaRPr>
          </a:p>
        </p:txBody>
      </p:sp>
      <p:pic>
        <p:nvPicPr>
          <p:cNvPr id="3" name="Picture 2" descr="A hand writing a word on a white board&#10;&#10;Description automatically generated">
            <a:extLst>
              <a:ext uri="{FF2B5EF4-FFF2-40B4-BE49-F238E27FC236}">
                <a16:creationId xmlns:a16="http://schemas.microsoft.com/office/drawing/2014/main" id="{BED947DF-FCF7-D9BD-0A61-6F3129EE54A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88650" y="1939636"/>
            <a:ext cx="4222866" cy="2815244"/>
          </a:xfrm>
          <a:prstGeom prst="rect">
            <a:avLst/>
          </a:prstGeom>
        </p:spPr>
      </p:pic>
    </p:spTree>
    <p:extLst>
      <p:ext uri="{BB962C8B-B14F-4D97-AF65-F5344CB8AC3E}">
        <p14:creationId xmlns:p14="http://schemas.microsoft.com/office/powerpoint/2010/main" val="2289202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18</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7" y="1208612"/>
            <a:ext cx="8238745" cy="841256"/>
          </a:xfrm>
        </p:spPr>
        <p:txBody>
          <a:bodyPr/>
          <a:lstStyle/>
          <a:p>
            <a:pPr marL="0" marR="0">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rPr>
              <a:t>An updated F&amp;A Rate Agreement (dated April 22, 2024) reflecting recently approved FY24/25 Composite Benefit Rates (CBRs) has been posted to OCGA’s </a:t>
            </a:r>
            <a:r>
              <a:rPr lang="en-US" sz="1600" u="sng" dirty="0">
                <a:solidFill>
                  <a:srgbClr val="0563C1"/>
                </a:solidFill>
                <a:effectLst/>
                <a:latin typeface="Calibri" panose="020F0502020204030204" pitchFamily="34" charset="0"/>
                <a:ea typeface="Calibri" panose="020F0502020204030204" pitchFamily="34" charset="0"/>
                <a:hlinkClick r:id="rId2"/>
              </a:rPr>
              <a:t>website</a:t>
            </a:r>
            <a:r>
              <a:rPr lang="en-US" sz="1600" dirty="0">
                <a:solidFill>
                  <a:srgbClr val="000000"/>
                </a:solidFill>
                <a:effectLst/>
                <a:latin typeface="Calibri" panose="020F0502020204030204" pitchFamily="34" charset="0"/>
                <a:ea typeface="Calibri" panose="020F0502020204030204" pitchFamily="34" charset="0"/>
              </a:rPr>
              <a:t>.  Effective immediately these rates should be included in proposal budgets. </a:t>
            </a:r>
            <a:endParaRPr lang="en-US" sz="16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Updated F&amp;A Rate Agreement – CBR Rates</a:t>
            </a:r>
          </a:p>
        </p:txBody>
      </p:sp>
      <p:pic>
        <p:nvPicPr>
          <p:cNvPr id="5" name="Picture 4">
            <a:extLst>
              <a:ext uri="{FF2B5EF4-FFF2-40B4-BE49-F238E27FC236}">
                <a16:creationId xmlns:a16="http://schemas.microsoft.com/office/drawing/2014/main" id="{264627FC-94C2-DFA0-C666-CDC7E8468352}"/>
              </a:ext>
            </a:extLst>
          </p:cNvPr>
          <p:cNvPicPr>
            <a:picLocks noChangeAspect="1"/>
          </p:cNvPicPr>
          <p:nvPr/>
        </p:nvPicPr>
        <p:blipFill>
          <a:blip r:embed="rId3"/>
          <a:stretch>
            <a:fillRect/>
          </a:stretch>
        </p:blipFill>
        <p:spPr>
          <a:xfrm>
            <a:off x="2279951" y="2049868"/>
            <a:ext cx="4958999" cy="3020371"/>
          </a:xfrm>
          <a:prstGeom prst="rect">
            <a:avLst/>
          </a:prstGeom>
        </p:spPr>
      </p:pic>
    </p:spTree>
    <p:extLst>
      <p:ext uri="{BB962C8B-B14F-4D97-AF65-F5344CB8AC3E}">
        <p14:creationId xmlns:p14="http://schemas.microsoft.com/office/powerpoint/2010/main" val="1237726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31846-0FD8-5543-97FE-8E61E221A0C1}"/>
              </a:ext>
            </a:extLst>
          </p:cNvPr>
          <p:cNvSpPr>
            <a:spLocks noGrp="1"/>
          </p:cNvSpPr>
          <p:nvPr>
            <p:ph type="sldNum" idx="12"/>
          </p:nvPr>
        </p:nvSpPr>
        <p:spPr/>
        <p:txBody>
          <a:bodyPr/>
          <a:lstStyle/>
          <a:p>
            <a:fld id="{00000000-1234-1234-1234-123412341234}" type="slidenum">
              <a:rPr lang="en-US" smtClean="0"/>
              <a:pPr/>
              <a:t>19</a:t>
            </a:fld>
            <a:endParaRPr lang="en-US"/>
          </a:p>
        </p:txBody>
      </p:sp>
      <p:sp>
        <p:nvSpPr>
          <p:cNvPr id="6" name="Title 5">
            <a:extLst>
              <a:ext uri="{FF2B5EF4-FFF2-40B4-BE49-F238E27FC236}">
                <a16:creationId xmlns:a16="http://schemas.microsoft.com/office/drawing/2014/main" id="{E4472BBF-D7B9-9E5A-C3DD-1349BFD0B5A1}"/>
              </a:ext>
            </a:extLst>
          </p:cNvPr>
          <p:cNvSpPr>
            <a:spLocks noGrp="1"/>
          </p:cNvSpPr>
          <p:nvPr>
            <p:ph type="title"/>
          </p:nvPr>
        </p:nvSpPr>
        <p:spPr/>
        <p:txBody>
          <a:bodyPr/>
          <a:lstStyle/>
          <a:p>
            <a:r>
              <a:rPr lang="en-US" dirty="0"/>
              <a:t>Managing Subawards – PI Responsibilities</a:t>
            </a:r>
          </a:p>
        </p:txBody>
      </p:sp>
      <p:sp>
        <p:nvSpPr>
          <p:cNvPr id="8" name="TextBox 7">
            <a:extLst>
              <a:ext uri="{FF2B5EF4-FFF2-40B4-BE49-F238E27FC236}">
                <a16:creationId xmlns:a16="http://schemas.microsoft.com/office/drawing/2014/main" id="{54F42E65-5E90-3130-C259-4678E0B986A9}"/>
              </a:ext>
            </a:extLst>
          </p:cNvPr>
          <p:cNvSpPr txBox="1"/>
          <p:nvPr/>
        </p:nvSpPr>
        <p:spPr>
          <a:xfrm>
            <a:off x="640079" y="1449273"/>
            <a:ext cx="5337248" cy="1754326"/>
          </a:xfrm>
          <a:prstGeom prst="rect">
            <a:avLst/>
          </a:prstGeom>
          <a:noFill/>
        </p:spPr>
        <p:txBody>
          <a:bodyPr wrap="square">
            <a:spAutoFit/>
          </a:bodyPr>
          <a:lstStyle/>
          <a:p>
            <a:pPr>
              <a:spcAft>
                <a:spcPts val="600"/>
              </a:spcAft>
            </a:pPr>
            <a:r>
              <a:rPr lang="en-US" dirty="0"/>
              <a:t>Principal Investigators are required to review and approve invoices for their subawards/ subcontracts in BruinBuy </a:t>
            </a:r>
            <a:r>
              <a:rPr lang="en-US" i="1" dirty="0"/>
              <a:t>Plus</a:t>
            </a:r>
            <a:r>
              <a:rPr lang="en-US" dirty="0"/>
              <a:t>.</a:t>
            </a:r>
          </a:p>
          <a:p>
            <a:pPr>
              <a:spcAft>
                <a:spcPts val="600"/>
              </a:spcAft>
            </a:pPr>
            <a:endParaRPr lang="en-US" dirty="0"/>
          </a:p>
          <a:p>
            <a:pPr>
              <a:spcAft>
                <a:spcPts val="600"/>
              </a:spcAft>
            </a:pPr>
            <a:r>
              <a:rPr lang="en-US" dirty="0"/>
              <a:t>PIs </a:t>
            </a:r>
            <a:r>
              <a:rPr lang="en-US" dirty="0">
                <a:solidFill>
                  <a:srgbClr val="FF0000"/>
                </a:solidFill>
              </a:rPr>
              <a:t>SHOULD</a:t>
            </a:r>
            <a:r>
              <a:rPr lang="en-US" dirty="0"/>
              <a:t> receive an email notification when a subaward/subcontract invoice requires their review and approval. (PI’s can also log in directly to approve within the </a:t>
            </a:r>
            <a:r>
              <a:rPr lang="en-US" dirty="0">
                <a:hlinkClick r:id="rId2"/>
              </a:rPr>
              <a:t>BruinBuy Plus application</a:t>
            </a:r>
            <a:r>
              <a:rPr lang="en-US" dirty="0"/>
              <a:t>)</a:t>
            </a:r>
          </a:p>
        </p:txBody>
      </p:sp>
      <p:pic>
        <p:nvPicPr>
          <p:cNvPr id="10" name="Picture 9">
            <a:extLst>
              <a:ext uri="{FF2B5EF4-FFF2-40B4-BE49-F238E27FC236}">
                <a16:creationId xmlns:a16="http://schemas.microsoft.com/office/drawing/2014/main" id="{8188CBA3-18A3-5E96-A63D-9606B4A78ECA}"/>
              </a:ext>
            </a:extLst>
          </p:cNvPr>
          <p:cNvPicPr>
            <a:picLocks noChangeAspect="1"/>
          </p:cNvPicPr>
          <p:nvPr/>
        </p:nvPicPr>
        <p:blipFill>
          <a:blip r:embed="rId3"/>
          <a:stretch>
            <a:fillRect/>
          </a:stretch>
        </p:blipFill>
        <p:spPr>
          <a:xfrm>
            <a:off x="6049899" y="1305922"/>
            <a:ext cx="2371725" cy="3390900"/>
          </a:xfrm>
          <a:prstGeom prst="rect">
            <a:avLst/>
          </a:prstGeom>
        </p:spPr>
      </p:pic>
      <p:pic>
        <p:nvPicPr>
          <p:cNvPr id="12" name="Picture 11">
            <a:extLst>
              <a:ext uri="{FF2B5EF4-FFF2-40B4-BE49-F238E27FC236}">
                <a16:creationId xmlns:a16="http://schemas.microsoft.com/office/drawing/2014/main" id="{F03150ED-96EA-B626-8E57-C179681F76D0}"/>
              </a:ext>
            </a:extLst>
          </p:cNvPr>
          <p:cNvPicPr>
            <a:picLocks noChangeAspect="1"/>
          </p:cNvPicPr>
          <p:nvPr/>
        </p:nvPicPr>
        <p:blipFill>
          <a:blip r:embed="rId4"/>
          <a:stretch>
            <a:fillRect/>
          </a:stretch>
        </p:blipFill>
        <p:spPr>
          <a:xfrm>
            <a:off x="1233714" y="3369053"/>
            <a:ext cx="3970388" cy="963460"/>
          </a:xfrm>
          <a:prstGeom prst="rect">
            <a:avLst/>
          </a:prstGeom>
        </p:spPr>
      </p:pic>
      <p:grpSp>
        <p:nvGrpSpPr>
          <p:cNvPr id="3" name="Group 2">
            <a:extLst>
              <a:ext uri="{FF2B5EF4-FFF2-40B4-BE49-F238E27FC236}">
                <a16:creationId xmlns:a16="http://schemas.microsoft.com/office/drawing/2014/main" id="{112A7AA1-7573-66D8-B8AF-F53535F84B52}"/>
              </a:ext>
            </a:extLst>
          </p:cNvPr>
          <p:cNvGrpSpPr/>
          <p:nvPr/>
        </p:nvGrpSpPr>
        <p:grpSpPr>
          <a:xfrm>
            <a:off x="5846618" y="2341418"/>
            <a:ext cx="3247259" cy="2772808"/>
            <a:chOff x="5603631" y="1791254"/>
            <a:chExt cx="3334921" cy="3146507"/>
          </a:xfrm>
        </p:grpSpPr>
        <p:pic>
          <p:nvPicPr>
            <p:cNvPr id="4" name="Picture 3" descr="Post It Note Memo · Free image on Pixabay">
              <a:extLst>
                <a:ext uri="{FF2B5EF4-FFF2-40B4-BE49-F238E27FC236}">
                  <a16:creationId xmlns:a16="http://schemas.microsoft.com/office/drawing/2014/main" id="{B1662C49-477B-6F44-C62E-E8C726C4DF4B}"/>
                </a:ext>
              </a:extLst>
            </p:cNvPr>
            <p:cNvPicPr>
              <a:picLocks noChangeAspect="1"/>
            </p:cNvPicPr>
            <p:nvPr/>
          </p:nvPicPr>
          <p:blipFill rotWithShape="1">
            <a:blip r:embed="rId5">
              <a:extLst>
                <a:ext uri="{28A0092B-C50C-407E-A947-70E740481C1C}">
                  <a14:useLocalDpi xmlns:a14="http://schemas.microsoft.com/office/drawing/2010/main" val="0"/>
                </a:ext>
              </a:extLst>
            </a:blip>
            <a:srcRect l="13684" t="4927" r="13271" b="5862"/>
            <a:stretch/>
          </p:blipFill>
          <p:spPr>
            <a:xfrm>
              <a:off x="5603631" y="1791254"/>
              <a:ext cx="3334921" cy="3146507"/>
            </a:xfrm>
            <a:prstGeom prst="rect">
              <a:avLst/>
            </a:prstGeom>
          </p:spPr>
        </p:pic>
        <p:sp>
          <p:nvSpPr>
            <p:cNvPr id="5" name="TextBox 4">
              <a:extLst>
                <a:ext uri="{FF2B5EF4-FFF2-40B4-BE49-F238E27FC236}">
                  <a16:creationId xmlns:a16="http://schemas.microsoft.com/office/drawing/2014/main" id="{A4E3FB06-852B-06A9-57B3-97A0DFCEA637}"/>
                </a:ext>
              </a:extLst>
            </p:cNvPr>
            <p:cNvSpPr txBox="1"/>
            <p:nvPr/>
          </p:nvSpPr>
          <p:spPr>
            <a:xfrm rot="20903898">
              <a:off x="5998497" y="2460888"/>
              <a:ext cx="2685867" cy="1623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333333"/>
                  </a:solidFill>
                  <a:effectLst/>
                  <a:uLnTx/>
                  <a:uFillTx/>
                  <a:latin typeface="Ink Free" panose="03080402000500000000" pitchFamily="66" charset="0"/>
                  <a:cs typeface="Arial"/>
                  <a:sym typeface="Arial"/>
                </a:rPr>
                <a:t>If PI doesn’t receive the notification, the fund manager will obtain signature on the PDF form instead.</a:t>
              </a:r>
              <a:endParaRPr kumimoji="0" lang="en-US" sz="1800" b="0" i="0" u="none" strike="noStrike" kern="0" cap="none" spc="0" normalizeH="0" baseline="0" noProof="0" dirty="0">
                <a:ln>
                  <a:noFill/>
                </a:ln>
                <a:solidFill>
                  <a:srgbClr val="000000"/>
                </a:solidFill>
                <a:effectLst/>
                <a:uLnTx/>
                <a:uFillTx/>
                <a:latin typeface="Ink Free" panose="03080402000500000000" pitchFamily="66" charset="0"/>
                <a:cs typeface="Arial"/>
                <a:sym typeface="Arial"/>
              </a:endParaRPr>
            </a:p>
          </p:txBody>
        </p:sp>
      </p:grpSp>
    </p:spTree>
    <p:extLst>
      <p:ext uri="{BB962C8B-B14F-4D97-AF65-F5344CB8AC3E}">
        <p14:creationId xmlns:p14="http://schemas.microsoft.com/office/powerpoint/2010/main" val="23644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a:xfrm>
            <a:off x="640079" y="700873"/>
            <a:ext cx="7772400" cy="332399"/>
          </a:xfrm>
        </p:spPr>
        <p:txBody>
          <a:bodyPr/>
          <a:lstStyle/>
          <a:p>
            <a:r>
              <a:rPr lang="en-US" sz="2400" dirty="0">
                <a:solidFill>
                  <a:schemeClr val="tx1">
                    <a:lumMod val="50000"/>
                  </a:schemeClr>
                </a:solidFill>
                <a:latin typeface="Arial" panose="020B0604020202020204" pitchFamily="34" charset="0"/>
                <a:cs typeface="Arial" panose="020B0604020202020204" pitchFamily="34" charset="0"/>
              </a:rPr>
              <a:t>Recently Submitted Proposals / Processed Awards</a:t>
            </a:r>
            <a:endParaRPr lang="en-US" sz="2400" dirty="0">
              <a:solidFill>
                <a:schemeClr val="tx1">
                  <a:lumMod val="50000"/>
                </a:schemeClr>
              </a:solidFill>
            </a:endParaRPr>
          </a:p>
        </p:txBody>
      </p:sp>
      <p:pic>
        <p:nvPicPr>
          <p:cNvPr id="5" name="Picture 4" descr="A blue sign with white text&#10;&#10;Description automatically generated">
            <a:extLst>
              <a:ext uri="{FF2B5EF4-FFF2-40B4-BE49-F238E27FC236}">
                <a16:creationId xmlns:a16="http://schemas.microsoft.com/office/drawing/2014/main" id="{54781F3A-85B5-6442-4CAF-B3DD64D4DEB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36147" y="1744063"/>
            <a:ext cx="5020593" cy="2276002"/>
          </a:xfrm>
          <a:prstGeom prst="rect">
            <a:avLst/>
          </a:prstGeom>
        </p:spPr>
      </p:pic>
    </p:spTree>
    <p:extLst>
      <p:ext uri="{BB962C8B-B14F-4D97-AF65-F5344CB8AC3E}">
        <p14:creationId xmlns:p14="http://schemas.microsoft.com/office/powerpoint/2010/main" val="201323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2A86D0-3844-2F23-15E7-FA00F0608687}"/>
              </a:ext>
            </a:extLst>
          </p:cNvPr>
          <p:cNvSpPr>
            <a:spLocks noGrp="1"/>
          </p:cNvSpPr>
          <p:nvPr>
            <p:ph type="sldNum" idx="12"/>
          </p:nvPr>
        </p:nvSpPr>
        <p:spPr/>
        <p:txBody>
          <a:bodyPr/>
          <a:lstStyle/>
          <a:p>
            <a:fld id="{00000000-1234-1234-1234-123412341234}" type="slidenum">
              <a:rPr lang="en-US" smtClean="0"/>
              <a:pPr/>
              <a:t>20</a:t>
            </a:fld>
            <a:endParaRPr lang="en-US"/>
          </a:p>
        </p:txBody>
      </p:sp>
      <p:sp>
        <p:nvSpPr>
          <p:cNvPr id="3" name="Text Placeholder 2">
            <a:extLst>
              <a:ext uri="{FF2B5EF4-FFF2-40B4-BE49-F238E27FC236}">
                <a16:creationId xmlns:a16="http://schemas.microsoft.com/office/drawing/2014/main" id="{19FDD9A5-1487-D4AA-86FA-3DF1EEA263CF}"/>
              </a:ext>
            </a:extLst>
          </p:cNvPr>
          <p:cNvSpPr>
            <a:spLocks noGrp="1"/>
          </p:cNvSpPr>
          <p:nvPr>
            <p:ph type="body" idx="1"/>
          </p:nvPr>
        </p:nvSpPr>
        <p:spPr>
          <a:xfrm>
            <a:off x="292221" y="1779284"/>
            <a:ext cx="3840480" cy="1815882"/>
          </a:xfrm>
        </p:spPr>
        <p:txBody>
          <a:bodyPr/>
          <a:lstStyle/>
          <a:p>
            <a:pPr marL="3175" indent="-3175"/>
            <a:r>
              <a:rPr lang="en-US" dirty="0"/>
              <a:t>Upon email receipt, review for accuracy and to ensure that the subsite is appropriately billing for work completed. </a:t>
            </a:r>
          </a:p>
          <a:p>
            <a:pPr marL="3175" indent="-3175"/>
            <a:endParaRPr lang="en-US" dirty="0"/>
          </a:p>
          <a:p>
            <a:pPr marL="3175" indent="-3175"/>
            <a:r>
              <a:rPr lang="en-US" dirty="0"/>
              <a:t>Select the Take Action hyperlink within the email, which will direct you to a new window of your web browser.</a:t>
            </a:r>
          </a:p>
        </p:txBody>
      </p:sp>
      <p:sp>
        <p:nvSpPr>
          <p:cNvPr id="6" name="Title 5">
            <a:extLst>
              <a:ext uri="{FF2B5EF4-FFF2-40B4-BE49-F238E27FC236}">
                <a16:creationId xmlns:a16="http://schemas.microsoft.com/office/drawing/2014/main" id="{D95E030C-4CE8-E986-B77A-99060D18C9E0}"/>
              </a:ext>
            </a:extLst>
          </p:cNvPr>
          <p:cNvSpPr>
            <a:spLocks noGrp="1"/>
          </p:cNvSpPr>
          <p:nvPr>
            <p:ph type="title"/>
          </p:nvPr>
        </p:nvSpPr>
        <p:spPr/>
        <p:txBody>
          <a:bodyPr/>
          <a:lstStyle/>
          <a:p>
            <a:r>
              <a:rPr lang="en-US" dirty="0"/>
              <a:t>Review Invoice</a:t>
            </a:r>
          </a:p>
        </p:txBody>
      </p:sp>
      <p:pic>
        <p:nvPicPr>
          <p:cNvPr id="8" name="Picture 7">
            <a:extLst>
              <a:ext uri="{FF2B5EF4-FFF2-40B4-BE49-F238E27FC236}">
                <a16:creationId xmlns:a16="http://schemas.microsoft.com/office/drawing/2014/main" id="{3C6F513B-3D0C-14BC-CC0C-FE4CA457402E}"/>
              </a:ext>
            </a:extLst>
          </p:cNvPr>
          <p:cNvPicPr>
            <a:picLocks noChangeAspect="1"/>
          </p:cNvPicPr>
          <p:nvPr/>
        </p:nvPicPr>
        <p:blipFill>
          <a:blip r:embed="rId2"/>
          <a:stretch>
            <a:fillRect/>
          </a:stretch>
        </p:blipFill>
        <p:spPr>
          <a:xfrm>
            <a:off x="4132701" y="548937"/>
            <a:ext cx="4816440" cy="4502034"/>
          </a:xfrm>
          <a:prstGeom prst="rect">
            <a:avLst/>
          </a:prstGeom>
        </p:spPr>
      </p:pic>
      <p:sp>
        <p:nvSpPr>
          <p:cNvPr id="9" name="Oval 8">
            <a:extLst>
              <a:ext uri="{FF2B5EF4-FFF2-40B4-BE49-F238E27FC236}">
                <a16:creationId xmlns:a16="http://schemas.microsoft.com/office/drawing/2014/main" id="{FF23846E-9B54-3EDB-0B5E-77CE9ED75305}"/>
              </a:ext>
            </a:extLst>
          </p:cNvPr>
          <p:cNvSpPr/>
          <p:nvPr/>
        </p:nvSpPr>
        <p:spPr>
          <a:xfrm>
            <a:off x="6945086" y="4564743"/>
            <a:ext cx="798285" cy="55589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5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2A86D0-3844-2F23-15E7-FA00F0608687}"/>
              </a:ext>
            </a:extLst>
          </p:cNvPr>
          <p:cNvSpPr>
            <a:spLocks noGrp="1"/>
          </p:cNvSpPr>
          <p:nvPr>
            <p:ph type="sldNum" idx="12"/>
          </p:nvPr>
        </p:nvSpPr>
        <p:spPr/>
        <p:txBody>
          <a:bodyPr/>
          <a:lstStyle/>
          <a:p>
            <a:fld id="{00000000-1234-1234-1234-123412341234}" type="slidenum">
              <a:rPr lang="en-US" smtClean="0"/>
              <a:pPr/>
              <a:t>21</a:t>
            </a:fld>
            <a:endParaRPr lang="en-US"/>
          </a:p>
        </p:txBody>
      </p:sp>
      <p:sp>
        <p:nvSpPr>
          <p:cNvPr id="6" name="Title 5">
            <a:extLst>
              <a:ext uri="{FF2B5EF4-FFF2-40B4-BE49-F238E27FC236}">
                <a16:creationId xmlns:a16="http://schemas.microsoft.com/office/drawing/2014/main" id="{D95E030C-4CE8-E986-B77A-99060D18C9E0}"/>
              </a:ext>
            </a:extLst>
          </p:cNvPr>
          <p:cNvSpPr>
            <a:spLocks noGrp="1"/>
          </p:cNvSpPr>
          <p:nvPr>
            <p:ph type="title"/>
          </p:nvPr>
        </p:nvSpPr>
        <p:spPr/>
        <p:txBody>
          <a:bodyPr/>
          <a:lstStyle/>
          <a:p>
            <a:r>
              <a:rPr lang="en-US" dirty="0"/>
              <a:t>Approve or Reject Invoice</a:t>
            </a:r>
          </a:p>
        </p:txBody>
      </p:sp>
      <p:sp>
        <p:nvSpPr>
          <p:cNvPr id="5" name="Text Placeholder 4">
            <a:extLst>
              <a:ext uri="{FF2B5EF4-FFF2-40B4-BE49-F238E27FC236}">
                <a16:creationId xmlns:a16="http://schemas.microsoft.com/office/drawing/2014/main" id="{56F26C16-CB84-29F4-C7E3-A1A4C2A985A5}"/>
              </a:ext>
            </a:extLst>
          </p:cNvPr>
          <p:cNvSpPr>
            <a:spLocks noGrp="1"/>
          </p:cNvSpPr>
          <p:nvPr>
            <p:ph type="body" idx="1"/>
          </p:nvPr>
        </p:nvSpPr>
        <p:spPr/>
        <p:txBody>
          <a:bodyPr/>
          <a:lstStyle/>
          <a:p>
            <a:endParaRPr lang="en-US"/>
          </a:p>
        </p:txBody>
      </p:sp>
      <p:pic>
        <p:nvPicPr>
          <p:cNvPr id="10" name="Picture 9">
            <a:extLst>
              <a:ext uri="{FF2B5EF4-FFF2-40B4-BE49-F238E27FC236}">
                <a16:creationId xmlns:a16="http://schemas.microsoft.com/office/drawing/2014/main" id="{45E5E61A-540C-A08F-2016-E7A59E320421}"/>
              </a:ext>
            </a:extLst>
          </p:cNvPr>
          <p:cNvPicPr>
            <a:picLocks noChangeAspect="1"/>
          </p:cNvPicPr>
          <p:nvPr/>
        </p:nvPicPr>
        <p:blipFill>
          <a:blip r:embed="rId2"/>
          <a:stretch>
            <a:fillRect/>
          </a:stretch>
        </p:blipFill>
        <p:spPr>
          <a:xfrm>
            <a:off x="-45721" y="1354253"/>
            <a:ext cx="9144000" cy="3305852"/>
          </a:xfrm>
          <a:prstGeom prst="rect">
            <a:avLst/>
          </a:prstGeom>
        </p:spPr>
      </p:pic>
    </p:spTree>
    <p:extLst>
      <p:ext uri="{BB962C8B-B14F-4D97-AF65-F5344CB8AC3E}">
        <p14:creationId xmlns:p14="http://schemas.microsoft.com/office/powerpoint/2010/main" val="3929509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22</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305997"/>
            <a:ext cx="8074430" cy="379591"/>
          </a:xfrm>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Official JIT notice vs auto-generated (email to CA 4/1)</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NIH Just-in-Time (JIT) Notifications</a:t>
            </a:r>
          </a:p>
        </p:txBody>
      </p:sp>
      <p:pic>
        <p:nvPicPr>
          <p:cNvPr id="4098" name="Picture 2">
            <a:extLst>
              <a:ext uri="{FF2B5EF4-FFF2-40B4-BE49-F238E27FC236}">
                <a16:creationId xmlns:a16="http://schemas.microsoft.com/office/drawing/2014/main" id="{8F8677AA-9761-C8F8-4F0D-B3496A172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37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112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23</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Front Door for Research</a:t>
            </a:r>
          </a:p>
        </p:txBody>
      </p:sp>
      <p:sp>
        <p:nvSpPr>
          <p:cNvPr id="8" name="TextBox 7">
            <a:extLst>
              <a:ext uri="{FF2B5EF4-FFF2-40B4-BE49-F238E27FC236}">
                <a16:creationId xmlns:a16="http://schemas.microsoft.com/office/drawing/2014/main" id="{38FD6FFA-9DDE-5140-BA12-16DA6C0AB599}"/>
              </a:ext>
            </a:extLst>
          </p:cNvPr>
          <p:cNvSpPr txBox="1"/>
          <p:nvPr/>
        </p:nvSpPr>
        <p:spPr>
          <a:xfrm>
            <a:off x="309151" y="1849371"/>
            <a:ext cx="2795848" cy="523220"/>
          </a:xfrm>
          <a:prstGeom prst="rect">
            <a:avLst/>
          </a:prstGeom>
          <a:noFill/>
        </p:spPr>
        <p:txBody>
          <a:bodyPr wrap="square">
            <a:spAutoFit/>
          </a:bodyPr>
          <a:lstStyle/>
          <a:p>
            <a:r>
              <a:rPr lang="en-US" dirty="0">
                <a:hlinkClick r:id="rId2"/>
              </a:rPr>
              <a:t>https://it.uclahealth.org/resources/resources-for-researchers</a:t>
            </a:r>
            <a:r>
              <a:rPr lang="en-US" dirty="0"/>
              <a:t> </a:t>
            </a:r>
          </a:p>
        </p:txBody>
      </p:sp>
      <p:pic>
        <p:nvPicPr>
          <p:cNvPr id="12" name="Picture 11">
            <a:extLst>
              <a:ext uri="{FF2B5EF4-FFF2-40B4-BE49-F238E27FC236}">
                <a16:creationId xmlns:a16="http://schemas.microsoft.com/office/drawing/2014/main" id="{F3CA63D4-6743-09E0-D24F-E9048A8D2AF3}"/>
              </a:ext>
            </a:extLst>
          </p:cNvPr>
          <p:cNvPicPr>
            <a:picLocks noChangeAspect="1"/>
          </p:cNvPicPr>
          <p:nvPr/>
        </p:nvPicPr>
        <p:blipFill>
          <a:blip r:embed="rId3"/>
          <a:stretch>
            <a:fillRect/>
          </a:stretch>
        </p:blipFill>
        <p:spPr>
          <a:xfrm>
            <a:off x="3283527" y="1460150"/>
            <a:ext cx="5587465" cy="3167268"/>
          </a:xfrm>
          <a:prstGeom prst="rect">
            <a:avLst/>
          </a:prstGeom>
        </p:spPr>
      </p:pic>
      <p:pic>
        <p:nvPicPr>
          <p:cNvPr id="14" name="Picture 13">
            <a:extLst>
              <a:ext uri="{FF2B5EF4-FFF2-40B4-BE49-F238E27FC236}">
                <a16:creationId xmlns:a16="http://schemas.microsoft.com/office/drawing/2014/main" id="{7B287095-85D3-8627-512D-D34A42373610}"/>
              </a:ext>
            </a:extLst>
          </p:cNvPr>
          <p:cNvPicPr>
            <a:picLocks noChangeAspect="1"/>
          </p:cNvPicPr>
          <p:nvPr/>
        </p:nvPicPr>
        <p:blipFill>
          <a:blip r:embed="rId4"/>
          <a:stretch>
            <a:fillRect/>
          </a:stretch>
        </p:blipFill>
        <p:spPr>
          <a:xfrm>
            <a:off x="1149927" y="2770909"/>
            <a:ext cx="1542920" cy="1502770"/>
          </a:xfrm>
          <a:prstGeom prst="rect">
            <a:avLst/>
          </a:prstGeom>
        </p:spPr>
      </p:pic>
    </p:spTree>
    <p:extLst>
      <p:ext uri="{BB962C8B-B14F-4D97-AF65-F5344CB8AC3E}">
        <p14:creationId xmlns:p14="http://schemas.microsoft.com/office/powerpoint/2010/main" val="1875409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24</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Front Door for Research</a:t>
            </a:r>
          </a:p>
        </p:txBody>
      </p:sp>
      <p:pic>
        <p:nvPicPr>
          <p:cNvPr id="10" name="Picture 9">
            <a:extLst>
              <a:ext uri="{FF2B5EF4-FFF2-40B4-BE49-F238E27FC236}">
                <a16:creationId xmlns:a16="http://schemas.microsoft.com/office/drawing/2014/main" id="{A2A657C9-E567-FCB5-E490-D483ECD4E4D8}"/>
              </a:ext>
            </a:extLst>
          </p:cNvPr>
          <p:cNvPicPr>
            <a:picLocks noChangeAspect="1"/>
          </p:cNvPicPr>
          <p:nvPr/>
        </p:nvPicPr>
        <p:blipFill>
          <a:blip r:embed="rId2"/>
          <a:stretch>
            <a:fillRect/>
          </a:stretch>
        </p:blipFill>
        <p:spPr>
          <a:xfrm>
            <a:off x="0" y="-4850"/>
            <a:ext cx="9143999" cy="5135220"/>
          </a:xfrm>
          <a:prstGeom prst="rect">
            <a:avLst/>
          </a:prstGeom>
        </p:spPr>
      </p:pic>
    </p:spTree>
    <p:extLst>
      <p:ext uri="{BB962C8B-B14F-4D97-AF65-F5344CB8AC3E}">
        <p14:creationId xmlns:p14="http://schemas.microsoft.com/office/powerpoint/2010/main" val="1175644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25</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Front Door for Research</a:t>
            </a:r>
          </a:p>
        </p:txBody>
      </p:sp>
      <p:pic>
        <p:nvPicPr>
          <p:cNvPr id="4" name="Picture 3">
            <a:extLst>
              <a:ext uri="{FF2B5EF4-FFF2-40B4-BE49-F238E27FC236}">
                <a16:creationId xmlns:a16="http://schemas.microsoft.com/office/drawing/2014/main" id="{F8D5A8ED-B4F6-3642-89D4-8AD48F07D2BC}"/>
              </a:ext>
            </a:extLst>
          </p:cNvPr>
          <p:cNvPicPr>
            <a:picLocks noChangeAspect="1"/>
          </p:cNvPicPr>
          <p:nvPr/>
        </p:nvPicPr>
        <p:blipFill>
          <a:blip r:embed="rId2"/>
          <a:stretch>
            <a:fillRect/>
          </a:stretch>
        </p:blipFill>
        <p:spPr>
          <a:xfrm>
            <a:off x="-18011" y="482698"/>
            <a:ext cx="9144000" cy="4637942"/>
          </a:xfrm>
          <a:prstGeom prst="rect">
            <a:avLst/>
          </a:prstGeom>
        </p:spPr>
      </p:pic>
    </p:spTree>
    <p:extLst>
      <p:ext uri="{BB962C8B-B14F-4D97-AF65-F5344CB8AC3E}">
        <p14:creationId xmlns:p14="http://schemas.microsoft.com/office/powerpoint/2010/main" val="791724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26</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Front Door for Research</a:t>
            </a:r>
          </a:p>
        </p:txBody>
      </p:sp>
      <p:pic>
        <p:nvPicPr>
          <p:cNvPr id="5" name="Picture 4">
            <a:extLst>
              <a:ext uri="{FF2B5EF4-FFF2-40B4-BE49-F238E27FC236}">
                <a16:creationId xmlns:a16="http://schemas.microsoft.com/office/drawing/2014/main" id="{617254B0-A192-3449-96A2-EC5BE20857A0}"/>
              </a:ext>
            </a:extLst>
          </p:cNvPr>
          <p:cNvPicPr>
            <a:picLocks noChangeAspect="1"/>
          </p:cNvPicPr>
          <p:nvPr/>
        </p:nvPicPr>
        <p:blipFill>
          <a:blip r:embed="rId2"/>
          <a:stretch>
            <a:fillRect/>
          </a:stretch>
        </p:blipFill>
        <p:spPr>
          <a:xfrm>
            <a:off x="0" y="673173"/>
            <a:ext cx="9251194" cy="4470327"/>
          </a:xfrm>
          <a:prstGeom prst="rect">
            <a:avLst/>
          </a:prstGeom>
        </p:spPr>
      </p:pic>
    </p:spTree>
    <p:extLst>
      <p:ext uri="{BB962C8B-B14F-4D97-AF65-F5344CB8AC3E}">
        <p14:creationId xmlns:p14="http://schemas.microsoft.com/office/powerpoint/2010/main" val="1468493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27</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Technical / Progress Reports: Submit </a:t>
            </a:r>
            <a:r>
              <a:rPr lang="en-US" sz="2600">
                <a:solidFill>
                  <a:srgbClr val="000000"/>
                </a:solidFill>
              </a:rPr>
              <a:t>on time!</a:t>
            </a:r>
            <a:endParaRPr lang="en-US" sz="2600" dirty="0">
              <a:solidFill>
                <a:srgbClr val="000000"/>
              </a:solidFill>
            </a:endParaRPr>
          </a:p>
        </p:txBody>
      </p:sp>
      <p:pic>
        <p:nvPicPr>
          <p:cNvPr id="5" name="Picture 4">
            <a:hlinkClick r:id="rId2"/>
            <a:extLst>
              <a:ext uri="{FF2B5EF4-FFF2-40B4-BE49-F238E27FC236}">
                <a16:creationId xmlns:a16="http://schemas.microsoft.com/office/drawing/2014/main" id="{C5C12CC1-D397-E229-8882-AE50C5A17B2B}"/>
              </a:ext>
            </a:extLst>
          </p:cNvPr>
          <p:cNvPicPr>
            <a:picLocks noChangeAspect="1"/>
          </p:cNvPicPr>
          <p:nvPr/>
        </p:nvPicPr>
        <p:blipFill rotWithShape="1">
          <a:blip r:embed="rId3"/>
          <a:srcRect b="13355"/>
          <a:stretch/>
        </p:blipFill>
        <p:spPr>
          <a:xfrm>
            <a:off x="1090724" y="1220154"/>
            <a:ext cx="7282232" cy="3534726"/>
          </a:xfrm>
          <a:prstGeom prst="rect">
            <a:avLst/>
          </a:prstGeom>
        </p:spPr>
      </p:pic>
    </p:spTree>
    <p:extLst>
      <p:ext uri="{BB962C8B-B14F-4D97-AF65-F5344CB8AC3E}">
        <p14:creationId xmlns:p14="http://schemas.microsoft.com/office/powerpoint/2010/main" val="2100953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28</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305997"/>
            <a:ext cx="8074430" cy="3180358"/>
          </a:xfrm>
        </p:spPr>
        <p:txBody>
          <a:bodyPr/>
          <a:lstStyle/>
          <a:p>
            <a:pPr marL="0" marR="0">
              <a:spcBef>
                <a:spcPts val="0"/>
              </a:spcBef>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no longer have the ability to register anyone in PaymentWorks ahead of time. </a:t>
            </a:r>
          </a:p>
          <a:p>
            <a:pPr marL="0" marR="0">
              <a:spcBef>
                <a:spcPts val="0"/>
              </a:spcBef>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Now we have to initiate a transaction first, and then if the vendor is not registered, the system will add a step to the processing timeline. </a:t>
            </a:r>
          </a:p>
          <a:p>
            <a:pPr marL="0" marR="0">
              <a:spcBef>
                <a:spcPts val="0"/>
              </a:spcBef>
              <a:spcAft>
                <a:spcPts val="800"/>
              </a:spcAft>
            </a:pPr>
            <a:r>
              <a:rPr lang="en-US" sz="1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For example, if you are trying to pay a guest speaker, </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instead of getting routed for payment after we submit a Direct Pay request, the payment request is put on hold while the system sends PaymentWorks registration information to the vendor/recipient. </a:t>
            </a:r>
          </a:p>
          <a:p>
            <a:pPr marL="0" marR="0">
              <a:spcBef>
                <a:spcPts val="0"/>
              </a:spcBef>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vendor must complete their PaymentWorks profile/registration in order to get paid. Once they do, the payment process will resume and the payment should be processed.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General Procurement Guidance  - New Vendors</a:t>
            </a:r>
          </a:p>
        </p:txBody>
      </p:sp>
    </p:spTree>
    <p:extLst>
      <p:ext uri="{BB962C8B-B14F-4D97-AF65-F5344CB8AC3E}">
        <p14:creationId xmlns:p14="http://schemas.microsoft.com/office/powerpoint/2010/main" val="559655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29</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305997"/>
            <a:ext cx="8074430" cy="3077637"/>
          </a:xfrm>
        </p:spPr>
        <p:txBody>
          <a:bodyPr/>
          <a:lstStyle/>
          <a:p>
            <a:pPr marL="0" marR="0">
              <a:lnSpc>
                <a:spcPct val="107000"/>
              </a:lnSpc>
              <a:spcBef>
                <a:spcPts val="0"/>
              </a:spcBef>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does that mean for you? </a:t>
            </a:r>
          </a:p>
          <a:p>
            <a:pPr marL="0" marR="0">
              <a:lnSpc>
                <a:spcPct val="107000"/>
              </a:lnSpc>
              <a:spcBef>
                <a:spcPts val="0"/>
              </a:spcBef>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means that you no longer need to obtain W9s or anything like that to attempt to register a vendor/recipient ahead of time. </a:t>
            </a:r>
          </a:p>
          <a:p>
            <a:pPr marL="0" marR="0">
              <a:lnSpc>
                <a:spcPct val="107000"/>
              </a:lnSpc>
              <a:spcBef>
                <a:spcPts val="0"/>
              </a:spcBef>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Instead, you just want to make sure that you include the vendor’s/recipient’s correct email address when you submit your check request form (or Purchase Request Form). </a:t>
            </a:r>
          </a:p>
          <a:p>
            <a:pPr marL="0" marR="0">
              <a:lnSpc>
                <a:spcPct val="107000"/>
              </a:lnSpc>
              <a:spcBef>
                <a:spcPts val="0"/>
              </a:spcBef>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 should also make sure the vendor/recipient understands that they will be getting an automated email with instructions on how to register with PaymentWorks and they MUST complete that process in order to be paid. </a:t>
            </a: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73173"/>
            <a:ext cx="7772400" cy="360099"/>
          </a:xfrm>
        </p:spPr>
        <p:txBody>
          <a:bodyPr/>
          <a:lstStyle/>
          <a:p>
            <a:r>
              <a:rPr lang="en-US" sz="2600" dirty="0">
                <a:solidFill>
                  <a:srgbClr val="000000"/>
                </a:solidFill>
              </a:rPr>
              <a:t>General Procurement Guidance  - New Vendors</a:t>
            </a:r>
          </a:p>
        </p:txBody>
      </p:sp>
    </p:spTree>
    <p:extLst>
      <p:ext uri="{BB962C8B-B14F-4D97-AF65-F5344CB8AC3E}">
        <p14:creationId xmlns:p14="http://schemas.microsoft.com/office/powerpoint/2010/main" val="212697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3</a:t>
            </a:fld>
            <a:endParaRPr lang="en-US"/>
          </a:p>
        </p:txBody>
      </p:sp>
      <p:sp>
        <p:nvSpPr>
          <p:cNvPr id="5" name="Title 4"/>
          <p:cNvSpPr>
            <a:spLocks noGrp="1"/>
          </p:cNvSpPr>
          <p:nvPr>
            <p:ph type="title"/>
          </p:nvPr>
        </p:nvSpPr>
        <p:spPr/>
        <p:txBody>
          <a:bodyPr/>
          <a:lstStyle/>
          <a:p>
            <a:r>
              <a:rPr lang="en-US" dirty="0">
                <a:solidFill>
                  <a:schemeClr val="tx1">
                    <a:lumMod val="50000"/>
                  </a:schemeClr>
                </a:solidFill>
              </a:rPr>
              <a:t>Upcoming</a:t>
            </a:r>
            <a:r>
              <a:rPr lang="en-US" dirty="0"/>
              <a:t> </a:t>
            </a:r>
            <a:r>
              <a:rPr lang="en-US" dirty="0">
                <a:solidFill>
                  <a:schemeClr val="tx1">
                    <a:lumMod val="50000"/>
                  </a:schemeClr>
                </a:solidFill>
              </a:rPr>
              <a:t>Holidays</a:t>
            </a:r>
          </a:p>
        </p:txBody>
      </p:sp>
      <p:pic>
        <p:nvPicPr>
          <p:cNvPr id="7" name="Picture 6" descr="Memorial Day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9" y="1240397"/>
            <a:ext cx="4137453" cy="3217301"/>
          </a:xfrm>
          <a:prstGeom prst="rect">
            <a:avLst/>
          </a:prstGeom>
        </p:spPr>
      </p:pic>
      <p:sp>
        <p:nvSpPr>
          <p:cNvPr id="8" name="TextBox 7"/>
          <p:cNvSpPr txBox="1"/>
          <p:nvPr/>
        </p:nvSpPr>
        <p:spPr>
          <a:xfrm>
            <a:off x="4969042" y="2541270"/>
            <a:ext cx="3657599" cy="523220"/>
          </a:xfrm>
          <a:prstGeom prst="rect">
            <a:avLst/>
          </a:prstGeom>
          <a:noFill/>
        </p:spPr>
        <p:txBody>
          <a:bodyPr wrap="square" rtlCol="0">
            <a:spAutoFit/>
          </a:bodyPr>
          <a:lstStyle/>
          <a:p>
            <a:r>
              <a:rPr lang="en-US" sz="2800" dirty="0">
                <a:latin typeface="Copperplate Gothic Bold" panose="020E0705020206020404" pitchFamily="34" charset="0"/>
              </a:rPr>
              <a:t>Monday, May 27</a:t>
            </a:r>
          </a:p>
        </p:txBody>
      </p:sp>
    </p:spTree>
    <p:extLst>
      <p:ext uri="{BB962C8B-B14F-4D97-AF65-F5344CB8AC3E}">
        <p14:creationId xmlns:p14="http://schemas.microsoft.com/office/powerpoint/2010/main" val="3968503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30</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484909" y="1305997"/>
            <a:ext cx="8229600" cy="3631763"/>
          </a:xfrm>
        </p:spPr>
        <p:txBody>
          <a:bodyPr/>
          <a:lstStyle/>
          <a:p>
            <a:pPr marL="0" indent="0"/>
            <a:r>
              <a:rPr lang="en-US" sz="1800" dirty="0">
                <a:solidFill>
                  <a:srgbClr val="000000"/>
                </a:solidFill>
              </a:rPr>
              <a:t>You should never purchase an item or have a service rendered until there is an active Purchase Order in place. There are some exceptions that can be paid using the "direct pay" feature or Pcard, and we've covered those in previous research meetings (e.g. utility invoices, guest speaker fees, memberships, etc.)</a:t>
            </a:r>
          </a:p>
          <a:p>
            <a:pPr marL="0" indent="0"/>
            <a:r>
              <a:rPr lang="en-US" sz="1800" dirty="0">
                <a:solidFill>
                  <a:srgbClr val="000000"/>
                </a:solidFill>
              </a:rPr>
              <a:t>We no longer have the ability to create PO's automatically at the department level. All PO's that we "create" actually have to be submitted as requisitions first, and then after review by Purchasing, a PO will be created centrally. </a:t>
            </a:r>
          </a:p>
          <a:p>
            <a:pPr marL="0" indent="0"/>
            <a:r>
              <a:rPr lang="en-US" sz="1800" dirty="0">
                <a:solidFill>
                  <a:srgbClr val="000000"/>
                </a:solidFill>
              </a:rPr>
              <a:t>Submitting a Purchase Request Form or having that form “approved” is not the same thing as having an active PO.  PO numbers (almost) always start with 1550. </a:t>
            </a: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General Procurement Guidance – PO’s</a:t>
            </a:r>
          </a:p>
        </p:txBody>
      </p:sp>
    </p:spTree>
    <p:extLst>
      <p:ext uri="{BB962C8B-B14F-4D97-AF65-F5344CB8AC3E}">
        <p14:creationId xmlns:p14="http://schemas.microsoft.com/office/powerpoint/2010/main" val="2142171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31</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364166"/>
            <a:ext cx="7772400" cy="2886559"/>
          </a:xfrm>
        </p:spPr>
        <p:txBody>
          <a:bodyPr/>
          <a:lstStyle/>
          <a:p>
            <a:pPr marL="0" indent="0"/>
            <a:r>
              <a:rPr lang="en-US" sz="1600" dirty="0">
                <a:solidFill>
                  <a:srgbClr val="000000"/>
                </a:solidFill>
              </a:rPr>
              <a:t>Once a PO has been created, the vendor will automatically receive a copy of it. They can then provide the item/service and then submit their invoice.</a:t>
            </a:r>
          </a:p>
          <a:p>
            <a:pPr marL="0" indent="0"/>
            <a:endParaRPr lang="en-US" sz="1600" dirty="0">
              <a:solidFill>
                <a:srgbClr val="000000"/>
              </a:solidFill>
            </a:endParaRPr>
          </a:p>
          <a:p>
            <a:pPr marL="0" marR="0">
              <a:lnSpc>
                <a:spcPct val="107000"/>
              </a:lnSpc>
              <a:spcBef>
                <a:spcPts val="0"/>
              </a:spcBef>
              <a:spcAft>
                <a:spcPts val="800"/>
              </a:spcAft>
            </a:pPr>
            <a:r>
              <a:rPr lang="en-US" sz="1600" kern="100" dirty="0">
                <a:solidFill>
                  <a:srgbClr val="000000"/>
                </a:solidFill>
                <a:effectLst/>
                <a:ea typeface="Calibri" panose="020F0502020204030204" pitchFamily="34" charset="0"/>
                <a:cs typeface="Times New Roman" panose="02020603050405020304" pitchFamily="18" charset="0"/>
              </a:rPr>
              <a:t>They can do that in one of two ways:</a:t>
            </a:r>
          </a:p>
          <a:p>
            <a:pPr marL="747713" marR="0" lvl="0" indent="-342900">
              <a:spcBef>
                <a:spcPts val="0"/>
              </a:spcBef>
              <a:spcAft>
                <a:spcPts val="600"/>
              </a:spcAft>
              <a:buFont typeface="+mj-lt"/>
              <a:buAutoNum type="arabicPeriod"/>
            </a:pPr>
            <a:r>
              <a:rPr lang="en-US" sz="1600" dirty="0">
                <a:solidFill>
                  <a:srgbClr val="000000"/>
                </a:solidFill>
                <a:effectLst/>
                <a:ea typeface="Times New Roman" panose="02020603050405020304" pitchFamily="18" charset="0"/>
              </a:rPr>
              <a:t>Submit their invoice directly to </a:t>
            </a:r>
            <a:r>
              <a:rPr lang="en-US" sz="1600" u="sng" dirty="0">
                <a:solidFill>
                  <a:srgbClr val="000000"/>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noreply@invoices.ucla.edu</a:t>
            </a:r>
            <a:r>
              <a:rPr lang="en-US" sz="1600" dirty="0">
                <a:solidFill>
                  <a:srgbClr val="000000"/>
                </a:solidFill>
                <a:effectLst/>
                <a:ea typeface="Times New Roman" panose="02020603050405020304" pitchFamily="18" charset="0"/>
              </a:rPr>
              <a:t> </a:t>
            </a:r>
            <a:endParaRPr lang="en-US" sz="1600" dirty="0">
              <a:solidFill>
                <a:srgbClr val="000000"/>
              </a:solidFill>
              <a:effectLst/>
              <a:ea typeface="Calibri" panose="020F0502020204030204" pitchFamily="34" charset="0"/>
            </a:endParaRPr>
          </a:p>
          <a:p>
            <a:pPr marL="747713" marR="0" lvl="0" indent="-342900">
              <a:spcBef>
                <a:spcPts val="0"/>
              </a:spcBef>
              <a:spcAft>
                <a:spcPts val="600"/>
              </a:spcAft>
              <a:buFont typeface="+mj-lt"/>
              <a:buAutoNum type="arabicPeriod"/>
            </a:pPr>
            <a:r>
              <a:rPr lang="en-US" sz="1600" dirty="0">
                <a:solidFill>
                  <a:srgbClr val="000000"/>
                </a:solidFill>
                <a:effectLst/>
                <a:ea typeface="Times New Roman" panose="02020603050405020304" pitchFamily="18" charset="0"/>
              </a:rPr>
              <a:t>Submit the invoice to you, and you (or Valencia, if you prefer) submit it to </a:t>
            </a:r>
            <a:r>
              <a:rPr lang="en-US" sz="1600" u="sng" dirty="0">
                <a:solidFill>
                  <a:srgbClr val="000000"/>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noreply@invoices.ucla.edu</a:t>
            </a:r>
            <a:endParaRPr lang="en-US" sz="1600" dirty="0">
              <a:solidFill>
                <a:srgbClr val="000000"/>
              </a:solidFill>
              <a:effectLst/>
              <a:ea typeface="Calibri" panose="020F0502020204030204" pitchFamily="34" charset="0"/>
            </a:endParaRPr>
          </a:p>
          <a:p>
            <a:pPr marL="0" marR="0">
              <a:lnSpc>
                <a:spcPct val="107000"/>
              </a:lnSpc>
              <a:spcBef>
                <a:spcPts val="0"/>
              </a:spcBef>
              <a:spcAft>
                <a:spcPts val="800"/>
              </a:spcAft>
            </a:pPr>
            <a:r>
              <a:rPr lang="en-US" sz="1600" kern="100" dirty="0">
                <a:solidFill>
                  <a:srgbClr val="000000"/>
                </a:solidFill>
                <a:effectLst/>
                <a:ea typeface="Calibri" panose="020F0502020204030204" pitchFamily="34" charset="0"/>
                <a:cs typeface="Times New Roman" panose="02020603050405020304" pitchFamily="18" charset="0"/>
              </a:rPr>
              <a:t> </a:t>
            </a:r>
          </a:p>
          <a:p>
            <a:pPr marL="0" indent="0"/>
            <a:endParaRPr lang="en-US"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Vendor Invoices</a:t>
            </a:r>
          </a:p>
        </p:txBody>
      </p:sp>
    </p:spTree>
    <p:extLst>
      <p:ext uri="{BB962C8B-B14F-4D97-AF65-F5344CB8AC3E}">
        <p14:creationId xmlns:p14="http://schemas.microsoft.com/office/powerpoint/2010/main" val="99933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32</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Vendor Submitted Invoices – Pros and Cons</a:t>
            </a:r>
          </a:p>
        </p:txBody>
      </p:sp>
      <p:graphicFrame>
        <p:nvGraphicFramePr>
          <p:cNvPr id="4" name="Table 4">
            <a:extLst>
              <a:ext uri="{FF2B5EF4-FFF2-40B4-BE49-F238E27FC236}">
                <a16:creationId xmlns:a16="http://schemas.microsoft.com/office/drawing/2014/main" id="{A80D29EA-E8DF-A04E-BF02-DFB5E4FC06A4}"/>
              </a:ext>
            </a:extLst>
          </p:cNvPr>
          <p:cNvGraphicFramePr>
            <a:graphicFrameLocks noGrp="1"/>
          </p:cNvGraphicFramePr>
          <p:nvPr>
            <p:extLst>
              <p:ext uri="{D42A27DB-BD31-4B8C-83A1-F6EECF244321}">
                <p14:modId xmlns:p14="http://schemas.microsoft.com/office/powerpoint/2010/main" val="2164661872"/>
              </p:ext>
            </p:extLst>
          </p:nvPr>
        </p:nvGraphicFramePr>
        <p:xfrm>
          <a:off x="685800" y="1303224"/>
          <a:ext cx="7772400" cy="3451656"/>
        </p:xfrm>
        <a:graphic>
          <a:graphicData uri="http://schemas.openxmlformats.org/drawingml/2006/table">
            <a:tbl>
              <a:tblPr firstRow="1" bandRow="1">
                <a:tableStyleId>{4F34DB4C-8F9F-4031-8EC6-0B126F8A54F6}</a:tableStyleId>
              </a:tblPr>
              <a:tblGrid>
                <a:gridCol w="3027218">
                  <a:extLst>
                    <a:ext uri="{9D8B030D-6E8A-4147-A177-3AD203B41FA5}">
                      <a16:colId xmlns:a16="http://schemas.microsoft.com/office/drawing/2014/main" val="717181680"/>
                    </a:ext>
                  </a:extLst>
                </a:gridCol>
                <a:gridCol w="4745182">
                  <a:extLst>
                    <a:ext uri="{9D8B030D-6E8A-4147-A177-3AD203B41FA5}">
                      <a16:colId xmlns:a16="http://schemas.microsoft.com/office/drawing/2014/main" val="247715599"/>
                    </a:ext>
                  </a:extLst>
                </a:gridCol>
              </a:tblGrid>
              <a:tr h="3451656">
                <a:tc>
                  <a:txBody>
                    <a:bodyPr/>
                    <a:lstStyle/>
                    <a:p>
                      <a:pPr marL="0" indent="0">
                        <a:spcAft>
                          <a:spcPts val="600"/>
                        </a:spcAft>
                        <a:buFont typeface="Arial" panose="020B0604020202020204" pitchFamily="34" charset="0"/>
                        <a:buNone/>
                      </a:pPr>
                      <a:r>
                        <a:rPr lang="en-US" b="1" dirty="0"/>
                        <a:t>PROS</a:t>
                      </a:r>
                    </a:p>
                    <a:p>
                      <a:pPr marL="285750" indent="-285750">
                        <a:spcAft>
                          <a:spcPts val="600"/>
                        </a:spcAft>
                        <a:buFont typeface="Arial" panose="020B0604020202020204" pitchFamily="34" charset="0"/>
                        <a:buChar char="•"/>
                      </a:pPr>
                      <a:r>
                        <a:rPr lang="en-US" dirty="0"/>
                        <a:t>Recommended by BB+</a:t>
                      </a:r>
                    </a:p>
                    <a:p>
                      <a:pPr marL="285750" indent="-285750">
                        <a:spcAft>
                          <a:spcPts val="600"/>
                        </a:spcAft>
                        <a:buFont typeface="Arial" panose="020B0604020202020204" pitchFamily="34" charset="0"/>
                        <a:buChar char="•"/>
                      </a:pPr>
                      <a:r>
                        <a:rPr lang="en-US" dirty="0"/>
                        <a:t>Easy for vendors to remember (same inbox for entire University)</a:t>
                      </a:r>
                    </a:p>
                    <a:p>
                      <a:pPr marL="285750" indent="-285750">
                        <a:spcAft>
                          <a:spcPts val="600"/>
                        </a:spcAft>
                        <a:buFont typeface="Arial" panose="020B0604020202020204" pitchFamily="34" charset="0"/>
                        <a:buChar char="•"/>
                      </a:pPr>
                      <a:r>
                        <a:rPr lang="en-US" dirty="0"/>
                        <a:t>Fastest (in theory)</a:t>
                      </a:r>
                    </a:p>
                  </a:txBody>
                  <a:tcPr/>
                </a:tc>
                <a:tc>
                  <a:txBody>
                    <a:bodyPr/>
                    <a:lstStyle/>
                    <a:p>
                      <a:pPr marL="0" indent="0">
                        <a:spcAft>
                          <a:spcPts val="600"/>
                        </a:spcAft>
                        <a:buFont typeface="Arial" panose="020B0604020202020204" pitchFamily="34" charset="0"/>
                        <a:buNone/>
                      </a:pPr>
                      <a:r>
                        <a:rPr lang="en-US" b="1" dirty="0"/>
                        <a:t>CONS</a:t>
                      </a:r>
                    </a:p>
                    <a:p>
                      <a:pPr marL="285750" indent="-285750">
                        <a:spcAft>
                          <a:spcPts val="600"/>
                        </a:spcAft>
                        <a:buFont typeface="Arial" panose="020B0604020202020204" pitchFamily="34" charset="0"/>
                        <a:buChar char="•"/>
                      </a:pPr>
                      <a:r>
                        <a:rPr lang="en-US" dirty="0"/>
                        <a:t>Invoices are auto-scanned, so errors will prevent proper processing. We have no way to track them if they don’t match in the system.</a:t>
                      </a:r>
                    </a:p>
                    <a:p>
                      <a:pPr marL="285750" indent="-285750">
                        <a:spcAft>
                          <a:spcPts val="600"/>
                        </a:spcAft>
                        <a:buFont typeface="Arial" panose="020B0604020202020204" pitchFamily="34" charset="0"/>
                        <a:buChar char="•"/>
                      </a:pPr>
                      <a:r>
                        <a:rPr lang="en-US" dirty="0"/>
                        <a:t>Harder to keep track of remaining funds (for Declining Balance POs) </a:t>
                      </a:r>
                    </a:p>
                    <a:p>
                      <a:pPr marL="285750" indent="-285750">
                        <a:spcAft>
                          <a:spcPts val="600"/>
                        </a:spcAft>
                        <a:buFont typeface="Arial" panose="020B0604020202020204" pitchFamily="34" charset="0"/>
                        <a:buChar char="•"/>
                      </a:pPr>
                      <a:r>
                        <a:rPr lang="en-US" dirty="0"/>
                        <a:t>Vendor will be paid whether or not item was delivered/service was rendered, unless PO was set up to mandate Receiving</a:t>
                      </a:r>
                    </a:p>
                  </a:txBody>
                  <a:tcPr/>
                </a:tc>
                <a:extLst>
                  <a:ext uri="{0D108BD9-81ED-4DB2-BD59-A6C34878D82A}">
                    <a16:rowId xmlns:a16="http://schemas.microsoft.com/office/drawing/2014/main" val="930804188"/>
                  </a:ext>
                </a:extLst>
              </a:tr>
            </a:tbl>
          </a:graphicData>
        </a:graphic>
      </p:graphicFrame>
      <p:pic>
        <p:nvPicPr>
          <p:cNvPr id="3074" name="Picture 2" descr="Pros And Cons Icon Images – Browse 2,356 Stock Photos, Vectors, and Video |  Adobe Stock">
            <a:extLst>
              <a:ext uri="{FF2B5EF4-FFF2-40B4-BE49-F238E27FC236}">
                <a16:creationId xmlns:a16="http://schemas.microsoft.com/office/drawing/2014/main" id="{3D126AAD-59F7-44DE-EE6E-2BCC212A5A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664483" y="3540702"/>
            <a:ext cx="1175652" cy="11516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os And Cons Icon Images – Browse 2,356 Stock Photos, Vectors, and Video |  Adobe Stock">
            <a:extLst>
              <a:ext uri="{FF2B5EF4-FFF2-40B4-BE49-F238E27FC236}">
                <a16:creationId xmlns:a16="http://schemas.microsoft.com/office/drawing/2014/main" id="{AC02D6F0-D04F-9367-D1E1-385726BCA4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16039" y="3603222"/>
            <a:ext cx="1111831" cy="108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2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33</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246227"/>
            <a:ext cx="7772400" cy="3154710"/>
          </a:xfrm>
        </p:spPr>
        <p:txBody>
          <a:bodyPr/>
          <a:lstStyle/>
          <a:p>
            <a:pPr marL="342900" marR="0" lvl="0" indent="-342900">
              <a:spcBef>
                <a:spcPts val="0"/>
              </a:spcBef>
              <a:spcAft>
                <a:spcPts val="600"/>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rPr>
              <a:t>Invoices should be PDFs and must be standard 8.5 x 11 in size.</a:t>
            </a:r>
          </a:p>
          <a:p>
            <a:pPr marL="342900" indent="-342900">
              <a:spcBef>
                <a:spcPts val="0"/>
              </a:spcBef>
              <a:spcAft>
                <a:spcPts val="6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Only one invoice per PDF. The invoice can be more than 1 page, but you can’t have more than 1 invoice in the same attachment.</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The PO # must be clearly typed on the invoice. It cannot be handwritten. If it is fuzzy, or has weird spacing or parenthesis, or anything else that may confuse an automated scan, re-type the PO # in big, clear font.</a:t>
            </a:r>
          </a:p>
          <a:p>
            <a:pPr marL="342900" marR="0" lvl="0" indent="-342900">
              <a:spcBef>
                <a:spcPts val="0"/>
              </a:spcBef>
              <a:spcAft>
                <a:spcPts val="600"/>
              </a:spcAft>
              <a:buFont typeface="Symbol" panose="05050102010706020507" pitchFamily="18" charset="2"/>
              <a:buChar char=""/>
            </a:pPr>
            <a:r>
              <a:rPr lang="en-US" sz="1800" dirty="0">
                <a:solidFill>
                  <a:srgbClr val="000000"/>
                </a:solidFill>
                <a:latin typeface="Calibri" panose="020F0502020204030204" pitchFamily="34" charset="0"/>
                <a:ea typeface="Calibri" panose="020F0502020204030204" pitchFamily="34" charset="0"/>
              </a:rPr>
              <a:t>Having the PO # in the filename doesn’t matter. The PO # must be typed on the invoice itself.</a:t>
            </a:r>
          </a:p>
          <a:p>
            <a:pPr marL="342900" marR="0" lvl="0" indent="-342900">
              <a:spcBef>
                <a:spcPts val="0"/>
              </a:spcBef>
              <a:spcAft>
                <a:spcPts val="6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rPr>
              <a:t>It can take up to 5 business days to “match” in the system, but I’ve seen it happen in minutes as well. </a:t>
            </a:r>
            <a:endParaRPr lang="en-US"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Vendor Invoices – Helpful Tips</a:t>
            </a:r>
          </a:p>
        </p:txBody>
      </p:sp>
    </p:spTree>
    <p:extLst>
      <p:ext uri="{BB962C8B-B14F-4D97-AF65-F5344CB8AC3E}">
        <p14:creationId xmlns:p14="http://schemas.microsoft.com/office/powerpoint/2010/main" val="3274354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34</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246227"/>
            <a:ext cx="3256418" cy="2979784"/>
          </a:xfrm>
        </p:spPr>
        <p:txBody>
          <a:bodyPr/>
          <a:lstStyle/>
          <a:p>
            <a:pPr marL="342900" marR="0" lvl="0" indent="-342900">
              <a:spcBef>
                <a:spcPts val="0"/>
              </a:spcBef>
              <a:spcAft>
                <a:spcPts val="600"/>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rPr>
              <a:t>Complete and submit a </a:t>
            </a:r>
            <a:r>
              <a:rPr lang="en-US" sz="1800" dirty="0">
                <a:solidFill>
                  <a:srgbClr val="000000"/>
                </a:solidFill>
                <a:latin typeface="Calibri" panose="020F0502020204030204" pitchFamily="34" charset="0"/>
                <a:ea typeface="Times New Roman" panose="02020603050405020304" pitchFamily="18" charset="0"/>
                <a:hlinkClick r:id="rId2"/>
              </a:rPr>
              <a:t>Check Request Form</a:t>
            </a:r>
            <a:endParaRPr lang="en-US" sz="1800" dirty="0">
              <a:solidFill>
                <a:srgbClr val="000000"/>
              </a:solidFill>
              <a:latin typeface="Calibri" panose="020F0502020204030204" pitchFamily="34" charset="0"/>
              <a:ea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solidFill>
                  <a:srgbClr val="000000"/>
                </a:solidFill>
                <a:latin typeface="Calibri" panose="020F0502020204030204" pitchFamily="34" charset="0"/>
              </a:rPr>
              <a:t>Be sure to include the email address of the speaker and the location of service</a:t>
            </a:r>
            <a:endParaRPr lang="en-US"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Guest Speakers</a:t>
            </a:r>
          </a:p>
        </p:txBody>
      </p:sp>
      <p:pic>
        <p:nvPicPr>
          <p:cNvPr id="5" name="Picture 4">
            <a:extLst>
              <a:ext uri="{FF2B5EF4-FFF2-40B4-BE49-F238E27FC236}">
                <a16:creationId xmlns:a16="http://schemas.microsoft.com/office/drawing/2014/main" id="{289B3A95-0702-2BDF-573D-7B1FA63DA5FC}"/>
              </a:ext>
            </a:extLst>
          </p:cNvPr>
          <p:cNvPicPr>
            <a:picLocks noChangeAspect="1"/>
          </p:cNvPicPr>
          <p:nvPr/>
        </p:nvPicPr>
        <p:blipFill>
          <a:blip r:embed="rId3"/>
          <a:stretch>
            <a:fillRect/>
          </a:stretch>
        </p:blipFill>
        <p:spPr>
          <a:xfrm>
            <a:off x="4029195" y="-1854"/>
            <a:ext cx="5114805" cy="5143500"/>
          </a:xfrm>
          <a:prstGeom prst="rect">
            <a:avLst/>
          </a:prstGeom>
        </p:spPr>
      </p:pic>
    </p:spTree>
    <p:extLst>
      <p:ext uri="{BB962C8B-B14F-4D97-AF65-F5344CB8AC3E}">
        <p14:creationId xmlns:p14="http://schemas.microsoft.com/office/powerpoint/2010/main" val="2826425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35</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246227"/>
            <a:ext cx="7772400" cy="3462102"/>
          </a:xfrm>
        </p:spPr>
        <p:txBody>
          <a:bodyPr/>
          <a:lstStyle/>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Obtain permission from your PI/approver to conduct the event and determine the correct funding source.</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Work directly with event location vendor (e.g. The California Endowment) to find an available date for your event. Typically they will then send you a contract with Terms &amp; Conditions (T&amp;C) for signature. Event location vendors also may require a room reservation deposit. </a:t>
            </a:r>
            <a:r>
              <a:rPr lang="en-US" sz="1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DO NOT SIGN ANYTHING YOURSELF.</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Send the following to your fund manager and Valencia:</a:t>
            </a:r>
          </a:p>
          <a:p>
            <a:pPr marL="742950" marR="0" lvl="1" indent="-285750">
              <a:lnSpc>
                <a:spcPct val="107000"/>
              </a:lnSpc>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T&amp;C/contract document requiring signature</a:t>
            </a:r>
          </a:p>
          <a:p>
            <a:pPr marL="742950" marR="0" lvl="1" indent="-285750">
              <a:lnSpc>
                <a:spcPct val="107000"/>
              </a:lnSpc>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FAU to charge </a:t>
            </a:r>
          </a:p>
          <a:p>
            <a:pPr marL="742950" marR="0" lvl="1" indent="-285750">
              <a:lnSpc>
                <a:spcPct val="107000"/>
              </a:lnSpc>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Business Justification</a:t>
            </a:r>
          </a:p>
          <a:p>
            <a:pPr marL="742950" marR="0" lvl="1" indent="-285750">
              <a:lnSpc>
                <a:spcPct val="107000"/>
              </a:lnSpc>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Event Details. Must include:</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Event name</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Event date/time</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Event purpose</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number and type of expected attendees (attach invite list if you have it)</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Agenda/flyer if you have it</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fund manager will review/approve. Valencia will then submit a via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BruinBuy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Plus (BB+). </a:t>
            </a:r>
          </a:p>
          <a:p>
            <a:pPr marL="342900" marR="0" lvl="0" indent="-342900">
              <a:lnSpc>
                <a:spcPct val="107000"/>
              </a:lnSpc>
              <a:spcBef>
                <a:spcPts val="0"/>
              </a:spcBef>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Travel Accounting will review/approve in BB+ and will issue a signed contract/T&amp;C to the vendor and your reservation should now be complete.</a:t>
            </a: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560172" y="700873"/>
            <a:ext cx="7957751" cy="332399"/>
          </a:xfrm>
        </p:spPr>
        <p:txBody>
          <a:bodyPr/>
          <a:lstStyle/>
          <a:p>
            <a:r>
              <a:rPr lang="en-US" sz="2400" dirty="0">
                <a:solidFill>
                  <a:srgbClr val="000000"/>
                </a:solidFill>
              </a:rPr>
              <a:t>Catering/Conferences/Events – Reserving a Room</a:t>
            </a:r>
          </a:p>
        </p:txBody>
      </p:sp>
    </p:spTree>
    <p:extLst>
      <p:ext uri="{BB962C8B-B14F-4D97-AF65-F5344CB8AC3E}">
        <p14:creationId xmlns:p14="http://schemas.microsoft.com/office/powerpoint/2010/main" val="2834168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36</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246227"/>
            <a:ext cx="7772400" cy="3462102"/>
          </a:xfrm>
        </p:spPr>
        <p:txBody>
          <a:bodyPr/>
          <a:lstStyle/>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Obtain permission from your PI/approver to conduct the event and determine the correct funding source.</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Work directly with event location vendor (e.g. The California Endowment) to find an available date for your event. Typically they will then send you a contract with Terms &amp; Conditions (T&amp;C) for signature. Event location vendors also may require a room reservation deposit. </a:t>
            </a:r>
            <a:r>
              <a:rPr lang="en-US" sz="1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DO NOT SIGN ANYTHING YOURSELF.</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Send the following to your fund manager and Valencia:</a:t>
            </a:r>
          </a:p>
          <a:p>
            <a:pPr marL="742950" marR="0" lvl="1" indent="-285750">
              <a:lnSpc>
                <a:spcPct val="107000"/>
              </a:lnSpc>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T&amp;C/contract document requiring signature</a:t>
            </a:r>
          </a:p>
          <a:p>
            <a:pPr marL="742950" marR="0" lvl="1" indent="-285750">
              <a:lnSpc>
                <a:spcPct val="107000"/>
              </a:lnSpc>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FAU to charge </a:t>
            </a:r>
          </a:p>
          <a:p>
            <a:pPr marL="742950" marR="0" lvl="1" indent="-285750">
              <a:lnSpc>
                <a:spcPct val="107000"/>
              </a:lnSpc>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Business Justification</a:t>
            </a:r>
          </a:p>
          <a:p>
            <a:pPr marL="742950" marR="0" lvl="1" indent="-285750">
              <a:lnSpc>
                <a:spcPct val="107000"/>
              </a:lnSpc>
              <a:spcBef>
                <a:spcPts val="0"/>
              </a:spcBef>
              <a:spcAft>
                <a:spcPts val="0"/>
              </a:spcAft>
              <a:buFont typeface="+mj-lt"/>
              <a:buAutoNum type="alpha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Event Details. Must include:</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Event name</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Event date/time</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Event purpose</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number and type of expected attendees (attach invite list if you have it)</a:t>
            </a:r>
          </a:p>
          <a:p>
            <a:pPr marL="1143000" marR="0" lvl="2" indent="-228600">
              <a:lnSpc>
                <a:spcPct val="107000"/>
              </a:lnSpc>
              <a:spcBef>
                <a:spcPts val="0"/>
              </a:spcBef>
              <a:spcAft>
                <a:spcPts val="0"/>
              </a:spcAft>
              <a:buFont typeface="+mj-lt"/>
              <a:buAutoNum type="romanL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Agenda/flyer if you have it</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fund manager will review/approve. Valencia will then submit a via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BruinBuy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Plus (BB+). </a:t>
            </a:r>
          </a:p>
          <a:p>
            <a:pPr marL="342900" marR="0" lvl="0" indent="-342900">
              <a:lnSpc>
                <a:spcPct val="107000"/>
              </a:lnSpc>
              <a:spcBef>
                <a:spcPts val="0"/>
              </a:spcBef>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Travel Accounting will review/approve in BB+ and will issue a signed contract/T&amp;C to the vendor and your reservation should now be complete.</a:t>
            </a: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560172" y="700873"/>
            <a:ext cx="7957751" cy="332399"/>
          </a:xfrm>
        </p:spPr>
        <p:txBody>
          <a:bodyPr/>
          <a:lstStyle/>
          <a:p>
            <a:r>
              <a:rPr lang="en-US" sz="2400" dirty="0">
                <a:solidFill>
                  <a:srgbClr val="000000"/>
                </a:solidFill>
              </a:rPr>
              <a:t>Catering/Conferences/Events – Reserving a Room</a:t>
            </a:r>
          </a:p>
        </p:txBody>
      </p:sp>
    </p:spTree>
    <p:extLst>
      <p:ext uri="{BB962C8B-B14F-4D97-AF65-F5344CB8AC3E}">
        <p14:creationId xmlns:p14="http://schemas.microsoft.com/office/powerpoint/2010/main" val="2001034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37</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246227"/>
            <a:ext cx="7772400" cy="3348161"/>
          </a:xfrm>
        </p:spPr>
        <p:txBody>
          <a:bodyPr/>
          <a:lstStyle/>
          <a:p>
            <a:pPr marL="342900" marR="0" lvl="0" indent="-342900">
              <a:lnSpc>
                <a:spcPct val="107000"/>
              </a:lnSpc>
              <a:spcBef>
                <a:spcPts val="0"/>
              </a:spcBef>
              <a:spcAft>
                <a:spcPts val="600"/>
              </a:spcAft>
              <a:buFont typeface="Arial" panose="020B0604020202020204" pitchFamily="34" charset="0"/>
              <a:buChar char="•"/>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If you will be using a separate vendor for food, Valencia must submit a separate request via BB+.</a:t>
            </a:r>
          </a:p>
          <a:p>
            <a:pPr marL="342900" marR="0" lvl="0" indent="-342900">
              <a:lnSpc>
                <a:spcPct val="107000"/>
              </a:lnSpc>
              <a:spcBef>
                <a:spcPts val="0"/>
              </a:spcBef>
              <a:spcAft>
                <a:spcPts val="600"/>
              </a:spcAft>
              <a:buFont typeface="Arial" panose="020B0604020202020204" pitchFamily="34" charset="0"/>
              <a:buChar char="•"/>
            </a:pPr>
            <a:r>
              <a:rPr lang="en-US"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Detailed guidance is forthcoming.</a:t>
            </a:r>
          </a:p>
          <a:p>
            <a:pPr marL="342900" marR="0" lvl="0" indent="-342900">
              <a:lnSpc>
                <a:spcPct val="107000"/>
              </a:lnSpc>
              <a:spcBef>
                <a:spcPts val="0"/>
              </a:spcBef>
              <a:spcAft>
                <a:spcPts val="0"/>
              </a:spcAft>
              <a:buFont typeface="Arial" panose="020B0604020202020204" pitchFamily="34" charset="0"/>
              <a:buChar char="•"/>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Please note that we will need </a:t>
            </a:r>
            <a:r>
              <a:rPr lang="en-US"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least the following:</a:t>
            </a:r>
          </a:p>
          <a:p>
            <a:pPr marL="800100" lvl="1">
              <a:lnSpc>
                <a:spcPct val="107000"/>
              </a:lnSpc>
              <a:spcBef>
                <a:spcPts val="0"/>
              </a:spcBef>
              <a:buFont typeface="Courier New" panose="02070309020205020404" pitchFamily="49" charset="0"/>
              <a:buChar char="o"/>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Catering Invoice</a:t>
            </a:r>
          </a:p>
          <a:p>
            <a:pPr marL="800100" lvl="1">
              <a:lnSpc>
                <a:spcPct val="107000"/>
              </a:lnSpc>
              <a:spcBef>
                <a:spcPts val="0"/>
              </a:spcBef>
              <a:buFont typeface="Courier New" panose="02070309020205020404" pitchFamily="49" charset="0"/>
              <a:buChar char="o"/>
            </a:pPr>
            <a:r>
              <a:rPr lang="en-US"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Guest list with names and affiliations</a:t>
            </a:r>
          </a:p>
          <a:p>
            <a:pPr marL="800100" lvl="1">
              <a:lnSpc>
                <a:spcPct val="107000"/>
              </a:lnSpc>
              <a:spcBef>
                <a:spcPts val="0"/>
              </a:spcBef>
              <a:buFont typeface="Courier New" panose="02070309020205020404" pitchFamily="49" charset="0"/>
              <a:buChar char="o"/>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Entertainment Worksheet</a:t>
            </a: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Note: </a:t>
            </a:r>
            <a:r>
              <a:rPr lang="en-US"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must have separate worksheet for each type of meal (e.g. breakfast, lunch). </a:t>
            </a:r>
          </a:p>
          <a:p>
            <a:pPr marL="798513" lvl="1" indent="-341313">
              <a:lnSpc>
                <a:spcPct val="107000"/>
              </a:lnSpc>
              <a:spcBef>
                <a:spcPts val="0"/>
              </a:spcBef>
              <a:buFont typeface="Courier New" panose="02070309020205020404" pitchFamily="49" charset="0"/>
              <a:buChar char="o"/>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Event Details. Must include:</a:t>
            </a:r>
          </a:p>
          <a:p>
            <a:pPr marL="1143000" marR="0" lvl="2" indent="-228600">
              <a:lnSpc>
                <a:spcPct val="107000"/>
              </a:lnSpc>
              <a:spcBef>
                <a:spcPts val="0"/>
              </a:spcBef>
              <a:spcAft>
                <a:spcPts val="0"/>
              </a:spcAft>
              <a:buFont typeface="Wingdings" panose="05000000000000000000" pitchFamily="2" charset="2"/>
              <a:buChar char="§"/>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Event name</a:t>
            </a:r>
          </a:p>
          <a:p>
            <a:pPr marL="1143000" marR="0" lvl="2" indent="-228600">
              <a:lnSpc>
                <a:spcPct val="107000"/>
              </a:lnSpc>
              <a:spcBef>
                <a:spcPts val="0"/>
              </a:spcBef>
              <a:spcAft>
                <a:spcPts val="0"/>
              </a:spcAft>
              <a:buFont typeface="Wingdings" panose="05000000000000000000" pitchFamily="2" charset="2"/>
              <a:buChar char="§"/>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Event date/time</a:t>
            </a:r>
          </a:p>
          <a:p>
            <a:pPr marL="1143000" marR="0" lvl="2" indent="-228600">
              <a:lnSpc>
                <a:spcPct val="107000"/>
              </a:lnSpc>
              <a:spcBef>
                <a:spcPts val="0"/>
              </a:spcBef>
              <a:spcAft>
                <a:spcPts val="0"/>
              </a:spcAft>
              <a:buFont typeface="Wingdings" panose="05000000000000000000" pitchFamily="2" charset="2"/>
              <a:buChar char="§"/>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Event purpose</a:t>
            </a:r>
          </a:p>
          <a:p>
            <a:pPr marL="1143000" marR="0" lvl="2" indent="-228600">
              <a:lnSpc>
                <a:spcPct val="107000"/>
              </a:lnSpc>
              <a:spcBef>
                <a:spcPts val="0"/>
              </a:spcBef>
              <a:spcAft>
                <a:spcPts val="0"/>
              </a:spcAft>
              <a:buFont typeface="Wingdings" panose="05000000000000000000" pitchFamily="2" charset="2"/>
              <a:buChar char="§"/>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number and type of expected attendees (attach invite list if you have it)</a:t>
            </a:r>
          </a:p>
          <a:p>
            <a:pPr marL="1143000" marR="0" lvl="2" indent="-228600">
              <a:lnSpc>
                <a:spcPct val="107000"/>
              </a:lnSpc>
              <a:spcBef>
                <a:spcPts val="0"/>
              </a:spcBef>
              <a:spcAft>
                <a:spcPts val="0"/>
              </a:spcAft>
              <a:buFont typeface="Wingdings" panose="05000000000000000000" pitchFamily="2" charset="2"/>
              <a:buChar char="§"/>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Agenda/flyer if you have it</a:t>
            </a:r>
          </a:p>
          <a:p>
            <a:pPr marL="800100" lvl="1">
              <a:lnSpc>
                <a:spcPct val="107000"/>
              </a:lnSpc>
              <a:spcBef>
                <a:spcPts val="0"/>
              </a:spcBef>
              <a:buFont typeface="Arial" panose="020B0604020202020204" pitchFamily="34" charset="0"/>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560172" y="700873"/>
            <a:ext cx="7957751" cy="332399"/>
          </a:xfrm>
        </p:spPr>
        <p:txBody>
          <a:bodyPr/>
          <a:lstStyle/>
          <a:p>
            <a:r>
              <a:rPr lang="en-US" sz="2400" dirty="0">
                <a:solidFill>
                  <a:srgbClr val="000000"/>
                </a:solidFill>
              </a:rPr>
              <a:t>Catering/Conferences/Events – Food </a:t>
            </a:r>
          </a:p>
        </p:txBody>
      </p:sp>
    </p:spTree>
    <p:extLst>
      <p:ext uri="{BB962C8B-B14F-4D97-AF65-F5344CB8AC3E}">
        <p14:creationId xmlns:p14="http://schemas.microsoft.com/office/powerpoint/2010/main" val="3109172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3BEC64-FEC2-0120-70B4-A7282ED0D86C}"/>
              </a:ext>
            </a:extLst>
          </p:cNvPr>
          <p:cNvSpPr>
            <a:spLocks noGrp="1"/>
          </p:cNvSpPr>
          <p:nvPr>
            <p:ph type="sldNum" idx="12"/>
          </p:nvPr>
        </p:nvSpPr>
        <p:spPr/>
        <p:txBody>
          <a:bodyPr/>
          <a:lstStyle/>
          <a:p>
            <a:fld id="{00000000-1234-1234-1234-123412341234}" type="slidenum">
              <a:rPr lang="en-US" smtClean="0"/>
              <a:pPr/>
              <a:t>38</a:t>
            </a:fld>
            <a:endParaRPr lang="en-US"/>
          </a:p>
        </p:txBody>
      </p:sp>
      <p:sp>
        <p:nvSpPr>
          <p:cNvPr id="6" name="Title 5">
            <a:extLst>
              <a:ext uri="{FF2B5EF4-FFF2-40B4-BE49-F238E27FC236}">
                <a16:creationId xmlns:a16="http://schemas.microsoft.com/office/drawing/2014/main" id="{363EB807-3705-6437-B981-A1C9ADCF84F9}"/>
              </a:ext>
            </a:extLst>
          </p:cNvPr>
          <p:cNvSpPr>
            <a:spLocks noGrp="1"/>
          </p:cNvSpPr>
          <p:nvPr>
            <p:ph type="title"/>
          </p:nvPr>
        </p:nvSpPr>
        <p:spPr>
          <a:xfrm>
            <a:off x="640079" y="700516"/>
            <a:ext cx="8133431" cy="360099"/>
          </a:xfrm>
          <a:solidFill>
            <a:schemeClr val="bg1"/>
          </a:solidFill>
        </p:spPr>
        <p:txBody>
          <a:bodyPr/>
          <a:lstStyle/>
          <a:p>
            <a:r>
              <a:rPr lang="en-US" sz="2600" dirty="0">
                <a:solidFill>
                  <a:srgbClr val="000000"/>
                </a:solidFill>
              </a:rPr>
              <a:t>Gift Cards</a:t>
            </a:r>
          </a:p>
        </p:txBody>
      </p:sp>
      <p:sp>
        <p:nvSpPr>
          <p:cNvPr id="8" name="TextBox 7">
            <a:extLst>
              <a:ext uri="{FF2B5EF4-FFF2-40B4-BE49-F238E27FC236}">
                <a16:creationId xmlns:a16="http://schemas.microsoft.com/office/drawing/2014/main" id="{314CD3E8-1221-8706-92C7-570410AF48A3}"/>
              </a:ext>
            </a:extLst>
          </p:cNvPr>
          <p:cNvSpPr txBox="1"/>
          <p:nvPr/>
        </p:nvSpPr>
        <p:spPr>
          <a:xfrm>
            <a:off x="640079" y="1182886"/>
            <a:ext cx="7781545" cy="3754874"/>
          </a:xfrm>
          <a:prstGeom prst="rect">
            <a:avLst/>
          </a:prstGeom>
          <a:noFill/>
        </p:spPr>
        <p:txBody>
          <a:bodyPr wrap="square">
            <a:spAutoFit/>
          </a:bodyPr>
          <a:lstStyle/>
          <a:p>
            <a:pPr algn="l" fontAlgn="base">
              <a:spcAft>
                <a:spcPts val="600"/>
              </a:spcAft>
            </a:pPr>
            <a:r>
              <a:rPr lang="en-US" sz="1800" i="0" u="none" strike="noStrike" dirty="0">
                <a:effectLst/>
                <a:latin typeface="+mn-lt"/>
              </a:rPr>
              <a:t>Ordering Gift Cards was covered during the December Research Unit Meeting, however there is updated guidance.</a:t>
            </a:r>
          </a:p>
          <a:p>
            <a:pPr marL="346075" algn="l" fontAlgn="base">
              <a:spcAft>
                <a:spcPts val="600"/>
              </a:spcAft>
            </a:pPr>
            <a:r>
              <a:rPr lang="en-US" sz="1800" i="0" u="none" dirty="0">
                <a:effectLst/>
                <a:latin typeface="+mn-lt"/>
              </a:rPr>
              <a:t>4</a:t>
            </a:r>
            <a:r>
              <a:rPr lang="en-US" sz="1800" i="0" u="none" strike="noStrike" dirty="0">
                <a:effectLst/>
                <a:latin typeface="+mn-lt"/>
              </a:rPr>
              <a:t> </a:t>
            </a:r>
            <a:r>
              <a:rPr lang="en-US" sz="1800" i="0" u="none" strike="noStrike" dirty="0">
                <a:solidFill>
                  <a:srgbClr val="FF0000"/>
                </a:solidFill>
                <a:effectLst/>
                <a:latin typeface="+mn-lt"/>
              </a:rPr>
              <a:t>3</a:t>
            </a:r>
            <a:r>
              <a:rPr lang="en-US" sz="1800" i="0" u="none" strike="noStrike" dirty="0">
                <a:effectLst/>
                <a:latin typeface="+mn-lt"/>
              </a:rPr>
              <a:t> Types of Allowable Gift Card Purchases:</a:t>
            </a:r>
          </a:p>
          <a:p>
            <a:pPr marL="798513" indent="-230188" algn="l" fontAlgn="base">
              <a:spcAft>
                <a:spcPts val="600"/>
              </a:spcAft>
              <a:buFont typeface="Arial" panose="020B0604020202020204" pitchFamily="34" charset="0"/>
              <a:buChar char="•"/>
            </a:pPr>
            <a:r>
              <a:rPr lang="en-US" sz="1800" i="0" u="none" strike="noStrike" dirty="0">
                <a:solidFill>
                  <a:srgbClr val="00598C"/>
                </a:solidFill>
                <a:effectLst/>
                <a:latin typeface="+mn-lt"/>
                <a:hlinkClick r:id="rId2"/>
              </a:rPr>
              <a:t>IRB Approved Research Payment Request</a:t>
            </a:r>
            <a:endParaRPr lang="en-US" sz="1800" i="0" dirty="0">
              <a:solidFill>
                <a:srgbClr val="333333"/>
              </a:solidFill>
              <a:effectLst/>
              <a:latin typeface="+mn-lt"/>
            </a:endParaRPr>
          </a:p>
          <a:p>
            <a:pPr marL="798513" indent="-230188" algn="l" fontAlgn="base">
              <a:spcAft>
                <a:spcPts val="600"/>
              </a:spcAft>
              <a:buFont typeface="Arial" panose="020B0604020202020204" pitchFamily="34" charset="0"/>
              <a:buChar char="•"/>
            </a:pPr>
            <a:r>
              <a:rPr lang="en-US" sz="1800" i="0" u="none" strike="sngStrike" dirty="0">
                <a:solidFill>
                  <a:srgbClr val="FF0000"/>
                </a:solidFill>
                <a:effectLst/>
                <a:latin typeface="+mn-lt"/>
              </a:rPr>
              <a:t>Non-IRB Research Payment Request</a:t>
            </a:r>
            <a:endParaRPr lang="en-US" sz="1800" i="0" strike="sngStrike" dirty="0">
              <a:solidFill>
                <a:srgbClr val="FF0000"/>
              </a:solidFill>
              <a:effectLst/>
              <a:latin typeface="+mn-lt"/>
            </a:endParaRPr>
          </a:p>
          <a:p>
            <a:pPr marL="798513" indent="-230188" algn="l" fontAlgn="base">
              <a:spcAft>
                <a:spcPts val="600"/>
              </a:spcAft>
              <a:buFont typeface="Arial" panose="020B0604020202020204" pitchFamily="34" charset="0"/>
              <a:buChar char="•"/>
            </a:pPr>
            <a:r>
              <a:rPr lang="en-US" sz="1800" i="0" u="none" strike="noStrike" dirty="0">
                <a:solidFill>
                  <a:srgbClr val="00598C"/>
                </a:solidFill>
                <a:effectLst/>
                <a:latin typeface="+mn-lt"/>
                <a:hlinkClick r:id="rId3"/>
              </a:rPr>
              <a:t>Employee Recognition Request</a:t>
            </a:r>
            <a:endParaRPr lang="en-US" sz="1800" i="0" dirty="0">
              <a:solidFill>
                <a:srgbClr val="333333"/>
              </a:solidFill>
              <a:effectLst/>
              <a:latin typeface="+mn-lt"/>
            </a:endParaRPr>
          </a:p>
          <a:p>
            <a:pPr marL="798513" indent="-230188" algn="l" fontAlgn="base">
              <a:spcAft>
                <a:spcPts val="600"/>
              </a:spcAft>
              <a:buFont typeface="Arial" panose="020B0604020202020204" pitchFamily="34" charset="0"/>
              <a:buChar char="•"/>
            </a:pPr>
            <a:r>
              <a:rPr lang="en-US" sz="1800" i="0" u="none" strike="noStrike" dirty="0">
                <a:solidFill>
                  <a:srgbClr val="00598C"/>
                </a:solidFill>
                <a:effectLst/>
                <a:latin typeface="+mn-lt"/>
                <a:hlinkClick r:id="rId4"/>
              </a:rPr>
              <a:t>Non-Employee Disbursement Request</a:t>
            </a:r>
            <a:endParaRPr lang="en-US" sz="1800" i="0" u="none" strike="noStrike" dirty="0">
              <a:solidFill>
                <a:srgbClr val="00598C"/>
              </a:solidFill>
              <a:effectLst/>
              <a:latin typeface="+mn-lt"/>
            </a:endParaRPr>
          </a:p>
          <a:p>
            <a:pPr algn="l" fontAlgn="base">
              <a:spcAft>
                <a:spcPts val="600"/>
              </a:spcAft>
            </a:pPr>
            <a:r>
              <a:rPr lang="en-US" sz="1800" dirty="0">
                <a:latin typeface="+mn-lt"/>
              </a:rPr>
              <a:t>They are no longer accepting “Non-IRB Research Payment Requests.”</a:t>
            </a:r>
          </a:p>
          <a:p>
            <a:pPr algn="l" fontAlgn="base">
              <a:spcAft>
                <a:spcPts val="600"/>
              </a:spcAft>
            </a:pPr>
            <a:r>
              <a:rPr lang="en-US" sz="1800" dirty="0">
                <a:latin typeface="+mn-lt"/>
              </a:rPr>
              <a:t>Instead, we are instructed to use “Non-Employee Disbursement Request” and to attach the IRB Exemption. </a:t>
            </a:r>
          </a:p>
          <a:p>
            <a:pPr algn="l" fontAlgn="base">
              <a:spcAft>
                <a:spcPts val="600"/>
              </a:spcAft>
            </a:pPr>
            <a:endParaRPr lang="en-US" sz="1800" i="0" dirty="0">
              <a:solidFill>
                <a:srgbClr val="333333"/>
              </a:solidFill>
              <a:effectLst/>
              <a:latin typeface="+mn-lt"/>
            </a:endParaRPr>
          </a:p>
        </p:txBody>
      </p:sp>
      <p:cxnSp>
        <p:nvCxnSpPr>
          <p:cNvPr id="5" name="Straight Connector 4">
            <a:extLst>
              <a:ext uri="{FF2B5EF4-FFF2-40B4-BE49-F238E27FC236}">
                <a16:creationId xmlns:a16="http://schemas.microsoft.com/office/drawing/2014/main" id="{CFBFC6E9-C635-66E6-0D55-FB06412D46CE}"/>
              </a:ext>
            </a:extLst>
          </p:cNvPr>
          <p:cNvCxnSpPr>
            <a:cxnSpLocks/>
          </p:cNvCxnSpPr>
          <p:nvPr/>
        </p:nvCxnSpPr>
        <p:spPr>
          <a:xfrm>
            <a:off x="1019267" y="1903945"/>
            <a:ext cx="224894" cy="2384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006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3BEC64-FEC2-0120-70B4-A7282ED0D86C}"/>
              </a:ext>
            </a:extLst>
          </p:cNvPr>
          <p:cNvSpPr>
            <a:spLocks noGrp="1"/>
          </p:cNvSpPr>
          <p:nvPr>
            <p:ph type="sldNum" idx="12"/>
          </p:nvPr>
        </p:nvSpPr>
        <p:spPr/>
        <p:txBody>
          <a:bodyPr/>
          <a:lstStyle/>
          <a:p>
            <a:fld id="{00000000-1234-1234-1234-123412341234}" type="slidenum">
              <a:rPr lang="en-US" smtClean="0"/>
              <a:pPr/>
              <a:t>39</a:t>
            </a:fld>
            <a:endParaRPr lang="en-US"/>
          </a:p>
        </p:txBody>
      </p:sp>
      <p:sp>
        <p:nvSpPr>
          <p:cNvPr id="6" name="Title 5">
            <a:extLst>
              <a:ext uri="{FF2B5EF4-FFF2-40B4-BE49-F238E27FC236}">
                <a16:creationId xmlns:a16="http://schemas.microsoft.com/office/drawing/2014/main" id="{363EB807-3705-6437-B981-A1C9ADCF84F9}"/>
              </a:ext>
            </a:extLst>
          </p:cNvPr>
          <p:cNvSpPr>
            <a:spLocks noGrp="1"/>
          </p:cNvSpPr>
          <p:nvPr>
            <p:ph type="title"/>
          </p:nvPr>
        </p:nvSpPr>
        <p:spPr>
          <a:xfrm>
            <a:off x="640079" y="700516"/>
            <a:ext cx="8133431" cy="360099"/>
          </a:xfrm>
          <a:solidFill>
            <a:schemeClr val="bg1"/>
          </a:solidFill>
        </p:spPr>
        <p:txBody>
          <a:bodyPr/>
          <a:lstStyle/>
          <a:p>
            <a:endParaRPr lang="en-US" sz="2600" dirty="0">
              <a:solidFill>
                <a:srgbClr val="000000"/>
              </a:solidFill>
            </a:endParaRPr>
          </a:p>
        </p:txBody>
      </p:sp>
      <p:graphicFrame>
        <p:nvGraphicFramePr>
          <p:cNvPr id="4" name="Table 3">
            <a:extLst>
              <a:ext uri="{FF2B5EF4-FFF2-40B4-BE49-F238E27FC236}">
                <a16:creationId xmlns:a16="http://schemas.microsoft.com/office/drawing/2014/main" id="{0774C893-1A8D-0D43-293C-F300CE72849F}"/>
              </a:ext>
            </a:extLst>
          </p:cNvPr>
          <p:cNvGraphicFramePr>
            <a:graphicFrameLocks noGrp="1"/>
          </p:cNvGraphicFramePr>
          <p:nvPr>
            <p:extLst>
              <p:ext uri="{D42A27DB-BD31-4B8C-83A1-F6EECF244321}">
                <p14:modId xmlns:p14="http://schemas.microsoft.com/office/powerpoint/2010/main" val="2525338278"/>
              </p:ext>
            </p:extLst>
          </p:nvPr>
        </p:nvGraphicFramePr>
        <p:xfrm>
          <a:off x="221673" y="667598"/>
          <a:ext cx="8657150" cy="4063785"/>
        </p:xfrm>
        <a:graphic>
          <a:graphicData uri="http://schemas.openxmlformats.org/drawingml/2006/table">
            <a:tbl>
              <a:tblPr firstRow="1" firstCol="1" bandRow="1">
                <a:tableStyleId>{4F34DB4C-8F9F-4031-8EC6-0B126F8A54F6}</a:tableStyleId>
              </a:tblPr>
              <a:tblGrid>
                <a:gridCol w="1025236">
                  <a:extLst>
                    <a:ext uri="{9D8B030D-6E8A-4147-A177-3AD203B41FA5}">
                      <a16:colId xmlns:a16="http://schemas.microsoft.com/office/drawing/2014/main" val="1334783360"/>
                    </a:ext>
                  </a:extLst>
                </a:gridCol>
                <a:gridCol w="2427526">
                  <a:extLst>
                    <a:ext uri="{9D8B030D-6E8A-4147-A177-3AD203B41FA5}">
                      <a16:colId xmlns:a16="http://schemas.microsoft.com/office/drawing/2014/main" val="1741828657"/>
                    </a:ext>
                  </a:extLst>
                </a:gridCol>
                <a:gridCol w="2602194">
                  <a:extLst>
                    <a:ext uri="{9D8B030D-6E8A-4147-A177-3AD203B41FA5}">
                      <a16:colId xmlns:a16="http://schemas.microsoft.com/office/drawing/2014/main" val="4181523628"/>
                    </a:ext>
                  </a:extLst>
                </a:gridCol>
                <a:gridCol w="2602194">
                  <a:extLst>
                    <a:ext uri="{9D8B030D-6E8A-4147-A177-3AD203B41FA5}">
                      <a16:colId xmlns:a16="http://schemas.microsoft.com/office/drawing/2014/main" val="202553386"/>
                    </a:ext>
                  </a:extLst>
                </a:gridCol>
              </a:tblGrid>
              <a:tr h="537747">
                <a:tc>
                  <a:txBody>
                    <a:bodyPr/>
                    <a:lstStyle/>
                    <a:p>
                      <a:pPr marL="0" marR="0" algn="r">
                        <a:lnSpc>
                          <a:spcPts val="1440"/>
                        </a:lnSpc>
                        <a:spcBef>
                          <a:spcPts val="0"/>
                        </a:spcBef>
                        <a:spcAft>
                          <a:spcPts val="0"/>
                        </a:spcAft>
                      </a:pPr>
                      <a:endParaRPr lang="en-US" sz="1100" b="1"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b="1" kern="0" dirty="0">
                          <a:solidFill>
                            <a:srgbClr val="000000"/>
                          </a:solidFill>
                          <a:effectLst/>
                          <a:latin typeface="+mn-lt"/>
                        </a:rPr>
                        <a:t>Research Payment Request (IRB Approved)</a:t>
                      </a:r>
                      <a:endParaRPr lang="en-US" sz="1100" b="1"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b="1" kern="0" dirty="0">
                          <a:solidFill>
                            <a:srgbClr val="000000"/>
                          </a:solidFill>
                          <a:effectLst/>
                          <a:latin typeface="+mn-lt"/>
                        </a:rPr>
                        <a:t>Employee Recognition Request</a:t>
                      </a:r>
                      <a:endParaRPr lang="en-US" sz="1100" b="1" kern="100" dirty="0">
                        <a:solidFill>
                          <a:srgbClr val="000000"/>
                        </a:solidFill>
                        <a:effectLst/>
                        <a:latin typeface="+mn-lt"/>
                      </a:endParaRPr>
                    </a:p>
                    <a:p>
                      <a:pPr marL="0" marR="0" algn="l">
                        <a:lnSpc>
                          <a:spcPts val="1440"/>
                        </a:lnSpc>
                        <a:spcBef>
                          <a:spcPts val="0"/>
                        </a:spcBef>
                        <a:spcAft>
                          <a:spcPts val="0"/>
                        </a:spcAft>
                      </a:pPr>
                      <a:r>
                        <a:rPr lang="en-US" sz="1100" b="1" kern="0" dirty="0">
                          <a:solidFill>
                            <a:srgbClr val="000000"/>
                          </a:solidFill>
                          <a:effectLst/>
                          <a:latin typeface="+mn-lt"/>
                        </a:rPr>
                        <a:t>(ERRP)</a:t>
                      </a:r>
                      <a:endParaRPr lang="en-US" sz="1100" b="1"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b="1" kern="0" dirty="0">
                          <a:solidFill>
                            <a:srgbClr val="000000"/>
                          </a:solidFill>
                          <a:effectLst/>
                          <a:latin typeface="+mn-lt"/>
                        </a:rPr>
                        <a:t>Non-Employee Disbursement Request</a:t>
                      </a:r>
                      <a:endParaRPr lang="en-US" sz="1100" b="1" kern="100" dirty="0">
                        <a:solidFill>
                          <a:srgbClr val="000000"/>
                        </a:solidFill>
                        <a:effectLst/>
                        <a:latin typeface="+mn-lt"/>
                      </a:endParaRPr>
                    </a:p>
                    <a:p>
                      <a:pPr marL="0" marR="0" algn="l">
                        <a:lnSpc>
                          <a:spcPts val="1440"/>
                        </a:lnSpc>
                        <a:spcBef>
                          <a:spcPts val="0"/>
                        </a:spcBef>
                        <a:spcAft>
                          <a:spcPts val="0"/>
                        </a:spcAft>
                      </a:pPr>
                      <a:r>
                        <a:rPr lang="en-US" sz="1100" b="1" kern="0" dirty="0">
                          <a:solidFill>
                            <a:srgbClr val="000000"/>
                          </a:solidFill>
                          <a:effectLst/>
                          <a:latin typeface="+mn-lt"/>
                        </a:rPr>
                        <a:t>(G42)</a:t>
                      </a:r>
                      <a:endParaRPr lang="en-US" sz="1100" b="1"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extLst>
                  <a:ext uri="{0D108BD9-81ED-4DB2-BD59-A6C34878D82A}">
                    <a16:rowId xmlns:a16="http://schemas.microsoft.com/office/drawing/2014/main" val="37427731"/>
                  </a:ext>
                </a:extLst>
              </a:tr>
              <a:tr h="1427019">
                <a:tc>
                  <a:txBody>
                    <a:bodyPr/>
                    <a:lstStyle/>
                    <a:p>
                      <a:pPr marL="0" marR="0" algn="r">
                        <a:lnSpc>
                          <a:spcPts val="1440"/>
                        </a:lnSpc>
                        <a:spcBef>
                          <a:spcPts val="0"/>
                        </a:spcBef>
                        <a:spcAft>
                          <a:spcPts val="0"/>
                        </a:spcAft>
                      </a:pPr>
                      <a:r>
                        <a:rPr lang="en-US" sz="1100" kern="0">
                          <a:solidFill>
                            <a:srgbClr val="000000"/>
                          </a:solidFill>
                          <a:effectLst/>
                          <a:latin typeface="+mn-lt"/>
                        </a:rPr>
                        <a:t>Description  </a:t>
                      </a:r>
                      <a:endParaRPr lang="en-US" sz="1100" kern="10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kern="0" dirty="0">
                          <a:solidFill>
                            <a:srgbClr val="000000"/>
                          </a:solidFill>
                          <a:effectLst/>
                          <a:latin typeface="+mn-lt"/>
                        </a:rPr>
                        <a:t>Disbursement requests for research payments that are approved by the Institutional Review Board (IRB).</a:t>
                      </a:r>
                      <a:endParaRPr lang="en-US" sz="1100" kern="100" dirty="0">
                        <a:solidFill>
                          <a:srgbClr val="000000"/>
                        </a:solidFill>
                        <a:effectLst/>
                        <a:latin typeface="+mn-lt"/>
                      </a:endParaRPr>
                    </a:p>
                    <a:p>
                      <a:pPr marL="0" marR="0" algn="l">
                        <a:lnSpc>
                          <a:spcPts val="1440"/>
                        </a:lnSpc>
                        <a:spcBef>
                          <a:spcPts val="0"/>
                        </a:spcBef>
                        <a:spcAft>
                          <a:spcPts val="0"/>
                        </a:spcAft>
                      </a:pPr>
                      <a:r>
                        <a:rPr lang="en-US" sz="1100" kern="0" dirty="0">
                          <a:solidFill>
                            <a:srgbClr val="000000"/>
                          </a:solidFill>
                          <a:effectLst/>
                          <a:latin typeface="+mn-lt"/>
                        </a:rPr>
                        <a:t> </a:t>
                      </a:r>
                      <a:endParaRPr lang="en-US" sz="1100" kern="100" dirty="0">
                        <a:solidFill>
                          <a:srgbClr val="000000"/>
                        </a:solidFill>
                        <a:effectLst/>
                        <a:latin typeface="+mn-lt"/>
                      </a:endParaRPr>
                    </a:p>
                    <a:p>
                      <a:pPr marL="0" marR="0" algn="l">
                        <a:lnSpc>
                          <a:spcPts val="1440"/>
                        </a:lnSpc>
                        <a:spcBef>
                          <a:spcPts val="0"/>
                        </a:spcBef>
                        <a:spcAft>
                          <a:spcPts val="0"/>
                        </a:spcAft>
                      </a:pPr>
                      <a:r>
                        <a:rPr lang="en-US" sz="1100" kern="0" dirty="0">
                          <a:solidFill>
                            <a:srgbClr val="000000"/>
                          </a:solidFill>
                          <a:effectLst/>
                          <a:latin typeface="+mn-lt"/>
                        </a:rPr>
                        <a:t> Must provide current IRB approval number.</a:t>
                      </a:r>
                      <a:endParaRPr lang="en-US" sz="1100"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kern="0" dirty="0">
                          <a:solidFill>
                            <a:srgbClr val="000000"/>
                          </a:solidFill>
                          <a:effectLst/>
                          <a:latin typeface="+mn-lt"/>
                        </a:rPr>
                        <a:t>Disbursement requests for the Employee Recognition and Reward Program (ERRP) in which non-cash awards are distributed for the purchase of goods (not services).</a:t>
                      </a:r>
                      <a:br>
                        <a:rPr lang="en-US" sz="1100" kern="0" dirty="0">
                          <a:solidFill>
                            <a:srgbClr val="000000"/>
                          </a:solidFill>
                          <a:effectLst/>
                          <a:latin typeface="+mn-lt"/>
                        </a:rPr>
                      </a:br>
                      <a:br>
                        <a:rPr lang="en-US" sz="1100" kern="0" dirty="0">
                          <a:solidFill>
                            <a:srgbClr val="000000"/>
                          </a:solidFill>
                          <a:effectLst/>
                          <a:latin typeface="+mn-lt"/>
                        </a:rPr>
                      </a:br>
                      <a:endParaRPr lang="en-US" sz="1100"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kern="0" dirty="0">
                          <a:solidFill>
                            <a:srgbClr val="000000"/>
                          </a:solidFill>
                          <a:effectLst/>
                          <a:latin typeface="+mn-lt"/>
                        </a:rPr>
                        <a:t>Disbursement requests for non-cash awards presented to non-employees (see </a:t>
                      </a:r>
                      <a:r>
                        <a:rPr lang="en-US" sz="1100" u="sng" kern="0" dirty="0">
                          <a:solidFill>
                            <a:srgbClr val="000000"/>
                          </a:solidFill>
                          <a:effectLst/>
                          <a:latin typeface="+mn-lt"/>
                          <a:hlinkClick r:id="rId2">
                            <a:extLst>
                              <a:ext uri="{A12FA001-AC4F-418D-AE19-62706E023703}">
                                <ahyp:hlinkClr xmlns:ahyp="http://schemas.microsoft.com/office/drawing/2018/hyperlinkcolor" val="tx"/>
                              </a:ext>
                            </a:extLst>
                          </a:hlinkClick>
                        </a:rPr>
                        <a:t>UC Policy G-42</a:t>
                      </a:r>
                      <a:r>
                        <a:rPr lang="en-US" sz="1100" kern="0" dirty="0">
                          <a:solidFill>
                            <a:srgbClr val="000000"/>
                          </a:solidFill>
                          <a:effectLst/>
                          <a:latin typeface="+mn-lt"/>
                        </a:rPr>
                        <a:t>)</a:t>
                      </a:r>
                      <a:br>
                        <a:rPr lang="en-US" sz="1100" kern="0" dirty="0">
                          <a:solidFill>
                            <a:srgbClr val="000000"/>
                          </a:solidFill>
                          <a:effectLst/>
                          <a:latin typeface="+mn-lt"/>
                        </a:rPr>
                      </a:br>
                      <a:br>
                        <a:rPr lang="en-US" sz="1100" kern="0" dirty="0">
                          <a:solidFill>
                            <a:srgbClr val="000000"/>
                          </a:solidFill>
                          <a:effectLst/>
                          <a:latin typeface="+mn-lt"/>
                        </a:rPr>
                      </a:br>
                      <a:r>
                        <a:rPr lang="en-US" sz="1100" kern="0" dirty="0">
                          <a:solidFill>
                            <a:srgbClr val="000000"/>
                          </a:solidFill>
                          <a:effectLst/>
                          <a:latin typeface="+mn-lt"/>
                        </a:rPr>
                        <a:t>Will need to provide OHRPP exemption notice, if provided/applicable.</a:t>
                      </a:r>
                      <a:br>
                        <a:rPr lang="en-US" sz="1100" kern="0" dirty="0">
                          <a:solidFill>
                            <a:srgbClr val="000000"/>
                          </a:solidFill>
                          <a:effectLst/>
                          <a:latin typeface="+mn-lt"/>
                        </a:rPr>
                      </a:br>
                      <a:endParaRPr lang="en-US" sz="1100"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extLst>
                  <a:ext uri="{0D108BD9-81ED-4DB2-BD59-A6C34878D82A}">
                    <a16:rowId xmlns:a16="http://schemas.microsoft.com/office/drawing/2014/main" val="2509857617"/>
                  </a:ext>
                </a:extLst>
              </a:tr>
              <a:tr h="1063853">
                <a:tc>
                  <a:txBody>
                    <a:bodyPr/>
                    <a:lstStyle/>
                    <a:p>
                      <a:pPr marL="0" marR="0" algn="r">
                        <a:lnSpc>
                          <a:spcPts val="1440"/>
                        </a:lnSpc>
                        <a:spcBef>
                          <a:spcPts val="0"/>
                        </a:spcBef>
                        <a:spcAft>
                          <a:spcPts val="0"/>
                        </a:spcAft>
                      </a:pPr>
                      <a:r>
                        <a:rPr lang="en-US" sz="1100" kern="0">
                          <a:solidFill>
                            <a:srgbClr val="000000"/>
                          </a:solidFill>
                          <a:effectLst/>
                          <a:latin typeface="+mn-lt"/>
                        </a:rPr>
                        <a:t>Forms of Payment</a:t>
                      </a:r>
                      <a:endParaRPr lang="en-US" sz="1100" kern="10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u="sng" kern="0">
                          <a:solidFill>
                            <a:srgbClr val="000000"/>
                          </a:solidFill>
                          <a:effectLst/>
                          <a:latin typeface="+mn-lt"/>
                          <a:hlinkClick r:id="rId3">
                            <a:extLst>
                              <a:ext uri="{A12FA001-AC4F-418D-AE19-62706E023703}">
                                <ahyp:hlinkClr xmlns:ahyp="http://schemas.microsoft.com/office/drawing/2018/hyperlinkcolor" val="tx"/>
                              </a:ext>
                            </a:extLst>
                          </a:hlinkClick>
                        </a:rPr>
                        <a:t>Gift cards/e-codes</a:t>
                      </a:r>
                      <a:endParaRPr lang="en-US" sz="1100" kern="100">
                        <a:solidFill>
                          <a:srgbClr val="000000"/>
                        </a:solidFill>
                        <a:effectLst/>
                        <a:latin typeface="+mn-lt"/>
                      </a:endParaRPr>
                    </a:p>
                    <a:p>
                      <a:pPr marL="0" marR="0" algn="l">
                        <a:lnSpc>
                          <a:spcPts val="1440"/>
                        </a:lnSpc>
                        <a:spcBef>
                          <a:spcPts val="0"/>
                        </a:spcBef>
                        <a:spcAft>
                          <a:spcPts val="0"/>
                        </a:spcAft>
                      </a:pPr>
                      <a:r>
                        <a:rPr lang="en-US" sz="1100" kern="0">
                          <a:solidFill>
                            <a:srgbClr val="000000"/>
                          </a:solidFill>
                          <a:effectLst/>
                          <a:latin typeface="+mn-lt"/>
                        </a:rPr>
                        <a:t>Bruincard deposits</a:t>
                      </a:r>
                      <a:endParaRPr lang="en-US" sz="1100" kern="100">
                        <a:solidFill>
                          <a:srgbClr val="000000"/>
                        </a:solidFill>
                        <a:effectLst/>
                        <a:latin typeface="+mn-lt"/>
                      </a:endParaRPr>
                    </a:p>
                    <a:p>
                      <a:pPr marL="0" marR="0" algn="l">
                        <a:lnSpc>
                          <a:spcPts val="1440"/>
                        </a:lnSpc>
                        <a:spcBef>
                          <a:spcPts val="0"/>
                        </a:spcBef>
                        <a:spcAft>
                          <a:spcPts val="0"/>
                        </a:spcAft>
                      </a:pPr>
                      <a:r>
                        <a:rPr lang="en-US" sz="1100" kern="0">
                          <a:solidFill>
                            <a:srgbClr val="000000"/>
                          </a:solidFill>
                          <a:effectLst/>
                          <a:latin typeface="+mn-lt"/>
                        </a:rPr>
                        <a:t>Cash</a:t>
                      </a:r>
                      <a:endParaRPr lang="en-US" sz="1100" kern="100">
                        <a:solidFill>
                          <a:srgbClr val="000000"/>
                        </a:solidFill>
                        <a:effectLst/>
                        <a:latin typeface="+mn-lt"/>
                      </a:endParaRPr>
                    </a:p>
                    <a:p>
                      <a:pPr marL="0" marR="0" algn="l">
                        <a:lnSpc>
                          <a:spcPts val="1440"/>
                        </a:lnSpc>
                        <a:spcBef>
                          <a:spcPts val="0"/>
                        </a:spcBef>
                        <a:spcAft>
                          <a:spcPts val="0"/>
                        </a:spcAft>
                      </a:pPr>
                      <a:r>
                        <a:rPr lang="en-US" sz="1100" kern="0">
                          <a:solidFill>
                            <a:srgbClr val="000000"/>
                          </a:solidFill>
                          <a:effectLst/>
                          <a:latin typeface="+mn-lt"/>
                        </a:rPr>
                        <a:t>Max amount: $5,000</a:t>
                      </a:r>
                      <a:endParaRPr lang="en-US" sz="1100" kern="10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u="sng" kern="0" dirty="0">
                          <a:solidFill>
                            <a:srgbClr val="000000"/>
                          </a:solidFill>
                          <a:effectLst/>
                          <a:latin typeface="+mn-lt"/>
                          <a:hlinkClick r:id="rId3">
                            <a:extLst>
                              <a:ext uri="{A12FA001-AC4F-418D-AE19-62706E023703}">
                                <ahyp:hlinkClr xmlns:ahyp="http://schemas.microsoft.com/office/drawing/2018/hyperlinkcolor" val="tx"/>
                              </a:ext>
                            </a:extLst>
                          </a:hlinkClick>
                        </a:rPr>
                        <a:t>Gift cards/e-codes</a:t>
                      </a:r>
                      <a:endParaRPr lang="en-US" sz="1100" kern="100" dirty="0">
                        <a:solidFill>
                          <a:srgbClr val="000000"/>
                        </a:solidFill>
                        <a:effectLst/>
                        <a:latin typeface="+mn-lt"/>
                      </a:endParaRPr>
                    </a:p>
                    <a:p>
                      <a:pPr marL="0" marR="0" algn="l">
                        <a:lnSpc>
                          <a:spcPts val="1440"/>
                        </a:lnSpc>
                        <a:spcBef>
                          <a:spcPts val="0"/>
                        </a:spcBef>
                        <a:spcAft>
                          <a:spcPts val="0"/>
                        </a:spcAft>
                      </a:pPr>
                      <a:r>
                        <a:rPr lang="en-US" sz="1100" kern="0" dirty="0" err="1">
                          <a:solidFill>
                            <a:srgbClr val="000000"/>
                          </a:solidFill>
                          <a:effectLst/>
                          <a:latin typeface="+mn-lt"/>
                        </a:rPr>
                        <a:t>Bruincard</a:t>
                      </a:r>
                      <a:r>
                        <a:rPr lang="en-US" sz="1100" kern="0" dirty="0">
                          <a:solidFill>
                            <a:srgbClr val="000000"/>
                          </a:solidFill>
                          <a:effectLst/>
                          <a:latin typeface="+mn-lt"/>
                        </a:rPr>
                        <a:t> deposits</a:t>
                      </a:r>
                      <a:endParaRPr lang="en-US" sz="1100" kern="100" dirty="0">
                        <a:solidFill>
                          <a:srgbClr val="000000"/>
                        </a:solidFill>
                        <a:effectLst/>
                        <a:latin typeface="+mn-lt"/>
                      </a:endParaRPr>
                    </a:p>
                    <a:p>
                      <a:pPr marL="0" marR="0" algn="l">
                        <a:lnSpc>
                          <a:spcPts val="1440"/>
                        </a:lnSpc>
                        <a:spcBef>
                          <a:spcPts val="0"/>
                        </a:spcBef>
                        <a:spcAft>
                          <a:spcPts val="0"/>
                        </a:spcAft>
                      </a:pPr>
                      <a:br>
                        <a:rPr lang="en-US" sz="1100" kern="0" dirty="0">
                          <a:solidFill>
                            <a:srgbClr val="000000"/>
                          </a:solidFill>
                          <a:effectLst/>
                          <a:latin typeface="+mn-lt"/>
                        </a:rPr>
                      </a:br>
                      <a:r>
                        <a:rPr lang="en-US" sz="1100" kern="0" dirty="0">
                          <a:solidFill>
                            <a:srgbClr val="000000"/>
                          </a:solidFill>
                          <a:effectLst/>
                          <a:latin typeface="+mn-lt"/>
                        </a:rPr>
                        <a:t>Max amount: $75 per award/employee</a:t>
                      </a:r>
                      <a:endParaRPr lang="en-US" sz="1100"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u="sng" kern="0" dirty="0">
                          <a:solidFill>
                            <a:srgbClr val="000000"/>
                          </a:solidFill>
                          <a:effectLst/>
                          <a:latin typeface="+mn-lt"/>
                          <a:hlinkClick r:id="rId3">
                            <a:extLst>
                              <a:ext uri="{A12FA001-AC4F-418D-AE19-62706E023703}">
                                <ahyp:hlinkClr xmlns:ahyp="http://schemas.microsoft.com/office/drawing/2018/hyperlinkcolor" val="tx"/>
                              </a:ext>
                            </a:extLst>
                          </a:hlinkClick>
                        </a:rPr>
                        <a:t>Gift cards/e-codes</a:t>
                      </a:r>
                      <a:endParaRPr lang="en-US" sz="1100" kern="100" dirty="0">
                        <a:solidFill>
                          <a:srgbClr val="000000"/>
                        </a:solidFill>
                        <a:effectLst/>
                        <a:latin typeface="+mn-lt"/>
                      </a:endParaRPr>
                    </a:p>
                    <a:p>
                      <a:pPr marL="0" marR="0" algn="l">
                        <a:lnSpc>
                          <a:spcPts val="1440"/>
                        </a:lnSpc>
                        <a:spcBef>
                          <a:spcPts val="0"/>
                        </a:spcBef>
                        <a:spcAft>
                          <a:spcPts val="0"/>
                        </a:spcAft>
                      </a:pPr>
                      <a:r>
                        <a:rPr lang="en-US" sz="1100" kern="0" dirty="0" err="1">
                          <a:solidFill>
                            <a:srgbClr val="000000"/>
                          </a:solidFill>
                          <a:effectLst/>
                          <a:latin typeface="+mn-lt"/>
                        </a:rPr>
                        <a:t>Bruincard</a:t>
                      </a:r>
                      <a:r>
                        <a:rPr lang="en-US" sz="1100" kern="0" dirty="0">
                          <a:solidFill>
                            <a:srgbClr val="000000"/>
                          </a:solidFill>
                          <a:effectLst/>
                          <a:latin typeface="+mn-lt"/>
                        </a:rPr>
                        <a:t> deposits</a:t>
                      </a:r>
                      <a:endParaRPr lang="en-US" sz="1100" kern="100" dirty="0">
                        <a:solidFill>
                          <a:srgbClr val="000000"/>
                        </a:solidFill>
                        <a:effectLst/>
                        <a:latin typeface="+mn-lt"/>
                      </a:endParaRPr>
                    </a:p>
                    <a:p>
                      <a:pPr marL="0" marR="0" algn="l">
                        <a:lnSpc>
                          <a:spcPts val="1440"/>
                        </a:lnSpc>
                        <a:spcBef>
                          <a:spcPts val="0"/>
                        </a:spcBef>
                        <a:spcAft>
                          <a:spcPts val="0"/>
                        </a:spcAft>
                      </a:pPr>
                      <a:r>
                        <a:rPr lang="en-US" sz="1100" kern="0" dirty="0">
                          <a:solidFill>
                            <a:srgbClr val="000000"/>
                          </a:solidFill>
                          <a:effectLst/>
                          <a:latin typeface="+mn-lt"/>
                        </a:rPr>
                        <a:t> </a:t>
                      </a:r>
                      <a:br>
                        <a:rPr lang="en-US" sz="1100" kern="0" dirty="0">
                          <a:solidFill>
                            <a:srgbClr val="000000"/>
                          </a:solidFill>
                          <a:effectLst/>
                          <a:latin typeface="+mn-lt"/>
                        </a:rPr>
                      </a:br>
                      <a:r>
                        <a:rPr lang="en-US" sz="1100" kern="0" dirty="0">
                          <a:solidFill>
                            <a:srgbClr val="000000"/>
                          </a:solidFill>
                          <a:effectLst/>
                          <a:latin typeface="+mn-lt"/>
                        </a:rPr>
                        <a:t>Max amount: $600 per individual</a:t>
                      </a:r>
                      <a:endParaRPr lang="en-US" sz="1100"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extLst>
                  <a:ext uri="{0D108BD9-81ED-4DB2-BD59-A6C34878D82A}">
                    <a16:rowId xmlns:a16="http://schemas.microsoft.com/office/drawing/2014/main" val="2832659917"/>
                  </a:ext>
                </a:extLst>
              </a:tr>
              <a:tr h="583813">
                <a:tc>
                  <a:txBody>
                    <a:bodyPr/>
                    <a:lstStyle/>
                    <a:p>
                      <a:pPr marL="0" marR="0" algn="r">
                        <a:lnSpc>
                          <a:spcPts val="1440"/>
                        </a:lnSpc>
                        <a:spcBef>
                          <a:spcPts val="0"/>
                        </a:spcBef>
                        <a:spcAft>
                          <a:spcPts val="0"/>
                        </a:spcAft>
                      </a:pPr>
                      <a:r>
                        <a:rPr lang="en-US" sz="1100" kern="0">
                          <a:solidFill>
                            <a:srgbClr val="000000"/>
                          </a:solidFill>
                          <a:effectLst/>
                          <a:latin typeface="+mn-lt"/>
                        </a:rPr>
                        <a:t>Instructions</a:t>
                      </a:r>
                      <a:endParaRPr lang="en-US" sz="1100" kern="10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u="sng" kern="0">
                          <a:solidFill>
                            <a:srgbClr val="000000"/>
                          </a:solidFill>
                          <a:effectLst/>
                          <a:latin typeface="+mn-lt"/>
                          <a:hlinkClick r:id="rId4">
                            <a:extLst>
                              <a:ext uri="{A12FA001-AC4F-418D-AE19-62706E023703}">
                                <ahyp:hlinkClr xmlns:ahyp="http://schemas.microsoft.com/office/drawing/2018/hyperlinkcolor" val="tx"/>
                              </a:ext>
                            </a:extLst>
                          </a:hlinkClick>
                        </a:rPr>
                        <a:t>IRB Approved Research Payment Request</a:t>
                      </a:r>
                      <a:endParaRPr lang="en-US" sz="1100" kern="10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u="sng" kern="0">
                          <a:solidFill>
                            <a:srgbClr val="000000"/>
                          </a:solidFill>
                          <a:effectLst/>
                          <a:latin typeface="+mn-lt"/>
                          <a:hlinkClick r:id="rId5">
                            <a:extLst>
                              <a:ext uri="{A12FA001-AC4F-418D-AE19-62706E023703}">
                                <ahyp:hlinkClr xmlns:ahyp="http://schemas.microsoft.com/office/drawing/2018/hyperlinkcolor" val="tx"/>
                              </a:ext>
                            </a:extLst>
                          </a:hlinkClick>
                        </a:rPr>
                        <a:t>How to Submit an Employee Recognition Request</a:t>
                      </a:r>
                      <a:endParaRPr lang="en-US" sz="1100" kern="10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tc>
                  <a:txBody>
                    <a:bodyPr/>
                    <a:lstStyle/>
                    <a:p>
                      <a:pPr marL="0" marR="0" algn="l">
                        <a:lnSpc>
                          <a:spcPts val="1440"/>
                        </a:lnSpc>
                        <a:spcBef>
                          <a:spcPts val="0"/>
                        </a:spcBef>
                        <a:spcAft>
                          <a:spcPts val="0"/>
                        </a:spcAft>
                      </a:pPr>
                      <a:r>
                        <a:rPr lang="en-US" sz="1100" u="sng" kern="0" dirty="0">
                          <a:solidFill>
                            <a:srgbClr val="000000"/>
                          </a:solidFill>
                          <a:effectLst/>
                          <a:latin typeface="+mn-lt"/>
                          <a:hlinkClick r:id="rId6">
                            <a:extLst>
                              <a:ext uri="{A12FA001-AC4F-418D-AE19-62706E023703}">
                                <ahyp:hlinkClr xmlns:ahyp="http://schemas.microsoft.com/office/drawing/2018/hyperlinkcolor" val="tx"/>
                              </a:ext>
                            </a:extLst>
                          </a:hlinkClick>
                        </a:rPr>
                        <a:t>How to Submit a Non-Employee Disbursement Request</a:t>
                      </a:r>
                      <a:endParaRPr lang="en-US" sz="1100" u="sng" kern="0" dirty="0">
                        <a:solidFill>
                          <a:srgbClr val="000000"/>
                        </a:solidFill>
                        <a:effectLst/>
                        <a:latin typeface="+mn-lt"/>
                      </a:endParaRPr>
                    </a:p>
                    <a:p>
                      <a:pPr marL="0" marR="0" algn="l">
                        <a:lnSpc>
                          <a:spcPts val="1440"/>
                        </a:lnSpc>
                        <a:spcBef>
                          <a:spcPts val="0"/>
                        </a:spcBef>
                        <a:spcAft>
                          <a:spcPts val="0"/>
                        </a:spcAft>
                      </a:pPr>
                      <a:endParaRPr lang="en-US" sz="1100" kern="100" dirty="0">
                        <a:solidFill>
                          <a:srgbClr val="000000"/>
                        </a:solidFill>
                        <a:effectLst/>
                        <a:latin typeface="+mn-lt"/>
                        <a:ea typeface="Calibri" panose="020F0502020204030204" pitchFamily="34" charset="0"/>
                        <a:cs typeface="Times New Roman" panose="02020603050405020304" pitchFamily="18" charset="0"/>
                      </a:endParaRPr>
                    </a:p>
                  </a:txBody>
                  <a:tcPr marT="91440" marB="91440">
                    <a:solidFill>
                      <a:schemeClr val="bg1"/>
                    </a:solidFill>
                  </a:tcPr>
                </a:tc>
                <a:extLst>
                  <a:ext uri="{0D108BD9-81ED-4DB2-BD59-A6C34878D82A}">
                    <a16:rowId xmlns:a16="http://schemas.microsoft.com/office/drawing/2014/main" val="4130057287"/>
                  </a:ext>
                </a:extLst>
              </a:tr>
            </a:tbl>
          </a:graphicData>
        </a:graphic>
      </p:graphicFrame>
    </p:spTree>
    <p:extLst>
      <p:ext uri="{BB962C8B-B14F-4D97-AF65-F5344CB8AC3E}">
        <p14:creationId xmlns:p14="http://schemas.microsoft.com/office/powerpoint/2010/main" val="681293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p:txBody>
          <a:bodyPr/>
          <a:lstStyle/>
          <a:p>
            <a:fld id="{00000000-1234-1234-1234-123412341234}" type="slidenum">
              <a:rPr lang="en-US" smtClean="0"/>
              <a:pPr/>
              <a:t>4</a:t>
            </a:fld>
            <a:endParaRPr lang="en-US"/>
          </a:p>
        </p:txBody>
      </p:sp>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p:txBody>
          <a:bodyPr/>
          <a:lstStyle/>
          <a:p>
            <a:r>
              <a:rPr lang="en-US" dirty="0">
                <a:solidFill>
                  <a:srgbClr val="000000"/>
                </a:solidFill>
              </a:rPr>
              <a:t>Shoptaw – Kneller Chair</a:t>
            </a:r>
          </a:p>
        </p:txBody>
      </p:sp>
      <p:pic>
        <p:nvPicPr>
          <p:cNvPr id="4" name="Picture 3" descr="A group of people sitting at a table&#10;&#10;Description automatically generated">
            <a:extLst>
              <a:ext uri="{FF2B5EF4-FFF2-40B4-BE49-F238E27FC236}">
                <a16:creationId xmlns:a16="http://schemas.microsoft.com/office/drawing/2014/main" id="{AFF04B0A-A4FE-28AC-3350-C1594C6FB3C9}"/>
              </a:ext>
            </a:extLst>
          </p:cNvPr>
          <p:cNvPicPr>
            <a:picLocks noChangeAspect="1"/>
          </p:cNvPicPr>
          <p:nvPr/>
        </p:nvPicPr>
        <p:blipFill>
          <a:blip r:embed="rId2"/>
          <a:stretch>
            <a:fillRect/>
          </a:stretch>
        </p:blipFill>
        <p:spPr>
          <a:xfrm>
            <a:off x="198388" y="3388836"/>
            <a:ext cx="2192644" cy="1644483"/>
          </a:xfrm>
          <a:prstGeom prst="rect">
            <a:avLst/>
          </a:prstGeom>
        </p:spPr>
      </p:pic>
      <p:pic>
        <p:nvPicPr>
          <p:cNvPr id="8" name="Picture 7" descr="Two men holding a plaque&#10;&#10;Description automatically generated">
            <a:extLst>
              <a:ext uri="{FF2B5EF4-FFF2-40B4-BE49-F238E27FC236}">
                <a16:creationId xmlns:a16="http://schemas.microsoft.com/office/drawing/2014/main" id="{B712AA2C-74C9-6173-91C6-DBB3E3DD04C8}"/>
              </a:ext>
            </a:extLst>
          </p:cNvPr>
          <p:cNvPicPr>
            <a:picLocks noChangeAspect="1"/>
          </p:cNvPicPr>
          <p:nvPr/>
        </p:nvPicPr>
        <p:blipFill rotWithShape="1">
          <a:blip r:embed="rId3"/>
          <a:srcRect l="1015" r="13501"/>
          <a:stretch/>
        </p:blipFill>
        <p:spPr>
          <a:xfrm>
            <a:off x="5592554" y="2054508"/>
            <a:ext cx="3286270" cy="2883252"/>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79D945F2-52F9-A5B0-B0C1-BDACB0FB8DC1}"/>
              </a:ext>
            </a:extLst>
          </p:cNvPr>
          <p:cNvPicPr>
            <a:picLocks noChangeAspect="1"/>
          </p:cNvPicPr>
          <p:nvPr/>
        </p:nvPicPr>
        <p:blipFill rotWithShape="1">
          <a:blip r:embed="rId4"/>
          <a:srcRect t="17253" b="20400"/>
          <a:stretch/>
        </p:blipFill>
        <p:spPr>
          <a:xfrm>
            <a:off x="1012919" y="1243389"/>
            <a:ext cx="4503357" cy="2105802"/>
          </a:xfrm>
          <a:prstGeom prst="rect">
            <a:avLst/>
          </a:prstGeom>
        </p:spPr>
      </p:pic>
      <p:sp>
        <p:nvSpPr>
          <p:cNvPr id="11" name="Rectangle 10">
            <a:extLst>
              <a:ext uri="{FF2B5EF4-FFF2-40B4-BE49-F238E27FC236}">
                <a16:creationId xmlns:a16="http://schemas.microsoft.com/office/drawing/2014/main" id="{DCF576E1-CEDE-0D5E-AAAC-5C0721C325BD}"/>
              </a:ext>
            </a:extLst>
          </p:cNvPr>
          <p:cNvSpPr/>
          <p:nvPr/>
        </p:nvSpPr>
        <p:spPr>
          <a:xfrm>
            <a:off x="1911231" y="3949422"/>
            <a:ext cx="4161125" cy="553998"/>
          </a:xfrm>
          <a:prstGeom prst="rect">
            <a:avLst/>
          </a:prstGeom>
          <a:noFill/>
        </p:spPr>
        <p:txBody>
          <a:bodyPr wrap="square" lIns="91440" tIns="45720" rIns="91440" bIns="45720">
            <a:spAutoFit/>
          </a:bodyPr>
          <a:lstStyle/>
          <a:p>
            <a:pPr algn="ctr"/>
            <a:r>
              <a:rPr lang="en-US" sz="3000" b="1" cap="none" spc="50" dirty="0">
                <a:ln w="0"/>
                <a:solidFill>
                  <a:schemeClr val="bg2"/>
                </a:solidFill>
                <a:effectLst>
                  <a:innerShdw blurRad="63500" dist="50800" dir="13500000">
                    <a:srgbClr val="000000">
                      <a:alpha val="50000"/>
                    </a:srgbClr>
                  </a:innerShdw>
                </a:effectLst>
              </a:rPr>
              <a:t>Congratulations!</a:t>
            </a:r>
          </a:p>
        </p:txBody>
      </p:sp>
    </p:spTree>
    <p:extLst>
      <p:ext uri="{BB962C8B-B14F-4D97-AF65-F5344CB8AC3E}">
        <p14:creationId xmlns:p14="http://schemas.microsoft.com/office/powerpoint/2010/main" val="481223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3BEC64-FEC2-0120-70B4-A7282ED0D86C}"/>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40</a:t>
            </a:fld>
            <a:endParaRPr lang="en-US" sz="200"/>
          </a:p>
        </p:txBody>
      </p:sp>
      <p:sp>
        <p:nvSpPr>
          <p:cNvPr id="5" name="TextBox 4">
            <a:extLst>
              <a:ext uri="{FF2B5EF4-FFF2-40B4-BE49-F238E27FC236}">
                <a16:creationId xmlns:a16="http://schemas.microsoft.com/office/drawing/2014/main" id="{83D7FD31-61BE-2A6F-AFD1-7A5BF13FEFCF}"/>
              </a:ext>
            </a:extLst>
          </p:cNvPr>
          <p:cNvSpPr txBox="1"/>
          <p:nvPr/>
        </p:nvSpPr>
        <p:spPr>
          <a:xfrm>
            <a:off x="5427726" y="1635131"/>
            <a:ext cx="3381703" cy="2926080"/>
          </a:xfrm>
          <a:prstGeom prst="rect">
            <a:avLst/>
          </a:prstGeom>
          <a:noFill/>
          <a:ln>
            <a:noFill/>
          </a:ln>
        </p:spPr>
        <p:txBody>
          <a:bodyPr spcFirstLastPara="1" wrap="square" lIns="365750" tIns="0" rIns="0" bIns="0" anchor="t" anchorCtr="0">
            <a:normAutofit/>
          </a:bodyPr>
          <a:lstStyle/>
          <a:p>
            <a:pPr marL="457200" indent="-228600">
              <a:spcBef>
                <a:spcPts val="750"/>
              </a:spcBef>
              <a:buClr>
                <a:srgbClr val="58595B"/>
              </a:buClr>
              <a:buSzPts val="1400"/>
            </a:pPr>
            <a:endParaRPr lang="en-US" sz="1600" b="0" i="0" u="none" strike="noStrike" cap="none" dirty="0">
              <a:solidFill>
                <a:srgbClr val="58595B"/>
              </a:solidFill>
              <a:effectLst/>
              <a:latin typeface="+mn-lt"/>
              <a:ea typeface="Helvetica Neue"/>
              <a:cs typeface="Helvetica Neue"/>
              <a:sym typeface="Helvetica Neue"/>
            </a:endParaRPr>
          </a:p>
          <a:p>
            <a:pPr indent="3175">
              <a:spcBef>
                <a:spcPts val="750"/>
              </a:spcBef>
              <a:buClr>
                <a:srgbClr val="58595B"/>
              </a:buClr>
              <a:buSzPts val="1400"/>
            </a:pPr>
            <a:r>
              <a:rPr lang="en-US" sz="1600" b="0" i="0" u="none" strike="noStrike" cap="none" dirty="0">
                <a:solidFill>
                  <a:srgbClr val="58595B"/>
                </a:solidFill>
                <a:effectLst/>
                <a:latin typeface="+mn-lt"/>
                <a:ea typeface="Helvetica Neue"/>
                <a:cs typeface="Helvetica Neue"/>
                <a:sym typeface="Helvetica Neue"/>
              </a:rPr>
              <a:t>Learn more about UCLA's guidelines for physical security of cash and requirements for cash handling and storage </a:t>
            </a:r>
            <a:r>
              <a:rPr lang="en-US" sz="1600" b="0" i="0" u="none" strike="noStrike" cap="none" dirty="0">
                <a:solidFill>
                  <a:srgbClr val="58595B"/>
                </a:solidFill>
                <a:effectLst/>
                <a:latin typeface="+mn-lt"/>
                <a:ea typeface="Helvetica Neue"/>
                <a:cs typeface="Helvetica Neue"/>
                <a:sym typeface="Helvetica Neue"/>
                <a:hlinkClick r:id="rId2">
                  <a:extLst>
                    <a:ext uri="{A12FA001-AC4F-418D-AE19-62706E023703}">
                      <ahyp:hlinkClr xmlns:ahyp="http://schemas.microsoft.com/office/drawing/2018/hyperlinkcolor" val="tx"/>
                    </a:ext>
                  </a:extLst>
                </a:hlinkClick>
              </a:rPr>
              <a:t>here</a:t>
            </a:r>
            <a:r>
              <a:rPr lang="en-US" sz="1600" b="0" i="0" u="none" strike="noStrike" cap="none" dirty="0">
                <a:solidFill>
                  <a:srgbClr val="58595B"/>
                </a:solidFill>
                <a:effectLst/>
                <a:latin typeface="+mn-lt"/>
                <a:ea typeface="Helvetica Neue"/>
                <a:cs typeface="Helvetica Neue"/>
                <a:sym typeface="Helvetica Neue"/>
              </a:rPr>
              <a:t>. If you have questions, please visit </a:t>
            </a:r>
            <a:r>
              <a:rPr lang="en-US" sz="1600" b="0" i="0" u="none" strike="noStrike" cap="none" dirty="0">
                <a:solidFill>
                  <a:srgbClr val="58595B"/>
                </a:solidFill>
                <a:effectLst/>
                <a:latin typeface="+mn-lt"/>
                <a:ea typeface="Helvetica Neue"/>
                <a:cs typeface="Helvetica Neue"/>
                <a:sym typeface="Helvetica Neue"/>
                <a:hlinkClick r:id="rId3">
                  <a:extLst>
                    <a:ext uri="{A12FA001-AC4F-418D-AE19-62706E023703}">
                      <ahyp:hlinkClr xmlns:ahyp="http://schemas.microsoft.com/office/drawing/2018/hyperlinkcolor" val="tx"/>
                    </a:ext>
                  </a:extLst>
                </a:hlinkClick>
              </a:rPr>
              <a:t>the PSC website</a:t>
            </a:r>
            <a:r>
              <a:rPr lang="en-US" sz="1600" b="0" i="0" u="none" strike="noStrike" cap="none" dirty="0">
                <a:solidFill>
                  <a:srgbClr val="58595B"/>
                </a:solidFill>
                <a:effectLst/>
                <a:latin typeface="+mn-lt"/>
                <a:ea typeface="Helvetica Neue"/>
                <a:cs typeface="Helvetica Neue"/>
                <a:sym typeface="Helvetica Neue"/>
              </a:rPr>
              <a:t> for answers or reach out to them on the </a:t>
            </a:r>
            <a:r>
              <a:rPr lang="en-US" sz="1600" b="0" i="0" u="none" strike="noStrike" cap="none" dirty="0" err="1">
                <a:solidFill>
                  <a:srgbClr val="58595B"/>
                </a:solidFill>
                <a:effectLst/>
                <a:latin typeface="+mn-lt"/>
                <a:ea typeface="Helvetica Neue"/>
                <a:cs typeface="Helvetica Neue"/>
                <a:sym typeface="Helvetica Neue"/>
                <a:hlinkClick r:id="rId4">
                  <a:extLst>
                    <a:ext uri="{A12FA001-AC4F-418D-AE19-62706E023703}">
                      <ahyp:hlinkClr xmlns:ahyp="http://schemas.microsoft.com/office/drawing/2018/hyperlinkcolor" val="tx"/>
                    </a:ext>
                  </a:extLst>
                </a:hlinkClick>
              </a:rPr>
              <a:t>MyUCLA</a:t>
            </a:r>
            <a:r>
              <a:rPr lang="en-US" sz="1600" b="0" i="0" u="none" strike="noStrike" cap="none" dirty="0">
                <a:solidFill>
                  <a:srgbClr val="58595B"/>
                </a:solidFill>
                <a:effectLst/>
                <a:latin typeface="+mn-lt"/>
                <a:ea typeface="Helvetica Neue"/>
                <a:cs typeface="Helvetica Neue"/>
                <a:sym typeface="Helvetica Neue"/>
                <a:hlinkClick r:id="rId4">
                  <a:extLst>
                    <a:ext uri="{A12FA001-AC4F-418D-AE19-62706E023703}">
                      <ahyp:hlinkClr xmlns:ahyp="http://schemas.microsoft.com/office/drawing/2018/hyperlinkcolor" val="tx"/>
                    </a:ext>
                  </a:extLst>
                </a:hlinkClick>
              </a:rPr>
              <a:t> Message Center</a:t>
            </a:r>
            <a:r>
              <a:rPr lang="en-US" sz="1600" b="0" i="0" u="none" strike="noStrike" cap="none" dirty="0">
                <a:solidFill>
                  <a:srgbClr val="58595B"/>
                </a:solidFill>
                <a:effectLst/>
                <a:latin typeface="+mn-lt"/>
                <a:ea typeface="Helvetica Neue"/>
                <a:cs typeface="Helvetica Neue"/>
                <a:sym typeface="Helvetica Neue"/>
              </a:rPr>
              <a:t> to ask a question.</a:t>
            </a:r>
          </a:p>
        </p:txBody>
      </p:sp>
      <p:sp>
        <p:nvSpPr>
          <p:cNvPr id="6" name="Title 5">
            <a:extLst>
              <a:ext uri="{FF2B5EF4-FFF2-40B4-BE49-F238E27FC236}">
                <a16:creationId xmlns:a16="http://schemas.microsoft.com/office/drawing/2014/main" id="{363EB807-3705-6437-B981-A1C9ADCF84F9}"/>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sz="2600" b="1" i="0" u="none" strike="noStrike" cap="none">
                <a:latin typeface="+mn-lt"/>
                <a:ea typeface="Helvetica Neue"/>
                <a:cs typeface="Helvetica Neue"/>
                <a:sym typeface="Helvetica Neue"/>
              </a:rPr>
              <a:t>Physical Security of Cash and Cash Equivalents</a:t>
            </a:r>
          </a:p>
        </p:txBody>
      </p:sp>
      <p:pic>
        <p:nvPicPr>
          <p:cNvPr id="10" name="Picture 9">
            <a:extLst>
              <a:ext uri="{FF2B5EF4-FFF2-40B4-BE49-F238E27FC236}">
                <a16:creationId xmlns:a16="http://schemas.microsoft.com/office/drawing/2014/main" id="{10A857F1-9BF8-9907-CD5D-52EA6434C411}"/>
              </a:ext>
            </a:extLst>
          </p:cNvPr>
          <p:cNvPicPr>
            <a:picLocks noChangeAspect="1"/>
          </p:cNvPicPr>
          <p:nvPr/>
        </p:nvPicPr>
        <p:blipFill>
          <a:blip r:embed="rId5"/>
          <a:stretch>
            <a:fillRect/>
          </a:stretch>
        </p:blipFill>
        <p:spPr>
          <a:xfrm>
            <a:off x="265176" y="1297946"/>
            <a:ext cx="5162550" cy="3600450"/>
          </a:xfrm>
          <a:prstGeom prst="rect">
            <a:avLst/>
          </a:prstGeom>
        </p:spPr>
      </p:pic>
    </p:spTree>
    <p:extLst>
      <p:ext uri="{BB962C8B-B14F-4D97-AF65-F5344CB8AC3E}">
        <p14:creationId xmlns:p14="http://schemas.microsoft.com/office/powerpoint/2010/main" val="2691896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body" idx="1"/>
          </p:nvPr>
        </p:nvSpPr>
        <p:spPr>
          <a:xfrm>
            <a:off x="576071" y="1879826"/>
            <a:ext cx="4822673" cy="2462213"/>
          </a:xfrm>
          <a:prstGeom prst="rect">
            <a:avLst/>
          </a:prstGeom>
          <a:noFill/>
          <a:ln>
            <a:noFill/>
          </a:ln>
        </p:spPr>
        <p:txBody>
          <a:bodyPr spcFirstLastPara="1" wrap="square" lIns="0" tIns="0" rIns="0" bIns="0" anchor="t" anchorCtr="0">
            <a:spAutoFit/>
          </a:bodyPr>
          <a:lstStyle/>
          <a:p>
            <a:pPr marL="284163" lvl="1" indent="-284163">
              <a:lnSpc>
                <a:spcPct val="100000"/>
              </a:lnSpc>
              <a:spcBef>
                <a:spcPts val="600"/>
              </a:spcBef>
              <a:spcAft>
                <a:spcPts val="600"/>
              </a:spcAft>
            </a:pPr>
            <a:r>
              <a:rPr lang="en-US" sz="2000" dirty="0">
                <a:latin typeface="+mj-lt"/>
              </a:rPr>
              <a:t>Next Research Unit Meeting: June 6</a:t>
            </a:r>
          </a:p>
          <a:p>
            <a:pPr marL="284163" lvl="1" indent="-284163">
              <a:lnSpc>
                <a:spcPct val="100000"/>
              </a:lnSpc>
              <a:spcBef>
                <a:spcPts val="600"/>
              </a:spcBef>
              <a:spcAft>
                <a:spcPts val="600"/>
              </a:spcAft>
            </a:pPr>
            <a:r>
              <a:rPr lang="en-US" sz="2000" dirty="0">
                <a:latin typeface="+mj-lt"/>
              </a:rPr>
              <a:t>Next Grand Rounds: May 24</a:t>
            </a:r>
          </a:p>
          <a:p>
            <a:pPr marL="284163" lvl="1" indent="-284163">
              <a:lnSpc>
                <a:spcPct val="100000"/>
              </a:lnSpc>
              <a:spcBef>
                <a:spcPts val="600"/>
              </a:spcBef>
              <a:spcAft>
                <a:spcPts val="600"/>
              </a:spcAft>
            </a:pPr>
            <a:r>
              <a:rPr lang="en-US" sz="2000" dirty="0">
                <a:latin typeface="+mj-lt"/>
              </a:rPr>
              <a:t>Research Faculty Meet the Residents: July 17</a:t>
            </a:r>
          </a:p>
          <a:p>
            <a:pPr marL="285750" lvl="0" indent="-285750" algn="l" rtl="0">
              <a:spcBef>
                <a:spcPts val="600"/>
              </a:spcBef>
              <a:spcAft>
                <a:spcPts val="600"/>
              </a:spcAft>
              <a:buClr>
                <a:srgbClr val="58595B"/>
              </a:buClr>
              <a:buSzPts val="2000"/>
              <a:buFont typeface="Arial"/>
              <a:buChar char="•"/>
            </a:pPr>
            <a:r>
              <a:rPr lang="en-US" sz="2000" dirty="0">
                <a:latin typeface="+mj-lt"/>
              </a:rPr>
              <a:t>Prior monthly meeting agendas/slides are available on the </a:t>
            </a:r>
            <a:r>
              <a:rPr lang="en-US" sz="2000" u="sng" dirty="0">
                <a:solidFill>
                  <a:schemeClr val="hlink"/>
                </a:solidFill>
                <a:latin typeface="+mj-lt"/>
                <a:hlinkClick r:id="rId3"/>
              </a:rPr>
              <a:t>website</a:t>
            </a:r>
            <a:endParaRPr lang="en-US" sz="2000" u="sng" dirty="0">
              <a:solidFill>
                <a:schemeClr val="hlink"/>
              </a:solidFill>
              <a:latin typeface="+mj-lt"/>
            </a:endParaRPr>
          </a:p>
        </p:txBody>
      </p:sp>
      <p:sp>
        <p:nvSpPr>
          <p:cNvPr id="262" name="Google Shape;262;p2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41</a:t>
            </a:fld>
            <a:endParaRPr/>
          </a:p>
        </p:txBody>
      </p:sp>
      <p:sp>
        <p:nvSpPr>
          <p:cNvPr id="263" name="Google Shape;263;p2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latin typeface="+mj-lt"/>
              </a:rPr>
              <a:t>Upcoming Meetings/Events</a:t>
            </a:r>
            <a:endParaRPr dirty="0">
              <a:solidFill>
                <a:schemeClr val="tx1">
                  <a:lumMod val="50000"/>
                </a:schemeClr>
              </a:solidFill>
              <a:latin typeface="+mj-lt"/>
            </a:endParaRPr>
          </a:p>
        </p:txBody>
      </p:sp>
      <p:pic>
        <p:nvPicPr>
          <p:cNvPr id="264" name="Google Shape;264;p24"/>
          <p:cNvPicPr preferRelativeResize="0"/>
          <p:nvPr/>
        </p:nvPicPr>
        <p:blipFill rotWithShape="1">
          <a:blip r:embed="rId4">
            <a:alphaModFix/>
          </a:blip>
          <a:srcRect/>
          <a:stretch/>
        </p:blipFill>
        <p:spPr>
          <a:xfrm>
            <a:off x="5581514" y="1258277"/>
            <a:ext cx="2840110" cy="3414763"/>
          </a:xfrm>
          <a:prstGeom prst="rect">
            <a:avLst/>
          </a:prstGeom>
          <a:noFill/>
          <a:ln>
            <a:noFill/>
          </a:ln>
        </p:spPr>
      </p:pic>
      <p:sp>
        <p:nvSpPr>
          <p:cNvPr id="265" name="Google Shape;265;p24"/>
          <p:cNvSpPr/>
          <p:nvPr/>
        </p:nvSpPr>
        <p:spPr>
          <a:xfrm>
            <a:off x="5921327" y="4115022"/>
            <a:ext cx="1714304" cy="55801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3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rtl="0">
              <a:lnSpc>
                <a:spcPct val="100000"/>
              </a:lnSpc>
              <a:spcBef>
                <a:spcPts val="0"/>
              </a:spcBef>
              <a:spcAft>
                <a:spcPts val="0"/>
              </a:spcAft>
              <a:buClr>
                <a:srgbClr val="FFFFFF"/>
              </a:buClr>
              <a:buSzPts val="800"/>
              <a:buFont typeface="Helvetica Neue"/>
              <a:buNone/>
            </a:pPr>
            <a:fld id="{00000000-1234-1234-1234-123412341234}" type="slidenum">
              <a:rPr lang="en-US" sz="800" b="0" i="0" u="none" strike="noStrike" cap="none">
                <a:solidFill>
                  <a:srgbClr val="FFFFFF"/>
                </a:solidFill>
                <a:latin typeface="Helvetica Neue"/>
                <a:ea typeface="Helvetica Neue"/>
                <a:cs typeface="Helvetica Neue"/>
                <a:sym typeface="Helvetica Neue"/>
              </a:rPr>
              <a:t>42</a:t>
            </a:fld>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p:txBody>
          <a:bodyPr/>
          <a:lstStyle/>
          <a:p>
            <a:fld id="{00000000-1234-1234-1234-123412341234}" type="slidenum">
              <a:rPr lang="en-US" smtClean="0"/>
              <a:pPr/>
              <a:t>5</a:t>
            </a:fld>
            <a:endParaRPr lang="en-US"/>
          </a:p>
        </p:txBody>
      </p:sp>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p:txBody>
          <a:bodyPr/>
          <a:lstStyle/>
          <a:p>
            <a:r>
              <a:rPr lang="en-US" dirty="0">
                <a:solidFill>
                  <a:srgbClr val="000000"/>
                </a:solidFill>
              </a:rPr>
              <a:t>Performance Evaluations</a:t>
            </a:r>
          </a:p>
        </p:txBody>
      </p:sp>
      <p:sp>
        <p:nvSpPr>
          <p:cNvPr id="7" name="Google Shape;312;p13">
            <a:extLst>
              <a:ext uri="{FF2B5EF4-FFF2-40B4-BE49-F238E27FC236}">
                <a16:creationId xmlns:a16="http://schemas.microsoft.com/office/drawing/2014/main" id="{4BEB33D9-5043-5120-319E-56FCA32F14D7}"/>
              </a:ext>
            </a:extLst>
          </p:cNvPr>
          <p:cNvSpPr txBox="1"/>
          <p:nvPr/>
        </p:nvSpPr>
        <p:spPr>
          <a:xfrm>
            <a:off x="681227" y="1392730"/>
            <a:ext cx="7781545" cy="3031569"/>
          </a:xfrm>
          <a:prstGeom prst="rect">
            <a:avLst/>
          </a:prstGeom>
          <a:noFill/>
          <a:ln>
            <a:noFill/>
          </a:ln>
        </p:spPr>
        <p:txBody>
          <a:bodyPr spcFirstLastPara="1" wrap="square" lIns="91425" tIns="91425" rIns="91425" bIns="91425" anchor="t" anchorCtr="0">
            <a:spAutoFit/>
          </a:bodyPr>
          <a:lstStyle/>
          <a:p>
            <a:pPr marL="285750" indent="-285750">
              <a:spcAft>
                <a:spcPts val="600"/>
              </a:spcAft>
              <a:buFont typeface="Arial" panose="020B0604020202020204" pitchFamily="34" charset="0"/>
              <a:buChar char="•"/>
            </a:pPr>
            <a:r>
              <a:rPr lang="en-US" sz="2000" dirty="0"/>
              <a:t>Final evaluations with both manager and employee signatures for all union-represented employees are due to HR on May 6</a:t>
            </a:r>
          </a:p>
          <a:p>
            <a:pPr marL="285750" indent="-285750">
              <a:spcAft>
                <a:spcPts val="600"/>
              </a:spcAft>
              <a:buFont typeface="Arial" panose="020B0604020202020204" pitchFamily="34" charset="0"/>
              <a:buChar char="•"/>
            </a:pPr>
            <a:r>
              <a:rPr lang="en-US" sz="2000" dirty="0"/>
              <a:t>For career staff in non-represented, non-academic positions: </a:t>
            </a:r>
          </a:p>
          <a:p>
            <a:pPr marL="803275" lvl="8" indent="-342900">
              <a:spcAft>
                <a:spcPts val="600"/>
              </a:spcAft>
              <a:buFont typeface="Courier New" panose="02070309020205020404" pitchFamily="49" charset="0"/>
              <a:buChar char="o"/>
            </a:pPr>
            <a:r>
              <a:rPr lang="en-US" sz="2000" dirty="0"/>
              <a:t>Managers should have submitted evals for Leadership review already. If not: must be submitted ASAP.</a:t>
            </a:r>
          </a:p>
          <a:p>
            <a:pPr marL="803275" lvl="8" indent="-342900">
              <a:spcAft>
                <a:spcPts val="600"/>
              </a:spcAft>
              <a:buFont typeface="Courier New" panose="02070309020205020404" pitchFamily="49" charset="0"/>
              <a:buChar char="o"/>
            </a:pPr>
            <a:r>
              <a:rPr lang="en-US" sz="2000" dirty="0"/>
              <a:t>Managers will get calibrated reviews back after May 12. </a:t>
            </a:r>
          </a:p>
          <a:p>
            <a:pPr marL="803275" lvl="8" indent="-342900">
              <a:spcAft>
                <a:spcPts val="600"/>
              </a:spcAft>
              <a:buFont typeface="Courier New" panose="02070309020205020404" pitchFamily="49" charset="0"/>
              <a:buChar char="o"/>
            </a:pPr>
            <a:r>
              <a:rPr lang="en-US" sz="2000" dirty="0"/>
              <a:t>Managers should meet with employees to review/sign off between May 12-June 9.  </a:t>
            </a:r>
            <a:endParaRPr sz="2000" dirty="0"/>
          </a:p>
        </p:txBody>
      </p:sp>
    </p:spTree>
    <p:extLst>
      <p:ext uri="{BB962C8B-B14F-4D97-AF65-F5344CB8AC3E}">
        <p14:creationId xmlns:p14="http://schemas.microsoft.com/office/powerpoint/2010/main" val="535490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p:txBody>
          <a:bodyPr/>
          <a:lstStyle/>
          <a:p>
            <a:fld id="{00000000-1234-1234-1234-123412341234}" type="slidenum">
              <a:rPr lang="en-US" smtClean="0"/>
              <a:pPr/>
              <a:t>6</a:t>
            </a:fld>
            <a:endParaRPr lang="en-US"/>
          </a:p>
        </p:txBody>
      </p:sp>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p:txBody>
          <a:bodyPr/>
          <a:lstStyle/>
          <a:p>
            <a:r>
              <a:rPr lang="en-US" dirty="0">
                <a:solidFill>
                  <a:srgbClr val="000000"/>
                </a:solidFill>
              </a:rPr>
              <a:t>Employee Engagement Survey Results</a:t>
            </a:r>
          </a:p>
        </p:txBody>
      </p:sp>
      <p:pic>
        <p:nvPicPr>
          <p:cNvPr id="4" name="Picture 3">
            <a:extLst>
              <a:ext uri="{FF2B5EF4-FFF2-40B4-BE49-F238E27FC236}">
                <a16:creationId xmlns:a16="http://schemas.microsoft.com/office/drawing/2014/main" id="{8505373C-8255-5473-D611-DCB03E180009}"/>
              </a:ext>
            </a:extLst>
          </p:cNvPr>
          <p:cNvPicPr>
            <a:picLocks noChangeAspect="1"/>
          </p:cNvPicPr>
          <p:nvPr/>
        </p:nvPicPr>
        <p:blipFill rotWithShape="1">
          <a:blip r:embed="rId2"/>
          <a:srcRect t="15333"/>
          <a:stretch/>
        </p:blipFill>
        <p:spPr>
          <a:xfrm>
            <a:off x="1095632" y="1219818"/>
            <a:ext cx="6952735" cy="3283602"/>
          </a:xfrm>
          <a:prstGeom prst="rect">
            <a:avLst/>
          </a:prstGeom>
        </p:spPr>
      </p:pic>
    </p:spTree>
    <p:extLst>
      <p:ext uri="{BB962C8B-B14F-4D97-AF65-F5344CB8AC3E}">
        <p14:creationId xmlns:p14="http://schemas.microsoft.com/office/powerpoint/2010/main" val="294026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p:txBody>
          <a:bodyPr/>
          <a:lstStyle/>
          <a:p>
            <a:fld id="{00000000-1234-1234-1234-123412341234}" type="slidenum">
              <a:rPr lang="en-US" smtClean="0"/>
              <a:pPr/>
              <a:t>7</a:t>
            </a:fld>
            <a:endParaRPr lang="en-US"/>
          </a:p>
        </p:txBody>
      </p:sp>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p:txBody>
          <a:bodyPr/>
          <a:lstStyle/>
          <a:p>
            <a:r>
              <a:rPr lang="en-US" dirty="0">
                <a:solidFill>
                  <a:srgbClr val="000000"/>
                </a:solidFill>
              </a:rPr>
              <a:t>Employee Engagement Survey Results</a:t>
            </a:r>
          </a:p>
        </p:txBody>
      </p:sp>
      <p:pic>
        <p:nvPicPr>
          <p:cNvPr id="5" name="Picture 4">
            <a:extLst>
              <a:ext uri="{FF2B5EF4-FFF2-40B4-BE49-F238E27FC236}">
                <a16:creationId xmlns:a16="http://schemas.microsoft.com/office/drawing/2014/main" id="{0DBEA777-2698-8328-F4F6-822AF7D297DE}"/>
              </a:ext>
            </a:extLst>
          </p:cNvPr>
          <p:cNvPicPr>
            <a:picLocks noChangeAspect="1"/>
          </p:cNvPicPr>
          <p:nvPr/>
        </p:nvPicPr>
        <p:blipFill>
          <a:blip r:embed="rId2"/>
          <a:stretch>
            <a:fillRect/>
          </a:stretch>
        </p:blipFill>
        <p:spPr>
          <a:xfrm>
            <a:off x="593025" y="1258218"/>
            <a:ext cx="7819454" cy="3429111"/>
          </a:xfrm>
          <a:prstGeom prst="rect">
            <a:avLst/>
          </a:prstGeom>
        </p:spPr>
      </p:pic>
    </p:spTree>
    <p:extLst>
      <p:ext uri="{BB962C8B-B14F-4D97-AF65-F5344CB8AC3E}">
        <p14:creationId xmlns:p14="http://schemas.microsoft.com/office/powerpoint/2010/main" val="2001352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p:txBody>
          <a:bodyPr/>
          <a:lstStyle/>
          <a:p>
            <a:fld id="{00000000-1234-1234-1234-123412341234}" type="slidenum">
              <a:rPr lang="en-US" smtClean="0"/>
              <a:pPr/>
              <a:t>8</a:t>
            </a:fld>
            <a:endParaRPr lang="en-US"/>
          </a:p>
        </p:txBody>
      </p:sp>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p:txBody>
          <a:bodyPr/>
          <a:lstStyle/>
          <a:p>
            <a:r>
              <a:rPr lang="en-US" dirty="0">
                <a:solidFill>
                  <a:srgbClr val="000000"/>
                </a:solidFill>
              </a:rPr>
              <a:t>Employee Engagement Survey Results</a:t>
            </a:r>
          </a:p>
        </p:txBody>
      </p:sp>
      <p:pic>
        <p:nvPicPr>
          <p:cNvPr id="4" name="Picture 3">
            <a:extLst>
              <a:ext uri="{FF2B5EF4-FFF2-40B4-BE49-F238E27FC236}">
                <a16:creationId xmlns:a16="http://schemas.microsoft.com/office/drawing/2014/main" id="{2F47C551-476D-EEA0-919C-8093420E8330}"/>
              </a:ext>
            </a:extLst>
          </p:cNvPr>
          <p:cNvPicPr>
            <a:picLocks noChangeAspect="1"/>
          </p:cNvPicPr>
          <p:nvPr/>
        </p:nvPicPr>
        <p:blipFill>
          <a:blip r:embed="rId2"/>
          <a:stretch>
            <a:fillRect/>
          </a:stretch>
        </p:blipFill>
        <p:spPr>
          <a:xfrm>
            <a:off x="1599965" y="1252151"/>
            <a:ext cx="5944069" cy="3652451"/>
          </a:xfrm>
          <a:prstGeom prst="rect">
            <a:avLst/>
          </a:prstGeom>
        </p:spPr>
      </p:pic>
    </p:spTree>
    <p:extLst>
      <p:ext uri="{BB962C8B-B14F-4D97-AF65-F5344CB8AC3E}">
        <p14:creationId xmlns:p14="http://schemas.microsoft.com/office/powerpoint/2010/main" val="100803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1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298" name="Google Shape;298;p12"/>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22624"/>
                </a:solidFill>
                <a:latin typeface="Arial"/>
                <a:ea typeface="Arial"/>
                <a:cs typeface="Arial"/>
                <a:sym typeface="Arial"/>
              </a:rPr>
              <a:t>Research Day</a:t>
            </a:r>
            <a:endParaRPr dirty="0">
              <a:solidFill>
                <a:srgbClr val="022624"/>
              </a:solidFill>
              <a:latin typeface="Arial"/>
              <a:ea typeface="Arial"/>
              <a:cs typeface="Arial"/>
              <a:sym typeface="Arial"/>
            </a:endParaRPr>
          </a:p>
        </p:txBody>
      </p:sp>
      <p:sp>
        <p:nvSpPr>
          <p:cNvPr id="299" name="Google Shape;299;p12"/>
          <p:cNvSpPr txBox="1"/>
          <p:nvPr/>
        </p:nvSpPr>
        <p:spPr>
          <a:xfrm>
            <a:off x="640079" y="1382180"/>
            <a:ext cx="5218612" cy="3354734"/>
          </a:xfrm>
          <a:prstGeom prst="rect">
            <a:avLst/>
          </a:prstGeom>
          <a:noFill/>
          <a:ln>
            <a:noFill/>
          </a:ln>
        </p:spPr>
        <p:txBody>
          <a:bodyPr spcFirstLastPara="1" wrap="square" lIns="91425" tIns="91425" rIns="91425" bIns="91425" anchor="t" anchorCtr="0">
            <a:spAutoFit/>
          </a:bodyPr>
          <a:lstStyle/>
          <a:p>
            <a:pPr marL="457200" lvl="0" indent="-317500">
              <a:spcAft>
                <a:spcPts val="600"/>
              </a:spcAft>
              <a:buSzPts val="1400"/>
              <a:buChar char="●"/>
            </a:pPr>
            <a:r>
              <a:rPr lang="en-US" sz="1600" dirty="0"/>
              <a:t>In-person at the California Endowment downtown</a:t>
            </a:r>
          </a:p>
          <a:p>
            <a:pPr marL="457200" lvl="0" indent="-317500" algn="l" rtl="0">
              <a:spcBef>
                <a:spcPts val="0"/>
              </a:spcBef>
              <a:spcAft>
                <a:spcPts val="600"/>
              </a:spcAft>
              <a:buSzPts val="1400"/>
              <a:buChar char="●"/>
            </a:pPr>
            <a:r>
              <a:rPr lang="en-US" sz="1600" dirty="0"/>
              <a:t>Wednesday, May 22, 2024; 11:30a-4pm</a:t>
            </a:r>
          </a:p>
          <a:p>
            <a:pPr marL="457200" lvl="0" indent="-317500" algn="l" rtl="0">
              <a:spcBef>
                <a:spcPts val="0"/>
              </a:spcBef>
              <a:spcAft>
                <a:spcPts val="600"/>
              </a:spcAft>
              <a:buSzPts val="1400"/>
              <a:buChar char="●"/>
            </a:pPr>
            <a:r>
              <a:rPr lang="en-US" sz="1600" dirty="0"/>
              <a:t>Keynote Speaker: Dr. Tony Kuo</a:t>
            </a:r>
          </a:p>
          <a:p>
            <a:pPr marL="457200" lvl="0" indent="-317500" algn="l" rtl="0">
              <a:spcBef>
                <a:spcPts val="0"/>
              </a:spcBef>
              <a:spcAft>
                <a:spcPts val="600"/>
              </a:spcAft>
              <a:buSzPts val="1400"/>
              <a:buChar char="●"/>
            </a:pPr>
            <a:r>
              <a:rPr lang="en-US" sz="1600" dirty="0"/>
              <a:t>Contact Authors should have received acceptance letters and instructions for posters/lecterns</a:t>
            </a:r>
          </a:p>
          <a:p>
            <a:pPr marL="457200" lvl="0" indent="-317500" algn="l" rtl="0">
              <a:spcBef>
                <a:spcPts val="0"/>
              </a:spcBef>
              <a:spcAft>
                <a:spcPts val="600"/>
              </a:spcAft>
              <a:buSzPts val="1400"/>
              <a:buChar char="●"/>
            </a:pPr>
            <a:r>
              <a:rPr lang="en-US" sz="1600" dirty="0"/>
              <a:t>Visit website for more info: </a:t>
            </a:r>
            <a:r>
              <a:rPr lang="en-US" sz="1600" dirty="0">
                <a:hlinkClick r:id="rId3"/>
              </a:rPr>
              <a:t>https://www.uclahealth.org/departments/family-medicine/research/research-day</a:t>
            </a:r>
            <a:r>
              <a:rPr lang="en-US" sz="1600" dirty="0"/>
              <a:t> </a:t>
            </a:r>
          </a:p>
          <a:p>
            <a:pPr marL="457200" lvl="0" indent="-317500" algn="l" rtl="0">
              <a:spcBef>
                <a:spcPts val="0"/>
              </a:spcBef>
              <a:spcAft>
                <a:spcPts val="600"/>
              </a:spcAft>
              <a:buSzPts val="1400"/>
              <a:buChar char="●"/>
            </a:pPr>
            <a:endParaRPr lang="en-US" sz="500" dirty="0"/>
          </a:p>
          <a:p>
            <a:pPr marL="457200" lvl="0" indent="-317500" algn="l" rtl="0">
              <a:spcBef>
                <a:spcPts val="0"/>
              </a:spcBef>
              <a:spcAft>
                <a:spcPts val="600"/>
              </a:spcAft>
              <a:buSzPts val="1400"/>
              <a:buChar char="●"/>
            </a:pPr>
            <a:endParaRPr sz="500" dirty="0"/>
          </a:p>
          <a:p>
            <a:pPr marL="0" lvl="0" indent="0" algn="ctr" rtl="0">
              <a:spcBef>
                <a:spcPts val="0"/>
              </a:spcBef>
              <a:spcAft>
                <a:spcPts val="600"/>
              </a:spcAft>
              <a:buNone/>
            </a:pPr>
            <a:r>
              <a:rPr lang="en-US" sz="2800" b="1" dirty="0">
                <a:solidFill>
                  <a:srgbClr val="FF0000"/>
                </a:solidFill>
              </a:rPr>
              <a:t>Please RSVP by May 7!</a:t>
            </a:r>
            <a:endParaRPr sz="2800" b="1" dirty="0">
              <a:solidFill>
                <a:srgbClr val="FF0000"/>
              </a:solidFill>
            </a:endParaRPr>
          </a:p>
        </p:txBody>
      </p:sp>
      <p:pic>
        <p:nvPicPr>
          <p:cNvPr id="2" name="Picture 4">
            <a:extLst>
              <a:ext uri="{FF2B5EF4-FFF2-40B4-BE49-F238E27FC236}">
                <a16:creationId xmlns:a16="http://schemas.microsoft.com/office/drawing/2014/main" id="{4F0032FC-84E1-67DC-E451-50559E31F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440" b="13440"/>
          <a:stretch>
            <a:fillRect/>
          </a:stretch>
        </p:blipFill>
        <p:spPr bwMode="auto">
          <a:xfrm>
            <a:off x="5858691" y="1382180"/>
            <a:ext cx="2556647" cy="1402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descr="A person and person standing at a podium in front of a large screen&#10;&#10;Description automatically generated">
            <a:extLst>
              <a:ext uri="{FF2B5EF4-FFF2-40B4-BE49-F238E27FC236}">
                <a16:creationId xmlns:a16="http://schemas.microsoft.com/office/drawing/2014/main" id="{0575BB46-8A04-471F-D159-24A682F04D19}"/>
              </a:ext>
            </a:extLst>
          </p:cNvPr>
          <p:cNvPicPr>
            <a:picLocks noChangeAspect="1"/>
          </p:cNvPicPr>
          <p:nvPr/>
        </p:nvPicPr>
        <p:blipFill rotWithShape="1">
          <a:blip r:embed="rId5"/>
          <a:srcRect l="2667" t="11608" r="7409" b="8686"/>
          <a:stretch/>
        </p:blipFill>
        <p:spPr>
          <a:xfrm>
            <a:off x="5858692" y="2895724"/>
            <a:ext cx="2580528" cy="1715466"/>
          </a:xfrm>
          <a:prstGeom prst="rect">
            <a:avLst/>
          </a:prstGeom>
        </p:spPr>
      </p:pic>
    </p:spTree>
    <p:extLst>
      <p:ext uri="{BB962C8B-B14F-4D97-AF65-F5344CB8AC3E}">
        <p14:creationId xmlns:p14="http://schemas.microsoft.com/office/powerpoint/2010/main" val="1845076741"/>
      </p:ext>
    </p:extLst>
  </p:cSld>
  <p:clrMapOvr>
    <a:masterClrMapping/>
  </p:clrMapOvr>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29381</TotalTime>
  <Words>2539</Words>
  <Application>Microsoft Office PowerPoint</Application>
  <PresentationFormat>On-screen Show (16:9)</PresentationFormat>
  <Paragraphs>259</Paragraphs>
  <Slides>42</Slides>
  <Notes>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42</vt:i4>
      </vt:variant>
    </vt:vector>
  </HeadingPairs>
  <TitlesOfParts>
    <vt:vector size="55" baseType="lpstr">
      <vt:lpstr>Symbol</vt:lpstr>
      <vt:lpstr>Courier New</vt:lpstr>
      <vt:lpstr>Arial</vt:lpstr>
      <vt:lpstr>Ink Free</vt:lpstr>
      <vt:lpstr>Helvetica Regular</vt:lpstr>
      <vt:lpstr>Helvetica</vt:lpstr>
      <vt:lpstr>Calibri</vt:lpstr>
      <vt:lpstr>Helvetica Neue</vt:lpstr>
      <vt:lpstr>Copperplate Gothic Bold</vt:lpstr>
      <vt:lpstr>Wingdings</vt:lpstr>
      <vt:lpstr>presentation-01-dark</vt:lpstr>
      <vt:lpstr>presentation-02</vt:lpstr>
      <vt:lpstr>1_presentation-02</vt:lpstr>
      <vt:lpstr>PowerPoint Presentation</vt:lpstr>
      <vt:lpstr>Recently Submitted Proposals / Processed Awards</vt:lpstr>
      <vt:lpstr>Upcoming Holidays</vt:lpstr>
      <vt:lpstr>Shoptaw – Kneller Chair</vt:lpstr>
      <vt:lpstr>Performance Evaluations</vt:lpstr>
      <vt:lpstr>Employee Engagement Survey Results</vt:lpstr>
      <vt:lpstr>Employee Engagement Survey Results</vt:lpstr>
      <vt:lpstr>Employee Engagement Survey Results</vt:lpstr>
      <vt:lpstr>Research Day</vt:lpstr>
      <vt:lpstr>Grand Rounds</vt:lpstr>
      <vt:lpstr>PowerPoint Presentation</vt:lpstr>
      <vt:lpstr>Research Faculty Meet the Residents</vt:lpstr>
      <vt:lpstr>Fund Manager Updates – The Bad News</vt:lpstr>
      <vt:lpstr>Fund Manager Updates – The Good News</vt:lpstr>
      <vt:lpstr>Fund Manager Updates </vt:lpstr>
      <vt:lpstr>Plan Ahead</vt:lpstr>
      <vt:lpstr>Off-site Furniture, Computers, Equip, etc.</vt:lpstr>
      <vt:lpstr>Updated F&amp;A Rate Agreement – CBR Rates</vt:lpstr>
      <vt:lpstr>Managing Subawards – PI Responsibilities</vt:lpstr>
      <vt:lpstr>Review Invoice</vt:lpstr>
      <vt:lpstr>Approve or Reject Invoice</vt:lpstr>
      <vt:lpstr>NIH Just-in-Time (JIT) Notifications</vt:lpstr>
      <vt:lpstr>Front Door for Research</vt:lpstr>
      <vt:lpstr>Front Door for Research</vt:lpstr>
      <vt:lpstr>Front Door for Research</vt:lpstr>
      <vt:lpstr>Front Door for Research</vt:lpstr>
      <vt:lpstr>Technical / Progress Reports: Submit on time!</vt:lpstr>
      <vt:lpstr>General Procurement Guidance  - New Vendors</vt:lpstr>
      <vt:lpstr>General Procurement Guidance  - New Vendors</vt:lpstr>
      <vt:lpstr>General Procurement Guidance – PO’s</vt:lpstr>
      <vt:lpstr>Vendor Invoices</vt:lpstr>
      <vt:lpstr>Vendor Submitted Invoices – Pros and Cons</vt:lpstr>
      <vt:lpstr>Vendor Invoices – Helpful Tips</vt:lpstr>
      <vt:lpstr>Guest Speakers</vt:lpstr>
      <vt:lpstr>Catering/Conferences/Events – Reserving a Room</vt:lpstr>
      <vt:lpstr>Catering/Conferences/Events – Reserving a Room</vt:lpstr>
      <vt:lpstr>Catering/Conferences/Events – Food </vt:lpstr>
      <vt:lpstr>Gift Cards</vt:lpstr>
      <vt:lpstr>PowerPoint Presentation</vt:lpstr>
      <vt:lpstr>Physical Security of Cash and Cash Equivalents</vt:lpstr>
      <vt:lpstr>Upcoming Meetings/Events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257</cp:revision>
  <dcterms:created xsi:type="dcterms:W3CDTF">2022-06-02T00:23:03Z</dcterms:created>
  <dcterms:modified xsi:type="dcterms:W3CDTF">2024-05-03T02:52:06Z</dcterms:modified>
</cp:coreProperties>
</file>