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66" r:id="rId5"/>
    <p:sldId id="259" r:id="rId6"/>
    <p:sldId id="267" r:id="rId7"/>
    <p:sldId id="264" r:id="rId8"/>
    <p:sldId id="265" r:id="rId9"/>
    <p:sldId id="260" r:id="rId10"/>
    <p:sldId id="261" r:id="rId11"/>
    <p:sldId id="263"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2" autoAdjust="0"/>
    <p:restoredTop sz="94660"/>
  </p:normalViewPr>
  <p:slideViewPr>
    <p:cSldViewPr snapToGrid="0">
      <p:cViewPr varScale="1">
        <p:scale>
          <a:sx n="117" d="100"/>
          <a:sy n="117" d="100"/>
        </p:scale>
        <p:origin x="21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8960E9-8130-4C0B-A4BF-EB1BA6111B70}" type="datetimeFigureOut">
              <a:rPr lang="en-US" smtClean="0"/>
              <a:t>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410225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8960E9-8130-4C0B-A4BF-EB1BA6111B70}" type="datetimeFigureOut">
              <a:rPr lang="en-US" smtClean="0"/>
              <a:t>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235705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8960E9-8130-4C0B-A4BF-EB1BA6111B70}" type="datetimeFigureOut">
              <a:rPr lang="en-US" smtClean="0"/>
              <a:t>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2112543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8960E9-8130-4C0B-A4BF-EB1BA6111B70}" type="datetimeFigureOut">
              <a:rPr lang="en-US" smtClean="0"/>
              <a:t>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725346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8960E9-8130-4C0B-A4BF-EB1BA6111B70}" type="datetimeFigureOut">
              <a:rPr lang="en-US" smtClean="0"/>
              <a:t>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78497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8960E9-8130-4C0B-A4BF-EB1BA6111B70}" type="datetimeFigureOut">
              <a:rPr lang="en-US" smtClean="0"/>
              <a:t>1/10/2023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3399399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8960E9-8130-4C0B-A4BF-EB1BA6111B70}" type="datetimeFigureOut">
              <a:rPr lang="en-US" smtClean="0"/>
              <a:t>1/10/2023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3439531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8960E9-8130-4C0B-A4BF-EB1BA6111B70}" type="datetimeFigureOut">
              <a:rPr lang="en-US" smtClean="0"/>
              <a:t>1/10/2023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2953601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8960E9-8130-4C0B-A4BF-EB1BA6111B70}" type="datetimeFigureOut">
              <a:rPr lang="en-US" smtClean="0"/>
              <a:t>1/10/2023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1304461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18960E9-8130-4C0B-A4BF-EB1BA6111B70}" type="datetimeFigureOut">
              <a:rPr lang="en-US" smtClean="0"/>
              <a:t>1/10/2023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1317479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18960E9-8130-4C0B-A4BF-EB1BA6111B70}" type="datetimeFigureOut">
              <a:rPr lang="en-US" smtClean="0"/>
              <a:t>1/10/2023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C6BFFA-0F19-476E-9F87-159DBCF026F7}" type="slidenum">
              <a:rPr lang="en-US" smtClean="0"/>
              <a:t>‹#›</a:t>
            </a:fld>
            <a:endParaRPr lang="en-US"/>
          </a:p>
        </p:txBody>
      </p:sp>
    </p:spTree>
    <p:extLst>
      <p:ext uri="{BB962C8B-B14F-4D97-AF65-F5344CB8AC3E}">
        <p14:creationId xmlns:p14="http://schemas.microsoft.com/office/powerpoint/2010/main" val="2230967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8960E9-8130-4C0B-A4BF-EB1BA6111B70}" type="datetimeFigureOut">
              <a:rPr lang="en-US" smtClean="0"/>
              <a:t>1/10/2023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6BFFA-0F19-476E-9F87-159DBCF026F7}" type="slidenum">
              <a:rPr lang="en-US" smtClean="0"/>
              <a:t>‹#›</a:t>
            </a:fld>
            <a:endParaRPr lang="en-US"/>
          </a:p>
        </p:txBody>
      </p:sp>
    </p:spTree>
    <p:extLst>
      <p:ext uri="{BB962C8B-B14F-4D97-AF65-F5344CB8AC3E}">
        <p14:creationId xmlns:p14="http://schemas.microsoft.com/office/powerpoint/2010/main" val="2318035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uclahealth.org/departments/family-medicine/family-medicine-research-unit-employe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57449"/>
            <a:ext cx="9144000" cy="1052513"/>
          </a:xfrm>
        </p:spPr>
        <p:txBody>
          <a:bodyPr>
            <a:noAutofit/>
          </a:bodyPr>
          <a:lstStyle/>
          <a:p>
            <a:r>
              <a:rPr lang="en-US" sz="8000" b="1" dirty="0" smtClean="0"/>
              <a:t>Accounting Overview</a:t>
            </a:r>
            <a:endParaRPr lang="en-US" sz="8000" b="1" dirty="0"/>
          </a:p>
        </p:txBody>
      </p:sp>
      <p:sp>
        <p:nvSpPr>
          <p:cNvPr id="3" name="Subtitle 2"/>
          <p:cNvSpPr>
            <a:spLocks noGrp="1"/>
          </p:cNvSpPr>
          <p:nvPr>
            <p:ph type="subTitle" idx="1"/>
          </p:nvPr>
        </p:nvSpPr>
        <p:spPr/>
        <p:txBody>
          <a:bodyPr>
            <a:normAutofit/>
          </a:bodyPr>
          <a:lstStyle/>
          <a:p>
            <a:r>
              <a:rPr lang="en-US" sz="2600" dirty="0" smtClean="0"/>
              <a:t>What staff and faculty need to know to ensure that we are all proper stewards of University resources</a:t>
            </a:r>
            <a:endParaRPr lang="en-US" sz="2600" dirty="0"/>
          </a:p>
        </p:txBody>
      </p:sp>
      <p:sp>
        <p:nvSpPr>
          <p:cNvPr id="4" name="Title 1"/>
          <p:cNvSpPr txBox="1">
            <a:spLocks/>
          </p:cNvSpPr>
          <p:nvPr/>
        </p:nvSpPr>
        <p:spPr>
          <a:xfrm>
            <a:off x="1423307" y="1142999"/>
            <a:ext cx="9144000" cy="105251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smtClean="0"/>
              <a:t>Department of Family Medicine</a:t>
            </a:r>
            <a:endParaRPr lang="en-US" sz="36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396" y="0"/>
            <a:ext cx="3515709" cy="628921"/>
          </a:xfrm>
          <a:prstGeom prst="rect">
            <a:avLst/>
          </a:prstGeom>
        </p:spPr>
      </p:pic>
    </p:spTree>
    <p:extLst>
      <p:ext uri="{BB962C8B-B14F-4D97-AF65-F5344CB8AC3E}">
        <p14:creationId xmlns:p14="http://schemas.microsoft.com/office/powerpoint/2010/main" val="5229985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225" y="323850"/>
            <a:ext cx="11782425" cy="6267449"/>
          </a:xfrm>
        </p:spPr>
        <p:txBody>
          <a:bodyPr>
            <a:normAutofit fontScale="85000" lnSpcReduction="20000"/>
          </a:bodyPr>
          <a:lstStyle/>
          <a:p>
            <a:pPr marL="0" indent="0">
              <a:buNone/>
              <a:tabLst>
                <a:tab pos="4000500" algn="l"/>
              </a:tabLst>
            </a:pPr>
            <a:r>
              <a:rPr lang="en-US" b="1" u="sng" dirty="0" smtClean="0"/>
              <a:t>What Do You Need?</a:t>
            </a:r>
            <a:r>
              <a:rPr lang="en-US" b="1" dirty="0" smtClean="0"/>
              <a:t>	</a:t>
            </a:r>
            <a:r>
              <a:rPr lang="en-US" b="1" u="sng" dirty="0" smtClean="0"/>
              <a:t>Use this form/process</a:t>
            </a:r>
          </a:p>
          <a:p>
            <a:pPr marL="0" indent="0">
              <a:buNone/>
              <a:tabLst>
                <a:tab pos="4000500" algn="l"/>
              </a:tabLst>
            </a:pPr>
            <a:r>
              <a:rPr lang="en-US" sz="2600" dirty="0" smtClean="0"/>
              <a:t>Supplies	</a:t>
            </a:r>
            <a:r>
              <a:rPr lang="en-US" sz="2600" dirty="0" smtClean="0"/>
              <a:t>Purchase </a:t>
            </a:r>
            <a:r>
              <a:rPr lang="en-US" sz="2600" dirty="0" smtClean="0"/>
              <a:t>Request Form</a:t>
            </a:r>
          </a:p>
          <a:p>
            <a:pPr marL="4000500" indent="-4000500">
              <a:buNone/>
              <a:tabLst>
                <a:tab pos="4000500" algn="l"/>
              </a:tabLst>
            </a:pPr>
            <a:r>
              <a:rPr lang="en-US" sz="2600" dirty="0" smtClean="0"/>
              <a:t>Contractors/Consultants	Contractor and Consultant Checklist</a:t>
            </a:r>
            <a:endParaRPr lang="en-US" sz="2600" dirty="0"/>
          </a:p>
          <a:p>
            <a:pPr marL="0" indent="0">
              <a:buNone/>
              <a:tabLst>
                <a:tab pos="4000500" algn="l"/>
              </a:tabLst>
            </a:pPr>
            <a:r>
              <a:rPr lang="en-US" sz="2600" dirty="0" smtClean="0"/>
              <a:t>UCLA Campus Services	</a:t>
            </a:r>
            <a:r>
              <a:rPr lang="en-US" sz="2600" dirty="0" smtClean="0"/>
              <a:t>Varies depending on campus unit</a:t>
            </a:r>
            <a:endParaRPr lang="en-US" sz="2600" dirty="0" smtClean="0"/>
          </a:p>
          <a:p>
            <a:pPr marL="4000500" indent="-4000500">
              <a:buNone/>
              <a:tabLst>
                <a:tab pos="4000500" algn="l"/>
              </a:tabLst>
            </a:pPr>
            <a:r>
              <a:rPr lang="en-US" sz="2600" dirty="0" smtClean="0"/>
              <a:t>Airfare</a:t>
            </a:r>
            <a:r>
              <a:rPr lang="en-US" sz="2600" dirty="0" smtClean="0"/>
              <a:t>	1. Contact UCLA travel for itinerary, 2. Obtain </a:t>
            </a:r>
            <a:r>
              <a:rPr lang="en-US" sz="2600" dirty="0" smtClean="0"/>
              <a:t>FAU and approval </a:t>
            </a:r>
            <a:r>
              <a:rPr lang="en-US" sz="2600" dirty="0" smtClean="0"/>
              <a:t>from </a:t>
            </a:r>
            <a:r>
              <a:rPr lang="en-US" sz="2600" dirty="0" smtClean="0"/>
              <a:t>Authorizer</a:t>
            </a:r>
            <a:r>
              <a:rPr lang="en-US" sz="2600" dirty="0" smtClean="0"/>
              <a:t>, 3. </a:t>
            </a:r>
            <a:r>
              <a:rPr lang="en-US" sz="2600" dirty="0" smtClean="0"/>
              <a:t>Email itinerary, justification, </a:t>
            </a:r>
            <a:r>
              <a:rPr lang="en-US" sz="2600" dirty="0" smtClean="0"/>
              <a:t>and FAU to Approver and Purchaser to obtain a PTA</a:t>
            </a:r>
          </a:p>
          <a:p>
            <a:pPr marL="0" indent="0">
              <a:buNone/>
              <a:tabLst>
                <a:tab pos="4000500" algn="l"/>
              </a:tabLst>
            </a:pPr>
            <a:r>
              <a:rPr lang="en-US" sz="2600" dirty="0" smtClean="0"/>
              <a:t>Off-Campus </a:t>
            </a:r>
            <a:r>
              <a:rPr lang="en-US" sz="2600" dirty="0" smtClean="0"/>
              <a:t>Event Space	</a:t>
            </a:r>
            <a:r>
              <a:rPr lang="en-US" sz="2600" dirty="0" smtClean="0"/>
              <a:t>Purchase </a:t>
            </a:r>
            <a:r>
              <a:rPr lang="en-US" sz="2600" dirty="0" smtClean="0"/>
              <a:t>Request </a:t>
            </a:r>
            <a:r>
              <a:rPr lang="en-US" sz="2600" dirty="0" smtClean="0"/>
              <a:t>Form, often requires AO signature on T&amp;C</a:t>
            </a:r>
            <a:endParaRPr lang="en-US" sz="2600" dirty="0" smtClean="0"/>
          </a:p>
          <a:p>
            <a:pPr marL="0" indent="0">
              <a:buNone/>
              <a:tabLst>
                <a:tab pos="4000500" algn="l"/>
              </a:tabLst>
            </a:pPr>
            <a:r>
              <a:rPr lang="en-US" sz="2600" dirty="0" smtClean="0"/>
              <a:t>Travel Reimbursement	Travel &amp; Entertainment Reimbursement Form</a:t>
            </a:r>
            <a:endParaRPr lang="en-US" sz="2600" dirty="0"/>
          </a:p>
          <a:p>
            <a:pPr marL="0" indent="0">
              <a:buNone/>
              <a:tabLst>
                <a:tab pos="4000500" algn="l"/>
              </a:tabLst>
            </a:pPr>
            <a:r>
              <a:rPr lang="en-US" sz="2600" dirty="0" smtClean="0"/>
              <a:t>Entertainment/Catering</a:t>
            </a:r>
            <a:r>
              <a:rPr lang="en-US" sz="2600" dirty="0" smtClean="0"/>
              <a:t>	</a:t>
            </a:r>
            <a:r>
              <a:rPr lang="en-US" sz="2600" dirty="0"/>
              <a:t>Travel &amp; Entertainment Reimbursement </a:t>
            </a:r>
            <a:r>
              <a:rPr lang="en-US" sz="2600" dirty="0" smtClean="0"/>
              <a:t>Form</a:t>
            </a:r>
            <a:endParaRPr lang="en-US" sz="2600" dirty="0" smtClean="0"/>
          </a:p>
          <a:p>
            <a:pPr marL="0" indent="0">
              <a:buNone/>
              <a:tabLst>
                <a:tab pos="4000500" algn="l"/>
              </a:tabLst>
            </a:pPr>
            <a:r>
              <a:rPr lang="en-US" sz="2600" dirty="0" smtClean="0"/>
              <a:t>Computers/Software</a:t>
            </a:r>
            <a:r>
              <a:rPr lang="en-US" sz="2600" dirty="0" smtClean="0"/>
              <a:t>	Obtain quote from DGIT, then </a:t>
            </a:r>
            <a:r>
              <a:rPr lang="en-US" sz="2600" dirty="0" smtClean="0"/>
              <a:t>Purchase </a:t>
            </a:r>
            <a:r>
              <a:rPr lang="en-US" sz="2600" dirty="0"/>
              <a:t>Request </a:t>
            </a:r>
            <a:r>
              <a:rPr lang="en-US" sz="2600" dirty="0" smtClean="0"/>
              <a:t>Form</a:t>
            </a:r>
          </a:p>
          <a:p>
            <a:pPr marL="0" indent="0">
              <a:buNone/>
              <a:tabLst>
                <a:tab pos="4000500" algn="l"/>
              </a:tabLst>
            </a:pPr>
            <a:r>
              <a:rPr lang="en-US" sz="2600" dirty="0" smtClean="0"/>
              <a:t>Gift Cards	Depends on purpose (Human Subjects vs. Non-IRB requests)</a:t>
            </a:r>
          </a:p>
          <a:p>
            <a:pPr marL="0" indent="0">
              <a:buNone/>
              <a:tabLst>
                <a:tab pos="4000500" algn="l"/>
              </a:tabLst>
            </a:pPr>
            <a:r>
              <a:rPr lang="en-US" sz="2600" dirty="0" smtClean="0"/>
              <a:t>Guest Speaker Fees	Check Request Form</a:t>
            </a:r>
          </a:p>
          <a:p>
            <a:pPr marL="0" indent="0">
              <a:buNone/>
              <a:tabLst>
                <a:tab pos="4000500" algn="l"/>
              </a:tabLst>
            </a:pPr>
            <a:r>
              <a:rPr lang="en-US" sz="2600" dirty="0" smtClean="0"/>
              <a:t>Mileage Reimbursement	Mileage Reimbursement Form</a:t>
            </a:r>
            <a:endParaRPr lang="en-US" sz="2600" dirty="0"/>
          </a:p>
          <a:p>
            <a:pPr marL="0" indent="0">
              <a:buNone/>
            </a:pPr>
            <a:r>
              <a:rPr lang="en-US" sz="2600" dirty="0" smtClean="0"/>
              <a:t>	</a:t>
            </a:r>
          </a:p>
          <a:p>
            <a:pPr marL="0" indent="0">
              <a:buNone/>
            </a:pPr>
            <a:r>
              <a:rPr lang="en-US" sz="2000" dirty="0" smtClean="0"/>
              <a:t>Notes:</a:t>
            </a:r>
          </a:p>
          <a:p>
            <a:pPr marL="0" indent="0">
              <a:buNone/>
            </a:pPr>
            <a:r>
              <a:rPr lang="en-US" sz="2000" dirty="0" smtClean="0"/>
              <a:t>If </a:t>
            </a:r>
            <a:r>
              <a:rPr lang="en-US" sz="2000" dirty="0" smtClean="0"/>
              <a:t>a vendor gives you a formal quote, contract, or other document, you must include </a:t>
            </a:r>
            <a:r>
              <a:rPr lang="en-US" sz="2000" dirty="0" smtClean="0"/>
              <a:t>it </a:t>
            </a:r>
            <a:r>
              <a:rPr lang="en-US" sz="2000" dirty="0" smtClean="0"/>
              <a:t>with your </a:t>
            </a:r>
            <a:r>
              <a:rPr lang="en-US" sz="2000" dirty="0" smtClean="0"/>
              <a:t>Purchase </a:t>
            </a:r>
            <a:r>
              <a:rPr lang="en-US" sz="2000" dirty="0" smtClean="0"/>
              <a:t>Request form</a:t>
            </a:r>
            <a:endParaRPr lang="en-US" sz="2000" dirty="0"/>
          </a:p>
        </p:txBody>
      </p:sp>
    </p:spTree>
    <p:extLst>
      <p:ext uri="{BB962C8B-B14F-4D97-AF65-F5344CB8AC3E}">
        <p14:creationId xmlns:p14="http://schemas.microsoft.com/office/powerpoint/2010/main" val="1511308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Timeline and Additional Review/Approval</a:t>
            </a:r>
            <a:endParaRPr lang="en-US" b="1" dirty="0"/>
          </a:p>
        </p:txBody>
      </p:sp>
      <p:sp>
        <p:nvSpPr>
          <p:cNvPr id="3" name="Content Placeholder 2"/>
          <p:cNvSpPr>
            <a:spLocks noGrp="1"/>
          </p:cNvSpPr>
          <p:nvPr>
            <p:ph idx="1"/>
          </p:nvPr>
        </p:nvSpPr>
        <p:spPr>
          <a:xfrm>
            <a:off x="838200" y="1536700"/>
            <a:ext cx="10515600" cy="4640263"/>
          </a:xfrm>
        </p:spPr>
        <p:txBody>
          <a:bodyPr>
            <a:normAutofit/>
          </a:bodyPr>
          <a:lstStyle/>
          <a:p>
            <a:pPr marL="0" indent="0">
              <a:buNone/>
            </a:pPr>
            <a:r>
              <a:rPr lang="en-US" sz="2600" dirty="0" smtClean="0"/>
              <a:t>The University gives each Department approval authority within certain limits. For any purchases made within those limits, a purchase order can be generated within 2-5 days after the Authorizer has signed off. </a:t>
            </a:r>
          </a:p>
          <a:p>
            <a:pPr marL="0" indent="0">
              <a:spcBef>
                <a:spcPts val="1800"/>
              </a:spcBef>
              <a:buNone/>
            </a:pPr>
            <a:r>
              <a:rPr lang="en-US" sz="2600" dirty="0" smtClean="0"/>
              <a:t>All other items require approval by campus and processing times vary significantly. Examples of items that require campus approval before a PO number can be created:</a:t>
            </a:r>
          </a:p>
          <a:p>
            <a:pPr marL="342900"/>
            <a:r>
              <a:rPr lang="en-US" sz="2400" dirty="0" smtClean="0"/>
              <a:t>Consultants </a:t>
            </a:r>
          </a:p>
          <a:p>
            <a:pPr marL="342900"/>
            <a:r>
              <a:rPr lang="en-US" sz="2400" dirty="0" smtClean="0"/>
              <a:t>Service contracts </a:t>
            </a:r>
            <a:r>
              <a:rPr lang="en-US" sz="2400" dirty="0" smtClean="0"/>
              <a:t>(more time required for vendors </a:t>
            </a:r>
            <a:r>
              <a:rPr lang="en-US" sz="2400" dirty="0" smtClean="0"/>
              <a:t>that will have access to </a:t>
            </a:r>
            <a:r>
              <a:rPr lang="en-US" sz="2400" dirty="0" smtClean="0"/>
              <a:t>PHI)</a:t>
            </a:r>
            <a:endParaRPr lang="en-US" sz="2400" dirty="0" smtClean="0"/>
          </a:p>
          <a:p>
            <a:pPr marL="342900"/>
            <a:r>
              <a:rPr lang="en-US" sz="2400" dirty="0" smtClean="0"/>
              <a:t>Any order exceeding $10,000 on a federal grant or $100,000 on an unrestricted account </a:t>
            </a:r>
          </a:p>
          <a:p>
            <a:endParaRPr lang="en-US" sz="2400" dirty="0" smtClean="0"/>
          </a:p>
          <a:p>
            <a:pPr marL="0" indent="0">
              <a:buNone/>
            </a:pPr>
            <a:endParaRPr lang="en-US" dirty="0"/>
          </a:p>
        </p:txBody>
      </p:sp>
    </p:spTree>
    <p:extLst>
      <p:ext uri="{BB962C8B-B14F-4D97-AF65-F5344CB8AC3E}">
        <p14:creationId xmlns:p14="http://schemas.microsoft.com/office/powerpoint/2010/main" val="26674168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464" y="164881"/>
            <a:ext cx="10515600" cy="1325563"/>
          </a:xfrm>
        </p:spPr>
        <p:txBody>
          <a:bodyPr/>
          <a:lstStyle/>
          <a:p>
            <a:r>
              <a:rPr lang="en-US" b="1" dirty="0" smtClean="0"/>
              <a:t>Quiz</a:t>
            </a:r>
            <a:endParaRPr lang="en-US" b="1" dirty="0"/>
          </a:p>
        </p:txBody>
      </p:sp>
      <p:sp>
        <p:nvSpPr>
          <p:cNvPr id="4" name="Rectangle 3"/>
          <p:cNvSpPr/>
          <p:nvPr/>
        </p:nvSpPr>
        <p:spPr>
          <a:xfrm>
            <a:off x="838198" y="1416043"/>
            <a:ext cx="6096000" cy="492443"/>
          </a:xfrm>
          <a:prstGeom prst="rect">
            <a:avLst/>
          </a:prstGeom>
        </p:spPr>
        <p:txBody>
          <a:bodyPr>
            <a:spAutoFit/>
          </a:bodyPr>
          <a:lstStyle/>
          <a:p>
            <a:r>
              <a:rPr lang="en-US" sz="2600" dirty="0" smtClean="0"/>
              <a:t>1.    Who </a:t>
            </a:r>
            <a:r>
              <a:rPr lang="en-US" sz="2600" dirty="0"/>
              <a:t>can sign </a:t>
            </a:r>
            <a:r>
              <a:rPr lang="en-US" sz="2600" dirty="0" smtClean="0"/>
              <a:t>contracts?</a:t>
            </a:r>
            <a:endParaRPr lang="en-US" sz="2600" dirty="0"/>
          </a:p>
        </p:txBody>
      </p:sp>
      <p:sp>
        <p:nvSpPr>
          <p:cNvPr id="5" name="Rectangle 4"/>
          <p:cNvSpPr/>
          <p:nvPr/>
        </p:nvSpPr>
        <p:spPr>
          <a:xfrm>
            <a:off x="838198" y="2494979"/>
            <a:ext cx="10372725" cy="492443"/>
          </a:xfrm>
          <a:prstGeom prst="rect">
            <a:avLst/>
          </a:prstGeom>
        </p:spPr>
        <p:txBody>
          <a:bodyPr wrap="square">
            <a:spAutoFit/>
          </a:bodyPr>
          <a:lstStyle/>
          <a:p>
            <a:pPr marL="514350" indent="-514350">
              <a:buAutoNum type="arabicPeriod" startAt="2"/>
            </a:pPr>
            <a:r>
              <a:rPr lang="en-US" sz="2600" dirty="0" smtClean="0"/>
              <a:t>Do </a:t>
            </a:r>
            <a:r>
              <a:rPr lang="en-US" sz="2600" dirty="0"/>
              <a:t>I need to obtain approval before </a:t>
            </a:r>
            <a:r>
              <a:rPr lang="en-US" sz="2600" dirty="0" smtClean="0"/>
              <a:t>purchasing </a:t>
            </a:r>
            <a:r>
              <a:rPr lang="en-US" sz="2600" dirty="0"/>
              <a:t>a campus </a:t>
            </a:r>
            <a:r>
              <a:rPr lang="en-US" sz="2600" dirty="0" smtClean="0"/>
              <a:t>service?</a:t>
            </a:r>
          </a:p>
        </p:txBody>
      </p:sp>
      <p:sp>
        <p:nvSpPr>
          <p:cNvPr id="3" name="Rectangle 2"/>
          <p:cNvSpPr/>
          <p:nvPr/>
        </p:nvSpPr>
        <p:spPr>
          <a:xfrm>
            <a:off x="838198" y="3447142"/>
            <a:ext cx="7835607" cy="492443"/>
          </a:xfrm>
          <a:prstGeom prst="rect">
            <a:avLst/>
          </a:prstGeom>
        </p:spPr>
        <p:txBody>
          <a:bodyPr wrap="none">
            <a:spAutoFit/>
          </a:bodyPr>
          <a:lstStyle/>
          <a:p>
            <a:pPr>
              <a:tabLst>
                <a:tab pos="514350" algn="l"/>
              </a:tabLst>
            </a:pPr>
            <a:r>
              <a:rPr lang="en-US" sz="2600" dirty="0" smtClean="0"/>
              <a:t>3. 	Do </a:t>
            </a:r>
            <a:r>
              <a:rPr lang="en-US" sz="2600" dirty="0"/>
              <a:t>I need to maintain copies of what I’ve submitted?</a:t>
            </a:r>
            <a:endParaRPr lang="en-US" sz="2600" dirty="0"/>
          </a:p>
        </p:txBody>
      </p:sp>
      <p:sp>
        <p:nvSpPr>
          <p:cNvPr id="6" name="Rectangle 5"/>
          <p:cNvSpPr/>
          <p:nvPr/>
        </p:nvSpPr>
        <p:spPr>
          <a:xfrm>
            <a:off x="756555" y="4564062"/>
            <a:ext cx="9127370" cy="2092881"/>
          </a:xfrm>
          <a:prstGeom prst="rect">
            <a:avLst/>
          </a:prstGeom>
        </p:spPr>
        <p:txBody>
          <a:bodyPr wrap="none">
            <a:spAutoFit/>
          </a:bodyPr>
          <a:lstStyle/>
          <a:p>
            <a:pPr marL="514350" indent="-514350">
              <a:buAutoNum type="arabicPeriod" startAt="4"/>
              <a:tabLst>
                <a:tab pos="514350" algn="l"/>
              </a:tabLst>
            </a:pPr>
            <a:r>
              <a:rPr lang="en-US" sz="2600" dirty="0" smtClean="0"/>
              <a:t>Funds belong to:</a:t>
            </a:r>
          </a:p>
          <a:p>
            <a:pPr marL="971550" lvl="1" indent="-342900">
              <a:buAutoNum type="alphaUcPeriod"/>
              <a:tabLst>
                <a:tab pos="685800" algn="l"/>
              </a:tabLst>
            </a:pPr>
            <a:r>
              <a:rPr lang="en-US" sz="2600" dirty="0" smtClean="0"/>
              <a:t>The faculty member or PI to whom the account is assigned</a:t>
            </a:r>
          </a:p>
          <a:p>
            <a:pPr marL="971550" lvl="1" indent="-342900">
              <a:buAutoNum type="alphaUcPeriod"/>
              <a:tabLst>
                <a:tab pos="685800" algn="l"/>
              </a:tabLst>
            </a:pPr>
            <a:r>
              <a:rPr lang="en-US" sz="2600" dirty="0" smtClean="0"/>
              <a:t>The Regents of the University of California</a:t>
            </a:r>
          </a:p>
          <a:p>
            <a:pPr marL="971550" lvl="1" indent="-342900">
              <a:buAutoNum type="alphaUcPeriod"/>
              <a:tabLst>
                <a:tab pos="685800" algn="l"/>
              </a:tabLst>
            </a:pPr>
            <a:r>
              <a:rPr lang="en-US" sz="2600" dirty="0" smtClean="0"/>
              <a:t>The person requesting the purchase</a:t>
            </a:r>
          </a:p>
          <a:p>
            <a:pPr marL="971550" lvl="1" indent="-342900">
              <a:buAutoNum type="alphaUcPeriod"/>
              <a:tabLst>
                <a:tab pos="685800" algn="l"/>
              </a:tabLst>
            </a:pPr>
            <a:r>
              <a:rPr lang="en-US" sz="2600" dirty="0" smtClean="0"/>
              <a:t>The Department of Family Medicine</a:t>
            </a:r>
            <a:endParaRPr lang="en-US" sz="2600" dirty="0"/>
          </a:p>
        </p:txBody>
      </p:sp>
      <p:sp>
        <p:nvSpPr>
          <p:cNvPr id="7" name="TextBox 6"/>
          <p:cNvSpPr txBox="1"/>
          <p:nvPr/>
        </p:nvSpPr>
        <p:spPr>
          <a:xfrm>
            <a:off x="1393069" y="1783691"/>
            <a:ext cx="9960731" cy="646331"/>
          </a:xfrm>
          <a:prstGeom prst="rect">
            <a:avLst/>
          </a:prstGeom>
          <a:noFill/>
        </p:spPr>
        <p:txBody>
          <a:bodyPr wrap="square" rtlCol="0">
            <a:spAutoFit/>
          </a:bodyPr>
          <a:lstStyle/>
          <a:p>
            <a:r>
              <a:rPr lang="en-US" dirty="0" smtClean="0">
                <a:solidFill>
                  <a:srgbClr val="FF0000"/>
                </a:solidFill>
              </a:rPr>
              <a:t>Only Authorized Officials having signing authority. </a:t>
            </a:r>
            <a:r>
              <a:rPr lang="en-US" dirty="0" err="1" smtClean="0">
                <a:solidFill>
                  <a:srgbClr val="FF0000"/>
                </a:solidFill>
              </a:rPr>
              <a:t>Occassionally</a:t>
            </a:r>
            <a:r>
              <a:rPr lang="en-US" dirty="0" smtClean="0">
                <a:solidFill>
                  <a:srgbClr val="FF0000"/>
                </a:solidFill>
              </a:rPr>
              <a:t> AO’s will grant permission to others to sign, but this permission must be received prior to signing off on any agreement.</a:t>
            </a:r>
            <a:endParaRPr lang="en-US" dirty="0">
              <a:solidFill>
                <a:srgbClr val="FF0000"/>
              </a:solidFill>
            </a:endParaRPr>
          </a:p>
        </p:txBody>
      </p:sp>
      <p:sp>
        <p:nvSpPr>
          <p:cNvPr id="8" name="TextBox 7"/>
          <p:cNvSpPr txBox="1"/>
          <p:nvPr/>
        </p:nvSpPr>
        <p:spPr>
          <a:xfrm>
            <a:off x="1393069" y="2894042"/>
            <a:ext cx="7073296" cy="369332"/>
          </a:xfrm>
          <a:prstGeom prst="rect">
            <a:avLst/>
          </a:prstGeom>
          <a:noFill/>
        </p:spPr>
        <p:txBody>
          <a:bodyPr wrap="square" rtlCol="0">
            <a:spAutoFit/>
          </a:bodyPr>
          <a:lstStyle/>
          <a:p>
            <a:r>
              <a:rPr lang="en-US" dirty="0" smtClean="0">
                <a:solidFill>
                  <a:srgbClr val="FF0000"/>
                </a:solidFill>
              </a:rPr>
              <a:t>Yes, all purchases, whether external or internal, require prior approval.</a:t>
            </a:r>
            <a:endParaRPr lang="en-US" dirty="0">
              <a:solidFill>
                <a:srgbClr val="FF0000"/>
              </a:solidFill>
            </a:endParaRPr>
          </a:p>
        </p:txBody>
      </p:sp>
      <p:sp>
        <p:nvSpPr>
          <p:cNvPr id="9" name="TextBox 8"/>
          <p:cNvSpPr txBox="1"/>
          <p:nvPr/>
        </p:nvSpPr>
        <p:spPr>
          <a:xfrm>
            <a:off x="1393069" y="3814372"/>
            <a:ext cx="9817854" cy="646331"/>
          </a:xfrm>
          <a:prstGeom prst="rect">
            <a:avLst/>
          </a:prstGeom>
          <a:noFill/>
        </p:spPr>
        <p:txBody>
          <a:bodyPr wrap="square" rtlCol="0">
            <a:spAutoFit/>
          </a:bodyPr>
          <a:lstStyle/>
          <a:p>
            <a:r>
              <a:rPr lang="en-US" dirty="0" smtClean="0">
                <a:solidFill>
                  <a:srgbClr val="FF0000"/>
                </a:solidFill>
              </a:rPr>
              <a:t>Yes, requesters and/or PI’s must maintain copies of submitted purchase requests and supporting documentation for reconciliation and auditing purposes.</a:t>
            </a:r>
            <a:endParaRPr lang="en-US" dirty="0">
              <a:solidFill>
                <a:srgbClr val="FF0000"/>
              </a:solidFill>
            </a:endParaRPr>
          </a:p>
        </p:txBody>
      </p:sp>
      <p:sp>
        <p:nvSpPr>
          <p:cNvPr id="10" name="Rectangle 9"/>
          <p:cNvSpPr/>
          <p:nvPr/>
        </p:nvSpPr>
        <p:spPr>
          <a:xfrm>
            <a:off x="1393069" y="5404757"/>
            <a:ext cx="6150731" cy="40821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9418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791482"/>
            <a:ext cx="10629900" cy="542925"/>
          </a:xfrm>
        </p:spPr>
        <p:txBody>
          <a:bodyPr>
            <a:noAutofit/>
          </a:bodyPr>
          <a:lstStyle/>
          <a:p>
            <a:r>
              <a:rPr lang="en-US" b="1" dirty="0" smtClean="0"/>
              <a:t>Checks and Balances</a:t>
            </a:r>
            <a:endParaRPr lang="en-US" b="1" dirty="0"/>
          </a:p>
        </p:txBody>
      </p:sp>
      <p:sp>
        <p:nvSpPr>
          <p:cNvPr id="3" name="Content Placeholder 2"/>
          <p:cNvSpPr>
            <a:spLocks noGrp="1"/>
          </p:cNvSpPr>
          <p:nvPr>
            <p:ph idx="1"/>
          </p:nvPr>
        </p:nvSpPr>
        <p:spPr>
          <a:xfrm>
            <a:off x="723900" y="1450294"/>
            <a:ext cx="7120218" cy="2381250"/>
          </a:xfrm>
        </p:spPr>
        <p:txBody>
          <a:bodyPr>
            <a:normAutofit fontScale="85000" lnSpcReduction="20000"/>
          </a:bodyPr>
          <a:lstStyle/>
          <a:p>
            <a:pPr marL="0" indent="0">
              <a:buNone/>
            </a:pPr>
            <a:r>
              <a:rPr lang="en-US" dirty="0" smtClean="0"/>
              <a:t>Good accounting practices incorporate a </a:t>
            </a:r>
            <a:r>
              <a:rPr lang="en-US" dirty="0"/>
              <a:t>system of checks and balances to </a:t>
            </a:r>
            <a:r>
              <a:rPr lang="en-US" dirty="0" smtClean="0"/>
              <a:t>ensure that </a:t>
            </a:r>
            <a:r>
              <a:rPr lang="en-US" dirty="0"/>
              <a:t>no one person has control over all parts of a financial transaction</a:t>
            </a:r>
            <a:r>
              <a:rPr lang="en-US" dirty="0" smtClean="0"/>
              <a:t>.</a:t>
            </a:r>
          </a:p>
          <a:p>
            <a:pPr marL="0" indent="0">
              <a:buNone/>
            </a:pPr>
            <a:endParaRPr lang="en-US" sz="500" dirty="0"/>
          </a:p>
          <a:p>
            <a:pPr marL="0" indent="0">
              <a:buNone/>
            </a:pPr>
            <a:r>
              <a:rPr lang="en-US" dirty="0" smtClean="0"/>
              <a:t>This means the person requesting the financial transaction must be different from the person who approves it and that person is different from the one who processes it. </a:t>
            </a:r>
          </a:p>
          <a:p>
            <a:pPr marL="0" indent="0">
              <a:buNone/>
            </a:pPr>
            <a:endParaRPr lang="en-US" b="1" dirty="0"/>
          </a:p>
        </p:txBody>
      </p:sp>
      <p:sp>
        <p:nvSpPr>
          <p:cNvPr id="4" name="Title 1"/>
          <p:cNvSpPr txBox="1">
            <a:spLocks/>
          </p:cNvSpPr>
          <p:nvPr/>
        </p:nvSpPr>
        <p:spPr>
          <a:xfrm>
            <a:off x="723900" y="368379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smtClean="0"/>
              <a:t>Why is this important?</a:t>
            </a:r>
            <a:endParaRPr lang="en-US" b="1" dirty="0"/>
          </a:p>
        </p:txBody>
      </p:sp>
      <p:sp>
        <p:nvSpPr>
          <p:cNvPr id="5" name="Content Placeholder 2"/>
          <p:cNvSpPr txBox="1">
            <a:spLocks/>
          </p:cNvSpPr>
          <p:nvPr/>
        </p:nvSpPr>
        <p:spPr>
          <a:xfrm>
            <a:off x="723900" y="4718050"/>
            <a:ext cx="10515600" cy="16105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smtClean="0"/>
              <a:t>UCLA is a state agency, funded in large part by tax dollars. In addition, many of our research projects are federally funded. Both of these factors mean there is an extra layer of scrutiny over how we spend money and it’s important that we have systems in place to prevent fraud and abuse.</a:t>
            </a:r>
            <a:endParaRPr lang="en-US" sz="2400" dirty="0"/>
          </a:p>
        </p:txBody>
      </p:sp>
      <p:pic>
        <p:nvPicPr>
          <p:cNvPr id="6" name="Picture 5" descr="Aspectos profesionales: Protección de Datos, Cloud Computing y Sistemas de Gestión.: El estándar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124" y="1009650"/>
            <a:ext cx="3228975" cy="3049588"/>
          </a:xfrm>
          <a:prstGeom prst="rect">
            <a:avLst/>
          </a:prstGeom>
        </p:spPr>
      </p:pic>
    </p:spTree>
    <p:extLst>
      <p:ext uri="{BB962C8B-B14F-4D97-AF65-F5344CB8AC3E}">
        <p14:creationId xmlns:p14="http://schemas.microsoft.com/office/powerpoint/2010/main" val="4211243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Whose money is it, anyway?</a:t>
            </a:r>
            <a:endParaRPr lang="en-US" b="1" dirty="0"/>
          </a:p>
        </p:txBody>
      </p:sp>
      <p:sp>
        <p:nvSpPr>
          <p:cNvPr id="3" name="Content Placeholder 2"/>
          <p:cNvSpPr>
            <a:spLocks noGrp="1"/>
          </p:cNvSpPr>
          <p:nvPr>
            <p:ph idx="1"/>
          </p:nvPr>
        </p:nvSpPr>
        <p:spPr>
          <a:xfrm>
            <a:off x="432707" y="1690688"/>
            <a:ext cx="11258550" cy="4824412"/>
          </a:xfrm>
        </p:spPr>
        <p:txBody>
          <a:bodyPr>
            <a:normAutofit fontScale="92500" lnSpcReduction="20000"/>
          </a:bodyPr>
          <a:lstStyle/>
          <a:p>
            <a:pPr marL="0" indent="0">
              <a:spcAft>
                <a:spcPts val="600"/>
              </a:spcAft>
              <a:buNone/>
            </a:pPr>
            <a:r>
              <a:rPr lang="en-US" dirty="0" smtClean="0"/>
              <a:t>All </a:t>
            </a:r>
            <a:r>
              <a:rPr lang="en-US" dirty="0"/>
              <a:t>funds belong to the University, whether </a:t>
            </a:r>
            <a:r>
              <a:rPr lang="en-US" dirty="0" smtClean="0"/>
              <a:t>they are grant </a:t>
            </a:r>
            <a:r>
              <a:rPr lang="en-US" dirty="0"/>
              <a:t>funds or unrestricted </a:t>
            </a:r>
            <a:r>
              <a:rPr lang="en-US" dirty="0" smtClean="0"/>
              <a:t>donations.</a:t>
            </a:r>
          </a:p>
          <a:p>
            <a:pPr marL="0" indent="0">
              <a:spcAft>
                <a:spcPts val="600"/>
              </a:spcAft>
              <a:buNone/>
            </a:pPr>
            <a:r>
              <a:rPr lang="en-US" dirty="0" smtClean="0"/>
              <a:t>The </a:t>
            </a:r>
            <a:r>
              <a:rPr lang="en-US" dirty="0"/>
              <a:t>Regents of the University of California are the ones who receive the money and they are entrusted with proper oversight and spending by its faculty and staff</a:t>
            </a:r>
            <a:r>
              <a:rPr lang="en-US" dirty="0" smtClean="0"/>
              <a:t>.</a:t>
            </a:r>
          </a:p>
          <a:p>
            <a:pPr marL="0" indent="0">
              <a:spcAft>
                <a:spcPts val="600"/>
              </a:spcAft>
              <a:buNone/>
            </a:pPr>
            <a:r>
              <a:rPr lang="en-US" dirty="0" smtClean="0"/>
              <a:t>The funds do not belong to the Principal Investigator (PI), so although they must approve all transactions from their assigned accounts, it is ultimately the University who has the final say on what is/is not allowable.</a:t>
            </a:r>
          </a:p>
          <a:p>
            <a:pPr marL="0" indent="0">
              <a:spcAft>
                <a:spcPts val="600"/>
              </a:spcAft>
              <a:buNone/>
            </a:pPr>
            <a:r>
              <a:rPr lang="en-US" dirty="0" smtClean="0"/>
              <a:t>If funds are awarded to the University via contract or grant agreement, the University is required to abide by the agreement language regarding usage of funds. </a:t>
            </a:r>
          </a:p>
          <a:p>
            <a:pPr marL="0" indent="0">
              <a:spcAft>
                <a:spcPts val="600"/>
              </a:spcAft>
              <a:buNone/>
            </a:pPr>
            <a:r>
              <a:rPr lang="en-US" dirty="0" smtClean="0"/>
              <a:t>If a PI or employee asks you to purchase an item that is not in compliance with University or sponsor restrictions, you have the right to refuse. Discuss with the Fund Manager, your supervisor, Department leadership, or another trusted source.</a:t>
            </a:r>
            <a:endParaRPr lang="en-US" dirty="0"/>
          </a:p>
        </p:txBody>
      </p:sp>
    </p:spTree>
    <p:extLst>
      <p:ext uri="{BB962C8B-B14F-4D97-AF65-F5344CB8AC3E}">
        <p14:creationId xmlns:p14="http://schemas.microsoft.com/office/powerpoint/2010/main" val="793104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5019675" cy="2541361"/>
          </a:xfrm>
        </p:spPr>
        <p:txBody>
          <a:bodyPr/>
          <a:lstStyle/>
          <a:p>
            <a:pPr algn="ctr"/>
            <a:r>
              <a:rPr lang="en-US" b="1" dirty="0"/>
              <a:t>Laura’s </a:t>
            </a:r>
            <a:r>
              <a:rPr lang="en-US" b="1" i="1" dirty="0"/>
              <a:t>LA Times </a:t>
            </a:r>
            <a:r>
              <a:rPr lang="en-US" b="1" dirty="0" smtClean="0"/>
              <a:t>Rule</a:t>
            </a:r>
            <a:endParaRPr lang="en-U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024643" y="1188095"/>
            <a:ext cx="3905294" cy="4912667"/>
          </a:xfrm>
        </p:spPr>
      </p:pic>
      <p:sp>
        <p:nvSpPr>
          <p:cNvPr id="3" name="TextBox 2"/>
          <p:cNvSpPr txBox="1"/>
          <p:nvPr/>
        </p:nvSpPr>
        <p:spPr>
          <a:xfrm>
            <a:off x="8368393" y="1122780"/>
            <a:ext cx="1877785" cy="584775"/>
          </a:xfrm>
          <a:prstGeom prst="rect">
            <a:avLst/>
          </a:prstGeom>
          <a:noFill/>
        </p:spPr>
        <p:txBody>
          <a:bodyPr wrap="square" rtlCol="0">
            <a:spAutoFit/>
          </a:bodyPr>
          <a:lstStyle/>
          <a:p>
            <a:r>
              <a:rPr lang="en-US" sz="3200" dirty="0" smtClean="0">
                <a:solidFill>
                  <a:schemeClr val="tx1">
                    <a:lumMod val="75000"/>
                    <a:lumOff val="25000"/>
                  </a:schemeClr>
                </a:solidFill>
                <a:latin typeface="Algerian" panose="04020705040A02060702" pitchFamily="82" charset="0"/>
              </a:rPr>
              <a:t>FAKE</a:t>
            </a:r>
            <a:endParaRPr lang="en-US" sz="3200" dirty="0">
              <a:solidFill>
                <a:schemeClr val="tx1">
                  <a:lumMod val="75000"/>
                  <a:lumOff val="25000"/>
                </a:schemeClr>
              </a:solidFill>
              <a:latin typeface="Algerian" panose="04020705040A02060702" pitchFamily="82" charset="0"/>
            </a:endParaRPr>
          </a:p>
        </p:txBody>
      </p:sp>
      <p:sp>
        <p:nvSpPr>
          <p:cNvPr id="5" name="TextBox 4"/>
          <p:cNvSpPr txBox="1"/>
          <p:nvPr/>
        </p:nvSpPr>
        <p:spPr>
          <a:xfrm>
            <a:off x="838200" y="2315110"/>
            <a:ext cx="5456464" cy="3416320"/>
          </a:xfrm>
          <a:prstGeom prst="rect">
            <a:avLst/>
          </a:prstGeom>
          <a:noFill/>
        </p:spPr>
        <p:txBody>
          <a:bodyPr wrap="square" rtlCol="0">
            <a:spAutoFit/>
          </a:bodyPr>
          <a:lstStyle/>
          <a:p>
            <a:r>
              <a:rPr lang="en-US" sz="2400" dirty="0" smtClean="0"/>
              <a:t>If the newspaper were to publish details regarding the expense, would you or the University be embarrassed? If yes, </a:t>
            </a:r>
            <a:r>
              <a:rPr lang="en-US" sz="2400" b="1" dirty="0" smtClean="0"/>
              <a:t>do not proceed with the expense. </a:t>
            </a:r>
          </a:p>
          <a:p>
            <a:endParaRPr lang="en-US" sz="2400" dirty="0"/>
          </a:p>
          <a:p>
            <a:r>
              <a:rPr lang="en-US" sz="2400" dirty="0" smtClean="0"/>
              <a:t>Business justifications should be detailed, comprehensive, accurate, and always included in your expense documentation/purchase requests.</a:t>
            </a:r>
            <a:endParaRPr lang="en-US" sz="2400" dirty="0"/>
          </a:p>
        </p:txBody>
      </p:sp>
    </p:spTree>
    <p:extLst>
      <p:ext uri="{BB962C8B-B14F-4D97-AF65-F5344CB8AC3E}">
        <p14:creationId xmlns:p14="http://schemas.microsoft.com/office/powerpoint/2010/main" val="2968398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 Accounting Procedures</a:t>
            </a:r>
            <a:endParaRPr lang="en-US" b="1" dirty="0"/>
          </a:p>
        </p:txBody>
      </p:sp>
      <p:sp>
        <p:nvSpPr>
          <p:cNvPr id="3" name="Content Placeholder 2"/>
          <p:cNvSpPr>
            <a:spLocks noGrp="1"/>
          </p:cNvSpPr>
          <p:nvPr>
            <p:ph idx="1"/>
          </p:nvPr>
        </p:nvSpPr>
        <p:spPr/>
        <p:txBody>
          <a:bodyPr>
            <a:normAutofit lnSpcReduction="10000"/>
          </a:bodyPr>
          <a:lstStyle/>
          <a:p>
            <a:pPr>
              <a:spcAft>
                <a:spcPts val="600"/>
              </a:spcAft>
            </a:pPr>
            <a:r>
              <a:rPr lang="en-US" dirty="0" smtClean="0"/>
              <a:t>All transactions must be pre-approved before an expense can be incurred</a:t>
            </a:r>
            <a:r>
              <a:rPr lang="en-US" dirty="0" smtClean="0"/>
              <a:t>. This </a:t>
            </a:r>
            <a:r>
              <a:rPr lang="en-US" dirty="0" smtClean="0"/>
              <a:t>is achieved by completing a </a:t>
            </a:r>
            <a:r>
              <a:rPr lang="en-US" dirty="0" smtClean="0">
                <a:hlinkClick r:id="rId2"/>
              </a:rPr>
              <a:t>Purchase Request Form </a:t>
            </a:r>
            <a:r>
              <a:rPr lang="en-US" dirty="0" smtClean="0"/>
              <a:t>and obtaining </a:t>
            </a:r>
            <a:r>
              <a:rPr lang="en-US" dirty="0" smtClean="0"/>
              <a:t>approvals before the University commits </a:t>
            </a:r>
            <a:r>
              <a:rPr lang="en-US" dirty="0" smtClean="0"/>
              <a:t>to spend funds. </a:t>
            </a:r>
            <a:r>
              <a:rPr lang="en-US" dirty="0" smtClean="0"/>
              <a:t>(You should not be purchasing items and then seeking </a:t>
            </a:r>
            <a:r>
              <a:rPr lang="en-US" dirty="0" smtClean="0"/>
              <a:t>reimbursement or payment of vendor invoices after the fact; with the exception of travel or emergency scenarios)</a:t>
            </a:r>
          </a:p>
          <a:p>
            <a:pPr>
              <a:spcAft>
                <a:spcPts val="600"/>
              </a:spcAft>
            </a:pPr>
            <a:r>
              <a:rPr lang="en-US" dirty="0"/>
              <a:t>Anyone who is aware of fraudulent or illegal business transactions conducted in the name of the University </a:t>
            </a:r>
            <a:r>
              <a:rPr lang="en-US" dirty="0" smtClean="0"/>
              <a:t>must </a:t>
            </a:r>
            <a:r>
              <a:rPr lang="en-US" dirty="0"/>
              <a:t>report them immediately</a:t>
            </a:r>
            <a:r>
              <a:rPr lang="en-US" dirty="0" smtClean="0"/>
              <a:t>.</a:t>
            </a:r>
            <a:endParaRPr lang="en-US" dirty="0" smtClean="0"/>
          </a:p>
          <a:p>
            <a:pPr>
              <a:spcAft>
                <a:spcPts val="600"/>
              </a:spcAft>
            </a:pPr>
            <a:r>
              <a:rPr lang="en-US" dirty="0" smtClean="0"/>
              <a:t>Documentation should be organized and maintaine</a:t>
            </a:r>
            <a:r>
              <a:rPr lang="en-US" dirty="0" smtClean="0"/>
              <a:t>d for reconciliation and auditing purposes.</a:t>
            </a:r>
            <a:endParaRPr lang="en-US" dirty="0" smtClean="0"/>
          </a:p>
          <a:p>
            <a:pPr marL="457200" lvl="1" indent="0">
              <a:buNone/>
            </a:pPr>
            <a:endParaRPr lang="en-US" sz="2600" dirty="0"/>
          </a:p>
        </p:txBody>
      </p:sp>
    </p:spTree>
    <p:extLst>
      <p:ext uri="{BB962C8B-B14F-4D97-AF65-F5344CB8AC3E}">
        <p14:creationId xmlns:p14="http://schemas.microsoft.com/office/powerpoint/2010/main" val="7220141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Authorized Signatures/Signing Officials</a:t>
            </a:r>
            <a:endParaRPr lang="en-US" b="1" dirty="0"/>
          </a:p>
        </p:txBody>
      </p:sp>
      <p:sp>
        <p:nvSpPr>
          <p:cNvPr id="4" name="Content Placeholder 3"/>
          <p:cNvSpPr txBox="1">
            <a:spLocks noGrp="1"/>
          </p:cNvSpPr>
          <p:nvPr>
            <p:ph idx="1"/>
          </p:nvPr>
        </p:nvSpPr>
        <p:spPr>
          <a:xfrm>
            <a:off x="838200" y="1825625"/>
            <a:ext cx="10515600" cy="4226798"/>
          </a:xfrm>
          <a:prstGeom prst="rect">
            <a:avLst/>
          </a:prstGeom>
          <a:noFill/>
        </p:spPr>
        <p:txBody>
          <a:bodyPr wrap="square" rtlCol="0">
            <a:spAutoFit/>
          </a:bodyPr>
          <a:lstStyle/>
          <a:p>
            <a:r>
              <a:rPr lang="en-US" dirty="0" smtClean="0"/>
              <a:t>Only Authorized Officials </a:t>
            </a:r>
            <a:r>
              <a:rPr lang="en-US" dirty="0" smtClean="0"/>
              <a:t>(AO) are </a:t>
            </a:r>
            <a:r>
              <a:rPr lang="en-US" dirty="0" smtClean="0"/>
              <a:t>allowed to sign off of </a:t>
            </a:r>
            <a:r>
              <a:rPr lang="en-US" dirty="0" smtClean="0"/>
              <a:t>contracts. Typically AO’s are senior staff in OCGA </a:t>
            </a:r>
            <a:r>
              <a:rPr lang="en-US" dirty="0"/>
              <a:t>or </a:t>
            </a:r>
            <a:r>
              <a:rPr lang="en-US" dirty="0" smtClean="0"/>
              <a:t>Purchasing.</a:t>
            </a:r>
            <a:endParaRPr lang="en-US" dirty="0" smtClean="0"/>
          </a:p>
          <a:p>
            <a:r>
              <a:rPr lang="en-US" dirty="0" smtClean="0"/>
              <a:t>If a vendor has terms and conditions </a:t>
            </a:r>
            <a:r>
              <a:rPr lang="en-US" dirty="0" smtClean="0"/>
              <a:t>(T&amp;C) attached </a:t>
            </a:r>
            <a:r>
              <a:rPr lang="en-US" dirty="0" smtClean="0"/>
              <a:t>to their quote, that is considered a </a:t>
            </a:r>
            <a:r>
              <a:rPr lang="en-US" dirty="0" smtClean="0"/>
              <a:t>contract and requires AO signature. You should include the T&amp;C (or any other contract) when you submit a Purchase Request Form so that AO signature can be obtained prior to the creation of a Purchase Order (PO).</a:t>
            </a:r>
            <a:endParaRPr lang="en-US" dirty="0" smtClean="0"/>
          </a:p>
          <a:p>
            <a:r>
              <a:rPr lang="en-US" dirty="0" smtClean="0"/>
              <a:t>PI’s, research personnel, fund managers, </a:t>
            </a:r>
            <a:r>
              <a:rPr lang="en-US" dirty="0" smtClean="0"/>
              <a:t>purchasers, </a:t>
            </a:r>
            <a:r>
              <a:rPr lang="en-US" dirty="0" smtClean="0"/>
              <a:t>the CAO… none of these people are Authorized Officials. </a:t>
            </a:r>
            <a:r>
              <a:rPr lang="en-US" dirty="0" smtClean="0"/>
              <a:t>(They </a:t>
            </a:r>
            <a:r>
              <a:rPr lang="en-US" dirty="0" smtClean="0"/>
              <a:t>can only sign off when given explicit permission to do so from an </a:t>
            </a:r>
            <a:r>
              <a:rPr lang="en-US" dirty="0" smtClean="0"/>
              <a:t>AO).</a:t>
            </a:r>
            <a:endParaRPr lang="en-US" dirty="0"/>
          </a:p>
        </p:txBody>
      </p:sp>
    </p:spTree>
    <p:extLst>
      <p:ext uri="{BB962C8B-B14F-4D97-AF65-F5344CB8AC3E}">
        <p14:creationId xmlns:p14="http://schemas.microsoft.com/office/powerpoint/2010/main" val="33361693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2"/>
          <a:stretch>
            <a:fillRect/>
          </a:stretch>
        </p:blipFill>
        <p:spPr>
          <a:xfrm>
            <a:off x="838200" y="1"/>
            <a:ext cx="10120313" cy="6952682"/>
          </a:xfrm>
          <a:prstGeom prst="rect">
            <a:avLst/>
          </a:prstGeom>
        </p:spPr>
      </p:pic>
    </p:spTree>
    <p:extLst>
      <p:ext uri="{BB962C8B-B14F-4D97-AF65-F5344CB8AC3E}">
        <p14:creationId xmlns:p14="http://schemas.microsoft.com/office/powerpoint/2010/main" val="84290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801" r="3237"/>
          <a:stretch/>
        </p:blipFill>
        <p:spPr>
          <a:xfrm>
            <a:off x="1338944" y="48918"/>
            <a:ext cx="9201150" cy="6809082"/>
          </a:xfrm>
          <a:prstGeom prst="rect">
            <a:avLst/>
          </a:prstGeom>
        </p:spPr>
      </p:pic>
    </p:spTree>
    <p:extLst>
      <p:ext uri="{BB962C8B-B14F-4D97-AF65-F5344CB8AC3E}">
        <p14:creationId xmlns:p14="http://schemas.microsoft.com/office/powerpoint/2010/main" val="29991800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Forms/Processes</a:t>
            </a:r>
            <a:endParaRPr lang="en-US" b="1" dirty="0"/>
          </a:p>
        </p:txBody>
      </p:sp>
      <p:sp>
        <p:nvSpPr>
          <p:cNvPr id="3" name="Content Placeholder 2"/>
          <p:cNvSpPr>
            <a:spLocks noGrp="1"/>
          </p:cNvSpPr>
          <p:nvPr>
            <p:ph idx="1"/>
          </p:nvPr>
        </p:nvSpPr>
        <p:spPr>
          <a:xfrm>
            <a:off x="838200" y="1547814"/>
            <a:ext cx="10515600" cy="2081212"/>
          </a:xfrm>
        </p:spPr>
        <p:txBody>
          <a:bodyPr>
            <a:normAutofit/>
          </a:bodyPr>
          <a:lstStyle/>
          <a:p>
            <a:pPr marL="0" indent="0">
              <a:buNone/>
            </a:pPr>
            <a:r>
              <a:rPr lang="en-US" sz="2600" dirty="0" smtClean="0"/>
              <a:t>Every transaction that requires payment, must be pre-approved and signed off by someone with authorization to spend. That applies to ordering supplies, hiring a consultant, purchasing flights, utilizing parking services on campus, securing a venue for an event, paying a guest lecturer, utilizing a campus lab, etc.</a:t>
            </a:r>
          </a:p>
          <a:p>
            <a:pPr marL="0" indent="0">
              <a:buNone/>
            </a:pPr>
            <a:endParaRPr lang="en-US" sz="2600" dirty="0" smtClean="0"/>
          </a:p>
        </p:txBody>
      </p:sp>
      <p:pic>
        <p:nvPicPr>
          <p:cNvPr id="4" name="Picture 3" descr="The More, The Messier: June 20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43850" y="3409321"/>
            <a:ext cx="3409950" cy="2934330"/>
          </a:xfrm>
          <a:prstGeom prst="rect">
            <a:avLst/>
          </a:prstGeom>
        </p:spPr>
      </p:pic>
      <p:sp>
        <p:nvSpPr>
          <p:cNvPr id="5" name="Rectangle 4"/>
          <p:cNvSpPr/>
          <p:nvPr/>
        </p:nvSpPr>
        <p:spPr>
          <a:xfrm>
            <a:off x="838200" y="3771901"/>
            <a:ext cx="6410326" cy="2092881"/>
          </a:xfrm>
          <a:prstGeom prst="rect">
            <a:avLst/>
          </a:prstGeom>
        </p:spPr>
        <p:txBody>
          <a:bodyPr wrap="square">
            <a:spAutoFit/>
          </a:bodyPr>
          <a:lstStyle/>
          <a:p>
            <a:r>
              <a:rPr lang="en-US" sz="2600" dirty="0"/>
              <a:t>Unfortunately, UCLA has multiple forms and processes that are used for different kinds of transactions. Knowing which one to use can be confusing. The next slide provides some general guidance. </a:t>
            </a:r>
          </a:p>
        </p:txBody>
      </p:sp>
    </p:spTree>
    <p:extLst>
      <p:ext uri="{BB962C8B-B14F-4D97-AF65-F5344CB8AC3E}">
        <p14:creationId xmlns:p14="http://schemas.microsoft.com/office/powerpoint/2010/main" val="42239145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6831</TotalTime>
  <Words>1070</Words>
  <Application>Microsoft Office PowerPoint</Application>
  <PresentationFormat>Widescreen</PresentationFormat>
  <Paragraphs>64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Algerian</vt:lpstr>
      <vt:lpstr>Arial</vt:lpstr>
      <vt:lpstr>Calibri</vt:lpstr>
      <vt:lpstr>Calibri Light</vt:lpstr>
      <vt:lpstr>Office Theme</vt:lpstr>
      <vt:lpstr>Accounting Overview</vt:lpstr>
      <vt:lpstr>Checks and Balances</vt:lpstr>
      <vt:lpstr>Whose money is it, anyway?</vt:lpstr>
      <vt:lpstr>Laura’s LA Times Rule</vt:lpstr>
      <vt:lpstr>General Accounting Procedures</vt:lpstr>
      <vt:lpstr>Authorized Signatures/Signing Officials</vt:lpstr>
      <vt:lpstr>PowerPoint Presentation</vt:lpstr>
      <vt:lpstr>PowerPoint Presentation</vt:lpstr>
      <vt:lpstr>Forms/Processes</vt:lpstr>
      <vt:lpstr>PowerPoint Presentation</vt:lpstr>
      <vt:lpstr>Timeline and Additional Review/Approval</vt:lpstr>
      <vt:lpstr>Quiz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Accounting Overview</dc:title>
  <dc:creator>Baughman, Jennifer</dc:creator>
  <cp:lastModifiedBy>Sheehan, Laura W.</cp:lastModifiedBy>
  <cp:revision>39</cp:revision>
  <dcterms:created xsi:type="dcterms:W3CDTF">2019-04-19T23:45:00Z</dcterms:created>
  <dcterms:modified xsi:type="dcterms:W3CDTF">2023-01-11T01:52:16Z</dcterms:modified>
</cp:coreProperties>
</file>