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Lst>
  <p:notesMasterIdLst>
    <p:notesMasterId r:id="rId31"/>
  </p:notesMasterIdLst>
  <p:sldIdLst>
    <p:sldId id="256" r:id="rId4"/>
    <p:sldId id="273" r:id="rId5"/>
    <p:sldId id="339" r:id="rId6"/>
    <p:sldId id="398" r:id="rId7"/>
    <p:sldId id="399" r:id="rId8"/>
    <p:sldId id="394" r:id="rId9"/>
    <p:sldId id="375" r:id="rId10"/>
    <p:sldId id="280" r:id="rId11"/>
    <p:sldId id="372" r:id="rId12"/>
    <p:sldId id="400" r:id="rId13"/>
    <p:sldId id="386" r:id="rId14"/>
    <p:sldId id="363" r:id="rId15"/>
    <p:sldId id="384" r:id="rId16"/>
    <p:sldId id="406" r:id="rId17"/>
    <p:sldId id="385" r:id="rId18"/>
    <p:sldId id="392" r:id="rId19"/>
    <p:sldId id="393" r:id="rId20"/>
    <p:sldId id="401" r:id="rId21"/>
    <p:sldId id="402" r:id="rId22"/>
    <p:sldId id="403" r:id="rId23"/>
    <p:sldId id="404" r:id="rId24"/>
    <p:sldId id="405" r:id="rId25"/>
    <p:sldId id="407" r:id="rId26"/>
    <p:sldId id="408" r:id="rId27"/>
    <p:sldId id="409" r:id="rId28"/>
    <p:sldId id="370" r:id="rId29"/>
    <p:sldId id="272"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Helvetica" panose="020B0604020202020204" pitchFamily="34" charset="0"/>
      <p:regular r:id="rId36"/>
      <p:bold r:id="rId37"/>
      <p:italic r:id="rId38"/>
      <p:boldItalic r:id="rId39"/>
    </p:embeddedFont>
    <p:embeddedFont>
      <p:font typeface="Helvetica Neue"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IQWtj1xtR1O4eVgep4g6VQik9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659C"/>
    <a:srgbClr val="14669D"/>
    <a:srgbClr val="795A45"/>
    <a:srgbClr val="EDF0F7"/>
    <a:srgbClr val="E6E6E6"/>
    <a:srgbClr val="E4E4E4"/>
    <a:srgbClr val="F9F9F9"/>
    <a:srgbClr val="205E6B"/>
    <a:srgbClr val="185768"/>
    <a:srgbClr val="0158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DB4C-8F9F-4031-8EC6-0B126F8A54F6}">
  <a:tblStyle styleId="{4F34DB4C-8F9F-4031-8EC6-0B126F8A54F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61" autoAdjust="0"/>
    <p:restoredTop sz="94660"/>
  </p:normalViewPr>
  <p:slideViewPr>
    <p:cSldViewPr snapToGrid="0">
      <p:cViewPr varScale="1">
        <p:scale>
          <a:sx n="100" d="100"/>
          <a:sy n="100" d="100"/>
        </p:scale>
        <p:origin x="78" y="4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66"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0.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970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63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653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95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774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55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pener">
  <p:cSld name="Title Opener">
    <p:spTree>
      <p:nvGrpSpPr>
        <p:cNvPr id="1" name="Shape 17"/>
        <p:cNvGrpSpPr/>
        <p:nvPr/>
      </p:nvGrpSpPr>
      <p:grpSpPr>
        <a:xfrm>
          <a:off x="0" y="0"/>
          <a:ext cx="0" cy="0"/>
          <a:chOff x="0" y="0"/>
          <a:chExt cx="0" cy="0"/>
        </a:xfrm>
      </p:grpSpPr>
      <p:sp>
        <p:nvSpPr>
          <p:cNvPr id="18" name="Google Shape;18;p27"/>
          <p:cNvSpPr/>
          <p:nvPr/>
        </p:nvSpPr>
        <p:spPr>
          <a:xfrm>
            <a:off x="640080" y="2409443"/>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19" name="Google Shape;19;p27"/>
          <p:cNvSpPr/>
          <p:nvPr/>
        </p:nvSpPr>
        <p:spPr>
          <a:xfrm>
            <a:off x="640080" y="1322135"/>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20" name="Google Shape;20;p27"/>
          <p:cNvSpPr txBox="1">
            <a:spLocks noGrp="1"/>
          </p:cNvSpPr>
          <p:nvPr>
            <p:ph type="body" idx="1"/>
          </p:nvPr>
        </p:nvSpPr>
        <p:spPr>
          <a:xfrm>
            <a:off x="640078" y="4378865"/>
            <a:ext cx="1188720"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7"/>
          <p:cNvSpPr txBox="1">
            <a:spLocks noGrp="1"/>
          </p:cNvSpPr>
          <p:nvPr>
            <p:ph type="body" idx="2"/>
          </p:nvPr>
        </p:nvSpPr>
        <p:spPr>
          <a:xfrm>
            <a:off x="640078" y="4561745"/>
            <a:ext cx="1624612"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7"/>
          <p:cNvSpPr txBox="1">
            <a:spLocks noGrp="1"/>
          </p:cNvSpPr>
          <p:nvPr>
            <p:ph type="body" idx="3"/>
          </p:nvPr>
        </p:nvSpPr>
        <p:spPr>
          <a:xfrm>
            <a:off x="640080" y="1645920"/>
            <a:ext cx="3383280" cy="213392"/>
          </a:xfrm>
          <a:prstGeom prst="rect">
            <a:avLst/>
          </a:prstGeom>
          <a:noFill/>
          <a:ln>
            <a:noFill/>
          </a:ln>
        </p:spPr>
        <p:txBody>
          <a:bodyPr spcFirstLastPara="1" wrap="square" lIns="18275" tIns="0" rIns="0" bIns="0" anchor="t" anchorCtr="0">
            <a:spAutoFit/>
          </a:bodyPr>
          <a:lstStyle>
            <a:lvl1pPr marL="457200" lvl="0" indent="-228600" algn="l">
              <a:lnSpc>
                <a:spcPct val="90000"/>
              </a:lnSpc>
              <a:spcBef>
                <a:spcPts val="750"/>
              </a:spcBef>
              <a:spcAft>
                <a:spcPts val="0"/>
              </a:spcAft>
              <a:buClr>
                <a:schemeClr val="lt1"/>
              </a:buClr>
              <a:buSzPts val="800"/>
              <a:buNone/>
              <a:defRPr sz="800" cap="none">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800"/>
              <a:buFont typeface="Arial"/>
              <a:buNone/>
              <a:defRPr sz="800">
                <a:latin typeface="Helvetica Neue"/>
                <a:ea typeface="Helvetica Neue"/>
                <a:cs typeface="Helvetica Neue"/>
                <a:sym typeface="Helvetica Neue"/>
              </a:defRPr>
            </a:lvl2pPr>
            <a:lvl3pPr marL="1371600" lvl="2"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3pPr>
            <a:lvl4pPr marL="1828800" lvl="3"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4pPr>
            <a:lvl5pPr marL="2286000" lvl="4"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7"/>
          <p:cNvSpPr>
            <a:spLocks noGrp="1"/>
          </p:cNvSpPr>
          <p:nvPr>
            <p:ph type="pic" idx="4"/>
          </p:nvPr>
        </p:nvSpPr>
        <p:spPr>
          <a:xfrm>
            <a:off x="640079" y="442002"/>
            <a:ext cx="5759450" cy="370101"/>
          </a:xfrm>
          <a:prstGeom prst="rect">
            <a:avLst/>
          </a:prstGeom>
          <a:noFill/>
          <a:ln>
            <a:noFill/>
          </a:ln>
        </p:spPr>
      </p:sp>
      <p:sp>
        <p:nvSpPr>
          <p:cNvPr id="24" name="Google Shape;24;p27"/>
          <p:cNvSpPr txBox="1">
            <a:spLocks noGrp="1"/>
          </p:cNvSpPr>
          <p:nvPr>
            <p:ph type="body" idx="5"/>
          </p:nvPr>
        </p:nvSpPr>
        <p:spPr>
          <a:xfrm>
            <a:off x="3110248" y="3239110"/>
            <a:ext cx="5867974" cy="343412"/>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body" idx="6"/>
          </p:nvPr>
        </p:nvSpPr>
        <p:spPr>
          <a:xfrm>
            <a:off x="3509494" y="3642860"/>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7"/>
          <p:cNvSpPr txBox="1">
            <a:spLocks noGrp="1"/>
          </p:cNvSpPr>
          <p:nvPr>
            <p:ph type="body" idx="7"/>
          </p:nvPr>
        </p:nvSpPr>
        <p:spPr>
          <a:xfrm>
            <a:off x="3509494" y="4050407"/>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body" idx="8"/>
          </p:nvPr>
        </p:nvSpPr>
        <p:spPr>
          <a:xfrm>
            <a:off x="3509494" y="4842153"/>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body" idx="9"/>
          </p:nvPr>
        </p:nvSpPr>
        <p:spPr>
          <a:xfrm>
            <a:off x="640080" y="2145424"/>
            <a:ext cx="7772400" cy="601190"/>
          </a:xfrm>
          <a:prstGeom prst="rect">
            <a:avLst/>
          </a:prstGeom>
          <a:noFill/>
          <a:ln>
            <a:noFill/>
          </a:ln>
        </p:spPr>
        <p:txBody>
          <a:bodyPr spcFirstLastPara="1" wrap="square" lIns="0" tIns="0" rIns="0" bIns="0" anchor="ctr" anchorCtr="0">
            <a:spAutoFit/>
          </a:bodyPr>
          <a:lstStyle>
            <a:lvl1pPr marL="457200" lvl="0" indent="-228600" algn="l">
              <a:lnSpc>
                <a:spcPct val="90000"/>
              </a:lnSpc>
              <a:spcBef>
                <a:spcPts val="750"/>
              </a:spcBef>
              <a:spcAft>
                <a:spcPts val="0"/>
              </a:spcAft>
              <a:buClr>
                <a:schemeClr val="lt1"/>
              </a:buClr>
              <a:buSzPts val="3600"/>
              <a:buNone/>
              <a:defRPr sz="3600" b="1">
                <a:latin typeface="+mn-lt"/>
              </a:defRPr>
            </a:lvl1pPr>
            <a:lvl2pPr marL="914400" lvl="1" indent="-228600" algn="l">
              <a:lnSpc>
                <a:spcPct val="90000"/>
              </a:lnSpc>
              <a:spcBef>
                <a:spcPts val="375"/>
              </a:spcBef>
              <a:spcAft>
                <a:spcPts val="0"/>
              </a:spcAft>
              <a:buClr>
                <a:schemeClr val="lt1"/>
              </a:buClr>
              <a:buSzPts val="3600"/>
              <a:buNone/>
              <a:defRPr sz="3600" b="1"/>
            </a:lvl2pPr>
            <a:lvl3pPr marL="1371600" lvl="2" indent="-228600" algn="l">
              <a:lnSpc>
                <a:spcPct val="90000"/>
              </a:lnSpc>
              <a:spcBef>
                <a:spcPts val="375"/>
              </a:spcBef>
              <a:spcAft>
                <a:spcPts val="0"/>
              </a:spcAft>
              <a:buClr>
                <a:schemeClr val="lt1"/>
              </a:buClr>
              <a:buSzPts val="3600"/>
              <a:buNone/>
              <a:defRPr sz="3600" b="1"/>
            </a:lvl3pPr>
            <a:lvl4pPr marL="1828800" lvl="3" indent="-228600" algn="l">
              <a:lnSpc>
                <a:spcPct val="90000"/>
              </a:lnSpc>
              <a:spcBef>
                <a:spcPts val="375"/>
              </a:spcBef>
              <a:spcAft>
                <a:spcPts val="0"/>
              </a:spcAft>
              <a:buClr>
                <a:schemeClr val="lt1"/>
              </a:buClr>
              <a:buSzPts val="3600"/>
              <a:buNone/>
              <a:defRPr sz="3600" b="1"/>
            </a:lvl4pPr>
            <a:lvl5pPr marL="2286000" lvl="4" indent="-228600" algn="l">
              <a:lnSpc>
                <a:spcPct val="90000"/>
              </a:lnSpc>
              <a:spcBef>
                <a:spcPts val="375"/>
              </a:spcBef>
              <a:spcAft>
                <a:spcPts val="0"/>
              </a:spcAft>
              <a:buClr>
                <a:schemeClr val="lt1"/>
              </a:buClr>
              <a:buSzPts val="3600"/>
              <a:buNone/>
              <a:defRPr sz="3600"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8" name="Google Shape;98;p39"/>
          <p:cNvSpPr txBox="1">
            <a:spLocks noGrp="1"/>
          </p:cNvSpPr>
          <p:nvPr>
            <p:ph type="body" idx="1"/>
          </p:nvPr>
        </p:nvSpPr>
        <p:spPr>
          <a:xfrm>
            <a:off x="4572000" y="1828800"/>
            <a:ext cx="3840478"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w/two images">
  <p:cSld name="Header w/two images">
    <p:spTree>
      <p:nvGrpSpPr>
        <p:cNvPr id="1" name="Shape 102"/>
        <p:cNvGrpSpPr/>
        <p:nvPr/>
      </p:nvGrpSpPr>
      <p:grpSpPr>
        <a:xfrm>
          <a:off x="0" y="0"/>
          <a:ext cx="0" cy="0"/>
          <a:chOff x="0" y="0"/>
          <a:chExt cx="0" cy="0"/>
        </a:xfrm>
      </p:grpSpPr>
      <p:sp>
        <p:nvSpPr>
          <p:cNvPr id="103" name="Google Shape;103;p4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04" name="Google Shape;104;p4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05" name="Google Shape;105;p40"/>
          <p:cNvSpPr>
            <a:spLocks noGrp="1"/>
          </p:cNvSpPr>
          <p:nvPr>
            <p:ph type="pic" idx="2"/>
          </p:nvPr>
        </p:nvSpPr>
        <p:spPr>
          <a:xfrm>
            <a:off x="639952" y="1463040"/>
            <a:ext cx="3749039" cy="2057400"/>
          </a:xfrm>
          <a:prstGeom prst="rect">
            <a:avLst/>
          </a:prstGeom>
          <a:solidFill>
            <a:srgbClr val="DBE7F5"/>
          </a:solidFill>
          <a:ln>
            <a:noFill/>
          </a:ln>
        </p:spPr>
      </p:sp>
      <p:sp>
        <p:nvSpPr>
          <p:cNvPr id="106" name="Google Shape;106;p40"/>
          <p:cNvSpPr txBox="1">
            <a:spLocks noGrp="1"/>
          </p:cNvSpPr>
          <p:nvPr>
            <p:ph type="body" idx="1"/>
          </p:nvPr>
        </p:nvSpPr>
        <p:spPr>
          <a:xfrm>
            <a:off x="640080" y="3566160"/>
            <a:ext cx="3749039"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4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0"/>
          <p:cNvSpPr>
            <a:spLocks noGrp="1"/>
          </p:cNvSpPr>
          <p:nvPr>
            <p:ph type="pic" idx="3"/>
          </p:nvPr>
        </p:nvSpPr>
        <p:spPr>
          <a:xfrm>
            <a:off x="4666262" y="1466850"/>
            <a:ext cx="3749039" cy="2057400"/>
          </a:xfrm>
          <a:prstGeom prst="rect">
            <a:avLst/>
          </a:prstGeom>
          <a:solidFill>
            <a:srgbClr val="DBE7F5"/>
          </a:solidFill>
          <a:ln>
            <a:noFill/>
          </a:ln>
        </p:spPr>
      </p:sp>
      <p:sp>
        <p:nvSpPr>
          <p:cNvPr id="109" name="Google Shape;109;p40"/>
          <p:cNvSpPr txBox="1">
            <a:spLocks noGrp="1"/>
          </p:cNvSpPr>
          <p:nvPr>
            <p:ph type="body" idx="4"/>
          </p:nvPr>
        </p:nvSpPr>
        <p:spPr>
          <a:xfrm>
            <a:off x="4666390" y="3569970"/>
            <a:ext cx="3749039"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wide image">
  <p:cSld name="Header/wide image">
    <p:spTree>
      <p:nvGrpSpPr>
        <p:cNvPr id="1" name="Shape 120"/>
        <p:cNvGrpSpPr/>
        <p:nvPr/>
      </p:nvGrpSpPr>
      <p:grpSpPr>
        <a:xfrm>
          <a:off x="0" y="0"/>
          <a:ext cx="0" cy="0"/>
          <a:chOff x="0" y="0"/>
          <a:chExt cx="0" cy="0"/>
        </a:xfrm>
      </p:grpSpPr>
      <p:sp>
        <p:nvSpPr>
          <p:cNvPr id="121" name="Google Shape;121;p42"/>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2" name="Google Shape;122;p4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3" name="Google Shape;123;p42"/>
          <p:cNvSpPr txBox="1">
            <a:spLocks noGrp="1"/>
          </p:cNvSpPr>
          <p:nvPr>
            <p:ph type="body" idx="1"/>
          </p:nvPr>
        </p:nvSpPr>
        <p:spPr>
          <a:xfrm>
            <a:off x="640080" y="3931920"/>
            <a:ext cx="777240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Arial" panose="020B0604020202020204" pitchFamily="34" charset="0"/>
                <a:ea typeface="Arial" panose="020B0604020202020204" pitchFamily="34" charset="0"/>
                <a:cs typeface="Arial" panose="020B0604020202020204" pitchFamily="34" charset="0"/>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42"/>
          <p:cNvSpPr>
            <a:spLocks noGrp="1"/>
          </p:cNvSpPr>
          <p:nvPr>
            <p:ph type="pic" idx="2"/>
          </p:nvPr>
        </p:nvSpPr>
        <p:spPr>
          <a:xfrm>
            <a:off x="640080" y="1463040"/>
            <a:ext cx="7772400" cy="2423160"/>
          </a:xfrm>
          <a:prstGeom prst="rect">
            <a:avLst/>
          </a:prstGeom>
          <a:solidFill>
            <a:srgbClr val="DBE7F5"/>
          </a:solidFill>
          <a:ln>
            <a:noFill/>
          </a:ln>
        </p:spPr>
      </p:sp>
      <p:sp>
        <p:nvSpPr>
          <p:cNvPr id="125" name="Google Shape;125;p42"/>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w/video">
  <p:cSld name="Header w/video">
    <p:spTree>
      <p:nvGrpSpPr>
        <p:cNvPr id="1" name="Shape 126"/>
        <p:cNvGrpSpPr/>
        <p:nvPr/>
      </p:nvGrpSpPr>
      <p:grpSpPr>
        <a:xfrm>
          <a:off x="0" y="0"/>
          <a:ext cx="0" cy="0"/>
          <a:chOff x="0" y="0"/>
          <a:chExt cx="0" cy="0"/>
        </a:xfrm>
      </p:grpSpPr>
      <p:sp>
        <p:nvSpPr>
          <p:cNvPr id="127" name="Google Shape;127;p43"/>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8" name="Google Shape;128;p4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9" name="Google Shape;129;p43"/>
          <p:cNvSpPr>
            <a:spLocks noGrp="1"/>
          </p:cNvSpPr>
          <p:nvPr>
            <p:ph type="media" idx="2"/>
          </p:nvPr>
        </p:nvSpPr>
        <p:spPr>
          <a:xfrm>
            <a:off x="1828800" y="1463040"/>
            <a:ext cx="5486400" cy="310896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0" name="Google Shape;130;p43"/>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31"/>
        <p:cNvGrpSpPr/>
        <p:nvPr/>
      </p:nvGrpSpPr>
      <p:grpSpPr>
        <a:xfrm>
          <a:off x="0" y="0"/>
          <a:ext cx="0" cy="0"/>
          <a:chOff x="0" y="0"/>
          <a:chExt cx="0" cy="0"/>
        </a:xfrm>
      </p:grpSpPr>
      <p:sp>
        <p:nvSpPr>
          <p:cNvPr id="132" name="Google Shape;132;p4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3" name="Google Shape;133;p4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4" name="Google Shape;134;p44"/>
          <p:cNvSpPr txBox="1">
            <a:spLocks noGrp="1"/>
          </p:cNvSpPr>
          <p:nvPr>
            <p:ph type="body" idx="1"/>
          </p:nvPr>
        </p:nvSpPr>
        <p:spPr>
          <a:xfrm>
            <a:off x="5669280" y="1828799"/>
            <a:ext cx="2743200"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5669280" y="1463040"/>
            <a:ext cx="2743200"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44"/>
          <p:cNvSpPr>
            <a:spLocks noGrp="1"/>
          </p:cNvSpPr>
          <p:nvPr>
            <p:ph type="media" idx="3"/>
          </p:nvPr>
        </p:nvSpPr>
        <p:spPr>
          <a:xfrm>
            <a:off x="640080" y="1463040"/>
            <a:ext cx="5029200" cy="283464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mn-lt"/>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a:t>
            </a:r>
          </a:p>
        </p:txBody>
      </p:sp>
    </p:spTree>
    <p:extLst>
      <p:ext uri="{BB962C8B-B14F-4D97-AF65-F5344CB8AC3E}">
        <p14:creationId xmlns:p14="http://schemas.microsoft.com/office/powerpoint/2010/main" val="152493100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5BB146B1-0B88-5443-B37C-799D96157DB2}"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2791095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0208F493-AC88-434C-85C6-8D8B21A8305D}"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columns</a:t>
            </a:r>
          </a:p>
        </p:txBody>
      </p:sp>
    </p:spTree>
    <p:extLst>
      <p:ext uri="{BB962C8B-B14F-4D97-AF65-F5344CB8AC3E}">
        <p14:creationId xmlns:p14="http://schemas.microsoft.com/office/powerpoint/2010/main" val="248366745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June 2,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latin typeface="Arial" panose="020B0604020202020204" pitchFamily="34" charset="0"/>
                <a:cs typeface="Arial" panose="020B0604020202020204" pitchFamily="34" charset="0"/>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latin typeface="Arial" panose="020B0604020202020204" pitchFamily="34" charset="0"/>
                <a:cs typeface="Arial" panose="020B0604020202020204" pitchFamily="34" charset="0"/>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29920106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
        <p:cNvGrpSpPr/>
        <p:nvPr/>
      </p:nvGrpSpPr>
      <p:grpSpPr>
        <a:xfrm>
          <a:off x="0" y="0"/>
          <a:ext cx="0" cy="0"/>
          <a:chOff x="0" y="0"/>
          <a:chExt cx="0" cy="0"/>
        </a:xfrm>
      </p:grpSpPr>
      <p:sp>
        <p:nvSpPr>
          <p:cNvPr id="30" name="Google Shape;30;p35"/>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1" name="Google Shape;31;p35"/>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mn-lt"/>
                <a:ea typeface="Helvetica Neue"/>
                <a:cs typeface="Helvetica Neue"/>
                <a:sym typeface="Helvetica Neue"/>
              </a:rPr>
              <a:t>Thank You</a:t>
            </a:r>
            <a:endParaRPr sz="1400" b="0" i="0" u="none" strike="noStrike" cap="none" dirty="0">
              <a:solidFill>
                <a:srgbClr val="000000"/>
              </a:solidFill>
              <a:latin typeface="+mn-lt"/>
              <a:ea typeface="Arial"/>
              <a:cs typeface="Arial"/>
              <a:sym typeface="Arial"/>
            </a:endParaRPr>
          </a:p>
        </p:txBody>
      </p:sp>
      <p:sp>
        <p:nvSpPr>
          <p:cNvPr id="32" name="Google Shape;32;p35"/>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3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F4F0894-4C05-9C4E-B600-D9ECD898A4E1}"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left</a:t>
            </a:r>
          </a:p>
        </p:txBody>
      </p:sp>
    </p:spTree>
    <p:extLst>
      <p:ext uri="{BB962C8B-B14F-4D97-AF65-F5344CB8AC3E}">
        <p14:creationId xmlns:p14="http://schemas.microsoft.com/office/powerpoint/2010/main" val="82013441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C5558416-D4A5-2C4B-BFD9-97D61B9D22FA}"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right</a:t>
            </a:r>
          </a:p>
        </p:txBody>
      </p:sp>
    </p:spTree>
    <p:extLst>
      <p:ext uri="{BB962C8B-B14F-4D97-AF65-F5344CB8AC3E}">
        <p14:creationId xmlns:p14="http://schemas.microsoft.com/office/powerpoint/2010/main" val="342929836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44ACDD2-15F2-0B4C-A54B-A39030A6F076}"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46475664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D74E759E-4D0E-9441-BADB-21737C39DC67}"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w/three images</a:t>
            </a:r>
          </a:p>
        </p:txBody>
      </p:sp>
    </p:spTree>
    <p:extLst>
      <p:ext uri="{BB962C8B-B14F-4D97-AF65-F5344CB8AC3E}">
        <p14:creationId xmlns:p14="http://schemas.microsoft.com/office/powerpoint/2010/main" val="29532236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E17783BE-84C8-5042-BA6A-13AB4BD0036C}"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572464"/>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193899"/>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w/wide image</a:t>
            </a:r>
          </a:p>
        </p:txBody>
      </p:sp>
    </p:spTree>
    <p:extLst>
      <p:ext uri="{BB962C8B-B14F-4D97-AF65-F5344CB8AC3E}">
        <p14:creationId xmlns:p14="http://schemas.microsoft.com/office/powerpoint/2010/main" val="353531733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B7928292-3211-8341-A661-272FA150A3B9}"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w/video</a:t>
            </a:r>
          </a:p>
        </p:txBody>
      </p:sp>
    </p:spTree>
    <p:extLst>
      <p:ext uri="{BB962C8B-B14F-4D97-AF65-F5344CB8AC3E}">
        <p14:creationId xmlns:p14="http://schemas.microsoft.com/office/powerpoint/2010/main" val="119208174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2E3DB65E-7C5A-1446-BA7B-47129C2A3344}" type="datetime4">
              <a:rPr lang="en-US" smtClean="0"/>
              <a:pPr/>
              <a:t>November 1,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video</a:t>
            </a:r>
          </a:p>
        </p:txBody>
      </p:sp>
    </p:spTree>
    <p:extLst>
      <p:ext uri="{BB962C8B-B14F-4D97-AF65-F5344CB8AC3E}">
        <p14:creationId xmlns:p14="http://schemas.microsoft.com/office/powerpoint/2010/main" val="344690770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latin typeface="Arial" panose="020B0604020202020204" pitchFamily="34" charset="0"/>
                <a:cs typeface="Arial" panose="020B0604020202020204" pitchFamily="34" charset="0"/>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0529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67821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4"/>
        <p:cNvGrpSpPr/>
        <p:nvPr/>
      </p:nvGrpSpPr>
      <p:grpSpPr>
        <a:xfrm>
          <a:off x="0" y="0"/>
          <a:ext cx="0" cy="0"/>
          <a:chOff x="0" y="0"/>
          <a:chExt cx="0" cy="0"/>
        </a:xfrm>
      </p:grpSpPr>
      <p:sp>
        <p:nvSpPr>
          <p:cNvPr id="35" name="Google Shape;35;p36"/>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6" name="Google Shape;36;p36"/>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mn-lt"/>
                <a:ea typeface="Helvetica Neue"/>
                <a:cs typeface="Helvetica Neue"/>
                <a:sym typeface="Helvetica Neue"/>
              </a:rPr>
              <a:t>Section Divider</a:t>
            </a:r>
            <a:endParaRPr sz="1400" b="0" i="0" u="none" strike="noStrike" cap="none">
              <a:solidFill>
                <a:srgbClr val="000000"/>
              </a:solidFill>
              <a:latin typeface="+mn-lt"/>
              <a:ea typeface="Arial"/>
              <a:cs typeface="Arial"/>
              <a:sym typeface="Arial"/>
            </a:endParaRPr>
          </a:p>
        </p:txBody>
      </p:sp>
      <p:sp>
        <p:nvSpPr>
          <p:cNvPr id="37" name="Google Shape;37;p36"/>
          <p:cNvSpPr txBox="1">
            <a:spLocks noGrp="1"/>
          </p:cNvSpPr>
          <p:nvPr>
            <p:ph type="body" idx="1"/>
          </p:nvPr>
        </p:nvSpPr>
        <p:spPr>
          <a:xfrm>
            <a:off x="640079" y="2651760"/>
            <a:ext cx="7772400" cy="324191"/>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750"/>
              </a:spcBef>
              <a:spcAft>
                <a:spcPts val="0"/>
              </a:spcAft>
              <a:buClr>
                <a:schemeClr val="lt1"/>
              </a:buClr>
              <a:buSzPts val="1600"/>
              <a:buFont typeface="Helvetica Neue"/>
              <a:buNone/>
              <a:defRPr sz="1600" b="1" i="0" cap="none">
                <a:solidFill>
                  <a:schemeClr val="lt1"/>
                </a:solidFill>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1400"/>
              <a:buFont typeface="Helvetica Neue"/>
              <a:buNone/>
              <a:defRPr b="1"/>
            </a:lvl2pPr>
            <a:lvl3pPr marL="1371600" lvl="2" indent="-228600" algn="l">
              <a:lnSpc>
                <a:spcPct val="90000"/>
              </a:lnSpc>
              <a:spcBef>
                <a:spcPts val="375"/>
              </a:spcBef>
              <a:spcAft>
                <a:spcPts val="0"/>
              </a:spcAft>
              <a:buClr>
                <a:schemeClr val="lt1"/>
              </a:buClr>
              <a:buSzPts val="1400"/>
              <a:buFont typeface="Helvetica Neue"/>
              <a:buNone/>
              <a:defRPr b="1"/>
            </a:lvl3pPr>
            <a:lvl4pPr marL="1828800" lvl="3" indent="-228600" algn="l">
              <a:lnSpc>
                <a:spcPct val="90000"/>
              </a:lnSpc>
              <a:spcBef>
                <a:spcPts val="375"/>
              </a:spcBef>
              <a:spcAft>
                <a:spcPts val="0"/>
              </a:spcAft>
              <a:buClr>
                <a:schemeClr val="lt1"/>
              </a:buClr>
              <a:buSzPts val="1400"/>
              <a:buFont typeface="Helvetica Neue"/>
              <a:buNone/>
              <a:defRPr b="1"/>
            </a:lvl4pPr>
            <a:lvl5pPr marL="2286000" lvl="4" indent="-228600" algn="l">
              <a:lnSpc>
                <a:spcPct val="90000"/>
              </a:lnSpc>
              <a:spcBef>
                <a:spcPts val="375"/>
              </a:spcBef>
              <a:spcAft>
                <a:spcPts val="0"/>
              </a:spcAft>
              <a:buClr>
                <a:schemeClr val="lt1"/>
              </a:buClr>
              <a:buSzPts val="1400"/>
              <a:buFont typeface="Helvetica Neue"/>
              <a:buNone/>
              <a:defRPr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36"/>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9" name="Google Shape;39;p36"/>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ement w/dark background">
  <p:cSld name="Statement w/dark background">
    <p:spTree>
      <p:nvGrpSpPr>
        <p:cNvPr id="1" name="Shape 40"/>
        <p:cNvGrpSpPr/>
        <p:nvPr/>
      </p:nvGrpSpPr>
      <p:grpSpPr>
        <a:xfrm>
          <a:off x="0" y="0"/>
          <a:ext cx="0" cy="0"/>
          <a:chOff x="0" y="0"/>
          <a:chExt cx="0" cy="0"/>
        </a:xfrm>
      </p:grpSpPr>
      <p:sp>
        <p:nvSpPr>
          <p:cNvPr id="41" name="Google Shape;41;p37"/>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2" name="Google Shape;42;p37"/>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37"/>
          <p:cNvSpPr txBox="1">
            <a:spLocks noGrp="1"/>
          </p:cNvSpPr>
          <p:nvPr>
            <p:ph type="body" idx="1"/>
          </p:nvPr>
        </p:nvSpPr>
        <p:spPr>
          <a:xfrm>
            <a:off x="1371600" y="1912416"/>
            <a:ext cx="6400800" cy="656590"/>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750"/>
              </a:spcBef>
              <a:spcAft>
                <a:spcPts val="0"/>
              </a:spcAft>
              <a:buClr>
                <a:schemeClr val="lt1"/>
              </a:buClr>
              <a:buSzPts val="4000"/>
              <a:buNone/>
              <a:defRPr sz="4000">
                <a:latin typeface="+mn-lt"/>
              </a:defRPr>
            </a:lvl1pPr>
            <a:lvl2pPr marL="914400" lvl="1" indent="-228600" algn="ctr">
              <a:lnSpc>
                <a:spcPct val="90000"/>
              </a:lnSpc>
              <a:spcBef>
                <a:spcPts val="375"/>
              </a:spcBef>
              <a:spcAft>
                <a:spcPts val="0"/>
              </a:spcAft>
              <a:buClr>
                <a:schemeClr val="lt1"/>
              </a:buClr>
              <a:buSzPts val="4000"/>
              <a:buNone/>
              <a:defRPr sz="4000"/>
            </a:lvl2pPr>
            <a:lvl3pPr marL="1371600" lvl="2" indent="-228600" algn="ctr">
              <a:lnSpc>
                <a:spcPct val="90000"/>
              </a:lnSpc>
              <a:spcBef>
                <a:spcPts val="375"/>
              </a:spcBef>
              <a:spcAft>
                <a:spcPts val="0"/>
              </a:spcAft>
              <a:buClr>
                <a:schemeClr val="lt1"/>
              </a:buClr>
              <a:buSzPts val="4000"/>
              <a:buNone/>
              <a:defRPr sz="4000"/>
            </a:lvl3pPr>
            <a:lvl4pPr marL="1828800" lvl="3" indent="-228600" algn="ctr">
              <a:lnSpc>
                <a:spcPct val="90000"/>
              </a:lnSpc>
              <a:spcBef>
                <a:spcPts val="375"/>
              </a:spcBef>
              <a:spcAft>
                <a:spcPts val="0"/>
              </a:spcAft>
              <a:buClr>
                <a:schemeClr val="lt1"/>
              </a:buClr>
              <a:buSzPts val="4000"/>
              <a:buNone/>
              <a:defRPr sz="4000"/>
            </a:lvl4pPr>
            <a:lvl5pPr marL="2286000" lvl="4" indent="-228600" algn="ctr">
              <a:lnSpc>
                <a:spcPct val="90000"/>
              </a:lnSpc>
              <a:spcBef>
                <a:spcPts val="375"/>
              </a:spcBef>
              <a:spcAft>
                <a:spcPts val="0"/>
              </a:spcAft>
              <a:buClr>
                <a:schemeClr val="lt1"/>
              </a:buClr>
              <a:buSzPts val="4000"/>
              <a:buNone/>
              <a:defRPr sz="4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6" name="Google Shape;56;p2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7" name="Google Shape;57;p2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a:spLocks noGrp="1"/>
          </p:cNvSpPr>
          <p:nvPr>
            <p:ph type="tbl" idx="2"/>
          </p:nvPr>
        </p:nvSpPr>
        <p:spPr>
          <a:xfrm>
            <a:off x="1097280" y="1463040"/>
            <a:ext cx="6400800" cy="3108960"/>
          </a:xfrm>
          <a:prstGeom prst="rect">
            <a:avLst/>
          </a:prstGeom>
          <a:solidFill>
            <a:srgbClr val="DBE7F5"/>
          </a:solidFill>
          <a:ln>
            <a:noFill/>
          </a:ln>
        </p:spPr>
        <p:txBody>
          <a:bodyPr spcFirstLastPara="1" wrap="square" lIns="91425" tIns="45700" rIns="91425" bIns="45700" anchor="t" anchorCtr="1">
            <a:noAutofit/>
          </a:bodyPr>
          <a:lstStyle>
            <a:lvl1pPr marR="0" lvl="0" algn="ctr" rtl="0">
              <a:lnSpc>
                <a:spcPct val="100000"/>
              </a:lnSpc>
              <a:spcBef>
                <a:spcPts val="0"/>
              </a:spcBef>
              <a:spcAft>
                <a:spcPts val="0"/>
              </a:spcAft>
              <a:buClr>
                <a:srgbClr val="898989"/>
              </a:buClr>
              <a:buSzPts val="1350"/>
              <a:buFont typeface="Helvetica Neue"/>
              <a:buNone/>
              <a:defRPr sz="135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59" name="Google Shape;59;p29"/>
          <p:cNvSpPr txBox="1">
            <a:spLocks noGrp="1"/>
          </p:cNvSpPr>
          <p:nvPr>
            <p:ph type="body" idx="1"/>
          </p:nvPr>
        </p:nvSpPr>
        <p:spPr>
          <a:xfrm>
            <a:off x="7739808" y="1463040"/>
            <a:ext cx="1139015" cy="2257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FF00FF"/>
              </a:buClr>
              <a:buSzPts val="800"/>
              <a:buNone/>
              <a:defRPr sz="800" b="0">
                <a:solidFill>
                  <a:srgbClr val="FF00FF"/>
                </a:solidFill>
                <a:latin typeface="+mn-lt"/>
              </a:defRPr>
            </a:lvl1pPr>
            <a:lvl2pPr marL="914400" lvl="1" indent="-228600" algn="l">
              <a:lnSpc>
                <a:spcPct val="90000"/>
              </a:lnSpc>
              <a:spcBef>
                <a:spcPts val="375"/>
              </a:spcBef>
              <a:spcAft>
                <a:spcPts val="0"/>
              </a:spcAft>
              <a:buClr>
                <a:srgbClr val="FF0000"/>
              </a:buClr>
              <a:buSzPts val="1400"/>
              <a:buNone/>
              <a:defRPr>
                <a:solidFill>
                  <a:srgbClr val="FF0000"/>
                </a:solidFill>
              </a:defRPr>
            </a:lvl2pPr>
            <a:lvl3pPr marL="1371600" lvl="2" indent="-228600" algn="l">
              <a:lnSpc>
                <a:spcPct val="90000"/>
              </a:lnSpc>
              <a:spcBef>
                <a:spcPts val="375"/>
              </a:spcBef>
              <a:spcAft>
                <a:spcPts val="0"/>
              </a:spcAft>
              <a:buClr>
                <a:srgbClr val="FF0000"/>
              </a:buClr>
              <a:buSzPts val="1400"/>
              <a:buNone/>
              <a:defRPr>
                <a:solidFill>
                  <a:srgbClr val="FF0000"/>
                </a:solidFill>
              </a:defRPr>
            </a:lvl3pPr>
            <a:lvl4pPr marL="1828800" lvl="3" indent="-228600" algn="l">
              <a:lnSpc>
                <a:spcPct val="90000"/>
              </a:lnSpc>
              <a:spcBef>
                <a:spcPts val="375"/>
              </a:spcBef>
              <a:spcAft>
                <a:spcPts val="0"/>
              </a:spcAft>
              <a:buClr>
                <a:srgbClr val="FF0000"/>
              </a:buClr>
              <a:buSzPts val="1400"/>
              <a:buNone/>
              <a:defRPr>
                <a:solidFill>
                  <a:srgbClr val="FF0000"/>
                </a:solidFill>
              </a:defRPr>
            </a:lvl4pPr>
            <a:lvl5pPr marL="2286000" lvl="4" indent="-228600" algn="l">
              <a:lnSpc>
                <a:spcPct val="90000"/>
              </a:lnSpc>
              <a:spcBef>
                <a:spcPts val="375"/>
              </a:spcBef>
              <a:spcAft>
                <a:spcPts val="0"/>
              </a:spcAft>
              <a:buClr>
                <a:srgbClr val="FF0000"/>
              </a:buClr>
              <a:buSzPts val="1400"/>
              <a:buNone/>
              <a:defRPr>
                <a:solidFill>
                  <a:srgbClr val="FF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0" name="Google Shape;70;p31"/>
          <p:cNvSpPr txBox="1">
            <a:spLocks noGrp="1"/>
          </p:cNvSpPr>
          <p:nvPr>
            <p:ph type="body" idx="1"/>
          </p:nvPr>
        </p:nvSpPr>
        <p:spPr>
          <a:xfrm>
            <a:off x="640080" y="1828800"/>
            <a:ext cx="3840480" cy="318036"/>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31803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2" name="Google Shape;92;p38"/>
          <p:cNvSpPr txBox="1">
            <a:spLocks noGrp="1"/>
          </p:cNvSpPr>
          <p:nvPr>
            <p:ph type="body" idx="3"/>
          </p:nvPr>
        </p:nvSpPr>
        <p:spPr>
          <a:xfrm>
            <a:off x="502920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3.sv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78B"/>
            </a:gs>
            <a:gs pos="100000">
              <a:srgbClr val="2774AE"/>
            </a:gs>
          </a:gsLst>
          <a:lin ang="0" scaled="0"/>
        </a:gradFill>
        <a:effectLst/>
      </p:bgPr>
    </p:bg>
    <p:spTree>
      <p:nvGrpSpPr>
        <p:cNvPr id="1" name="Shape 9"/>
        <p:cNvGrpSpPr/>
        <p:nvPr/>
      </p:nvGrpSpPr>
      <p:grpSpPr>
        <a:xfrm>
          <a:off x="0" y="0"/>
          <a:ext cx="0" cy="0"/>
          <a:chOff x="0" y="0"/>
          <a:chExt cx="0" cy="0"/>
        </a:xfrm>
      </p:grpSpPr>
      <p:sp>
        <p:nvSpPr>
          <p:cNvPr id="10" name="Google Shape;10;p26"/>
          <p:cNvSpPr txBox="1"/>
          <p:nvPr/>
        </p:nvSpPr>
        <p:spPr>
          <a:xfrm>
            <a:off x="365760" y="4764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chemeClr val="lt1"/>
              </a:buClr>
              <a:buSzPts val="800"/>
              <a:buFont typeface="Helvetica Neue"/>
              <a:buNone/>
            </a:pPr>
            <a:r>
              <a:rPr lang="en-US" sz="800" b="0" i="0" u="none" strike="noStrike" cap="none" dirty="0">
                <a:solidFill>
                  <a:schemeClr val="lt1"/>
                </a:solidFill>
                <a:latin typeface="+mn-lt"/>
                <a:ea typeface="Helvetica Neue"/>
                <a:cs typeface="Helvetica Neue"/>
                <a:sym typeface="Helvetica Neue"/>
              </a:rPr>
              <a:t>Monthly Research Unit Meeting</a:t>
            </a:r>
            <a:endParaRPr sz="1400" b="0" i="0" u="none" strike="noStrike" cap="none" dirty="0">
              <a:solidFill>
                <a:srgbClr val="000000"/>
              </a:solidFill>
              <a:latin typeface="+mn-lt"/>
              <a:ea typeface="Arial"/>
              <a:cs typeface="Arial"/>
              <a:sym typeface="Arial"/>
            </a:endParaRPr>
          </a:p>
        </p:txBody>
      </p:sp>
      <p:sp>
        <p:nvSpPr>
          <p:cNvPr id="11" name="Google Shape;11;p26"/>
          <p:cNvSpPr txBox="1"/>
          <p:nvPr/>
        </p:nvSpPr>
        <p:spPr>
          <a:xfrm>
            <a:off x="6581307" y="207926"/>
            <a:ext cx="2295993"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mn-lt"/>
                <a:ea typeface="Helvetica Neue"/>
                <a:cs typeface="Helvetica Neue"/>
                <a:sym typeface="Helvetica Neue"/>
              </a:rPr>
              <a:t>Department of Family Medicine</a:t>
            </a:r>
            <a:endParaRPr sz="800" b="0" i="0" u="none" strike="noStrike" cap="none" dirty="0">
              <a:solidFill>
                <a:srgbClr val="FFFFFF"/>
              </a:solidFill>
              <a:latin typeface="+mn-lt"/>
              <a:ea typeface="Helvetica Neue"/>
              <a:cs typeface="Helvetica Neue"/>
              <a:sym typeface="Helvetica Neue"/>
            </a:endParaRPr>
          </a:p>
        </p:txBody>
      </p:sp>
      <p:pic>
        <p:nvPicPr>
          <p:cNvPr id="12" name="Google Shape;12;p26"/>
          <p:cNvPicPr preferRelativeResize="0"/>
          <p:nvPr/>
        </p:nvPicPr>
        <p:blipFill rotWithShape="1">
          <a:blip r:embed="rId6">
            <a:alphaModFix/>
          </a:blip>
          <a:srcRect/>
          <a:stretch/>
        </p:blipFill>
        <p:spPr>
          <a:xfrm>
            <a:off x="365760" y="175759"/>
            <a:ext cx="423229" cy="136525"/>
          </a:xfrm>
          <a:prstGeom prst="rect">
            <a:avLst/>
          </a:prstGeom>
          <a:noFill/>
          <a:ln>
            <a:noFill/>
          </a:ln>
        </p:spPr>
      </p:pic>
      <p:sp>
        <p:nvSpPr>
          <p:cNvPr id="13" name="Google Shape;13;p26"/>
          <p:cNvSpPr txBox="1">
            <a:spLocks noGrp="1"/>
          </p:cNvSpPr>
          <p:nvPr>
            <p:ph type="sldNum" idx="12"/>
          </p:nvPr>
        </p:nvSpPr>
        <p:spPr>
          <a:xfrm>
            <a:off x="8420100"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4" name="Google Shape;14;p26"/>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15" name="Google Shape;15;p26"/>
          <p:cNvSpPr txBox="1">
            <a:spLocks noGrp="1"/>
          </p:cNvSpPr>
          <p:nvPr>
            <p:ph type="title"/>
          </p:nvPr>
        </p:nvSpPr>
        <p:spPr>
          <a:xfrm>
            <a:off x="640080" y="1933706"/>
            <a:ext cx="7780020" cy="4985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26"/>
          <p:cNvSpPr txBox="1">
            <a:spLocks noGrp="1"/>
          </p:cNvSpPr>
          <p:nvPr>
            <p:ph type="body" idx="1"/>
          </p:nvPr>
        </p:nvSpPr>
        <p:spPr>
          <a:xfrm>
            <a:off x="640080" y="2651760"/>
            <a:ext cx="7772400" cy="388784"/>
          </a:xfrm>
          <a:prstGeom prst="rect">
            <a:avLst/>
          </a:prstGeom>
          <a:noFill/>
          <a:ln>
            <a:noFill/>
          </a:ln>
        </p:spPr>
        <p:txBody>
          <a:bodyPr spcFirstLastPara="1" wrap="square" lIns="91425" tIns="45700" rIns="91425" bIns="45700" anchor="t" anchorCtr="0">
            <a:spAutoFit/>
          </a:bodyPr>
          <a:lstStyle>
            <a:lvl1pPr marL="457200" marR="0" lvl="0" indent="-317500" algn="l" rtl="0">
              <a:lnSpc>
                <a:spcPct val="90000"/>
              </a:lnSpc>
              <a:spcBef>
                <a:spcPts val="75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mn-lt"/>
                <a:ea typeface="Helvetica Neue"/>
                <a:cs typeface="Helvetica Neue"/>
                <a:sym typeface="Helvetica Neue"/>
              </a:rPr>
              <a:t>Department of Family Medicine</a:t>
            </a:r>
            <a:endParaRPr sz="1400" b="0" i="0" u="none" strike="noStrike" cap="none">
              <a:solidFill>
                <a:srgbClr val="000000"/>
              </a:solidFill>
              <a:latin typeface="+mn-lt"/>
              <a:ea typeface="Arial"/>
              <a:cs typeface="Arial"/>
              <a:sym typeface="Arial"/>
            </a:endParaRPr>
          </a:p>
        </p:txBody>
      </p:sp>
      <p:pic>
        <p:nvPicPr>
          <p:cNvPr id="51" name="Google Shape;51;p28"/>
          <p:cNvPicPr preferRelativeResize="0"/>
          <p:nvPr/>
        </p:nvPicPr>
        <p:blipFill rotWithShape="1">
          <a:blip r:embed="rId13">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mn-lt"/>
                <a:ea typeface="Helvetica Neue"/>
                <a:cs typeface="Helvetica Neue"/>
                <a:sym typeface="Helvetica Neue"/>
              </a:rPr>
              <a:t>Monthly Research Unit Meeting</a:t>
            </a:r>
            <a:endParaRPr sz="800" b="0" i="0" u="none" strike="noStrike" cap="none">
              <a:solidFill>
                <a:srgbClr val="898989"/>
              </a:solidFill>
              <a:latin typeface="+mn-lt"/>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Arial" panose="020B0604020202020204" pitchFamily="34" charset="0"/>
              <a:cs typeface="Arial" panose="020B0604020202020204" pitchFamily="34"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Arial" panose="020B0604020202020204" pitchFamily="34" charset="0"/>
                <a:cs typeface="Arial" panose="020B0604020202020204" pitchFamily="34" charset="0"/>
              </a:defRPr>
            </a:lvl1pPr>
          </a:lstStyle>
          <a:p>
            <a:r>
              <a:rPr lang="en-US"/>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latin typeface="Arial" panose="020B0604020202020204" pitchFamily="34" charset="0"/>
                <a:cs typeface="Arial" panose="020B0604020202020204" pitchFamily="34" charset="0"/>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Arial" panose="020B0604020202020204" pitchFamily="34" charset="0"/>
                <a:cs typeface="Arial" panose="020B0604020202020204" pitchFamily="34" charset="0"/>
              </a:rPr>
              <a:t>Monthly Research</a:t>
            </a:r>
            <a:r>
              <a:rPr lang="en-US" b="0" i="0" baseline="0" dirty="0">
                <a:solidFill>
                  <a:srgbClr val="898989"/>
                </a:solidFill>
                <a:latin typeface="Arial" panose="020B0604020202020204" pitchFamily="34" charset="0"/>
                <a:cs typeface="Arial" panose="020B0604020202020204" pitchFamily="34" charset="0"/>
              </a:rPr>
              <a:t> Unit Meeting</a:t>
            </a:r>
            <a:endParaRPr lang="en-US" b="0" i="0" dirty="0">
              <a:solidFill>
                <a:srgbClr val="898989"/>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8462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Arial" panose="020B0604020202020204" pitchFamily="34" charset="0"/>
          <a:ea typeface="+mn-ea"/>
          <a:cs typeface="Arial" panose="020B0604020202020204" pitchFamily="34" charset="0"/>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Arial" panose="020B0604020202020204" pitchFamily="34" charset="0"/>
          <a:ea typeface="+mn-ea"/>
          <a:cs typeface="Arial" panose="020B0604020202020204" pitchFamily="34" charset="0"/>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piportal.research.ucla.edu/" TargetMode="External"/><Relationship Id="rId2" Type="http://schemas.openxmlformats.org/officeDocument/2006/relationships/hyperlink" Target="https://www.ncbi.nlm.nih.gov/sciencv/" TargetMode="Externa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grants.nih.gov/policy/peer/simplifying-review/framework.htm#:~:text=The%20Simplified%20Framework%20for%20NIH,will%20be%20evaluated%20for%20sufficiency"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urldefense.com/v3/__https:/click.bp.e.ucla.edu/?qs=fd3da3f33dcd53133de47d66eac3e3f95659dd74faa59ba7b8046c224d2f98171ab3de2ab647e6cc8652362c6b0b8ddcac22e04b3e32b2d548e206975e3a6277__;!!F9wkZZsI-LA!Ei6kHBLsLa8i5ch8XWeFj0ukGfa7pJlt6HxTUPGDLGTv2MUslnsUYBnVmbIy4NQKDXCgdeylLET-09m-cnLdfKmeRg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uclahealth.org/sites/default/files/documents/35/UC-Data-Security-amendment-AppendixDS.pdf?f=b1a3387f" TargetMode="External"/><Relationship Id="rId2" Type="http://schemas.openxmlformats.org/officeDocument/2006/relationships/hyperlink" Target="https://security.ucop.edu/policies/institutional-information-and-it-resource-classification.html" TargetMode="External"/><Relationship Id="rId1" Type="http://schemas.openxmlformats.org/officeDocument/2006/relationships/slideLayout" Target="../slideLayouts/slideLayout7.xml"/><Relationship Id="rId4" Type="http://schemas.openxmlformats.org/officeDocument/2006/relationships/hyperlink" Target="https://security.ucop.edu/resources/for-supplier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uclahs.zoom.us/meeting/register/tJYqcuygqjItH9EOAgeFbxk89bG0S5ISX9Xj" TargetMode="External"/><Relationship Id="rId2" Type="http://schemas.openxmlformats.org/officeDocument/2006/relationships/hyperlink" Target="https://uclahsprod.service-now.com/it_portal?id=service_sc&amp;sys_id=f586caf71bf0fdd0d244759f034bcb09" TargetMode="Externa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uclahealth.org/family-medicine/for-research-employees"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1"/>
        <p:cNvGrpSpPr/>
        <p:nvPr/>
      </p:nvGrpSpPr>
      <p:grpSpPr>
        <a:xfrm>
          <a:off x="0" y="0"/>
          <a:ext cx="0" cy="0"/>
          <a:chOff x="0" y="0"/>
          <a:chExt cx="0" cy="0"/>
        </a:xfrm>
      </p:grpSpPr>
      <p:sp>
        <p:nvSpPr>
          <p:cNvPr id="3" name="Rectangle 2"/>
          <p:cNvSpPr/>
          <p:nvPr/>
        </p:nvSpPr>
        <p:spPr>
          <a:xfrm>
            <a:off x="1" y="2064123"/>
            <a:ext cx="9144000" cy="10497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p1"/>
          <p:cNvSpPr txBox="1">
            <a:spLocks noGrp="1"/>
          </p:cNvSpPr>
          <p:nvPr>
            <p:ph type="body" idx="4294967295"/>
          </p:nvPr>
        </p:nvSpPr>
        <p:spPr>
          <a:xfrm>
            <a:off x="4304714" y="1357295"/>
            <a:ext cx="4699260" cy="2357568"/>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Family Medicine Research Unit </a:t>
            </a:r>
            <a:endParaRPr sz="3200" dirty="0">
              <a:solidFill>
                <a:schemeClr val="bg1"/>
              </a:solidFill>
              <a:effectLst>
                <a:outerShdw blurRad="50800" dist="50800" dir="5400000" algn="ctr" rotWithShape="0">
                  <a:schemeClr val="tx1">
                    <a:lumMod val="50000"/>
                  </a:schemeClr>
                </a:outerShdw>
              </a:effectLst>
              <a:latin typeface="+mj-lt"/>
            </a:endParaRPr>
          </a:p>
          <a:p>
            <a:pPr marL="0" lvl="0" indent="0" algn="ctr" rtl="0">
              <a:lnSpc>
                <a:spcPct val="90000"/>
              </a:lnSpc>
              <a:spcBef>
                <a:spcPts val="75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Monthly Meeting </a:t>
            </a:r>
          </a:p>
          <a:p>
            <a:pPr marL="0" lvl="0" indent="0" algn="ctr" rtl="0">
              <a:lnSpc>
                <a:spcPct val="90000"/>
              </a:lnSpc>
              <a:spcBef>
                <a:spcPts val="750"/>
              </a:spcBef>
              <a:spcAft>
                <a:spcPts val="0"/>
              </a:spcAft>
              <a:buClr>
                <a:srgbClr val="FFDD7F"/>
              </a:buClr>
              <a:buSzPts val="3200"/>
              <a:buNone/>
            </a:pPr>
            <a:endParaRPr lang="en-US" sz="2000" dirty="0">
              <a:solidFill>
                <a:schemeClr val="bg1"/>
              </a:solidFill>
              <a:latin typeface="+mj-lt"/>
            </a:endParaRPr>
          </a:p>
          <a:p>
            <a:pPr marL="0" lvl="0" indent="0" algn="ctr" rtl="0">
              <a:lnSpc>
                <a:spcPct val="90000"/>
              </a:lnSpc>
              <a:spcBef>
                <a:spcPts val="750"/>
              </a:spcBef>
              <a:spcAft>
                <a:spcPts val="0"/>
              </a:spcAft>
              <a:buClr>
                <a:srgbClr val="FF9900"/>
              </a:buClr>
              <a:buSzPts val="3200"/>
              <a:buNone/>
            </a:pPr>
            <a:r>
              <a:rPr lang="en-US" sz="3200" b="1" dirty="0">
                <a:solidFill>
                  <a:schemeClr val="bg1"/>
                </a:solidFill>
                <a:latin typeface="+mj-lt"/>
              </a:rPr>
              <a:t>November 2023</a:t>
            </a:r>
            <a:endParaRPr b="1" dirty="0">
              <a:solidFill>
                <a:schemeClr val="bg1"/>
              </a:solidFill>
              <a:latin typeface="+mj-lt"/>
            </a:endParaRPr>
          </a:p>
        </p:txBody>
      </p:sp>
      <p:pic>
        <p:nvPicPr>
          <p:cNvPr id="146" name="Google Shape;146;p1"/>
          <p:cNvPicPr preferRelativeResize="0"/>
          <p:nvPr/>
        </p:nvPicPr>
        <p:blipFill rotWithShape="1">
          <a:blip r:embed="rId3">
            <a:alphaModFix/>
          </a:blip>
          <a:srcRect/>
          <a:stretch/>
        </p:blipFill>
        <p:spPr>
          <a:xfrm>
            <a:off x="-180776" y="-134475"/>
            <a:ext cx="5486411" cy="981458"/>
          </a:xfrm>
          <a:prstGeom prst="rect">
            <a:avLst/>
          </a:prstGeom>
          <a:noFill/>
          <a:ln>
            <a:noFill/>
          </a:ln>
        </p:spPr>
      </p:pic>
      <p:pic>
        <p:nvPicPr>
          <p:cNvPr id="1026" name="Picture 2" descr="Festive Autumn Decor From Pumpkins, Berries And Leaves On Canvas Pr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14" y="1050215"/>
            <a:ext cx="4454250" cy="29717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AC61C2-58A1-33DB-3E06-D2128DB7F1A4}"/>
              </a:ext>
            </a:extLst>
          </p:cNvPr>
          <p:cNvSpPr>
            <a:spLocks noGrp="1"/>
          </p:cNvSpPr>
          <p:nvPr>
            <p:ph type="sldNum" idx="12"/>
          </p:nvPr>
        </p:nvSpPr>
        <p:spPr>
          <a:xfrm>
            <a:off x="8421624" y="4754880"/>
            <a:ext cx="457200" cy="365760"/>
          </a:xfrm>
        </p:spPr>
        <p:txBody>
          <a:bodyPr wrap="square" anchor="t">
            <a:normAutofit/>
          </a:bodyPr>
          <a:lstStyle/>
          <a:p>
            <a:pPr>
              <a:lnSpc>
                <a:spcPct val="90000"/>
              </a:lnSpc>
              <a:spcAft>
                <a:spcPts val="600"/>
              </a:spcAft>
            </a:pPr>
            <a:fld id="{00000000-1234-1234-1234-123412341234}" type="slidenum">
              <a:rPr lang="en-US" sz="200" smtClean="0"/>
              <a:pPr>
                <a:lnSpc>
                  <a:spcPct val="90000"/>
                </a:lnSpc>
                <a:spcAft>
                  <a:spcPts val="600"/>
                </a:spcAft>
              </a:pPr>
              <a:t>10</a:t>
            </a:fld>
            <a:endParaRPr lang="en-US" sz="200"/>
          </a:p>
        </p:txBody>
      </p:sp>
      <p:sp>
        <p:nvSpPr>
          <p:cNvPr id="13" name="Text Placeholder 2">
            <a:extLst>
              <a:ext uri="{FF2B5EF4-FFF2-40B4-BE49-F238E27FC236}">
                <a16:creationId xmlns:a16="http://schemas.microsoft.com/office/drawing/2014/main" id="{3F7A2B19-81EA-B0DA-F77F-7C7BC7180E03}"/>
              </a:ext>
            </a:extLst>
          </p:cNvPr>
          <p:cNvSpPr>
            <a:spLocks noGrp="1"/>
          </p:cNvSpPr>
          <p:nvPr>
            <p:ph type="body" idx="1"/>
          </p:nvPr>
        </p:nvSpPr>
        <p:spPr>
          <a:xfrm>
            <a:off x="504825" y="1228725"/>
            <a:ext cx="4952999" cy="3939540"/>
          </a:xfrm>
        </p:spPr>
        <p:txBody>
          <a:bodyPr/>
          <a:lstStyle/>
          <a:p>
            <a:pPr marL="514350" indent="-285750">
              <a:spcBef>
                <a:spcPts val="1200"/>
              </a:spcBef>
              <a:buFont typeface="Arial" panose="020B0604020202020204" pitchFamily="34" charset="0"/>
              <a:buChar char="•"/>
            </a:pPr>
            <a:r>
              <a:rPr lang="en-US" sz="1800" dirty="0"/>
              <a:t>Chris Ashikyan is now your point of contact for all outgoing proposals</a:t>
            </a:r>
          </a:p>
          <a:p>
            <a:pPr marL="514350" indent="-285750">
              <a:spcBef>
                <a:spcPts val="1200"/>
              </a:spcBef>
              <a:buFont typeface="Arial" panose="020B0604020202020204" pitchFamily="34" charset="0"/>
              <a:buChar char="•"/>
            </a:pPr>
            <a:r>
              <a:rPr lang="en-US" sz="1800" dirty="0"/>
              <a:t>Plan to submit to OCGA by COB on the </a:t>
            </a:r>
            <a:r>
              <a:rPr lang="en-US" sz="1800" b="1" dirty="0">
                <a:solidFill>
                  <a:srgbClr val="FF0000"/>
                </a:solidFill>
              </a:rPr>
              <a:t>6</a:t>
            </a:r>
            <a:r>
              <a:rPr lang="en-US" sz="1800" b="1" baseline="30000" dirty="0">
                <a:solidFill>
                  <a:srgbClr val="FF0000"/>
                </a:solidFill>
              </a:rPr>
              <a:t>th</a:t>
            </a:r>
            <a:r>
              <a:rPr lang="en-US" sz="1800" b="1" dirty="0">
                <a:solidFill>
                  <a:srgbClr val="FF0000"/>
                </a:solidFill>
              </a:rPr>
              <a:t> business day </a:t>
            </a:r>
            <a:r>
              <a:rPr lang="en-US" sz="1800" dirty="0"/>
              <a:t>prior to deadline</a:t>
            </a:r>
          </a:p>
          <a:p>
            <a:pPr marL="514350" indent="-285750">
              <a:spcBef>
                <a:spcPts val="1200"/>
              </a:spcBef>
              <a:buFont typeface="Arial" panose="020B0604020202020204" pitchFamily="34" charset="0"/>
              <a:buChar char="•"/>
            </a:pPr>
            <a:r>
              <a:rPr lang="en-US" sz="1800" dirty="0"/>
              <a:t>Aim to submit a complete proposal, not just minimum documents required</a:t>
            </a:r>
          </a:p>
          <a:p>
            <a:pPr marL="514350" indent="-285750">
              <a:spcBef>
                <a:spcPts val="1200"/>
              </a:spcBef>
              <a:buFont typeface="Arial" panose="020B0604020202020204" pitchFamily="34" charset="0"/>
              <a:buChar char="•"/>
            </a:pPr>
            <a:r>
              <a:rPr lang="en-US" sz="1800" dirty="0"/>
              <a:t>If you are the lead investigator, proposal must be submitted through Fam Med</a:t>
            </a:r>
          </a:p>
        </p:txBody>
      </p:sp>
      <p:pic>
        <p:nvPicPr>
          <p:cNvPr id="8" name="Graphic 7" descr="Comment Important outline">
            <a:extLst>
              <a:ext uri="{FF2B5EF4-FFF2-40B4-BE49-F238E27FC236}">
                <a16:creationId xmlns:a16="http://schemas.microsoft.com/office/drawing/2014/main" id="{65233855-B448-7CAB-7A06-8E4611FD5B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3807" y="1463040"/>
            <a:ext cx="3108960" cy="3108960"/>
          </a:xfrm>
          <a:prstGeom prst="rect">
            <a:avLst/>
          </a:prstGeom>
          <a:ln>
            <a:noFill/>
          </a:ln>
        </p:spPr>
      </p:pic>
      <p:sp>
        <p:nvSpPr>
          <p:cNvPr id="5" name="Title 4">
            <a:extLst>
              <a:ext uri="{FF2B5EF4-FFF2-40B4-BE49-F238E27FC236}">
                <a16:creationId xmlns:a16="http://schemas.microsoft.com/office/drawing/2014/main" id="{314C9937-8EEA-B26E-9A72-D9E37B69A66D}"/>
              </a:ext>
            </a:extLst>
          </p:cNvPr>
          <p:cNvSpPr>
            <a:spLocks noGrp="1"/>
          </p:cNvSpPr>
          <p:nvPr>
            <p:ph type="title"/>
          </p:nvPr>
        </p:nvSpPr>
        <p:spPr>
          <a:xfrm>
            <a:off x="640079" y="640080"/>
            <a:ext cx="7772400" cy="393192"/>
          </a:xfrm>
        </p:spPr>
        <p:txBody>
          <a:bodyPr wrap="square" anchor="b">
            <a:normAutofit/>
          </a:bodyPr>
          <a:lstStyle/>
          <a:p>
            <a:r>
              <a:rPr lang="en-US" dirty="0"/>
              <a:t>Outgoing Proposals</a:t>
            </a:r>
          </a:p>
        </p:txBody>
      </p:sp>
    </p:spTree>
    <p:extLst>
      <p:ext uri="{BB962C8B-B14F-4D97-AF65-F5344CB8AC3E}">
        <p14:creationId xmlns:p14="http://schemas.microsoft.com/office/powerpoint/2010/main" val="311457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1571212">
            <a:off x="4844355" y="1660930"/>
            <a:ext cx="3123493" cy="4081620"/>
          </a:xfrm>
          <a:prstGeom prst="rect">
            <a:avLst/>
          </a:prstGeom>
          <a:effectLst>
            <a:outerShdw blurRad="63500" sx="102000" sy="102000" algn="ctr" rotWithShape="0">
              <a:prstClr val="black">
                <a:alpha val="40000"/>
              </a:prstClr>
            </a:outerShdw>
          </a:effectLst>
        </p:spPr>
      </p:pic>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11</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Updated Proposal Intake Form</a:t>
            </a:r>
            <a:endParaRPr sz="2600" dirty="0">
              <a:solidFill>
                <a:schemeClr val="tx1">
                  <a:lumMod val="50000"/>
                </a:schemeClr>
              </a:solidFill>
              <a:latin typeface="+mj-lt"/>
            </a:endParaRPr>
          </a:p>
        </p:txBody>
      </p:sp>
      <p:pic>
        <p:nvPicPr>
          <p:cNvPr id="2" name="Picture 1"/>
          <p:cNvPicPr>
            <a:picLocks noChangeAspect="1"/>
          </p:cNvPicPr>
          <p:nvPr/>
        </p:nvPicPr>
        <p:blipFill rotWithShape="1">
          <a:blip r:embed="rId4"/>
          <a:srcRect t="2635"/>
          <a:stretch/>
        </p:blipFill>
        <p:spPr>
          <a:xfrm rot="21213950">
            <a:off x="1649696" y="1337794"/>
            <a:ext cx="3013812" cy="38963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3507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12</a:t>
            </a:fld>
            <a:endParaRPr lang="en-US"/>
          </a:p>
        </p:txBody>
      </p:sp>
      <p:sp>
        <p:nvSpPr>
          <p:cNvPr id="5" name="Title 4"/>
          <p:cNvSpPr>
            <a:spLocks noGrp="1"/>
          </p:cNvSpPr>
          <p:nvPr>
            <p:ph type="title"/>
          </p:nvPr>
        </p:nvSpPr>
        <p:spPr/>
        <p:txBody>
          <a:bodyPr/>
          <a:lstStyle/>
          <a:p>
            <a:r>
              <a:rPr lang="en-US" dirty="0">
                <a:solidFill>
                  <a:schemeClr val="tx1">
                    <a:lumMod val="50000"/>
                  </a:schemeClr>
                </a:solidFill>
              </a:rPr>
              <a:t>Other Support Pages</a:t>
            </a:r>
          </a:p>
        </p:txBody>
      </p:sp>
      <p:pic>
        <p:nvPicPr>
          <p:cNvPr id="6146" name="Picture 2" descr="Overlap - Free edit tools icons"/>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40179" y="251883"/>
            <a:ext cx="6981445" cy="57835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58392" y="2441760"/>
            <a:ext cx="4969766" cy="1092607"/>
          </a:xfrm>
          <a:prstGeom prst="rect">
            <a:avLst/>
          </a:prstGeom>
        </p:spPr>
        <p:txBody>
          <a:bodyPr wrap="square">
            <a:spAutoFit/>
          </a:bodyPr>
          <a:lstStyle/>
          <a:p>
            <a:pPr algn="ctr"/>
            <a:r>
              <a:rPr lang="en-US" sz="65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Overlap</a:t>
            </a:r>
          </a:p>
        </p:txBody>
      </p:sp>
      <p:sp>
        <p:nvSpPr>
          <p:cNvPr id="2" name="TextBox 1"/>
          <p:cNvSpPr txBox="1"/>
          <p:nvPr/>
        </p:nvSpPr>
        <p:spPr>
          <a:xfrm>
            <a:off x="5246371" y="2011680"/>
            <a:ext cx="2830829" cy="2308324"/>
          </a:xfrm>
          <a:prstGeom prst="rect">
            <a:avLst/>
          </a:prstGeom>
          <a:noFill/>
        </p:spPr>
        <p:txBody>
          <a:bodyPr wrap="square" rtlCol="0">
            <a:spAutoFit/>
          </a:bodyPr>
          <a:lstStyle/>
          <a:p>
            <a:r>
              <a:rPr lang="en-US" sz="1800" dirty="0">
                <a:solidFill>
                  <a:schemeClr val="bg1"/>
                </a:solidFill>
              </a:rPr>
              <a:t>Overlap section should not be blank (state “No overlap” if applicable)</a:t>
            </a:r>
          </a:p>
          <a:p>
            <a:endParaRPr lang="en-US" sz="1800" dirty="0">
              <a:solidFill>
                <a:schemeClr val="bg1"/>
              </a:solidFill>
            </a:endParaRPr>
          </a:p>
          <a:p>
            <a:pPr marL="1084263" indent="-285750"/>
            <a:r>
              <a:rPr lang="en-US" sz="1800" dirty="0">
                <a:solidFill>
                  <a:schemeClr val="bg1"/>
                </a:solidFill>
              </a:rPr>
              <a:t>Three types:</a:t>
            </a:r>
          </a:p>
          <a:p>
            <a:pPr marL="1371600" indent="-285750">
              <a:buClr>
                <a:schemeClr val="bg1"/>
              </a:buClr>
              <a:buFont typeface="Arial" panose="020B0604020202020204" pitchFamily="34" charset="0"/>
              <a:buChar char="•"/>
            </a:pPr>
            <a:r>
              <a:rPr lang="en-US" sz="1800" dirty="0">
                <a:solidFill>
                  <a:schemeClr val="bg1"/>
                </a:solidFill>
              </a:rPr>
              <a:t>Scientific</a:t>
            </a:r>
          </a:p>
          <a:p>
            <a:pPr marL="1371600" indent="-285750">
              <a:buClr>
                <a:schemeClr val="bg1"/>
              </a:buClr>
              <a:buFont typeface="Arial" panose="020B0604020202020204" pitchFamily="34" charset="0"/>
              <a:buChar char="•"/>
            </a:pPr>
            <a:r>
              <a:rPr lang="en-US" sz="1800" dirty="0">
                <a:solidFill>
                  <a:schemeClr val="bg1"/>
                </a:solidFill>
              </a:rPr>
              <a:t>Budgetary</a:t>
            </a:r>
          </a:p>
          <a:p>
            <a:pPr marL="1371600" indent="-285750">
              <a:buClr>
                <a:schemeClr val="bg1"/>
              </a:buClr>
              <a:buFont typeface="Arial" panose="020B0604020202020204" pitchFamily="34" charset="0"/>
              <a:buChar char="•"/>
            </a:pPr>
            <a:r>
              <a:rPr lang="en-US" sz="1800" dirty="0">
                <a:solidFill>
                  <a:schemeClr val="bg1"/>
                </a:solidFill>
              </a:rPr>
              <a:t>Effort</a:t>
            </a:r>
          </a:p>
        </p:txBody>
      </p:sp>
      <p:pic>
        <p:nvPicPr>
          <p:cNvPr id="3" name="Picture 2">
            <a:extLst>
              <a:ext uri="{FF2B5EF4-FFF2-40B4-BE49-F238E27FC236}">
                <a16:creationId xmlns:a16="http://schemas.microsoft.com/office/drawing/2014/main" id="{523FF68A-3726-A7AA-0DA0-C09204435FE3}"/>
              </a:ext>
            </a:extLst>
          </p:cNvPr>
          <p:cNvPicPr>
            <a:picLocks noChangeAspect="1"/>
          </p:cNvPicPr>
          <p:nvPr/>
        </p:nvPicPr>
        <p:blipFill rotWithShape="1">
          <a:blip r:embed="rId3">
            <a:extLst>
              <a:ext uri="{28A0092B-C50C-407E-A947-70E740481C1C}">
                <a14:useLocalDpi xmlns:a14="http://schemas.microsoft.com/office/drawing/2010/main" val="0"/>
              </a:ext>
            </a:extLst>
          </a:blip>
          <a:srcRect l="13684" t="4927" r="14110" b="5862"/>
          <a:stretch/>
        </p:blipFill>
        <p:spPr>
          <a:xfrm>
            <a:off x="-40343" y="3321223"/>
            <a:ext cx="2312894" cy="2023990"/>
          </a:xfrm>
          <a:prstGeom prst="rect">
            <a:avLst/>
          </a:prstGeom>
        </p:spPr>
      </p:pic>
      <p:sp>
        <p:nvSpPr>
          <p:cNvPr id="6" name="TextBox 5">
            <a:extLst>
              <a:ext uri="{FF2B5EF4-FFF2-40B4-BE49-F238E27FC236}">
                <a16:creationId xmlns:a16="http://schemas.microsoft.com/office/drawing/2014/main" id="{18DCD9DD-941E-2592-861B-F8FCEA94BE29}"/>
              </a:ext>
            </a:extLst>
          </p:cNvPr>
          <p:cNvSpPr txBox="1"/>
          <p:nvPr/>
        </p:nvSpPr>
        <p:spPr>
          <a:xfrm rot="21030922">
            <a:off x="284168" y="3584117"/>
            <a:ext cx="1834224" cy="1384995"/>
          </a:xfrm>
          <a:prstGeom prst="rect">
            <a:avLst/>
          </a:prstGeom>
          <a:noFill/>
          <a:ln>
            <a:noFill/>
          </a:ln>
        </p:spPr>
        <p:txBody>
          <a:bodyPr wrap="square" rtlCol="0">
            <a:spAutoFit/>
          </a:bodyPr>
          <a:lstStyle/>
          <a:p>
            <a:r>
              <a:rPr lang="en-US" dirty="0"/>
              <a:t>NOTE: Do NOT state “No scientific overlap.” State either “None” or “No scientific, budgetary, or effort overlap.”</a:t>
            </a:r>
          </a:p>
        </p:txBody>
      </p:sp>
    </p:spTree>
    <p:extLst>
      <p:ext uri="{BB962C8B-B14F-4D97-AF65-F5344CB8AC3E}">
        <p14:creationId xmlns:p14="http://schemas.microsoft.com/office/powerpoint/2010/main" val="4944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13</a:t>
            </a:fld>
            <a:endParaRPr lang="en-US"/>
          </a:p>
        </p:txBody>
      </p:sp>
      <p:sp>
        <p:nvSpPr>
          <p:cNvPr id="5" name="Title 4"/>
          <p:cNvSpPr>
            <a:spLocks noGrp="1"/>
          </p:cNvSpPr>
          <p:nvPr>
            <p:ph type="title"/>
          </p:nvPr>
        </p:nvSpPr>
        <p:spPr/>
        <p:txBody>
          <a:bodyPr/>
          <a:lstStyle/>
          <a:p>
            <a:r>
              <a:rPr lang="en-US" dirty="0">
                <a:solidFill>
                  <a:schemeClr val="tx1">
                    <a:lumMod val="50000"/>
                  </a:schemeClr>
                </a:solidFill>
              </a:rPr>
              <a:t>Other Support Pages</a:t>
            </a:r>
          </a:p>
        </p:txBody>
      </p:sp>
      <p:sp>
        <p:nvSpPr>
          <p:cNvPr id="7" name="Rectangle 6"/>
          <p:cNvSpPr/>
          <p:nvPr/>
        </p:nvSpPr>
        <p:spPr>
          <a:xfrm>
            <a:off x="640079" y="1421087"/>
            <a:ext cx="7781545" cy="1569660"/>
          </a:xfrm>
          <a:prstGeom prst="rect">
            <a:avLst/>
          </a:prstGeom>
        </p:spPr>
        <p:txBody>
          <a:bodyPr wrap="square">
            <a:spAutoFit/>
          </a:bodyPr>
          <a:lstStyle/>
          <a:p>
            <a:r>
              <a:rPr lang="en-US" sz="2400" dirty="0">
                <a:solidFill>
                  <a:srgbClr val="333333"/>
                </a:solidFill>
                <a:latin typeface="Calibri" panose="020F0502020204030204" pitchFamily="34" charset="0"/>
                <a:cs typeface="Calibri" panose="020F0502020204030204" pitchFamily="34" charset="0"/>
              </a:rPr>
              <a:t>Both </a:t>
            </a:r>
            <a:r>
              <a:rPr lang="en-US" sz="2400" dirty="0">
                <a:solidFill>
                  <a:srgbClr val="333333"/>
                </a:solidFill>
                <a:latin typeface="Calibri" panose="020F0502020204030204" pitchFamily="34" charset="0"/>
                <a:cs typeface="Calibri" panose="020F0502020204030204" pitchFamily="34" charset="0"/>
                <a:hlinkClick r:id="rId2"/>
              </a:rPr>
              <a:t>ScienCV</a:t>
            </a:r>
            <a:r>
              <a:rPr lang="en-US" sz="2400" dirty="0">
                <a:solidFill>
                  <a:srgbClr val="333333"/>
                </a:solidFill>
                <a:latin typeface="Calibri" panose="020F0502020204030204" pitchFamily="34" charset="0"/>
                <a:cs typeface="Calibri" panose="020F0502020204030204" pitchFamily="34" charset="0"/>
              </a:rPr>
              <a:t> and the </a:t>
            </a:r>
            <a:r>
              <a:rPr lang="en-US" sz="2400" dirty="0">
                <a:solidFill>
                  <a:srgbClr val="333333"/>
                </a:solidFill>
                <a:latin typeface="Calibri" panose="020F0502020204030204" pitchFamily="34" charset="0"/>
                <a:cs typeface="Calibri" panose="020F0502020204030204" pitchFamily="34" charset="0"/>
                <a:hlinkClick r:id="rId3"/>
              </a:rPr>
              <a:t>UCLA PI Portal </a:t>
            </a:r>
            <a:r>
              <a:rPr lang="en-US" sz="2400" dirty="0">
                <a:solidFill>
                  <a:srgbClr val="333333"/>
                </a:solidFill>
                <a:latin typeface="Calibri" panose="020F0502020204030204" pitchFamily="34" charset="0"/>
                <a:cs typeface="Calibri" panose="020F0502020204030204" pitchFamily="34" charset="0"/>
              </a:rPr>
              <a:t>can help generate your OS page</a:t>
            </a:r>
          </a:p>
          <a:p>
            <a:endParaRPr lang="en-US" sz="2400" dirty="0">
              <a:solidFill>
                <a:srgbClr val="333333"/>
              </a:solidFill>
              <a:latin typeface="Calibri" panose="020F0502020204030204" pitchFamily="34" charset="0"/>
              <a:cs typeface="Calibri" panose="020F0502020204030204" pitchFamily="34" charset="0"/>
            </a:endParaRPr>
          </a:p>
          <a:p>
            <a:r>
              <a:rPr lang="en-US" sz="2400" dirty="0">
                <a:solidFill>
                  <a:srgbClr val="333333"/>
                </a:solidFill>
                <a:latin typeface="Calibri" panose="020F0502020204030204" pitchFamily="34" charset="0"/>
                <a:cs typeface="Calibri" panose="020F0502020204030204" pitchFamily="34" charset="0"/>
              </a:rPr>
              <a:t>Be sure to review for accuracy and details</a:t>
            </a:r>
          </a:p>
        </p:txBody>
      </p:sp>
      <p:pic>
        <p:nvPicPr>
          <p:cNvPr id="3" name="Picture 2"/>
          <p:cNvPicPr>
            <a:picLocks noChangeAspect="1"/>
          </p:cNvPicPr>
          <p:nvPr/>
        </p:nvPicPr>
        <p:blipFill>
          <a:blip r:embed="rId4"/>
          <a:stretch>
            <a:fillRect/>
          </a:stretch>
        </p:blipFill>
        <p:spPr>
          <a:xfrm>
            <a:off x="4546600" y="3481391"/>
            <a:ext cx="4103624" cy="782845"/>
          </a:xfrm>
          <a:prstGeom prst="rect">
            <a:avLst/>
          </a:prstGeom>
        </p:spPr>
      </p:pic>
      <p:pic>
        <p:nvPicPr>
          <p:cNvPr id="6" name="Picture 5"/>
          <p:cNvPicPr>
            <a:picLocks noChangeAspect="1"/>
          </p:cNvPicPr>
          <p:nvPr/>
        </p:nvPicPr>
        <p:blipFill>
          <a:blip r:embed="rId5"/>
          <a:stretch>
            <a:fillRect/>
          </a:stretch>
        </p:blipFill>
        <p:spPr>
          <a:xfrm>
            <a:off x="640079" y="3179224"/>
            <a:ext cx="3152989" cy="1374626"/>
          </a:xfrm>
          <a:prstGeom prst="rect">
            <a:avLst/>
          </a:prstGeom>
        </p:spPr>
      </p:pic>
    </p:spTree>
    <p:extLst>
      <p:ext uri="{BB962C8B-B14F-4D97-AF65-F5344CB8AC3E}">
        <p14:creationId xmlns:p14="http://schemas.microsoft.com/office/powerpoint/2010/main" val="422319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AB95F-3692-FB7A-2CF2-B4220CC2A108}"/>
              </a:ext>
            </a:extLst>
          </p:cNvPr>
          <p:cNvSpPr>
            <a:spLocks noGrp="1"/>
          </p:cNvSpPr>
          <p:nvPr>
            <p:ph type="sldNum" idx="12"/>
          </p:nvPr>
        </p:nvSpPr>
        <p:spPr/>
        <p:txBody>
          <a:bodyPr/>
          <a:lstStyle/>
          <a:p>
            <a:fld id="{00000000-1234-1234-1234-123412341234}" type="slidenum">
              <a:rPr lang="en-US" smtClean="0"/>
              <a:pPr/>
              <a:t>14</a:t>
            </a:fld>
            <a:endParaRPr lang="en-US"/>
          </a:p>
        </p:txBody>
      </p:sp>
      <p:sp>
        <p:nvSpPr>
          <p:cNvPr id="5" name="Title 4">
            <a:extLst>
              <a:ext uri="{FF2B5EF4-FFF2-40B4-BE49-F238E27FC236}">
                <a16:creationId xmlns:a16="http://schemas.microsoft.com/office/drawing/2014/main" id="{A79E83CC-7FBA-07EF-5A33-8134F30F39A8}"/>
              </a:ext>
            </a:extLst>
          </p:cNvPr>
          <p:cNvSpPr>
            <a:spLocks noGrp="1"/>
          </p:cNvSpPr>
          <p:nvPr>
            <p:ph type="title"/>
          </p:nvPr>
        </p:nvSpPr>
        <p:spPr/>
        <p:txBody>
          <a:bodyPr/>
          <a:lstStyle/>
          <a:p>
            <a:r>
              <a:rPr lang="en-US" dirty="0"/>
              <a:t>Updated NIH Criteria and Weighting</a:t>
            </a:r>
          </a:p>
        </p:txBody>
      </p:sp>
      <p:pic>
        <p:nvPicPr>
          <p:cNvPr id="10" name="Picture 9">
            <a:extLst>
              <a:ext uri="{FF2B5EF4-FFF2-40B4-BE49-F238E27FC236}">
                <a16:creationId xmlns:a16="http://schemas.microsoft.com/office/drawing/2014/main" id="{60D7C3A9-E773-E734-538D-B2F79299C488}"/>
              </a:ext>
            </a:extLst>
          </p:cNvPr>
          <p:cNvPicPr>
            <a:picLocks noChangeAspect="1"/>
          </p:cNvPicPr>
          <p:nvPr/>
        </p:nvPicPr>
        <p:blipFill>
          <a:blip r:embed="rId2"/>
          <a:stretch>
            <a:fillRect/>
          </a:stretch>
        </p:blipFill>
        <p:spPr>
          <a:xfrm>
            <a:off x="265176" y="1350718"/>
            <a:ext cx="6699504" cy="3534664"/>
          </a:xfrm>
          <a:prstGeom prst="rect">
            <a:avLst/>
          </a:prstGeom>
        </p:spPr>
      </p:pic>
      <p:sp>
        <p:nvSpPr>
          <p:cNvPr id="11" name="Arrow: Down 10">
            <a:extLst>
              <a:ext uri="{FF2B5EF4-FFF2-40B4-BE49-F238E27FC236}">
                <a16:creationId xmlns:a16="http://schemas.microsoft.com/office/drawing/2014/main" id="{843419B8-8938-7F29-A3D9-D8E9632F60C2}"/>
              </a:ext>
            </a:extLst>
          </p:cNvPr>
          <p:cNvSpPr/>
          <p:nvPr/>
        </p:nvSpPr>
        <p:spPr>
          <a:xfrm rot="5926659">
            <a:off x="6910338" y="2103945"/>
            <a:ext cx="107818" cy="1046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A53937B7-8CE2-8E48-493D-88F9B11A0C19}"/>
              </a:ext>
            </a:extLst>
          </p:cNvPr>
          <p:cNvSpPr/>
          <p:nvPr/>
        </p:nvSpPr>
        <p:spPr>
          <a:xfrm rot="4943328">
            <a:off x="6910770" y="2385413"/>
            <a:ext cx="107818" cy="1046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0E95EA-8966-5000-953C-53AD6DCE4297}"/>
              </a:ext>
            </a:extLst>
          </p:cNvPr>
          <p:cNvSpPr txBox="1"/>
          <p:nvPr/>
        </p:nvSpPr>
        <p:spPr>
          <a:xfrm>
            <a:off x="7610475" y="2627249"/>
            <a:ext cx="1268349" cy="307777"/>
          </a:xfrm>
          <a:prstGeom prst="rect">
            <a:avLst/>
          </a:prstGeom>
          <a:noFill/>
        </p:spPr>
        <p:txBody>
          <a:bodyPr wrap="square" rtlCol="0">
            <a:spAutoFit/>
          </a:bodyPr>
          <a:lstStyle/>
          <a:p>
            <a:r>
              <a:rPr lang="en-US" dirty="0"/>
              <a:t>Scored 1-9</a:t>
            </a:r>
          </a:p>
        </p:txBody>
      </p:sp>
      <p:sp>
        <p:nvSpPr>
          <p:cNvPr id="14" name="TextBox 13">
            <a:extLst>
              <a:ext uri="{FF2B5EF4-FFF2-40B4-BE49-F238E27FC236}">
                <a16:creationId xmlns:a16="http://schemas.microsoft.com/office/drawing/2014/main" id="{D57DCE33-AD63-3557-5CBC-DBE172A7DCAA}"/>
              </a:ext>
            </a:extLst>
          </p:cNvPr>
          <p:cNvSpPr txBox="1"/>
          <p:nvPr/>
        </p:nvSpPr>
        <p:spPr>
          <a:xfrm>
            <a:off x="7489649" y="3724275"/>
            <a:ext cx="1389175" cy="523220"/>
          </a:xfrm>
          <a:prstGeom prst="rect">
            <a:avLst/>
          </a:prstGeom>
          <a:noFill/>
        </p:spPr>
        <p:txBody>
          <a:bodyPr wrap="square" rtlCol="0">
            <a:spAutoFit/>
          </a:bodyPr>
          <a:lstStyle/>
          <a:p>
            <a:r>
              <a:rPr lang="en-US" dirty="0"/>
              <a:t>Evaluated as sufficient or not</a:t>
            </a:r>
          </a:p>
        </p:txBody>
      </p:sp>
      <p:sp>
        <p:nvSpPr>
          <p:cNvPr id="16" name="Arrow: Down 15">
            <a:extLst>
              <a:ext uri="{FF2B5EF4-FFF2-40B4-BE49-F238E27FC236}">
                <a16:creationId xmlns:a16="http://schemas.microsoft.com/office/drawing/2014/main" id="{5C97D238-A5B7-D68C-E34D-C4F3AEA44CEC}"/>
              </a:ext>
            </a:extLst>
          </p:cNvPr>
          <p:cNvSpPr/>
          <p:nvPr/>
        </p:nvSpPr>
        <p:spPr>
          <a:xfrm rot="5926659">
            <a:off x="6834138" y="3247343"/>
            <a:ext cx="107818" cy="1046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9107FBF-214B-D82B-0084-2571FEC9A0EB}"/>
              </a:ext>
            </a:extLst>
          </p:cNvPr>
          <p:cNvSpPr txBox="1"/>
          <p:nvPr/>
        </p:nvSpPr>
        <p:spPr>
          <a:xfrm>
            <a:off x="190500" y="3931275"/>
            <a:ext cx="3638550" cy="830997"/>
          </a:xfrm>
          <a:prstGeom prst="rect">
            <a:avLst/>
          </a:prstGeom>
          <a:noFill/>
        </p:spPr>
        <p:txBody>
          <a:bodyPr wrap="square">
            <a:spAutoFit/>
          </a:bodyPr>
          <a:lstStyle/>
          <a:p>
            <a:r>
              <a:rPr lang="en-US" sz="1200" dirty="0">
                <a:hlinkClick r:id="rId3"/>
              </a:rPr>
              <a:t>https://grants.nih.gov/policy/peer/simplifying-review/framework.htm#:~:text=The%20Simplified%20Framework%20for%20NIH,will%20be%20evaluated%20for%20sufficiency</a:t>
            </a:r>
            <a:r>
              <a:rPr lang="en-US" sz="1200" dirty="0"/>
              <a:t> </a:t>
            </a:r>
          </a:p>
        </p:txBody>
      </p:sp>
    </p:spTree>
    <p:extLst>
      <p:ext uri="{BB962C8B-B14F-4D97-AF65-F5344CB8AC3E}">
        <p14:creationId xmlns:p14="http://schemas.microsoft.com/office/powerpoint/2010/main" val="181879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6"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15</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Preparing for </a:t>
            </a:r>
            <a:r>
              <a:rPr lang="en-US" sz="2600" dirty="0" err="1">
                <a:solidFill>
                  <a:schemeClr val="tx1">
                    <a:lumMod val="50000"/>
                  </a:schemeClr>
                </a:solidFill>
                <a:latin typeface="+mj-lt"/>
              </a:rPr>
              <a:t>BruinBuy</a:t>
            </a:r>
            <a:r>
              <a:rPr lang="en-US" sz="2600" dirty="0">
                <a:solidFill>
                  <a:schemeClr val="tx1">
                    <a:lumMod val="50000"/>
                  </a:schemeClr>
                </a:solidFill>
                <a:latin typeface="+mj-lt"/>
              </a:rPr>
              <a:t> Plus</a:t>
            </a:r>
            <a:endParaRPr sz="2600" dirty="0">
              <a:solidFill>
                <a:schemeClr val="tx1">
                  <a:lumMod val="50000"/>
                </a:schemeClr>
              </a:solidFill>
              <a:latin typeface="+mj-lt"/>
            </a:endParaRPr>
          </a:p>
        </p:txBody>
      </p:sp>
      <p:sp>
        <p:nvSpPr>
          <p:cNvPr id="7" name="TextBox 6"/>
          <p:cNvSpPr txBox="1"/>
          <p:nvPr/>
        </p:nvSpPr>
        <p:spPr>
          <a:xfrm>
            <a:off x="649224" y="1403699"/>
            <a:ext cx="7772400" cy="304698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dirty="0"/>
              <a:t>The </a:t>
            </a:r>
            <a:r>
              <a:rPr lang="en-US" sz="1800" u="sng" dirty="0">
                <a:hlinkClick r:id="rId3"/>
              </a:rPr>
              <a:t>Ascend 2.0 Program</a:t>
            </a:r>
            <a:r>
              <a:rPr lang="en-US" sz="1800" dirty="0"/>
              <a:t> is launching </a:t>
            </a:r>
            <a:r>
              <a:rPr lang="en-US" sz="1800" dirty="0" err="1"/>
              <a:t>BruinBuy</a:t>
            </a:r>
            <a:r>
              <a:rPr lang="en-US" sz="1800" dirty="0"/>
              <a:t> Plus, UCLA’s new procure-to-pay system, on January 2, 2024</a:t>
            </a:r>
          </a:p>
          <a:p>
            <a:pPr marL="285750" indent="-285750">
              <a:spcAft>
                <a:spcPts val="1200"/>
              </a:spcAft>
              <a:buFont typeface="Arial" panose="020B0604020202020204" pitchFamily="34" charset="0"/>
              <a:buChar char="•"/>
            </a:pPr>
            <a:r>
              <a:rPr lang="en-US" sz="1800" dirty="0" err="1"/>
              <a:t>BruinBuy</a:t>
            </a:r>
            <a:r>
              <a:rPr lang="en-US" sz="1800" dirty="0"/>
              <a:t> Plus brings modernized, streamlined, and efficient procurement processes that will benefit the current and future Bruin community</a:t>
            </a:r>
          </a:p>
          <a:p>
            <a:pPr marL="285750" indent="-285750">
              <a:spcAft>
                <a:spcPts val="1200"/>
              </a:spcAft>
              <a:buFont typeface="Arial" panose="020B0604020202020204" pitchFamily="34" charset="0"/>
              <a:buChar char="•"/>
            </a:pPr>
            <a:r>
              <a:rPr lang="en-US" sz="1800" dirty="0" err="1"/>
              <a:t>BruinBuy</a:t>
            </a:r>
            <a:r>
              <a:rPr lang="en-US" sz="1800" dirty="0"/>
              <a:t> Plus will further support Accounts Payable (AP) efforts currently underway to provide faster payments and less payment uncertainty</a:t>
            </a:r>
          </a:p>
          <a:p>
            <a:pPr marL="285750" indent="-285750">
              <a:spcAft>
                <a:spcPts val="1200"/>
              </a:spcAft>
              <a:buFont typeface="Arial" panose="020B0604020202020204" pitchFamily="34" charset="0"/>
              <a:buChar char="•"/>
            </a:pPr>
            <a:r>
              <a:rPr lang="en-US" sz="1800" dirty="0"/>
              <a:t>End-user training kicks off on October 30, 2023</a:t>
            </a:r>
          </a:p>
        </p:txBody>
      </p:sp>
    </p:spTree>
    <p:extLst>
      <p:ext uri="{BB962C8B-B14F-4D97-AF65-F5344CB8AC3E}">
        <p14:creationId xmlns:p14="http://schemas.microsoft.com/office/powerpoint/2010/main" val="309875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16</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Preparing for </a:t>
            </a:r>
            <a:r>
              <a:rPr lang="en-US" sz="2600" dirty="0" err="1">
                <a:solidFill>
                  <a:schemeClr val="tx1">
                    <a:lumMod val="50000"/>
                  </a:schemeClr>
                </a:solidFill>
                <a:latin typeface="+mj-lt"/>
              </a:rPr>
              <a:t>BruinBuy</a:t>
            </a:r>
            <a:r>
              <a:rPr lang="en-US" sz="2600" dirty="0">
                <a:solidFill>
                  <a:schemeClr val="tx1">
                    <a:lumMod val="50000"/>
                  </a:schemeClr>
                </a:solidFill>
                <a:latin typeface="+mj-lt"/>
              </a:rPr>
              <a:t> Plus</a:t>
            </a:r>
            <a:endParaRPr sz="2600" dirty="0">
              <a:solidFill>
                <a:schemeClr val="tx1">
                  <a:lumMod val="50000"/>
                </a:schemeClr>
              </a:solidFill>
              <a:latin typeface="+mj-lt"/>
            </a:endParaRPr>
          </a:p>
        </p:txBody>
      </p:sp>
      <p:sp>
        <p:nvSpPr>
          <p:cNvPr id="7" name="TextBox 6"/>
          <p:cNvSpPr txBox="1"/>
          <p:nvPr/>
        </p:nvSpPr>
        <p:spPr>
          <a:xfrm>
            <a:off x="649224" y="1403699"/>
            <a:ext cx="7772400" cy="249299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b="1" dirty="0">
                <a:solidFill>
                  <a:srgbClr val="FF0000"/>
                </a:solidFill>
              </a:rPr>
              <a:t>There will be a procurement blackout/shut down from December 23 through January 2</a:t>
            </a:r>
          </a:p>
          <a:p>
            <a:pPr marL="285750" indent="-285750">
              <a:spcAft>
                <a:spcPts val="1200"/>
              </a:spcAft>
              <a:buFont typeface="Arial" panose="020B0604020202020204" pitchFamily="34" charset="0"/>
              <a:buChar char="•"/>
            </a:pPr>
            <a:r>
              <a:rPr lang="en-US" sz="1800" dirty="0"/>
              <a:t>You will not be able to place orders during this time unless they are emergent, and those will require special approval and processing</a:t>
            </a:r>
          </a:p>
          <a:p>
            <a:pPr marL="285750" indent="-285750">
              <a:spcAft>
                <a:spcPts val="1200"/>
              </a:spcAft>
              <a:buFont typeface="Arial" panose="020B0604020202020204" pitchFamily="34" charset="0"/>
              <a:buChar char="•"/>
            </a:pPr>
            <a:r>
              <a:rPr lang="en-US" sz="1800" b="1" dirty="0">
                <a:solidFill>
                  <a:srgbClr val="FF0000"/>
                </a:solidFill>
              </a:rPr>
              <a:t>Please plan ahead! We encourage you to place supply orders, pay invoices, set up subawards, etc. no later than early December </a:t>
            </a:r>
          </a:p>
          <a:p>
            <a:pPr marL="285750" indent="-285750">
              <a:spcAft>
                <a:spcPts val="1200"/>
              </a:spcAft>
              <a:buFont typeface="Arial" panose="020B0604020202020204" pitchFamily="34" charset="0"/>
              <a:buChar char="•"/>
            </a:pPr>
            <a:r>
              <a:rPr lang="en-US" sz="1800" dirty="0"/>
              <a:t>Delay non-urgent requests in December until after roll-out</a:t>
            </a:r>
          </a:p>
        </p:txBody>
      </p:sp>
    </p:spTree>
    <p:extLst>
      <p:ext uri="{BB962C8B-B14F-4D97-AF65-F5344CB8AC3E}">
        <p14:creationId xmlns:p14="http://schemas.microsoft.com/office/powerpoint/2010/main" val="4005889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17</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Preparing for </a:t>
            </a:r>
            <a:r>
              <a:rPr lang="en-US" sz="2600" dirty="0" err="1">
                <a:solidFill>
                  <a:schemeClr val="tx1">
                    <a:lumMod val="50000"/>
                  </a:schemeClr>
                </a:solidFill>
                <a:latin typeface="+mj-lt"/>
              </a:rPr>
              <a:t>BruinBuy</a:t>
            </a:r>
            <a:r>
              <a:rPr lang="en-US" sz="2600" dirty="0">
                <a:solidFill>
                  <a:schemeClr val="tx1">
                    <a:lumMod val="50000"/>
                  </a:schemeClr>
                </a:solidFill>
                <a:latin typeface="+mj-lt"/>
              </a:rPr>
              <a:t> Plus</a:t>
            </a:r>
            <a:endParaRPr sz="2600" dirty="0">
              <a:solidFill>
                <a:schemeClr val="tx1">
                  <a:lumMod val="50000"/>
                </a:schemeClr>
              </a:solidFill>
              <a:latin typeface="+mj-lt"/>
            </a:endParaRPr>
          </a:p>
        </p:txBody>
      </p:sp>
      <p:sp>
        <p:nvSpPr>
          <p:cNvPr id="7" name="TextBox 6"/>
          <p:cNvSpPr txBox="1"/>
          <p:nvPr/>
        </p:nvSpPr>
        <p:spPr>
          <a:xfrm>
            <a:off x="649224" y="1398281"/>
            <a:ext cx="7772400" cy="304698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dirty="0"/>
              <a:t>The invoicing process will change. PO’s will be automatically sent to the vendor and they will be instructed to submit invoices to a centralized email address</a:t>
            </a:r>
          </a:p>
          <a:p>
            <a:pPr marL="285750" indent="-285750">
              <a:spcAft>
                <a:spcPts val="1200"/>
              </a:spcAft>
              <a:buFont typeface="Arial" panose="020B0604020202020204" pitchFamily="34" charset="0"/>
              <a:buChar char="•"/>
            </a:pPr>
            <a:r>
              <a:rPr lang="en-US" sz="1800" b="1" dirty="0">
                <a:solidFill>
                  <a:srgbClr val="FF0000"/>
                </a:solidFill>
              </a:rPr>
              <a:t>Starting December 14, vendors must submit invoices through the new centralized email address. </a:t>
            </a:r>
            <a:r>
              <a:rPr lang="en-US" sz="1800" b="1" dirty="0" err="1">
                <a:solidFill>
                  <a:srgbClr val="FF0000"/>
                </a:solidFill>
              </a:rPr>
              <a:t>Transcepta</a:t>
            </a:r>
            <a:r>
              <a:rPr lang="en-US" sz="1800" b="1" dirty="0">
                <a:solidFill>
                  <a:srgbClr val="FF0000"/>
                </a:solidFill>
              </a:rPr>
              <a:t> and the Invoice Submission Portal will be decommissioned on this date!</a:t>
            </a:r>
          </a:p>
          <a:p>
            <a:pPr marL="285750" indent="-285750">
              <a:spcAft>
                <a:spcPts val="1200"/>
              </a:spcAft>
              <a:buFont typeface="Arial" panose="020B0604020202020204" pitchFamily="34" charset="0"/>
              <a:buChar char="•"/>
            </a:pPr>
            <a:r>
              <a:rPr lang="en-US" sz="1800" dirty="0"/>
              <a:t>Non-procurement transactions (e.g. guest speaker fees) will follow a different process, which will be announced shortly</a:t>
            </a:r>
          </a:p>
          <a:p>
            <a:pPr marL="285750" indent="-285750">
              <a:spcAft>
                <a:spcPts val="1200"/>
              </a:spcAft>
              <a:buFont typeface="Arial" panose="020B0604020202020204" pitchFamily="34" charset="0"/>
              <a:buChar char="•"/>
            </a:pPr>
            <a:r>
              <a:rPr lang="en-US" sz="1800" dirty="0"/>
              <a:t>All active vendors will be notified of these changes in the coming weeks</a:t>
            </a:r>
          </a:p>
        </p:txBody>
      </p:sp>
    </p:spTree>
    <p:extLst>
      <p:ext uri="{BB962C8B-B14F-4D97-AF65-F5344CB8AC3E}">
        <p14:creationId xmlns:p14="http://schemas.microsoft.com/office/powerpoint/2010/main" val="389806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000F89-18E2-29C6-24AE-BA671417958B}"/>
              </a:ext>
            </a:extLst>
          </p:cNvPr>
          <p:cNvSpPr>
            <a:spLocks noGrp="1"/>
          </p:cNvSpPr>
          <p:nvPr>
            <p:ph type="sldNum" idx="12"/>
          </p:nvPr>
        </p:nvSpPr>
        <p:spPr/>
        <p:txBody>
          <a:bodyPr/>
          <a:lstStyle/>
          <a:p>
            <a:fld id="{00000000-1234-1234-1234-123412341234}" type="slidenum">
              <a:rPr lang="en-US" smtClean="0"/>
              <a:pPr/>
              <a:t>18</a:t>
            </a:fld>
            <a:endParaRPr lang="en-US"/>
          </a:p>
        </p:txBody>
      </p:sp>
      <p:sp>
        <p:nvSpPr>
          <p:cNvPr id="3" name="Text Placeholder 2">
            <a:extLst>
              <a:ext uri="{FF2B5EF4-FFF2-40B4-BE49-F238E27FC236}">
                <a16:creationId xmlns:a16="http://schemas.microsoft.com/office/drawing/2014/main" id="{DD43A3DF-4358-529A-FE95-043FA5462162}"/>
              </a:ext>
            </a:extLst>
          </p:cNvPr>
          <p:cNvSpPr>
            <a:spLocks noGrp="1"/>
          </p:cNvSpPr>
          <p:nvPr>
            <p:ph type="body" idx="1"/>
          </p:nvPr>
        </p:nvSpPr>
        <p:spPr>
          <a:xfrm>
            <a:off x="419879" y="1212980"/>
            <a:ext cx="8257590" cy="3303468"/>
          </a:xfrm>
        </p:spPr>
        <p:txBody>
          <a:bodyPr/>
          <a:lstStyle/>
          <a:p>
            <a:pPr marL="57150" indent="0" algn="l"/>
            <a:r>
              <a:rPr lang="en-US" b="0" i="0" dirty="0">
                <a:solidFill>
                  <a:srgbClr val="333333"/>
                </a:solidFill>
                <a:effectLst/>
                <a:latin typeface="Helvetica" panose="020B0604020202020204" pitchFamily="34" charset="0"/>
              </a:rPr>
              <a:t>Third-party risk management (TPRM) assesses third-party vendors and service providers to help departments identify, manage, and mitigate potential risks.</a:t>
            </a:r>
          </a:p>
          <a:p>
            <a:pPr marL="57150" indent="0" algn="l"/>
            <a:r>
              <a:rPr lang="en-US" b="0" i="0" dirty="0">
                <a:solidFill>
                  <a:srgbClr val="333333"/>
                </a:solidFill>
                <a:effectLst/>
                <a:latin typeface="Helvetica" panose="020B0604020202020204" pitchFamily="34" charset="0"/>
              </a:rPr>
              <a:t>UCLA Health IT has aligned with campus Purchasing and IT to collaborate on the Third-Party Risk Management (TPRM) assessment process. </a:t>
            </a:r>
          </a:p>
          <a:p>
            <a:pPr marL="57150" indent="0" algn="l"/>
            <a:r>
              <a:rPr lang="en-US" b="0" i="0" dirty="0">
                <a:solidFill>
                  <a:srgbClr val="333333"/>
                </a:solidFill>
                <a:effectLst/>
                <a:latin typeface="Helvetica" panose="020B0604020202020204" pitchFamily="34" charset="0"/>
              </a:rPr>
              <a:t>UCLA Health’s departments/units can now submit a TPRM Triage using campus’ Governance, Risk and Compliance ServiceNow system.</a:t>
            </a:r>
          </a:p>
          <a:p>
            <a:pPr marL="342900" indent="-285750" algn="l">
              <a:buFont typeface="Arial" panose="020B0604020202020204" pitchFamily="34" charset="0"/>
              <a:buChar char="•"/>
            </a:pPr>
            <a:r>
              <a:rPr lang="en-US" b="0" i="0" dirty="0">
                <a:solidFill>
                  <a:srgbClr val="333333"/>
                </a:solidFill>
                <a:effectLst/>
                <a:latin typeface="Helvetica" panose="020B0604020202020204" pitchFamily="34" charset="0"/>
              </a:rPr>
              <a:t>Departments that engage with third parties should be familiar with the </a:t>
            </a:r>
            <a:r>
              <a:rPr lang="en-US" b="0" i="0" u="none" strike="noStrike" dirty="0">
                <a:solidFill>
                  <a:srgbClr val="2774AE"/>
                </a:solidFill>
                <a:effectLst/>
                <a:latin typeface="Helvetica" panose="020B0604020202020204" pitchFamily="34" charset="0"/>
                <a:hlinkClick r:id="rId2"/>
              </a:rPr>
              <a:t>UCOP Data Classification standard for Data Protection and Availability Level</a:t>
            </a:r>
            <a:r>
              <a:rPr lang="en-US" b="0" i="0" dirty="0">
                <a:solidFill>
                  <a:srgbClr val="333333"/>
                </a:solidFill>
                <a:effectLst/>
                <a:latin typeface="Helvetica" panose="020B0604020202020204" pitchFamily="34" charset="0"/>
              </a:rPr>
              <a:t>.</a:t>
            </a:r>
          </a:p>
          <a:p>
            <a:pPr marL="342900" indent="-285750" algn="l">
              <a:buFont typeface="Arial" panose="020B0604020202020204" pitchFamily="34" charset="0"/>
              <a:buChar char="•"/>
            </a:pPr>
            <a:r>
              <a:rPr lang="en-US" b="0" i="0" dirty="0">
                <a:solidFill>
                  <a:srgbClr val="333333"/>
                </a:solidFill>
                <a:effectLst/>
                <a:latin typeface="Helvetica" panose="020B0604020202020204" pitchFamily="34" charset="0"/>
              </a:rPr>
              <a:t>TPRM will work with the requesting department to confirm appropriate Data Protection Level so that appropriate cybersecurity language is included. </a:t>
            </a:r>
            <a:r>
              <a:rPr lang="en-US" b="0" i="0" u="none" strike="noStrike" dirty="0">
                <a:solidFill>
                  <a:srgbClr val="2774AE"/>
                </a:solidFill>
                <a:effectLst/>
                <a:latin typeface="Helvetica" panose="020B0604020202020204" pitchFamily="34" charset="0"/>
                <a:hlinkClick r:id="rId3"/>
              </a:rPr>
              <a:t>View Data Security and Privacy Appendix</a:t>
            </a:r>
            <a:endParaRPr lang="en-US" u="none" strike="noStrike" dirty="0">
              <a:solidFill>
                <a:srgbClr val="333333"/>
              </a:solidFill>
              <a:latin typeface="Helvetica" panose="020B0604020202020204" pitchFamily="34" charset="0"/>
            </a:endParaRPr>
          </a:p>
          <a:p>
            <a:pPr marL="342900" indent="-285750" algn="l">
              <a:buFont typeface="Arial" panose="020B0604020202020204" pitchFamily="34" charset="0"/>
              <a:buChar char="•"/>
            </a:pPr>
            <a:r>
              <a:rPr lang="en-US" b="0" i="0" dirty="0">
                <a:solidFill>
                  <a:srgbClr val="333333"/>
                </a:solidFill>
                <a:effectLst/>
                <a:latin typeface="Helvetica" panose="020B0604020202020204" pitchFamily="34" charset="0"/>
              </a:rPr>
              <a:t>UC expects suppliers to have basic cybersecurity elements in place:</a:t>
            </a:r>
            <a:r>
              <a:rPr lang="en-US" b="0" i="0" u="none" strike="noStrike" dirty="0">
                <a:solidFill>
                  <a:srgbClr val="2774AE"/>
                </a:solidFill>
                <a:effectLst/>
                <a:latin typeface="Helvetica" panose="020B0604020202020204" pitchFamily="34" charset="0"/>
                <a:hlinkClick r:id="rId4"/>
              </a:rPr>
              <a:t> Expectation of Supplier</a:t>
            </a:r>
            <a:r>
              <a:rPr lang="en-US" b="0" i="0" dirty="0">
                <a:solidFill>
                  <a:srgbClr val="333333"/>
                </a:solidFill>
                <a:effectLst/>
                <a:latin typeface="Helvetica" panose="020B0604020202020204" pitchFamily="34" charset="0"/>
              </a:rPr>
              <a:t>.</a:t>
            </a:r>
          </a:p>
          <a:p>
            <a:endParaRPr lang="en-US" dirty="0"/>
          </a:p>
        </p:txBody>
      </p:sp>
      <p:sp>
        <p:nvSpPr>
          <p:cNvPr id="6" name="Title 5">
            <a:extLst>
              <a:ext uri="{FF2B5EF4-FFF2-40B4-BE49-F238E27FC236}">
                <a16:creationId xmlns:a16="http://schemas.microsoft.com/office/drawing/2014/main" id="{55004AA6-20DA-BA4F-1317-180E7E2CD575}"/>
              </a:ext>
            </a:extLst>
          </p:cNvPr>
          <p:cNvSpPr>
            <a:spLocks noGrp="1"/>
          </p:cNvSpPr>
          <p:nvPr>
            <p:ph type="title"/>
          </p:nvPr>
        </p:nvSpPr>
        <p:spPr/>
        <p:txBody>
          <a:bodyPr/>
          <a:lstStyle/>
          <a:p>
            <a:r>
              <a:rPr lang="en-US" dirty="0"/>
              <a:t>Third-Party Risk Management (TPRM)</a:t>
            </a:r>
          </a:p>
        </p:txBody>
      </p:sp>
    </p:spTree>
    <p:extLst>
      <p:ext uri="{BB962C8B-B14F-4D97-AF65-F5344CB8AC3E}">
        <p14:creationId xmlns:p14="http://schemas.microsoft.com/office/powerpoint/2010/main" val="2747507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000F89-18E2-29C6-24AE-BA671417958B}"/>
              </a:ext>
            </a:extLst>
          </p:cNvPr>
          <p:cNvSpPr>
            <a:spLocks noGrp="1"/>
          </p:cNvSpPr>
          <p:nvPr>
            <p:ph type="sldNum" idx="12"/>
          </p:nvPr>
        </p:nvSpPr>
        <p:spPr/>
        <p:txBody>
          <a:bodyPr/>
          <a:lstStyle/>
          <a:p>
            <a:fld id="{00000000-1234-1234-1234-123412341234}" type="slidenum">
              <a:rPr lang="en-US" smtClean="0"/>
              <a:pPr/>
              <a:t>19</a:t>
            </a:fld>
            <a:endParaRPr lang="en-US"/>
          </a:p>
        </p:txBody>
      </p:sp>
      <p:sp>
        <p:nvSpPr>
          <p:cNvPr id="3" name="Text Placeholder 2">
            <a:extLst>
              <a:ext uri="{FF2B5EF4-FFF2-40B4-BE49-F238E27FC236}">
                <a16:creationId xmlns:a16="http://schemas.microsoft.com/office/drawing/2014/main" id="{DD43A3DF-4358-529A-FE95-043FA5462162}"/>
              </a:ext>
            </a:extLst>
          </p:cNvPr>
          <p:cNvSpPr>
            <a:spLocks noGrp="1"/>
          </p:cNvSpPr>
          <p:nvPr>
            <p:ph type="body" idx="1"/>
          </p:nvPr>
        </p:nvSpPr>
        <p:spPr>
          <a:xfrm>
            <a:off x="640079" y="1212980"/>
            <a:ext cx="7772400" cy="3566617"/>
          </a:xfrm>
        </p:spPr>
        <p:txBody>
          <a:bodyPr/>
          <a:lstStyle/>
          <a:p>
            <a:pPr marL="0" marR="0">
              <a:lnSpc>
                <a:spcPct val="105000"/>
              </a:lnSpc>
              <a:spcBef>
                <a:spcPts val="0"/>
              </a:spcBef>
              <a:spcAft>
                <a:spcPts val="800"/>
              </a:spcAft>
            </a:pPr>
            <a:r>
              <a:rPr lang="en-US" sz="1800" dirty="0">
                <a:latin typeface="Arial" panose="020B0604020202020204" pitchFamily="34" charset="0"/>
                <a:ea typeface="MS PGothic" panose="020B0600070205080204" pitchFamily="34" charset="-128"/>
              </a:rPr>
              <a:t>Q: What suppliers do we need to get TPRM for? </a:t>
            </a:r>
          </a:p>
          <a:p>
            <a:pPr marL="0" marR="0">
              <a:lnSpc>
                <a:spcPct val="105000"/>
              </a:lnSpc>
              <a:spcBef>
                <a:spcPts val="0"/>
              </a:spcBef>
              <a:spcAft>
                <a:spcPts val="800"/>
              </a:spcAft>
            </a:pPr>
            <a:endParaRPr lang="en-US" sz="1800" dirty="0">
              <a:latin typeface="Arial" panose="020B0604020202020204" pitchFamily="34" charset="0"/>
              <a:ea typeface="MS PGothic" panose="020B0600070205080204" pitchFamily="34" charset="-128"/>
            </a:endParaRPr>
          </a:p>
          <a:p>
            <a:pPr marL="0" marR="0">
              <a:lnSpc>
                <a:spcPct val="105000"/>
              </a:lnSpc>
              <a:spcBef>
                <a:spcPts val="0"/>
              </a:spcBef>
              <a:spcAft>
                <a:spcPts val="800"/>
              </a:spcAft>
            </a:pPr>
            <a:r>
              <a:rPr lang="en-US" sz="1800" dirty="0">
                <a:latin typeface="Arial" panose="020B0604020202020204" pitchFamily="34" charset="0"/>
                <a:ea typeface="MS PGothic" panose="020B0600070205080204" pitchFamily="34" charset="-128"/>
              </a:rPr>
              <a:t>A: Suppliers that: </a:t>
            </a:r>
            <a:r>
              <a:rPr lang="en-US" sz="1800" dirty="0">
                <a:effectLst/>
                <a:latin typeface="Arial" panose="020B0604020202020204" pitchFamily="34" charset="0"/>
                <a:ea typeface="MS PGothic" panose="020B0600070205080204" pitchFamily="34" charset="-128"/>
              </a:rPr>
              <a:t> </a:t>
            </a:r>
            <a:endParaRPr lang="en-US" sz="1800" dirty="0">
              <a:effectLst/>
              <a:latin typeface="Calibri" panose="020F0502020204030204" pitchFamily="34" charset="0"/>
              <a:ea typeface="MS PGothic" panose="020B0600070205080204" pitchFamily="34" charset="-128"/>
            </a:endParaRPr>
          </a:p>
          <a:p>
            <a:pPr marL="800100" marR="0" lvl="0" indent="-342900">
              <a:lnSpc>
                <a:spcPct val="105000"/>
              </a:lnSpc>
              <a:spcBef>
                <a:spcPts val="0"/>
              </a:spcBef>
              <a:spcAft>
                <a:spcPts val="0"/>
              </a:spcAft>
              <a:buFont typeface="Symbol" panose="05050102010706020507" pitchFamily="18" charset="2"/>
              <a:buChar char=""/>
            </a:pPr>
            <a:r>
              <a:rPr lang="en-US" sz="1600" dirty="0">
                <a:solidFill>
                  <a:srgbClr val="FF0000"/>
                </a:solidFill>
                <a:effectLst/>
                <a:ea typeface="MS PGothic" panose="020B0600070205080204" pitchFamily="34" charset="-128"/>
              </a:rPr>
              <a:t>Access, create, receive, maintain and/or transmit UC data;</a:t>
            </a:r>
          </a:p>
          <a:p>
            <a:pPr marL="800100" indent="-342900">
              <a:lnSpc>
                <a:spcPct val="105000"/>
              </a:lnSpc>
              <a:spcBef>
                <a:spcPts val="0"/>
              </a:spcBef>
              <a:buFont typeface="Symbol" panose="05050102010706020507" pitchFamily="18" charset="2"/>
              <a:buChar char=""/>
            </a:pPr>
            <a:r>
              <a:rPr lang="en-US" sz="1600" dirty="0">
                <a:effectLst/>
                <a:latin typeface="Arial" panose="020B0604020202020204" pitchFamily="34" charset="0"/>
                <a:ea typeface="Times New Roman" panose="02020603050405020304" pitchFamily="18" charset="0"/>
              </a:rPr>
              <a:t>Process credit card transactions on behalf of UC;</a:t>
            </a:r>
          </a:p>
          <a:p>
            <a:pPr marL="800100" marR="0" lvl="0" indent="-342900">
              <a:lnSpc>
                <a:spcPct val="105000"/>
              </a:lnSpc>
              <a:spcBef>
                <a:spcPts val="0"/>
              </a:spcBef>
              <a:spcAft>
                <a:spcPts val="0"/>
              </a:spcAft>
              <a:buFont typeface="Symbol" panose="05050102010706020507" pitchFamily="18" charset="2"/>
              <a:buChar char=""/>
            </a:pPr>
            <a:r>
              <a:rPr lang="en-US" sz="1600" dirty="0">
                <a:effectLst/>
                <a:ea typeface="MS PGothic" panose="020B0600070205080204" pitchFamily="34" charset="-128"/>
              </a:rPr>
              <a:t>Access any UC system(s) or will connect to the UC system(s);</a:t>
            </a:r>
          </a:p>
          <a:p>
            <a:pPr marL="800100" marR="0" lvl="0" indent="-342900">
              <a:lnSpc>
                <a:spcPct val="105000"/>
              </a:lnSpc>
              <a:spcBef>
                <a:spcPts val="0"/>
              </a:spcBef>
              <a:spcAft>
                <a:spcPts val="0"/>
              </a:spcAft>
              <a:buFont typeface="Symbol" panose="05050102010706020507" pitchFamily="18" charset="2"/>
              <a:buChar char=""/>
            </a:pPr>
            <a:r>
              <a:rPr lang="en-US" sz="1600" dirty="0">
                <a:effectLst/>
                <a:ea typeface="MS PGothic" panose="020B0600070205080204" pitchFamily="34" charset="-128"/>
              </a:rPr>
              <a:t>All equipment with software that is either hosted, on premise or embedded and will have remote access;</a:t>
            </a:r>
          </a:p>
          <a:p>
            <a:pPr marL="800100" marR="0" lvl="0" indent="-342900">
              <a:lnSpc>
                <a:spcPct val="105000"/>
              </a:lnSpc>
              <a:spcBef>
                <a:spcPts val="0"/>
              </a:spcBef>
              <a:spcAft>
                <a:spcPts val="0"/>
              </a:spcAft>
              <a:buFont typeface="Symbol" panose="05050102010706020507" pitchFamily="18" charset="2"/>
              <a:buChar char=""/>
            </a:pPr>
            <a:r>
              <a:rPr lang="en-US" sz="1600" dirty="0">
                <a:effectLst/>
                <a:ea typeface="MS PGothic" panose="020B0600070205080204" pitchFamily="34" charset="-128"/>
              </a:rPr>
              <a:t>All transactions that involve technology, including web applications, </a:t>
            </a:r>
            <a:r>
              <a:rPr lang="en-US" sz="1600" dirty="0">
                <a:solidFill>
                  <a:srgbClr val="FF0000"/>
                </a:solidFill>
                <a:effectLst/>
                <a:ea typeface="MS PGothic" panose="020B0600070205080204" pitchFamily="34" charset="-128"/>
              </a:rPr>
              <a:t>all software subscriptions/licenses, mobile apps, website design/development, </a:t>
            </a:r>
            <a:r>
              <a:rPr lang="en-US" sz="1600" dirty="0">
                <a:effectLst/>
                <a:ea typeface="MS PGothic" panose="020B0600070205080204" pitchFamily="34" charset="-128"/>
              </a:rPr>
              <a:t>wearable technology and kiosks.</a:t>
            </a:r>
          </a:p>
          <a:p>
            <a:endParaRPr lang="en-US" dirty="0"/>
          </a:p>
        </p:txBody>
      </p:sp>
      <p:sp>
        <p:nvSpPr>
          <p:cNvPr id="6" name="Title 5">
            <a:extLst>
              <a:ext uri="{FF2B5EF4-FFF2-40B4-BE49-F238E27FC236}">
                <a16:creationId xmlns:a16="http://schemas.microsoft.com/office/drawing/2014/main" id="{55004AA6-20DA-BA4F-1317-180E7E2CD575}"/>
              </a:ext>
            </a:extLst>
          </p:cNvPr>
          <p:cNvSpPr>
            <a:spLocks noGrp="1"/>
          </p:cNvSpPr>
          <p:nvPr>
            <p:ph type="title"/>
          </p:nvPr>
        </p:nvSpPr>
        <p:spPr/>
        <p:txBody>
          <a:bodyPr/>
          <a:lstStyle/>
          <a:p>
            <a:r>
              <a:rPr lang="en-US" dirty="0"/>
              <a:t>Third-Party Risk Management (TPRM)</a:t>
            </a:r>
          </a:p>
        </p:txBody>
      </p:sp>
      <p:pic>
        <p:nvPicPr>
          <p:cNvPr id="5" name="Graphic 4" descr="Questions outline">
            <a:extLst>
              <a:ext uri="{FF2B5EF4-FFF2-40B4-BE49-F238E27FC236}">
                <a16:creationId xmlns:a16="http://schemas.microsoft.com/office/drawing/2014/main" id="{2779AD79-C4B6-A4D5-4168-093262E61C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00875" y="1212980"/>
            <a:ext cx="1411604" cy="1411604"/>
          </a:xfrm>
          <a:prstGeom prst="rect">
            <a:avLst/>
          </a:prstGeom>
        </p:spPr>
      </p:pic>
    </p:spTree>
    <p:extLst>
      <p:ext uri="{BB962C8B-B14F-4D97-AF65-F5344CB8AC3E}">
        <p14:creationId xmlns:p14="http://schemas.microsoft.com/office/powerpoint/2010/main" val="262307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a:xfrm>
            <a:off x="640079" y="756273"/>
            <a:ext cx="7772400" cy="276999"/>
          </a:xfrm>
        </p:spPr>
        <p:txBody>
          <a:bodyPr/>
          <a:lstStyle/>
          <a:p>
            <a:r>
              <a:rPr lang="en-US" sz="2000" dirty="0">
                <a:solidFill>
                  <a:schemeClr val="tx1">
                    <a:lumMod val="50000"/>
                  </a:schemeClr>
                </a:solidFill>
                <a:latin typeface="Arial" panose="020B0604020202020204" pitchFamily="34" charset="0"/>
                <a:cs typeface="Arial" panose="020B0604020202020204" pitchFamily="34" charset="0"/>
              </a:rPr>
              <a:t>Recently Processed Awards and Submitted Proposals</a:t>
            </a:r>
            <a:endParaRPr lang="en-US" sz="2000" b="0" dirty="0">
              <a:solidFill>
                <a:schemeClr val="tx1">
                  <a:lumMod val="50000"/>
                </a:schemeClr>
              </a:solidFill>
              <a:latin typeface="Arial" panose="020B0604020202020204" pitchFamily="34" charset="0"/>
              <a:cs typeface="Arial" panose="020B0604020202020204" pitchFamily="34" charset="0"/>
            </a:endParaRPr>
          </a:p>
        </p:txBody>
      </p:sp>
      <p:pic>
        <p:nvPicPr>
          <p:cNvPr id="6" name="Picture 5" descr="Close-up of raised hands at office training with speaker out of focus in background">
            <a:extLst>
              <a:ext uri="{FF2B5EF4-FFF2-40B4-BE49-F238E27FC236}">
                <a16:creationId xmlns:a16="http://schemas.microsoft.com/office/drawing/2014/main" id="{8EB7EE60-6732-5C3E-76B4-E0973B57B26D}"/>
              </a:ext>
            </a:extLst>
          </p:cNvPr>
          <p:cNvPicPr>
            <a:picLocks noChangeAspect="1"/>
          </p:cNvPicPr>
          <p:nvPr/>
        </p:nvPicPr>
        <p:blipFill>
          <a:blip r:embed="rId2"/>
          <a:stretch>
            <a:fillRect/>
          </a:stretch>
        </p:blipFill>
        <p:spPr>
          <a:xfrm>
            <a:off x="2235516" y="1332877"/>
            <a:ext cx="4581525" cy="3054350"/>
          </a:xfrm>
          <a:prstGeom prst="rect">
            <a:avLst/>
          </a:prstGeom>
        </p:spPr>
      </p:pic>
    </p:spTree>
    <p:extLst>
      <p:ext uri="{BB962C8B-B14F-4D97-AF65-F5344CB8AC3E}">
        <p14:creationId xmlns:p14="http://schemas.microsoft.com/office/powerpoint/2010/main" val="2132553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000F89-18E2-29C6-24AE-BA671417958B}"/>
              </a:ext>
            </a:extLst>
          </p:cNvPr>
          <p:cNvSpPr>
            <a:spLocks noGrp="1"/>
          </p:cNvSpPr>
          <p:nvPr>
            <p:ph type="sldNum" idx="12"/>
          </p:nvPr>
        </p:nvSpPr>
        <p:spPr/>
        <p:txBody>
          <a:bodyPr/>
          <a:lstStyle/>
          <a:p>
            <a:fld id="{00000000-1234-1234-1234-123412341234}" type="slidenum">
              <a:rPr lang="en-US" smtClean="0"/>
              <a:pPr/>
              <a:t>20</a:t>
            </a:fld>
            <a:endParaRPr lang="en-US"/>
          </a:p>
        </p:txBody>
      </p:sp>
      <p:sp>
        <p:nvSpPr>
          <p:cNvPr id="3" name="Text Placeholder 2">
            <a:extLst>
              <a:ext uri="{FF2B5EF4-FFF2-40B4-BE49-F238E27FC236}">
                <a16:creationId xmlns:a16="http://schemas.microsoft.com/office/drawing/2014/main" id="{DD43A3DF-4358-529A-FE95-043FA5462162}"/>
              </a:ext>
            </a:extLst>
          </p:cNvPr>
          <p:cNvSpPr>
            <a:spLocks noGrp="1"/>
          </p:cNvSpPr>
          <p:nvPr>
            <p:ph type="body" idx="1"/>
          </p:nvPr>
        </p:nvSpPr>
        <p:spPr>
          <a:xfrm>
            <a:off x="640079" y="1212980"/>
            <a:ext cx="5046346" cy="3947234"/>
          </a:xfrm>
        </p:spPr>
        <p:txBody>
          <a:bodyPr/>
          <a:lstStyle/>
          <a:p>
            <a:pPr marL="0" marR="0">
              <a:lnSpc>
                <a:spcPct val="105000"/>
              </a:lnSpc>
              <a:spcBef>
                <a:spcPts val="0"/>
              </a:spcBef>
              <a:spcAft>
                <a:spcPts val="800"/>
              </a:spcAft>
            </a:pPr>
            <a:r>
              <a:rPr lang="en-US" sz="1800" b="1" dirty="0">
                <a:effectLst/>
                <a:latin typeface="Arial" panose="020B0604020202020204" pitchFamily="34" charset="0"/>
                <a:ea typeface="MS PGothic" panose="020B0600070205080204" pitchFamily="34" charset="-128"/>
              </a:rPr>
              <a:t>As a requester, YOU must submit the TPRM Request (as it requires project-specific information/data-related questions)</a:t>
            </a:r>
          </a:p>
          <a:p>
            <a:pPr marL="342900" marR="0" lvl="1" indent="-285750">
              <a:lnSpc>
                <a:spcPct val="100000"/>
              </a:lnSpc>
              <a:spcBef>
                <a:spcPts val="1200"/>
              </a:spcBef>
              <a:spcAft>
                <a:spcPts val="0"/>
              </a:spcAft>
              <a:buFont typeface="Arial" panose="020B0604020202020204" pitchFamily="34" charset="0"/>
              <a:buChar char="•"/>
            </a:pPr>
            <a:r>
              <a:rPr lang="en-US" sz="1800" dirty="0">
                <a:effectLst/>
                <a:latin typeface="Calibri" panose="020F0502020204030204" pitchFamily="34" charset="0"/>
                <a:ea typeface="MS PGothic" panose="020B0600070205080204" pitchFamily="34" charset="-128"/>
              </a:rPr>
              <a:t>Detailed instructions: </a:t>
            </a:r>
            <a:r>
              <a:rPr lang="en-US" sz="1800" u="sng" dirty="0">
                <a:solidFill>
                  <a:srgbClr val="0563C1"/>
                </a:solidFill>
                <a:effectLst/>
                <a:latin typeface="Calibri" panose="020F0502020204030204" pitchFamily="34" charset="0"/>
                <a:ea typeface="MS PGothic" panose="020B0600070205080204" pitchFamily="34" charset="-128"/>
                <a:hlinkClick r:id="rId2"/>
              </a:rPr>
              <a:t>https://uclahsprod.service-now.com/it_portal?id=service_sc&amp;sys_id=f586caf71bf0fdd0d244759f034bcb09</a:t>
            </a:r>
            <a:endParaRPr lang="en-US" sz="1800" u="sng" dirty="0">
              <a:solidFill>
                <a:srgbClr val="0563C1"/>
              </a:solidFill>
              <a:effectLst/>
              <a:latin typeface="Calibri" panose="020F0502020204030204" pitchFamily="34" charset="0"/>
              <a:ea typeface="MS PGothic" panose="020B0600070205080204" pitchFamily="34" charset="-128"/>
            </a:endParaRPr>
          </a:p>
          <a:p>
            <a:pPr marL="342900" marR="0" lvl="1" indent="-285750">
              <a:lnSpc>
                <a:spcPct val="100000"/>
              </a:lnSpc>
              <a:spcBef>
                <a:spcPts val="1200"/>
              </a:spcBef>
              <a:spcAft>
                <a:spcPts val="0"/>
              </a:spcAft>
              <a:buFont typeface="Arial" panose="020B0604020202020204" pitchFamily="34" charset="0"/>
              <a:buChar char="•"/>
            </a:pPr>
            <a:r>
              <a:rPr lang="en-US" sz="1800" dirty="0">
                <a:effectLst/>
                <a:latin typeface="Calibri" panose="020F0502020204030204" pitchFamily="34" charset="0"/>
                <a:ea typeface="MS PGothic" panose="020B0600070205080204" pitchFamily="34" charset="-128"/>
              </a:rPr>
              <a:t>Office Hours: </a:t>
            </a:r>
            <a:r>
              <a:rPr lang="en-US" sz="1800" u="sng" dirty="0">
                <a:solidFill>
                  <a:srgbClr val="0563C1"/>
                </a:solidFill>
                <a:effectLst/>
                <a:latin typeface="Calibri" panose="020F0502020204030204" pitchFamily="34" charset="0"/>
                <a:ea typeface="MS PGothic" panose="020B0600070205080204" pitchFamily="34" charset="-128"/>
                <a:hlinkClick r:id="rId3"/>
              </a:rPr>
              <a:t>Click here to register for the office hours on Zoom→</a:t>
            </a:r>
            <a:r>
              <a:rPr lang="en-US" sz="1800" dirty="0">
                <a:effectLst/>
                <a:latin typeface="Calibri" panose="020F0502020204030204" pitchFamily="34" charset="0"/>
                <a:ea typeface="MS PGothic" panose="020B0600070205080204" pitchFamily="34" charset="-128"/>
              </a:rPr>
              <a:t> </a:t>
            </a:r>
          </a:p>
          <a:p>
            <a:pPr marL="0" marR="0" algn="ctr">
              <a:lnSpc>
                <a:spcPct val="105000"/>
              </a:lnSpc>
              <a:spcBef>
                <a:spcPts val="0"/>
              </a:spcBef>
              <a:spcAft>
                <a:spcPts val="800"/>
              </a:spcAft>
            </a:pPr>
            <a:endParaRPr lang="en-US" sz="1800" b="1" dirty="0">
              <a:effectLst/>
              <a:latin typeface="Arial" panose="020B0604020202020204" pitchFamily="34" charset="0"/>
              <a:ea typeface="MS PGothic" panose="020B0600070205080204" pitchFamily="34" charset="-128"/>
            </a:endParaRPr>
          </a:p>
          <a:p>
            <a:endParaRPr lang="en-US" dirty="0"/>
          </a:p>
        </p:txBody>
      </p:sp>
      <p:sp>
        <p:nvSpPr>
          <p:cNvPr id="6" name="Title 5">
            <a:extLst>
              <a:ext uri="{FF2B5EF4-FFF2-40B4-BE49-F238E27FC236}">
                <a16:creationId xmlns:a16="http://schemas.microsoft.com/office/drawing/2014/main" id="{55004AA6-20DA-BA4F-1317-180E7E2CD575}"/>
              </a:ext>
            </a:extLst>
          </p:cNvPr>
          <p:cNvSpPr>
            <a:spLocks noGrp="1"/>
          </p:cNvSpPr>
          <p:nvPr>
            <p:ph type="title"/>
          </p:nvPr>
        </p:nvSpPr>
        <p:spPr/>
        <p:txBody>
          <a:bodyPr/>
          <a:lstStyle/>
          <a:p>
            <a:r>
              <a:rPr lang="en-US" dirty="0"/>
              <a:t>Third-Party Risk Management (TPRM)</a:t>
            </a:r>
          </a:p>
        </p:txBody>
      </p:sp>
      <p:pic>
        <p:nvPicPr>
          <p:cNvPr id="7" name="Picture 6">
            <a:extLst>
              <a:ext uri="{FF2B5EF4-FFF2-40B4-BE49-F238E27FC236}">
                <a16:creationId xmlns:a16="http://schemas.microsoft.com/office/drawing/2014/main" id="{6F851892-E49B-21CD-5AE5-6096E0FBB249}"/>
              </a:ext>
            </a:extLst>
          </p:cNvPr>
          <p:cNvPicPr>
            <a:picLocks noChangeAspect="1"/>
          </p:cNvPicPr>
          <p:nvPr/>
        </p:nvPicPr>
        <p:blipFill>
          <a:blip r:embed="rId4"/>
          <a:stretch>
            <a:fillRect/>
          </a:stretch>
        </p:blipFill>
        <p:spPr>
          <a:xfrm>
            <a:off x="5791200" y="2384555"/>
            <a:ext cx="2552700" cy="2635341"/>
          </a:xfrm>
          <a:prstGeom prst="rect">
            <a:avLst/>
          </a:prstGeom>
        </p:spPr>
      </p:pic>
      <p:pic>
        <p:nvPicPr>
          <p:cNvPr id="9" name="Picture 8">
            <a:extLst>
              <a:ext uri="{FF2B5EF4-FFF2-40B4-BE49-F238E27FC236}">
                <a16:creationId xmlns:a16="http://schemas.microsoft.com/office/drawing/2014/main" id="{721CC697-0A82-AC4D-6912-4EAF2E1F35EC}"/>
              </a:ext>
            </a:extLst>
          </p:cNvPr>
          <p:cNvPicPr>
            <a:picLocks noChangeAspect="1"/>
          </p:cNvPicPr>
          <p:nvPr/>
        </p:nvPicPr>
        <p:blipFill>
          <a:blip r:embed="rId5"/>
          <a:stretch>
            <a:fillRect/>
          </a:stretch>
        </p:blipFill>
        <p:spPr>
          <a:xfrm>
            <a:off x="5686425" y="1212980"/>
            <a:ext cx="2724150" cy="1171575"/>
          </a:xfrm>
          <a:prstGeom prst="rect">
            <a:avLst/>
          </a:prstGeom>
        </p:spPr>
      </p:pic>
    </p:spTree>
    <p:extLst>
      <p:ext uri="{BB962C8B-B14F-4D97-AF65-F5344CB8AC3E}">
        <p14:creationId xmlns:p14="http://schemas.microsoft.com/office/powerpoint/2010/main" val="3729310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664289-057B-29B4-90BC-0234DF742667}"/>
              </a:ext>
            </a:extLst>
          </p:cNvPr>
          <p:cNvSpPr/>
          <p:nvPr/>
        </p:nvSpPr>
        <p:spPr>
          <a:xfrm>
            <a:off x="-121920" y="-365760"/>
            <a:ext cx="9521952"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1000F89-18E2-29C6-24AE-BA671417958B}"/>
              </a:ext>
            </a:extLst>
          </p:cNvPr>
          <p:cNvSpPr>
            <a:spLocks noGrp="1"/>
          </p:cNvSpPr>
          <p:nvPr>
            <p:ph type="sldNum" idx="12"/>
          </p:nvPr>
        </p:nvSpPr>
        <p:spPr/>
        <p:txBody>
          <a:bodyPr/>
          <a:lstStyle/>
          <a:p>
            <a:fld id="{00000000-1234-1234-1234-123412341234}" type="slidenum">
              <a:rPr lang="en-US" smtClean="0"/>
              <a:pPr/>
              <a:t>21</a:t>
            </a:fld>
            <a:endParaRPr lang="en-US"/>
          </a:p>
        </p:txBody>
      </p:sp>
      <p:sp>
        <p:nvSpPr>
          <p:cNvPr id="6" name="Title 5">
            <a:extLst>
              <a:ext uri="{FF2B5EF4-FFF2-40B4-BE49-F238E27FC236}">
                <a16:creationId xmlns:a16="http://schemas.microsoft.com/office/drawing/2014/main" id="{55004AA6-20DA-BA4F-1317-180E7E2CD575}"/>
              </a:ext>
            </a:extLst>
          </p:cNvPr>
          <p:cNvSpPr>
            <a:spLocks noGrp="1"/>
          </p:cNvSpPr>
          <p:nvPr>
            <p:ph type="title"/>
          </p:nvPr>
        </p:nvSpPr>
        <p:spPr/>
        <p:txBody>
          <a:bodyPr/>
          <a:lstStyle/>
          <a:p>
            <a:r>
              <a:rPr lang="en-US" dirty="0"/>
              <a:t>Third-Party Risk Management (TPRM)</a:t>
            </a:r>
          </a:p>
        </p:txBody>
      </p:sp>
      <p:sp>
        <p:nvSpPr>
          <p:cNvPr id="5" name="Text Placeholder 4">
            <a:extLst>
              <a:ext uri="{FF2B5EF4-FFF2-40B4-BE49-F238E27FC236}">
                <a16:creationId xmlns:a16="http://schemas.microsoft.com/office/drawing/2014/main" id="{F90C26D5-5083-409F-C3CA-2E9772024227}"/>
              </a:ext>
            </a:extLst>
          </p:cNvPr>
          <p:cNvSpPr>
            <a:spLocks noGrp="1"/>
          </p:cNvSpPr>
          <p:nvPr>
            <p:ph type="body" idx="1"/>
          </p:nvPr>
        </p:nvSpPr>
        <p:spPr/>
        <p:txBody>
          <a:bodyPr/>
          <a:lstStyle/>
          <a:p>
            <a:endParaRPr lang="en-US"/>
          </a:p>
        </p:txBody>
      </p:sp>
      <p:pic>
        <p:nvPicPr>
          <p:cNvPr id="2050" name="Picture 2">
            <a:extLst>
              <a:ext uri="{FF2B5EF4-FFF2-40B4-BE49-F238E27FC236}">
                <a16:creationId xmlns:a16="http://schemas.microsoft.com/office/drawing/2014/main" id="{55C8F92E-DE08-4388-280E-490B3ED11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98" y="22860"/>
            <a:ext cx="8271804"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874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664289-057B-29B4-90BC-0234DF742667}"/>
              </a:ext>
            </a:extLst>
          </p:cNvPr>
          <p:cNvSpPr/>
          <p:nvPr/>
        </p:nvSpPr>
        <p:spPr>
          <a:xfrm>
            <a:off x="-121920" y="-365760"/>
            <a:ext cx="9521952"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1000F89-18E2-29C6-24AE-BA671417958B}"/>
              </a:ext>
            </a:extLst>
          </p:cNvPr>
          <p:cNvSpPr>
            <a:spLocks noGrp="1"/>
          </p:cNvSpPr>
          <p:nvPr>
            <p:ph type="sldNum" idx="12"/>
          </p:nvPr>
        </p:nvSpPr>
        <p:spPr/>
        <p:txBody>
          <a:bodyPr/>
          <a:lstStyle/>
          <a:p>
            <a:fld id="{00000000-1234-1234-1234-123412341234}" type="slidenum">
              <a:rPr lang="en-US" smtClean="0"/>
              <a:pPr/>
              <a:t>22</a:t>
            </a:fld>
            <a:endParaRPr lang="en-US"/>
          </a:p>
        </p:txBody>
      </p:sp>
      <p:sp>
        <p:nvSpPr>
          <p:cNvPr id="6" name="Title 5">
            <a:extLst>
              <a:ext uri="{FF2B5EF4-FFF2-40B4-BE49-F238E27FC236}">
                <a16:creationId xmlns:a16="http://schemas.microsoft.com/office/drawing/2014/main" id="{55004AA6-20DA-BA4F-1317-180E7E2CD575}"/>
              </a:ext>
            </a:extLst>
          </p:cNvPr>
          <p:cNvSpPr>
            <a:spLocks noGrp="1"/>
          </p:cNvSpPr>
          <p:nvPr>
            <p:ph type="title"/>
          </p:nvPr>
        </p:nvSpPr>
        <p:spPr/>
        <p:txBody>
          <a:bodyPr/>
          <a:lstStyle/>
          <a:p>
            <a:r>
              <a:rPr lang="en-US" dirty="0"/>
              <a:t>Third-Party Risk Management (TPRM)</a:t>
            </a:r>
          </a:p>
        </p:txBody>
      </p:sp>
      <p:sp>
        <p:nvSpPr>
          <p:cNvPr id="5" name="Text Placeholder 4">
            <a:extLst>
              <a:ext uri="{FF2B5EF4-FFF2-40B4-BE49-F238E27FC236}">
                <a16:creationId xmlns:a16="http://schemas.microsoft.com/office/drawing/2014/main" id="{F90C26D5-5083-409F-C3CA-2E9772024227}"/>
              </a:ext>
            </a:extLst>
          </p:cNvPr>
          <p:cNvSpPr>
            <a:spLocks noGrp="1"/>
          </p:cNvSpPr>
          <p:nvPr>
            <p:ph type="body" idx="1"/>
          </p:nvPr>
        </p:nvSpPr>
        <p:spPr/>
        <p:txBody>
          <a:bodyPr/>
          <a:lstStyle/>
          <a:p>
            <a:endParaRPr lang="en-US"/>
          </a:p>
        </p:txBody>
      </p:sp>
      <p:pic>
        <p:nvPicPr>
          <p:cNvPr id="3074" name="Picture 3">
            <a:extLst>
              <a:ext uri="{FF2B5EF4-FFF2-40B4-BE49-F238E27FC236}">
                <a16:creationId xmlns:a16="http://schemas.microsoft.com/office/drawing/2014/main" id="{73364747-A270-EDCB-7792-C3A6C1B12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 y="12493"/>
            <a:ext cx="7863841" cy="649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00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B70DA0-C255-76D9-B620-F65C4B3DD6C0}"/>
              </a:ext>
            </a:extLst>
          </p:cNvPr>
          <p:cNvSpPr>
            <a:spLocks noGrp="1"/>
          </p:cNvSpPr>
          <p:nvPr>
            <p:ph type="sldNum" idx="12"/>
          </p:nvPr>
        </p:nvSpPr>
        <p:spPr/>
        <p:txBody>
          <a:bodyPr/>
          <a:lstStyle/>
          <a:p>
            <a:fld id="{00000000-1234-1234-1234-123412341234}" type="slidenum">
              <a:rPr lang="en-US" smtClean="0"/>
              <a:pPr/>
              <a:t>23</a:t>
            </a:fld>
            <a:endParaRPr lang="en-US"/>
          </a:p>
        </p:txBody>
      </p:sp>
      <p:sp>
        <p:nvSpPr>
          <p:cNvPr id="3" name="Text Placeholder 2">
            <a:extLst>
              <a:ext uri="{FF2B5EF4-FFF2-40B4-BE49-F238E27FC236}">
                <a16:creationId xmlns:a16="http://schemas.microsoft.com/office/drawing/2014/main" id="{059931BC-54C3-EC52-B2B3-3431D24837A9}"/>
              </a:ext>
            </a:extLst>
          </p:cNvPr>
          <p:cNvSpPr>
            <a:spLocks noGrp="1"/>
          </p:cNvSpPr>
          <p:nvPr>
            <p:ph type="body" idx="1"/>
          </p:nvPr>
        </p:nvSpPr>
        <p:spPr>
          <a:xfrm>
            <a:off x="468629" y="1238250"/>
            <a:ext cx="8151496" cy="3734356"/>
          </a:xfrm>
        </p:spPr>
        <p:txBody>
          <a:bodyPr/>
          <a:lstStyle/>
          <a:p>
            <a:pPr marL="228600" indent="0"/>
            <a:r>
              <a:rPr lang="en-US" b="0" i="0" dirty="0">
                <a:solidFill>
                  <a:srgbClr val="333333"/>
                </a:solidFill>
                <a:effectLst/>
                <a:latin typeface="Helvetica" panose="020B0604020202020204" pitchFamily="34" charset="0"/>
              </a:rPr>
              <a:t>Individuals being compensated for Independent Personal Services, who are not U.S. Citizens or Permanent Residents, are required to have entered the U.S. on a visa/status that is eligible to receive compensation for the services that they are providing.</a:t>
            </a:r>
          </a:p>
          <a:p>
            <a:pPr algn="l" fontAlgn="base">
              <a:buFont typeface="Arial" panose="020B0604020202020204" pitchFamily="34" charset="0"/>
              <a:buChar char="•"/>
            </a:pPr>
            <a:r>
              <a:rPr lang="en-US" b="1" i="0" dirty="0">
                <a:solidFill>
                  <a:srgbClr val="333333"/>
                </a:solidFill>
                <a:effectLst/>
                <a:latin typeface="inherit"/>
              </a:rPr>
              <a:t>Honorarium</a:t>
            </a:r>
            <a:r>
              <a:rPr lang="en-US" b="0" i="0" dirty="0">
                <a:solidFill>
                  <a:srgbClr val="333333"/>
                </a:solidFill>
                <a:effectLst/>
                <a:latin typeface="Helvetica" panose="020B0604020202020204" pitchFamily="34" charset="0"/>
              </a:rPr>
              <a:t> — an award granted in recognition of a special service or distinguished achievement. It is a monetary gift which requires no services rendered to the University.</a:t>
            </a:r>
          </a:p>
          <a:p>
            <a:pPr algn="l" fontAlgn="base">
              <a:buFont typeface="Arial" panose="020B0604020202020204" pitchFamily="34" charset="0"/>
              <a:buChar char="•"/>
            </a:pPr>
            <a:r>
              <a:rPr lang="en-US" b="1" i="0" dirty="0">
                <a:solidFill>
                  <a:srgbClr val="333333"/>
                </a:solidFill>
                <a:effectLst/>
                <a:latin typeface="inherit"/>
              </a:rPr>
              <a:t>Lecture fee —</a:t>
            </a:r>
            <a:r>
              <a:rPr lang="en-US" b="0" i="0" dirty="0">
                <a:solidFill>
                  <a:srgbClr val="333333"/>
                </a:solidFill>
                <a:effectLst/>
                <a:latin typeface="Helvetica" panose="020B0604020202020204" pitchFamily="34" charset="0"/>
              </a:rPr>
              <a:t>  a payment for a one time lecture or a series of lectures that occur in a span of two weeks or less.</a:t>
            </a:r>
          </a:p>
          <a:p>
            <a:pPr algn="l" fontAlgn="base">
              <a:buFont typeface="Arial" panose="020B0604020202020204" pitchFamily="34" charset="0"/>
              <a:buChar char="•"/>
            </a:pPr>
            <a:r>
              <a:rPr lang="en-US" b="1" i="0" dirty="0">
                <a:solidFill>
                  <a:srgbClr val="333333"/>
                </a:solidFill>
                <a:effectLst/>
                <a:latin typeface="inherit"/>
              </a:rPr>
              <a:t>Performance fee</a:t>
            </a:r>
            <a:r>
              <a:rPr lang="en-US" b="0" i="0" dirty="0">
                <a:solidFill>
                  <a:srgbClr val="333333"/>
                </a:solidFill>
                <a:effectLst/>
                <a:latin typeface="Helvetica" panose="020B0604020202020204" pitchFamily="34" charset="0"/>
              </a:rPr>
              <a:t> — made to an individual or group for professional services not directly related to an academic function.</a:t>
            </a:r>
          </a:p>
          <a:p>
            <a:pPr algn="l" fontAlgn="base">
              <a:buFont typeface="Arial" panose="020B0604020202020204" pitchFamily="34" charset="0"/>
              <a:buChar char="•"/>
            </a:pPr>
            <a:r>
              <a:rPr lang="en-US" b="1" i="0" dirty="0">
                <a:solidFill>
                  <a:srgbClr val="333333"/>
                </a:solidFill>
                <a:effectLst/>
                <a:latin typeface="inherit"/>
              </a:rPr>
              <a:t>Consultant Fee</a:t>
            </a:r>
            <a:r>
              <a:rPr lang="en-US" b="0" i="0" dirty="0">
                <a:solidFill>
                  <a:srgbClr val="333333"/>
                </a:solidFill>
                <a:effectLst/>
                <a:latin typeface="Helvetica" panose="020B0604020202020204" pitchFamily="34" charset="0"/>
              </a:rPr>
              <a:t> — payments made for consulting services.  Consulting service payments must be approved through Purchasing.</a:t>
            </a:r>
          </a:p>
          <a:p>
            <a:pPr algn="l" fontAlgn="base">
              <a:buFont typeface="Arial" panose="020B0604020202020204" pitchFamily="34" charset="0"/>
              <a:buChar char="•"/>
            </a:pPr>
            <a:r>
              <a:rPr lang="en-US" b="1" i="0" dirty="0">
                <a:solidFill>
                  <a:srgbClr val="333333"/>
                </a:solidFill>
                <a:effectLst/>
                <a:latin typeface="inherit"/>
              </a:rPr>
              <a:t>Professional Services</a:t>
            </a:r>
            <a:r>
              <a:rPr lang="en-US" b="0" i="0" dirty="0">
                <a:solidFill>
                  <a:srgbClr val="333333"/>
                </a:solidFill>
                <a:effectLst/>
                <a:latin typeface="Helvetica" panose="020B0604020202020204" pitchFamily="34" charset="0"/>
              </a:rPr>
              <a:t> — payments made for professional services performed by an independent contractor, per UC policy.</a:t>
            </a:r>
          </a:p>
          <a:p>
            <a:endParaRPr lang="en-US" dirty="0"/>
          </a:p>
        </p:txBody>
      </p:sp>
      <p:sp>
        <p:nvSpPr>
          <p:cNvPr id="6" name="Title 5">
            <a:extLst>
              <a:ext uri="{FF2B5EF4-FFF2-40B4-BE49-F238E27FC236}">
                <a16:creationId xmlns:a16="http://schemas.microsoft.com/office/drawing/2014/main" id="{A04CA5FA-975A-5146-3A5B-19A4F679A550}"/>
              </a:ext>
            </a:extLst>
          </p:cNvPr>
          <p:cNvSpPr>
            <a:spLocks noGrp="1"/>
          </p:cNvSpPr>
          <p:nvPr>
            <p:ph type="title"/>
          </p:nvPr>
        </p:nvSpPr>
        <p:spPr/>
        <p:txBody>
          <a:bodyPr/>
          <a:lstStyle/>
          <a:p>
            <a:r>
              <a:rPr lang="en-US" dirty="0"/>
              <a:t>Paying individuals who are not US citizens</a:t>
            </a:r>
          </a:p>
        </p:txBody>
      </p:sp>
    </p:spTree>
    <p:extLst>
      <p:ext uri="{BB962C8B-B14F-4D97-AF65-F5344CB8AC3E}">
        <p14:creationId xmlns:p14="http://schemas.microsoft.com/office/powerpoint/2010/main" val="3754310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B70DA0-C255-76D9-B620-F65C4B3DD6C0}"/>
              </a:ext>
            </a:extLst>
          </p:cNvPr>
          <p:cNvSpPr>
            <a:spLocks noGrp="1"/>
          </p:cNvSpPr>
          <p:nvPr>
            <p:ph type="sldNum" idx="12"/>
          </p:nvPr>
        </p:nvSpPr>
        <p:spPr/>
        <p:txBody>
          <a:bodyPr/>
          <a:lstStyle/>
          <a:p>
            <a:fld id="{00000000-1234-1234-1234-123412341234}" type="slidenum">
              <a:rPr lang="en-US" smtClean="0"/>
              <a:pPr/>
              <a:t>24</a:t>
            </a:fld>
            <a:endParaRPr lang="en-US"/>
          </a:p>
        </p:txBody>
      </p:sp>
      <p:sp>
        <p:nvSpPr>
          <p:cNvPr id="6" name="Title 5">
            <a:extLst>
              <a:ext uri="{FF2B5EF4-FFF2-40B4-BE49-F238E27FC236}">
                <a16:creationId xmlns:a16="http://schemas.microsoft.com/office/drawing/2014/main" id="{A04CA5FA-975A-5146-3A5B-19A4F679A550}"/>
              </a:ext>
            </a:extLst>
          </p:cNvPr>
          <p:cNvSpPr>
            <a:spLocks noGrp="1"/>
          </p:cNvSpPr>
          <p:nvPr>
            <p:ph type="title"/>
          </p:nvPr>
        </p:nvSpPr>
        <p:spPr/>
        <p:txBody>
          <a:bodyPr/>
          <a:lstStyle/>
          <a:p>
            <a:r>
              <a:rPr lang="en-US" dirty="0"/>
              <a:t>Paying individuals who are not US citizens</a:t>
            </a:r>
          </a:p>
        </p:txBody>
      </p:sp>
      <p:sp>
        <p:nvSpPr>
          <p:cNvPr id="5" name="Text Placeholder 4">
            <a:extLst>
              <a:ext uri="{FF2B5EF4-FFF2-40B4-BE49-F238E27FC236}">
                <a16:creationId xmlns:a16="http://schemas.microsoft.com/office/drawing/2014/main" id="{C0217DD3-EFEE-FC45-E2D4-BA58157E26DA}"/>
              </a:ext>
            </a:extLst>
          </p:cNvPr>
          <p:cNvSpPr>
            <a:spLocks noGrp="1"/>
          </p:cNvSpPr>
          <p:nvPr>
            <p:ph type="body" idx="1"/>
          </p:nvPr>
        </p:nvSpPr>
        <p:spPr>
          <a:xfrm>
            <a:off x="468628" y="1228725"/>
            <a:ext cx="7781545" cy="533479"/>
          </a:xfrm>
        </p:spPr>
        <p:txBody>
          <a:bodyPr/>
          <a:lstStyle/>
          <a:p>
            <a:r>
              <a:rPr lang="en-US" dirty="0"/>
              <a:t>Here is the information we will need to process these types of payments:</a:t>
            </a:r>
          </a:p>
        </p:txBody>
      </p:sp>
      <p:pic>
        <p:nvPicPr>
          <p:cNvPr id="9" name="Picture 8">
            <a:extLst>
              <a:ext uri="{FF2B5EF4-FFF2-40B4-BE49-F238E27FC236}">
                <a16:creationId xmlns:a16="http://schemas.microsoft.com/office/drawing/2014/main" id="{CAF6483E-F136-FD28-5D7F-BDCF27DBFB66}"/>
              </a:ext>
            </a:extLst>
          </p:cNvPr>
          <p:cNvPicPr>
            <a:picLocks noChangeAspect="1"/>
          </p:cNvPicPr>
          <p:nvPr/>
        </p:nvPicPr>
        <p:blipFill rotWithShape="1">
          <a:blip r:embed="rId2"/>
          <a:srcRect t="40449"/>
          <a:stretch/>
        </p:blipFill>
        <p:spPr>
          <a:xfrm>
            <a:off x="5212452" y="1653153"/>
            <a:ext cx="3666372" cy="2118560"/>
          </a:xfrm>
          <a:prstGeom prst="rect">
            <a:avLst/>
          </a:prstGeom>
        </p:spPr>
      </p:pic>
      <p:sp>
        <p:nvSpPr>
          <p:cNvPr id="11" name="TextBox 10">
            <a:extLst>
              <a:ext uri="{FF2B5EF4-FFF2-40B4-BE49-F238E27FC236}">
                <a16:creationId xmlns:a16="http://schemas.microsoft.com/office/drawing/2014/main" id="{744B9612-159D-DC66-309D-A7CEE43B2FDC}"/>
              </a:ext>
            </a:extLst>
          </p:cNvPr>
          <p:cNvSpPr txBox="1"/>
          <p:nvPr/>
        </p:nvSpPr>
        <p:spPr>
          <a:xfrm>
            <a:off x="640079" y="1653153"/>
            <a:ext cx="4265296" cy="3047886"/>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Name of Nonresident</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Address (country of residence)</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Phone </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Email address</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Calibri" panose="020F0502020204030204" pitchFamily="34" charset="0"/>
              </a:rPr>
              <a:t>Event details (name, date, location, and purpose of the event)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Calibri" panose="020F0502020204030204" pitchFamily="34" charset="0"/>
              </a:rPr>
              <a:t>Payment Amount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Visa status for the Payee (we need to attach proof)</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Will the Payee receive more than 5 payments in the US within 6 months (yes/no?) </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Bank information (provided via email, so the preparer can upload into system)</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Service location / possible tax implications (we need the address)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Payment method (check/wire transfer)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86BB43D-DE00-C4BF-1711-F18FEE961FBE}"/>
              </a:ext>
            </a:extLst>
          </p:cNvPr>
          <p:cNvSpPr txBox="1"/>
          <p:nvPr/>
        </p:nvSpPr>
        <p:spPr>
          <a:xfrm>
            <a:off x="4752974" y="3914775"/>
            <a:ext cx="4391025" cy="954107"/>
          </a:xfrm>
          <a:prstGeom prst="rect">
            <a:avLst/>
          </a:prstGeom>
          <a:noFill/>
        </p:spPr>
        <p:txBody>
          <a:bodyPr wrap="square">
            <a:spAutoFit/>
          </a:bodyPr>
          <a:lstStyle/>
          <a:p>
            <a:r>
              <a:rPr lang="en-US" b="0" i="0" dirty="0">
                <a:solidFill>
                  <a:srgbClr val="333333"/>
                </a:solidFill>
                <a:effectLst/>
                <a:latin typeface="Helvetica" panose="020B0604020202020204" pitchFamily="34" charset="0"/>
              </a:rPr>
              <a:t>Independent Personal Service payments to nonresidents are reviewed and tax coded by the Central Resource Unit. </a:t>
            </a:r>
            <a:r>
              <a:rPr lang="en-US" b="1" i="0" dirty="0">
                <a:solidFill>
                  <a:srgbClr val="333333"/>
                </a:solidFill>
                <a:effectLst/>
                <a:highlight>
                  <a:srgbClr val="FFFF00"/>
                </a:highlight>
                <a:latin typeface="Helvetica" panose="020B0604020202020204" pitchFamily="34" charset="0"/>
              </a:rPr>
              <a:t>Taxes are withheld from the payment when processed.</a:t>
            </a:r>
            <a:endParaRPr lang="en-US" b="1" dirty="0">
              <a:highlight>
                <a:srgbClr val="FFFF00"/>
              </a:highlight>
            </a:endParaRPr>
          </a:p>
        </p:txBody>
      </p:sp>
    </p:spTree>
    <p:extLst>
      <p:ext uri="{BB962C8B-B14F-4D97-AF65-F5344CB8AC3E}">
        <p14:creationId xmlns:p14="http://schemas.microsoft.com/office/powerpoint/2010/main" val="3876406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5908E6-0A71-9BFE-61DB-96F412B8CB09}"/>
              </a:ext>
            </a:extLst>
          </p:cNvPr>
          <p:cNvSpPr>
            <a:spLocks noGrp="1"/>
          </p:cNvSpPr>
          <p:nvPr>
            <p:ph type="sldNum" idx="12"/>
          </p:nvPr>
        </p:nvSpPr>
        <p:spPr/>
        <p:txBody>
          <a:bodyPr/>
          <a:lstStyle/>
          <a:p>
            <a:fld id="{00000000-1234-1234-1234-123412341234}" type="slidenum">
              <a:rPr lang="en-US" smtClean="0"/>
              <a:pPr/>
              <a:t>25</a:t>
            </a:fld>
            <a:endParaRPr lang="en-US"/>
          </a:p>
        </p:txBody>
      </p:sp>
      <p:sp>
        <p:nvSpPr>
          <p:cNvPr id="3" name="Text Placeholder 2">
            <a:extLst>
              <a:ext uri="{FF2B5EF4-FFF2-40B4-BE49-F238E27FC236}">
                <a16:creationId xmlns:a16="http://schemas.microsoft.com/office/drawing/2014/main" id="{DFC40DD9-48A2-ADF5-F762-3D2109217052}"/>
              </a:ext>
            </a:extLst>
          </p:cNvPr>
          <p:cNvSpPr>
            <a:spLocks noGrp="1"/>
          </p:cNvSpPr>
          <p:nvPr>
            <p:ph type="body" idx="1"/>
          </p:nvPr>
        </p:nvSpPr>
        <p:spPr>
          <a:xfrm>
            <a:off x="640080" y="1828800"/>
            <a:ext cx="3840480" cy="1949252"/>
          </a:xfrm>
        </p:spPr>
        <p:txBody>
          <a:bodyPr/>
          <a:lstStyle/>
          <a:p>
            <a:pPr marL="0" indent="3175" algn="ctr"/>
            <a:r>
              <a:rPr lang="en-US" sz="2400" dirty="0"/>
              <a:t>The department credit card (Pcard) can now be used to purchase advertising, as long as the vendor is domestic</a:t>
            </a:r>
          </a:p>
        </p:txBody>
      </p:sp>
      <p:sp>
        <p:nvSpPr>
          <p:cNvPr id="6" name="Title 5">
            <a:extLst>
              <a:ext uri="{FF2B5EF4-FFF2-40B4-BE49-F238E27FC236}">
                <a16:creationId xmlns:a16="http://schemas.microsoft.com/office/drawing/2014/main" id="{B57297AA-8682-0859-0341-1B1B2E413BBF}"/>
              </a:ext>
            </a:extLst>
          </p:cNvPr>
          <p:cNvSpPr>
            <a:spLocks noGrp="1"/>
          </p:cNvSpPr>
          <p:nvPr>
            <p:ph type="title"/>
          </p:nvPr>
        </p:nvSpPr>
        <p:spPr/>
        <p:txBody>
          <a:bodyPr/>
          <a:lstStyle/>
          <a:p>
            <a:r>
              <a:rPr lang="en-US" dirty="0" err="1"/>
              <a:t>Pcards</a:t>
            </a:r>
            <a:r>
              <a:rPr lang="en-US" dirty="0"/>
              <a:t> for Advertising</a:t>
            </a:r>
          </a:p>
        </p:txBody>
      </p:sp>
      <p:pic>
        <p:nvPicPr>
          <p:cNvPr id="4098" name="Picture 2" descr="7 Types of Advertising to Promote Your Small Business Effectively">
            <a:extLst>
              <a:ext uri="{FF2B5EF4-FFF2-40B4-BE49-F238E27FC236}">
                <a16:creationId xmlns:a16="http://schemas.microsoft.com/office/drawing/2014/main" id="{A98A6F09-2E60-E4AB-8899-6FEC6CE67BD3}"/>
              </a:ext>
            </a:extLst>
          </p:cNvPr>
          <p:cNvPicPr>
            <a:picLocks noGrp="1" noChangeAspect="1" noChangeArrowheads="1"/>
          </p:cNvPicPr>
          <p:nvPr>
            <p:ph type="pic" idx="3"/>
          </p:nvPr>
        </p:nvPicPr>
        <p:blipFill>
          <a:blip r:embed="rId2">
            <a:extLst>
              <a:ext uri="{28A0092B-C50C-407E-A947-70E740481C1C}">
                <a14:useLocalDpi xmlns:a14="http://schemas.microsoft.com/office/drawing/2010/main" val="0"/>
              </a:ext>
            </a:extLst>
          </a:blip>
          <a:srcRect l="7831" r="783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61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body" idx="1"/>
          </p:nvPr>
        </p:nvSpPr>
        <p:spPr>
          <a:xfrm>
            <a:off x="576071" y="1879826"/>
            <a:ext cx="4822673" cy="1692771"/>
          </a:xfrm>
          <a:prstGeom prst="rect">
            <a:avLst/>
          </a:prstGeom>
          <a:noFill/>
          <a:ln>
            <a:noFill/>
          </a:ln>
        </p:spPr>
        <p:txBody>
          <a:bodyPr spcFirstLastPara="1" wrap="square" lIns="0" tIns="0" rIns="0" bIns="0" anchor="t" anchorCtr="0">
            <a:spAutoFit/>
          </a:bodyPr>
          <a:lstStyle/>
          <a:p>
            <a:pPr marL="284163" lvl="1" indent="-284163">
              <a:lnSpc>
                <a:spcPct val="100000"/>
              </a:lnSpc>
              <a:spcBef>
                <a:spcPts val="600"/>
              </a:spcBef>
              <a:spcAft>
                <a:spcPts val="600"/>
              </a:spcAft>
            </a:pPr>
            <a:r>
              <a:rPr lang="en-US" sz="2000" dirty="0">
                <a:latin typeface="+mj-lt"/>
              </a:rPr>
              <a:t>Next Research Unit Meeting: Thu Dec 7</a:t>
            </a:r>
          </a:p>
          <a:p>
            <a:pPr marL="284163" lvl="1" indent="-284163">
              <a:lnSpc>
                <a:spcPct val="100000"/>
              </a:lnSpc>
              <a:spcBef>
                <a:spcPts val="600"/>
              </a:spcBef>
              <a:spcAft>
                <a:spcPts val="600"/>
              </a:spcAft>
            </a:pPr>
            <a:r>
              <a:rPr lang="en-US" sz="2000" dirty="0">
                <a:latin typeface="+mj-lt"/>
              </a:rPr>
              <a:t>Next Grand Rounds: FEBRUARY 2024</a:t>
            </a:r>
          </a:p>
          <a:p>
            <a:pPr marL="285750" lvl="0" indent="-285750" algn="l" rtl="0">
              <a:spcBef>
                <a:spcPts val="600"/>
              </a:spcBef>
              <a:spcAft>
                <a:spcPts val="600"/>
              </a:spcAft>
              <a:buClr>
                <a:srgbClr val="58595B"/>
              </a:buClr>
              <a:buSzPts val="2000"/>
              <a:buFont typeface="Arial"/>
              <a:buChar char="•"/>
            </a:pPr>
            <a:r>
              <a:rPr lang="en-US" sz="2000" dirty="0">
                <a:latin typeface="+mj-lt"/>
              </a:rPr>
              <a:t>Prior monthly meeting agendas/slides are available on the </a:t>
            </a:r>
            <a:r>
              <a:rPr lang="en-US" sz="2000" u="sng" dirty="0">
                <a:solidFill>
                  <a:schemeClr val="hlink"/>
                </a:solidFill>
                <a:latin typeface="+mj-lt"/>
                <a:hlinkClick r:id="rId3"/>
              </a:rPr>
              <a:t>website</a:t>
            </a:r>
            <a:endParaRPr lang="en-US" sz="2000" u="sng" dirty="0">
              <a:solidFill>
                <a:schemeClr val="hlink"/>
              </a:solidFill>
              <a:latin typeface="+mj-lt"/>
            </a:endParaRPr>
          </a:p>
        </p:txBody>
      </p:sp>
      <p:sp>
        <p:nvSpPr>
          <p:cNvPr id="262" name="Google Shape;262;p2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26</a:t>
            </a:fld>
            <a:endParaRPr/>
          </a:p>
        </p:txBody>
      </p:sp>
      <p:sp>
        <p:nvSpPr>
          <p:cNvPr id="263" name="Google Shape;263;p2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latin typeface="+mj-lt"/>
              </a:rPr>
              <a:t>Upcoming Meetings/Events</a:t>
            </a:r>
            <a:endParaRPr dirty="0">
              <a:solidFill>
                <a:schemeClr val="tx1">
                  <a:lumMod val="50000"/>
                </a:schemeClr>
              </a:solidFill>
              <a:latin typeface="+mj-lt"/>
            </a:endParaRPr>
          </a:p>
        </p:txBody>
      </p:sp>
      <p:pic>
        <p:nvPicPr>
          <p:cNvPr id="264" name="Google Shape;264;p24"/>
          <p:cNvPicPr preferRelativeResize="0"/>
          <p:nvPr/>
        </p:nvPicPr>
        <p:blipFill rotWithShape="1">
          <a:blip r:embed="rId4">
            <a:alphaModFix/>
          </a:blip>
          <a:srcRect/>
          <a:stretch/>
        </p:blipFill>
        <p:spPr>
          <a:xfrm>
            <a:off x="5581514" y="1258277"/>
            <a:ext cx="2840110" cy="3414763"/>
          </a:xfrm>
          <a:prstGeom prst="rect">
            <a:avLst/>
          </a:prstGeom>
          <a:noFill/>
          <a:ln>
            <a:noFill/>
          </a:ln>
        </p:spPr>
      </p:pic>
      <p:sp>
        <p:nvSpPr>
          <p:cNvPr id="265" name="Google Shape;265;p24"/>
          <p:cNvSpPr/>
          <p:nvPr/>
        </p:nvSpPr>
        <p:spPr>
          <a:xfrm>
            <a:off x="5921327" y="4115022"/>
            <a:ext cx="1714304" cy="55801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3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rtl="0">
              <a:lnSpc>
                <a:spcPct val="100000"/>
              </a:lnSpc>
              <a:spcBef>
                <a:spcPts val="0"/>
              </a:spcBef>
              <a:spcAft>
                <a:spcPts val="0"/>
              </a:spcAft>
              <a:buClr>
                <a:srgbClr val="FFFFFF"/>
              </a:buClr>
              <a:buSzPts val="800"/>
              <a:buFont typeface="Helvetica Neue"/>
              <a:buNone/>
            </a:pPr>
            <a:fld id="{00000000-1234-1234-1234-123412341234}" type="slidenum">
              <a:rPr lang="en-US" sz="800" b="0" i="0" u="none" strike="noStrike" cap="none">
                <a:solidFill>
                  <a:srgbClr val="FFFFFF"/>
                </a:solidFill>
                <a:latin typeface="Helvetica Neue"/>
                <a:ea typeface="Helvetica Neue"/>
                <a:cs typeface="Helvetica Neue"/>
                <a:sym typeface="Helvetica Neue"/>
              </a:rPr>
              <a:t>27</a:t>
            </a:fld>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3</a:t>
            </a:fld>
            <a:endParaRPr lang="en-US"/>
          </a:p>
        </p:txBody>
      </p:sp>
      <p:sp>
        <p:nvSpPr>
          <p:cNvPr id="5" name="Title 4"/>
          <p:cNvSpPr>
            <a:spLocks noGrp="1"/>
          </p:cNvSpPr>
          <p:nvPr>
            <p:ph type="title"/>
          </p:nvPr>
        </p:nvSpPr>
        <p:spPr/>
        <p:txBody>
          <a:bodyPr/>
          <a:lstStyle/>
          <a:p>
            <a:r>
              <a:rPr lang="en-US" dirty="0" err="1">
                <a:solidFill>
                  <a:schemeClr val="tx1">
                    <a:lumMod val="50000"/>
                  </a:schemeClr>
                </a:solidFill>
              </a:rPr>
              <a:t>WebClock</a:t>
            </a:r>
            <a:endParaRPr lang="en-US" dirty="0">
              <a:solidFill>
                <a:schemeClr val="tx1">
                  <a:lumMod val="50000"/>
                </a:schemeClr>
              </a:solidFill>
            </a:endParaRPr>
          </a:p>
        </p:txBody>
      </p:sp>
      <p:sp>
        <p:nvSpPr>
          <p:cNvPr id="3" name="Rectangle 2"/>
          <p:cNvSpPr/>
          <p:nvPr/>
        </p:nvSpPr>
        <p:spPr>
          <a:xfrm>
            <a:off x="478173" y="1185909"/>
            <a:ext cx="8035632" cy="3247043"/>
          </a:xfrm>
          <a:prstGeom prst="rect">
            <a:avLst/>
          </a:prstGeom>
        </p:spPr>
        <p:txBody>
          <a:bodyPr wrap="square">
            <a:spAutoFit/>
          </a:bodyPr>
          <a:lstStyle/>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Effective November 12, ALL non-exempt (bi-weekly) employees must utilize </a:t>
            </a:r>
            <a:r>
              <a:rPr lang="en-US" sz="1800" dirty="0" err="1">
                <a:latin typeface="Calibri" panose="020F0502020204030204" pitchFamily="34" charset="0"/>
                <a:ea typeface="Calibri" panose="020F0502020204030204" pitchFamily="34" charset="0"/>
              </a:rPr>
              <a:t>WebClock</a:t>
            </a:r>
            <a:r>
              <a:rPr lang="en-US" sz="1800" dirty="0">
                <a:latin typeface="Calibri" panose="020F0502020204030204" pitchFamily="34" charset="0"/>
                <a:ea typeface="Calibri" panose="020F0502020204030204" pitchFamily="34" charset="0"/>
              </a:rPr>
              <a:t> Timekeeping System (not TP </a:t>
            </a:r>
            <a:r>
              <a:rPr lang="en-US" sz="1800" dirty="0" err="1">
                <a:latin typeface="Calibri" panose="020F0502020204030204" pitchFamily="34" charset="0"/>
                <a:ea typeface="Calibri" panose="020F0502020204030204" pitchFamily="34" charset="0"/>
              </a:rPr>
              <a:t>Timesuite</a:t>
            </a:r>
            <a:r>
              <a:rPr lang="en-US" sz="1800" dirty="0">
                <a:latin typeface="Calibri" panose="020F0502020204030204" pitchFamily="34" charset="0"/>
                <a:ea typeface="Calibri" panose="020F0502020204030204" pitchFamily="34" charset="0"/>
              </a:rPr>
              <a:t>). This affects both union and non-union personnel.</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Timesheets will now autofill from </a:t>
            </a:r>
            <a:r>
              <a:rPr lang="en-US" sz="1800" dirty="0" err="1">
                <a:latin typeface="Calibri" panose="020F0502020204030204" pitchFamily="34" charset="0"/>
                <a:ea typeface="Calibri" panose="020F0502020204030204" pitchFamily="34" charset="0"/>
              </a:rPr>
              <a:t>WebClock</a:t>
            </a:r>
            <a:endParaRPr lang="en-US" sz="1800" dirty="0">
              <a:latin typeface="Calibri" panose="020F0502020204030204" pitchFamily="34" charset="0"/>
              <a:ea typeface="Calibri" panose="020F0502020204030204" pitchFamily="34" charset="0"/>
            </a:endParaRP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Overtime is not allowed unless approved in advance</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Members of RX union: cannot exceed 8 hours in a day without triggering </a:t>
            </a:r>
            <a:r>
              <a:rPr lang="en-US" sz="1800" dirty="0" err="1">
                <a:latin typeface="Calibri" panose="020F0502020204030204" pitchFamily="34" charset="0"/>
                <a:ea typeface="Calibri" panose="020F0502020204030204" pitchFamily="34" charset="0"/>
              </a:rPr>
              <a:t>overshift</a:t>
            </a:r>
            <a:r>
              <a:rPr lang="en-US" sz="1800" dirty="0">
                <a:latin typeface="Calibri" panose="020F0502020204030204" pitchFamily="34" charset="0"/>
                <a:ea typeface="Calibri" panose="020F0502020204030204" pitchFamily="34" charset="0"/>
              </a:rPr>
              <a:t> pay</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Members of other unions and non-union members: cannot exceed 40 hours per work week without triggering overtime pay</a:t>
            </a:r>
          </a:p>
          <a:p>
            <a:pPr marL="285750" indent="-285750">
              <a:spcAft>
                <a:spcPts val="600"/>
              </a:spcAft>
              <a:buFont typeface="Arial" panose="020B0604020202020204" pitchFamily="34" charset="0"/>
              <a:buChar char="•"/>
            </a:pPr>
            <a:endParaRPr lang="en-US" sz="1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98714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D9E513-C612-BF66-3294-48B06CC6CE0A}"/>
              </a:ext>
            </a:extLst>
          </p:cNvPr>
          <p:cNvSpPr>
            <a:spLocks noGrp="1"/>
          </p:cNvSpPr>
          <p:nvPr>
            <p:ph type="sldNum" idx="12"/>
          </p:nvPr>
        </p:nvSpPr>
        <p:spPr/>
        <p:txBody>
          <a:bodyPr/>
          <a:lstStyle/>
          <a:p>
            <a:fld id="{00000000-1234-1234-1234-123412341234}" type="slidenum">
              <a:rPr lang="en-US" smtClean="0"/>
              <a:pPr/>
              <a:t>4</a:t>
            </a:fld>
            <a:endParaRPr lang="en-US"/>
          </a:p>
        </p:txBody>
      </p:sp>
      <p:sp>
        <p:nvSpPr>
          <p:cNvPr id="5" name="Title 4">
            <a:extLst>
              <a:ext uri="{FF2B5EF4-FFF2-40B4-BE49-F238E27FC236}">
                <a16:creationId xmlns:a16="http://schemas.microsoft.com/office/drawing/2014/main" id="{10FE64E2-BC93-76E6-849A-369622708710}"/>
              </a:ext>
            </a:extLst>
          </p:cNvPr>
          <p:cNvSpPr>
            <a:spLocks noGrp="1"/>
          </p:cNvSpPr>
          <p:nvPr>
            <p:ph type="title"/>
          </p:nvPr>
        </p:nvSpPr>
        <p:spPr/>
        <p:txBody>
          <a:bodyPr/>
          <a:lstStyle/>
          <a:p>
            <a:r>
              <a:rPr lang="en-US" dirty="0" err="1">
                <a:solidFill>
                  <a:schemeClr val="tx1">
                    <a:lumMod val="50000"/>
                  </a:schemeClr>
                </a:solidFill>
              </a:rPr>
              <a:t>WebClock</a:t>
            </a:r>
            <a:endParaRPr lang="en-US" dirty="0"/>
          </a:p>
        </p:txBody>
      </p:sp>
      <p:sp>
        <p:nvSpPr>
          <p:cNvPr id="8" name="TextBox 7">
            <a:extLst>
              <a:ext uri="{FF2B5EF4-FFF2-40B4-BE49-F238E27FC236}">
                <a16:creationId xmlns:a16="http://schemas.microsoft.com/office/drawing/2014/main" id="{C89F8622-46C4-EAF7-D1E4-43284A36C112}"/>
              </a:ext>
            </a:extLst>
          </p:cNvPr>
          <p:cNvSpPr txBox="1"/>
          <p:nvPr/>
        </p:nvSpPr>
        <p:spPr>
          <a:xfrm>
            <a:off x="640079" y="1230838"/>
            <a:ext cx="7772400" cy="352404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You must clock in at the start and clock out at the end of your shift</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Clock in/out within 5 minutes of your assigned work hour time; it will round up/down at the 7.5 min mark (e.g. if you clock in after 8:07am, it will round this to 8:15am)</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1-hour lunch is required and automatically deducted </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If you are going to take a shorter/longer lunch break, you must clock in and out for lunch to register those adjustments</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Vacation, sick, and errors: must be added as NOTES. Supervisor will then need to manually make these additions/corrections</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If you forget to log in/out, do so as soon as you remember and then add a note for your supervisor with the correct time. </a:t>
            </a:r>
          </a:p>
        </p:txBody>
      </p:sp>
    </p:spTree>
    <p:extLst>
      <p:ext uri="{BB962C8B-B14F-4D97-AF65-F5344CB8AC3E}">
        <p14:creationId xmlns:p14="http://schemas.microsoft.com/office/powerpoint/2010/main" val="44185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D9E513-C612-BF66-3294-48B06CC6CE0A}"/>
              </a:ext>
            </a:extLst>
          </p:cNvPr>
          <p:cNvSpPr>
            <a:spLocks noGrp="1"/>
          </p:cNvSpPr>
          <p:nvPr>
            <p:ph type="sldNum" idx="12"/>
          </p:nvPr>
        </p:nvSpPr>
        <p:spPr/>
        <p:txBody>
          <a:bodyPr/>
          <a:lstStyle/>
          <a:p>
            <a:fld id="{00000000-1234-1234-1234-123412341234}" type="slidenum">
              <a:rPr lang="en-US" smtClean="0"/>
              <a:pPr/>
              <a:t>5</a:t>
            </a:fld>
            <a:endParaRPr lang="en-US"/>
          </a:p>
        </p:txBody>
      </p:sp>
      <p:sp>
        <p:nvSpPr>
          <p:cNvPr id="5" name="Title 4">
            <a:extLst>
              <a:ext uri="{FF2B5EF4-FFF2-40B4-BE49-F238E27FC236}">
                <a16:creationId xmlns:a16="http://schemas.microsoft.com/office/drawing/2014/main" id="{10FE64E2-BC93-76E6-849A-369622708710}"/>
              </a:ext>
            </a:extLst>
          </p:cNvPr>
          <p:cNvSpPr>
            <a:spLocks noGrp="1"/>
          </p:cNvSpPr>
          <p:nvPr>
            <p:ph type="title"/>
          </p:nvPr>
        </p:nvSpPr>
        <p:spPr/>
        <p:txBody>
          <a:bodyPr/>
          <a:lstStyle/>
          <a:p>
            <a:r>
              <a:rPr lang="en-US" dirty="0" err="1">
                <a:solidFill>
                  <a:schemeClr val="tx1">
                    <a:lumMod val="50000"/>
                  </a:schemeClr>
                </a:solidFill>
              </a:rPr>
              <a:t>WebClock</a:t>
            </a:r>
            <a:r>
              <a:rPr lang="en-US" dirty="0">
                <a:solidFill>
                  <a:schemeClr val="tx1">
                    <a:lumMod val="50000"/>
                  </a:schemeClr>
                </a:solidFill>
              </a:rPr>
              <a:t> </a:t>
            </a:r>
            <a:endParaRPr lang="en-US" dirty="0"/>
          </a:p>
        </p:txBody>
      </p:sp>
      <p:pic>
        <p:nvPicPr>
          <p:cNvPr id="9" name="Picture 8">
            <a:extLst>
              <a:ext uri="{FF2B5EF4-FFF2-40B4-BE49-F238E27FC236}">
                <a16:creationId xmlns:a16="http://schemas.microsoft.com/office/drawing/2014/main" id="{D9694DA7-857A-CE3F-7000-F460F2401F01}"/>
              </a:ext>
            </a:extLst>
          </p:cNvPr>
          <p:cNvPicPr>
            <a:picLocks noChangeAspect="1"/>
          </p:cNvPicPr>
          <p:nvPr/>
        </p:nvPicPr>
        <p:blipFill>
          <a:blip r:embed="rId2"/>
          <a:stretch>
            <a:fillRect/>
          </a:stretch>
        </p:blipFill>
        <p:spPr>
          <a:xfrm>
            <a:off x="3320716" y="1279063"/>
            <a:ext cx="5823284" cy="3848927"/>
          </a:xfrm>
          <a:prstGeom prst="rect">
            <a:avLst/>
          </a:prstGeom>
        </p:spPr>
      </p:pic>
      <p:sp>
        <p:nvSpPr>
          <p:cNvPr id="6" name="TextBox 5">
            <a:extLst>
              <a:ext uri="{FF2B5EF4-FFF2-40B4-BE49-F238E27FC236}">
                <a16:creationId xmlns:a16="http://schemas.microsoft.com/office/drawing/2014/main" id="{2AB9C559-99A4-4B4F-AE05-34A2EE0E63B7}"/>
              </a:ext>
            </a:extLst>
          </p:cNvPr>
          <p:cNvSpPr txBox="1"/>
          <p:nvPr/>
        </p:nvSpPr>
        <p:spPr>
          <a:xfrm>
            <a:off x="576473" y="3274025"/>
            <a:ext cx="4741485" cy="127727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You must manually enter vacation and sick time for your employees. Errors must also be manually entered by you.</a:t>
            </a:r>
          </a:p>
          <a:p>
            <a:pPr marL="285750" indent="-285750">
              <a:spcAft>
                <a:spcPts val="600"/>
              </a:spcAft>
              <a:buFont typeface="Arial" panose="020B0604020202020204" pitchFamily="34" charset="0"/>
              <a:buChar char="•"/>
            </a:pPr>
            <a:endParaRPr lang="en-US" sz="1800" dirty="0">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83E2C8EB-D278-EB71-D138-48F608D0208D}"/>
              </a:ext>
            </a:extLst>
          </p:cNvPr>
          <p:cNvPicPr>
            <a:picLocks noChangeAspect="1"/>
          </p:cNvPicPr>
          <p:nvPr/>
        </p:nvPicPr>
        <p:blipFill rotWithShape="1">
          <a:blip r:embed="rId3"/>
          <a:srcRect l="16491"/>
          <a:stretch/>
        </p:blipFill>
        <p:spPr>
          <a:xfrm>
            <a:off x="785582" y="1929086"/>
            <a:ext cx="4002986" cy="950268"/>
          </a:xfrm>
          <a:prstGeom prst="rect">
            <a:avLst/>
          </a:prstGeom>
        </p:spPr>
      </p:pic>
      <p:sp>
        <p:nvSpPr>
          <p:cNvPr id="8" name="TextBox 7">
            <a:extLst>
              <a:ext uri="{FF2B5EF4-FFF2-40B4-BE49-F238E27FC236}">
                <a16:creationId xmlns:a16="http://schemas.microsoft.com/office/drawing/2014/main" id="{C89F8622-46C4-EAF7-D1E4-43284A36C112}"/>
              </a:ext>
            </a:extLst>
          </p:cNvPr>
          <p:cNvSpPr txBox="1"/>
          <p:nvPr/>
        </p:nvSpPr>
        <p:spPr>
          <a:xfrm>
            <a:off x="640079" y="1230838"/>
            <a:ext cx="7772400" cy="1077218"/>
          </a:xfrm>
          <a:prstGeom prst="rect">
            <a:avLst/>
          </a:prstGeom>
          <a:noFill/>
        </p:spPr>
        <p:txBody>
          <a:bodyPr wrap="square">
            <a:spAutoFit/>
          </a:bodyPr>
          <a:lstStyle/>
          <a:p>
            <a:pPr>
              <a:spcAft>
                <a:spcPts val="600"/>
              </a:spcAft>
            </a:pPr>
            <a:r>
              <a:rPr lang="en-US" sz="1800" b="1" dirty="0">
                <a:latin typeface="Calibri" panose="020F0502020204030204" pitchFamily="34" charset="0"/>
                <a:ea typeface="Calibri" panose="020F0502020204030204" pitchFamily="34" charset="0"/>
              </a:rPr>
              <a:t>SUPERVISORS:</a:t>
            </a:r>
          </a:p>
          <a:p>
            <a:pPr marL="285750" indent="-285750">
              <a:spcAft>
                <a:spcPts val="60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Look out for warnings/errors</a:t>
            </a:r>
          </a:p>
          <a:p>
            <a:pPr marL="285750" indent="-285750">
              <a:spcAft>
                <a:spcPts val="600"/>
              </a:spcAft>
              <a:buFont typeface="Arial" panose="020B0604020202020204" pitchFamily="34" charset="0"/>
              <a:buChar char="•"/>
            </a:pPr>
            <a:endParaRPr lang="en-US" sz="1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33998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991849-C324-ACED-7D8B-B4AD2EB9CDE4}"/>
              </a:ext>
            </a:extLst>
          </p:cNvPr>
          <p:cNvSpPr>
            <a:spLocks noGrp="1"/>
          </p:cNvSpPr>
          <p:nvPr>
            <p:ph type="sldNum" idx="12"/>
          </p:nvPr>
        </p:nvSpPr>
        <p:spPr/>
        <p:txBody>
          <a:bodyPr/>
          <a:lstStyle/>
          <a:p>
            <a:fld id="{00000000-1234-1234-1234-123412341234}" type="slidenum">
              <a:rPr lang="en-US" smtClean="0"/>
              <a:pPr/>
              <a:t>6</a:t>
            </a:fld>
            <a:endParaRPr lang="en-US"/>
          </a:p>
        </p:txBody>
      </p:sp>
      <p:sp>
        <p:nvSpPr>
          <p:cNvPr id="6" name="Text Placeholder 5">
            <a:extLst>
              <a:ext uri="{FF2B5EF4-FFF2-40B4-BE49-F238E27FC236}">
                <a16:creationId xmlns:a16="http://schemas.microsoft.com/office/drawing/2014/main" id="{D1967A93-722F-5624-9010-018250866F81}"/>
              </a:ext>
            </a:extLst>
          </p:cNvPr>
          <p:cNvSpPr>
            <a:spLocks noGrp="1"/>
          </p:cNvSpPr>
          <p:nvPr>
            <p:ph type="body" idx="3"/>
          </p:nvPr>
        </p:nvSpPr>
        <p:spPr/>
        <p:txBody>
          <a:bodyPr/>
          <a:lstStyle/>
          <a:p>
            <a:endParaRPr lang="en-US"/>
          </a:p>
        </p:txBody>
      </p:sp>
      <p:pic>
        <p:nvPicPr>
          <p:cNvPr id="8" name="Picture 7" descr="Military servicemen holding bayonets">
            <a:extLst>
              <a:ext uri="{FF2B5EF4-FFF2-40B4-BE49-F238E27FC236}">
                <a16:creationId xmlns:a16="http://schemas.microsoft.com/office/drawing/2014/main" id="{17C813ED-80AA-E1A1-A24A-8911FCB0C8F7}"/>
              </a:ext>
            </a:extLst>
          </p:cNvPr>
          <p:cNvPicPr>
            <a:picLocks noChangeAspect="1"/>
          </p:cNvPicPr>
          <p:nvPr/>
        </p:nvPicPr>
        <p:blipFill>
          <a:blip r:embed="rId2"/>
          <a:stretch>
            <a:fillRect/>
          </a:stretch>
        </p:blipFill>
        <p:spPr>
          <a:xfrm>
            <a:off x="-1189367" y="-1310573"/>
            <a:ext cx="10371467" cy="6469889"/>
          </a:xfrm>
          <a:prstGeom prst="rect">
            <a:avLst/>
          </a:prstGeom>
        </p:spPr>
      </p:pic>
      <p:sp>
        <p:nvSpPr>
          <p:cNvPr id="24" name="Rectangle 23">
            <a:extLst>
              <a:ext uri="{FF2B5EF4-FFF2-40B4-BE49-F238E27FC236}">
                <a16:creationId xmlns:a16="http://schemas.microsoft.com/office/drawing/2014/main" id="{E577498D-6796-751E-F551-D0CAEC747E54}"/>
              </a:ext>
            </a:extLst>
          </p:cNvPr>
          <p:cNvSpPr/>
          <p:nvPr/>
        </p:nvSpPr>
        <p:spPr>
          <a:xfrm>
            <a:off x="4046220" y="3787140"/>
            <a:ext cx="1104900" cy="678180"/>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269FEF2-4BC5-AFA5-AB8B-868A579B6332}"/>
              </a:ext>
            </a:extLst>
          </p:cNvPr>
          <p:cNvSpPr/>
          <p:nvPr/>
        </p:nvSpPr>
        <p:spPr>
          <a:xfrm>
            <a:off x="3909060" y="3733800"/>
            <a:ext cx="5626947" cy="1409701"/>
          </a:xfrm>
          <a:custGeom>
            <a:avLst/>
            <a:gdLst/>
            <a:ahLst/>
            <a:cxnLst/>
            <a:rect l="l" t="t" r="r" b="b"/>
            <a:pathLst>
              <a:path w="8594107" h="1939660">
                <a:moveTo>
                  <a:pt x="5450937" y="1589881"/>
                </a:moveTo>
                <a:lnTo>
                  <a:pt x="5450937" y="1658528"/>
                </a:lnTo>
                <a:lnTo>
                  <a:pt x="5485093" y="1658528"/>
                </a:lnTo>
                <a:cubicBezTo>
                  <a:pt x="5484424" y="1678843"/>
                  <a:pt x="5481075" y="1694414"/>
                  <a:pt x="5475047" y="1705242"/>
                </a:cubicBezTo>
                <a:cubicBezTo>
                  <a:pt x="5469020" y="1716069"/>
                  <a:pt x="5459644" y="1724273"/>
                  <a:pt x="5446919" y="1729854"/>
                </a:cubicBezTo>
                <a:lnTo>
                  <a:pt x="5463662" y="1755639"/>
                </a:lnTo>
                <a:cubicBezTo>
                  <a:pt x="5483084" y="1747155"/>
                  <a:pt x="5497260" y="1735156"/>
                  <a:pt x="5506190" y="1719641"/>
                </a:cubicBezTo>
                <a:cubicBezTo>
                  <a:pt x="5515119" y="1704125"/>
                  <a:pt x="5519584" y="1683755"/>
                  <a:pt x="5519584" y="1658528"/>
                </a:cubicBezTo>
                <a:lnTo>
                  <a:pt x="5519584" y="1589881"/>
                </a:lnTo>
                <a:close/>
                <a:moveTo>
                  <a:pt x="1960025" y="1344761"/>
                </a:moveTo>
                <a:cubicBezTo>
                  <a:pt x="1989717" y="1344761"/>
                  <a:pt x="2014552" y="1356091"/>
                  <a:pt x="2034533" y="1378750"/>
                </a:cubicBezTo>
                <a:cubicBezTo>
                  <a:pt x="2054513" y="1401409"/>
                  <a:pt x="2064502" y="1434728"/>
                  <a:pt x="2064502" y="1478707"/>
                </a:cubicBezTo>
                <a:cubicBezTo>
                  <a:pt x="2064502" y="1525364"/>
                  <a:pt x="2054568" y="1560078"/>
                  <a:pt x="2034700" y="1582849"/>
                </a:cubicBezTo>
                <a:cubicBezTo>
                  <a:pt x="2014831" y="1605620"/>
                  <a:pt x="1989940" y="1617005"/>
                  <a:pt x="1960025" y="1617005"/>
                </a:cubicBezTo>
                <a:cubicBezTo>
                  <a:pt x="1929888" y="1617005"/>
                  <a:pt x="1904885" y="1605676"/>
                  <a:pt x="1885016" y="1583017"/>
                </a:cubicBezTo>
                <a:cubicBezTo>
                  <a:pt x="1865147" y="1560357"/>
                  <a:pt x="1855213" y="1526257"/>
                  <a:pt x="1855213" y="1480716"/>
                </a:cubicBezTo>
                <a:cubicBezTo>
                  <a:pt x="1855213" y="1435174"/>
                  <a:pt x="1865147" y="1401130"/>
                  <a:pt x="1885016" y="1378583"/>
                </a:cubicBezTo>
                <a:cubicBezTo>
                  <a:pt x="1904885" y="1356035"/>
                  <a:pt x="1929888" y="1344761"/>
                  <a:pt x="1960025" y="1344761"/>
                </a:cubicBezTo>
                <a:close/>
                <a:moveTo>
                  <a:pt x="4019770" y="1344426"/>
                </a:moveTo>
                <a:cubicBezTo>
                  <a:pt x="4050353" y="1344426"/>
                  <a:pt x="4075245" y="1356035"/>
                  <a:pt x="4094443" y="1379252"/>
                </a:cubicBezTo>
                <a:cubicBezTo>
                  <a:pt x="4106945" y="1394209"/>
                  <a:pt x="4114535" y="1416645"/>
                  <a:pt x="4117214" y="1446560"/>
                </a:cubicBezTo>
                <a:lnTo>
                  <a:pt x="3918641" y="1446560"/>
                </a:lnTo>
                <a:cubicBezTo>
                  <a:pt x="3920650" y="1415529"/>
                  <a:pt x="3931086" y="1390749"/>
                  <a:pt x="3949951" y="1372220"/>
                </a:cubicBezTo>
                <a:cubicBezTo>
                  <a:pt x="3968815" y="1353691"/>
                  <a:pt x="3992088" y="1344426"/>
                  <a:pt x="4019770" y="1344426"/>
                </a:cubicBezTo>
                <a:close/>
                <a:moveTo>
                  <a:pt x="3644127" y="1344426"/>
                </a:moveTo>
                <a:cubicBezTo>
                  <a:pt x="3670247" y="1344426"/>
                  <a:pt x="3692515" y="1355477"/>
                  <a:pt x="3710933" y="1377578"/>
                </a:cubicBezTo>
                <a:cubicBezTo>
                  <a:pt x="3729350" y="1399679"/>
                  <a:pt x="3738559" y="1433947"/>
                  <a:pt x="3738559" y="1480381"/>
                </a:cubicBezTo>
                <a:cubicBezTo>
                  <a:pt x="3738559" y="1525699"/>
                  <a:pt x="3728960" y="1559799"/>
                  <a:pt x="3709760" y="1582682"/>
                </a:cubicBezTo>
                <a:cubicBezTo>
                  <a:pt x="3690562" y="1605564"/>
                  <a:pt x="3667791" y="1617005"/>
                  <a:pt x="3641449" y="1617005"/>
                </a:cubicBezTo>
                <a:cubicBezTo>
                  <a:pt x="3609078" y="1617005"/>
                  <a:pt x="3583405" y="1601490"/>
                  <a:pt x="3564430" y="1570459"/>
                </a:cubicBezTo>
                <a:cubicBezTo>
                  <a:pt x="3552821" y="1551484"/>
                  <a:pt x="3547017" y="1520676"/>
                  <a:pt x="3547017" y="1478037"/>
                </a:cubicBezTo>
                <a:cubicBezTo>
                  <a:pt x="3547017" y="1434728"/>
                  <a:pt x="3556616" y="1401632"/>
                  <a:pt x="3575815" y="1378750"/>
                </a:cubicBezTo>
                <a:cubicBezTo>
                  <a:pt x="3595014" y="1355868"/>
                  <a:pt x="3617785" y="1344426"/>
                  <a:pt x="3644127" y="1344426"/>
                </a:cubicBezTo>
                <a:close/>
                <a:moveTo>
                  <a:pt x="2695795" y="1344426"/>
                </a:moveTo>
                <a:cubicBezTo>
                  <a:pt x="2726378" y="1344426"/>
                  <a:pt x="2751270" y="1356035"/>
                  <a:pt x="2770469" y="1379252"/>
                </a:cubicBezTo>
                <a:cubicBezTo>
                  <a:pt x="2782970" y="1394209"/>
                  <a:pt x="2790561" y="1416645"/>
                  <a:pt x="2793239" y="1446560"/>
                </a:cubicBezTo>
                <a:lnTo>
                  <a:pt x="2594665" y="1446560"/>
                </a:lnTo>
                <a:cubicBezTo>
                  <a:pt x="2596675" y="1415529"/>
                  <a:pt x="2607111" y="1390749"/>
                  <a:pt x="2625976" y="1372220"/>
                </a:cubicBezTo>
                <a:cubicBezTo>
                  <a:pt x="2644839" y="1353691"/>
                  <a:pt x="2668112" y="1344426"/>
                  <a:pt x="2695795" y="1344426"/>
                </a:cubicBezTo>
                <a:close/>
                <a:moveTo>
                  <a:pt x="2160199" y="1302903"/>
                </a:moveTo>
                <a:lnTo>
                  <a:pt x="2295484" y="1658528"/>
                </a:lnTo>
                <a:lnTo>
                  <a:pt x="2351741" y="1658528"/>
                </a:lnTo>
                <a:lnTo>
                  <a:pt x="2486356" y="1302903"/>
                </a:lnTo>
                <a:lnTo>
                  <a:pt x="2424406" y="1302903"/>
                </a:lnTo>
                <a:lnTo>
                  <a:pt x="2345379" y="1519895"/>
                </a:lnTo>
                <a:cubicBezTo>
                  <a:pt x="2335779" y="1546237"/>
                  <a:pt x="2328301" y="1568785"/>
                  <a:pt x="2322943" y="1587537"/>
                </a:cubicBezTo>
                <a:cubicBezTo>
                  <a:pt x="2316022" y="1562757"/>
                  <a:pt x="2308432" y="1538870"/>
                  <a:pt x="2300172" y="1515876"/>
                </a:cubicBezTo>
                <a:lnTo>
                  <a:pt x="2223823" y="1302903"/>
                </a:lnTo>
                <a:close/>
                <a:moveTo>
                  <a:pt x="4384695" y="1294867"/>
                </a:moveTo>
                <a:cubicBezTo>
                  <a:pt x="4370631" y="1294867"/>
                  <a:pt x="4357739" y="1298885"/>
                  <a:pt x="4346019" y="1306922"/>
                </a:cubicBezTo>
                <a:cubicBezTo>
                  <a:pt x="4334299" y="1314958"/>
                  <a:pt x="4321518" y="1331590"/>
                  <a:pt x="4307677" y="1356816"/>
                </a:cubicBezTo>
                <a:lnTo>
                  <a:pt x="4307677" y="1302903"/>
                </a:lnTo>
                <a:lnTo>
                  <a:pt x="4253429" y="1302903"/>
                </a:lnTo>
                <a:lnTo>
                  <a:pt x="4253429" y="1658528"/>
                </a:lnTo>
                <a:lnTo>
                  <a:pt x="4313704" y="1658528"/>
                </a:lnTo>
                <a:lnTo>
                  <a:pt x="4313704" y="1472344"/>
                </a:lnTo>
                <a:cubicBezTo>
                  <a:pt x="4313704" y="1446895"/>
                  <a:pt x="4317053" y="1423454"/>
                  <a:pt x="4323750" y="1402023"/>
                </a:cubicBezTo>
                <a:cubicBezTo>
                  <a:pt x="4328215" y="1387959"/>
                  <a:pt x="4335694" y="1376964"/>
                  <a:pt x="4346186" y="1369039"/>
                </a:cubicBezTo>
                <a:cubicBezTo>
                  <a:pt x="4356679" y="1361114"/>
                  <a:pt x="4368510" y="1357151"/>
                  <a:pt x="4381682" y="1357151"/>
                </a:cubicBezTo>
                <a:cubicBezTo>
                  <a:pt x="4396416" y="1357151"/>
                  <a:pt x="4411150" y="1361504"/>
                  <a:pt x="4425884" y="1370211"/>
                </a:cubicBezTo>
                <a:lnTo>
                  <a:pt x="4446645" y="1314289"/>
                </a:lnTo>
                <a:cubicBezTo>
                  <a:pt x="4425660" y="1301341"/>
                  <a:pt x="4405011" y="1294867"/>
                  <a:pt x="4384695" y="1294867"/>
                </a:cubicBezTo>
                <a:close/>
                <a:moveTo>
                  <a:pt x="4019100" y="1294867"/>
                </a:moveTo>
                <a:cubicBezTo>
                  <a:pt x="3969986" y="1294867"/>
                  <a:pt x="3930026" y="1311387"/>
                  <a:pt x="3899218" y="1344426"/>
                </a:cubicBezTo>
                <a:cubicBezTo>
                  <a:pt x="3868411" y="1377466"/>
                  <a:pt x="3853008" y="1423901"/>
                  <a:pt x="3853008" y="1483730"/>
                </a:cubicBezTo>
                <a:cubicBezTo>
                  <a:pt x="3853008" y="1541549"/>
                  <a:pt x="3868244" y="1586477"/>
                  <a:pt x="3898716" y="1618512"/>
                </a:cubicBezTo>
                <a:cubicBezTo>
                  <a:pt x="3929189" y="1650547"/>
                  <a:pt x="3970433" y="1666565"/>
                  <a:pt x="4022448" y="1666565"/>
                </a:cubicBezTo>
                <a:cubicBezTo>
                  <a:pt x="4063748" y="1666565"/>
                  <a:pt x="4097681" y="1656519"/>
                  <a:pt x="4124246" y="1636427"/>
                </a:cubicBezTo>
                <a:cubicBezTo>
                  <a:pt x="4150812" y="1616335"/>
                  <a:pt x="4169007" y="1588095"/>
                  <a:pt x="4178829" y="1551707"/>
                </a:cubicBezTo>
                <a:lnTo>
                  <a:pt x="4116544" y="1544005"/>
                </a:lnTo>
                <a:cubicBezTo>
                  <a:pt x="4107391" y="1569455"/>
                  <a:pt x="4095002" y="1587984"/>
                  <a:pt x="4079375" y="1599592"/>
                </a:cubicBezTo>
                <a:cubicBezTo>
                  <a:pt x="4063748" y="1611201"/>
                  <a:pt x="4044885" y="1617005"/>
                  <a:pt x="4022783" y="1617005"/>
                </a:cubicBezTo>
                <a:cubicBezTo>
                  <a:pt x="3993092" y="1617005"/>
                  <a:pt x="3968312" y="1606624"/>
                  <a:pt x="3948444" y="1585863"/>
                </a:cubicBezTo>
                <a:cubicBezTo>
                  <a:pt x="3928575" y="1565101"/>
                  <a:pt x="3917525" y="1535187"/>
                  <a:pt x="3915292" y="1496120"/>
                </a:cubicBezTo>
                <a:lnTo>
                  <a:pt x="4180503" y="1496120"/>
                </a:lnTo>
                <a:cubicBezTo>
                  <a:pt x="4180727" y="1488976"/>
                  <a:pt x="4180838" y="1483618"/>
                  <a:pt x="4180838" y="1480046"/>
                </a:cubicBezTo>
                <a:cubicBezTo>
                  <a:pt x="4180838" y="1421333"/>
                  <a:pt x="4165769" y="1375792"/>
                  <a:pt x="4135632" y="1343422"/>
                </a:cubicBezTo>
                <a:cubicBezTo>
                  <a:pt x="4105494" y="1311052"/>
                  <a:pt x="4066650" y="1294867"/>
                  <a:pt x="4019100" y="1294867"/>
                </a:cubicBezTo>
                <a:close/>
                <a:moveTo>
                  <a:pt x="3091863" y="1294867"/>
                </a:moveTo>
                <a:cubicBezTo>
                  <a:pt x="3068199" y="1294867"/>
                  <a:pt x="3047103" y="1300169"/>
                  <a:pt x="3028574" y="1310773"/>
                </a:cubicBezTo>
                <a:cubicBezTo>
                  <a:pt x="3010046" y="1321377"/>
                  <a:pt x="2995200" y="1335385"/>
                  <a:pt x="2984037" y="1352798"/>
                </a:cubicBezTo>
                <a:lnTo>
                  <a:pt x="2984037" y="1302903"/>
                </a:lnTo>
                <a:lnTo>
                  <a:pt x="2930124" y="1302903"/>
                </a:lnTo>
                <a:lnTo>
                  <a:pt x="2930124" y="1658528"/>
                </a:lnTo>
                <a:lnTo>
                  <a:pt x="2990399" y="1658528"/>
                </a:lnTo>
                <a:lnTo>
                  <a:pt x="2990399" y="1474019"/>
                </a:lnTo>
                <a:cubicBezTo>
                  <a:pt x="2990399" y="1441648"/>
                  <a:pt x="2993637" y="1416869"/>
                  <a:pt x="3000111" y="1399679"/>
                </a:cubicBezTo>
                <a:cubicBezTo>
                  <a:pt x="3006585" y="1382489"/>
                  <a:pt x="3017022" y="1369430"/>
                  <a:pt x="3031421" y="1360500"/>
                </a:cubicBezTo>
                <a:cubicBezTo>
                  <a:pt x="3045820" y="1351570"/>
                  <a:pt x="3061502" y="1347105"/>
                  <a:pt x="3078468" y="1347105"/>
                </a:cubicBezTo>
                <a:cubicBezTo>
                  <a:pt x="3100793" y="1347105"/>
                  <a:pt x="3116867" y="1353803"/>
                  <a:pt x="3126689" y="1367197"/>
                </a:cubicBezTo>
                <a:cubicBezTo>
                  <a:pt x="3136511" y="1380592"/>
                  <a:pt x="3141423" y="1400683"/>
                  <a:pt x="3141423" y="1427473"/>
                </a:cubicBezTo>
                <a:lnTo>
                  <a:pt x="3141423" y="1658528"/>
                </a:lnTo>
                <a:lnTo>
                  <a:pt x="3201698" y="1658528"/>
                </a:lnTo>
                <a:lnTo>
                  <a:pt x="3201698" y="1451918"/>
                </a:lnTo>
                <a:cubicBezTo>
                  <a:pt x="3201698" y="1415306"/>
                  <a:pt x="3209958" y="1388684"/>
                  <a:pt x="3226478" y="1372053"/>
                </a:cubicBezTo>
                <a:cubicBezTo>
                  <a:pt x="3242999" y="1355421"/>
                  <a:pt x="3263760" y="1347105"/>
                  <a:pt x="3288763" y="1347105"/>
                </a:cubicBezTo>
                <a:cubicBezTo>
                  <a:pt x="3302604" y="1347105"/>
                  <a:pt x="3314659" y="1350342"/>
                  <a:pt x="3324929" y="1356816"/>
                </a:cubicBezTo>
                <a:cubicBezTo>
                  <a:pt x="3335198" y="1363290"/>
                  <a:pt x="3342285" y="1371829"/>
                  <a:pt x="3346192" y="1382433"/>
                </a:cubicBezTo>
                <a:cubicBezTo>
                  <a:pt x="3350099" y="1393037"/>
                  <a:pt x="3352052" y="1410395"/>
                  <a:pt x="3352052" y="1434505"/>
                </a:cubicBezTo>
                <a:lnTo>
                  <a:pt x="3352052" y="1658528"/>
                </a:lnTo>
                <a:lnTo>
                  <a:pt x="3411993" y="1658528"/>
                </a:lnTo>
                <a:lnTo>
                  <a:pt x="3411993" y="1414413"/>
                </a:lnTo>
                <a:cubicBezTo>
                  <a:pt x="3411993" y="1373783"/>
                  <a:pt x="3402505" y="1343701"/>
                  <a:pt x="3383529" y="1324167"/>
                </a:cubicBezTo>
                <a:cubicBezTo>
                  <a:pt x="3364553" y="1304634"/>
                  <a:pt x="3337430" y="1294867"/>
                  <a:pt x="3302158" y="1294867"/>
                </a:cubicBezTo>
                <a:cubicBezTo>
                  <a:pt x="3257063" y="1294867"/>
                  <a:pt x="3220451" y="1315628"/>
                  <a:pt x="3192323" y="1357151"/>
                </a:cubicBezTo>
                <a:cubicBezTo>
                  <a:pt x="3185402" y="1337506"/>
                  <a:pt x="3173514" y="1322214"/>
                  <a:pt x="3156659" y="1311275"/>
                </a:cubicBezTo>
                <a:cubicBezTo>
                  <a:pt x="3139805" y="1300336"/>
                  <a:pt x="3118206" y="1294867"/>
                  <a:pt x="3091863" y="1294867"/>
                </a:cubicBezTo>
                <a:close/>
                <a:moveTo>
                  <a:pt x="2695124" y="1294867"/>
                </a:moveTo>
                <a:cubicBezTo>
                  <a:pt x="2646011" y="1294867"/>
                  <a:pt x="2606051" y="1311387"/>
                  <a:pt x="2575243" y="1344426"/>
                </a:cubicBezTo>
                <a:cubicBezTo>
                  <a:pt x="2544436" y="1377466"/>
                  <a:pt x="2529032" y="1423901"/>
                  <a:pt x="2529032" y="1483730"/>
                </a:cubicBezTo>
                <a:cubicBezTo>
                  <a:pt x="2529032" y="1541549"/>
                  <a:pt x="2544269" y="1586477"/>
                  <a:pt x="2574741" y="1618512"/>
                </a:cubicBezTo>
                <a:cubicBezTo>
                  <a:pt x="2605214" y="1650547"/>
                  <a:pt x="2646458" y="1666565"/>
                  <a:pt x="2698473" y="1666565"/>
                </a:cubicBezTo>
                <a:cubicBezTo>
                  <a:pt x="2739773" y="1666565"/>
                  <a:pt x="2773706" y="1656519"/>
                  <a:pt x="2800272" y="1636427"/>
                </a:cubicBezTo>
                <a:cubicBezTo>
                  <a:pt x="2826837" y="1616335"/>
                  <a:pt x="2845032" y="1588095"/>
                  <a:pt x="2854854" y="1551707"/>
                </a:cubicBezTo>
                <a:lnTo>
                  <a:pt x="2792570" y="1544005"/>
                </a:lnTo>
                <a:cubicBezTo>
                  <a:pt x="2783417" y="1569455"/>
                  <a:pt x="2771027" y="1587984"/>
                  <a:pt x="2755400" y="1599592"/>
                </a:cubicBezTo>
                <a:cubicBezTo>
                  <a:pt x="2739773" y="1611201"/>
                  <a:pt x="2720909" y="1617005"/>
                  <a:pt x="2698808" y="1617005"/>
                </a:cubicBezTo>
                <a:cubicBezTo>
                  <a:pt x="2669117" y="1617005"/>
                  <a:pt x="2644337" y="1606624"/>
                  <a:pt x="2624468" y="1585863"/>
                </a:cubicBezTo>
                <a:cubicBezTo>
                  <a:pt x="2604600" y="1565101"/>
                  <a:pt x="2593549" y="1535187"/>
                  <a:pt x="2591317" y="1496120"/>
                </a:cubicBezTo>
                <a:lnTo>
                  <a:pt x="2856529" y="1496120"/>
                </a:lnTo>
                <a:cubicBezTo>
                  <a:pt x="2856752" y="1488976"/>
                  <a:pt x="2856864" y="1483618"/>
                  <a:pt x="2856864" y="1480046"/>
                </a:cubicBezTo>
                <a:cubicBezTo>
                  <a:pt x="2856864" y="1421333"/>
                  <a:pt x="2841795" y="1375792"/>
                  <a:pt x="2811657" y="1343422"/>
                </a:cubicBezTo>
                <a:cubicBezTo>
                  <a:pt x="2781519" y="1311052"/>
                  <a:pt x="2742675" y="1294867"/>
                  <a:pt x="2695124" y="1294867"/>
                </a:cubicBezTo>
                <a:close/>
                <a:moveTo>
                  <a:pt x="1960025" y="1294867"/>
                </a:moveTo>
                <a:cubicBezTo>
                  <a:pt x="1916047" y="1294867"/>
                  <a:pt x="1878765" y="1308038"/>
                  <a:pt x="1848181" y="1334381"/>
                </a:cubicBezTo>
                <a:cubicBezTo>
                  <a:pt x="1811569" y="1366081"/>
                  <a:pt x="1793263" y="1414859"/>
                  <a:pt x="1793263" y="1480716"/>
                </a:cubicBezTo>
                <a:cubicBezTo>
                  <a:pt x="1793263" y="1540768"/>
                  <a:pt x="1808611" y="1586756"/>
                  <a:pt x="1839307" y="1618679"/>
                </a:cubicBezTo>
                <a:cubicBezTo>
                  <a:pt x="1870003" y="1650603"/>
                  <a:pt x="1910242" y="1666565"/>
                  <a:pt x="1960025" y="1666565"/>
                </a:cubicBezTo>
                <a:cubicBezTo>
                  <a:pt x="1991056" y="1666565"/>
                  <a:pt x="2019687" y="1659310"/>
                  <a:pt x="2045918" y="1644799"/>
                </a:cubicBezTo>
                <a:cubicBezTo>
                  <a:pt x="2072149" y="1630288"/>
                  <a:pt x="2092129" y="1609917"/>
                  <a:pt x="2105858" y="1583686"/>
                </a:cubicBezTo>
                <a:cubicBezTo>
                  <a:pt x="2119587" y="1557455"/>
                  <a:pt x="2126452" y="1521458"/>
                  <a:pt x="2126452" y="1475693"/>
                </a:cubicBezTo>
                <a:cubicBezTo>
                  <a:pt x="2126452" y="1419213"/>
                  <a:pt x="2110937" y="1374955"/>
                  <a:pt x="2079907" y="1342920"/>
                </a:cubicBezTo>
                <a:cubicBezTo>
                  <a:pt x="2048876" y="1310884"/>
                  <a:pt x="2008915" y="1294867"/>
                  <a:pt x="1960025" y="1294867"/>
                </a:cubicBezTo>
                <a:close/>
                <a:moveTo>
                  <a:pt x="6339850" y="1215504"/>
                </a:moveTo>
                <a:cubicBezTo>
                  <a:pt x="6367979" y="1215504"/>
                  <a:pt x="6391475" y="1228787"/>
                  <a:pt x="6410339" y="1255353"/>
                </a:cubicBezTo>
                <a:cubicBezTo>
                  <a:pt x="6429203" y="1281919"/>
                  <a:pt x="6438635" y="1335608"/>
                  <a:pt x="6438635" y="1416422"/>
                </a:cubicBezTo>
                <a:cubicBezTo>
                  <a:pt x="6438635" y="1496789"/>
                  <a:pt x="6429203" y="1550367"/>
                  <a:pt x="6410339" y="1577156"/>
                </a:cubicBezTo>
                <a:cubicBezTo>
                  <a:pt x="6391475" y="1603946"/>
                  <a:pt x="6368202" y="1617340"/>
                  <a:pt x="6340520" y="1617340"/>
                </a:cubicBezTo>
                <a:cubicBezTo>
                  <a:pt x="6312838" y="1617340"/>
                  <a:pt x="6289565" y="1604001"/>
                  <a:pt x="6270701" y="1577324"/>
                </a:cubicBezTo>
                <a:cubicBezTo>
                  <a:pt x="6251837" y="1550646"/>
                  <a:pt x="6242405" y="1497012"/>
                  <a:pt x="6242405" y="1416422"/>
                </a:cubicBezTo>
                <a:cubicBezTo>
                  <a:pt x="6242405" y="1335832"/>
                  <a:pt x="6252786" y="1280579"/>
                  <a:pt x="6273547" y="1250665"/>
                </a:cubicBezTo>
                <a:cubicBezTo>
                  <a:pt x="6290067" y="1227224"/>
                  <a:pt x="6312168" y="1215504"/>
                  <a:pt x="6339850" y="1215504"/>
                </a:cubicBezTo>
                <a:close/>
                <a:moveTo>
                  <a:pt x="5196851" y="1215504"/>
                </a:moveTo>
                <a:cubicBezTo>
                  <a:pt x="5224979" y="1215504"/>
                  <a:pt x="5248475" y="1228787"/>
                  <a:pt x="5267339" y="1255353"/>
                </a:cubicBezTo>
                <a:cubicBezTo>
                  <a:pt x="5286203" y="1281919"/>
                  <a:pt x="5295635" y="1335608"/>
                  <a:pt x="5295635" y="1416422"/>
                </a:cubicBezTo>
                <a:cubicBezTo>
                  <a:pt x="5295635" y="1496789"/>
                  <a:pt x="5286203" y="1550367"/>
                  <a:pt x="5267339" y="1577156"/>
                </a:cubicBezTo>
                <a:cubicBezTo>
                  <a:pt x="5248475" y="1603946"/>
                  <a:pt x="5225202" y="1617340"/>
                  <a:pt x="5197520" y="1617340"/>
                </a:cubicBezTo>
                <a:cubicBezTo>
                  <a:pt x="5169838" y="1617340"/>
                  <a:pt x="5146565" y="1604001"/>
                  <a:pt x="5127701" y="1577324"/>
                </a:cubicBezTo>
                <a:cubicBezTo>
                  <a:pt x="5108837" y="1550646"/>
                  <a:pt x="5099405" y="1497012"/>
                  <a:pt x="5099405" y="1416422"/>
                </a:cubicBezTo>
                <a:cubicBezTo>
                  <a:pt x="5099405" y="1335832"/>
                  <a:pt x="5109786" y="1280579"/>
                  <a:pt x="5130548" y="1250665"/>
                </a:cubicBezTo>
                <a:cubicBezTo>
                  <a:pt x="5147068" y="1227224"/>
                  <a:pt x="5169169" y="1215504"/>
                  <a:pt x="5196851" y="1215504"/>
                </a:cubicBezTo>
                <a:close/>
                <a:moveTo>
                  <a:pt x="3491765" y="1167619"/>
                </a:moveTo>
                <a:lnTo>
                  <a:pt x="3491765" y="1658528"/>
                </a:lnTo>
                <a:lnTo>
                  <a:pt x="3547687" y="1658528"/>
                </a:lnTo>
                <a:lnTo>
                  <a:pt x="3547687" y="1613991"/>
                </a:lnTo>
                <a:cubicBezTo>
                  <a:pt x="3571574" y="1649040"/>
                  <a:pt x="3604502" y="1666565"/>
                  <a:pt x="3646472" y="1666565"/>
                </a:cubicBezTo>
                <a:cubicBezTo>
                  <a:pt x="3688665" y="1666565"/>
                  <a:pt x="3724829" y="1649933"/>
                  <a:pt x="3754967" y="1616670"/>
                </a:cubicBezTo>
                <a:cubicBezTo>
                  <a:pt x="3785105" y="1583407"/>
                  <a:pt x="3800174" y="1536303"/>
                  <a:pt x="3800174" y="1475358"/>
                </a:cubicBezTo>
                <a:cubicBezTo>
                  <a:pt x="3800174" y="1449685"/>
                  <a:pt x="3796602" y="1425575"/>
                  <a:pt x="3789458" y="1403028"/>
                </a:cubicBezTo>
                <a:cubicBezTo>
                  <a:pt x="3782314" y="1380480"/>
                  <a:pt x="3772435" y="1361225"/>
                  <a:pt x="3759823" y="1345264"/>
                </a:cubicBezTo>
                <a:cubicBezTo>
                  <a:pt x="3747210" y="1329302"/>
                  <a:pt x="3731135" y="1316912"/>
                  <a:pt x="3711602" y="1308094"/>
                </a:cubicBezTo>
                <a:cubicBezTo>
                  <a:pt x="3692069" y="1299276"/>
                  <a:pt x="3671363" y="1294867"/>
                  <a:pt x="3649485" y="1294867"/>
                </a:cubicBezTo>
                <a:cubicBezTo>
                  <a:pt x="3609971" y="1294867"/>
                  <a:pt x="3577489" y="1310829"/>
                  <a:pt x="3552040" y="1342752"/>
                </a:cubicBezTo>
                <a:lnTo>
                  <a:pt x="3552040" y="1167619"/>
                </a:lnTo>
                <a:close/>
                <a:moveTo>
                  <a:pt x="1327431" y="1167619"/>
                </a:moveTo>
                <a:lnTo>
                  <a:pt x="1327431" y="1658528"/>
                </a:lnTo>
                <a:lnTo>
                  <a:pt x="1389716" y="1658528"/>
                </a:lnTo>
                <a:lnTo>
                  <a:pt x="1389716" y="1272766"/>
                </a:lnTo>
                <a:lnTo>
                  <a:pt x="1647561" y="1658528"/>
                </a:lnTo>
                <a:lnTo>
                  <a:pt x="1714198" y="1658528"/>
                </a:lnTo>
                <a:lnTo>
                  <a:pt x="1714198" y="1167619"/>
                </a:lnTo>
                <a:lnTo>
                  <a:pt x="1651914" y="1167619"/>
                </a:lnTo>
                <a:lnTo>
                  <a:pt x="1651914" y="1553046"/>
                </a:lnTo>
                <a:lnTo>
                  <a:pt x="1394069" y="1167619"/>
                </a:lnTo>
                <a:close/>
                <a:moveTo>
                  <a:pt x="7096493" y="1165609"/>
                </a:moveTo>
                <a:cubicBezTo>
                  <a:pt x="7057648" y="1165609"/>
                  <a:pt x="7025167" y="1176716"/>
                  <a:pt x="6999047" y="1198928"/>
                </a:cubicBezTo>
                <a:cubicBezTo>
                  <a:pt x="6972928" y="1221141"/>
                  <a:pt x="6956185" y="1252451"/>
                  <a:pt x="6948818" y="1292858"/>
                </a:cubicBezTo>
                <a:lnTo>
                  <a:pt x="7009093" y="1303573"/>
                </a:lnTo>
                <a:cubicBezTo>
                  <a:pt x="7013558" y="1274105"/>
                  <a:pt x="7023604" y="1252004"/>
                  <a:pt x="7039231" y="1237270"/>
                </a:cubicBezTo>
                <a:cubicBezTo>
                  <a:pt x="7054858" y="1222536"/>
                  <a:pt x="7074392" y="1215169"/>
                  <a:pt x="7097832" y="1215169"/>
                </a:cubicBezTo>
                <a:cubicBezTo>
                  <a:pt x="7121496" y="1215169"/>
                  <a:pt x="7140806" y="1222425"/>
                  <a:pt x="7155763" y="1236935"/>
                </a:cubicBezTo>
                <a:cubicBezTo>
                  <a:pt x="7170721" y="1251446"/>
                  <a:pt x="7178199" y="1269752"/>
                  <a:pt x="7178199" y="1291853"/>
                </a:cubicBezTo>
                <a:cubicBezTo>
                  <a:pt x="7178199" y="1319758"/>
                  <a:pt x="7167930" y="1340408"/>
                  <a:pt x="7147392" y="1353803"/>
                </a:cubicBezTo>
                <a:cubicBezTo>
                  <a:pt x="7126854" y="1367197"/>
                  <a:pt x="7103748" y="1373894"/>
                  <a:pt x="7078075" y="1373894"/>
                </a:cubicBezTo>
                <a:cubicBezTo>
                  <a:pt x="7075619" y="1373894"/>
                  <a:pt x="7072382" y="1373671"/>
                  <a:pt x="7068364" y="1373225"/>
                </a:cubicBezTo>
                <a:lnTo>
                  <a:pt x="7061667" y="1426133"/>
                </a:lnTo>
                <a:cubicBezTo>
                  <a:pt x="7078633" y="1421668"/>
                  <a:pt x="7092809" y="1419436"/>
                  <a:pt x="7104194" y="1419436"/>
                </a:cubicBezTo>
                <a:cubicBezTo>
                  <a:pt x="7132100" y="1419436"/>
                  <a:pt x="7155094" y="1428421"/>
                  <a:pt x="7173176" y="1446392"/>
                </a:cubicBezTo>
                <a:cubicBezTo>
                  <a:pt x="7191259" y="1464363"/>
                  <a:pt x="7200300" y="1487190"/>
                  <a:pt x="7200300" y="1514872"/>
                </a:cubicBezTo>
                <a:cubicBezTo>
                  <a:pt x="7200300" y="1543893"/>
                  <a:pt x="7190533" y="1568227"/>
                  <a:pt x="7171000" y="1587872"/>
                </a:cubicBezTo>
                <a:cubicBezTo>
                  <a:pt x="7151466" y="1607517"/>
                  <a:pt x="7127523" y="1617340"/>
                  <a:pt x="7099171" y="1617340"/>
                </a:cubicBezTo>
                <a:cubicBezTo>
                  <a:pt x="7075285" y="1617340"/>
                  <a:pt x="7055025" y="1609806"/>
                  <a:pt x="7038394" y="1594737"/>
                </a:cubicBezTo>
                <a:cubicBezTo>
                  <a:pt x="7021762" y="1579668"/>
                  <a:pt x="7009986" y="1555055"/>
                  <a:pt x="7003066" y="1520899"/>
                </a:cubicBezTo>
                <a:lnTo>
                  <a:pt x="6942790" y="1528936"/>
                </a:lnTo>
                <a:cubicBezTo>
                  <a:pt x="6946809" y="1569789"/>
                  <a:pt x="6963050" y="1603053"/>
                  <a:pt x="6991513" y="1628725"/>
                </a:cubicBezTo>
                <a:cubicBezTo>
                  <a:pt x="7019976" y="1654398"/>
                  <a:pt x="7055751" y="1667235"/>
                  <a:pt x="7098837" y="1667235"/>
                </a:cubicBezTo>
                <a:cubicBezTo>
                  <a:pt x="7146610" y="1667235"/>
                  <a:pt x="7186124" y="1652333"/>
                  <a:pt x="7217378" y="1622530"/>
                </a:cubicBezTo>
                <a:cubicBezTo>
                  <a:pt x="7248632" y="1592728"/>
                  <a:pt x="7264259" y="1556395"/>
                  <a:pt x="7264259" y="1513532"/>
                </a:cubicBezTo>
                <a:cubicBezTo>
                  <a:pt x="7264259" y="1481832"/>
                  <a:pt x="7256222" y="1455434"/>
                  <a:pt x="7240149" y="1434337"/>
                </a:cubicBezTo>
                <a:cubicBezTo>
                  <a:pt x="7224075" y="1413241"/>
                  <a:pt x="7201528" y="1399344"/>
                  <a:pt x="7172507" y="1392647"/>
                </a:cubicBezTo>
                <a:cubicBezTo>
                  <a:pt x="7194831" y="1382378"/>
                  <a:pt x="7211686" y="1368537"/>
                  <a:pt x="7223071" y="1351124"/>
                </a:cubicBezTo>
                <a:cubicBezTo>
                  <a:pt x="7234456" y="1333711"/>
                  <a:pt x="7240149" y="1314400"/>
                  <a:pt x="7240149" y="1293192"/>
                </a:cubicBezTo>
                <a:cubicBezTo>
                  <a:pt x="7240149" y="1270868"/>
                  <a:pt x="7234177" y="1249772"/>
                  <a:pt x="7222234" y="1229903"/>
                </a:cubicBezTo>
                <a:cubicBezTo>
                  <a:pt x="7210290" y="1210035"/>
                  <a:pt x="7193045" y="1194352"/>
                  <a:pt x="7170497" y="1182855"/>
                </a:cubicBezTo>
                <a:cubicBezTo>
                  <a:pt x="7147950" y="1171358"/>
                  <a:pt x="7123282" y="1165609"/>
                  <a:pt x="7096493" y="1165609"/>
                </a:cubicBezTo>
                <a:close/>
                <a:moveTo>
                  <a:pt x="6724534" y="1165609"/>
                </a:moveTo>
                <a:cubicBezTo>
                  <a:pt x="6677876" y="1165609"/>
                  <a:pt x="6640706" y="1177720"/>
                  <a:pt x="6613024" y="1201942"/>
                </a:cubicBezTo>
                <a:cubicBezTo>
                  <a:pt x="6585342" y="1226164"/>
                  <a:pt x="6569381" y="1261380"/>
                  <a:pt x="6565139" y="1307591"/>
                </a:cubicBezTo>
                <a:lnTo>
                  <a:pt x="6627089" y="1313954"/>
                </a:lnTo>
                <a:cubicBezTo>
                  <a:pt x="6627312" y="1283146"/>
                  <a:pt x="6636130" y="1259036"/>
                  <a:pt x="6653543" y="1241623"/>
                </a:cubicBezTo>
                <a:cubicBezTo>
                  <a:pt x="6670956" y="1224211"/>
                  <a:pt x="6694173" y="1215504"/>
                  <a:pt x="6723194" y="1215504"/>
                </a:cubicBezTo>
                <a:cubicBezTo>
                  <a:pt x="6750653" y="1215504"/>
                  <a:pt x="6772922" y="1223708"/>
                  <a:pt x="6790000" y="1240117"/>
                </a:cubicBezTo>
                <a:cubicBezTo>
                  <a:pt x="6807078" y="1256525"/>
                  <a:pt x="6815617" y="1276672"/>
                  <a:pt x="6815617" y="1300559"/>
                </a:cubicBezTo>
                <a:cubicBezTo>
                  <a:pt x="6815617" y="1323330"/>
                  <a:pt x="6806241" y="1347496"/>
                  <a:pt x="6787488" y="1373057"/>
                </a:cubicBezTo>
                <a:cubicBezTo>
                  <a:pt x="6768736" y="1398618"/>
                  <a:pt x="6732682" y="1433277"/>
                  <a:pt x="6679327" y="1477032"/>
                </a:cubicBezTo>
                <a:cubicBezTo>
                  <a:pt x="6644948" y="1505161"/>
                  <a:pt x="6618661" y="1529941"/>
                  <a:pt x="6600467" y="1551372"/>
                </a:cubicBezTo>
                <a:cubicBezTo>
                  <a:pt x="6582273" y="1572803"/>
                  <a:pt x="6569046" y="1594569"/>
                  <a:pt x="6560786" y="1616670"/>
                </a:cubicBezTo>
                <a:cubicBezTo>
                  <a:pt x="6555651" y="1630065"/>
                  <a:pt x="6553307" y="1644017"/>
                  <a:pt x="6553754" y="1658528"/>
                </a:cubicBezTo>
                <a:lnTo>
                  <a:pt x="6878236" y="1658528"/>
                </a:lnTo>
                <a:lnTo>
                  <a:pt x="6878236" y="1600597"/>
                </a:lnTo>
                <a:lnTo>
                  <a:pt x="6637469" y="1600597"/>
                </a:lnTo>
                <a:cubicBezTo>
                  <a:pt x="6644167" y="1589658"/>
                  <a:pt x="6652650" y="1578775"/>
                  <a:pt x="6662919" y="1567948"/>
                </a:cubicBezTo>
                <a:cubicBezTo>
                  <a:pt x="6673188" y="1557120"/>
                  <a:pt x="6696405" y="1536526"/>
                  <a:pt x="6732571" y="1506165"/>
                </a:cubicBezTo>
                <a:cubicBezTo>
                  <a:pt x="6775880" y="1469554"/>
                  <a:pt x="6806854" y="1440755"/>
                  <a:pt x="6825495" y="1419771"/>
                </a:cubicBezTo>
                <a:cubicBezTo>
                  <a:pt x="6844136" y="1398786"/>
                  <a:pt x="6857475" y="1378806"/>
                  <a:pt x="6865511" y="1359830"/>
                </a:cubicBezTo>
                <a:cubicBezTo>
                  <a:pt x="6873548" y="1340855"/>
                  <a:pt x="6877566" y="1321544"/>
                  <a:pt x="6877566" y="1301899"/>
                </a:cubicBezTo>
                <a:cubicBezTo>
                  <a:pt x="6877566" y="1263278"/>
                  <a:pt x="6863837" y="1230908"/>
                  <a:pt x="6836378" y="1204788"/>
                </a:cubicBezTo>
                <a:cubicBezTo>
                  <a:pt x="6808919" y="1178669"/>
                  <a:pt x="6771638" y="1165609"/>
                  <a:pt x="6724534" y="1165609"/>
                </a:cubicBezTo>
                <a:close/>
                <a:moveTo>
                  <a:pt x="6340520" y="1165609"/>
                </a:moveTo>
                <a:cubicBezTo>
                  <a:pt x="6304801" y="1165609"/>
                  <a:pt x="6275166" y="1175209"/>
                  <a:pt x="6251614" y="1194408"/>
                </a:cubicBezTo>
                <a:cubicBezTo>
                  <a:pt x="6228062" y="1213607"/>
                  <a:pt x="6210314" y="1240898"/>
                  <a:pt x="6198371" y="1276282"/>
                </a:cubicBezTo>
                <a:cubicBezTo>
                  <a:pt x="6186427" y="1311666"/>
                  <a:pt x="6180455" y="1358379"/>
                  <a:pt x="6180455" y="1416422"/>
                </a:cubicBezTo>
                <a:cubicBezTo>
                  <a:pt x="6180455" y="1508621"/>
                  <a:pt x="6196641" y="1575147"/>
                  <a:pt x="6229011" y="1616001"/>
                </a:cubicBezTo>
                <a:cubicBezTo>
                  <a:pt x="6256023" y="1649933"/>
                  <a:pt x="6293193" y="1666900"/>
                  <a:pt x="6340520" y="1666900"/>
                </a:cubicBezTo>
                <a:cubicBezTo>
                  <a:pt x="6376462" y="1666900"/>
                  <a:pt x="6406209" y="1657245"/>
                  <a:pt x="6429761" y="1637934"/>
                </a:cubicBezTo>
                <a:cubicBezTo>
                  <a:pt x="6453313" y="1618624"/>
                  <a:pt x="6471005" y="1591277"/>
                  <a:pt x="6482837" y="1555893"/>
                </a:cubicBezTo>
                <a:cubicBezTo>
                  <a:pt x="6494669" y="1520509"/>
                  <a:pt x="6500585" y="1474019"/>
                  <a:pt x="6500585" y="1416422"/>
                </a:cubicBezTo>
                <a:cubicBezTo>
                  <a:pt x="6500585" y="1367755"/>
                  <a:pt x="6496901" y="1329079"/>
                  <a:pt x="6489534" y="1300392"/>
                </a:cubicBezTo>
                <a:cubicBezTo>
                  <a:pt x="6482167" y="1271705"/>
                  <a:pt x="6472010" y="1247372"/>
                  <a:pt x="6459062" y="1227392"/>
                </a:cubicBezTo>
                <a:cubicBezTo>
                  <a:pt x="6446114" y="1207412"/>
                  <a:pt x="6429705" y="1192119"/>
                  <a:pt x="6409837" y="1181515"/>
                </a:cubicBezTo>
                <a:cubicBezTo>
                  <a:pt x="6389968" y="1170911"/>
                  <a:pt x="6366863" y="1165609"/>
                  <a:pt x="6340520" y="1165609"/>
                </a:cubicBezTo>
                <a:close/>
                <a:moveTo>
                  <a:pt x="5962534" y="1165609"/>
                </a:moveTo>
                <a:cubicBezTo>
                  <a:pt x="5915876" y="1165609"/>
                  <a:pt x="5878706" y="1177720"/>
                  <a:pt x="5851024" y="1201942"/>
                </a:cubicBezTo>
                <a:cubicBezTo>
                  <a:pt x="5823342" y="1226164"/>
                  <a:pt x="5807381" y="1261380"/>
                  <a:pt x="5803139" y="1307591"/>
                </a:cubicBezTo>
                <a:lnTo>
                  <a:pt x="5865089" y="1313954"/>
                </a:lnTo>
                <a:cubicBezTo>
                  <a:pt x="5865312" y="1283146"/>
                  <a:pt x="5874130" y="1259036"/>
                  <a:pt x="5891543" y="1241623"/>
                </a:cubicBezTo>
                <a:cubicBezTo>
                  <a:pt x="5908956" y="1224211"/>
                  <a:pt x="5932173" y="1215504"/>
                  <a:pt x="5961194" y="1215504"/>
                </a:cubicBezTo>
                <a:cubicBezTo>
                  <a:pt x="5988653" y="1215504"/>
                  <a:pt x="6010922" y="1223708"/>
                  <a:pt x="6028000" y="1240117"/>
                </a:cubicBezTo>
                <a:cubicBezTo>
                  <a:pt x="6045078" y="1256525"/>
                  <a:pt x="6053617" y="1276672"/>
                  <a:pt x="6053617" y="1300559"/>
                </a:cubicBezTo>
                <a:cubicBezTo>
                  <a:pt x="6053617" y="1323330"/>
                  <a:pt x="6044241" y="1347496"/>
                  <a:pt x="6025488" y="1373057"/>
                </a:cubicBezTo>
                <a:cubicBezTo>
                  <a:pt x="6006736" y="1398618"/>
                  <a:pt x="5970682" y="1433277"/>
                  <a:pt x="5917327" y="1477032"/>
                </a:cubicBezTo>
                <a:cubicBezTo>
                  <a:pt x="5882948" y="1505161"/>
                  <a:pt x="5856661" y="1529941"/>
                  <a:pt x="5838467" y="1551372"/>
                </a:cubicBezTo>
                <a:cubicBezTo>
                  <a:pt x="5820273" y="1572803"/>
                  <a:pt x="5807046" y="1594569"/>
                  <a:pt x="5798786" y="1616670"/>
                </a:cubicBezTo>
                <a:cubicBezTo>
                  <a:pt x="5793651" y="1630065"/>
                  <a:pt x="5791307" y="1644017"/>
                  <a:pt x="5791754" y="1658528"/>
                </a:cubicBezTo>
                <a:lnTo>
                  <a:pt x="6116236" y="1658528"/>
                </a:lnTo>
                <a:lnTo>
                  <a:pt x="6116236" y="1600597"/>
                </a:lnTo>
                <a:lnTo>
                  <a:pt x="5875469" y="1600597"/>
                </a:lnTo>
                <a:cubicBezTo>
                  <a:pt x="5882167" y="1589658"/>
                  <a:pt x="5890650" y="1578775"/>
                  <a:pt x="5900919" y="1567948"/>
                </a:cubicBezTo>
                <a:cubicBezTo>
                  <a:pt x="5911188" y="1557120"/>
                  <a:pt x="5934405" y="1536526"/>
                  <a:pt x="5970571" y="1506165"/>
                </a:cubicBezTo>
                <a:cubicBezTo>
                  <a:pt x="6013880" y="1469554"/>
                  <a:pt x="6044854" y="1440755"/>
                  <a:pt x="6063495" y="1419771"/>
                </a:cubicBezTo>
                <a:cubicBezTo>
                  <a:pt x="6082136" y="1398786"/>
                  <a:pt x="6095475" y="1378806"/>
                  <a:pt x="6103511" y="1359830"/>
                </a:cubicBezTo>
                <a:cubicBezTo>
                  <a:pt x="6111548" y="1340855"/>
                  <a:pt x="6115566" y="1321544"/>
                  <a:pt x="6115566" y="1301899"/>
                </a:cubicBezTo>
                <a:cubicBezTo>
                  <a:pt x="6115566" y="1263278"/>
                  <a:pt x="6101837" y="1230908"/>
                  <a:pt x="6074378" y="1204788"/>
                </a:cubicBezTo>
                <a:cubicBezTo>
                  <a:pt x="6046919" y="1178669"/>
                  <a:pt x="6009638" y="1165609"/>
                  <a:pt x="5962534" y="1165609"/>
                </a:cubicBezTo>
                <a:close/>
                <a:moveTo>
                  <a:pt x="5197520" y="1165609"/>
                </a:moveTo>
                <a:cubicBezTo>
                  <a:pt x="5161802" y="1165609"/>
                  <a:pt x="5132166" y="1175209"/>
                  <a:pt x="5108614" y="1194408"/>
                </a:cubicBezTo>
                <a:cubicBezTo>
                  <a:pt x="5085062" y="1213607"/>
                  <a:pt x="5067314" y="1240898"/>
                  <a:pt x="5055371" y="1276282"/>
                </a:cubicBezTo>
                <a:cubicBezTo>
                  <a:pt x="5043427" y="1311666"/>
                  <a:pt x="5037456" y="1358379"/>
                  <a:pt x="5037456" y="1416422"/>
                </a:cubicBezTo>
                <a:cubicBezTo>
                  <a:pt x="5037456" y="1508621"/>
                  <a:pt x="5053641" y="1575147"/>
                  <a:pt x="5086011" y="1616001"/>
                </a:cubicBezTo>
                <a:cubicBezTo>
                  <a:pt x="5113023" y="1649933"/>
                  <a:pt x="5150193" y="1666900"/>
                  <a:pt x="5197520" y="1666900"/>
                </a:cubicBezTo>
                <a:cubicBezTo>
                  <a:pt x="5233462" y="1666900"/>
                  <a:pt x="5263209" y="1657245"/>
                  <a:pt x="5286761" y="1637934"/>
                </a:cubicBezTo>
                <a:cubicBezTo>
                  <a:pt x="5310313" y="1618624"/>
                  <a:pt x="5328005" y="1591277"/>
                  <a:pt x="5339837" y="1555893"/>
                </a:cubicBezTo>
                <a:cubicBezTo>
                  <a:pt x="5351669" y="1520509"/>
                  <a:pt x="5357585" y="1474019"/>
                  <a:pt x="5357585" y="1416422"/>
                </a:cubicBezTo>
                <a:cubicBezTo>
                  <a:pt x="5357585" y="1367755"/>
                  <a:pt x="5353901" y="1329079"/>
                  <a:pt x="5346534" y="1300392"/>
                </a:cubicBezTo>
                <a:cubicBezTo>
                  <a:pt x="5339167" y="1271705"/>
                  <a:pt x="5329010" y="1247372"/>
                  <a:pt x="5316062" y="1227392"/>
                </a:cubicBezTo>
                <a:cubicBezTo>
                  <a:pt x="5303114" y="1207412"/>
                  <a:pt x="5286705" y="1192119"/>
                  <a:pt x="5266837" y="1181515"/>
                </a:cubicBezTo>
                <a:cubicBezTo>
                  <a:pt x="5246968" y="1170911"/>
                  <a:pt x="5223863" y="1165609"/>
                  <a:pt x="5197520" y="1165609"/>
                </a:cubicBezTo>
                <a:close/>
                <a:moveTo>
                  <a:pt x="4844649" y="1165609"/>
                </a:moveTo>
                <a:cubicBezTo>
                  <a:pt x="4834157" y="1186817"/>
                  <a:pt x="4816297" y="1208695"/>
                  <a:pt x="4791071" y="1231243"/>
                </a:cubicBezTo>
                <a:cubicBezTo>
                  <a:pt x="4765844" y="1253790"/>
                  <a:pt x="4736376" y="1272989"/>
                  <a:pt x="4702667" y="1288839"/>
                </a:cubicBezTo>
                <a:lnTo>
                  <a:pt x="4702667" y="1347105"/>
                </a:lnTo>
                <a:cubicBezTo>
                  <a:pt x="4721419" y="1340185"/>
                  <a:pt x="4742571" y="1329804"/>
                  <a:pt x="4766123" y="1315963"/>
                </a:cubicBezTo>
                <a:cubicBezTo>
                  <a:pt x="4789676" y="1302122"/>
                  <a:pt x="4808707" y="1288281"/>
                  <a:pt x="4823218" y="1274440"/>
                </a:cubicBezTo>
                <a:lnTo>
                  <a:pt x="4823218" y="1658528"/>
                </a:lnTo>
                <a:lnTo>
                  <a:pt x="4883493" y="1658528"/>
                </a:lnTo>
                <a:lnTo>
                  <a:pt x="4883493" y="1165609"/>
                </a:lnTo>
                <a:close/>
                <a:moveTo>
                  <a:pt x="6989020" y="305587"/>
                </a:moveTo>
                <a:lnTo>
                  <a:pt x="7076391" y="540885"/>
                </a:lnTo>
                <a:lnTo>
                  <a:pt x="6903379" y="540885"/>
                </a:lnTo>
                <a:close/>
                <a:moveTo>
                  <a:pt x="3979121" y="305587"/>
                </a:moveTo>
                <a:lnTo>
                  <a:pt x="4066492" y="540885"/>
                </a:lnTo>
                <a:lnTo>
                  <a:pt x="3893480" y="540885"/>
                </a:lnTo>
                <a:close/>
                <a:moveTo>
                  <a:pt x="6229736" y="264929"/>
                </a:moveTo>
                <a:lnTo>
                  <a:pt x="6287263" y="264929"/>
                </a:lnTo>
                <a:cubicBezTo>
                  <a:pt x="6339455" y="264929"/>
                  <a:pt x="6374490" y="266948"/>
                  <a:pt x="6392368" y="270985"/>
                </a:cubicBezTo>
                <a:cubicBezTo>
                  <a:pt x="6416302" y="276175"/>
                  <a:pt x="6436054" y="286124"/>
                  <a:pt x="6451625" y="300830"/>
                </a:cubicBezTo>
                <a:cubicBezTo>
                  <a:pt x="6467196" y="315536"/>
                  <a:pt x="6479307" y="336009"/>
                  <a:pt x="6487958" y="362249"/>
                </a:cubicBezTo>
                <a:cubicBezTo>
                  <a:pt x="6496608" y="388489"/>
                  <a:pt x="6500934" y="426120"/>
                  <a:pt x="6500934" y="475140"/>
                </a:cubicBezTo>
                <a:cubicBezTo>
                  <a:pt x="6500934" y="524160"/>
                  <a:pt x="6496608" y="562872"/>
                  <a:pt x="6487958" y="591275"/>
                </a:cubicBezTo>
                <a:cubicBezTo>
                  <a:pt x="6479307" y="619678"/>
                  <a:pt x="6468133" y="640079"/>
                  <a:pt x="6454436" y="652478"/>
                </a:cubicBezTo>
                <a:cubicBezTo>
                  <a:pt x="6440740" y="664877"/>
                  <a:pt x="6423510" y="673672"/>
                  <a:pt x="6402749" y="678862"/>
                </a:cubicBezTo>
                <a:cubicBezTo>
                  <a:pt x="6386889" y="682899"/>
                  <a:pt x="6361082" y="684918"/>
                  <a:pt x="6325326" y="684918"/>
                </a:cubicBezTo>
                <a:lnTo>
                  <a:pt x="6229736" y="684918"/>
                </a:lnTo>
                <a:close/>
                <a:moveTo>
                  <a:pt x="3211177" y="264929"/>
                </a:moveTo>
                <a:lnTo>
                  <a:pt x="3311092" y="264929"/>
                </a:lnTo>
                <a:cubicBezTo>
                  <a:pt x="3362996" y="264929"/>
                  <a:pt x="3394138" y="265650"/>
                  <a:pt x="3404519" y="267092"/>
                </a:cubicBezTo>
                <a:cubicBezTo>
                  <a:pt x="3425280" y="270552"/>
                  <a:pt x="3441356" y="278843"/>
                  <a:pt x="3452746" y="291963"/>
                </a:cubicBezTo>
                <a:cubicBezTo>
                  <a:pt x="3464136" y="305083"/>
                  <a:pt x="3469831" y="322312"/>
                  <a:pt x="3469831" y="343650"/>
                </a:cubicBezTo>
                <a:cubicBezTo>
                  <a:pt x="3469831" y="362682"/>
                  <a:pt x="3465506" y="378541"/>
                  <a:pt x="3456855" y="391229"/>
                </a:cubicBezTo>
                <a:cubicBezTo>
                  <a:pt x="3448204" y="403916"/>
                  <a:pt x="3436238" y="412855"/>
                  <a:pt x="3420955" y="418046"/>
                </a:cubicBezTo>
                <a:cubicBezTo>
                  <a:pt x="3405673" y="423236"/>
                  <a:pt x="3367321" y="425831"/>
                  <a:pt x="3305902" y="425831"/>
                </a:cubicBezTo>
                <a:lnTo>
                  <a:pt x="3211177" y="425831"/>
                </a:lnTo>
                <a:close/>
                <a:moveTo>
                  <a:pt x="4964772" y="159392"/>
                </a:moveTo>
                <a:lnTo>
                  <a:pt x="4964772" y="280933"/>
                </a:lnTo>
                <a:lnTo>
                  <a:pt x="5023596" y="280933"/>
                </a:lnTo>
                <a:cubicBezTo>
                  <a:pt x="5023019" y="305443"/>
                  <a:pt x="5017540" y="324763"/>
                  <a:pt x="5007160" y="338892"/>
                </a:cubicBezTo>
                <a:cubicBezTo>
                  <a:pt x="4996779" y="353022"/>
                  <a:pt x="4979334" y="364123"/>
                  <a:pt x="4954823" y="372197"/>
                </a:cubicBezTo>
                <a:lnTo>
                  <a:pt x="4978613" y="422371"/>
                </a:lnTo>
                <a:cubicBezTo>
                  <a:pt x="5004564" y="413144"/>
                  <a:pt x="5025975" y="400456"/>
                  <a:pt x="5042844" y="384308"/>
                </a:cubicBezTo>
                <a:cubicBezTo>
                  <a:pt x="5059712" y="368160"/>
                  <a:pt x="5071174" y="349922"/>
                  <a:pt x="5077230" y="329593"/>
                </a:cubicBezTo>
                <a:cubicBezTo>
                  <a:pt x="5083285" y="309264"/>
                  <a:pt x="5086313" y="281510"/>
                  <a:pt x="5086313" y="246331"/>
                </a:cubicBezTo>
                <a:lnTo>
                  <a:pt x="5086313" y="159392"/>
                </a:lnTo>
                <a:close/>
                <a:moveTo>
                  <a:pt x="7284170" y="157662"/>
                </a:moveTo>
                <a:lnTo>
                  <a:pt x="7516439" y="524881"/>
                </a:lnTo>
                <a:lnTo>
                  <a:pt x="7516439" y="791753"/>
                </a:lnTo>
                <a:lnTo>
                  <a:pt x="7644036" y="791753"/>
                </a:lnTo>
                <a:lnTo>
                  <a:pt x="7644036" y="525746"/>
                </a:lnTo>
                <a:lnTo>
                  <a:pt x="7877170" y="157662"/>
                </a:lnTo>
                <a:lnTo>
                  <a:pt x="7729677" y="157662"/>
                </a:lnTo>
                <a:lnTo>
                  <a:pt x="7583481" y="408530"/>
                </a:lnTo>
                <a:lnTo>
                  <a:pt x="7434258" y="157662"/>
                </a:lnTo>
                <a:close/>
                <a:moveTo>
                  <a:pt x="6922843" y="157662"/>
                </a:moveTo>
                <a:lnTo>
                  <a:pt x="6675867" y="791753"/>
                </a:lnTo>
                <a:lnTo>
                  <a:pt x="6811682" y="791753"/>
                </a:lnTo>
                <a:lnTo>
                  <a:pt x="6864018" y="647720"/>
                </a:lnTo>
                <a:lnTo>
                  <a:pt x="7117482" y="647720"/>
                </a:lnTo>
                <a:lnTo>
                  <a:pt x="7172846" y="791753"/>
                </a:lnTo>
                <a:lnTo>
                  <a:pt x="7312121" y="791753"/>
                </a:lnTo>
                <a:lnTo>
                  <a:pt x="7058225" y="157662"/>
                </a:lnTo>
                <a:close/>
                <a:moveTo>
                  <a:pt x="6101707" y="157662"/>
                </a:moveTo>
                <a:lnTo>
                  <a:pt x="6101707" y="791753"/>
                </a:lnTo>
                <a:lnTo>
                  <a:pt x="6342627" y="791753"/>
                </a:lnTo>
                <a:cubicBezTo>
                  <a:pt x="6389917" y="791753"/>
                  <a:pt x="6427692" y="787284"/>
                  <a:pt x="6455950" y="778345"/>
                </a:cubicBezTo>
                <a:cubicBezTo>
                  <a:pt x="6493725" y="766234"/>
                  <a:pt x="6523714" y="749365"/>
                  <a:pt x="6545917" y="727738"/>
                </a:cubicBezTo>
                <a:cubicBezTo>
                  <a:pt x="6575329" y="699191"/>
                  <a:pt x="6597965" y="661849"/>
                  <a:pt x="6613824" y="615713"/>
                </a:cubicBezTo>
                <a:cubicBezTo>
                  <a:pt x="6626800" y="577938"/>
                  <a:pt x="6633288" y="532955"/>
                  <a:pt x="6633288" y="480763"/>
                </a:cubicBezTo>
                <a:cubicBezTo>
                  <a:pt x="6633288" y="421362"/>
                  <a:pt x="6626368" y="371404"/>
                  <a:pt x="6612527" y="330891"/>
                </a:cubicBezTo>
                <a:cubicBezTo>
                  <a:pt x="6598686" y="290377"/>
                  <a:pt x="6578501" y="256135"/>
                  <a:pt x="6551972" y="228164"/>
                </a:cubicBezTo>
                <a:cubicBezTo>
                  <a:pt x="6525444" y="200194"/>
                  <a:pt x="6493581" y="180730"/>
                  <a:pt x="6456383" y="169772"/>
                </a:cubicBezTo>
                <a:cubicBezTo>
                  <a:pt x="6428701" y="161699"/>
                  <a:pt x="6388475" y="157662"/>
                  <a:pt x="6335706" y="157662"/>
                </a:cubicBezTo>
                <a:close/>
                <a:moveTo>
                  <a:pt x="4331787" y="157662"/>
                </a:moveTo>
                <a:lnTo>
                  <a:pt x="4331787" y="791753"/>
                </a:lnTo>
                <a:lnTo>
                  <a:pt x="4450733" y="791753"/>
                </a:lnTo>
                <a:lnTo>
                  <a:pt x="4450733" y="378253"/>
                </a:lnTo>
                <a:lnTo>
                  <a:pt x="4706360" y="791753"/>
                </a:lnTo>
                <a:lnTo>
                  <a:pt x="4834822" y="791753"/>
                </a:lnTo>
                <a:lnTo>
                  <a:pt x="4834822" y="157662"/>
                </a:lnTo>
                <a:lnTo>
                  <a:pt x="4715875" y="157662"/>
                </a:lnTo>
                <a:lnTo>
                  <a:pt x="4715875" y="581110"/>
                </a:lnTo>
                <a:lnTo>
                  <a:pt x="4456356" y="157662"/>
                </a:lnTo>
                <a:close/>
                <a:moveTo>
                  <a:pt x="3912943" y="157662"/>
                </a:moveTo>
                <a:lnTo>
                  <a:pt x="3665968" y="791753"/>
                </a:lnTo>
                <a:lnTo>
                  <a:pt x="3801783" y="791753"/>
                </a:lnTo>
                <a:lnTo>
                  <a:pt x="3854120" y="647720"/>
                </a:lnTo>
                <a:lnTo>
                  <a:pt x="4107582" y="647720"/>
                </a:lnTo>
                <a:lnTo>
                  <a:pt x="4162946" y="791753"/>
                </a:lnTo>
                <a:lnTo>
                  <a:pt x="4302221" y="791753"/>
                </a:lnTo>
                <a:lnTo>
                  <a:pt x="4048326" y="157662"/>
                </a:lnTo>
                <a:close/>
                <a:moveTo>
                  <a:pt x="3083148" y="157662"/>
                </a:moveTo>
                <a:lnTo>
                  <a:pt x="3083148" y="791753"/>
                </a:lnTo>
                <a:lnTo>
                  <a:pt x="3211177" y="791753"/>
                </a:lnTo>
                <a:lnTo>
                  <a:pt x="3211177" y="527044"/>
                </a:lnTo>
                <a:lnTo>
                  <a:pt x="3237129" y="527044"/>
                </a:lnTo>
                <a:cubicBezTo>
                  <a:pt x="3266541" y="527044"/>
                  <a:pt x="3288024" y="529423"/>
                  <a:pt x="3301576" y="534181"/>
                </a:cubicBezTo>
                <a:cubicBezTo>
                  <a:pt x="3315129" y="538938"/>
                  <a:pt x="3327961" y="547733"/>
                  <a:pt x="3340072" y="560565"/>
                </a:cubicBezTo>
                <a:cubicBezTo>
                  <a:pt x="3352183" y="573397"/>
                  <a:pt x="3374674" y="604467"/>
                  <a:pt x="3407546" y="653776"/>
                </a:cubicBezTo>
                <a:lnTo>
                  <a:pt x="3500108" y="791753"/>
                </a:lnTo>
                <a:lnTo>
                  <a:pt x="3653224" y="791753"/>
                </a:lnTo>
                <a:lnTo>
                  <a:pt x="3575802" y="668049"/>
                </a:lnTo>
                <a:cubicBezTo>
                  <a:pt x="3545236" y="618740"/>
                  <a:pt x="3520941" y="584426"/>
                  <a:pt x="3502920" y="565107"/>
                </a:cubicBezTo>
                <a:cubicBezTo>
                  <a:pt x="3484897" y="545787"/>
                  <a:pt x="3462046" y="528053"/>
                  <a:pt x="3434363" y="511905"/>
                </a:cubicBezTo>
                <a:cubicBezTo>
                  <a:pt x="3490015" y="503831"/>
                  <a:pt x="3531828" y="484295"/>
                  <a:pt x="3559798" y="453297"/>
                </a:cubicBezTo>
                <a:cubicBezTo>
                  <a:pt x="3587769" y="422299"/>
                  <a:pt x="3601753" y="383011"/>
                  <a:pt x="3601753" y="335432"/>
                </a:cubicBezTo>
                <a:cubicBezTo>
                  <a:pt x="3601753" y="297946"/>
                  <a:pt x="3592526" y="264641"/>
                  <a:pt x="3574071" y="235517"/>
                </a:cubicBezTo>
                <a:cubicBezTo>
                  <a:pt x="3555616" y="206394"/>
                  <a:pt x="3531035" y="186137"/>
                  <a:pt x="3500324" y="174747"/>
                </a:cubicBezTo>
                <a:cubicBezTo>
                  <a:pt x="3469615" y="163357"/>
                  <a:pt x="3420378" y="157662"/>
                  <a:pt x="3352615" y="157662"/>
                </a:cubicBezTo>
                <a:close/>
                <a:moveTo>
                  <a:pt x="2492165" y="157662"/>
                </a:moveTo>
                <a:lnTo>
                  <a:pt x="2492165" y="791753"/>
                </a:lnTo>
                <a:lnTo>
                  <a:pt x="2974438" y="791753"/>
                </a:lnTo>
                <a:lnTo>
                  <a:pt x="2974438" y="684918"/>
                </a:lnTo>
                <a:lnTo>
                  <a:pt x="2620195" y="684918"/>
                </a:lnTo>
                <a:lnTo>
                  <a:pt x="2620195" y="512338"/>
                </a:lnTo>
                <a:lnTo>
                  <a:pt x="2938538" y="512338"/>
                </a:lnTo>
                <a:lnTo>
                  <a:pt x="2938538" y="405502"/>
                </a:lnTo>
                <a:lnTo>
                  <a:pt x="2620195" y="405502"/>
                </a:lnTo>
                <a:lnTo>
                  <a:pt x="2620195" y="264929"/>
                </a:lnTo>
                <a:lnTo>
                  <a:pt x="2962326" y="264929"/>
                </a:lnTo>
                <a:lnTo>
                  <a:pt x="2962326" y="157662"/>
                </a:lnTo>
                <a:close/>
                <a:moveTo>
                  <a:pt x="1903824" y="157662"/>
                </a:moveTo>
                <a:lnTo>
                  <a:pt x="1903824" y="264929"/>
                </a:lnTo>
                <a:lnTo>
                  <a:pt x="2091976" y="264929"/>
                </a:lnTo>
                <a:lnTo>
                  <a:pt x="2091976" y="791753"/>
                </a:lnTo>
                <a:lnTo>
                  <a:pt x="2220005" y="791753"/>
                </a:lnTo>
                <a:lnTo>
                  <a:pt x="2220005" y="264929"/>
                </a:lnTo>
                <a:lnTo>
                  <a:pt x="2407724" y="264929"/>
                </a:lnTo>
                <a:lnTo>
                  <a:pt x="2407724" y="157662"/>
                </a:lnTo>
                <a:close/>
                <a:moveTo>
                  <a:pt x="1358690" y="157662"/>
                </a:moveTo>
                <a:lnTo>
                  <a:pt x="1358690" y="791753"/>
                </a:lnTo>
                <a:lnTo>
                  <a:pt x="1840963" y="791753"/>
                </a:lnTo>
                <a:lnTo>
                  <a:pt x="1840963" y="684918"/>
                </a:lnTo>
                <a:lnTo>
                  <a:pt x="1486719" y="684918"/>
                </a:lnTo>
                <a:lnTo>
                  <a:pt x="1486719" y="512338"/>
                </a:lnTo>
                <a:lnTo>
                  <a:pt x="1805063" y="512338"/>
                </a:lnTo>
                <a:lnTo>
                  <a:pt x="1805063" y="405502"/>
                </a:lnTo>
                <a:lnTo>
                  <a:pt x="1486719" y="405502"/>
                </a:lnTo>
                <a:lnTo>
                  <a:pt x="1486719" y="264929"/>
                </a:lnTo>
                <a:lnTo>
                  <a:pt x="1828852" y="264929"/>
                </a:lnTo>
                <a:lnTo>
                  <a:pt x="1828852" y="157662"/>
                </a:lnTo>
                <a:close/>
                <a:moveTo>
                  <a:pt x="703260" y="157662"/>
                </a:moveTo>
                <a:lnTo>
                  <a:pt x="929907" y="791753"/>
                </a:lnTo>
                <a:lnTo>
                  <a:pt x="1066587" y="791753"/>
                </a:lnTo>
                <a:lnTo>
                  <a:pt x="1293666" y="157662"/>
                </a:lnTo>
                <a:lnTo>
                  <a:pt x="1157851" y="157662"/>
                </a:lnTo>
                <a:lnTo>
                  <a:pt x="1002572" y="626959"/>
                </a:lnTo>
                <a:lnTo>
                  <a:pt x="842103" y="157662"/>
                </a:lnTo>
                <a:close/>
                <a:moveTo>
                  <a:pt x="5438203" y="146848"/>
                </a:moveTo>
                <a:cubicBezTo>
                  <a:pt x="5389471" y="146848"/>
                  <a:pt x="5347876" y="154201"/>
                  <a:pt x="5313418" y="168907"/>
                </a:cubicBezTo>
                <a:cubicBezTo>
                  <a:pt x="5278959" y="183614"/>
                  <a:pt x="5252575" y="205024"/>
                  <a:pt x="5234265" y="233138"/>
                </a:cubicBezTo>
                <a:cubicBezTo>
                  <a:pt x="5215954" y="261253"/>
                  <a:pt x="5206799" y="291458"/>
                  <a:pt x="5206799" y="323754"/>
                </a:cubicBezTo>
                <a:cubicBezTo>
                  <a:pt x="5206799" y="373927"/>
                  <a:pt x="5226263" y="416460"/>
                  <a:pt x="5265190" y="451351"/>
                </a:cubicBezTo>
                <a:cubicBezTo>
                  <a:pt x="5292872" y="476149"/>
                  <a:pt x="5341028" y="497055"/>
                  <a:pt x="5409656" y="514068"/>
                </a:cubicBezTo>
                <a:cubicBezTo>
                  <a:pt x="5463002" y="527332"/>
                  <a:pt x="5497172" y="536559"/>
                  <a:pt x="5512166" y="541750"/>
                </a:cubicBezTo>
                <a:cubicBezTo>
                  <a:pt x="5534081" y="549535"/>
                  <a:pt x="5549436" y="558691"/>
                  <a:pt x="5558231" y="569216"/>
                </a:cubicBezTo>
                <a:cubicBezTo>
                  <a:pt x="5567025" y="579741"/>
                  <a:pt x="5571423" y="592500"/>
                  <a:pt x="5571423" y="607495"/>
                </a:cubicBezTo>
                <a:cubicBezTo>
                  <a:pt x="5571423" y="630851"/>
                  <a:pt x="5560970" y="651252"/>
                  <a:pt x="5540064" y="668698"/>
                </a:cubicBezTo>
                <a:cubicBezTo>
                  <a:pt x="5519159" y="686143"/>
                  <a:pt x="5488088" y="694866"/>
                  <a:pt x="5446854" y="694866"/>
                </a:cubicBezTo>
                <a:cubicBezTo>
                  <a:pt x="5407926" y="694866"/>
                  <a:pt x="5377000" y="685062"/>
                  <a:pt x="5354076" y="665454"/>
                </a:cubicBezTo>
                <a:cubicBezTo>
                  <a:pt x="5331152" y="645846"/>
                  <a:pt x="5315941" y="615136"/>
                  <a:pt x="5308444" y="573325"/>
                </a:cubicBezTo>
                <a:lnTo>
                  <a:pt x="5183875" y="585436"/>
                </a:lnTo>
                <a:cubicBezTo>
                  <a:pt x="5192237" y="656371"/>
                  <a:pt x="5217901" y="710365"/>
                  <a:pt x="5260865" y="747419"/>
                </a:cubicBezTo>
                <a:cubicBezTo>
                  <a:pt x="5303830" y="784472"/>
                  <a:pt x="5365394" y="802999"/>
                  <a:pt x="5445556" y="802999"/>
                </a:cubicBezTo>
                <a:cubicBezTo>
                  <a:pt x="5500632" y="802999"/>
                  <a:pt x="5546624" y="795286"/>
                  <a:pt x="5583534" y="779859"/>
                </a:cubicBezTo>
                <a:cubicBezTo>
                  <a:pt x="5620443" y="764432"/>
                  <a:pt x="5648990" y="740859"/>
                  <a:pt x="5669175" y="709140"/>
                </a:cubicBezTo>
                <a:cubicBezTo>
                  <a:pt x="5689360" y="677421"/>
                  <a:pt x="5699452" y="643395"/>
                  <a:pt x="5699452" y="607062"/>
                </a:cubicBezTo>
                <a:cubicBezTo>
                  <a:pt x="5699452" y="566981"/>
                  <a:pt x="5691018" y="533315"/>
                  <a:pt x="5674149" y="506066"/>
                </a:cubicBezTo>
                <a:cubicBezTo>
                  <a:pt x="5657280" y="478816"/>
                  <a:pt x="5633924" y="457334"/>
                  <a:pt x="5604079" y="441619"/>
                </a:cubicBezTo>
                <a:cubicBezTo>
                  <a:pt x="5574234" y="425903"/>
                  <a:pt x="5528170" y="410693"/>
                  <a:pt x="5465885" y="395987"/>
                </a:cubicBezTo>
                <a:cubicBezTo>
                  <a:pt x="5403601" y="381281"/>
                  <a:pt x="5364384" y="367151"/>
                  <a:pt x="5348237" y="353598"/>
                </a:cubicBezTo>
                <a:cubicBezTo>
                  <a:pt x="5335549" y="342929"/>
                  <a:pt x="5329205" y="330098"/>
                  <a:pt x="5329205" y="315103"/>
                </a:cubicBezTo>
                <a:cubicBezTo>
                  <a:pt x="5329205" y="298667"/>
                  <a:pt x="5335981" y="285547"/>
                  <a:pt x="5349534" y="275743"/>
                </a:cubicBezTo>
                <a:cubicBezTo>
                  <a:pt x="5370584" y="260460"/>
                  <a:pt x="5399708" y="252819"/>
                  <a:pt x="5436906" y="252819"/>
                </a:cubicBezTo>
                <a:cubicBezTo>
                  <a:pt x="5472950" y="252819"/>
                  <a:pt x="5499983" y="259955"/>
                  <a:pt x="5518005" y="274229"/>
                </a:cubicBezTo>
                <a:cubicBezTo>
                  <a:pt x="5536027" y="288502"/>
                  <a:pt x="5547778" y="311931"/>
                  <a:pt x="5553257" y="344515"/>
                </a:cubicBezTo>
                <a:lnTo>
                  <a:pt x="5681286" y="338892"/>
                </a:lnTo>
                <a:cubicBezTo>
                  <a:pt x="5679267" y="280645"/>
                  <a:pt x="5658146" y="234076"/>
                  <a:pt x="5617920" y="199185"/>
                </a:cubicBezTo>
                <a:cubicBezTo>
                  <a:pt x="5577695" y="164294"/>
                  <a:pt x="5517789" y="146848"/>
                  <a:pt x="5438203" y="146848"/>
                </a:cubicBezTo>
                <a:close/>
                <a:moveTo>
                  <a:pt x="0" y="0"/>
                </a:moveTo>
                <a:lnTo>
                  <a:pt x="8594107" y="0"/>
                </a:lnTo>
                <a:lnTo>
                  <a:pt x="8594107" y="1939660"/>
                </a:lnTo>
                <a:lnTo>
                  <a:pt x="0" y="1939660"/>
                </a:lnTo>
                <a:close/>
              </a:path>
            </a:pathLst>
          </a:custGeom>
          <a:solidFill>
            <a:schemeClr val="accent3">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01550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7</a:t>
            </a:fld>
            <a:endParaRPr lang="en-US"/>
          </a:p>
        </p:txBody>
      </p:sp>
      <p:sp>
        <p:nvSpPr>
          <p:cNvPr id="5" name="Title 4"/>
          <p:cNvSpPr>
            <a:spLocks noGrp="1"/>
          </p:cNvSpPr>
          <p:nvPr>
            <p:ph type="title"/>
          </p:nvPr>
        </p:nvSpPr>
        <p:spPr/>
        <p:txBody>
          <a:bodyPr/>
          <a:lstStyle/>
          <a:p>
            <a:r>
              <a:rPr lang="en-US" dirty="0">
                <a:solidFill>
                  <a:schemeClr val="tx1">
                    <a:lumMod val="50000"/>
                  </a:schemeClr>
                </a:solidFill>
              </a:rPr>
              <a:t>Winter Closure</a:t>
            </a:r>
          </a:p>
        </p:txBody>
      </p:sp>
      <p:sp>
        <p:nvSpPr>
          <p:cNvPr id="3" name="Rectangle 2"/>
          <p:cNvSpPr/>
          <p:nvPr/>
        </p:nvSpPr>
        <p:spPr>
          <a:xfrm>
            <a:off x="478172" y="1185909"/>
            <a:ext cx="8400652" cy="1438855"/>
          </a:xfrm>
          <a:prstGeom prst="rect">
            <a:avLst/>
          </a:prstGeom>
        </p:spPr>
        <p:txBody>
          <a:bodyPr wrap="square">
            <a:spAutoFit/>
          </a:bodyPr>
          <a:lstStyle/>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Sat Dec. 23 – Tues Jan. 2</a:t>
            </a:r>
          </a:p>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Includes 4 paid holidays (Dec 25-26, and Jan1-2)</a:t>
            </a:r>
          </a:p>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Wed-Fri, Dec 27-29 should be reported as vacation (or leave without pay)</a:t>
            </a:r>
          </a:p>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Must have supervisor permission to work during closure</a:t>
            </a:r>
          </a:p>
        </p:txBody>
      </p:sp>
      <p:pic>
        <p:nvPicPr>
          <p:cNvPr id="7" name="Picture 6">
            <a:extLst>
              <a:ext uri="{FF2B5EF4-FFF2-40B4-BE49-F238E27FC236}">
                <a16:creationId xmlns:a16="http://schemas.microsoft.com/office/drawing/2014/main" id="{959B1F30-5DD1-30F9-917E-372902613866}"/>
              </a:ext>
            </a:extLst>
          </p:cNvPr>
          <p:cNvPicPr>
            <a:picLocks noChangeAspect="1"/>
          </p:cNvPicPr>
          <p:nvPr/>
        </p:nvPicPr>
        <p:blipFill>
          <a:blip r:embed="rId2"/>
          <a:stretch>
            <a:fillRect/>
          </a:stretch>
        </p:blipFill>
        <p:spPr>
          <a:xfrm>
            <a:off x="1195387" y="2624764"/>
            <a:ext cx="6753225" cy="2000250"/>
          </a:xfrm>
          <a:prstGeom prst="rect">
            <a:avLst/>
          </a:prstGeom>
        </p:spPr>
      </p:pic>
    </p:spTree>
    <p:extLst>
      <p:ext uri="{BB962C8B-B14F-4D97-AF65-F5344CB8AC3E}">
        <p14:creationId xmlns:p14="http://schemas.microsoft.com/office/powerpoint/2010/main" val="3615929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rPr>
              <a:t>Grand Rounds</a:t>
            </a:r>
            <a:endParaRPr dirty="0">
              <a:solidFill>
                <a:schemeClr val="tx1">
                  <a:lumMod val="50000"/>
                </a:schemeClr>
              </a:solidFill>
              <a:latin typeface="+mj-lt"/>
            </a:endParaRPr>
          </a:p>
        </p:txBody>
      </p:sp>
      <p:sp>
        <p:nvSpPr>
          <p:cNvPr id="6" name="Rectangle 5"/>
          <p:cNvSpPr/>
          <p:nvPr/>
        </p:nvSpPr>
        <p:spPr>
          <a:xfrm>
            <a:off x="0" y="0"/>
            <a:ext cx="9144000" cy="5143500"/>
          </a:xfrm>
          <a:prstGeom prst="rect">
            <a:avLst/>
          </a:prstGeom>
          <a:solidFill>
            <a:srgbClr val="015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75867" y="229836"/>
            <a:ext cx="6002603" cy="470792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99638" y="911231"/>
            <a:ext cx="4955059" cy="3323987"/>
          </a:xfrm>
          <a:prstGeom prst="rect">
            <a:avLst/>
          </a:prstGeom>
        </p:spPr>
        <p:txBody>
          <a:bodyPr wrap="square">
            <a:spAutoFit/>
          </a:bodyPr>
          <a:lstStyle/>
          <a:p>
            <a:pPr algn="ctr" eaLnBrk="0" fontAlgn="base" hangingPunct="0">
              <a:spcBef>
                <a:spcPct val="0"/>
              </a:spcBef>
              <a:spcAft>
                <a:spcPts val="1200"/>
              </a:spcAft>
              <a:buClrTx/>
            </a:pPr>
            <a:r>
              <a:rPr lang="en-US" altLang="en-US" sz="3000" b="1" dirty="0">
                <a:solidFill>
                  <a:schemeClr val="bg1"/>
                </a:solidFill>
                <a:latin typeface="Arial" panose="020B0604020202020204" pitchFamily="34" charset="0"/>
                <a:ea typeface="Calibri" panose="020F0502020204030204" pitchFamily="34" charset="0"/>
              </a:rPr>
              <a:t>No Grand Rounds</a:t>
            </a:r>
          </a:p>
          <a:p>
            <a:pPr algn="ctr" eaLnBrk="0" fontAlgn="base" hangingPunct="0">
              <a:spcBef>
                <a:spcPct val="0"/>
              </a:spcBef>
              <a:spcAft>
                <a:spcPts val="1200"/>
              </a:spcAft>
              <a:buClrTx/>
            </a:pPr>
            <a:r>
              <a:rPr lang="en-US" altLang="en-US" sz="2000" b="1" dirty="0">
                <a:solidFill>
                  <a:schemeClr val="bg1"/>
                </a:solidFill>
                <a:latin typeface="Arial" panose="020B0604020202020204" pitchFamily="34" charset="0"/>
                <a:ea typeface="Calibri" panose="020F0502020204030204" pitchFamily="34" charset="0"/>
              </a:rPr>
              <a:t>in November, December, or January</a:t>
            </a:r>
          </a:p>
          <a:p>
            <a:pPr algn="ctr" eaLnBrk="0" fontAlgn="base" hangingPunct="0">
              <a:spcBef>
                <a:spcPct val="0"/>
              </a:spcBef>
              <a:spcAft>
                <a:spcPts val="1200"/>
              </a:spcAft>
              <a:buClrTx/>
            </a:pPr>
            <a:endParaRPr lang="en-US" altLang="en-US" sz="2000" b="1" dirty="0">
              <a:solidFill>
                <a:schemeClr val="bg1"/>
              </a:solidFill>
              <a:latin typeface="Arial" panose="020B0604020202020204" pitchFamily="34" charset="0"/>
              <a:ea typeface="Calibri" panose="020F0502020204030204" pitchFamily="34" charset="0"/>
            </a:endParaRPr>
          </a:p>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In the future: Slides will be made available on our website for all speakers who agree to share their presentations.</a:t>
            </a:r>
          </a:p>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Suggestions for 2024 line-up are welcome!</a:t>
            </a:r>
          </a:p>
        </p:txBody>
      </p:sp>
    </p:spTree>
    <p:extLst>
      <p:ext uri="{BB962C8B-B14F-4D97-AF65-F5344CB8AC3E}">
        <p14:creationId xmlns:p14="http://schemas.microsoft.com/office/powerpoint/2010/main" val="108958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9</a:t>
            </a:fld>
            <a:endParaRPr lang="en-US"/>
          </a:p>
        </p:txBody>
      </p:sp>
      <p:sp>
        <p:nvSpPr>
          <p:cNvPr id="5" name="Title 4"/>
          <p:cNvSpPr>
            <a:spLocks noGrp="1"/>
          </p:cNvSpPr>
          <p:nvPr>
            <p:ph type="title"/>
          </p:nvPr>
        </p:nvSpPr>
        <p:spPr/>
        <p:txBody>
          <a:bodyPr/>
          <a:lstStyle/>
          <a:p>
            <a:r>
              <a:rPr lang="en-US" dirty="0">
                <a:solidFill>
                  <a:schemeClr val="tx1">
                    <a:lumMod val="50000"/>
                  </a:schemeClr>
                </a:solidFill>
              </a:rPr>
              <a:t>Farewell Christine Park</a:t>
            </a:r>
          </a:p>
        </p:txBody>
      </p:sp>
      <p:sp>
        <p:nvSpPr>
          <p:cNvPr id="3" name="Rectangle 2"/>
          <p:cNvSpPr/>
          <p:nvPr/>
        </p:nvSpPr>
        <p:spPr>
          <a:xfrm>
            <a:off x="640078" y="1185909"/>
            <a:ext cx="7781545" cy="1554272"/>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latin typeface="Calibri" panose="020F0502020204030204" pitchFamily="34" charset="0"/>
                <a:ea typeface="Calibri" panose="020F0502020204030204" pitchFamily="34" charset="0"/>
              </a:rPr>
              <a:t>Last day: Friday, Nov 3</a:t>
            </a:r>
          </a:p>
          <a:p>
            <a:pPr marL="285750" indent="-285750">
              <a:spcAft>
                <a:spcPts val="600"/>
              </a:spcAft>
              <a:buFont typeface="Arial" panose="020B0604020202020204" pitchFamily="34" charset="0"/>
              <a:buChar char="•"/>
            </a:pPr>
            <a:r>
              <a:rPr lang="en-US" sz="2000" dirty="0">
                <a:latin typeface="Calibri" panose="020F0502020204030204" pitchFamily="34" charset="0"/>
                <a:ea typeface="Calibri" panose="020F0502020204030204" pitchFamily="34" charset="0"/>
              </a:rPr>
              <a:t>Transferring to GSEIS</a:t>
            </a:r>
          </a:p>
          <a:p>
            <a:pPr marL="285750" indent="-285750">
              <a:spcAft>
                <a:spcPts val="600"/>
              </a:spcAft>
              <a:buFont typeface="Arial" panose="020B0604020202020204" pitchFamily="34" charset="0"/>
              <a:buChar char="•"/>
            </a:pPr>
            <a:r>
              <a:rPr lang="en-US" sz="2000" b="1" dirty="0">
                <a:solidFill>
                  <a:srgbClr val="FF0000"/>
                </a:solidFill>
                <a:latin typeface="Calibri" panose="020F0502020204030204" pitchFamily="34" charset="0"/>
                <a:ea typeface="Calibri" panose="020F0502020204030204" pitchFamily="34" charset="0"/>
              </a:rPr>
              <a:t>Tentative</a:t>
            </a:r>
            <a:r>
              <a:rPr lang="en-US" sz="2000" dirty="0">
                <a:latin typeface="Calibri" panose="020F0502020204030204" pitchFamily="34" charset="0"/>
                <a:ea typeface="Calibri" panose="020F0502020204030204" pitchFamily="34" charset="0"/>
              </a:rPr>
              <a:t> coverage plan:</a:t>
            </a:r>
          </a:p>
          <a:p>
            <a:pPr>
              <a:spcAft>
                <a:spcPts val="600"/>
              </a:spcAft>
            </a:pPr>
            <a:endParaRPr lang="en-US" sz="2000" dirty="0">
              <a:latin typeface="Calibri" panose="020F0502020204030204" pitchFamily="34" charset="0"/>
              <a:ea typeface="Calibri" panose="020F0502020204030204" pitchFamily="34" charset="0"/>
            </a:endParaRPr>
          </a:p>
        </p:txBody>
      </p:sp>
      <p:pic>
        <p:nvPicPr>
          <p:cNvPr id="1026" name="Picture 2" descr="19,658 Farewell Stock Photos - Free &amp; Royalty-Free Stock Photos from  Dreamstime">
            <a:extLst>
              <a:ext uri="{FF2B5EF4-FFF2-40B4-BE49-F238E27FC236}">
                <a16:creationId xmlns:a16="http://schemas.microsoft.com/office/drawing/2014/main" id="{0C7CAA0B-1CB5-6326-A588-480982069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705" y="1185909"/>
            <a:ext cx="4174978" cy="15542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3FD939AF-875F-057D-2695-E15C340B6F05}"/>
              </a:ext>
            </a:extLst>
          </p:cNvPr>
          <p:cNvGraphicFramePr>
            <a:graphicFrameLocks noGrp="1"/>
          </p:cNvGraphicFramePr>
          <p:nvPr>
            <p:extLst>
              <p:ext uri="{D42A27DB-BD31-4B8C-83A1-F6EECF244321}">
                <p14:modId xmlns:p14="http://schemas.microsoft.com/office/powerpoint/2010/main" val="2802468522"/>
              </p:ext>
            </p:extLst>
          </p:nvPr>
        </p:nvGraphicFramePr>
        <p:xfrm>
          <a:off x="1050215" y="2326339"/>
          <a:ext cx="3454550" cy="2425808"/>
        </p:xfrm>
        <a:graphic>
          <a:graphicData uri="http://schemas.openxmlformats.org/drawingml/2006/table">
            <a:tbl>
              <a:tblPr firstRow="1" firstCol="1" bandRow="1">
                <a:tableStyleId>{4F34DB4C-8F9F-4031-8EC6-0B126F8A54F6}</a:tableStyleId>
              </a:tblPr>
              <a:tblGrid>
                <a:gridCol w="1598856">
                  <a:extLst>
                    <a:ext uri="{9D8B030D-6E8A-4147-A177-3AD203B41FA5}">
                      <a16:colId xmlns:a16="http://schemas.microsoft.com/office/drawing/2014/main" val="2443829598"/>
                    </a:ext>
                  </a:extLst>
                </a:gridCol>
                <a:gridCol w="1855694">
                  <a:extLst>
                    <a:ext uri="{9D8B030D-6E8A-4147-A177-3AD203B41FA5}">
                      <a16:colId xmlns:a16="http://schemas.microsoft.com/office/drawing/2014/main" val="1640847080"/>
                    </a:ext>
                  </a:extLst>
                </a:gridCol>
              </a:tblGrid>
              <a:tr h="180750">
                <a:tc>
                  <a:txBody>
                    <a:bodyPr/>
                    <a:lstStyle/>
                    <a:p>
                      <a:pPr marL="0" marR="0">
                        <a:spcBef>
                          <a:spcPts val="0"/>
                        </a:spcBef>
                        <a:spcAft>
                          <a:spcPts val="0"/>
                        </a:spcAft>
                      </a:pPr>
                      <a:r>
                        <a:rPr lang="en-US" sz="1100" b="1" dirty="0">
                          <a:effectLst/>
                        </a:rPr>
                        <a:t>Fund Manager</a:t>
                      </a:r>
                      <a:endParaRPr lang="en-US" sz="1100" b="1" dirty="0">
                        <a:effectLst/>
                        <a:latin typeface="Calibri" panose="020F0502020204030204" pitchFamily="34" charset="0"/>
                        <a:ea typeface="Calibri" panose="020F0502020204030204" pitchFamily="34" charset="0"/>
                      </a:endParaRPr>
                    </a:p>
                  </a:txBody>
                  <a:tcPr marL="5660" marR="5660" marT="0" marB="0" anchor="b"/>
                </a:tc>
                <a:tc>
                  <a:txBody>
                    <a:bodyPr/>
                    <a:lstStyle/>
                    <a:p>
                      <a:pPr marL="0" marR="0">
                        <a:spcBef>
                          <a:spcPts val="0"/>
                        </a:spcBef>
                        <a:spcAft>
                          <a:spcPts val="0"/>
                        </a:spcAft>
                      </a:pPr>
                      <a:r>
                        <a:rPr lang="en-US" sz="1100" b="1" dirty="0">
                          <a:effectLst/>
                        </a:rPr>
                        <a:t>Faculty</a:t>
                      </a:r>
                      <a:endParaRPr lang="en-US" sz="1100" b="1" dirty="0">
                        <a:effectLst/>
                        <a:latin typeface="Calibri" panose="020F0502020204030204" pitchFamily="34" charset="0"/>
                        <a:ea typeface="Calibri" panose="020F0502020204030204" pitchFamily="34" charset="0"/>
                      </a:endParaRPr>
                    </a:p>
                  </a:txBody>
                  <a:tcPr marL="5660" marR="5660" marT="0" marB="0" anchor="b"/>
                </a:tc>
                <a:extLst>
                  <a:ext uri="{0D108BD9-81ED-4DB2-BD59-A6C34878D82A}">
                    <a16:rowId xmlns:a16="http://schemas.microsoft.com/office/drawing/2014/main" val="1716142039"/>
                  </a:ext>
                </a:extLst>
              </a:tr>
              <a:tr h="164188">
                <a:tc>
                  <a:txBody>
                    <a:bodyPr/>
                    <a:lstStyle/>
                    <a:p>
                      <a:pPr marL="0" marR="0">
                        <a:spcBef>
                          <a:spcPts val="0"/>
                        </a:spcBef>
                        <a:spcAft>
                          <a:spcPts val="0"/>
                        </a:spcAft>
                      </a:pPr>
                      <a:r>
                        <a:rPr lang="en-US" sz="1100" dirty="0">
                          <a:effectLst/>
                        </a:rPr>
                        <a:t>Mindy Huynh</a:t>
                      </a:r>
                      <a:endParaRPr lang="en-US" sz="1100" dirty="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tc>
                  <a:txBody>
                    <a:bodyPr/>
                    <a:lstStyle/>
                    <a:p>
                      <a:pPr marL="0" marR="0">
                        <a:spcBef>
                          <a:spcPts val="0"/>
                        </a:spcBef>
                        <a:spcAft>
                          <a:spcPts val="0"/>
                        </a:spcAft>
                      </a:pPr>
                      <a:r>
                        <a:rPr lang="en-US" sz="1100" dirty="0">
                          <a:effectLst/>
                        </a:rPr>
                        <a:t>Steven Shoptaw, PhD</a:t>
                      </a:r>
                      <a:endParaRPr lang="en-US" sz="1100" dirty="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extLst>
                  <a:ext uri="{0D108BD9-81ED-4DB2-BD59-A6C34878D82A}">
                    <a16:rowId xmlns:a16="http://schemas.microsoft.com/office/drawing/2014/main" val="3009297264"/>
                  </a:ext>
                </a:extLst>
              </a:tr>
              <a:tr h="164188">
                <a:tc>
                  <a:txBody>
                    <a:bodyPr/>
                    <a:lstStyle/>
                    <a:p>
                      <a:pPr marL="0" marR="0">
                        <a:spcBef>
                          <a:spcPts val="0"/>
                        </a:spcBef>
                        <a:spcAft>
                          <a:spcPts val="0"/>
                        </a:spcAft>
                      </a:pPr>
                      <a:r>
                        <a:rPr lang="en-US" sz="1100" dirty="0">
                          <a:effectLst/>
                        </a:rPr>
                        <a:t>Mindy Huynh</a:t>
                      </a:r>
                      <a:endParaRPr lang="en-US" sz="1100" dirty="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tc>
                  <a:txBody>
                    <a:bodyPr/>
                    <a:lstStyle/>
                    <a:p>
                      <a:pPr marL="0" marR="0">
                        <a:spcBef>
                          <a:spcPts val="0"/>
                        </a:spcBef>
                        <a:spcAft>
                          <a:spcPts val="0"/>
                        </a:spcAft>
                      </a:pPr>
                      <a:r>
                        <a:rPr lang="en-US" sz="1100">
                          <a:effectLst/>
                        </a:rPr>
                        <a:t>Jesse Clark, MD</a:t>
                      </a:r>
                      <a:endParaRPr lang="en-US" sz="110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extLst>
                  <a:ext uri="{0D108BD9-81ED-4DB2-BD59-A6C34878D82A}">
                    <a16:rowId xmlns:a16="http://schemas.microsoft.com/office/drawing/2014/main" val="4047547494"/>
                  </a:ext>
                </a:extLst>
              </a:tr>
              <a:tr h="167828">
                <a:tc>
                  <a:txBody>
                    <a:bodyPr/>
                    <a:lstStyle/>
                    <a:p>
                      <a:pPr marL="0" marR="0">
                        <a:spcBef>
                          <a:spcPts val="0"/>
                        </a:spcBef>
                        <a:spcAft>
                          <a:spcPts val="0"/>
                        </a:spcAft>
                      </a:pPr>
                      <a:r>
                        <a:rPr lang="en-US" sz="1100" dirty="0">
                          <a:effectLst/>
                        </a:rPr>
                        <a:t>Monica Gonzalez</a:t>
                      </a:r>
                      <a:endParaRPr lang="en-US" sz="1100" dirty="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tc>
                  <a:txBody>
                    <a:bodyPr/>
                    <a:lstStyle/>
                    <a:p>
                      <a:pPr marL="0" marR="0">
                        <a:spcBef>
                          <a:spcPts val="0"/>
                        </a:spcBef>
                        <a:spcAft>
                          <a:spcPts val="0"/>
                        </a:spcAft>
                      </a:pPr>
                      <a:r>
                        <a:rPr lang="en-US" sz="1100">
                          <a:effectLst/>
                        </a:rPr>
                        <a:t>Ronald Brooks, PhD</a:t>
                      </a:r>
                      <a:endParaRPr lang="en-US" sz="110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extLst>
                  <a:ext uri="{0D108BD9-81ED-4DB2-BD59-A6C34878D82A}">
                    <a16:rowId xmlns:a16="http://schemas.microsoft.com/office/drawing/2014/main" val="3809248805"/>
                  </a:ext>
                </a:extLst>
              </a:tr>
              <a:tr h="1807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Monica Gonzalez</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txBody>
                  <a:tcPr marL="5660" marR="5660" marT="0" marB="0" anchor="b">
                    <a:solidFill>
                      <a:schemeClr val="accent6">
                        <a:lumMod val="10000"/>
                        <a:lumOff val="90000"/>
                      </a:schemeClr>
                    </a:solidFill>
                  </a:tcPr>
                </a:tc>
                <a:tc>
                  <a:txBody>
                    <a:bodyPr/>
                    <a:lstStyle/>
                    <a:p>
                      <a:pPr marL="0" marR="0">
                        <a:spcBef>
                          <a:spcPts val="0"/>
                        </a:spcBef>
                        <a:spcAft>
                          <a:spcPts val="0"/>
                        </a:spcAft>
                      </a:pPr>
                      <a:r>
                        <a:rPr lang="en-US" sz="1100" dirty="0">
                          <a:effectLst/>
                        </a:rPr>
                        <a:t>Thomas Donohoe, MBA</a:t>
                      </a:r>
                      <a:endParaRPr lang="en-US" sz="1100" dirty="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extLst>
                  <a:ext uri="{0D108BD9-81ED-4DB2-BD59-A6C34878D82A}">
                    <a16:rowId xmlns:a16="http://schemas.microsoft.com/office/drawing/2014/main" val="3205243399"/>
                  </a:ext>
                </a:extLst>
              </a:tr>
              <a:tr h="16418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Monica Gonzalez</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txBody>
                  <a:tcPr marL="5660" marR="5660" marT="0" marB="0" anchor="b">
                    <a:solidFill>
                      <a:schemeClr val="accent6">
                        <a:lumMod val="10000"/>
                        <a:lumOff val="90000"/>
                      </a:schemeClr>
                    </a:solidFill>
                  </a:tcPr>
                </a:tc>
                <a:tc>
                  <a:txBody>
                    <a:bodyPr/>
                    <a:lstStyle/>
                    <a:p>
                      <a:pPr marL="0" marR="0">
                        <a:spcBef>
                          <a:spcPts val="0"/>
                        </a:spcBef>
                        <a:spcAft>
                          <a:spcPts val="0"/>
                        </a:spcAft>
                      </a:pPr>
                      <a:r>
                        <a:rPr lang="en-US" sz="1100" dirty="0">
                          <a:effectLst/>
                        </a:rPr>
                        <a:t>Michael Li, MD</a:t>
                      </a:r>
                      <a:endParaRPr lang="en-US" sz="1100" dirty="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extLst>
                  <a:ext uri="{0D108BD9-81ED-4DB2-BD59-A6C34878D82A}">
                    <a16:rowId xmlns:a16="http://schemas.microsoft.com/office/drawing/2014/main" val="92960282"/>
                  </a:ext>
                </a:extLst>
              </a:tr>
              <a:tr h="16418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Monica Gonzalez</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txBody>
                  <a:tcPr marL="5660" marR="5660" marT="0" marB="0" anchor="b">
                    <a:solidFill>
                      <a:schemeClr val="accent6">
                        <a:lumMod val="10000"/>
                        <a:lumOff val="90000"/>
                      </a:schemeClr>
                    </a:solidFill>
                  </a:tcPr>
                </a:tc>
                <a:tc>
                  <a:txBody>
                    <a:bodyPr/>
                    <a:lstStyle/>
                    <a:p>
                      <a:pPr marL="0" marR="0">
                        <a:spcBef>
                          <a:spcPts val="0"/>
                        </a:spcBef>
                        <a:spcAft>
                          <a:spcPts val="0"/>
                        </a:spcAft>
                      </a:pPr>
                      <a:r>
                        <a:rPr lang="en-US" sz="1100" dirty="0">
                          <a:effectLst/>
                        </a:rPr>
                        <a:t>Dilara Uskup, PhD</a:t>
                      </a:r>
                      <a:endParaRPr lang="en-US" sz="1100" dirty="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extLst>
                  <a:ext uri="{0D108BD9-81ED-4DB2-BD59-A6C34878D82A}">
                    <a16:rowId xmlns:a16="http://schemas.microsoft.com/office/drawing/2014/main" val="2267451032"/>
                  </a:ext>
                </a:extLst>
              </a:tr>
              <a:tr h="16418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Monica Gonzalez</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txBody>
                  <a:tcPr marL="5660" marR="5660" marT="0" marB="0" anchor="b">
                    <a:solidFill>
                      <a:schemeClr val="accent6">
                        <a:lumMod val="10000"/>
                        <a:lumOff val="90000"/>
                      </a:schemeClr>
                    </a:solidFill>
                  </a:tcPr>
                </a:tc>
                <a:tc>
                  <a:txBody>
                    <a:bodyPr/>
                    <a:lstStyle/>
                    <a:p>
                      <a:pPr marL="0" marR="0">
                        <a:spcBef>
                          <a:spcPts val="0"/>
                        </a:spcBef>
                        <a:spcAft>
                          <a:spcPts val="0"/>
                        </a:spcAft>
                      </a:pPr>
                      <a:r>
                        <a:rPr lang="en-US" sz="1100" dirty="0">
                          <a:effectLst/>
                        </a:rPr>
                        <a:t>Lillian Gelberg, MD</a:t>
                      </a:r>
                      <a:endParaRPr lang="en-US" sz="1100" dirty="0">
                        <a:effectLst/>
                        <a:latin typeface="Calibri" panose="020F0502020204030204" pitchFamily="34" charset="0"/>
                        <a:ea typeface="Calibri" panose="020F0502020204030204" pitchFamily="34" charset="0"/>
                      </a:endParaRPr>
                    </a:p>
                  </a:txBody>
                  <a:tcPr marL="5660" marR="5660" marT="0" marB="0" anchor="b">
                    <a:solidFill>
                      <a:schemeClr val="accent6">
                        <a:lumMod val="10000"/>
                        <a:lumOff val="90000"/>
                      </a:schemeClr>
                    </a:solidFill>
                  </a:tcPr>
                </a:tc>
                <a:extLst>
                  <a:ext uri="{0D108BD9-81ED-4DB2-BD59-A6C34878D82A}">
                    <a16:rowId xmlns:a16="http://schemas.microsoft.com/office/drawing/2014/main" val="1759818723"/>
                  </a:ext>
                </a:extLst>
              </a:tr>
              <a:tr h="180750">
                <a:tc>
                  <a:txBody>
                    <a:bodyPr/>
                    <a:lstStyle/>
                    <a:p>
                      <a:pPr marL="0" marR="0">
                        <a:spcBef>
                          <a:spcPts val="0"/>
                        </a:spcBef>
                        <a:spcAft>
                          <a:spcPts val="0"/>
                        </a:spcAft>
                      </a:pPr>
                      <a:r>
                        <a:rPr lang="en-US" sz="1100" dirty="0">
                          <a:effectLst/>
                        </a:rPr>
                        <a:t>Andrew Titus</a:t>
                      </a:r>
                      <a:endParaRPr lang="en-US" sz="1100" dirty="0">
                        <a:effectLst/>
                        <a:latin typeface="Calibri" panose="020F0502020204030204" pitchFamily="34" charset="0"/>
                        <a:ea typeface="Calibri" panose="020F0502020204030204" pitchFamily="34" charset="0"/>
                      </a:endParaRPr>
                    </a:p>
                  </a:txBody>
                  <a:tcPr marL="5660" marR="5660" marT="0" marB="0" anchor="b"/>
                </a:tc>
                <a:tc>
                  <a:txBody>
                    <a:bodyPr/>
                    <a:lstStyle/>
                    <a:p>
                      <a:pPr marL="0" marR="0">
                        <a:spcBef>
                          <a:spcPts val="0"/>
                        </a:spcBef>
                        <a:spcAft>
                          <a:spcPts val="0"/>
                        </a:spcAft>
                      </a:pPr>
                      <a:r>
                        <a:rPr lang="en-US" sz="1100">
                          <a:effectLst/>
                        </a:rPr>
                        <a:t>Aurelia Nattiv, MD</a:t>
                      </a:r>
                      <a:endParaRPr lang="en-US" sz="1100">
                        <a:effectLst/>
                        <a:latin typeface="Calibri" panose="020F0502020204030204" pitchFamily="34" charset="0"/>
                        <a:ea typeface="Calibri" panose="020F0502020204030204" pitchFamily="34" charset="0"/>
                      </a:endParaRPr>
                    </a:p>
                  </a:txBody>
                  <a:tcPr marL="5660" marR="5660" marT="0" marB="0" anchor="b"/>
                </a:tc>
                <a:extLst>
                  <a:ext uri="{0D108BD9-81ED-4DB2-BD59-A6C34878D82A}">
                    <a16:rowId xmlns:a16="http://schemas.microsoft.com/office/drawing/2014/main" val="2219756031"/>
                  </a:ext>
                </a:extLst>
              </a:tr>
              <a:tr h="1807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Andrew Titus</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txBody>
                  <a:tcPr marL="5660" marR="5660" marT="0" marB="0" anchor="b"/>
                </a:tc>
                <a:tc>
                  <a:txBody>
                    <a:bodyPr/>
                    <a:lstStyle/>
                    <a:p>
                      <a:pPr marL="0" marR="0">
                        <a:spcBef>
                          <a:spcPts val="0"/>
                        </a:spcBef>
                        <a:spcAft>
                          <a:spcPts val="0"/>
                        </a:spcAft>
                      </a:pPr>
                      <a:r>
                        <a:rPr lang="en-US" sz="1100">
                          <a:effectLst/>
                        </a:rPr>
                        <a:t>Joshua Goldman, MD</a:t>
                      </a:r>
                      <a:endParaRPr lang="en-US" sz="1100">
                        <a:effectLst/>
                        <a:latin typeface="Calibri" panose="020F0502020204030204" pitchFamily="34" charset="0"/>
                        <a:ea typeface="Calibri" panose="020F0502020204030204" pitchFamily="34" charset="0"/>
                      </a:endParaRPr>
                    </a:p>
                  </a:txBody>
                  <a:tcPr marL="5660" marR="5660" marT="0" marB="0" anchor="b"/>
                </a:tc>
                <a:extLst>
                  <a:ext uri="{0D108BD9-81ED-4DB2-BD59-A6C34878D82A}">
                    <a16:rowId xmlns:a16="http://schemas.microsoft.com/office/drawing/2014/main" val="2726438697"/>
                  </a:ext>
                </a:extLst>
              </a:tr>
              <a:tr h="16418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Andrew Titus</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txBody>
                  <a:tcPr marL="5660" marR="5660" marT="0" marB="0" anchor="b"/>
                </a:tc>
                <a:tc>
                  <a:txBody>
                    <a:bodyPr/>
                    <a:lstStyle/>
                    <a:p>
                      <a:pPr marL="0" marR="0">
                        <a:spcBef>
                          <a:spcPts val="0"/>
                        </a:spcBef>
                        <a:spcAft>
                          <a:spcPts val="0"/>
                        </a:spcAft>
                      </a:pPr>
                      <a:r>
                        <a:rPr lang="en-US" sz="1100">
                          <a:effectLst/>
                        </a:rPr>
                        <a:t>Michelle Bholat, MD</a:t>
                      </a:r>
                      <a:endParaRPr lang="en-US" sz="1100">
                        <a:effectLst/>
                        <a:latin typeface="Calibri" panose="020F0502020204030204" pitchFamily="34" charset="0"/>
                        <a:ea typeface="Calibri" panose="020F0502020204030204" pitchFamily="34" charset="0"/>
                      </a:endParaRPr>
                    </a:p>
                  </a:txBody>
                  <a:tcPr marL="5660" marR="5660" marT="0" marB="0" anchor="b"/>
                </a:tc>
                <a:extLst>
                  <a:ext uri="{0D108BD9-81ED-4DB2-BD59-A6C34878D82A}">
                    <a16:rowId xmlns:a16="http://schemas.microsoft.com/office/drawing/2014/main" val="2504416561"/>
                  </a:ext>
                </a:extLst>
              </a:tr>
              <a:tr h="1807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Andrew Titus</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txBody>
                  <a:tcPr marL="5660" marR="5660" marT="0" marB="0" anchor="b"/>
                </a:tc>
                <a:tc>
                  <a:txBody>
                    <a:bodyPr/>
                    <a:lstStyle/>
                    <a:p>
                      <a:pPr marL="0" marR="0">
                        <a:spcBef>
                          <a:spcPts val="0"/>
                        </a:spcBef>
                        <a:spcAft>
                          <a:spcPts val="0"/>
                        </a:spcAft>
                      </a:pPr>
                      <a:r>
                        <a:rPr lang="en-US" sz="1100">
                          <a:effectLst/>
                        </a:rPr>
                        <a:t>Denise Sur, MD</a:t>
                      </a:r>
                      <a:endParaRPr lang="en-US" sz="1100">
                        <a:effectLst/>
                        <a:latin typeface="Calibri" panose="020F0502020204030204" pitchFamily="34" charset="0"/>
                        <a:ea typeface="Calibri" panose="020F0502020204030204" pitchFamily="34" charset="0"/>
                      </a:endParaRPr>
                    </a:p>
                  </a:txBody>
                  <a:tcPr marL="5660" marR="5660" marT="0" marB="0" anchor="b"/>
                </a:tc>
                <a:extLst>
                  <a:ext uri="{0D108BD9-81ED-4DB2-BD59-A6C34878D82A}">
                    <a16:rowId xmlns:a16="http://schemas.microsoft.com/office/drawing/2014/main" val="3792168674"/>
                  </a:ext>
                </a:extLst>
              </a:tr>
              <a:tr h="164188">
                <a:tc>
                  <a:txBody>
                    <a:bodyPr/>
                    <a:lstStyle/>
                    <a:p>
                      <a:pPr marL="0" marR="0">
                        <a:spcBef>
                          <a:spcPts val="0"/>
                        </a:spcBef>
                        <a:spcAft>
                          <a:spcPts val="0"/>
                        </a:spcAft>
                      </a:pPr>
                      <a:r>
                        <a:rPr lang="en-US" sz="1100" dirty="0">
                          <a:effectLst/>
                        </a:rPr>
                        <a:t>Chris Ashikyan</a:t>
                      </a:r>
                      <a:endParaRPr lang="en-US" sz="1100" dirty="0">
                        <a:effectLst/>
                        <a:latin typeface="Calibri" panose="020F0502020204030204" pitchFamily="34" charset="0"/>
                        <a:ea typeface="Calibri" panose="020F0502020204030204" pitchFamily="34" charset="0"/>
                      </a:endParaRPr>
                    </a:p>
                  </a:txBody>
                  <a:tcPr marL="5660" marR="5660" marT="0" marB="0" anchor="b"/>
                </a:tc>
                <a:tc>
                  <a:txBody>
                    <a:bodyPr/>
                    <a:lstStyle/>
                    <a:p>
                      <a:pPr marL="0" marR="0">
                        <a:spcBef>
                          <a:spcPts val="0"/>
                        </a:spcBef>
                        <a:spcAft>
                          <a:spcPts val="0"/>
                        </a:spcAft>
                      </a:pPr>
                      <a:r>
                        <a:rPr lang="en-US" sz="1100">
                          <a:effectLst/>
                        </a:rPr>
                        <a:t>Gerardo Moreno, MD</a:t>
                      </a:r>
                      <a:endParaRPr lang="en-US" sz="1100">
                        <a:effectLst/>
                        <a:latin typeface="Calibri" panose="020F0502020204030204" pitchFamily="34" charset="0"/>
                        <a:ea typeface="Calibri" panose="020F0502020204030204" pitchFamily="34" charset="0"/>
                      </a:endParaRPr>
                    </a:p>
                  </a:txBody>
                  <a:tcPr marL="5660" marR="5660" marT="0" marB="0" anchor="b"/>
                </a:tc>
                <a:extLst>
                  <a:ext uri="{0D108BD9-81ED-4DB2-BD59-A6C34878D82A}">
                    <a16:rowId xmlns:a16="http://schemas.microsoft.com/office/drawing/2014/main" val="461480883"/>
                  </a:ext>
                </a:extLst>
              </a:tr>
              <a:tr h="180750">
                <a:tc>
                  <a:txBody>
                    <a:bodyPr/>
                    <a:lstStyle/>
                    <a:p>
                      <a:pPr marL="0" marR="0">
                        <a:spcBef>
                          <a:spcPts val="0"/>
                        </a:spcBef>
                        <a:spcAft>
                          <a:spcPts val="0"/>
                        </a:spcAft>
                      </a:pPr>
                      <a:r>
                        <a:rPr lang="en-US" sz="1100" dirty="0">
                          <a:effectLst/>
                        </a:rPr>
                        <a:t>Chris Ashikyan</a:t>
                      </a:r>
                      <a:endParaRPr lang="en-US" sz="1100" dirty="0">
                        <a:effectLst/>
                        <a:latin typeface="Calibri" panose="020F0502020204030204" pitchFamily="34" charset="0"/>
                        <a:ea typeface="Calibri" panose="020F0502020204030204" pitchFamily="34" charset="0"/>
                      </a:endParaRPr>
                    </a:p>
                  </a:txBody>
                  <a:tcPr marL="5660" marR="5660" marT="0" marB="0" anchor="b"/>
                </a:tc>
                <a:tc>
                  <a:txBody>
                    <a:bodyPr/>
                    <a:lstStyle/>
                    <a:p>
                      <a:pPr marL="0" marR="0">
                        <a:spcBef>
                          <a:spcPts val="0"/>
                        </a:spcBef>
                        <a:spcAft>
                          <a:spcPts val="0"/>
                        </a:spcAft>
                      </a:pPr>
                      <a:r>
                        <a:rPr lang="en-US" sz="1100" dirty="0">
                          <a:effectLst/>
                        </a:rPr>
                        <a:t>Derjung (Mimi) Tarn, MD</a:t>
                      </a:r>
                      <a:endParaRPr lang="en-US" sz="1100" dirty="0">
                        <a:effectLst/>
                        <a:latin typeface="Calibri" panose="020F0502020204030204" pitchFamily="34" charset="0"/>
                        <a:ea typeface="Calibri" panose="020F0502020204030204" pitchFamily="34" charset="0"/>
                      </a:endParaRPr>
                    </a:p>
                  </a:txBody>
                  <a:tcPr marL="5660" marR="5660" marT="0" marB="0" anchor="b"/>
                </a:tc>
                <a:extLst>
                  <a:ext uri="{0D108BD9-81ED-4DB2-BD59-A6C34878D82A}">
                    <a16:rowId xmlns:a16="http://schemas.microsoft.com/office/drawing/2014/main" val="1225234648"/>
                  </a:ext>
                </a:extLst>
              </a:tr>
            </a:tbl>
          </a:graphicData>
        </a:graphic>
      </p:graphicFrame>
      <p:sp>
        <p:nvSpPr>
          <p:cNvPr id="9" name="TextBox 8">
            <a:extLst>
              <a:ext uri="{FF2B5EF4-FFF2-40B4-BE49-F238E27FC236}">
                <a16:creationId xmlns:a16="http://schemas.microsoft.com/office/drawing/2014/main" id="{1BB3F8B8-770D-F775-C37F-7CBD4237AD7F}"/>
              </a:ext>
            </a:extLst>
          </p:cNvPr>
          <p:cNvSpPr txBox="1"/>
          <p:nvPr/>
        </p:nvSpPr>
        <p:spPr>
          <a:xfrm>
            <a:off x="4840941" y="3240741"/>
            <a:ext cx="3758453" cy="738664"/>
          </a:xfrm>
          <a:prstGeom prst="rect">
            <a:avLst/>
          </a:prstGeom>
          <a:noFill/>
        </p:spPr>
        <p:txBody>
          <a:bodyPr wrap="square" rtlCol="0">
            <a:spAutoFit/>
          </a:bodyPr>
          <a:lstStyle/>
          <a:p>
            <a:pPr marL="285750" indent="-285750">
              <a:buFont typeface="Arial" panose="020B0604020202020204" pitchFamily="34" charset="0"/>
              <a:buChar char="•"/>
            </a:pPr>
            <a:r>
              <a:rPr lang="en-US" dirty="0"/>
              <a:t>Monthly Meetings: Laura will attend</a:t>
            </a:r>
          </a:p>
          <a:p>
            <a:pPr marL="285750" indent="-285750">
              <a:buFont typeface="Arial" panose="020B0604020202020204" pitchFamily="34" charset="0"/>
              <a:buChar char="•"/>
            </a:pPr>
            <a:r>
              <a:rPr lang="en-US" dirty="0"/>
              <a:t>Plan ahead</a:t>
            </a:r>
          </a:p>
          <a:p>
            <a:pPr marL="285750" indent="-285750">
              <a:buFont typeface="Arial" panose="020B0604020202020204" pitchFamily="34" charset="0"/>
              <a:buChar char="•"/>
            </a:pPr>
            <a:r>
              <a:rPr lang="en-US" dirty="0"/>
              <a:t>PI’s: take ownership</a:t>
            </a:r>
          </a:p>
        </p:txBody>
      </p:sp>
    </p:spTree>
    <p:extLst>
      <p:ext uri="{BB962C8B-B14F-4D97-AF65-F5344CB8AC3E}">
        <p14:creationId xmlns:p14="http://schemas.microsoft.com/office/powerpoint/2010/main" val="13702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25025</TotalTime>
  <Words>1613</Words>
  <Application>Microsoft Office PowerPoint</Application>
  <PresentationFormat>On-screen Show (16:9)</PresentationFormat>
  <Paragraphs>181</Paragraphs>
  <Slides>27</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Helvetica Neue</vt:lpstr>
      <vt:lpstr>Symbol</vt:lpstr>
      <vt:lpstr>Helvetica</vt:lpstr>
      <vt:lpstr>Helvetica Regular</vt:lpstr>
      <vt:lpstr>Arial</vt:lpstr>
      <vt:lpstr>Calibri</vt:lpstr>
      <vt:lpstr>inherit</vt:lpstr>
      <vt:lpstr>presentation-01-dark</vt:lpstr>
      <vt:lpstr>presentation-02</vt:lpstr>
      <vt:lpstr>1_presentation-02</vt:lpstr>
      <vt:lpstr>PowerPoint Presentation</vt:lpstr>
      <vt:lpstr>Recently Processed Awards and Submitted Proposals</vt:lpstr>
      <vt:lpstr>WebClock</vt:lpstr>
      <vt:lpstr>WebClock</vt:lpstr>
      <vt:lpstr>WebClock </vt:lpstr>
      <vt:lpstr>PowerPoint Presentation</vt:lpstr>
      <vt:lpstr>Winter Closure</vt:lpstr>
      <vt:lpstr>Grand Rounds</vt:lpstr>
      <vt:lpstr>Farewell Christine Park</vt:lpstr>
      <vt:lpstr>Outgoing Proposals</vt:lpstr>
      <vt:lpstr>Updated Proposal Intake Form</vt:lpstr>
      <vt:lpstr>Other Support Pages</vt:lpstr>
      <vt:lpstr>Other Support Pages</vt:lpstr>
      <vt:lpstr>Updated NIH Criteria and Weighting</vt:lpstr>
      <vt:lpstr>Preparing for BruinBuy Plus</vt:lpstr>
      <vt:lpstr>Preparing for BruinBuy Plus</vt:lpstr>
      <vt:lpstr>Preparing for BruinBuy Plus</vt:lpstr>
      <vt:lpstr>Third-Party Risk Management (TPRM)</vt:lpstr>
      <vt:lpstr>Third-Party Risk Management (TPRM)</vt:lpstr>
      <vt:lpstr>Third-Party Risk Management (TPRM)</vt:lpstr>
      <vt:lpstr>Third-Party Risk Management (TPRM)</vt:lpstr>
      <vt:lpstr>Third-Party Risk Management (TPRM)</vt:lpstr>
      <vt:lpstr>Paying individuals who are not US citizens</vt:lpstr>
      <vt:lpstr>Paying individuals who are not US citizens</vt:lpstr>
      <vt:lpstr>Pcards for Advertising</vt:lpstr>
      <vt:lpstr>Upcoming Meetings/Events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212</cp:revision>
  <dcterms:created xsi:type="dcterms:W3CDTF">2022-06-02T00:23:03Z</dcterms:created>
  <dcterms:modified xsi:type="dcterms:W3CDTF">2023-11-02T23:02:47Z</dcterms:modified>
</cp:coreProperties>
</file>