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7" r:id="rId3"/>
  </p:sldMasterIdLst>
  <p:notesMasterIdLst>
    <p:notesMasterId r:id="rId54"/>
  </p:notesMasterIdLst>
  <p:sldIdLst>
    <p:sldId id="256" r:id="rId4"/>
    <p:sldId id="274" r:id="rId5"/>
    <p:sldId id="418" r:id="rId6"/>
    <p:sldId id="275" r:id="rId7"/>
    <p:sldId id="257" r:id="rId8"/>
    <p:sldId id="285" r:id="rId9"/>
    <p:sldId id="482" r:id="rId10"/>
    <p:sldId id="298" r:id="rId11"/>
    <p:sldId id="420" r:id="rId12"/>
    <p:sldId id="419" r:id="rId13"/>
    <p:sldId id="455" r:id="rId14"/>
    <p:sldId id="428" r:id="rId15"/>
    <p:sldId id="400" r:id="rId16"/>
    <p:sldId id="413" r:id="rId17"/>
    <p:sldId id="452" r:id="rId18"/>
    <p:sldId id="453" r:id="rId19"/>
    <p:sldId id="454" r:id="rId20"/>
    <p:sldId id="414" r:id="rId21"/>
    <p:sldId id="447" r:id="rId22"/>
    <p:sldId id="415" r:id="rId23"/>
    <p:sldId id="471" r:id="rId24"/>
    <p:sldId id="474" r:id="rId25"/>
    <p:sldId id="473" r:id="rId26"/>
    <p:sldId id="475" r:id="rId27"/>
    <p:sldId id="456" r:id="rId28"/>
    <p:sldId id="457" r:id="rId29"/>
    <p:sldId id="458" r:id="rId30"/>
    <p:sldId id="459" r:id="rId31"/>
    <p:sldId id="460" r:id="rId32"/>
    <p:sldId id="461" r:id="rId33"/>
    <p:sldId id="462" r:id="rId34"/>
    <p:sldId id="463" r:id="rId35"/>
    <p:sldId id="464" r:id="rId36"/>
    <p:sldId id="465" r:id="rId37"/>
    <p:sldId id="467" r:id="rId38"/>
    <p:sldId id="466" r:id="rId39"/>
    <p:sldId id="468" r:id="rId40"/>
    <p:sldId id="469" r:id="rId41"/>
    <p:sldId id="472" r:id="rId42"/>
    <p:sldId id="478" r:id="rId43"/>
    <p:sldId id="293" r:id="rId44"/>
    <p:sldId id="480" r:id="rId45"/>
    <p:sldId id="479" r:id="rId46"/>
    <p:sldId id="481" r:id="rId47"/>
    <p:sldId id="435" r:id="rId48"/>
    <p:sldId id="476" r:id="rId49"/>
    <p:sldId id="477" r:id="rId50"/>
    <p:sldId id="448" r:id="rId51"/>
    <p:sldId id="370" r:id="rId52"/>
    <p:sldId id="272" r:id="rId53"/>
  </p:sldIdLst>
  <p:sldSz cx="9144000" cy="5143500" type="screen16x9"/>
  <p:notesSz cx="6858000" cy="9144000"/>
  <p:embeddedFontLst>
    <p:embeddedFont>
      <p:font typeface="Britannic Bold" panose="020B0903060703020204" pitchFamily="34" charset="0"/>
      <p:regular r:id="rId55"/>
    </p:embeddedFont>
    <p:embeddedFont>
      <p:font typeface="Calibri" panose="020F0502020204030204" pitchFamily="34" charset="0"/>
      <p:regular r:id="rId56"/>
      <p:bold r:id="rId57"/>
      <p:italic r:id="rId58"/>
      <p:boldItalic r:id="rId59"/>
    </p:embeddedFont>
    <p:embeddedFont>
      <p:font typeface="Helvetica" panose="020B0604020202020204" pitchFamily="34" charset="0"/>
      <p:regular r:id="rId60"/>
      <p:bold r:id="rId61"/>
      <p:italic r:id="rId62"/>
      <p:boldItalic r:id="rId63"/>
    </p:embeddedFont>
    <p:embeddedFont>
      <p:font typeface="Helvetica Neue" panose="020B0604020202020204"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gIQWtj1xtR1O4eVgep4g6VQik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270AA"/>
    <a:srgbClr val="2371AA"/>
    <a:srgbClr val="14669D"/>
    <a:srgbClr val="022624"/>
    <a:srgbClr val="D7CA85"/>
    <a:srgbClr val="12659C"/>
    <a:srgbClr val="795A45"/>
    <a:srgbClr val="EDF0F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DB4C-8F9F-4031-8EC6-0B126F8A54F6}">
  <a:tblStyle styleId="{4F34DB4C-8F9F-4031-8EC6-0B126F8A54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61" autoAdjust="0"/>
    <p:restoredTop sz="94660"/>
  </p:normalViewPr>
  <p:slideViewPr>
    <p:cSldViewPr snapToGrid="0">
      <p:cViewPr varScale="1">
        <p:scale>
          <a:sx n="146" d="100"/>
          <a:sy n="146" d="100"/>
        </p:scale>
        <p:origin x="11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7.fntdata"/><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8.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1.fntdata"/><Relationship Id="rId7" Type="http://schemas.openxmlformats.org/officeDocument/2006/relationships/slide" Target="slides/slide4.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121E9-6E4C-4792-B683-031DC44563F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AC9513E-2AD0-451A-99E8-34BCDBB79872}">
      <dgm:prSet phldrT="[Text]" custT="1"/>
      <dgm:spPr/>
      <dgm:t>
        <a:bodyPr/>
        <a:lstStyle/>
        <a:p>
          <a:pPr>
            <a:spcAft>
              <a:spcPct val="35000"/>
            </a:spcAft>
          </a:pPr>
          <a:r>
            <a:rPr lang="en-US" sz="1500" b="1" dirty="0"/>
            <a:t>Requester</a:t>
          </a:r>
        </a:p>
      </dgm:t>
    </dgm:pt>
    <dgm:pt modelId="{4F63EF75-6899-4E01-976D-9FF4AC16F242}" type="parTrans" cxnId="{C63716B6-C844-49EC-8270-BC2962E4B882}">
      <dgm:prSet/>
      <dgm:spPr/>
      <dgm:t>
        <a:bodyPr/>
        <a:lstStyle/>
        <a:p>
          <a:endParaRPr lang="en-US"/>
        </a:p>
      </dgm:t>
    </dgm:pt>
    <dgm:pt modelId="{C16E8F7A-890E-4409-BABD-4715E2FA3B49}" type="sibTrans" cxnId="{C63716B6-C844-49EC-8270-BC2962E4B882}">
      <dgm:prSet/>
      <dgm:spPr/>
      <dgm:t>
        <a:bodyPr/>
        <a:lstStyle/>
        <a:p>
          <a:endParaRPr lang="en-US"/>
        </a:p>
      </dgm:t>
    </dgm:pt>
    <dgm:pt modelId="{1599FECA-AECF-4EEA-9EBC-5F7983652762}">
      <dgm:prSet phldrT="[Text]" custT="1"/>
      <dgm:spPr/>
      <dgm:t>
        <a:bodyPr/>
        <a:lstStyle/>
        <a:p>
          <a:pPr>
            <a:spcAft>
              <a:spcPts val="600"/>
            </a:spcAft>
          </a:pPr>
          <a:r>
            <a:rPr lang="en-US" sz="1100" dirty="0"/>
            <a:t>Finds item using general websites/catalogs and makes note of item #’s, cost, unit of measure, etc.</a:t>
          </a:r>
        </a:p>
      </dgm:t>
    </dgm:pt>
    <dgm:pt modelId="{76A66E24-CC42-4345-A1CC-237CB7F98EC8}" type="parTrans" cxnId="{8FA8B891-E9F0-4CA1-B602-11DA79691CE3}">
      <dgm:prSet/>
      <dgm:spPr/>
      <dgm:t>
        <a:bodyPr/>
        <a:lstStyle/>
        <a:p>
          <a:endParaRPr lang="en-US"/>
        </a:p>
      </dgm:t>
    </dgm:pt>
    <dgm:pt modelId="{25A2DB58-E693-49C6-ADDD-7BA93479F080}" type="sibTrans" cxnId="{8FA8B891-E9F0-4CA1-B602-11DA79691CE3}">
      <dgm:prSet/>
      <dgm:spPr/>
      <dgm:t>
        <a:bodyPr/>
        <a:lstStyle/>
        <a:p>
          <a:endParaRPr lang="en-US"/>
        </a:p>
      </dgm:t>
    </dgm:pt>
    <dgm:pt modelId="{42DFBF44-14FD-43E1-87C9-8BDA507628BD}">
      <dgm:prSet phldrT="[Text]" custT="1"/>
      <dgm:spPr/>
      <dgm:t>
        <a:bodyPr/>
        <a:lstStyle/>
        <a:p>
          <a:pPr>
            <a:spcAft>
              <a:spcPts val="600"/>
            </a:spcAft>
          </a:pPr>
          <a:r>
            <a:rPr lang="en-US" sz="1100" dirty="0"/>
            <a:t>Obtains Authorizer (PI) approval</a:t>
          </a:r>
        </a:p>
      </dgm:t>
    </dgm:pt>
    <dgm:pt modelId="{5E675A9B-5123-45A4-BE91-EAB6E15566CD}" type="parTrans" cxnId="{54053C40-506F-4905-ABF8-4ECF82F0E5DB}">
      <dgm:prSet/>
      <dgm:spPr/>
      <dgm:t>
        <a:bodyPr/>
        <a:lstStyle/>
        <a:p>
          <a:endParaRPr lang="en-US"/>
        </a:p>
      </dgm:t>
    </dgm:pt>
    <dgm:pt modelId="{149383D4-1226-4950-ACBD-A87D4067C3C6}" type="sibTrans" cxnId="{54053C40-506F-4905-ABF8-4ECF82F0E5DB}">
      <dgm:prSet/>
      <dgm:spPr/>
      <dgm:t>
        <a:bodyPr/>
        <a:lstStyle/>
        <a:p>
          <a:endParaRPr lang="en-US"/>
        </a:p>
      </dgm:t>
    </dgm:pt>
    <dgm:pt modelId="{5E2CDBD3-AC31-4D19-8EC2-D75D07240012}">
      <dgm:prSet phldrT="[Text]" custT="1"/>
      <dgm:spPr/>
      <dgm:t>
        <a:bodyPr/>
        <a:lstStyle/>
        <a:p>
          <a:pPr>
            <a:spcAft>
              <a:spcPct val="35000"/>
            </a:spcAft>
          </a:pPr>
          <a:r>
            <a:rPr lang="en-US" sz="1500" b="1" dirty="0"/>
            <a:t>Fund Manager</a:t>
          </a:r>
        </a:p>
      </dgm:t>
    </dgm:pt>
    <dgm:pt modelId="{2B7B7EE7-B9A5-4B45-994E-8F18D5122174}" type="parTrans" cxnId="{F3E4D94D-C693-49FE-9AE1-105460C4E8F5}">
      <dgm:prSet/>
      <dgm:spPr/>
      <dgm:t>
        <a:bodyPr/>
        <a:lstStyle/>
        <a:p>
          <a:endParaRPr lang="en-US"/>
        </a:p>
      </dgm:t>
    </dgm:pt>
    <dgm:pt modelId="{70A6E4F0-D69D-4118-9DCB-5EF6D8E2643C}" type="sibTrans" cxnId="{F3E4D94D-C693-49FE-9AE1-105460C4E8F5}">
      <dgm:prSet/>
      <dgm:spPr/>
      <dgm:t>
        <a:bodyPr/>
        <a:lstStyle/>
        <a:p>
          <a:endParaRPr lang="en-US"/>
        </a:p>
      </dgm:t>
    </dgm:pt>
    <dgm:pt modelId="{DAF43D7A-A8C1-492A-9F4F-FDDAECBD6602}">
      <dgm:prSet phldrT="[Text]"/>
      <dgm:spPr/>
      <dgm:t>
        <a:bodyPr/>
        <a:lstStyle/>
        <a:p>
          <a:pPr>
            <a:spcAft>
              <a:spcPts val="600"/>
            </a:spcAft>
          </a:pPr>
          <a:r>
            <a:rPr lang="en-US" sz="1100" dirty="0"/>
            <a:t>Reviews cart for 4 A’s (allowability, allocability, availability, accuracy)</a:t>
          </a:r>
        </a:p>
      </dgm:t>
    </dgm:pt>
    <dgm:pt modelId="{BAC90EFB-4C1E-4AF9-9E03-EA90BCD8DD6E}" type="parTrans" cxnId="{BA976315-1682-4BFB-A825-06E15D125F0E}">
      <dgm:prSet/>
      <dgm:spPr/>
      <dgm:t>
        <a:bodyPr/>
        <a:lstStyle/>
        <a:p>
          <a:endParaRPr lang="en-US"/>
        </a:p>
      </dgm:t>
    </dgm:pt>
    <dgm:pt modelId="{57DC8423-7FFE-491F-8C30-9D5418ADED4E}" type="sibTrans" cxnId="{BA976315-1682-4BFB-A825-06E15D125F0E}">
      <dgm:prSet/>
      <dgm:spPr/>
      <dgm:t>
        <a:bodyPr/>
        <a:lstStyle/>
        <a:p>
          <a:endParaRPr lang="en-US"/>
        </a:p>
      </dgm:t>
    </dgm:pt>
    <dgm:pt modelId="{3866180F-E215-4A64-84A5-8A025F93259A}">
      <dgm:prSet phldrT="[Text]"/>
      <dgm:spPr/>
      <dgm:t>
        <a:bodyPr/>
        <a:lstStyle/>
        <a:p>
          <a:pPr>
            <a:spcAft>
              <a:spcPts val="600"/>
            </a:spcAft>
          </a:pPr>
          <a:r>
            <a:rPr lang="en-US" sz="1100" dirty="0"/>
            <a:t>Emails approval to Valencia</a:t>
          </a:r>
        </a:p>
      </dgm:t>
    </dgm:pt>
    <dgm:pt modelId="{A3063CBE-A35D-4157-95EA-7AF6ADEA9711}" type="parTrans" cxnId="{15266B37-520F-4490-95D5-429F105F6F58}">
      <dgm:prSet/>
      <dgm:spPr/>
      <dgm:t>
        <a:bodyPr/>
        <a:lstStyle/>
        <a:p>
          <a:endParaRPr lang="en-US"/>
        </a:p>
      </dgm:t>
    </dgm:pt>
    <dgm:pt modelId="{090170EF-DDFE-4810-B75F-BA8B6BA5B41D}" type="sibTrans" cxnId="{15266B37-520F-4490-95D5-429F105F6F58}">
      <dgm:prSet/>
      <dgm:spPr/>
      <dgm:t>
        <a:bodyPr/>
        <a:lstStyle/>
        <a:p>
          <a:endParaRPr lang="en-US"/>
        </a:p>
      </dgm:t>
    </dgm:pt>
    <dgm:pt modelId="{95683002-3E58-4B8A-9F07-FD98A8390CC2}">
      <dgm:prSet phldrT="[Text]" custT="1"/>
      <dgm:spPr/>
      <dgm:t>
        <a:bodyPr/>
        <a:lstStyle/>
        <a:p>
          <a:pPr>
            <a:spcAft>
              <a:spcPct val="35000"/>
            </a:spcAft>
          </a:pPr>
          <a:r>
            <a:rPr lang="en-US" sz="1500" b="1" dirty="0"/>
            <a:t>Valencia</a:t>
          </a:r>
        </a:p>
      </dgm:t>
    </dgm:pt>
    <dgm:pt modelId="{8DC61D02-4DB8-4DE1-B442-72DE3B3B13B0}" type="parTrans" cxnId="{DBD3CE7C-F65E-43BB-B3BA-C09D20CA590C}">
      <dgm:prSet/>
      <dgm:spPr/>
      <dgm:t>
        <a:bodyPr/>
        <a:lstStyle/>
        <a:p>
          <a:endParaRPr lang="en-US"/>
        </a:p>
      </dgm:t>
    </dgm:pt>
    <dgm:pt modelId="{52D3E29B-6F9B-4ABA-AA79-D12D85E1772A}" type="sibTrans" cxnId="{DBD3CE7C-F65E-43BB-B3BA-C09D20CA590C}">
      <dgm:prSet/>
      <dgm:spPr/>
      <dgm:t>
        <a:bodyPr/>
        <a:lstStyle/>
        <a:p>
          <a:endParaRPr lang="en-US"/>
        </a:p>
      </dgm:t>
    </dgm:pt>
    <dgm:pt modelId="{D3352DD3-2F65-4475-B27D-5D624DCDD4D8}">
      <dgm:prSet phldrT="[Text]"/>
      <dgm:spPr/>
      <dgm:t>
        <a:bodyPr/>
        <a:lstStyle/>
        <a:p>
          <a:pPr>
            <a:spcAft>
              <a:spcPts val="600"/>
            </a:spcAft>
          </a:pPr>
          <a:r>
            <a:rPr lang="en-US" sz="1100" dirty="0"/>
            <a:t>Takes info from form and uses it to create a shopping cart in BB+</a:t>
          </a:r>
        </a:p>
      </dgm:t>
    </dgm:pt>
    <dgm:pt modelId="{7F097EA8-FAE7-4C28-92D4-2CC17AB3374B}" type="parTrans" cxnId="{18547815-F35E-4F15-BB8D-C88406AD6CD3}">
      <dgm:prSet/>
      <dgm:spPr/>
      <dgm:t>
        <a:bodyPr/>
        <a:lstStyle/>
        <a:p>
          <a:endParaRPr lang="en-US"/>
        </a:p>
      </dgm:t>
    </dgm:pt>
    <dgm:pt modelId="{54FD471F-2184-4610-875E-EA327215203A}" type="sibTrans" cxnId="{18547815-F35E-4F15-BB8D-C88406AD6CD3}">
      <dgm:prSet/>
      <dgm:spPr/>
      <dgm:t>
        <a:bodyPr/>
        <a:lstStyle/>
        <a:p>
          <a:endParaRPr lang="en-US"/>
        </a:p>
      </dgm:t>
    </dgm:pt>
    <dgm:pt modelId="{62A080B7-92BC-4F4D-BFFF-C53770D3B4E4}">
      <dgm:prSet phldrT="[Text]" custT="1"/>
      <dgm:spPr/>
      <dgm:t>
        <a:bodyPr/>
        <a:lstStyle/>
        <a:p>
          <a:pPr>
            <a:spcAft>
              <a:spcPts val="600"/>
            </a:spcAft>
          </a:pPr>
          <a:r>
            <a:rPr lang="en-US" sz="1100" dirty="0"/>
            <a:t>Emails the Purchase Request form to Fund Manager and Valencia</a:t>
          </a:r>
        </a:p>
      </dgm:t>
    </dgm:pt>
    <dgm:pt modelId="{DD6821D9-9ED8-4AC2-8600-B251B4E2F809}" type="parTrans" cxnId="{2865C17A-F6BE-4C70-8856-4348EB864761}">
      <dgm:prSet/>
      <dgm:spPr/>
      <dgm:t>
        <a:bodyPr/>
        <a:lstStyle/>
        <a:p>
          <a:endParaRPr lang="en-US"/>
        </a:p>
      </dgm:t>
    </dgm:pt>
    <dgm:pt modelId="{24653BAF-CED3-4969-9FEB-576F9F2FE926}" type="sibTrans" cxnId="{2865C17A-F6BE-4C70-8856-4348EB864761}">
      <dgm:prSet/>
      <dgm:spPr/>
      <dgm:t>
        <a:bodyPr/>
        <a:lstStyle/>
        <a:p>
          <a:endParaRPr lang="en-US"/>
        </a:p>
      </dgm:t>
    </dgm:pt>
    <dgm:pt modelId="{79E7DC7A-384A-4443-9306-5E35ACD04938}">
      <dgm:prSet phldrT="[Text]" custT="1"/>
      <dgm:spPr/>
      <dgm:t>
        <a:bodyPr/>
        <a:lstStyle/>
        <a:p>
          <a:pPr>
            <a:spcAft>
              <a:spcPts val="600"/>
            </a:spcAft>
          </a:pPr>
          <a:r>
            <a:rPr lang="en-US" sz="1100" dirty="0"/>
            <a:t>Uses the Purchase Request Form to input FAU, business justification, shipping information, and any other info</a:t>
          </a:r>
        </a:p>
      </dgm:t>
    </dgm:pt>
    <dgm:pt modelId="{C4C9D6C8-8E07-4BD1-8CEC-7D26AADDEE90}" type="parTrans" cxnId="{29318D3D-F732-478A-9700-2F1BE5561173}">
      <dgm:prSet/>
      <dgm:spPr/>
      <dgm:t>
        <a:bodyPr/>
        <a:lstStyle/>
        <a:p>
          <a:endParaRPr lang="en-US"/>
        </a:p>
      </dgm:t>
    </dgm:pt>
    <dgm:pt modelId="{C1ABB5F9-7E24-44F6-838F-A6D5F017237E}" type="sibTrans" cxnId="{29318D3D-F732-478A-9700-2F1BE5561173}">
      <dgm:prSet/>
      <dgm:spPr/>
      <dgm:t>
        <a:bodyPr/>
        <a:lstStyle/>
        <a:p>
          <a:endParaRPr lang="en-US"/>
        </a:p>
      </dgm:t>
    </dgm:pt>
    <dgm:pt modelId="{E5108905-9DA0-4498-966C-57D4C85D4645}">
      <dgm:prSet phldrT="[Text]"/>
      <dgm:spPr/>
      <dgm:t>
        <a:bodyPr/>
        <a:lstStyle/>
        <a:p>
          <a:pPr>
            <a:spcAft>
              <a:spcPts val="600"/>
            </a:spcAft>
          </a:pPr>
          <a:r>
            <a:rPr lang="en-US" sz="1100" dirty="0"/>
            <a:t>Submits the cart and creates the order</a:t>
          </a:r>
        </a:p>
      </dgm:t>
    </dgm:pt>
    <dgm:pt modelId="{9D89BAB6-C509-42FF-B9C4-B40C887EA42C}" type="parTrans" cxnId="{0ECF49AF-763B-4488-9CE0-0BD0F923F3BA}">
      <dgm:prSet/>
      <dgm:spPr/>
    </dgm:pt>
    <dgm:pt modelId="{8329A408-A38B-451B-8E9E-BD6E1D9ACCF0}" type="sibTrans" cxnId="{0ECF49AF-763B-4488-9CE0-0BD0F923F3BA}">
      <dgm:prSet/>
      <dgm:spPr/>
    </dgm:pt>
    <dgm:pt modelId="{B9455BD4-4301-4EBA-9EFD-DA2FC15BEB42}" type="pres">
      <dgm:prSet presAssocID="{264121E9-6E4C-4792-B683-031DC44563F6}" presName="CompostProcess" presStyleCnt="0">
        <dgm:presLayoutVars>
          <dgm:dir/>
          <dgm:resizeHandles val="exact"/>
        </dgm:presLayoutVars>
      </dgm:prSet>
      <dgm:spPr/>
    </dgm:pt>
    <dgm:pt modelId="{4718AEC6-D7EC-45BC-B08D-8AEDD1F970B9}" type="pres">
      <dgm:prSet presAssocID="{264121E9-6E4C-4792-B683-031DC44563F6}" presName="arrow" presStyleLbl="bgShp" presStyleIdx="0" presStyleCnt="1" custLinFactNeighborX="-1484" custLinFactNeighborY="2332"/>
      <dgm:spPr/>
    </dgm:pt>
    <dgm:pt modelId="{0919AE8F-B979-470B-A14C-F1F9C0CC9E5C}" type="pres">
      <dgm:prSet presAssocID="{264121E9-6E4C-4792-B683-031DC44563F6}" presName="linearProcess" presStyleCnt="0"/>
      <dgm:spPr/>
    </dgm:pt>
    <dgm:pt modelId="{DF8745A8-9A04-4F30-AC13-CDF4649A4FC5}" type="pres">
      <dgm:prSet presAssocID="{2AC9513E-2AD0-451A-99E8-34BCDBB79872}" presName="textNode" presStyleLbl="node1" presStyleIdx="0" presStyleCnt="3" custScaleX="121594" custScaleY="123377">
        <dgm:presLayoutVars>
          <dgm:bulletEnabled val="1"/>
        </dgm:presLayoutVars>
      </dgm:prSet>
      <dgm:spPr/>
    </dgm:pt>
    <dgm:pt modelId="{734A0207-E632-4E5D-99CE-6D43FF0A6AB8}" type="pres">
      <dgm:prSet presAssocID="{C16E8F7A-890E-4409-BABD-4715E2FA3B49}" presName="sibTrans" presStyleCnt="0"/>
      <dgm:spPr/>
    </dgm:pt>
    <dgm:pt modelId="{347C2F05-1B4B-4D25-A6A5-E9159509FB26}" type="pres">
      <dgm:prSet presAssocID="{5E2CDBD3-AC31-4D19-8EC2-D75D07240012}" presName="textNode" presStyleLbl="node1" presStyleIdx="1" presStyleCnt="3" custScaleX="57263">
        <dgm:presLayoutVars>
          <dgm:bulletEnabled val="1"/>
        </dgm:presLayoutVars>
      </dgm:prSet>
      <dgm:spPr/>
    </dgm:pt>
    <dgm:pt modelId="{5B823836-19C1-4AD4-AF9F-623CE2ACADF1}" type="pres">
      <dgm:prSet presAssocID="{70A6E4F0-D69D-4118-9DCB-5EF6D8E2643C}" presName="sibTrans" presStyleCnt="0"/>
      <dgm:spPr/>
    </dgm:pt>
    <dgm:pt modelId="{FA3A041A-A50D-4299-A700-B5CC53EA3131}" type="pres">
      <dgm:prSet presAssocID="{95683002-3E58-4B8A-9F07-FD98A8390CC2}" presName="textNode" presStyleLbl="node1" presStyleIdx="2" presStyleCnt="3" custScaleX="60415">
        <dgm:presLayoutVars>
          <dgm:bulletEnabled val="1"/>
        </dgm:presLayoutVars>
      </dgm:prSet>
      <dgm:spPr/>
    </dgm:pt>
  </dgm:ptLst>
  <dgm:cxnLst>
    <dgm:cxn modelId="{BA976315-1682-4BFB-A825-06E15D125F0E}" srcId="{5E2CDBD3-AC31-4D19-8EC2-D75D07240012}" destId="{DAF43D7A-A8C1-492A-9F4F-FDDAECBD6602}" srcOrd="0" destOrd="0" parTransId="{BAC90EFB-4C1E-4AF9-9E03-EA90BCD8DD6E}" sibTransId="{57DC8423-7FFE-491F-8C30-9D5418ADED4E}"/>
    <dgm:cxn modelId="{18547815-F35E-4F15-BB8D-C88406AD6CD3}" srcId="{95683002-3E58-4B8A-9F07-FD98A8390CC2}" destId="{D3352DD3-2F65-4475-B27D-5D624DCDD4D8}" srcOrd="0" destOrd="0" parTransId="{7F097EA8-FAE7-4C28-92D4-2CC17AB3374B}" sibTransId="{54FD471F-2184-4610-875E-EA327215203A}"/>
    <dgm:cxn modelId="{501B0929-4F1B-43E5-94CB-E1E46759042D}" type="presOf" srcId="{E5108905-9DA0-4498-966C-57D4C85D4645}" destId="{FA3A041A-A50D-4299-A700-B5CC53EA3131}" srcOrd="0" destOrd="2" presId="urn:microsoft.com/office/officeart/2005/8/layout/hProcess9"/>
    <dgm:cxn modelId="{15266B37-520F-4490-95D5-429F105F6F58}" srcId="{5E2CDBD3-AC31-4D19-8EC2-D75D07240012}" destId="{3866180F-E215-4A64-84A5-8A025F93259A}" srcOrd="1" destOrd="0" parTransId="{A3063CBE-A35D-4157-95EA-7AF6ADEA9711}" sibTransId="{090170EF-DDFE-4810-B75F-BA8B6BA5B41D}"/>
    <dgm:cxn modelId="{0A408F37-58CC-409D-A029-6FEECFFE71E0}" type="presOf" srcId="{95683002-3E58-4B8A-9F07-FD98A8390CC2}" destId="{FA3A041A-A50D-4299-A700-B5CC53EA3131}" srcOrd="0" destOrd="0" presId="urn:microsoft.com/office/officeart/2005/8/layout/hProcess9"/>
    <dgm:cxn modelId="{29318D3D-F732-478A-9700-2F1BE5561173}" srcId="{2AC9513E-2AD0-451A-99E8-34BCDBB79872}" destId="{79E7DC7A-384A-4443-9306-5E35ACD04938}" srcOrd="2" destOrd="0" parTransId="{C4C9D6C8-8E07-4BD1-8CEC-7D26AADDEE90}" sibTransId="{C1ABB5F9-7E24-44F6-838F-A6D5F017237E}"/>
    <dgm:cxn modelId="{54053C40-506F-4905-ABF8-4ECF82F0E5DB}" srcId="{2AC9513E-2AD0-451A-99E8-34BCDBB79872}" destId="{42DFBF44-14FD-43E1-87C9-8BDA507628BD}" srcOrd="1" destOrd="0" parTransId="{5E675A9B-5123-45A4-BE91-EAB6E15566CD}" sibTransId="{149383D4-1226-4950-ACBD-A87D4067C3C6}"/>
    <dgm:cxn modelId="{4DEC0D47-942D-4B71-A350-9E44A3DE8136}" type="presOf" srcId="{5E2CDBD3-AC31-4D19-8EC2-D75D07240012}" destId="{347C2F05-1B4B-4D25-A6A5-E9159509FB26}" srcOrd="0" destOrd="0" presId="urn:microsoft.com/office/officeart/2005/8/layout/hProcess9"/>
    <dgm:cxn modelId="{F3E4D94D-C693-49FE-9AE1-105460C4E8F5}" srcId="{264121E9-6E4C-4792-B683-031DC44563F6}" destId="{5E2CDBD3-AC31-4D19-8EC2-D75D07240012}" srcOrd="1" destOrd="0" parTransId="{2B7B7EE7-B9A5-4B45-994E-8F18D5122174}" sibTransId="{70A6E4F0-D69D-4118-9DCB-5EF6D8E2643C}"/>
    <dgm:cxn modelId="{C70D5E73-EFCD-4310-BB63-11B5F9699ADD}" type="presOf" srcId="{42DFBF44-14FD-43E1-87C9-8BDA507628BD}" destId="{DF8745A8-9A04-4F30-AC13-CDF4649A4FC5}" srcOrd="0" destOrd="2" presId="urn:microsoft.com/office/officeart/2005/8/layout/hProcess9"/>
    <dgm:cxn modelId="{9067D373-DA40-4E4C-A308-090BE8B7EF4C}" type="presOf" srcId="{264121E9-6E4C-4792-B683-031DC44563F6}" destId="{B9455BD4-4301-4EBA-9EFD-DA2FC15BEB42}" srcOrd="0" destOrd="0" presId="urn:microsoft.com/office/officeart/2005/8/layout/hProcess9"/>
    <dgm:cxn modelId="{2865C17A-F6BE-4C70-8856-4348EB864761}" srcId="{2AC9513E-2AD0-451A-99E8-34BCDBB79872}" destId="{62A080B7-92BC-4F4D-BFFF-C53770D3B4E4}" srcOrd="3" destOrd="0" parTransId="{DD6821D9-9ED8-4AC2-8600-B251B4E2F809}" sibTransId="{24653BAF-CED3-4969-9FEB-576F9F2FE926}"/>
    <dgm:cxn modelId="{DBD3CE7C-F65E-43BB-B3BA-C09D20CA590C}" srcId="{264121E9-6E4C-4792-B683-031DC44563F6}" destId="{95683002-3E58-4B8A-9F07-FD98A8390CC2}" srcOrd="2" destOrd="0" parTransId="{8DC61D02-4DB8-4DE1-B442-72DE3B3B13B0}" sibTransId="{52D3E29B-6F9B-4ABA-AA79-D12D85E1772A}"/>
    <dgm:cxn modelId="{49AF7882-BB4D-4BF6-A4F4-134E0BFFAC7A}" type="presOf" srcId="{2AC9513E-2AD0-451A-99E8-34BCDBB79872}" destId="{DF8745A8-9A04-4F30-AC13-CDF4649A4FC5}" srcOrd="0" destOrd="0" presId="urn:microsoft.com/office/officeart/2005/8/layout/hProcess9"/>
    <dgm:cxn modelId="{10575188-498E-49F4-A40E-EEDE68FE718B}" type="presOf" srcId="{62A080B7-92BC-4F4D-BFFF-C53770D3B4E4}" destId="{DF8745A8-9A04-4F30-AC13-CDF4649A4FC5}" srcOrd="0" destOrd="4" presId="urn:microsoft.com/office/officeart/2005/8/layout/hProcess9"/>
    <dgm:cxn modelId="{8FA8B891-E9F0-4CA1-B602-11DA79691CE3}" srcId="{2AC9513E-2AD0-451A-99E8-34BCDBB79872}" destId="{1599FECA-AECF-4EEA-9EBC-5F7983652762}" srcOrd="0" destOrd="0" parTransId="{76A66E24-CC42-4345-A1CC-237CB7F98EC8}" sibTransId="{25A2DB58-E693-49C6-ADDD-7BA93479F080}"/>
    <dgm:cxn modelId="{0ECF49AF-763B-4488-9CE0-0BD0F923F3BA}" srcId="{95683002-3E58-4B8A-9F07-FD98A8390CC2}" destId="{E5108905-9DA0-4498-966C-57D4C85D4645}" srcOrd="1" destOrd="0" parTransId="{9D89BAB6-C509-42FF-B9C4-B40C887EA42C}" sibTransId="{8329A408-A38B-451B-8E9E-BD6E1D9ACCF0}"/>
    <dgm:cxn modelId="{C63716B6-C844-49EC-8270-BC2962E4B882}" srcId="{264121E9-6E4C-4792-B683-031DC44563F6}" destId="{2AC9513E-2AD0-451A-99E8-34BCDBB79872}" srcOrd="0" destOrd="0" parTransId="{4F63EF75-6899-4E01-976D-9FF4AC16F242}" sibTransId="{C16E8F7A-890E-4409-BABD-4715E2FA3B49}"/>
    <dgm:cxn modelId="{FF7650C9-08A8-4F92-A26C-E7B4658BCDC2}" type="presOf" srcId="{1599FECA-AECF-4EEA-9EBC-5F7983652762}" destId="{DF8745A8-9A04-4F30-AC13-CDF4649A4FC5}" srcOrd="0" destOrd="1" presId="urn:microsoft.com/office/officeart/2005/8/layout/hProcess9"/>
    <dgm:cxn modelId="{4994B5DD-B0C2-4AEE-AFF8-8A71FAE43DA2}" type="presOf" srcId="{3866180F-E215-4A64-84A5-8A025F93259A}" destId="{347C2F05-1B4B-4D25-A6A5-E9159509FB26}" srcOrd="0" destOrd="2" presId="urn:microsoft.com/office/officeart/2005/8/layout/hProcess9"/>
    <dgm:cxn modelId="{64A806E0-D61E-472C-AB12-74AA71876411}" type="presOf" srcId="{DAF43D7A-A8C1-492A-9F4F-FDDAECBD6602}" destId="{347C2F05-1B4B-4D25-A6A5-E9159509FB26}" srcOrd="0" destOrd="1" presId="urn:microsoft.com/office/officeart/2005/8/layout/hProcess9"/>
    <dgm:cxn modelId="{56973CEB-8150-43D4-95A4-B85204B7F4A3}" type="presOf" srcId="{D3352DD3-2F65-4475-B27D-5D624DCDD4D8}" destId="{FA3A041A-A50D-4299-A700-B5CC53EA3131}" srcOrd="0" destOrd="1" presId="urn:microsoft.com/office/officeart/2005/8/layout/hProcess9"/>
    <dgm:cxn modelId="{18A49CF0-E2A2-471F-B29E-5171D7926163}" type="presOf" srcId="{79E7DC7A-384A-4443-9306-5E35ACD04938}" destId="{DF8745A8-9A04-4F30-AC13-CDF4649A4FC5}" srcOrd="0" destOrd="3" presId="urn:microsoft.com/office/officeart/2005/8/layout/hProcess9"/>
    <dgm:cxn modelId="{4140514E-894E-4D18-907A-577D9EB92ABA}" type="presParOf" srcId="{B9455BD4-4301-4EBA-9EFD-DA2FC15BEB42}" destId="{4718AEC6-D7EC-45BC-B08D-8AEDD1F970B9}" srcOrd="0" destOrd="0" presId="urn:microsoft.com/office/officeart/2005/8/layout/hProcess9"/>
    <dgm:cxn modelId="{39ACD646-6DCF-4083-B621-552C4434B0C1}" type="presParOf" srcId="{B9455BD4-4301-4EBA-9EFD-DA2FC15BEB42}" destId="{0919AE8F-B979-470B-A14C-F1F9C0CC9E5C}" srcOrd="1" destOrd="0" presId="urn:microsoft.com/office/officeart/2005/8/layout/hProcess9"/>
    <dgm:cxn modelId="{43CDE221-6F10-49AE-BB3D-504A7A00F48A}" type="presParOf" srcId="{0919AE8F-B979-470B-A14C-F1F9C0CC9E5C}" destId="{DF8745A8-9A04-4F30-AC13-CDF4649A4FC5}" srcOrd="0" destOrd="0" presId="urn:microsoft.com/office/officeart/2005/8/layout/hProcess9"/>
    <dgm:cxn modelId="{97DF1FBF-5B7F-4B03-8560-0C9ED36C11D6}" type="presParOf" srcId="{0919AE8F-B979-470B-A14C-F1F9C0CC9E5C}" destId="{734A0207-E632-4E5D-99CE-6D43FF0A6AB8}" srcOrd="1" destOrd="0" presId="urn:microsoft.com/office/officeart/2005/8/layout/hProcess9"/>
    <dgm:cxn modelId="{58579D12-30DC-4D65-9500-8532C1A5FD7F}" type="presParOf" srcId="{0919AE8F-B979-470B-A14C-F1F9C0CC9E5C}" destId="{347C2F05-1B4B-4D25-A6A5-E9159509FB26}" srcOrd="2" destOrd="0" presId="urn:microsoft.com/office/officeart/2005/8/layout/hProcess9"/>
    <dgm:cxn modelId="{B1A49452-4F29-44C7-8D3E-DD39F94B1613}" type="presParOf" srcId="{0919AE8F-B979-470B-A14C-F1F9C0CC9E5C}" destId="{5B823836-19C1-4AD4-AF9F-623CE2ACADF1}" srcOrd="3" destOrd="0" presId="urn:microsoft.com/office/officeart/2005/8/layout/hProcess9"/>
    <dgm:cxn modelId="{BD919FA9-4B65-47C1-8F5F-C5369CBE90EE}" type="presParOf" srcId="{0919AE8F-B979-470B-A14C-F1F9C0CC9E5C}" destId="{FA3A041A-A50D-4299-A700-B5CC53EA313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121E9-6E4C-4792-B683-031DC44563F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AC9513E-2AD0-451A-99E8-34BCDBB79872}">
      <dgm:prSet phldrT="[Text]" custT="1"/>
      <dgm:spPr/>
      <dgm:t>
        <a:bodyPr/>
        <a:lstStyle/>
        <a:p>
          <a:pPr>
            <a:spcAft>
              <a:spcPct val="35000"/>
            </a:spcAft>
          </a:pPr>
          <a:r>
            <a:rPr lang="en-US" sz="1500" b="1" dirty="0"/>
            <a:t>Requester</a:t>
          </a:r>
        </a:p>
      </dgm:t>
    </dgm:pt>
    <dgm:pt modelId="{4F63EF75-6899-4E01-976D-9FF4AC16F242}" type="parTrans" cxnId="{C63716B6-C844-49EC-8270-BC2962E4B882}">
      <dgm:prSet/>
      <dgm:spPr/>
      <dgm:t>
        <a:bodyPr/>
        <a:lstStyle/>
        <a:p>
          <a:endParaRPr lang="en-US"/>
        </a:p>
      </dgm:t>
    </dgm:pt>
    <dgm:pt modelId="{C16E8F7A-890E-4409-BABD-4715E2FA3B49}" type="sibTrans" cxnId="{C63716B6-C844-49EC-8270-BC2962E4B882}">
      <dgm:prSet/>
      <dgm:spPr/>
      <dgm:t>
        <a:bodyPr/>
        <a:lstStyle/>
        <a:p>
          <a:endParaRPr lang="en-US"/>
        </a:p>
      </dgm:t>
    </dgm:pt>
    <dgm:pt modelId="{1599FECA-AECF-4EEA-9EBC-5F7983652762}">
      <dgm:prSet phldrT="[Text]" custT="1"/>
      <dgm:spPr/>
      <dgm:t>
        <a:bodyPr/>
        <a:lstStyle/>
        <a:p>
          <a:pPr>
            <a:spcAft>
              <a:spcPts val="600"/>
            </a:spcAft>
          </a:pPr>
          <a:r>
            <a:rPr lang="en-US" sz="1100" dirty="0"/>
            <a:t>Creates cart in BB+ using punch-out catalog</a:t>
          </a:r>
        </a:p>
      </dgm:t>
    </dgm:pt>
    <dgm:pt modelId="{76A66E24-CC42-4345-A1CC-237CB7F98EC8}" type="parTrans" cxnId="{8FA8B891-E9F0-4CA1-B602-11DA79691CE3}">
      <dgm:prSet/>
      <dgm:spPr/>
      <dgm:t>
        <a:bodyPr/>
        <a:lstStyle/>
        <a:p>
          <a:endParaRPr lang="en-US"/>
        </a:p>
      </dgm:t>
    </dgm:pt>
    <dgm:pt modelId="{25A2DB58-E693-49C6-ADDD-7BA93479F080}" type="sibTrans" cxnId="{8FA8B891-E9F0-4CA1-B602-11DA79691CE3}">
      <dgm:prSet/>
      <dgm:spPr/>
      <dgm:t>
        <a:bodyPr/>
        <a:lstStyle/>
        <a:p>
          <a:endParaRPr lang="en-US"/>
        </a:p>
      </dgm:t>
    </dgm:pt>
    <dgm:pt modelId="{42DFBF44-14FD-43E1-87C9-8BDA507628BD}">
      <dgm:prSet phldrT="[Text]" custT="1"/>
      <dgm:spPr/>
      <dgm:t>
        <a:bodyPr/>
        <a:lstStyle/>
        <a:p>
          <a:pPr>
            <a:spcAft>
              <a:spcPts val="600"/>
            </a:spcAft>
          </a:pPr>
          <a:r>
            <a:rPr lang="en-US" sz="1100" dirty="0"/>
            <a:t>Obtains Authorizer (PI) approval</a:t>
          </a:r>
        </a:p>
      </dgm:t>
    </dgm:pt>
    <dgm:pt modelId="{5E675A9B-5123-45A4-BE91-EAB6E15566CD}" type="parTrans" cxnId="{54053C40-506F-4905-ABF8-4ECF82F0E5DB}">
      <dgm:prSet/>
      <dgm:spPr/>
      <dgm:t>
        <a:bodyPr/>
        <a:lstStyle/>
        <a:p>
          <a:endParaRPr lang="en-US"/>
        </a:p>
      </dgm:t>
    </dgm:pt>
    <dgm:pt modelId="{149383D4-1226-4950-ACBD-A87D4067C3C6}" type="sibTrans" cxnId="{54053C40-506F-4905-ABF8-4ECF82F0E5DB}">
      <dgm:prSet/>
      <dgm:spPr/>
      <dgm:t>
        <a:bodyPr/>
        <a:lstStyle/>
        <a:p>
          <a:endParaRPr lang="en-US"/>
        </a:p>
      </dgm:t>
    </dgm:pt>
    <dgm:pt modelId="{5E2CDBD3-AC31-4D19-8EC2-D75D07240012}">
      <dgm:prSet phldrT="[Text]" custT="1"/>
      <dgm:spPr/>
      <dgm:t>
        <a:bodyPr/>
        <a:lstStyle/>
        <a:p>
          <a:pPr>
            <a:spcAft>
              <a:spcPct val="35000"/>
            </a:spcAft>
          </a:pPr>
          <a:r>
            <a:rPr lang="en-US" sz="1500" b="1" dirty="0"/>
            <a:t>Fund Manager</a:t>
          </a:r>
        </a:p>
      </dgm:t>
    </dgm:pt>
    <dgm:pt modelId="{2B7B7EE7-B9A5-4B45-994E-8F18D5122174}" type="parTrans" cxnId="{F3E4D94D-C693-49FE-9AE1-105460C4E8F5}">
      <dgm:prSet/>
      <dgm:spPr/>
      <dgm:t>
        <a:bodyPr/>
        <a:lstStyle/>
        <a:p>
          <a:endParaRPr lang="en-US"/>
        </a:p>
      </dgm:t>
    </dgm:pt>
    <dgm:pt modelId="{70A6E4F0-D69D-4118-9DCB-5EF6D8E2643C}" type="sibTrans" cxnId="{F3E4D94D-C693-49FE-9AE1-105460C4E8F5}">
      <dgm:prSet/>
      <dgm:spPr/>
      <dgm:t>
        <a:bodyPr/>
        <a:lstStyle/>
        <a:p>
          <a:endParaRPr lang="en-US"/>
        </a:p>
      </dgm:t>
    </dgm:pt>
    <dgm:pt modelId="{DAF43D7A-A8C1-492A-9F4F-FDDAECBD6602}">
      <dgm:prSet phldrT="[Text]"/>
      <dgm:spPr/>
      <dgm:t>
        <a:bodyPr/>
        <a:lstStyle/>
        <a:p>
          <a:pPr>
            <a:spcAft>
              <a:spcPts val="600"/>
            </a:spcAft>
          </a:pPr>
          <a:r>
            <a:rPr lang="en-US" sz="1100" dirty="0"/>
            <a:t>Reviews cart for 4 A’s (allowability, allocability, availability, accuracy)</a:t>
          </a:r>
        </a:p>
      </dgm:t>
    </dgm:pt>
    <dgm:pt modelId="{BAC90EFB-4C1E-4AF9-9E03-EA90BCD8DD6E}" type="parTrans" cxnId="{BA976315-1682-4BFB-A825-06E15D125F0E}">
      <dgm:prSet/>
      <dgm:spPr/>
      <dgm:t>
        <a:bodyPr/>
        <a:lstStyle/>
        <a:p>
          <a:endParaRPr lang="en-US"/>
        </a:p>
      </dgm:t>
    </dgm:pt>
    <dgm:pt modelId="{57DC8423-7FFE-491F-8C30-9D5418ADED4E}" type="sibTrans" cxnId="{BA976315-1682-4BFB-A825-06E15D125F0E}">
      <dgm:prSet/>
      <dgm:spPr/>
      <dgm:t>
        <a:bodyPr/>
        <a:lstStyle/>
        <a:p>
          <a:endParaRPr lang="en-US"/>
        </a:p>
      </dgm:t>
    </dgm:pt>
    <dgm:pt modelId="{3866180F-E215-4A64-84A5-8A025F93259A}">
      <dgm:prSet phldrT="[Text]"/>
      <dgm:spPr/>
      <dgm:t>
        <a:bodyPr/>
        <a:lstStyle/>
        <a:p>
          <a:pPr>
            <a:spcAft>
              <a:spcPts val="600"/>
            </a:spcAft>
          </a:pPr>
          <a:r>
            <a:rPr lang="en-US" sz="1100" dirty="0"/>
            <a:t>Assigns cart to Valencia</a:t>
          </a:r>
        </a:p>
      </dgm:t>
    </dgm:pt>
    <dgm:pt modelId="{A3063CBE-A35D-4157-95EA-7AF6ADEA9711}" type="parTrans" cxnId="{15266B37-520F-4490-95D5-429F105F6F58}">
      <dgm:prSet/>
      <dgm:spPr/>
      <dgm:t>
        <a:bodyPr/>
        <a:lstStyle/>
        <a:p>
          <a:endParaRPr lang="en-US"/>
        </a:p>
      </dgm:t>
    </dgm:pt>
    <dgm:pt modelId="{090170EF-DDFE-4810-B75F-BA8B6BA5B41D}" type="sibTrans" cxnId="{15266B37-520F-4490-95D5-429F105F6F58}">
      <dgm:prSet/>
      <dgm:spPr/>
      <dgm:t>
        <a:bodyPr/>
        <a:lstStyle/>
        <a:p>
          <a:endParaRPr lang="en-US"/>
        </a:p>
      </dgm:t>
    </dgm:pt>
    <dgm:pt modelId="{95683002-3E58-4B8A-9F07-FD98A8390CC2}">
      <dgm:prSet phldrT="[Text]" custT="1"/>
      <dgm:spPr/>
      <dgm:t>
        <a:bodyPr/>
        <a:lstStyle/>
        <a:p>
          <a:pPr>
            <a:spcAft>
              <a:spcPct val="35000"/>
            </a:spcAft>
          </a:pPr>
          <a:r>
            <a:rPr lang="en-US" sz="1500" b="1" dirty="0"/>
            <a:t>Valencia</a:t>
          </a:r>
        </a:p>
      </dgm:t>
    </dgm:pt>
    <dgm:pt modelId="{8DC61D02-4DB8-4DE1-B442-72DE3B3B13B0}" type="parTrans" cxnId="{DBD3CE7C-F65E-43BB-B3BA-C09D20CA590C}">
      <dgm:prSet/>
      <dgm:spPr/>
      <dgm:t>
        <a:bodyPr/>
        <a:lstStyle/>
        <a:p>
          <a:endParaRPr lang="en-US"/>
        </a:p>
      </dgm:t>
    </dgm:pt>
    <dgm:pt modelId="{52D3E29B-6F9B-4ABA-AA79-D12D85E1772A}" type="sibTrans" cxnId="{DBD3CE7C-F65E-43BB-B3BA-C09D20CA590C}">
      <dgm:prSet/>
      <dgm:spPr/>
      <dgm:t>
        <a:bodyPr/>
        <a:lstStyle/>
        <a:p>
          <a:endParaRPr lang="en-US"/>
        </a:p>
      </dgm:t>
    </dgm:pt>
    <dgm:pt modelId="{03917017-D219-46AA-87F9-CF8417FE4F19}">
      <dgm:prSet phldrT="[Text]"/>
      <dgm:spPr/>
      <dgm:t>
        <a:bodyPr/>
        <a:lstStyle/>
        <a:p>
          <a:pPr>
            <a:spcAft>
              <a:spcPts val="600"/>
            </a:spcAft>
          </a:pPr>
          <a:r>
            <a:rPr lang="en-US" sz="1100" dirty="0"/>
            <a:t>Enters in FAU information, shipping details, and other items from internal notes into the system</a:t>
          </a:r>
        </a:p>
      </dgm:t>
    </dgm:pt>
    <dgm:pt modelId="{0D4CFB93-D785-4163-A493-2022B2203DC1}" type="parTrans" cxnId="{FC276D15-A728-4CFD-A968-6D872A12AB8D}">
      <dgm:prSet/>
      <dgm:spPr/>
      <dgm:t>
        <a:bodyPr/>
        <a:lstStyle/>
        <a:p>
          <a:endParaRPr lang="en-US"/>
        </a:p>
      </dgm:t>
    </dgm:pt>
    <dgm:pt modelId="{3C4A98DE-B535-41D6-8092-99AD6C281BE2}" type="sibTrans" cxnId="{FC276D15-A728-4CFD-A968-6D872A12AB8D}">
      <dgm:prSet/>
      <dgm:spPr/>
      <dgm:t>
        <a:bodyPr/>
        <a:lstStyle/>
        <a:p>
          <a:endParaRPr lang="en-US"/>
        </a:p>
      </dgm:t>
    </dgm:pt>
    <dgm:pt modelId="{D3352DD3-2F65-4475-B27D-5D624DCDD4D8}">
      <dgm:prSet phldrT="[Text]"/>
      <dgm:spPr/>
      <dgm:t>
        <a:bodyPr/>
        <a:lstStyle/>
        <a:p>
          <a:pPr>
            <a:spcAft>
              <a:spcPts val="600"/>
            </a:spcAft>
          </a:pPr>
          <a:r>
            <a:rPr lang="en-US" sz="1100" dirty="0"/>
            <a:t>Submits the cart and creates the order</a:t>
          </a:r>
        </a:p>
      </dgm:t>
    </dgm:pt>
    <dgm:pt modelId="{7F097EA8-FAE7-4C28-92D4-2CC17AB3374B}" type="parTrans" cxnId="{18547815-F35E-4F15-BB8D-C88406AD6CD3}">
      <dgm:prSet/>
      <dgm:spPr/>
      <dgm:t>
        <a:bodyPr/>
        <a:lstStyle/>
        <a:p>
          <a:endParaRPr lang="en-US"/>
        </a:p>
      </dgm:t>
    </dgm:pt>
    <dgm:pt modelId="{54FD471F-2184-4610-875E-EA327215203A}" type="sibTrans" cxnId="{18547815-F35E-4F15-BB8D-C88406AD6CD3}">
      <dgm:prSet/>
      <dgm:spPr/>
      <dgm:t>
        <a:bodyPr/>
        <a:lstStyle/>
        <a:p>
          <a:endParaRPr lang="en-US"/>
        </a:p>
      </dgm:t>
    </dgm:pt>
    <dgm:pt modelId="{62A080B7-92BC-4F4D-BFFF-C53770D3B4E4}">
      <dgm:prSet phldrT="[Text]" custT="1"/>
      <dgm:spPr/>
      <dgm:t>
        <a:bodyPr/>
        <a:lstStyle/>
        <a:p>
          <a:pPr>
            <a:spcAft>
              <a:spcPts val="600"/>
            </a:spcAft>
          </a:pPr>
          <a:r>
            <a:rPr lang="en-US" sz="1100" dirty="0"/>
            <a:t>Assigns cart to Fund Manager</a:t>
          </a:r>
        </a:p>
      </dgm:t>
    </dgm:pt>
    <dgm:pt modelId="{DD6821D9-9ED8-4AC2-8600-B251B4E2F809}" type="parTrans" cxnId="{2865C17A-F6BE-4C70-8856-4348EB864761}">
      <dgm:prSet/>
      <dgm:spPr/>
      <dgm:t>
        <a:bodyPr/>
        <a:lstStyle/>
        <a:p>
          <a:endParaRPr lang="en-US"/>
        </a:p>
      </dgm:t>
    </dgm:pt>
    <dgm:pt modelId="{24653BAF-CED3-4969-9FEB-576F9F2FE926}" type="sibTrans" cxnId="{2865C17A-F6BE-4C70-8856-4348EB864761}">
      <dgm:prSet/>
      <dgm:spPr/>
      <dgm:t>
        <a:bodyPr/>
        <a:lstStyle/>
        <a:p>
          <a:endParaRPr lang="en-US"/>
        </a:p>
      </dgm:t>
    </dgm:pt>
    <dgm:pt modelId="{79E7DC7A-384A-4443-9306-5E35ACD04938}">
      <dgm:prSet phldrT="[Text]" custT="1"/>
      <dgm:spPr/>
      <dgm:t>
        <a:bodyPr/>
        <a:lstStyle/>
        <a:p>
          <a:pPr>
            <a:spcAft>
              <a:spcPts val="600"/>
            </a:spcAft>
          </a:pPr>
          <a:r>
            <a:rPr lang="en-US" sz="1100" dirty="0"/>
            <a:t>Uses the “Internal Note” to input FAU, business justification, shipping information, and any other info</a:t>
          </a:r>
        </a:p>
      </dgm:t>
    </dgm:pt>
    <dgm:pt modelId="{C4C9D6C8-8E07-4BD1-8CEC-7D26AADDEE90}" type="parTrans" cxnId="{29318D3D-F732-478A-9700-2F1BE5561173}">
      <dgm:prSet/>
      <dgm:spPr/>
      <dgm:t>
        <a:bodyPr/>
        <a:lstStyle/>
        <a:p>
          <a:endParaRPr lang="en-US"/>
        </a:p>
      </dgm:t>
    </dgm:pt>
    <dgm:pt modelId="{C1ABB5F9-7E24-44F6-838F-A6D5F017237E}" type="sibTrans" cxnId="{29318D3D-F732-478A-9700-2F1BE5561173}">
      <dgm:prSet/>
      <dgm:spPr/>
      <dgm:t>
        <a:bodyPr/>
        <a:lstStyle/>
        <a:p>
          <a:endParaRPr lang="en-US"/>
        </a:p>
      </dgm:t>
    </dgm:pt>
    <dgm:pt modelId="{B9455BD4-4301-4EBA-9EFD-DA2FC15BEB42}" type="pres">
      <dgm:prSet presAssocID="{264121E9-6E4C-4792-B683-031DC44563F6}" presName="CompostProcess" presStyleCnt="0">
        <dgm:presLayoutVars>
          <dgm:dir/>
          <dgm:resizeHandles val="exact"/>
        </dgm:presLayoutVars>
      </dgm:prSet>
      <dgm:spPr/>
    </dgm:pt>
    <dgm:pt modelId="{4718AEC6-D7EC-45BC-B08D-8AEDD1F970B9}" type="pres">
      <dgm:prSet presAssocID="{264121E9-6E4C-4792-B683-031DC44563F6}" presName="arrow" presStyleLbl="bgShp" presStyleIdx="0" presStyleCnt="1" custLinFactNeighborX="-1484" custLinFactNeighborY="2332"/>
      <dgm:spPr/>
    </dgm:pt>
    <dgm:pt modelId="{0919AE8F-B979-470B-A14C-F1F9C0CC9E5C}" type="pres">
      <dgm:prSet presAssocID="{264121E9-6E4C-4792-B683-031DC44563F6}" presName="linearProcess" presStyleCnt="0"/>
      <dgm:spPr/>
    </dgm:pt>
    <dgm:pt modelId="{DF8745A8-9A04-4F30-AC13-CDF4649A4FC5}" type="pres">
      <dgm:prSet presAssocID="{2AC9513E-2AD0-451A-99E8-34BCDBB79872}" presName="textNode" presStyleLbl="node1" presStyleIdx="0" presStyleCnt="3" custScaleX="121594">
        <dgm:presLayoutVars>
          <dgm:bulletEnabled val="1"/>
        </dgm:presLayoutVars>
      </dgm:prSet>
      <dgm:spPr/>
    </dgm:pt>
    <dgm:pt modelId="{734A0207-E632-4E5D-99CE-6D43FF0A6AB8}" type="pres">
      <dgm:prSet presAssocID="{C16E8F7A-890E-4409-BABD-4715E2FA3B49}" presName="sibTrans" presStyleCnt="0"/>
      <dgm:spPr/>
    </dgm:pt>
    <dgm:pt modelId="{347C2F05-1B4B-4D25-A6A5-E9159509FB26}" type="pres">
      <dgm:prSet presAssocID="{5E2CDBD3-AC31-4D19-8EC2-D75D07240012}" presName="textNode" presStyleLbl="node1" presStyleIdx="1" presStyleCnt="3" custScaleX="57263">
        <dgm:presLayoutVars>
          <dgm:bulletEnabled val="1"/>
        </dgm:presLayoutVars>
      </dgm:prSet>
      <dgm:spPr/>
    </dgm:pt>
    <dgm:pt modelId="{5B823836-19C1-4AD4-AF9F-623CE2ACADF1}" type="pres">
      <dgm:prSet presAssocID="{70A6E4F0-D69D-4118-9DCB-5EF6D8E2643C}" presName="sibTrans" presStyleCnt="0"/>
      <dgm:spPr/>
    </dgm:pt>
    <dgm:pt modelId="{FA3A041A-A50D-4299-A700-B5CC53EA3131}" type="pres">
      <dgm:prSet presAssocID="{95683002-3E58-4B8A-9F07-FD98A8390CC2}" presName="textNode" presStyleLbl="node1" presStyleIdx="2" presStyleCnt="3" custScaleX="60415">
        <dgm:presLayoutVars>
          <dgm:bulletEnabled val="1"/>
        </dgm:presLayoutVars>
      </dgm:prSet>
      <dgm:spPr/>
    </dgm:pt>
  </dgm:ptLst>
  <dgm:cxnLst>
    <dgm:cxn modelId="{BA976315-1682-4BFB-A825-06E15D125F0E}" srcId="{5E2CDBD3-AC31-4D19-8EC2-D75D07240012}" destId="{DAF43D7A-A8C1-492A-9F4F-FDDAECBD6602}" srcOrd="0" destOrd="0" parTransId="{BAC90EFB-4C1E-4AF9-9E03-EA90BCD8DD6E}" sibTransId="{57DC8423-7FFE-491F-8C30-9D5418ADED4E}"/>
    <dgm:cxn modelId="{FC276D15-A728-4CFD-A968-6D872A12AB8D}" srcId="{95683002-3E58-4B8A-9F07-FD98A8390CC2}" destId="{03917017-D219-46AA-87F9-CF8417FE4F19}" srcOrd="0" destOrd="0" parTransId="{0D4CFB93-D785-4163-A493-2022B2203DC1}" sibTransId="{3C4A98DE-B535-41D6-8092-99AD6C281BE2}"/>
    <dgm:cxn modelId="{18547815-F35E-4F15-BB8D-C88406AD6CD3}" srcId="{95683002-3E58-4B8A-9F07-FD98A8390CC2}" destId="{D3352DD3-2F65-4475-B27D-5D624DCDD4D8}" srcOrd="1" destOrd="0" parTransId="{7F097EA8-FAE7-4C28-92D4-2CC17AB3374B}" sibTransId="{54FD471F-2184-4610-875E-EA327215203A}"/>
    <dgm:cxn modelId="{15266B37-520F-4490-95D5-429F105F6F58}" srcId="{5E2CDBD3-AC31-4D19-8EC2-D75D07240012}" destId="{3866180F-E215-4A64-84A5-8A025F93259A}" srcOrd="1" destOrd="0" parTransId="{A3063CBE-A35D-4157-95EA-7AF6ADEA9711}" sibTransId="{090170EF-DDFE-4810-B75F-BA8B6BA5B41D}"/>
    <dgm:cxn modelId="{0A408F37-58CC-409D-A029-6FEECFFE71E0}" type="presOf" srcId="{95683002-3E58-4B8A-9F07-FD98A8390CC2}" destId="{FA3A041A-A50D-4299-A700-B5CC53EA3131}" srcOrd="0" destOrd="0" presId="urn:microsoft.com/office/officeart/2005/8/layout/hProcess9"/>
    <dgm:cxn modelId="{29318D3D-F732-478A-9700-2F1BE5561173}" srcId="{2AC9513E-2AD0-451A-99E8-34BCDBB79872}" destId="{79E7DC7A-384A-4443-9306-5E35ACD04938}" srcOrd="2" destOrd="0" parTransId="{C4C9D6C8-8E07-4BD1-8CEC-7D26AADDEE90}" sibTransId="{C1ABB5F9-7E24-44F6-838F-A6D5F017237E}"/>
    <dgm:cxn modelId="{54053C40-506F-4905-ABF8-4ECF82F0E5DB}" srcId="{2AC9513E-2AD0-451A-99E8-34BCDBB79872}" destId="{42DFBF44-14FD-43E1-87C9-8BDA507628BD}" srcOrd="1" destOrd="0" parTransId="{5E675A9B-5123-45A4-BE91-EAB6E15566CD}" sibTransId="{149383D4-1226-4950-ACBD-A87D4067C3C6}"/>
    <dgm:cxn modelId="{4DEC0D47-942D-4B71-A350-9E44A3DE8136}" type="presOf" srcId="{5E2CDBD3-AC31-4D19-8EC2-D75D07240012}" destId="{347C2F05-1B4B-4D25-A6A5-E9159509FB26}" srcOrd="0" destOrd="0" presId="urn:microsoft.com/office/officeart/2005/8/layout/hProcess9"/>
    <dgm:cxn modelId="{F3E4D94D-C693-49FE-9AE1-105460C4E8F5}" srcId="{264121E9-6E4C-4792-B683-031DC44563F6}" destId="{5E2CDBD3-AC31-4D19-8EC2-D75D07240012}" srcOrd="1" destOrd="0" parTransId="{2B7B7EE7-B9A5-4B45-994E-8F18D5122174}" sibTransId="{70A6E4F0-D69D-4118-9DCB-5EF6D8E2643C}"/>
    <dgm:cxn modelId="{C70D5E73-EFCD-4310-BB63-11B5F9699ADD}" type="presOf" srcId="{42DFBF44-14FD-43E1-87C9-8BDA507628BD}" destId="{DF8745A8-9A04-4F30-AC13-CDF4649A4FC5}" srcOrd="0" destOrd="2" presId="urn:microsoft.com/office/officeart/2005/8/layout/hProcess9"/>
    <dgm:cxn modelId="{9067D373-DA40-4E4C-A308-090BE8B7EF4C}" type="presOf" srcId="{264121E9-6E4C-4792-B683-031DC44563F6}" destId="{B9455BD4-4301-4EBA-9EFD-DA2FC15BEB42}" srcOrd="0" destOrd="0" presId="urn:microsoft.com/office/officeart/2005/8/layout/hProcess9"/>
    <dgm:cxn modelId="{2A0BCF55-B920-4311-B613-A495F285B53C}" type="presOf" srcId="{03917017-D219-46AA-87F9-CF8417FE4F19}" destId="{FA3A041A-A50D-4299-A700-B5CC53EA3131}" srcOrd="0" destOrd="1" presId="urn:microsoft.com/office/officeart/2005/8/layout/hProcess9"/>
    <dgm:cxn modelId="{2865C17A-F6BE-4C70-8856-4348EB864761}" srcId="{2AC9513E-2AD0-451A-99E8-34BCDBB79872}" destId="{62A080B7-92BC-4F4D-BFFF-C53770D3B4E4}" srcOrd="3" destOrd="0" parTransId="{DD6821D9-9ED8-4AC2-8600-B251B4E2F809}" sibTransId="{24653BAF-CED3-4969-9FEB-576F9F2FE926}"/>
    <dgm:cxn modelId="{DBD3CE7C-F65E-43BB-B3BA-C09D20CA590C}" srcId="{264121E9-6E4C-4792-B683-031DC44563F6}" destId="{95683002-3E58-4B8A-9F07-FD98A8390CC2}" srcOrd="2" destOrd="0" parTransId="{8DC61D02-4DB8-4DE1-B442-72DE3B3B13B0}" sibTransId="{52D3E29B-6F9B-4ABA-AA79-D12D85E1772A}"/>
    <dgm:cxn modelId="{49AF7882-BB4D-4BF6-A4F4-134E0BFFAC7A}" type="presOf" srcId="{2AC9513E-2AD0-451A-99E8-34BCDBB79872}" destId="{DF8745A8-9A04-4F30-AC13-CDF4649A4FC5}" srcOrd="0" destOrd="0" presId="urn:microsoft.com/office/officeart/2005/8/layout/hProcess9"/>
    <dgm:cxn modelId="{10575188-498E-49F4-A40E-EEDE68FE718B}" type="presOf" srcId="{62A080B7-92BC-4F4D-BFFF-C53770D3B4E4}" destId="{DF8745A8-9A04-4F30-AC13-CDF4649A4FC5}" srcOrd="0" destOrd="4" presId="urn:microsoft.com/office/officeart/2005/8/layout/hProcess9"/>
    <dgm:cxn modelId="{8FA8B891-E9F0-4CA1-B602-11DA79691CE3}" srcId="{2AC9513E-2AD0-451A-99E8-34BCDBB79872}" destId="{1599FECA-AECF-4EEA-9EBC-5F7983652762}" srcOrd="0" destOrd="0" parTransId="{76A66E24-CC42-4345-A1CC-237CB7F98EC8}" sibTransId="{25A2DB58-E693-49C6-ADDD-7BA93479F080}"/>
    <dgm:cxn modelId="{C63716B6-C844-49EC-8270-BC2962E4B882}" srcId="{264121E9-6E4C-4792-B683-031DC44563F6}" destId="{2AC9513E-2AD0-451A-99E8-34BCDBB79872}" srcOrd="0" destOrd="0" parTransId="{4F63EF75-6899-4E01-976D-9FF4AC16F242}" sibTransId="{C16E8F7A-890E-4409-BABD-4715E2FA3B49}"/>
    <dgm:cxn modelId="{FF7650C9-08A8-4F92-A26C-E7B4658BCDC2}" type="presOf" srcId="{1599FECA-AECF-4EEA-9EBC-5F7983652762}" destId="{DF8745A8-9A04-4F30-AC13-CDF4649A4FC5}" srcOrd="0" destOrd="1" presId="urn:microsoft.com/office/officeart/2005/8/layout/hProcess9"/>
    <dgm:cxn modelId="{4994B5DD-B0C2-4AEE-AFF8-8A71FAE43DA2}" type="presOf" srcId="{3866180F-E215-4A64-84A5-8A025F93259A}" destId="{347C2F05-1B4B-4D25-A6A5-E9159509FB26}" srcOrd="0" destOrd="2" presId="urn:microsoft.com/office/officeart/2005/8/layout/hProcess9"/>
    <dgm:cxn modelId="{64A806E0-D61E-472C-AB12-74AA71876411}" type="presOf" srcId="{DAF43D7A-A8C1-492A-9F4F-FDDAECBD6602}" destId="{347C2F05-1B4B-4D25-A6A5-E9159509FB26}" srcOrd="0" destOrd="1" presId="urn:microsoft.com/office/officeart/2005/8/layout/hProcess9"/>
    <dgm:cxn modelId="{56973CEB-8150-43D4-95A4-B85204B7F4A3}" type="presOf" srcId="{D3352DD3-2F65-4475-B27D-5D624DCDD4D8}" destId="{FA3A041A-A50D-4299-A700-B5CC53EA3131}" srcOrd="0" destOrd="2" presId="urn:microsoft.com/office/officeart/2005/8/layout/hProcess9"/>
    <dgm:cxn modelId="{18A49CF0-E2A2-471F-B29E-5171D7926163}" type="presOf" srcId="{79E7DC7A-384A-4443-9306-5E35ACD04938}" destId="{DF8745A8-9A04-4F30-AC13-CDF4649A4FC5}" srcOrd="0" destOrd="3" presId="urn:microsoft.com/office/officeart/2005/8/layout/hProcess9"/>
    <dgm:cxn modelId="{4140514E-894E-4D18-907A-577D9EB92ABA}" type="presParOf" srcId="{B9455BD4-4301-4EBA-9EFD-DA2FC15BEB42}" destId="{4718AEC6-D7EC-45BC-B08D-8AEDD1F970B9}" srcOrd="0" destOrd="0" presId="urn:microsoft.com/office/officeart/2005/8/layout/hProcess9"/>
    <dgm:cxn modelId="{39ACD646-6DCF-4083-B621-552C4434B0C1}" type="presParOf" srcId="{B9455BD4-4301-4EBA-9EFD-DA2FC15BEB42}" destId="{0919AE8F-B979-470B-A14C-F1F9C0CC9E5C}" srcOrd="1" destOrd="0" presId="urn:microsoft.com/office/officeart/2005/8/layout/hProcess9"/>
    <dgm:cxn modelId="{43CDE221-6F10-49AE-BB3D-504A7A00F48A}" type="presParOf" srcId="{0919AE8F-B979-470B-A14C-F1F9C0CC9E5C}" destId="{DF8745A8-9A04-4F30-AC13-CDF4649A4FC5}" srcOrd="0" destOrd="0" presId="urn:microsoft.com/office/officeart/2005/8/layout/hProcess9"/>
    <dgm:cxn modelId="{97DF1FBF-5B7F-4B03-8560-0C9ED36C11D6}" type="presParOf" srcId="{0919AE8F-B979-470B-A14C-F1F9C0CC9E5C}" destId="{734A0207-E632-4E5D-99CE-6D43FF0A6AB8}" srcOrd="1" destOrd="0" presId="urn:microsoft.com/office/officeart/2005/8/layout/hProcess9"/>
    <dgm:cxn modelId="{58579D12-30DC-4D65-9500-8532C1A5FD7F}" type="presParOf" srcId="{0919AE8F-B979-470B-A14C-F1F9C0CC9E5C}" destId="{347C2F05-1B4B-4D25-A6A5-E9159509FB26}" srcOrd="2" destOrd="0" presId="urn:microsoft.com/office/officeart/2005/8/layout/hProcess9"/>
    <dgm:cxn modelId="{B1A49452-4F29-44C7-8D3E-DD39F94B1613}" type="presParOf" srcId="{0919AE8F-B979-470B-A14C-F1F9C0CC9E5C}" destId="{5B823836-19C1-4AD4-AF9F-623CE2ACADF1}" srcOrd="3" destOrd="0" presId="urn:microsoft.com/office/officeart/2005/8/layout/hProcess9"/>
    <dgm:cxn modelId="{BD919FA9-4B65-47C1-8F5F-C5369CBE90EE}" type="presParOf" srcId="{0919AE8F-B979-470B-A14C-F1F9C0CC9E5C}" destId="{FA3A041A-A50D-4299-A700-B5CC53EA313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121E9-6E4C-4792-B683-031DC44563F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AC9513E-2AD0-451A-99E8-34BCDBB79872}">
      <dgm:prSet phldrT="[Text]" custT="1"/>
      <dgm:spPr/>
      <dgm:t>
        <a:bodyPr/>
        <a:lstStyle/>
        <a:p>
          <a:pPr>
            <a:spcAft>
              <a:spcPct val="35000"/>
            </a:spcAft>
          </a:pPr>
          <a:r>
            <a:rPr lang="en-US" sz="1500" b="1" dirty="0"/>
            <a:t>Requester</a:t>
          </a:r>
        </a:p>
      </dgm:t>
    </dgm:pt>
    <dgm:pt modelId="{4F63EF75-6899-4E01-976D-9FF4AC16F242}" type="parTrans" cxnId="{C63716B6-C844-49EC-8270-BC2962E4B882}">
      <dgm:prSet/>
      <dgm:spPr/>
      <dgm:t>
        <a:bodyPr/>
        <a:lstStyle/>
        <a:p>
          <a:endParaRPr lang="en-US"/>
        </a:p>
      </dgm:t>
    </dgm:pt>
    <dgm:pt modelId="{C16E8F7A-890E-4409-BABD-4715E2FA3B49}" type="sibTrans" cxnId="{C63716B6-C844-49EC-8270-BC2962E4B882}">
      <dgm:prSet/>
      <dgm:spPr/>
      <dgm:t>
        <a:bodyPr/>
        <a:lstStyle/>
        <a:p>
          <a:endParaRPr lang="en-US"/>
        </a:p>
      </dgm:t>
    </dgm:pt>
    <dgm:pt modelId="{1599FECA-AECF-4EEA-9EBC-5F7983652762}">
      <dgm:prSet phldrT="[Text]" custT="1"/>
      <dgm:spPr/>
      <dgm:t>
        <a:bodyPr/>
        <a:lstStyle/>
        <a:p>
          <a:pPr>
            <a:spcAft>
              <a:spcPts val="600"/>
            </a:spcAft>
          </a:pPr>
          <a:r>
            <a:rPr lang="en-US" sz="1100" dirty="0"/>
            <a:t>Creates cart in BB+ using punch-out catalog</a:t>
          </a:r>
        </a:p>
      </dgm:t>
    </dgm:pt>
    <dgm:pt modelId="{76A66E24-CC42-4345-A1CC-237CB7F98EC8}" type="parTrans" cxnId="{8FA8B891-E9F0-4CA1-B602-11DA79691CE3}">
      <dgm:prSet/>
      <dgm:spPr/>
      <dgm:t>
        <a:bodyPr/>
        <a:lstStyle/>
        <a:p>
          <a:endParaRPr lang="en-US"/>
        </a:p>
      </dgm:t>
    </dgm:pt>
    <dgm:pt modelId="{25A2DB58-E693-49C6-ADDD-7BA93479F080}" type="sibTrans" cxnId="{8FA8B891-E9F0-4CA1-B602-11DA79691CE3}">
      <dgm:prSet/>
      <dgm:spPr/>
      <dgm:t>
        <a:bodyPr/>
        <a:lstStyle/>
        <a:p>
          <a:endParaRPr lang="en-US"/>
        </a:p>
      </dgm:t>
    </dgm:pt>
    <dgm:pt modelId="{42DFBF44-14FD-43E1-87C9-8BDA507628BD}">
      <dgm:prSet phldrT="[Text]" custT="1"/>
      <dgm:spPr/>
      <dgm:t>
        <a:bodyPr/>
        <a:lstStyle/>
        <a:p>
          <a:pPr>
            <a:spcAft>
              <a:spcPts val="600"/>
            </a:spcAft>
          </a:pPr>
          <a:r>
            <a:rPr lang="en-US" sz="1100" dirty="0"/>
            <a:t>Obtains Authorizer (PI) approval</a:t>
          </a:r>
        </a:p>
      </dgm:t>
    </dgm:pt>
    <dgm:pt modelId="{5E675A9B-5123-45A4-BE91-EAB6E15566CD}" type="parTrans" cxnId="{54053C40-506F-4905-ABF8-4ECF82F0E5DB}">
      <dgm:prSet/>
      <dgm:spPr/>
      <dgm:t>
        <a:bodyPr/>
        <a:lstStyle/>
        <a:p>
          <a:endParaRPr lang="en-US"/>
        </a:p>
      </dgm:t>
    </dgm:pt>
    <dgm:pt modelId="{149383D4-1226-4950-ACBD-A87D4067C3C6}" type="sibTrans" cxnId="{54053C40-506F-4905-ABF8-4ECF82F0E5DB}">
      <dgm:prSet/>
      <dgm:spPr/>
      <dgm:t>
        <a:bodyPr/>
        <a:lstStyle/>
        <a:p>
          <a:endParaRPr lang="en-US"/>
        </a:p>
      </dgm:t>
    </dgm:pt>
    <dgm:pt modelId="{5E2CDBD3-AC31-4D19-8EC2-D75D07240012}">
      <dgm:prSet phldrT="[Text]" custT="1"/>
      <dgm:spPr/>
      <dgm:t>
        <a:bodyPr/>
        <a:lstStyle/>
        <a:p>
          <a:pPr>
            <a:spcAft>
              <a:spcPct val="35000"/>
            </a:spcAft>
          </a:pPr>
          <a:r>
            <a:rPr lang="en-US" sz="1500" b="1" dirty="0"/>
            <a:t>Fund Manager</a:t>
          </a:r>
        </a:p>
      </dgm:t>
    </dgm:pt>
    <dgm:pt modelId="{2B7B7EE7-B9A5-4B45-994E-8F18D5122174}" type="parTrans" cxnId="{F3E4D94D-C693-49FE-9AE1-105460C4E8F5}">
      <dgm:prSet/>
      <dgm:spPr/>
      <dgm:t>
        <a:bodyPr/>
        <a:lstStyle/>
        <a:p>
          <a:endParaRPr lang="en-US"/>
        </a:p>
      </dgm:t>
    </dgm:pt>
    <dgm:pt modelId="{70A6E4F0-D69D-4118-9DCB-5EF6D8E2643C}" type="sibTrans" cxnId="{F3E4D94D-C693-49FE-9AE1-105460C4E8F5}">
      <dgm:prSet/>
      <dgm:spPr/>
      <dgm:t>
        <a:bodyPr/>
        <a:lstStyle/>
        <a:p>
          <a:endParaRPr lang="en-US"/>
        </a:p>
      </dgm:t>
    </dgm:pt>
    <dgm:pt modelId="{DAF43D7A-A8C1-492A-9F4F-FDDAECBD6602}">
      <dgm:prSet phldrT="[Text]"/>
      <dgm:spPr/>
      <dgm:t>
        <a:bodyPr/>
        <a:lstStyle/>
        <a:p>
          <a:pPr>
            <a:spcAft>
              <a:spcPts val="600"/>
            </a:spcAft>
          </a:pPr>
          <a:r>
            <a:rPr lang="en-US" sz="1100" dirty="0"/>
            <a:t>Reviews cart for 4 A’s (allowability, allocability, availability, accuracy)</a:t>
          </a:r>
        </a:p>
      </dgm:t>
    </dgm:pt>
    <dgm:pt modelId="{BAC90EFB-4C1E-4AF9-9E03-EA90BCD8DD6E}" type="parTrans" cxnId="{BA976315-1682-4BFB-A825-06E15D125F0E}">
      <dgm:prSet/>
      <dgm:spPr/>
      <dgm:t>
        <a:bodyPr/>
        <a:lstStyle/>
        <a:p>
          <a:endParaRPr lang="en-US"/>
        </a:p>
      </dgm:t>
    </dgm:pt>
    <dgm:pt modelId="{57DC8423-7FFE-491F-8C30-9D5418ADED4E}" type="sibTrans" cxnId="{BA976315-1682-4BFB-A825-06E15D125F0E}">
      <dgm:prSet/>
      <dgm:spPr/>
      <dgm:t>
        <a:bodyPr/>
        <a:lstStyle/>
        <a:p>
          <a:endParaRPr lang="en-US"/>
        </a:p>
      </dgm:t>
    </dgm:pt>
    <dgm:pt modelId="{3866180F-E215-4A64-84A5-8A025F93259A}">
      <dgm:prSet phldrT="[Text]"/>
      <dgm:spPr/>
      <dgm:t>
        <a:bodyPr/>
        <a:lstStyle/>
        <a:p>
          <a:pPr>
            <a:spcAft>
              <a:spcPts val="600"/>
            </a:spcAft>
          </a:pPr>
          <a:r>
            <a:rPr lang="en-US" sz="1100" dirty="0"/>
            <a:t>Assigns cart to Valencia</a:t>
          </a:r>
        </a:p>
      </dgm:t>
    </dgm:pt>
    <dgm:pt modelId="{A3063CBE-A35D-4157-95EA-7AF6ADEA9711}" type="parTrans" cxnId="{15266B37-520F-4490-95D5-429F105F6F58}">
      <dgm:prSet/>
      <dgm:spPr/>
      <dgm:t>
        <a:bodyPr/>
        <a:lstStyle/>
        <a:p>
          <a:endParaRPr lang="en-US"/>
        </a:p>
      </dgm:t>
    </dgm:pt>
    <dgm:pt modelId="{090170EF-DDFE-4810-B75F-BA8B6BA5B41D}" type="sibTrans" cxnId="{15266B37-520F-4490-95D5-429F105F6F58}">
      <dgm:prSet/>
      <dgm:spPr/>
      <dgm:t>
        <a:bodyPr/>
        <a:lstStyle/>
        <a:p>
          <a:endParaRPr lang="en-US"/>
        </a:p>
      </dgm:t>
    </dgm:pt>
    <dgm:pt modelId="{95683002-3E58-4B8A-9F07-FD98A8390CC2}">
      <dgm:prSet phldrT="[Text]" custT="1"/>
      <dgm:spPr/>
      <dgm:t>
        <a:bodyPr/>
        <a:lstStyle/>
        <a:p>
          <a:pPr>
            <a:spcAft>
              <a:spcPct val="35000"/>
            </a:spcAft>
          </a:pPr>
          <a:r>
            <a:rPr lang="en-US" sz="1500" b="1" dirty="0"/>
            <a:t>Valencia</a:t>
          </a:r>
        </a:p>
      </dgm:t>
    </dgm:pt>
    <dgm:pt modelId="{8DC61D02-4DB8-4DE1-B442-72DE3B3B13B0}" type="parTrans" cxnId="{DBD3CE7C-F65E-43BB-B3BA-C09D20CA590C}">
      <dgm:prSet/>
      <dgm:spPr/>
      <dgm:t>
        <a:bodyPr/>
        <a:lstStyle/>
        <a:p>
          <a:endParaRPr lang="en-US"/>
        </a:p>
      </dgm:t>
    </dgm:pt>
    <dgm:pt modelId="{52D3E29B-6F9B-4ABA-AA79-D12D85E1772A}" type="sibTrans" cxnId="{DBD3CE7C-F65E-43BB-B3BA-C09D20CA590C}">
      <dgm:prSet/>
      <dgm:spPr/>
      <dgm:t>
        <a:bodyPr/>
        <a:lstStyle/>
        <a:p>
          <a:endParaRPr lang="en-US"/>
        </a:p>
      </dgm:t>
    </dgm:pt>
    <dgm:pt modelId="{03917017-D219-46AA-87F9-CF8417FE4F19}">
      <dgm:prSet phldrT="[Text]"/>
      <dgm:spPr/>
      <dgm:t>
        <a:bodyPr/>
        <a:lstStyle/>
        <a:p>
          <a:pPr>
            <a:spcAft>
              <a:spcPts val="600"/>
            </a:spcAft>
          </a:pPr>
          <a:r>
            <a:rPr lang="en-US" sz="1100" dirty="0"/>
            <a:t>Enters in FAU information, shipping details, and other items from internal notes into the system</a:t>
          </a:r>
        </a:p>
      </dgm:t>
    </dgm:pt>
    <dgm:pt modelId="{0D4CFB93-D785-4163-A493-2022B2203DC1}" type="parTrans" cxnId="{FC276D15-A728-4CFD-A968-6D872A12AB8D}">
      <dgm:prSet/>
      <dgm:spPr/>
      <dgm:t>
        <a:bodyPr/>
        <a:lstStyle/>
        <a:p>
          <a:endParaRPr lang="en-US"/>
        </a:p>
      </dgm:t>
    </dgm:pt>
    <dgm:pt modelId="{3C4A98DE-B535-41D6-8092-99AD6C281BE2}" type="sibTrans" cxnId="{FC276D15-A728-4CFD-A968-6D872A12AB8D}">
      <dgm:prSet/>
      <dgm:spPr/>
      <dgm:t>
        <a:bodyPr/>
        <a:lstStyle/>
        <a:p>
          <a:endParaRPr lang="en-US"/>
        </a:p>
      </dgm:t>
    </dgm:pt>
    <dgm:pt modelId="{D3352DD3-2F65-4475-B27D-5D624DCDD4D8}">
      <dgm:prSet phldrT="[Text]"/>
      <dgm:spPr/>
      <dgm:t>
        <a:bodyPr/>
        <a:lstStyle/>
        <a:p>
          <a:pPr>
            <a:spcAft>
              <a:spcPts val="600"/>
            </a:spcAft>
          </a:pPr>
          <a:r>
            <a:rPr lang="en-US" sz="1100" dirty="0"/>
            <a:t>Submits the cart and creates the order</a:t>
          </a:r>
        </a:p>
      </dgm:t>
    </dgm:pt>
    <dgm:pt modelId="{7F097EA8-FAE7-4C28-92D4-2CC17AB3374B}" type="parTrans" cxnId="{18547815-F35E-4F15-BB8D-C88406AD6CD3}">
      <dgm:prSet/>
      <dgm:spPr/>
      <dgm:t>
        <a:bodyPr/>
        <a:lstStyle/>
        <a:p>
          <a:endParaRPr lang="en-US"/>
        </a:p>
      </dgm:t>
    </dgm:pt>
    <dgm:pt modelId="{54FD471F-2184-4610-875E-EA327215203A}" type="sibTrans" cxnId="{18547815-F35E-4F15-BB8D-C88406AD6CD3}">
      <dgm:prSet/>
      <dgm:spPr/>
      <dgm:t>
        <a:bodyPr/>
        <a:lstStyle/>
        <a:p>
          <a:endParaRPr lang="en-US"/>
        </a:p>
      </dgm:t>
    </dgm:pt>
    <dgm:pt modelId="{62A080B7-92BC-4F4D-BFFF-C53770D3B4E4}">
      <dgm:prSet phldrT="[Text]" custT="1"/>
      <dgm:spPr/>
      <dgm:t>
        <a:bodyPr/>
        <a:lstStyle/>
        <a:p>
          <a:pPr>
            <a:spcAft>
              <a:spcPts val="600"/>
            </a:spcAft>
          </a:pPr>
          <a:r>
            <a:rPr lang="en-US" sz="1100" dirty="0"/>
            <a:t>Assigns cart to Fund Manager</a:t>
          </a:r>
        </a:p>
      </dgm:t>
    </dgm:pt>
    <dgm:pt modelId="{DD6821D9-9ED8-4AC2-8600-B251B4E2F809}" type="parTrans" cxnId="{2865C17A-F6BE-4C70-8856-4348EB864761}">
      <dgm:prSet/>
      <dgm:spPr/>
      <dgm:t>
        <a:bodyPr/>
        <a:lstStyle/>
        <a:p>
          <a:endParaRPr lang="en-US"/>
        </a:p>
      </dgm:t>
    </dgm:pt>
    <dgm:pt modelId="{24653BAF-CED3-4969-9FEB-576F9F2FE926}" type="sibTrans" cxnId="{2865C17A-F6BE-4C70-8856-4348EB864761}">
      <dgm:prSet/>
      <dgm:spPr/>
      <dgm:t>
        <a:bodyPr/>
        <a:lstStyle/>
        <a:p>
          <a:endParaRPr lang="en-US"/>
        </a:p>
      </dgm:t>
    </dgm:pt>
    <dgm:pt modelId="{79E7DC7A-384A-4443-9306-5E35ACD04938}">
      <dgm:prSet phldrT="[Text]" custT="1"/>
      <dgm:spPr/>
      <dgm:t>
        <a:bodyPr/>
        <a:lstStyle/>
        <a:p>
          <a:pPr>
            <a:spcAft>
              <a:spcPts val="600"/>
            </a:spcAft>
          </a:pPr>
          <a:r>
            <a:rPr lang="en-US" sz="1100" dirty="0"/>
            <a:t>Uses the “Internal Note” to input FAU, business justification, shipping information, and any other info</a:t>
          </a:r>
        </a:p>
      </dgm:t>
    </dgm:pt>
    <dgm:pt modelId="{C4C9D6C8-8E07-4BD1-8CEC-7D26AADDEE90}" type="parTrans" cxnId="{29318D3D-F732-478A-9700-2F1BE5561173}">
      <dgm:prSet/>
      <dgm:spPr/>
      <dgm:t>
        <a:bodyPr/>
        <a:lstStyle/>
        <a:p>
          <a:endParaRPr lang="en-US"/>
        </a:p>
      </dgm:t>
    </dgm:pt>
    <dgm:pt modelId="{C1ABB5F9-7E24-44F6-838F-A6D5F017237E}" type="sibTrans" cxnId="{29318D3D-F732-478A-9700-2F1BE5561173}">
      <dgm:prSet/>
      <dgm:spPr/>
      <dgm:t>
        <a:bodyPr/>
        <a:lstStyle/>
        <a:p>
          <a:endParaRPr lang="en-US"/>
        </a:p>
      </dgm:t>
    </dgm:pt>
    <dgm:pt modelId="{B9455BD4-4301-4EBA-9EFD-DA2FC15BEB42}" type="pres">
      <dgm:prSet presAssocID="{264121E9-6E4C-4792-B683-031DC44563F6}" presName="CompostProcess" presStyleCnt="0">
        <dgm:presLayoutVars>
          <dgm:dir/>
          <dgm:resizeHandles val="exact"/>
        </dgm:presLayoutVars>
      </dgm:prSet>
      <dgm:spPr/>
    </dgm:pt>
    <dgm:pt modelId="{4718AEC6-D7EC-45BC-B08D-8AEDD1F970B9}" type="pres">
      <dgm:prSet presAssocID="{264121E9-6E4C-4792-B683-031DC44563F6}" presName="arrow" presStyleLbl="bgShp" presStyleIdx="0" presStyleCnt="1" custLinFactNeighborX="-1484" custLinFactNeighborY="2332"/>
      <dgm:spPr/>
    </dgm:pt>
    <dgm:pt modelId="{0919AE8F-B979-470B-A14C-F1F9C0CC9E5C}" type="pres">
      <dgm:prSet presAssocID="{264121E9-6E4C-4792-B683-031DC44563F6}" presName="linearProcess" presStyleCnt="0"/>
      <dgm:spPr/>
    </dgm:pt>
    <dgm:pt modelId="{DF8745A8-9A04-4F30-AC13-CDF4649A4FC5}" type="pres">
      <dgm:prSet presAssocID="{2AC9513E-2AD0-451A-99E8-34BCDBB79872}" presName="textNode" presStyleLbl="node1" presStyleIdx="0" presStyleCnt="3" custScaleX="121594">
        <dgm:presLayoutVars>
          <dgm:bulletEnabled val="1"/>
        </dgm:presLayoutVars>
      </dgm:prSet>
      <dgm:spPr/>
    </dgm:pt>
    <dgm:pt modelId="{734A0207-E632-4E5D-99CE-6D43FF0A6AB8}" type="pres">
      <dgm:prSet presAssocID="{C16E8F7A-890E-4409-BABD-4715E2FA3B49}" presName="sibTrans" presStyleCnt="0"/>
      <dgm:spPr/>
    </dgm:pt>
    <dgm:pt modelId="{347C2F05-1B4B-4D25-A6A5-E9159509FB26}" type="pres">
      <dgm:prSet presAssocID="{5E2CDBD3-AC31-4D19-8EC2-D75D07240012}" presName="textNode" presStyleLbl="node1" presStyleIdx="1" presStyleCnt="3" custScaleX="57263">
        <dgm:presLayoutVars>
          <dgm:bulletEnabled val="1"/>
        </dgm:presLayoutVars>
      </dgm:prSet>
      <dgm:spPr/>
    </dgm:pt>
    <dgm:pt modelId="{5B823836-19C1-4AD4-AF9F-623CE2ACADF1}" type="pres">
      <dgm:prSet presAssocID="{70A6E4F0-D69D-4118-9DCB-5EF6D8E2643C}" presName="sibTrans" presStyleCnt="0"/>
      <dgm:spPr/>
    </dgm:pt>
    <dgm:pt modelId="{FA3A041A-A50D-4299-A700-B5CC53EA3131}" type="pres">
      <dgm:prSet presAssocID="{95683002-3E58-4B8A-9F07-FD98A8390CC2}" presName="textNode" presStyleLbl="node1" presStyleIdx="2" presStyleCnt="3" custScaleX="60415">
        <dgm:presLayoutVars>
          <dgm:bulletEnabled val="1"/>
        </dgm:presLayoutVars>
      </dgm:prSet>
      <dgm:spPr/>
    </dgm:pt>
  </dgm:ptLst>
  <dgm:cxnLst>
    <dgm:cxn modelId="{BA976315-1682-4BFB-A825-06E15D125F0E}" srcId="{5E2CDBD3-AC31-4D19-8EC2-D75D07240012}" destId="{DAF43D7A-A8C1-492A-9F4F-FDDAECBD6602}" srcOrd="0" destOrd="0" parTransId="{BAC90EFB-4C1E-4AF9-9E03-EA90BCD8DD6E}" sibTransId="{57DC8423-7FFE-491F-8C30-9D5418ADED4E}"/>
    <dgm:cxn modelId="{FC276D15-A728-4CFD-A968-6D872A12AB8D}" srcId="{95683002-3E58-4B8A-9F07-FD98A8390CC2}" destId="{03917017-D219-46AA-87F9-CF8417FE4F19}" srcOrd="0" destOrd="0" parTransId="{0D4CFB93-D785-4163-A493-2022B2203DC1}" sibTransId="{3C4A98DE-B535-41D6-8092-99AD6C281BE2}"/>
    <dgm:cxn modelId="{18547815-F35E-4F15-BB8D-C88406AD6CD3}" srcId="{95683002-3E58-4B8A-9F07-FD98A8390CC2}" destId="{D3352DD3-2F65-4475-B27D-5D624DCDD4D8}" srcOrd="1" destOrd="0" parTransId="{7F097EA8-FAE7-4C28-92D4-2CC17AB3374B}" sibTransId="{54FD471F-2184-4610-875E-EA327215203A}"/>
    <dgm:cxn modelId="{15266B37-520F-4490-95D5-429F105F6F58}" srcId="{5E2CDBD3-AC31-4D19-8EC2-D75D07240012}" destId="{3866180F-E215-4A64-84A5-8A025F93259A}" srcOrd="1" destOrd="0" parTransId="{A3063CBE-A35D-4157-95EA-7AF6ADEA9711}" sibTransId="{090170EF-DDFE-4810-B75F-BA8B6BA5B41D}"/>
    <dgm:cxn modelId="{0A408F37-58CC-409D-A029-6FEECFFE71E0}" type="presOf" srcId="{95683002-3E58-4B8A-9F07-FD98A8390CC2}" destId="{FA3A041A-A50D-4299-A700-B5CC53EA3131}" srcOrd="0" destOrd="0" presId="urn:microsoft.com/office/officeart/2005/8/layout/hProcess9"/>
    <dgm:cxn modelId="{29318D3D-F732-478A-9700-2F1BE5561173}" srcId="{2AC9513E-2AD0-451A-99E8-34BCDBB79872}" destId="{79E7DC7A-384A-4443-9306-5E35ACD04938}" srcOrd="2" destOrd="0" parTransId="{C4C9D6C8-8E07-4BD1-8CEC-7D26AADDEE90}" sibTransId="{C1ABB5F9-7E24-44F6-838F-A6D5F017237E}"/>
    <dgm:cxn modelId="{54053C40-506F-4905-ABF8-4ECF82F0E5DB}" srcId="{2AC9513E-2AD0-451A-99E8-34BCDBB79872}" destId="{42DFBF44-14FD-43E1-87C9-8BDA507628BD}" srcOrd="1" destOrd="0" parTransId="{5E675A9B-5123-45A4-BE91-EAB6E15566CD}" sibTransId="{149383D4-1226-4950-ACBD-A87D4067C3C6}"/>
    <dgm:cxn modelId="{4DEC0D47-942D-4B71-A350-9E44A3DE8136}" type="presOf" srcId="{5E2CDBD3-AC31-4D19-8EC2-D75D07240012}" destId="{347C2F05-1B4B-4D25-A6A5-E9159509FB26}" srcOrd="0" destOrd="0" presId="urn:microsoft.com/office/officeart/2005/8/layout/hProcess9"/>
    <dgm:cxn modelId="{F3E4D94D-C693-49FE-9AE1-105460C4E8F5}" srcId="{264121E9-6E4C-4792-B683-031DC44563F6}" destId="{5E2CDBD3-AC31-4D19-8EC2-D75D07240012}" srcOrd="1" destOrd="0" parTransId="{2B7B7EE7-B9A5-4B45-994E-8F18D5122174}" sibTransId="{70A6E4F0-D69D-4118-9DCB-5EF6D8E2643C}"/>
    <dgm:cxn modelId="{C70D5E73-EFCD-4310-BB63-11B5F9699ADD}" type="presOf" srcId="{42DFBF44-14FD-43E1-87C9-8BDA507628BD}" destId="{DF8745A8-9A04-4F30-AC13-CDF4649A4FC5}" srcOrd="0" destOrd="2" presId="urn:microsoft.com/office/officeart/2005/8/layout/hProcess9"/>
    <dgm:cxn modelId="{9067D373-DA40-4E4C-A308-090BE8B7EF4C}" type="presOf" srcId="{264121E9-6E4C-4792-B683-031DC44563F6}" destId="{B9455BD4-4301-4EBA-9EFD-DA2FC15BEB42}" srcOrd="0" destOrd="0" presId="urn:microsoft.com/office/officeart/2005/8/layout/hProcess9"/>
    <dgm:cxn modelId="{2A0BCF55-B920-4311-B613-A495F285B53C}" type="presOf" srcId="{03917017-D219-46AA-87F9-CF8417FE4F19}" destId="{FA3A041A-A50D-4299-A700-B5CC53EA3131}" srcOrd="0" destOrd="1" presId="urn:microsoft.com/office/officeart/2005/8/layout/hProcess9"/>
    <dgm:cxn modelId="{2865C17A-F6BE-4C70-8856-4348EB864761}" srcId="{2AC9513E-2AD0-451A-99E8-34BCDBB79872}" destId="{62A080B7-92BC-4F4D-BFFF-C53770D3B4E4}" srcOrd="3" destOrd="0" parTransId="{DD6821D9-9ED8-4AC2-8600-B251B4E2F809}" sibTransId="{24653BAF-CED3-4969-9FEB-576F9F2FE926}"/>
    <dgm:cxn modelId="{DBD3CE7C-F65E-43BB-B3BA-C09D20CA590C}" srcId="{264121E9-6E4C-4792-B683-031DC44563F6}" destId="{95683002-3E58-4B8A-9F07-FD98A8390CC2}" srcOrd="2" destOrd="0" parTransId="{8DC61D02-4DB8-4DE1-B442-72DE3B3B13B0}" sibTransId="{52D3E29B-6F9B-4ABA-AA79-D12D85E1772A}"/>
    <dgm:cxn modelId="{49AF7882-BB4D-4BF6-A4F4-134E0BFFAC7A}" type="presOf" srcId="{2AC9513E-2AD0-451A-99E8-34BCDBB79872}" destId="{DF8745A8-9A04-4F30-AC13-CDF4649A4FC5}" srcOrd="0" destOrd="0" presId="urn:microsoft.com/office/officeart/2005/8/layout/hProcess9"/>
    <dgm:cxn modelId="{10575188-498E-49F4-A40E-EEDE68FE718B}" type="presOf" srcId="{62A080B7-92BC-4F4D-BFFF-C53770D3B4E4}" destId="{DF8745A8-9A04-4F30-AC13-CDF4649A4FC5}" srcOrd="0" destOrd="4" presId="urn:microsoft.com/office/officeart/2005/8/layout/hProcess9"/>
    <dgm:cxn modelId="{8FA8B891-E9F0-4CA1-B602-11DA79691CE3}" srcId="{2AC9513E-2AD0-451A-99E8-34BCDBB79872}" destId="{1599FECA-AECF-4EEA-9EBC-5F7983652762}" srcOrd="0" destOrd="0" parTransId="{76A66E24-CC42-4345-A1CC-237CB7F98EC8}" sibTransId="{25A2DB58-E693-49C6-ADDD-7BA93479F080}"/>
    <dgm:cxn modelId="{C63716B6-C844-49EC-8270-BC2962E4B882}" srcId="{264121E9-6E4C-4792-B683-031DC44563F6}" destId="{2AC9513E-2AD0-451A-99E8-34BCDBB79872}" srcOrd="0" destOrd="0" parTransId="{4F63EF75-6899-4E01-976D-9FF4AC16F242}" sibTransId="{C16E8F7A-890E-4409-BABD-4715E2FA3B49}"/>
    <dgm:cxn modelId="{FF7650C9-08A8-4F92-A26C-E7B4658BCDC2}" type="presOf" srcId="{1599FECA-AECF-4EEA-9EBC-5F7983652762}" destId="{DF8745A8-9A04-4F30-AC13-CDF4649A4FC5}" srcOrd="0" destOrd="1" presId="urn:microsoft.com/office/officeart/2005/8/layout/hProcess9"/>
    <dgm:cxn modelId="{4994B5DD-B0C2-4AEE-AFF8-8A71FAE43DA2}" type="presOf" srcId="{3866180F-E215-4A64-84A5-8A025F93259A}" destId="{347C2F05-1B4B-4D25-A6A5-E9159509FB26}" srcOrd="0" destOrd="2" presId="urn:microsoft.com/office/officeart/2005/8/layout/hProcess9"/>
    <dgm:cxn modelId="{64A806E0-D61E-472C-AB12-74AA71876411}" type="presOf" srcId="{DAF43D7A-A8C1-492A-9F4F-FDDAECBD6602}" destId="{347C2F05-1B4B-4D25-A6A5-E9159509FB26}" srcOrd="0" destOrd="1" presId="urn:microsoft.com/office/officeart/2005/8/layout/hProcess9"/>
    <dgm:cxn modelId="{56973CEB-8150-43D4-95A4-B85204B7F4A3}" type="presOf" srcId="{D3352DD3-2F65-4475-B27D-5D624DCDD4D8}" destId="{FA3A041A-A50D-4299-A700-B5CC53EA3131}" srcOrd="0" destOrd="2" presId="urn:microsoft.com/office/officeart/2005/8/layout/hProcess9"/>
    <dgm:cxn modelId="{18A49CF0-E2A2-471F-B29E-5171D7926163}" type="presOf" srcId="{79E7DC7A-384A-4443-9306-5E35ACD04938}" destId="{DF8745A8-9A04-4F30-AC13-CDF4649A4FC5}" srcOrd="0" destOrd="3" presId="urn:microsoft.com/office/officeart/2005/8/layout/hProcess9"/>
    <dgm:cxn modelId="{4140514E-894E-4D18-907A-577D9EB92ABA}" type="presParOf" srcId="{B9455BD4-4301-4EBA-9EFD-DA2FC15BEB42}" destId="{4718AEC6-D7EC-45BC-B08D-8AEDD1F970B9}" srcOrd="0" destOrd="0" presId="urn:microsoft.com/office/officeart/2005/8/layout/hProcess9"/>
    <dgm:cxn modelId="{39ACD646-6DCF-4083-B621-552C4434B0C1}" type="presParOf" srcId="{B9455BD4-4301-4EBA-9EFD-DA2FC15BEB42}" destId="{0919AE8F-B979-470B-A14C-F1F9C0CC9E5C}" srcOrd="1" destOrd="0" presId="urn:microsoft.com/office/officeart/2005/8/layout/hProcess9"/>
    <dgm:cxn modelId="{43CDE221-6F10-49AE-BB3D-504A7A00F48A}" type="presParOf" srcId="{0919AE8F-B979-470B-A14C-F1F9C0CC9E5C}" destId="{DF8745A8-9A04-4F30-AC13-CDF4649A4FC5}" srcOrd="0" destOrd="0" presId="urn:microsoft.com/office/officeart/2005/8/layout/hProcess9"/>
    <dgm:cxn modelId="{97DF1FBF-5B7F-4B03-8560-0C9ED36C11D6}" type="presParOf" srcId="{0919AE8F-B979-470B-A14C-F1F9C0CC9E5C}" destId="{734A0207-E632-4E5D-99CE-6D43FF0A6AB8}" srcOrd="1" destOrd="0" presId="urn:microsoft.com/office/officeart/2005/8/layout/hProcess9"/>
    <dgm:cxn modelId="{58579D12-30DC-4D65-9500-8532C1A5FD7F}" type="presParOf" srcId="{0919AE8F-B979-470B-A14C-F1F9C0CC9E5C}" destId="{347C2F05-1B4B-4D25-A6A5-E9159509FB26}" srcOrd="2" destOrd="0" presId="urn:microsoft.com/office/officeart/2005/8/layout/hProcess9"/>
    <dgm:cxn modelId="{B1A49452-4F29-44C7-8D3E-DD39F94B1613}" type="presParOf" srcId="{0919AE8F-B979-470B-A14C-F1F9C0CC9E5C}" destId="{5B823836-19C1-4AD4-AF9F-623CE2ACADF1}" srcOrd="3" destOrd="0" presId="urn:microsoft.com/office/officeart/2005/8/layout/hProcess9"/>
    <dgm:cxn modelId="{BD919FA9-4B65-47C1-8F5F-C5369CBE90EE}" type="presParOf" srcId="{0919AE8F-B979-470B-A14C-F1F9C0CC9E5C}" destId="{FA3A041A-A50D-4299-A700-B5CC53EA313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8AEC6-D7EC-45BC-B08D-8AEDD1F970B9}">
      <dsp:nvSpPr>
        <dsp:cNvPr id="0" name=""/>
        <dsp:cNvSpPr/>
      </dsp:nvSpPr>
      <dsp:spPr>
        <a:xfrm>
          <a:off x="524151" y="0"/>
          <a:ext cx="7141484" cy="36735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745A8-9A04-4F30-AC13-CDF4649A4FC5}">
      <dsp:nvSpPr>
        <dsp:cNvPr id="0" name=""/>
        <dsp:cNvSpPr/>
      </dsp:nvSpPr>
      <dsp:spPr>
        <a:xfrm>
          <a:off x="587" y="930299"/>
          <a:ext cx="3923789" cy="1812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Requester</a:t>
          </a:r>
        </a:p>
        <a:p>
          <a:pPr marL="57150" lvl="1" indent="-57150" algn="l" defTabSz="488950">
            <a:lnSpc>
              <a:spcPct val="90000"/>
            </a:lnSpc>
            <a:spcBef>
              <a:spcPct val="0"/>
            </a:spcBef>
            <a:spcAft>
              <a:spcPts val="600"/>
            </a:spcAft>
            <a:buChar char="•"/>
          </a:pPr>
          <a:r>
            <a:rPr lang="en-US" sz="1100" kern="1200" dirty="0"/>
            <a:t>Finds item using general websites/catalogs and makes note of item #’s, cost, unit of measure, etc.</a:t>
          </a:r>
        </a:p>
        <a:p>
          <a:pPr marL="57150" lvl="1" indent="-57150" algn="l" defTabSz="488950">
            <a:lnSpc>
              <a:spcPct val="90000"/>
            </a:lnSpc>
            <a:spcBef>
              <a:spcPct val="0"/>
            </a:spcBef>
            <a:spcAft>
              <a:spcPts val="600"/>
            </a:spcAft>
            <a:buChar char="•"/>
          </a:pPr>
          <a:r>
            <a:rPr lang="en-US" sz="1100" kern="1200" dirty="0"/>
            <a:t>Obtains Authorizer (PI) approval</a:t>
          </a:r>
        </a:p>
        <a:p>
          <a:pPr marL="57150" lvl="1" indent="-57150" algn="l" defTabSz="488950">
            <a:lnSpc>
              <a:spcPct val="90000"/>
            </a:lnSpc>
            <a:spcBef>
              <a:spcPct val="0"/>
            </a:spcBef>
            <a:spcAft>
              <a:spcPts val="600"/>
            </a:spcAft>
            <a:buChar char="•"/>
          </a:pPr>
          <a:r>
            <a:rPr lang="en-US" sz="1100" kern="1200" dirty="0"/>
            <a:t>Uses the Purchase Request Form to input FAU, business justification, shipping information, and any other info</a:t>
          </a:r>
        </a:p>
        <a:p>
          <a:pPr marL="57150" lvl="1" indent="-57150" algn="l" defTabSz="488950">
            <a:lnSpc>
              <a:spcPct val="90000"/>
            </a:lnSpc>
            <a:spcBef>
              <a:spcPct val="0"/>
            </a:spcBef>
            <a:spcAft>
              <a:spcPts val="600"/>
            </a:spcAft>
            <a:buChar char="•"/>
          </a:pPr>
          <a:r>
            <a:rPr lang="en-US" sz="1100" kern="1200" dirty="0"/>
            <a:t>Emails the Purchase Request form to Fund Manager and Valencia</a:t>
          </a:r>
        </a:p>
      </dsp:txBody>
      <dsp:txXfrm>
        <a:off x="89086" y="1018798"/>
        <a:ext cx="3746791" cy="1635904"/>
      </dsp:txXfrm>
    </dsp:sp>
    <dsp:sp modelId="{347C2F05-1B4B-4D25-A6A5-E9159509FB26}">
      <dsp:nvSpPr>
        <dsp:cNvPr id="0" name=""/>
        <dsp:cNvSpPr/>
      </dsp:nvSpPr>
      <dsp:spPr>
        <a:xfrm>
          <a:off x="4264056" y="1102050"/>
          <a:ext cx="1847853"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Fund Manager</a:t>
          </a:r>
        </a:p>
        <a:p>
          <a:pPr marL="57150" lvl="1" indent="-57150" algn="l" defTabSz="488950">
            <a:lnSpc>
              <a:spcPct val="90000"/>
            </a:lnSpc>
            <a:spcBef>
              <a:spcPct val="0"/>
            </a:spcBef>
            <a:spcAft>
              <a:spcPts val="600"/>
            </a:spcAft>
            <a:buChar char="•"/>
          </a:pPr>
          <a:r>
            <a:rPr lang="en-US" sz="1100" kern="1200" dirty="0"/>
            <a:t>Reviews cart for 4 A’s (allowability, allocability, availability, accuracy)</a:t>
          </a:r>
        </a:p>
        <a:p>
          <a:pPr marL="57150" lvl="1" indent="-57150" algn="l" defTabSz="488950">
            <a:lnSpc>
              <a:spcPct val="90000"/>
            </a:lnSpc>
            <a:spcBef>
              <a:spcPct val="0"/>
            </a:spcBef>
            <a:spcAft>
              <a:spcPts val="600"/>
            </a:spcAft>
            <a:buChar char="•"/>
          </a:pPr>
          <a:r>
            <a:rPr lang="en-US" sz="1100" kern="1200" dirty="0"/>
            <a:t>Emails approval to Valencia</a:t>
          </a:r>
        </a:p>
      </dsp:txBody>
      <dsp:txXfrm>
        <a:off x="4335786" y="1173780"/>
        <a:ext cx="1704393" cy="1325940"/>
      </dsp:txXfrm>
    </dsp:sp>
    <dsp:sp modelId="{FA3A041A-A50D-4299-A700-B5CC53EA3131}">
      <dsp:nvSpPr>
        <dsp:cNvPr id="0" name=""/>
        <dsp:cNvSpPr/>
      </dsp:nvSpPr>
      <dsp:spPr>
        <a:xfrm>
          <a:off x="6451590" y="1102050"/>
          <a:ext cx="1949567"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Valencia</a:t>
          </a:r>
        </a:p>
        <a:p>
          <a:pPr marL="57150" lvl="1" indent="-57150" algn="l" defTabSz="488950">
            <a:lnSpc>
              <a:spcPct val="90000"/>
            </a:lnSpc>
            <a:spcBef>
              <a:spcPct val="0"/>
            </a:spcBef>
            <a:spcAft>
              <a:spcPts val="600"/>
            </a:spcAft>
            <a:buChar char="•"/>
          </a:pPr>
          <a:r>
            <a:rPr lang="en-US" sz="1100" kern="1200" dirty="0"/>
            <a:t>Takes info from form and uses it to create a shopping cart in BB+</a:t>
          </a:r>
        </a:p>
        <a:p>
          <a:pPr marL="57150" lvl="1" indent="-57150" algn="l" defTabSz="488950">
            <a:lnSpc>
              <a:spcPct val="90000"/>
            </a:lnSpc>
            <a:spcBef>
              <a:spcPct val="0"/>
            </a:spcBef>
            <a:spcAft>
              <a:spcPts val="600"/>
            </a:spcAft>
            <a:buChar char="•"/>
          </a:pPr>
          <a:r>
            <a:rPr lang="en-US" sz="1100" kern="1200" dirty="0"/>
            <a:t>Submits the cart and creates the order</a:t>
          </a:r>
        </a:p>
      </dsp:txBody>
      <dsp:txXfrm>
        <a:off x="6523320" y="1173780"/>
        <a:ext cx="1806107" cy="1325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8AEC6-D7EC-45BC-B08D-8AEDD1F970B9}">
      <dsp:nvSpPr>
        <dsp:cNvPr id="0" name=""/>
        <dsp:cNvSpPr/>
      </dsp:nvSpPr>
      <dsp:spPr>
        <a:xfrm>
          <a:off x="524151" y="0"/>
          <a:ext cx="7141484" cy="36735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745A8-9A04-4F30-AC13-CDF4649A4FC5}">
      <dsp:nvSpPr>
        <dsp:cNvPr id="0" name=""/>
        <dsp:cNvSpPr/>
      </dsp:nvSpPr>
      <dsp:spPr>
        <a:xfrm>
          <a:off x="7904" y="1102050"/>
          <a:ext cx="4045191"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Requester</a:t>
          </a:r>
        </a:p>
        <a:p>
          <a:pPr marL="57150" lvl="1" indent="-57150" algn="l" defTabSz="488950">
            <a:lnSpc>
              <a:spcPct val="90000"/>
            </a:lnSpc>
            <a:spcBef>
              <a:spcPct val="0"/>
            </a:spcBef>
            <a:spcAft>
              <a:spcPts val="600"/>
            </a:spcAft>
            <a:buChar char="•"/>
          </a:pPr>
          <a:r>
            <a:rPr lang="en-US" sz="1100" kern="1200" dirty="0"/>
            <a:t>Creates cart in BB+ using punch-out catalog</a:t>
          </a:r>
        </a:p>
        <a:p>
          <a:pPr marL="57150" lvl="1" indent="-57150" algn="l" defTabSz="488950">
            <a:lnSpc>
              <a:spcPct val="90000"/>
            </a:lnSpc>
            <a:spcBef>
              <a:spcPct val="0"/>
            </a:spcBef>
            <a:spcAft>
              <a:spcPts val="600"/>
            </a:spcAft>
            <a:buChar char="•"/>
          </a:pPr>
          <a:r>
            <a:rPr lang="en-US" sz="1100" kern="1200" dirty="0"/>
            <a:t>Obtains Authorizer (PI) approval</a:t>
          </a:r>
        </a:p>
        <a:p>
          <a:pPr marL="57150" lvl="1" indent="-57150" algn="l" defTabSz="488950">
            <a:lnSpc>
              <a:spcPct val="90000"/>
            </a:lnSpc>
            <a:spcBef>
              <a:spcPct val="0"/>
            </a:spcBef>
            <a:spcAft>
              <a:spcPts val="600"/>
            </a:spcAft>
            <a:buChar char="•"/>
          </a:pPr>
          <a:r>
            <a:rPr lang="en-US" sz="1100" kern="1200" dirty="0"/>
            <a:t>Uses the “Internal Note” to input FAU, business justification, shipping information, and any other info</a:t>
          </a:r>
        </a:p>
        <a:p>
          <a:pPr marL="57150" lvl="1" indent="-57150" algn="l" defTabSz="488950">
            <a:lnSpc>
              <a:spcPct val="90000"/>
            </a:lnSpc>
            <a:spcBef>
              <a:spcPct val="0"/>
            </a:spcBef>
            <a:spcAft>
              <a:spcPts val="600"/>
            </a:spcAft>
            <a:buChar char="•"/>
          </a:pPr>
          <a:r>
            <a:rPr lang="en-US" sz="1100" kern="1200" dirty="0"/>
            <a:t>Assigns cart to Fund Manager</a:t>
          </a:r>
        </a:p>
      </dsp:txBody>
      <dsp:txXfrm>
        <a:off x="79634" y="1173780"/>
        <a:ext cx="3901731" cy="1325940"/>
      </dsp:txXfrm>
    </dsp:sp>
    <dsp:sp modelId="{347C2F05-1B4B-4D25-A6A5-E9159509FB26}">
      <dsp:nvSpPr>
        <dsp:cNvPr id="0" name=""/>
        <dsp:cNvSpPr/>
      </dsp:nvSpPr>
      <dsp:spPr>
        <a:xfrm>
          <a:off x="4266011" y="1102050"/>
          <a:ext cx="1905026"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Fund Manager</a:t>
          </a:r>
        </a:p>
        <a:p>
          <a:pPr marL="57150" lvl="1" indent="-57150" algn="l" defTabSz="488950">
            <a:lnSpc>
              <a:spcPct val="90000"/>
            </a:lnSpc>
            <a:spcBef>
              <a:spcPct val="0"/>
            </a:spcBef>
            <a:spcAft>
              <a:spcPts val="600"/>
            </a:spcAft>
            <a:buChar char="•"/>
          </a:pPr>
          <a:r>
            <a:rPr lang="en-US" sz="1100" kern="1200" dirty="0"/>
            <a:t>Reviews cart for 4 A’s (allowability, allocability, availability, accuracy)</a:t>
          </a:r>
        </a:p>
        <a:p>
          <a:pPr marL="57150" lvl="1" indent="-57150" algn="l" defTabSz="488950">
            <a:lnSpc>
              <a:spcPct val="90000"/>
            </a:lnSpc>
            <a:spcBef>
              <a:spcPct val="0"/>
            </a:spcBef>
            <a:spcAft>
              <a:spcPts val="600"/>
            </a:spcAft>
            <a:buChar char="•"/>
          </a:pPr>
          <a:r>
            <a:rPr lang="en-US" sz="1100" kern="1200" dirty="0"/>
            <a:t>Assigns cart to Valencia</a:t>
          </a:r>
        </a:p>
      </dsp:txBody>
      <dsp:txXfrm>
        <a:off x="4337741" y="1173780"/>
        <a:ext cx="1761566" cy="1325940"/>
      </dsp:txXfrm>
    </dsp:sp>
    <dsp:sp modelId="{FA3A041A-A50D-4299-A700-B5CC53EA3131}">
      <dsp:nvSpPr>
        <dsp:cNvPr id="0" name=""/>
        <dsp:cNvSpPr/>
      </dsp:nvSpPr>
      <dsp:spPr>
        <a:xfrm>
          <a:off x="6383953" y="1102050"/>
          <a:ext cx="2009887"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Valencia</a:t>
          </a:r>
        </a:p>
        <a:p>
          <a:pPr marL="57150" lvl="1" indent="-57150" algn="l" defTabSz="488950">
            <a:lnSpc>
              <a:spcPct val="90000"/>
            </a:lnSpc>
            <a:spcBef>
              <a:spcPct val="0"/>
            </a:spcBef>
            <a:spcAft>
              <a:spcPts val="600"/>
            </a:spcAft>
            <a:buChar char="•"/>
          </a:pPr>
          <a:r>
            <a:rPr lang="en-US" sz="1100" kern="1200" dirty="0"/>
            <a:t>Enters in FAU information, shipping details, and other items from internal notes into the system</a:t>
          </a:r>
        </a:p>
        <a:p>
          <a:pPr marL="57150" lvl="1" indent="-57150" algn="l" defTabSz="488950">
            <a:lnSpc>
              <a:spcPct val="90000"/>
            </a:lnSpc>
            <a:spcBef>
              <a:spcPct val="0"/>
            </a:spcBef>
            <a:spcAft>
              <a:spcPts val="600"/>
            </a:spcAft>
            <a:buChar char="•"/>
          </a:pPr>
          <a:r>
            <a:rPr lang="en-US" sz="1100" kern="1200" dirty="0"/>
            <a:t>Submits the cart and creates the order</a:t>
          </a:r>
        </a:p>
      </dsp:txBody>
      <dsp:txXfrm>
        <a:off x="6455683" y="1173780"/>
        <a:ext cx="1866427" cy="1325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8AEC6-D7EC-45BC-B08D-8AEDD1F970B9}">
      <dsp:nvSpPr>
        <dsp:cNvPr id="0" name=""/>
        <dsp:cNvSpPr/>
      </dsp:nvSpPr>
      <dsp:spPr>
        <a:xfrm>
          <a:off x="524151" y="0"/>
          <a:ext cx="7141484" cy="36735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745A8-9A04-4F30-AC13-CDF4649A4FC5}">
      <dsp:nvSpPr>
        <dsp:cNvPr id="0" name=""/>
        <dsp:cNvSpPr/>
      </dsp:nvSpPr>
      <dsp:spPr>
        <a:xfrm>
          <a:off x="7904" y="1102050"/>
          <a:ext cx="4045191"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Requester</a:t>
          </a:r>
        </a:p>
        <a:p>
          <a:pPr marL="57150" lvl="1" indent="-57150" algn="l" defTabSz="488950">
            <a:lnSpc>
              <a:spcPct val="90000"/>
            </a:lnSpc>
            <a:spcBef>
              <a:spcPct val="0"/>
            </a:spcBef>
            <a:spcAft>
              <a:spcPts val="600"/>
            </a:spcAft>
            <a:buChar char="•"/>
          </a:pPr>
          <a:r>
            <a:rPr lang="en-US" sz="1100" kern="1200" dirty="0"/>
            <a:t>Creates cart in BB+ using punch-out catalog</a:t>
          </a:r>
        </a:p>
        <a:p>
          <a:pPr marL="57150" lvl="1" indent="-57150" algn="l" defTabSz="488950">
            <a:lnSpc>
              <a:spcPct val="90000"/>
            </a:lnSpc>
            <a:spcBef>
              <a:spcPct val="0"/>
            </a:spcBef>
            <a:spcAft>
              <a:spcPts val="600"/>
            </a:spcAft>
            <a:buChar char="•"/>
          </a:pPr>
          <a:r>
            <a:rPr lang="en-US" sz="1100" kern="1200" dirty="0"/>
            <a:t>Obtains Authorizer (PI) approval</a:t>
          </a:r>
        </a:p>
        <a:p>
          <a:pPr marL="57150" lvl="1" indent="-57150" algn="l" defTabSz="488950">
            <a:lnSpc>
              <a:spcPct val="90000"/>
            </a:lnSpc>
            <a:spcBef>
              <a:spcPct val="0"/>
            </a:spcBef>
            <a:spcAft>
              <a:spcPts val="600"/>
            </a:spcAft>
            <a:buChar char="•"/>
          </a:pPr>
          <a:r>
            <a:rPr lang="en-US" sz="1100" kern="1200" dirty="0"/>
            <a:t>Uses the “Internal Note” to input FAU, business justification, shipping information, and any other info</a:t>
          </a:r>
        </a:p>
        <a:p>
          <a:pPr marL="57150" lvl="1" indent="-57150" algn="l" defTabSz="488950">
            <a:lnSpc>
              <a:spcPct val="90000"/>
            </a:lnSpc>
            <a:spcBef>
              <a:spcPct val="0"/>
            </a:spcBef>
            <a:spcAft>
              <a:spcPts val="600"/>
            </a:spcAft>
            <a:buChar char="•"/>
          </a:pPr>
          <a:r>
            <a:rPr lang="en-US" sz="1100" kern="1200" dirty="0"/>
            <a:t>Assigns cart to Fund Manager</a:t>
          </a:r>
        </a:p>
      </dsp:txBody>
      <dsp:txXfrm>
        <a:off x="79634" y="1173780"/>
        <a:ext cx="3901731" cy="1325940"/>
      </dsp:txXfrm>
    </dsp:sp>
    <dsp:sp modelId="{347C2F05-1B4B-4D25-A6A5-E9159509FB26}">
      <dsp:nvSpPr>
        <dsp:cNvPr id="0" name=""/>
        <dsp:cNvSpPr/>
      </dsp:nvSpPr>
      <dsp:spPr>
        <a:xfrm>
          <a:off x="4266011" y="1102050"/>
          <a:ext cx="1905026"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Fund Manager</a:t>
          </a:r>
        </a:p>
        <a:p>
          <a:pPr marL="57150" lvl="1" indent="-57150" algn="l" defTabSz="488950">
            <a:lnSpc>
              <a:spcPct val="90000"/>
            </a:lnSpc>
            <a:spcBef>
              <a:spcPct val="0"/>
            </a:spcBef>
            <a:spcAft>
              <a:spcPts val="600"/>
            </a:spcAft>
            <a:buChar char="•"/>
          </a:pPr>
          <a:r>
            <a:rPr lang="en-US" sz="1100" kern="1200" dirty="0"/>
            <a:t>Reviews cart for 4 A’s (allowability, allocability, availability, accuracy)</a:t>
          </a:r>
        </a:p>
        <a:p>
          <a:pPr marL="57150" lvl="1" indent="-57150" algn="l" defTabSz="488950">
            <a:lnSpc>
              <a:spcPct val="90000"/>
            </a:lnSpc>
            <a:spcBef>
              <a:spcPct val="0"/>
            </a:spcBef>
            <a:spcAft>
              <a:spcPts val="600"/>
            </a:spcAft>
            <a:buChar char="•"/>
          </a:pPr>
          <a:r>
            <a:rPr lang="en-US" sz="1100" kern="1200" dirty="0"/>
            <a:t>Assigns cart to Valencia</a:t>
          </a:r>
        </a:p>
      </dsp:txBody>
      <dsp:txXfrm>
        <a:off x="4337741" y="1173780"/>
        <a:ext cx="1761566" cy="1325940"/>
      </dsp:txXfrm>
    </dsp:sp>
    <dsp:sp modelId="{FA3A041A-A50D-4299-A700-B5CC53EA3131}">
      <dsp:nvSpPr>
        <dsp:cNvPr id="0" name=""/>
        <dsp:cNvSpPr/>
      </dsp:nvSpPr>
      <dsp:spPr>
        <a:xfrm>
          <a:off x="6383953" y="1102050"/>
          <a:ext cx="2009887" cy="146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Valencia</a:t>
          </a:r>
        </a:p>
        <a:p>
          <a:pPr marL="57150" lvl="1" indent="-57150" algn="l" defTabSz="488950">
            <a:lnSpc>
              <a:spcPct val="90000"/>
            </a:lnSpc>
            <a:spcBef>
              <a:spcPct val="0"/>
            </a:spcBef>
            <a:spcAft>
              <a:spcPts val="600"/>
            </a:spcAft>
            <a:buChar char="•"/>
          </a:pPr>
          <a:r>
            <a:rPr lang="en-US" sz="1100" kern="1200" dirty="0"/>
            <a:t>Enters in FAU information, shipping details, and other items from internal notes into the system</a:t>
          </a:r>
        </a:p>
        <a:p>
          <a:pPr marL="57150" lvl="1" indent="-57150" algn="l" defTabSz="488950">
            <a:lnSpc>
              <a:spcPct val="90000"/>
            </a:lnSpc>
            <a:spcBef>
              <a:spcPct val="0"/>
            </a:spcBef>
            <a:spcAft>
              <a:spcPts val="600"/>
            </a:spcAft>
            <a:buChar char="•"/>
          </a:pPr>
          <a:r>
            <a:rPr lang="en-US" sz="1100" kern="1200" dirty="0"/>
            <a:t>Submits the cart and creates the order</a:t>
          </a:r>
        </a:p>
      </dsp:txBody>
      <dsp:txXfrm>
        <a:off x="6455683" y="1173780"/>
        <a:ext cx="1866427" cy="13259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786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855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857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085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825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456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412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97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166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pener">
  <p:cSld name="Title Opener">
    <p:spTree>
      <p:nvGrpSpPr>
        <p:cNvPr id="1" name="Shape 17"/>
        <p:cNvGrpSpPr/>
        <p:nvPr/>
      </p:nvGrpSpPr>
      <p:grpSpPr>
        <a:xfrm>
          <a:off x="0" y="0"/>
          <a:ext cx="0" cy="0"/>
          <a:chOff x="0" y="0"/>
          <a:chExt cx="0" cy="0"/>
        </a:xfrm>
      </p:grpSpPr>
      <p:sp>
        <p:nvSpPr>
          <p:cNvPr id="18" name="Google Shape;18;p27"/>
          <p:cNvSpPr/>
          <p:nvPr/>
        </p:nvSpPr>
        <p:spPr>
          <a:xfrm>
            <a:off x="640080" y="2409443"/>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19" name="Google Shape;19;p27"/>
          <p:cNvSpPr/>
          <p:nvPr/>
        </p:nvSpPr>
        <p:spPr>
          <a:xfrm>
            <a:off x="640080" y="1322135"/>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20" name="Google Shape;20;p27"/>
          <p:cNvSpPr txBox="1">
            <a:spLocks noGrp="1"/>
          </p:cNvSpPr>
          <p:nvPr>
            <p:ph type="body" idx="1"/>
          </p:nvPr>
        </p:nvSpPr>
        <p:spPr>
          <a:xfrm>
            <a:off x="640078" y="4378865"/>
            <a:ext cx="1188720"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7"/>
          <p:cNvSpPr txBox="1">
            <a:spLocks noGrp="1"/>
          </p:cNvSpPr>
          <p:nvPr>
            <p:ph type="body" idx="2"/>
          </p:nvPr>
        </p:nvSpPr>
        <p:spPr>
          <a:xfrm>
            <a:off x="640078" y="4561745"/>
            <a:ext cx="1624612"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body" idx="3"/>
          </p:nvPr>
        </p:nvSpPr>
        <p:spPr>
          <a:xfrm>
            <a:off x="640080" y="1645920"/>
            <a:ext cx="3383280" cy="213392"/>
          </a:xfrm>
          <a:prstGeom prst="rect">
            <a:avLst/>
          </a:prstGeom>
          <a:noFill/>
          <a:ln>
            <a:noFill/>
          </a:ln>
        </p:spPr>
        <p:txBody>
          <a:bodyPr spcFirstLastPara="1" wrap="square" lIns="18275" tIns="0" rIns="0" bIns="0" anchor="t" anchorCtr="0">
            <a:spAutoFit/>
          </a:bodyPr>
          <a:lstStyle>
            <a:lvl1pPr marL="457200" lvl="0" indent="-228600" algn="l">
              <a:lnSpc>
                <a:spcPct val="90000"/>
              </a:lnSpc>
              <a:spcBef>
                <a:spcPts val="750"/>
              </a:spcBef>
              <a:spcAft>
                <a:spcPts val="0"/>
              </a:spcAft>
              <a:buClr>
                <a:schemeClr val="lt1"/>
              </a:buClr>
              <a:buSzPts val="800"/>
              <a:buNone/>
              <a:defRPr sz="800" cap="none">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7"/>
          <p:cNvSpPr>
            <a:spLocks noGrp="1"/>
          </p:cNvSpPr>
          <p:nvPr>
            <p:ph type="pic" idx="4"/>
          </p:nvPr>
        </p:nvSpPr>
        <p:spPr>
          <a:xfrm>
            <a:off x="640079" y="442002"/>
            <a:ext cx="5759450" cy="370101"/>
          </a:xfrm>
          <a:prstGeom prst="rect">
            <a:avLst/>
          </a:prstGeom>
          <a:noFill/>
          <a:ln>
            <a:noFill/>
          </a:ln>
        </p:spPr>
      </p:sp>
      <p:sp>
        <p:nvSpPr>
          <p:cNvPr id="24" name="Google Shape;24;p27"/>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27"/>
          <p:cNvSpPr txBox="1">
            <a:spLocks noGrp="1"/>
          </p:cNvSpPr>
          <p:nvPr>
            <p:ph type="body" idx="6"/>
          </p:nvPr>
        </p:nvSpPr>
        <p:spPr>
          <a:xfrm>
            <a:off x="3509494" y="3642860"/>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27"/>
          <p:cNvSpPr txBox="1">
            <a:spLocks noGrp="1"/>
          </p:cNvSpPr>
          <p:nvPr>
            <p:ph type="body" idx="7"/>
          </p:nvPr>
        </p:nvSpPr>
        <p:spPr>
          <a:xfrm>
            <a:off x="3509494" y="4050407"/>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body" idx="8"/>
          </p:nvPr>
        </p:nvSpPr>
        <p:spPr>
          <a:xfrm>
            <a:off x="3509494" y="4842153"/>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7"/>
          <p:cNvSpPr txBox="1">
            <a:spLocks noGrp="1"/>
          </p:cNvSpPr>
          <p:nvPr>
            <p:ph type="body" idx="9"/>
          </p:nvPr>
        </p:nvSpPr>
        <p:spPr>
          <a:xfrm>
            <a:off x="640080" y="2145424"/>
            <a:ext cx="7772400" cy="601190"/>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750"/>
              </a:spcBef>
              <a:spcAft>
                <a:spcPts val="0"/>
              </a:spcAft>
              <a:buClr>
                <a:schemeClr val="lt1"/>
              </a:buClr>
              <a:buSzPts val="3600"/>
              <a:buNone/>
              <a:defRPr sz="3600" b="1">
                <a:latin typeface="+mn-lt"/>
              </a:defRPr>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extLst>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0"/>
        <p:cNvGrpSpPr/>
        <p:nvPr/>
      </p:nvGrpSpPr>
      <p:grpSpPr>
        <a:xfrm>
          <a:off x="0" y="0"/>
          <a:ext cx="0" cy="0"/>
          <a:chOff x="0" y="0"/>
          <a:chExt cx="0" cy="0"/>
        </a:xfrm>
      </p:grpSpPr>
      <p:sp>
        <p:nvSpPr>
          <p:cNvPr id="111" name="Google Shape;111;p4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12" name="Google Shape;112;p4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13" name="Google Shape;113;p41"/>
          <p:cNvSpPr>
            <a:spLocks noGrp="1"/>
          </p:cNvSpPr>
          <p:nvPr>
            <p:ph type="pic" idx="2"/>
          </p:nvPr>
        </p:nvSpPr>
        <p:spPr>
          <a:xfrm>
            <a:off x="639952" y="1463040"/>
            <a:ext cx="2468880" cy="2057400"/>
          </a:xfrm>
          <a:prstGeom prst="rect">
            <a:avLst/>
          </a:prstGeom>
          <a:solidFill>
            <a:srgbClr val="DBE7F5"/>
          </a:solidFill>
          <a:ln>
            <a:noFill/>
          </a:ln>
        </p:spPr>
      </p:sp>
      <p:sp>
        <p:nvSpPr>
          <p:cNvPr id="114" name="Google Shape;114;p41"/>
          <p:cNvSpPr txBox="1">
            <a:spLocks noGrp="1"/>
          </p:cNvSpPr>
          <p:nvPr>
            <p:ph type="body" idx="1"/>
          </p:nvPr>
        </p:nvSpPr>
        <p:spPr>
          <a:xfrm>
            <a:off x="594360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1"/>
          <p:cNvSpPr>
            <a:spLocks noGrp="1"/>
          </p:cNvSpPr>
          <p:nvPr>
            <p:ph type="pic" idx="3"/>
          </p:nvPr>
        </p:nvSpPr>
        <p:spPr>
          <a:xfrm>
            <a:off x="5943600" y="1463040"/>
            <a:ext cx="2468880" cy="2057400"/>
          </a:xfrm>
          <a:prstGeom prst="rect">
            <a:avLst/>
          </a:prstGeom>
          <a:solidFill>
            <a:srgbClr val="DBE7F5"/>
          </a:solidFill>
          <a:ln>
            <a:noFill/>
          </a:ln>
        </p:spPr>
      </p:sp>
      <p:sp>
        <p:nvSpPr>
          <p:cNvPr id="116" name="Google Shape;116;p41"/>
          <p:cNvSpPr txBox="1">
            <a:spLocks noGrp="1"/>
          </p:cNvSpPr>
          <p:nvPr>
            <p:ph type="body" idx="4"/>
          </p:nvPr>
        </p:nvSpPr>
        <p:spPr>
          <a:xfrm>
            <a:off x="329184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a:spLocks noGrp="1"/>
          </p:cNvSpPr>
          <p:nvPr>
            <p:ph type="pic" idx="5"/>
          </p:nvPr>
        </p:nvSpPr>
        <p:spPr>
          <a:xfrm>
            <a:off x="3291776" y="1463040"/>
            <a:ext cx="2468880" cy="2057400"/>
          </a:xfrm>
          <a:prstGeom prst="rect">
            <a:avLst/>
          </a:prstGeom>
          <a:solidFill>
            <a:srgbClr val="DBE7F5"/>
          </a:solidFill>
          <a:ln>
            <a:noFill/>
          </a:ln>
        </p:spPr>
      </p:sp>
      <p:sp>
        <p:nvSpPr>
          <p:cNvPr id="118" name="Google Shape;118;p41"/>
          <p:cNvSpPr txBox="1">
            <a:spLocks noGrp="1"/>
          </p:cNvSpPr>
          <p:nvPr>
            <p:ph type="body" idx="6"/>
          </p:nvPr>
        </p:nvSpPr>
        <p:spPr>
          <a:xfrm>
            <a:off x="640080" y="3566158"/>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4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126"/>
        <p:cNvGrpSpPr/>
        <p:nvPr/>
      </p:nvGrpSpPr>
      <p:grpSpPr>
        <a:xfrm>
          <a:off x="0" y="0"/>
          <a:ext cx="0" cy="0"/>
          <a:chOff x="0" y="0"/>
          <a:chExt cx="0" cy="0"/>
        </a:xfrm>
      </p:grpSpPr>
      <p:sp>
        <p:nvSpPr>
          <p:cNvPr id="127" name="Google Shape;127;p43"/>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28" name="Google Shape;128;p4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29" name="Google Shape;129;p43"/>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4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Arial" panose="020B0604020202020204" pitchFamily="34" charset="0"/>
                <a:cs typeface="Arial" panose="020B06040202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131"/>
        <p:cNvGrpSpPr/>
        <p:nvPr/>
      </p:nvGrpSpPr>
      <p:grpSpPr>
        <a:xfrm>
          <a:off x="0" y="0"/>
          <a:ext cx="0" cy="0"/>
          <a:chOff x="0" y="0"/>
          <a:chExt cx="0" cy="0"/>
        </a:xfrm>
      </p:grpSpPr>
      <p:sp>
        <p:nvSpPr>
          <p:cNvPr id="132" name="Google Shape;132;p4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33" name="Google Shape;133;p4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34" name="Google Shape;134;p44"/>
          <p:cNvSpPr txBox="1">
            <a:spLocks noGrp="1"/>
          </p:cNvSpPr>
          <p:nvPr>
            <p:ph type="body" idx="1"/>
          </p:nvPr>
        </p:nvSpPr>
        <p:spPr>
          <a:xfrm>
            <a:off x="5669280" y="1828799"/>
            <a:ext cx="2743200"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4"/>
          <p:cNvSpPr txBox="1">
            <a:spLocks noGrp="1"/>
          </p:cNvSpPr>
          <p:nvPr>
            <p:ph type="body" idx="2"/>
          </p:nvPr>
        </p:nvSpPr>
        <p:spPr>
          <a:xfrm>
            <a:off x="5669280" y="1463040"/>
            <a:ext cx="2743200"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44"/>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mn-lt"/>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4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a:t>September 1,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a:t>
            </a:r>
          </a:p>
        </p:txBody>
      </p:sp>
    </p:spTree>
    <p:extLst>
      <p:ext uri="{BB962C8B-B14F-4D97-AF65-F5344CB8AC3E}">
        <p14:creationId xmlns:p14="http://schemas.microsoft.com/office/powerpoint/2010/main" val="15249310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5BB146B1-0B88-5443-B37C-799D96157DB2}"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2791095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0208F493-AC88-434C-85C6-8D8B21A8305D}"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columns</a:t>
            </a:r>
          </a:p>
        </p:txBody>
      </p:sp>
    </p:spTree>
    <p:extLst>
      <p:ext uri="{BB962C8B-B14F-4D97-AF65-F5344CB8AC3E}">
        <p14:creationId xmlns:p14="http://schemas.microsoft.com/office/powerpoint/2010/main" val="248366745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a:t>June 2,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latin typeface="Arial" panose="020B0604020202020204" pitchFamily="34" charset="0"/>
                <a:cs typeface="Arial" panose="020B0604020202020204" pitchFamily="34" charset="0"/>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latin typeface="Arial" panose="020B0604020202020204" pitchFamily="34" charset="0"/>
                <a:cs typeface="Arial" panose="020B0604020202020204" pitchFamily="34" charset="0"/>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32992010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F4F0894-4C05-9C4E-B600-D9ECD898A4E1}"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left</a:t>
            </a:r>
          </a:p>
        </p:txBody>
      </p:sp>
    </p:spTree>
    <p:extLst>
      <p:ext uri="{BB962C8B-B14F-4D97-AF65-F5344CB8AC3E}">
        <p14:creationId xmlns:p14="http://schemas.microsoft.com/office/powerpoint/2010/main" val="82013441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C5558416-D4A5-2C4B-BFD9-97D61B9D22FA}"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right</a:t>
            </a:r>
          </a:p>
        </p:txBody>
      </p:sp>
    </p:spTree>
    <p:extLst>
      <p:ext uri="{BB962C8B-B14F-4D97-AF65-F5344CB8AC3E}">
        <p14:creationId xmlns:p14="http://schemas.microsoft.com/office/powerpoint/2010/main" val="342929836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44ACDD2-15F2-0B4C-A54B-A39030A6F076}"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4647566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9"/>
        <p:cNvGrpSpPr/>
        <p:nvPr/>
      </p:nvGrpSpPr>
      <p:grpSpPr>
        <a:xfrm>
          <a:off x="0" y="0"/>
          <a:ext cx="0" cy="0"/>
          <a:chOff x="0" y="0"/>
          <a:chExt cx="0" cy="0"/>
        </a:xfrm>
      </p:grpSpPr>
      <p:sp>
        <p:nvSpPr>
          <p:cNvPr id="30" name="Google Shape;30;p35"/>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1" name="Google Shape;31;p35"/>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mn-lt"/>
                <a:ea typeface="Helvetica Neue"/>
                <a:cs typeface="Helvetica Neue"/>
                <a:sym typeface="Helvetica Neue"/>
              </a:rPr>
              <a:t>Thank You</a:t>
            </a:r>
            <a:endParaRPr sz="1400" b="0" i="0" u="none" strike="noStrike" cap="none" dirty="0">
              <a:solidFill>
                <a:srgbClr val="000000"/>
              </a:solidFill>
              <a:latin typeface="+mn-lt"/>
              <a:ea typeface="Arial"/>
              <a:cs typeface="Arial"/>
              <a:sym typeface="Arial"/>
            </a:endParaRPr>
          </a:p>
        </p:txBody>
      </p:sp>
      <p:sp>
        <p:nvSpPr>
          <p:cNvPr id="32" name="Google Shape;32;p35"/>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3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D74E759E-4D0E-9441-BADB-21737C39DC67}"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w/three images</a:t>
            </a:r>
          </a:p>
        </p:txBody>
      </p:sp>
    </p:spTree>
    <p:extLst>
      <p:ext uri="{BB962C8B-B14F-4D97-AF65-F5344CB8AC3E}">
        <p14:creationId xmlns:p14="http://schemas.microsoft.com/office/powerpoint/2010/main" val="295322369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E17783BE-84C8-5042-BA6A-13AB4BD0036C}"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572464"/>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193899"/>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w/wide image</a:t>
            </a:r>
          </a:p>
        </p:txBody>
      </p:sp>
    </p:spTree>
    <p:extLst>
      <p:ext uri="{BB962C8B-B14F-4D97-AF65-F5344CB8AC3E}">
        <p14:creationId xmlns:p14="http://schemas.microsoft.com/office/powerpoint/2010/main" val="35353173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B7928292-3211-8341-A661-272FA150A3B9}"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w/video</a:t>
            </a:r>
          </a:p>
        </p:txBody>
      </p:sp>
    </p:spTree>
    <p:extLst>
      <p:ext uri="{BB962C8B-B14F-4D97-AF65-F5344CB8AC3E}">
        <p14:creationId xmlns:p14="http://schemas.microsoft.com/office/powerpoint/2010/main" val="119208174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2E3DB65E-7C5A-1446-BA7B-47129C2A3344}" type="datetime4">
              <a:rPr lang="en-US" smtClean="0"/>
              <a:pPr/>
              <a:t>March 13,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video</a:t>
            </a:r>
          </a:p>
        </p:txBody>
      </p:sp>
    </p:spTree>
    <p:extLst>
      <p:ext uri="{BB962C8B-B14F-4D97-AF65-F5344CB8AC3E}">
        <p14:creationId xmlns:p14="http://schemas.microsoft.com/office/powerpoint/2010/main" val="344690770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latin typeface="Arial" panose="020B0604020202020204" pitchFamily="34" charset="0"/>
                <a:cs typeface="Arial" panose="020B0604020202020204" pitchFamily="34" charset="0"/>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50529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6782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34"/>
        <p:cNvGrpSpPr/>
        <p:nvPr/>
      </p:nvGrpSpPr>
      <p:grpSpPr>
        <a:xfrm>
          <a:off x="0" y="0"/>
          <a:ext cx="0" cy="0"/>
          <a:chOff x="0" y="0"/>
          <a:chExt cx="0" cy="0"/>
        </a:xfrm>
      </p:grpSpPr>
      <p:sp>
        <p:nvSpPr>
          <p:cNvPr id="35" name="Google Shape;35;p36"/>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6" name="Google Shape;36;p36"/>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mn-lt"/>
                <a:ea typeface="Helvetica Neue"/>
                <a:cs typeface="Helvetica Neue"/>
                <a:sym typeface="Helvetica Neue"/>
              </a:rPr>
              <a:t>Section Divider</a:t>
            </a:r>
            <a:endParaRPr sz="1400" b="0" i="0" u="none" strike="noStrike" cap="none">
              <a:solidFill>
                <a:srgbClr val="000000"/>
              </a:solidFill>
              <a:latin typeface="+mn-lt"/>
              <a:ea typeface="Arial"/>
              <a:cs typeface="Arial"/>
              <a:sym typeface="Arial"/>
            </a:endParaRPr>
          </a:p>
        </p:txBody>
      </p:sp>
      <p:sp>
        <p:nvSpPr>
          <p:cNvPr id="37" name="Google Shape;37;p36"/>
          <p:cNvSpPr txBox="1">
            <a:spLocks noGrp="1"/>
          </p:cNvSpPr>
          <p:nvPr>
            <p:ph type="body" idx="1"/>
          </p:nvPr>
        </p:nvSpPr>
        <p:spPr>
          <a:xfrm>
            <a:off x="640079" y="2651760"/>
            <a:ext cx="7772400" cy="324191"/>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750"/>
              </a:spcBef>
              <a:spcAft>
                <a:spcPts val="0"/>
              </a:spcAft>
              <a:buClr>
                <a:schemeClr val="lt1"/>
              </a:buClr>
              <a:buSzPts val="1600"/>
              <a:buFont typeface="Helvetica Neue"/>
              <a:buNone/>
              <a:defRPr sz="1600" b="1" i="0" cap="none">
                <a:solidFill>
                  <a:schemeClr val="lt1"/>
                </a:solidFill>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1400"/>
              <a:buFont typeface="Helvetica Neue"/>
              <a:buNone/>
              <a:defRPr b="1"/>
            </a:lvl2pPr>
            <a:lvl3pPr marL="1371600" lvl="2" indent="-228600" algn="l">
              <a:lnSpc>
                <a:spcPct val="90000"/>
              </a:lnSpc>
              <a:spcBef>
                <a:spcPts val="375"/>
              </a:spcBef>
              <a:spcAft>
                <a:spcPts val="0"/>
              </a:spcAft>
              <a:buClr>
                <a:schemeClr val="lt1"/>
              </a:buClr>
              <a:buSzPts val="1400"/>
              <a:buFont typeface="Helvetica Neue"/>
              <a:buNone/>
              <a:defRPr b="1"/>
            </a:lvl3pPr>
            <a:lvl4pPr marL="1828800" lvl="3" indent="-228600" algn="l">
              <a:lnSpc>
                <a:spcPct val="90000"/>
              </a:lnSpc>
              <a:spcBef>
                <a:spcPts val="375"/>
              </a:spcBef>
              <a:spcAft>
                <a:spcPts val="0"/>
              </a:spcAft>
              <a:buClr>
                <a:schemeClr val="lt1"/>
              </a:buClr>
              <a:buSzPts val="1400"/>
              <a:buFont typeface="Helvetica Neue"/>
              <a:buNone/>
              <a:defRPr b="1"/>
            </a:lvl4pPr>
            <a:lvl5pPr marL="2286000" lvl="4" indent="-228600" algn="l">
              <a:lnSpc>
                <a:spcPct val="90000"/>
              </a:lnSpc>
              <a:spcBef>
                <a:spcPts val="375"/>
              </a:spcBef>
              <a:spcAft>
                <a:spcPts val="0"/>
              </a:spcAft>
              <a:buClr>
                <a:schemeClr val="lt1"/>
              </a:buClr>
              <a:buSzPts val="1400"/>
              <a:buFont typeface="Helvetica Neue"/>
              <a:buNone/>
              <a:defRPr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9" name="Google Shape;39;p36"/>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40"/>
        <p:cNvGrpSpPr/>
        <p:nvPr/>
      </p:nvGrpSpPr>
      <p:grpSpPr>
        <a:xfrm>
          <a:off x="0" y="0"/>
          <a:ext cx="0" cy="0"/>
          <a:chOff x="0" y="0"/>
          <a:chExt cx="0" cy="0"/>
        </a:xfrm>
      </p:grpSpPr>
      <p:sp>
        <p:nvSpPr>
          <p:cNvPr id="41" name="Google Shape;41;p37"/>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2" name="Google Shape;42;p37"/>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3" name="Google Shape;43;p37"/>
          <p:cNvSpPr txBox="1">
            <a:spLocks noGrp="1"/>
          </p:cNvSpPr>
          <p:nvPr>
            <p:ph type="body" idx="1"/>
          </p:nvPr>
        </p:nvSpPr>
        <p:spPr>
          <a:xfrm>
            <a:off x="1371600" y="1912416"/>
            <a:ext cx="6400800" cy="656590"/>
          </a:xfrm>
          <a:prstGeom prst="rect">
            <a:avLst/>
          </a:prstGeom>
          <a:noFill/>
          <a:ln>
            <a:noFill/>
          </a:ln>
        </p:spPr>
        <p:txBody>
          <a:bodyPr spcFirstLastPara="1" wrap="square" lIns="0" tIns="0" rIns="0" bIns="0" anchor="ctr" anchorCtr="0">
            <a:spAutoFit/>
          </a:bodyPr>
          <a:lstStyle>
            <a:lvl1pPr marL="457200" lvl="0" indent="-228600" algn="ctr">
              <a:lnSpc>
                <a:spcPct val="90000"/>
              </a:lnSpc>
              <a:spcBef>
                <a:spcPts val="750"/>
              </a:spcBef>
              <a:spcAft>
                <a:spcPts val="0"/>
              </a:spcAft>
              <a:buClr>
                <a:schemeClr val="lt1"/>
              </a:buClr>
              <a:buSzPts val="4000"/>
              <a:buNone/>
              <a:defRPr sz="4000">
                <a:latin typeface="+mn-lt"/>
              </a:defRPr>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w/bullets">
  <p:cSld name="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296491"/>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67"/>
        <p:cNvGrpSpPr/>
        <p:nvPr/>
      </p:nvGrpSpPr>
      <p:grpSpPr>
        <a:xfrm>
          <a:off x="0" y="0"/>
          <a:ext cx="0" cy="0"/>
          <a:chOff x="0" y="0"/>
          <a:chExt cx="0" cy="0"/>
        </a:xfrm>
      </p:grpSpPr>
      <p:sp>
        <p:nvSpPr>
          <p:cNvPr id="68" name="Google Shape;68;p3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9" name="Google Shape;69;p3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70" name="Google Shape;70;p31"/>
          <p:cNvSpPr txBox="1">
            <a:spLocks noGrp="1"/>
          </p:cNvSpPr>
          <p:nvPr>
            <p:ph type="body" idx="1"/>
          </p:nvPr>
        </p:nvSpPr>
        <p:spPr>
          <a:xfrm>
            <a:off x="640080" y="1828800"/>
            <a:ext cx="3840480" cy="318036"/>
          </a:xfrm>
          <a:prstGeom prst="rect">
            <a:avLst/>
          </a:prstGeom>
          <a:noFill/>
          <a:ln>
            <a:noFill/>
          </a:ln>
        </p:spPr>
        <p:txBody>
          <a:bodyPr spcFirstLastPara="1" wrap="square" lIns="0" tIns="0" rIns="36575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640080" y="1463040"/>
            <a:ext cx="3840479" cy="318036"/>
          </a:xfrm>
          <a:prstGeom prst="rect">
            <a:avLst/>
          </a:prstGeom>
          <a:noFill/>
          <a:ln>
            <a:noFill/>
          </a:ln>
        </p:spPr>
        <p:txBody>
          <a:bodyPr spcFirstLastPara="1" wrap="square" lIns="0" tIns="0" rIns="36575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a:spLocks noGrp="1"/>
          </p:cNvSpPr>
          <p:nvPr>
            <p:ph type="pic" idx="3"/>
          </p:nvPr>
        </p:nvSpPr>
        <p:spPr>
          <a:xfrm>
            <a:off x="4480559" y="1463040"/>
            <a:ext cx="3931920" cy="3108960"/>
          </a:xfrm>
          <a:prstGeom prst="rect">
            <a:avLst/>
          </a:prstGeom>
          <a:solidFill>
            <a:srgbClr val="DBE7F5"/>
          </a:solidFill>
          <a:ln>
            <a:noFill/>
          </a:ln>
        </p:spPr>
      </p:sp>
      <p:sp>
        <p:nvSpPr>
          <p:cNvPr id="73" name="Google Shape;73;p3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w/copy">
  <p:cSld name="Header w/copy">
    <p:spTree>
      <p:nvGrpSpPr>
        <p:cNvPr id="1" name="Shape 81"/>
        <p:cNvGrpSpPr/>
        <p:nvPr/>
      </p:nvGrpSpPr>
      <p:grpSpPr>
        <a:xfrm>
          <a:off x="0" y="0"/>
          <a:ext cx="0" cy="0"/>
          <a:chOff x="0" y="0"/>
          <a:chExt cx="0" cy="0"/>
        </a:xfrm>
      </p:grpSpPr>
      <p:sp>
        <p:nvSpPr>
          <p:cNvPr id="82" name="Google Shape;82;p34"/>
          <p:cNvSpPr txBox="1">
            <a:spLocks noGrp="1"/>
          </p:cNvSpPr>
          <p:nvPr>
            <p:ph type="body" idx="1"/>
          </p:nvPr>
        </p:nvSpPr>
        <p:spPr>
          <a:xfrm>
            <a:off x="1097280" y="1828800"/>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4"/>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5" name="Google Shape;85;p3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86" name="Google Shape;86;p3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109728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109728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1" name="Google Shape;91;p3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2" name="Google Shape;92;p38"/>
          <p:cNvSpPr txBox="1">
            <a:spLocks noGrp="1"/>
          </p:cNvSpPr>
          <p:nvPr>
            <p:ph type="body" idx="3"/>
          </p:nvPr>
        </p:nvSpPr>
        <p:spPr>
          <a:xfrm>
            <a:off x="502920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8"/>
          <p:cNvSpPr txBox="1">
            <a:spLocks noGrp="1"/>
          </p:cNvSpPr>
          <p:nvPr>
            <p:ph type="body" idx="4"/>
          </p:nvPr>
        </p:nvSpPr>
        <p:spPr>
          <a:xfrm>
            <a:off x="502920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5"/>
        <p:cNvGrpSpPr/>
        <p:nvPr/>
      </p:nvGrpSpPr>
      <p:grpSpPr>
        <a:xfrm>
          <a:off x="0" y="0"/>
          <a:ext cx="0" cy="0"/>
          <a:chOff x="0" y="0"/>
          <a:chExt cx="0" cy="0"/>
        </a:xfrm>
      </p:grpSpPr>
      <p:sp>
        <p:nvSpPr>
          <p:cNvPr id="96" name="Google Shape;96;p3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7" name="Google Shape;97;p3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8" name="Google Shape;98;p39"/>
          <p:cNvSpPr txBox="1">
            <a:spLocks noGrp="1"/>
          </p:cNvSpPr>
          <p:nvPr>
            <p:ph type="body" idx="1"/>
          </p:nvPr>
        </p:nvSpPr>
        <p:spPr>
          <a:xfrm>
            <a:off x="4572000" y="1828800"/>
            <a:ext cx="3840478"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body" idx="2"/>
          </p:nvPr>
        </p:nvSpPr>
        <p:spPr>
          <a:xfrm>
            <a:off x="4571999" y="1463040"/>
            <a:ext cx="3840479"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39"/>
          <p:cNvSpPr>
            <a:spLocks noGrp="1"/>
          </p:cNvSpPr>
          <p:nvPr>
            <p:ph type="pic" idx="3"/>
          </p:nvPr>
        </p:nvSpPr>
        <p:spPr>
          <a:xfrm>
            <a:off x="640080" y="1463040"/>
            <a:ext cx="3931920" cy="3108960"/>
          </a:xfrm>
          <a:prstGeom prst="rect">
            <a:avLst/>
          </a:prstGeom>
          <a:solidFill>
            <a:srgbClr val="DBE7F5"/>
          </a:solidFill>
          <a:ln>
            <a:noFill/>
          </a:ln>
        </p:spPr>
      </p:sp>
      <p:sp>
        <p:nvSpPr>
          <p:cNvPr id="101" name="Google Shape;101;p3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9"/>
        <p:cNvGrpSpPr/>
        <p:nvPr/>
      </p:nvGrpSpPr>
      <p:grpSpPr>
        <a:xfrm>
          <a:off x="0" y="0"/>
          <a:ext cx="0" cy="0"/>
          <a:chOff x="0" y="0"/>
          <a:chExt cx="0" cy="0"/>
        </a:xfrm>
      </p:grpSpPr>
      <p:sp>
        <p:nvSpPr>
          <p:cNvPr id="10" name="Google Shape;10;p26"/>
          <p:cNvSpPr txBox="1"/>
          <p:nvPr/>
        </p:nvSpPr>
        <p:spPr>
          <a:xfrm>
            <a:off x="365760" y="4764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chemeClr val="lt1"/>
              </a:buClr>
              <a:buSzPts val="800"/>
              <a:buFont typeface="Helvetica Neue"/>
              <a:buNone/>
            </a:pPr>
            <a:r>
              <a:rPr lang="en-US" sz="800" b="0" i="0" u="none" strike="noStrike" cap="none" dirty="0">
                <a:solidFill>
                  <a:schemeClr val="lt1"/>
                </a:solidFill>
                <a:latin typeface="+mn-lt"/>
                <a:ea typeface="Helvetica Neue"/>
                <a:cs typeface="Helvetica Neue"/>
                <a:sym typeface="Helvetica Neue"/>
              </a:rPr>
              <a:t>Monthly Research Unit Meeting</a:t>
            </a:r>
            <a:endParaRPr sz="1400" b="0" i="0" u="none" strike="noStrike" cap="none" dirty="0">
              <a:solidFill>
                <a:srgbClr val="000000"/>
              </a:solidFill>
              <a:latin typeface="+mn-lt"/>
              <a:ea typeface="Arial"/>
              <a:cs typeface="Arial"/>
              <a:sym typeface="Arial"/>
            </a:endParaRPr>
          </a:p>
        </p:txBody>
      </p:sp>
      <p:sp>
        <p:nvSpPr>
          <p:cNvPr id="11" name="Google Shape;11;p26"/>
          <p:cNvSpPr txBox="1"/>
          <p:nvPr/>
        </p:nvSpPr>
        <p:spPr>
          <a:xfrm>
            <a:off x="6581307" y="207926"/>
            <a:ext cx="2295993"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FFFFFF"/>
                </a:solidFill>
                <a:latin typeface="+mn-lt"/>
                <a:ea typeface="Helvetica Neue"/>
                <a:cs typeface="Helvetica Neue"/>
                <a:sym typeface="Helvetica Neue"/>
              </a:rPr>
              <a:t>Department of Family Medicine</a:t>
            </a:r>
            <a:endParaRPr sz="800" b="0" i="0" u="none" strike="noStrike" cap="none" dirty="0">
              <a:solidFill>
                <a:srgbClr val="FFFFFF"/>
              </a:solidFill>
              <a:latin typeface="+mn-lt"/>
              <a:ea typeface="Helvetica Neue"/>
              <a:cs typeface="Helvetica Neue"/>
              <a:sym typeface="Helvetica Neue"/>
            </a:endParaRPr>
          </a:p>
        </p:txBody>
      </p:sp>
      <p:pic>
        <p:nvPicPr>
          <p:cNvPr id="12" name="Google Shape;12;p26"/>
          <p:cNvPicPr preferRelativeResize="0"/>
          <p:nvPr/>
        </p:nvPicPr>
        <p:blipFill rotWithShape="1">
          <a:blip r:embed="rId6">
            <a:alphaModFix/>
          </a:blip>
          <a:srcRect/>
          <a:stretch/>
        </p:blipFill>
        <p:spPr>
          <a:xfrm>
            <a:off x="365760" y="175759"/>
            <a:ext cx="423229" cy="136525"/>
          </a:xfrm>
          <a:prstGeom prst="rect">
            <a:avLst/>
          </a:prstGeom>
          <a:noFill/>
          <a:ln>
            <a:noFill/>
          </a:ln>
        </p:spPr>
      </p:pic>
      <p:sp>
        <p:nvSpPr>
          <p:cNvPr id="13" name="Google Shape;13;p26"/>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4" name="Google Shape;14;p26"/>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15" name="Google Shape;15;p26"/>
          <p:cNvSpPr txBox="1">
            <a:spLocks noGrp="1"/>
          </p:cNvSpPr>
          <p:nvPr>
            <p:ph type="title"/>
          </p:nvPr>
        </p:nvSpPr>
        <p:spPr>
          <a:xfrm>
            <a:off x="640080" y="1933706"/>
            <a:ext cx="7780020" cy="498598"/>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 name="Google Shape;16;p26"/>
          <p:cNvSpPr txBox="1">
            <a:spLocks noGrp="1"/>
          </p:cNvSpPr>
          <p:nvPr>
            <p:ph type="body" idx="1"/>
          </p:nvPr>
        </p:nvSpPr>
        <p:spPr>
          <a:xfrm>
            <a:off x="640080" y="2651760"/>
            <a:ext cx="7772400" cy="388784"/>
          </a:xfrm>
          <a:prstGeom prst="rect">
            <a:avLst/>
          </a:prstGeom>
          <a:noFill/>
          <a:ln>
            <a:noFill/>
          </a:ln>
        </p:spPr>
        <p:txBody>
          <a:bodyPr spcFirstLastPara="1" wrap="square" lIns="91425" tIns="45700" rIns="91425" bIns="45700" anchor="t" anchorCtr="0">
            <a:sp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46" name="Google Shape;46;p2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48" name="Google Shape;48;p2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9" name="Google Shape;49;p2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50" name="Google Shape;50;p28"/>
          <p:cNvSpPr txBox="1"/>
          <p:nvPr/>
        </p:nvSpPr>
        <p:spPr>
          <a:xfrm>
            <a:off x="6583680" y="210312"/>
            <a:ext cx="2295144"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mn-lt"/>
                <a:ea typeface="Helvetica Neue"/>
                <a:cs typeface="Helvetica Neue"/>
                <a:sym typeface="Helvetica Neue"/>
              </a:rPr>
              <a:t>Department of Family Medicine</a:t>
            </a:r>
            <a:endParaRPr sz="1400" b="0" i="0" u="none" strike="noStrike" cap="none">
              <a:solidFill>
                <a:srgbClr val="000000"/>
              </a:solidFill>
              <a:latin typeface="+mn-lt"/>
              <a:ea typeface="Arial"/>
              <a:cs typeface="Arial"/>
              <a:sym typeface="Arial"/>
            </a:endParaRPr>
          </a:p>
        </p:txBody>
      </p:sp>
      <p:pic>
        <p:nvPicPr>
          <p:cNvPr id="51" name="Google Shape;51;p28"/>
          <p:cNvPicPr preferRelativeResize="0"/>
          <p:nvPr/>
        </p:nvPicPr>
        <p:blipFill rotWithShape="1">
          <a:blip r:embed="rId10">
            <a:alphaModFix/>
          </a:blip>
          <a:srcRect/>
          <a:stretch/>
        </p:blipFill>
        <p:spPr>
          <a:xfrm>
            <a:off x="365760" y="175759"/>
            <a:ext cx="423229" cy="136525"/>
          </a:xfrm>
          <a:prstGeom prst="rect">
            <a:avLst/>
          </a:prstGeom>
          <a:noFill/>
          <a:ln>
            <a:noFill/>
          </a:ln>
        </p:spPr>
      </p:pic>
      <p:sp>
        <p:nvSpPr>
          <p:cNvPr id="52" name="Google Shape;52;p28"/>
          <p:cNvSpPr txBox="1"/>
          <p:nvPr/>
        </p:nvSpPr>
        <p:spPr>
          <a:xfrm>
            <a:off x="365760" y="4762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rgbClr val="898989"/>
              </a:buClr>
              <a:buSzPts val="800"/>
              <a:buFont typeface="Helvetica Neue"/>
              <a:buNone/>
            </a:pPr>
            <a:r>
              <a:rPr lang="en-US" sz="800" b="0" i="0" u="none" strike="noStrike" cap="none">
                <a:solidFill>
                  <a:srgbClr val="898989"/>
                </a:solidFill>
                <a:latin typeface="+mn-lt"/>
                <a:ea typeface="Helvetica Neue"/>
                <a:cs typeface="Helvetica Neue"/>
                <a:sym typeface="Helvetica Neue"/>
              </a:rPr>
              <a:t>Monthly Research Unit Meeting</a:t>
            </a:r>
            <a:endParaRPr sz="800" b="0" i="0" u="none" strike="noStrike" cap="none">
              <a:solidFill>
                <a:srgbClr val="898989"/>
              </a:solidFill>
              <a:latin typeface="+mn-lt"/>
              <a:ea typeface="Helvetica Neue"/>
              <a:cs typeface="Helvetica Neue"/>
              <a:sym typeface="Helvetica Neue"/>
            </a:endParaRPr>
          </a:p>
        </p:txBody>
      </p:sp>
      <p:sp>
        <p:nvSpPr>
          <p:cNvPr id="53" name="Google Shape;53;p28"/>
          <p:cNvSpPr txBox="1">
            <a:spLocks noGrp="1"/>
          </p:cNvSpPr>
          <p:nvPr>
            <p:ph type="body" idx="1"/>
          </p:nvPr>
        </p:nvSpPr>
        <p:spPr>
          <a:xfrm>
            <a:off x="1097280" y="1463040"/>
            <a:ext cx="7315200" cy="296491"/>
          </a:xfrm>
          <a:prstGeom prst="rect">
            <a:avLst/>
          </a:prstGeom>
          <a:noFill/>
          <a:ln>
            <a:noFill/>
          </a:ln>
        </p:spPr>
        <p:txBody>
          <a:bodyPr spcFirstLastPara="1" wrap="square" lIns="0" tIns="0" rIns="0" bIns="0" anchor="t" anchorCtr="0">
            <a:sp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9" r:id="rId3"/>
    <p:sldLayoutId id="2147483660" r:id="rId4"/>
    <p:sldLayoutId id="2147483661" r:id="rId5"/>
    <p:sldLayoutId id="2147483663"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Arial" panose="020B0604020202020204" pitchFamily="34" charset="0"/>
              <a:cs typeface="Arial" panose="020B0604020202020204" pitchFamily="34"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Arial" panose="020B0604020202020204" pitchFamily="34" charset="0"/>
                <a:cs typeface="Arial" panose="020B0604020202020204" pitchFamily="34" charset="0"/>
              </a:defRPr>
            </a:lvl1pPr>
          </a:lstStyle>
          <a:p>
            <a:r>
              <a:rPr lang="en-US"/>
              <a:t>September 1,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latin typeface="Arial" panose="020B0604020202020204" pitchFamily="34" charset="0"/>
                <a:cs typeface="Arial" panose="020B0604020202020204" pitchFamily="34" charset="0"/>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Arial" panose="020B0604020202020204" pitchFamily="34" charset="0"/>
                <a:cs typeface="Arial" panose="020B0604020202020204" pitchFamily="34" charset="0"/>
              </a:rPr>
              <a:t>Monthly Research</a:t>
            </a:r>
            <a:r>
              <a:rPr lang="en-US" b="0" i="0" baseline="0" dirty="0">
                <a:solidFill>
                  <a:srgbClr val="898989"/>
                </a:solidFill>
                <a:latin typeface="Arial" panose="020B0604020202020204" pitchFamily="34" charset="0"/>
                <a:cs typeface="Arial" panose="020B0604020202020204" pitchFamily="34" charset="0"/>
              </a:rPr>
              <a:t> Unit Meeting</a:t>
            </a:r>
            <a:endParaRPr lang="en-US" b="0" i="0" dirty="0">
              <a:solidFill>
                <a:srgbClr val="898989"/>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p:txStyles>
    <p:titleStyle>
      <a:lvl1pPr algn="l" defTabSz="685800" rtl="0" eaLnBrk="1" latinLnBrk="0" hangingPunct="1">
        <a:lnSpc>
          <a:spcPct val="90000"/>
        </a:lnSpc>
        <a:spcBef>
          <a:spcPct val="0"/>
        </a:spcBef>
        <a:buNone/>
        <a:defRPr sz="2800" b="1" i="0" kern="1200" baseline="0">
          <a:solidFill>
            <a:srgbClr val="58595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Arial" panose="020B0604020202020204" pitchFamily="34" charset="0"/>
          <a:ea typeface="+mn-ea"/>
          <a:cs typeface="Arial" panose="020B0604020202020204" pitchFamily="34" charset="0"/>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Arial" panose="020B0604020202020204" pitchFamily="34" charset="0"/>
          <a:ea typeface="+mn-ea"/>
          <a:cs typeface="Arial" panose="020B0604020202020204" pitchFamily="34" charset="0"/>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uclahealth.org/sites/default/files/documents/ab/proposal-intake-form-2-15-24.docx?f=c231cc82" TargetMode="Externa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bruinbuyplus.ucla.edu/"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urchasing.ucla.edu/bruinbuy-plus-hub"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bruinbuyplus.ucla.edu/" TargetMode="External"/><Relationship Id="rId2" Type="http://schemas.openxmlformats.org/officeDocument/2006/relationships/hyperlink" Target="https://www.uclahealth.org/departments/family-medicine/research/family-medicine-research-unit-employee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ruinbuyplus.ucla.edu/"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picserver.org/photo/8509/Credit-cards.html" TargetMode="External"/><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purchasing.ucla.edu/strategic-sourcing/contracts"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hyperlink" Target="https://www.finance.ucla.edu/business-finance-services/payment-solutions-and-compliance/research-payment-non-irb" TargetMode="External"/><Relationship Id="rId2" Type="http://schemas.openxmlformats.org/officeDocument/2006/relationships/hyperlink" Target="https://www.finance.ucla.edu/business-finance-services/payment-solutions-and-compliance/how-to-submit-research-payment-request" TargetMode="External"/><Relationship Id="rId1" Type="http://schemas.openxmlformats.org/officeDocument/2006/relationships/slideLayout" Target="../slideLayouts/slideLayout6.xml"/><Relationship Id="rId5" Type="http://schemas.openxmlformats.org/officeDocument/2006/relationships/hyperlink" Target="https://www.finance.ucla.edu/business-finance-services/payment-solutions-and-compliance/non-employee-request" TargetMode="External"/><Relationship Id="rId4" Type="http://schemas.openxmlformats.org/officeDocument/2006/relationships/hyperlink" Target="https://www.finance.ucla.edu/business-finance-services/payment-solutions-and-compliance/how-to-submit-employee-recognition-reques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finance.ucla.edu/business-finance-services/payment-solutions-and-compliance/gift-card-guide" TargetMode="External"/><Relationship Id="rId7" Type="http://schemas.openxmlformats.org/officeDocument/2006/relationships/hyperlink" Target="https://www.finance.ucla.edu/business-finance-services/payment-solutions-and-compliance/non-employee-request" TargetMode="External"/><Relationship Id="rId2" Type="http://schemas.openxmlformats.org/officeDocument/2006/relationships/hyperlink" Target="https://policy.ucop.edu/doc/3420354/BFB-G-42" TargetMode="External"/><Relationship Id="rId1" Type="http://schemas.openxmlformats.org/officeDocument/2006/relationships/slideLayout" Target="../slideLayouts/slideLayout6.xml"/><Relationship Id="rId6" Type="http://schemas.openxmlformats.org/officeDocument/2006/relationships/hyperlink" Target="https://www.finance.ucla.edu/business-finance-services/payment-solutions-and-compliance/how-to-submit-employee-recognition-request" TargetMode="External"/><Relationship Id="rId5" Type="http://schemas.openxmlformats.org/officeDocument/2006/relationships/hyperlink" Target="https://www.finance.ucla.edu/business-finance-services/payment-solutions-and-compliance/research-payment-non-irb" TargetMode="External"/><Relationship Id="rId4" Type="http://schemas.openxmlformats.org/officeDocument/2006/relationships/hyperlink" Target="https://www.finance.ucla.edu/business-finance-services/payment-solutions-and-compliance/how-to-submit-research-payment-request"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uclahealth.org/family-medicine/for-research-employe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uclahealth.csod.com/samldefault.aspx?ouid=1*20__;JQ!!F9wkZZsI-LA!E-LDZQpBBJM86Tz8k77B_rdS8ZJ_016GPOf36jJk32a9J3Vko1yoDVVI-ywAho-5h2cGvj_onTenUgrvkDRdlelSRJv6uzaYGAu2iC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https://uclahealth.csod.com/clientimg/uclahealth/emailUploads/2023-2024%20PE%20Timeline.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uclahealth.org/sites/default/files/documents/61/submission-guidelines-2024.pdf?f=4f0389c0" TargetMode="External"/><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hyperlink" Target="https://uclahs.az1.qualtrics.com/jfe/form/SV_cNo23CeGILiuZcG" TargetMode="External"/><Relationship Id="rId4" Type="http://schemas.openxmlformats.org/officeDocument/2006/relationships/hyperlink" Target="https://www.uclahealth.org/departments/family-medicine/research/research-d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
        <p:cNvGrpSpPr/>
        <p:nvPr/>
      </p:nvGrpSpPr>
      <p:grpSpPr>
        <a:xfrm>
          <a:off x="0" y="0"/>
          <a:ext cx="0" cy="0"/>
          <a:chOff x="0" y="0"/>
          <a:chExt cx="0" cy="0"/>
        </a:xfrm>
      </p:grpSpPr>
      <p:sp>
        <p:nvSpPr>
          <p:cNvPr id="3" name="Rectangle 2"/>
          <p:cNvSpPr/>
          <p:nvPr/>
        </p:nvSpPr>
        <p:spPr>
          <a:xfrm>
            <a:off x="1" y="2064123"/>
            <a:ext cx="9144000" cy="104978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Google Shape;145;p1"/>
          <p:cNvSpPr txBox="1">
            <a:spLocks noGrp="1"/>
          </p:cNvSpPr>
          <p:nvPr>
            <p:ph type="body" idx="4294967295"/>
          </p:nvPr>
        </p:nvSpPr>
        <p:spPr>
          <a:xfrm>
            <a:off x="4304714" y="1357295"/>
            <a:ext cx="4699260" cy="2357568"/>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0"/>
              </a:spcBef>
              <a:spcAft>
                <a:spcPts val="0"/>
              </a:spcAft>
              <a:buClr>
                <a:srgbClr val="FFDD7F"/>
              </a:buClr>
              <a:buSzPts val="3200"/>
              <a:buNone/>
            </a:pPr>
            <a:r>
              <a:rPr lang="en-US" sz="3200" dirty="0">
                <a:solidFill>
                  <a:schemeClr val="bg1"/>
                </a:solidFill>
                <a:effectLst>
                  <a:outerShdw blurRad="50800" dist="50800" dir="5400000" algn="ctr" rotWithShape="0">
                    <a:schemeClr val="tx1">
                      <a:lumMod val="50000"/>
                    </a:schemeClr>
                  </a:outerShdw>
                </a:effectLst>
                <a:latin typeface="+mj-lt"/>
              </a:rPr>
              <a:t>Family Medicine Research Unit </a:t>
            </a:r>
            <a:endParaRPr sz="3200" dirty="0">
              <a:solidFill>
                <a:schemeClr val="bg1"/>
              </a:solidFill>
              <a:effectLst>
                <a:outerShdw blurRad="50800" dist="50800" dir="5400000" algn="ctr" rotWithShape="0">
                  <a:schemeClr val="tx1">
                    <a:lumMod val="50000"/>
                  </a:schemeClr>
                </a:outerShdw>
              </a:effectLst>
              <a:latin typeface="+mj-lt"/>
            </a:endParaRPr>
          </a:p>
          <a:p>
            <a:pPr marL="0" lvl="0" indent="0" algn="ctr" rtl="0">
              <a:lnSpc>
                <a:spcPct val="90000"/>
              </a:lnSpc>
              <a:spcBef>
                <a:spcPts val="750"/>
              </a:spcBef>
              <a:spcAft>
                <a:spcPts val="0"/>
              </a:spcAft>
              <a:buClr>
                <a:srgbClr val="FFDD7F"/>
              </a:buClr>
              <a:buSzPts val="3200"/>
              <a:buNone/>
            </a:pPr>
            <a:r>
              <a:rPr lang="en-US" sz="3200" dirty="0">
                <a:solidFill>
                  <a:schemeClr val="bg1"/>
                </a:solidFill>
                <a:effectLst>
                  <a:outerShdw blurRad="50800" dist="50800" dir="5400000" algn="ctr" rotWithShape="0">
                    <a:schemeClr val="tx1">
                      <a:lumMod val="50000"/>
                    </a:schemeClr>
                  </a:outerShdw>
                </a:effectLst>
                <a:latin typeface="+mj-lt"/>
              </a:rPr>
              <a:t>Monthly Meeting </a:t>
            </a:r>
          </a:p>
          <a:p>
            <a:pPr marL="0" lvl="0" indent="0" algn="ctr" rtl="0">
              <a:lnSpc>
                <a:spcPct val="90000"/>
              </a:lnSpc>
              <a:spcBef>
                <a:spcPts val="750"/>
              </a:spcBef>
              <a:spcAft>
                <a:spcPts val="0"/>
              </a:spcAft>
              <a:buClr>
                <a:srgbClr val="FFDD7F"/>
              </a:buClr>
              <a:buSzPts val="3200"/>
              <a:buNone/>
            </a:pPr>
            <a:endParaRPr lang="en-US" sz="2000" dirty="0">
              <a:solidFill>
                <a:schemeClr val="bg1"/>
              </a:solidFill>
              <a:latin typeface="+mj-lt"/>
            </a:endParaRPr>
          </a:p>
          <a:p>
            <a:pPr marL="0" lvl="0" indent="0" algn="ctr" rtl="0">
              <a:lnSpc>
                <a:spcPct val="90000"/>
              </a:lnSpc>
              <a:spcBef>
                <a:spcPts val="750"/>
              </a:spcBef>
              <a:spcAft>
                <a:spcPts val="0"/>
              </a:spcAft>
              <a:buClr>
                <a:srgbClr val="FF9900"/>
              </a:buClr>
              <a:buSzPts val="3200"/>
              <a:buNone/>
            </a:pPr>
            <a:r>
              <a:rPr lang="en-US" sz="3200" b="1" dirty="0">
                <a:solidFill>
                  <a:schemeClr val="bg1"/>
                </a:solidFill>
                <a:latin typeface="+mj-lt"/>
              </a:rPr>
              <a:t>March 2024</a:t>
            </a:r>
            <a:endParaRPr b="1" dirty="0">
              <a:solidFill>
                <a:schemeClr val="bg1"/>
              </a:solidFill>
              <a:latin typeface="+mj-lt"/>
            </a:endParaRPr>
          </a:p>
        </p:txBody>
      </p:sp>
      <p:pic>
        <p:nvPicPr>
          <p:cNvPr id="146" name="Google Shape;146;p1"/>
          <p:cNvPicPr preferRelativeResize="0"/>
          <p:nvPr/>
        </p:nvPicPr>
        <p:blipFill rotWithShape="1">
          <a:blip r:embed="rId3">
            <a:alphaModFix/>
          </a:blip>
          <a:srcRect/>
          <a:stretch/>
        </p:blipFill>
        <p:spPr>
          <a:xfrm>
            <a:off x="-180776" y="-134475"/>
            <a:ext cx="5486411" cy="981458"/>
          </a:xfrm>
          <a:prstGeom prst="rect">
            <a:avLst/>
          </a:prstGeom>
          <a:noFill/>
          <a:ln>
            <a:noFill/>
          </a:ln>
        </p:spPr>
      </p:pic>
      <p:pic>
        <p:nvPicPr>
          <p:cNvPr id="4" name="Picture 3">
            <a:extLst>
              <a:ext uri="{FF2B5EF4-FFF2-40B4-BE49-F238E27FC236}">
                <a16:creationId xmlns:a16="http://schemas.microsoft.com/office/drawing/2014/main" id="{7455130D-E759-0A5A-2673-C23042EFA4E8}"/>
              </a:ext>
            </a:extLst>
          </p:cNvPr>
          <p:cNvPicPr>
            <a:picLocks noChangeAspect="1"/>
          </p:cNvPicPr>
          <p:nvPr/>
        </p:nvPicPr>
        <p:blipFill>
          <a:blip r:embed="rId4"/>
          <a:stretch>
            <a:fillRect/>
          </a:stretch>
        </p:blipFill>
        <p:spPr>
          <a:xfrm>
            <a:off x="318832" y="1191095"/>
            <a:ext cx="4487194" cy="26899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 name="Picture 2">
            <a:extLst>
              <a:ext uri="{FF2B5EF4-FFF2-40B4-BE49-F238E27FC236}">
                <a16:creationId xmlns:a16="http://schemas.microsoft.com/office/drawing/2014/main" id="{977C02EB-A0E4-FB58-38BF-C45E22D72FD0}"/>
              </a:ext>
            </a:extLst>
          </p:cNvPr>
          <p:cNvPicPr>
            <a:picLocks noChangeAspect="1"/>
          </p:cNvPicPr>
          <p:nvPr/>
        </p:nvPicPr>
        <p:blipFill>
          <a:blip r:embed="rId3"/>
          <a:stretch>
            <a:fillRect/>
          </a:stretch>
        </p:blipFill>
        <p:spPr>
          <a:xfrm>
            <a:off x="4880133" y="22860"/>
            <a:ext cx="4263867" cy="5143500"/>
          </a:xfrm>
          <a:prstGeom prst="rect">
            <a:avLst/>
          </a:prstGeom>
        </p:spPr>
      </p:pic>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chemeClr val="tx1">
                    <a:lumMod val="50000"/>
                  </a:schemeClr>
                </a:solidFill>
              </a:rPr>
              <a:t>Grand Rounds</a:t>
            </a:r>
            <a:endParaRPr dirty="0">
              <a:solidFill>
                <a:schemeClr val="tx1">
                  <a:lumMod val="50000"/>
                </a:schemeClr>
              </a:solidFill>
              <a:latin typeface="+mj-lt"/>
            </a:endParaRPr>
          </a:p>
        </p:txBody>
      </p:sp>
      <p:sp>
        <p:nvSpPr>
          <p:cNvPr id="6" name="Rectangle 5"/>
          <p:cNvSpPr/>
          <p:nvPr/>
        </p:nvSpPr>
        <p:spPr>
          <a:xfrm>
            <a:off x="0" y="0"/>
            <a:ext cx="4955059" cy="5143500"/>
          </a:xfrm>
          <a:prstGeom prst="rect">
            <a:avLst/>
          </a:prstGeom>
          <a:solidFill>
            <a:srgbClr val="01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6073" y="210065"/>
            <a:ext cx="6002603" cy="470792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3175" y="705760"/>
            <a:ext cx="4633784" cy="3377848"/>
          </a:xfrm>
          <a:prstGeom prst="rect">
            <a:avLst/>
          </a:prstGeom>
        </p:spPr>
        <p:txBody>
          <a:bodyPr wrap="square">
            <a:spAutoFit/>
          </a:bodyPr>
          <a:lstStyle/>
          <a:p>
            <a:pPr algn="ctr" eaLnBrk="0" fontAlgn="base" hangingPunct="0">
              <a:spcBef>
                <a:spcPct val="0"/>
              </a:spcBef>
              <a:spcAft>
                <a:spcPts val="1200"/>
              </a:spcAft>
              <a:buClrTx/>
            </a:pPr>
            <a:r>
              <a:rPr lang="en-US" altLang="en-US" sz="2800" b="1" dirty="0">
                <a:solidFill>
                  <a:schemeClr val="bg1"/>
                </a:solidFill>
                <a:latin typeface="Arial" panose="020B0604020202020204" pitchFamily="34" charset="0"/>
                <a:ea typeface="Calibri" panose="020F0502020204030204" pitchFamily="34" charset="0"/>
              </a:rPr>
              <a:t>March Grand Rounds</a:t>
            </a:r>
          </a:p>
          <a:p>
            <a:pPr algn="ctr" eaLnBrk="0" fontAlgn="base" hangingPunct="0">
              <a:spcBef>
                <a:spcPct val="0"/>
              </a:spcBef>
              <a:spcAft>
                <a:spcPts val="1200"/>
              </a:spcAft>
              <a:buClrTx/>
            </a:pPr>
            <a:r>
              <a:rPr lang="en-US" altLang="en-US" sz="2000" dirty="0">
                <a:solidFill>
                  <a:schemeClr val="bg1"/>
                </a:solidFill>
                <a:latin typeface="Arial" panose="020B0604020202020204" pitchFamily="34" charset="0"/>
                <a:ea typeface="Calibri" panose="020F0502020204030204" pitchFamily="34" charset="0"/>
              </a:rPr>
              <a:t>Friday, March 22, 2024</a:t>
            </a:r>
          </a:p>
          <a:p>
            <a:pPr algn="ctr" eaLnBrk="0" fontAlgn="base" hangingPunct="0">
              <a:spcBef>
                <a:spcPct val="0"/>
              </a:spcBef>
              <a:spcAft>
                <a:spcPts val="1200"/>
              </a:spcAft>
              <a:buClrTx/>
            </a:pPr>
            <a:r>
              <a:rPr lang="en-US" altLang="en-US" sz="2000" dirty="0">
                <a:solidFill>
                  <a:schemeClr val="bg1"/>
                </a:solidFill>
                <a:latin typeface="Arial" panose="020B0604020202020204" pitchFamily="34" charset="0"/>
                <a:ea typeface="Calibri" panose="020F0502020204030204" pitchFamily="34" charset="0"/>
              </a:rPr>
              <a:t>12:00pm-1:00pm</a:t>
            </a:r>
          </a:p>
          <a:p>
            <a:pPr algn="ctr" eaLnBrk="0" fontAlgn="base" hangingPunct="0">
              <a:spcBef>
                <a:spcPct val="0"/>
              </a:spcBef>
              <a:spcAft>
                <a:spcPts val="1200"/>
              </a:spcAft>
              <a:buClrTx/>
            </a:pPr>
            <a:endParaRPr lang="en-US" altLang="en-US" sz="500" b="1" dirty="0">
              <a:solidFill>
                <a:schemeClr val="bg1"/>
              </a:solidFill>
              <a:latin typeface="Arial" panose="020B0604020202020204" pitchFamily="34" charset="0"/>
              <a:ea typeface="Calibri" panose="020F0502020204030204" pitchFamily="34" charset="0"/>
            </a:endParaRPr>
          </a:p>
          <a:p>
            <a:pPr algn="ctr" eaLnBrk="0" fontAlgn="base" hangingPunct="0">
              <a:spcBef>
                <a:spcPct val="0"/>
              </a:spcBef>
              <a:spcAft>
                <a:spcPts val="300"/>
              </a:spcAft>
              <a:buClrTx/>
            </a:pPr>
            <a:r>
              <a:rPr lang="en-US" altLang="en-US" sz="2400" b="1" dirty="0">
                <a:solidFill>
                  <a:schemeClr val="bg1"/>
                </a:solidFill>
                <a:latin typeface="Arial" panose="020B0604020202020204" pitchFamily="34" charset="0"/>
                <a:ea typeface="Calibri" panose="020F0502020204030204" pitchFamily="34" charset="0"/>
              </a:rPr>
              <a:t>Dr. Ruchi Fitzgerald</a:t>
            </a:r>
          </a:p>
          <a:p>
            <a:pPr algn="l"/>
            <a:endParaRPr lang="en-US" sz="1800" b="0" i="0" u="none" strike="noStrike" baseline="0" dirty="0">
              <a:solidFill>
                <a:srgbClr val="000000"/>
              </a:solidFill>
              <a:latin typeface="Arial" panose="020B0604020202020204" pitchFamily="34" charset="0"/>
            </a:endParaRPr>
          </a:p>
          <a:p>
            <a:pPr algn="ctr"/>
            <a:r>
              <a:rPr lang="en-US" i="0" u="none" strike="noStrike" baseline="0" dirty="0">
                <a:solidFill>
                  <a:srgbClr val="000000"/>
                </a:solidFill>
                <a:latin typeface="Arial" panose="020B0604020202020204" pitchFamily="34" charset="0"/>
              </a:rPr>
              <a:t> </a:t>
            </a:r>
            <a:r>
              <a:rPr lang="en-US" b="1" i="0" u="none" strike="noStrike" baseline="0" dirty="0">
                <a:solidFill>
                  <a:srgbClr val="FFFFFF"/>
                </a:solidFill>
                <a:latin typeface="Arial" panose="020B0604020202020204" pitchFamily="34" charset="0"/>
              </a:rPr>
              <a:t>The Project LIFE Program: Long Acting Injectable Buprenorphine to End Overdose</a:t>
            </a:r>
          </a:p>
          <a:p>
            <a:pPr algn="ctr"/>
            <a:r>
              <a:rPr lang="en-US" i="0" u="none" strike="noStrike" baseline="0" dirty="0">
                <a:solidFill>
                  <a:srgbClr val="FFFFFF"/>
                </a:solidFill>
                <a:latin typeface="Arial" panose="020B0604020202020204" pitchFamily="34" charset="0"/>
              </a:rPr>
              <a:t>Opportunities for Addressing Equity in Substance Use Disorder Treatment in Overlooked Populations</a:t>
            </a:r>
            <a:endParaRPr lang="en-US" altLang="en-US" dirty="0">
              <a:solidFill>
                <a:schemeClr val="bg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76108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B6B6CE-1813-C42D-3770-EE7D89AA34FB}"/>
              </a:ext>
            </a:extLst>
          </p:cNvPr>
          <p:cNvSpPr>
            <a:spLocks noGrp="1"/>
          </p:cNvSpPr>
          <p:nvPr>
            <p:ph type="sldNum" idx="12"/>
          </p:nvPr>
        </p:nvSpPr>
        <p:spPr/>
        <p:txBody>
          <a:bodyPr/>
          <a:lstStyle/>
          <a:p>
            <a:fld id="{00000000-1234-1234-1234-123412341234}" type="slidenum">
              <a:rPr lang="en-US" smtClean="0"/>
              <a:pPr/>
              <a:t>11</a:t>
            </a:fld>
            <a:endParaRPr lang="en-US"/>
          </a:p>
        </p:txBody>
      </p:sp>
      <p:sp>
        <p:nvSpPr>
          <p:cNvPr id="3" name="Text Placeholder 2">
            <a:extLst>
              <a:ext uri="{FF2B5EF4-FFF2-40B4-BE49-F238E27FC236}">
                <a16:creationId xmlns:a16="http://schemas.microsoft.com/office/drawing/2014/main" id="{B4BE350B-4983-7372-B027-ABEB9BCCC69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3553E06-2E5F-73EC-9041-284C6A1D203A}"/>
              </a:ext>
            </a:extLst>
          </p:cNvPr>
          <p:cNvSpPr>
            <a:spLocks noGrp="1"/>
          </p:cNvSpPr>
          <p:nvPr>
            <p:ph type="body" idx="2"/>
          </p:nvPr>
        </p:nvSpPr>
        <p:spPr/>
        <p:txBody>
          <a:bodyPr/>
          <a:lstStyle/>
          <a:p>
            <a:endParaRPr lang="en-US"/>
          </a:p>
        </p:txBody>
      </p:sp>
      <p:sp>
        <p:nvSpPr>
          <p:cNvPr id="5" name="Picture Placeholder 4">
            <a:extLst>
              <a:ext uri="{FF2B5EF4-FFF2-40B4-BE49-F238E27FC236}">
                <a16:creationId xmlns:a16="http://schemas.microsoft.com/office/drawing/2014/main" id="{8C8CC17E-044A-61EF-D1E9-DF80A6BCC65A}"/>
              </a:ext>
            </a:extLst>
          </p:cNvPr>
          <p:cNvSpPr>
            <a:spLocks noGrp="1"/>
          </p:cNvSpPr>
          <p:nvPr>
            <p:ph type="pic" idx="3"/>
          </p:nvPr>
        </p:nvSpPr>
        <p:spPr/>
      </p:sp>
      <p:sp>
        <p:nvSpPr>
          <p:cNvPr id="6" name="Title 5">
            <a:extLst>
              <a:ext uri="{FF2B5EF4-FFF2-40B4-BE49-F238E27FC236}">
                <a16:creationId xmlns:a16="http://schemas.microsoft.com/office/drawing/2014/main" id="{189BC55B-5555-C032-8E49-5FE98AF94A63}"/>
              </a:ext>
            </a:extLst>
          </p:cNvPr>
          <p:cNvSpPr>
            <a:spLocks noGrp="1"/>
          </p:cNvSpPr>
          <p:nvPr>
            <p:ph type="title"/>
          </p:nvPr>
        </p:nvSpPr>
        <p:spPr/>
        <p:txBody>
          <a:bodyPr/>
          <a:lstStyle/>
          <a:p>
            <a:endParaRPr lang="en-US"/>
          </a:p>
        </p:txBody>
      </p:sp>
      <p:sp>
        <p:nvSpPr>
          <p:cNvPr id="9" name="Rectangle 8">
            <a:extLst>
              <a:ext uri="{FF2B5EF4-FFF2-40B4-BE49-F238E27FC236}">
                <a16:creationId xmlns:a16="http://schemas.microsoft.com/office/drawing/2014/main" id="{B2993FC1-7BAC-08B7-A93D-CBAD5425572B}"/>
              </a:ext>
            </a:extLst>
          </p:cNvPr>
          <p:cNvSpPr/>
          <p:nvPr/>
        </p:nvSpPr>
        <p:spPr>
          <a:xfrm>
            <a:off x="4188941" y="0"/>
            <a:ext cx="4955059" cy="5143500"/>
          </a:xfrm>
          <a:prstGeom prst="rect">
            <a:avLst/>
          </a:prstGeom>
          <a:solidFill>
            <a:srgbClr val="01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0787DB-0CAA-8B96-7B7B-0877E9E68299}"/>
              </a:ext>
            </a:extLst>
          </p:cNvPr>
          <p:cNvPicPr>
            <a:picLocks noChangeAspect="1"/>
          </p:cNvPicPr>
          <p:nvPr/>
        </p:nvPicPr>
        <p:blipFill>
          <a:blip r:embed="rId2"/>
          <a:stretch>
            <a:fillRect/>
          </a:stretch>
        </p:blipFill>
        <p:spPr>
          <a:xfrm>
            <a:off x="-581" y="13063"/>
            <a:ext cx="5834343" cy="5127501"/>
          </a:xfrm>
          <a:prstGeom prst="rect">
            <a:avLst/>
          </a:prstGeom>
        </p:spPr>
      </p:pic>
      <p:sp>
        <p:nvSpPr>
          <p:cNvPr id="10" name="Rectangle 9">
            <a:extLst>
              <a:ext uri="{FF2B5EF4-FFF2-40B4-BE49-F238E27FC236}">
                <a16:creationId xmlns:a16="http://schemas.microsoft.com/office/drawing/2014/main" id="{C8250E19-A63B-F755-CE6D-6D5C161F09C5}"/>
              </a:ext>
            </a:extLst>
          </p:cNvPr>
          <p:cNvSpPr/>
          <p:nvPr/>
        </p:nvSpPr>
        <p:spPr>
          <a:xfrm>
            <a:off x="5994400" y="1358727"/>
            <a:ext cx="2988962" cy="1631216"/>
          </a:xfrm>
          <a:prstGeom prst="rect">
            <a:avLst/>
          </a:prstGeom>
        </p:spPr>
        <p:txBody>
          <a:bodyPr wrap="square">
            <a:spAutoFit/>
          </a:bodyPr>
          <a:lstStyle/>
          <a:p>
            <a:pPr algn="ctr" eaLnBrk="0" fontAlgn="base" hangingPunct="0">
              <a:spcBef>
                <a:spcPct val="0"/>
              </a:spcBef>
              <a:spcAft>
                <a:spcPts val="1200"/>
              </a:spcAft>
              <a:buClrTx/>
            </a:pPr>
            <a:r>
              <a:rPr lang="en-US" altLang="en-US" sz="2000" dirty="0">
                <a:solidFill>
                  <a:schemeClr val="bg1"/>
                </a:solidFill>
                <a:latin typeface="Arial" panose="020B0604020202020204" pitchFamily="34" charset="0"/>
                <a:ea typeface="Calibri" panose="020F0502020204030204" pitchFamily="34" charset="0"/>
              </a:rPr>
              <a:t>Grand Rounds Website is now live (with speaker/topic information, flyers, and selected slide decks)</a:t>
            </a:r>
          </a:p>
        </p:txBody>
      </p:sp>
    </p:spTree>
    <p:extLst>
      <p:ext uri="{BB962C8B-B14F-4D97-AF65-F5344CB8AC3E}">
        <p14:creationId xmlns:p14="http://schemas.microsoft.com/office/powerpoint/2010/main" val="330821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D13FDB-85E8-3AB8-B58A-9C3CFA1D65B3}"/>
              </a:ext>
            </a:extLst>
          </p:cNvPr>
          <p:cNvSpPr>
            <a:spLocks noGrp="1"/>
          </p:cNvSpPr>
          <p:nvPr>
            <p:ph type="sldNum" idx="12"/>
          </p:nvPr>
        </p:nvSpPr>
        <p:spPr/>
        <p:txBody>
          <a:bodyPr/>
          <a:lstStyle/>
          <a:p>
            <a:fld id="{00000000-1234-1234-1234-123412341234}" type="slidenum">
              <a:rPr lang="en-US" smtClean="0"/>
              <a:pPr/>
              <a:t>12</a:t>
            </a:fld>
            <a:endParaRPr lang="en-US"/>
          </a:p>
        </p:txBody>
      </p:sp>
      <p:sp>
        <p:nvSpPr>
          <p:cNvPr id="4" name="Title 3">
            <a:extLst>
              <a:ext uri="{FF2B5EF4-FFF2-40B4-BE49-F238E27FC236}">
                <a16:creationId xmlns:a16="http://schemas.microsoft.com/office/drawing/2014/main" id="{5307DC15-1A90-A0A6-E947-931DE4ED2F2B}"/>
              </a:ext>
            </a:extLst>
          </p:cNvPr>
          <p:cNvSpPr>
            <a:spLocks noGrp="1"/>
          </p:cNvSpPr>
          <p:nvPr>
            <p:ph type="title"/>
          </p:nvPr>
        </p:nvSpPr>
        <p:spPr/>
        <p:txBody>
          <a:bodyPr/>
          <a:lstStyle/>
          <a:p>
            <a:r>
              <a:rPr lang="en-US" dirty="0"/>
              <a:t>OCGA Closure – March 19</a:t>
            </a:r>
          </a:p>
        </p:txBody>
      </p:sp>
      <p:pic>
        <p:nvPicPr>
          <p:cNvPr id="11" name="Picture 10">
            <a:extLst>
              <a:ext uri="{FF2B5EF4-FFF2-40B4-BE49-F238E27FC236}">
                <a16:creationId xmlns:a16="http://schemas.microsoft.com/office/drawing/2014/main" id="{C6E2B563-C06F-768D-5DD1-608C9A88B4A1}"/>
              </a:ext>
            </a:extLst>
          </p:cNvPr>
          <p:cNvPicPr>
            <a:picLocks noChangeAspect="1"/>
          </p:cNvPicPr>
          <p:nvPr/>
        </p:nvPicPr>
        <p:blipFill>
          <a:blip r:embed="rId2"/>
          <a:stretch>
            <a:fillRect/>
          </a:stretch>
        </p:blipFill>
        <p:spPr>
          <a:xfrm>
            <a:off x="576943" y="1359303"/>
            <a:ext cx="8073281" cy="3144117"/>
          </a:xfrm>
          <a:prstGeom prst="rect">
            <a:avLst/>
          </a:prstGeom>
        </p:spPr>
      </p:pic>
    </p:spTree>
    <p:extLst>
      <p:ext uri="{BB962C8B-B14F-4D97-AF65-F5344CB8AC3E}">
        <p14:creationId xmlns:p14="http://schemas.microsoft.com/office/powerpoint/2010/main" val="179401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AC61C2-58A1-33DB-3E06-D2128DB7F1A4}"/>
              </a:ext>
            </a:extLst>
          </p:cNvPr>
          <p:cNvSpPr>
            <a:spLocks noGrp="1"/>
          </p:cNvSpPr>
          <p:nvPr>
            <p:ph type="sldNum" idx="12"/>
          </p:nvPr>
        </p:nvSpPr>
        <p:spPr>
          <a:xfrm>
            <a:off x="8421624" y="4754880"/>
            <a:ext cx="457200" cy="365760"/>
          </a:xfrm>
        </p:spPr>
        <p:txBody>
          <a:bodyPr wrap="square" anchor="t">
            <a:normAutofit/>
          </a:bodyPr>
          <a:lstStyle/>
          <a:p>
            <a:pPr>
              <a:lnSpc>
                <a:spcPct val="90000"/>
              </a:lnSpc>
              <a:spcAft>
                <a:spcPts val="600"/>
              </a:spcAft>
            </a:pPr>
            <a:fld id="{00000000-1234-1234-1234-123412341234}" type="slidenum">
              <a:rPr lang="en-US" sz="200" smtClean="0"/>
              <a:pPr>
                <a:lnSpc>
                  <a:spcPct val="90000"/>
                </a:lnSpc>
                <a:spcAft>
                  <a:spcPts val="600"/>
                </a:spcAft>
              </a:pPr>
              <a:t>13</a:t>
            </a:fld>
            <a:endParaRPr lang="en-US" sz="200"/>
          </a:p>
        </p:txBody>
      </p:sp>
      <p:sp>
        <p:nvSpPr>
          <p:cNvPr id="13" name="Text Placeholder 2">
            <a:extLst>
              <a:ext uri="{FF2B5EF4-FFF2-40B4-BE49-F238E27FC236}">
                <a16:creationId xmlns:a16="http://schemas.microsoft.com/office/drawing/2014/main" id="{3F7A2B19-81EA-B0DA-F77F-7C7BC7180E03}"/>
              </a:ext>
            </a:extLst>
          </p:cNvPr>
          <p:cNvSpPr>
            <a:spLocks noGrp="1"/>
          </p:cNvSpPr>
          <p:nvPr>
            <p:ph type="body" idx="1"/>
          </p:nvPr>
        </p:nvSpPr>
        <p:spPr>
          <a:xfrm>
            <a:off x="470535" y="1125855"/>
            <a:ext cx="4952999" cy="3539430"/>
          </a:xfrm>
        </p:spPr>
        <p:txBody>
          <a:bodyPr/>
          <a:lstStyle/>
          <a:p>
            <a:pPr marL="514350" indent="-285750">
              <a:spcBef>
                <a:spcPts val="1200"/>
              </a:spcBef>
              <a:buFont typeface="Arial" panose="020B0604020202020204" pitchFamily="34" charset="0"/>
              <a:buChar char="•"/>
            </a:pPr>
            <a:r>
              <a:rPr lang="en-US" sz="1800" dirty="0"/>
              <a:t>Chris Ashikyan is your point of contact for all outgoing proposals</a:t>
            </a:r>
          </a:p>
          <a:p>
            <a:pPr marL="514350" indent="-285750">
              <a:spcBef>
                <a:spcPts val="1200"/>
              </a:spcBef>
              <a:buFont typeface="Arial" panose="020B0604020202020204" pitchFamily="34" charset="0"/>
              <a:buChar char="•"/>
            </a:pPr>
            <a:r>
              <a:rPr lang="en-US" sz="1800" dirty="0"/>
              <a:t>You must include a </a:t>
            </a:r>
            <a:r>
              <a:rPr lang="en-US" sz="1800" dirty="0">
                <a:hlinkClick r:id="rId2"/>
              </a:rPr>
              <a:t>Proposal Intake Form</a:t>
            </a:r>
            <a:r>
              <a:rPr lang="en-US" sz="1800" dirty="0"/>
              <a:t> when you contact Chris</a:t>
            </a:r>
          </a:p>
          <a:p>
            <a:pPr marL="514350" indent="-285750">
              <a:spcBef>
                <a:spcPts val="1200"/>
              </a:spcBef>
              <a:buFont typeface="Arial" panose="020B0604020202020204" pitchFamily="34" charset="0"/>
              <a:buChar char="•"/>
            </a:pPr>
            <a:r>
              <a:rPr lang="en-US" sz="1800" dirty="0"/>
              <a:t>Plan to submit to OCGA by COB on the </a:t>
            </a:r>
            <a:r>
              <a:rPr lang="en-US" sz="1800" b="1" dirty="0">
                <a:solidFill>
                  <a:srgbClr val="FF0000"/>
                </a:solidFill>
              </a:rPr>
              <a:t>6</a:t>
            </a:r>
            <a:r>
              <a:rPr lang="en-US" sz="1800" b="1" baseline="30000" dirty="0">
                <a:solidFill>
                  <a:srgbClr val="FF0000"/>
                </a:solidFill>
              </a:rPr>
              <a:t>th</a:t>
            </a:r>
            <a:r>
              <a:rPr lang="en-US" sz="1800" b="1" dirty="0">
                <a:solidFill>
                  <a:srgbClr val="FF0000"/>
                </a:solidFill>
              </a:rPr>
              <a:t> business day </a:t>
            </a:r>
            <a:r>
              <a:rPr lang="en-US" sz="1800" dirty="0"/>
              <a:t>prior to deadline</a:t>
            </a:r>
          </a:p>
          <a:p>
            <a:pPr marL="514350" indent="-285750">
              <a:spcBef>
                <a:spcPts val="1200"/>
              </a:spcBef>
              <a:buFont typeface="Arial" panose="020B0604020202020204" pitchFamily="34" charset="0"/>
              <a:buChar char="•"/>
            </a:pPr>
            <a:r>
              <a:rPr lang="en-US" sz="1800" dirty="0"/>
              <a:t>Aim to submit a complete proposal, not just minimum documents required</a:t>
            </a:r>
          </a:p>
          <a:p>
            <a:pPr marL="514350" indent="-285750">
              <a:spcBef>
                <a:spcPts val="1200"/>
              </a:spcBef>
              <a:buFont typeface="Arial" panose="020B0604020202020204" pitchFamily="34" charset="0"/>
              <a:buChar char="•"/>
            </a:pPr>
            <a:r>
              <a:rPr lang="en-US" sz="1800" dirty="0"/>
              <a:t>If you are the lead investigator, proposal must be submitted through Fam Med</a:t>
            </a:r>
          </a:p>
        </p:txBody>
      </p:sp>
      <p:pic>
        <p:nvPicPr>
          <p:cNvPr id="8" name="Graphic 7" descr="Comment Important outline">
            <a:extLst>
              <a:ext uri="{FF2B5EF4-FFF2-40B4-BE49-F238E27FC236}">
                <a16:creationId xmlns:a16="http://schemas.microsoft.com/office/drawing/2014/main" id="{65233855-B448-7CAB-7A06-8E4611FD5B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807" y="1463040"/>
            <a:ext cx="3108960" cy="3108960"/>
          </a:xfrm>
          <a:prstGeom prst="rect">
            <a:avLst/>
          </a:prstGeom>
          <a:ln>
            <a:noFill/>
          </a:ln>
        </p:spPr>
      </p:pic>
      <p:sp>
        <p:nvSpPr>
          <p:cNvPr id="5" name="Title 4">
            <a:extLst>
              <a:ext uri="{FF2B5EF4-FFF2-40B4-BE49-F238E27FC236}">
                <a16:creationId xmlns:a16="http://schemas.microsoft.com/office/drawing/2014/main" id="{314C9937-8EEA-B26E-9A72-D9E37B69A66D}"/>
              </a:ext>
            </a:extLst>
          </p:cNvPr>
          <p:cNvSpPr>
            <a:spLocks noGrp="1"/>
          </p:cNvSpPr>
          <p:nvPr>
            <p:ph type="title"/>
          </p:nvPr>
        </p:nvSpPr>
        <p:spPr>
          <a:xfrm>
            <a:off x="640079" y="640080"/>
            <a:ext cx="7772400" cy="393192"/>
          </a:xfrm>
        </p:spPr>
        <p:txBody>
          <a:bodyPr wrap="square" anchor="b">
            <a:normAutofit/>
          </a:bodyPr>
          <a:lstStyle/>
          <a:p>
            <a:r>
              <a:rPr lang="en-US" dirty="0">
                <a:solidFill>
                  <a:srgbClr val="000000"/>
                </a:solidFill>
              </a:rPr>
              <a:t>Outgoing Proposals</a:t>
            </a:r>
          </a:p>
        </p:txBody>
      </p:sp>
      <p:sp>
        <p:nvSpPr>
          <p:cNvPr id="2" name="TextBox 1">
            <a:extLst>
              <a:ext uri="{FF2B5EF4-FFF2-40B4-BE49-F238E27FC236}">
                <a16:creationId xmlns:a16="http://schemas.microsoft.com/office/drawing/2014/main" id="{0B367C4A-D0F8-DDA7-0984-E5D114F55842}"/>
              </a:ext>
            </a:extLst>
          </p:cNvPr>
          <p:cNvSpPr txBox="1"/>
          <p:nvPr/>
        </p:nvSpPr>
        <p:spPr>
          <a:xfrm>
            <a:off x="5928487" y="2166620"/>
            <a:ext cx="1879600" cy="1231106"/>
          </a:xfrm>
          <a:prstGeom prst="rect">
            <a:avLst/>
          </a:prstGeom>
          <a:solidFill>
            <a:schemeClr val="bg1"/>
          </a:solidFill>
        </p:spPr>
        <p:txBody>
          <a:bodyPr wrap="square" rtlCol="0">
            <a:spAutoFit/>
          </a:bodyPr>
          <a:lstStyle/>
          <a:p>
            <a:pPr algn="ctr"/>
            <a:r>
              <a:rPr lang="en-US" sz="2800" dirty="0">
                <a:solidFill>
                  <a:srgbClr val="FF0000"/>
                </a:solidFill>
                <a:latin typeface="Britannic Bold" panose="020B0903060703020204" pitchFamily="34" charset="0"/>
              </a:rPr>
              <a:t>SIX</a:t>
            </a:r>
            <a:r>
              <a:rPr lang="en-US" sz="2000" dirty="0">
                <a:solidFill>
                  <a:srgbClr val="FF0000"/>
                </a:solidFill>
              </a:rPr>
              <a:t> is the new </a:t>
            </a:r>
            <a:r>
              <a:rPr lang="en-US" sz="2800" dirty="0">
                <a:solidFill>
                  <a:srgbClr val="FF0000"/>
                </a:solidFill>
                <a:latin typeface="Britannic Bold" panose="020B0903060703020204" pitchFamily="34" charset="0"/>
              </a:rPr>
              <a:t>FIVE</a:t>
            </a:r>
          </a:p>
          <a:p>
            <a:pPr algn="ctr"/>
            <a:r>
              <a:rPr lang="en-US" sz="1800" dirty="0">
                <a:solidFill>
                  <a:srgbClr val="FF0000"/>
                </a:solidFill>
              </a:rPr>
              <a:t>(business days)</a:t>
            </a:r>
          </a:p>
        </p:txBody>
      </p:sp>
    </p:spTree>
    <p:extLst>
      <p:ext uri="{BB962C8B-B14F-4D97-AF65-F5344CB8AC3E}">
        <p14:creationId xmlns:p14="http://schemas.microsoft.com/office/powerpoint/2010/main" val="311457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2A2963-5F3E-15DB-B01A-540AF0261487}"/>
              </a:ext>
            </a:extLst>
          </p:cNvPr>
          <p:cNvSpPr>
            <a:spLocks noGrp="1"/>
          </p:cNvSpPr>
          <p:nvPr>
            <p:ph type="sldNum" idx="12"/>
          </p:nvPr>
        </p:nvSpPr>
        <p:spPr/>
        <p:txBody>
          <a:bodyPr/>
          <a:lstStyle/>
          <a:p>
            <a:fld id="{00000000-1234-1234-1234-123412341234}" type="slidenum">
              <a:rPr lang="en-US" smtClean="0"/>
              <a:pPr/>
              <a:t>14</a:t>
            </a:fld>
            <a:endParaRPr lang="en-US"/>
          </a:p>
        </p:txBody>
      </p:sp>
      <p:sp>
        <p:nvSpPr>
          <p:cNvPr id="4" name="Text Placeholder 3">
            <a:extLst>
              <a:ext uri="{FF2B5EF4-FFF2-40B4-BE49-F238E27FC236}">
                <a16:creationId xmlns:a16="http://schemas.microsoft.com/office/drawing/2014/main" id="{D5CDF773-B85E-B17F-DEFC-D47B6F51ED06}"/>
              </a:ext>
            </a:extLst>
          </p:cNvPr>
          <p:cNvSpPr>
            <a:spLocks noGrp="1"/>
          </p:cNvSpPr>
          <p:nvPr>
            <p:ph type="body" idx="2"/>
          </p:nvPr>
        </p:nvSpPr>
        <p:spPr/>
        <p:txBody>
          <a:bodyPr/>
          <a:lstStyle/>
          <a:p>
            <a:endParaRPr lang="en-US"/>
          </a:p>
        </p:txBody>
      </p:sp>
      <p:sp>
        <p:nvSpPr>
          <p:cNvPr id="5" name="Picture Placeholder 4">
            <a:extLst>
              <a:ext uri="{FF2B5EF4-FFF2-40B4-BE49-F238E27FC236}">
                <a16:creationId xmlns:a16="http://schemas.microsoft.com/office/drawing/2014/main" id="{3E1B6275-EF4C-CA08-441D-2CF949207088}"/>
              </a:ext>
            </a:extLst>
          </p:cNvPr>
          <p:cNvSpPr>
            <a:spLocks noGrp="1"/>
          </p:cNvSpPr>
          <p:nvPr>
            <p:ph type="pic" idx="3"/>
          </p:nvPr>
        </p:nvSpPr>
        <p:spPr/>
      </p:sp>
      <p:sp>
        <p:nvSpPr>
          <p:cNvPr id="6" name="Title 5">
            <a:extLst>
              <a:ext uri="{FF2B5EF4-FFF2-40B4-BE49-F238E27FC236}">
                <a16:creationId xmlns:a16="http://schemas.microsoft.com/office/drawing/2014/main" id="{BE1BD195-7E4A-33C3-5E0D-B6585F90DF14}"/>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CCD8CD4B-D33F-5138-F5D6-0C1CFD38C51C}"/>
              </a:ext>
            </a:extLst>
          </p:cNvPr>
          <p:cNvPicPr>
            <a:picLocks noChangeAspect="1"/>
          </p:cNvPicPr>
          <p:nvPr/>
        </p:nvPicPr>
        <p:blipFill rotWithShape="1">
          <a:blip r:embed="rId2"/>
          <a:srcRect l="1" r="-3184"/>
          <a:stretch/>
        </p:blipFill>
        <p:spPr>
          <a:xfrm>
            <a:off x="3088946" y="522682"/>
            <a:ext cx="5928054" cy="4597958"/>
          </a:xfrm>
          <a:prstGeom prst="rect">
            <a:avLst/>
          </a:prstGeom>
          <a:solidFill>
            <a:schemeClr val="bg1"/>
          </a:solidFill>
        </p:spPr>
      </p:pic>
      <p:pic>
        <p:nvPicPr>
          <p:cNvPr id="10" name="Picture 9">
            <a:extLst>
              <a:ext uri="{FF2B5EF4-FFF2-40B4-BE49-F238E27FC236}">
                <a16:creationId xmlns:a16="http://schemas.microsoft.com/office/drawing/2014/main" id="{0DA0C6F2-22D1-2E91-99F8-F702A4161078}"/>
              </a:ext>
            </a:extLst>
          </p:cNvPr>
          <p:cNvPicPr>
            <a:picLocks noChangeAspect="1"/>
          </p:cNvPicPr>
          <p:nvPr/>
        </p:nvPicPr>
        <p:blipFill rotWithShape="1">
          <a:blip r:embed="rId3"/>
          <a:srcRect r="3433"/>
          <a:stretch/>
        </p:blipFill>
        <p:spPr>
          <a:xfrm>
            <a:off x="311149" y="522682"/>
            <a:ext cx="2777797" cy="1461853"/>
          </a:xfrm>
          <a:prstGeom prst="rect">
            <a:avLst/>
          </a:prstGeom>
        </p:spPr>
      </p:pic>
    </p:spTree>
    <p:extLst>
      <p:ext uri="{BB962C8B-B14F-4D97-AF65-F5344CB8AC3E}">
        <p14:creationId xmlns:p14="http://schemas.microsoft.com/office/powerpoint/2010/main" val="89800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E31846-0FD8-5543-97FE-8E61E221A0C1}"/>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6" name="Title 5">
            <a:extLst>
              <a:ext uri="{FF2B5EF4-FFF2-40B4-BE49-F238E27FC236}">
                <a16:creationId xmlns:a16="http://schemas.microsoft.com/office/drawing/2014/main" id="{E4472BBF-D7B9-9E5A-C3DD-1349BFD0B5A1}"/>
              </a:ext>
            </a:extLst>
          </p:cNvPr>
          <p:cNvSpPr>
            <a:spLocks noGrp="1"/>
          </p:cNvSpPr>
          <p:nvPr>
            <p:ph type="title"/>
          </p:nvPr>
        </p:nvSpPr>
        <p:spPr/>
        <p:txBody>
          <a:bodyPr/>
          <a:lstStyle/>
          <a:p>
            <a:r>
              <a:rPr lang="en-US"/>
              <a:t>Managing Subawards – PI Responsibilities</a:t>
            </a:r>
            <a:endParaRPr lang="en-US" dirty="0"/>
          </a:p>
        </p:txBody>
      </p:sp>
      <p:sp>
        <p:nvSpPr>
          <p:cNvPr id="8" name="TextBox 7">
            <a:extLst>
              <a:ext uri="{FF2B5EF4-FFF2-40B4-BE49-F238E27FC236}">
                <a16:creationId xmlns:a16="http://schemas.microsoft.com/office/drawing/2014/main" id="{54F42E65-5E90-3130-C259-4678E0B986A9}"/>
              </a:ext>
            </a:extLst>
          </p:cNvPr>
          <p:cNvSpPr txBox="1"/>
          <p:nvPr/>
        </p:nvSpPr>
        <p:spPr>
          <a:xfrm>
            <a:off x="640079" y="1449273"/>
            <a:ext cx="5337248" cy="1754326"/>
          </a:xfrm>
          <a:prstGeom prst="rect">
            <a:avLst/>
          </a:prstGeom>
          <a:noFill/>
        </p:spPr>
        <p:txBody>
          <a:bodyPr wrap="square">
            <a:spAutoFit/>
          </a:bodyPr>
          <a:lstStyle/>
          <a:p>
            <a:pPr>
              <a:spcAft>
                <a:spcPts val="600"/>
              </a:spcAft>
            </a:pPr>
            <a:r>
              <a:rPr lang="en-US" dirty="0"/>
              <a:t>Principal Investigators are required to review and approve invoices for their subawards/ subcontracts in BruinBuy </a:t>
            </a:r>
            <a:r>
              <a:rPr lang="en-US" i="1" dirty="0"/>
              <a:t>Plus</a:t>
            </a:r>
            <a:r>
              <a:rPr lang="en-US" dirty="0"/>
              <a:t>.</a:t>
            </a:r>
          </a:p>
          <a:p>
            <a:pPr>
              <a:spcAft>
                <a:spcPts val="600"/>
              </a:spcAft>
            </a:pPr>
            <a:endParaRPr lang="en-US" dirty="0"/>
          </a:p>
          <a:p>
            <a:pPr>
              <a:spcAft>
                <a:spcPts val="600"/>
              </a:spcAft>
            </a:pPr>
            <a:r>
              <a:rPr lang="en-US" dirty="0"/>
              <a:t>PIs will receive an email notification when a subaward/subcontract invoice requires their review and approval. (PI’s can also log in directly to approve within the </a:t>
            </a:r>
            <a:r>
              <a:rPr lang="en-US" dirty="0">
                <a:hlinkClick r:id="rId2"/>
              </a:rPr>
              <a:t>BruinBuy Plus application</a:t>
            </a:r>
            <a:r>
              <a:rPr lang="en-US" dirty="0"/>
              <a:t>)</a:t>
            </a:r>
          </a:p>
        </p:txBody>
      </p:sp>
      <p:pic>
        <p:nvPicPr>
          <p:cNvPr id="10" name="Picture 9">
            <a:extLst>
              <a:ext uri="{FF2B5EF4-FFF2-40B4-BE49-F238E27FC236}">
                <a16:creationId xmlns:a16="http://schemas.microsoft.com/office/drawing/2014/main" id="{8188CBA3-18A3-5E96-A63D-9606B4A78ECA}"/>
              </a:ext>
            </a:extLst>
          </p:cNvPr>
          <p:cNvPicPr>
            <a:picLocks noChangeAspect="1"/>
          </p:cNvPicPr>
          <p:nvPr/>
        </p:nvPicPr>
        <p:blipFill>
          <a:blip r:embed="rId3"/>
          <a:stretch>
            <a:fillRect/>
          </a:stretch>
        </p:blipFill>
        <p:spPr>
          <a:xfrm>
            <a:off x="6049899" y="1305922"/>
            <a:ext cx="2371725" cy="3390900"/>
          </a:xfrm>
          <a:prstGeom prst="rect">
            <a:avLst/>
          </a:prstGeom>
        </p:spPr>
      </p:pic>
      <p:pic>
        <p:nvPicPr>
          <p:cNvPr id="12" name="Picture 11">
            <a:extLst>
              <a:ext uri="{FF2B5EF4-FFF2-40B4-BE49-F238E27FC236}">
                <a16:creationId xmlns:a16="http://schemas.microsoft.com/office/drawing/2014/main" id="{F03150ED-96EA-B626-8E57-C179681F76D0}"/>
              </a:ext>
            </a:extLst>
          </p:cNvPr>
          <p:cNvPicPr>
            <a:picLocks noChangeAspect="1"/>
          </p:cNvPicPr>
          <p:nvPr/>
        </p:nvPicPr>
        <p:blipFill>
          <a:blip r:embed="rId4"/>
          <a:stretch>
            <a:fillRect/>
          </a:stretch>
        </p:blipFill>
        <p:spPr>
          <a:xfrm>
            <a:off x="1233714" y="3369053"/>
            <a:ext cx="3970388" cy="963460"/>
          </a:xfrm>
          <a:prstGeom prst="rect">
            <a:avLst/>
          </a:prstGeom>
        </p:spPr>
      </p:pic>
    </p:spTree>
    <p:extLst>
      <p:ext uri="{BB962C8B-B14F-4D97-AF65-F5344CB8AC3E}">
        <p14:creationId xmlns:p14="http://schemas.microsoft.com/office/powerpoint/2010/main" val="23644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A86D0-3844-2F23-15E7-FA00F0608687}"/>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3" name="Text Placeholder 2">
            <a:extLst>
              <a:ext uri="{FF2B5EF4-FFF2-40B4-BE49-F238E27FC236}">
                <a16:creationId xmlns:a16="http://schemas.microsoft.com/office/drawing/2014/main" id="{19FDD9A5-1487-D4AA-86FA-3DF1EEA263CF}"/>
              </a:ext>
            </a:extLst>
          </p:cNvPr>
          <p:cNvSpPr>
            <a:spLocks noGrp="1"/>
          </p:cNvSpPr>
          <p:nvPr>
            <p:ph type="body" idx="1"/>
          </p:nvPr>
        </p:nvSpPr>
        <p:spPr>
          <a:xfrm>
            <a:off x="292221" y="1779284"/>
            <a:ext cx="3840480" cy="1815882"/>
          </a:xfrm>
        </p:spPr>
        <p:txBody>
          <a:bodyPr/>
          <a:lstStyle/>
          <a:p>
            <a:pPr marL="3175" indent="-3175"/>
            <a:r>
              <a:rPr lang="en-US" dirty="0"/>
              <a:t>Upon email receipt, review for accuracy and to ensure that the subsite is appropriately billing for work completed. </a:t>
            </a:r>
          </a:p>
          <a:p>
            <a:pPr marL="3175" indent="-3175"/>
            <a:endParaRPr lang="en-US" dirty="0"/>
          </a:p>
          <a:p>
            <a:pPr marL="3175" indent="-3175"/>
            <a:r>
              <a:rPr lang="en-US" dirty="0"/>
              <a:t>Select the Take Action hyperlink within the email, which will direct you to a new window of your web browser.</a:t>
            </a:r>
          </a:p>
        </p:txBody>
      </p:sp>
      <p:sp>
        <p:nvSpPr>
          <p:cNvPr id="6" name="Title 5">
            <a:extLst>
              <a:ext uri="{FF2B5EF4-FFF2-40B4-BE49-F238E27FC236}">
                <a16:creationId xmlns:a16="http://schemas.microsoft.com/office/drawing/2014/main" id="{D95E030C-4CE8-E986-B77A-99060D18C9E0}"/>
              </a:ext>
            </a:extLst>
          </p:cNvPr>
          <p:cNvSpPr>
            <a:spLocks noGrp="1"/>
          </p:cNvSpPr>
          <p:nvPr>
            <p:ph type="title"/>
          </p:nvPr>
        </p:nvSpPr>
        <p:spPr/>
        <p:txBody>
          <a:bodyPr/>
          <a:lstStyle/>
          <a:p>
            <a:r>
              <a:rPr lang="en-US" dirty="0"/>
              <a:t>Review Invoice</a:t>
            </a:r>
          </a:p>
        </p:txBody>
      </p:sp>
      <p:pic>
        <p:nvPicPr>
          <p:cNvPr id="8" name="Picture 7">
            <a:extLst>
              <a:ext uri="{FF2B5EF4-FFF2-40B4-BE49-F238E27FC236}">
                <a16:creationId xmlns:a16="http://schemas.microsoft.com/office/drawing/2014/main" id="{3C6F513B-3D0C-14BC-CC0C-FE4CA457402E}"/>
              </a:ext>
            </a:extLst>
          </p:cNvPr>
          <p:cNvPicPr>
            <a:picLocks noChangeAspect="1"/>
          </p:cNvPicPr>
          <p:nvPr/>
        </p:nvPicPr>
        <p:blipFill>
          <a:blip r:embed="rId2"/>
          <a:stretch>
            <a:fillRect/>
          </a:stretch>
        </p:blipFill>
        <p:spPr>
          <a:xfrm>
            <a:off x="4132701" y="548937"/>
            <a:ext cx="4816440" cy="4502034"/>
          </a:xfrm>
          <a:prstGeom prst="rect">
            <a:avLst/>
          </a:prstGeom>
        </p:spPr>
      </p:pic>
      <p:sp>
        <p:nvSpPr>
          <p:cNvPr id="9" name="Oval 8">
            <a:extLst>
              <a:ext uri="{FF2B5EF4-FFF2-40B4-BE49-F238E27FC236}">
                <a16:creationId xmlns:a16="http://schemas.microsoft.com/office/drawing/2014/main" id="{FF23846E-9B54-3EDB-0B5E-77CE9ED75305}"/>
              </a:ext>
            </a:extLst>
          </p:cNvPr>
          <p:cNvSpPr/>
          <p:nvPr/>
        </p:nvSpPr>
        <p:spPr>
          <a:xfrm>
            <a:off x="6945086" y="4564743"/>
            <a:ext cx="798285" cy="5558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A86D0-3844-2F23-15E7-FA00F0608687}"/>
              </a:ext>
            </a:extLst>
          </p:cNvPr>
          <p:cNvSpPr>
            <a:spLocks noGrp="1"/>
          </p:cNvSpPr>
          <p:nvPr>
            <p:ph type="sldNum" idx="12"/>
          </p:nvPr>
        </p:nvSpPr>
        <p:spPr/>
        <p:txBody>
          <a:bodyPr/>
          <a:lstStyle/>
          <a:p>
            <a:fld id="{00000000-1234-1234-1234-123412341234}" type="slidenum">
              <a:rPr lang="en-US" smtClean="0"/>
              <a:pPr/>
              <a:t>17</a:t>
            </a:fld>
            <a:endParaRPr lang="en-US"/>
          </a:p>
        </p:txBody>
      </p:sp>
      <p:sp>
        <p:nvSpPr>
          <p:cNvPr id="6" name="Title 5">
            <a:extLst>
              <a:ext uri="{FF2B5EF4-FFF2-40B4-BE49-F238E27FC236}">
                <a16:creationId xmlns:a16="http://schemas.microsoft.com/office/drawing/2014/main" id="{D95E030C-4CE8-E986-B77A-99060D18C9E0}"/>
              </a:ext>
            </a:extLst>
          </p:cNvPr>
          <p:cNvSpPr>
            <a:spLocks noGrp="1"/>
          </p:cNvSpPr>
          <p:nvPr>
            <p:ph type="title"/>
          </p:nvPr>
        </p:nvSpPr>
        <p:spPr/>
        <p:txBody>
          <a:bodyPr/>
          <a:lstStyle/>
          <a:p>
            <a:r>
              <a:rPr lang="en-US" dirty="0"/>
              <a:t>Approve or Reject Invoice</a:t>
            </a:r>
          </a:p>
        </p:txBody>
      </p:sp>
      <p:sp>
        <p:nvSpPr>
          <p:cNvPr id="5" name="Text Placeholder 4">
            <a:extLst>
              <a:ext uri="{FF2B5EF4-FFF2-40B4-BE49-F238E27FC236}">
                <a16:creationId xmlns:a16="http://schemas.microsoft.com/office/drawing/2014/main" id="{56F26C16-CB84-29F4-C7E3-A1A4C2A985A5}"/>
              </a:ext>
            </a:extLst>
          </p:cNvPr>
          <p:cNvSpPr>
            <a:spLocks noGrp="1"/>
          </p:cNvSpPr>
          <p:nvPr>
            <p:ph type="body" idx="1"/>
          </p:nvPr>
        </p:nvSpPr>
        <p:spPr/>
        <p:txBody>
          <a:bodyPr/>
          <a:lstStyle/>
          <a:p>
            <a:endParaRPr lang="en-US"/>
          </a:p>
        </p:txBody>
      </p:sp>
      <p:pic>
        <p:nvPicPr>
          <p:cNvPr id="10" name="Picture 9">
            <a:extLst>
              <a:ext uri="{FF2B5EF4-FFF2-40B4-BE49-F238E27FC236}">
                <a16:creationId xmlns:a16="http://schemas.microsoft.com/office/drawing/2014/main" id="{45E5E61A-540C-A08F-2016-E7A59E320421}"/>
              </a:ext>
            </a:extLst>
          </p:cNvPr>
          <p:cNvPicPr>
            <a:picLocks noChangeAspect="1"/>
          </p:cNvPicPr>
          <p:nvPr/>
        </p:nvPicPr>
        <p:blipFill>
          <a:blip r:embed="rId2"/>
          <a:stretch>
            <a:fillRect/>
          </a:stretch>
        </p:blipFill>
        <p:spPr>
          <a:xfrm>
            <a:off x="-45721" y="1354253"/>
            <a:ext cx="9144000" cy="3305852"/>
          </a:xfrm>
          <a:prstGeom prst="rect">
            <a:avLst/>
          </a:prstGeom>
        </p:spPr>
      </p:pic>
    </p:spTree>
    <p:extLst>
      <p:ext uri="{BB962C8B-B14F-4D97-AF65-F5344CB8AC3E}">
        <p14:creationId xmlns:p14="http://schemas.microsoft.com/office/powerpoint/2010/main" val="392950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sp>
        <p:nvSpPr>
          <p:cNvPr id="187" name="Google Shape;187;p9"/>
          <p:cNvSpPr txBox="1">
            <a:spLocks noGrp="1"/>
          </p:cNvSpPr>
          <p:nvPr>
            <p:ph type="title"/>
          </p:nvPr>
        </p:nvSpPr>
        <p:spPr>
          <a:xfrm>
            <a:off x="649224" y="756271"/>
            <a:ext cx="7772400" cy="3323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400" dirty="0">
                <a:solidFill>
                  <a:srgbClr val="000000"/>
                </a:solidFill>
                <a:latin typeface="+mj-lt"/>
              </a:rPr>
              <a:t>BruinBuy </a:t>
            </a:r>
            <a:r>
              <a:rPr lang="en-US" sz="2400" i="1" dirty="0">
                <a:solidFill>
                  <a:srgbClr val="000000"/>
                </a:solidFill>
                <a:latin typeface="+mj-lt"/>
              </a:rPr>
              <a:t>Plus</a:t>
            </a:r>
            <a:r>
              <a:rPr lang="en-US" sz="2400" dirty="0">
                <a:solidFill>
                  <a:srgbClr val="000000"/>
                </a:solidFill>
                <a:latin typeface="+mj-lt"/>
              </a:rPr>
              <a:t> Training For PI’s and PAN Reviewers</a:t>
            </a:r>
            <a:endParaRPr sz="2400" dirty="0">
              <a:solidFill>
                <a:srgbClr val="000000"/>
              </a:solidFill>
              <a:latin typeface="+mj-lt"/>
            </a:endParaRPr>
          </a:p>
        </p:txBody>
      </p:sp>
      <p:sp>
        <p:nvSpPr>
          <p:cNvPr id="3" name="TextBox 2">
            <a:extLst>
              <a:ext uri="{FF2B5EF4-FFF2-40B4-BE49-F238E27FC236}">
                <a16:creationId xmlns:a16="http://schemas.microsoft.com/office/drawing/2014/main" id="{4E17143C-2CEE-CD39-3DDF-7D7CEE5DDCA9}"/>
              </a:ext>
            </a:extLst>
          </p:cNvPr>
          <p:cNvSpPr txBox="1"/>
          <p:nvPr/>
        </p:nvSpPr>
        <p:spPr>
          <a:xfrm>
            <a:off x="560324" y="1280523"/>
            <a:ext cx="7861300" cy="356380"/>
          </a:xfrm>
          <a:prstGeom prst="rect">
            <a:avLst/>
          </a:prstGeom>
          <a:noFill/>
        </p:spPr>
        <p:txBody>
          <a:bodyPr wrap="square">
            <a:spAutoFit/>
          </a:bodyPr>
          <a:lstStyle/>
          <a:p>
            <a:pPr marR="0" lvl="0" algn="ctr">
              <a:lnSpc>
                <a:spcPct val="115000"/>
              </a:lnSpc>
              <a:spcBef>
                <a:spcPts val="0"/>
              </a:spcBef>
              <a:spcAft>
                <a:spcPts val="800"/>
              </a:spcAft>
            </a:pPr>
            <a:r>
              <a:rPr lang="en-US" sz="1600" b="1" dirty="0">
                <a:effectLst/>
                <a:latin typeface="Verdana" panose="020B0604030504040204" pitchFamily="34" charset="0"/>
                <a:ea typeface="Times New Roman" panose="02020603050405020304" pitchFamily="18" charset="0"/>
                <a:hlinkClick r:id="rId3"/>
              </a:rPr>
              <a:t>https://purchasing.ucla.edu/bruinbuy-plus-hub</a:t>
            </a:r>
            <a:r>
              <a:rPr lang="en-US" sz="1600" b="1" dirty="0">
                <a:effectLst/>
                <a:latin typeface="Verdana" panose="020B060403050404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8C062FFD-6727-1853-0FE7-06F36EF7275B}"/>
              </a:ext>
            </a:extLst>
          </p:cNvPr>
          <p:cNvPicPr>
            <a:picLocks noChangeAspect="1"/>
          </p:cNvPicPr>
          <p:nvPr/>
        </p:nvPicPr>
        <p:blipFill>
          <a:blip r:embed="rId4"/>
          <a:stretch>
            <a:fillRect/>
          </a:stretch>
        </p:blipFill>
        <p:spPr>
          <a:xfrm>
            <a:off x="560324" y="1671399"/>
            <a:ext cx="5766100" cy="1689672"/>
          </a:xfrm>
          <a:prstGeom prst="rect">
            <a:avLst/>
          </a:prstGeom>
        </p:spPr>
      </p:pic>
      <p:pic>
        <p:nvPicPr>
          <p:cNvPr id="9" name="Picture 8">
            <a:extLst>
              <a:ext uri="{FF2B5EF4-FFF2-40B4-BE49-F238E27FC236}">
                <a16:creationId xmlns:a16="http://schemas.microsoft.com/office/drawing/2014/main" id="{1E2BFD30-A769-66B4-FE00-77AFF8F8A7D3}"/>
              </a:ext>
            </a:extLst>
          </p:cNvPr>
          <p:cNvPicPr>
            <a:picLocks noChangeAspect="1"/>
          </p:cNvPicPr>
          <p:nvPr/>
        </p:nvPicPr>
        <p:blipFill>
          <a:blip r:embed="rId5"/>
          <a:stretch>
            <a:fillRect/>
          </a:stretch>
        </p:blipFill>
        <p:spPr>
          <a:xfrm>
            <a:off x="2881558" y="3399541"/>
            <a:ext cx="5768666" cy="1406627"/>
          </a:xfrm>
          <a:prstGeom prst="rect">
            <a:avLst/>
          </a:prstGeom>
        </p:spPr>
      </p:pic>
    </p:spTree>
    <p:extLst>
      <p:ext uri="{BB962C8B-B14F-4D97-AF65-F5344CB8AC3E}">
        <p14:creationId xmlns:p14="http://schemas.microsoft.com/office/powerpoint/2010/main" val="298573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1C8EFA-29C2-C355-E0F0-8F658F14C89E}"/>
              </a:ext>
            </a:extLst>
          </p:cNvPr>
          <p:cNvSpPr>
            <a:spLocks noGrp="1"/>
          </p:cNvSpPr>
          <p:nvPr>
            <p:ph type="sldNum" idx="12"/>
          </p:nvPr>
        </p:nvSpPr>
        <p:spPr>
          <a:xfrm>
            <a:off x="8421624" y="4754880"/>
            <a:ext cx="457200" cy="365760"/>
          </a:xfrm>
        </p:spPr>
        <p:txBody>
          <a:bodyPr spcFirstLastPara="1" wrap="square" lIns="0" tIns="0" rIns="0" bIns="256025" anchor="t" anchorCtr="0">
            <a:normAutofit/>
          </a:bodyPr>
          <a:lstStyle/>
          <a:p>
            <a:pPr>
              <a:lnSpc>
                <a:spcPct val="90000"/>
              </a:lnSpc>
              <a:spcAft>
                <a:spcPts val="600"/>
              </a:spcAft>
            </a:pPr>
            <a:fld id="{00000000-1234-1234-1234-123412341234}" type="slidenum">
              <a:rPr lang="en-US" sz="200" smtClean="0"/>
              <a:pPr>
                <a:lnSpc>
                  <a:spcPct val="90000"/>
                </a:lnSpc>
                <a:spcAft>
                  <a:spcPts val="600"/>
                </a:spcAft>
              </a:pPr>
              <a:t>19</a:t>
            </a:fld>
            <a:endParaRPr lang="en-US" sz="200"/>
          </a:p>
        </p:txBody>
      </p:sp>
      <p:sp>
        <p:nvSpPr>
          <p:cNvPr id="6151" name="Text Placeholder 2">
            <a:extLst>
              <a:ext uri="{FF2B5EF4-FFF2-40B4-BE49-F238E27FC236}">
                <a16:creationId xmlns:a16="http://schemas.microsoft.com/office/drawing/2014/main" id="{23DBDF85-82A9-9F16-ADB2-E34BCF139E4C}"/>
              </a:ext>
            </a:extLst>
          </p:cNvPr>
          <p:cNvSpPr>
            <a:spLocks noGrp="1"/>
          </p:cNvSpPr>
          <p:nvPr>
            <p:ph type="body" idx="1"/>
          </p:nvPr>
        </p:nvSpPr>
        <p:spPr>
          <a:xfrm>
            <a:off x="4571998" y="1622058"/>
            <a:ext cx="3840163" cy="2790508"/>
          </a:xfrm>
        </p:spPr>
        <p:txBody>
          <a:bodyPr/>
          <a:lstStyle/>
          <a:p>
            <a:pPr marL="228600" indent="0"/>
            <a:r>
              <a:rPr lang="en-US" sz="1800" i="0" u="none" strike="noStrike" cap="none" dirty="0">
                <a:solidFill>
                  <a:srgbClr val="000000"/>
                </a:solidFill>
                <a:latin typeface="+mn-lt"/>
                <a:ea typeface="Helvetica Neue"/>
                <a:cs typeface="Helvetica Neue"/>
                <a:sym typeface="Helvetica Neue"/>
              </a:rPr>
              <a:t>Please be patient with us while we navigate through the new systems/procedures. </a:t>
            </a:r>
          </a:p>
          <a:p>
            <a:pPr marL="228600" indent="0"/>
            <a:endParaRPr lang="en-US" sz="200" dirty="0">
              <a:solidFill>
                <a:srgbClr val="000000"/>
              </a:solidFill>
            </a:endParaRPr>
          </a:p>
          <a:p>
            <a:pPr marL="228600" indent="0"/>
            <a:r>
              <a:rPr lang="en-US" sz="1800" i="0" u="none" strike="noStrike" cap="none" dirty="0">
                <a:solidFill>
                  <a:srgbClr val="000000"/>
                </a:solidFill>
                <a:latin typeface="+mn-lt"/>
                <a:ea typeface="Helvetica Neue"/>
                <a:cs typeface="Helvetica Neue"/>
                <a:sym typeface="Helvetica Neue"/>
              </a:rPr>
              <a:t>Submit far in advance and expect delays. </a:t>
            </a:r>
          </a:p>
          <a:p>
            <a:pPr marL="228600" indent="0"/>
            <a:endParaRPr lang="en-US" sz="200" i="0" u="none" strike="noStrike" cap="none" dirty="0">
              <a:solidFill>
                <a:srgbClr val="000000"/>
              </a:solidFill>
              <a:latin typeface="+mn-lt"/>
              <a:ea typeface="Helvetica Neue"/>
              <a:cs typeface="Helvetica Neue"/>
              <a:sym typeface="Helvetica Neue"/>
            </a:endParaRPr>
          </a:p>
          <a:p>
            <a:pPr marL="228600" indent="0"/>
            <a:r>
              <a:rPr lang="en-US" sz="1800" dirty="0">
                <a:solidFill>
                  <a:srgbClr val="000000"/>
                </a:solidFill>
              </a:rPr>
              <a:t>Keep track of submitted requests and follow-up as needed.</a:t>
            </a:r>
            <a:endParaRPr lang="en-US" sz="1800" i="0" u="none" strike="noStrike" cap="none" dirty="0">
              <a:solidFill>
                <a:srgbClr val="000000"/>
              </a:solidFill>
              <a:latin typeface="+mn-lt"/>
              <a:ea typeface="Helvetica Neue"/>
              <a:cs typeface="Helvetica Neue"/>
              <a:sym typeface="Helvetica Neue"/>
            </a:endParaRPr>
          </a:p>
        </p:txBody>
      </p:sp>
      <p:sp>
        <p:nvSpPr>
          <p:cNvPr id="2" name="TextBox 1">
            <a:extLst>
              <a:ext uri="{FF2B5EF4-FFF2-40B4-BE49-F238E27FC236}">
                <a16:creationId xmlns:a16="http://schemas.microsoft.com/office/drawing/2014/main" id="{2AB2C53D-0BF1-E681-BE7D-4E28E7C7F060}"/>
              </a:ext>
            </a:extLst>
          </p:cNvPr>
          <p:cNvSpPr txBox="1"/>
          <p:nvPr/>
        </p:nvSpPr>
        <p:spPr>
          <a:xfrm>
            <a:off x="4571999" y="1463040"/>
            <a:ext cx="3840479" cy="318036"/>
          </a:xfrm>
          <a:prstGeom prst="rect">
            <a:avLst/>
          </a:prstGeom>
          <a:noFill/>
          <a:ln>
            <a:noFill/>
          </a:ln>
        </p:spPr>
        <p:txBody>
          <a:bodyPr spcFirstLastPara="1" wrap="square" lIns="365750" tIns="0" rIns="0" bIns="0" rtlCol="0" anchor="t" anchorCtr="0">
            <a:normAutofit/>
          </a:bodyPr>
          <a:lstStyle/>
          <a:p>
            <a:pPr marL="457200" indent="-228600">
              <a:lnSpc>
                <a:spcPct val="90000"/>
              </a:lnSpc>
              <a:spcBef>
                <a:spcPts val="750"/>
              </a:spcBef>
              <a:buClr>
                <a:srgbClr val="58595B"/>
              </a:buClr>
              <a:buSzPts val="1400"/>
            </a:pPr>
            <a:endParaRPr lang="en-US" sz="700" b="1" i="0" u="none" strike="noStrike" cap="none" dirty="0">
              <a:solidFill>
                <a:srgbClr val="58595B"/>
              </a:solidFill>
              <a:latin typeface="+mn-lt"/>
              <a:ea typeface="Helvetica Neue"/>
              <a:cs typeface="Helvetica Neue"/>
              <a:sym typeface="Helvetica Neue"/>
            </a:endParaRPr>
          </a:p>
        </p:txBody>
      </p:sp>
      <p:pic>
        <p:nvPicPr>
          <p:cNvPr id="6146" name="Picture 2" descr="Seeing Others Through Eyes of Patience">
            <a:extLst>
              <a:ext uri="{FF2B5EF4-FFF2-40B4-BE49-F238E27FC236}">
                <a16:creationId xmlns:a16="http://schemas.microsoft.com/office/drawing/2014/main" id="{238F619C-F2D5-9DB6-B960-F290FBB59C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080" y="1710157"/>
            <a:ext cx="3931920" cy="2614726"/>
          </a:xfrm>
          <a:prstGeom prst="rect">
            <a:avLst/>
          </a:prstGeom>
          <a:solidFill>
            <a:srgbClr val="FFFFFF"/>
          </a:solidFill>
          <a:ln>
            <a:noFill/>
          </a:ln>
        </p:spPr>
      </p:pic>
      <p:sp>
        <p:nvSpPr>
          <p:cNvPr id="5" name="Title 4">
            <a:extLst>
              <a:ext uri="{FF2B5EF4-FFF2-40B4-BE49-F238E27FC236}">
                <a16:creationId xmlns:a16="http://schemas.microsoft.com/office/drawing/2014/main" id="{27B5CECA-824A-E355-0BE8-60F16192AB3A}"/>
              </a:ext>
            </a:extLst>
          </p:cNvPr>
          <p:cNvSpPr>
            <a:spLocks noGrp="1"/>
          </p:cNvSpPr>
          <p:nvPr>
            <p:ph type="title"/>
          </p:nvPr>
        </p:nvSpPr>
        <p:spPr>
          <a:xfrm>
            <a:off x="640079" y="640080"/>
            <a:ext cx="7772400" cy="393192"/>
          </a:xfrm>
        </p:spPr>
        <p:txBody>
          <a:bodyPr spcFirstLastPara="1" wrap="square" lIns="0" tIns="0" rIns="0" bIns="0" anchor="b" anchorCtr="0">
            <a:normAutofit/>
          </a:bodyPr>
          <a:lstStyle/>
          <a:p>
            <a:r>
              <a:rPr lang="en-US" b="1" i="0" u="none" strike="noStrike" cap="none" dirty="0">
                <a:solidFill>
                  <a:srgbClr val="000000"/>
                </a:solidFill>
                <a:latin typeface="+mn-lt"/>
                <a:ea typeface="Helvetica Neue"/>
                <a:cs typeface="Helvetica Neue"/>
                <a:sym typeface="Helvetica Neue"/>
              </a:rPr>
              <a:t>BruinBuy </a:t>
            </a:r>
            <a:r>
              <a:rPr lang="en-US" b="1" i="1" u="none" strike="noStrike" cap="none" dirty="0">
                <a:solidFill>
                  <a:srgbClr val="000000"/>
                </a:solidFill>
                <a:latin typeface="+mn-lt"/>
                <a:ea typeface="Helvetica Neue"/>
                <a:cs typeface="Helvetica Neue"/>
                <a:sym typeface="Helvetica Neue"/>
              </a:rPr>
              <a:t>Plus</a:t>
            </a:r>
          </a:p>
        </p:txBody>
      </p:sp>
    </p:spTree>
    <p:extLst>
      <p:ext uri="{BB962C8B-B14F-4D97-AF65-F5344CB8AC3E}">
        <p14:creationId xmlns:p14="http://schemas.microsoft.com/office/powerpoint/2010/main" val="153235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solidFill>
                  <a:schemeClr val="tx1">
                    <a:lumMod val="50000"/>
                  </a:schemeClr>
                </a:solidFill>
                <a:latin typeface="Arial" panose="020B0604020202020204" pitchFamily="34" charset="0"/>
                <a:cs typeface="Arial" panose="020B0604020202020204" pitchFamily="34" charset="0"/>
              </a:rPr>
              <a:t>Recently Submitted Proposals </a:t>
            </a:r>
            <a:r>
              <a:rPr lang="en-US" sz="1800" b="0" dirty="0">
                <a:solidFill>
                  <a:schemeClr val="tx1">
                    <a:lumMod val="50000"/>
                  </a:schemeClr>
                </a:solidFill>
              </a:rPr>
              <a:t>(since February)</a:t>
            </a:r>
            <a:endParaRPr lang="en-US" sz="1800" dirty="0">
              <a:solidFill>
                <a:schemeClr val="tx1">
                  <a:lumMod val="50000"/>
                </a:schemeClr>
              </a:solidFill>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1922430398"/>
              </p:ext>
            </p:extLst>
          </p:nvPr>
        </p:nvGraphicFramePr>
        <p:xfrm>
          <a:off x="289711" y="1283818"/>
          <a:ext cx="8589113" cy="2439097"/>
        </p:xfrm>
        <a:graphic>
          <a:graphicData uri="http://schemas.openxmlformats.org/drawingml/2006/table">
            <a:tbl>
              <a:tblPr firstRow="1">
                <a:tableStyleId>{5C22544A-7EE6-4342-B048-85BDC9FD1C3A}</a:tableStyleId>
              </a:tblPr>
              <a:tblGrid>
                <a:gridCol w="912556">
                  <a:extLst>
                    <a:ext uri="{9D8B030D-6E8A-4147-A177-3AD203B41FA5}">
                      <a16:colId xmlns:a16="http://schemas.microsoft.com/office/drawing/2014/main" val="3764042023"/>
                    </a:ext>
                  </a:extLst>
                </a:gridCol>
                <a:gridCol w="4099716">
                  <a:extLst>
                    <a:ext uri="{9D8B030D-6E8A-4147-A177-3AD203B41FA5}">
                      <a16:colId xmlns:a16="http://schemas.microsoft.com/office/drawing/2014/main" val="2674146677"/>
                    </a:ext>
                  </a:extLst>
                </a:gridCol>
                <a:gridCol w="1552175">
                  <a:extLst>
                    <a:ext uri="{9D8B030D-6E8A-4147-A177-3AD203B41FA5}">
                      <a16:colId xmlns:a16="http://schemas.microsoft.com/office/drawing/2014/main" val="3006092247"/>
                    </a:ext>
                  </a:extLst>
                </a:gridCol>
                <a:gridCol w="1189175">
                  <a:extLst>
                    <a:ext uri="{9D8B030D-6E8A-4147-A177-3AD203B41FA5}">
                      <a16:colId xmlns:a16="http://schemas.microsoft.com/office/drawing/2014/main" val="175481784"/>
                    </a:ext>
                  </a:extLst>
                </a:gridCol>
                <a:gridCol w="835491">
                  <a:extLst>
                    <a:ext uri="{9D8B030D-6E8A-4147-A177-3AD203B41FA5}">
                      <a16:colId xmlns:a16="http://schemas.microsoft.com/office/drawing/2014/main" val="3869669175"/>
                    </a:ext>
                  </a:extLst>
                </a:gridCol>
              </a:tblGrid>
              <a:tr h="487544">
                <a:tc>
                  <a:txBody>
                    <a:bodyPr/>
                    <a:lstStyle/>
                    <a:p>
                      <a:pPr algn="l"/>
                      <a:r>
                        <a:rPr lang="en-US" sz="1000" b="1" i="0" dirty="0">
                          <a:latin typeface="Calibri" panose="020F0502020204030204" pitchFamily="34" charset="0"/>
                          <a:cs typeface="Calibri" panose="020F0502020204030204" pitchFamily="34" charset="0"/>
                        </a:rPr>
                        <a:t>PI</a:t>
                      </a:r>
                    </a:p>
                  </a:txBody>
                  <a:tcPr marL="45720" marR="4572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14669D"/>
                    </a:solidFill>
                  </a:tcPr>
                </a:tc>
                <a:tc>
                  <a:txBody>
                    <a:bodyPr/>
                    <a:lstStyle/>
                    <a:p>
                      <a:pPr algn="l"/>
                      <a:r>
                        <a:rPr lang="en-US" sz="1000" b="1" i="0" dirty="0">
                          <a:latin typeface="Calibri" panose="020F0502020204030204" pitchFamily="34" charset="0"/>
                          <a:cs typeface="Calibri" panose="020F0502020204030204" pitchFamily="34" charset="0"/>
                        </a:rPr>
                        <a:t>Title</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4669D"/>
                    </a:solidFill>
                  </a:tcPr>
                </a:tc>
                <a:tc>
                  <a:txBody>
                    <a:bodyPr/>
                    <a:lstStyle/>
                    <a:p>
                      <a:pPr algn="l"/>
                      <a:r>
                        <a:rPr lang="en-US" sz="1000" b="1" i="0" dirty="0">
                          <a:latin typeface="Calibri" panose="020F0502020204030204" pitchFamily="34" charset="0"/>
                          <a:cs typeface="Calibri" panose="020F0502020204030204" pitchFamily="34" charset="0"/>
                        </a:rPr>
                        <a:t>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4669D"/>
                    </a:solidFill>
                  </a:tcPr>
                </a:tc>
                <a:tc>
                  <a:txBody>
                    <a:bodyPr/>
                    <a:lstStyle/>
                    <a:p>
                      <a:pPr algn="l"/>
                      <a:r>
                        <a:rPr lang="en-US" sz="1000" b="1" i="0" dirty="0">
                          <a:latin typeface="Calibri" panose="020F0502020204030204" pitchFamily="34" charset="0"/>
                          <a:cs typeface="Calibri" panose="020F0502020204030204" pitchFamily="34" charset="0"/>
                        </a:rPr>
                        <a:t>Prime 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4669D"/>
                    </a:solidFill>
                  </a:tcPr>
                </a:tc>
                <a:tc>
                  <a:txBody>
                    <a:bodyPr/>
                    <a:lstStyle/>
                    <a:p>
                      <a:pPr algn="l"/>
                      <a:r>
                        <a:rPr lang="en-US" sz="1000" b="1" i="0" baseline="0" dirty="0">
                          <a:latin typeface="Calibri" panose="020F0502020204030204" pitchFamily="34" charset="0"/>
                          <a:cs typeface="Calibri" panose="020F0502020204030204" pitchFamily="34" charset="0"/>
                        </a:rPr>
                        <a:t>Type</a:t>
                      </a:r>
                      <a:endParaRPr lang="en-US" sz="1000" b="1" i="0" dirty="0">
                        <a:latin typeface="Calibri" panose="020F0502020204030204" pitchFamily="34" charset="0"/>
                        <a:cs typeface="Calibri" panose="020F0502020204030204" pitchFamily="34" charset="0"/>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4669D"/>
                    </a:solidFill>
                  </a:tcPr>
                </a:tc>
                <a:extLst>
                  <a:ext uri="{0D108BD9-81ED-4DB2-BD59-A6C34878D82A}">
                    <a16:rowId xmlns:a16="http://schemas.microsoft.com/office/drawing/2014/main" val="1160960130"/>
                  </a:ext>
                </a:extLst>
              </a:tr>
              <a:tr h="730136">
                <a:tc>
                  <a:txBody>
                    <a:bodyPr/>
                    <a:lstStyle/>
                    <a:p>
                      <a:pPr algn="l" fontAlgn="ctr"/>
                      <a:r>
                        <a:rPr lang="en-US" sz="1100" b="0" i="0" u="none" strike="noStrike">
                          <a:solidFill>
                            <a:srgbClr val="000000"/>
                          </a:solidFill>
                          <a:effectLst/>
                          <a:latin typeface="Calibri" panose="020F0502020204030204" pitchFamily="34" charset="0"/>
                        </a:rPr>
                        <a:t>Tarn, Derjung</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Unlocking Insights: Understanding Motivators and Barriers to Clinical Trial Participation among Asian Adults</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UNIVERSITY OF CALIFORNIA, SAN FRANCISCO</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NIH-NIA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491281">
                <a:tc>
                  <a:txBody>
                    <a:bodyPr/>
                    <a:lstStyle/>
                    <a:p>
                      <a:pPr algn="l" fontAlgn="ctr"/>
                      <a:r>
                        <a:rPr lang="en-US" sz="1100" b="0" i="0" u="none" strike="noStrike">
                          <a:solidFill>
                            <a:srgbClr val="000000"/>
                          </a:solidFill>
                          <a:effectLst/>
                          <a:latin typeface="Calibri" panose="020F0502020204030204" pitchFamily="34" charset="0"/>
                        </a:rPr>
                        <a:t>Gelberg, Lillian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Effectiveness of the Diabetes Homeless Medication Support (D-HOMES) program on diabetes management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Hennepin Healthcare Research Institute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NIH</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Resubmission - 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273725"/>
                  </a:ext>
                </a:extLst>
              </a:tr>
              <a:tr h="730136">
                <a:tc>
                  <a:txBody>
                    <a:bodyPr/>
                    <a:lstStyle/>
                    <a:p>
                      <a:pPr algn="l" fontAlgn="ctr"/>
                      <a:r>
                        <a:rPr lang="en-US" sz="1100" b="0" i="0" u="none" strike="noStrike">
                          <a:solidFill>
                            <a:srgbClr val="000000"/>
                          </a:solidFill>
                          <a:effectLst/>
                          <a:latin typeface="Calibri" panose="020F0502020204030204" pitchFamily="34" charset="0"/>
                        </a:rPr>
                        <a:t>Rosen, Allison Diane</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Development of Ketamine to Increase Buprenorphine Induction and Adherence by Attenuating Precipitated Opioid Withdrawal Symptoms in Fentanyl Users</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UNIVERSITY OF HOUSTON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NIH </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bl>
          </a:graphicData>
        </a:graphic>
      </p:graphicFrame>
    </p:spTree>
    <p:extLst>
      <p:ext uri="{BB962C8B-B14F-4D97-AF65-F5344CB8AC3E}">
        <p14:creationId xmlns:p14="http://schemas.microsoft.com/office/powerpoint/2010/main" val="201323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5" name="Title 4">
            <a:extLst>
              <a:ext uri="{FF2B5EF4-FFF2-40B4-BE49-F238E27FC236}">
                <a16:creationId xmlns:a16="http://schemas.microsoft.com/office/drawing/2014/main" id="{151A2E1C-A416-E5EE-0262-FDD60AAF6A48}"/>
              </a:ext>
            </a:extLst>
          </p:cNvPr>
          <p:cNvSpPr>
            <a:spLocks noGrp="1"/>
          </p:cNvSpPr>
          <p:nvPr>
            <p:ph type="title"/>
          </p:nvPr>
        </p:nvSpPr>
        <p:spPr/>
        <p:txBody>
          <a:bodyPr/>
          <a:lstStyle/>
          <a:p>
            <a:r>
              <a:rPr lang="en-US" dirty="0"/>
              <a:t>Ordering Supplies</a:t>
            </a:r>
          </a:p>
        </p:txBody>
      </p:sp>
      <p:sp>
        <p:nvSpPr>
          <p:cNvPr id="7" name="TextBox 6">
            <a:extLst>
              <a:ext uri="{FF2B5EF4-FFF2-40B4-BE49-F238E27FC236}">
                <a16:creationId xmlns:a16="http://schemas.microsoft.com/office/drawing/2014/main" id="{F6A4B4A7-9B78-81FE-D63B-A158271FC77F}"/>
              </a:ext>
            </a:extLst>
          </p:cNvPr>
          <p:cNvSpPr txBox="1"/>
          <p:nvPr/>
        </p:nvSpPr>
        <p:spPr>
          <a:xfrm>
            <a:off x="640079" y="1590261"/>
            <a:ext cx="7708791" cy="2862322"/>
          </a:xfrm>
          <a:prstGeom prst="rect">
            <a:avLst/>
          </a:prstGeom>
          <a:noFill/>
        </p:spPr>
        <p:txBody>
          <a:bodyPr wrap="square" rtlCol="0">
            <a:spAutoFit/>
          </a:bodyPr>
          <a:lstStyle/>
          <a:p>
            <a:r>
              <a:rPr lang="en-US" sz="1800" dirty="0"/>
              <a:t>When you need to order supplies, we recommend using one of the approved vendors that already have catalogs with UCLA wherever possible. (These vendors include Amazon, Office Depot, Fisher, Grainger, and more; full list included on later slide) </a:t>
            </a:r>
          </a:p>
          <a:p>
            <a:endParaRPr lang="en-US" sz="1800" dirty="0"/>
          </a:p>
          <a:p>
            <a:r>
              <a:rPr lang="en-US" sz="1800" dirty="0"/>
              <a:t>The next several slides focuses on those types of orders.</a:t>
            </a:r>
          </a:p>
          <a:p>
            <a:endParaRPr lang="en-US" sz="1800" dirty="0"/>
          </a:p>
          <a:p>
            <a:r>
              <a:rPr lang="en-US" sz="1800" dirty="0"/>
              <a:t>You can place these orders in one of two ways:</a:t>
            </a:r>
          </a:p>
          <a:p>
            <a:pPr marL="285750" indent="-285750">
              <a:buFont typeface="Arial" panose="020B0604020202020204" pitchFamily="34" charset="0"/>
              <a:buChar char="•"/>
            </a:pPr>
            <a:r>
              <a:rPr lang="en-US" sz="1800" dirty="0"/>
              <a:t>Current Way: </a:t>
            </a:r>
            <a:r>
              <a:rPr lang="en-US" sz="1800" dirty="0">
                <a:hlinkClick r:id="rId2"/>
              </a:rPr>
              <a:t>Utilizing the Purchase Request Form</a:t>
            </a:r>
            <a:endParaRPr lang="en-US" sz="1800" dirty="0"/>
          </a:p>
          <a:p>
            <a:pPr marL="285750" indent="-285750">
              <a:buFont typeface="Arial" panose="020B0604020202020204" pitchFamily="34" charset="0"/>
              <a:buChar char="•"/>
            </a:pPr>
            <a:r>
              <a:rPr lang="en-US" sz="1800" dirty="0"/>
              <a:t>New Option: Creating a Shopping Cart directly on </a:t>
            </a:r>
            <a:r>
              <a:rPr lang="en-US" sz="1800" dirty="0">
                <a:hlinkClick r:id="rId3"/>
              </a:rPr>
              <a:t>BruinBuy </a:t>
            </a:r>
            <a:r>
              <a:rPr lang="en-US" sz="1800" i="1" dirty="0">
                <a:hlinkClick r:id="rId3"/>
              </a:rPr>
              <a:t>Plus</a:t>
            </a:r>
            <a:endParaRPr lang="en-US" sz="1800" i="1" dirty="0"/>
          </a:p>
        </p:txBody>
      </p:sp>
    </p:spTree>
    <p:extLst>
      <p:ext uri="{BB962C8B-B14F-4D97-AF65-F5344CB8AC3E}">
        <p14:creationId xmlns:p14="http://schemas.microsoft.com/office/powerpoint/2010/main" val="226274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43D5F9E-EFF5-5165-E1AA-C38187315366}"/>
              </a:ext>
            </a:extLst>
          </p:cNvPr>
          <p:cNvGraphicFramePr/>
          <p:nvPr>
            <p:extLst>
              <p:ext uri="{D42A27DB-BD31-4B8C-83A1-F6EECF244321}">
                <p14:modId xmlns:p14="http://schemas.microsoft.com/office/powerpoint/2010/main" val="3729307627"/>
              </p:ext>
            </p:extLst>
          </p:nvPr>
        </p:nvGraphicFramePr>
        <p:xfrm>
          <a:off x="477078" y="1168842"/>
          <a:ext cx="8401746" cy="367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83139AB-B3B3-45F0-693B-0CE00B3B9654}"/>
              </a:ext>
            </a:extLst>
          </p:cNvPr>
          <p:cNvSpPr>
            <a:spLocks noGrp="1"/>
          </p:cNvSpPr>
          <p:nvPr>
            <p:ph type="sldNum" idx="12"/>
          </p:nvPr>
        </p:nvSpPr>
        <p:spPr/>
        <p:txBody>
          <a:bodyPr/>
          <a:lstStyle/>
          <a:p>
            <a:fld id="{00000000-1234-1234-1234-123412341234}" type="slidenum">
              <a:rPr lang="en-US" smtClean="0"/>
              <a:pPr/>
              <a:t>21</a:t>
            </a:fld>
            <a:endParaRPr lang="en-US"/>
          </a:p>
        </p:txBody>
      </p:sp>
      <p:sp>
        <p:nvSpPr>
          <p:cNvPr id="6" name="Title 5">
            <a:extLst>
              <a:ext uri="{FF2B5EF4-FFF2-40B4-BE49-F238E27FC236}">
                <a16:creationId xmlns:a16="http://schemas.microsoft.com/office/drawing/2014/main" id="{E48794D2-D64D-ADEE-3755-BAC34D38CCBD}"/>
              </a:ext>
            </a:extLst>
          </p:cNvPr>
          <p:cNvSpPr>
            <a:spLocks noGrp="1"/>
          </p:cNvSpPr>
          <p:nvPr>
            <p:ph type="title"/>
          </p:nvPr>
        </p:nvSpPr>
        <p:spPr/>
        <p:txBody>
          <a:bodyPr/>
          <a:lstStyle/>
          <a:p>
            <a:r>
              <a:rPr lang="en-US" dirty="0"/>
              <a:t>Current Way: Purchase Request Form</a:t>
            </a:r>
          </a:p>
        </p:txBody>
      </p:sp>
    </p:spTree>
    <p:extLst>
      <p:ext uri="{BB962C8B-B14F-4D97-AF65-F5344CB8AC3E}">
        <p14:creationId xmlns:p14="http://schemas.microsoft.com/office/powerpoint/2010/main" val="95166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43D5F9E-EFF5-5165-E1AA-C38187315366}"/>
              </a:ext>
            </a:extLst>
          </p:cNvPr>
          <p:cNvGraphicFramePr/>
          <p:nvPr/>
        </p:nvGraphicFramePr>
        <p:xfrm>
          <a:off x="477078" y="1168842"/>
          <a:ext cx="8401746" cy="367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83139AB-B3B3-45F0-693B-0CE00B3B9654}"/>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6" name="Title 5">
            <a:extLst>
              <a:ext uri="{FF2B5EF4-FFF2-40B4-BE49-F238E27FC236}">
                <a16:creationId xmlns:a16="http://schemas.microsoft.com/office/drawing/2014/main" id="{E48794D2-D64D-ADEE-3755-BAC34D38CCBD}"/>
              </a:ext>
            </a:extLst>
          </p:cNvPr>
          <p:cNvSpPr>
            <a:spLocks noGrp="1"/>
          </p:cNvSpPr>
          <p:nvPr>
            <p:ph type="title"/>
          </p:nvPr>
        </p:nvSpPr>
        <p:spPr/>
        <p:txBody>
          <a:bodyPr/>
          <a:lstStyle/>
          <a:p>
            <a:r>
              <a:rPr lang="en-US" dirty="0"/>
              <a:t>New Option: Creating Cart in BB+</a:t>
            </a:r>
          </a:p>
        </p:txBody>
      </p:sp>
    </p:spTree>
    <p:extLst>
      <p:ext uri="{BB962C8B-B14F-4D97-AF65-F5344CB8AC3E}">
        <p14:creationId xmlns:p14="http://schemas.microsoft.com/office/powerpoint/2010/main" val="282421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5" name="Title 4">
            <a:extLst>
              <a:ext uri="{FF2B5EF4-FFF2-40B4-BE49-F238E27FC236}">
                <a16:creationId xmlns:a16="http://schemas.microsoft.com/office/drawing/2014/main" id="{A0D24C2D-87C4-DAE6-7726-F8E6740E6547}"/>
              </a:ext>
            </a:extLst>
          </p:cNvPr>
          <p:cNvSpPr>
            <a:spLocks noGrp="1"/>
          </p:cNvSpPr>
          <p:nvPr>
            <p:ph type="title"/>
          </p:nvPr>
        </p:nvSpPr>
        <p:spPr/>
        <p:txBody>
          <a:bodyPr/>
          <a:lstStyle/>
          <a:p>
            <a:r>
              <a:rPr lang="en-US" dirty="0"/>
              <a:t>New Option: Creating Cart in BB+</a:t>
            </a:r>
          </a:p>
        </p:txBody>
      </p:sp>
      <p:sp>
        <p:nvSpPr>
          <p:cNvPr id="8" name="TextBox 7">
            <a:extLst>
              <a:ext uri="{FF2B5EF4-FFF2-40B4-BE49-F238E27FC236}">
                <a16:creationId xmlns:a16="http://schemas.microsoft.com/office/drawing/2014/main" id="{4CFD61E3-CE14-FDC2-7524-B3BA85D77973}"/>
              </a:ext>
            </a:extLst>
          </p:cNvPr>
          <p:cNvSpPr txBox="1"/>
          <p:nvPr/>
        </p:nvSpPr>
        <p:spPr>
          <a:xfrm>
            <a:off x="640079" y="1261469"/>
            <a:ext cx="5902611" cy="369332"/>
          </a:xfrm>
          <a:prstGeom prst="rect">
            <a:avLst/>
          </a:prstGeom>
          <a:noFill/>
        </p:spPr>
        <p:txBody>
          <a:bodyPr wrap="square">
            <a:spAutoFit/>
          </a:bodyPr>
          <a:lstStyle/>
          <a:p>
            <a:r>
              <a:rPr lang="en-US" sz="1800" dirty="0"/>
              <a:t>Go to </a:t>
            </a:r>
            <a:r>
              <a:rPr lang="en-US" sz="1800" dirty="0">
                <a:hlinkClick r:id="rId2"/>
              </a:rPr>
              <a:t>https://bruinbuyplus.ucla.edu/</a:t>
            </a:r>
            <a:r>
              <a:rPr lang="en-US" sz="1800" dirty="0"/>
              <a:t> and log in </a:t>
            </a:r>
          </a:p>
        </p:txBody>
      </p:sp>
      <p:pic>
        <p:nvPicPr>
          <p:cNvPr id="10" name="Picture 9">
            <a:extLst>
              <a:ext uri="{FF2B5EF4-FFF2-40B4-BE49-F238E27FC236}">
                <a16:creationId xmlns:a16="http://schemas.microsoft.com/office/drawing/2014/main" id="{DE4887FA-799E-3E74-4A25-64CD6F0DED6E}"/>
              </a:ext>
            </a:extLst>
          </p:cNvPr>
          <p:cNvPicPr>
            <a:picLocks noChangeAspect="1"/>
          </p:cNvPicPr>
          <p:nvPr/>
        </p:nvPicPr>
        <p:blipFill>
          <a:blip r:embed="rId3"/>
          <a:stretch>
            <a:fillRect/>
          </a:stretch>
        </p:blipFill>
        <p:spPr>
          <a:xfrm>
            <a:off x="1762581" y="1630801"/>
            <a:ext cx="6009818" cy="2979171"/>
          </a:xfrm>
          <a:prstGeom prst="rect">
            <a:avLst/>
          </a:prstGeom>
        </p:spPr>
      </p:pic>
      <p:sp>
        <p:nvSpPr>
          <p:cNvPr id="12" name="Oval 11">
            <a:extLst>
              <a:ext uri="{FF2B5EF4-FFF2-40B4-BE49-F238E27FC236}">
                <a16:creationId xmlns:a16="http://schemas.microsoft.com/office/drawing/2014/main" id="{DDD75E83-BE74-A180-D4F2-95D027B3B5A0}"/>
              </a:ext>
            </a:extLst>
          </p:cNvPr>
          <p:cNvSpPr/>
          <p:nvPr/>
        </p:nvSpPr>
        <p:spPr>
          <a:xfrm>
            <a:off x="3595540" y="3473004"/>
            <a:ext cx="669033" cy="4090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27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24</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11" name="Picture 10">
            <a:extLst>
              <a:ext uri="{FF2B5EF4-FFF2-40B4-BE49-F238E27FC236}">
                <a16:creationId xmlns:a16="http://schemas.microsoft.com/office/drawing/2014/main" id="{3D477BAD-E340-239F-EF04-3DD1CBC95AC8}"/>
              </a:ext>
            </a:extLst>
          </p:cNvPr>
          <p:cNvPicPr>
            <a:picLocks noChangeAspect="1"/>
          </p:cNvPicPr>
          <p:nvPr/>
        </p:nvPicPr>
        <p:blipFill>
          <a:blip r:embed="rId2"/>
          <a:stretch>
            <a:fillRect/>
          </a:stretch>
        </p:blipFill>
        <p:spPr>
          <a:xfrm>
            <a:off x="2312126" y="572231"/>
            <a:ext cx="6644348" cy="4365529"/>
          </a:xfrm>
          <a:prstGeom prst="rect">
            <a:avLst/>
          </a:prstGeom>
        </p:spPr>
      </p:pic>
      <p:sp>
        <p:nvSpPr>
          <p:cNvPr id="3" name="Oval 2">
            <a:extLst>
              <a:ext uri="{FF2B5EF4-FFF2-40B4-BE49-F238E27FC236}">
                <a16:creationId xmlns:a16="http://schemas.microsoft.com/office/drawing/2014/main" id="{CBACFDFD-D16B-8BBF-DA5F-9B02EE2B288B}"/>
              </a:ext>
            </a:extLst>
          </p:cNvPr>
          <p:cNvSpPr/>
          <p:nvPr/>
        </p:nvSpPr>
        <p:spPr>
          <a:xfrm>
            <a:off x="5566229" y="1270000"/>
            <a:ext cx="1168400" cy="7837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68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25</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2F496BA1-8A2F-31C7-0F16-D1DDFD606C5E}"/>
              </a:ext>
            </a:extLst>
          </p:cNvPr>
          <p:cNvPicPr>
            <a:picLocks noChangeAspect="1"/>
          </p:cNvPicPr>
          <p:nvPr/>
        </p:nvPicPr>
        <p:blipFill rotWithShape="1">
          <a:blip r:embed="rId2"/>
          <a:srcRect t="14110" r="1059" b="7555"/>
          <a:stretch/>
        </p:blipFill>
        <p:spPr>
          <a:xfrm>
            <a:off x="302753" y="459195"/>
            <a:ext cx="8538494" cy="4225109"/>
          </a:xfrm>
          <a:prstGeom prst="rect">
            <a:avLst/>
          </a:prstGeom>
        </p:spPr>
      </p:pic>
      <p:sp>
        <p:nvSpPr>
          <p:cNvPr id="5" name="Oval 4">
            <a:extLst>
              <a:ext uri="{FF2B5EF4-FFF2-40B4-BE49-F238E27FC236}">
                <a16:creationId xmlns:a16="http://schemas.microsoft.com/office/drawing/2014/main" id="{140B3F93-B7D4-6A5A-F154-36AC3C03F753}"/>
              </a:ext>
            </a:extLst>
          </p:cNvPr>
          <p:cNvSpPr/>
          <p:nvPr/>
        </p:nvSpPr>
        <p:spPr>
          <a:xfrm>
            <a:off x="7090229" y="2242457"/>
            <a:ext cx="1959428" cy="65314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87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5" name="Picture 4">
            <a:extLst>
              <a:ext uri="{FF2B5EF4-FFF2-40B4-BE49-F238E27FC236}">
                <a16:creationId xmlns:a16="http://schemas.microsoft.com/office/drawing/2014/main" id="{5EAB9879-8A8D-57B2-A3A4-D9A3AC853598}"/>
              </a:ext>
            </a:extLst>
          </p:cNvPr>
          <p:cNvPicPr>
            <a:picLocks noChangeAspect="1"/>
          </p:cNvPicPr>
          <p:nvPr/>
        </p:nvPicPr>
        <p:blipFill rotWithShape="1">
          <a:blip r:embed="rId2"/>
          <a:srcRect t="16084" r="705" b="6314"/>
          <a:stretch/>
        </p:blipFill>
        <p:spPr>
          <a:xfrm>
            <a:off x="115482" y="573314"/>
            <a:ext cx="9033268" cy="4412343"/>
          </a:xfrm>
          <a:prstGeom prst="rect">
            <a:avLst/>
          </a:prstGeom>
        </p:spPr>
      </p:pic>
      <p:sp>
        <p:nvSpPr>
          <p:cNvPr id="7" name="Oval 6">
            <a:extLst>
              <a:ext uri="{FF2B5EF4-FFF2-40B4-BE49-F238E27FC236}">
                <a16:creationId xmlns:a16="http://schemas.microsoft.com/office/drawing/2014/main" id="{DF444607-70F3-A2F9-BEDB-D930714A4AAC}"/>
              </a:ext>
            </a:extLst>
          </p:cNvPr>
          <p:cNvSpPr/>
          <p:nvPr/>
        </p:nvSpPr>
        <p:spPr>
          <a:xfrm>
            <a:off x="6720115" y="1211943"/>
            <a:ext cx="1865085" cy="79102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0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27</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64416FF5-330D-2AB6-FB9F-EE9F6B8DCA72}"/>
              </a:ext>
            </a:extLst>
          </p:cNvPr>
          <p:cNvPicPr>
            <a:picLocks noChangeAspect="1"/>
          </p:cNvPicPr>
          <p:nvPr/>
        </p:nvPicPr>
        <p:blipFill rotWithShape="1">
          <a:blip r:embed="rId2"/>
          <a:srcRect t="15802" b="7555"/>
          <a:stretch/>
        </p:blipFill>
        <p:spPr>
          <a:xfrm>
            <a:off x="48143" y="616857"/>
            <a:ext cx="8999231" cy="4310743"/>
          </a:xfrm>
          <a:prstGeom prst="rect">
            <a:avLst/>
          </a:prstGeom>
        </p:spPr>
      </p:pic>
      <p:sp>
        <p:nvSpPr>
          <p:cNvPr id="7" name="Oval 6">
            <a:extLst>
              <a:ext uri="{FF2B5EF4-FFF2-40B4-BE49-F238E27FC236}">
                <a16:creationId xmlns:a16="http://schemas.microsoft.com/office/drawing/2014/main" id="{A3C8389A-4A43-C8BD-746F-4A1106D1D439}"/>
              </a:ext>
            </a:extLst>
          </p:cNvPr>
          <p:cNvSpPr/>
          <p:nvPr/>
        </p:nvSpPr>
        <p:spPr>
          <a:xfrm>
            <a:off x="7207479" y="1908975"/>
            <a:ext cx="1296442" cy="5558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2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5" name="Picture 4">
            <a:extLst>
              <a:ext uri="{FF2B5EF4-FFF2-40B4-BE49-F238E27FC236}">
                <a16:creationId xmlns:a16="http://schemas.microsoft.com/office/drawing/2014/main" id="{37CDEB8A-3026-408C-72AF-3399401AA747}"/>
              </a:ext>
            </a:extLst>
          </p:cNvPr>
          <p:cNvPicPr>
            <a:picLocks noChangeAspect="1"/>
          </p:cNvPicPr>
          <p:nvPr/>
        </p:nvPicPr>
        <p:blipFill rotWithShape="1">
          <a:blip r:embed="rId2"/>
          <a:srcRect l="176" t="15238" r="706" b="7555"/>
          <a:stretch/>
        </p:blipFill>
        <p:spPr>
          <a:xfrm>
            <a:off x="84137" y="595086"/>
            <a:ext cx="8944107" cy="4354285"/>
          </a:xfrm>
          <a:prstGeom prst="rect">
            <a:avLst/>
          </a:prstGeom>
        </p:spPr>
      </p:pic>
      <p:sp>
        <p:nvSpPr>
          <p:cNvPr id="7" name="Oval 6">
            <a:extLst>
              <a:ext uri="{FF2B5EF4-FFF2-40B4-BE49-F238E27FC236}">
                <a16:creationId xmlns:a16="http://schemas.microsoft.com/office/drawing/2014/main" id="{471F8432-79A9-167B-1F13-39FFD889B634}"/>
              </a:ext>
            </a:extLst>
          </p:cNvPr>
          <p:cNvSpPr/>
          <p:nvPr/>
        </p:nvSpPr>
        <p:spPr>
          <a:xfrm>
            <a:off x="6030686" y="3928639"/>
            <a:ext cx="1849057" cy="5558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8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29</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8" name="Picture 7">
            <a:extLst>
              <a:ext uri="{FF2B5EF4-FFF2-40B4-BE49-F238E27FC236}">
                <a16:creationId xmlns:a16="http://schemas.microsoft.com/office/drawing/2014/main" id="{099B8C8A-B749-6E4C-B561-91FBDF654B8E}"/>
              </a:ext>
            </a:extLst>
          </p:cNvPr>
          <p:cNvPicPr>
            <a:picLocks noChangeAspect="1"/>
          </p:cNvPicPr>
          <p:nvPr/>
        </p:nvPicPr>
        <p:blipFill>
          <a:blip r:embed="rId3"/>
          <a:stretch>
            <a:fillRect/>
          </a:stretch>
        </p:blipFill>
        <p:spPr>
          <a:xfrm>
            <a:off x="3826579" y="1050636"/>
            <a:ext cx="2615829" cy="2828471"/>
          </a:xfrm>
          <a:prstGeom prst="rect">
            <a:avLst/>
          </a:prstGeom>
        </p:spPr>
      </p:pic>
      <p:sp>
        <p:nvSpPr>
          <p:cNvPr id="9" name="Oval 8">
            <a:extLst>
              <a:ext uri="{FF2B5EF4-FFF2-40B4-BE49-F238E27FC236}">
                <a16:creationId xmlns:a16="http://schemas.microsoft.com/office/drawing/2014/main" id="{28FC3BF1-B575-9970-09DD-3D4F90EF99FD}"/>
              </a:ext>
            </a:extLst>
          </p:cNvPr>
          <p:cNvSpPr/>
          <p:nvPr/>
        </p:nvSpPr>
        <p:spPr>
          <a:xfrm>
            <a:off x="5299166" y="3400683"/>
            <a:ext cx="798285" cy="5558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1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a:xfrm>
            <a:off x="640079" y="645474"/>
            <a:ext cx="7772400" cy="387798"/>
          </a:xfrm>
        </p:spPr>
        <p:txBody>
          <a:bodyPr/>
          <a:lstStyle/>
          <a:p>
            <a:r>
              <a:rPr lang="en-US" dirty="0">
                <a:solidFill>
                  <a:schemeClr val="tx1">
                    <a:lumMod val="50000"/>
                  </a:schemeClr>
                </a:solidFill>
                <a:latin typeface="Arial" panose="020B0604020202020204" pitchFamily="34" charset="0"/>
                <a:cs typeface="Arial" panose="020B0604020202020204" pitchFamily="34" charset="0"/>
              </a:rPr>
              <a:t>Recently Processed Awards </a:t>
            </a:r>
            <a:r>
              <a:rPr lang="en-US" sz="1800" b="0" dirty="0">
                <a:solidFill>
                  <a:schemeClr val="tx1">
                    <a:lumMod val="50000"/>
                  </a:schemeClr>
                </a:solidFill>
                <a:latin typeface="Arial" panose="020B0604020202020204" pitchFamily="34" charset="0"/>
                <a:cs typeface="Arial" panose="020B0604020202020204" pitchFamily="34" charset="0"/>
              </a:rPr>
              <a:t>(since February)</a:t>
            </a:r>
          </a:p>
        </p:txBody>
      </p:sp>
      <p:graphicFrame>
        <p:nvGraphicFramePr>
          <p:cNvPr id="3" name="Table 2"/>
          <p:cNvGraphicFramePr>
            <a:graphicFrameLocks noGrp="1"/>
          </p:cNvGraphicFramePr>
          <p:nvPr>
            <p:extLst>
              <p:ext uri="{D42A27DB-BD31-4B8C-83A1-F6EECF244321}">
                <p14:modId xmlns:p14="http://schemas.microsoft.com/office/powerpoint/2010/main" val="67399859"/>
              </p:ext>
            </p:extLst>
          </p:nvPr>
        </p:nvGraphicFramePr>
        <p:xfrm>
          <a:off x="408346" y="1341731"/>
          <a:ext cx="8449730" cy="2744040"/>
        </p:xfrm>
        <a:graphic>
          <a:graphicData uri="http://schemas.openxmlformats.org/drawingml/2006/table">
            <a:tbl>
              <a:tblPr>
                <a:tableStyleId>{4F34DB4C-8F9F-4031-8EC6-0B126F8A54F6}</a:tableStyleId>
              </a:tblPr>
              <a:tblGrid>
                <a:gridCol w="795864">
                  <a:extLst>
                    <a:ext uri="{9D8B030D-6E8A-4147-A177-3AD203B41FA5}">
                      <a16:colId xmlns:a16="http://schemas.microsoft.com/office/drawing/2014/main" val="4071373059"/>
                    </a:ext>
                  </a:extLst>
                </a:gridCol>
                <a:gridCol w="2467904">
                  <a:extLst>
                    <a:ext uri="{9D8B030D-6E8A-4147-A177-3AD203B41FA5}">
                      <a16:colId xmlns:a16="http://schemas.microsoft.com/office/drawing/2014/main" val="4006078751"/>
                    </a:ext>
                  </a:extLst>
                </a:gridCol>
                <a:gridCol w="1334379">
                  <a:extLst>
                    <a:ext uri="{9D8B030D-6E8A-4147-A177-3AD203B41FA5}">
                      <a16:colId xmlns:a16="http://schemas.microsoft.com/office/drawing/2014/main" val="2882388467"/>
                    </a:ext>
                  </a:extLst>
                </a:gridCol>
                <a:gridCol w="837451">
                  <a:extLst>
                    <a:ext uri="{9D8B030D-6E8A-4147-A177-3AD203B41FA5}">
                      <a16:colId xmlns:a16="http://schemas.microsoft.com/office/drawing/2014/main" val="1453221590"/>
                    </a:ext>
                  </a:extLst>
                </a:gridCol>
                <a:gridCol w="914400">
                  <a:extLst>
                    <a:ext uri="{9D8B030D-6E8A-4147-A177-3AD203B41FA5}">
                      <a16:colId xmlns:a16="http://schemas.microsoft.com/office/drawing/2014/main" val="995117209"/>
                    </a:ext>
                  </a:extLst>
                </a:gridCol>
                <a:gridCol w="1083733">
                  <a:extLst>
                    <a:ext uri="{9D8B030D-6E8A-4147-A177-3AD203B41FA5}">
                      <a16:colId xmlns:a16="http://schemas.microsoft.com/office/drawing/2014/main" val="1253628293"/>
                    </a:ext>
                  </a:extLst>
                </a:gridCol>
                <a:gridCol w="1015999">
                  <a:extLst>
                    <a:ext uri="{9D8B030D-6E8A-4147-A177-3AD203B41FA5}">
                      <a16:colId xmlns:a16="http://schemas.microsoft.com/office/drawing/2014/main" val="1256587031"/>
                    </a:ext>
                  </a:extLst>
                </a:gridCol>
              </a:tblGrid>
              <a:tr h="403522">
                <a:tc>
                  <a:txBody>
                    <a:bodyPr/>
                    <a:lstStyle/>
                    <a:p>
                      <a:pPr algn="ctr" fontAlgn="ctr"/>
                      <a:r>
                        <a:rPr lang="en-US" sz="1000" u="none" strike="noStrike" dirty="0">
                          <a:solidFill>
                            <a:schemeClr val="bg1"/>
                          </a:solidFill>
                          <a:effectLst/>
                        </a:rPr>
                        <a:t>PI</a:t>
                      </a:r>
                      <a:endParaRPr lang="en-US" sz="1000" b="1" i="0" u="none" strike="noStrike" dirty="0">
                        <a:solidFill>
                          <a:schemeClr val="bg1"/>
                        </a:solidFill>
                        <a:effectLst/>
                        <a:latin typeface="Calibri" panose="020F0502020204030204" pitchFamily="34" charset="0"/>
                      </a:endParaRPr>
                    </a:p>
                  </a:txBody>
                  <a:tcPr marT="2025" marB="0" anchor="ctr">
                    <a:solidFill>
                      <a:srgbClr val="12659C"/>
                    </a:solidFill>
                  </a:tcPr>
                </a:tc>
                <a:tc>
                  <a:txBody>
                    <a:bodyPr/>
                    <a:lstStyle/>
                    <a:p>
                      <a:pPr algn="ctr" fontAlgn="ctr"/>
                      <a:r>
                        <a:rPr lang="en-US" sz="1000" u="none" strike="noStrike" dirty="0">
                          <a:solidFill>
                            <a:schemeClr val="bg1"/>
                          </a:solidFill>
                          <a:effectLst/>
                        </a:rPr>
                        <a:t>Award Title</a:t>
                      </a:r>
                      <a:endParaRPr lang="en-US" sz="1000" b="1" i="0" u="none" strike="noStrike" dirty="0">
                        <a:solidFill>
                          <a:schemeClr val="bg1"/>
                        </a:solidFill>
                        <a:effectLst/>
                        <a:latin typeface="Calibri" panose="020F0502020204030204" pitchFamily="34" charset="0"/>
                      </a:endParaRPr>
                    </a:p>
                  </a:txBody>
                  <a:tcPr marT="2025" marB="0" anchor="ctr">
                    <a:solidFill>
                      <a:srgbClr val="12659C"/>
                    </a:solidFill>
                  </a:tcPr>
                </a:tc>
                <a:tc>
                  <a:txBody>
                    <a:bodyPr/>
                    <a:lstStyle/>
                    <a:p>
                      <a:pPr algn="ctr" fontAlgn="ctr"/>
                      <a:r>
                        <a:rPr lang="en-US" sz="1000" u="none" strike="noStrike" dirty="0">
                          <a:solidFill>
                            <a:schemeClr val="bg1"/>
                          </a:solidFill>
                          <a:effectLst/>
                        </a:rPr>
                        <a:t>Sponsor</a:t>
                      </a:r>
                      <a:endParaRPr lang="en-US" sz="1000" b="1" i="0" u="none" strike="noStrike" dirty="0">
                        <a:solidFill>
                          <a:schemeClr val="bg1"/>
                        </a:solidFill>
                        <a:effectLst/>
                        <a:latin typeface="Calibri" panose="020F0502020204030204" pitchFamily="34" charset="0"/>
                      </a:endParaRPr>
                    </a:p>
                  </a:txBody>
                  <a:tcPr marT="2025" marB="0" anchor="ctr">
                    <a:solidFill>
                      <a:srgbClr val="12659C"/>
                    </a:solidFill>
                  </a:tcPr>
                </a:tc>
                <a:tc>
                  <a:txBody>
                    <a:bodyPr/>
                    <a:lstStyle/>
                    <a:p>
                      <a:pPr algn="ctr" fontAlgn="ctr"/>
                      <a:r>
                        <a:rPr lang="en-US" sz="1000" u="none" strike="noStrike" dirty="0">
                          <a:solidFill>
                            <a:schemeClr val="bg1"/>
                          </a:solidFill>
                          <a:effectLst/>
                        </a:rPr>
                        <a:t>Prime Sponsor</a:t>
                      </a:r>
                      <a:endParaRPr lang="en-US" sz="1000" b="1" i="0" u="none" strike="noStrike" dirty="0">
                        <a:solidFill>
                          <a:schemeClr val="bg1"/>
                        </a:solidFill>
                        <a:effectLst/>
                        <a:latin typeface="Calibri" panose="020F0502020204030204" pitchFamily="34" charset="0"/>
                      </a:endParaRPr>
                    </a:p>
                  </a:txBody>
                  <a:tcPr marT="2025" marB="0" anchor="ctr">
                    <a:solidFill>
                      <a:srgbClr val="12659C"/>
                    </a:solidFill>
                  </a:tcPr>
                </a:tc>
                <a:tc>
                  <a:txBody>
                    <a:bodyPr/>
                    <a:lstStyle/>
                    <a:p>
                      <a:pPr algn="ctr" fontAlgn="ctr"/>
                      <a:r>
                        <a:rPr lang="en-US" sz="1000" u="none" strike="noStrike" dirty="0">
                          <a:solidFill>
                            <a:schemeClr val="bg1"/>
                          </a:solidFill>
                          <a:effectLst/>
                        </a:rPr>
                        <a:t>Action Type</a:t>
                      </a:r>
                      <a:endParaRPr lang="en-US" sz="1000" b="1" i="0" u="none" strike="noStrike" dirty="0">
                        <a:solidFill>
                          <a:schemeClr val="bg1"/>
                        </a:solidFill>
                        <a:effectLst/>
                        <a:latin typeface="Calibri" panose="020F0502020204030204" pitchFamily="34" charset="0"/>
                      </a:endParaRPr>
                    </a:p>
                  </a:txBody>
                  <a:tcPr marT="2025" marB="0" anchor="ctr">
                    <a:solidFill>
                      <a:srgbClr val="12659C"/>
                    </a:solidFill>
                  </a:tcPr>
                </a:tc>
                <a:tc>
                  <a:txBody>
                    <a:bodyPr/>
                    <a:lstStyle/>
                    <a:p>
                      <a:pPr algn="ctr" fontAlgn="ctr"/>
                      <a:r>
                        <a:rPr lang="en-US" sz="1000" u="none" strike="noStrike" dirty="0">
                          <a:solidFill>
                            <a:schemeClr val="bg1"/>
                          </a:solidFill>
                          <a:effectLst/>
                        </a:rPr>
                        <a:t>Project Period Begin Date</a:t>
                      </a:r>
                      <a:endParaRPr lang="en-US" sz="1000" b="1" i="0" u="none" strike="noStrike" dirty="0">
                        <a:solidFill>
                          <a:schemeClr val="bg1"/>
                        </a:solidFill>
                        <a:effectLst/>
                        <a:latin typeface="Calibri" panose="020F0502020204030204" pitchFamily="34" charset="0"/>
                      </a:endParaRPr>
                    </a:p>
                  </a:txBody>
                  <a:tcPr marT="2025" marB="0" anchor="ctr">
                    <a:solidFill>
                      <a:srgbClr val="12659C"/>
                    </a:solidFill>
                  </a:tcPr>
                </a:tc>
                <a:tc>
                  <a:txBody>
                    <a:bodyPr/>
                    <a:lstStyle/>
                    <a:p>
                      <a:pPr algn="ctr" fontAlgn="ctr"/>
                      <a:r>
                        <a:rPr lang="en-US" sz="1000" u="none" strike="noStrike" dirty="0">
                          <a:solidFill>
                            <a:schemeClr val="bg1"/>
                          </a:solidFill>
                          <a:effectLst/>
                        </a:rPr>
                        <a:t>Project Period End Date</a:t>
                      </a:r>
                      <a:endParaRPr lang="en-US" sz="1000" b="1" i="0" u="none" strike="noStrike" dirty="0">
                        <a:solidFill>
                          <a:schemeClr val="bg1"/>
                        </a:solidFill>
                        <a:effectLst/>
                        <a:latin typeface="Calibri" panose="020F0502020204030204" pitchFamily="34" charset="0"/>
                      </a:endParaRPr>
                    </a:p>
                  </a:txBody>
                  <a:tcPr marT="2025" marB="0" anchor="ctr">
                    <a:solidFill>
                      <a:srgbClr val="12659C"/>
                    </a:solidFill>
                  </a:tcPr>
                </a:tc>
                <a:extLst>
                  <a:ext uri="{0D108BD9-81ED-4DB2-BD59-A6C34878D82A}">
                    <a16:rowId xmlns:a16="http://schemas.microsoft.com/office/drawing/2014/main" val="255266611"/>
                  </a:ext>
                </a:extLst>
              </a:tr>
              <a:tr h="660047">
                <a:tc>
                  <a:txBody>
                    <a:bodyPr/>
                    <a:lstStyle/>
                    <a:p>
                      <a:pPr algn="l" fontAlgn="ctr"/>
                      <a:r>
                        <a:rPr lang="en-US" sz="1100" b="0" i="0" u="none" strike="noStrike">
                          <a:solidFill>
                            <a:srgbClr val="000000"/>
                          </a:solidFill>
                          <a:effectLst/>
                          <a:latin typeface="Calibri" panose="020F0502020204030204" pitchFamily="34" charset="0"/>
                        </a:rPr>
                        <a:t>Clark, Jesse Lawton</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Mirtazapine for Methamphetamine Use Disorder: Drug-Drug Interaction Study</a:t>
                      </a:r>
                    </a:p>
                  </a:txBody>
                  <a:tcPr marL="9525" marR="9525" marT="9525" marB="0" anchor="ctr">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HELUNA HEALTH</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NIH-NIDA </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06/01/2021</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05/31/2024</a:t>
                      </a:r>
                    </a:p>
                  </a:txBody>
                  <a:tcPr marL="9525" marR="9525" marT="9525" marB="0" anchor="ctr">
                    <a:solidFill>
                      <a:schemeClr val="bg1"/>
                    </a:solidFill>
                  </a:tcPr>
                </a:tc>
                <a:tc>
                  <a:txBody>
                    <a:bodyPr/>
                    <a:lstStyle/>
                    <a:p>
                      <a:pPr marL="58738" indent="0" algn="l" fontAlgn="ctr"/>
                      <a:r>
                        <a:rPr lang="en-US" sz="1100" b="0" i="0" u="none" strike="noStrike" dirty="0">
                          <a:solidFill>
                            <a:srgbClr val="000000"/>
                          </a:solidFill>
                          <a:effectLst/>
                          <a:latin typeface="Calibri" panose="020F0502020204030204" pitchFamily="34" charset="0"/>
                        </a:rPr>
                        <a:t>Modification/ Amendment</a:t>
                      </a:r>
                    </a:p>
                  </a:txBody>
                  <a:tcPr marL="9525" marR="9525" marT="9525" marB="0" anchor="ctr">
                    <a:solidFill>
                      <a:schemeClr val="bg1"/>
                    </a:solidFill>
                  </a:tcPr>
                </a:tc>
                <a:extLst>
                  <a:ext uri="{0D108BD9-81ED-4DB2-BD59-A6C34878D82A}">
                    <a16:rowId xmlns:a16="http://schemas.microsoft.com/office/drawing/2014/main" val="2813504373"/>
                  </a:ext>
                </a:extLst>
              </a:tr>
              <a:tr h="423039">
                <a:tc>
                  <a:txBody>
                    <a:bodyPr/>
                    <a:lstStyle/>
                    <a:p>
                      <a:pPr algn="l" fontAlgn="ctr"/>
                      <a:r>
                        <a:rPr lang="en-US" sz="1100" b="0" i="0" u="none" strike="noStrike">
                          <a:solidFill>
                            <a:srgbClr val="000000"/>
                          </a:solidFill>
                          <a:effectLst/>
                          <a:latin typeface="Calibri" panose="020F0502020204030204" pitchFamily="34" charset="0"/>
                        </a:rPr>
                        <a:t>Donohoe, Thomas J</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Ending the HIV Epidemic: A Plan for America – Technical Assistance Provider</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Cicatelli Associates</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DHHS-HRSA </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03/01/2024</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02/28/2025</a:t>
                      </a:r>
                    </a:p>
                  </a:txBody>
                  <a:tcPr marL="9525" marR="9525" marT="9525" marB="0" anchor="ctr">
                    <a:solidFill>
                      <a:schemeClr val="bg1"/>
                    </a:solidFill>
                  </a:tcPr>
                </a:tc>
                <a:tc>
                  <a:txBody>
                    <a:bodyPr/>
                    <a:lstStyle/>
                    <a:p>
                      <a:pPr marL="58738" indent="0" algn="l" fontAlgn="ctr"/>
                      <a:r>
                        <a:rPr lang="en-US" sz="1100" b="0" i="0" u="none" strike="noStrike" dirty="0">
                          <a:solidFill>
                            <a:srgbClr val="000000"/>
                          </a:solidFill>
                          <a:effectLst/>
                          <a:latin typeface="Calibri" panose="020F0502020204030204" pitchFamily="34" charset="0"/>
                        </a:rPr>
                        <a:t>Continuation</a:t>
                      </a:r>
                    </a:p>
                  </a:txBody>
                  <a:tcPr marL="9525" marR="9525" marT="9525" marB="0" anchor="ctr">
                    <a:solidFill>
                      <a:schemeClr val="bg1"/>
                    </a:solidFill>
                  </a:tcPr>
                </a:tc>
                <a:extLst>
                  <a:ext uri="{0D108BD9-81ED-4DB2-BD59-A6C34878D82A}">
                    <a16:rowId xmlns:a16="http://schemas.microsoft.com/office/drawing/2014/main" val="3104406668"/>
                  </a:ext>
                </a:extLst>
              </a:tr>
              <a:tr h="628716">
                <a:tc>
                  <a:txBody>
                    <a:bodyPr/>
                    <a:lstStyle/>
                    <a:p>
                      <a:pPr algn="l" fontAlgn="ctr"/>
                      <a:r>
                        <a:rPr lang="en-US" sz="1100" b="0" i="0" u="none" strike="noStrike">
                          <a:solidFill>
                            <a:srgbClr val="000000"/>
                          </a:solidFill>
                          <a:effectLst/>
                          <a:latin typeface="Calibri" panose="020F0502020204030204" pitchFamily="34" charset="0"/>
                        </a:rPr>
                        <a:t>Shoptaw, Steven J</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Contingency Management Pilot Program</a:t>
                      </a:r>
                    </a:p>
                  </a:txBody>
                  <a:tcPr marL="9525" marR="9525" marT="9525" marB="0" anchor="ctr">
                    <a:solidFill>
                      <a:schemeClr val="bg1"/>
                    </a:solidFill>
                  </a:tcPr>
                </a:tc>
                <a:tc>
                  <a:txBody>
                    <a:bodyPr/>
                    <a:lstStyle/>
                    <a:p>
                      <a:pPr algn="l" fontAlgn="ctr"/>
                      <a:r>
                        <a:rPr lang="en-US" sz="1100" b="0" i="0" u="none" strike="noStrike" dirty="0">
                          <a:solidFill>
                            <a:srgbClr val="000000"/>
                          </a:solidFill>
                          <a:effectLst/>
                          <a:latin typeface="Calibri" panose="020F0502020204030204" pitchFamily="34" charset="0"/>
                        </a:rPr>
                        <a:t>Shine BC-LA</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CONRAD HILTON FOUNDATION</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03/23/2023</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12/31/2023</a:t>
                      </a:r>
                    </a:p>
                  </a:txBody>
                  <a:tcPr marL="9525" marR="9525" marT="9525" marB="0" anchor="ctr">
                    <a:solidFill>
                      <a:schemeClr val="bg1"/>
                    </a:solidFill>
                  </a:tcPr>
                </a:tc>
                <a:tc>
                  <a:txBody>
                    <a:bodyPr/>
                    <a:lstStyle/>
                    <a:p>
                      <a:pPr marL="58738" indent="0" algn="l" fontAlgn="ctr"/>
                      <a:r>
                        <a:rPr lang="en-US" sz="1100" b="0" i="0" u="none" strike="noStrike" dirty="0">
                          <a:solidFill>
                            <a:srgbClr val="000000"/>
                          </a:solidFill>
                          <a:effectLst/>
                          <a:latin typeface="Calibri" panose="020F0502020204030204" pitchFamily="34" charset="0"/>
                        </a:rPr>
                        <a:t>New</a:t>
                      </a:r>
                    </a:p>
                  </a:txBody>
                  <a:tcPr marL="9525" marR="9525" marT="9525" marB="0" anchor="ctr">
                    <a:solidFill>
                      <a:schemeClr val="bg1"/>
                    </a:solidFill>
                  </a:tcPr>
                </a:tc>
                <a:extLst>
                  <a:ext uri="{0D108BD9-81ED-4DB2-BD59-A6C34878D82A}">
                    <a16:rowId xmlns:a16="http://schemas.microsoft.com/office/drawing/2014/main" val="694419151"/>
                  </a:ext>
                </a:extLst>
              </a:tr>
              <a:tr h="628716">
                <a:tc>
                  <a:txBody>
                    <a:bodyPr/>
                    <a:lstStyle/>
                    <a:p>
                      <a:pPr algn="l" fontAlgn="ctr"/>
                      <a:r>
                        <a:rPr lang="en-US" sz="1100" b="0" i="0" u="none" strike="noStrike">
                          <a:solidFill>
                            <a:srgbClr val="000000"/>
                          </a:solidFill>
                          <a:effectLst/>
                          <a:latin typeface="Calibri" panose="020F0502020204030204" pitchFamily="34" charset="0"/>
                        </a:rPr>
                        <a:t>Shoptaw, Steven J</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Racial Equity in Systems to Treat Opioid Use Disorder for Everyone (RESTORE)</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SAN DIEGO STATE UNIVERSITY RESEARCH FOUNDATION</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NIH-NIDA </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09/01/2023</a:t>
                      </a:r>
                    </a:p>
                  </a:txBody>
                  <a:tcPr marL="9525" marR="9525" marT="9525" marB="0" anchor="ctr">
                    <a:solidFill>
                      <a:schemeClr val="bg1"/>
                    </a:solidFill>
                  </a:tcPr>
                </a:tc>
                <a:tc>
                  <a:txBody>
                    <a:bodyPr/>
                    <a:lstStyle/>
                    <a:p>
                      <a:pPr algn="l" fontAlgn="ctr"/>
                      <a:r>
                        <a:rPr lang="en-US" sz="1100" b="0" i="0" u="none" strike="noStrike">
                          <a:solidFill>
                            <a:srgbClr val="000000"/>
                          </a:solidFill>
                          <a:effectLst/>
                          <a:latin typeface="Calibri" panose="020F0502020204030204" pitchFamily="34" charset="0"/>
                        </a:rPr>
                        <a:t>07/31/2024</a:t>
                      </a:r>
                    </a:p>
                  </a:txBody>
                  <a:tcPr marL="9525" marR="9525" marT="9525" marB="0" anchor="ctr">
                    <a:solidFill>
                      <a:schemeClr val="bg1"/>
                    </a:solidFill>
                  </a:tcPr>
                </a:tc>
                <a:tc>
                  <a:txBody>
                    <a:bodyPr/>
                    <a:lstStyle/>
                    <a:p>
                      <a:pPr marL="58738" indent="0" algn="l" fontAlgn="ctr"/>
                      <a:r>
                        <a:rPr lang="en-US" sz="1100" b="0" i="0" u="none" strike="noStrike" dirty="0">
                          <a:solidFill>
                            <a:srgbClr val="000000"/>
                          </a:solidFill>
                          <a:effectLst/>
                          <a:latin typeface="Calibri" panose="020F0502020204030204" pitchFamily="34" charset="0"/>
                        </a:rPr>
                        <a:t>New</a:t>
                      </a:r>
                    </a:p>
                  </a:txBody>
                  <a:tcPr marL="9525" marR="9525" marT="9525" marB="0" anchor="ctr">
                    <a:solidFill>
                      <a:schemeClr val="bg1"/>
                    </a:solidFill>
                  </a:tcPr>
                </a:tc>
                <a:extLst>
                  <a:ext uri="{0D108BD9-81ED-4DB2-BD59-A6C34878D82A}">
                    <a16:rowId xmlns:a16="http://schemas.microsoft.com/office/drawing/2014/main" val="2696994453"/>
                  </a:ext>
                </a:extLst>
              </a:tr>
            </a:tbl>
          </a:graphicData>
        </a:graphic>
      </p:graphicFrame>
    </p:spTree>
    <p:extLst>
      <p:ext uri="{BB962C8B-B14F-4D97-AF65-F5344CB8AC3E}">
        <p14:creationId xmlns:p14="http://schemas.microsoft.com/office/powerpoint/2010/main" val="1741349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30</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5" name="Picture 4">
            <a:extLst>
              <a:ext uri="{FF2B5EF4-FFF2-40B4-BE49-F238E27FC236}">
                <a16:creationId xmlns:a16="http://schemas.microsoft.com/office/drawing/2014/main" id="{819DD884-6502-BDC9-FD09-70ED501107BE}"/>
              </a:ext>
            </a:extLst>
          </p:cNvPr>
          <p:cNvPicPr>
            <a:picLocks noChangeAspect="1"/>
          </p:cNvPicPr>
          <p:nvPr/>
        </p:nvPicPr>
        <p:blipFill>
          <a:blip r:embed="rId3"/>
          <a:stretch>
            <a:fillRect/>
          </a:stretch>
        </p:blipFill>
        <p:spPr>
          <a:xfrm>
            <a:off x="0" y="1309714"/>
            <a:ext cx="9144000" cy="2524072"/>
          </a:xfrm>
          <a:prstGeom prst="rect">
            <a:avLst/>
          </a:prstGeom>
        </p:spPr>
      </p:pic>
      <p:sp>
        <p:nvSpPr>
          <p:cNvPr id="7" name="Oval 6">
            <a:extLst>
              <a:ext uri="{FF2B5EF4-FFF2-40B4-BE49-F238E27FC236}">
                <a16:creationId xmlns:a16="http://schemas.microsoft.com/office/drawing/2014/main" id="{257F2D95-3899-9201-2943-7832FC5DDBDC}"/>
              </a:ext>
            </a:extLst>
          </p:cNvPr>
          <p:cNvSpPr/>
          <p:nvPr/>
        </p:nvSpPr>
        <p:spPr>
          <a:xfrm>
            <a:off x="8104778" y="2464872"/>
            <a:ext cx="798285" cy="5558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86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31</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7" name="Picture 6">
            <a:extLst>
              <a:ext uri="{FF2B5EF4-FFF2-40B4-BE49-F238E27FC236}">
                <a16:creationId xmlns:a16="http://schemas.microsoft.com/office/drawing/2014/main" id="{AC88AD94-8ACA-8FCF-8C46-483DC9E69312}"/>
              </a:ext>
            </a:extLst>
          </p:cNvPr>
          <p:cNvPicPr>
            <a:picLocks noChangeAspect="1"/>
          </p:cNvPicPr>
          <p:nvPr/>
        </p:nvPicPr>
        <p:blipFill>
          <a:blip r:embed="rId3"/>
          <a:stretch>
            <a:fillRect/>
          </a:stretch>
        </p:blipFill>
        <p:spPr>
          <a:xfrm>
            <a:off x="0" y="520076"/>
            <a:ext cx="9144000" cy="4451684"/>
          </a:xfrm>
          <a:prstGeom prst="rect">
            <a:avLst/>
          </a:prstGeom>
        </p:spPr>
      </p:pic>
    </p:spTree>
    <p:extLst>
      <p:ext uri="{BB962C8B-B14F-4D97-AF65-F5344CB8AC3E}">
        <p14:creationId xmlns:p14="http://schemas.microsoft.com/office/powerpoint/2010/main" val="1445709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32</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5" name="Picture 4">
            <a:extLst>
              <a:ext uri="{FF2B5EF4-FFF2-40B4-BE49-F238E27FC236}">
                <a16:creationId xmlns:a16="http://schemas.microsoft.com/office/drawing/2014/main" id="{8EC2893E-B767-C2B9-EE93-23F803E9E7E2}"/>
              </a:ext>
            </a:extLst>
          </p:cNvPr>
          <p:cNvPicPr>
            <a:picLocks noChangeAspect="1"/>
          </p:cNvPicPr>
          <p:nvPr/>
        </p:nvPicPr>
        <p:blipFill rotWithShape="1">
          <a:blip r:embed="rId3"/>
          <a:srcRect t="15773" r="88" b="5506"/>
          <a:stretch/>
        </p:blipFill>
        <p:spPr>
          <a:xfrm>
            <a:off x="7256" y="567871"/>
            <a:ext cx="9143999" cy="4502912"/>
          </a:xfrm>
          <a:prstGeom prst="rect">
            <a:avLst/>
          </a:prstGeom>
        </p:spPr>
      </p:pic>
      <p:sp>
        <p:nvSpPr>
          <p:cNvPr id="8" name="Oval 7">
            <a:extLst>
              <a:ext uri="{FF2B5EF4-FFF2-40B4-BE49-F238E27FC236}">
                <a16:creationId xmlns:a16="http://schemas.microsoft.com/office/drawing/2014/main" id="{5BD60215-EBDB-EC8D-CE61-25C020E2FF53}"/>
              </a:ext>
            </a:extLst>
          </p:cNvPr>
          <p:cNvSpPr/>
          <p:nvPr/>
        </p:nvSpPr>
        <p:spPr>
          <a:xfrm>
            <a:off x="5187847" y="2572176"/>
            <a:ext cx="1562810" cy="14909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8065D5-03AB-C80D-C714-68085EBFA079}"/>
              </a:ext>
            </a:extLst>
          </p:cNvPr>
          <p:cNvSpPr/>
          <p:nvPr/>
        </p:nvSpPr>
        <p:spPr>
          <a:xfrm>
            <a:off x="6831876" y="771971"/>
            <a:ext cx="896792" cy="55589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3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33</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5" name="Picture 4">
            <a:extLst>
              <a:ext uri="{FF2B5EF4-FFF2-40B4-BE49-F238E27FC236}">
                <a16:creationId xmlns:a16="http://schemas.microsoft.com/office/drawing/2014/main" id="{8EC2893E-B767-C2B9-EE93-23F803E9E7E2}"/>
              </a:ext>
            </a:extLst>
          </p:cNvPr>
          <p:cNvPicPr>
            <a:picLocks noChangeAspect="1"/>
          </p:cNvPicPr>
          <p:nvPr/>
        </p:nvPicPr>
        <p:blipFill rotWithShape="1">
          <a:blip r:embed="rId3"/>
          <a:srcRect t="15773" r="88" b="5506"/>
          <a:stretch/>
        </p:blipFill>
        <p:spPr>
          <a:xfrm>
            <a:off x="7256" y="567871"/>
            <a:ext cx="9143999" cy="4502912"/>
          </a:xfrm>
          <a:prstGeom prst="rect">
            <a:avLst/>
          </a:prstGeom>
        </p:spPr>
      </p:pic>
      <p:pic>
        <p:nvPicPr>
          <p:cNvPr id="7" name="Picture 6">
            <a:extLst>
              <a:ext uri="{FF2B5EF4-FFF2-40B4-BE49-F238E27FC236}">
                <a16:creationId xmlns:a16="http://schemas.microsoft.com/office/drawing/2014/main" id="{4E405D2C-22B5-6D60-23CB-44D1B6E4F6B4}"/>
              </a:ext>
            </a:extLst>
          </p:cNvPr>
          <p:cNvPicPr>
            <a:picLocks noChangeAspect="1"/>
          </p:cNvPicPr>
          <p:nvPr/>
        </p:nvPicPr>
        <p:blipFill>
          <a:blip r:embed="rId4"/>
          <a:stretch>
            <a:fillRect/>
          </a:stretch>
        </p:blipFill>
        <p:spPr>
          <a:xfrm>
            <a:off x="919162" y="576262"/>
            <a:ext cx="7305675" cy="3990975"/>
          </a:xfrm>
          <a:prstGeom prst="rect">
            <a:avLst/>
          </a:prstGeom>
        </p:spPr>
      </p:pic>
      <p:sp>
        <p:nvSpPr>
          <p:cNvPr id="10" name="Oval 9">
            <a:extLst>
              <a:ext uri="{FF2B5EF4-FFF2-40B4-BE49-F238E27FC236}">
                <a16:creationId xmlns:a16="http://schemas.microsoft.com/office/drawing/2014/main" id="{0F288C4B-F9D0-B531-6C0D-E60B94BBB6BF}"/>
              </a:ext>
            </a:extLst>
          </p:cNvPr>
          <p:cNvSpPr/>
          <p:nvPr/>
        </p:nvSpPr>
        <p:spPr>
          <a:xfrm>
            <a:off x="3778575" y="1701579"/>
            <a:ext cx="793425" cy="5435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6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34</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5" name="Picture 4">
            <a:extLst>
              <a:ext uri="{FF2B5EF4-FFF2-40B4-BE49-F238E27FC236}">
                <a16:creationId xmlns:a16="http://schemas.microsoft.com/office/drawing/2014/main" id="{8EC2893E-B767-C2B9-EE93-23F803E9E7E2}"/>
              </a:ext>
            </a:extLst>
          </p:cNvPr>
          <p:cNvPicPr>
            <a:picLocks noChangeAspect="1"/>
          </p:cNvPicPr>
          <p:nvPr/>
        </p:nvPicPr>
        <p:blipFill rotWithShape="1">
          <a:blip r:embed="rId3"/>
          <a:srcRect t="15773" r="88" b="5506"/>
          <a:stretch/>
        </p:blipFill>
        <p:spPr>
          <a:xfrm>
            <a:off x="7256" y="567871"/>
            <a:ext cx="9143999" cy="4502912"/>
          </a:xfrm>
          <a:prstGeom prst="rect">
            <a:avLst/>
          </a:prstGeom>
        </p:spPr>
      </p:pic>
      <p:pic>
        <p:nvPicPr>
          <p:cNvPr id="8" name="Picture 7">
            <a:extLst>
              <a:ext uri="{FF2B5EF4-FFF2-40B4-BE49-F238E27FC236}">
                <a16:creationId xmlns:a16="http://schemas.microsoft.com/office/drawing/2014/main" id="{55490DDC-E902-1E6D-3489-1C0A825AD2D1}"/>
              </a:ext>
            </a:extLst>
          </p:cNvPr>
          <p:cNvPicPr>
            <a:picLocks noChangeAspect="1"/>
          </p:cNvPicPr>
          <p:nvPr/>
        </p:nvPicPr>
        <p:blipFill>
          <a:blip r:embed="rId4"/>
          <a:stretch>
            <a:fillRect/>
          </a:stretch>
        </p:blipFill>
        <p:spPr>
          <a:xfrm>
            <a:off x="2608028" y="443561"/>
            <a:ext cx="4150581" cy="4474424"/>
          </a:xfrm>
          <a:prstGeom prst="rect">
            <a:avLst/>
          </a:prstGeom>
        </p:spPr>
      </p:pic>
      <p:sp>
        <p:nvSpPr>
          <p:cNvPr id="10" name="Oval 9">
            <a:extLst>
              <a:ext uri="{FF2B5EF4-FFF2-40B4-BE49-F238E27FC236}">
                <a16:creationId xmlns:a16="http://schemas.microsoft.com/office/drawing/2014/main" id="{0F288C4B-F9D0-B531-6C0D-E60B94BBB6BF}"/>
              </a:ext>
            </a:extLst>
          </p:cNvPr>
          <p:cNvSpPr/>
          <p:nvPr/>
        </p:nvSpPr>
        <p:spPr>
          <a:xfrm>
            <a:off x="5178005" y="4374392"/>
            <a:ext cx="793425" cy="5435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42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35</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5" name="Picture 4">
            <a:extLst>
              <a:ext uri="{FF2B5EF4-FFF2-40B4-BE49-F238E27FC236}">
                <a16:creationId xmlns:a16="http://schemas.microsoft.com/office/drawing/2014/main" id="{8EC2893E-B767-C2B9-EE93-23F803E9E7E2}"/>
              </a:ext>
            </a:extLst>
          </p:cNvPr>
          <p:cNvPicPr>
            <a:picLocks noChangeAspect="1"/>
          </p:cNvPicPr>
          <p:nvPr/>
        </p:nvPicPr>
        <p:blipFill rotWithShape="1">
          <a:blip r:embed="rId3"/>
          <a:srcRect t="15773" r="88" b="5506"/>
          <a:stretch/>
        </p:blipFill>
        <p:spPr>
          <a:xfrm>
            <a:off x="7256" y="567871"/>
            <a:ext cx="9143999" cy="4502912"/>
          </a:xfrm>
          <a:prstGeom prst="rect">
            <a:avLst/>
          </a:prstGeom>
        </p:spPr>
      </p:pic>
      <p:pic>
        <p:nvPicPr>
          <p:cNvPr id="7" name="Picture 6">
            <a:extLst>
              <a:ext uri="{FF2B5EF4-FFF2-40B4-BE49-F238E27FC236}">
                <a16:creationId xmlns:a16="http://schemas.microsoft.com/office/drawing/2014/main" id="{45360F6E-32E4-771E-24BA-9C81CAC0A434}"/>
              </a:ext>
            </a:extLst>
          </p:cNvPr>
          <p:cNvPicPr>
            <a:picLocks noChangeAspect="1"/>
          </p:cNvPicPr>
          <p:nvPr/>
        </p:nvPicPr>
        <p:blipFill>
          <a:blip r:embed="rId4"/>
          <a:stretch>
            <a:fillRect/>
          </a:stretch>
        </p:blipFill>
        <p:spPr>
          <a:xfrm>
            <a:off x="0" y="1302462"/>
            <a:ext cx="9144000" cy="2538575"/>
          </a:xfrm>
          <a:prstGeom prst="rect">
            <a:avLst/>
          </a:prstGeom>
        </p:spPr>
      </p:pic>
      <p:sp>
        <p:nvSpPr>
          <p:cNvPr id="10" name="Oval 9">
            <a:extLst>
              <a:ext uri="{FF2B5EF4-FFF2-40B4-BE49-F238E27FC236}">
                <a16:creationId xmlns:a16="http://schemas.microsoft.com/office/drawing/2014/main" id="{0F288C4B-F9D0-B531-6C0D-E60B94BBB6BF}"/>
              </a:ext>
            </a:extLst>
          </p:cNvPr>
          <p:cNvSpPr/>
          <p:nvPr/>
        </p:nvSpPr>
        <p:spPr>
          <a:xfrm>
            <a:off x="8196717" y="2488636"/>
            <a:ext cx="549718" cy="4215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8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36</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5" name="Picture 4">
            <a:extLst>
              <a:ext uri="{FF2B5EF4-FFF2-40B4-BE49-F238E27FC236}">
                <a16:creationId xmlns:a16="http://schemas.microsoft.com/office/drawing/2014/main" id="{8EC2893E-B767-C2B9-EE93-23F803E9E7E2}"/>
              </a:ext>
            </a:extLst>
          </p:cNvPr>
          <p:cNvPicPr>
            <a:picLocks noChangeAspect="1"/>
          </p:cNvPicPr>
          <p:nvPr/>
        </p:nvPicPr>
        <p:blipFill rotWithShape="1">
          <a:blip r:embed="rId3"/>
          <a:srcRect t="15773" r="88" b="5506"/>
          <a:stretch/>
        </p:blipFill>
        <p:spPr>
          <a:xfrm>
            <a:off x="7256" y="567871"/>
            <a:ext cx="9143999" cy="4502912"/>
          </a:xfrm>
          <a:prstGeom prst="rect">
            <a:avLst/>
          </a:prstGeom>
        </p:spPr>
      </p:pic>
      <p:pic>
        <p:nvPicPr>
          <p:cNvPr id="8" name="Picture 7">
            <a:extLst>
              <a:ext uri="{FF2B5EF4-FFF2-40B4-BE49-F238E27FC236}">
                <a16:creationId xmlns:a16="http://schemas.microsoft.com/office/drawing/2014/main" id="{55490DDC-E902-1E6D-3489-1C0A825AD2D1}"/>
              </a:ext>
            </a:extLst>
          </p:cNvPr>
          <p:cNvPicPr>
            <a:picLocks noChangeAspect="1"/>
          </p:cNvPicPr>
          <p:nvPr/>
        </p:nvPicPr>
        <p:blipFill>
          <a:blip r:embed="rId4"/>
          <a:stretch>
            <a:fillRect/>
          </a:stretch>
        </p:blipFill>
        <p:spPr>
          <a:xfrm>
            <a:off x="2608028" y="443561"/>
            <a:ext cx="4150581" cy="4474424"/>
          </a:xfrm>
          <a:prstGeom prst="rect">
            <a:avLst/>
          </a:prstGeom>
        </p:spPr>
      </p:pic>
      <p:sp>
        <p:nvSpPr>
          <p:cNvPr id="10" name="Oval 9">
            <a:extLst>
              <a:ext uri="{FF2B5EF4-FFF2-40B4-BE49-F238E27FC236}">
                <a16:creationId xmlns:a16="http://schemas.microsoft.com/office/drawing/2014/main" id="{0F288C4B-F9D0-B531-6C0D-E60B94BBB6BF}"/>
              </a:ext>
            </a:extLst>
          </p:cNvPr>
          <p:cNvSpPr/>
          <p:nvPr/>
        </p:nvSpPr>
        <p:spPr>
          <a:xfrm>
            <a:off x="5178005" y="4374392"/>
            <a:ext cx="793425" cy="5435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7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37</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pic>
        <p:nvPicPr>
          <p:cNvPr id="4" name="Picture 3">
            <a:extLst>
              <a:ext uri="{FF2B5EF4-FFF2-40B4-BE49-F238E27FC236}">
                <a16:creationId xmlns:a16="http://schemas.microsoft.com/office/drawing/2014/main" id="{452898CD-AC37-BEE9-C55E-1D33A8D197B7}"/>
              </a:ext>
            </a:extLst>
          </p:cNvPr>
          <p:cNvPicPr>
            <a:picLocks noChangeAspect="1"/>
          </p:cNvPicPr>
          <p:nvPr/>
        </p:nvPicPr>
        <p:blipFill>
          <a:blip r:embed="rId2"/>
          <a:stretch>
            <a:fillRect/>
          </a:stretch>
        </p:blipFill>
        <p:spPr>
          <a:xfrm>
            <a:off x="0" y="555171"/>
            <a:ext cx="9144000" cy="4410522"/>
          </a:xfrm>
          <a:prstGeom prst="rect">
            <a:avLst/>
          </a:prstGeom>
        </p:spPr>
      </p:pic>
      <p:pic>
        <p:nvPicPr>
          <p:cNvPr id="5" name="Picture 4">
            <a:extLst>
              <a:ext uri="{FF2B5EF4-FFF2-40B4-BE49-F238E27FC236}">
                <a16:creationId xmlns:a16="http://schemas.microsoft.com/office/drawing/2014/main" id="{8EC2893E-B767-C2B9-EE93-23F803E9E7E2}"/>
              </a:ext>
            </a:extLst>
          </p:cNvPr>
          <p:cNvPicPr>
            <a:picLocks noChangeAspect="1"/>
          </p:cNvPicPr>
          <p:nvPr/>
        </p:nvPicPr>
        <p:blipFill rotWithShape="1">
          <a:blip r:embed="rId3"/>
          <a:srcRect t="15773" r="88" b="5506"/>
          <a:stretch/>
        </p:blipFill>
        <p:spPr>
          <a:xfrm>
            <a:off x="7256" y="567871"/>
            <a:ext cx="9143999" cy="4502912"/>
          </a:xfrm>
          <a:prstGeom prst="rect">
            <a:avLst/>
          </a:prstGeom>
        </p:spPr>
      </p:pic>
      <p:pic>
        <p:nvPicPr>
          <p:cNvPr id="7" name="Picture 6">
            <a:extLst>
              <a:ext uri="{FF2B5EF4-FFF2-40B4-BE49-F238E27FC236}">
                <a16:creationId xmlns:a16="http://schemas.microsoft.com/office/drawing/2014/main" id="{4E405D2C-22B5-6D60-23CB-44D1B6E4F6B4}"/>
              </a:ext>
            </a:extLst>
          </p:cNvPr>
          <p:cNvPicPr>
            <a:picLocks noChangeAspect="1"/>
          </p:cNvPicPr>
          <p:nvPr/>
        </p:nvPicPr>
        <p:blipFill>
          <a:blip r:embed="rId4"/>
          <a:stretch>
            <a:fillRect/>
          </a:stretch>
        </p:blipFill>
        <p:spPr>
          <a:xfrm>
            <a:off x="919162" y="576262"/>
            <a:ext cx="7305675" cy="3990975"/>
          </a:xfrm>
          <a:prstGeom prst="rect">
            <a:avLst/>
          </a:prstGeom>
        </p:spPr>
      </p:pic>
      <p:sp>
        <p:nvSpPr>
          <p:cNvPr id="10" name="Oval 9">
            <a:extLst>
              <a:ext uri="{FF2B5EF4-FFF2-40B4-BE49-F238E27FC236}">
                <a16:creationId xmlns:a16="http://schemas.microsoft.com/office/drawing/2014/main" id="{0F288C4B-F9D0-B531-6C0D-E60B94BBB6BF}"/>
              </a:ext>
            </a:extLst>
          </p:cNvPr>
          <p:cNvSpPr/>
          <p:nvPr/>
        </p:nvSpPr>
        <p:spPr>
          <a:xfrm>
            <a:off x="5297275" y="3597734"/>
            <a:ext cx="1620360" cy="7913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262F98-8E59-0094-62C5-9218573BED3A}"/>
              </a:ext>
            </a:extLst>
          </p:cNvPr>
          <p:cNvPicPr>
            <a:picLocks noChangeAspect="1"/>
          </p:cNvPicPr>
          <p:nvPr/>
        </p:nvPicPr>
        <p:blipFill>
          <a:blip r:embed="rId5"/>
          <a:stretch>
            <a:fillRect/>
          </a:stretch>
        </p:blipFill>
        <p:spPr>
          <a:xfrm>
            <a:off x="3517487" y="1420086"/>
            <a:ext cx="1750994" cy="826312"/>
          </a:xfrm>
          <a:prstGeom prst="rect">
            <a:avLst/>
          </a:prstGeom>
        </p:spPr>
      </p:pic>
    </p:spTree>
    <p:extLst>
      <p:ext uri="{BB962C8B-B14F-4D97-AF65-F5344CB8AC3E}">
        <p14:creationId xmlns:p14="http://schemas.microsoft.com/office/powerpoint/2010/main" val="4752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38</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913678"/>
            <a:ext cx="1672047" cy="1551194"/>
          </a:xfrm>
          <a:solidFill>
            <a:schemeClr val="bg1"/>
          </a:solidFill>
        </p:spPr>
        <p:txBody>
          <a:bodyPr/>
          <a:lstStyle/>
          <a:p>
            <a:br>
              <a:rPr lang="en-US" dirty="0">
                <a:solidFill>
                  <a:srgbClr val="000000"/>
                </a:solidFill>
              </a:rPr>
            </a:br>
            <a:br>
              <a:rPr lang="en-US" dirty="0">
                <a:solidFill>
                  <a:srgbClr val="000000"/>
                </a:solidFill>
              </a:rPr>
            </a:br>
            <a:r>
              <a:rPr lang="en-US" dirty="0">
                <a:solidFill>
                  <a:srgbClr val="000000"/>
                </a:solidFill>
              </a:rPr>
              <a:t>Vendor Catalogs</a:t>
            </a:r>
          </a:p>
        </p:txBody>
      </p:sp>
      <p:sp>
        <p:nvSpPr>
          <p:cNvPr id="10" name="Oval 9">
            <a:extLst>
              <a:ext uri="{FF2B5EF4-FFF2-40B4-BE49-F238E27FC236}">
                <a16:creationId xmlns:a16="http://schemas.microsoft.com/office/drawing/2014/main" id="{0F288C4B-F9D0-B531-6C0D-E60B94BBB6BF}"/>
              </a:ext>
            </a:extLst>
          </p:cNvPr>
          <p:cNvSpPr/>
          <p:nvPr/>
        </p:nvSpPr>
        <p:spPr>
          <a:xfrm>
            <a:off x="5297275" y="3597734"/>
            <a:ext cx="1620360" cy="7913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5E4F57F-8724-4533-0B7D-FB45C1990BA1}"/>
              </a:ext>
            </a:extLst>
          </p:cNvPr>
          <p:cNvPicPr>
            <a:picLocks noChangeAspect="1"/>
          </p:cNvPicPr>
          <p:nvPr/>
        </p:nvPicPr>
        <p:blipFill>
          <a:blip r:embed="rId2"/>
          <a:stretch>
            <a:fillRect/>
          </a:stretch>
        </p:blipFill>
        <p:spPr>
          <a:xfrm>
            <a:off x="0" y="542654"/>
            <a:ext cx="9144000" cy="4487557"/>
          </a:xfrm>
          <a:prstGeom prst="rect">
            <a:avLst/>
          </a:prstGeom>
        </p:spPr>
      </p:pic>
    </p:spTree>
    <p:extLst>
      <p:ext uri="{BB962C8B-B14F-4D97-AF65-F5344CB8AC3E}">
        <p14:creationId xmlns:p14="http://schemas.microsoft.com/office/powerpoint/2010/main" val="321757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943D5F9E-EFF5-5165-E1AA-C38187315366}"/>
              </a:ext>
            </a:extLst>
          </p:cNvPr>
          <p:cNvGraphicFramePr/>
          <p:nvPr/>
        </p:nvGraphicFramePr>
        <p:xfrm>
          <a:off x="477078" y="1168842"/>
          <a:ext cx="8401746" cy="367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B83139AB-B3B3-45F0-693B-0CE00B3B9654}"/>
              </a:ext>
            </a:extLst>
          </p:cNvPr>
          <p:cNvSpPr>
            <a:spLocks noGrp="1"/>
          </p:cNvSpPr>
          <p:nvPr>
            <p:ph type="sldNum" idx="12"/>
          </p:nvPr>
        </p:nvSpPr>
        <p:spPr/>
        <p:txBody>
          <a:bodyPr/>
          <a:lstStyle/>
          <a:p>
            <a:fld id="{00000000-1234-1234-1234-123412341234}" type="slidenum">
              <a:rPr lang="en-US" smtClean="0"/>
              <a:pPr/>
              <a:t>39</a:t>
            </a:fld>
            <a:endParaRPr lang="en-US"/>
          </a:p>
        </p:txBody>
      </p:sp>
      <p:sp>
        <p:nvSpPr>
          <p:cNvPr id="6" name="Title 5">
            <a:extLst>
              <a:ext uri="{FF2B5EF4-FFF2-40B4-BE49-F238E27FC236}">
                <a16:creationId xmlns:a16="http://schemas.microsoft.com/office/drawing/2014/main" id="{E48794D2-D64D-ADEE-3755-BAC34D38CCBD}"/>
              </a:ext>
            </a:extLst>
          </p:cNvPr>
          <p:cNvSpPr>
            <a:spLocks noGrp="1"/>
          </p:cNvSpPr>
          <p:nvPr>
            <p:ph type="title"/>
          </p:nvPr>
        </p:nvSpPr>
        <p:spPr/>
        <p:txBody>
          <a:bodyPr/>
          <a:lstStyle/>
          <a:p>
            <a:r>
              <a:rPr lang="en-US" dirty="0"/>
              <a:t>Punch-out Cart Process Review</a:t>
            </a:r>
          </a:p>
        </p:txBody>
      </p:sp>
    </p:spTree>
    <p:extLst>
      <p:ext uri="{BB962C8B-B14F-4D97-AF65-F5344CB8AC3E}">
        <p14:creationId xmlns:p14="http://schemas.microsoft.com/office/powerpoint/2010/main" val="223551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5" name="Google Shape;155;p4"/>
          <p:cNvSpPr txBox="1"/>
          <p:nvPr/>
        </p:nvSpPr>
        <p:spPr>
          <a:xfrm>
            <a:off x="265176" y="1479690"/>
            <a:ext cx="3717544" cy="3382434"/>
          </a:xfrm>
          <a:prstGeom prst="rect">
            <a:avLst/>
          </a:prstGeom>
          <a:noFill/>
          <a:ln>
            <a:noFill/>
          </a:ln>
        </p:spPr>
        <p:txBody>
          <a:bodyPr spcFirstLastPara="1" wrap="square" lIns="91425" tIns="91425" rIns="91425" bIns="91425" anchor="t" anchorCtr="0">
            <a:spAutoFit/>
          </a:bodyPr>
          <a:lstStyle/>
          <a:p>
            <a:pPr marL="285750" lvl="0" indent="-285750" algn="l" rtl="0">
              <a:lnSpc>
                <a:spcPct val="115000"/>
              </a:lnSpc>
              <a:spcBef>
                <a:spcPts val="0"/>
              </a:spcBef>
              <a:spcAft>
                <a:spcPts val="600"/>
              </a:spcAft>
              <a:buFont typeface="Arial" panose="020B0604020202020204" pitchFamily="34" charset="0"/>
              <a:buChar char="•"/>
            </a:pPr>
            <a:r>
              <a:rPr lang="en-US" sz="1600" dirty="0">
                <a:solidFill>
                  <a:srgbClr val="222222"/>
                </a:solidFill>
                <a:highlight>
                  <a:srgbClr val="FFFFFF"/>
                </a:highlight>
              </a:rPr>
              <a:t>If you signed up to receive your W2 electronically, you should have received an email letting you know it is available for download in UCPath. </a:t>
            </a:r>
          </a:p>
          <a:p>
            <a:pPr marL="285750" lvl="0" indent="-285750" algn="l" rtl="0">
              <a:spcBef>
                <a:spcPts val="0"/>
              </a:spcBef>
              <a:buFont typeface="Arial" panose="020B0604020202020204" pitchFamily="34" charset="0"/>
              <a:buChar char="•"/>
            </a:pPr>
            <a:r>
              <a:rPr lang="en-US" sz="1600" dirty="0">
                <a:solidFill>
                  <a:srgbClr val="222222"/>
                </a:solidFill>
                <a:highlight>
                  <a:srgbClr val="FFFFFF"/>
                </a:highlight>
              </a:rPr>
              <a:t>UCLA will never email or text </a:t>
            </a:r>
          </a:p>
          <a:p>
            <a:pPr marL="287338" lvl="0" algn="l" rtl="0">
              <a:lnSpc>
                <a:spcPct val="115000"/>
              </a:lnSpc>
              <a:spcBef>
                <a:spcPts val="0"/>
              </a:spcBef>
              <a:spcAft>
                <a:spcPts val="600"/>
              </a:spcAft>
            </a:pPr>
            <a:r>
              <a:rPr lang="en-US" sz="1600" dirty="0">
                <a:solidFill>
                  <a:srgbClr val="222222"/>
                </a:solidFill>
                <a:highlight>
                  <a:srgbClr val="FFFFFF"/>
                </a:highlight>
              </a:rPr>
              <a:t>you your W2. </a:t>
            </a:r>
          </a:p>
          <a:p>
            <a:pPr marL="285750" lvl="0" indent="-285750" algn="l" rtl="0">
              <a:spcBef>
                <a:spcPts val="0"/>
              </a:spcBef>
              <a:buFont typeface="Arial" panose="020B0604020202020204" pitchFamily="34" charset="0"/>
              <a:buChar char="•"/>
            </a:pPr>
            <a:r>
              <a:rPr lang="en-US" sz="1600" dirty="0">
                <a:solidFill>
                  <a:srgbClr val="222222"/>
                </a:solidFill>
                <a:highlight>
                  <a:srgbClr val="FFFFFF"/>
                </a:highlight>
              </a:rPr>
              <a:t>If you did not sign up to receive</a:t>
            </a:r>
          </a:p>
          <a:p>
            <a:pPr marL="287338" lvl="0" algn="l" rtl="0">
              <a:spcBef>
                <a:spcPts val="0"/>
              </a:spcBef>
            </a:pPr>
            <a:r>
              <a:rPr lang="en-US" sz="1600" dirty="0">
                <a:solidFill>
                  <a:srgbClr val="222222"/>
                </a:solidFill>
                <a:highlight>
                  <a:srgbClr val="FFFFFF"/>
                </a:highlight>
              </a:rPr>
              <a:t>it electronically, it will be </a:t>
            </a:r>
          </a:p>
          <a:p>
            <a:pPr marL="287338" lvl="0" algn="l" rtl="0">
              <a:lnSpc>
                <a:spcPct val="115000"/>
              </a:lnSpc>
              <a:spcBef>
                <a:spcPts val="0"/>
              </a:spcBef>
              <a:spcAft>
                <a:spcPts val="600"/>
              </a:spcAft>
            </a:pPr>
            <a:r>
              <a:rPr lang="en-US" sz="1600" dirty="0">
                <a:solidFill>
                  <a:srgbClr val="222222"/>
                </a:solidFill>
                <a:highlight>
                  <a:srgbClr val="FFFFFF"/>
                </a:highlight>
              </a:rPr>
              <a:t>mailed. </a:t>
            </a:r>
            <a:endParaRPr sz="1600" dirty="0">
              <a:solidFill>
                <a:srgbClr val="222222"/>
              </a:solidFill>
              <a:highlight>
                <a:srgbClr val="FFFFFF"/>
              </a:highlight>
            </a:endParaRPr>
          </a:p>
          <a:p>
            <a:pPr marL="0" lvl="0" indent="0" algn="l" rtl="0">
              <a:spcBef>
                <a:spcPts val="0"/>
              </a:spcBef>
              <a:spcAft>
                <a:spcPts val="0"/>
              </a:spcAft>
              <a:buNone/>
            </a:pPr>
            <a:endParaRPr sz="1600" dirty="0"/>
          </a:p>
        </p:txBody>
      </p:sp>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rgbClr val="022624"/>
                </a:solidFill>
                <a:latin typeface="+mj-lt"/>
              </a:rPr>
              <a:t>W2’s</a:t>
            </a:r>
            <a:endParaRPr dirty="0">
              <a:solidFill>
                <a:srgbClr val="022624"/>
              </a:solidFill>
              <a:latin typeface="+mj-lt"/>
            </a:endParaRPr>
          </a:p>
        </p:txBody>
      </p:sp>
      <p:pic>
        <p:nvPicPr>
          <p:cNvPr id="3074" name="Picture 2" descr="https://www.centralresourceunit.ucla.edu/servlet/rtaImage?eid=ka05c000000C7I6&amp;feoid=00N1H00000BEWSO&amp;refid=0EM1H000001xk2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720" y="1816412"/>
            <a:ext cx="4896104" cy="207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73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40</a:t>
            </a:fld>
            <a:endParaRPr lang="en-US"/>
          </a:p>
        </p:txBody>
      </p:sp>
      <p:sp>
        <p:nvSpPr>
          <p:cNvPr id="3" name="Text Placeholder 2">
            <a:extLst>
              <a:ext uri="{FF2B5EF4-FFF2-40B4-BE49-F238E27FC236}">
                <a16:creationId xmlns:a16="http://schemas.microsoft.com/office/drawing/2014/main" id="{29219D89-5A25-46E4-D7BB-D4557D8A84F9}"/>
              </a:ext>
            </a:extLst>
          </p:cNvPr>
          <p:cNvSpPr>
            <a:spLocks noGrp="1"/>
          </p:cNvSpPr>
          <p:nvPr>
            <p:ph type="body" idx="1"/>
          </p:nvPr>
        </p:nvSpPr>
        <p:spPr>
          <a:xfrm>
            <a:off x="640079" y="1516566"/>
            <a:ext cx="7772399" cy="2031325"/>
          </a:xfrm>
        </p:spPr>
        <p:txBody>
          <a:bodyPr/>
          <a:lstStyle/>
          <a:p>
            <a:pPr marL="0" indent="0"/>
            <a:r>
              <a:rPr lang="en-US" dirty="0">
                <a:solidFill>
                  <a:srgbClr val="000000"/>
                </a:solidFill>
              </a:rPr>
              <a:t>We no longer have the ability to create PO's automatically at the department level. All PO's that we "create" actually have to be submitted as requisitions first, and then after review by Purchasing, a PO will be created centrally. </a:t>
            </a:r>
          </a:p>
          <a:p>
            <a:pPr marL="0" indent="0"/>
            <a:r>
              <a:rPr lang="en-US" dirty="0">
                <a:solidFill>
                  <a:srgbClr val="000000"/>
                </a:solidFill>
              </a:rPr>
              <a:t>There are some types of purchases that used to require a PO that can now be paid using the "direct pay" feature, and we've covered those in previous research meetings (e.g. utility invoices, guest speaker fees, memberships, etc.)</a:t>
            </a:r>
          </a:p>
          <a:p>
            <a:pPr marL="0" indent="0"/>
            <a:r>
              <a:rPr lang="en-US" dirty="0">
                <a:solidFill>
                  <a:srgbClr val="000000"/>
                </a:solidFill>
              </a:rPr>
              <a:t>If you are trying to buy a tangible item, using a vendor that has a punch-out catalog is the easiest, and we’ve just described how to do that.</a:t>
            </a:r>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General Purchasing Guidance</a:t>
            </a:r>
          </a:p>
        </p:txBody>
      </p:sp>
    </p:spTree>
    <p:extLst>
      <p:ext uri="{BB962C8B-B14F-4D97-AF65-F5344CB8AC3E}">
        <p14:creationId xmlns:p14="http://schemas.microsoft.com/office/powerpoint/2010/main" val="1237726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41</a:t>
            </a:fld>
            <a:endParaRPr/>
          </a:p>
        </p:txBody>
      </p:sp>
      <p:sp>
        <p:nvSpPr>
          <p:cNvPr id="187" name="Google Shape;187;p9"/>
          <p:cNvSpPr txBox="1">
            <a:spLocks noGrp="1"/>
          </p:cNvSpPr>
          <p:nvPr>
            <p:ph type="title"/>
          </p:nvPr>
        </p:nvSpPr>
        <p:spPr>
          <a:xfrm>
            <a:off x="649224" y="756271"/>
            <a:ext cx="7772400" cy="3323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400" dirty="0">
                <a:solidFill>
                  <a:srgbClr val="000000"/>
                </a:solidFill>
              </a:rPr>
              <a:t>General Purchasing Guidance</a:t>
            </a:r>
            <a:endParaRPr sz="2600" dirty="0">
              <a:latin typeface="+mj-lt"/>
            </a:endParaRPr>
          </a:p>
        </p:txBody>
      </p:sp>
      <p:pic>
        <p:nvPicPr>
          <p:cNvPr id="2" name="Picture 1"/>
          <p:cNvPicPr>
            <a:picLocks noChangeAspect="1"/>
          </p:cNvPicPr>
          <p:nvPr/>
        </p:nvPicPr>
        <p:blipFill>
          <a:blip r:embed="rId3"/>
          <a:stretch>
            <a:fillRect/>
          </a:stretch>
        </p:blipFill>
        <p:spPr>
          <a:xfrm>
            <a:off x="5678128" y="1977176"/>
            <a:ext cx="2972095" cy="2497173"/>
          </a:xfrm>
          <a:prstGeom prst="rect">
            <a:avLst/>
          </a:prstGeom>
        </p:spPr>
      </p:pic>
      <p:sp>
        <p:nvSpPr>
          <p:cNvPr id="3" name="Oval Callout 2"/>
          <p:cNvSpPr/>
          <p:nvPr/>
        </p:nvSpPr>
        <p:spPr>
          <a:xfrm>
            <a:off x="339507" y="1262581"/>
            <a:ext cx="5545099" cy="2013155"/>
          </a:xfrm>
          <a:prstGeom prst="wedgeEllipseCallout">
            <a:avLst>
              <a:gd name="adj1" fmla="val 72257"/>
              <a:gd name="adj2" fmla="val 3392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9367" y="1761326"/>
            <a:ext cx="4365377" cy="1015663"/>
          </a:xfrm>
          <a:prstGeom prst="rect">
            <a:avLst/>
          </a:prstGeom>
        </p:spPr>
        <p:txBody>
          <a:bodyPr wrap="square">
            <a:spAutoFit/>
          </a:bodyPr>
          <a:lstStyle/>
          <a:p>
            <a:pPr marL="0" indent="0"/>
            <a:r>
              <a:rPr lang="en-US" sz="2000" dirty="0"/>
              <a:t>But what if there is no punch-out catalog, or if I’m not trying to pay for a tangible item, but rather a service? </a:t>
            </a:r>
          </a:p>
        </p:txBody>
      </p:sp>
    </p:spTree>
    <p:extLst>
      <p:ext uri="{BB962C8B-B14F-4D97-AF65-F5344CB8AC3E}">
        <p14:creationId xmlns:p14="http://schemas.microsoft.com/office/powerpoint/2010/main" val="1830343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42</a:t>
            </a:fld>
            <a:endParaRPr lang="en-US"/>
          </a:p>
        </p:txBody>
      </p:sp>
      <p:sp>
        <p:nvSpPr>
          <p:cNvPr id="3" name="Text Placeholder 2">
            <a:extLst>
              <a:ext uri="{FF2B5EF4-FFF2-40B4-BE49-F238E27FC236}">
                <a16:creationId xmlns:a16="http://schemas.microsoft.com/office/drawing/2014/main" id="{29219D89-5A25-46E4-D7BB-D4557D8A84F9}"/>
              </a:ext>
            </a:extLst>
          </p:cNvPr>
          <p:cNvSpPr>
            <a:spLocks noGrp="1"/>
          </p:cNvSpPr>
          <p:nvPr>
            <p:ph type="body" idx="1"/>
          </p:nvPr>
        </p:nvSpPr>
        <p:spPr>
          <a:xfrm>
            <a:off x="640079" y="1392312"/>
            <a:ext cx="7772399" cy="3111108"/>
          </a:xfrm>
        </p:spPr>
        <p:txBody>
          <a:bodyPr/>
          <a:lstStyle/>
          <a:p>
            <a:pPr marL="0" indent="0"/>
            <a:r>
              <a:rPr lang="en-US" dirty="0">
                <a:solidFill>
                  <a:srgbClr val="000000"/>
                </a:solidFill>
              </a:rPr>
              <a:t>For some of those, we are allowed to pay using the </a:t>
            </a:r>
            <a:r>
              <a:rPr lang="en-US" b="1" dirty="0">
                <a:solidFill>
                  <a:srgbClr val="000000"/>
                </a:solidFill>
              </a:rPr>
              <a:t>Pcard</a:t>
            </a:r>
            <a:r>
              <a:rPr lang="en-US" dirty="0">
                <a:solidFill>
                  <a:srgbClr val="000000"/>
                </a:solidFill>
              </a:rPr>
              <a:t> (must be domestic vendors):</a:t>
            </a:r>
          </a:p>
          <a:p>
            <a:pPr marL="285750" indent="-285750">
              <a:spcBef>
                <a:spcPts val="300"/>
              </a:spcBef>
              <a:buFont typeface="Arial" panose="020B0604020202020204" pitchFamily="34" charset="0"/>
              <a:buChar char="•"/>
            </a:pPr>
            <a:r>
              <a:rPr lang="en-US" dirty="0">
                <a:solidFill>
                  <a:srgbClr val="000000"/>
                </a:solidFill>
              </a:rPr>
              <a:t>Abstract or Journal Publication Fees</a:t>
            </a:r>
          </a:p>
          <a:p>
            <a:pPr marL="285750" indent="-285750">
              <a:spcBef>
                <a:spcPts val="300"/>
              </a:spcBef>
              <a:buFont typeface="Arial" panose="020B0604020202020204" pitchFamily="34" charset="0"/>
              <a:buChar char="•"/>
            </a:pPr>
            <a:r>
              <a:rPr lang="en-US" dirty="0">
                <a:solidFill>
                  <a:srgbClr val="000000"/>
                </a:solidFill>
              </a:rPr>
              <a:t>Advertisements </a:t>
            </a:r>
          </a:p>
          <a:p>
            <a:pPr marL="285750" indent="-285750">
              <a:spcBef>
                <a:spcPts val="300"/>
              </a:spcBef>
              <a:buFont typeface="Arial" panose="020B0604020202020204" pitchFamily="34" charset="0"/>
              <a:buChar char="•"/>
            </a:pPr>
            <a:r>
              <a:rPr lang="en-US" dirty="0">
                <a:solidFill>
                  <a:srgbClr val="000000"/>
                </a:solidFill>
              </a:rPr>
              <a:t>Appreciation Gifts</a:t>
            </a:r>
          </a:p>
          <a:p>
            <a:pPr marL="285750" indent="-285750">
              <a:spcBef>
                <a:spcPts val="300"/>
              </a:spcBef>
              <a:buFont typeface="Arial" panose="020B0604020202020204" pitchFamily="34" charset="0"/>
              <a:buChar char="•"/>
            </a:pPr>
            <a:r>
              <a:rPr lang="en-US" dirty="0">
                <a:solidFill>
                  <a:srgbClr val="000000"/>
                </a:solidFill>
              </a:rPr>
              <a:t>Books</a:t>
            </a:r>
          </a:p>
          <a:p>
            <a:pPr marL="285750" indent="-285750">
              <a:spcBef>
                <a:spcPts val="300"/>
              </a:spcBef>
              <a:buFont typeface="Arial" panose="020B0604020202020204" pitchFamily="34" charset="0"/>
              <a:buChar char="•"/>
            </a:pPr>
            <a:r>
              <a:rPr lang="en-US" dirty="0">
                <a:solidFill>
                  <a:srgbClr val="000000"/>
                </a:solidFill>
              </a:rPr>
              <a:t>Certification Fees</a:t>
            </a:r>
          </a:p>
          <a:p>
            <a:pPr marL="285750" indent="-285750">
              <a:spcBef>
                <a:spcPts val="300"/>
              </a:spcBef>
              <a:buFont typeface="Arial" panose="020B0604020202020204" pitchFamily="34" charset="0"/>
              <a:buChar char="•"/>
            </a:pPr>
            <a:r>
              <a:rPr lang="en-US" dirty="0">
                <a:solidFill>
                  <a:srgbClr val="000000"/>
                </a:solidFill>
              </a:rPr>
              <a:t>Conference Fees </a:t>
            </a:r>
          </a:p>
          <a:p>
            <a:pPr marL="285750" indent="-285750">
              <a:spcBef>
                <a:spcPts val="300"/>
              </a:spcBef>
              <a:buFont typeface="Arial" panose="020B0604020202020204" pitchFamily="34" charset="0"/>
              <a:buChar char="•"/>
            </a:pPr>
            <a:r>
              <a:rPr lang="en-US" dirty="0">
                <a:solidFill>
                  <a:srgbClr val="000000"/>
                </a:solidFill>
              </a:rPr>
              <a:t>Office Supplies</a:t>
            </a:r>
          </a:p>
          <a:p>
            <a:pPr marL="285750" indent="-285750">
              <a:spcBef>
                <a:spcPts val="300"/>
              </a:spcBef>
              <a:buFont typeface="Arial" panose="020B0604020202020204" pitchFamily="34" charset="0"/>
              <a:buChar char="•"/>
            </a:pPr>
            <a:r>
              <a:rPr lang="en-US" dirty="0">
                <a:solidFill>
                  <a:srgbClr val="000000"/>
                </a:solidFill>
              </a:rPr>
              <a:t>Subscriptions</a:t>
            </a:r>
          </a:p>
          <a:p>
            <a:pPr marL="285750" indent="-285750">
              <a:spcBef>
                <a:spcPts val="300"/>
              </a:spcBef>
              <a:buFont typeface="Arial" panose="020B0604020202020204" pitchFamily="34" charset="0"/>
              <a:buChar char="•"/>
            </a:pPr>
            <a:r>
              <a:rPr lang="en-US" dirty="0">
                <a:solidFill>
                  <a:srgbClr val="000000"/>
                </a:solidFill>
              </a:rPr>
              <a:t>Online webinars/courses</a:t>
            </a:r>
          </a:p>
          <a:p>
            <a:pPr marL="285750" indent="-285750">
              <a:spcBef>
                <a:spcPts val="300"/>
              </a:spcBef>
              <a:buFont typeface="Arial" panose="020B0604020202020204" pitchFamily="34" charset="0"/>
              <a:buChar char="•"/>
            </a:pPr>
            <a:r>
              <a:rPr lang="en-US" dirty="0">
                <a:solidFill>
                  <a:srgbClr val="000000"/>
                </a:solidFill>
              </a:rPr>
              <a:t>License renewals</a:t>
            </a:r>
          </a:p>
          <a:p>
            <a:pPr marL="285750" indent="-285750">
              <a:spcBef>
                <a:spcPts val="300"/>
              </a:spcBef>
              <a:buFont typeface="Arial" panose="020B0604020202020204" pitchFamily="34" charset="0"/>
              <a:buChar char="•"/>
            </a:pPr>
            <a:r>
              <a:rPr lang="en-US" dirty="0">
                <a:solidFill>
                  <a:srgbClr val="000000"/>
                </a:solidFill>
              </a:rPr>
              <a:t>Some vendors: Iron Mountain, </a:t>
            </a:r>
            <a:r>
              <a:rPr lang="en-US" dirty="0" err="1">
                <a:solidFill>
                  <a:srgbClr val="000000"/>
                </a:solidFill>
              </a:rPr>
              <a:t>Fedex</a:t>
            </a:r>
            <a:r>
              <a:rPr lang="en-US" dirty="0">
                <a:solidFill>
                  <a:srgbClr val="000000"/>
                </a:solidFill>
              </a:rPr>
              <a:t>, Cintas, Linde, etc.</a:t>
            </a:r>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General Purchasing Guidance</a:t>
            </a:r>
          </a:p>
        </p:txBody>
      </p:sp>
      <p:pic>
        <p:nvPicPr>
          <p:cNvPr id="4" name="Picture Placeholder 7" descr="A close-up of several credit cards&#10;&#10;Description automatically generated">
            <a:extLst>
              <a:ext uri="{FF2B5EF4-FFF2-40B4-BE49-F238E27FC236}">
                <a16:creationId xmlns:a16="http://schemas.microsoft.com/office/drawing/2014/main" id="{912E1945-064E-0795-3340-E8B132BB7CFE}"/>
              </a:ext>
            </a:extLst>
          </p:cNvPr>
          <p:cNvPicPr>
            <a:picLocks noGrp="1" noChangeAspect="1"/>
          </p:cNvPicPr>
          <p:nvPr>
            <p:ph type="pic" idx="3"/>
          </p:nvPr>
        </p:nvPicPr>
        <p:blipFill>
          <a:blip r:embed="rId2">
            <a:extLst>
              <a:ext uri="{837473B0-CC2E-450A-ABE3-18F120FF3D39}">
                <a1611:picAttrSrcUrl xmlns:a1611="http://schemas.microsoft.com/office/drawing/2016/11/main" r:id="rId3"/>
              </a:ext>
            </a:extLst>
          </a:blip>
          <a:srcRect l="5986" r="5986"/>
          <a:stretch>
            <a:fillRect/>
          </a:stretch>
        </p:blipFill>
        <p:spPr>
          <a:xfrm>
            <a:off x="5674525" y="2407106"/>
            <a:ext cx="2737954" cy="2164894"/>
          </a:xfrm>
        </p:spPr>
      </p:pic>
    </p:spTree>
    <p:extLst>
      <p:ext uri="{BB962C8B-B14F-4D97-AF65-F5344CB8AC3E}">
        <p14:creationId xmlns:p14="http://schemas.microsoft.com/office/powerpoint/2010/main" val="229231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43</a:t>
            </a:fld>
            <a:endParaRPr lang="en-US"/>
          </a:p>
        </p:txBody>
      </p:sp>
      <p:sp>
        <p:nvSpPr>
          <p:cNvPr id="3" name="Text Placeholder 2">
            <a:extLst>
              <a:ext uri="{FF2B5EF4-FFF2-40B4-BE49-F238E27FC236}">
                <a16:creationId xmlns:a16="http://schemas.microsoft.com/office/drawing/2014/main" id="{29219D89-5A25-46E4-D7BB-D4557D8A84F9}"/>
              </a:ext>
            </a:extLst>
          </p:cNvPr>
          <p:cNvSpPr>
            <a:spLocks noGrp="1"/>
          </p:cNvSpPr>
          <p:nvPr>
            <p:ph type="body" idx="1"/>
          </p:nvPr>
        </p:nvSpPr>
        <p:spPr>
          <a:xfrm>
            <a:off x="640079" y="1223923"/>
            <a:ext cx="7772399" cy="1497846"/>
          </a:xfrm>
        </p:spPr>
        <p:txBody>
          <a:bodyPr/>
          <a:lstStyle/>
          <a:p>
            <a:pPr marL="0" indent="0"/>
            <a:r>
              <a:rPr lang="en-US" dirty="0">
                <a:solidFill>
                  <a:srgbClr val="000000"/>
                </a:solidFill>
              </a:rPr>
              <a:t>If</a:t>
            </a:r>
            <a:r>
              <a:rPr lang="en-US" dirty="0"/>
              <a:t> </a:t>
            </a:r>
            <a:r>
              <a:rPr lang="en-US" dirty="0">
                <a:solidFill>
                  <a:srgbClr val="000000"/>
                </a:solidFill>
              </a:rPr>
              <a:t>we can't order using the </a:t>
            </a:r>
            <a:r>
              <a:rPr lang="en-US" dirty="0" err="1">
                <a:solidFill>
                  <a:srgbClr val="000000"/>
                </a:solidFill>
              </a:rPr>
              <a:t>PCard</a:t>
            </a:r>
            <a:r>
              <a:rPr lang="en-US" dirty="0">
                <a:solidFill>
                  <a:srgbClr val="000000"/>
                </a:solidFill>
              </a:rPr>
              <a:t> and there isn't a punch-out catalog, we will need to create a requisition and procurement will need to review it before the PO will be generated.  </a:t>
            </a:r>
          </a:p>
          <a:p>
            <a:pPr marL="0" indent="0"/>
            <a:r>
              <a:rPr lang="en-US" dirty="0">
                <a:solidFill>
                  <a:srgbClr val="000000"/>
                </a:solidFill>
              </a:rPr>
              <a:t>Vendors that have campus-wide agreements (previously known as K-agreements) already have negotiated T&amp;C in place, and so the procurement review process will be shorter. The full list of those vendors can be found at </a:t>
            </a:r>
            <a:r>
              <a:rPr lang="en-US" dirty="0">
                <a:hlinkClick r:id="rId2" tooltip="https://purchasing.ucla.edu/strategic-sourcing/contracts"/>
              </a:rPr>
              <a:t>https://purchasing.ucla.edu/strategic-sourcing/contracts</a:t>
            </a:r>
            <a:r>
              <a:rPr lang="en-US" dirty="0"/>
              <a:t>, </a:t>
            </a:r>
            <a:r>
              <a:rPr lang="en-US" dirty="0">
                <a:solidFill>
                  <a:srgbClr val="000000"/>
                </a:solidFill>
              </a:rPr>
              <a:t>and include vendors like:  </a:t>
            </a:r>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General Purchasing Guidance</a:t>
            </a:r>
          </a:p>
        </p:txBody>
      </p:sp>
      <p:sp>
        <p:nvSpPr>
          <p:cNvPr id="9" name="TextBox 8">
            <a:extLst>
              <a:ext uri="{FF2B5EF4-FFF2-40B4-BE49-F238E27FC236}">
                <a16:creationId xmlns:a16="http://schemas.microsoft.com/office/drawing/2014/main" id="{02ECAFA0-6D8A-A831-3FB7-04811A02D678}"/>
              </a:ext>
            </a:extLst>
          </p:cNvPr>
          <p:cNvSpPr txBox="1"/>
          <p:nvPr/>
        </p:nvSpPr>
        <p:spPr>
          <a:xfrm>
            <a:off x="731522" y="2810106"/>
            <a:ext cx="7531532" cy="1577355"/>
          </a:xfrm>
          <a:prstGeom prst="rect">
            <a:avLst/>
          </a:prstGeom>
          <a:noFill/>
        </p:spPr>
        <p:txBody>
          <a:bodyPr wrap="square" numCol="2">
            <a:spAutoFit/>
          </a:bodyPr>
          <a:lstStyle/>
          <a:p>
            <a:pPr marL="285750" indent="-285750">
              <a:spcBef>
                <a:spcPts val="300"/>
              </a:spcBef>
              <a:buFont typeface="Arial" panose="020B0604020202020204" pitchFamily="34" charset="0"/>
              <a:buChar char="•"/>
            </a:pPr>
            <a:r>
              <a:rPr lang="en-US" dirty="0"/>
              <a:t>QIAGEN</a:t>
            </a:r>
          </a:p>
          <a:p>
            <a:pPr marL="285750" indent="-285750">
              <a:spcBef>
                <a:spcPts val="300"/>
              </a:spcBef>
              <a:buFont typeface="Arial" panose="020B0604020202020204" pitchFamily="34" charset="0"/>
              <a:buChar char="•"/>
            </a:pPr>
            <a:r>
              <a:rPr lang="en-US" dirty="0"/>
              <a:t>Salesforce</a:t>
            </a:r>
          </a:p>
          <a:p>
            <a:pPr marL="285750" indent="-285750">
              <a:spcBef>
                <a:spcPts val="300"/>
              </a:spcBef>
              <a:buFont typeface="Arial" panose="020B0604020202020204" pitchFamily="34" charset="0"/>
              <a:buChar char="•"/>
            </a:pPr>
            <a:r>
              <a:rPr lang="en-US" dirty="0"/>
              <a:t>Apollo Couriers</a:t>
            </a:r>
          </a:p>
          <a:p>
            <a:pPr marL="285750" indent="-285750">
              <a:spcBef>
                <a:spcPts val="300"/>
              </a:spcBef>
              <a:buFont typeface="Arial" panose="020B0604020202020204" pitchFamily="34" charset="0"/>
              <a:buChar char="•"/>
            </a:pPr>
            <a:r>
              <a:rPr lang="en-US" dirty="0"/>
              <a:t>Calico Custodial Services</a:t>
            </a:r>
          </a:p>
          <a:p>
            <a:pPr marL="285750" indent="-285750">
              <a:spcBef>
                <a:spcPts val="300"/>
              </a:spcBef>
              <a:buFont typeface="Arial" panose="020B0604020202020204" pitchFamily="34" charset="0"/>
              <a:buChar char="•"/>
            </a:pPr>
            <a:r>
              <a:rPr lang="en-US" dirty="0"/>
              <a:t>Tangram Interiors</a:t>
            </a:r>
          </a:p>
          <a:p>
            <a:pPr marL="285750" indent="-285750">
              <a:spcBef>
                <a:spcPts val="300"/>
              </a:spcBef>
              <a:buFont typeface="Arial" panose="020B0604020202020204" pitchFamily="34" charset="0"/>
              <a:buChar char="•"/>
            </a:pPr>
            <a:r>
              <a:rPr lang="en-US" dirty="0"/>
              <a:t>Owens &amp; Minor</a:t>
            </a:r>
          </a:p>
          <a:p>
            <a:pPr marL="285750" indent="-285750">
              <a:spcBef>
                <a:spcPts val="300"/>
              </a:spcBef>
              <a:buFont typeface="Arial" panose="020B0604020202020204" pitchFamily="34" charset="0"/>
              <a:buChar char="•"/>
            </a:pPr>
            <a:r>
              <a:rPr lang="en-US" dirty="0"/>
              <a:t>CPM One Source</a:t>
            </a:r>
          </a:p>
          <a:p>
            <a:pPr marL="285750" indent="-285750">
              <a:spcBef>
                <a:spcPts val="300"/>
              </a:spcBef>
              <a:buFont typeface="Arial" panose="020B0604020202020204" pitchFamily="34" charset="0"/>
              <a:buChar char="•"/>
            </a:pPr>
            <a:r>
              <a:rPr lang="en-US" dirty="0"/>
              <a:t>Castle Press</a:t>
            </a:r>
          </a:p>
          <a:p>
            <a:pPr marL="285750" indent="-285750">
              <a:spcBef>
                <a:spcPts val="300"/>
              </a:spcBef>
              <a:buFont typeface="Arial" panose="020B0604020202020204" pitchFamily="34" charset="0"/>
              <a:buChar char="•"/>
            </a:pPr>
            <a:r>
              <a:rPr lang="en-US" dirty="0"/>
              <a:t>Stericycle/Shred-It</a:t>
            </a:r>
          </a:p>
          <a:p>
            <a:pPr marL="285750" indent="-285750">
              <a:spcBef>
                <a:spcPts val="300"/>
              </a:spcBef>
              <a:buFont typeface="Arial" panose="020B0604020202020204" pitchFamily="34" charset="0"/>
              <a:buChar char="•"/>
            </a:pPr>
            <a:r>
              <a:rPr lang="en-US" dirty="0"/>
              <a:t>Lyft</a:t>
            </a:r>
            <a:endParaRPr lang="en-US" dirty="0">
              <a:solidFill>
                <a:srgbClr val="000000"/>
              </a:solidFill>
            </a:endParaRPr>
          </a:p>
        </p:txBody>
      </p:sp>
    </p:spTree>
    <p:extLst>
      <p:ext uri="{BB962C8B-B14F-4D97-AF65-F5344CB8AC3E}">
        <p14:creationId xmlns:p14="http://schemas.microsoft.com/office/powerpoint/2010/main" val="185582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44</a:t>
            </a:fld>
            <a:endParaRPr lang="en-US"/>
          </a:p>
        </p:txBody>
      </p:sp>
      <p:sp>
        <p:nvSpPr>
          <p:cNvPr id="3" name="Text Placeholder 2">
            <a:extLst>
              <a:ext uri="{FF2B5EF4-FFF2-40B4-BE49-F238E27FC236}">
                <a16:creationId xmlns:a16="http://schemas.microsoft.com/office/drawing/2014/main" id="{29219D89-5A25-46E4-D7BB-D4557D8A84F9}"/>
              </a:ext>
            </a:extLst>
          </p:cNvPr>
          <p:cNvSpPr>
            <a:spLocks noGrp="1"/>
          </p:cNvSpPr>
          <p:nvPr>
            <p:ph type="body" idx="1"/>
          </p:nvPr>
        </p:nvSpPr>
        <p:spPr>
          <a:xfrm>
            <a:off x="640079" y="1413494"/>
            <a:ext cx="7772399" cy="2728952"/>
          </a:xfrm>
        </p:spPr>
        <p:txBody>
          <a:bodyPr/>
          <a:lstStyle/>
          <a:p>
            <a:pPr marL="0" indent="0"/>
            <a:r>
              <a:rPr lang="en-US" sz="1600" dirty="0">
                <a:solidFill>
                  <a:srgbClr val="000000"/>
                </a:solidFill>
              </a:rPr>
              <a:t>If the vendor doesn't already have a campus-wide agreement, it will take a bit longer, but we can still submit the requisition and if it passes procurement review, they will generate a PO.</a:t>
            </a:r>
          </a:p>
          <a:p>
            <a:pPr marL="0" indent="0"/>
            <a:endParaRPr lang="en-US" sz="1600" dirty="0">
              <a:solidFill>
                <a:srgbClr val="000000"/>
              </a:solidFill>
            </a:endParaRPr>
          </a:p>
          <a:p>
            <a:pPr marL="0" indent="0"/>
            <a:r>
              <a:rPr lang="en-US" sz="1600" dirty="0">
                <a:solidFill>
                  <a:srgbClr val="000000"/>
                </a:solidFill>
              </a:rPr>
              <a:t>The process to create a requisition/PO for both vendors with and without campus-wide agreements is the same as it’s been: </a:t>
            </a:r>
          </a:p>
          <a:p>
            <a:pPr marL="0" indent="0"/>
            <a:endParaRPr lang="en-US" sz="1600" dirty="0">
              <a:solidFill>
                <a:srgbClr val="000000"/>
              </a:solidFill>
            </a:endParaRPr>
          </a:p>
          <a:p>
            <a:pPr marL="0" indent="0"/>
            <a:r>
              <a:rPr lang="en-US" sz="1600" dirty="0">
                <a:solidFill>
                  <a:srgbClr val="000000"/>
                </a:solidFill>
              </a:rPr>
              <a:t>Create a Purchase Request Form, get PI/approver approval, submit to your fund manager and Valencia for processing. </a:t>
            </a:r>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General Purchasing Guidance</a:t>
            </a:r>
          </a:p>
        </p:txBody>
      </p:sp>
    </p:spTree>
    <p:extLst>
      <p:ext uri="{BB962C8B-B14F-4D97-AF65-F5344CB8AC3E}">
        <p14:creationId xmlns:p14="http://schemas.microsoft.com/office/powerpoint/2010/main" val="2878156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CD95C-0B7D-944D-6990-AF3E86436750}"/>
              </a:ext>
            </a:extLst>
          </p:cNvPr>
          <p:cNvPicPr>
            <a:picLocks noChangeAspect="1"/>
          </p:cNvPicPr>
          <p:nvPr/>
        </p:nvPicPr>
        <p:blipFill>
          <a:blip r:embed="rId2"/>
          <a:stretch>
            <a:fillRect/>
          </a:stretch>
        </p:blipFill>
        <p:spPr>
          <a:xfrm>
            <a:off x="0" y="1280244"/>
            <a:ext cx="9144000" cy="1524000"/>
          </a:xfrm>
          <a:prstGeom prst="rect">
            <a:avLst/>
          </a:prstGeom>
        </p:spPr>
      </p:pic>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45</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700516"/>
            <a:ext cx="8133431" cy="360099"/>
          </a:xfrm>
          <a:solidFill>
            <a:schemeClr val="bg1"/>
          </a:solidFill>
        </p:spPr>
        <p:txBody>
          <a:bodyPr/>
          <a:lstStyle/>
          <a:p>
            <a:r>
              <a:rPr lang="en-US" sz="2600" dirty="0">
                <a:solidFill>
                  <a:srgbClr val="000000"/>
                </a:solidFill>
              </a:rPr>
              <a:t>Previous Monthly Research Unit Meeting Slides</a:t>
            </a:r>
          </a:p>
        </p:txBody>
      </p:sp>
      <p:sp>
        <p:nvSpPr>
          <p:cNvPr id="3" name="Oval 2">
            <a:extLst>
              <a:ext uri="{FF2B5EF4-FFF2-40B4-BE49-F238E27FC236}">
                <a16:creationId xmlns:a16="http://schemas.microsoft.com/office/drawing/2014/main" id="{0D0AC0ED-7151-0CB6-6B67-48B95352AE4E}"/>
              </a:ext>
            </a:extLst>
          </p:cNvPr>
          <p:cNvSpPr/>
          <p:nvPr/>
        </p:nvSpPr>
        <p:spPr>
          <a:xfrm>
            <a:off x="6035040" y="1213294"/>
            <a:ext cx="1645920" cy="8752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921D5AC-13A4-6B9F-EB5F-88F8E14E6870}"/>
              </a:ext>
            </a:extLst>
          </p:cNvPr>
          <p:cNvSpPr/>
          <p:nvPr/>
        </p:nvSpPr>
        <p:spPr>
          <a:xfrm>
            <a:off x="4530851" y="1213294"/>
            <a:ext cx="1645920" cy="8752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40E6D5C-0024-BFA8-F968-850F07DAA149}"/>
              </a:ext>
            </a:extLst>
          </p:cNvPr>
          <p:cNvPicPr>
            <a:picLocks noChangeAspect="1"/>
          </p:cNvPicPr>
          <p:nvPr/>
        </p:nvPicPr>
        <p:blipFill>
          <a:blip r:embed="rId3"/>
          <a:stretch>
            <a:fillRect/>
          </a:stretch>
        </p:blipFill>
        <p:spPr>
          <a:xfrm rot="593839">
            <a:off x="5394961" y="2529813"/>
            <a:ext cx="4571999" cy="2495164"/>
          </a:xfrm>
          <a:prstGeom prst="rect">
            <a:avLst/>
          </a:prstGeom>
        </p:spPr>
      </p:pic>
      <p:pic>
        <p:nvPicPr>
          <p:cNvPr id="11" name="Picture 10">
            <a:extLst>
              <a:ext uri="{FF2B5EF4-FFF2-40B4-BE49-F238E27FC236}">
                <a16:creationId xmlns:a16="http://schemas.microsoft.com/office/drawing/2014/main" id="{56158475-F859-BBB8-D692-BA2F1FE6CF31}"/>
              </a:ext>
            </a:extLst>
          </p:cNvPr>
          <p:cNvPicPr>
            <a:picLocks noChangeAspect="1"/>
          </p:cNvPicPr>
          <p:nvPr/>
        </p:nvPicPr>
        <p:blipFill>
          <a:blip r:embed="rId4"/>
          <a:stretch>
            <a:fillRect/>
          </a:stretch>
        </p:blipFill>
        <p:spPr>
          <a:xfrm rot="694888">
            <a:off x="-19084" y="2544532"/>
            <a:ext cx="5306868" cy="2988044"/>
          </a:xfrm>
          <a:prstGeom prst="rect">
            <a:avLst/>
          </a:prstGeom>
        </p:spPr>
      </p:pic>
    </p:spTree>
    <p:extLst>
      <p:ext uri="{BB962C8B-B14F-4D97-AF65-F5344CB8AC3E}">
        <p14:creationId xmlns:p14="http://schemas.microsoft.com/office/powerpoint/2010/main" val="44591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46</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700516"/>
            <a:ext cx="8133431" cy="360099"/>
          </a:xfrm>
          <a:solidFill>
            <a:schemeClr val="bg1"/>
          </a:solidFill>
        </p:spPr>
        <p:txBody>
          <a:bodyPr/>
          <a:lstStyle/>
          <a:p>
            <a:r>
              <a:rPr lang="en-US" sz="2600" dirty="0">
                <a:solidFill>
                  <a:srgbClr val="000000"/>
                </a:solidFill>
              </a:rPr>
              <a:t>Previous Monthly Research Unit Meeting Slides</a:t>
            </a:r>
          </a:p>
        </p:txBody>
      </p:sp>
      <p:sp>
        <p:nvSpPr>
          <p:cNvPr id="8" name="TextBox 7">
            <a:extLst>
              <a:ext uri="{FF2B5EF4-FFF2-40B4-BE49-F238E27FC236}">
                <a16:creationId xmlns:a16="http://schemas.microsoft.com/office/drawing/2014/main" id="{314CD3E8-1221-8706-92C7-570410AF48A3}"/>
              </a:ext>
            </a:extLst>
          </p:cNvPr>
          <p:cNvSpPr txBox="1"/>
          <p:nvPr/>
        </p:nvSpPr>
        <p:spPr>
          <a:xfrm>
            <a:off x="640079" y="1347953"/>
            <a:ext cx="7781545" cy="2693045"/>
          </a:xfrm>
          <a:prstGeom prst="rect">
            <a:avLst/>
          </a:prstGeom>
          <a:noFill/>
        </p:spPr>
        <p:txBody>
          <a:bodyPr wrap="square">
            <a:spAutoFit/>
          </a:bodyPr>
          <a:lstStyle/>
          <a:p>
            <a:pPr algn="l" fontAlgn="base">
              <a:spcAft>
                <a:spcPts val="600"/>
              </a:spcAft>
            </a:pPr>
            <a:r>
              <a:rPr lang="en-US" sz="1800" i="0" u="none" strike="noStrike" dirty="0">
                <a:effectLst/>
                <a:latin typeface="+mn-lt"/>
              </a:rPr>
              <a:t>Ordering Gift Cards was covered during the December Research Unit Meeting, however there is updated guidance.</a:t>
            </a:r>
          </a:p>
          <a:p>
            <a:pPr algn="l" fontAlgn="base">
              <a:spcAft>
                <a:spcPts val="600"/>
              </a:spcAft>
            </a:pPr>
            <a:r>
              <a:rPr lang="en-US" sz="1800" dirty="0">
                <a:latin typeface="+mn-lt"/>
              </a:rPr>
              <a:t>There are 4 types of gift cards you can order; be sure you are following the correct guidance for the type of GC you would like to purchase:</a:t>
            </a:r>
            <a:endParaRPr lang="en-US" sz="1800" i="0" u="none" strike="noStrike" dirty="0">
              <a:effectLst/>
              <a:latin typeface="+mn-lt"/>
            </a:endParaRPr>
          </a:p>
          <a:p>
            <a:pPr marL="285750" indent="-285750" algn="l" fontAlgn="base">
              <a:spcAft>
                <a:spcPts val="600"/>
              </a:spcAft>
              <a:buFont typeface="Arial" panose="020B0604020202020204" pitchFamily="34" charset="0"/>
              <a:buChar char="•"/>
            </a:pPr>
            <a:r>
              <a:rPr lang="en-US" sz="1800" i="0" u="none" strike="noStrike" dirty="0">
                <a:solidFill>
                  <a:srgbClr val="00598C"/>
                </a:solidFill>
                <a:effectLst/>
                <a:latin typeface="+mn-lt"/>
                <a:hlinkClick r:id="rId2"/>
              </a:rPr>
              <a:t>IRB Approved Research Payment Request</a:t>
            </a:r>
            <a:endParaRPr lang="en-US" sz="1800" i="0" dirty="0">
              <a:solidFill>
                <a:srgbClr val="333333"/>
              </a:solidFill>
              <a:effectLst/>
              <a:latin typeface="+mn-lt"/>
            </a:endParaRPr>
          </a:p>
          <a:p>
            <a:pPr marL="285750" indent="-285750" algn="l" fontAlgn="base">
              <a:spcAft>
                <a:spcPts val="600"/>
              </a:spcAft>
              <a:buFont typeface="Arial" panose="020B0604020202020204" pitchFamily="34" charset="0"/>
              <a:buChar char="•"/>
            </a:pPr>
            <a:r>
              <a:rPr lang="en-US" sz="1800" i="0" u="none" strike="noStrike" dirty="0">
                <a:solidFill>
                  <a:srgbClr val="00598C"/>
                </a:solidFill>
                <a:effectLst/>
                <a:latin typeface="+mn-lt"/>
                <a:hlinkClick r:id="rId3"/>
              </a:rPr>
              <a:t>Non IRB Research Payment Request</a:t>
            </a:r>
            <a:endParaRPr lang="en-US" sz="1800" i="0" dirty="0">
              <a:solidFill>
                <a:srgbClr val="333333"/>
              </a:solidFill>
              <a:effectLst/>
              <a:latin typeface="+mn-lt"/>
            </a:endParaRPr>
          </a:p>
          <a:p>
            <a:pPr marL="285750" indent="-285750" algn="l" fontAlgn="base">
              <a:spcAft>
                <a:spcPts val="600"/>
              </a:spcAft>
              <a:buFont typeface="Arial" panose="020B0604020202020204" pitchFamily="34" charset="0"/>
              <a:buChar char="•"/>
            </a:pPr>
            <a:r>
              <a:rPr lang="en-US" sz="1800" i="0" u="none" strike="noStrike" dirty="0">
                <a:solidFill>
                  <a:srgbClr val="00598C"/>
                </a:solidFill>
                <a:effectLst/>
                <a:latin typeface="+mn-lt"/>
                <a:hlinkClick r:id="rId4"/>
              </a:rPr>
              <a:t>Employee Recognition Request</a:t>
            </a:r>
            <a:endParaRPr lang="en-US" sz="1800" i="0" dirty="0">
              <a:solidFill>
                <a:srgbClr val="333333"/>
              </a:solidFill>
              <a:effectLst/>
              <a:latin typeface="+mn-lt"/>
            </a:endParaRPr>
          </a:p>
          <a:p>
            <a:pPr marL="285750" indent="-285750" algn="l" fontAlgn="base">
              <a:spcAft>
                <a:spcPts val="600"/>
              </a:spcAft>
              <a:buFont typeface="Arial" panose="020B0604020202020204" pitchFamily="34" charset="0"/>
              <a:buChar char="•"/>
            </a:pPr>
            <a:r>
              <a:rPr lang="en-US" sz="1800" i="0" u="none" strike="noStrike" dirty="0">
                <a:solidFill>
                  <a:srgbClr val="00598C"/>
                </a:solidFill>
                <a:effectLst/>
                <a:latin typeface="+mn-lt"/>
                <a:hlinkClick r:id="rId5"/>
              </a:rPr>
              <a:t>Non-Employee Disbursement Request</a:t>
            </a:r>
            <a:endParaRPr lang="en-US" sz="1800" i="0" dirty="0">
              <a:solidFill>
                <a:srgbClr val="333333"/>
              </a:solidFill>
              <a:effectLst/>
              <a:latin typeface="+mn-lt"/>
            </a:endParaRPr>
          </a:p>
        </p:txBody>
      </p:sp>
    </p:spTree>
    <p:extLst>
      <p:ext uri="{BB962C8B-B14F-4D97-AF65-F5344CB8AC3E}">
        <p14:creationId xmlns:p14="http://schemas.microsoft.com/office/powerpoint/2010/main" val="668006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BEC64-FEC2-0120-70B4-A7282ED0D86C}"/>
              </a:ext>
            </a:extLst>
          </p:cNvPr>
          <p:cNvSpPr>
            <a:spLocks noGrp="1"/>
          </p:cNvSpPr>
          <p:nvPr>
            <p:ph type="sldNum" idx="12"/>
          </p:nvPr>
        </p:nvSpPr>
        <p:spPr/>
        <p:txBody>
          <a:bodyPr/>
          <a:lstStyle/>
          <a:p>
            <a:fld id="{00000000-1234-1234-1234-123412341234}" type="slidenum">
              <a:rPr lang="en-US" smtClean="0"/>
              <a:pPr/>
              <a:t>47</a:t>
            </a:fld>
            <a:endParaRPr lang="en-US"/>
          </a:p>
        </p:txBody>
      </p:sp>
      <p:sp>
        <p:nvSpPr>
          <p:cNvPr id="6" name="Title 5">
            <a:extLst>
              <a:ext uri="{FF2B5EF4-FFF2-40B4-BE49-F238E27FC236}">
                <a16:creationId xmlns:a16="http://schemas.microsoft.com/office/drawing/2014/main" id="{363EB807-3705-6437-B981-A1C9ADCF84F9}"/>
              </a:ext>
            </a:extLst>
          </p:cNvPr>
          <p:cNvSpPr>
            <a:spLocks noGrp="1"/>
          </p:cNvSpPr>
          <p:nvPr>
            <p:ph type="title"/>
          </p:nvPr>
        </p:nvSpPr>
        <p:spPr>
          <a:xfrm>
            <a:off x="640079" y="700516"/>
            <a:ext cx="8133431" cy="360099"/>
          </a:xfrm>
          <a:solidFill>
            <a:schemeClr val="bg1"/>
          </a:solidFill>
        </p:spPr>
        <p:txBody>
          <a:bodyPr/>
          <a:lstStyle/>
          <a:p>
            <a:r>
              <a:rPr lang="en-US" sz="2600" dirty="0">
                <a:solidFill>
                  <a:srgbClr val="000000"/>
                </a:solidFill>
              </a:rPr>
              <a:t>Previous Monthly Research Unit Meeting Slides</a:t>
            </a:r>
          </a:p>
        </p:txBody>
      </p:sp>
      <p:graphicFrame>
        <p:nvGraphicFramePr>
          <p:cNvPr id="3" name="Table 2">
            <a:extLst>
              <a:ext uri="{FF2B5EF4-FFF2-40B4-BE49-F238E27FC236}">
                <a16:creationId xmlns:a16="http://schemas.microsoft.com/office/drawing/2014/main" id="{64ABF792-831F-71B9-C6AE-BDBABDDFB805}"/>
              </a:ext>
            </a:extLst>
          </p:cNvPr>
          <p:cNvGraphicFramePr>
            <a:graphicFrameLocks noGrp="1"/>
          </p:cNvGraphicFramePr>
          <p:nvPr>
            <p:extLst>
              <p:ext uri="{D42A27DB-BD31-4B8C-83A1-F6EECF244321}">
                <p14:modId xmlns:p14="http://schemas.microsoft.com/office/powerpoint/2010/main" val="2729185450"/>
              </p:ext>
            </p:extLst>
          </p:nvPr>
        </p:nvGraphicFramePr>
        <p:xfrm>
          <a:off x="106878" y="558139"/>
          <a:ext cx="8771947" cy="4068992"/>
        </p:xfrm>
        <a:graphic>
          <a:graphicData uri="http://schemas.openxmlformats.org/drawingml/2006/table">
            <a:tbl>
              <a:tblPr/>
              <a:tblGrid>
                <a:gridCol w="896732">
                  <a:extLst>
                    <a:ext uri="{9D8B030D-6E8A-4147-A177-3AD203B41FA5}">
                      <a16:colId xmlns:a16="http://schemas.microsoft.com/office/drawing/2014/main" val="6591517"/>
                    </a:ext>
                  </a:extLst>
                </a:gridCol>
                <a:gridCol w="1745566">
                  <a:extLst>
                    <a:ext uri="{9D8B030D-6E8A-4147-A177-3AD203B41FA5}">
                      <a16:colId xmlns:a16="http://schemas.microsoft.com/office/drawing/2014/main" val="636590575"/>
                    </a:ext>
                  </a:extLst>
                </a:gridCol>
                <a:gridCol w="1923185">
                  <a:extLst>
                    <a:ext uri="{9D8B030D-6E8A-4147-A177-3AD203B41FA5}">
                      <a16:colId xmlns:a16="http://schemas.microsoft.com/office/drawing/2014/main" val="1947273361"/>
                    </a:ext>
                  </a:extLst>
                </a:gridCol>
                <a:gridCol w="2196790">
                  <a:extLst>
                    <a:ext uri="{9D8B030D-6E8A-4147-A177-3AD203B41FA5}">
                      <a16:colId xmlns:a16="http://schemas.microsoft.com/office/drawing/2014/main" val="2182413654"/>
                    </a:ext>
                  </a:extLst>
                </a:gridCol>
                <a:gridCol w="2009674">
                  <a:extLst>
                    <a:ext uri="{9D8B030D-6E8A-4147-A177-3AD203B41FA5}">
                      <a16:colId xmlns:a16="http://schemas.microsoft.com/office/drawing/2014/main" val="3647948453"/>
                    </a:ext>
                  </a:extLst>
                </a:gridCol>
              </a:tblGrid>
              <a:tr h="724396">
                <a:tc>
                  <a:txBody>
                    <a:bodyPr/>
                    <a:lstStyle/>
                    <a:p>
                      <a:pPr algn="r"/>
                      <a:r>
                        <a:rPr lang="en-US" sz="1100" b="1" dirty="0">
                          <a:solidFill>
                            <a:srgbClr val="000000"/>
                          </a:solidFill>
                          <a:effectLst/>
                          <a:latin typeface="Calibri" panose="020F0502020204030204" pitchFamily="34" charset="0"/>
                          <a:cs typeface="Calibri" panose="020F0502020204030204" pitchFamily="34" charset="0"/>
                        </a:rPr>
                        <a:t>Gift Card Types: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b="1" dirty="0">
                          <a:solidFill>
                            <a:srgbClr val="000000"/>
                          </a:solidFill>
                          <a:effectLst/>
                          <a:latin typeface="Calibri" panose="020F0502020204030204" pitchFamily="34" charset="0"/>
                          <a:cs typeface="Calibri" panose="020F0502020204030204" pitchFamily="34" charset="0"/>
                        </a:rPr>
                        <a:t>Research Payment Request (IRB 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b="1" dirty="0">
                          <a:solidFill>
                            <a:srgbClr val="000000"/>
                          </a:solidFill>
                          <a:effectLst/>
                          <a:latin typeface="Calibri" panose="020F0502020204030204" pitchFamily="34" charset="0"/>
                          <a:cs typeface="Calibri" panose="020F0502020204030204" pitchFamily="34" charset="0"/>
                        </a:rPr>
                        <a:t>Research Payment Request</a:t>
                      </a:r>
                    </a:p>
                    <a:p>
                      <a:pPr algn="l"/>
                      <a:r>
                        <a:rPr lang="en-US" sz="1100" b="1" dirty="0">
                          <a:solidFill>
                            <a:srgbClr val="000000"/>
                          </a:solidFill>
                          <a:effectLst/>
                          <a:latin typeface="Calibri" panose="020F0502020204030204" pitchFamily="34" charset="0"/>
                          <a:cs typeface="Calibri" panose="020F0502020204030204" pitchFamily="34" charset="0"/>
                        </a:rPr>
                        <a:t>(IRB determined approval not required)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b="1" dirty="0">
                          <a:solidFill>
                            <a:srgbClr val="000000"/>
                          </a:solidFill>
                          <a:effectLst/>
                          <a:latin typeface="Calibri" panose="020F0502020204030204" pitchFamily="34" charset="0"/>
                          <a:cs typeface="Calibri" panose="020F0502020204030204" pitchFamily="34" charset="0"/>
                        </a:rPr>
                        <a:t>Employee Recognition Request</a:t>
                      </a:r>
                    </a:p>
                    <a:p>
                      <a:pPr algn="l"/>
                      <a:r>
                        <a:rPr lang="en-US" sz="1100" b="1" dirty="0">
                          <a:solidFill>
                            <a:srgbClr val="000000"/>
                          </a:solidFill>
                          <a:effectLst/>
                          <a:latin typeface="Calibri" panose="020F0502020204030204" pitchFamily="34" charset="0"/>
                          <a:cs typeface="Calibri" panose="020F0502020204030204" pitchFamily="34" charset="0"/>
                        </a:rPr>
                        <a:t>(ERRP)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b="1" dirty="0">
                          <a:solidFill>
                            <a:srgbClr val="000000"/>
                          </a:solidFill>
                          <a:effectLst/>
                          <a:latin typeface="Calibri" panose="020F0502020204030204" pitchFamily="34" charset="0"/>
                          <a:cs typeface="Calibri" panose="020F0502020204030204" pitchFamily="34" charset="0"/>
                        </a:rPr>
                        <a:t>Non-Employee Disbursement Request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91347561"/>
                  </a:ext>
                </a:extLst>
              </a:tr>
              <a:tr h="1837183">
                <a:tc>
                  <a:txBody>
                    <a:bodyPr/>
                    <a:lstStyle/>
                    <a:p>
                      <a:pPr algn="r"/>
                      <a:r>
                        <a:rPr lang="en-US" sz="1100" i="1" dirty="0">
                          <a:solidFill>
                            <a:srgbClr val="000000"/>
                          </a:solidFill>
                          <a:effectLst/>
                          <a:latin typeface="Calibri" panose="020F0502020204030204" pitchFamily="34" charset="0"/>
                          <a:cs typeface="Calibri" panose="020F0502020204030204" pitchFamily="34" charset="0"/>
                        </a:rPr>
                        <a:t>Description  </a:t>
                      </a:r>
                      <a:endParaRPr lang="en-US" sz="1100" dirty="0">
                        <a:solidFill>
                          <a:srgbClr val="000000"/>
                        </a:solidFill>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b="0" dirty="0">
                          <a:solidFill>
                            <a:srgbClr val="000000"/>
                          </a:solidFill>
                          <a:effectLst/>
                          <a:latin typeface="Calibri" panose="020F0502020204030204" pitchFamily="34" charset="0"/>
                          <a:cs typeface="Calibri" panose="020F0502020204030204" pitchFamily="34" charset="0"/>
                        </a:rPr>
                        <a:t>Disbursement requests for research payments that are approved by the Institutional Review Board (IRB).</a:t>
                      </a:r>
                    </a:p>
                    <a:p>
                      <a:pPr algn="l"/>
                      <a:r>
                        <a:rPr lang="en-US" sz="1100" b="0" dirty="0">
                          <a:solidFill>
                            <a:srgbClr val="000000"/>
                          </a:solidFill>
                          <a:effectLst/>
                          <a:latin typeface="Calibri" panose="020F0502020204030204" pitchFamily="34" charset="0"/>
                          <a:cs typeface="Calibri" panose="020F0502020204030204" pitchFamily="34" charset="0"/>
                        </a:rPr>
                        <a:t> </a:t>
                      </a:r>
                    </a:p>
                    <a:p>
                      <a:pPr algn="l"/>
                      <a:r>
                        <a:rPr lang="en-US" sz="1100" b="0" dirty="0">
                          <a:solidFill>
                            <a:srgbClr val="000000"/>
                          </a:solidFill>
                          <a:effectLst/>
                          <a:latin typeface="Calibri" panose="020F0502020204030204" pitchFamily="34" charset="0"/>
                          <a:cs typeface="Calibri" panose="020F0502020204030204" pitchFamily="34" charset="0"/>
                        </a:rPr>
                        <a:t> </a:t>
                      </a:r>
                    </a:p>
                    <a:p>
                      <a:pPr algn="l"/>
                      <a:r>
                        <a:rPr lang="en-US" sz="1100" b="0" i="1" dirty="0">
                          <a:solidFill>
                            <a:srgbClr val="000000"/>
                          </a:solidFill>
                          <a:effectLst/>
                          <a:latin typeface="Calibri" panose="020F0502020204030204" pitchFamily="34" charset="0"/>
                          <a:cs typeface="Calibri" panose="020F0502020204030204" pitchFamily="34" charset="0"/>
                        </a:rPr>
                        <a:t>Must provide current IRB approval number.</a:t>
                      </a:r>
                      <a:endParaRPr lang="en-US" sz="1100" b="0" dirty="0">
                        <a:solidFill>
                          <a:srgbClr val="000000"/>
                        </a:solidFill>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l"/>
                      <a:r>
                        <a:rPr lang="en-US" sz="1100" b="0" dirty="0">
                          <a:solidFill>
                            <a:srgbClr val="000000"/>
                          </a:solidFill>
                          <a:effectLst/>
                          <a:latin typeface="Calibri" panose="020F0502020204030204" pitchFamily="34" charset="0"/>
                          <a:cs typeface="Calibri" panose="020F0502020204030204" pitchFamily="34" charset="0"/>
                        </a:rPr>
                        <a:t>Disbursement requests for research payments that are not approved by the Institutional Review Board (IRB) but still qualify as a research payment.</a:t>
                      </a:r>
                    </a:p>
                    <a:p>
                      <a:pPr algn="l"/>
                      <a:r>
                        <a:rPr lang="en-US" sz="1100" b="0" dirty="0">
                          <a:solidFill>
                            <a:srgbClr val="000000"/>
                          </a:solidFill>
                          <a:effectLst/>
                          <a:latin typeface="Calibri" panose="020F0502020204030204" pitchFamily="34" charset="0"/>
                          <a:cs typeface="Calibri" panose="020F0502020204030204" pitchFamily="34" charset="0"/>
                        </a:rPr>
                        <a:t> </a:t>
                      </a:r>
                    </a:p>
                    <a:p>
                      <a:pPr algn="l"/>
                      <a:r>
                        <a:rPr lang="en-US" sz="1100" b="0" i="1" dirty="0">
                          <a:solidFill>
                            <a:srgbClr val="000000"/>
                          </a:solidFill>
                          <a:effectLst/>
                          <a:latin typeface="Calibri" panose="020F0502020204030204" pitchFamily="34" charset="0"/>
                          <a:cs typeface="Calibri" panose="020F0502020204030204" pitchFamily="34" charset="0"/>
                        </a:rPr>
                        <a:t>Must provide OHRPP rejection letter,</a:t>
                      </a:r>
                      <a:r>
                        <a:rPr lang="en-US" sz="1100" b="0" dirty="0">
                          <a:solidFill>
                            <a:srgbClr val="000000"/>
                          </a:solidFill>
                          <a:effectLst/>
                          <a:latin typeface="Calibri" panose="020F0502020204030204" pitchFamily="34" charset="0"/>
                          <a:cs typeface="Calibri" panose="020F0502020204030204" pitchFamily="34" charset="0"/>
                        </a:rPr>
                        <a:t> </a:t>
                      </a:r>
                      <a:r>
                        <a:rPr lang="en-US" sz="1100" b="0" i="1" dirty="0">
                          <a:solidFill>
                            <a:srgbClr val="000000"/>
                          </a:solidFill>
                          <a:effectLst/>
                          <a:latin typeface="Calibri" panose="020F0502020204030204" pitchFamily="34" charset="0"/>
                          <a:cs typeface="Calibri" panose="020F0502020204030204" pitchFamily="34" charset="0"/>
                        </a:rPr>
                        <a:t>scope of work, and budget.</a:t>
                      </a:r>
                      <a:endParaRPr lang="en-US" sz="1100" b="0" dirty="0">
                        <a:solidFill>
                          <a:srgbClr val="000000"/>
                        </a:solidFill>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l"/>
                      <a:r>
                        <a:rPr lang="en-US" sz="1100" b="0" dirty="0">
                          <a:solidFill>
                            <a:srgbClr val="000000"/>
                          </a:solidFill>
                          <a:effectLst/>
                          <a:latin typeface="Calibri" panose="020F0502020204030204" pitchFamily="34" charset="0"/>
                          <a:cs typeface="Calibri" panose="020F0502020204030204" pitchFamily="34" charset="0"/>
                        </a:rPr>
                        <a:t>Disbursement requests for the Employee Recognition and Reward Program (ERRP) in which non-cash awards are distributed for the purchase of goods (not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l"/>
                      <a:r>
                        <a:rPr lang="en-US" sz="1100" dirty="0">
                          <a:solidFill>
                            <a:srgbClr val="000000"/>
                          </a:solidFill>
                          <a:effectLst/>
                          <a:latin typeface="Calibri" panose="020F0502020204030204" pitchFamily="34" charset="0"/>
                          <a:cs typeface="Calibri" panose="020F0502020204030204" pitchFamily="34" charset="0"/>
                        </a:rPr>
                        <a:t>Disbursement requests for non-cash awards presented to non-employees (see </a:t>
                      </a:r>
                      <a:r>
                        <a:rPr lang="en-US" sz="1100" u="none" strike="noStrike" dirty="0">
                          <a:solidFill>
                            <a:srgbClr val="955EFC"/>
                          </a:solidFill>
                          <a:effectLst/>
                          <a:latin typeface="Calibri" panose="020F0502020204030204" pitchFamily="34" charset="0"/>
                          <a:cs typeface="Calibri" panose="020F0502020204030204" pitchFamily="34" charset="0"/>
                          <a:hlinkClick r:id="rId2"/>
                        </a:rPr>
                        <a:t>UC Policy G-42</a:t>
                      </a:r>
                      <a:r>
                        <a:rPr lang="en-US" sz="1100" dirty="0">
                          <a:effectLst/>
                          <a:latin typeface="Calibri" panose="020F0502020204030204" pitchFamily="34" charset="0"/>
                          <a:cs typeface="Calibri" panose="020F0502020204030204" pitchFamily="34" charset="0"/>
                        </a:rPr>
                        <a:t>)</a:t>
                      </a:r>
                    </a:p>
                    <a:p>
                      <a:pPr algn="l"/>
                      <a:r>
                        <a:rPr lang="en-US" sz="1100" dirty="0">
                          <a:effectLst/>
                          <a:latin typeface="Calibri" panose="020F0502020204030204" pitchFamily="34" charset="0"/>
                          <a:cs typeface="Calibri" panose="020F0502020204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3663622828"/>
                  </a:ext>
                </a:extLst>
              </a:tr>
              <a:tr h="938814">
                <a:tc>
                  <a:txBody>
                    <a:bodyPr/>
                    <a:lstStyle/>
                    <a:p>
                      <a:pPr algn="r"/>
                      <a:r>
                        <a:rPr lang="en-US" sz="1100" i="1" dirty="0">
                          <a:solidFill>
                            <a:srgbClr val="000000"/>
                          </a:solidFill>
                          <a:effectLst/>
                          <a:latin typeface="Calibri" panose="020F0502020204030204" pitchFamily="34" charset="0"/>
                          <a:cs typeface="Calibri" panose="020F0502020204030204" pitchFamily="34" charset="0"/>
                        </a:rPr>
                        <a:t>Forms of Payment</a:t>
                      </a:r>
                      <a:endParaRPr lang="en-US" sz="1100" dirty="0">
                        <a:solidFill>
                          <a:srgbClr val="000000"/>
                        </a:solidFill>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u="none" strike="noStrike" dirty="0">
                          <a:solidFill>
                            <a:srgbClr val="955EFC"/>
                          </a:solidFill>
                          <a:effectLst/>
                          <a:latin typeface="Calibri" panose="020F0502020204030204" pitchFamily="34" charset="0"/>
                          <a:cs typeface="Calibri" panose="020F0502020204030204" pitchFamily="34" charset="0"/>
                          <a:hlinkClick r:id="rId3"/>
                        </a:rPr>
                        <a:t>Gift cards/e-codes</a:t>
                      </a:r>
                      <a:endParaRPr lang="en-US" sz="1100" dirty="0">
                        <a:effectLst/>
                        <a:latin typeface="Calibri" panose="020F0502020204030204" pitchFamily="34" charset="0"/>
                        <a:cs typeface="Calibri" panose="020F0502020204030204" pitchFamily="34" charset="0"/>
                      </a:endParaRPr>
                    </a:p>
                    <a:p>
                      <a:pPr algn="l"/>
                      <a:r>
                        <a:rPr lang="en-US" sz="1100" dirty="0" err="1">
                          <a:solidFill>
                            <a:srgbClr val="000000"/>
                          </a:solidFill>
                          <a:effectLst/>
                          <a:latin typeface="Calibri" panose="020F0502020204030204" pitchFamily="34" charset="0"/>
                          <a:cs typeface="Calibri" panose="020F0502020204030204" pitchFamily="34" charset="0"/>
                        </a:rPr>
                        <a:t>Bruincard</a:t>
                      </a:r>
                      <a:r>
                        <a:rPr lang="en-US" sz="1100" dirty="0">
                          <a:solidFill>
                            <a:srgbClr val="000000"/>
                          </a:solidFill>
                          <a:effectLst/>
                          <a:latin typeface="Calibri" panose="020F0502020204030204" pitchFamily="34" charset="0"/>
                          <a:cs typeface="Calibri" panose="020F0502020204030204" pitchFamily="34" charset="0"/>
                        </a:rPr>
                        <a:t> deposits</a:t>
                      </a:r>
                    </a:p>
                    <a:p>
                      <a:pPr algn="l"/>
                      <a:r>
                        <a:rPr lang="en-US" sz="1100" dirty="0">
                          <a:solidFill>
                            <a:srgbClr val="000000"/>
                          </a:solidFill>
                          <a:effectLst/>
                          <a:latin typeface="Calibri" panose="020F0502020204030204" pitchFamily="34" charset="0"/>
                          <a:cs typeface="Calibri" panose="020F0502020204030204" pitchFamily="34" charset="0"/>
                        </a:rPr>
                        <a:t>Cash</a:t>
                      </a:r>
                    </a:p>
                    <a:p>
                      <a:pPr algn="l"/>
                      <a:r>
                        <a:rPr lang="en-US" sz="1100" dirty="0">
                          <a:solidFill>
                            <a:srgbClr val="000000"/>
                          </a:solidFill>
                          <a:effectLst/>
                          <a:latin typeface="Calibri" panose="020F0502020204030204" pitchFamily="34" charset="0"/>
                          <a:cs typeface="Calibri" panose="020F0502020204030204" pitchFamily="34" charset="0"/>
                        </a:rPr>
                        <a:t>Max amount: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u="none" strike="noStrike" dirty="0">
                          <a:solidFill>
                            <a:srgbClr val="955EFC"/>
                          </a:solidFill>
                          <a:effectLst/>
                          <a:latin typeface="Calibri" panose="020F0502020204030204" pitchFamily="34" charset="0"/>
                          <a:cs typeface="Calibri" panose="020F0502020204030204" pitchFamily="34" charset="0"/>
                          <a:hlinkClick r:id="rId3"/>
                        </a:rPr>
                        <a:t>Gift cards/e-codes</a:t>
                      </a:r>
                      <a:endParaRPr lang="en-US" sz="1100" dirty="0">
                        <a:effectLst/>
                        <a:latin typeface="Calibri" panose="020F0502020204030204" pitchFamily="34" charset="0"/>
                        <a:cs typeface="Calibri" panose="020F0502020204030204" pitchFamily="34" charset="0"/>
                      </a:endParaRPr>
                    </a:p>
                    <a:p>
                      <a:pPr algn="l"/>
                      <a:r>
                        <a:rPr lang="en-US" sz="1100" dirty="0" err="1">
                          <a:solidFill>
                            <a:srgbClr val="000000"/>
                          </a:solidFill>
                          <a:effectLst/>
                          <a:latin typeface="Calibri" panose="020F0502020204030204" pitchFamily="34" charset="0"/>
                          <a:cs typeface="Calibri" panose="020F0502020204030204" pitchFamily="34" charset="0"/>
                        </a:rPr>
                        <a:t>Bruincard</a:t>
                      </a:r>
                      <a:r>
                        <a:rPr lang="en-US" sz="1100" dirty="0">
                          <a:solidFill>
                            <a:srgbClr val="000000"/>
                          </a:solidFill>
                          <a:effectLst/>
                          <a:latin typeface="Calibri" panose="020F0502020204030204" pitchFamily="34" charset="0"/>
                          <a:cs typeface="Calibri" panose="020F0502020204030204" pitchFamily="34" charset="0"/>
                        </a:rPr>
                        <a:t> deposits</a:t>
                      </a:r>
                    </a:p>
                    <a:p>
                      <a:pPr algn="l"/>
                      <a:r>
                        <a:rPr lang="en-US" sz="1100" dirty="0">
                          <a:solidFill>
                            <a:srgbClr val="000000"/>
                          </a:solidFill>
                          <a:effectLst/>
                          <a:latin typeface="Calibri" panose="020F0502020204030204" pitchFamily="34" charset="0"/>
                          <a:cs typeface="Calibri" panose="020F0502020204030204" pitchFamily="34" charset="0"/>
                        </a:rPr>
                        <a:t>Cash</a:t>
                      </a:r>
                    </a:p>
                    <a:p>
                      <a:pPr algn="l"/>
                      <a:r>
                        <a:rPr lang="en-US" sz="1100" dirty="0">
                          <a:solidFill>
                            <a:srgbClr val="000000"/>
                          </a:solidFill>
                          <a:effectLst/>
                          <a:latin typeface="Calibri" panose="020F0502020204030204" pitchFamily="34" charset="0"/>
                          <a:cs typeface="Calibri" panose="020F0502020204030204" pitchFamily="34" charset="0"/>
                        </a:rPr>
                        <a:t>Max amount: $5,000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u="none" strike="noStrike" dirty="0">
                          <a:solidFill>
                            <a:srgbClr val="955EFC"/>
                          </a:solidFill>
                          <a:effectLst/>
                          <a:latin typeface="Calibri" panose="020F0502020204030204" pitchFamily="34" charset="0"/>
                          <a:cs typeface="Calibri" panose="020F0502020204030204" pitchFamily="34" charset="0"/>
                          <a:hlinkClick r:id="rId3"/>
                        </a:rPr>
                        <a:t>Gift cards/e-codes</a:t>
                      </a:r>
                      <a:endParaRPr lang="en-US" sz="1100" dirty="0">
                        <a:effectLst/>
                        <a:latin typeface="Calibri" panose="020F0502020204030204" pitchFamily="34" charset="0"/>
                        <a:cs typeface="Calibri" panose="020F0502020204030204" pitchFamily="34" charset="0"/>
                      </a:endParaRPr>
                    </a:p>
                    <a:p>
                      <a:pPr algn="l"/>
                      <a:r>
                        <a:rPr lang="en-US" sz="1100" dirty="0" err="1">
                          <a:solidFill>
                            <a:srgbClr val="000000"/>
                          </a:solidFill>
                          <a:effectLst/>
                          <a:latin typeface="Calibri" panose="020F0502020204030204" pitchFamily="34" charset="0"/>
                          <a:cs typeface="Calibri" panose="020F0502020204030204" pitchFamily="34" charset="0"/>
                        </a:rPr>
                        <a:t>Bruincard</a:t>
                      </a:r>
                      <a:r>
                        <a:rPr lang="en-US" sz="1100" dirty="0">
                          <a:solidFill>
                            <a:srgbClr val="000000"/>
                          </a:solidFill>
                          <a:effectLst/>
                          <a:latin typeface="Calibri" panose="020F0502020204030204" pitchFamily="34" charset="0"/>
                          <a:cs typeface="Calibri" panose="020F0502020204030204" pitchFamily="34" charset="0"/>
                        </a:rPr>
                        <a:t> deposits</a:t>
                      </a:r>
                    </a:p>
                    <a:p>
                      <a:pPr algn="l"/>
                      <a:br>
                        <a:rPr lang="en-US" sz="1100" dirty="0">
                          <a:solidFill>
                            <a:srgbClr val="000000"/>
                          </a:solidFill>
                          <a:effectLst/>
                          <a:latin typeface="Calibri" panose="020F0502020204030204" pitchFamily="34" charset="0"/>
                          <a:cs typeface="Calibri" panose="020F0502020204030204" pitchFamily="34" charset="0"/>
                        </a:rPr>
                      </a:br>
                      <a:r>
                        <a:rPr lang="en-US" sz="1100" dirty="0">
                          <a:solidFill>
                            <a:srgbClr val="000000"/>
                          </a:solidFill>
                          <a:effectLst/>
                          <a:latin typeface="Calibri" panose="020F0502020204030204" pitchFamily="34" charset="0"/>
                          <a:cs typeface="Calibri" panose="020F0502020204030204" pitchFamily="34" charset="0"/>
                        </a:rPr>
                        <a:t>Max amount: $75 per award/employee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u="none" strike="noStrike" dirty="0">
                          <a:solidFill>
                            <a:srgbClr val="955EFC"/>
                          </a:solidFill>
                          <a:effectLst/>
                          <a:latin typeface="Calibri" panose="020F0502020204030204" pitchFamily="34" charset="0"/>
                          <a:cs typeface="Calibri" panose="020F0502020204030204" pitchFamily="34" charset="0"/>
                          <a:hlinkClick r:id="rId3"/>
                        </a:rPr>
                        <a:t>Gift cards/e-codes</a:t>
                      </a:r>
                      <a:endParaRPr lang="en-US" sz="1100" dirty="0">
                        <a:effectLst/>
                        <a:latin typeface="Calibri" panose="020F0502020204030204" pitchFamily="34" charset="0"/>
                        <a:cs typeface="Calibri" panose="020F0502020204030204" pitchFamily="34" charset="0"/>
                      </a:endParaRPr>
                    </a:p>
                    <a:p>
                      <a:pPr algn="l"/>
                      <a:r>
                        <a:rPr lang="en-US" sz="1100" dirty="0" err="1">
                          <a:solidFill>
                            <a:srgbClr val="000000"/>
                          </a:solidFill>
                          <a:effectLst/>
                          <a:latin typeface="Calibri" panose="020F0502020204030204" pitchFamily="34" charset="0"/>
                          <a:cs typeface="Calibri" panose="020F0502020204030204" pitchFamily="34" charset="0"/>
                        </a:rPr>
                        <a:t>Bruincard</a:t>
                      </a:r>
                      <a:r>
                        <a:rPr lang="en-US" sz="1100" dirty="0">
                          <a:solidFill>
                            <a:srgbClr val="000000"/>
                          </a:solidFill>
                          <a:effectLst/>
                          <a:latin typeface="Calibri" panose="020F0502020204030204" pitchFamily="34" charset="0"/>
                          <a:cs typeface="Calibri" panose="020F0502020204030204" pitchFamily="34" charset="0"/>
                        </a:rPr>
                        <a:t> deposits</a:t>
                      </a:r>
                    </a:p>
                    <a:p>
                      <a:pPr algn="l"/>
                      <a:r>
                        <a:rPr lang="en-US" sz="1100" dirty="0">
                          <a:solidFill>
                            <a:srgbClr val="000000"/>
                          </a:solidFill>
                          <a:effectLst/>
                          <a:latin typeface="Calibri" panose="020F0502020204030204" pitchFamily="34" charset="0"/>
                          <a:cs typeface="Calibri" panose="020F0502020204030204" pitchFamily="34" charset="0"/>
                        </a:rPr>
                        <a:t> </a:t>
                      </a:r>
                      <a:br>
                        <a:rPr lang="en-US" sz="1100" dirty="0">
                          <a:solidFill>
                            <a:srgbClr val="000000"/>
                          </a:solidFill>
                          <a:effectLst/>
                          <a:latin typeface="Calibri" panose="020F0502020204030204" pitchFamily="34" charset="0"/>
                          <a:cs typeface="Calibri" panose="020F0502020204030204" pitchFamily="34" charset="0"/>
                        </a:rPr>
                      </a:br>
                      <a:r>
                        <a:rPr lang="en-US" sz="1100" dirty="0">
                          <a:solidFill>
                            <a:srgbClr val="000000"/>
                          </a:solidFill>
                          <a:effectLst/>
                          <a:latin typeface="Calibri" panose="020F0502020204030204" pitchFamily="34" charset="0"/>
                          <a:cs typeface="Calibri" panose="020F0502020204030204" pitchFamily="34" charset="0"/>
                        </a:rPr>
                        <a:t>Max amount: $600 per individual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24229571"/>
                  </a:ext>
                </a:extLst>
              </a:tr>
              <a:tr h="568599">
                <a:tc>
                  <a:txBody>
                    <a:bodyPr/>
                    <a:lstStyle/>
                    <a:p>
                      <a:pPr algn="r"/>
                      <a:r>
                        <a:rPr lang="en-US" sz="1100" i="1" dirty="0">
                          <a:solidFill>
                            <a:srgbClr val="000000"/>
                          </a:solidFill>
                          <a:effectLst/>
                          <a:latin typeface="Calibri" panose="020F0502020204030204" pitchFamily="34" charset="0"/>
                          <a:cs typeface="Calibri" panose="020F0502020204030204" pitchFamily="34" charset="0"/>
                        </a:rPr>
                        <a:t>Instructions</a:t>
                      </a:r>
                      <a:endParaRPr lang="en-US" sz="1100" dirty="0">
                        <a:solidFill>
                          <a:srgbClr val="000000"/>
                        </a:solidFill>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1100" u="none" strike="noStrike">
                          <a:solidFill>
                            <a:srgbClr val="955EFC"/>
                          </a:solidFill>
                          <a:effectLst/>
                          <a:latin typeface="Calibri" panose="020F0502020204030204" pitchFamily="34" charset="0"/>
                          <a:cs typeface="Calibri" panose="020F0502020204030204" pitchFamily="34" charset="0"/>
                          <a:hlinkClick r:id="rId4"/>
                        </a:rPr>
                        <a:t>IRB Approved Research Payment Request</a:t>
                      </a:r>
                      <a:endParaRPr lang="en-US" sz="1100">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l"/>
                      <a:r>
                        <a:rPr lang="en-US" sz="1100" u="none" strike="noStrike">
                          <a:solidFill>
                            <a:srgbClr val="955EFC"/>
                          </a:solidFill>
                          <a:effectLst/>
                          <a:latin typeface="Calibri" panose="020F0502020204030204" pitchFamily="34" charset="0"/>
                          <a:cs typeface="Calibri" panose="020F0502020204030204" pitchFamily="34" charset="0"/>
                          <a:hlinkClick r:id="rId5"/>
                        </a:rPr>
                        <a:t>Non-IRB Research Payment Request</a:t>
                      </a:r>
                      <a:endParaRPr lang="en-US" sz="1100">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l"/>
                      <a:r>
                        <a:rPr lang="en-US" sz="1100" u="none" strike="noStrike" dirty="0">
                          <a:solidFill>
                            <a:srgbClr val="955EFC"/>
                          </a:solidFill>
                          <a:effectLst/>
                          <a:latin typeface="Calibri" panose="020F0502020204030204" pitchFamily="34" charset="0"/>
                          <a:cs typeface="Calibri" panose="020F0502020204030204" pitchFamily="34" charset="0"/>
                          <a:hlinkClick r:id="rId6"/>
                        </a:rPr>
                        <a:t>How to Submit an Employee Recognition Request</a:t>
                      </a:r>
                      <a:endParaRPr lang="en-US" sz="1100" dirty="0">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l"/>
                      <a:r>
                        <a:rPr lang="en-US" sz="1100" u="none" strike="noStrike" dirty="0">
                          <a:solidFill>
                            <a:srgbClr val="955EFC"/>
                          </a:solidFill>
                          <a:effectLst/>
                          <a:latin typeface="Calibri" panose="020F0502020204030204" pitchFamily="34" charset="0"/>
                          <a:cs typeface="Calibri" panose="020F0502020204030204" pitchFamily="34" charset="0"/>
                          <a:hlinkClick r:id="rId7"/>
                        </a:rPr>
                        <a:t>How to Submit a Non-Employee Disbursement Request</a:t>
                      </a:r>
                      <a:endParaRPr lang="en-US" sz="1100" dirty="0">
                        <a:effectLst/>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2289880261"/>
                  </a:ext>
                </a:extLst>
              </a:tr>
            </a:tbl>
          </a:graphicData>
        </a:graphic>
      </p:graphicFrame>
    </p:spTree>
    <p:extLst>
      <p:ext uri="{BB962C8B-B14F-4D97-AF65-F5344CB8AC3E}">
        <p14:creationId xmlns:p14="http://schemas.microsoft.com/office/powerpoint/2010/main" val="681293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93A83-1349-604E-7061-068598DCA914}"/>
              </a:ext>
            </a:extLst>
          </p:cNvPr>
          <p:cNvSpPr>
            <a:spLocks noGrp="1"/>
          </p:cNvSpPr>
          <p:nvPr>
            <p:ph type="sldNum" idx="12"/>
          </p:nvPr>
        </p:nvSpPr>
        <p:spPr/>
        <p:txBody>
          <a:bodyPr/>
          <a:lstStyle/>
          <a:p>
            <a:fld id="{00000000-1234-1234-1234-123412341234}" type="slidenum">
              <a:rPr lang="en-US" smtClean="0"/>
              <a:pPr/>
              <a:t>48</a:t>
            </a:fld>
            <a:endParaRPr lang="en-US"/>
          </a:p>
        </p:txBody>
      </p:sp>
      <p:sp>
        <p:nvSpPr>
          <p:cNvPr id="6" name="Title 5">
            <a:extLst>
              <a:ext uri="{FF2B5EF4-FFF2-40B4-BE49-F238E27FC236}">
                <a16:creationId xmlns:a16="http://schemas.microsoft.com/office/drawing/2014/main" id="{7CB76AC3-7C18-FF3D-1A38-20D156BC6906}"/>
              </a:ext>
            </a:extLst>
          </p:cNvPr>
          <p:cNvSpPr>
            <a:spLocks noGrp="1"/>
          </p:cNvSpPr>
          <p:nvPr>
            <p:ph type="title"/>
          </p:nvPr>
        </p:nvSpPr>
        <p:spPr/>
        <p:txBody>
          <a:bodyPr/>
          <a:lstStyle/>
          <a:p>
            <a:r>
              <a:rPr lang="en-US" dirty="0">
                <a:solidFill>
                  <a:srgbClr val="000000"/>
                </a:solidFill>
              </a:rPr>
              <a:t>Fund Manger Updates</a:t>
            </a:r>
          </a:p>
        </p:txBody>
      </p:sp>
      <p:sp>
        <p:nvSpPr>
          <p:cNvPr id="8" name="TextBox 7">
            <a:extLst>
              <a:ext uri="{FF2B5EF4-FFF2-40B4-BE49-F238E27FC236}">
                <a16:creationId xmlns:a16="http://schemas.microsoft.com/office/drawing/2014/main" id="{50D5B875-F673-0DD1-79A0-8D288D829958}"/>
              </a:ext>
            </a:extLst>
          </p:cNvPr>
          <p:cNvSpPr txBox="1"/>
          <p:nvPr/>
        </p:nvSpPr>
        <p:spPr>
          <a:xfrm>
            <a:off x="640079" y="2094696"/>
            <a:ext cx="3184435" cy="1200329"/>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We have successfully hired a new fund manager! </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Lois Hernandez will start April 1</a:t>
            </a:r>
          </a:p>
        </p:txBody>
      </p:sp>
      <p:pic>
        <p:nvPicPr>
          <p:cNvPr id="2050" name="Picture 2" descr="Light at the End of the Tunnel&quot; Idiom - Unveiling Its Meaning, Origin, and  Cultural Significance">
            <a:extLst>
              <a:ext uri="{FF2B5EF4-FFF2-40B4-BE49-F238E27FC236}">
                <a16:creationId xmlns:a16="http://schemas.microsoft.com/office/drawing/2014/main" id="{15EB9B6A-CE66-87D7-E0BB-29061220A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451" y="1574802"/>
            <a:ext cx="4402553" cy="251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286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576071" y="1879826"/>
            <a:ext cx="4822673" cy="1692771"/>
          </a:xfrm>
          <a:prstGeom prst="rect">
            <a:avLst/>
          </a:prstGeom>
          <a:noFill/>
          <a:ln>
            <a:noFill/>
          </a:ln>
        </p:spPr>
        <p:txBody>
          <a:bodyPr spcFirstLastPara="1" wrap="square" lIns="0" tIns="0" rIns="0" bIns="0" anchor="t" anchorCtr="0">
            <a:spAutoFit/>
          </a:bodyPr>
          <a:lstStyle/>
          <a:p>
            <a:pPr marL="284163" lvl="1" indent="-284163">
              <a:lnSpc>
                <a:spcPct val="100000"/>
              </a:lnSpc>
              <a:spcBef>
                <a:spcPts val="600"/>
              </a:spcBef>
              <a:spcAft>
                <a:spcPts val="600"/>
              </a:spcAft>
            </a:pPr>
            <a:r>
              <a:rPr lang="en-US" sz="2000" dirty="0">
                <a:latin typeface="+mj-lt"/>
              </a:rPr>
              <a:t>Next Research Unit Meeting: April 4</a:t>
            </a:r>
          </a:p>
          <a:p>
            <a:pPr marL="284163" lvl="1" indent="-284163">
              <a:lnSpc>
                <a:spcPct val="100000"/>
              </a:lnSpc>
              <a:spcBef>
                <a:spcPts val="600"/>
              </a:spcBef>
              <a:spcAft>
                <a:spcPts val="600"/>
              </a:spcAft>
            </a:pPr>
            <a:r>
              <a:rPr lang="en-US" sz="2000" dirty="0">
                <a:latin typeface="+mj-lt"/>
              </a:rPr>
              <a:t>Next Grand Rounds: March 22, 2024</a:t>
            </a:r>
          </a:p>
          <a:p>
            <a:pPr marL="285750" lvl="0" indent="-285750" algn="l" rtl="0">
              <a:spcBef>
                <a:spcPts val="600"/>
              </a:spcBef>
              <a:spcAft>
                <a:spcPts val="600"/>
              </a:spcAft>
              <a:buClr>
                <a:srgbClr val="58595B"/>
              </a:buClr>
              <a:buSzPts val="2000"/>
              <a:buFont typeface="Arial"/>
              <a:buChar char="•"/>
            </a:pPr>
            <a:r>
              <a:rPr lang="en-US" sz="2000" dirty="0">
                <a:latin typeface="+mj-lt"/>
              </a:rPr>
              <a:t>Prior monthly meeting agendas/slides are available on the </a:t>
            </a:r>
            <a:r>
              <a:rPr lang="en-US" sz="2000" u="sng" dirty="0">
                <a:solidFill>
                  <a:schemeClr val="hlink"/>
                </a:solidFill>
                <a:latin typeface="+mj-lt"/>
                <a:hlinkClick r:id="rId3"/>
              </a:rPr>
              <a:t>website</a:t>
            </a:r>
            <a:endParaRPr lang="en-US" sz="2000" u="sng" dirty="0">
              <a:solidFill>
                <a:schemeClr val="hlink"/>
              </a:solidFill>
              <a:latin typeface="+mj-lt"/>
            </a:endParaRPr>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49</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chemeClr val="tx1">
                    <a:lumMod val="50000"/>
                  </a:schemeClr>
                </a:solidFill>
                <a:latin typeface="+mj-lt"/>
              </a:rPr>
              <a:t>Upcoming Meetings/Events</a:t>
            </a:r>
            <a:endParaRPr dirty="0">
              <a:solidFill>
                <a:schemeClr val="tx1">
                  <a:lumMod val="50000"/>
                </a:schemeClr>
              </a:solidFill>
              <a:latin typeface="+mj-lt"/>
            </a:endParaRPr>
          </a:p>
        </p:txBody>
      </p:sp>
      <p:pic>
        <p:nvPicPr>
          <p:cNvPr id="264" name="Google Shape;264;p24"/>
          <p:cNvPicPr preferRelativeResize="0"/>
          <p:nvPr/>
        </p:nvPicPr>
        <p:blipFill rotWithShape="1">
          <a:blip r:embed="rId4">
            <a:alphaModFix/>
          </a:blip>
          <a:srcRect/>
          <a:stretch/>
        </p:blipFill>
        <p:spPr>
          <a:xfrm>
            <a:off x="5581514" y="1258277"/>
            <a:ext cx="2840110" cy="3414763"/>
          </a:xfrm>
          <a:prstGeom prst="rect">
            <a:avLst/>
          </a:prstGeom>
          <a:noFill/>
          <a:ln>
            <a:noFill/>
          </a:ln>
        </p:spPr>
      </p:pic>
      <p:sp>
        <p:nvSpPr>
          <p:cNvPr id="265" name="Google Shape;265;p24"/>
          <p:cNvSpPr/>
          <p:nvPr/>
        </p:nvSpPr>
        <p:spPr>
          <a:xfrm>
            <a:off x="5921327" y="4115022"/>
            <a:ext cx="1714304" cy="5580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523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rgbClr val="022624"/>
                </a:solidFill>
              </a:rPr>
              <a:t>Upcoming Holidays</a:t>
            </a:r>
            <a:endParaRPr dirty="0">
              <a:solidFill>
                <a:srgbClr val="022624"/>
              </a:solidFill>
              <a:latin typeface="+mj-lt"/>
            </a:endParaRPr>
          </a:p>
        </p:txBody>
      </p:sp>
      <p:sp>
        <p:nvSpPr>
          <p:cNvPr id="2" name="Rectangle 1"/>
          <p:cNvSpPr/>
          <p:nvPr/>
        </p:nvSpPr>
        <p:spPr>
          <a:xfrm>
            <a:off x="2287422" y="2340917"/>
            <a:ext cx="6995159" cy="984885"/>
          </a:xfrm>
          <a:prstGeom prst="rect">
            <a:avLst/>
          </a:prstGeom>
        </p:spPr>
        <p:txBody>
          <a:bodyPr wrap="square">
            <a:spAutoFit/>
          </a:bodyPr>
          <a:lstStyle/>
          <a:p>
            <a:pPr algn="ctr" fontAlgn="base">
              <a:spcAft>
                <a:spcPts val="1200"/>
              </a:spcAft>
            </a:pPr>
            <a:r>
              <a:rPr lang="en-US" sz="2400" b="1" dirty="0">
                <a:latin typeface="Arial" panose="020B0604020202020204" pitchFamily="34" charset="0"/>
              </a:rPr>
              <a:t>March 29, 2024</a:t>
            </a:r>
          </a:p>
          <a:p>
            <a:pPr algn="ctr" fontAlgn="base">
              <a:spcAft>
                <a:spcPts val="1200"/>
              </a:spcAft>
            </a:pPr>
            <a:r>
              <a:rPr lang="en-US" sz="2400" b="1" dirty="0">
                <a:latin typeface="Arial" panose="020B0604020202020204" pitchFamily="34" charset="0"/>
              </a:rPr>
              <a:t>Cesar Chavez Day</a:t>
            </a:r>
          </a:p>
        </p:txBody>
      </p:sp>
      <p:pic>
        <p:nvPicPr>
          <p:cNvPr id="3" name="Picture 2" descr="Lent Day 25 | A Pastor's Thoughts">
            <a:extLst>
              <a:ext uri="{FF2B5EF4-FFF2-40B4-BE49-F238E27FC236}">
                <a16:creationId xmlns:a16="http://schemas.microsoft.com/office/drawing/2014/main" id="{B6B41769-3B12-7F77-71F4-AAF701FE3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96" y="1928724"/>
            <a:ext cx="2207804" cy="200082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marR="0" lvl="0" indent="0" algn="r" rtl="0">
              <a:lnSpc>
                <a:spcPct val="100000"/>
              </a:lnSpc>
              <a:spcBef>
                <a:spcPts val="0"/>
              </a:spcBef>
              <a:spcAft>
                <a:spcPts val="0"/>
              </a:spcAft>
              <a:buClr>
                <a:srgbClr val="FFFFFF"/>
              </a:buClr>
              <a:buSzPts val="800"/>
              <a:buFont typeface="Helvetica Neue"/>
              <a:buNone/>
            </a:pPr>
            <a:fld id="{00000000-1234-1234-1234-123412341234}" type="slidenum">
              <a:rPr lang="en-US" sz="800" b="0" i="0" u="none" strike="noStrike" cap="none">
                <a:solidFill>
                  <a:srgbClr val="FFFFFF"/>
                </a:solidFill>
                <a:latin typeface="Helvetica Neue"/>
                <a:ea typeface="Helvetica Neue"/>
                <a:cs typeface="Helvetica Neue"/>
                <a:sym typeface="Helvetica Neue"/>
              </a:rPr>
              <a:t>50</a:t>
            </a:fld>
            <a:endParaRPr sz="8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rgbClr val="000000"/>
                </a:solidFill>
                <a:latin typeface="Arial"/>
                <a:ea typeface="Arial"/>
                <a:cs typeface="Arial"/>
                <a:sym typeface="Arial"/>
              </a:rPr>
              <a:t>Performance Evaluations </a:t>
            </a:r>
            <a:endParaRPr dirty="0">
              <a:solidFill>
                <a:srgbClr val="000000"/>
              </a:solidFill>
              <a:latin typeface="Arial"/>
              <a:ea typeface="Arial"/>
              <a:cs typeface="Arial"/>
              <a:sym typeface="Arial"/>
            </a:endParaRPr>
          </a:p>
        </p:txBody>
      </p:sp>
      <p:sp>
        <p:nvSpPr>
          <p:cNvPr id="312" name="Google Shape;312;p13"/>
          <p:cNvSpPr txBox="1"/>
          <p:nvPr/>
        </p:nvSpPr>
        <p:spPr>
          <a:xfrm>
            <a:off x="640079" y="1187710"/>
            <a:ext cx="7781545" cy="1754296"/>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000" dirty="0"/>
              <a:t>For </a:t>
            </a:r>
            <a:r>
              <a:rPr lang="en-US" sz="1800" b="1" dirty="0">
                <a:effectLst/>
                <a:latin typeface="Arial" panose="020B0604020202020204" pitchFamily="34" charset="0"/>
                <a:ea typeface="Calibri" panose="020F0502020204030204" pitchFamily="34" charset="0"/>
              </a:rPr>
              <a:t>UCLA Health career staff in non-represented, non-academic</a:t>
            </a:r>
            <a:r>
              <a:rPr lang="en-US" sz="1800" dirty="0">
                <a:effectLst/>
                <a:latin typeface="Arial" panose="020B0604020202020204" pitchFamily="34" charset="0"/>
                <a:ea typeface="Calibri" panose="020F0502020204030204" pitchFamily="34" charset="0"/>
              </a:rPr>
              <a:t> positions across the health system and the David Geffen School of Medicine hired on or before </a:t>
            </a:r>
            <a:r>
              <a:rPr lang="en-US" sz="1800" b="1" dirty="0">
                <a:effectLst/>
                <a:latin typeface="Arial" panose="020B0604020202020204" pitchFamily="34" charset="0"/>
                <a:ea typeface="Calibri" panose="020F0502020204030204" pitchFamily="34" charset="0"/>
              </a:rPr>
              <a:t>December 31, 2023</a:t>
            </a:r>
          </a:p>
          <a:p>
            <a:pPr marL="285750" indent="-285750">
              <a:spcAft>
                <a:spcPts val="6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self-evaluation period runs from March 4 -17. Employees have been notified via </a:t>
            </a:r>
            <a:r>
              <a:rPr lang="en-US" sz="1800" b="1" u="sng" dirty="0">
                <a:solidFill>
                  <a:srgbClr val="0000FF"/>
                </a:solidFill>
                <a:effectLst/>
                <a:latin typeface="Arial" panose="020B0604020202020204" pitchFamily="34" charset="0"/>
                <a:ea typeface="Calibri" panose="020F0502020204030204" pitchFamily="34" charset="0"/>
                <a:hlinkClick r:id="rId3"/>
              </a:rPr>
              <a:t>Cornerstone</a:t>
            </a:r>
            <a:r>
              <a:rPr lang="en-US" sz="1800" b="1" dirty="0">
                <a:solidFill>
                  <a:srgbClr val="0000FF"/>
                </a:solidFill>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to initiate self-evaluations. </a:t>
            </a:r>
            <a:endParaRPr lang="en-US" sz="1800" dirty="0">
              <a:effectLst/>
              <a:latin typeface="Calibri" panose="020F0502020204030204" pitchFamily="34" charset="0"/>
              <a:ea typeface="Times New Roman" panose="02020603050405020304" pitchFamily="18" charset="0"/>
            </a:endParaRPr>
          </a:p>
        </p:txBody>
      </p:sp>
      <p:pic>
        <p:nvPicPr>
          <p:cNvPr id="1026" name="Picture 2">
            <a:extLst>
              <a:ext uri="{FF2B5EF4-FFF2-40B4-BE49-F238E27FC236}">
                <a16:creationId xmlns:a16="http://schemas.microsoft.com/office/drawing/2014/main" id="{91CD6CF2-9D41-824A-271A-67901883D3B2}"/>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877523" y="2840854"/>
            <a:ext cx="7388953" cy="185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10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7</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rgbClr val="000000"/>
                </a:solidFill>
                <a:latin typeface="Arial"/>
                <a:ea typeface="Arial"/>
                <a:cs typeface="Arial"/>
                <a:sym typeface="Arial"/>
              </a:rPr>
              <a:t>Performance Evaluations </a:t>
            </a:r>
            <a:endParaRPr dirty="0">
              <a:solidFill>
                <a:srgbClr val="000000"/>
              </a:solidFill>
              <a:latin typeface="Arial"/>
              <a:ea typeface="Arial"/>
              <a:cs typeface="Arial"/>
              <a:sym typeface="Arial"/>
            </a:endParaRPr>
          </a:p>
        </p:txBody>
      </p:sp>
      <p:sp>
        <p:nvSpPr>
          <p:cNvPr id="312" name="Google Shape;312;p13"/>
          <p:cNvSpPr txBox="1"/>
          <p:nvPr/>
        </p:nvSpPr>
        <p:spPr>
          <a:xfrm>
            <a:off x="640079" y="1187710"/>
            <a:ext cx="7781545" cy="2031295"/>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000" dirty="0"/>
              <a:t>For </a:t>
            </a:r>
            <a:r>
              <a:rPr lang="en-US" sz="1800" b="1" dirty="0">
                <a:effectLst/>
                <a:latin typeface="Arial" panose="020B0604020202020204" pitchFamily="34" charset="0"/>
                <a:ea typeface="Calibri" panose="020F0502020204030204" pitchFamily="34" charset="0"/>
              </a:rPr>
              <a:t>Union-represented, non-academic</a:t>
            </a:r>
            <a:r>
              <a:rPr lang="en-US" sz="1800" dirty="0">
                <a:effectLst/>
                <a:latin typeface="Arial" panose="020B0604020202020204" pitchFamily="34" charset="0"/>
                <a:ea typeface="Calibri" panose="020F0502020204030204" pitchFamily="34" charset="0"/>
              </a:rPr>
              <a:t> positions across the health system and the David Geffen School of Medicine hired on or before </a:t>
            </a:r>
            <a:r>
              <a:rPr lang="en-US" sz="1800" b="1" dirty="0">
                <a:effectLst/>
                <a:latin typeface="Arial" panose="020B0604020202020204" pitchFamily="34" charset="0"/>
                <a:ea typeface="Calibri" panose="020F0502020204030204" pitchFamily="34" charset="0"/>
              </a:rPr>
              <a:t>December 31, 2023</a:t>
            </a:r>
          </a:p>
          <a:p>
            <a:pPr marL="285750" indent="-285750">
              <a:spcAft>
                <a:spcPts val="6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self-evaluation period runs from March 9 -19. Employees will receive an email with a PDF of the evaluation form to initiate self-evaluations. </a:t>
            </a:r>
            <a:endParaRPr lang="en-US" sz="1800" dirty="0">
              <a:effectLst/>
              <a:latin typeface="Calibri" panose="020F050202020403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B8535A14-C6D2-98B5-5918-2AB5983C2BAF}"/>
              </a:ext>
            </a:extLst>
          </p:cNvPr>
          <p:cNvSpPr txBox="1"/>
          <p:nvPr/>
        </p:nvSpPr>
        <p:spPr>
          <a:xfrm>
            <a:off x="640079" y="3378735"/>
            <a:ext cx="7694024" cy="954107"/>
          </a:xfrm>
          <a:prstGeom prst="rect">
            <a:avLst/>
          </a:prstGeom>
          <a:noFill/>
        </p:spPr>
        <p:txBody>
          <a:bodyPr wrap="square">
            <a:spAutoFit/>
          </a:bodyPr>
          <a:lstStyle/>
          <a:p>
            <a:pPr marR="0" lvl="0">
              <a:spcBef>
                <a:spcPts val="0"/>
              </a:spcBef>
              <a:spcAft>
                <a:spcPts val="0"/>
              </a:spcAft>
            </a:pPr>
            <a:r>
              <a:rPr lang="en-US" sz="1400" b="1" dirty="0">
                <a:effectLst/>
                <a:latin typeface="Calibri" panose="020F0502020204030204" pitchFamily="34" charset="0"/>
                <a:ea typeface="Times New Roman" panose="02020603050405020304" pitchFamily="18" charset="0"/>
              </a:rPr>
              <a:t>TIMELINE FOR UNION-REPRESENTED EMPLOYEES:</a:t>
            </a:r>
          </a:p>
          <a:p>
            <a:pPr marL="457200" lvl="2" indent="-342900">
              <a:buFont typeface="Courier New" panose="02070309020205020404" pitchFamily="49" charset="0"/>
              <a:buChar char="o"/>
            </a:pPr>
            <a:r>
              <a:rPr lang="en-US" b="1" dirty="0">
                <a:effectLst/>
                <a:latin typeface="Calibri" panose="020F0502020204030204" pitchFamily="34" charset="0"/>
                <a:ea typeface="Times New Roman" panose="02020603050405020304" pitchFamily="18" charset="0"/>
              </a:rPr>
              <a:t>March 9, 2024 – March 19, 2024:</a:t>
            </a:r>
            <a:r>
              <a:rPr lang="en-US" dirty="0">
                <a:effectLst/>
                <a:latin typeface="Calibri" panose="020F0502020204030204" pitchFamily="34" charset="0"/>
                <a:ea typeface="Times New Roman" panose="02020603050405020304" pitchFamily="18" charset="0"/>
              </a:rPr>
              <a:t> Employee completes self-evaluation.</a:t>
            </a:r>
            <a:endParaRPr lang="en-US" dirty="0">
              <a:effectLst/>
              <a:latin typeface="Calibri" panose="020F0502020204030204" pitchFamily="34" charset="0"/>
              <a:ea typeface="Calibri" panose="020F0502020204030204" pitchFamily="34" charset="0"/>
            </a:endParaRPr>
          </a:p>
          <a:p>
            <a:pPr marL="457200" lvl="2" indent="-342900">
              <a:buFont typeface="Courier New" panose="02070309020205020404" pitchFamily="49" charset="0"/>
              <a:buChar char="o"/>
            </a:pPr>
            <a:r>
              <a:rPr lang="en-US" b="1" dirty="0">
                <a:effectLst/>
                <a:latin typeface="Calibri" panose="020F0502020204030204" pitchFamily="34" charset="0"/>
                <a:ea typeface="Times New Roman" panose="02020603050405020304" pitchFamily="18" charset="0"/>
              </a:rPr>
              <a:t>March 20, 2024 – April 11, 2024:</a:t>
            </a:r>
            <a:r>
              <a:rPr lang="en-US" dirty="0">
                <a:effectLst/>
                <a:latin typeface="Calibri" panose="020F0502020204030204" pitchFamily="34" charset="0"/>
                <a:ea typeface="Times New Roman" panose="02020603050405020304" pitchFamily="18" charset="0"/>
              </a:rPr>
              <a:t> Supervisor/Manager completes evaluation.</a:t>
            </a:r>
            <a:endParaRPr lang="en-US" dirty="0">
              <a:effectLst/>
              <a:latin typeface="Calibri" panose="020F0502020204030204" pitchFamily="34" charset="0"/>
              <a:ea typeface="Calibri" panose="020F0502020204030204" pitchFamily="34" charset="0"/>
            </a:endParaRPr>
          </a:p>
          <a:p>
            <a:pPr marL="457200" lvl="2" indent="-342900">
              <a:buFont typeface="Courier New" panose="02070309020205020404" pitchFamily="49" charset="0"/>
              <a:buChar char="o"/>
            </a:pPr>
            <a:r>
              <a:rPr lang="en-US" b="1" dirty="0">
                <a:effectLst/>
                <a:latin typeface="Calibri" panose="020F0502020204030204" pitchFamily="34" charset="0"/>
                <a:ea typeface="Times New Roman" panose="02020603050405020304" pitchFamily="18" charset="0"/>
              </a:rPr>
              <a:t>April 12, 2024 – May 3, 2024:</a:t>
            </a:r>
            <a:r>
              <a:rPr lang="en-US" dirty="0">
                <a:effectLst/>
                <a:latin typeface="Calibri" panose="020F0502020204030204" pitchFamily="34" charset="0"/>
                <a:ea typeface="Times New Roman" panose="02020603050405020304" pitchFamily="18" charset="0"/>
              </a:rPr>
              <a:t> Supervisor/Manager meets with employee for official evaluation.</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361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rgbClr val="000000"/>
                </a:solidFill>
                <a:latin typeface="Arial"/>
                <a:ea typeface="Arial"/>
                <a:cs typeface="Arial"/>
                <a:sym typeface="Arial"/>
              </a:rPr>
              <a:t>Performance Evaluations</a:t>
            </a:r>
            <a:endParaRPr dirty="0">
              <a:solidFill>
                <a:srgbClr val="000000"/>
              </a:solidFill>
              <a:latin typeface="Arial"/>
              <a:ea typeface="Arial"/>
              <a:cs typeface="Arial"/>
              <a:sym typeface="Arial"/>
            </a:endParaRPr>
          </a:p>
        </p:txBody>
      </p:sp>
      <p:sp>
        <p:nvSpPr>
          <p:cNvPr id="7" name="Google Shape;312;p13"/>
          <p:cNvSpPr txBox="1"/>
          <p:nvPr/>
        </p:nvSpPr>
        <p:spPr>
          <a:xfrm>
            <a:off x="640079" y="1233379"/>
            <a:ext cx="7781545" cy="569356"/>
          </a:xfrm>
          <a:prstGeom prst="rect">
            <a:avLst/>
          </a:prstGeom>
          <a:noFill/>
          <a:ln>
            <a:noFill/>
          </a:ln>
        </p:spPr>
        <p:txBody>
          <a:bodyPr spcFirstLastPara="1" wrap="square" lIns="91425" tIns="91425" rIns="91425" bIns="91425" anchor="t" anchorCtr="0">
            <a:spAutoFit/>
          </a:bodyPr>
          <a:lstStyle/>
          <a:p>
            <a:pPr marL="285750" indent="-285750">
              <a:spcAft>
                <a:spcPts val="600"/>
              </a:spcAft>
              <a:buFont typeface="Arial" panose="020B0604020202020204" pitchFamily="34" charset="0"/>
              <a:buChar char="•"/>
            </a:pPr>
            <a:r>
              <a:rPr lang="en-US" sz="2000" dirty="0"/>
              <a:t>Five-point rating system</a:t>
            </a:r>
            <a:endParaRPr sz="2000" dirty="0"/>
          </a:p>
        </p:txBody>
      </p:sp>
      <p:pic>
        <p:nvPicPr>
          <p:cNvPr id="2" name="Picture 1"/>
          <p:cNvPicPr>
            <a:picLocks noChangeAspect="1"/>
          </p:cNvPicPr>
          <p:nvPr/>
        </p:nvPicPr>
        <p:blipFill>
          <a:blip r:embed="rId3"/>
          <a:stretch>
            <a:fillRect/>
          </a:stretch>
        </p:blipFill>
        <p:spPr>
          <a:xfrm>
            <a:off x="726474" y="1661650"/>
            <a:ext cx="5252275" cy="2137133"/>
          </a:xfrm>
          <a:prstGeom prst="rect">
            <a:avLst/>
          </a:prstGeom>
        </p:spPr>
      </p:pic>
      <p:pic>
        <p:nvPicPr>
          <p:cNvPr id="4" name="Picture 3"/>
          <p:cNvPicPr>
            <a:picLocks noChangeAspect="1"/>
          </p:cNvPicPr>
          <p:nvPr/>
        </p:nvPicPr>
        <p:blipFill rotWithShape="1">
          <a:blip r:embed="rId4"/>
          <a:srcRect t="4456"/>
          <a:stretch/>
        </p:blipFill>
        <p:spPr>
          <a:xfrm>
            <a:off x="1342385" y="2028825"/>
            <a:ext cx="5361051" cy="2151316"/>
          </a:xfrm>
          <a:prstGeom prst="rect">
            <a:avLst/>
          </a:prstGeom>
        </p:spPr>
      </p:pic>
      <p:pic>
        <p:nvPicPr>
          <p:cNvPr id="5" name="Picture 4"/>
          <p:cNvPicPr>
            <a:picLocks noChangeAspect="1"/>
          </p:cNvPicPr>
          <p:nvPr/>
        </p:nvPicPr>
        <p:blipFill rotWithShape="1">
          <a:blip r:embed="rId5"/>
          <a:srcRect t="1903"/>
          <a:stretch/>
        </p:blipFill>
        <p:spPr>
          <a:xfrm>
            <a:off x="1930499" y="2346047"/>
            <a:ext cx="5237226" cy="2190519"/>
          </a:xfrm>
          <a:prstGeom prst="rect">
            <a:avLst/>
          </a:prstGeom>
        </p:spPr>
      </p:pic>
      <p:pic>
        <p:nvPicPr>
          <p:cNvPr id="6" name="Picture 5"/>
          <p:cNvPicPr>
            <a:picLocks noChangeAspect="1"/>
          </p:cNvPicPr>
          <p:nvPr/>
        </p:nvPicPr>
        <p:blipFill rotWithShape="1">
          <a:blip r:embed="rId6"/>
          <a:srcRect t="2671"/>
          <a:stretch/>
        </p:blipFill>
        <p:spPr>
          <a:xfrm>
            <a:off x="2673398" y="2646551"/>
            <a:ext cx="5353826" cy="2194054"/>
          </a:xfrm>
          <a:prstGeom prst="rect">
            <a:avLst/>
          </a:prstGeom>
        </p:spPr>
      </p:pic>
      <p:pic>
        <p:nvPicPr>
          <p:cNvPr id="8" name="Picture 7"/>
          <p:cNvPicPr>
            <a:picLocks noChangeAspect="1"/>
          </p:cNvPicPr>
          <p:nvPr/>
        </p:nvPicPr>
        <p:blipFill rotWithShape="1">
          <a:blip r:embed="rId7"/>
          <a:srcRect t="2351"/>
          <a:stretch/>
        </p:blipFill>
        <p:spPr>
          <a:xfrm>
            <a:off x="3474149" y="2951770"/>
            <a:ext cx="5252275" cy="2188039"/>
          </a:xfrm>
          <a:prstGeom prst="rect">
            <a:avLst/>
          </a:prstGeom>
        </p:spPr>
      </p:pic>
      <p:sp>
        <p:nvSpPr>
          <p:cNvPr id="3" name="TextBox 2">
            <a:extLst>
              <a:ext uri="{FF2B5EF4-FFF2-40B4-BE49-F238E27FC236}">
                <a16:creationId xmlns:a16="http://schemas.microsoft.com/office/drawing/2014/main" id="{783E8A82-FC60-7AD9-FA68-5A22ED9E875F}"/>
              </a:ext>
            </a:extLst>
          </p:cNvPr>
          <p:cNvSpPr txBox="1"/>
          <p:nvPr/>
        </p:nvSpPr>
        <p:spPr>
          <a:xfrm>
            <a:off x="482886" y="3537957"/>
            <a:ext cx="3367314" cy="1015663"/>
          </a:xfrm>
          <a:prstGeom prst="rect">
            <a:avLst/>
          </a:prstGeom>
          <a:noFill/>
        </p:spPr>
        <p:txBody>
          <a:bodyPr wrap="square" rtlCol="0">
            <a:spAutoFit/>
          </a:bodyPr>
          <a:lstStyle/>
          <a:p>
            <a:r>
              <a:rPr lang="en-US" sz="1200" b="0" i="0" dirty="0">
                <a:solidFill>
                  <a:srgbClr val="2270AA"/>
                </a:solidFill>
                <a:effectLst/>
                <a:latin typeface="Segoe UI" panose="020B0502040204020203" pitchFamily="34" charset="0"/>
              </a:rPr>
              <a:t>Any </a:t>
            </a:r>
            <a:r>
              <a:rPr lang="en-US" sz="1200" b="1" i="0" dirty="0">
                <a:solidFill>
                  <a:srgbClr val="2270AA"/>
                </a:solidFill>
                <a:effectLst/>
                <a:latin typeface="Segoe UI" panose="020B0502040204020203" pitchFamily="34" charset="0"/>
              </a:rPr>
              <a:t>“1” </a:t>
            </a:r>
            <a:r>
              <a:rPr lang="en-US" sz="1200" b="0" i="0" dirty="0">
                <a:solidFill>
                  <a:srgbClr val="2270AA"/>
                </a:solidFill>
                <a:effectLst/>
                <a:latin typeface="Segoe UI" panose="020B0502040204020203" pitchFamily="34" charset="0"/>
              </a:rPr>
              <a:t>or </a:t>
            </a:r>
            <a:r>
              <a:rPr lang="en-US" sz="1200" b="1" i="0" dirty="0">
                <a:solidFill>
                  <a:srgbClr val="2270AA"/>
                </a:solidFill>
                <a:effectLst/>
                <a:latin typeface="Segoe UI" panose="020B0502040204020203" pitchFamily="34" charset="0"/>
              </a:rPr>
              <a:t>“5” </a:t>
            </a:r>
            <a:r>
              <a:rPr lang="en-US" sz="1200" b="0" i="0" dirty="0">
                <a:solidFill>
                  <a:srgbClr val="2270AA"/>
                </a:solidFill>
                <a:effectLst/>
                <a:latin typeface="Segoe UI" panose="020B0502040204020203" pitchFamily="34" charset="0"/>
              </a:rPr>
              <a:t>rating must be accompanied with comments. </a:t>
            </a:r>
            <a:r>
              <a:rPr lang="en-US" sz="1200" b="1" i="0" dirty="0">
                <a:solidFill>
                  <a:srgbClr val="2270AA"/>
                </a:solidFill>
                <a:effectLst/>
                <a:latin typeface="Segoe UI" panose="020B0502040204020203" pitchFamily="34" charset="0"/>
              </a:rPr>
              <a:t>“5”</a:t>
            </a:r>
            <a:r>
              <a:rPr lang="en-US" sz="1200" b="0" i="0" dirty="0">
                <a:solidFill>
                  <a:srgbClr val="2270AA"/>
                </a:solidFill>
                <a:effectLst/>
                <a:latin typeface="Segoe UI" panose="020B0502040204020203" pitchFamily="34" charset="0"/>
              </a:rPr>
              <a:t> or </a:t>
            </a:r>
            <a:r>
              <a:rPr lang="en-US" sz="1200" b="1" i="0" dirty="0">
                <a:solidFill>
                  <a:srgbClr val="2270AA"/>
                </a:solidFill>
                <a:effectLst/>
                <a:latin typeface="Segoe UI" panose="020B0502040204020203" pitchFamily="34" charset="0"/>
              </a:rPr>
              <a:t>“Role Model”</a:t>
            </a:r>
            <a:r>
              <a:rPr lang="en-US" sz="1200" b="0" i="0" dirty="0">
                <a:solidFill>
                  <a:srgbClr val="2270AA"/>
                </a:solidFill>
                <a:effectLst/>
                <a:latin typeface="Segoe UI" panose="020B0502040204020203" pitchFamily="34" charset="0"/>
              </a:rPr>
              <a:t> rating should only be used after the employee has consistently exceeded expectations in previous reviews.</a:t>
            </a:r>
            <a:endParaRPr lang="en-US" sz="1200" dirty="0">
              <a:solidFill>
                <a:srgbClr val="2270AA"/>
              </a:solidFill>
            </a:endParaRPr>
          </a:p>
        </p:txBody>
      </p:sp>
    </p:spTree>
    <p:extLst>
      <p:ext uri="{BB962C8B-B14F-4D97-AF65-F5344CB8AC3E}">
        <p14:creationId xmlns:p14="http://schemas.microsoft.com/office/powerpoint/2010/main" val="2524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1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
        <p:nvSpPr>
          <p:cNvPr id="298" name="Google Shape;298;p12"/>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rgbClr val="022624"/>
                </a:solidFill>
                <a:latin typeface="Arial"/>
                <a:ea typeface="Arial"/>
                <a:cs typeface="Arial"/>
                <a:sym typeface="Arial"/>
              </a:rPr>
              <a:t>Research Day</a:t>
            </a:r>
            <a:endParaRPr dirty="0">
              <a:solidFill>
                <a:srgbClr val="022624"/>
              </a:solidFill>
              <a:latin typeface="Arial"/>
              <a:ea typeface="Arial"/>
              <a:cs typeface="Arial"/>
              <a:sym typeface="Arial"/>
            </a:endParaRPr>
          </a:p>
        </p:txBody>
      </p:sp>
      <p:sp>
        <p:nvSpPr>
          <p:cNvPr id="299" name="Google Shape;299;p12"/>
          <p:cNvSpPr txBox="1"/>
          <p:nvPr/>
        </p:nvSpPr>
        <p:spPr>
          <a:xfrm>
            <a:off x="640079" y="1382180"/>
            <a:ext cx="5218612" cy="33085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1800" b="1" dirty="0"/>
              <a:t>2024 Meeting Information</a:t>
            </a:r>
            <a:endParaRPr sz="1800" b="1" dirty="0"/>
          </a:p>
          <a:p>
            <a:pPr marL="457200" lvl="0" indent="-317500">
              <a:spcAft>
                <a:spcPts val="600"/>
              </a:spcAft>
              <a:buSzPts val="1400"/>
              <a:buChar char="●"/>
            </a:pPr>
            <a:r>
              <a:rPr lang="en-US" sz="1600" dirty="0"/>
              <a:t>In-person at the California Endowment downtown</a:t>
            </a:r>
          </a:p>
          <a:p>
            <a:pPr marL="457200" lvl="0" indent="-317500" algn="l" rtl="0">
              <a:spcBef>
                <a:spcPts val="0"/>
              </a:spcBef>
              <a:spcAft>
                <a:spcPts val="600"/>
              </a:spcAft>
              <a:buSzPts val="1400"/>
              <a:buChar char="●"/>
            </a:pPr>
            <a:r>
              <a:rPr lang="en-US" sz="1600" dirty="0"/>
              <a:t>Wednesday, May 22, 2024</a:t>
            </a:r>
          </a:p>
          <a:p>
            <a:pPr marL="457200" lvl="0" indent="-317500" algn="l" rtl="0">
              <a:spcBef>
                <a:spcPts val="0"/>
              </a:spcBef>
              <a:spcAft>
                <a:spcPts val="600"/>
              </a:spcAft>
              <a:buSzPts val="1400"/>
              <a:buChar char="●"/>
            </a:pPr>
            <a:r>
              <a:rPr lang="en-US" sz="1600" dirty="0"/>
              <a:t>Keynote Speaker: Dr. Tony Kuo</a:t>
            </a:r>
          </a:p>
          <a:p>
            <a:pPr marL="457200" lvl="0" indent="-317500" algn="l" rtl="0">
              <a:spcBef>
                <a:spcPts val="0"/>
              </a:spcBef>
              <a:spcAft>
                <a:spcPts val="600"/>
              </a:spcAft>
              <a:buSzPts val="1400"/>
              <a:buChar char="●"/>
            </a:pPr>
            <a:endParaRPr lang="en-US" sz="500" dirty="0"/>
          </a:p>
          <a:p>
            <a:pPr marL="457200" lvl="0" indent="-317500" algn="l" rtl="0">
              <a:spcBef>
                <a:spcPts val="0"/>
              </a:spcBef>
              <a:spcAft>
                <a:spcPts val="600"/>
              </a:spcAft>
              <a:buSzPts val="1400"/>
              <a:buChar char="●"/>
            </a:pPr>
            <a:endParaRPr sz="500" dirty="0"/>
          </a:p>
          <a:p>
            <a:pPr marL="0" lvl="0" indent="0" algn="l" rtl="0">
              <a:spcBef>
                <a:spcPts val="0"/>
              </a:spcBef>
              <a:spcAft>
                <a:spcPts val="600"/>
              </a:spcAft>
              <a:buNone/>
            </a:pPr>
            <a:r>
              <a:rPr lang="en-US" sz="1800" b="1" dirty="0"/>
              <a:t>Abstract Submissions</a:t>
            </a:r>
            <a:endParaRPr sz="1800" b="1" dirty="0"/>
          </a:p>
          <a:p>
            <a:pPr marL="457200" lvl="0" indent="-317500" algn="l" rtl="0">
              <a:spcBef>
                <a:spcPts val="0"/>
              </a:spcBef>
              <a:spcAft>
                <a:spcPts val="600"/>
              </a:spcAft>
              <a:buSzPts val="1400"/>
              <a:buChar char="●"/>
            </a:pPr>
            <a:r>
              <a:rPr lang="en-US" sz="1600" dirty="0">
                <a:hlinkClick r:id="rId3"/>
              </a:rPr>
              <a:t>Submission Guidelines</a:t>
            </a:r>
            <a:r>
              <a:rPr lang="en-US" sz="1600" u="sng" dirty="0">
                <a:hlinkClick r:id="rId3"/>
              </a:rPr>
              <a:t> </a:t>
            </a:r>
            <a:r>
              <a:rPr lang="en-US" sz="1600" dirty="0"/>
              <a:t>and other info can be found on our </a:t>
            </a:r>
            <a:r>
              <a:rPr lang="en-US" sz="1600" dirty="0">
                <a:hlinkClick r:id="rId4"/>
              </a:rPr>
              <a:t>website</a:t>
            </a:r>
            <a:endParaRPr lang="en-US" sz="1600" dirty="0"/>
          </a:p>
          <a:p>
            <a:pPr marL="457200" lvl="0" indent="-317500" algn="l" rtl="0">
              <a:spcBef>
                <a:spcPts val="0"/>
              </a:spcBef>
              <a:spcAft>
                <a:spcPts val="600"/>
              </a:spcAft>
              <a:buSzPts val="1400"/>
              <a:buChar char="●"/>
            </a:pPr>
            <a:r>
              <a:rPr lang="en-US" sz="1600" dirty="0"/>
              <a:t>Abstracts must be submitted via the </a:t>
            </a:r>
            <a:r>
              <a:rPr lang="en-US" sz="1600" dirty="0">
                <a:hlinkClick r:id="rId5"/>
              </a:rPr>
              <a:t>Submission Portal</a:t>
            </a:r>
            <a:r>
              <a:rPr lang="en-US" sz="1600" dirty="0"/>
              <a:t> by April 15, 2024 </a:t>
            </a:r>
            <a:endParaRPr b="1" dirty="0"/>
          </a:p>
        </p:txBody>
      </p:sp>
      <p:pic>
        <p:nvPicPr>
          <p:cNvPr id="2" name="Picture 4">
            <a:extLst>
              <a:ext uri="{FF2B5EF4-FFF2-40B4-BE49-F238E27FC236}">
                <a16:creationId xmlns:a16="http://schemas.microsoft.com/office/drawing/2014/main" id="{4F0032FC-84E1-67DC-E451-50559E31FD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3440" b="13440"/>
          <a:stretch>
            <a:fillRect/>
          </a:stretch>
        </p:blipFill>
        <p:spPr bwMode="auto">
          <a:xfrm>
            <a:off x="5858691" y="1382180"/>
            <a:ext cx="2556647" cy="1402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person and person standing at a podium in front of a large screen&#10;&#10;Description automatically generated">
            <a:extLst>
              <a:ext uri="{FF2B5EF4-FFF2-40B4-BE49-F238E27FC236}">
                <a16:creationId xmlns:a16="http://schemas.microsoft.com/office/drawing/2014/main" id="{0575BB46-8A04-471F-D159-24A682F04D19}"/>
              </a:ext>
            </a:extLst>
          </p:cNvPr>
          <p:cNvPicPr>
            <a:picLocks noChangeAspect="1"/>
          </p:cNvPicPr>
          <p:nvPr/>
        </p:nvPicPr>
        <p:blipFill rotWithShape="1">
          <a:blip r:embed="rId7"/>
          <a:srcRect l="2667" t="11608" r="7409" b="8686"/>
          <a:stretch/>
        </p:blipFill>
        <p:spPr>
          <a:xfrm>
            <a:off x="5858692" y="2895724"/>
            <a:ext cx="2580528" cy="1715466"/>
          </a:xfrm>
          <a:prstGeom prst="rect">
            <a:avLst/>
          </a:prstGeom>
        </p:spPr>
      </p:pic>
    </p:spTree>
    <p:extLst>
      <p:ext uri="{BB962C8B-B14F-4D97-AF65-F5344CB8AC3E}">
        <p14:creationId xmlns:p14="http://schemas.microsoft.com/office/powerpoint/2010/main" val="1845076741"/>
      </p:ext>
    </p:extLst>
  </p:cSld>
  <p:clrMapOvr>
    <a:masterClrMapping/>
  </p:clrMapOvr>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28596</TotalTime>
  <Words>2095</Words>
  <Application>Microsoft Office PowerPoint</Application>
  <PresentationFormat>On-screen Show (16:9)</PresentationFormat>
  <Paragraphs>333</Paragraphs>
  <Slides>50</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50</vt:i4>
      </vt:variant>
    </vt:vector>
  </HeadingPairs>
  <TitlesOfParts>
    <vt:vector size="62" baseType="lpstr">
      <vt:lpstr>Helvetica Regular</vt:lpstr>
      <vt:lpstr>Verdana</vt:lpstr>
      <vt:lpstr>Courier New</vt:lpstr>
      <vt:lpstr>Arial</vt:lpstr>
      <vt:lpstr>Calibri</vt:lpstr>
      <vt:lpstr>Helvetica</vt:lpstr>
      <vt:lpstr>Segoe UI</vt:lpstr>
      <vt:lpstr>Helvetica Neue</vt:lpstr>
      <vt:lpstr>Britannic Bold</vt:lpstr>
      <vt:lpstr>presentation-01-dark</vt:lpstr>
      <vt:lpstr>presentation-02</vt:lpstr>
      <vt:lpstr>1_presentation-02</vt:lpstr>
      <vt:lpstr>PowerPoint Presentation</vt:lpstr>
      <vt:lpstr>Recently Submitted Proposals (since February)</vt:lpstr>
      <vt:lpstr>Recently Processed Awards (since February)</vt:lpstr>
      <vt:lpstr>W2’s</vt:lpstr>
      <vt:lpstr>Upcoming Holidays</vt:lpstr>
      <vt:lpstr>Performance Evaluations </vt:lpstr>
      <vt:lpstr>Performance Evaluations </vt:lpstr>
      <vt:lpstr>Performance Evaluations</vt:lpstr>
      <vt:lpstr>Research Day</vt:lpstr>
      <vt:lpstr>Grand Rounds</vt:lpstr>
      <vt:lpstr>PowerPoint Presentation</vt:lpstr>
      <vt:lpstr>OCGA Closure – March 19</vt:lpstr>
      <vt:lpstr>Outgoing Proposals</vt:lpstr>
      <vt:lpstr>PowerPoint Presentation</vt:lpstr>
      <vt:lpstr>Managing Subawards – PI Responsibilities</vt:lpstr>
      <vt:lpstr>Review Invoice</vt:lpstr>
      <vt:lpstr>Approve or Reject Invoice</vt:lpstr>
      <vt:lpstr>BruinBuy Plus Training For PI’s and PAN Reviewers</vt:lpstr>
      <vt:lpstr>BruinBuy Plus</vt:lpstr>
      <vt:lpstr>Ordering Supplies</vt:lpstr>
      <vt:lpstr>Current Way: Purchase Request Form</vt:lpstr>
      <vt:lpstr>New Option: Creating Cart in BB+</vt:lpstr>
      <vt:lpstr>New Option: Creating Cart in BB+</vt:lpstr>
      <vt:lpstr>  Vendor Catalogs</vt:lpstr>
      <vt:lpstr>  Vendor Catalogs</vt:lpstr>
      <vt:lpstr>  Vendor Catalogs</vt:lpstr>
      <vt:lpstr>  Vendor Catalogs</vt:lpstr>
      <vt:lpstr>  Vendor Catalogs</vt:lpstr>
      <vt:lpstr>  Vendor Catalogs</vt:lpstr>
      <vt:lpstr>  Vendor Catalogs</vt:lpstr>
      <vt:lpstr>  Vendor Catalogs</vt:lpstr>
      <vt:lpstr>  Vendor Catalogs</vt:lpstr>
      <vt:lpstr>  Vendor Catalogs</vt:lpstr>
      <vt:lpstr>  Vendor Catalogs</vt:lpstr>
      <vt:lpstr>  Vendor Catalogs</vt:lpstr>
      <vt:lpstr>  Vendor Catalogs</vt:lpstr>
      <vt:lpstr>  Vendor Catalogs</vt:lpstr>
      <vt:lpstr>  Vendor Catalogs</vt:lpstr>
      <vt:lpstr>Punch-out Cart Process Review</vt:lpstr>
      <vt:lpstr>General Purchasing Guidance</vt:lpstr>
      <vt:lpstr>General Purchasing Guidance</vt:lpstr>
      <vt:lpstr>General Purchasing Guidance</vt:lpstr>
      <vt:lpstr>General Purchasing Guidance</vt:lpstr>
      <vt:lpstr>General Purchasing Guidance</vt:lpstr>
      <vt:lpstr>Previous Monthly Research Unit Meeting Slides</vt:lpstr>
      <vt:lpstr>Previous Monthly Research Unit Meeting Slides</vt:lpstr>
      <vt:lpstr>Previous Monthly Research Unit Meeting Slides</vt:lpstr>
      <vt:lpstr>Fund Manger Updates</vt:lpstr>
      <vt:lpstr>Upcoming Meetings/Events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242</cp:revision>
  <dcterms:created xsi:type="dcterms:W3CDTF">2022-06-02T00:23:03Z</dcterms:created>
  <dcterms:modified xsi:type="dcterms:W3CDTF">2024-03-13T20:26:38Z</dcterms:modified>
</cp:coreProperties>
</file>