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3" r:id="rId2"/>
    <p:sldMasterId id="2147483667" r:id="rId3"/>
  </p:sldMasterIdLst>
  <p:notesMasterIdLst>
    <p:notesMasterId r:id="rId41"/>
  </p:notesMasterIdLst>
  <p:sldIdLst>
    <p:sldId id="256" r:id="rId4"/>
    <p:sldId id="273" r:id="rId5"/>
    <p:sldId id="274" r:id="rId6"/>
    <p:sldId id="285" r:id="rId7"/>
    <p:sldId id="300" r:id="rId8"/>
    <p:sldId id="310" r:id="rId9"/>
    <p:sldId id="311" r:id="rId10"/>
    <p:sldId id="313" r:id="rId11"/>
    <p:sldId id="312" r:id="rId12"/>
    <p:sldId id="314" r:id="rId13"/>
    <p:sldId id="287" r:id="rId14"/>
    <p:sldId id="280" r:id="rId15"/>
    <p:sldId id="278" r:id="rId16"/>
    <p:sldId id="293" r:id="rId17"/>
    <p:sldId id="315" r:id="rId18"/>
    <p:sldId id="302" r:id="rId19"/>
    <p:sldId id="320" r:id="rId20"/>
    <p:sldId id="321" r:id="rId21"/>
    <p:sldId id="322" r:id="rId22"/>
    <p:sldId id="323" r:id="rId23"/>
    <p:sldId id="324" r:id="rId24"/>
    <p:sldId id="325" r:id="rId25"/>
    <p:sldId id="326" r:id="rId26"/>
    <p:sldId id="263" r:id="rId27"/>
    <p:sldId id="319" r:id="rId28"/>
    <p:sldId id="304" r:id="rId29"/>
    <p:sldId id="318" r:id="rId30"/>
    <p:sldId id="306" r:id="rId31"/>
    <p:sldId id="305" r:id="rId32"/>
    <p:sldId id="307" r:id="rId33"/>
    <p:sldId id="316" r:id="rId34"/>
    <p:sldId id="308" r:id="rId35"/>
    <p:sldId id="309" r:id="rId36"/>
    <p:sldId id="303" r:id="rId37"/>
    <p:sldId id="317" r:id="rId38"/>
    <p:sldId id="271" r:id="rId39"/>
    <p:sldId id="272" r:id="rId40"/>
  </p:sldIdLst>
  <p:sldSz cx="9144000" cy="5143500" type="screen16x9"/>
  <p:notesSz cx="6858000" cy="9144000"/>
  <p:embeddedFontLst>
    <p:embeddedFont>
      <p:font typeface="Source Sans Pro" panose="020B0503030403020204" pitchFamily="34" charset="0"/>
      <p:regular r:id="rId42"/>
      <p:bold r:id="rId43"/>
      <p:italic r:id="rId44"/>
      <p:boldItalic r:id="rId45"/>
    </p:embeddedFont>
    <p:embeddedFont>
      <p:font typeface="Helvetica" panose="020B0604020202020204" pitchFamily="34" charset="0"/>
      <p:regular r:id="rId46"/>
      <p:bold r:id="rId47"/>
      <p:italic r:id="rId48"/>
      <p:boldItalic r:id="rId49"/>
    </p:embeddedFont>
    <p:embeddedFont>
      <p:font typeface="Calibri" panose="020F0502020204030204" pitchFamily="34" charset="0"/>
      <p:regular r:id="rId50"/>
      <p:bold r:id="rId51"/>
      <p:italic r:id="rId52"/>
      <p:boldItalic r:id="rId53"/>
    </p:embeddedFont>
    <p:embeddedFont>
      <p:font typeface="Helvetica Neue" panose="020B060402020202020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gIQWtj1xtR1O4eVgep4g6VQik9X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ABA"/>
    <a:srgbClr val="BDE3B1"/>
    <a:srgbClr val="F9AB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F34DB4C-8F9F-4031-8EC6-0B126F8A54F6}">
  <a:tblStyle styleId="{4F34DB4C-8F9F-4031-8EC6-0B126F8A54F6}"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61" autoAdjust="0"/>
    <p:restoredTop sz="94660"/>
  </p:normalViewPr>
  <p:slideViewPr>
    <p:cSldViewPr snapToGrid="0">
      <p:cViewPr varScale="1">
        <p:scale>
          <a:sx n="146" d="100"/>
          <a:sy n="146" d="100"/>
        </p:scale>
        <p:origin x="13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4.fntdata"/><Relationship Id="rId53" Type="http://schemas.openxmlformats.org/officeDocument/2006/relationships/font" Target="fonts/font12.fntdata"/><Relationship Id="rId58" Type="http://customschemas.google.com/relationships/presentationmetadata" Target="metadata"/><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8" Type="http://schemas.openxmlformats.org/officeDocument/2006/relationships/slide" Target="slides/slide5.xml"/><Relationship Id="rId51" Type="http://schemas.openxmlformats.org/officeDocument/2006/relationships/font" Target="fonts/font10.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5.fntdata"/><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88970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34871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17862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94651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72952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89222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52978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51870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35832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96837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40852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17802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31634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65049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42758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287581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539828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633093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49185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5241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305396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425070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357530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830803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2874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1951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5822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61352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45099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14120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Opener">
  <p:cSld name="Title Opener">
    <p:spTree>
      <p:nvGrpSpPr>
        <p:cNvPr id="1" name="Shape 17"/>
        <p:cNvGrpSpPr/>
        <p:nvPr/>
      </p:nvGrpSpPr>
      <p:grpSpPr>
        <a:xfrm>
          <a:off x="0" y="0"/>
          <a:ext cx="0" cy="0"/>
          <a:chOff x="0" y="0"/>
          <a:chExt cx="0" cy="0"/>
        </a:xfrm>
      </p:grpSpPr>
      <p:sp>
        <p:nvSpPr>
          <p:cNvPr id="18" name="Google Shape;18;p27"/>
          <p:cNvSpPr/>
          <p:nvPr/>
        </p:nvSpPr>
        <p:spPr>
          <a:xfrm>
            <a:off x="640080" y="2409443"/>
            <a:ext cx="7772400" cy="36576"/>
          </a:xfrm>
          <a:prstGeom prst="rect">
            <a:avLst/>
          </a:prstGeom>
          <a:solidFill>
            <a:srgbClr val="FFD100"/>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mn-lt"/>
              <a:ea typeface="Helvetica Neue"/>
              <a:cs typeface="Helvetica Neue"/>
              <a:sym typeface="Helvetica Neue"/>
            </a:endParaRPr>
          </a:p>
        </p:txBody>
      </p:sp>
      <p:sp>
        <p:nvSpPr>
          <p:cNvPr id="19" name="Google Shape;19;p27"/>
          <p:cNvSpPr/>
          <p:nvPr/>
        </p:nvSpPr>
        <p:spPr>
          <a:xfrm>
            <a:off x="640080" y="1322135"/>
            <a:ext cx="7772400" cy="36576"/>
          </a:xfrm>
          <a:prstGeom prst="rect">
            <a:avLst/>
          </a:prstGeom>
          <a:solidFill>
            <a:srgbClr val="FFD100"/>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mn-lt"/>
              <a:ea typeface="Helvetica Neue"/>
              <a:cs typeface="Helvetica Neue"/>
              <a:sym typeface="Helvetica Neue"/>
            </a:endParaRPr>
          </a:p>
        </p:txBody>
      </p:sp>
      <p:sp>
        <p:nvSpPr>
          <p:cNvPr id="20" name="Google Shape;20;p27"/>
          <p:cNvSpPr txBox="1">
            <a:spLocks noGrp="1"/>
          </p:cNvSpPr>
          <p:nvPr>
            <p:ph type="body" idx="1"/>
          </p:nvPr>
        </p:nvSpPr>
        <p:spPr>
          <a:xfrm>
            <a:off x="640078" y="4378865"/>
            <a:ext cx="1188720" cy="268792"/>
          </a:xfrm>
          <a:prstGeom prst="rect">
            <a:avLst/>
          </a:prstGeom>
          <a:noFill/>
          <a:ln>
            <a:noFill/>
          </a:ln>
        </p:spPr>
        <p:txBody>
          <a:bodyPr spcFirstLastPara="1" wrap="square" lIns="9125" tIns="0" rIns="0" bIns="0" anchor="b" anchorCtr="0">
            <a:spAutoFit/>
          </a:bodyPr>
          <a:lstStyle>
            <a:lvl1pPr marL="457200" lvl="0" indent="-228600" algn="l">
              <a:lnSpc>
                <a:spcPct val="90000"/>
              </a:lnSpc>
              <a:spcBef>
                <a:spcPts val="750"/>
              </a:spcBef>
              <a:spcAft>
                <a:spcPts val="0"/>
              </a:spcAft>
              <a:buClr>
                <a:schemeClr val="lt1"/>
              </a:buClr>
              <a:buSzPts val="1200"/>
              <a:buNone/>
              <a:defRPr sz="1200">
                <a:solidFill>
                  <a:schemeClr val="lt1"/>
                </a:solidFill>
                <a:latin typeface="+mn-lt"/>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1" name="Google Shape;21;p27"/>
          <p:cNvSpPr txBox="1">
            <a:spLocks noGrp="1"/>
          </p:cNvSpPr>
          <p:nvPr>
            <p:ph type="body" idx="2"/>
          </p:nvPr>
        </p:nvSpPr>
        <p:spPr>
          <a:xfrm>
            <a:off x="640078" y="4561745"/>
            <a:ext cx="1624612" cy="268792"/>
          </a:xfrm>
          <a:prstGeom prst="rect">
            <a:avLst/>
          </a:prstGeom>
          <a:noFill/>
          <a:ln>
            <a:noFill/>
          </a:ln>
        </p:spPr>
        <p:txBody>
          <a:bodyPr spcFirstLastPara="1" wrap="square" lIns="9125" tIns="0" rIns="0" bIns="0" anchor="b" anchorCtr="0">
            <a:spAutoFit/>
          </a:bodyPr>
          <a:lstStyle>
            <a:lvl1pPr marL="457200" lvl="0" indent="-228600" algn="l">
              <a:lnSpc>
                <a:spcPct val="90000"/>
              </a:lnSpc>
              <a:spcBef>
                <a:spcPts val="750"/>
              </a:spcBef>
              <a:spcAft>
                <a:spcPts val="0"/>
              </a:spcAft>
              <a:buClr>
                <a:schemeClr val="lt1"/>
              </a:buClr>
              <a:buSzPts val="1200"/>
              <a:buNone/>
              <a:defRPr sz="1200">
                <a:solidFill>
                  <a:schemeClr val="lt1"/>
                </a:solidFill>
                <a:latin typeface="+mn-lt"/>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2" name="Google Shape;22;p27"/>
          <p:cNvSpPr txBox="1">
            <a:spLocks noGrp="1"/>
          </p:cNvSpPr>
          <p:nvPr>
            <p:ph type="body" idx="3"/>
          </p:nvPr>
        </p:nvSpPr>
        <p:spPr>
          <a:xfrm>
            <a:off x="640080" y="1645920"/>
            <a:ext cx="3383280" cy="213392"/>
          </a:xfrm>
          <a:prstGeom prst="rect">
            <a:avLst/>
          </a:prstGeom>
          <a:noFill/>
          <a:ln>
            <a:noFill/>
          </a:ln>
        </p:spPr>
        <p:txBody>
          <a:bodyPr spcFirstLastPara="1" wrap="square" lIns="18275" tIns="0" rIns="0" bIns="0" anchor="t" anchorCtr="0">
            <a:spAutoFit/>
          </a:bodyPr>
          <a:lstStyle>
            <a:lvl1pPr marL="457200" lvl="0" indent="-228600" algn="l">
              <a:lnSpc>
                <a:spcPct val="90000"/>
              </a:lnSpc>
              <a:spcBef>
                <a:spcPts val="750"/>
              </a:spcBef>
              <a:spcAft>
                <a:spcPts val="0"/>
              </a:spcAft>
              <a:buClr>
                <a:schemeClr val="lt1"/>
              </a:buClr>
              <a:buSzPts val="800"/>
              <a:buNone/>
              <a:defRPr sz="800" cap="none">
                <a:latin typeface="+mn-lt"/>
                <a:ea typeface="Helvetica Neue"/>
                <a:cs typeface="Helvetica Neue"/>
                <a:sym typeface="Helvetica Neue"/>
              </a:defRPr>
            </a:lvl1pPr>
            <a:lvl2pPr marL="914400" lvl="1" indent="-228600" algn="l">
              <a:lnSpc>
                <a:spcPct val="90000"/>
              </a:lnSpc>
              <a:spcBef>
                <a:spcPts val="375"/>
              </a:spcBef>
              <a:spcAft>
                <a:spcPts val="0"/>
              </a:spcAft>
              <a:buClr>
                <a:schemeClr val="lt1"/>
              </a:buClr>
              <a:buSzPts val="800"/>
              <a:buFont typeface="Arial"/>
              <a:buNone/>
              <a:defRPr sz="800">
                <a:latin typeface="Helvetica Neue"/>
                <a:ea typeface="Helvetica Neue"/>
                <a:cs typeface="Helvetica Neue"/>
                <a:sym typeface="Helvetica Neue"/>
              </a:defRPr>
            </a:lvl2pPr>
            <a:lvl3pPr marL="1371600" lvl="2" indent="-228600" algn="l">
              <a:lnSpc>
                <a:spcPct val="90000"/>
              </a:lnSpc>
              <a:spcBef>
                <a:spcPts val="375"/>
              </a:spcBef>
              <a:spcAft>
                <a:spcPts val="0"/>
              </a:spcAft>
              <a:buClr>
                <a:schemeClr val="lt1"/>
              </a:buClr>
              <a:buSzPts val="800"/>
              <a:buNone/>
              <a:defRPr sz="800">
                <a:latin typeface="Helvetica Neue"/>
                <a:ea typeface="Helvetica Neue"/>
                <a:cs typeface="Helvetica Neue"/>
                <a:sym typeface="Helvetica Neue"/>
              </a:defRPr>
            </a:lvl3pPr>
            <a:lvl4pPr marL="1828800" lvl="3" indent="-228600" algn="l">
              <a:lnSpc>
                <a:spcPct val="90000"/>
              </a:lnSpc>
              <a:spcBef>
                <a:spcPts val="375"/>
              </a:spcBef>
              <a:spcAft>
                <a:spcPts val="0"/>
              </a:spcAft>
              <a:buClr>
                <a:schemeClr val="lt1"/>
              </a:buClr>
              <a:buSzPts val="800"/>
              <a:buNone/>
              <a:defRPr sz="800">
                <a:latin typeface="Helvetica Neue"/>
                <a:ea typeface="Helvetica Neue"/>
                <a:cs typeface="Helvetica Neue"/>
                <a:sym typeface="Helvetica Neue"/>
              </a:defRPr>
            </a:lvl4pPr>
            <a:lvl5pPr marL="2286000" lvl="4" indent="-228600" algn="l">
              <a:lnSpc>
                <a:spcPct val="90000"/>
              </a:lnSpc>
              <a:spcBef>
                <a:spcPts val="375"/>
              </a:spcBef>
              <a:spcAft>
                <a:spcPts val="0"/>
              </a:spcAft>
              <a:buClr>
                <a:schemeClr val="lt1"/>
              </a:buClr>
              <a:buSzPts val="800"/>
              <a:buNone/>
              <a:defRPr sz="800">
                <a:latin typeface="Helvetica Neue"/>
                <a:ea typeface="Helvetica Neue"/>
                <a:cs typeface="Helvetica Neue"/>
                <a:sym typeface="Helvetica Neu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3" name="Google Shape;23;p27"/>
          <p:cNvSpPr>
            <a:spLocks noGrp="1"/>
          </p:cNvSpPr>
          <p:nvPr>
            <p:ph type="pic" idx="4"/>
          </p:nvPr>
        </p:nvSpPr>
        <p:spPr>
          <a:xfrm>
            <a:off x="640079" y="442002"/>
            <a:ext cx="5759450" cy="370101"/>
          </a:xfrm>
          <a:prstGeom prst="rect">
            <a:avLst/>
          </a:prstGeom>
          <a:noFill/>
          <a:ln>
            <a:noFill/>
          </a:ln>
        </p:spPr>
      </p:sp>
      <p:sp>
        <p:nvSpPr>
          <p:cNvPr id="24" name="Google Shape;24;p27"/>
          <p:cNvSpPr txBox="1">
            <a:spLocks noGrp="1"/>
          </p:cNvSpPr>
          <p:nvPr>
            <p:ph type="body" idx="5"/>
          </p:nvPr>
        </p:nvSpPr>
        <p:spPr>
          <a:xfrm>
            <a:off x="3110248" y="3239110"/>
            <a:ext cx="5867974" cy="343412"/>
          </a:xfrm>
          <a:prstGeom prst="rect">
            <a:avLst/>
          </a:prstGeom>
          <a:noFill/>
          <a:ln>
            <a:noFill/>
          </a:ln>
        </p:spPr>
        <p:txBody>
          <a:bodyPr spcFirstLastPara="1" wrap="square" lIns="91425" tIns="45700" rIns="91425" bIns="45700" anchor="t" anchorCtr="0">
            <a:spAutoFit/>
          </a:bodyPr>
          <a:lstStyle>
            <a:lvl1pPr marL="457200" marR="0" lvl="0" indent="-228600" algn="l">
              <a:lnSpc>
                <a:spcPct val="90000"/>
              </a:lnSpc>
              <a:spcBef>
                <a:spcPts val="750"/>
              </a:spcBef>
              <a:spcAft>
                <a:spcPts val="0"/>
              </a:spcAft>
              <a:buClr>
                <a:srgbClr val="FFFF00"/>
              </a:buClr>
              <a:buSzPts val="1000"/>
              <a:buFont typeface="Arial"/>
              <a:buNone/>
              <a:defRPr sz="1000">
                <a:solidFill>
                  <a:srgbClr val="FFFF00"/>
                </a:solidFill>
                <a:latin typeface="+mn-lt"/>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 name="Google Shape;25;p27"/>
          <p:cNvSpPr txBox="1">
            <a:spLocks noGrp="1"/>
          </p:cNvSpPr>
          <p:nvPr>
            <p:ph type="body" idx="6"/>
          </p:nvPr>
        </p:nvSpPr>
        <p:spPr>
          <a:xfrm>
            <a:off x="3509494" y="3642860"/>
            <a:ext cx="5468728" cy="333384"/>
          </a:xfrm>
          <a:prstGeom prst="rect">
            <a:avLst/>
          </a:prstGeom>
          <a:noFill/>
          <a:ln>
            <a:noFill/>
          </a:ln>
        </p:spPr>
        <p:txBody>
          <a:bodyPr spcFirstLastPara="1" wrap="square" lIns="91425" tIns="45700" rIns="91425" bIns="45700" anchor="t" anchorCtr="0">
            <a:spAutoFit/>
          </a:bodyPr>
          <a:lstStyle>
            <a:lvl1pPr marL="457200" marR="0" lvl="0" indent="-228600" algn="l">
              <a:lnSpc>
                <a:spcPct val="90000"/>
              </a:lnSpc>
              <a:spcBef>
                <a:spcPts val="750"/>
              </a:spcBef>
              <a:spcAft>
                <a:spcPts val="0"/>
              </a:spcAft>
              <a:buClr>
                <a:srgbClr val="FFFF00"/>
              </a:buClr>
              <a:buSzPts val="1000"/>
              <a:buFont typeface="Arial"/>
              <a:buNone/>
              <a:defRPr sz="1000">
                <a:solidFill>
                  <a:srgbClr val="FFFF00"/>
                </a:solidFill>
                <a:latin typeface="+mn-lt"/>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6" name="Google Shape;26;p27"/>
          <p:cNvSpPr txBox="1">
            <a:spLocks noGrp="1"/>
          </p:cNvSpPr>
          <p:nvPr>
            <p:ph type="body" idx="7"/>
          </p:nvPr>
        </p:nvSpPr>
        <p:spPr>
          <a:xfrm>
            <a:off x="3509494" y="4050407"/>
            <a:ext cx="5468728" cy="333384"/>
          </a:xfrm>
          <a:prstGeom prst="rect">
            <a:avLst/>
          </a:prstGeom>
          <a:noFill/>
          <a:ln>
            <a:noFill/>
          </a:ln>
        </p:spPr>
        <p:txBody>
          <a:bodyPr spcFirstLastPara="1" wrap="square" lIns="91425" tIns="45700" rIns="91425" bIns="45700" anchor="t" anchorCtr="0">
            <a:spAutoFit/>
          </a:bodyPr>
          <a:lstStyle>
            <a:lvl1pPr marL="457200" marR="0" lvl="0" indent="-228600" algn="l">
              <a:lnSpc>
                <a:spcPct val="90000"/>
              </a:lnSpc>
              <a:spcBef>
                <a:spcPts val="750"/>
              </a:spcBef>
              <a:spcAft>
                <a:spcPts val="0"/>
              </a:spcAft>
              <a:buClr>
                <a:srgbClr val="FFFF00"/>
              </a:buClr>
              <a:buSzPts val="1000"/>
              <a:buFont typeface="Arial"/>
              <a:buNone/>
              <a:defRPr sz="1000">
                <a:solidFill>
                  <a:srgbClr val="FFFF00"/>
                </a:solidFill>
                <a:latin typeface="+mn-lt"/>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7" name="Google Shape;27;p27"/>
          <p:cNvSpPr txBox="1">
            <a:spLocks noGrp="1"/>
          </p:cNvSpPr>
          <p:nvPr>
            <p:ph type="body" idx="8"/>
          </p:nvPr>
        </p:nvSpPr>
        <p:spPr>
          <a:xfrm>
            <a:off x="3509494" y="4842153"/>
            <a:ext cx="5468728" cy="333384"/>
          </a:xfrm>
          <a:prstGeom prst="rect">
            <a:avLst/>
          </a:prstGeom>
          <a:noFill/>
          <a:ln>
            <a:noFill/>
          </a:ln>
        </p:spPr>
        <p:txBody>
          <a:bodyPr spcFirstLastPara="1" wrap="square" lIns="91425" tIns="45700" rIns="91425" bIns="45700" anchor="t" anchorCtr="0">
            <a:spAutoFit/>
          </a:bodyPr>
          <a:lstStyle>
            <a:lvl1pPr marL="457200" marR="0" lvl="0" indent="-228600" algn="l">
              <a:lnSpc>
                <a:spcPct val="90000"/>
              </a:lnSpc>
              <a:spcBef>
                <a:spcPts val="750"/>
              </a:spcBef>
              <a:spcAft>
                <a:spcPts val="0"/>
              </a:spcAft>
              <a:buClr>
                <a:srgbClr val="FFFF00"/>
              </a:buClr>
              <a:buSzPts val="1000"/>
              <a:buFont typeface="Arial"/>
              <a:buNone/>
              <a:defRPr sz="1000">
                <a:solidFill>
                  <a:srgbClr val="FFFF00"/>
                </a:solidFill>
                <a:latin typeface="+mn-lt"/>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 name="Google Shape;28;p27"/>
          <p:cNvSpPr txBox="1">
            <a:spLocks noGrp="1"/>
          </p:cNvSpPr>
          <p:nvPr>
            <p:ph type="body" idx="9"/>
          </p:nvPr>
        </p:nvSpPr>
        <p:spPr>
          <a:xfrm>
            <a:off x="640080" y="2145424"/>
            <a:ext cx="7772400" cy="601190"/>
          </a:xfrm>
          <a:prstGeom prst="rect">
            <a:avLst/>
          </a:prstGeom>
          <a:noFill/>
          <a:ln>
            <a:noFill/>
          </a:ln>
        </p:spPr>
        <p:txBody>
          <a:bodyPr spcFirstLastPara="1" wrap="square" lIns="0" tIns="0" rIns="0" bIns="0" anchor="ctr" anchorCtr="0">
            <a:spAutoFit/>
          </a:bodyPr>
          <a:lstStyle>
            <a:lvl1pPr marL="457200" lvl="0" indent="-228600" algn="l">
              <a:lnSpc>
                <a:spcPct val="90000"/>
              </a:lnSpc>
              <a:spcBef>
                <a:spcPts val="750"/>
              </a:spcBef>
              <a:spcAft>
                <a:spcPts val="0"/>
              </a:spcAft>
              <a:buClr>
                <a:schemeClr val="lt1"/>
              </a:buClr>
              <a:buSzPts val="3600"/>
              <a:buNone/>
              <a:defRPr sz="3600" b="1">
                <a:latin typeface="+mn-lt"/>
              </a:defRPr>
            </a:lvl1pPr>
            <a:lvl2pPr marL="914400" lvl="1" indent="-228600" algn="l">
              <a:lnSpc>
                <a:spcPct val="90000"/>
              </a:lnSpc>
              <a:spcBef>
                <a:spcPts val="375"/>
              </a:spcBef>
              <a:spcAft>
                <a:spcPts val="0"/>
              </a:spcAft>
              <a:buClr>
                <a:schemeClr val="lt1"/>
              </a:buClr>
              <a:buSzPts val="3600"/>
              <a:buNone/>
              <a:defRPr sz="3600" b="1"/>
            </a:lvl2pPr>
            <a:lvl3pPr marL="1371600" lvl="2" indent="-228600" algn="l">
              <a:lnSpc>
                <a:spcPct val="90000"/>
              </a:lnSpc>
              <a:spcBef>
                <a:spcPts val="375"/>
              </a:spcBef>
              <a:spcAft>
                <a:spcPts val="0"/>
              </a:spcAft>
              <a:buClr>
                <a:schemeClr val="lt1"/>
              </a:buClr>
              <a:buSzPts val="3600"/>
              <a:buNone/>
              <a:defRPr sz="3600" b="1"/>
            </a:lvl3pPr>
            <a:lvl4pPr marL="1828800" lvl="3" indent="-228600" algn="l">
              <a:lnSpc>
                <a:spcPct val="90000"/>
              </a:lnSpc>
              <a:spcBef>
                <a:spcPts val="375"/>
              </a:spcBef>
              <a:spcAft>
                <a:spcPts val="0"/>
              </a:spcAft>
              <a:buClr>
                <a:schemeClr val="lt1"/>
              </a:buClr>
              <a:buSzPts val="3600"/>
              <a:buNone/>
              <a:defRPr sz="3600" b="1"/>
            </a:lvl4pPr>
            <a:lvl5pPr marL="2286000" lvl="4" indent="-228600" algn="l">
              <a:lnSpc>
                <a:spcPct val="90000"/>
              </a:lnSpc>
              <a:spcBef>
                <a:spcPts val="375"/>
              </a:spcBef>
              <a:spcAft>
                <a:spcPts val="0"/>
              </a:spcAft>
              <a:buClr>
                <a:schemeClr val="lt1"/>
              </a:buClr>
              <a:buSzPts val="3600"/>
              <a:buNone/>
              <a:defRPr sz="3600" b="1"/>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44">
          <p15:clr>
            <a:srgbClr val="FBAE40"/>
          </p15:clr>
        </p15:guide>
        <p15:guide id="2" orient="horz" pos="276">
          <p15:clr>
            <a:srgbClr val="FBAE40"/>
          </p15:clr>
        </p15:guide>
        <p15:guide id="3" pos="40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Header w/one image on Left">
  <p:cSld name="Header w/one image on Left">
    <p:spTree>
      <p:nvGrpSpPr>
        <p:cNvPr id="1" name="Shape 95"/>
        <p:cNvGrpSpPr/>
        <p:nvPr/>
      </p:nvGrpSpPr>
      <p:grpSpPr>
        <a:xfrm>
          <a:off x="0" y="0"/>
          <a:ext cx="0" cy="0"/>
          <a:chOff x="0" y="0"/>
          <a:chExt cx="0" cy="0"/>
        </a:xfrm>
      </p:grpSpPr>
      <p:sp>
        <p:nvSpPr>
          <p:cNvPr id="96" name="Google Shape;96;p39"/>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97" name="Google Shape;97;p3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98" name="Google Shape;98;p39"/>
          <p:cNvSpPr txBox="1">
            <a:spLocks noGrp="1"/>
          </p:cNvSpPr>
          <p:nvPr>
            <p:ph type="body" idx="1"/>
          </p:nvPr>
        </p:nvSpPr>
        <p:spPr>
          <a:xfrm>
            <a:off x="4572000" y="1828800"/>
            <a:ext cx="3840478" cy="318036"/>
          </a:xfrm>
          <a:prstGeom prst="rect">
            <a:avLst/>
          </a:prstGeom>
          <a:noFill/>
          <a:ln>
            <a:noFill/>
          </a:ln>
        </p:spPr>
        <p:txBody>
          <a:bodyPr spcFirstLastPara="1" wrap="square" lIns="365750" tIns="0"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9" name="Google Shape;99;p39"/>
          <p:cNvSpPr txBox="1">
            <a:spLocks noGrp="1"/>
          </p:cNvSpPr>
          <p:nvPr>
            <p:ph type="body" idx="2"/>
          </p:nvPr>
        </p:nvSpPr>
        <p:spPr>
          <a:xfrm>
            <a:off x="4571999" y="1463040"/>
            <a:ext cx="3840479" cy="318036"/>
          </a:xfrm>
          <a:prstGeom prst="rect">
            <a:avLst/>
          </a:prstGeom>
          <a:noFill/>
          <a:ln>
            <a:noFill/>
          </a:ln>
        </p:spPr>
        <p:txBody>
          <a:bodyPr spcFirstLastPara="1" wrap="square" lIns="365750" tIns="0" rIns="0" bIns="0" anchor="t" anchorCtr="0">
            <a:spAutoFit/>
          </a:bodyPr>
          <a:lstStyle>
            <a:lvl1pPr marL="457200" lvl="0" indent="-228600" algn="l">
              <a:lnSpc>
                <a:spcPct val="100000"/>
              </a:lnSpc>
              <a:spcBef>
                <a:spcPts val="750"/>
              </a:spcBef>
              <a:spcAft>
                <a:spcPts val="0"/>
              </a:spcAft>
              <a:buClr>
                <a:srgbClr val="58595B"/>
              </a:buClr>
              <a:buSzPts val="1400"/>
              <a:buFont typeface="Helvetica Neue"/>
              <a:buNone/>
              <a:defRPr b="1" i="0" cap="none">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0" name="Google Shape;100;p39"/>
          <p:cNvSpPr>
            <a:spLocks noGrp="1"/>
          </p:cNvSpPr>
          <p:nvPr>
            <p:ph type="pic" idx="3"/>
          </p:nvPr>
        </p:nvSpPr>
        <p:spPr>
          <a:xfrm>
            <a:off x="640080" y="1463040"/>
            <a:ext cx="3931920" cy="3108960"/>
          </a:xfrm>
          <a:prstGeom prst="rect">
            <a:avLst/>
          </a:prstGeom>
          <a:solidFill>
            <a:srgbClr val="DBE7F5"/>
          </a:solidFill>
          <a:ln>
            <a:noFill/>
          </a:ln>
        </p:spPr>
      </p:sp>
      <p:sp>
        <p:nvSpPr>
          <p:cNvPr id="101" name="Google Shape;101;p39"/>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eader w/two images">
  <p:cSld name="Header w/two images">
    <p:spTree>
      <p:nvGrpSpPr>
        <p:cNvPr id="1" name="Shape 102"/>
        <p:cNvGrpSpPr/>
        <p:nvPr/>
      </p:nvGrpSpPr>
      <p:grpSpPr>
        <a:xfrm>
          <a:off x="0" y="0"/>
          <a:ext cx="0" cy="0"/>
          <a:chOff x="0" y="0"/>
          <a:chExt cx="0" cy="0"/>
        </a:xfrm>
      </p:grpSpPr>
      <p:sp>
        <p:nvSpPr>
          <p:cNvPr id="103" name="Google Shape;103;p40"/>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104" name="Google Shape;104;p40"/>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105" name="Google Shape;105;p40"/>
          <p:cNvSpPr>
            <a:spLocks noGrp="1"/>
          </p:cNvSpPr>
          <p:nvPr>
            <p:ph type="pic" idx="2"/>
          </p:nvPr>
        </p:nvSpPr>
        <p:spPr>
          <a:xfrm>
            <a:off x="639952" y="1463040"/>
            <a:ext cx="3749039" cy="2057400"/>
          </a:xfrm>
          <a:prstGeom prst="rect">
            <a:avLst/>
          </a:prstGeom>
          <a:solidFill>
            <a:srgbClr val="DBE7F5"/>
          </a:solidFill>
          <a:ln>
            <a:noFill/>
          </a:ln>
        </p:spPr>
      </p:sp>
      <p:sp>
        <p:nvSpPr>
          <p:cNvPr id="106" name="Google Shape;106;p40"/>
          <p:cNvSpPr txBox="1">
            <a:spLocks noGrp="1"/>
          </p:cNvSpPr>
          <p:nvPr>
            <p:ph type="body" idx="1"/>
          </p:nvPr>
        </p:nvSpPr>
        <p:spPr>
          <a:xfrm>
            <a:off x="640080" y="3566160"/>
            <a:ext cx="3749039" cy="502697"/>
          </a:xfrm>
          <a:prstGeom prst="rect">
            <a:avLst/>
          </a:prstGeom>
          <a:noFill/>
          <a:ln>
            <a:noFill/>
          </a:ln>
        </p:spPr>
        <p:txBody>
          <a:bodyPr spcFirstLastPara="1" wrap="square" lIns="0" tIns="182875"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7" name="Google Shape;107;p40"/>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40"/>
          <p:cNvSpPr>
            <a:spLocks noGrp="1"/>
          </p:cNvSpPr>
          <p:nvPr>
            <p:ph type="pic" idx="3"/>
          </p:nvPr>
        </p:nvSpPr>
        <p:spPr>
          <a:xfrm>
            <a:off x="4666262" y="1466850"/>
            <a:ext cx="3749039" cy="2057400"/>
          </a:xfrm>
          <a:prstGeom prst="rect">
            <a:avLst/>
          </a:prstGeom>
          <a:solidFill>
            <a:srgbClr val="DBE7F5"/>
          </a:solidFill>
          <a:ln>
            <a:noFill/>
          </a:ln>
        </p:spPr>
      </p:sp>
      <p:sp>
        <p:nvSpPr>
          <p:cNvPr id="109" name="Google Shape;109;p40"/>
          <p:cNvSpPr txBox="1">
            <a:spLocks noGrp="1"/>
          </p:cNvSpPr>
          <p:nvPr>
            <p:ph type="body" idx="4"/>
          </p:nvPr>
        </p:nvSpPr>
        <p:spPr>
          <a:xfrm>
            <a:off x="4666390" y="3569970"/>
            <a:ext cx="3749039" cy="502697"/>
          </a:xfrm>
          <a:prstGeom prst="rect">
            <a:avLst/>
          </a:prstGeom>
          <a:noFill/>
          <a:ln>
            <a:noFill/>
          </a:ln>
        </p:spPr>
        <p:txBody>
          <a:bodyPr spcFirstLastPara="1" wrap="square" lIns="0" tIns="182875"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er w/three images">
  <p:cSld name="Header w/three images">
    <p:spTree>
      <p:nvGrpSpPr>
        <p:cNvPr id="1" name="Shape 110"/>
        <p:cNvGrpSpPr/>
        <p:nvPr/>
      </p:nvGrpSpPr>
      <p:grpSpPr>
        <a:xfrm>
          <a:off x="0" y="0"/>
          <a:ext cx="0" cy="0"/>
          <a:chOff x="0" y="0"/>
          <a:chExt cx="0" cy="0"/>
        </a:xfrm>
      </p:grpSpPr>
      <p:sp>
        <p:nvSpPr>
          <p:cNvPr id="111" name="Google Shape;111;p41"/>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112" name="Google Shape;112;p41"/>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113" name="Google Shape;113;p41"/>
          <p:cNvSpPr>
            <a:spLocks noGrp="1"/>
          </p:cNvSpPr>
          <p:nvPr>
            <p:ph type="pic" idx="2"/>
          </p:nvPr>
        </p:nvSpPr>
        <p:spPr>
          <a:xfrm>
            <a:off x="639952" y="1463040"/>
            <a:ext cx="2468880" cy="2057400"/>
          </a:xfrm>
          <a:prstGeom prst="rect">
            <a:avLst/>
          </a:prstGeom>
          <a:solidFill>
            <a:srgbClr val="DBE7F5"/>
          </a:solidFill>
          <a:ln>
            <a:noFill/>
          </a:ln>
        </p:spPr>
      </p:sp>
      <p:sp>
        <p:nvSpPr>
          <p:cNvPr id="114" name="Google Shape;114;p41"/>
          <p:cNvSpPr txBox="1">
            <a:spLocks noGrp="1"/>
          </p:cNvSpPr>
          <p:nvPr>
            <p:ph type="body" idx="1"/>
          </p:nvPr>
        </p:nvSpPr>
        <p:spPr>
          <a:xfrm>
            <a:off x="5943600" y="3566160"/>
            <a:ext cx="2468880" cy="502697"/>
          </a:xfrm>
          <a:prstGeom prst="rect">
            <a:avLst/>
          </a:prstGeom>
          <a:noFill/>
          <a:ln>
            <a:noFill/>
          </a:ln>
        </p:spPr>
        <p:txBody>
          <a:bodyPr spcFirstLastPara="1" wrap="square" lIns="0" tIns="182875"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5" name="Google Shape;115;p41"/>
          <p:cNvSpPr>
            <a:spLocks noGrp="1"/>
          </p:cNvSpPr>
          <p:nvPr>
            <p:ph type="pic" idx="3"/>
          </p:nvPr>
        </p:nvSpPr>
        <p:spPr>
          <a:xfrm>
            <a:off x="5943600" y="1463040"/>
            <a:ext cx="2468880" cy="2057400"/>
          </a:xfrm>
          <a:prstGeom prst="rect">
            <a:avLst/>
          </a:prstGeom>
          <a:solidFill>
            <a:srgbClr val="DBE7F5"/>
          </a:solidFill>
          <a:ln>
            <a:noFill/>
          </a:ln>
        </p:spPr>
      </p:sp>
      <p:sp>
        <p:nvSpPr>
          <p:cNvPr id="116" name="Google Shape;116;p41"/>
          <p:cNvSpPr txBox="1">
            <a:spLocks noGrp="1"/>
          </p:cNvSpPr>
          <p:nvPr>
            <p:ph type="body" idx="4"/>
          </p:nvPr>
        </p:nvSpPr>
        <p:spPr>
          <a:xfrm>
            <a:off x="3291840" y="3566160"/>
            <a:ext cx="2468880" cy="502697"/>
          </a:xfrm>
          <a:prstGeom prst="rect">
            <a:avLst/>
          </a:prstGeom>
          <a:noFill/>
          <a:ln>
            <a:noFill/>
          </a:ln>
        </p:spPr>
        <p:txBody>
          <a:bodyPr spcFirstLastPara="1" wrap="square" lIns="0" tIns="182875"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7" name="Google Shape;117;p41"/>
          <p:cNvSpPr>
            <a:spLocks noGrp="1"/>
          </p:cNvSpPr>
          <p:nvPr>
            <p:ph type="pic" idx="5"/>
          </p:nvPr>
        </p:nvSpPr>
        <p:spPr>
          <a:xfrm>
            <a:off x="3291776" y="1463040"/>
            <a:ext cx="2468880" cy="2057400"/>
          </a:xfrm>
          <a:prstGeom prst="rect">
            <a:avLst/>
          </a:prstGeom>
          <a:solidFill>
            <a:srgbClr val="DBE7F5"/>
          </a:solidFill>
          <a:ln>
            <a:noFill/>
          </a:ln>
        </p:spPr>
      </p:sp>
      <p:sp>
        <p:nvSpPr>
          <p:cNvPr id="118" name="Google Shape;118;p41"/>
          <p:cNvSpPr txBox="1">
            <a:spLocks noGrp="1"/>
          </p:cNvSpPr>
          <p:nvPr>
            <p:ph type="body" idx="6"/>
          </p:nvPr>
        </p:nvSpPr>
        <p:spPr>
          <a:xfrm>
            <a:off x="640080" y="3566158"/>
            <a:ext cx="2468880" cy="502697"/>
          </a:xfrm>
          <a:prstGeom prst="rect">
            <a:avLst/>
          </a:prstGeom>
          <a:noFill/>
          <a:ln>
            <a:noFill/>
          </a:ln>
        </p:spPr>
        <p:txBody>
          <a:bodyPr spcFirstLastPara="1" wrap="square" lIns="0" tIns="182875"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9" name="Google Shape;119;p41"/>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eader/wide image">
  <p:cSld name="Header/wide image">
    <p:spTree>
      <p:nvGrpSpPr>
        <p:cNvPr id="1" name="Shape 120"/>
        <p:cNvGrpSpPr/>
        <p:nvPr/>
      </p:nvGrpSpPr>
      <p:grpSpPr>
        <a:xfrm>
          <a:off x="0" y="0"/>
          <a:ext cx="0" cy="0"/>
          <a:chOff x="0" y="0"/>
          <a:chExt cx="0" cy="0"/>
        </a:xfrm>
      </p:grpSpPr>
      <p:sp>
        <p:nvSpPr>
          <p:cNvPr id="121" name="Google Shape;121;p42"/>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122" name="Google Shape;122;p42"/>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Arial" panose="020B0604020202020204" pitchFamily="34" charset="0"/>
                <a:ea typeface="Arial" panose="020B0604020202020204" pitchFamily="34" charset="0"/>
                <a:cs typeface="Arial" panose="020B0604020202020204" pitchFamily="34" charset="0"/>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123" name="Google Shape;123;p42"/>
          <p:cNvSpPr txBox="1">
            <a:spLocks noGrp="1"/>
          </p:cNvSpPr>
          <p:nvPr>
            <p:ph type="body" idx="1"/>
          </p:nvPr>
        </p:nvSpPr>
        <p:spPr>
          <a:xfrm>
            <a:off x="640080" y="3931920"/>
            <a:ext cx="7772400" cy="502697"/>
          </a:xfrm>
          <a:prstGeom prst="rect">
            <a:avLst/>
          </a:prstGeom>
          <a:noFill/>
          <a:ln>
            <a:noFill/>
          </a:ln>
        </p:spPr>
        <p:txBody>
          <a:bodyPr spcFirstLastPara="1" wrap="square" lIns="0" tIns="182875"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Arial" panose="020B0604020202020204" pitchFamily="34" charset="0"/>
                <a:ea typeface="Arial" panose="020B0604020202020204" pitchFamily="34" charset="0"/>
                <a:cs typeface="Arial" panose="020B0604020202020204" pitchFamily="34" charset="0"/>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4" name="Google Shape;124;p42"/>
          <p:cNvSpPr>
            <a:spLocks noGrp="1"/>
          </p:cNvSpPr>
          <p:nvPr>
            <p:ph type="pic" idx="2"/>
          </p:nvPr>
        </p:nvSpPr>
        <p:spPr>
          <a:xfrm>
            <a:off x="640080" y="1463040"/>
            <a:ext cx="7772400" cy="2423160"/>
          </a:xfrm>
          <a:prstGeom prst="rect">
            <a:avLst/>
          </a:prstGeom>
          <a:solidFill>
            <a:srgbClr val="DBE7F5"/>
          </a:solidFill>
          <a:ln>
            <a:noFill/>
          </a:ln>
        </p:spPr>
      </p:sp>
      <p:sp>
        <p:nvSpPr>
          <p:cNvPr id="125" name="Google Shape;125;p42"/>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Arial" panose="020B0604020202020204" pitchFamily="34" charset="0"/>
                <a:cs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eader w/video">
  <p:cSld name="Header w/video">
    <p:spTree>
      <p:nvGrpSpPr>
        <p:cNvPr id="1" name="Shape 126"/>
        <p:cNvGrpSpPr/>
        <p:nvPr/>
      </p:nvGrpSpPr>
      <p:grpSpPr>
        <a:xfrm>
          <a:off x="0" y="0"/>
          <a:ext cx="0" cy="0"/>
          <a:chOff x="0" y="0"/>
          <a:chExt cx="0" cy="0"/>
        </a:xfrm>
      </p:grpSpPr>
      <p:sp>
        <p:nvSpPr>
          <p:cNvPr id="127" name="Google Shape;127;p43"/>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128" name="Google Shape;128;p43"/>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Arial" panose="020B0604020202020204" pitchFamily="34" charset="0"/>
                <a:ea typeface="Arial" panose="020B0604020202020204" pitchFamily="34" charset="0"/>
                <a:cs typeface="Arial" panose="020B0604020202020204" pitchFamily="34" charset="0"/>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129" name="Google Shape;129;p43"/>
          <p:cNvSpPr>
            <a:spLocks noGrp="1"/>
          </p:cNvSpPr>
          <p:nvPr>
            <p:ph type="media" idx="2"/>
          </p:nvPr>
        </p:nvSpPr>
        <p:spPr>
          <a:xfrm>
            <a:off x="1828800" y="1463040"/>
            <a:ext cx="5486400" cy="3108960"/>
          </a:xfrm>
          <a:prstGeom prst="rect">
            <a:avLst/>
          </a:prstGeom>
          <a:solidFill>
            <a:srgbClr val="DBE7F5"/>
          </a:solidFill>
          <a:ln>
            <a:noFill/>
          </a:ln>
        </p:spPr>
        <p:txBody>
          <a:bodyPr spcFirstLastPara="1" wrap="square" lIns="0" tIns="0" rIns="0" bIns="0" anchor="t" anchorCtr="1">
            <a:noAutofit/>
          </a:bodyPr>
          <a:lstStyle>
            <a:lvl1pPr marR="0" lvl="0" algn="ctr" rtl="0">
              <a:lnSpc>
                <a:spcPct val="90000"/>
              </a:lnSpc>
              <a:spcBef>
                <a:spcPts val="750"/>
              </a:spcBef>
              <a:spcAft>
                <a:spcPts val="0"/>
              </a:spcAft>
              <a:buClr>
                <a:srgbClr val="898989"/>
              </a:buClr>
              <a:buSzPts val="1400"/>
              <a:buFont typeface="Arial"/>
              <a:buNone/>
              <a:defRPr sz="1400" b="0" i="0" u="none" strike="noStrike" cap="none">
                <a:solidFill>
                  <a:srgbClr val="898989"/>
                </a:solidFill>
                <a:latin typeface="Arial" panose="020B0604020202020204" pitchFamily="34" charset="0"/>
                <a:ea typeface="Arial" panose="020B0604020202020204" pitchFamily="34" charset="0"/>
                <a:cs typeface="Arial" panose="020B0604020202020204" pitchFamily="34" charset="0"/>
                <a:sym typeface="Helvetica Neue"/>
              </a:defRPr>
            </a:lvl1pPr>
            <a:lvl2pPr marR="0" lvl="1"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2pPr>
            <a:lvl3pPr marR="0" lvl="2"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3pPr>
            <a:lvl4pPr marR="0" lvl="3"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4pPr>
            <a:lvl5pPr marR="0" lvl="4"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9pPr>
          </a:lstStyle>
          <a:p>
            <a:endParaRPr/>
          </a:p>
        </p:txBody>
      </p:sp>
      <p:sp>
        <p:nvSpPr>
          <p:cNvPr id="130" name="Google Shape;130;p43"/>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Arial" panose="020B0604020202020204" pitchFamily="34" charset="0"/>
                <a:cs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Header w/video and copy">
  <p:cSld name="Header w/video and copy">
    <p:spTree>
      <p:nvGrpSpPr>
        <p:cNvPr id="1" name="Shape 131"/>
        <p:cNvGrpSpPr/>
        <p:nvPr/>
      </p:nvGrpSpPr>
      <p:grpSpPr>
        <a:xfrm>
          <a:off x="0" y="0"/>
          <a:ext cx="0" cy="0"/>
          <a:chOff x="0" y="0"/>
          <a:chExt cx="0" cy="0"/>
        </a:xfrm>
      </p:grpSpPr>
      <p:sp>
        <p:nvSpPr>
          <p:cNvPr id="132" name="Google Shape;132;p44"/>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133" name="Google Shape;133;p4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134" name="Google Shape;134;p44"/>
          <p:cNvSpPr txBox="1">
            <a:spLocks noGrp="1"/>
          </p:cNvSpPr>
          <p:nvPr>
            <p:ph type="body" idx="1"/>
          </p:nvPr>
        </p:nvSpPr>
        <p:spPr>
          <a:xfrm>
            <a:off x="5669280" y="1828799"/>
            <a:ext cx="2743200" cy="318036"/>
          </a:xfrm>
          <a:prstGeom prst="rect">
            <a:avLst/>
          </a:prstGeom>
          <a:noFill/>
          <a:ln>
            <a:noFill/>
          </a:ln>
        </p:spPr>
        <p:txBody>
          <a:bodyPr spcFirstLastPara="1" wrap="square" lIns="365750" tIns="0"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5" name="Google Shape;135;p44"/>
          <p:cNvSpPr txBox="1">
            <a:spLocks noGrp="1"/>
          </p:cNvSpPr>
          <p:nvPr>
            <p:ph type="body" idx="2"/>
          </p:nvPr>
        </p:nvSpPr>
        <p:spPr>
          <a:xfrm>
            <a:off x="5669280" y="1463040"/>
            <a:ext cx="2743200" cy="318036"/>
          </a:xfrm>
          <a:prstGeom prst="rect">
            <a:avLst/>
          </a:prstGeom>
          <a:noFill/>
          <a:ln>
            <a:noFill/>
          </a:ln>
        </p:spPr>
        <p:txBody>
          <a:bodyPr spcFirstLastPara="1" wrap="square" lIns="365750" tIns="0" rIns="0" bIns="0" anchor="t" anchorCtr="0">
            <a:spAutoFit/>
          </a:bodyPr>
          <a:lstStyle>
            <a:lvl1pPr marL="457200" lvl="0" indent="-228600" algn="l">
              <a:lnSpc>
                <a:spcPct val="100000"/>
              </a:lnSpc>
              <a:spcBef>
                <a:spcPts val="750"/>
              </a:spcBef>
              <a:spcAft>
                <a:spcPts val="0"/>
              </a:spcAft>
              <a:buClr>
                <a:srgbClr val="58595B"/>
              </a:buClr>
              <a:buSzPts val="1400"/>
              <a:buFont typeface="Helvetica Neue"/>
              <a:buNone/>
              <a:defRPr b="1" i="0" cap="none">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6" name="Google Shape;136;p44"/>
          <p:cNvSpPr>
            <a:spLocks noGrp="1"/>
          </p:cNvSpPr>
          <p:nvPr>
            <p:ph type="media" idx="3"/>
          </p:nvPr>
        </p:nvSpPr>
        <p:spPr>
          <a:xfrm>
            <a:off x="640080" y="1463040"/>
            <a:ext cx="5029200" cy="2834640"/>
          </a:xfrm>
          <a:prstGeom prst="rect">
            <a:avLst/>
          </a:prstGeom>
          <a:solidFill>
            <a:srgbClr val="DBE7F5"/>
          </a:solidFill>
          <a:ln>
            <a:noFill/>
          </a:ln>
        </p:spPr>
        <p:txBody>
          <a:bodyPr spcFirstLastPara="1" wrap="square" lIns="0" tIns="0" rIns="0" bIns="0" anchor="t" anchorCtr="1">
            <a:noAutofit/>
          </a:bodyPr>
          <a:lstStyle>
            <a:lvl1pPr marR="0" lvl="0" algn="ctr" rtl="0">
              <a:lnSpc>
                <a:spcPct val="90000"/>
              </a:lnSpc>
              <a:spcBef>
                <a:spcPts val="750"/>
              </a:spcBef>
              <a:spcAft>
                <a:spcPts val="0"/>
              </a:spcAft>
              <a:buClr>
                <a:srgbClr val="898989"/>
              </a:buClr>
              <a:buSzPts val="1400"/>
              <a:buFont typeface="Arial"/>
              <a:buNone/>
              <a:defRPr sz="1400" b="0" i="0" u="none" strike="noStrike" cap="none">
                <a:solidFill>
                  <a:srgbClr val="898989"/>
                </a:solidFill>
                <a:latin typeface="+mn-lt"/>
                <a:ea typeface="Helvetica Neue"/>
                <a:cs typeface="Helvetica Neue"/>
                <a:sym typeface="Helvetica Neue"/>
              </a:defRPr>
            </a:lvl1pPr>
            <a:lvl2pPr marR="0" lvl="1"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2pPr>
            <a:lvl3pPr marR="0" lvl="2"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3pPr>
            <a:lvl4pPr marR="0" lvl="3"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4pPr>
            <a:lvl5pPr marR="0" lvl="4"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9pPr>
          </a:lstStyle>
          <a:p>
            <a:endParaRPr/>
          </a:p>
        </p:txBody>
      </p:sp>
      <p:sp>
        <p:nvSpPr>
          <p:cNvPr id="137" name="Google Shape;137;p44"/>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eader w/copy">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A3E27AB-E22C-2E4F-A3EA-44DAE3ABD63C}"/>
              </a:ext>
            </a:extLst>
          </p:cNvPr>
          <p:cNvSpPr>
            <a:spLocks noGrp="1"/>
          </p:cNvSpPr>
          <p:nvPr>
            <p:ph type="body" sz="quarter" idx="13" hasCustomPrompt="1"/>
          </p:nvPr>
        </p:nvSpPr>
        <p:spPr>
          <a:xfrm>
            <a:off x="1097280" y="1828800"/>
            <a:ext cx="6858000" cy="582788"/>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a16="http://schemas.microsoft.com/office/drawing/2014/main" id="{B75E8B6C-2945-AB43-B572-F1D51C630C53}"/>
              </a:ext>
            </a:extLst>
          </p:cNvPr>
          <p:cNvSpPr>
            <a:spLocks noGrp="1"/>
          </p:cNvSpPr>
          <p:nvPr>
            <p:ph type="body" sz="quarter" idx="15" hasCustomPrompt="1"/>
          </p:nvPr>
        </p:nvSpPr>
        <p:spPr>
          <a:xfrm>
            <a:off x="1097280" y="1463040"/>
            <a:ext cx="6858000" cy="215444"/>
          </a:xfrm>
          <a:prstGeom prst="rect">
            <a:avLst/>
          </a:prstGeom>
        </p:spPr>
        <p:txBody>
          <a:bodyPr>
            <a:spAutoFit/>
          </a:bodyPr>
          <a:lstStyle>
            <a:lvl1pPr marL="0" indent="0">
              <a:lnSpc>
                <a:spcPct val="100000"/>
              </a:lnSpc>
              <a:buFontTx/>
              <a:buNone/>
              <a:defRPr b="1" i="0" cap="all" baseline="0">
                <a:latin typeface="Arial" panose="020B0604020202020204" pitchFamily="34" charset="0"/>
                <a:cs typeface="Arial" panose="020B0604020202020204" pitchFamily="34" charset="0"/>
              </a:defRPr>
            </a:lvl1pPr>
          </a:lstStyle>
          <a:p>
            <a:pPr lvl="0"/>
            <a:r>
              <a:rPr lang="en-US" dirty="0"/>
              <a:t>SUBHEAD</a:t>
            </a:r>
          </a:p>
        </p:txBody>
      </p:sp>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r>
              <a:rPr lang="en-US" smtClean="0"/>
              <a:t>September 1, 2022</a:t>
            </a:r>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3" name="Title 2">
            <a:extLst>
              <a:ext uri="{FF2B5EF4-FFF2-40B4-BE49-F238E27FC236}">
                <a16:creationId xmlns:a16="http://schemas.microsoft.com/office/drawing/2014/main" id="{8B117F2E-F782-844A-A783-F9F40B77A93D}"/>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w/copy</a:t>
            </a:r>
          </a:p>
        </p:txBody>
      </p:sp>
    </p:spTree>
    <p:extLst>
      <p:ext uri="{BB962C8B-B14F-4D97-AF65-F5344CB8AC3E}">
        <p14:creationId xmlns:p14="http://schemas.microsoft.com/office/powerpoint/2010/main" val="152493100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er w/bullets">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A3E27AB-E22C-2E4F-A3EA-44DAE3ABD63C}"/>
              </a:ext>
            </a:extLst>
          </p:cNvPr>
          <p:cNvSpPr>
            <a:spLocks noGrp="1"/>
          </p:cNvSpPr>
          <p:nvPr>
            <p:ph type="body" sz="quarter" idx="13" hasCustomPrompt="1"/>
          </p:nvPr>
        </p:nvSpPr>
        <p:spPr>
          <a:xfrm>
            <a:off x="1097280" y="1828801"/>
            <a:ext cx="6858000" cy="582788"/>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a16="http://schemas.microsoft.com/office/drawing/2014/main" id="{B75E8B6C-2945-AB43-B572-F1D51C630C53}"/>
              </a:ext>
            </a:extLst>
          </p:cNvPr>
          <p:cNvSpPr>
            <a:spLocks noGrp="1"/>
          </p:cNvSpPr>
          <p:nvPr>
            <p:ph type="body" sz="quarter" idx="15" hasCustomPrompt="1"/>
          </p:nvPr>
        </p:nvSpPr>
        <p:spPr>
          <a:xfrm>
            <a:off x="1097280" y="1463040"/>
            <a:ext cx="6858000" cy="215444"/>
          </a:xfrm>
          <a:prstGeom prst="rect">
            <a:avLst/>
          </a:prstGeom>
        </p:spPr>
        <p:txBody>
          <a:bodyPr>
            <a:spAutoFit/>
          </a:bodyPr>
          <a:lstStyle>
            <a:lvl1pPr marL="0" indent="0">
              <a:lnSpc>
                <a:spcPct val="100000"/>
              </a:lnSpc>
              <a:buFontTx/>
              <a:buNone/>
              <a:defRPr b="1" i="0" cap="all" baseline="0">
                <a:latin typeface="Arial" panose="020B0604020202020204" pitchFamily="34" charset="0"/>
                <a:cs typeface="Arial" panose="020B0604020202020204" pitchFamily="34" charset="0"/>
              </a:defRPr>
            </a:lvl1pPr>
          </a:lstStyle>
          <a:p>
            <a:pPr lvl="0"/>
            <a:r>
              <a:rPr lang="en-US" dirty="0"/>
              <a:t>SUBHEAD</a:t>
            </a:r>
          </a:p>
        </p:txBody>
      </p:sp>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fld id="{5BB146B1-0B88-5443-B37C-799D96157DB2}" type="datetime4">
              <a:rPr lang="en-US" smtClean="0"/>
              <a:pPr/>
              <a:t>April 5,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4" name="Title 3">
            <a:extLst>
              <a:ext uri="{FF2B5EF4-FFF2-40B4-BE49-F238E27FC236}">
                <a16:creationId xmlns:a16="http://schemas.microsoft.com/office/drawing/2014/main" id="{34576D38-1D07-4944-9AE7-710415891258}"/>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w/copy and bullets</a:t>
            </a:r>
          </a:p>
        </p:txBody>
      </p:sp>
      <p:sp>
        <p:nvSpPr>
          <p:cNvPr id="5" name="Text Placeholder 4">
            <a:extLst>
              <a:ext uri="{FF2B5EF4-FFF2-40B4-BE49-F238E27FC236}">
                <a16:creationId xmlns:a16="http://schemas.microsoft.com/office/drawing/2014/main" id="{0FFD0577-5F1A-6D46-A761-EF474AB9FB11}"/>
              </a:ext>
            </a:extLst>
          </p:cNvPr>
          <p:cNvSpPr>
            <a:spLocks noGrp="1"/>
          </p:cNvSpPr>
          <p:nvPr>
            <p:ph type="body" sz="quarter" idx="20" hasCustomPrompt="1"/>
          </p:nvPr>
        </p:nvSpPr>
        <p:spPr>
          <a:xfrm>
            <a:off x="1097279" y="2560320"/>
            <a:ext cx="6858000" cy="388889"/>
          </a:xfrm>
        </p:spPr>
        <p:txBody>
          <a:bodyPr lIns="365760">
            <a:spAutoFit/>
          </a:bodyPr>
          <a:lstStyle>
            <a:lvl1pPr>
              <a:defRPr>
                <a:latin typeface="Arial" panose="020B0604020202020204" pitchFamily="34" charset="0"/>
                <a:cs typeface="Arial" panose="020B0604020202020204" pitchFamily="34" charset="0"/>
              </a:defRPr>
            </a:lvl1pPr>
          </a:lstStyle>
          <a:p>
            <a:pPr lvl="0"/>
            <a:r>
              <a:rPr lang="en-US" dirty="0"/>
              <a:t>Most bulleted slides should have no more than 5 bullets with only about 5-6 words per bullet.</a:t>
            </a:r>
          </a:p>
        </p:txBody>
      </p:sp>
    </p:spTree>
    <p:extLst>
      <p:ext uri="{BB962C8B-B14F-4D97-AF65-F5344CB8AC3E}">
        <p14:creationId xmlns:p14="http://schemas.microsoft.com/office/powerpoint/2010/main" val="127910957"/>
      </p:ext>
    </p:extLst>
  </p:cSld>
  <p:clrMapOvr>
    <a:masterClrMapping/>
  </p:clrMapOvr>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Header w/two columns">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A3E27AB-E22C-2E4F-A3EA-44DAE3ABD63C}"/>
              </a:ext>
            </a:extLst>
          </p:cNvPr>
          <p:cNvSpPr>
            <a:spLocks noGrp="1"/>
          </p:cNvSpPr>
          <p:nvPr>
            <p:ph type="body" sz="quarter" idx="13" hasCustomPrompt="1"/>
          </p:nvPr>
        </p:nvSpPr>
        <p:spPr>
          <a:xfrm>
            <a:off x="1097280" y="1828800"/>
            <a:ext cx="3383280" cy="1205209"/>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a16="http://schemas.microsoft.com/office/drawing/2014/main" id="{B75E8B6C-2945-AB43-B572-F1D51C630C53}"/>
              </a:ext>
            </a:extLst>
          </p:cNvPr>
          <p:cNvSpPr>
            <a:spLocks noGrp="1"/>
          </p:cNvSpPr>
          <p:nvPr>
            <p:ph type="body" sz="quarter" idx="15" hasCustomPrompt="1"/>
          </p:nvPr>
        </p:nvSpPr>
        <p:spPr>
          <a:xfrm>
            <a:off x="1097280" y="1463040"/>
            <a:ext cx="3383280" cy="215444"/>
          </a:xfrm>
          <a:prstGeom prst="rect">
            <a:avLst/>
          </a:prstGeom>
        </p:spPr>
        <p:txBody>
          <a:bodyPr>
            <a:spAutoFit/>
          </a:bodyPr>
          <a:lstStyle>
            <a:lvl1pPr marL="0" indent="0">
              <a:lnSpc>
                <a:spcPct val="100000"/>
              </a:lnSpc>
              <a:buFontTx/>
              <a:buNone/>
              <a:defRPr b="1" i="0" cap="all" baseline="0">
                <a:latin typeface="Arial" panose="020B0604020202020204" pitchFamily="34" charset="0"/>
                <a:cs typeface="Arial" panose="020B0604020202020204" pitchFamily="34" charset="0"/>
              </a:defRPr>
            </a:lvl1pPr>
          </a:lstStyle>
          <a:p>
            <a:pPr lvl="0"/>
            <a:r>
              <a:rPr lang="en-US" dirty="0"/>
              <a:t>Column One Subhead</a:t>
            </a:r>
          </a:p>
        </p:txBody>
      </p:sp>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fld id="{0208F493-AC88-434C-85C6-8D8B21A8305D}" type="datetime4">
              <a:rPr lang="en-US" smtClean="0"/>
              <a:pPr/>
              <a:t>April 5,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5029200" y="1828800"/>
            <a:ext cx="3383280" cy="1205209"/>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5029200" y="1463040"/>
            <a:ext cx="3383280" cy="219456"/>
          </a:xfrm>
          <a:prstGeom prst="rect">
            <a:avLst/>
          </a:prstGeom>
        </p:spPr>
        <p:txBody>
          <a:bodyPr/>
          <a:lstStyle>
            <a:lvl1pPr marL="0" indent="0">
              <a:lnSpc>
                <a:spcPct val="100000"/>
              </a:lnSpc>
              <a:buFontTx/>
              <a:buNone/>
              <a:defRPr b="1" i="0" cap="all" baseline="0">
                <a:latin typeface="Arial" panose="020B0604020202020204" pitchFamily="34" charset="0"/>
                <a:cs typeface="Arial" panose="020B0604020202020204" pitchFamily="34" charset="0"/>
              </a:defRPr>
            </a:lvl1pPr>
          </a:lstStyle>
          <a:p>
            <a:pPr lvl="0"/>
            <a:r>
              <a:rPr lang="en-US" dirty="0"/>
              <a:t>Column Two Subhead</a:t>
            </a:r>
          </a:p>
        </p:txBody>
      </p:sp>
      <p:sp>
        <p:nvSpPr>
          <p:cNvPr id="2" name="Title 1">
            <a:extLst>
              <a:ext uri="{FF2B5EF4-FFF2-40B4-BE49-F238E27FC236}">
                <a16:creationId xmlns:a16="http://schemas.microsoft.com/office/drawing/2014/main" id="{B3E3FFDB-27DF-174A-9ED2-F20F22E29A5C}"/>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w/two columns</a:t>
            </a:r>
          </a:p>
        </p:txBody>
      </p:sp>
    </p:spTree>
    <p:extLst>
      <p:ext uri="{BB962C8B-B14F-4D97-AF65-F5344CB8AC3E}">
        <p14:creationId xmlns:p14="http://schemas.microsoft.com/office/powerpoint/2010/main" val="2483667450"/>
      </p:ext>
    </p:extLst>
  </p:cSld>
  <p:clrMapOvr>
    <a:masterClrMapping/>
  </p:clrMapOvr>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Header w/table">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r>
              <a:rPr lang="en-US" smtClean="0"/>
              <a:t>June 2, 2022</a:t>
            </a:r>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3" name="Title 2">
            <a:extLst>
              <a:ext uri="{FF2B5EF4-FFF2-40B4-BE49-F238E27FC236}">
                <a16:creationId xmlns:a16="http://schemas.microsoft.com/office/drawing/2014/main" id="{3BE623E0-A664-AE40-BA0B-DD28927DB98C}"/>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w/table</a:t>
            </a:r>
          </a:p>
        </p:txBody>
      </p:sp>
      <p:sp>
        <p:nvSpPr>
          <p:cNvPr id="4" name="Table Placeholder 3">
            <a:extLst>
              <a:ext uri="{FF2B5EF4-FFF2-40B4-BE49-F238E27FC236}">
                <a16:creationId xmlns:a16="http://schemas.microsoft.com/office/drawing/2014/main" id="{DC239404-90E7-C24E-AFE4-2269257F0B4F}"/>
              </a:ext>
            </a:extLst>
          </p:cNvPr>
          <p:cNvSpPr>
            <a:spLocks noGrp="1"/>
          </p:cNvSpPr>
          <p:nvPr>
            <p:ph type="tbl" sz="quarter" idx="20"/>
          </p:nvPr>
        </p:nvSpPr>
        <p:spPr>
          <a:xfrm>
            <a:off x="1097280" y="1463040"/>
            <a:ext cx="6400800" cy="3108960"/>
          </a:xfrm>
          <a:prstGeom prst="rect">
            <a:avLst/>
          </a:prstGeom>
          <a:solidFill>
            <a:srgbClr val="DBE7F5"/>
          </a:solidFill>
        </p:spPr>
        <p:txBody>
          <a:bodyPr wrap="none" anchor="t" anchorCtr="1">
            <a:noAutofit/>
          </a:bodyPr>
          <a:lstStyle>
            <a:lvl1pPr marL="0" indent="0" algn="ctr">
              <a:buNone/>
              <a:defRPr>
                <a:solidFill>
                  <a:srgbClr val="898989"/>
                </a:solidFill>
                <a:latin typeface="Arial" panose="020B0604020202020204" pitchFamily="34" charset="0"/>
                <a:cs typeface="Arial" panose="020B0604020202020204" pitchFamily="34" charset="0"/>
              </a:defRPr>
            </a:lvl1pPr>
          </a:lstStyle>
          <a:p>
            <a:r>
              <a:rPr lang="en-US" dirty="0"/>
              <a:t>Click icon to add table</a:t>
            </a:r>
          </a:p>
        </p:txBody>
      </p:sp>
      <p:sp>
        <p:nvSpPr>
          <p:cNvPr id="7" name="Text Placeholder 3">
            <a:extLst>
              <a:ext uri="{FF2B5EF4-FFF2-40B4-BE49-F238E27FC236}">
                <a16:creationId xmlns:a16="http://schemas.microsoft.com/office/drawing/2014/main" id="{333AD3F6-9F07-D947-93D3-62C883A521CD}"/>
              </a:ext>
            </a:extLst>
          </p:cNvPr>
          <p:cNvSpPr>
            <a:spLocks noGrp="1"/>
          </p:cNvSpPr>
          <p:nvPr>
            <p:ph type="body" sz="quarter" idx="12" hasCustomPrompt="1"/>
          </p:nvPr>
        </p:nvSpPr>
        <p:spPr>
          <a:xfrm>
            <a:off x="7739808" y="1463040"/>
            <a:ext cx="1139015" cy="1231106"/>
          </a:xfrm>
          <a:prstGeom prst="rect">
            <a:avLst/>
          </a:prstGeom>
        </p:spPr>
        <p:txBody>
          <a:bodyPr wrap="square" lIns="0">
            <a:spAutoFit/>
          </a:bodyPr>
          <a:lstStyle>
            <a:lvl1pPr marL="0" indent="0" algn="l">
              <a:lnSpc>
                <a:spcPct val="100000"/>
              </a:lnSpc>
              <a:buNone/>
              <a:defRPr sz="800" b="0">
                <a:solidFill>
                  <a:srgbClr val="FF00FF"/>
                </a:solidFill>
                <a:latin typeface="Arial" panose="020B0604020202020204" pitchFamily="34" charset="0"/>
                <a:cs typeface="Arial" panose="020B0604020202020204" pitchFamily="34" charset="0"/>
              </a:defRPr>
            </a:lvl1pPr>
            <a:lvl2pPr marL="342900" indent="0">
              <a:buNone/>
              <a:defRPr>
                <a:solidFill>
                  <a:srgbClr val="FF0000"/>
                </a:solidFill>
              </a:defRPr>
            </a:lvl2pPr>
            <a:lvl3pPr marL="685800" indent="0">
              <a:buNone/>
              <a:defRPr>
                <a:solidFill>
                  <a:srgbClr val="FF0000"/>
                </a:solidFill>
              </a:defRPr>
            </a:lvl3pPr>
            <a:lvl4pPr marL="1028700" indent="0">
              <a:buNone/>
              <a:defRPr>
                <a:solidFill>
                  <a:srgbClr val="FF0000"/>
                </a:solidFill>
              </a:defRPr>
            </a:lvl4pPr>
            <a:lvl5pPr marL="1371600" indent="0">
              <a:buNone/>
              <a:defRPr>
                <a:solidFill>
                  <a:srgbClr val="FF0000"/>
                </a:solidFill>
              </a:defRPr>
            </a:lvl5pPr>
          </a:lstStyle>
          <a:p>
            <a:pPr lvl="0"/>
            <a:r>
              <a:rPr lang="en-US" dirty="0"/>
              <a:t>Input data using this custom table. If you’re not sure you’ll need this table, we recommend HIDING the slide temporarily instead of deleting it. If deleted, the custom table can be recovered from the master source file. </a:t>
            </a:r>
          </a:p>
        </p:txBody>
      </p:sp>
    </p:spTree>
    <p:extLst>
      <p:ext uri="{BB962C8B-B14F-4D97-AF65-F5344CB8AC3E}">
        <p14:creationId xmlns:p14="http://schemas.microsoft.com/office/powerpoint/2010/main" val="3299201066"/>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29"/>
        <p:cNvGrpSpPr/>
        <p:nvPr/>
      </p:nvGrpSpPr>
      <p:grpSpPr>
        <a:xfrm>
          <a:off x="0" y="0"/>
          <a:ext cx="0" cy="0"/>
          <a:chOff x="0" y="0"/>
          <a:chExt cx="0" cy="0"/>
        </a:xfrm>
      </p:grpSpPr>
      <p:sp>
        <p:nvSpPr>
          <p:cNvPr id="30" name="Google Shape;30;p35"/>
          <p:cNvSpPr/>
          <p:nvPr/>
        </p:nvSpPr>
        <p:spPr>
          <a:xfrm>
            <a:off x="640080" y="2468880"/>
            <a:ext cx="7772400" cy="36576"/>
          </a:xfrm>
          <a:prstGeom prst="rect">
            <a:avLst/>
          </a:prstGeom>
          <a:solidFill>
            <a:srgbClr val="FFD100"/>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mn-lt"/>
              <a:ea typeface="Helvetica Neue"/>
              <a:cs typeface="Helvetica Neue"/>
              <a:sym typeface="Helvetica Neue"/>
            </a:endParaRPr>
          </a:p>
        </p:txBody>
      </p:sp>
      <p:sp>
        <p:nvSpPr>
          <p:cNvPr id="31" name="Google Shape;31;p35"/>
          <p:cNvSpPr txBox="1"/>
          <p:nvPr/>
        </p:nvSpPr>
        <p:spPr>
          <a:xfrm>
            <a:off x="640080" y="1874520"/>
            <a:ext cx="7772400" cy="553998"/>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mn-lt"/>
                <a:ea typeface="Helvetica Neue"/>
                <a:cs typeface="Helvetica Neue"/>
                <a:sym typeface="Helvetica Neue"/>
              </a:rPr>
              <a:t>Thank You</a:t>
            </a:r>
            <a:endParaRPr sz="1400" b="0" i="0" u="none" strike="noStrike" cap="none" dirty="0">
              <a:solidFill>
                <a:srgbClr val="000000"/>
              </a:solidFill>
              <a:latin typeface="+mn-lt"/>
              <a:ea typeface="Arial"/>
              <a:cs typeface="Arial"/>
              <a:sym typeface="Arial"/>
            </a:endParaRPr>
          </a:p>
        </p:txBody>
      </p:sp>
      <p:sp>
        <p:nvSpPr>
          <p:cNvPr id="32" name="Google Shape;32;p35"/>
          <p:cNvSpPr txBox="1">
            <a:spLocks noGrp="1"/>
          </p:cNvSpPr>
          <p:nvPr>
            <p:ph type="dt" idx="10"/>
          </p:nvPr>
        </p:nvSpPr>
        <p:spPr>
          <a:xfrm>
            <a:off x="4297680" y="4754880"/>
            <a:ext cx="2117634"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33" name="Google Shape;33;p35"/>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eader w/one image on Left">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fld id="{AF4F0894-4C05-9C4E-B600-D9ECD898A4E1}" type="datetime4">
              <a:rPr lang="en-US" smtClean="0"/>
              <a:pPr/>
              <a:t>April 5,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4572000" y="1828800"/>
            <a:ext cx="3840478" cy="1205209"/>
          </a:xfrm>
          <a:prstGeom prst="rect">
            <a:avLst/>
          </a:prstGeom>
        </p:spPr>
        <p:txBody>
          <a:bodyPr lIns="365760">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4571999" y="1463040"/>
            <a:ext cx="3840479" cy="219456"/>
          </a:xfrm>
          <a:prstGeom prst="rect">
            <a:avLst/>
          </a:prstGeom>
        </p:spPr>
        <p:txBody>
          <a:bodyPr lIns="365760" rIns="0"/>
          <a:lstStyle>
            <a:lvl1pPr marL="0" indent="0">
              <a:lnSpc>
                <a:spcPct val="100000"/>
              </a:lnSpc>
              <a:buFontTx/>
              <a:buNone/>
              <a:defRPr b="1" i="0" cap="all" baseline="0">
                <a:latin typeface="Arial" panose="020B0604020202020204" pitchFamily="34" charset="0"/>
                <a:cs typeface="Arial" panose="020B0604020202020204" pitchFamily="34" charset="0"/>
              </a:defRPr>
            </a:lvl1pPr>
          </a:lstStyle>
          <a:p>
            <a:pPr lvl="0"/>
            <a:r>
              <a:rPr lang="en-US" dirty="0"/>
              <a:t>SUBHEAD</a:t>
            </a:r>
          </a:p>
        </p:txBody>
      </p:sp>
      <p:sp>
        <p:nvSpPr>
          <p:cNvPr id="3" name="Picture Placeholder 2">
            <a:extLst>
              <a:ext uri="{FF2B5EF4-FFF2-40B4-BE49-F238E27FC236}">
                <a16:creationId xmlns:a16="http://schemas.microsoft.com/office/drawing/2014/main" id="{3567B317-BBC9-8047-B52F-0FE9612A42BF}"/>
              </a:ext>
            </a:extLst>
          </p:cNvPr>
          <p:cNvSpPr>
            <a:spLocks noGrp="1"/>
          </p:cNvSpPr>
          <p:nvPr>
            <p:ph type="pic" sz="quarter" idx="22"/>
          </p:nvPr>
        </p:nvSpPr>
        <p:spPr>
          <a:xfrm>
            <a:off x="640080" y="1463040"/>
            <a:ext cx="3931920" cy="310896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dirty="0"/>
              <a:t>Click icon to add picture</a:t>
            </a:r>
          </a:p>
        </p:txBody>
      </p:sp>
      <p:sp>
        <p:nvSpPr>
          <p:cNvPr id="2" name="Title 1">
            <a:extLst>
              <a:ext uri="{FF2B5EF4-FFF2-40B4-BE49-F238E27FC236}">
                <a16:creationId xmlns:a16="http://schemas.microsoft.com/office/drawing/2014/main" id="{E9E129D3-DC40-9145-85FB-07D3D32FEFDC}"/>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w/one image on left</a:t>
            </a:r>
          </a:p>
        </p:txBody>
      </p:sp>
    </p:spTree>
    <p:extLst>
      <p:ext uri="{BB962C8B-B14F-4D97-AF65-F5344CB8AC3E}">
        <p14:creationId xmlns:p14="http://schemas.microsoft.com/office/powerpoint/2010/main" val="82013441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eader w/one image on Right">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fld id="{C5558416-D4A5-2C4B-BFD9-97D61B9D22FA}" type="datetime4">
              <a:rPr lang="en-US" smtClean="0"/>
              <a:pPr/>
              <a:t>April 5,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640080" y="1828800"/>
            <a:ext cx="3840480" cy="1205209"/>
          </a:xfrm>
          <a:prstGeom prst="rect">
            <a:avLst/>
          </a:prstGeom>
        </p:spPr>
        <p:txBody>
          <a:bodyPr lIns="0" rIns="36576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640080" y="1463040"/>
            <a:ext cx="3840479" cy="219456"/>
          </a:xfrm>
          <a:prstGeom prst="rect">
            <a:avLst/>
          </a:prstGeom>
        </p:spPr>
        <p:txBody>
          <a:bodyPr lIns="0" rIns="365760"/>
          <a:lstStyle>
            <a:lvl1pPr marL="0" indent="0">
              <a:lnSpc>
                <a:spcPct val="100000"/>
              </a:lnSpc>
              <a:buFontTx/>
              <a:buNone/>
              <a:defRPr b="1" i="0" cap="all" baseline="0">
                <a:latin typeface="Arial" panose="020B0604020202020204" pitchFamily="34" charset="0"/>
                <a:cs typeface="Arial" panose="020B0604020202020204" pitchFamily="34" charset="0"/>
              </a:defRPr>
            </a:lvl1pPr>
          </a:lstStyle>
          <a:p>
            <a:pPr lvl="0"/>
            <a:r>
              <a:rPr lang="en-US" dirty="0"/>
              <a:t>SUBHEAD</a:t>
            </a:r>
          </a:p>
        </p:txBody>
      </p:sp>
      <p:sp>
        <p:nvSpPr>
          <p:cNvPr id="3" name="Picture Placeholder 2">
            <a:extLst>
              <a:ext uri="{FF2B5EF4-FFF2-40B4-BE49-F238E27FC236}">
                <a16:creationId xmlns:a16="http://schemas.microsoft.com/office/drawing/2014/main" id="{3567B317-BBC9-8047-B52F-0FE9612A42BF}"/>
              </a:ext>
            </a:extLst>
          </p:cNvPr>
          <p:cNvSpPr>
            <a:spLocks noGrp="1"/>
          </p:cNvSpPr>
          <p:nvPr>
            <p:ph type="pic" sz="quarter" idx="22"/>
          </p:nvPr>
        </p:nvSpPr>
        <p:spPr>
          <a:xfrm>
            <a:off x="4480559" y="1463040"/>
            <a:ext cx="3931920" cy="310896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2" name="Title 1">
            <a:extLst>
              <a:ext uri="{FF2B5EF4-FFF2-40B4-BE49-F238E27FC236}">
                <a16:creationId xmlns:a16="http://schemas.microsoft.com/office/drawing/2014/main" id="{E9E129D3-DC40-9145-85FB-07D3D32FEFDC}"/>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w/one image on right</a:t>
            </a:r>
          </a:p>
        </p:txBody>
      </p:sp>
    </p:spTree>
    <p:extLst>
      <p:ext uri="{BB962C8B-B14F-4D97-AF65-F5344CB8AC3E}">
        <p14:creationId xmlns:p14="http://schemas.microsoft.com/office/powerpoint/2010/main" val="342929836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w/two images">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fld id="{A44ACDD2-15F2-0B4C-A54B-A39030A6F076}" type="datetime4">
              <a:rPr lang="en-US" smtClean="0"/>
              <a:pPr/>
              <a:t>April 5,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639952" y="1463040"/>
            <a:ext cx="3749039"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2" name="Text Placeholder 19">
            <a:extLst>
              <a:ext uri="{FF2B5EF4-FFF2-40B4-BE49-F238E27FC236}">
                <a16:creationId xmlns:a16="http://schemas.microsoft.com/office/drawing/2014/main" id="{1F4621DD-0EC3-7B40-9C5B-544E9945AB7E}"/>
              </a:ext>
            </a:extLst>
          </p:cNvPr>
          <p:cNvSpPr>
            <a:spLocks noGrp="1"/>
          </p:cNvSpPr>
          <p:nvPr>
            <p:ph type="body" sz="quarter" idx="28" hasCustomPrompt="1"/>
          </p:nvPr>
        </p:nvSpPr>
        <p:spPr>
          <a:xfrm>
            <a:off x="640080" y="3566160"/>
            <a:ext cx="3749039" cy="767454"/>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2" name="Title 1">
            <a:extLst>
              <a:ext uri="{FF2B5EF4-FFF2-40B4-BE49-F238E27FC236}">
                <a16:creationId xmlns:a16="http://schemas.microsoft.com/office/drawing/2014/main" id="{83A7ADB9-B0E1-624C-B3FB-2E094D93977F}"/>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w/two images</a:t>
            </a:r>
          </a:p>
        </p:txBody>
      </p:sp>
      <p:sp>
        <p:nvSpPr>
          <p:cNvPr id="9" name="Picture Placeholder 2">
            <a:extLst>
              <a:ext uri="{FF2B5EF4-FFF2-40B4-BE49-F238E27FC236}">
                <a16:creationId xmlns:a16="http://schemas.microsoft.com/office/drawing/2014/main" id="{008D5794-D0A3-9A4A-8E55-31C816DBB18B}"/>
              </a:ext>
            </a:extLst>
          </p:cNvPr>
          <p:cNvSpPr>
            <a:spLocks noGrp="1"/>
          </p:cNvSpPr>
          <p:nvPr>
            <p:ph type="pic" sz="quarter" idx="29"/>
          </p:nvPr>
        </p:nvSpPr>
        <p:spPr>
          <a:xfrm>
            <a:off x="4666262" y="1466850"/>
            <a:ext cx="3749039"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0" name="Text Placeholder 19">
            <a:extLst>
              <a:ext uri="{FF2B5EF4-FFF2-40B4-BE49-F238E27FC236}">
                <a16:creationId xmlns:a16="http://schemas.microsoft.com/office/drawing/2014/main" id="{ACEE43D6-E059-E04C-9FC3-7001F8E9216B}"/>
              </a:ext>
            </a:extLst>
          </p:cNvPr>
          <p:cNvSpPr>
            <a:spLocks noGrp="1"/>
          </p:cNvSpPr>
          <p:nvPr>
            <p:ph type="body" sz="quarter" idx="30" hasCustomPrompt="1"/>
          </p:nvPr>
        </p:nvSpPr>
        <p:spPr>
          <a:xfrm>
            <a:off x="4666390" y="3569970"/>
            <a:ext cx="3749039" cy="767454"/>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Tree>
    <p:extLst>
      <p:ext uri="{BB962C8B-B14F-4D97-AF65-F5344CB8AC3E}">
        <p14:creationId xmlns:p14="http://schemas.microsoft.com/office/powerpoint/2010/main" val="3464756648"/>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Header w/three images">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fld id="{D74E759E-4D0E-9441-BADB-21737C39DC67}" type="datetime4">
              <a:rPr lang="en-US" smtClean="0"/>
              <a:pPr/>
              <a:t>April 5,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639952" y="1463040"/>
            <a:ext cx="2468880"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6" name="Text Placeholder 19">
            <a:extLst>
              <a:ext uri="{FF2B5EF4-FFF2-40B4-BE49-F238E27FC236}">
                <a16:creationId xmlns:a16="http://schemas.microsoft.com/office/drawing/2014/main" id="{D690DD6C-A294-D34A-8F02-8254600AA0CF}"/>
              </a:ext>
            </a:extLst>
          </p:cNvPr>
          <p:cNvSpPr>
            <a:spLocks noGrp="1"/>
          </p:cNvSpPr>
          <p:nvPr>
            <p:ph type="body" sz="quarter" idx="24" hasCustomPrompt="1"/>
          </p:nvPr>
        </p:nvSpPr>
        <p:spPr>
          <a:xfrm>
            <a:off x="5943600" y="3566160"/>
            <a:ext cx="2468880" cy="960263"/>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17" name="Picture Placeholder 2">
            <a:extLst>
              <a:ext uri="{FF2B5EF4-FFF2-40B4-BE49-F238E27FC236}">
                <a16:creationId xmlns:a16="http://schemas.microsoft.com/office/drawing/2014/main" id="{4893D48C-9A05-6D48-AEBE-B035AC90CB7B}"/>
              </a:ext>
            </a:extLst>
          </p:cNvPr>
          <p:cNvSpPr>
            <a:spLocks noGrp="1"/>
          </p:cNvSpPr>
          <p:nvPr>
            <p:ph type="pic" sz="quarter" idx="25"/>
          </p:nvPr>
        </p:nvSpPr>
        <p:spPr>
          <a:xfrm>
            <a:off x="5943600" y="1463040"/>
            <a:ext cx="2468880"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8" name="Text Placeholder 19">
            <a:extLst>
              <a:ext uri="{FF2B5EF4-FFF2-40B4-BE49-F238E27FC236}">
                <a16:creationId xmlns:a16="http://schemas.microsoft.com/office/drawing/2014/main" id="{8415C831-E177-844F-9712-8A40A7EF2C79}"/>
              </a:ext>
            </a:extLst>
          </p:cNvPr>
          <p:cNvSpPr>
            <a:spLocks noGrp="1"/>
          </p:cNvSpPr>
          <p:nvPr>
            <p:ph type="body" sz="quarter" idx="26" hasCustomPrompt="1"/>
          </p:nvPr>
        </p:nvSpPr>
        <p:spPr>
          <a:xfrm>
            <a:off x="3291840" y="3566160"/>
            <a:ext cx="2468880" cy="960263"/>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19" name="Picture Placeholder 2">
            <a:extLst>
              <a:ext uri="{FF2B5EF4-FFF2-40B4-BE49-F238E27FC236}">
                <a16:creationId xmlns:a16="http://schemas.microsoft.com/office/drawing/2014/main" id="{2A52D487-6A99-CB44-ADDA-84E2583B5DE2}"/>
              </a:ext>
            </a:extLst>
          </p:cNvPr>
          <p:cNvSpPr>
            <a:spLocks noGrp="1"/>
          </p:cNvSpPr>
          <p:nvPr>
            <p:ph type="pic" sz="quarter" idx="27"/>
          </p:nvPr>
        </p:nvSpPr>
        <p:spPr>
          <a:xfrm>
            <a:off x="3291776" y="1463040"/>
            <a:ext cx="2468880"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2" name="Text Placeholder 19">
            <a:extLst>
              <a:ext uri="{FF2B5EF4-FFF2-40B4-BE49-F238E27FC236}">
                <a16:creationId xmlns:a16="http://schemas.microsoft.com/office/drawing/2014/main" id="{1F4621DD-0EC3-7B40-9C5B-544E9945AB7E}"/>
              </a:ext>
            </a:extLst>
          </p:cNvPr>
          <p:cNvSpPr>
            <a:spLocks noGrp="1"/>
          </p:cNvSpPr>
          <p:nvPr>
            <p:ph type="body" sz="quarter" idx="28" hasCustomPrompt="1"/>
          </p:nvPr>
        </p:nvSpPr>
        <p:spPr>
          <a:xfrm>
            <a:off x="640080" y="3566158"/>
            <a:ext cx="2468880" cy="960263"/>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2" name="Title 1">
            <a:extLst>
              <a:ext uri="{FF2B5EF4-FFF2-40B4-BE49-F238E27FC236}">
                <a16:creationId xmlns:a16="http://schemas.microsoft.com/office/drawing/2014/main" id="{83A7ADB9-B0E1-624C-B3FB-2E094D93977F}"/>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w/three images</a:t>
            </a:r>
          </a:p>
        </p:txBody>
      </p:sp>
    </p:spTree>
    <p:extLst>
      <p:ext uri="{BB962C8B-B14F-4D97-AF65-F5344CB8AC3E}">
        <p14:creationId xmlns:p14="http://schemas.microsoft.com/office/powerpoint/2010/main" val="2953223695"/>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Header/wide image">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fld id="{E17783BE-84C8-5042-BA6A-13AB4BD0036C}" type="datetime4">
              <a:rPr lang="en-US" smtClean="0"/>
              <a:pPr/>
              <a:t>April 5,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640080" y="3931920"/>
            <a:ext cx="7772400" cy="572464"/>
          </a:xfrm>
          <a:prstGeom prst="rect">
            <a:avLst/>
          </a:prstGeom>
        </p:spPr>
        <p:txBody>
          <a:bodyPr lIns="0" tIns="18288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a:t>
            </a:r>
          </a:p>
        </p:txBody>
      </p:sp>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640080" y="1463040"/>
            <a:ext cx="7772400" cy="193899"/>
          </a:xfrm>
          <a:prstGeom prst="rect">
            <a:avLst/>
          </a:prstGeom>
          <a:solidFill>
            <a:srgbClr val="DBE7F5"/>
          </a:solidFill>
        </p:spPr>
        <p:txBody>
          <a:bodyPr wrap="square" anchor="t" anchorCtr="1">
            <a:sp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2" name="Title 1">
            <a:extLst>
              <a:ext uri="{FF2B5EF4-FFF2-40B4-BE49-F238E27FC236}">
                <a16:creationId xmlns:a16="http://schemas.microsoft.com/office/drawing/2014/main" id="{786BA509-2CC8-C04F-8CC6-05C0F1AD7FCC}"/>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w/wide image</a:t>
            </a:r>
          </a:p>
        </p:txBody>
      </p:sp>
    </p:spTree>
    <p:extLst>
      <p:ext uri="{BB962C8B-B14F-4D97-AF65-F5344CB8AC3E}">
        <p14:creationId xmlns:p14="http://schemas.microsoft.com/office/powerpoint/2010/main" val="3535317336"/>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w/video">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fld id="{B7928292-3211-8341-A661-272FA150A3B9}" type="datetime4">
              <a:rPr lang="en-US" smtClean="0"/>
              <a:pPr/>
              <a:t>April 5,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4" name="Media Placeholder 3">
            <a:extLst>
              <a:ext uri="{FF2B5EF4-FFF2-40B4-BE49-F238E27FC236}">
                <a16:creationId xmlns:a16="http://schemas.microsoft.com/office/drawing/2014/main" id="{EDEC991D-2A90-BD44-8865-BCD7365AA034}"/>
              </a:ext>
            </a:extLst>
          </p:cNvPr>
          <p:cNvSpPr>
            <a:spLocks noGrp="1"/>
          </p:cNvSpPr>
          <p:nvPr>
            <p:ph type="media" sz="quarter" idx="23"/>
          </p:nvPr>
        </p:nvSpPr>
        <p:spPr>
          <a:xfrm>
            <a:off x="1828800" y="1463040"/>
            <a:ext cx="5486400" cy="310896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a:t>Click icon to add media</a:t>
            </a:r>
            <a:endParaRPr lang="en-US" dirty="0"/>
          </a:p>
        </p:txBody>
      </p:sp>
      <p:sp>
        <p:nvSpPr>
          <p:cNvPr id="2" name="Title 1">
            <a:extLst>
              <a:ext uri="{FF2B5EF4-FFF2-40B4-BE49-F238E27FC236}">
                <a16:creationId xmlns:a16="http://schemas.microsoft.com/office/drawing/2014/main" id="{B215D343-E871-2D4D-89DF-1CBE83C41245}"/>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w/video</a:t>
            </a:r>
          </a:p>
        </p:txBody>
      </p:sp>
    </p:spTree>
    <p:extLst>
      <p:ext uri="{BB962C8B-B14F-4D97-AF65-F5344CB8AC3E}">
        <p14:creationId xmlns:p14="http://schemas.microsoft.com/office/powerpoint/2010/main" val="1192081749"/>
      </p:ext>
    </p:extLst>
  </p:cSld>
  <p:clrMapOvr>
    <a:masterClrMapping/>
  </p:clrMapOvr>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Header w/video and copy">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fld id="{2E3DB65E-7C5A-1446-BA7B-47129C2A3344}" type="datetime4">
              <a:rPr lang="en-US" smtClean="0"/>
              <a:pPr/>
              <a:t>April 5,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5669280" y="1828799"/>
            <a:ext cx="2743200" cy="1005840"/>
          </a:xfrm>
          <a:prstGeom prst="rect">
            <a:avLst/>
          </a:prstGeom>
        </p:spPr>
        <p:txBody>
          <a:bodyPr lIns="365760" r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5669280" y="1463040"/>
            <a:ext cx="2743200" cy="219456"/>
          </a:xfrm>
          <a:prstGeom prst="rect">
            <a:avLst/>
          </a:prstGeom>
        </p:spPr>
        <p:txBody>
          <a:bodyPr lIns="365760" rIns="0"/>
          <a:lstStyle>
            <a:lvl1pPr marL="0" indent="0">
              <a:lnSpc>
                <a:spcPct val="100000"/>
              </a:lnSpc>
              <a:buFontTx/>
              <a:buNone/>
              <a:defRPr b="1" i="0" cap="all" baseline="0">
                <a:latin typeface="Arial" panose="020B0604020202020204" pitchFamily="34" charset="0"/>
                <a:cs typeface="Arial" panose="020B0604020202020204" pitchFamily="34" charset="0"/>
              </a:defRPr>
            </a:lvl1pPr>
          </a:lstStyle>
          <a:p>
            <a:pPr lvl="0"/>
            <a:r>
              <a:rPr lang="en-US" dirty="0"/>
              <a:t>SUBHEAD</a:t>
            </a:r>
          </a:p>
        </p:txBody>
      </p:sp>
      <p:sp>
        <p:nvSpPr>
          <p:cNvPr id="4" name="Media Placeholder 3">
            <a:extLst>
              <a:ext uri="{FF2B5EF4-FFF2-40B4-BE49-F238E27FC236}">
                <a16:creationId xmlns:a16="http://schemas.microsoft.com/office/drawing/2014/main" id="{EDEC991D-2A90-BD44-8865-BCD7365AA034}"/>
              </a:ext>
            </a:extLst>
          </p:cNvPr>
          <p:cNvSpPr>
            <a:spLocks noGrp="1"/>
          </p:cNvSpPr>
          <p:nvPr>
            <p:ph type="media" sz="quarter" idx="23"/>
          </p:nvPr>
        </p:nvSpPr>
        <p:spPr>
          <a:xfrm>
            <a:off x="640080" y="1463040"/>
            <a:ext cx="5029200" cy="283464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a:t>Click icon to add media</a:t>
            </a:r>
            <a:endParaRPr lang="en-US" dirty="0"/>
          </a:p>
        </p:txBody>
      </p:sp>
      <p:sp>
        <p:nvSpPr>
          <p:cNvPr id="2" name="Title 1">
            <a:extLst>
              <a:ext uri="{FF2B5EF4-FFF2-40B4-BE49-F238E27FC236}">
                <a16:creationId xmlns:a16="http://schemas.microsoft.com/office/drawing/2014/main" id="{B215D343-E871-2D4D-89DF-1CBE83C41245}"/>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w/copy and video</a:t>
            </a:r>
          </a:p>
        </p:txBody>
      </p:sp>
    </p:spTree>
    <p:extLst>
      <p:ext uri="{BB962C8B-B14F-4D97-AF65-F5344CB8AC3E}">
        <p14:creationId xmlns:p14="http://schemas.microsoft.com/office/powerpoint/2010/main" val="3446907705"/>
      </p:ext>
    </p:extLst>
  </p:cSld>
  <p:clrMapOvr>
    <a:masterClrMapping/>
  </p:clrMapOvr>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Header w/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1461687"/>
            <a:ext cx="7315200" cy="333950"/>
          </a:xfrm>
        </p:spPr>
        <p:txBody>
          <a:bodyPr wrap="square" anchor="b" anchorCtr="0">
            <a:spAutoFit/>
          </a:bodyPr>
          <a:lstStyle>
            <a:lvl1pPr>
              <a:defRPr sz="2398">
                <a:latin typeface="Arial" panose="020B0604020202020204" pitchFamily="34" charset="0"/>
                <a:cs typeface="Arial" panose="020B0604020202020204" pitchFamily="34" charset="0"/>
              </a:defRPr>
            </a:lvl1pPr>
          </a:lstStyle>
          <a:p>
            <a:r>
              <a:rPr lang="en-US" dirty="0"/>
              <a:t>Header w/bullets</a:t>
            </a:r>
          </a:p>
        </p:txBody>
      </p:sp>
      <p:sp>
        <p:nvSpPr>
          <p:cNvPr id="8" name="Text Placeholder 6">
            <a:extLst>
              <a:ext uri="{FF2B5EF4-FFF2-40B4-BE49-F238E27FC236}">
                <a16:creationId xmlns:a16="http://schemas.microsoft.com/office/drawing/2014/main" id="{0A621076-D4E9-794C-AD36-843BF2FF609B}"/>
              </a:ext>
            </a:extLst>
          </p:cNvPr>
          <p:cNvSpPr>
            <a:spLocks noGrp="1"/>
          </p:cNvSpPr>
          <p:nvPr>
            <p:ph type="body" sz="quarter" idx="13" hasCustomPrompt="1"/>
          </p:nvPr>
        </p:nvSpPr>
        <p:spPr>
          <a:xfrm>
            <a:off x="731838" y="1918464"/>
            <a:ext cx="7315200" cy="387798"/>
          </a:xfrm>
        </p:spPr>
        <p:txBody>
          <a:bodyPr/>
          <a:lstStyle>
            <a:lvl1pPr marL="173580" indent="-173580">
              <a:buFont typeface="Arial" panose="020B0604020202020204" pitchFamily="34" charset="0"/>
              <a:buChar char="•"/>
              <a:defRPr>
                <a:latin typeface="Arial" panose="020B0604020202020204" pitchFamily="34" charset="0"/>
                <a:cs typeface="Arial" panose="020B0604020202020204" pitchFamily="34" charset="0"/>
              </a:defRPr>
            </a:lvl1pPr>
          </a:lstStyle>
          <a:p>
            <a:pPr lvl="0"/>
            <a:r>
              <a:rPr lang="en-US" dirty="0"/>
              <a:t>Most bulleted slides should have no more than 5 bullets with only about 5-6 words per bullet.</a:t>
            </a:r>
          </a:p>
        </p:txBody>
      </p:sp>
      <p:sp>
        <p:nvSpPr>
          <p:cNvPr id="10" name="Slide Number Placeholder 5">
            <a:extLst>
              <a:ext uri="{FF2B5EF4-FFF2-40B4-BE49-F238E27FC236}">
                <a16:creationId xmlns:a16="http://schemas.microsoft.com/office/drawing/2014/main" id="{057813A0-EDF7-074A-93A0-097B5ADEEF45}"/>
              </a:ext>
            </a:extLst>
          </p:cNvPr>
          <p:cNvSpPr>
            <a:spLocks noGrp="1"/>
          </p:cNvSpPr>
          <p:nvPr>
            <p:ph type="sldNum" sz="quarter" idx="4"/>
          </p:nvPr>
        </p:nvSpPr>
        <p:spPr>
          <a:xfrm>
            <a:off x="8249285" y="4768835"/>
            <a:ext cx="548640" cy="122997"/>
          </a:xfrm>
          <a:prstGeom prst="rect">
            <a:avLst/>
          </a:prstGeom>
        </p:spPr>
        <p:txBody>
          <a:bodyPr vert="horz" wrap="square" lIns="0" tIns="0" rIns="0" bIns="0" rtlCol="0" anchor="ctr">
            <a:spAutoFit/>
          </a:bodyPr>
          <a:lstStyle>
            <a:lvl1pPr algn="r">
              <a:defRPr sz="799">
                <a:solidFill>
                  <a:srgbClr val="003557"/>
                </a:solidFill>
                <a:latin typeface="Arial" panose="020B0604020202020204" pitchFamily="34" charset="0"/>
                <a:cs typeface="Arial" panose="020B0604020202020204" pitchFamily="34" charset="0"/>
              </a:defRPr>
            </a:lvl1pPr>
          </a:lstStyle>
          <a:p>
            <a:fld id="{8368066F-241F-DA46-A244-6F6C08E1BFA8}" type="slidenum">
              <a:rPr lang="en-US" smtClean="0"/>
              <a:pPr/>
              <a:t>‹#›</a:t>
            </a:fld>
            <a:endParaRPr lang="en-US" dirty="0"/>
          </a:p>
        </p:txBody>
      </p:sp>
    </p:spTree>
    <p:extLst>
      <p:ext uri="{BB962C8B-B14F-4D97-AF65-F5344CB8AC3E}">
        <p14:creationId xmlns:p14="http://schemas.microsoft.com/office/powerpoint/2010/main" val="15052971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_Header w/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1461687"/>
            <a:ext cx="7315200" cy="333950"/>
          </a:xfrm>
        </p:spPr>
        <p:txBody>
          <a:bodyPr wrap="square" anchor="b" anchorCtr="0">
            <a:spAutoFit/>
          </a:bodyPr>
          <a:lstStyle>
            <a:lvl1pPr>
              <a:defRPr sz="2398">
                <a:latin typeface="Arial" panose="020B0604020202020204" pitchFamily="34" charset="0"/>
                <a:cs typeface="Arial" panose="020B0604020202020204" pitchFamily="34" charset="0"/>
              </a:defRPr>
            </a:lvl1pPr>
          </a:lstStyle>
          <a:p>
            <a:r>
              <a:rPr lang="en-US" dirty="0"/>
              <a:t>Header w/bullets</a:t>
            </a:r>
          </a:p>
        </p:txBody>
      </p:sp>
      <p:sp>
        <p:nvSpPr>
          <p:cNvPr id="8" name="Text Placeholder 6">
            <a:extLst>
              <a:ext uri="{FF2B5EF4-FFF2-40B4-BE49-F238E27FC236}">
                <a16:creationId xmlns:a16="http://schemas.microsoft.com/office/drawing/2014/main" id="{0A621076-D4E9-794C-AD36-843BF2FF609B}"/>
              </a:ext>
            </a:extLst>
          </p:cNvPr>
          <p:cNvSpPr>
            <a:spLocks noGrp="1"/>
          </p:cNvSpPr>
          <p:nvPr>
            <p:ph type="body" sz="quarter" idx="13" hasCustomPrompt="1"/>
          </p:nvPr>
        </p:nvSpPr>
        <p:spPr>
          <a:xfrm>
            <a:off x="731838" y="1918464"/>
            <a:ext cx="7315200" cy="387798"/>
          </a:xfrm>
        </p:spPr>
        <p:txBody>
          <a:bodyPr/>
          <a:lstStyle>
            <a:lvl1pPr marL="173580" indent="-173580">
              <a:buFont typeface="Arial" panose="020B0604020202020204" pitchFamily="34" charset="0"/>
              <a:buChar char="•"/>
              <a:defRPr>
                <a:latin typeface="Arial" panose="020B0604020202020204" pitchFamily="34" charset="0"/>
                <a:cs typeface="Arial" panose="020B0604020202020204" pitchFamily="34" charset="0"/>
              </a:defRPr>
            </a:lvl1pPr>
          </a:lstStyle>
          <a:p>
            <a:pPr lvl="0"/>
            <a:r>
              <a:rPr lang="en-US" dirty="0"/>
              <a:t>Most bulleted slides should have no more than 5 bullets with only about 5-6 words per bullet.</a:t>
            </a:r>
          </a:p>
        </p:txBody>
      </p:sp>
    </p:spTree>
    <p:extLst>
      <p:ext uri="{BB962C8B-B14F-4D97-AF65-F5344CB8AC3E}">
        <p14:creationId xmlns:p14="http://schemas.microsoft.com/office/powerpoint/2010/main" val="1678218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Divider">
  <p:cSld name="Section Divider">
    <p:spTree>
      <p:nvGrpSpPr>
        <p:cNvPr id="1" name="Shape 34"/>
        <p:cNvGrpSpPr/>
        <p:nvPr/>
      </p:nvGrpSpPr>
      <p:grpSpPr>
        <a:xfrm>
          <a:off x="0" y="0"/>
          <a:ext cx="0" cy="0"/>
          <a:chOff x="0" y="0"/>
          <a:chExt cx="0" cy="0"/>
        </a:xfrm>
      </p:grpSpPr>
      <p:sp>
        <p:nvSpPr>
          <p:cNvPr id="35" name="Google Shape;35;p36"/>
          <p:cNvSpPr/>
          <p:nvPr/>
        </p:nvSpPr>
        <p:spPr>
          <a:xfrm>
            <a:off x="640080" y="2468880"/>
            <a:ext cx="7772400" cy="36576"/>
          </a:xfrm>
          <a:prstGeom prst="rect">
            <a:avLst/>
          </a:prstGeom>
          <a:solidFill>
            <a:srgbClr val="FFD100"/>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mn-lt"/>
              <a:ea typeface="Helvetica Neue"/>
              <a:cs typeface="Helvetica Neue"/>
              <a:sym typeface="Helvetica Neue"/>
            </a:endParaRPr>
          </a:p>
        </p:txBody>
      </p:sp>
      <p:sp>
        <p:nvSpPr>
          <p:cNvPr id="36" name="Google Shape;36;p36"/>
          <p:cNvSpPr txBox="1"/>
          <p:nvPr/>
        </p:nvSpPr>
        <p:spPr>
          <a:xfrm>
            <a:off x="640080" y="1874520"/>
            <a:ext cx="7772400" cy="553998"/>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mn-lt"/>
                <a:ea typeface="Helvetica Neue"/>
                <a:cs typeface="Helvetica Neue"/>
                <a:sym typeface="Helvetica Neue"/>
              </a:rPr>
              <a:t>Section Divider</a:t>
            </a:r>
            <a:endParaRPr sz="1400" b="0" i="0" u="none" strike="noStrike" cap="none">
              <a:solidFill>
                <a:srgbClr val="000000"/>
              </a:solidFill>
              <a:latin typeface="+mn-lt"/>
              <a:ea typeface="Arial"/>
              <a:cs typeface="Arial"/>
              <a:sym typeface="Arial"/>
            </a:endParaRPr>
          </a:p>
        </p:txBody>
      </p:sp>
      <p:sp>
        <p:nvSpPr>
          <p:cNvPr id="37" name="Google Shape;37;p36"/>
          <p:cNvSpPr txBox="1">
            <a:spLocks noGrp="1"/>
          </p:cNvSpPr>
          <p:nvPr>
            <p:ph type="body" idx="1"/>
          </p:nvPr>
        </p:nvSpPr>
        <p:spPr>
          <a:xfrm>
            <a:off x="640079" y="2651760"/>
            <a:ext cx="7772400" cy="324191"/>
          </a:xfrm>
          <a:prstGeom prst="rect">
            <a:avLst/>
          </a:prstGeom>
          <a:noFill/>
          <a:ln>
            <a:noFill/>
          </a:ln>
        </p:spPr>
        <p:txBody>
          <a:bodyPr spcFirstLastPara="1" wrap="square" lIns="0" tIns="0" rIns="0" bIns="0" anchor="t" anchorCtr="0">
            <a:spAutoFit/>
          </a:bodyPr>
          <a:lstStyle>
            <a:lvl1pPr marL="457200" lvl="0" indent="-228600" algn="l">
              <a:lnSpc>
                <a:spcPct val="90000"/>
              </a:lnSpc>
              <a:spcBef>
                <a:spcPts val="750"/>
              </a:spcBef>
              <a:spcAft>
                <a:spcPts val="0"/>
              </a:spcAft>
              <a:buClr>
                <a:schemeClr val="lt1"/>
              </a:buClr>
              <a:buSzPts val="1600"/>
              <a:buFont typeface="Helvetica Neue"/>
              <a:buNone/>
              <a:defRPr sz="1600" b="1" i="0" cap="none">
                <a:solidFill>
                  <a:schemeClr val="lt1"/>
                </a:solidFill>
                <a:latin typeface="+mn-lt"/>
                <a:ea typeface="Helvetica Neue"/>
                <a:cs typeface="Helvetica Neue"/>
                <a:sym typeface="Helvetica Neue"/>
              </a:defRPr>
            </a:lvl1pPr>
            <a:lvl2pPr marL="914400" lvl="1" indent="-228600" algn="l">
              <a:lnSpc>
                <a:spcPct val="90000"/>
              </a:lnSpc>
              <a:spcBef>
                <a:spcPts val="375"/>
              </a:spcBef>
              <a:spcAft>
                <a:spcPts val="0"/>
              </a:spcAft>
              <a:buClr>
                <a:schemeClr val="lt1"/>
              </a:buClr>
              <a:buSzPts val="1400"/>
              <a:buFont typeface="Helvetica Neue"/>
              <a:buNone/>
              <a:defRPr b="1"/>
            </a:lvl2pPr>
            <a:lvl3pPr marL="1371600" lvl="2" indent="-228600" algn="l">
              <a:lnSpc>
                <a:spcPct val="90000"/>
              </a:lnSpc>
              <a:spcBef>
                <a:spcPts val="375"/>
              </a:spcBef>
              <a:spcAft>
                <a:spcPts val="0"/>
              </a:spcAft>
              <a:buClr>
                <a:schemeClr val="lt1"/>
              </a:buClr>
              <a:buSzPts val="1400"/>
              <a:buFont typeface="Helvetica Neue"/>
              <a:buNone/>
              <a:defRPr b="1"/>
            </a:lvl3pPr>
            <a:lvl4pPr marL="1828800" lvl="3" indent="-228600" algn="l">
              <a:lnSpc>
                <a:spcPct val="90000"/>
              </a:lnSpc>
              <a:spcBef>
                <a:spcPts val="375"/>
              </a:spcBef>
              <a:spcAft>
                <a:spcPts val="0"/>
              </a:spcAft>
              <a:buClr>
                <a:schemeClr val="lt1"/>
              </a:buClr>
              <a:buSzPts val="1400"/>
              <a:buFont typeface="Helvetica Neue"/>
              <a:buNone/>
              <a:defRPr b="1"/>
            </a:lvl4pPr>
            <a:lvl5pPr marL="2286000" lvl="4" indent="-228600" algn="l">
              <a:lnSpc>
                <a:spcPct val="90000"/>
              </a:lnSpc>
              <a:spcBef>
                <a:spcPts val="375"/>
              </a:spcBef>
              <a:spcAft>
                <a:spcPts val="0"/>
              </a:spcAft>
              <a:buClr>
                <a:schemeClr val="lt1"/>
              </a:buClr>
              <a:buSzPts val="1400"/>
              <a:buFont typeface="Helvetica Neue"/>
              <a:buNone/>
              <a:defRPr b="1"/>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8" name="Google Shape;38;p36"/>
          <p:cNvSpPr txBox="1">
            <a:spLocks noGrp="1"/>
          </p:cNvSpPr>
          <p:nvPr>
            <p:ph type="dt" idx="10"/>
          </p:nvPr>
        </p:nvSpPr>
        <p:spPr>
          <a:xfrm>
            <a:off x="4297680" y="4754880"/>
            <a:ext cx="2117634"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39" name="Google Shape;39;p36"/>
          <p:cNvSpPr txBox="1">
            <a:spLocks noGrp="1"/>
          </p:cNvSpPr>
          <p:nvPr>
            <p:ph type="sldNum" idx="12"/>
          </p:nvPr>
        </p:nvSpPr>
        <p:spPr>
          <a:xfrm>
            <a:off x="8421624" y="4754880"/>
            <a:ext cx="457200" cy="381643"/>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tement w/dark background">
  <p:cSld name="Statement w/dark background">
    <p:spTree>
      <p:nvGrpSpPr>
        <p:cNvPr id="1" name="Shape 40"/>
        <p:cNvGrpSpPr/>
        <p:nvPr/>
      </p:nvGrpSpPr>
      <p:grpSpPr>
        <a:xfrm>
          <a:off x="0" y="0"/>
          <a:ext cx="0" cy="0"/>
          <a:chOff x="0" y="0"/>
          <a:chExt cx="0" cy="0"/>
        </a:xfrm>
      </p:grpSpPr>
      <p:sp>
        <p:nvSpPr>
          <p:cNvPr id="41" name="Google Shape;41;p37"/>
          <p:cNvSpPr txBox="1">
            <a:spLocks noGrp="1"/>
          </p:cNvSpPr>
          <p:nvPr>
            <p:ph type="dt" idx="10"/>
          </p:nvPr>
        </p:nvSpPr>
        <p:spPr>
          <a:xfrm>
            <a:off x="4297680" y="4754880"/>
            <a:ext cx="2117634"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42" name="Google Shape;42;p37"/>
          <p:cNvSpPr txBox="1">
            <a:spLocks noGrp="1"/>
          </p:cNvSpPr>
          <p:nvPr>
            <p:ph type="sldNum" idx="12"/>
          </p:nvPr>
        </p:nvSpPr>
        <p:spPr>
          <a:xfrm>
            <a:off x="8421624" y="4754880"/>
            <a:ext cx="457200" cy="381643"/>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43" name="Google Shape;43;p37"/>
          <p:cNvSpPr txBox="1">
            <a:spLocks noGrp="1"/>
          </p:cNvSpPr>
          <p:nvPr>
            <p:ph type="body" idx="1"/>
          </p:nvPr>
        </p:nvSpPr>
        <p:spPr>
          <a:xfrm>
            <a:off x="1371600" y="1912416"/>
            <a:ext cx="6400800" cy="656590"/>
          </a:xfrm>
          <a:prstGeom prst="rect">
            <a:avLst/>
          </a:prstGeom>
          <a:noFill/>
          <a:ln>
            <a:noFill/>
          </a:ln>
        </p:spPr>
        <p:txBody>
          <a:bodyPr spcFirstLastPara="1" wrap="square" lIns="0" tIns="0" rIns="0" bIns="0" anchor="ctr" anchorCtr="0">
            <a:spAutoFit/>
          </a:bodyPr>
          <a:lstStyle>
            <a:lvl1pPr marL="457200" lvl="0" indent="-228600" algn="ctr">
              <a:lnSpc>
                <a:spcPct val="90000"/>
              </a:lnSpc>
              <a:spcBef>
                <a:spcPts val="750"/>
              </a:spcBef>
              <a:spcAft>
                <a:spcPts val="0"/>
              </a:spcAft>
              <a:buClr>
                <a:schemeClr val="lt1"/>
              </a:buClr>
              <a:buSzPts val="4000"/>
              <a:buNone/>
              <a:defRPr sz="4000">
                <a:latin typeface="+mn-lt"/>
              </a:defRPr>
            </a:lvl1pPr>
            <a:lvl2pPr marL="914400" lvl="1" indent="-228600" algn="ctr">
              <a:lnSpc>
                <a:spcPct val="90000"/>
              </a:lnSpc>
              <a:spcBef>
                <a:spcPts val="375"/>
              </a:spcBef>
              <a:spcAft>
                <a:spcPts val="0"/>
              </a:spcAft>
              <a:buClr>
                <a:schemeClr val="lt1"/>
              </a:buClr>
              <a:buSzPts val="4000"/>
              <a:buNone/>
              <a:defRPr sz="4000"/>
            </a:lvl2pPr>
            <a:lvl3pPr marL="1371600" lvl="2" indent="-228600" algn="ctr">
              <a:lnSpc>
                <a:spcPct val="90000"/>
              </a:lnSpc>
              <a:spcBef>
                <a:spcPts val="375"/>
              </a:spcBef>
              <a:spcAft>
                <a:spcPts val="0"/>
              </a:spcAft>
              <a:buClr>
                <a:schemeClr val="lt1"/>
              </a:buClr>
              <a:buSzPts val="4000"/>
              <a:buNone/>
              <a:defRPr sz="4000"/>
            </a:lvl3pPr>
            <a:lvl4pPr marL="1828800" lvl="3" indent="-228600" algn="ctr">
              <a:lnSpc>
                <a:spcPct val="90000"/>
              </a:lnSpc>
              <a:spcBef>
                <a:spcPts val="375"/>
              </a:spcBef>
              <a:spcAft>
                <a:spcPts val="0"/>
              </a:spcAft>
              <a:buClr>
                <a:schemeClr val="lt1"/>
              </a:buClr>
              <a:buSzPts val="4000"/>
              <a:buNone/>
              <a:defRPr sz="4000"/>
            </a:lvl4pPr>
            <a:lvl5pPr marL="2286000" lvl="4" indent="-228600" algn="ctr">
              <a:lnSpc>
                <a:spcPct val="90000"/>
              </a:lnSpc>
              <a:spcBef>
                <a:spcPts val="375"/>
              </a:spcBef>
              <a:spcAft>
                <a:spcPts val="0"/>
              </a:spcAft>
              <a:buClr>
                <a:schemeClr val="lt1"/>
              </a:buClr>
              <a:buSzPts val="4000"/>
              <a:buNone/>
              <a:defRPr sz="4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eader w/table">
  <p:cSld name="Header w/table">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56" name="Google Shape;56;p2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57" name="Google Shape;57;p29"/>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9"/>
          <p:cNvSpPr>
            <a:spLocks noGrp="1"/>
          </p:cNvSpPr>
          <p:nvPr>
            <p:ph type="tbl" idx="2"/>
          </p:nvPr>
        </p:nvSpPr>
        <p:spPr>
          <a:xfrm>
            <a:off x="1097280" y="1463040"/>
            <a:ext cx="6400800" cy="3108960"/>
          </a:xfrm>
          <a:prstGeom prst="rect">
            <a:avLst/>
          </a:prstGeom>
          <a:solidFill>
            <a:srgbClr val="DBE7F5"/>
          </a:solidFill>
          <a:ln>
            <a:noFill/>
          </a:ln>
        </p:spPr>
        <p:txBody>
          <a:bodyPr spcFirstLastPara="1" wrap="square" lIns="91425" tIns="45700" rIns="91425" bIns="45700" anchor="t" anchorCtr="1">
            <a:noAutofit/>
          </a:bodyPr>
          <a:lstStyle>
            <a:lvl1pPr marR="0" lvl="0" algn="ctr" rtl="0">
              <a:lnSpc>
                <a:spcPct val="100000"/>
              </a:lnSpc>
              <a:spcBef>
                <a:spcPts val="0"/>
              </a:spcBef>
              <a:spcAft>
                <a:spcPts val="0"/>
              </a:spcAft>
              <a:buClr>
                <a:srgbClr val="898989"/>
              </a:buClr>
              <a:buSzPts val="1350"/>
              <a:buFont typeface="Helvetica Neue"/>
              <a:buNone/>
              <a:defRPr sz="1350" b="0" i="0" u="none" strike="noStrike" cap="none">
                <a:solidFill>
                  <a:srgbClr val="898989"/>
                </a:solidFill>
                <a:latin typeface="+mn-lt"/>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9pPr>
          </a:lstStyle>
          <a:p>
            <a:endParaRPr/>
          </a:p>
        </p:txBody>
      </p:sp>
      <p:sp>
        <p:nvSpPr>
          <p:cNvPr id="59" name="Google Shape;59;p29"/>
          <p:cNvSpPr txBox="1">
            <a:spLocks noGrp="1"/>
          </p:cNvSpPr>
          <p:nvPr>
            <p:ph type="body" idx="1"/>
          </p:nvPr>
        </p:nvSpPr>
        <p:spPr>
          <a:xfrm>
            <a:off x="7739808" y="1463040"/>
            <a:ext cx="1139015" cy="225703"/>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750"/>
              </a:spcBef>
              <a:spcAft>
                <a:spcPts val="0"/>
              </a:spcAft>
              <a:buClr>
                <a:srgbClr val="FF00FF"/>
              </a:buClr>
              <a:buSzPts val="800"/>
              <a:buNone/>
              <a:defRPr sz="800" b="0">
                <a:solidFill>
                  <a:srgbClr val="FF00FF"/>
                </a:solidFill>
                <a:latin typeface="+mn-lt"/>
              </a:defRPr>
            </a:lvl1pPr>
            <a:lvl2pPr marL="914400" lvl="1" indent="-228600" algn="l">
              <a:lnSpc>
                <a:spcPct val="90000"/>
              </a:lnSpc>
              <a:spcBef>
                <a:spcPts val="375"/>
              </a:spcBef>
              <a:spcAft>
                <a:spcPts val="0"/>
              </a:spcAft>
              <a:buClr>
                <a:srgbClr val="FF0000"/>
              </a:buClr>
              <a:buSzPts val="1400"/>
              <a:buNone/>
              <a:defRPr>
                <a:solidFill>
                  <a:srgbClr val="FF0000"/>
                </a:solidFill>
              </a:defRPr>
            </a:lvl2pPr>
            <a:lvl3pPr marL="1371600" lvl="2" indent="-228600" algn="l">
              <a:lnSpc>
                <a:spcPct val="90000"/>
              </a:lnSpc>
              <a:spcBef>
                <a:spcPts val="375"/>
              </a:spcBef>
              <a:spcAft>
                <a:spcPts val="0"/>
              </a:spcAft>
              <a:buClr>
                <a:srgbClr val="FF0000"/>
              </a:buClr>
              <a:buSzPts val="1400"/>
              <a:buNone/>
              <a:defRPr>
                <a:solidFill>
                  <a:srgbClr val="FF0000"/>
                </a:solidFill>
              </a:defRPr>
            </a:lvl3pPr>
            <a:lvl4pPr marL="1828800" lvl="3" indent="-228600" algn="l">
              <a:lnSpc>
                <a:spcPct val="90000"/>
              </a:lnSpc>
              <a:spcBef>
                <a:spcPts val="375"/>
              </a:spcBef>
              <a:spcAft>
                <a:spcPts val="0"/>
              </a:spcAft>
              <a:buClr>
                <a:srgbClr val="FF0000"/>
              </a:buClr>
              <a:buSzPts val="1400"/>
              <a:buNone/>
              <a:defRPr>
                <a:solidFill>
                  <a:srgbClr val="FF0000"/>
                </a:solidFill>
              </a:defRPr>
            </a:lvl4pPr>
            <a:lvl5pPr marL="2286000" lvl="4" indent="-228600" algn="l">
              <a:lnSpc>
                <a:spcPct val="90000"/>
              </a:lnSpc>
              <a:spcBef>
                <a:spcPts val="375"/>
              </a:spcBef>
              <a:spcAft>
                <a:spcPts val="0"/>
              </a:spcAft>
              <a:buClr>
                <a:srgbClr val="FF0000"/>
              </a:buClr>
              <a:buSzPts val="1400"/>
              <a:buNone/>
              <a:defRPr>
                <a:solidFill>
                  <a:srgbClr val="FF0000"/>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Header w/bullets">
  <p:cSld name="Header w/bullets">
    <p:spTree>
      <p:nvGrpSpPr>
        <p:cNvPr id="1" name="Shape 60"/>
        <p:cNvGrpSpPr/>
        <p:nvPr/>
      </p:nvGrpSpPr>
      <p:grpSpPr>
        <a:xfrm>
          <a:off x="0" y="0"/>
          <a:ext cx="0" cy="0"/>
          <a:chOff x="0" y="0"/>
          <a:chExt cx="0" cy="0"/>
        </a:xfrm>
      </p:grpSpPr>
      <p:sp>
        <p:nvSpPr>
          <p:cNvPr id="61" name="Google Shape;61;p30"/>
          <p:cNvSpPr txBox="1">
            <a:spLocks noGrp="1"/>
          </p:cNvSpPr>
          <p:nvPr>
            <p:ph type="body" idx="1"/>
          </p:nvPr>
        </p:nvSpPr>
        <p:spPr>
          <a:xfrm>
            <a:off x="1097280" y="1828801"/>
            <a:ext cx="6858000" cy="318036"/>
          </a:xfrm>
          <a:prstGeom prst="rect">
            <a:avLst/>
          </a:prstGeom>
          <a:noFill/>
          <a:ln>
            <a:noFill/>
          </a:ln>
        </p:spPr>
        <p:txBody>
          <a:bodyPr spcFirstLastPara="1" wrap="square" lIns="0" tIns="0"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2" name="Google Shape;62;p30"/>
          <p:cNvSpPr txBox="1">
            <a:spLocks noGrp="1"/>
          </p:cNvSpPr>
          <p:nvPr>
            <p:ph type="body" idx="2"/>
          </p:nvPr>
        </p:nvSpPr>
        <p:spPr>
          <a:xfrm>
            <a:off x="1097280" y="1463040"/>
            <a:ext cx="6858000" cy="318036"/>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750"/>
              </a:spcBef>
              <a:spcAft>
                <a:spcPts val="0"/>
              </a:spcAft>
              <a:buClr>
                <a:srgbClr val="58595B"/>
              </a:buClr>
              <a:buSzPts val="1400"/>
              <a:buFont typeface="Helvetica Neue"/>
              <a:buNone/>
              <a:defRPr b="1" i="0" cap="none">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3" name="Google Shape;63;p30"/>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64" name="Google Shape;64;p30"/>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65" name="Google Shape;65;p30"/>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0"/>
          <p:cNvSpPr txBox="1">
            <a:spLocks noGrp="1"/>
          </p:cNvSpPr>
          <p:nvPr>
            <p:ph type="body" idx="3"/>
          </p:nvPr>
        </p:nvSpPr>
        <p:spPr>
          <a:xfrm>
            <a:off x="1097279" y="2560320"/>
            <a:ext cx="6858000" cy="296491"/>
          </a:xfrm>
          <a:prstGeom prst="rect">
            <a:avLst/>
          </a:prstGeom>
          <a:noFill/>
          <a:ln>
            <a:noFill/>
          </a:ln>
        </p:spPr>
        <p:txBody>
          <a:bodyPr spcFirstLastPara="1" wrap="square" lIns="365750" tIns="0" rIns="0" bIns="0" anchor="t" anchorCtr="0">
            <a:spAutoFit/>
          </a:bodyPr>
          <a:lstStyle>
            <a:lvl1pPr marL="457200" lvl="0" indent="-317500" algn="l">
              <a:lnSpc>
                <a:spcPct val="90000"/>
              </a:lnSpc>
              <a:spcBef>
                <a:spcPts val="750"/>
              </a:spcBef>
              <a:spcAft>
                <a:spcPts val="0"/>
              </a:spcAft>
              <a:buClr>
                <a:srgbClr val="58595B"/>
              </a:buClr>
              <a:buSzPts val="1400"/>
              <a:buChar char="•"/>
              <a:defRPr>
                <a:latin typeface="+mn-lt"/>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eader w/one image on Right">
  <p:cSld name="Header w/one image on Right">
    <p:spTree>
      <p:nvGrpSpPr>
        <p:cNvPr id="1" name="Shape 67"/>
        <p:cNvGrpSpPr/>
        <p:nvPr/>
      </p:nvGrpSpPr>
      <p:grpSpPr>
        <a:xfrm>
          <a:off x="0" y="0"/>
          <a:ext cx="0" cy="0"/>
          <a:chOff x="0" y="0"/>
          <a:chExt cx="0" cy="0"/>
        </a:xfrm>
      </p:grpSpPr>
      <p:sp>
        <p:nvSpPr>
          <p:cNvPr id="68" name="Google Shape;68;p31"/>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69" name="Google Shape;69;p31"/>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70" name="Google Shape;70;p31"/>
          <p:cNvSpPr txBox="1">
            <a:spLocks noGrp="1"/>
          </p:cNvSpPr>
          <p:nvPr>
            <p:ph type="body" idx="1"/>
          </p:nvPr>
        </p:nvSpPr>
        <p:spPr>
          <a:xfrm>
            <a:off x="640080" y="1828800"/>
            <a:ext cx="3840480" cy="318036"/>
          </a:xfrm>
          <a:prstGeom prst="rect">
            <a:avLst/>
          </a:prstGeom>
          <a:noFill/>
          <a:ln>
            <a:noFill/>
          </a:ln>
        </p:spPr>
        <p:txBody>
          <a:bodyPr spcFirstLastPara="1" wrap="square" lIns="0" tIns="0" rIns="36575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 name="Google Shape;71;p31"/>
          <p:cNvSpPr txBox="1">
            <a:spLocks noGrp="1"/>
          </p:cNvSpPr>
          <p:nvPr>
            <p:ph type="body" idx="2"/>
          </p:nvPr>
        </p:nvSpPr>
        <p:spPr>
          <a:xfrm>
            <a:off x="640080" y="1463040"/>
            <a:ext cx="3840479" cy="318036"/>
          </a:xfrm>
          <a:prstGeom prst="rect">
            <a:avLst/>
          </a:prstGeom>
          <a:noFill/>
          <a:ln>
            <a:noFill/>
          </a:ln>
        </p:spPr>
        <p:txBody>
          <a:bodyPr spcFirstLastPara="1" wrap="square" lIns="0" tIns="0" rIns="365750" bIns="0" anchor="t" anchorCtr="0">
            <a:spAutoFit/>
          </a:bodyPr>
          <a:lstStyle>
            <a:lvl1pPr marL="457200" lvl="0" indent="-228600" algn="l">
              <a:lnSpc>
                <a:spcPct val="100000"/>
              </a:lnSpc>
              <a:spcBef>
                <a:spcPts val="750"/>
              </a:spcBef>
              <a:spcAft>
                <a:spcPts val="0"/>
              </a:spcAft>
              <a:buClr>
                <a:srgbClr val="58595B"/>
              </a:buClr>
              <a:buSzPts val="1400"/>
              <a:buFont typeface="Helvetica Neue"/>
              <a:buNone/>
              <a:defRPr b="1" i="0" cap="none">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2" name="Google Shape;72;p31"/>
          <p:cNvSpPr>
            <a:spLocks noGrp="1"/>
          </p:cNvSpPr>
          <p:nvPr>
            <p:ph type="pic" idx="3"/>
          </p:nvPr>
        </p:nvSpPr>
        <p:spPr>
          <a:xfrm>
            <a:off x="4480559" y="1463040"/>
            <a:ext cx="3931920" cy="3108960"/>
          </a:xfrm>
          <a:prstGeom prst="rect">
            <a:avLst/>
          </a:prstGeom>
          <a:solidFill>
            <a:srgbClr val="DBE7F5"/>
          </a:solidFill>
          <a:ln>
            <a:noFill/>
          </a:ln>
        </p:spPr>
      </p:sp>
      <p:sp>
        <p:nvSpPr>
          <p:cNvPr id="73" name="Google Shape;73;p31"/>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Header w/copy">
  <p:cSld name="Header w/copy">
    <p:spTree>
      <p:nvGrpSpPr>
        <p:cNvPr id="1" name="Shape 81"/>
        <p:cNvGrpSpPr/>
        <p:nvPr/>
      </p:nvGrpSpPr>
      <p:grpSpPr>
        <a:xfrm>
          <a:off x="0" y="0"/>
          <a:ext cx="0" cy="0"/>
          <a:chOff x="0" y="0"/>
          <a:chExt cx="0" cy="0"/>
        </a:xfrm>
      </p:grpSpPr>
      <p:sp>
        <p:nvSpPr>
          <p:cNvPr id="82" name="Google Shape;82;p34"/>
          <p:cNvSpPr txBox="1">
            <a:spLocks noGrp="1"/>
          </p:cNvSpPr>
          <p:nvPr>
            <p:ph type="body" idx="1"/>
          </p:nvPr>
        </p:nvSpPr>
        <p:spPr>
          <a:xfrm>
            <a:off x="1097280" y="1828800"/>
            <a:ext cx="6858000" cy="318036"/>
          </a:xfrm>
          <a:prstGeom prst="rect">
            <a:avLst/>
          </a:prstGeom>
          <a:noFill/>
          <a:ln>
            <a:noFill/>
          </a:ln>
        </p:spPr>
        <p:txBody>
          <a:bodyPr spcFirstLastPara="1" wrap="square" lIns="0" tIns="0"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3" name="Google Shape;83;p34"/>
          <p:cNvSpPr txBox="1">
            <a:spLocks noGrp="1"/>
          </p:cNvSpPr>
          <p:nvPr>
            <p:ph type="body" idx="2"/>
          </p:nvPr>
        </p:nvSpPr>
        <p:spPr>
          <a:xfrm>
            <a:off x="1097280" y="1463040"/>
            <a:ext cx="6858000" cy="318036"/>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750"/>
              </a:spcBef>
              <a:spcAft>
                <a:spcPts val="0"/>
              </a:spcAft>
              <a:buClr>
                <a:srgbClr val="58595B"/>
              </a:buClr>
              <a:buSzPts val="1400"/>
              <a:buFont typeface="Helvetica Neue"/>
              <a:buNone/>
              <a:defRPr b="1" i="0" cap="none">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4" name="Google Shape;84;p34"/>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85" name="Google Shape;85;p3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86" name="Google Shape;86;p34"/>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Header w/two columns">
  <p:cSld name="Header w/two columns">
    <p:spTree>
      <p:nvGrpSpPr>
        <p:cNvPr id="1" name="Shape 87"/>
        <p:cNvGrpSpPr/>
        <p:nvPr/>
      </p:nvGrpSpPr>
      <p:grpSpPr>
        <a:xfrm>
          <a:off x="0" y="0"/>
          <a:ext cx="0" cy="0"/>
          <a:chOff x="0" y="0"/>
          <a:chExt cx="0" cy="0"/>
        </a:xfrm>
      </p:grpSpPr>
      <p:sp>
        <p:nvSpPr>
          <p:cNvPr id="88" name="Google Shape;88;p38"/>
          <p:cNvSpPr txBox="1">
            <a:spLocks noGrp="1"/>
          </p:cNvSpPr>
          <p:nvPr>
            <p:ph type="body" idx="1"/>
          </p:nvPr>
        </p:nvSpPr>
        <p:spPr>
          <a:xfrm>
            <a:off x="1097280" y="1828800"/>
            <a:ext cx="3383280" cy="318036"/>
          </a:xfrm>
          <a:prstGeom prst="rect">
            <a:avLst/>
          </a:prstGeom>
          <a:noFill/>
          <a:ln>
            <a:noFill/>
          </a:ln>
        </p:spPr>
        <p:txBody>
          <a:bodyPr spcFirstLastPara="1" wrap="square" lIns="0" tIns="0"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9" name="Google Shape;89;p38"/>
          <p:cNvSpPr txBox="1">
            <a:spLocks noGrp="1"/>
          </p:cNvSpPr>
          <p:nvPr>
            <p:ph type="body" idx="2"/>
          </p:nvPr>
        </p:nvSpPr>
        <p:spPr>
          <a:xfrm>
            <a:off x="1097280" y="1463040"/>
            <a:ext cx="3383280" cy="318036"/>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750"/>
              </a:spcBef>
              <a:spcAft>
                <a:spcPts val="0"/>
              </a:spcAft>
              <a:buClr>
                <a:srgbClr val="58595B"/>
              </a:buClr>
              <a:buSzPts val="1400"/>
              <a:buFont typeface="Helvetica Neue"/>
              <a:buNone/>
              <a:defRPr b="1" i="0" cap="none">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0" name="Google Shape;90;p38"/>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91" name="Google Shape;91;p38"/>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92" name="Google Shape;92;p38"/>
          <p:cNvSpPr txBox="1">
            <a:spLocks noGrp="1"/>
          </p:cNvSpPr>
          <p:nvPr>
            <p:ph type="body" idx="3"/>
          </p:nvPr>
        </p:nvSpPr>
        <p:spPr>
          <a:xfrm>
            <a:off x="5029200" y="1828800"/>
            <a:ext cx="3383280" cy="318036"/>
          </a:xfrm>
          <a:prstGeom prst="rect">
            <a:avLst/>
          </a:prstGeom>
          <a:noFill/>
          <a:ln>
            <a:noFill/>
          </a:ln>
        </p:spPr>
        <p:txBody>
          <a:bodyPr spcFirstLastPara="1" wrap="square" lIns="0" tIns="0"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3" name="Google Shape;93;p38"/>
          <p:cNvSpPr txBox="1">
            <a:spLocks noGrp="1"/>
          </p:cNvSpPr>
          <p:nvPr>
            <p:ph type="body" idx="4"/>
          </p:nvPr>
        </p:nvSpPr>
        <p:spPr>
          <a:xfrm>
            <a:off x="5029200" y="1463040"/>
            <a:ext cx="3383280" cy="318036"/>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750"/>
              </a:spcBef>
              <a:spcAft>
                <a:spcPts val="0"/>
              </a:spcAft>
              <a:buClr>
                <a:srgbClr val="58595B"/>
              </a:buClr>
              <a:buSzPts val="1400"/>
              <a:buFont typeface="Helvetica Neue"/>
              <a:buNone/>
              <a:defRPr b="1" i="0" cap="none">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4" name="Google Shape;94;p38"/>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2.sv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00578B"/>
            </a:gs>
            <a:gs pos="100000">
              <a:srgbClr val="2774AE"/>
            </a:gs>
          </a:gsLst>
          <a:lin ang="0" scaled="0"/>
        </a:gradFill>
        <a:effectLst/>
      </p:bgPr>
    </p:bg>
    <p:spTree>
      <p:nvGrpSpPr>
        <p:cNvPr id="1" name="Shape 9"/>
        <p:cNvGrpSpPr/>
        <p:nvPr/>
      </p:nvGrpSpPr>
      <p:grpSpPr>
        <a:xfrm>
          <a:off x="0" y="0"/>
          <a:ext cx="0" cy="0"/>
          <a:chOff x="0" y="0"/>
          <a:chExt cx="0" cy="0"/>
        </a:xfrm>
      </p:grpSpPr>
      <p:sp>
        <p:nvSpPr>
          <p:cNvPr id="10" name="Google Shape;10;p26"/>
          <p:cNvSpPr txBox="1"/>
          <p:nvPr/>
        </p:nvSpPr>
        <p:spPr>
          <a:xfrm>
            <a:off x="365760" y="4764024"/>
            <a:ext cx="3566160" cy="369973"/>
          </a:xfrm>
          <a:prstGeom prst="rect">
            <a:avLst/>
          </a:prstGeom>
          <a:noFill/>
          <a:ln>
            <a:noFill/>
          </a:ln>
        </p:spPr>
        <p:txBody>
          <a:bodyPr spcFirstLastPara="1" wrap="square" lIns="0" tIns="0" rIns="0" bIns="256025" anchor="t" anchorCtr="0">
            <a:spAutoFit/>
          </a:bodyPr>
          <a:lstStyle/>
          <a:p>
            <a:pPr marL="0" marR="0" lvl="0" indent="0" algn="l" rtl="0">
              <a:lnSpc>
                <a:spcPct val="90000"/>
              </a:lnSpc>
              <a:spcBef>
                <a:spcPts val="0"/>
              </a:spcBef>
              <a:spcAft>
                <a:spcPts val="0"/>
              </a:spcAft>
              <a:buClr>
                <a:schemeClr val="lt1"/>
              </a:buClr>
              <a:buSzPts val="800"/>
              <a:buFont typeface="Helvetica Neue"/>
              <a:buNone/>
            </a:pPr>
            <a:r>
              <a:rPr lang="en-US" sz="800" b="0" i="0" u="none" strike="noStrike" cap="none" dirty="0">
                <a:solidFill>
                  <a:schemeClr val="lt1"/>
                </a:solidFill>
                <a:latin typeface="+mn-lt"/>
                <a:ea typeface="Helvetica Neue"/>
                <a:cs typeface="Helvetica Neue"/>
                <a:sym typeface="Helvetica Neue"/>
              </a:rPr>
              <a:t>Monthly Research Unit Meeting</a:t>
            </a:r>
            <a:endParaRPr sz="1400" b="0" i="0" u="none" strike="noStrike" cap="none" dirty="0">
              <a:solidFill>
                <a:srgbClr val="000000"/>
              </a:solidFill>
              <a:latin typeface="+mn-lt"/>
              <a:ea typeface="Arial"/>
              <a:cs typeface="Arial"/>
              <a:sym typeface="Arial"/>
            </a:endParaRPr>
          </a:p>
        </p:txBody>
      </p:sp>
      <p:sp>
        <p:nvSpPr>
          <p:cNvPr id="11" name="Google Shape;11;p26"/>
          <p:cNvSpPr txBox="1"/>
          <p:nvPr/>
        </p:nvSpPr>
        <p:spPr>
          <a:xfrm>
            <a:off x="6581307" y="207926"/>
            <a:ext cx="2295993" cy="132344"/>
          </a:xfrm>
          <a:prstGeom prst="rect">
            <a:avLst/>
          </a:prstGeom>
          <a:noFill/>
          <a:ln>
            <a:noFill/>
          </a:ln>
        </p:spPr>
        <p:txBody>
          <a:bodyPr spcFirstLastPara="1" wrap="square" lIns="91425" tIns="4550" rIns="0" bIns="4550"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dirty="0">
                <a:solidFill>
                  <a:srgbClr val="FFFFFF"/>
                </a:solidFill>
                <a:latin typeface="+mn-lt"/>
                <a:ea typeface="Helvetica Neue"/>
                <a:cs typeface="Helvetica Neue"/>
                <a:sym typeface="Helvetica Neue"/>
              </a:rPr>
              <a:t>Department of Family Medicine</a:t>
            </a:r>
            <a:endParaRPr sz="800" b="0" i="0" u="none" strike="noStrike" cap="none" dirty="0">
              <a:solidFill>
                <a:srgbClr val="FFFFFF"/>
              </a:solidFill>
              <a:latin typeface="+mn-lt"/>
              <a:ea typeface="Helvetica Neue"/>
              <a:cs typeface="Helvetica Neue"/>
              <a:sym typeface="Helvetica Neue"/>
            </a:endParaRPr>
          </a:p>
        </p:txBody>
      </p:sp>
      <p:pic>
        <p:nvPicPr>
          <p:cNvPr id="12" name="Google Shape;12;p26"/>
          <p:cNvPicPr preferRelativeResize="0"/>
          <p:nvPr/>
        </p:nvPicPr>
        <p:blipFill rotWithShape="1">
          <a:blip r:embed="rId6">
            <a:alphaModFix/>
          </a:blip>
          <a:srcRect/>
          <a:stretch/>
        </p:blipFill>
        <p:spPr>
          <a:xfrm>
            <a:off x="365760" y="175759"/>
            <a:ext cx="423229" cy="136525"/>
          </a:xfrm>
          <a:prstGeom prst="rect">
            <a:avLst/>
          </a:prstGeom>
          <a:noFill/>
          <a:ln>
            <a:noFill/>
          </a:ln>
        </p:spPr>
      </p:pic>
      <p:sp>
        <p:nvSpPr>
          <p:cNvPr id="13" name="Google Shape;13;p26"/>
          <p:cNvSpPr txBox="1">
            <a:spLocks noGrp="1"/>
          </p:cNvSpPr>
          <p:nvPr>
            <p:ph type="sldNum" idx="12"/>
          </p:nvPr>
        </p:nvSpPr>
        <p:spPr>
          <a:xfrm>
            <a:off x="8420100" y="4754880"/>
            <a:ext cx="457200" cy="365760"/>
          </a:xfrm>
          <a:prstGeom prst="rect">
            <a:avLst/>
          </a:prstGeom>
          <a:noFill/>
          <a:ln>
            <a:noFill/>
          </a:ln>
        </p:spPr>
        <p:txBody>
          <a:bodyPr spcFirstLastPara="1" wrap="square" lIns="0" tIns="0" rIns="0" bIns="256025"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mn-lt"/>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14" name="Google Shape;14;p26"/>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chemeClr val="lt1"/>
                </a:solidFill>
                <a:latin typeface="+mn-lt"/>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9pPr>
          </a:lstStyle>
          <a:p>
            <a:endParaRPr lang="en-US"/>
          </a:p>
        </p:txBody>
      </p:sp>
      <p:sp>
        <p:nvSpPr>
          <p:cNvPr id="15" name="Google Shape;15;p26"/>
          <p:cNvSpPr txBox="1">
            <a:spLocks noGrp="1"/>
          </p:cNvSpPr>
          <p:nvPr>
            <p:ph type="title"/>
          </p:nvPr>
        </p:nvSpPr>
        <p:spPr>
          <a:xfrm>
            <a:off x="640080" y="1933706"/>
            <a:ext cx="7780020" cy="498598"/>
          </a:xfrm>
          <a:prstGeom prst="rect">
            <a:avLst/>
          </a:prstGeom>
          <a:noFill/>
          <a:ln>
            <a:noFill/>
          </a:ln>
        </p:spPr>
        <p:txBody>
          <a:bodyPr spcFirstLastPara="1" wrap="square" lIns="0" tIns="0" rIns="0" bIns="0" anchor="b" anchorCtr="0">
            <a:spAutoFit/>
          </a:bodyPr>
          <a:lstStyle>
            <a:lvl1pPr marR="0" lvl="0" algn="l" rtl="0">
              <a:lnSpc>
                <a:spcPct val="90000"/>
              </a:lnSpc>
              <a:spcBef>
                <a:spcPts val="0"/>
              </a:spcBef>
              <a:spcAft>
                <a:spcPts val="0"/>
              </a:spcAft>
              <a:buClr>
                <a:schemeClr val="lt1"/>
              </a:buClr>
              <a:buSzPts val="3600"/>
              <a:buFont typeface="Helvetica Neue"/>
              <a:buNone/>
              <a:defRPr sz="3600" b="1" i="0" u="none" strike="noStrike" cap="none">
                <a:solidFill>
                  <a:schemeClr val="lt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6" name="Google Shape;16;p26"/>
          <p:cNvSpPr txBox="1">
            <a:spLocks noGrp="1"/>
          </p:cNvSpPr>
          <p:nvPr>
            <p:ph type="body" idx="1"/>
          </p:nvPr>
        </p:nvSpPr>
        <p:spPr>
          <a:xfrm>
            <a:off x="640080" y="2651760"/>
            <a:ext cx="7772400" cy="388784"/>
          </a:xfrm>
          <a:prstGeom prst="rect">
            <a:avLst/>
          </a:prstGeom>
          <a:noFill/>
          <a:ln>
            <a:noFill/>
          </a:ln>
        </p:spPr>
        <p:txBody>
          <a:bodyPr spcFirstLastPara="1" wrap="square" lIns="91425" tIns="45700" rIns="91425" bIns="45700" anchor="t" anchorCtr="0">
            <a:spAutoFit/>
          </a:bodyPr>
          <a:lstStyle>
            <a:lvl1pPr marL="457200" marR="0" lvl="0" indent="-317500" algn="l" rtl="0">
              <a:lnSpc>
                <a:spcPct val="90000"/>
              </a:lnSpc>
              <a:spcBef>
                <a:spcPts val="750"/>
              </a:spcBef>
              <a:spcAft>
                <a:spcPts val="0"/>
              </a:spcAft>
              <a:buClr>
                <a:schemeClr val="lt1"/>
              </a:buClr>
              <a:buSzPts val="1400"/>
              <a:buFont typeface="Arial"/>
              <a:buChar char="•"/>
              <a:defRPr sz="1400" b="0" i="0" u="none" strike="noStrike" cap="none">
                <a:solidFill>
                  <a:schemeClr val="lt1"/>
                </a:solidFill>
                <a:latin typeface="Helvetica Neue"/>
                <a:ea typeface="Helvetica Neue"/>
                <a:cs typeface="Helvetica Neue"/>
                <a:sym typeface="Helvetica Neue"/>
              </a:defRPr>
            </a:lvl1pPr>
            <a:lvl2pPr marL="914400" marR="0" lvl="1" indent="-317500" algn="l" rtl="0">
              <a:lnSpc>
                <a:spcPct val="90000"/>
              </a:lnSpc>
              <a:spcBef>
                <a:spcPts val="375"/>
              </a:spcBef>
              <a:spcAft>
                <a:spcPts val="0"/>
              </a:spcAft>
              <a:buClr>
                <a:schemeClr val="lt1"/>
              </a:buClr>
              <a:buSzPts val="1400"/>
              <a:buFont typeface="Arial"/>
              <a:buChar char="•"/>
              <a:defRPr sz="1400" b="0" i="0" u="none" strike="noStrike" cap="none">
                <a:solidFill>
                  <a:schemeClr val="lt1"/>
                </a:solidFill>
                <a:latin typeface="Helvetica Neue"/>
                <a:ea typeface="Helvetica Neue"/>
                <a:cs typeface="Helvetica Neue"/>
                <a:sym typeface="Helvetica Neue"/>
              </a:defRPr>
            </a:lvl2pPr>
            <a:lvl3pPr marL="1371600" marR="0" lvl="2" indent="-317500" algn="l" rtl="0">
              <a:lnSpc>
                <a:spcPct val="90000"/>
              </a:lnSpc>
              <a:spcBef>
                <a:spcPts val="375"/>
              </a:spcBef>
              <a:spcAft>
                <a:spcPts val="0"/>
              </a:spcAft>
              <a:buClr>
                <a:schemeClr val="lt1"/>
              </a:buClr>
              <a:buSzPts val="1400"/>
              <a:buFont typeface="Arial"/>
              <a:buChar char="•"/>
              <a:defRPr sz="1400" b="0" i="0" u="none" strike="noStrike" cap="none">
                <a:solidFill>
                  <a:schemeClr val="lt1"/>
                </a:solidFill>
                <a:latin typeface="Helvetica Neue"/>
                <a:ea typeface="Helvetica Neue"/>
                <a:cs typeface="Helvetica Neue"/>
                <a:sym typeface="Helvetica Neue"/>
              </a:defRPr>
            </a:lvl3pPr>
            <a:lvl4pPr marL="1828800" marR="0" lvl="3" indent="-317500" algn="l" rtl="0">
              <a:lnSpc>
                <a:spcPct val="90000"/>
              </a:lnSpc>
              <a:spcBef>
                <a:spcPts val="375"/>
              </a:spcBef>
              <a:spcAft>
                <a:spcPts val="0"/>
              </a:spcAft>
              <a:buClr>
                <a:schemeClr val="lt1"/>
              </a:buClr>
              <a:buSzPts val="1400"/>
              <a:buFont typeface="Arial"/>
              <a:buChar char="•"/>
              <a:defRPr sz="1400" b="0" i="0" u="none" strike="noStrike" cap="none">
                <a:solidFill>
                  <a:schemeClr val="lt1"/>
                </a:solidFill>
                <a:latin typeface="Helvetica Neue"/>
                <a:ea typeface="Helvetica Neue"/>
                <a:cs typeface="Helvetica Neue"/>
                <a:sym typeface="Helvetica Neue"/>
              </a:defRPr>
            </a:lvl4pPr>
            <a:lvl5pPr marL="2286000" marR="0" lvl="4" indent="-317500" algn="l" rtl="0">
              <a:lnSpc>
                <a:spcPct val="90000"/>
              </a:lnSpc>
              <a:spcBef>
                <a:spcPts val="375"/>
              </a:spcBef>
              <a:spcAft>
                <a:spcPts val="0"/>
              </a:spcAft>
              <a:buClr>
                <a:schemeClr val="lt1"/>
              </a:buClr>
              <a:buSzPts val="1400"/>
              <a:buFont typeface="Arial"/>
              <a:buChar char="•"/>
              <a:defRPr sz="1400" b="0" i="0" u="none" strike="noStrike" cap="none">
                <a:solidFill>
                  <a:schemeClr val="lt1"/>
                </a:solidFill>
                <a:latin typeface="Helvetica Neue"/>
                <a:ea typeface="Helvetica Neue"/>
                <a:cs typeface="Helvetica Neue"/>
                <a:sym typeface="Helvetica Neue"/>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
        <p:cNvGrpSpPr/>
        <p:nvPr/>
      </p:nvGrpSpPr>
      <p:grpSpPr>
        <a:xfrm>
          <a:off x="0" y="0"/>
          <a:ext cx="0" cy="0"/>
          <a:chOff x="0" y="0"/>
          <a:chExt cx="0" cy="0"/>
        </a:xfrm>
      </p:grpSpPr>
      <p:sp>
        <p:nvSpPr>
          <p:cNvPr id="45" name="Google Shape;45;p28"/>
          <p:cNvSpPr/>
          <p:nvPr/>
        </p:nvSpPr>
        <p:spPr>
          <a:xfrm>
            <a:off x="640080" y="1103074"/>
            <a:ext cx="7772400" cy="36576"/>
          </a:xfrm>
          <a:prstGeom prst="rect">
            <a:avLst/>
          </a:prstGeom>
          <a:solidFill>
            <a:srgbClr val="2774AE"/>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mn-lt"/>
              <a:ea typeface="Helvetica Neue"/>
              <a:cs typeface="Helvetica Neue"/>
              <a:sym typeface="Helvetica Neue"/>
            </a:endParaRPr>
          </a:p>
        </p:txBody>
      </p:sp>
      <p:sp>
        <p:nvSpPr>
          <p:cNvPr id="46" name="Google Shape;46;p28"/>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marR="0" lvl="0" algn="l" rtl="0">
              <a:lnSpc>
                <a:spcPct val="90000"/>
              </a:lnSpc>
              <a:spcBef>
                <a:spcPts val="0"/>
              </a:spcBef>
              <a:spcAft>
                <a:spcPts val="0"/>
              </a:spcAft>
              <a:buClr>
                <a:srgbClr val="58595B"/>
              </a:buClr>
              <a:buSzPts val="2800"/>
              <a:buFont typeface="Helvetica Neue"/>
              <a:buNone/>
              <a:defRPr sz="2800" b="1" i="0" u="none" strike="noStrike" cap="none">
                <a:solidFill>
                  <a:srgbClr val="58595B"/>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 name="Google Shape;47;p28"/>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rgbClr val="898989"/>
                </a:solidFill>
                <a:latin typeface="+mn-lt"/>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9pPr>
          </a:lstStyle>
          <a:p>
            <a:endParaRPr lang="en-US"/>
          </a:p>
        </p:txBody>
      </p:sp>
      <p:sp>
        <p:nvSpPr>
          <p:cNvPr id="48" name="Google Shape;48;p28"/>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mn-lt"/>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49" name="Google Shape;49;p28"/>
          <p:cNvSpPr/>
          <p:nvPr/>
        </p:nvSpPr>
        <p:spPr>
          <a:xfrm>
            <a:off x="0" y="0"/>
            <a:ext cx="9144000" cy="457200"/>
          </a:xfrm>
          <a:prstGeom prst="rect">
            <a:avLst/>
          </a:prstGeom>
          <a:gradFill>
            <a:gsLst>
              <a:gs pos="0">
                <a:srgbClr val="00578B"/>
              </a:gs>
              <a:gs pos="100000">
                <a:srgbClr val="2774AE"/>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mn-lt"/>
              <a:ea typeface="Helvetica Neue"/>
              <a:cs typeface="Helvetica Neue"/>
              <a:sym typeface="Helvetica Neue"/>
            </a:endParaRPr>
          </a:p>
        </p:txBody>
      </p:sp>
      <p:sp>
        <p:nvSpPr>
          <p:cNvPr id="50" name="Google Shape;50;p28"/>
          <p:cNvSpPr txBox="1"/>
          <p:nvPr/>
        </p:nvSpPr>
        <p:spPr>
          <a:xfrm>
            <a:off x="6583680" y="210312"/>
            <a:ext cx="2295144" cy="132344"/>
          </a:xfrm>
          <a:prstGeom prst="rect">
            <a:avLst/>
          </a:prstGeom>
          <a:noFill/>
          <a:ln>
            <a:noFill/>
          </a:ln>
        </p:spPr>
        <p:txBody>
          <a:bodyPr spcFirstLastPara="1" wrap="square" lIns="91425" tIns="4550" rIns="0" bIns="4550"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a:solidFill>
                  <a:srgbClr val="FFFFFF"/>
                </a:solidFill>
                <a:latin typeface="+mn-lt"/>
                <a:ea typeface="Helvetica Neue"/>
                <a:cs typeface="Helvetica Neue"/>
                <a:sym typeface="Helvetica Neue"/>
              </a:rPr>
              <a:t>Department of Family Medicine</a:t>
            </a:r>
            <a:endParaRPr sz="1400" b="0" i="0" u="none" strike="noStrike" cap="none">
              <a:solidFill>
                <a:srgbClr val="000000"/>
              </a:solidFill>
              <a:latin typeface="+mn-lt"/>
              <a:ea typeface="Arial"/>
              <a:cs typeface="Arial"/>
              <a:sym typeface="Arial"/>
            </a:endParaRPr>
          </a:p>
        </p:txBody>
      </p:sp>
      <p:pic>
        <p:nvPicPr>
          <p:cNvPr id="51" name="Google Shape;51;p28"/>
          <p:cNvPicPr preferRelativeResize="0"/>
          <p:nvPr/>
        </p:nvPicPr>
        <p:blipFill rotWithShape="1">
          <a:blip r:embed="rId13">
            <a:alphaModFix/>
          </a:blip>
          <a:srcRect/>
          <a:stretch/>
        </p:blipFill>
        <p:spPr>
          <a:xfrm>
            <a:off x="365760" y="175759"/>
            <a:ext cx="423229" cy="136525"/>
          </a:xfrm>
          <a:prstGeom prst="rect">
            <a:avLst/>
          </a:prstGeom>
          <a:noFill/>
          <a:ln>
            <a:noFill/>
          </a:ln>
        </p:spPr>
      </p:pic>
      <p:sp>
        <p:nvSpPr>
          <p:cNvPr id="52" name="Google Shape;52;p28"/>
          <p:cNvSpPr txBox="1"/>
          <p:nvPr/>
        </p:nvSpPr>
        <p:spPr>
          <a:xfrm>
            <a:off x="365760" y="4762024"/>
            <a:ext cx="3566160" cy="369973"/>
          </a:xfrm>
          <a:prstGeom prst="rect">
            <a:avLst/>
          </a:prstGeom>
          <a:noFill/>
          <a:ln>
            <a:noFill/>
          </a:ln>
        </p:spPr>
        <p:txBody>
          <a:bodyPr spcFirstLastPara="1" wrap="square" lIns="0" tIns="0" rIns="0" bIns="256025" anchor="t" anchorCtr="0">
            <a:spAutoFit/>
          </a:bodyPr>
          <a:lstStyle/>
          <a:p>
            <a:pPr marL="0" marR="0" lvl="0" indent="0" algn="l" rtl="0">
              <a:lnSpc>
                <a:spcPct val="90000"/>
              </a:lnSpc>
              <a:spcBef>
                <a:spcPts val="0"/>
              </a:spcBef>
              <a:spcAft>
                <a:spcPts val="0"/>
              </a:spcAft>
              <a:buClr>
                <a:srgbClr val="898989"/>
              </a:buClr>
              <a:buSzPts val="800"/>
              <a:buFont typeface="Helvetica Neue"/>
              <a:buNone/>
            </a:pPr>
            <a:r>
              <a:rPr lang="en-US" sz="800" b="0" i="0" u="none" strike="noStrike" cap="none">
                <a:solidFill>
                  <a:srgbClr val="898989"/>
                </a:solidFill>
                <a:latin typeface="+mn-lt"/>
                <a:ea typeface="Helvetica Neue"/>
                <a:cs typeface="Helvetica Neue"/>
                <a:sym typeface="Helvetica Neue"/>
              </a:rPr>
              <a:t>Monthly Research Unit Meeting</a:t>
            </a:r>
            <a:endParaRPr sz="800" b="0" i="0" u="none" strike="noStrike" cap="none">
              <a:solidFill>
                <a:srgbClr val="898989"/>
              </a:solidFill>
              <a:latin typeface="+mn-lt"/>
              <a:ea typeface="Helvetica Neue"/>
              <a:cs typeface="Helvetica Neue"/>
              <a:sym typeface="Helvetica Neue"/>
            </a:endParaRPr>
          </a:p>
        </p:txBody>
      </p:sp>
      <p:sp>
        <p:nvSpPr>
          <p:cNvPr id="53" name="Google Shape;53;p28"/>
          <p:cNvSpPr txBox="1">
            <a:spLocks noGrp="1"/>
          </p:cNvSpPr>
          <p:nvPr>
            <p:ph type="body" idx="1"/>
          </p:nvPr>
        </p:nvSpPr>
        <p:spPr>
          <a:xfrm>
            <a:off x="1097280" y="1463040"/>
            <a:ext cx="7315200" cy="296491"/>
          </a:xfrm>
          <a:prstGeom prst="rect">
            <a:avLst/>
          </a:prstGeom>
          <a:noFill/>
          <a:ln>
            <a:noFill/>
          </a:ln>
        </p:spPr>
        <p:txBody>
          <a:bodyPr spcFirstLastPara="1" wrap="square" lIns="0" tIns="0" rIns="0" bIns="0" anchor="t" anchorCtr="0">
            <a:spAutoFit/>
          </a:bodyPr>
          <a:lstStyle>
            <a:lvl1pPr marL="457200" marR="0" lvl="0" indent="-317500" algn="l" rtl="0">
              <a:lnSpc>
                <a:spcPct val="90000"/>
              </a:lnSpc>
              <a:spcBef>
                <a:spcPts val="750"/>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1pPr>
            <a:lvl2pPr marL="914400" marR="0" lvl="1" indent="-317500"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2pPr>
            <a:lvl3pPr marL="1371600" marR="0" lvl="2" indent="-317500"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3pPr>
            <a:lvl4pPr marL="1828800" marR="0" lvl="3" indent="-317500"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4pPr>
            <a:lvl5pPr marL="2286000" marR="0" lvl="4" indent="-317500"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iming>
    <p:tnLst>
      <p:par>
        <p:cTn id="1" dur="indefinite" restart="never" nodeType="tmRoot"/>
      </p:par>
    </p:tn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Header rule">
            <a:extLst>
              <a:ext uri="{FF2B5EF4-FFF2-40B4-BE49-F238E27FC236}">
                <a16:creationId xmlns:a16="http://schemas.microsoft.com/office/drawing/2014/main" id="{98E6E0B5-9270-574F-A10E-09DA8982DB02}"/>
              </a:ext>
            </a:extLst>
          </p:cNvPr>
          <p:cNvSpPr/>
          <p:nvPr/>
        </p:nvSpPr>
        <p:spPr>
          <a:xfrm>
            <a:off x="640080" y="1103074"/>
            <a:ext cx="7772400" cy="36576"/>
          </a:xfrm>
          <a:prstGeom prst="rect">
            <a:avLst/>
          </a:prstGeom>
          <a:solidFill>
            <a:srgbClr val="2774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b="0" i="0" dirty="0">
              <a:latin typeface="Arial" panose="020B0604020202020204" pitchFamily="34" charset="0"/>
              <a:cs typeface="Arial" panose="020B0604020202020204" pitchFamily="34" charset="0"/>
            </a:endParaRPr>
          </a:p>
        </p:txBody>
      </p:sp>
      <p:sp>
        <p:nvSpPr>
          <p:cNvPr id="22" name="Title Placeholder">
            <a:extLst>
              <a:ext uri="{FF2B5EF4-FFF2-40B4-BE49-F238E27FC236}">
                <a16:creationId xmlns:a16="http://schemas.microsoft.com/office/drawing/2014/main" id="{7143B24C-1C3A-8E4C-BD32-A8A3EF401E90}"/>
              </a:ext>
            </a:extLst>
          </p:cNvPr>
          <p:cNvSpPr>
            <a:spLocks noGrp="1"/>
          </p:cNvSpPr>
          <p:nvPr>
            <p:ph type="title"/>
          </p:nvPr>
        </p:nvSpPr>
        <p:spPr>
          <a:xfrm>
            <a:off x="640079" y="640080"/>
            <a:ext cx="7772400" cy="393192"/>
          </a:xfrm>
          <a:prstGeom prst="rect">
            <a:avLst/>
          </a:prstGeom>
        </p:spPr>
        <p:txBody>
          <a:bodyPr vert="horz" wrap="square" lIns="0" tIns="0" rIns="0" bIns="0" rtlCol="0" anchor="b" anchorCtr="0">
            <a:spAutoFit/>
          </a:bodyPr>
          <a:lstStyle/>
          <a:p>
            <a:r>
              <a:rPr lang="en-US" dirty="0"/>
              <a:t>Click to edit Master title</a:t>
            </a:r>
          </a:p>
        </p:txBody>
      </p:sp>
      <p:sp>
        <p:nvSpPr>
          <p:cNvPr id="26" name="Date Placeholder">
            <a:extLst>
              <a:ext uri="{FF2B5EF4-FFF2-40B4-BE49-F238E27FC236}">
                <a16:creationId xmlns:a16="http://schemas.microsoft.com/office/drawing/2014/main" id="{8221B8DE-CEF2-934A-AC4E-99A13E490B7A}"/>
              </a:ext>
            </a:extLst>
          </p:cNvPr>
          <p:cNvSpPr>
            <a:spLocks noGrp="1"/>
          </p:cNvSpPr>
          <p:nvPr>
            <p:ph type="dt" sz="half" idx="2"/>
          </p:nvPr>
        </p:nvSpPr>
        <p:spPr>
          <a:xfrm>
            <a:off x="4297680" y="4754880"/>
            <a:ext cx="2057400" cy="381643"/>
          </a:xfrm>
          <a:prstGeom prst="rect">
            <a:avLst/>
          </a:prstGeom>
        </p:spPr>
        <p:txBody>
          <a:bodyPr vert="horz" wrap="square" lIns="0" tIns="0" rIns="0" bIns="256032" rtlCol="0" anchor="t" anchorCtr="0">
            <a:spAutoFit/>
          </a:bodyPr>
          <a:lstStyle>
            <a:lvl1pPr algn="l">
              <a:lnSpc>
                <a:spcPct val="100000"/>
              </a:lnSpc>
              <a:defRPr sz="800" b="0" i="0">
                <a:solidFill>
                  <a:srgbClr val="898989"/>
                </a:solidFill>
                <a:latin typeface="Arial" panose="020B0604020202020204" pitchFamily="34" charset="0"/>
                <a:cs typeface="Arial" panose="020B0604020202020204" pitchFamily="34" charset="0"/>
              </a:defRPr>
            </a:lvl1pPr>
          </a:lstStyle>
          <a:p>
            <a:r>
              <a:rPr lang="en-US" smtClean="0"/>
              <a:t>September 1, 2022</a:t>
            </a:r>
            <a:endParaRPr lang="en-US" dirty="0"/>
          </a:p>
        </p:txBody>
      </p:sp>
      <p:sp>
        <p:nvSpPr>
          <p:cNvPr id="27" name="Slide Number Placeholder">
            <a:extLst>
              <a:ext uri="{FF2B5EF4-FFF2-40B4-BE49-F238E27FC236}">
                <a16:creationId xmlns:a16="http://schemas.microsoft.com/office/drawing/2014/main" id="{BB99265C-2058-D148-A5A5-70540F68B968}"/>
              </a:ext>
            </a:extLst>
          </p:cNvPr>
          <p:cNvSpPr>
            <a:spLocks noGrp="1"/>
          </p:cNvSpPr>
          <p:nvPr>
            <p:ph type="sldNum" sz="quarter" idx="4"/>
          </p:nvPr>
        </p:nvSpPr>
        <p:spPr>
          <a:xfrm>
            <a:off x="8421624" y="4754880"/>
            <a:ext cx="457200" cy="365760"/>
          </a:xfrm>
          <a:prstGeom prst="rect">
            <a:avLst/>
          </a:prstGeom>
        </p:spPr>
        <p:txBody>
          <a:bodyPr vert="horz" wrap="square" lIns="0" tIns="0" rIns="0" bIns="256032" rtlCol="0" anchor="t" anchorCtr="0">
            <a:noAutofit/>
          </a:bodyPr>
          <a:lstStyle>
            <a:lvl1pPr algn="r">
              <a:lnSpc>
                <a:spcPct val="100000"/>
              </a:lnSpc>
              <a:defRPr sz="800" b="0" i="0">
                <a:solidFill>
                  <a:srgbClr val="898989"/>
                </a:solidFill>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2" name="Rectangle 1">
            <a:extLst>
              <a:ext uri="{FF2B5EF4-FFF2-40B4-BE49-F238E27FC236}">
                <a16:creationId xmlns:a16="http://schemas.microsoft.com/office/drawing/2014/main" id="{3F4D58D5-A817-8C46-AB00-9E4F26EA159C}"/>
              </a:ext>
            </a:extLst>
          </p:cNvPr>
          <p:cNvSpPr/>
          <p:nvPr userDrawn="1"/>
        </p:nvSpPr>
        <p:spPr>
          <a:xfrm>
            <a:off x="0" y="0"/>
            <a:ext cx="9144000" cy="457200"/>
          </a:xfrm>
          <a:prstGeom prst="rect">
            <a:avLst/>
          </a:prstGeom>
          <a:gradFill>
            <a:gsLst>
              <a:gs pos="0">
                <a:srgbClr val="00578B"/>
              </a:gs>
              <a:gs pos="100000">
                <a:srgbClr val="2774A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Department name placeholder">
            <a:extLst>
              <a:ext uri="{FF2B5EF4-FFF2-40B4-BE49-F238E27FC236}">
                <a16:creationId xmlns:a16="http://schemas.microsoft.com/office/drawing/2014/main" id="{41828359-8F80-E846-BC68-9046475E0D05}"/>
              </a:ext>
            </a:extLst>
          </p:cNvPr>
          <p:cNvSpPr txBox="1"/>
          <p:nvPr userDrawn="1"/>
        </p:nvSpPr>
        <p:spPr>
          <a:xfrm>
            <a:off x="6583680" y="210312"/>
            <a:ext cx="2295144" cy="132344"/>
          </a:xfrm>
          <a:prstGeom prst="rect">
            <a:avLst/>
          </a:prstGeom>
          <a:noFill/>
        </p:spPr>
        <p:txBody>
          <a:bodyPr wrap="square" lIns="91440" tIns="4572" rIns="0" bIns="4572" rtlCol="0">
            <a:noAutofit/>
          </a:bodyPr>
          <a:lstStyle/>
          <a:p>
            <a:pPr algn="r"/>
            <a:r>
              <a:rPr lang="en-US" sz="800" dirty="0">
                <a:solidFill>
                  <a:srgbClr val="FFFFFF"/>
                </a:solidFill>
                <a:latin typeface="Arial" panose="020B0604020202020204" pitchFamily="34" charset="0"/>
                <a:cs typeface="Arial" panose="020B0604020202020204" pitchFamily="34" charset="0"/>
              </a:rPr>
              <a:t>Department of Family Medicine</a:t>
            </a:r>
          </a:p>
        </p:txBody>
      </p:sp>
      <p:pic>
        <p:nvPicPr>
          <p:cNvPr id="12" name="Logo">
            <a:extLst>
              <a:ext uri="{FF2B5EF4-FFF2-40B4-BE49-F238E27FC236}">
                <a16:creationId xmlns:a16="http://schemas.microsoft.com/office/drawing/2014/main" id="{6E1D559F-4EF1-6E45-B5D7-15C84F808AAA}"/>
              </a:ext>
            </a:extLst>
          </p:cNvPr>
          <p:cNvPicPr>
            <a:picLocks noChangeAspect="1"/>
          </p:cNvPicPr>
          <p:nvPr userDrawn="1"/>
        </p:nvPicPr>
        <p:blipFill>
          <a:blip r:embed="rId15">
            <a:extLst>
              <a:ext uri="{96DAC541-7B7A-43D3-8B79-37D633B846F1}">
                <asvg:svgBlip xmlns:asvg="http://schemas.microsoft.com/office/drawing/2016/SVG/main" xmlns="" r:embed="rId17"/>
              </a:ext>
            </a:extLst>
          </a:blip>
          <a:stretch>
            <a:fillRect/>
          </a:stretch>
        </p:blipFill>
        <p:spPr>
          <a:xfrm>
            <a:off x="365760" y="175759"/>
            <a:ext cx="423229" cy="136525"/>
          </a:xfrm>
          <a:prstGeom prst="rect">
            <a:avLst/>
          </a:prstGeom>
        </p:spPr>
      </p:pic>
      <p:sp>
        <p:nvSpPr>
          <p:cNvPr id="16" name="Text Placeholder-left">
            <a:extLst>
              <a:ext uri="{FF2B5EF4-FFF2-40B4-BE49-F238E27FC236}">
                <a16:creationId xmlns:a16="http://schemas.microsoft.com/office/drawing/2014/main" id="{7AC9189D-0EEA-1842-9A84-2D9C40375164}"/>
              </a:ext>
            </a:extLst>
          </p:cNvPr>
          <p:cNvSpPr txBox="1">
            <a:spLocks/>
          </p:cNvSpPr>
          <p:nvPr userDrawn="1"/>
        </p:nvSpPr>
        <p:spPr>
          <a:xfrm>
            <a:off x="365760" y="4762024"/>
            <a:ext cx="3566160" cy="369973"/>
          </a:xfrm>
          <a:prstGeom prst="rect">
            <a:avLst/>
          </a:prstGeom>
        </p:spPr>
        <p:txBody>
          <a:bodyPr wrap="square" lIns="0" tIns="0" rIns="0" bIns="256032">
            <a:spAutoFit/>
          </a:bodyPr>
          <a:lstStyle>
            <a:lvl1pPr marL="0" indent="0" algn="ctr" defTabSz="685800" rtl="0" eaLnBrk="1" latinLnBrk="0" hangingPunct="1">
              <a:lnSpc>
                <a:spcPct val="90000"/>
              </a:lnSpc>
              <a:spcBef>
                <a:spcPts val="750"/>
              </a:spcBef>
              <a:buFontTx/>
              <a:buNone/>
              <a:defRPr sz="800" kern="1200">
                <a:solidFill>
                  <a:srgbClr val="898989"/>
                </a:solidFill>
                <a:latin typeface="Helvetica" pitchFamily="2" charset="0"/>
                <a:ea typeface="+mn-ea"/>
                <a:cs typeface="+mn-cs"/>
              </a:defRPr>
            </a:lvl1pPr>
            <a:lvl2pPr marL="342900" indent="0" algn="l" defTabSz="685800" rtl="0" eaLnBrk="1" latinLnBrk="0" hangingPunct="1">
              <a:lnSpc>
                <a:spcPct val="100000"/>
              </a:lnSpc>
              <a:spcBef>
                <a:spcPts val="375"/>
              </a:spcBef>
              <a:buFontTx/>
              <a:buNone/>
              <a:defRPr sz="800" kern="1200">
                <a:solidFill>
                  <a:srgbClr val="58595B"/>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00" kern="1200">
                <a:solidFill>
                  <a:srgbClr val="58595B"/>
                </a:solidFill>
                <a:latin typeface="Helvetica"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800" b="1" i="0" kern="1200">
                <a:solidFill>
                  <a:srgbClr val="58595B"/>
                </a:solidFill>
                <a:latin typeface="Helvetica"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800" kern="1200">
                <a:solidFill>
                  <a:srgbClr val="58595B"/>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US" b="0" i="0" dirty="0">
                <a:solidFill>
                  <a:srgbClr val="898989"/>
                </a:solidFill>
                <a:latin typeface="Arial" panose="020B0604020202020204" pitchFamily="34" charset="0"/>
                <a:cs typeface="Arial" panose="020B0604020202020204" pitchFamily="34" charset="0"/>
              </a:rPr>
              <a:t>Monthly Research</a:t>
            </a:r>
            <a:r>
              <a:rPr lang="en-US" b="0" i="0" baseline="0" dirty="0">
                <a:solidFill>
                  <a:srgbClr val="898989"/>
                </a:solidFill>
                <a:latin typeface="Arial" panose="020B0604020202020204" pitchFamily="34" charset="0"/>
                <a:cs typeface="Arial" panose="020B0604020202020204" pitchFamily="34" charset="0"/>
              </a:rPr>
              <a:t> Unit Meeting</a:t>
            </a:r>
            <a:endParaRPr lang="en-US" b="0" i="0" dirty="0">
              <a:solidFill>
                <a:srgbClr val="898989"/>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C5A38CAE-CC53-A346-9993-73CC87395D49}"/>
              </a:ext>
            </a:extLst>
          </p:cNvPr>
          <p:cNvSpPr>
            <a:spLocks noGrp="1"/>
          </p:cNvSpPr>
          <p:nvPr>
            <p:ph type="body" idx="1"/>
          </p:nvPr>
        </p:nvSpPr>
        <p:spPr>
          <a:xfrm>
            <a:off x="1097280" y="1463040"/>
            <a:ext cx="7315200" cy="1175771"/>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984622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timing>
    <p:tnLst>
      <p:par>
        <p:cTn id="1" dur="indefinite" restart="never" nodeType="tmRoot"/>
      </p:par>
    </p:tnLst>
  </p:timing>
  <p:hf hdr="0" ftr="0"/>
  <p:txStyles>
    <p:titleStyle>
      <a:lvl1pPr algn="l" defTabSz="685800" rtl="0" eaLnBrk="1" latinLnBrk="0" hangingPunct="1">
        <a:lnSpc>
          <a:spcPct val="90000"/>
        </a:lnSpc>
        <a:spcBef>
          <a:spcPct val="0"/>
        </a:spcBef>
        <a:buNone/>
        <a:defRPr sz="2800" b="1" i="0" kern="1200" baseline="0">
          <a:solidFill>
            <a:srgbClr val="58595B"/>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400" b="0" kern="1200">
          <a:solidFill>
            <a:srgbClr val="58595B"/>
          </a:solidFill>
          <a:latin typeface="Arial" panose="020B0604020202020204" pitchFamily="34" charset="0"/>
          <a:ea typeface="+mn-ea"/>
          <a:cs typeface="Arial" panose="020B0604020202020204" pitchFamily="34" charset="0"/>
        </a:defRPr>
      </a:lvl1pPr>
      <a:lvl2pPr marL="448056" indent="-173736" algn="l" defTabSz="685800" rtl="0" eaLnBrk="1" latinLnBrk="0" hangingPunct="1">
        <a:lnSpc>
          <a:spcPct val="90000"/>
        </a:lnSpc>
        <a:spcBef>
          <a:spcPts val="375"/>
        </a:spcBef>
        <a:buFont typeface="Arial" panose="020B0604020202020204" pitchFamily="34" charset="0"/>
        <a:buChar char="•"/>
        <a:defRPr sz="1400" b="0" i="0" kern="1200" baseline="0">
          <a:solidFill>
            <a:srgbClr val="58595B"/>
          </a:solidFill>
          <a:latin typeface="Arial" panose="020B0604020202020204" pitchFamily="34" charset="0"/>
          <a:ea typeface="+mn-ea"/>
          <a:cs typeface="Arial" panose="020B0604020202020204" pitchFamily="34" charset="0"/>
        </a:defRPr>
      </a:lvl2pPr>
      <a:lvl3pPr marL="722376" indent="-171450" algn="l" defTabSz="685800" rtl="0" eaLnBrk="1" latinLnBrk="0" hangingPunct="1">
        <a:lnSpc>
          <a:spcPct val="90000"/>
        </a:lnSpc>
        <a:spcBef>
          <a:spcPts val="375"/>
        </a:spcBef>
        <a:buFont typeface="Arial" panose="020B0604020202020204" pitchFamily="34" charset="0"/>
        <a:buChar char="•"/>
        <a:defRPr sz="1400" b="0" kern="1200">
          <a:solidFill>
            <a:srgbClr val="58595B"/>
          </a:solidFill>
          <a:latin typeface="Arial" panose="020B0604020202020204" pitchFamily="34" charset="0"/>
          <a:ea typeface="+mn-ea"/>
          <a:cs typeface="Arial" panose="020B0604020202020204" pitchFamily="34" charset="0"/>
        </a:defRPr>
      </a:lvl3pPr>
      <a:lvl4pPr marL="996696" indent="-171450" algn="l" defTabSz="685800" rtl="0" eaLnBrk="1" latinLnBrk="0" hangingPunct="1">
        <a:lnSpc>
          <a:spcPct val="90000"/>
        </a:lnSpc>
        <a:spcBef>
          <a:spcPts val="375"/>
        </a:spcBef>
        <a:buFont typeface="Arial" panose="020B0604020202020204" pitchFamily="34" charset="0"/>
        <a:buChar char="•"/>
        <a:defRPr sz="1400" b="0" i="0" kern="1200">
          <a:solidFill>
            <a:srgbClr val="58595B"/>
          </a:solidFill>
          <a:latin typeface="Arial" panose="020B0604020202020204" pitchFamily="34" charset="0"/>
          <a:ea typeface="+mn-ea"/>
          <a:cs typeface="Arial" panose="020B0604020202020204" pitchFamily="34" charset="0"/>
        </a:defRPr>
      </a:lvl4pPr>
      <a:lvl5pPr marL="1271016" indent="-171450" algn="l" defTabSz="685800" rtl="0" eaLnBrk="1" latinLnBrk="0" hangingPunct="1">
        <a:lnSpc>
          <a:spcPct val="90000"/>
        </a:lnSpc>
        <a:spcBef>
          <a:spcPts val="375"/>
        </a:spcBef>
        <a:buFont typeface="Arial" panose="020B0604020202020204" pitchFamily="34" charset="0"/>
        <a:buChar char="•"/>
        <a:defRPr sz="1400" b="0" kern="1200">
          <a:solidFill>
            <a:srgbClr val="58595B"/>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s://www.uclahealth.org/sites/default/files/documents/b0/submission-guidelines-2023.pdf?f=f7cf0dd6" TargetMode="External"/><Relationship Id="rId7"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2.jpg"/><Relationship Id="rId5" Type="http://schemas.openxmlformats.org/officeDocument/2006/relationships/hyperlink" Target="https://uclahs.az1.qualtrics.com/jfe/form/SV_eVxTdi6rlduT8s6" TargetMode="External"/><Relationship Id="rId4" Type="http://schemas.openxmlformats.org/officeDocument/2006/relationships/hyperlink" Target="https://www.uclahealth.org/departments/family-medicine/research/research-da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rjwestmoretraining.com/"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www.rjwestmoretraining.com/register.aspx"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hyperlink" Target="https://ucla.app.box.com/s/juwzx97yylfcqk01ji8dkhddvv2y4941"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my.ucla.edu/"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hyperlink" Target="https://urldefense.com/v3/__https:/u2306505.ct.sendgrid.net/ls/click?upn=M3V7pKe308SQRDM8wYnXBdpuS2c6Hk9oJQLhlqPhMkBq3awWtoflrYmrP8v58nps0fNUcNLQFQANqccd-2FxeLg6YtX3lwbVMgtmuKgd3e6zHlBaJ7J2ZijQKb-2FtvhR8Uaq7rykL949IJX7Gfj8sWi0mtMkBHsi1Uukj3kwNTKMjQ8fNIyLMhJprDcbhCbhY6mRiHARekl9GZntM3-2BmnAE1SRN6-2FwgQEtyoVuLDDuki-2BfuP-2FrqRFk0QbkIrnP-2Fi6l4UwMNIX3GGrOQ2AP7yfJkKiSSaTrCWgl52zKFsiRATPRc2ppf9-2BkJ5Ai6-2FLgyxMKYy5kR_bPJSe81B-2FXmIzS5sCgVyy4f4JrdTwYkgrpoySGaaVE24buDMU4ckq87-2BFMDuubs26JIXdTIBerReqgtpmJfTk9GG6Pjk29YtSJvruIfYTMQ8lTBjxsyEzVUcffkuieJVUvCuSJ7cgp3eBH0v7bdd8xVTrt6lgXWnCQ-2Ff6sm-2FAlvuXUHEhhFOfpS9QivFub15Ai0vMrF1yosmTREsvwmfTg-3D-3D__;!!F9wkZZsI-LA!G3RahioIaRXWLcdpR-BYOFgmZLIetHiyhS8b2B0JGkK_peubEKfu3YjC8U4PS-iYGY__n7-nGw_gENRtRRMEuj4-PLhh8bEk5dA$" TargetMode="External"/><Relationship Id="rId3" Type="http://schemas.openxmlformats.org/officeDocument/2006/relationships/hyperlink" Target="https://urldefense.com/v3/__https:/u2306505.ct.sendgrid.net/ls/click?upn=M3V7pKe308SQRDM8wYnXBdpuS2c6Hk9oJQLhlqPhMkBq3awWtoflrYmrP8v58npsAI2-2BUYzHVHmWyl7LM-2FoBrDI0NJQ6T3Q1Tunhqp-2FlLDAGbI-2FzuNDwW-2B4CUmRGGX9kifs0msJm5LClThVdYKzA7yTYZBf806C8qO6-2F6c53NSK1G-2B5iC7yJeyps74IDfELINZ4zrUoVNQCIDj1Lad3ohGqc1HAh8YrBOE9CXcr3x7hvXfPtngnr-2B2-2F-2B-2FWgKYyW7xEEfFhztpLhQgweQWyp638TRABuHkQGiqFdySRECJsQ-3DfRwf_bPJSe81B-2FXmIzS5sCgVyy4f4JrdTwYkgrpoySGaaVE24buDMU4ckq87-2BFMDuubs2tfxl-2B8ePWtcdbzGriN3F7BKXM23ub4pEV-2F-2B-2FMMsHSh6evmMuR1F1iEx60pcsTIJlPkV9MYn9HCoTcfAv-2FcxEmPJHb7IWy0rd-2FISF6MV3Fm03y188Qb-2BgtBiCV3mUgbHmnd2RDYliikoiECShuZNz1g-3D-3D__;!!F9wkZZsI-LA!G3RahioIaRXWLcdpR-BYOFgmZLIetHiyhS8b2B0JGkK_peubEKfu3YjC8U4PS-iYGY__n7-nGw_gENRtRRMEuj4-PLhhR1gc9Ms$" TargetMode="External"/><Relationship Id="rId7" Type="http://schemas.openxmlformats.org/officeDocument/2006/relationships/hyperlink" Target="https://urldefense.com/v3/__https:/u2306505.ct.sendgrid.net/ls/click?upn=M3V7pKe308SQRDM8wYnXBdpuS2c6Hk9oJQLhlqPhMkBq3awWtoflrYmrP8v58npsCGT8oXm8x3Iu5xprm8o0Gz4I-2FfpCvhio8nyU7-2Bcbq2rYyMQPZmSNdphMIwCWpw1SQJgnBekYfu4A-2FW5JPwY2vz5TwDQYvUieEpiyN23xhVn7mjlgV0O46zY5uHmYvGSNrPVFf92suq3dXjYrhj82DTuZXs2TN9NU8K2Kc2jMdcXFzprFgRXiztlOoJDGKQ5cPPTu0k5BLbwqhsA3PifKEtHyezmjfoY-2FXZhduifJv0xqajVCzE68n1jzRKo4IPPtmpH6M7vVqX1GhFeUUduElg-3D-3DtgCs_bPJSe81B-2FXmIzS5sCgVyy4f4JrdTwYkgrpoySGaaVE24buDMU4ckq87-2BFMDuubs2dtsR-2FHhLQMu0xFs1QQe0qykQ20L1MOjFHtoQ8Hbc104l2ppcnjX77Rtl-2Ftc7CeCJYKZYqz7K0FAyo09Aj1pjtN0DaETcZsFCagX-2FVD6GjQVSD-2FBhAZwgQnqqM6pv-2FjaAivBJEtO6419SvcH6uJfgFA-3D-3D__;!!F9wkZZsI-LA!G3RahioIaRXWLcdpR-BYOFgmZLIetHiyhS8b2B0JGkK_peubEKfu3YjC8U4PS-iYGY__n7-nGw_gENRtRRMEuj4-PLhh4hBnfJ0$"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hyperlink" Target="https://urldefense.com/v3/__https:/u2306505.ct.sendgrid.net/ls/click?upn=M3V7pKe308SQRDM8wYnXBdpuS2c6Hk9oJQLhlqPhMkBq3awWtoflrYmrP8v58npsc-2FY-2BRnPJ2tTSDdxlceNJaWEhSG-2BLuLp0bhpjhPsi5vYmbO57FRYgBuNF2Mlc2EQkVpAS8Ylc1HiYJ9lljTSXwZis5aOSUs9nGsQwKlznXfR0KAGWtbLVFsluxlNm2b-2BI-2BDcBECZJXi6w8nj5see-2F5gGrCnPNdpMys270nhX0lDo-3DjTjE_bPJSe81B-2FXmIzS5sCgVyy4f4JrdTwYkgrpoySGaaVE24buDMU4ckq87-2BFMDuubs2BnPU7JmhzPoRb8WJdtYBB9aVVcAm0eIGwks0rRsQ7Nnyt7nPoNkOoa75oDWxIrTnQaRdPdy2y6429eJnQzQCwYOTaEfRKrdPniR6wQ-2FsXARVjRiOX87d6vlEVEaR-2Fa43yc9kIHZ7GeDldYdXXm7-2FOw-3D-3D__;!!F9wkZZsI-LA!G3RahioIaRXWLcdpR-BYOFgmZLIetHiyhS8b2B0JGkK_peubEKfu3YjC8U4PS-iYGY__n7-nGw_gENRtRRMEuj4-PLhhhc5ZDlI$" TargetMode="External"/><Relationship Id="rId11" Type="http://schemas.openxmlformats.org/officeDocument/2006/relationships/hyperlink" Target="https://urldefense.com/v3/__https:/u2306505.ct.sendgrid.net/ls/click?upn=M3V7pKe308SQRDM8wYnXBdpuS2c6Hk9oJQLhlqPhMkBq3awWtoflrYmrP8v58npsmfgu7nKNquVN0WsxHDllsdI4aSgrOqQeYBDkXPBjBvNu3qhc8ZrDDXaTuG4U6leU21qsz-2FmKbXlUX95yeAnlMx4C6MOUSFK-2F92EIEnGyj2wjnW-2FL-2Bx3d7RjSn6QUqPMAOu65UZPbSIUjBN-2BMjyg0htJkSP0ZzrmOjv91cWNwCheES0F5-2BgpcJYvWRyK7z8jQ87SlzEKXKed82h0wJVBu2zan6YyuepO5jieW6BPuOdWeEj0bKmPB7Z1-2Fu2CuY18TAUaE-2Fr27Qotcx3BkJiEn-2B3xPFlUAwCvv2hoU50cx8m4Dmxo8rBrcQvd-2B8oWtLnjUAKZr_bPJSe81B-2FXmIzS5sCgVyy4f4JrdTwYkgrpoySGaaVE2kr5JOTd75nuTxh7iQSrVNi-2ByHg2yXcsXx-2FPYeKwsY9Ik26EqfoYyV2C4rKELcGkXZWl4my1S5dcBTkimw9HEhsu6HUITraFUe02ZddYxCkVIVjJYyAwenvyRAKNHRmjyQECvKcUdFakphSepD-2BCrj0BZwkfvCFbSOyV-2BQ-2F4tXsg-3D-3D__;!!F9wkZZsI-LA!F--CAX7KrqUk9yR-SPrWokmvjbm_oT0J78wsWSSm7DG4CDhtHEEih1tvi3eL2m59uE6X8sa3-f_2wReDi74Np-pTEAFA_yTaVr4$" TargetMode="External"/><Relationship Id="rId5" Type="http://schemas.openxmlformats.org/officeDocument/2006/relationships/hyperlink" Target="https://urldefense.com/v3/__https:/u2306505.ct.sendgrid.net/ls/click?upn=M3V7pKe308SQRDM8wYnXBdpuS2c6Hk9oJQLhlqPhMkBq3awWtoflrYmrP8v58npsLw5StRmsfIYYxfRWuEKEW03VEZp-2FTc5YfmBLGqIfS0D9tZxLkH3mpFmT3JOvdBNvOi5Q7jz4zkDiFnUeerT4Bp5pyXoISGiF9mT7yar6XUB2vDOFhuk9URQ9D1RbnhDYdAQeNm9f6UOyL-2BVKsCeht-2BXAaTNsAYXvCyZ1OqIrQx-2FMZNBBLbsdi48DmAB2-2BmWCDsb9HfzaQQFwUBZqsFsP-2Bqq4-2Bw8V9AmSjB0uk-2BqrIvE-3DMnPI_bPJSe81B-2FXmIzS5sCgVyy4f4JrdTwYkgrpoySGaaVE24buDMU4ckq87-2BFMDuubs2X0MbdMTzt1qDgVOr2MBkCFmbvzA-2FMecaKzzaRmJutN7VIcQkOZGIb-2F-2FzsdSYB76kZivQXHWS538fqO0iEc1PFZVF-2Bf-2Bl-2FsMreKRhBLM0UBgsM6xJUo3TvbkNl4sYnz7gpV3HAYfp0OfeycbGRTIl0Q-3D-3D__;!!F9wkZZsI-LA!G3RahioIaRXWLcdpR-BYOFgmZLIetHiyhS8b2B0JGkK_peubEKfu3YjC8U4PS-iYGY__n7-nGw_gENRtRRMEuj4-PLhh1_dzGK8$" TargetMode="External"/><Relationship Id="rId10" Type="http://schemas.openxmlformats.org/officeDocument/2006/relationships/hyperlink" Target="https://urldefense.com/v3/__https:/u2306505.ct.sendgrid.net/ls/click?upn=M3V7pKe308SQRDM8wYnXBdpuS2c6Hk9oJQLhlqPhMkBq3awWtoflrYmrP8v58npsJl4wGwktmnQC4qcfZHAhPDmWnATJq1jP7Bxzh-2BNHFQR5Zj3cf-2B1PN70x-2FtYnyO18iWlMqHYN8eU4qopcg8xRd-2FdbDxEDUwSwYazN-2FMHXftenMK5-2BniQGTItldbSlU00JlQB6nNIqDVi1C5OtOSooKRvULNKCNaERZl4BnTZTFLg-3D_b6c_bPJSe81B-2FXmIzS5sCgVyy4f4JrdTwYkgrpoySGaaVE2kr5JOTd75nuTxh7iQSrVN4Z1md5aMxIHqz58IqNrTmefypAWA2g91YwjFSX-2B1sM1HEnSL7B-2BFwq4uqV3CE-2F3XfaTqAFQ3KClfosIrRjOXpEHUFBvblOA3NgyTPGAYhsWkE-2Bo4MiAklYe3NDhGaZ1f2DttJhQBNum0WL3y1e6cTA-3D-3D__;!!F9wkZZsI-LA!F--CAX7KrqUk9yR-SPrWokmvjbm_oT0J78wsWSSm7DG4CDhtHEEih1tvi3eL2m59uE6X8sa3-f_2wReDi74Np-pTEAFAGh81JFk$" TargetMode="External"/><Relationship Id="rId4" Type="http://schemas.openxmlformats.org/officeDocument/2006/relationships/hyperlink" Target="https://urldefense.com/v3/__https:/u2306505.ct.sendgrid.net/ls/click?upn=M3V7pKe308SQRDM8wYnXBdpuS2c6Hk9oJQLhlqPhMkBq3awWtoflrYmrP8v58npshdZxUsMExygMVZyoIlfpVs96dPXlstypTjtDIp9pVm-2Fh2FDQ36lZQuaFrwJt-2FncQIVFz3a2PbeOLRQHEfVOyki5ZzQM-2FHfm-2F-2FJJEQaERt-2FVtv5hQjCAZKctonq75TzdPM0yaXe7mp4iMztjYxvJN-2BKKQxfNItJXzDLvwS-2FZO6ekkSfDSUs9KmvUUYNN4Z49UWUkmCA8wYf1i8V7dWhG4VQ-3D-3DOV5-_bPJSe81B-2FXmIzS5sCgVyy4f4JrdTwYkgrpoySGaaVE24buDMU4ckq87-2BFMDuubs2wz4xYLtKejuVustn6onZB6qokVG2DoJ33GtHlQaw6CdkjIQt-2FDV-2BgqgQT7GkARk6fiwv5oV1V9y0zk1WhG3Eidf-2FcarSFsGBVMIVif-2BsphPqmcNviF8XvAJyW3RZGBib7P1Z8Xdqn-2FSGVP0ojgQlcg-3D-3D__;!!F9wkZZsI-LA!G3RahioIaRXWLcdpR-BYOFgmZLIetHiyhS8b2B0JGkK_peubEKfu3YjC8U4PS-iYGY__n7-nGw_gENRtRRMEuj4-PLhhYDln8iY$" TargetMode="External"/><Relationship Id="rId9" Type="http://schemas.openxmlformats.org/officeDocument/2006/relationships/hyperlink" Target="https://urldefense.com/v3/__https:/u2306505.ct.sendgrid.net/ls/click?upn=M3V7pKe308SQRDM8wYnXBdpuS2c6Hk9oJQLhlqPhMkBq3awWtoflrYmrP8v58npsyNfEhZ8KpKd045KIw37gLq7zEbj6dW1i1inK4Cr7-2BgOvc0w791-2FmxlAlQTdablolsIOdA3N4BFFISPI3AWrHghDtIXpzldmjx-2BQKExBnmPGbKhNL-2BVjRIZNvTDfGu1Tf5K8HO0sUT3TE2us4WBw5eZFeihuLRZjacX-2BThSU1ulI-3Dn7LG_bPJSe81B-2FXmIzS5sCgVyy4f4JrdTwYkgrpoySGaaVE2kr5JOTd75nuTxh7iQSrVNm-2FessLL7GcTC26f-2F5eiaKze6Htbst-2FZNuTRWh5ennuC9FpVs-2Bv38MaVJYdJwLPhu54Ybs6qS2t7AxBJfBARKthyAjacSl7bgA7eufX7OdneCBE8y808y72NwSyYPylT8P-2FMsiLQgRLsVAJCR0nqztg-3D-3D__;!!F9wkZZsI-LA!F--CAX7KrqUk9yR-SPrWokmvjbm_oT0J78wsWSSm7DG4CDhtHEEih1tvi3eL2m59uE6X8sa3-f_2wReDi74Np-pTEAFAKXcgshc$"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hVaL7sttiF8"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hyperlink" Target="https://ucla.app.box.com/s/9j2hr5oepvolcd8s2vjqlus0j0lopn8q?utm_source=1087726877&amp;utm_medium=email&amp;utm_campaign=&amp;utm_content=FAQ"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hyperlink" Target="https://urldefense.com/v3/__http:/grants.nih.gov/grants/guide/pa-files/PAR-23-269.html__;!!F9wkZZsI-LA!DJt_npY9do--NrD69uhoN53ZXb2FlT36g9_hpgx2AgfpjPxbmTgFzViGzypPRvgw19BAazMrQq74pzYGqn20ip6T5G0$" TargetMode="External"/><Relationship Id="rId4" Type="http://schemas.openxmlformats.org/officeDocument/2006/relationships/hyperlink" Target="https://urldefense.com/v3/__http:/grants.nih.gov/grants/guide/rfa-files/RFA-OD-23-015.html__;!!F9wkZZsI-LA!Aqo6eBta__Hi4sBhQCrkckXkjnWUHeGpybBDMyHBrQX1BLTHB44kS20r7mdIJT0ocH2FUkZdenqYcCKmMqsjPB3rda4$"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urldefense.com/v3/__https:/u2306505.ct.sendgrid.net/ls/click?upn=M3V7pKe308SQRDM8wYnXBdpuS2c6Hk9oJQLhlqPhMkBq3awWtoflrYmrP8v58npsSSUqiHY-2BaIplAvol1qiSGcktJL3gVOap6gCZiuUY-2Bx3OjhAVif2v2dVHLgxrkI5-2F0WW5b-2F31nNYCNTO4P8nyvKwliOF0-2FBOTnqfizGJun9lfZ5jrHg4-2BdfW01gQShle0oSFoPw4QRszHqD-2Fdo4PlXvT7DFsnPgHItOm906OtSD8oBY7xqZUe89LPBSH8aX8RY3IKkgXNVz-2FFry1YmPgV894reB76CB4kX-2FgF5QEFuVyj5clE5WBjNb26Oaol6YN99l0wM9Novj4v1G4AykQXVw-3D-3DIIUR_bPJSe81B-2FXmIzS5sCgVyy4f4JrdTwYkgrpoySGaaVE1WcRAU3F-2BNjqtGBw30PiWfOTQ-2BHoUkl0tbti6P-2Bal2QEdHooEHXIT92vtYRGUsqxiNdk7-2F4ecRYP7WQoYatlO78i-2F4huLq6EuMs4i3A7eixNpIn62-2BdDAu68DYj6HVtUspS01a97gcEEkRyfEtoSPESIH7prD0F4AMe1CvLiVjAg-3D-3D__;!!F9wkZZsI-LA!HhdrXtKFDIXOTkSM3H20Vu4Qn0L2J4ivx2Kdc2KMdyF86loP3QguOHqJ7SS4tKoIb06i4EYguHPfWJWpWarRQTrHMc83pSKsgfs$"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hyperlink" Target="https://urldefense.com/v3/__https:/u2306505.ct.sendgrid.net/ls/click?upn=M3V7pKe308SQRDM8wYnXBdpuS2c6Hk9oJQLhlqPhMkBq3awWtoflrYmrP8v58nps86for0U9F5yi-2FirY8TMsp97rO8UMmfCIvmLv5A5THPSrtlAnKp56omWIQrxdanbnlTCBMrq0hqPBDr-2BRQjLR0C4dbzGroOVBFRXuwxFKobIYR0rUfb7TiP9ftSCT-2B5tsRC8TCGTmO3-2Fg9pLWdChTGUpVYB0SxqmuQNZq8ru22CtLvL-2BTQDpq8ALwug2L7Y0Z3aQpEcvtyA5dbuFwu-2Bu1TyLYbCMPmrhWcNlJJa-2BP2TfWpfsekCJsmZfFHcXWxvtk-2BoOBQ7h-2FQxXHajiYJ3BWUtt7IHj8-2BjMHRLSmTYp02LvGO3NopztwzviDLlhnuUPVOrvn_bPJSe81B-2FXmIzS5sCgVyy4f4JrdTwYkgrpoySGaaVE1WcRAU3F-2BNjqtGBw30PiWfnfs7vtb4ZlGHQCGdpRQdDPztFXLAMp0wks6bBmjI1EMrvrw7YG1gklhwofgZlmtosd07Zoo-2Fw-2FoWFk4jrpg5FeSu-2Buhe3XNsVwbAQ8SO-2F1Yt1JNJL-2F0hVRkvlLc-2F3sKGHtWDN4ThohGlCbSqclsqIQ-3D-3D__;!!F9wkZZsI-LA!HhdrXtKFDIXOTkSM3H20Vu4Qn0L2J4ivx2Kdc2KMdyF86loP3QguOHqJ7SS4tKoIb06i4EYguHPfWJWpWarRQTrHMc83NJ3SJCE$" TargetMode="External"/><Relationship Id="rId4" Type="http://schemas.openxmlformats.org/officeDocument/2006/relationships/hyperlink" Target="https://urldefense.com/v3/__https:/u2306505.ct.sendgrid.net/ls/click?upn=M3V7pKe308SQRDM8wYnXBdpuS2c6Hk9oJQLhlqPhMkBq3awWtoflrYmrP8v58npsHspkyzl9zQ7-2F5FpPH-2BV353wtVms68p3-2BIbdVwcCa-2Be47R7p-2Fo4qO-2BisA6uRx5BH6TtGjIu4XREix7nhvm9MI-2FpjBh5xfqGtHIq5ADYrHcnrqnFcpTMI0fhtMzKYl9lm96EsVEwgiYRggIcW-2FZAAp-2BaNEjU16bgD2LSHtmvxj1PEFHlKYNCV-2BAfTZ-2BxDqG7IqXaERiGNyP-2BDkENe8T5-2Fhbq8dgZqSxCu22IQLw3TkbBUInMi7eBbMtY67-2BNd0rAraGkUVDNiLtTV7zSu8M6GcaQ-3D-3D48p3_bPJSe81B-2FXmIzS5sCgVyy4f4JrdTwYkgrpoySGaaVE1WcRAU3F-2BNjqtGBw30PiWfeavV-2F8Z3ESwrLn7DDK7OTrB5xcZBmKy6vO-2B6aOtjphezp9MvgQU7-2BfQChzm-2FvZNRH-2B32WR28NDhREaYtRodoYagF0tmkcL3hSTGMZp-2ByzOkuVCS3daMqZ7mrFBg-2F5zsiNntqy-2F0Jw6maut3wmiL6mw-3D-3D__;!!F9wkZZsI-LA!HhdrXtKFDIXOTkSM3H20Vu4Qn0L2J4ivx2Kdc2KMdyF86loP3QguOHqJ7SS4tKoIb06i4EYguHPfWJWpWarRQTrHMc83WQbPu2Q$"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uclahealth.org/family-medicine/for-research-employees" TargetMode="External"/><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urldefense.com/v3/__https:/uclahealth.csod.com/samldefault.aspx?ouid=1*20__;JQ!!F9wkZZsI-LA!F6bD1aU83Af9ZMfsIhP3_Bg1YcikTyOsZAlayEpPpzTNfXrkajZ8IKgLzh8KdMmlDEGbG3ZAb7GnkR9EBE-ajxx5CNafu7_JtY_Oss4$"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41"/>
        <p:cNvGrpSpPr/>
        <p:nvPr/>
      </p:nvGrpSpPr>
      <p:grpSpPr>
        <a:xfrm>
          <a:off x="0" y="0"/>
          <a:ext cx="0" cy="0"/>
          <a:chOff x="0" y="0"/>
          <a:chExt cx="0" cy="0"/>
        </a:xfrm>
      </p:grpSpPr>
      <p:sp>
        <p:nvSpPr>
          <p:cNvPr id="145" name="Google Shape;145;p1"/>
          <p:cNvSpPr txBox="1">
            <a:spLocks noGrp="1"/>
          </p:cNvSpPr>
          <p:nvPr>
            <p:ph type="body" idx="4294967295"/>
          </p:nvPr>
        </p:nvSpPr>
        <p:spPr>
          <a:xfrm>
            <a:off x="4694461" y="1166160"/>
            <a:ext cx="4176712" cy="2689967"/>
          </a:xfrm>
          <a:prstGeom prst="rect">
            <a:avLst/>
          </a:prstGeom>
          <a:noFill/>
          <a:ln>
            <a:noFill/>
          </a:ln>
        </p:spPr>
        <p:txBody>
          <a:bodyPr spcFirstLastPara="1" wrap="square" lIns="0" tIns="0" rIns="0" bIns="0" anchor="ctr" anchorCtr="0">
            <a:spAutoFit/>
          </a:bodyPr>
          <a:lstStyle/>
          <a:p>
            <a:pPr marL="0" lvl="0" indent="0" algn="ctr" rtl="0">
              <a:lnSpc>
                <a:spcPct val="90000"/>
              </a:lnSpc>
              <a:spcBef>
                <a:spcPts val="0"/>
              </a:spcBef>
              <a:spcAft>
                <a:spcPts val="0"/>
              </a:spcAft>
              <a:buClr>
                <a:srgbClr val="FFDD7F"/>
              </a:buClr>
              <a:buSzPts val="3200"/>
              <a:buNone/>
            </a:pPr>
            <a:r>
              <a:rPr lang="en-US" sz="4000" dirty="0">
                <a:solidFill>
                  <a:schemeClr val="bg1"/>
                </a:solidFill>
                <a:latin typeface="+mj-lt"/>
              </a:rPr>
              <a:t>Family Medicine Research Unit </a:t>
            </a:r>
            <a:endParaRPr sz="4000" dirty="0">
              <a:solidFill>
                <a:schemeClr val="bg1"/>
              </a:solidFill>
              <a:latin typeface="+mj-lt"/>
            </a:endParaRPr>
          </a:p>
          <a:p>
            <a:pPr marL="0" lvl="0" indent="0" algn="ctr" rtl="0">
              <a:lnSpc>
                <a:spcPct val="90000"/>
              </a:lnSpc>
              <a:spcBef>
                <a:spcPts val="750"/>
              </a:spcBef>
              <a:spcAft>
                <a:spcPts val="0"/>
              </a:spcAft>
              <a:buClr>
                <a:srgbClr val="FFDD7F"/>
              </a:buClr>
              <a:buSzPts val="3200"/>
              <a:buNone/>
            </a:pPr>
            <a:r>
              <a:rPr lang="en-US" sz="4000" dirty="0">
                <a:solidFill>
                  <a:schemeClr val="bg1"/>
                </a:solidFill>
                <a:latin typeface="+mj-lt"/>
              </a:rPr>
              <a:t>Monthly Meeting </a:t>
            </a:r>
            <a:endParaRPr lang="en-US" sz="4000" dirty="0" smtClean="0">
              <a:solidFill>
                <a:schemeClr val="bg1"/>
              </a:solidFill>
              <a:latin typeface="+mj-lt"/>
            </a:endParaRPr>
          </a:p>
          <a:p>
            <a:pPr marL="0" lvl="0" indent="0" algn="ctr" rtl="0">
              <a:lnSpc>
                <a:spcPct val="90000"/>
              </a:lnSpc>
              <a:spcBef>
                <a:spcPts val="750"/>
              </a:spcBef>
              <a:spcAft>
                <a:spcPts val="0"/>
              </a:spcAft>
              <a:buClr>
                <a:srgbClr val="FFDD7F"/>
              </a:buClr>
              <a:buSzPts val="3200"/>
              <a:buNone/>
            </a:pPr>
            <a:endParaRPr lang="en-US" sz="2000" dirty="0">
              <a:solidFill>
                <a:schemeClr val="bg1"/>
              </a:solidFill>
              <a:latin typeface="+mj-lt"/>
            </a:endParaRPr>
          </a:p>
          <a:p>
            <a:pPr marL="0" lvl="0" indent="0" algn="ctr" rtl="0">
              <a:lnSpc>
                <a:spcPct val="90000"/>
              </a:lnSpc>
              <a:spcBef>
                <a:spcPts val="750"/>
              </a:spcBef>
              <a:spcAft>
                <a:spcPts val="0"/>
              </a:spcAft>
              <a:buClr>
                <a:srgbClr val="FF9900"/>
              </a:buClr>
              <a:buSzPts val="3200"/>
              <a:buNone/>
            </a:pPr>
            <a:r>
              <a:rPr lang="en-US" sz="3200" dirty="0" smtClean="0">
                <a:solidFill>
                  <a:srgbClr val="F8BABA"/>
                </a:solidFill>
                <a:latin typeface="+mj-lt"/>
              </a:rPr>
              <a:t>April </a:t>
            </a:r>
            <a:r>
              <a:rPr lang="en-US" sz="3200" dirty="0" smtClean="0">
                <a:solidFill>
                  <a:srgbClr val="F8BABA"/>
                </a:solidFill>
                <a:latin typeface="+mj-lt"/>
              </a:rPr>
              <a:t>2023</a:t>
            </a:r>
            <a:endParaRPr dirty="0">
              <a:solidFill>
                <a:srgbClr val="F8BABA"/>
              </a:solidFill>
              <a:latin typeface="+mj-lt"/>
            </a:endParaRPr>
          </a:p>
        </p:txBody>
      </p:sp>
      <p:pic>
        <p:nvPicPr>
          <p:cNvPr id="146" name="Google Shape;146;p1"/>
          <p:cNvPicPr preferRelativeResize="0"/>
          <p:nvPr/>
        </p:nvPicPr>
        <p:blipFill rotWithShape="1">
          <a:blip r:embed="rId3">
            <a:alphaModFix/>
          </a:blip>
          <a:srcRect/>
          <a:stretch/>
        </p:blipFill>
        <p:spPr>
          <a:xfrm>
            <a:off x="-200231" y="-134475"/>
            <a:ext cx="5486411" cy="981458"/>
          </a:xfrm>
          <a:prstGeom prst="rect">
            <a:avLst/>
          </a:prstGeom>
          <a:noFill/>
          <a:ln>
            <a:noFill/>
          </a:ln>
        </p:spPr>
      </p:pic>
      <p:sp>
        <p:nvSpPr>
          <p:cNvPr id="147" name="Google Shape;147;p1"/>
          <p:cNvSpPr txBox="1"/>
          <p:nvPr/>
        </p:nvSpPr>
        <p:spPr>
          <a:xfrm>
            <a:off x="4594400" y="-134475"/>
            <a:ext cx="6454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pic>
        <p:nvPicPr>
          <p:cNvPr id="3" name="Picture 2" descr="Wild Flowers, Spring Free Stock Photo - Public Domain Pictur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549" y="856963"/>
            <a:ext cx="4408849" cy="33083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3"/>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10</a:t>
            </a:fld>
            <a:endParaRPr/>
          </a:p>
        </p:txBody>
      </p:sp>
      <p:sp>
        <p:nvSpPr>
          <p:cNvPr id="311" name="Google Shape;311;p13"/>
          <p:cNvSpPr txBox="1">
            <a:spLocks noGrp="1"/>
          </p:cNvSpPr>
          <p:nvPr>
            <p:ph type="title"/>
          </p:nvPr>
        </p:nvSpPr>
        <p:spPr>
          <a:xfrm>
            <a:off x="640079" y="640080"/>
            <a:ext cx="7772400" cy="387900"/>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smtClean="0">
                <a:latin typeface="Arial"/>
                <a:ea typeface="Arial"/>
                <a:cs typeface="Arial"/>
                <a:sym typeface="Arial"/>
              </a:rPr>
              <a:t>Career Tracks</a:t>
            </a:r>
            <a:endParaRPr dirty="0">
              <a:latin typeface="Arial"/>
              <a:ea typeface="Arial"/>
              <a:cs typeface="Arial"/>
              <a:sym typeface="Arial"/>
            </a:endParaRPr>
          </a:p>
        </p:txBody>
      </p:sp>
      <p:pic>
        <p:nvPicPr>
          <p:cNvPr id="2" name="Picture 1"/>
          <p:cNvPicPr>
            <a:picLocks noChangeAspect="1"/>
          </p:cNvPicPr>
          <p:nvPr/>
        </p:nvPicPr>
        <p:blipFill>
          <a:blip r:embed="rId3"/>
          <a:stretch>
            <a:fillRect/>
          </a:stretch>
        </p:blipFill>
        <p:spPr>
          <a:xfrm>
            <a:off x="640079" y="1425388"/>
            <a:ext cx="7711750" cy="1169894"/>
          </a:xfrm>
          <a:prstGeom prst="rect">
            <a:avLst/>
          </a:prstGeom>
        </p:spPr>
      </p:pic>
      <p:pic>
        <p:nvPicPr>
          <p:cNvPr id="3" name="Picture 2"/>
          <p:cNvPicPr>
            <a:picLocks noChangeAspect="1"/>
          </p:cNvPicPr>
          <p:nvPr/>
        </p:nvPicPr>
        <p:blipFill>
          <a:blip r:embed="rId4"/>
          <a:stretch>
            <a:fillRect/>
          </a:stretch>
        </p:blipFill>
        <p:spPr>
          <a:xfrm>
            <a:off x="640079" y="2715745"/>
            <a:ext cx="7562139" cy="1130113"/>
          </a:xfrm>
          <a:prstGeom prst="rect">
            <a:avLst/>
          </a:prstGeom>
        </p:spPr>
      </p:pic>
    </p:spTree>
    <p:extLst>
      <p:ext uri="{BB962C8B-B14F-4D97-AF65-F5344CB8AC3E}">
        <p14:creationId xmlns:p14="http://schemas.microsoft.com/office/powerpoint/2010/main" val="1911059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2"/>
          <p:cNvSpPr/>
          <p:nvPr/>
        </p:nvSpPr>
        <p:spPr>
          <a:xfrm>
            <a:off x="6689850" y="1385412"/>
            <a:ext cx="2039400" cy="1453200"/>
          </a:xfrm>
          <a:prstGeom prst="roundRect">
            <a:avLst>
              <a:gd name="adj" fmla="val 16667"/>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2"/>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11</a:t>
            </a:fld>
            <a:endParaRPr/>
          </a:p>
        </p:txBody>
      </p:sp>
      <p:sp>
        <p:nvSpPr>
          <p:cNvPr id="298" name="Google Shape;298;p12"/>
          <p:cNvSpPr txBox="1">
            <a:spLocks noGrp="1"/>
          </p:cNvSpPr>
          <p:nvPr>
            <p:ph type="title"/>
          </p:nvPr>
        </p:nvSpPr>
        <p:spPr>
          <a:xfrm>
            <a:off x="640079" y="640080"/>
            <a:ext cx="7772400" cy="387900"/>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a:latin typeface="Arial"/>
                <a:ea typeface="Arial"/>
                <a:cs typeface="Arial"/>
                <a:sym typeface="Arial"/>
              </a:rPr>
              <a:t>Research </a:t>
            </a:r>
            <a:r>
              <a:rPr lang="en-US" dirty="0" smtClean="0">
                <a:latin typeface="Arial"/>
                <a:ea typeface="Arial"/>
                <a:cs typeface="Arial"/>
                <a:sym typeface="Arial"/>
              </a:rPr>
              <a:t>Day</a:t>
            </a:r>
            <a:endParaRPr dirty="0">
              <a:latin typeface="Arial"/>
              <a:ea typeface="Arial"/>
              <a:cs typeface="Arial"/>
              <a:sym typeface="Arial"/>
            </a:endParaRPr>
          </a:p>
        </p:txBody>
      </p:sp>
      <p:sp>
        <p:nvSpPr>
          <p:cNvPr id="299" name="Google Shape;299;p12"/>
          <p:cNvSpPr txBox="1"/>
          <p:nvPr/>
        </p:nvSpPr>
        <p:spPr>
          <a:xfrm>
            <a:off x="640079" y="1170662"/>
            <a:ext cx="6049746" cy="413956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600"/>
              </a:spcAft>
              <a:buNone/>
            </a:pPr>
            <a:r>
              <a:rPr lang="en-US" sz="2000" b="1" dirty="0"/>
              <a:t>2023 Meeting Information</a:t>
            </a:r>
            <a:endParaRPr sz="2000" b="1" dirty="0"/>
          </a:p>
          <a:p>
            <a:pPr marL="457200" lvl="0" indent="-317500">
              <a:spcAft>
                <a:spcPts val="600"/>
              </a:spcAft>
              <a:buSzPts val="1400"/>
              <a:buChar char="●"/>
            </a:pPr>
            <a:r>
              <a:rPr lang="en-US" sz="1800" dirty="0"/>
              <a:t>In-person at the California Endowment (Center for Healthy Communities Los Angeles</a:t>
            </a:r>
            <a:r>
              <a:rPr lang="en-US" sz="1800" dirty="0" smtClean="0"/>
              <a:t>)</a:t>
            </a:r>
          </a:p>
          <a:p>
            <a:pPr marL="457200" lvl="0" indent="-317500" algn="l" rtl="0">
              <a:spcBef>
                <a:spcPts val="0"/>
              </a:spcBef>
              <a:spcAft>
                <a:spcPts val="600"/>
              </a:spcAft>
              <a:buSzPts val="1400"/>
              <a:buChar char="●"/>
            </a:pPr>
            <a:r>
              <a:rPr lang="en-US" sz="1800" dirty="0" smtClean="0"/>
              <a:t>Wednesday</a:t>
            </a:r>
            <a:r>
              <a:rPr lang="en-US" sz="1800" dirty="0"/>
              <a:t>, May 10, </a:t>
            </a:r>
            <a:r>
              <a:rPr lang="en-US" sz="1800" dirty="0" smtClean="0"/>
              <a:t>2023</a:t>
            </a:r>
          </a:p>
          <a:p>
            <a:pPr marL="457200" lvl="0" indent="-317500" algn="l" rtl="0">
              <a:spcBef>
                <a:spcPts val="0"/>
              </a:spcBef>
              <a:spcAft>
                <a:spcPts val="600"/>
              </a:spcAft>
              <a:buSzPts val="1400"/>
              <a:buChar char="●"/>
            </a:pPr>
            <a:r>
              <a:rPr lang="en-US" sz="1800" dirty="0" smtClean="0"/>
              <a:t>Keynote Speaker: Dr. Steve Shoptaw</a:t>
            </a:r>
          </a:p>
          <a:p>
            <a:pPr marL="457200" lvl="0" indent="-317500" algn="l" rtl="0">
              <a:spcBef>
                <a:spcPts val="0"/>
              </a:spcBef>
              <a:spcAft>
                <a:spcPts val="600"/>
              </a:spcAft>
              <a:buSzPts val="1400"/>
              <a:buChar char="●"/>
            </a:pPr>
            <a:endParaRPr sz="500" dirty="0"/>
          </a:p>
          <a:p>
            <a:pPr marL="0" lvl="0" indent="0" algn="l" rtl="0">
              <a:spcBef>
                <a:spcPts val="0"/>
              </a:spcBef>
              <a:spcAft>
                <a:spcPts val="600"/>
              </a:spcAft>
              <a:buNone/>
            </a:pPr>
            <a:r>
              <a:rPr lang="en-US" sz="2000" b="1" dirty="0"/>
              <a:t>Abstract </a:t>
            </a:r>
            <a:r>
              <a:rPr lang="en-US" sz="2000" b="1" dirty="0" smtClean="0"/>
              <a:t>Submissions</a:t>
            </a:r>
            <a:endParaRPr sz="2000" b="1" dirty="0"/>
          </a:p>
          <a:p>
            <a:pPr marL="457200" lvl="0" indent="-317500" algn="l" rtl="0">
              <a:spcBef>
                <a:spcPts val="0"/>
              </a:spcBef>
              <a:spcAft>
                <a:spcPts val="600"/>
              </a:spcAft>
              <a:buSzPts val="1400"/>
              <a:buChar char="●"/>
            </a:pPr>
            <a:r>
              <a:rPr lang="en-US" sz="1800" dirty="0" smtClean="0">
                <a:hlinkClick r:id="rId3"/>
              </a:rPr>
              <a:t>Submission Guidelines </a:t>
            </a:r>
            <a:r>
              <a:rPr lang="en-US" sz="1800" dirty="0" smtClean="0"/>
              <a:t>and other info can be found on our </a:t>
            </a:r>
            <a:r>
              <a:rPr lang="en-US" sz="1800" dirty="0" smtClean="0">
                <a:hlinkClick r:id="rId4"/>
              </a:rPr>
              <a:t>website</a:t>
            </a:r>
            <a:endParaRPr lang="en-US" sz="1800" dirty="0" smtClean="0"/>
          </a:p>
          <a:p>
            <a:pPr marL="457200" lvl="0" indent="-317500" algn="l" rtl="0">
              <a:spcBef>
                <a:spcPts val="0"/>
              </a:spcBef>
              <a:spcAft>
                <a:spcPts val="600"/>
              </a:spcAft>
              <a:buSzPts val="1400"/>
              <a:buChar char="●"/>
            </a:pPr>
            <a:r>
              <a:rPr lang="en-US" sz="1800" dirty="0" smtClean="0"/>
              <a:t>Abstracts must be submitted via the </a:t>
            </a:r>
            <a:r>
              <a:rPr lang="en-US" sz="1800" dirty="0" smtClean="0">
                <a:hlinkClick r:id="rId5"/>
              </a:rPr>
              <a:t>Submission Portal</a:t>
            </a:r>
            <a:r>
              <a:rPr lang="en-US" sz="1800" dirty="0" smtClean="0"/>
              <a:t> by April </a:t>
            </a:r>
            <a:r>
              <a:rPr lang="en-US" sz="1800" dirty="0"/>
              <a:t>7, 2023. </a:t>
            </a:r>
            <a:endParaRPr sz="1800" dirty="0"/>
          </a:p>
          <a:p>
            <a:pPr marL="0" lvl="0" indent="0" algn="l" rtl="0">
              <a:spcBef>
                <a:spcPts val="0"/>
              </a:spcBef>
              <a:spcAft>
                <a:spcPts val="0"/>
              </a:spcAft>
              <a:buNone/>
            </a:pPr>
            <a:endParaRPr b="1" dirty="0"/>
          </a:p>
          <a:p>
            <a:pPr marL="0" lvl="0" indent="0" algn="l" rtl="0">
              <a:spcBef>
                <a:spcPts val="0"/>
              </a:spcBef>
              <a:spcAft>
                <a:spcPts val="0"/>
              </a:spcAft>
              <a:buNone/>
            </a:pPr>
            <a:endParaRPr b="1" dirty="0"/>
          </a:p>
        </p:txBody>
      </p:sp>
      <p:pic>
        <p:nvPicPr>
          <p:cNvPr id="300" name="Google Shape;300;p12"/>
          <p:cNvPicPr preferRelativeResize="0"/>
          <p:nvPr/>
        </p:nvPicPr>
        <p:blipFill>
          <a:blip r:embed="rId6">
            <a:alphaModFix/>
          </a:blip>
          <a:stretch>
            <a:fillRect/>
          </a:stretch>
        </p:blipFill>
        <p:spPr>
          <a:xfrm>
            <a:off x="6808125" y="1576900"/>
            <a:ext cx="1802825" cy="1070200"/>
          </a:xfrm>
          <a:prstGeom prst="rect">
            <a:avLst/>
          </a:prstGeom>
          <a:noFill/>
          <a:ln>
            <a:noFill/>
          </a:ln>
        </p:spPr>
      </p:pic>
      <p:pic>
        <p:nvPicPr>
          <p:cNvPr id="302" name="Google Shape;302;p12"/>
          <p:cNvPicPr preferRelativeResize="0"/>
          <p:nvPr/>
        </p:nvPicPr>
        <p:blipFill>
          <a:blip r:embed="rId7">
            <a:alphaModFix/>
          </a:blip>
          <a:stretch>
            <a:fillRect/>
          </a:stretch>
        </p:blipFill>
        <p:spPr>
          <a:xfrm>
            <a:off x="6809100" y="3387538"/>
            <a:ext cx="1897500" cy="1070187"/>
          </a:xfrm>
          <a:prstGeom prst="rect">
            <a:avLst/>
          </a:prstGeom>
          <a:noFill/>
          <a:ln>
            <a:noFill/>
          </a:ln>
        </p:spPr>
      </p:pic>
    </p:spTree>
    <p:extLst>
      <p:ext uri="{BB962C8B-B14F-4D97-AF65-F5344CB8AC3E}">
        <p14:creationId xmlns:p14="http://schemas.microsoft.com/office/powerpoint/2010/main" val="1724999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Google Shape;153;p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12</a:t>
            </a:fld>
            <a:endParaRPr/>
          </a:p>
        </p:txBody>
      </p:sp>
      <p:sp>
        <p:nvSpPr>
          <p:cNvPr id="154" name="Google Shape;154;p4"/>
          <p:cNvSpPr txBox="1">
            <a:spLocks noGrp="1"/>
          </p:cNvSpPr>
          <p:nvPr>
            <p:ph type="title"/>
          </p:nvPr>
        </p:nvSpPr>
        <p:spPr>
          <a:xfrm>
            <a:off x="640079" y="640080"/>
            <a:ext cx="7772400" cy="387900"/>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smtClean="0"/>
              <a:t>Grand Rounds</a:t>
            </a:r>
            <a:endParaRPr dirty="0">
              <a:latin typeface="+mj-lt"/>
            </a:endParaRPr>
          </a:p>
        </p:txBody>
      </p:sp>
      <p:sp>
        <p:nvSpPr>
          <p:cNvPr id="2" name="Rectangle 2"/>
          <p:cNvSpPr>
            <a:spLocks noChangeArrowheads="1"/>
          </p:cNvSpPr>
          <p:nvPr/>
        </p:nvSpPr>
        <p:spPr bwMode="auto">
          <a:xfrm>
            <a:off x="640079" y="1408173"/>
            <a:ext cx="7772400"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pPr>
            <a:r>
              <a:rPr lang="en-US" altLang="en-US" sz="2000" dirty="0" smtClean="0">
                <a:solidFill>
                  <a:schemeClr val="tx1"/>
                </a:solidFill>
                <a:latin typeface="Arial" panose="020B0604020202020204" pitchFamily="34" charset="0"/>
                <a:ea typeface="Calibri" panose="020F0502020204030204" pitchFamily="34" charset="0"/>
              </a:rPr>
              <a:t>Fourth </a:t>
            </a:r>
            <a:r>
              <a:rPr lang="en-US" altLang="en-US" sz="2000" dirty="0" smtClean="0">
                <a:solidFill>
                  <a:schemeClr val="tx1"/>
                </a:solidFill>
                <a:latin typeface="Arial" panose="020B0604020202020204" pitchFamily="34" charset="0"/>
                <a:ea typeface="Calibri" panose="020F0502020204030204" pitchFamily="34" charset="0"/>
              </a:rPr>
              <a:t>Friday of every month, from 12-1pm</a:t>
            </a:r>
            <a:endParaRPr kumimoji="0" lang="en-US" altLang="en-US" sz="200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endParaRPr>
          </a:p>
          <a:p>
            <a:pPr marL="285750" marR="0" lvl="0" indent="-28575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pPr>
            <a:r>
              <a:rPr lang="en-US" altLang="en-US" sz="2000" dirty="0" smtClean="0">
                <a:solidFill>
                  <a:schemeClr val="tx1"/>
                </a:solidFill>
                <a:latin typeface="Arial" panose="020B0604020202020204" pitchFamily="34" charset="0"/>
                <a:ea typeface="Calibri" panose="020F0502020204030204" pitchFamily="34" charset="0"/>
              </a:rPr>
              <a:t>Via Zoom (email Denise Acelar if you do </a:t>
            </a:r>
            <a:r>
              <a:rPr lang="en-US" altLang="en-US" sz="2000" dirty="0" smtClean="0">
                <a:solidFill>
                  <a:schemeClr val="tx1"/>
                </a:solidFill>
                <a:latin typeface="Arial" panose="020B0604020202020204" pitchFamily="34" charset="0"/>
                <a:ea typeface="Calibri" panose="020F0502020204030204" pitchFamily="34" charset="0"/>
              </a:rPr>
              <a:t>not </a:t>
            </a:r>
            <a:r>
              <a:rPr lang="en-US" altLang="en-US" sz="2000" dirty="0" smtClean="0">
                <a:solidFill>
                  <a:schemeClr val="tx1"/>
                </a:solidFill>
                <a:latin typeface="Arial" panose="020B0604020202020204" pitchFamily="34" charset="0"/>
                <a:ea typeface="Calibri" panose="020F0502020204030204" pitchFamily="34" charset="0"/>
              </a:rPr>
              <a:t>already have the invite)</a:t>
            </a:r>
          </a:p>
          <a:p>
            <a:pPr marL="285750" indent="-285750" eaLnBrk="0" fontAlgn="base" hangingPunct="0">
              <a:spcBef>
                <a:spcPct val="0"/>
              </a:spcBef>
              <a:spcAft>
                <a:spcPts val="1200"/>
              </a:spcAft>
              <a:buClrTx/>
              <a:buFont typeface="Arial" panose="020B0604020202020204" pitchFamily="34" charset="0"/>
              <a:buChar char="•"/>
            </a:pPr>
            <a:r>
              <a:rPr lang="en-US" sz="2000" dirty="0" smtClean="0">
                <a:solidFill>
                  <a:schemeClr val="tx1"/>
                </a:solidFill>
              </a:rPr>
              <a:t>Faculty, staff, and students are encouraged </a:t>
            </a:r>
            <a:r>
              <a:rPr lang="en-US" sz="2000" dirty="0" smtClean="0">
                <a:solidFill>
                  <a:schemeClr val="tx1"/>
                </a:solidFill>
              </a:rPr>
              <a:t>to attend</a:t>
            </a:r>
          </a:p>
          <a:p>
            <a:pPr marL="285750" indent="-285750" eaLnBrk="0" fontAlgn="base" hangingPunct="0">
              <a:spcBef>
                <a:spcPct val="0"/>
              </a:spcBef>
              <a:spcAft>
                <a:spcPts val="1200"/>
              </a:spcAft>
              <a:buClrTx/>
              <a:buFont typeface="Arial" panose="020B0604020202020204" pitchFamily="34" charset="0"/>
              <a:buChar char="•"/>
            </a:pPr>
            <a:r>
              <a:rPr kumimoji="0" lang="en-US" altLang="en-US" sz="20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rPr>
              <a:t>Next Grand</a:t>
            </a:r>
            <a:r>
              <a:rPr kumimoji="0" lang="en-US" altLang="en-US" sz="2000" b="1" i="0" u="none" strike="noStrike" cap="none" normalizeH="0" dirty="0" smtClean="0">
                <a:ln>
                  <a:noFill/>
                </a:ln>
                <a:solidFill>
                  <a:schemeClr val="tx1"/>
                </a:solidFill>
                <a:effectLst/>
                <a:latin typeface="Arial" panose="020B0604020202020204" pitchFamily="34" charset="0"/>
                <a:ea typeface="Calibri" panose="020F0502020204030204" pitchFamily="34" charset="0"/>
              </a:rPr>
              <a:t> Rounds: Friday, April 28, 2023</a:t>
            </a:r>
          </a:p>
        </p:txBody>
      </p:sp>
      <p:pic>
        <p:nvPicPr>
          <p:cNvPr id="1026" name="Picture 2" descr="Alice Zhang, MD"/>
          <p:cNvPicPr>
            <a:picLocks noChangeAspect="1" noChangeArrowheads="1"/>
          </p:cNvPicPr>
          <p:nvPr/>
        </p:nvPicPr>
        <p:blipFill rotWithShape="1">
          <a:blip r:embed="rId3">
            <a:extLst>
              <a:ext uri="{28A0092B-C50C-407E-A947-70E740481C1C}">
                <a14:useLocalDpi xmlns:a14="http://schemas.microsoft.com/office/drawing/2010/main" val="0"/>
              </a:ext>
            </a:extLst>
          </a:blip>
          <a:srcRect b="3647"/>
          <a:stretch/>
        </p:blipFill>
        <p:spPr bwMode="auto">
          <a:xfrm>
            <a:off x="7399974" y="3092824"/>
            <a:ext cx="1250249" cy="16062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27294" y="4419176"/>
            <a:ext cx="3994740" cy="307777"/>
          </a:xfrm>
          <a:prstGeom prst="rect">
            <a:avLst/>
          </a:prstGeom>
          <a:noFill/>
        </p:spPr>
        <p:txBody>
          <a:bodyPr wrap="square" rtlCol="0">
            <a:spAutoFit/>
          </a:bodyPr>
          <a:lstStyle/>
          <a:p>
            <a:pPr algn="r"/>
            <a:r>
              <a:rPr lang="en-US" dirty="0" smtClean="0"/>
              <a:t>April Grand Rounds Speaker: Alice Zhang, MD</a:t>
            </a:r>
            <a:endParaRPr lang="en-US" dirty="0"/>
          </a:p>
        </p:txBody>
      </p:sp>
    </p:spTree>
    <p:extLst>
      <p:ext uri="{BB962C8B-B14F-4D97-AF65-F5344CB8AC3E}">
        <p14:creationId xmlns:p14="http://schemas.microsoft.com/office/powerpoint/2010/main" val="10895867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13</a:t>
            </a:fld>
            <a:endParaRPr/>
          </a:p>
        </p:txBody>
      </p:sp>
      <p:sp>
        <p:nvSpPr>
          <p:cNvPr id="187" name="Google Shape;187;p9"/>
          <p:cNvSpPr txBox="1">
            <a:spLocks noGrp="1"/>
          </p:cNvSpPr>
          <p:nvPr>
            <p:ph type="title"/>
          </p:nvPr>
        </p:nvSpPr>
        <p:spPr>
          <a:xfrm>
            <a:off x="649224" y="728571"/>
            <a:ext cx="7772400" cy="360099"/>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sz="2600" dirty="0" smtClean="0">
                <a:latin typeface="+mj-lt"/>
              </a:rPr>
              <a:t>Upcoming Faculty Meetings</a:t>
            </a:r>
            <a:endParaRPr sz="2600" dirty="0">
              <a:latin typeface="+mj-lt"/>
            </a:endParaRPr>
          </a:p>
        </p:txBody>
      </p:sp>
      <p:sp>
        <p:nvSpPr>
          <p:cNvPr id="188" name="Google Shape;188;p9"/>
          <p:cNvSpPr txBox="1"/>
          <p:nvPr/>
        </p:nvSpPr>
        <p:spPr>
          <a:xfrm>
            <a:off x="383457" y="1289064"/>
            <a:ext cx="8209213" cy="3170068"/>
          </a:xfrm>
          <a:prstGeom prst="rect">
            <a:avLst/>
          </a:prstGeom>
          <a:noFill/>
          <a:ln>
            <a:noFill/>
          </a:ln>
        </p:spPr>
        <p:txBody>
          <a:bodyPr spcFirstLastPara="1" wrap="square" lIns="91425" tIns="91425" rIns="91425" bIns="91425" anchor="t" anchorCtr="0">
            <a:spAutoFit/>
          </a:bodyPr>
          <a:lstStyle/>
          <a:p>
            <a:pPr marL="425450" lvl="0" indent="-285750" algn="l" rtl="0">
              <a:spcBef>
                <a:spcPts val="0"/>
              </a:spcBef>
              <a:spcAft>
                <a:spcPts val="1000"/>
              </a:spcAft>
              <a:buClr>
                <a:srgbClr val="434343"/>
              </a:buClr>
              <a:buSzPts val="1400"/>
              <a:buFont typeface="Arial" panose="020B0604020202020204" pitchFamily="34" charset="0"/>
              <a:buChar char="•"/>
            </a:pPr>
            <a:r>
              <a:rPr lang="en-US" sz="1800" b="1" dirty="0" smtClean="0">
                <a:solidFill>
                  <a:srgbClr val="434343"/>
                </a:solidFill>
              </a:rPr>
              <a:t>Research Faculty Meeting</a:t>
            </a:r>
            <a:r>
              <a:rPr lang="en-US" sz="1800" dirty="0" smtClean="0">
                <a:solidFill>
                  <a:srgbClr val="434343"/>
                </a:solidFill>
              </a:rPr>
              <a:t>: Friday (4/7) at noon</a:t>
            </a:r>
          </a:p>
          <a:p>
            <a:pPr marL="425450" lvl="0" indent="-285750" algn="l" rtl="0">
              <a:spcBef>
                <a:spcPts val="0"/>
              </a:spcBef>
              <a:spcAft>
                <a:spcPts val="1000"/>
              </a:spcAft>
              <a:buClr>
                <a:srgbClr val="434343"/>
              </a:buClr>
              <a:buSzPts val="1400"/>
              <a:buFont typeface="Arial" panose="020B0604020202020204" pitchFamily="34" charset="0"/>
              <a:buChar char="•"/>
            </a:pPr>
            <a:r>
              <a:rPr lang="en-US" sz="1800" b="1" dirty="0" smtClean="0">
                <a:solidFill>
                  <a:srgbClr val="434343"/>
                </a:solidFill>
              </a:rPr>
              <a:t>Meet-and-Greet with the Residents</a:t>
            </a:r>
            <a:r>
              <a:rPr lang="en-US" sz="1800" dirty="0" smtClean="0">
                <a:solidFill>
                  <a:srgbClr val="434343"/>
                </a:solidFill>
              </a:rPr>
              <a:t>: Wednesday, June 21, from 8-11am </a:t>
            </a:r>
          </a:p>
          <a:p>
            <a:pPr marL="914400" lvl="1" indent="-342900">
              <a:spcAft>
                <a:spcPts val="1000"/>
              </a:spcAft>
              <a:buClr>
                <a:srgbClr val="434343"/>
              </a:buClr>
              <a:buSzPts val="1400"/>
              <a:buFont typeface="Courier New" panose="02070309020205020404" pitchFamily="49" charset="0"/>
              <a:buChar char="o"/>
            </a:pPr>
            <a:r>
              <a:rPr lang="en-US" sz="1800" dirty="0" smtClean="0">
                <a:solidFill>
                  <a:srgbClr val="434343"/>
                </a:solidFill>
              </a:rPr>
              <a:t>Faculty are required to attend, or send proxy </a:t>
            </a:r>
          </a:p>
          <a:p>
            <a:pPr marL="914400" lvl="1" indent="-342900">
              <a:spcAft>
                <a:spcPts val="1000"/>
              </a:spcAft>
              <a:buClr>
                <a:srgbClr val="434343"/>
              </a:buClr>
              <a:buSzPts val="1400"/>
              <a:buFont typeface="Courier New" panose="02070309020205020404" pitchFamily="49" charset="0"/>
              <a:buChar char="o"/>
            </a:pPr>
            <a:r>
              <a:rPr lang="en-US" sz="1800" dirty="0" smtClean="0">
                <a:solidFill>
                  <a:srgbClr val="434343"/>
                </a:solidFill>
              </a:rPr>
              <a:t>Opportunity to meet the residents, introduce yourself and your research </a:t>
            </a:r>
            <a:r>
              <a:rPr lang="en-US" sz="1800" dirty="0" err="1" smtClean="0">
                <a:solidFill>
                  <a:srgbClr val="434343"/>
                </a:solidFill>
              </a:rPr>
              <a:t>focci</a:t>
            </a:r>
            <a:endParaRPr lang="en-US" sz="1800" dirty="0" smtClean="0">
              <a:solidFill>
                <a:srgbClr val="434343"/>
              </a:solidFill>
            </a:endParaRPr>
          </a:p>
          <a:p>
            <a:pPr marL="914400" lvl="1" indent="-342900">
              <a:spcAft>
                <a:spcPts val="1000"/>
              </a:spcAft>
              <a:buClr>
                <a:srgbClr val="434343"/>
              </a:buClr>
              <a:buSzPts val="1400"/>
              <a:buFont typeface="Courier New" panose="02070309020205020404" pitchFamily="49" charset="0"/>
              <a:buChar char="o"/>
            </a:pPr>
            <a:r>
              <a:rPr lang="en-US" sz="1800" dirty="0" smtClean="0">
                <a:solidFill>
                  <a:srgbClr val="434343"/>
                </a:solidFill>
              </a:rPr>
              <a:t>Each faculty member will have approximately 10-15 </a:t>
            </a:r>
            <a:r>
              <a:rPr lang="en-US" sz="1800" dirty="0" err="1" smtClean="0">
                <a:solidFill>
                  <a:srgbClr val="434343"/>
                </a:solidFill>
              </a:rPr>
              <a:t>mins</a:t>
            </a:r>
            <a:r>
              <a:rPr lang="en-US" sz="1800" dirty="0" smtClean="0">
                <a:solidFill>
                  <a:srgbClr val="434343"/>
                </a:solidFill>
              </a:rPr>
              <a:t>; PowerPoint optional</a:t>
            </a:r>
          </a:p>
          <a:p>
            <a:pPr marL="914400" lvl="1" indent="-342900">
              <a:spcAft>
                <a:spcPts val="1000"/>
              </a:spcAft>
              <a:buClr>
                <a:srgbClr val="434343"/>
              </a:buClr>
              <a:buSzPts val="1400"/>
              <a:buFont typeface="Courier New" panose="02070309020205020404" pitchFamily="49" charset="0"/>
              <a:buChar char="o"/>
            </a:pPr>
            <a:r>
              <a:rPr lang="en-US" sz="1800" dirty="0" smtClean="0">
                <a:solidFill>
                  <a:srgbClr val="434343"/>
                </a:solidFill>
              </a:rPr>
              <a:t>RSVP to Laura and let her know which time slot you prefer</a:t>
            </a:r>
            <a:endParaRPr lang="en-US" sz="1800" dirty="0" smtClean="0">
              <a:solidFill>
                <a:srgbClr val="434343"/>
              </a:solidFill>
            </a:endParaRPr>
          </a:p>
        </p:txBody>
      </p:sp>
    </p:spTree>
    <p:extLst>
      <p:ext uri="{BB962C8B-B14F-4D97-AF65-F5344CB8AC3E}">
        <p14:creationId xmlns:p14="http://schemas.microsoft.com/office/powerpoint/2010/main" val="26913473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14</a:t>
            </a:fld>
            <a:endParaRPr/>
          </a:p>
        </p:txBody>
      </p:sp>
      <p:sp>
        <p:nvSpPr>
          <p:cNvPr id="187" name="Google Shape;187;p9"/>
          <p:cNvSpPr txBox="1">
            <a:spLocks noGrp="1"/>
          </p:cNvSpPr>
          <p:nvPr>
            <p:ph type="title"/>
          </p:nvPr>
        </p:nvSpPr>
        <p:spPr>
          <a:xfrm>
            <a:off x="649224" y="728571"/>
            <a:ext cx="7772400" cy="360099"/>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sz="2600" dirty="0" smtClean="0">
                <a:latin typeface="+mj-lt"/>
              </a:rPr>
              <a:t>Oppenheimer Building Updates</a:t>
            </a:r>
            <a:endParaRPr sz="2600" dirty="0">
              <a:latin typeface="+mj-lt"/>
            </a:endParaRPr>
          </a:p>
        </p:txBody>
      </p:sp>
      <p:sp>
        <p:nvSpPr>
          <p:cNvPr id="5" name="Rectangle 4"/>
          <p:cNvSpPr/>
          <p:nvPr/>
        </p:nvSpPr>
        <p:spPr>
          <a:xfrm>
            <a:off x="165130" y="1328761"/>
            <a:ext cx="6894576" cy="1015663"/>
          </a:xfrm>
          <a:prstGeom prst="rect">
            <a:avLst/>
          </a:prstGeom>
        </p:spPr>
        <p:txBody>
          <a:bodyPr wrap="square">
            <a:spAutoFit/>
          </a:bodyPr>
          <a:lstStyle/>
          <a:p>
            <a:pPr marL="457200"/>
            <a:r>
              <a:rPr lang="en-US" sz="2000" b="1" dirty="0" smtClean="0">
                <a:solidFill>
                  <a:srgbClr val="0E0E0E"/>
                </a:solidFill>
                <a:latin typeface="+mn-lt"/>
                <a:ea typeface="Times New Roman" panose="02020603050405020304" pitchFamily="18" charset="0"/>
              </a:rPr>
              <a:t>Increased Fees:</a:t>
            </a:r>
          </a:p>
          <a:p>
            <a:pPr marL="457200"/>
            <a:r>
              <a:rPr lang="en-US" sz="2000" dirty="0" smtClean="0">
                <a:solidFill>
                  <a:srgbClr val="0E0E0E"/>
                </a:solidFill>
                <a:latin typeface="+mn-lt"/>
                <a:ea typeface="Times New Roman" panose="02020603050405020304" pitchFamily="18" charset="0"/>
              </a:rPr>
              <a:t>Replacement/New Security </a:t>
            </a:r>
            <a:r>
              <a:rPr lang="en-US" sz="2000" dirty="0">
                <a:solidFill>
                  <a:srgbClr val="0E0E0E"/>
                </a:solidFill>
                <a:latin typeface="+mn-lt"/>
                <a:ea typeface="Times New Roman" panose="02020603050405020304" pitchFamily="18" charset="0"/>
              </a:rPr>
              <a:t>Access Card - $50.00 </a:t>
            </a:r>
            <a:endParaRPr lang="en-US" sz="2000" dirty="0">
              <a:latin typeface="+mn-lt"/>
              <a:ea typeface="Times New Roman" panose="02020603050405020304" pitchFamily="18" charset="0"/>
            </a:endParaRPr>
          </a:p>
          <a:p>
            <a:pPr marL="457200"/>
            <a:r>
              <a:rPr lang="en-US" sz="2000" dirty="0" smtClean="0">
                <a:solidFill>
                  <a:srgbClr val="0E0E0E"/>
                </a:solidFill>
                <a:latin typeface="+mn-lt"/>
                <a:ea typeface="Times New Roman" panose="02020603050405020304" pitchFamily="18" charset="0"/>
              </a:rPr>
              <a:t>Key </a:t>
            </a:r>
            <a:r>
              <a:rPr lang="en-US" sz="2000" dirty="0">
                <a:solidFill>
                  <a:srgbClr val="0E0E0E"/>
                </a:solidFill>
                <a:latin typeface="+mn-lt"/>
                <a:ea typeface="Times New Roman" panose="02020603050405020304" pitchFamily="18" charset="0"/>
              </a:rPr>
              <a:t>- $40.00</a:t>
            </a:r>
            <a:endParaRPr lang="en-US" sz="2000" dirty="0">
              <a:effectLst/>
              <a:latin typeface="+mn-lt"/>
              <a:ea typeface="Times New Roman" panose="02020603050405020304" pitchFamily="18" charset="0"/>
            </a:endParaRPr>
          </a:p>
        </p:txBody>
      </p:sp>
      <p:sp>
        <p:nvSpPr>
          <p:cNvPr id="6" name="Rectangle 5"/>
          <p:cNvSpPr/>
          <p:nvPr/>
        </p:nvSpPr>
        <p:spPr>
          <a:xfrm>
            <a:off x="649224" y="2584515"/>
            <a:ext cx="7772400" cy="1631216"/>
          </a:xfrm>
          <a:prstGeom prst="rect">
            <a:avLst/>
          </a:prstGeom>
        </p:spPr>
        <p:txBody>
          <a:bodyPr wrap="square">
            <a:spAutoFit/>
          </a:bodyPr>
          <a:lstStyle/>
          <a:p>
            <a:pPr lvl="1">
              <a:buSzPts val="1100"/>
              <a:tabLst>
                <a:tab pos="571500" algn="l"/>
              </a:tabLst>
            </a:pPr>
            <a:r>
              <a:rPr lang="en-US" sz="2000" b="1" dirty="0" smtClean="0">
                <a:latin typeface="+mn-lt"/>
                <a:ea typeface="Times New Roman" panose="02020603050405020304" pitchFamily="18" charset="0"/>
              </a:rPr>
              <a:t>Building Safety Training</a:t>
            </a:r>
          </a:p>
          <a:p>
            <a:pPr lvl="1">
              <a:buSzPts val="1100"/>
              <a:tabLst>
                <a:tab pos="571500" algn="l"/>
              </a:tabLst>
            </a:pPr>
            <a:r>
              <a:rPr lang="en-US" sz="2000" dirty="0" smtClean="0">
                <a:latin typeface="+mn-lt"/>
                <a:ea typeface="Times New Roman" panose="02020603050405020304" pitchFamily="18" charset="0"/>
              </a:rPr>
              <a:t>Time </a:t>
            </a:r>
            <a:r>
              <a:rPr lang="en-US" sz="2000" dirty="0">
                <a:latin typeface="+mn-lt"/>
                <a:ea typeface="Times New Roman" panose="02020603050405020304" pitchFamily="18" charset="0"/>
              </a:rPr>
              <a:t>to renew/complete your Oppenheimer building </a:t>
            </a:r>
            <a:r>
              <a:rPr lang="en-US" sz="2000" dirty="0" smtClean="0">
                <a:latin typeface="+mn-lt"/>
                <a:ea typeface="Times New Roman" panose="02020603050405020304" pitchFamily="18" charset="0"/>
              </a:rPr>
              <a:t>training! </a:t>
            </a:r>
          </a:p>
          <a:p>
            <a:pPr marL="342900" lvl="1" indent="-342900">
              <a:buSzPct val="75000"/>
              <a:buFont typeface="Arial" panose="020B0604020202020204" pitchFamily="34" charset="0"/>
              <a:buChar char="•"/>
              <a:tabLst>
                <a:tab pos="571500" algn="l"/>
              </a:tabLst>
            </a:pPr>
            <a:r>
              <a:rPr lang="en-US" sz="2000" u="sng" dirty="0" smtClean="0">
                <a:latin typeface="+mn-lt"/>
                <a:ea typeface="Times New Roman" panose="02020603050405020304" pitchFamily="18" charset="0"/>
                <a:hlinkClick r:id="rId3"/>
              </a:rPr>
              <a:t>Link </a:t>
            </a:r>
            <a:r>
              <a:rPr lang="en-US" sz="2000" u="sng" dirty="0">
                <a:latin typeface="+mn-lt"/>
                <a:ea typeface="Times New Roman" panose="02020603050405020304" pitchFamily="18" charset="0"/>
                <a:hlinkClick r:id="rId3"/>
              </a:rPr>
              <a:t>for returning </a:t>
            </a:r>
            <a:r>
              <a:rPr lang="en-US" sz="2000" u="sng" dirty="0" smtClean="0">
                <a:latin typeface="+mn-lt"/>
                <a:ea typeface="Times New Roman" panose="02020603050405020304" pitchFamily="18" charset="0"/>
                <a:hlinkClick r:id="rId3"/>
              </a:rPr>
              <a:t>users</a:t>
            </a:r>
            <a:endParaRPr lang="en-US" sz="2000" dirty="0" smtClean="0">
              <a:latin typeface="+mn-lt"/>
              <a:ea typeface="Times New Roman" panose="02020603050405020304" pitchFamily="18" charset="0"/>
            </a:endParaRPr>
          </a:p>
          <a:p>
            <a:pPr marL="342900" lvl="1" indent="-342900">
              <a:buSzPct val="75000"/>
              <a:buFont typeface="Arial" panose="020B0604020202020204" pitchFamily="34" charset="0"/>
              <a:buChar char="•"/>
              <a:tabLst>
                <a:tab pos="571500" algn="l"/>
              </a:tabLst>
            </a:pPr>
            <a:r>
              <a:rPr lang="en-US" sz="2000" u="sng" dirty="0" smtClean="0">
                <a:latin typeface="+mn-lt"/>
                <a:ea typeface="Times New Roman" panose="02020603050405020304" pitchFamily="18" charset="0"/>
                <a:hlinkClick r:id="rId4"/>
              </a:rPr>
              <a:t>Link </a:t>
            </a:r>
            <a:r>
              <a:rPr lang="en-US" sz="2000" u="sng" dirty="0">
                <a:latin typeface="+mn-lt"/>
                <a:ea typeface="Times New Roman" panose="02020603050405020304" pitchFamily="18" charset="0"/>
                <a:hlinkClick r:id="rId4"/>
              </a:rPr>
              <a:t>for new users</a:t>
            </a:r>
            <a:r>
              <a:rPr lang="en-US" sz="2000" dirty="0">
                <a:latin typeface="+mn-lt"/>
                <a:ea typeface="Times New Roman" panose="02020603050405020304" pitchFamily="18" charset="0"/>
              </a:rPr>
              <a:t>.</a:t>
            </a:r>
            <a:r>
              <a:rPr lang="en-US" sz="2000" dirty="0">
                <a:solidFill>
                  <a:srgbClr val="444444"/>
                </a:solidFill>
                <a:latin typeface="+mn-lt"/>
                <a:ea typeface="Times New Roman" panose="02020603050405020304" pitchFamily="18" charset="0"/>
              </a:rPr>
              <a:t> </a:t>
            </a:r>
            <a:r>
              <a:rPr lang="en-US" sz="2000" dirty="0">
                <a:latin typeface="+mn-lt"/>
                <a:ea typeface="Times New Roman" panose="02020603050405020304" pitchFamily="18" charset="0"/>
              </a:rPr>
              <a:t>If you are a new hire/user, please use this</a:t>
            </a:r>
            <a:r>
              <a:rPr lang="en-US" sz="2000" dirty="0">
                <a:solidFill>
                  <a:srgbClr val="444444"/>
                </a:solidFill>
                <a:latin typeface="+mn-lt"/>
                <a:ea typeface="Times New Roman" panose="02020603050405020304" pitchFamily="18" charset="0"/>
              </a:rPr>
              <a:t> </a:t>
            </a:r>
            <a:r>
              <a:rPr lang="en-US" sz="2000" dirty="0">
                <a:latin typeface="+mn-lt"/>
                <a:ea typeface="Times New Roman" panose="02020603050405020304" pitchFamily="18" charset="0"/>
              </a:rPr>
              <a:t>dept. specific registration code: 765229D</a:t>
            </a:r>
            <a:endParaRPr lang="en-US" sz="2000" dirty="0">
              <a:effectLst/>
              <a:latin typeface="+mn-lt"/>
              <a:ea typeface="Times New Roman" panose="02020603050405020304" pitchFamily="18" charset="0"/>
            </a:endParaRPr>
          </a:p>
        </p:txBody>
      </p:sp>
      <p:sp>
        <p:nvSpPr>
          <p:cNvPr id="7" name="TextBox 6"/>
          <p:cNvSpPr txBox="1"/>
          <p:nvPr/>
        </p:nvSpPr>
        <p:spPr>
          <a:xfrm>
            <a:off x="5230906" y="4215732"/>
            <a:ext cx="2898941" cy="755280"/>
          </a:xfrm>
          <a:prstGeom prst="rect">
            <a:avLst/>
          </a:prstGeom>
          <a:noFill/>
        </p:spPr>
        <p:txBody>
          <a:bodyPr wrap="square" rtlCol="0">
            <a:spAutoFit/>
          </a:bodyPr>
          <a:lstStyle/>
          <a:p>
            <a:r>
              <a:rPr lang="en-US" dirty="0" smtClean="0"/>
              <a:t>Thank you Andraya, Cristina B., Elena, Jenn, Patricia, Cage, and Valencia!</a:t>
            </a:r>
            <a:endParaRPr lang="en-US" dirty="0"/>
          </a:p>
        </p:txBody>
      </p:sp>
    </p:spTree>
    <p:extLst>
      <p:ext uri="{BB962C8B-B14F-4D97-AF65-F5344CB8AC3E}">
        <p14:creationId xmlns:p14="http://schemas.microsoft.com/office/powerpoint/2010/main" val="18303431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15</a:t>
            </a:fld>
            <a:endParaRPr/>
          </a:p>
        </p:txBody>
      </p:sp>
      <p:sp>
        <p:nvSpPr>
          <p:cNvPr id="187" name="Google Shape;187;p9"/>
          <p:cNvSpPr txBox="1">
            <a:spLocks noGrp="1"/>
          </p:cNvSpPr>
          <p:nvPr>
            <p:ph type="title"/>
          </p:nvPr>
        </p:nvSpPr>
        <p:spPr>
          <a:xfrm>
            <a:off x="649224" y="728571"/>
            <a:ext cx="7772400" cy="360099"/>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sz="2600" dirty="0" smtClean="0">
                <a:latin typeface="+mj-lt"/>
              </a:rPr>
              <a:t>Oppenheimer Building Updates</a:t>
            </a:r>
            <a:endParaRPr sz="2600" dirty="0">
              <a:latin typeface="+mj-lt"/>
            </a:endParaRPr>
          </a:p>
        </p:txBody>
      </p:sp>
      <p:sp>
        <p:nvSpPr>
          <p:cNvPr id="7" name="TextBox 6"/>
          <p:cNvSpPr txBox="1"/>
          <p:nvPr/>
        </p:nvSpPr>
        <p:spPr>
          <a:xfrm>
            <a:off x="3395728" y="1539079"/>
            <a:ext cx="4197858" cy="830997"/>
          </a:xfrm>
          <a:prstGeom prst="rect">
            <a:avLst/>
          </a:prstGeom>
          <a:noFill/>
        </p:spPr>
        <p:txBody>
          <a:bodyPr wrap="square" rtlCol="0">
            <a:spAutoFit/>
          </a:bodyPr>
          <a:lstStyle/>
          <a:p>
            <a:r>
              <a:rPr lang="en-US" sz="1600" dirty="0" smtClean="0"/>
              <a:t>Thank you Andraya, Cristina B., Elena, Jenn, Patricia, Cage, and Valencia for keeping your Building Training up to date!</a:t>
            </a:r>
            <a:endParaRPr lang="en-US" sz="1600" dirty="0"/>
          </a:p>
        </p:txBody>
      </p:sp>
      <p:pic>
        <p:nvPicPr>
          <p:cNvPr id="2050" name="Picture 2" descr="Do Dogs Smile? If So, Why? | PetM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224" y="1437359"/>
            <a:ext cx="2542863" cy="18415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umpyDog - YouTu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6948" y="2641604"/>
            <a:ext cx="2113276" cy="211327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467737" y="3822001"/>
            <a:ext cx="4197858" cy="584775"/>
          </a:xfrm>
          <a:prstGeom prst="rect">
            <a:avLst/>
          </a:prstGeom>
          <a:noFill/>
        </p:spPr>
        <p:txBody>
          <a:bodyPr wrap="square" rtlCol="0">
            <a:spAutoFit/>
          </a:bodyPr>
          <a:lstStyle/>
          <a:p>
            <a:r>
              <a:rPr lang="en-US" sz="1600" dirty="0" smtClean="0"/>
              <a:t>Everyone else: You need to complete your training (e.g. training has expired)</a:t>
            </a:r>
            <a:endParaRPr lang="en-US" sz="1600" dirty="0"/>
          </a:p>
        </p:txBody>
      </p:sp>
    </p:spTree>
    <p:extLst>
      <p:ext uri="{BB962C8B-B14F-4D97-AF65-F5344CB8AC3E}">
        <p14:creationId xmlns:p14="http://schemas.microsoft.com/office/powerpoint/2010/main" val="312219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16</a:t>
            </a:fld>
            <a:endParaRPr/>
          </a:p>
        </p:txBody>
      </p:sp>
      <p:sp>
        <p:nvSpPr>
          <p:cNvPr id="187" name="Google Shape;187;p9"/>
          <p:cNvSpPr txBox="1">
            <a:spLocks noGrp="1"/>
          </p:cNvSpPr>
          <p:nvPr>
            <p:ph type="title"/>
          </p:nvPr>
        </p:nvSpPr>
        <p:spPr>
          <a:xfrm>
            <a:off x="649224" y="728571"/>
            <a:ext cx="7772400" cy="360099"/>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sz="2600" dirty="0" smtClean="0">
                <a:latin typeface="+mj-lt"/>
              </a:rPr>
              <a:t>Research Participant Payment Requests </a:t>
            </a:r>
            <a:endParaRPr sz="2600" dirty="0">
              <a:latin typeface="+mj-lt"/>
            </a:endParaRPr>
          </a:p>
        </p:txBody>
      </p:sp>
      <p:sp>
        <p:nvSpPr>
          <p:cNvPr id="6" name="Rectangle 1"/>
          <p:cNvSpPr>
            <a:spLocks noChangeArrowheads="1"/>
          </p:cNvSpPr>
          <p:nvPr/>
        </p:nvSpPr>
        <p:spPr bwMode="auto">
          <a:xfrm>
            <a:off x="569195" y="1382363"/>
            <a:ext cx="7852429" cy="230832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mn-lt"/>
                <a:ea typeface="Calibri" panose="020F0502020204030204" pitchFamily="34" charset="0"/>
                <a:cs typeface="Arial" panose="020B0604020202020204" pitchFamily="34" charset="0"/>
              </a:rPr>
              <a:t>IRB-Approved Research Participant Payment Requests will now be processed by Student Finance Solutions through the </a:t>
            </a:r>
            <a:r>
              <a:rPr kumimoji="0" lang="en-US" altLang="en-US" sz="1600" b="1" i="0" u="none" strike="noStrike" cap="none" normalizeH="0" baseline="0" dirty="0" smtClean="0">
                <a:ln>
                  <a:noFill/>
                </a:ln>
                <a:solidFill>
                  <a:srgbClr val="000000"/>
                </a:solidFill>
                <a:effectLst/>
                <a:latin typeface="+mn-lt"/>
                <a:ea typeface="Calibri" panose="020F0502020204030204" pitchFamily="34" charset="0"/>
                <a:cs typeface="Arial" panose="020B0604020202020204" pitchFamily="34" charset="0"/>
              </a:rPr>
              <a:t>Research Payment Portal </a:t>
            </a:r>
            <a:r>
              <a:rPr kumimoji="0" lang="en-US" altLang="en-US" sz="1600" b="0" i="0" u="none" strike="noStrike" cap="none" normalizeH="0" baseline="0" dirty="0" smtClean="0">
                <a:ln>
                  <a:noFill/>
                </a:ln>
                <a:solidFill>
                  <a:srgbClr val="000000"/>
                </a:solidFill>
                <a:effectLst/>
                <a:latin typeface="+mn-lt"/>
                <a:ea typeface="Calibri" panose="020F0502020204030204" pitchFamily="34" charset="0"/>
                <a:cs typeface="Arial" panose="020B0604020202020204" pitchFamily="34" charset="0"/>
              </a:rPr>
              <a:t>on </a:t>
            </a:r>
            <a:r>
              <a:rPr kumimoji="0" lang="en-US" altLang="en-US" sz="1600" b="0" i="0" u="none" strike="noStrike" cap="none" normalizeH="0" baseline="0" dirty="0" err="1" smtClean="0">
                <a:ln>
                  <a:noFill/>
                </a:ln>
                <a:solidFill>
                  <a:srgbClr val="000000"/>
                </a:solidFill>
                <a:effectLst/>
                <a:latin typeface="+mn-lt"/>
                <a:ea typeface="Calibri" panose="020F0502020204030204" pitchFamily="34" charset="0"/>
                <a:cs typeface="Arial" panose="020B0604020202020204" pitchFamily="34" charset="0"/>
              </a:rPr>
              <a:t>MyUCLA</a:t>
            </a:r>
            <a:r>
              <a:rPr kumimoji="0" lang="en-US" altLang="en-US" sz="1600" b="0" i="0" u="none" strike="noStrike" cap="none" normalizeH="0" baseline="0" dirty="0" smtClean="0">
                <a:ln>
                  <a:noFill/>
                </a:ln>
                <a:solidFill>
                  <a:srgbClr val="000000"/>
                </a:solidFill>
                <a:effectLst/>
                <a:latin typeface="+mn-lt"/>
                <a:ea typeface="Calibri" panose="020F0502020204030204" pitchFamily="34" charset="0"/>
                <a:cs typeface="Arial" panose="020B0604020202020204" pitchFamily="34" charset="0"/>
              </a:rPr>
              <a:t>. Users must be connected to a UCLA Network/VPN to access portal.</a:t>
            </a:r>
            <a:endParaRPr kumimoji="0" lang="en-US" altLang="en-US" sz="16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mn-lt"/>
                <a:ea typeface="Calibri" panose="020F0502020204030204" pitchFamily="34" charset="0"/>
                <a:cs typeface="Calibri" panose="020F0502020204030204" pitchFamily="34" charset="0"/>
              </a:rPr>
              <a:t> </a:t>
            </a:r>
            <a:endParaRPr kumimoji="0" lang="en-US" altLang="en-US" sz="16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mn-lt"/>
                <a:ea typeface="Calibri" panose="020F0502020204030204" pitchFamily="34" charset="0"/>
                <a:cs typeface="Arial" panose="020B0604020202020204" pitchFamily="34" charset="0"/>
              </a:rPr>
              <a:t>Please be advised that the previous IRB Approved Research Payment Request PDF will no longer be accepted.</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dirty="0">
              <a:latin typeface="+mn-lt"/>
              <a:ea typeface="Calibri" panose="020F0502020204030204" pitchFamily="34" charset="0"/>
              <a:cs typeface="Arial" panose="020B0604020202020204" pitchFamily="34" charset="0"/>
            </a:endParaRPr>
          </a:p>
          <a:p>
            <a:pPr lvl="0" eaLnBrk="0" fontAlgn="base" hangingPunct="0">
              <a:spcBef>
                <a:spcPct val="0"/>
              </a:spcBef>
              <a:spcAft>
                <a:spcPct val="0"/>
              </a:spcAft>
              <a:buClrTx/>
            </a:pPr>
            <a:r>
              <a:rPr kumimoji="0" lang="en-US" altLang="en-US" sz="1600" b="0" i="0" u="none" strike="noStrike" cap="none" normalizeH="0" baseline="0" dirty="0" smtClean="0">
                <a:ln>
                  <a:noFill/>
                </a:ln>
                <a:solidFill>
                  <a:srgbClr val="000000"/>
                </a:solidFill>
                <a:effectLst/>
                <a:latin typeface="+mn-lt"/>
                <a:ea typeface="Calibri" panose="020F0502020204030204" pitchFamily="34" charset="0"/>
                <a:cs typeface="Arial" panose="020B0604020202020204" pitchFamily="34" charset="0"/>
              </a:rPr>
              <a:t>Step-by-Step instructions on how to utilize</a:t>
            </a:r>
            <a:r>
              <a:rPr kumimoji="0" lang="en-US" altLang="en-US" sz="1600" b="0" i="0" u="none" strike="noStrike" cap="none" normalizeH="0" dirty="0" smtClean="0">
                <a:ln>
                  <a:noFill/>
                </a:ln>
                <a:solidFill>
                  <a:srgbClr val="000000"/>
                </a:solidFill>
                <a:effectLst/>
                <a:latin typeface="+mn-lt"/>
                <a:ea typeface="Calibri" panose="020F0502020204030204" pitchFamily="34" charset="0"/>
                <a:cs typeface="Arial" panose="020B0604020202020204" pitchFamily="34" charset="0"/>
              </a:rPr>
              <a:t> the portal can </a:t>
            </a:r>
            <a:r>
              <a:rPr lang="en-US" altLang="en-US" sz="1600" dirty="0">
                <a:latin typeface="+mn-lt"/>
                <a:ea typeface="Calibri" panose="020F0502020204030204" pitchFamily="34" charset="0"/>
                <a:cs typeface="Arial" panose="020B0604020202020204" pitchFamily="34" charset="0"/>
              </a:rPr>
              <a:t>be found here: </a:t>
            </a:r>
            <a:r>
              <a:rPr lang="en-US" altLang="en-US" sz="1600" dirty="0">
                <a:latin typeface="+mn-lt"/>
                <a:ea typeface="Calibri" panose="020F0502020204030204" pitchFamily="34" charset="0"/>
                <a:cs typeface="Arial" panose="020B0604020202020204" pitchFamily="34" charset="0"/>
                <a:hlinkClick r:id="rId3"/>
              </a:rPr>
              <a:t>https://</a:t>
            </a:r>
            <a:r>
              <a:rPr lang="en-US" altLang="en-US" sz="1600" dirty="0" smtClean="0">
                <a:latin typeface="+mn-lt"/>
                <a:ea typeface="Calibri" panose="020F0502020204030204" pitchFamily="34" charset="0"/>
                <a:cs typeface="Arial" panose="020B0604020202020204" pitchFamily="34" charset="0"/>
                <a:hlinkClick r:id="rId3"/>
              </a:rPr>
              <a:t>ucla.app.box.com/s/juwzx97yylfcqk01ji8dkhddvv2y4941</a:t>
            </a:r>
            <a:r>
              <a:rPr lang="en-US" altLang="en-US" sz="1600" dirty="0" smtClean="0">
                <a:latin typeface="+mn-lt"/>
                <a:ea typeface="Calibri" panose="020F0502020204030204" pitchFamily="34" charset="0"/>
                <a:cs typeface="Arial" panose="020B0604020202020204" pitchFamily="34" charset="0"/>
              </a:rPr>
              <a:t> </a:t>
            </a:r>
            <a:r>
              <a:rPr kumimoji="0" lang="en-US" altLang="en-US" sz="1600" b="0" i="0" u="none" strike="noStrike" cap="none" normalizeH="0" baseline="0" dirty="0" smtClean="0">
                <a:ln>
                  <a:noFill/>
                </a:ln>
                <a:solidFill>
                  <a:srgbClr val="000000"/>
                </a:solidFill>
                <a:effectLst/>
                <a:latin typeface="+mn-lt"/>
                <a:ea typeface="Calibri" panose="020F0502020204030204" pitchFamily="34" charset="0"/>
                <a:cs typeface="Arial" panose="020B0604020202020204" pitchFamily="34" charset="0"/>
              </a:rPr>
              <a:t> </a:t>
            </a:r>
            <a:endParaRPr kumimoji="0" lang="en-US" altLang="en-US" sz="1600" b="0" i="0" u="none" strike="noStrike" cap="none" normalizeH="0" baseline="0" dirty="0" smtClean="0">
              <a:ln>
                <a:noFill/>
              </a:ln>
              <a:solidFill>
                <a:schemeClr val="tx1"/>
              </a:solidFill>
              <a:effectLst/>
              <a:latin typeface="+mn-lt"/>
            </a:endParaRPr>
          </a:p>
        </p:txBody>
      </p:sp>
    </p:spTree>
    <p:extLst>
      <p:ext uri="{BB962C8B-B14F-4D97-AF65-F5344CB8AC3E}">
        <p14:creationId xmlns:p14="http://schemas.microsoft.com/office/powerpoint/2010/main" val="14406523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17</a:t>
            </a:fld>
            <a:endParaRPr/>
          </a:p>
        </p:txBody>
      </p:sp>
      <p:sp>
        <p:nvSpPr>
          <p:cNvPr id="187" name="Google Shape;187;p9"/>
          <p:cNvSpPr txBox="1">
            <a:spLocks noGrp="1"/>
          </p:cNvSpPr>
          <p:nvPr>
            <p:ph type="title"/>
          </p:nvPr>
        </p:nvSpPr>
        <p:spPr>
          <a:xfrm>
            <a:off x="649224" y="728571"/>
            <a:ext cx="7772400" cy="360099"/>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sz="2600" dirty="0" smtClean="0">
                <a:latin typeface="+mj-lt"/>
              </a:rPr>
              <a:t>Research Participant Payment Requests </a:t>
            </a:r>
            <a:endParaRPr sz="2600" dirty="0">
              <a:latin typeface="+mj-lt"/>
            </a:endParaRPr>
          </a:p>
        </p:txBody>
      </p:sp>
      <p:pic>
        <p:nvPicPr>
          <p:cNvPr id="7" name="Picture 6"/>
          <p:cNvPicPr>
            <a:picLocks noChangeAspect="1"/>
          </p:cNvPicPr>
          <p:nvPr/>
        </p:nvPicPr>
        <p:blipFill rotWithShape="1">
          <a:blip r:embed="rId3"/>
          <a:srcRect b="35471"/>
          <a:stretch/>
        </p:blipFill>
        <p:spPr>
          <a:xfrm>
            <a:off x="842369" y="1303205"/>
            <a:ext cx="7386109" cy="3237140"/>
          </a:xfrm>
          <a:prstGeom prst="rect">
            <a:avLst/>
          </a:prstGeom>
        </p:spPr>
      </p:pic>
    </p:spTree>
    <p:extLst>
      <p:ext uri="{BB962C8B-B14F-4D97-AF65-F5344CB8AC3E}">
        <p14:creationId xmlns:p14="http://schemas.microsoft.com/office/powerpoint/2010/main" val="22331480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18</a:t>
            </a:fld>
            <a:endParaRPr/>
          </a:p>
        </p:txBody>
      </p:sp>
      <p:sp>
        <p:nvSpPr>
          <p:cNvPr id="187" name="Google Shape;187;p9"/>
          <p:cNvSpPr txBox="1">
            <a:spLocks noGrp="1"/>
          </p:cNvSpPr>
          <p:nvPr>
            <p:ph type="title"/>
          </p:nvPr>
        </p:nvSpPr>
        <p:spPr>
          <a:xfrm>
            <a:off x="649224" y="728571"/>
            <a:ext cx="7772400" cy="360099"/>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sz="2600" dirty="0" smtClean="0">
                <a:latin typeface="+mj-lt"/>
              </a:rPr>
              <a:t>Research Participant Payment Requests </a:t>
            </a:r>
            <a:endParaRPr sz="2600" dirty="0">
              <a:latin typeface="+mj-lt"/>
            </a:endParaRPr>
          </a:p>
        </p:txBody>
      </p:sp>
      <p:sp>
        <p:nvSpPr>
          <p:cNvPr id="2" name="TextBox 1"/>
          <p:cNvSpPr txBox="1"/>
          <p:nvPr/>
        </p:nvSpPr>
        <p:spPr>
          <a:xfrm>
            <a:off x="649224" y="1553029"/>
            <a:ext cx="7772400" cy="307777"/>
          </a:xfrm>
          <a:prstGeom prst="rect">
            <a:avLst/>
          </a:prstGeom>
          <a:noFill/>
        </p:spPr>
        <p:txBody>
          <a:bodyPr wrap="square" rtlCol="0">
            <a:spAutoFit/>
          </a:bodyPr>
          <a:lstStyle/>
          <a:p>
            <a:r>
              <a:rPr lang="en-US" dirty="0" smtClean="0"/>
              <a:t>Log into </a:t>
            </a:r>
            <a:r>
              <a:rPr lang="en-US" dirty="0" err="1" smtClean="0"/>
              <a:t>MyUCLA</a:t>
            </a:r>
            <a:r>
              <a:rPr lang="en-US" dirty="0"/>
              <a:t> portal at </a:t>
            </a:r>
            <a:r>
              <a:rPr lang="en-US" dirty="0">
                <a:hlinkClick r:id="rId3"/>
              </a:rPr>
              <a:t>http://www.my.ucla.edu</a:t>
            </a:r>
            <a:r>
              <a:rPr lang="en-US" dirty="0" smtClean="0">
                <a:hlinkClick r:id="rId3"/>
              </a:rPr>
              <a:t>/</a:t>
            </a:r>
            <a:r>
              <a:rPr lang="en-US" dirty="0" smtClean="0"/>
              <a:t> with UCLA Logon ID and password</a:t>
            </a:r>
            <a:endParaRPr lang="en-US" dirty="0"/>
          </a:p>
        </p:txBody>
      </p:sp>
      <p:pic>
        <p:nvPicPr>
          <p:cNvPr id="3" name="Picture 2"/>
          <p:cNvPicPr>
            <a:picLocks noChangeAspect="1"/>
          </p:cNvPicPr>
          <p:nvPr/>
        </p:nvPicPr>
        <p:blipFill rotWithShape="1">
          <a:blip r:embed="rId4"/>
          <a:srcRect b="61605"/>
          <a:stretch/>
        </p:blipFill>
        <p:spPr>
          <a:xfrm>
            <a:off x="649223" y="2150971"/>
            <a:ext cx="7660855" cy="1680800"/>
          </a:xfrm>
          <a:prstGeom prst="rect">
            <a:avLst/>
          </a:prstGeom>
        </p:spPr>
      </p:pic>
    </p:spTree>
    <p:extLst>
      <p:ext uri="{BB962C8B-B14F-4D97-AF65-F5344CB8AC3E}">
        <p14:creationId xmlns:p14="http://schemas.microsoft.com/office/powerpoint/2010/main" val="9311823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19</a:t>
            </a:fld>
            <a:endParaRPr/>
          </a:p>
        </p:txBody>
      </p:sp>
      <p:sp>
        <p:nvSpPr>
          <p:cNvPr id="187" name="Google Shape;187;p9"/>
          <p:cNvSpPr txBox="1">
            <a:spLocks noGrp="1"/>
          </p:cNvSpPr>
          <p:nvPr>
            <p:ph type="title"/>
          </p:nvPr>
        </p:nvSpPr>
        <p:spPr>
          <a:xfrm>
            <a:off x="649224" y="728571"/>
            <a:ext cx="7772400" cy="360099"/>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sz="2600" dirty="0" smtClean="0">
                <a:latin typeface="+mj-lt"/>
              </a:rPr>
              <a:t>Research Participant Payment Requests </a:t>
            </a:r>
            <a:endParaRPr sz="2600" dirty="0">
              <a:latin typeface="+mj-lt"/>
            </a:endParaRPr>
          </a:p>
        </p:txBody>
      </p:sp>
      <p:pic>
        <p:nvPicPr>
          <p:cNvPr id="3" name="Picture 2"/>
          <p:cNvPicPr>
            <a:picLocks noChangeAspect="1"/>
          </p:cNvPicPr>
          <p:nvPr/>
        </p:nvPicPr>
        <p:blipFill rotWithShape="1">
          <a:blip r:embed="rId3"/>
          <a:srcRect t="37401" b="-65"/>
          <a:stretch/>
        </p:blipFill>
        <p:spPr>
          <a:xfrm>
            <a:off x="704996" y="1550175"/>
            <a:ext cx="7660855" cy="2743200"/>
          </a:xfrm>
          <a:prstGeom prst="rect">
            <a:avLst/>
          </a:prstGeom>
        </p:spPr>
      </p:pic>
    </p:spTree>
    <p:extLst>
      <p:ext uri="{BB962C8B-B14F-4D97-AF65-F5344CB8AC3E}">
        <p14:creationId xmlns:p14="http://schemas.microsoft.com/office/powerpoint/2010/main" val="1282436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4092A4-DCF1-1348-9960-323D083968EE}"/>
              </a:ext>
            </a:extLst>
          </p:cNvPr>
          <p:cNvSpPr>
            <a:spLocks noGrp="1"/>
          </p:cNvSpPr>
          <p:nvPr>
            <p:ph type="sldNum" sz="quarter" idx="19"/>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6238B5B-F19C-E947-A0BC-87BD7983F871}" type="slidenum">
              <a:rPr kumimoji="0" lang="en-US" sz="800" b="0" i="0" u="none" strike="noStrike" kern="1200" cap="none" spc="0" normalizeH="0" baseline="0" noProof="0" smtClean="0">
                <a:ln>
                  <a:noFill/>
                </a:ln>
                <a:solidFill>
                  <a:srgbClr val="898989"/>
                </a:solidFill>
                <a:effectLst/>
                <a:uLnTx/>
                <a:uFillTx/>
                <a:latin typeface="Helvetica Regular" pitchFamily="2"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dirty="0">
              <a:ln>
                <a:noFill/>
              </a:ln>
              <a:solidFill>
                <a:srgbClr val="898989"/>
              </a:solidFill>
              <a:effectLst/>
              <a:uLnTx/>
              <a:uFillTx/>
              <a:latin typeface="Helvetica Regular" pitchFamily="2" charset="0"/>
              <a:ea typeface="+mn-ea"/>
              <a:cs typeface="+mn-cs"/>
            </a:endParaRPr>
          </a:p>
        </p:txBody>
      </p:sp>
      <p:sp>
        <p:nvSpPr>
          <p:cNvPr id="2" name="Title 1">
            <a:extLst>
              <a:ext uri="{FF2B5EF4-FFF2-40B4-BE49-F238E27FC236}">
                <a16:creationId xmlns:a16="http://schemas.microsoft.com/office/drawing/2014/main" id="{9999A3A3-B77B-9A49-9A57-95F35B12E1A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Recently Processed </a:t>
            </a:r>
            <a:r>
              <a:rPr lang="en-US" dirty="0" smtClean="0">
                <a:latin typeface="Arial" panose="020B0604020202020204" pitchFamily="34" charset="0"/>
                <a:cs typeface="Arial" panose="020B0604020202020204" pitchFamily="34" charset="0"/>
              </a:rPr>
              <a:t>Awards</a:t>
            </a:r>
            <a:endParaRPr lang="en-US" dirty="0">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D09A853D-0469-694E-8DBB-33BC741187CA}"/>
              </a:ext>
            </a:extLst>
          </p:cNvPr>
          <p:cNvGraphicFramePr>
            <a:graphicFrameLocks noGrp="1"/>
          </p:cNvGraphicFramePr>
          <p:nvPr>
            <p:extLst>
              <p:ext uri="{D42A27DB-BD31-4B8C-83A1-F6EECF244321}">
                <p14:modId xmlns:p14="http://schemas.microsoft.com/office/powerpoint/2010/main" val="1710925615"/>
              </p:ext>
            </p:extLst>
          </p:nvPr>
        </p:nvGraphicFramePr>
        <p:xfrm>
          <a:off x="317497" y="1230458"/>
          <a:ext cx="8561328" cy="3390897"/>
        </p:xfrm>
        <a:graphic>
          <a:graphicData uri="http://schemas.openxmlformats.org/drawingml/2006/table">
            <a:tbl>
              <a:tblPr firstRow="1">
                <a:tableStyleId>{5C22544A-7EE6-4342-B048-85BDC9FD1C3A}</a:tableStyleId>
              </a:tblPr>
              <a:tblGrid>
                <a:gridCol w="1206502">
                  <a:extLst>
                    <a:ext uri="{9D8B030D-6E8A-4147-A177-3AD203B41FA5}">
                      <a16:colId xmlns:a16="http://schemas.microsoft.com/office/drawing/2014/main" val="3764042023"/>
                    </a:ext>
                  </a:extLst>
                </a:gridCol>
                <a:gridCol w="3181565">
                  <a:extLst>
                    <a:ext uri="{9D8B030D-6E8A-4147-A177-3AD203B41FA5}">
                      <a16:colId xmlns:a16="http://schemas.microsoft.com/office/drawing/2014/main" val="3707701944"/>
                    </a:ext>
                  </a:extLst>
                </a:gridCol>
                <a:gridCol w="1904786">
                  <a:extLst>
                    <a:ext uri="{9D8B030D-6E8A-4147-A177-3AD203B41FA5}">
                      <a16:colId xmlns:a16="http://schemas.microsoft.com/office/drawing/2014/main" val="3006092247"/>
                    </a:ext>
                  </a:extLst>
                </a:gridCol>
                <a:gridCol w="1352550">
                  <a:extLst>
                    <a:ext uri="{9D8B030D-6E8A-4147-A177-3AD203B41FA5}">
                      <a16:colId xmlns:a16="http://schemas.microsoft.com/office/drawing/2014/main" val="175481784"/>
                    </a:ext>
                  </a:extLst>
                </a:gridCol>
                <a:gridCol w="915925">
                  <a:extLst>
                    <a:ext uri="{9D8B030D-6E8A-4147-A177-3AD203B41FA5}">
                      <a16:colId xmlns:a16="http://schemas.microsoft.com/office/drawing/2014/main" val="3869669175"/>
                    </a:ext>
                  </a:extLst>
                </a:gridCol>
              </a:tblGrid>
              <a:tr h="398142">
                <a:tc>
                  <a:txBody>
                    <a:bodyPr/>
                    <a:lstStyle/>
                    <a:p>
                      <a:pPr marL="0" indent="0" algn="l"/>
                      <a:r>
                        <a:rPr lang="en-US" sz="1100" b="1" i="0" dirty="0">
                          <a:latin typeface="Calibri" panose="020F0502020204030204" pitchFamily="34" charset="0"/>
                          <a:cs typeface="Calibri" panose="020F0502020204030204" pitchFamily="34" charset="0"/>
                        </a:rPr>
                        <a:t>PI</a:t>
                      </a:r>
                    </a:p>
                  </a:txBody>
                  <a:tcPr marL="365760" marR="0" marT="0"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rgbClr val="2774AE"/>
                    </a:solidFill>
                  </a:tcPr>
                </a:tc>
                <a:tc>
                  <a:txBody>
                    <a:bodyPr/>
                    <a:lstStyle/>
                    <a:p>
                      <a:pPr algn="ctr"/>
                      <a:r>
                        <a:rPr lang="en-US" sz="1100" b="1" i="0" dirty="0">
                          <a:latin typeface="Calibri" panose="020F0502020204030204" pitchFamily="34" charset="0"/>
                          <a:cs typeface="Calibri" panose="020F0502020204030204" pitchFamily="34" charset="0"/>
                        </a:rPr>
                        <a:t>Award Title</a:t>
                      </a:r>
                    </a:p>
                  </a:txBody>
                  <a:tcPr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rgbClr val="2774AE"/>
                    </a:solidFill>
                  </a:tcPr>
                </a:tc>
                <a:tc>
                  <a:txBody>
                    <a:bodyPr/>
                    <a:lstStyle/>
                    <a:p>
                      <a:pPr algn="ctr"/>
                      <a:r>
                        <a:rPr lang="en-US" sz="1100" b="1" i="0" dirty="0">
                          <a:latin typeface="Calibri" panose="020F0502020204030204" pitchFamily="34" charset="0"/>
                          <a:cs typeface="Calibri" panose="020F0502020204030204" pitchFamily="34" charset="0"/>
                        </a:rPr>
                        <a:t>Sponsor</a:t>
                      </a:r>
                    </a:p>
                  </a:txBody>
                  <a:tcPr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rgbClr val="2774AE"/>
                    </a:solidFill>
                  </a:tcPr>
                </a:tc>
                <a:tc>
                  <a:txBody>
                    <a:bodyPr/>
                    <a:lstStyle/>
                    <a:p>
                      <a:pPr algn="ctr"/>
                      <a:r>
                        <a:rPr lang="en-US" sz="1100" b="1" i="0" dirty="0">
                          <a:latin typeface="Calibri" panose="020F0502020204030204" pitchFamily="34" charset="0"/>
                          <a:cs typeface="Calibri" panose="020F0502020204030204" pitchFamily="34" charset="0"/>
                        </a:rPr>
                        <a:t>Prime Sponsor</a:t>
                      </a:r>
                    </a:p>
                  </a:txBody>
                  <a:tcPr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rgbClr val="2774AE"/>
                    </a:solidFill>
                  </a:tcPr>
                </a:tc>
                <a:tc>
                  <a:txBody>
                    <a:bodyPr/>
                    <a:lstStyle/>
                    <a:p>
                      <a:pPr algn="ctr"/>
                      <a:r>
                        <a:rPr lang="en-US" sz="1100" b="1" i="0" dirty="0">
                          <a:latin typeface="Calibri" panose="020F0502020204030204" pitchFamily="34" charset="0"/>
                          <a:cs typeface="Calibri" panose="020F0502020204030204" pitchFamily="34" charset="0"/>
                        </a:rPr>
                        <a:t>Action</a:t>
                      </a:r>
                      <a:r>
                        <a:rPr lang="en-US" sz="1100" b="1" i="0" baseline="0" dirty="0">
                          <a:latin typeface="Calibri" panose="020F0502020204030204" pitchFamily="34" charset="0"/>
                          <a:cs typeface="Calibri" panose="020F0502020204030204" pitchFamily="34" charset="0"/>
                        </a:rPr>
                        <a:t> Type</a:t>
                      </a:r>
                      <a:endParaRPr lang="en-US" sz="1100" b="1" i="0" dirty="0">
                        <a:latin typeface="Calibri" panose="020F0502020204030204" pitchFamily="34" charset="0"/>
                        <a:cs typeface="Calibri" panose="020F0502020204030204" pitchFamily="34" charset="0"/>
                      </a:endParaRPr>
                    </a:p>
                  </a:txBody>
                  <a:tcPr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rgbClr val="2774AE"/>
                    </a:solidFill>
                  </a:tcPr>
                </a:tc>
                <a:extLst>
                  <a:ext uri="{0D108BD9-81ED-4DB2-BD59-A6C34878D82A}">
                    <a16:rowId xmlns:a16="http://schemas.microsoft.com/office/drawing/2014/main" val="1160960130"/>
                  </a:ext>
                </a:extLst>
              </a:tr>
              <a:tr h="264494">
                <a:tc>
                  <a:txBody>
                    <a:bodyPr/>
                    <a:lstStyle/>
                    <a:p>
                      <a:pPr algn="l" rtl="0" fontAlgn="ctr"/>
                      <a:r>
                        <a:rPr lang="en-US" sz="1200" b="0" i="0" u="none" strike="noStrike">
                          <a:solidFill>
                            <a:srgbClr val="000000"/>
                          </a:solidFill>
                          <a:effectLst/>
                          <a:latin typeface="Calibri" panose="020F0502020204030204" pitchFamily="34" charset="0"/>
                        </a:rPr>
                        <a:t>Donohoe, Thomas J</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a:solidFill>
                            <a:srgbClr val="000000"/>
                          </a:solidFill>
                          <a:effectLst/>
                          <a:latin typeface="Calibri" panose="020F0502020204030204" pitchFamily="34" charset="0"/>
                        </a:rPr>
                        <a:t>Rapid Antiretroviral Therapy (ART) Start in the Ryan White HIV/AIDS Program - Dissemination Assistance Provider (DAP)</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a:solidFill>
                            <a:srgbClr val="000000"/>
                          </a:solidFill>
                          <a:effectLst/>
                          <a:latin typeface="Calibri" panose="020F0502020204030204" pitchFamily="34" charset="0"/>
                        </a:rPr>
                        <a:t>Cicatelli Associates</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dirty="0" smtClean="0">
                          <a:solidFill>
                            <a:srgbClr val="000000"/>
                          </a:solidFill>
                          <a:effectLst/>
                          <a:latin typeface="Calibri" panose="020F0502020204030204" pitchFamily="34" charset="0"/>
                        </a:rPr>
                        <a:t>DHHS-HRSA</a:t>
                      </a:r>
                      <a:endParaRPr lang="en-US" sz="12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a:solidFill>
                            <a:srgbClr val="000000"/>
                          </a:solidFill>
                          <a:effectLst/>
                          <a:latin typeface="Calibri" panose="020F0502020204030204" pitchFamily="34" charset="0"/>
                        </a:rPr>
                        <a:t>Continuation</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1722645"/>
                  </a:ext>
                </a:extLst>
              </a:tr>
              <a:tr h="0">
                <a:tc>
                  <a:txBody>
                    <a:bodyPr/>
                    <a:lstStyle/>
                    <a:p>
                      <a:pPr algn="l" rtl="0" fontAlgn="ctr"/>
                      <a:r>
                        <a:rPr lang="en-US" sz="1200" b="0" i="0" u="none" strike="noStrike">
                          <a:solidFill>
                            <a:srgbClr val="000000"/>
                          </a:solidFill>
                          <a:effectLst/>
                          <a:latin typeface="Calibri" panose="020F0502020204030204" pitchFamily="34" charset="0"/>
                        </a:rPr>
                        <a:t>Goldman, Joshua Timothy</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a:solidFill>
                            <a:srgbClr val="000000"/>
                          </a:solidFill>
                          <a:effectLst/>
                          <a:latin typeface="Calibri" panose="020F0502020204030204" pitchFamily="34" charset="0"/>
                        </a:rPr>
                        <a:t>The Effect of Sleep and Breathing Interventions on the Performance of NCAA Division I Collegiate Athletes</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a:solidFill>
                            <a:srgbClr val="000000"/>
                          </a:solidFill>
                          <a:effectLst/>
                          <a:latin typeface="Calibri" panose="020F0502020204030204" pitchFamily="34" charset="0"/>
                        </a:rPr>
                        <a:t>WHOOP, Inc.</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a:solidFill>
                            <a:srgbClr val="000000"/>
                          </a:solidFill>
                          <a:effectLst/>
                          <a:latin typeface="Calibri" panose="020F0502020204030204" pitchFamily="34" charset="0"/>
                        </a:rPr>
                        <a:t>-</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a:solidFill>
                            <a:srgbClr val="000000"/>
                          </a:solidFill>
                          <a:effectLst/>
                          <a:latin typeface="Calibri" panose="020F0502020204030204" pitchFamily="34" charset="0"/>
                        </a:rPr>
                        <a:t>No Cost Extension</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2696663"/>
                  </a:ext>
                </a:extLst>
              </a:tr>
              <a:tr h="132573">
                <a:tc>
                  <a:txBody>
                    <a:bodyPr/>
                    <a:lstStyle/>
                    <a:p>
                      <a:pPr algn="l" rtl="0" fontAlgn="ctr"/>
                      <a:r>
                        <a:rPr lang="en-US" sz="1200" b="0" i="0" u="none" strike="noStrike">
                          <a:solidFill>
                            <a:srgbClr val="000000"/>
                          </a:solidFill>
                          <a:effectLst/>
                          <a:latin typeface="Calibri" panose="020F0502020204030204" pitchFamily="34" charset="0"/>
                        </a:rPr>
                        <a:t>Shoptaw, Steven J</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a:solidFill>
                            <a:srgbClr val="000000"/>
                          </a:solidFill>
                          <a:effectLst/>
                          <a:latin typeface="Calibri" panose="020F0502020204030204" pitchFamily="34" charset="0"/>
                        </a:rPr>
                        <a:t>CA Bridge Research</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dirty="0">
                          <a:solidFill>
                            <a:srgbClr val="000000"/>
                          </a:solidFill>
                          <a:effectLst/>
                          <a:latin typeface="Calibri" panose="020F0502020204030204" pitchFamily="34" charset="0"/>
                        </a:rPr>
                        <a:t>PUBLIC HEALTH </a:t>
                      </a:r>
                      <a:r>
                        <a:rPr lang="en-US" sz="1200" b="0" i="0" u="none" strike="noStrike" dirty="0" smtClean="0">
                          <a:solidFill>
                            <a:srgbClr val="000000"/>
                          </a:solidFill>
                          <a:effectLst/>
                          <a:latin typeface="Calibri" panose="020F0502020204030204" pitchFamily="34" charset="0"/>
                        </a:rPr>
                        <a:t>INSTITUTE</a:t>
                      </a:r>
                      <a:endParaRPr lang="en-US" sz="12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a:solidFill>
                            <a:srgbClr val="000000"/>
                          </a:solidFill>
                          <a:effectLst/>
                          <a:latin typeface="Calibri" panose="020F0502020204030204" pitchFamily="34" charset="0"/>
                        </a:rPr>
                        <a:t>Battery Foundation, The</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a:solidFill>
                            <a:srgbClr val="000000"/>
                          </a:solidFill>
                          <a:effectLst/>
                          <a:latin typeface="Calibri" panose="020F0502020204030204" pitchFamily="34" charset="0"/>
                        </a:rPr>
                        <a:t>No Cost Extension</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9197691"/>
                  </a:ext>
                </a:extLst>
              </a:tr>
              <a:tr h="132573">
                <a:tc>
                  <a:txBody>
                    <a:bodyPr/>
                    <a:lstStyle/>
                    <a:p>
                      <a:pPr algn="l" rtl="0" fontAlgn="ctr"/>
                      <a:r>
                        <a:rPr lang="en-US" sz="1200" b="0" i="0" u="none" strike="noStrike">
                          <a:solidFill>
                            <a:srgbClr val="000000"/>
                          </a:solidFill>
                          <a:effectLst/>
                          <a:latin typeface="Calibri" panose="020F0502020204030204" pitchFamily="34" charset="0"/>
                        </a:rPr>
                        <a:t>Bholat, Michelle Anne</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a:solidFill>
                            <a:srgbClr val="000000"/>
                          </a:solidFill>
                          <a:effectLst/>
                          <a:latin typeface="Calibri" panose="020F0502020204030204" pitchFamily="34" charset="0"/>
                        </a:rPr>
                        <a:t>UCLA Dept. of Family Medicine International Medical Graduate Program</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a:solidFill>
                            <a:srgbClr val="000000"/>
                          </a:solidFill>
                          <a:effectLst/>
                          <a:latin typeface="Calibri" panose="020F0502020204030204" pitchFamily="34" charset="0"/>
                        </a:rPr>
                        <a:t>EAST BAY COMMUNITY FOUNDATION (THE)</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a:solidFill>
                            <a:srgbClr val="000000"/>
                          </a:solidFill>
                          <a:effectLst/>
                          <a:latin typeface="Calibri" panose="020F0502020204030204" pitchFamily="34" charset="0"/>
                        </a:rPr>
                        <a:t>-</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a:solidFill>
                            <a:srgbClr val="000000"/>
                          </a:solidFill>
                          <a:effectLst/>
                          <a:latin typeface="Calibri" panose="020F0502020204030204" pitchFamily="34" charset="0"/>
                        </a:rPr>
                        <a:t>Continuation</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5665261"/>
                  </a:ext>
                </a:extLst>
              </a:tr>
              <a:tr h="132573">
                <a:tc>
                  <a:txBody>
                    <a:bodyPr/>
                    <a:lstStyle/>
                    <a:p>
                      <a:pPr algn="l" rtl="0" fontAlgn="ctr"/>
                      <a:r>
                        <a:rPr lang="en-US" sz="1200" b="0" i="0" u="none" strike="noStrike">
                          <a:solidFill>
                            <a:srgbClr val="000000"/>
                          </a:solidFill>
                          <a:effectLst/>
                          <a:latin typeface="Calibri" panose="020F0502020204030204" pitchFamily="34" charset="0"/>
                        </a:rPr>
                        <a:t>Shoptaw, Steven J</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a:solidFill>
                            <a:srgbClr val="000000"/>
                          </a:solidFill>
                          <a:effectLst/>
                          <a:latin typeface="Calibri" panose="020F0502020204030204" pitchFamily="34" charset="0"/>
                        </a:rPr>
                        <a:t>Alcohol Cue Human Laboratory Study Testing ASP-8062</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dirty="0">
                          <a:solidFill>
                            <a:srgbClr val="000000"/>
                          </a:solidFill>
                          <a:effectLst/>
                          <a:latin typeface="Calibri" panose="020F0502020204030204" pitchFamily="34" charset="0"/>
                        </a:rPr>
                        <a:t>NIH-NIAAA National </a:t>
                      </a:r>
                      <a:r>
                        <a:rPr lang="en-US" sz="1200" b="0" i="0" u="none" strike="noStrike" dirty="0" smtClean="0">
                          <a:solidFill>
                            <a:srgbClr val="000000"/>
                          </a:solidFill>
                          <a:effectLst/>
                          <a:latin typeface="Calibri" panose="020F0502020204030204" pitchFamily="34" charset="0"/>
                        </a:rPr>
                        <a:t>Inst. </a:t>
                      </a:r>
                      <a:r>
                        <a:rPr lang="en-US" sz="1200" b="0" i="0" u="none" strike="noStrike" dirty="0">
                          <a:solidFill>
                            <a:srgbClr val="000000"/>
                          </a:solidFill>
                          <a:effectLst/>
                          <a:latin typeface="Calibri" panose="020F0502020204030204" pitchFamily="34" charset="0"/>
                        </a:rPr>
                        <a:t>on Alcohol Abuse </a:t>
                      </a:r>
                      <a:r>
                        <a:rPr lang="en-US" sz="1200" b="0" i="0" u="none" strike="noStrike" dirty="0" smtClean="0">
                          <a:solidFill>
                            <a:srgbClr val="000000"/>
                          </a:solidFill>
                          <a:effectLst/>
                          <a:latin typeface="Calibri" panose="020F0502020204030204" pitchFamily="34" charset="0"/>
                        </a:rPr>
                        <a:t>&amp; </a:t>
                      </a:r>
                      <a:r>
                        <a:rPr lang="en-US" sz="1200" b="0" i="0" u="none" strike="noStrike" dirty="0">
                          <a:solidFill>
                            <a:srgbClr val="000000"/>
                          </a:solidFill>
                          <a:effectLst/>
                          <a:latin typeface="Calibri" panose="020F0502020204030204" pitchFamily="34" charset="0"/>
                        </a:rPr>
                        <a:t>Alcoholism</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a:solidFill>
                            <a:srgbClr val="000000"/>
                          </a:solidFill>
                          <a:effectLst/>
                          <a:latin typeface="Calibri" panose="020F0502020204030204" pitchFamily="34" charset="0"/>
                        </a:rPr>
                        <a:t>-</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a:solidFill>
                            <a:srgbClr val="000000"/>
                          </a:solidFill>
                          <a:effectLst/>
                          <a:latin typeface="Calibri" panose="020F0502020204030204" pitchFamily="34" charset="0"/>
                        </a:rPr>
                        <a:t>Modification/Amendment</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0165368"/>
                  </a:ext>
                </a:extLst>
              </a:tr>
              <a:tr h="132573">
                <a:tc>
                  <a:txBody>
                    <a:bodyPr/>
                    <a:lstStyle/>
                    <a:p>
                      <a:pPr algn="l" rtl="0" fontAlgn="ctr"/>
                      <a:r>
                        <a:rPr lang="en-US" sz="1200" b="0" i="0" u="none" strike="noStrike">
                          <a:solidFill>
                            <a:srgbClr val="000000"/>
                          </a:solidFill>
                          <a:effectLst/>
                          <a:latin typeface="Calibri" panose="020F0502020204030204" pitchFamily="34" charset="0"/>
                        </a:rPr>
                        <a:t>Shoptaw, Steven J</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a:solidFill>
                            <a:srgbClr val="000000"/>
                          </a:solidFill>
                          <a:effectLst/>
                          <a:latin typeface="Calibri" panose="020F0502020204030204" pitchFamily="34" charset="0"/>
                        </a:rPr>
                        <a:t>Phenotyping Substance Use Disorder</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a:solidFill>
                            <a:srgbClr val="000000"/>
                          </a:solidFill>
                          <a:effectLst/>
                          <a:latin typeface="Calibri" panose="020F0502020204030204" pitchFamily="34" charset="0"/>
                        </a:rPr>
                        <a:t>UNIVERSITY OF ROCHESTER</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a:solidFill>
                            <a:srgbClr val="000000"/>
                          </a:solidFill>
                          <a:effectLst/>
                          <a:latin typeface="Calibri" panose="020F0502020204030204" pitchFamily="34" charset="0"/>
                        </a:rPr>
                        <a:t>-</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a:solidFill>
                            <a:srgbClr val="000000"/>
                          </a:solidFill>
                          <a:effectLst/>
                          <a:latin typeface="Calibri" panose="020F0502020204030204" pitchFamily="34" charset="0"/>
                        </a:rPr>
                        <a:t>New</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5585985"/>
                  </a:ext>
                </a:extLst>
              </a:tr>
              <a:tr h="132573">
                <a:tc>
                  <a:txBody>
                    <a:bodyPr/>
                    <a:lstStyle/>
                    <a:p>
                      <a:pPr algn="l" rtl="0" fontAlgn="ctr"/>
                      <a:r>
                        <a:rPr lang="en-US" sz="1200" b="0" i="0" u="none" strike="noStrike" dirty="0">
                          <a:solidFill>
                            <a:srgbClr val="000000"/>
                          </a:solidFill>
                          <a:effectLst/>
                          <a:latin typeface="Calibri" panose="020F0502020204030204" pitchFamily="34" charset="0"/>
                        </a:rPr>
                        <a:t>Tarn, Derjung</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a:solidFill>
                            <a:srgbClr val="000000"/>
                          </a:solidFill>
                          <a:effectLst/>
                          <a:latin typeface="Calibri" panose="020F0502020204030204" pitchFamily="34" charset="0"/>
                        </a:rPr>
                        <a:t>LatinX/HIspanic Attitudes and Perspectives on Investigations and Studies- of New Therapeutics: The LAPIS Study</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dirty="0">
                          <a:solidFill>
                            <a:srgbClr val="000000"/>
                          </a:solidFill>
                          <a:effectLst/>
                          <a:latin typeface="Calibri" panose="020F0502020204030204" pitchFamily="34" charset="0"/>
                        </a:rPr>
                        <a:t>UNIVERSITY OF CALIFORNIA, SAN FRANCISCO</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dirty="0" smtClean="0">
                          <a:solidFill>
                            <a:srgbClr val="000000"/>
                          </a:solidFill>
                          <a:effectLst/>
                          <a:latin typeface="Calibri" panose="020F0502020204030204" pitchFamily="34" charset="0"/>
                        </a:rPr>
                        <a:t>DHHS-FDA</a:t>
                      </a:r>
                      <a:endParaRPr lang="en-US" sz="12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dirty="0">
                          <a:solidFill>
                            <a:srgbClr val="000000"/>
                          </a:solidFill>
                          <a:effectLst/>
                          <a:latin typeface="Calibri" panose="020F0502020204030204" pitchFamily="34" charset="0"/>
                        </a:rPr>
                        <a:t>New</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8900023"/>
                  </a:ext>
                </a:extLst>
              </a:tr>
            </a:tbl>
          </a:graphicData>
        </a:graphic>
      </p:graphicFrame>
    </p:spTree>
    <p:extLst>
      <p:ext uri="{BB962C8B-B14F-4D97-AF65-F5344CB8AC3E}">
        <p14:creationId xmlns:p14="http://schemas.microsoft.com/office/powerpoint/2010/main" val="21325537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20</a:t>
            </a:fld>
            <a:endParaRPr/>
          </a:p>
        </p:txBody>
      </p:sp>
      <p:sp>
        <p:nvSpPr>
          <p:cNvPr id="187" name="Google Shape;187;p9"/>
          <p:cNvSpPr txBox="1">
            <a:spLocks noGrp="1"/>
          </p:cNvSpPr>
          <p:nvPr>
            <p:ph type="title"/>
          </p:nvPr>
        </p:nvSpPr>
        <p:spPr>
          <a:xfrm>
            <a:off x="649224" y="728571"/>
            <a:ext cx="7772400" cy="360099"/>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sz="2600" dirty="0" smtClean="0">
                <a:latin typeface="+mj-lt"/>
              </a:rPr>
              <a:t>Research Participant Payment Requests </a:t>
            </a:r>
            <a:endParaRPr sz="2600" dirty="0">
              <a:latin typeface="+mj-lt"/>
            </a:endParaRPr>
          </a:p>
        </p:txBody>
      </p:sp>
      <p:pic>
        <p:nvPicPr>
          <p:cNvPr id="2" name="Picture 1"/>
          <p:cNvPicPr>
            <a:picLocks noChangeAspect="1"/>
          </p:cNvPicPr>
          <p:nvPr/>
        </p:nvPicPr>
        <p:blipFill>
          <a:blip r:embed="rId3"/>
          <a:stretch>
            <a:fillRect/>
          </a:stretch>
        </p:blipFill>
        <p:spPr>
          <a:xfrm>
            <a:off x="330200" y="638950"/>
            <a:ext cx="8686800" cy="2343150"/>
          </a:xfrm>
          <a:prstGeom prst="rect">
            <a:avLst/>
          </a:prstGeom>
        </p:spPr>
      </p:pic>
      <p:pic>
        <p:nvPicPr>
          <p:cNvPr id="4" name="Picture 3"/>
          <p:cNvPicPr>
            <a:picLocks noChangeAspect="1"/>
          </p:cNvPicPr>
          <p:nvPr/>
        </p:nvPicPr>
        <p:blipFill>
          <a:blip r:embed="rId4"/>
          <a:stretch>
            <a:fillRect/>
          </a:stretch>
        </p:blipFill>
        <p:spPr>
          <a:xfrm>
            <a:off x="2481943" y="2964931"/>
            <a:ext cx="6396881" cy="1807119"/>
          </a:xfrm>
          <a:prstGeom prst="rect">
            <a:avLst/>
          </a:prstGeom>
        </p:spPr>
      </p:pic>
    </p:spTree>
    <p:extLst>
      <p:ext uri="{BB962C8B-B14F-4D97-AF65-F5344CB8AC3E}">
        <p14:creationId xmlns:p14="http://schemas.microsoft.com/office/powerpoint/2010/main" val="386089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21</a:t>
            </a:fld>
            <a:endParaRPr/>
          </a:p>
        </p:txBody>
      </p:sp>
      <p:sp>
        <p:nvSpPr>
          <p:cNvPr id="187" name="Google Shape;187;p9"/>
          <p:cNvSpPr txBox="1">
            <a:spLocks noGrp="1"/>
          </p:cNvSpPr>
          <p:nvPr>
            <p:ph type="title"/>
          </p:nvPr>
        </p:nvSpPr>
        <p:spPr>
          <a:xfrm>
            <a:off x="649224" y="728571"/>
            <a:ext cx="7772400" cy="360099"/>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sz="2600" dirty="0" smtClean="0">
                <a:latin typeface="+mj-lt"/>
              </a:rPr>
              <a:t>Research Participant Payment Requests </a:t>
            </a:r>
            <a:endParaRPr sz="2600" dirty="0">
              <a:latin typeface="+mj-lt"/>
            </a:endParaRPr>
          </a:p>
        </p:txBody>
      </p:sp>
      <p:pic>
        <p:nvPicPr>
          <p:cNvPr id="3" name="Picture 2"/>
          <p:cNvPicPr>
            <a:picLocks noChangeAspect="1"/>
          </p:cNvPicPr>
          <p:nvPr/>
        </p:nvPicPr>
        <p:blipFill>
          <a:blip r:embed="rId3"/>
          <a:stretch>
            <a:fillRect/>
          </a:stretch>
        </p:blipFill>
        <p:spPr>
          <a:xfrm>
            <a:off x="131472" y="728571"/>
            <a:ext cx="8747352" cy="3675895"/>
          </a:xfrm>
          <a:prstGeom prst="rect">
            <a:avLst/>
          </a:prstGeom>
        </p:spPr>
      </p:pic>
    </p:spTree>
    <p:extLst>
      <p:ext uri="{BB962C8B-B14F-4D97-AF65-F5344CB8AC3E}">
        <p14:creationId xmlns:p14="http://schemas.microsoft.com/office/powerpoint/2010/main" val="8609327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22</a:t>
            </a:fld>
            <a:endParaRPr/>
          </a:p>
        </p:txBody>
      </p:sp>
      <p:sp>
        <p:nvSpPr>
          <p:cNvPr id="187" name="Google Shape;187;p9"/>
          <p:cNvSpPr txBox="1">
            <a:spLocks noGrp="1"/>
          </p:cNvSpPr>
          <p:nvPr>
            <p:ph type="title"/>
          </p:nvPr>
        </p:nvSpPr>
        <p:spPr>
          <a:xfrm>
            <a:off x="649224" y="728571"/>
            <a:ext cx="7772400" cy="360099"/>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sz="2600" dirty="0" smtClean="0">
                <a:latin typeface="+mj-lt"/>
              </a:rPr>
              <a:t>Research Participant Payment Requests </a:t>
            </a:r>
            <a:endParaRPr sz="2600" dirty="0">
              <a:latin typeface="+mj-lt"/>
            </a:endParaRPr>
          </a:p>
        </p:txBody>
      </p:sp>
      <p:pic>
        <p:nvPicPr>
          <p:cNvPr id="2" name="Picture 1"/>
          <p:cNvPicPr>
            <a:picLocks noChangeAspect="1"/>
          </p:cNvPicPr>
          <p:nvPr/>
        </p:nvPicPr>
        <p:blipFill rotWithShape="1">
          <a:blip r:embed="rId3"/>
          <a:srcRect b="20436"/>
          <a:stretch/>
        </p:blipFill>
        <p:spPr>
          <a:xfrm>
            <a:off x="423862" y="572860"/>
            <a:ext cx="7997762" cy="3955597"/>
          </a:xfrm>
          <a:prstGeom prst="rect">
            <a:avLst/>
          </a:prstGeom>
        </p:spPr>
      </p:pic>
      <p:sp>
        <p:nvSpPr>
          <p:cNvPr id="4" name="TextBox 3"/>
          <p:cNvSpPr txBox="1"/>
          <p:nvPr/>
        </p:nvSpPr>
        <p:spPr>
          <a:xfrm>
            <a:off x="6037943" y="1315093"/>
            <a:ext cx="2612281" cy="2862322"/>
          </a:xfrm>
          <a:prstGeom prst="rect">
            <a:avLst/>
          </a:prstGeom>
          <a:noFill/>
        </p:spPr>
        <p:txBody>
          <a:bodyPr wrap="square" rtlCol="0">
            <a:spAutoFit/>
          </a:bodyPr>
          <a:lstStyle/>
          <a:p>
            <a:r>
              <a:rPr lang="en-US" sz="1500" dirty="0" smtClean="0"/>
              <a:t>The remaining sections depend on the type of disbursement (e.g. cash will need delivery address and denominations; e-codes will need </a:t>
            </a:r>
            <a:r>
              <a:rPr lang="en-US" sz="1500" dirty="0" err="1" smtClean="0"/>
              <a:t>Auth</a:t>
            </a:r>
            <a:r>
              <a:rPr lang="en-US" sz="1500" dirty="0" smtClean="0"/>
              <a:t> Personnel email, vendor, $, </a:t>
            </a:r>
            <a:r>
              <a:rPr lang="en-US" sz="1500" dirty="0" err="1" smtClean="0"/>
              <a:t>Qty</a:t>
            </a:r>
            <a:r>
              <a:rPr lang="en-US" sz="1500" dirty="0" smtClean="0"/>
              <a:t>, etc.)</a:t>
            </a:r>
          </a:p>
          <a:p>
            <a:endParaRPr lang="en-US" sz="1500" dirty="0"/>
          </a:p>
          <a:p>
            <a:r>
              <a:rPr lang="en-US" sz="1500" dirty="0" smtClean="0"/>
              <a:t>You will also need:</a:t>
            </a:r>
          </a:p>
          <a:p>
            <a:pPr marL="285750" indent="-285750">
              <a:buFont typeface="Arial" panose="020B0604020202020204" pitchFamily="34" charset="0"/>
              <a:buChar char="•"/>
            </a:pPr>
            <a:r>
              <a:rPr lang="en-US" sz="1500" dirty="0" smtClean="0"/>
              <a:t>FAU</a:t>
            </a:r>
          </a:p>
          <a:p>
            <a:pPr marL="285750" indent="-285750">
              <a:buFont typeface="Arial" panose="020B0604020202020204" pitchFamily="34" charset="0"/>
              <a:buChar char="•"/>
            </a:pPr>
            <a:r>
              <a:rPr lang="en-US" sz="1500" dirty="0" smtClean="0"/>
              <a:t>IRB approval # </a:t>
            </a:r>
          </a:p>
          <a:p>
            <a:pPr marL="285750" indent="-285750">
              <a:buFont typeface="Arial" panose="020B0604020202020204" pitchFamily="34" charset="0"/>
              <a:buChar char="•"/>
            </a:pPr>
            <a:r>
              <a:rPr lang="en-US" sz="1500" dirty="0" smtClean="0"/>
              <a:t>IRB expiration date</a:t>
            </a:r>
            <a:endParaRPr lang="en-US" sz="1500" dirty="0"/>
          </a:p>
        </p:txBody>
      </p:sp>
    </p:spTree>
    <p:extLst>
      <p:ext uri="{BB962C8B-B14F-4D97-AF65-F5344CB8AC3E}">
        <p14:creationId xmlns:p14="http://schemas.microsoft.com/office/powerpoint/2010/main" val="411326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23</a:t>
            </a:fld>
            <a:endParaRPr/>
          </a:p>
        </p:txBody>
      </p:sp>
      <p:sp>
        <p:nvSpPr>
          <p:cNvPr id="187" name="Google Shape;187;p9"/>
          <p:cNvSpPr txBox="1">
            <a:spLocks noGrp="1"/>
          </p:cNvSpPr>
          <p:nvPr>
            <p:ph type="title"/>
          </p:nvPr>
        </p:nvSpPr>
        <p:spPr>
          <a:xfrm>
            <a:off x="649224" y="728571"/>
            <a:ext cx="7772400" cy="360099"/>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sz="2600" dirty="0" smtClean="0">
                <a:latin typeface="+mj-lt"/>
              </a:rPr>
              <a:t>Research Participant Payment Requests </a:t>
            </a:r>
            <a:endParaRPr sz="2600" dirty="0">
              <a:latin typeface="+mj-lt"/>
            </a:endParaRPr>
          </a:p>
        </p:txBody>
      </p:sp>
      <p:sp>
        <p:nvSpPr>
          <p:cNvPr id="6" name="TextBox 5"/>
          <p:cNvSpPr txBox="1"/>
          <p:nvPr/>
        </p:nvSpPr>
        <p:spPr>
          <a:xfrm>
            <a:off x="534924" y="1205920"/>
            <a:ext cx="8001000" cy="343170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dirty="0" smtClean="0"/>
              <a:t>Once the Requestor submits, the Fund Manager will receive an automated email to review</a:t>
            </a:r>
          </a:p>
          <a:p>
            <a:pPr marL="285750" indent="-285750">
              <a:spcAft>
                <a:spcPts val="600"/>
              </a:spcAft>
              <a:buFont typeface="Arial" panose="020B0604020202020204" pitchFamily="34" charset="0"/>
              <a:buChar char="•"/>
            </a:pPr>
            <a:r>
              <a:rPr lang="en-US" sz="1600" dirty="0" smtClean="0"/>
              <a:t>Once FM has approved, the PI will receive an automated email to review</a:t>
            </a:r>
          </a:p>
          <a:p>
            <a:pPr marL="285750" indent="-285750">
              <a:spcAft>
                <a:spcPts val="600"/>
              </a:spcAft>
              <a:buFont typeface="Arial" panose="020B0604020202020204" pitchFamily="34" charset="0"/>
              <a:buChar char="•"/>
            </a:pPr>
            <a:r>
              <a:rPr lang="en-US" sz="1600" dirty="0" smtClean="0"/>
              <a:t>Both FM and PI have ability to reject, which will send an auto email back to the Requestor who can then edit and resubmit</a:t>
            </a:r>
          </a:p>
          <a:p>
            <a:pPr marL="285750" indent="-285750">
              <a:spcAft>
                <a:spcPts val="600"/>
              </a:spcAft>
              <a:buFont typeface="Arial" panose="020B0604020202020204" pitchFamily="34" charset="0"/>
              <a:buChar char="•"/>
            </a:pPr>
            <a:r>
              <a:rPr lang="en-US" sz="1600" dirty="0" smtClean="0"/>
              <a:t>Once approved by both FM and PI, the Requestor will receive an automated email with instructions for submitting the request to the </a:t>
            </a:r>
            <a:r>
              <a:rPr lang="en-US" sz="1600" dirty="0" err="1" smtClean="0"/>
              <a:t>MyUCLA</a:t>
            </a:r>
            <a:r>
              <a:rPr lang="en-US" sz="1600" dirty="0" smtClean="0"/>
              <a:t> Message Center. Separate emails are also sent to Authorized Personnel. </a:t>
            </a:r>
          </a:p>
          <a:p>
            <a:pPr marL="285750" indent="-285750">
              <a:spcAft>
                <a:spcPts val="600"/>
              </a:spcAft>
              <a:buFont typeface="Arial" panose="020B0604020202020204" pitchFamily="34" charset="0"/>
              <a:buChar char="•"/>
            </a:pPr>
            <a:r>
              <a:rPr lang="en-US" sz="1600" dirty="0" smtClean="0"/>
              <a:t>Requestor then submits a case to the </a:t>
            </a:r>
            <a:r>
              <a:rPr lang="en-US" sz="1600" dirty="0" err="1" smtClean="0"/>
              <a:t>MyUCLA</a:t>
            </a:r>
            <a:r>
              <a:rPr lang="en-US" sz="1600" dirty="0" smtClean="0"/>
              <a:t> Message Center, and must include the Research Payment request number</a:t>
            </a:r>
          </a:p>
          <a:p>
            <a:pPr marL="285750" indent="-285750">
              <a:spcAft>
                <a:spcPts val="600"/>
              </a:spcAft>
              <a:buFont typeface="Arial" panose="020B0604020202020204" pitchFamily="34" charset="0"/>
              <a:buChar char="•"/>
            </a:pPr>
            <a:r>
              <a:rPr lang="en-US" sz="1600" dirty="0" smtClean="0"/>
              <a:t>SFS will review and either approve or reject. Gift card requests may take up to 4 weeks after SFS has approved. </a:t>
            </a:r>
            <a:endParaRPr lang="en-US" sz="1600" dirty="0"/>
          </a:p>
        </p:txBody>
      </p:sp>
    </p:spTree>
    <p:extLst>
      <p:ext uri="{BB962C8B-B14F-4D97-AF65-F5344CB8AC3E}">
        <p14:creationId xmlns:p14="http://schemas.microsoft.com/office/powerpoint/2010/main" val="27554375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1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24</a:t>
            </a:fld>
            <a:endParaRPr/>
          </a:p>
        </p:txBody>
      </p:sp>
      <p:sp>
        <p:nvSpPr>
          <p:cNvPr id="202" name="Google Shape;202;p14"/>
          <p:cNvSpPr txBox="1">
            <a:spLocks noGrp="1"/>
          </p:cNvSpPr>
          <p:nvPr>
            <p:ph type="title"/>
          </p:nvPr>
        </p:nvSpPr>
        <p:spPr>
          <a:xfrm>
            <a:off x="640079" y="645474"/>
            <a:ext cx="7772400" cy="387798"/>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smtClean="0">
                <a:latin typeface="+mj-lt"/>
              </a:rPr>
              <a:t>Ascend 2.0</a:t>
            </a:r>
            <a:endParaRPr dirty="0">
              <a:latin typeface="+mj-lt"/>
            </a:endParaRPr>
          </a:p>
        </p:txBody>
      </p:sp>
      <p:sp>
        <p:nvSpPr>
          <p:cNvPr id="203" name="Google Shape;203;p14"/>
          <p:cNvSpPr/>
          <p:nvPr/>
        </p:nvSpPr>
        <p:spPr>
          <a:xfrm>
            <a:off x="630933" y="1273140"/>
            <a:ext cx="7781546" cy="1015663"/>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3B3B3B"/>
              </a:buClr>
              <a:buSzPts val="1200"/>
              <a:buFont typeface="Source Sans Pro"/>
              <a:buNone/>
            </a:pPr>
            <a:endParaRPr sz="1800" b="0" i="0" u="none" strike="noStrike" cap="none">
              <a:solidFill>
                <a:schemeClr val="dk1"/>
              </a:solidFill>
              <a:latin typeface="Arial"/>
              <a:ea typeface="Arial"/>
              <a:cs typeface="Arial"/>
              <a:sym typeface="Arial"/>
            </a:endParaRPr>
          </a:p>
        </p:txBody>
      </p:sp>
      <p:sp>
        <p:nvSpPr>
          <p:cNvPr id="2" name="TextBox 1"/>
          <p:cNvSpPr txBox="1"/>
          <p:nvPr/>
        </p:nvSpPr>
        <p:spPr>
          <a:xfrm>
            <a:off x="340230" y="1273140"/>
            <a:ext cx="7781545" cy="307777"/>
          </a:xfrm>
          <a:prstGeom prst="rect">
            <a:avLst/>
          </a:prstGeom>
          <a:noFill/>
        </p:spPr>
        <p:txBody>
          <a:bodyPr wrap="square" rtlCol="0">
            <a:spAutoFit/>
          </a:bodyPr>
          <a:lstStyle/>
          <a:p>
            <a:r>
              <a:rPr lang="en-US" dirty="0" smtClean="0"/>
              <a:t>Multi-year initiative to re-imagine the landscape of UCLA’s financial systems, which will:</a:t>
            </a:r>
            <a:endParaRPr lang="en-US" dirty="0"/>
          </a:p>
        </p:txBody>
      </p: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sharpenSoften amount="4000"/>
                    </a14:imgEffect>
                    <a14:imgEffect>
                      <a14:brightnessContrast bright="-3000" contrast="18000"/>
                    </a14:imgEffect>
                  </a14:imgLayer>
                </a14:imgProps>
              </a:ext>
            </a:extLst>
          </a:blip>
          <a:srcRect t="9757"/>
          <a:stretch/>
        </p:blipFill>
        <p:spPr>
          <a:xfrm>
            <a:off x="340230" y="1580917"/>
            <a:ext cx="8501390" cy="3173963"/>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1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25</a:t>
            </a:fld>
            <a:endParaRPr/>
          </a:p>
        </p:txBody>
      </p:sp>
      <p:sp>
        <p:nvSpPr>
          <p:cNvPr id="202" name="Google Shape;202;p14"/>
          <p:cNvSpPr txBox="1">
            <a:spLocks noGrp="1"/>
          </p:cNvSpPr>
          <p:nvPr>
            <p:ph type="title"/>
          </p:nvPr>
        </p:nvSpPr>
        <p:spPr>
          <a:xfrm>
            <a:off x="640079" y="645474"/>
            <a:ext cx="7772400" cy="387798"/>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smtClean="0">
                <a:latin typeface="+mj-lt"/>
              </a:rPr>
              <a:t>Ascend 2.0</a:t>
            </a:r>
            <a:endParaRPr dirty="0">
              <a:latin typeface="+mj-lt"/>
            </a:endParaRPr>
          </a:p>
        </p:txBody>
      </p:sp>
      <p:sp>
        <p:nvSpPr>
          <p:cNvPr id="203" name="Google Shape;203;p14"/>
          <p:cNvSpPr/>
          <p:nvPr/>
        </p:nvSpPr>
        <p:spPr>
          <a:xfrm>
            <a:off x="630933" y="1273140"/>
            <a:ext cx="7781546" cy="1015663"/>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3B3B3B"/>
              </a:buClr>
              <a:buSzPts val="1200"/>
              <a:buFont typeface="Source Sans Pro"/>
              <a:buNone/>
            </a:pPr>
            <a:endParaRPr sz="1800" b="0" i="0" u="none" strike="noStrike" cap="none">
              <a:solidFill>
                <a:schemeClr val="dk1"/>
              </a:solidFill>
              <a:latin typeface="Arial"/>
              <a:ea typeface="Arial"/>
              <a:cs typeface="Arial"/>
              <a:sym typeface="Arial"/>
            </a:endParaRPr>
          </a:p>
        </p:txBody>
      </p:sp>
      <p:pic>
        <p:nvPicPr>
          <p:cNvPr id="4" name="Picture 3"/>
          <p:cNvPicPr>
            <a:picLocks noChangeAspect="1"/>
          </p:cNvPicPr>
          <p:nvPr/>
        </p:nvPicPr>
        <p:blipFill rotWithShape="1">
          <a:blip r:embed="rId3"/>
          <a:srcRect b="1148"/>
          <a:stretch/>
        </p:blipFill>
        <p:spPr>
          <a:xfrm>
            <a:off x="238289" y="1138237"/>
            <a:ext cx="8524734" cy="3281363"/>
          </a:xfrm>
          <a:prstGeom prst="rect">
            <a:avLst/>
          </a:prstGeom>
        </p:spPr>
      </p:pic>
    </p:spTree>
    <p:extLst>
      <p:ext uri="{BB962C8B-B14F-4D97-AF65-F5344CB8AC3E}">
        <p14:creationId xmlns:p14="http://schemas.microsoft.com/office/powerpoint/2010/main" val="4452423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1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26</a:t>
            </a:fld>
            <a:endParaRPr/>
          </a:p>
        </p:txBody>
      </p:sp>
      <p:sp>
        <p:nvSpPr>
          <p:cNvPr id="202" name="Google Shape;202;p14"/>
          <p:cNvSpPr txBox="1">
            <a:spLocks noGrp="1"/>
          </p:cNvSpPr>
          <p:nvPr>
            <p:ph type="title"/>
          </p:nvPr>
        </p:nvSpPr>
        <p:spPr>
          <a:xfrm>
            <a:off x="640079" y="645474"/>
            <a:ext cx="7772400" cy="387798"/>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err="1" smtClean="0">
                <a:latin typeface="+mj-lt"/>
              </a:rPr>
              <a:t>BruinBuy</a:t>
            </a:r>
            <a:r>
              <a:rPr lang="en-US" dirty="0" smtClean="0">
                <a:latin typeface="+mj-lt"/>
              </a:rPr>
              <a:t> Plus</a:t>
            </a:r>
            <a:endParaRPr dirty="0">
              <a:latin typeface="+mj-lt"/>
            </a:endParaRPr>
          </a:p>
        </p:txBody>
      </p:sp>
      <p:sp>
        <p:nvSpPr>
          <p:cNvPr id="203" name="Google Shape;203;p14"/>
          <p:cNvSpPr/>
          <p:nvPr/>
        </p:nvSpPr>
        <p:spPr>
          <a:xfrm>
            <a:off x="630035" y="1244733"/>
            <a:ext cx="7781546" cy="64629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3B3B3B"/>
              </a:buClr>
              <a:buSzPts val="1200"/>
              <a:buFont typeface="Source Sans Pro"/>
              <a:buNone/>
            </a:pPr>
            <a:r>
              <a:rPr lang="en-US" sz="1800" b="0" i="0" u="none" strike="noStrike" cap="none" dirty="0" smtClean="0">
                <a:solidFill>
                  <a:schemeClr val="dk1"/>
                </a:solidFill>
                <a:latin typeface="Arial"/>
                <a:ea typeface="Arial"/>
                <a:cs typeface="Arial"/>
                <a:sym typeface="Arial"/>
              </a:rPr>
              <a:t>A Procure-to-Pay (P2P) platform that will manage shopping, ordering, receiving, and invoice management in a single environment</a:t>
            </a:r>
            <a:endParaRPr sz="1800" b="0" i="0" u="none" strike="noStrike" cap="none" dirty="0">
              <a:solidFill>
                <a:schemeClr val="dk1"/>
              </a:solidFill>
              <a:latin typeface="Arial"/>
              <a:ea typeface="Arial"/>
              <a:cs typeface="Arial"/>
              <a:sym typeface="Arial"/>
            </a:endParaRPr>
          </a:p>
        </p:txBody>
      </p:sp>
      <p:pic>
        <p:nvPicPr>
          <p:cNvPr id="2" name="Picture 1"/>
          <p:cNvPicPr>
            <a:picLocks noChangeAspect="1"/>
          </p:cNvPicPr>
          <p:nvPr/>
        </p:nvPicPr>
        <p:blipFill rotWithShape="1">
          <a:blip r:embed="rId3"/>
          <a:srcRect t="24382"/>
          <a:stretch/>
        </p:blipFill>
        <p:spPr>
          <a:xfrm>
            <a:off x="630035" y="2029523"/>
            <a:ext cx="7782444" cy="2711670"/>
          </a:xfrm>
          <a:prstGeom prst="rect">
            <a:avLst/>
          </a:prstGeom>
        </p:spPr>
      </p:pic>
    </p:spTree>
    <p:extLst>
      <p:ext uri="{BB962C8B-B14F-4D97-AF65-F5344CB8AC3E}">
        <p14:creationId xmlns:p14="http://schemas.microsoft.com/office/powerpoint/2010/main" val="40408689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1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27</a:t>
            </a:fld>
            <a:endParaRPr/>
          </a:p>
        </p:txBody>
      </p:sp>
      <p:sp>
        <p:nvSpPr>
          <p:cNvPr id="202" name="Google Shape;202;p14"/>
          <p:cNvSpPr txBox="1">
            <a:spLocks noGrp="1"/>
          </p:cNvSpPr>
          <p:nvPr>
            <p:ph type="title"/>
          </p:nvPr>
        </p:nvSpPr>
        <p:spPr>
          <a:xfrm>
            <a:off x="640079" y="645474"/>
            <a:ext cx="7772400" cy="387798"/>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err="1" smtClean="0">
                <a:latin typeface="+mj-lt"/>
              </a:rPr>
              <a:t>BruinBuy</a:t>
            </a:r>
            <a:r>
              <a:rPr lang="en-US" dirty="0" smtClean="0">
                <a:latin typeface="+mj-lt"/>
              </a:rPr>
              <a:t> Plus</a:t>
            </a:r>
            <a:endParaRPr dirty="0">
              <a:latin typeface="+mj-lt"/>
            </a:endParaRPr>
          </a:p>
        </p:txBody>
      </p:sp>
      <p:pic>
        <p:nvPicPr>
          <p:cNvPr id="3" name="Picture 2"/>
          <p:cNvPicPr>
            <a:picLocks noChangeAspect="1"/>
          </p:cNvPicPr>
          <p:nvPr/>
        </p:nvPicPr>
        <p:blipFill>
          <a:blip r:embed="rId3"/>
          <a:stretch>
            <a:fillRect/>
          </a:stretch>
        </p:blipFill>
        <p:spPr>
          <a:xfrm>
            <a:off x="649701" y="483824"/>
            <a:ext cx="7998999" cy="4271056"/>
          </a:xfrm>
          <a:prstGeom prst="rect">
            <a:avLst/>
          </a:prstGeom>
        </p:spPr>
      </p:pic>
    </p:spTree>
    <p:extLst>
      <p:ext uri="{BB962C8B-B14F-4D97-AF65-F5344CB8AC3E}">
        <p14:creationId xmlns:p14="http://schemas.microsoft.com/office/powerpoint/2010/main" val="41831315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US" smtClean="0"/>
              <a:pPr/>
              <a:t>28</a:t>
            </a:fld>
            <a:endParaRPr lang="en-US"/>
          </a:p>
        </p:txBody>
      </p:sp>
      <p:sp>
        <p:nvSpPr>
          <p:cNvPr id="5" name="Title 4"/>
          <p:cNvSpPr>
            <a:spLocks noGrp="1"/>
          </p:cNvSpPr>
          <p:nvPr>
            <p:ph type="title"/>
          </p:nvPr>
        </p:nvSpPr>
        <p:spPr/>
        <p:txBody>
          <a:bodyPr/>
          <a:lstStyle/>
          <a:p>
            <a:r>
              <a:rPr lang="en-US" dirty="0" smtClean="0"/>
              <a:t>Concur Expansion</a:t>
            </a:r>
            <a:endParaRPr lang="en-US" dirty="0"/>
          </a:p>
        </p:txBody>
      </p:sp>
      <p:sp>
        <p:nvSpPr>
          <p:cNvPr id="6" name="Text Placeholder 5"/>
          <p:cNvSpPr>
            <a:spLocks noGrp="1"/>
          </p:cNvSpPr>
          <p:nvPr>
            <p:ph type="body" idx="3"/>
          </p:nvPr>
        </p:nvSpPr>
        <p:spPr>
          <a:xfrm>
            <a:off x="330506" y="1447615"/>
            <a:ext cx="8091118" cy="2906437"/>
          </a:xfrm>
        </p:spPr>
        <p:txBody>
          <a:bodyPr/>
          <a:lstStyle/>
          <a:p>
            <a:pPr marL="0" indent="0" fontAlgn="base">
              <a:buNone/>
            </a:pPr>
            <a:r>
              <a:rPr lang="en-US" sz="1800" dirty="0"/>
              <a:t>At this time, Concur is utilized for travel and entertainment (T&amp;E) reimbursements, as well as direct-billed airfare, lodging, and T&amp;E card requests. </a:t>
            </a:r>
            <a:endParaRPr lang="en-US" sz="1800" dirty="0" smtClean="0"/>
          </a:p>
          <a:p>
            <a:pPr marL="0" indent="0" fontAlgn="base">
              <a:buNone/>
            </a:pPr>
            <a:endParaRPr lang="en-US" sz="1800" dirty="0" smtClean="0"/>
          </a:p>
          <a:p>
            <a:pPr marL="0" indent="0" fontAlgn="base">
              <a:buNone/>
            </a:pPr>
            <a:r>
              <a:rPr lang="en-US" sz="1800" dirty="0" smtClean="0"/>
              <a:t>In the future, the </a:t>
            </a:r>
            <a:r>
              <a:rPr lang="en-US" sz="1800" dirty="0"/>
              <a:t>system will also handle: </a:t>
            </a:r>
          </a:p>
          <a:p>
            <a:pPr fontAlgn="base"/>
            <a:r>
              <a:rPr lang="en-US" sz="1800" dirty="0"/>
              <a:t>Non-T&amp;E Employee/Guest Business Expense </a:t>
            </a:r>
            <a:r>
              <a:rPr lang="en-US" sz="1800" dirty="0" smtClean="0"/>
              <a:t>Reimbursements</a:t>
            </a:r>
            <a:r>
              <a:rPr lang="en-US" sz="1800" dirty="0"/>
              <a:t>  </a:t>
            </a:r>
          </a:p>
          <a:p>
            <a:pPr fontAlgn="base"/>
            <a:r>
              <a:rPr lang="en-US" sz="1800" dirty="0"/>
              <a:t>Monthly </a:t>
            </a:r>
            <a:r>
              <a:rPr lang="en-US" sz="1800" dirty="0" err="1"/>
              <a:t>PCard</a:t>
            </a:r>
            <a:r>
              <a:rPr lang="en-US" sz="1800" dirty="0"/>
              <a:t> Statement </a:t>
            </a:r>
            <a:r>
              <a:rPr lang="en-US" sz="1800" dirty="0" smtClean="0"/>
              <a:t>Reconciliation</a:t>
            </a:r>
            <a:r>
              <a:rPr lang="en-US" sz="1800" dirty="0"/>
              <a:t> </a:t>
            </a:r>
          </a:p>
          <a:p>
            <a:pPr fontAlgn="base"/>
            <a:r>
              <a:rPr lang="en-US" sz="1800" dirty="0"/>
              <a:t>Travel Cash </a:t>
            </a:r>
            <a:r>
              <a:rPr lang="en-US" sz="1800" dirty="0" smtClean="0"/>
              <a:t>Advances</a:t>
            </a:r>
            <a:r>
              <a:rPr lang="en-US" sz="1800" dirty="0"/>
              <a:t> </a:t>
            </a:r>
          </a:p>
          <a:p>
            <a:endParaRPr lang="en-US" dirty="0"/>
          </a:p>
        </p:txBody>
      </p:sp>
    </p:spTree>
    <p:extLst>
      <p:ext uri="{BB962C8B-B14F-4D97-AF65-F5344CB8AC3E}">
        <p14:creationId xmlns:p14="http://schemas.microsoft.com/office/powerpoint/2010/main" val="27271156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1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29</a:t>
            </a:fld>
            <a:endParaRPr/>
          </a:p>
        </p:txBody>
      </p:sp>
      <p:sp>
        <p:nvSpPr>
          <p:cNvPr id="202" name="Google Shape;202;p14"/>
          <p:cNvSpPr txBox="1">
            <a:spLocks noGrp="1"/>
          </p:cNvSpPr>
          <p:nvPr>
            <p:ph type="title"/>
          </p:nvPr>
        </p:nvSpPr>
        <p:spPr>
          <a:xfrm>
            <a:off x="640079" y="645474"/>
            <a:ext cx="7772400" cy="387798"/>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smtClean="0">
                <a:latin typeface="+mj-lt"/>
              </a:rPr>
              <a:t>H&amp;I Initiative</a:t>
            </a:r>
            <a:endParaRPr dirty="0">
              <a:latin typeface="+mj-lt"/>
            </a:endParaRPr>
          </a:p>
        </p:txBody>
      </p:sp>
      <p:sp>
        <p:nvSpPr>
          <p:cNvPr id="203" name="Google Shape;203;p14"/>
          <p:cNvSpPr/>
          <p:nvPr/>
        </p:nvSpPr>
        <p:spPr>
          <a:xfrm>
            <a:off x="630933" y="1273140"/>
            <a:ext cx="7781546" cy="1015663"/>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3B3B3B"/>
              </a:buClr>
              <a:buSzPts val="1200"/>
              <a:buFont typeface="Source Sans Pro"/>
              <a:buNone/>
            </a:pPr>
            <a:endParaRPr sz="1800" b="0" i="0" u="none" strike="noStrike" cap="none">
              <a:solidFill>
                <a:schemeClr val="dk1"/>
              </a:solidFill>
              <a:latin typeface="Arial"/>
              <a:ea typeface="Arial"/>
              <a:cs typeface="Arial"/>
              <a:sym typeface="Arial"/>
            </a:endParaRPr>
          </a:p>
        </p:txBody>
      </p:sp>
      <p:sp>
        <p:nvSpPr>
          <p:cNvPr id="2" name="TextBox 1"/>
          <p:cNvSpPr txBox="1"/>
          <p:nvPr/>
        </p:nvSpPr>
        <p:spPr>
          <a:xfrm>
            <a:off x="640079" y="1290408"/>
            <a:ext cx="7772400" cy="3262432"/>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1600" dirty="0" smtClean="0"/>
              <a:t>Vendor invoices are sometimes put on Hold or Incomplete (H&amp;I) status when there is some cause for a delay in payment to vendors (such as an invoice unit price that is greater than the unit price that was listed to create the Purchase Order [PO], or missing/closed PO, or PO was created for a different vendor)</a:t>
            </a:r>
          </a:p>
          <a:p>
            <a:pPr marL="285750" indent="-285750">
              <a:spcAft>
                <a:spcPts val="1200"/>
              </a:spcAft>
              <a:buFont typeface="Arial" panose="020B0604020202020204" pitchFamily="34" charset="0"/>
              <a:buChar char="•"/>
            </a:pPr>
            <a:r>
              <a:rPr lang="en-US" sz="1600" dirty="0" smtClean="0"/>
              <a:t>Accounts Payable has established a new H&amp;I Invoice Resolution Initiative, and our department will be working with them to resolve all existing H&amp;I invoices over the next few months</a:t>
            </a:r>
          </a:p>
          <a:p>
            <a:pPr marL="285750" indent="-285750">
              <a:spcAft>
                <a:spcPts val="1200"/>
              </a:spcAft>
              <a:buFont typeface="Arial" panose="020B0604020202020204" pitchFamily="34" charset="0"/>
              <a:buChar char="•"/>
            </a:pPr>
            <a:r>
              <a:rPr lang="en-US" sz="1600" dirty="0" smtClean="0"/>
              <a:t>Please remind your vendors to include the (correct) PO on all invoices</a:t>
            </a:r>
          </a:p>
          <a:p>
            <a:pPr marL="285750" indent="-285750">
              <a:buFont typeface="Arial" panose="020B0604020202020204" pitchFamily="34" charset="0"/>
              <a:buChar char="•"/>
            </a:pPr>
            <a:r>
              <a:rPr lang="en-US" sz="1600" dirty="0" smtClean="0"/>
              <a:t>Please track your blanket PO’s to make sure </a:t>
            </a:r>
          </a:p>
          <a:p>
            <a:pPr marL="280988"/>
            <a:r>
              <a:rPr lang="en-US" sz="1600" dirty="0" smtClean="0"/>
              <a:t>you have enough funds to cover all incoming </a:t>
            </a:r>
          </a:p>
          <a:p>
            <a:pPr marL="280988"/>
            <a:r>
              <a:rPr lang="en-US" sz="1600" dirty="0" smtClean="0"/>
              <a:t>invoices</a:t>
            </a:r>
            <a:endParaRPr lang="en-US" sz="1600" dirty="0"/>
          </a:p>
        </p:txBody>
      </p:sp>
      <p:pic>
        <p:nvPicPr>
          <p:cNvPr id="3" name="Picture 2"/>
          <p:cNvPicPr>
            <a:picLocks noChangeAspect="1"/>
          </p:cNvPicPr>
          <p:nvPr/>
        </p:nvPicPr>
        <p:blipFill>
          <a:blip r:embed="rId3"/>
          <a:stretch>
            <a:fillRect/>
          </a:stretch>
        </p:blipFill>
        <p:spPr>
          <a:xfrm>
            <a:off x="5301903" y="3770142"/>
            <a:ext cx="3450311" cy="1167618"/>
          </a:xfrm>
          <a:prstGeom prst="rect">
            <a:avLst/>
          </a:prstGeom>
        </p:spPr>
      </p:pic>
    </p:spTree>
    <p:extLst>
      <p:ext uri="{BB962C8B-B14F-4D97-AF65-F5344CB8AC3E}">
        <p14:creationId xmlns:p14="http://schemas.microsoft.com/office/powerpoint/2010/main" val="1145944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4092A4-DCF1-1348-9960-323D083968EE}"/>
              </a:ext>
            </a:extLst>
          </p:cNvPr>
          <p:cNvSpPr>
            <a:spLocks noGrp="1"/>
          </p:cNvSpPr>
          <p:nvPr>
            <p:ph type="sldNum" sz="quarter" idx="19"/>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6238B5B-F19C-E947-A0BC-87BD7983F871}" type="slidenum">
              <a:rPr kumimoji="0" lang="en-US" sz="800" b="0" i="0" u="none" strike="noStrike" kern="1200" cap="none" spc="0" normalizeH="0" baseline="0" noProof="0" smtClean="0">
                <a:ln>
                  <a:noFill/>
                </a:ln>
                <a:solidFill>
                  <a:srgbClr val="898989"/>
                </a:solidFill>
                <a:effectLst/>
                <a:uLnTx/>
                <a:uFillTx/>
                <a:latin typeface="Helvetica Regular" pitchFamily="2"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dirty="0">
              <a:ln>
                <a:noFill/>
              </a:ln>
              <a:solidFill>
                <a:srgbClr val="898989"/>
              </a:solidFill>
              <a:effectLst/>
              <a:uLnTx/>
              <a:uFillTx/>
              <a:latin typeface="Helvetica Regular" pitchFamily="2" charset="0"/>
              <a:ea typeface="+mn-ea"/>
              <a:cs typeface="+mn-cs"/>
            </a:endParaRPr>
          </a:p>
        </p:txBody>
      </p:sp>
      <p:sp>
        <p:nvSpPr>
          <p:cNvPr id="2" name="Title 1">
            <a:extLst>
              <a:ext uri="{FF2B5EF4-FFF2-40B4-BE49-F238E27FC236}">
                <a16:creationId xmlns:a16="http://schemas.microsoft.com/office/drawing/2014/main" id="{9999A3A3-B77B-9A49-9A57-95F35B12E1A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Recently Submitted </a:t>
            </a:r>
            <a:r>
              <a:rPr lang="en-US" dirty="0" smtClean="0">
                <a:latin typeface="Arial" panose="020B0604020202020204" pitchFamily="34" charset="0"/>
                <a:cs typeface="Arial" panose="020B0604020202020204" pitchFamily="34" charset="0"/>
              </a:rPr>
              <a:t>Proposals</a:t>
            </a:r>
            <a:endParaRPr lang="en-US" dirty="0">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D09A853D-0469-694E-8DBB-33BC741187CA}"/>
              </a:ext>
            </a:extLst>
          </p:cNvPr>
          <p:cNvGraphicFramePr>
            <a:graphicFrameLocks noGrp="1"/>
          </p:cNvGraphicFramePr>
          <p:nvPr>
            <p:extLst>
              <p:ext uri="{D42A27DB-BD31-4B8C-83A1-F6EECF244321}">
                <p14:modId xmlns:p14="http://schemas.microsoft.com/office/powerpoint/2010/main" val="1772582443"/>
              </p:ext>
            </p:extLst>
          </p:nvPr>
        </p:nvGraphicFramePr>
        <p:xfrm>
          <a:off x="376518" y="1202750"/>
          <a:ext cx="8502306" cy="3259563"/>
        </p:xfrm>
        <a:graphic>
          <a:graphicData uri="http://schemas.openxmlformats.org/drawingml/2006/table">
            <a:tbl>
              <a:tblPr firstRow="1">
                <a:tableStyleId>{5C22544A-7EE6-4342-B048-85BDC9FD1C3A}</a:tableStyleId>
              </a:tblPr>
              <a:tblGrid>
                <a:gridCol w="1112646">
                  <a:extLst>
                    <a:ext uri="{9D8B030D-6E8A-4147-A177-3AD203B41FA5}">
                      <a16:colId xmlns:a16="http://schemas.microsoft.com/office/drawing/2014/main" val="3764042023"/>
                    </a:ext>
                  </a:extLst>
                </a:gridCol>
                <a:gridCol w="3933637">
                  <a:extLst>
                    <a:ext uri="{9D8B030D-6E8A-4147-A177-3AD203B41FA5}">
                      <a16:colId xmlns:a16="http://schemas.microsoft.com/office/drawing/2014/main" val="2674146677"/>
                    </a:ext>
                  </a:extLst>
                </a:gridCol>
                <a:gridCol w="1550462">
                  <a:extLst>
                    <a:ext uri="{9D8B030D-6E8A-4147-A177-3AD203B41FA5}">
                      <a16:colId xmlns:a16="http://schemas.microsoft.com/office/drawing/2014/main" val="3006092247"/>
                    </a:ext>
                  </a:extLst>
                </a:gridCol>
                <a:gridCol w="1025404">
                  <a:extLst>
                    <a:ext uri="{9D8B030D-6E8A-4147-A177-3AD203B41FA5}">
                      <a16:colId xmlns:a16="http://schemas.microsoft.com/office/drawing/2014/main" val="175481784"/>
                    </a:ext>
                  </a:extLst>
                </a:gridCol>
                <a:gridCol w="880157">
                  <a:extLst>
                    <a:ext uri="{9D8B030D-6E8A-4147-A177-3AD203B41FA5}">
                      <a16:colId xmlns:a16="http://schemas.microsoft.com/office/drawing/2014/main" val="3869669175"/>
                    </a:ext>
                  </a:extLst>
                </a:gridCol>
              </a:tblGrid>
              <a:tr h="516176">
                <a:tc>
                  <a:txBody>
                    <a:bodyPr/>
                    <a:lstStyle/>
                    <a:p>
                      <a:pPr algn="l"/>
                      <a:r>
                        <a:rPr lang="en-US" sz="1200" b="1" i="0" dirty="0">
                          <a:latin typeface="Calibri" panose="020F0502020204030204" pitchFamily="34" charset="0"/>
                          <a:cs typeface="Calibri" panose="020F0502020204030204" pitchFamily="34" charset="0"/>
                        </a:rPr>
                        <a:t>PI</a:t>
                      </a:r>
                    </a:p>
                  </a:txBody>
                  <a:tcPr marL="45720" marR="45720" marT="0"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774AE"/>
                    </a:solidFill>
                  </a:tcPr>
                </a:tc>
                <a:tc>
                  <a:txBody>
                    <a:bodyPr/>
                    <a:lstStyle/>
                    <a:p>
                      <a:pPr algn="l"/>
                      <a:r>
                        <a:rPr lang="en-US" sz="1200" b="1" i="0" dirty="0" smtClean="0">
                          <a:latin typeface="Calibri" panose="020F0502020204030204" pitchFamily="34" charset="0"/>
                          <a:cs typeface="Calibri" panose="020F0502020204030204" pitchFamily="34" charset="0"/>
                        </a:rPr>
                        <a:t>Title</a:t>
                      </a:r>
                      <a:endParaRPr lang="en-US" sz="1200" b="1" i="0" dirty="0">
                        <a:latin typeface="Calibri" panose="020F0502020204030204" pitchFamily="34" charset="0"/>
                        <a:cs typeface="Calibri" panose="020F0502020204030204" pitchFamily="34" charset="0"/>
                      </a:endParaRPr>
                    </a:p>
                  </a:txBody>
                  <a:tcPr marL="45720" marR="4572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2774AE"/>
                    </a:solidFill>
                  </a:tcPr>
                </a:tc>
                <a:tc>
                  <a:txBody>
                    <a:bodyPr/>
                    <a:lstStyle/>
                    <a:p>
                      <a:pPr algn="l"/>
                      <a:r>
                        <a:rPr lang="en-US" sz="1200" b="1" i="0" dirty="0">
                          <a:latin typeface="Calibri" panose="020F0502020204030204" pitchFamily="34" charset="0"/>
                          <a:cs typeface="Calibri" panose="020F0502020204030204" pitchFamily="34" charset="0"/>
                        </a:rPr>
                        <a:t>Sponsor</a:t>
                      </a:r>
                    </a:p>
                  </a:txBody>
                  <a:tcPr marL="45720" marR="4572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2774AE"/>
                    </a:solidFill>
                  </a:tcPr>
                </a:tc>
                <a:tc>
                  <a:txBody>
                    <a:bodyPr/>
                    <a:lstStyle/>
                    <a:p>
                      <a:pPr algn="l"/>
                      <a:r>
                        <a:rPr lang="en-US" sz="1200" b="1" i="0" dirty="0">
                          <a:latin typeface="Calibri" panose="020F0502020204030204" pitchFamily="34" charset="0"/>
                          <a:cs typeface="Calibri" panose="020F0502020204030204" pitchFamily="34" charset="0"/>
                        </a:rPr>
                        <a:t>Prime Sponsor</a:t>
                      </a:r>
                    </a:p>
                  </a:txBody>
                  <a:tcPr marL="45720" marR="4572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2774AE"/>
                    </a:solidFill>
                  </a:tcPr>
                </a:tc>
                <a:tc>
                  <a:txBody>
                    <a:bodyPr/>
                    <a:lstStyle/>
                    <a:p>
                      <a:pPr algn="l"/>
                      <a:r>
                        <a:rPr lang="en-US" sz="1200" b="1" i="0" baseline="0" dirty="0" smtClean="0">
                          <a:latin typeface="Calibri" panose="020F0502020204030204" pitchFamily="34" charset="0"/>
                          <a:cs typeface="Calibri" panose="020F0502020204030204" pitchFamily="34" charset="0"/>
                        </a:rPr>
                        <a:t>Type</a:t>
                      </a:r>
                      <a:endParaRPr lang="en-US" sz="1200" b="1" i="0" dirty="0">
                        <a:latin typeface="Calibri" panose="020F0502020204030204" pitchFamily="34" charset="0"/>
                        <a:cs typeface="Calibri" panose="020F0502020204030204" pitchFamily="34" charset="0"/>
                      </a:endParaRPr>
                    </a:p>
                  </a:txBody>
                  <a:tcPr marL="45720" marR="4572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2774AE"/>
                    </a:solidFill>
                  </a:tcPr>
                </a:tc>
                <a:extLst>
                  <a:ext uri="{0D108BD9-81ED-4DB2-BD59-A6C34878D82A}">
                    <a16:rowId xmlns:a16="http://schemas.microsoft.com/office/drawing/2014/main" val="1160960130"/>
                  </a:ext>
                </a:extLst>
              </a:tr>
              <a:tr h="647756">
                <a:tc>
                  <a:txBody>
                    <a:bodyPr/>
                    <a:lstStyle/>
                    <a:p>
                      <a:pPr algn="l" rtl="0" fontAlgn="ctr"/>
                      <a:r>
                        <a:rPr lang="en-US" sz="1200" b="0" i="0" u="none" strike="noStrike">
                          <a:solidFill>
                            <a:srgbClr val="000000"/>
                          </a:solidFill>
                          <a:effectLst/>
                          <a:latin typeface="Calibri" panose="020F0502020204030204" pitchFamily="34" charset="0"/>
                        </a:rPr>
                        <a:t>Li, Michael (and Pauline Nguyen)</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a:solidFill>
                            <a:srgbClr val="000000"/>
                          </a:solidFill>
                          <a:effectLst/>
                          <a:latin typeface="Calibri" panose="020F0502020204030204" pitchFamily="34" charset="0"/>
                        </a:rPr>
                        <a:t>Midwest Integration of the National HIV Curriculum (MINHC) Grant</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38100" cmpd="sng">
                      <a:noFill/>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a:solidFill>
                            <a:srgbClr val="000000"/>
                          </a:solidFill>
                          <a:effectLst/>
                          <a:latin typeface="Calibri" panose="020F0502020204030204" pitchFamily="34" charset="0"/>
                        </a:rPr>
                        <a:t>UNIVERSITY OF ILLINOIS</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38100" cmpd="sng">
                      <a:noFill/>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dirty="0" smtClean="0">
                          <a:solidFill>
                            <a:srgbClr val="000000"/>
                          </a:solidFill>
                          <a:effectLst/>
                          <a:latin typeface="Calibri" panose="020F0502020204030204" pitchFamily="34" charset="0"/>
                        </a:rPr>
                        <a:t>DHHS-HRSA</a:t>
                      </a:r>
                      <a:endParaRPr lang="en-US" sz="12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38100" cmpd="sng">
                      <a:noFill/>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a:solidFill>
                            <a:srgbClr val="000000"/>
                          </a:solidFill>
                          <a:effectLst/>
                          <a:latin typeface="Calibri" panose="020F0502020204030204" pitchFamily="34" charset="0"/>
                        </a:rPr>
                        <a:t>New</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38100" cmpd="sng">
                      <a:noFill/>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2891641"/>
                  </a:ext>
                </a:extLst>
              </a:tr>
              <a:tr h="537883">
                <a:tc>
                  <a:txBody>
                    <a:bodyPr/>
                    <a:lstStyle/>
                    <a:p>
                      <a:pPr algn="l" rtl="0" fontAlgn="ctr"/>
                      <a:r>
                        <a:rPr lang="en-US" sz="1200" b="0" i="0" u="none" strike="noStrike" dirty="0">
                          <a:solidFill>
                            <a:srgbClr val="000000"/>
                          </a:solidFill>
                          <a:effectLst/>
                          <a:latin typeface="Calibri" panose="020F0502020204030204" pitchFamily="34" charset="0"/>
                        </a:rPr>
                        <a:t>Shoptaw, Steven </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fr-FR" sz="1200" b="0" i="0" u="none" strike="noStrike">
                          <a:solidFill>
                            <a:srgbClr val="000000"/>
                          </a:solidFill>
                          <a:effectLst/>
                          <a:latin typeface="Calibri" panose="020F0502020204030204" pitchFamily="34" charset="0"/>
                        </a:rPr>
                        <a:t>UCLA Rapid, Relevant, Rigorous Implementation Science Hub</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a:solidFill>
                            <a:srgbClr val="000000"/>
                          </a:solidFill>
                          <a:effectLst/>
                          <a:latin typeface="Calibri" panose="020F0502020204030204" pitchFamily="34" charset="0"/>
                        </a:rPr>
                        <a:t>NIH-NIMH National Institute of Mental Health</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a:solidFill>
                            <a:srgbClr val="000000"/>
                          </a:solidFill>
                          <a:effectLst/>
                          <a:latin typeface="Calibri" panose="020F0502020204030204" pitchFamily="34" charset="0"/>
                        </a:rPr>
                        <a:t>-</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a:solidFill>
                            <a:srgbClr val="000000"/>
                          </a:solidFill>
                          <a:effectLst/>
                          <a:latin typeface="Calibri" panose="020F0502020204030204" pitchFamily="34" charset="0"/>
                        </a:rPr>
                        <a:t>Supplement</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3736052"/>
                  </a:ext>
                </a:extLst>
              </a:tr>
              <a:tr h="726141">
                <a:tc>
                  <a:txBody>
                    <a:bodyPr/>
                    <a:lstStyle/>
                    <a:p>
                      <a:pPr algn="l" rtl="0" fontAlgn="ctr"/>
                      <a:r>
                        <a:rPr lang="en-US" sz="1200" b="0" i="0" u="none" strike="noStrike" dirty="0">
                          <a:solidFill>
                            <a:srgbClr val="000000"/>
                          </a:solidFill>
                          <a:effectLst/>
                          <a:latin typeface="Calibri" panose="020F0502020204030204" pitchFamily="34" charset="0"/>
                        </a:rPr>
                        <a:t>Shoptaw, Steven </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a:solidFill>
                            <a:srgbClr val="000000"/>
                          </a:solidFill>
                          <a:effectLst/>
                          <a:latin typeface="Calibri" panose="020F0502020204030204" pitchFamily="34" charset="0"/>
                        </a:rPr>
                        <a:t>Preparing for Implementation of the ATN CARES Evidence-Based Intervention Package for PrEP Uptake and Syndemic Factors among Youth</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a:solidFill>
                            <a:srgbClr val="000000"/>
                          </a:solidFill>
                          <a:effectLst/>
                          <a:latin typeface="Calibri" panose="020F0502020204030204" pitchFamily="34" charset="0"/>
                        </a:rPr>
                        <a:t>NIH-NIMH National Institute of Mental Health</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a:solidFill>
                            <a:srgbClr val="000000"/>
                          </a:solidFill>
                          <a:effectLst/>
                          <a:latin typeface="Calibri" panose="020F0502020204030204" pitchFamily="34" charset="0"/>
                        </a:rPr>
                        <a:t>-</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a:solidFill>
                            <a:srgbClr val="000000"/>
                          </a:solidFill>
                          <a:effectLst/>
                          <a:latin typeface="Calibri" panose="020F0502020204030204" pitchFamily="34" charset="0"/>
                        </a:rPr>
                        <a:t>Supplement</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1655040"/>
                  </a:ext>
                </a:extLst>
              </a:tr>
              <a:tr h="811325">
                <a:tc>
                  <a:txBody>
                    <a:bodyPr/>
                    <a:lstStyle/>
                    <a:p>
                      <a:pPr algn="l" rtl="0" fontAlgn="ctr"/>
                      <a:r>
                        <a:rPr lang="en-US" sz="1200" b="0" i="0" u="none" strike="noStrike" dirty="0">
                          <a:solidFill>
                            <a:srgbClr val="000000"/>
                          </a:solidFill>
                          <a:effectLst/>
                          <a:latin typeface="Calibri" panose="020F0502020204030204" pitchFamily="34" charset="0"/>
                        </a:rPr>
                        <a:t>Shoptaw, Steven </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a:solidFill>
                            <a:srgbClr val="000000"/>
                          </a:solidFill>
                          <a:effectLst/>
                          <a:latin typeface="Calibri" panose="020F0502020204030204" pitchFamily="34" charset="0"/>
                        </a:rPr>
                        <a:t>Addressing intimate partner violence, mental health burdens, and other syndemic factors to support engagement in HIV prevention services in a trans community center</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a:solidFill>
                            <a:srgbClr val="000000"/>
                          </a:solidFill>
                          <a:effectLst/>
                          <a:latin typeface="Calibri" panose="020F0502020204030204" pitchFamily="34" charset="0"/>
                        </a:rPr>
                        <a:t>NIH-NIMH National Institute of Mental Health</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a:solidFill>
                            <a:srgbClr val="000000"/>
                          </a:solidFill>
                          <a:effectLst/>
                          <a:latin typeface="Calibri" panose="020F0502020204030204" pitchFamily="34" charset="0"/>
                        </a:rPr>
                        <a:t>-</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200" b="0" i="0" u="none" strike="noStrike" dirty="0">
                          <a:solidFill>
                            <a:srgbClr val="000000"/>
                          </a:solidFill>
                          <a:effectLst/>
                          <a:latin typeface="Calibri" panose="020F0502020204030204" pitchFamily="34" charset="0"/>
                        </a:rPr>
                        <a:t>Supplement</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32031225"/>
                  </a:ext>
                </a:extLst>
              </a:tr>
            </a:tbl>
          </a:graphicData>
        </a:graphic>
      </p:graphicFrame>
    </p:spTree>
    <p:extLst>
      <p:ext uri="{BB962C8B-B14F-4D97-AF65-F5344CB8AC3E}">
        <p14:creationId xmlns:p14="http://schemas.microsoft.com/office/powerpoint/2010/main" val="20132319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1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30</a:t>
            </a:fld>
            <a:endParaRPr/>
          </a:p>
        </p:txBody>
      </p:sp>
      <p:sp>
        <p:nvSpPr>
          <p:cNvPr id="202" name="Google Shape;202;p14"/>
          <p:cNvSpPr txBox="1">
            <a:spLocks noGrp="1"/>
          </p:cNvSpPr>
          <p:nvPr>
            <p:ph type="title"/>
          </p:nvPr>
        </p:nvSpPr>
        <p:spPr>
          <a:xfrm>
            <a:off x="640079" y="645474"/>
            <a:ext cx="7772400" cy="387798"/>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smtClean="0">
                <a:latin typeface="+mj-lt"/>
              </a:rPr>
              <a:t>Contract and Grant Statistics</a:t>
            </a:r>
            <a:endParaRPr dirty="0">
              <a:latin typeface="+mj-lt"/>
            </a:endParaRPr>
          </a:p>
        </p:txBody>
      </p:sp>
      <p:sp>
        <p:nvSpPr>
          <p:cNvPr id="203" name="Google Shape;203;p14"/>
          <p:cNvSpPr/>
          <p:nvPr/>
        </p:nvSpPr>
        <p:spPr>
          <a:xfrm>
            <a:off x="630933" y="1273140"/>
            <a:ext cx="7781546" cy="1015663"/>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3B3B3B"/>
              </a:buClr>
              <a:buSzPts val="1200"/>
              <a:buFont typeface="Source Sans Pro"/>
              <a:buNone/>
            </a:pPr>
            <a:endParaRPr sz="1800" b="0" i="0" u="none" strike="noStrike" cap="none">
              <a:solidFill>
                <a:schemeClr val="dk1"/>
              </a:solidFill>
              <a:latin typeface="Arial"/>
              <a:ea typeface="Arial"/>
              <a:cs typeface="Arial"/>
              <a:sym typeface="Arial"/>
            </a:endParaRPr>
          </a:p>
        </p:txBody>
      </p:sp>
      <p:pic>
        <p:nvPicPr>
          <p:cNvPr id="2" name="Picture 1"/>
          <p:cNvPicPr>
            <a:picLocks noChangeAspect="1"/>
          </p:cNvPicPr>
          <p:nvPr/>
        </p:nvPicPr>
        <p:blipFill>
          <a:blip r:embed="rId3"/>
          <a:stretch>
            <a:fillRect/>
          </a:stretch>
        </p:blipFill>
        <p:spPr>
          <a:xfrm>
            <a:off x="630933" y="1964227"/>
            <a:ext cx="3372591" cy="2092383"/>
          </a:xfrm>
          <a:prstGeom prst="rect">
            <a:avLst/>
          </a:prstGeom>
        </p:spPr>
      </p:pic>
      <p:sp>
        <p:nvSpPr>
          <p:cNvPr id="3" name="TextBox 2"/>
          <p:cNvSpPr txBox="1"/>
          <p:nvPr/>
        </p:nvSpPr>
        <p:spPr>
          <a:xfrm>
            <a:off x="640079" y="1546167"/>
            <a:ext cx="3167150" cy="369332"/>
          </a:xfrm>
          <a:prstGeom prst="rect">
            <a:avLst/>
          </a:prstGeom>
          <a:noFill/>
        </p:spPr>
        <p:txBody>
          <a:bodyPr wrap="square" rtlCol="0">
            <a:spAutoFit/>
          </a:bodyPr>
          <a:lstStyle/>
          <a:p>
            <a:pPr algn="ctr"/>
            <a:r>
              <a:rPr lang="en-US" sz="1800" dirty="0" smtClean="0"/>
              <a:t>C&amp;G Expenditures</a:t>
            </a:r>
            <a:endParaRPr lang="en-US" sz="1800" dirty="0"/>
          </a:p>
        </p:txBody>
      </p:sp>
      <p:pic>
        <p:nvPicPr>
          <p:cNvPr id="5" name="Picture 4"/>
          <p:cNvPicPr>
            <a:picLocks noChangeAspect="1"/>
          </p:cNvPicPr>
          <p:nvPr/>
        </p:nvPicPr>
        <p:blipFill>
          <a:blip r:embed="rId4"/>
          <a:stretch>
            <a:fillRect/>
          </a:stretch>
        </p:blipFill>
        <p:spPr>
          <a:xfrm>
            <a:off x="4564458" y="1964227"/>
            <a:ext cx="4069141" cy="2358391"/>
          </a:xfrm>
          <a:prstGeom prst="rect">
            <a:avLst/>
          </a:prstGeom>
        </p:spPr>
      </p:pic>
      <p:sp>
        <p:nvSpPr>
          <p:cNvPr id="10" name="TextBox 9"/>
          <p:cNvSpPr txBox="1"/>
          <p:nvPr/>
        </p:nvSpPr>
        <p:spPr>
          <a:xfrm>
            <a:off x="4978718" y="1510651"/>
            <a:ext cx="3167150" cy="369332"/>
          </a:xfrm>
          <a:prstGeom prst="rect">
            <a:avLst/>
          </a:prstGeom>
          <a:noFill/>
        </p:spPr>
        <p:txBody>
          <a:bodyPr wrap="square" rtlCol="0">
            <a:spAutoFit/>
          </a:bodyPr>
          <a:lstStyle/>
          <a:p>
            <a:pPr algn="ctr"/>
            <a:r>
              <a:rPr lang="en-US" sz="1800" dirty="0" smtClean="0"/>
              <a:t>NIH Awards and Ranking</a:t>
            </a:r>
            <a:endParaRPr lang="en-US" sz="1800" dirty="0"/>
          </a:p>
        </p:txBody>
      </p:sp>
    </p:spTree>
    <p:extLst>
      <p:ext uri="{BB962C8B-B14F-4D97-AF65-F5344CB8AC3E}">
        <p14:creationId xmlns:p14="http://schemas.microsoft.com/office/powerpoint/2010/main" val="148542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1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31</a:t>
            </a:fld>
            <a:endParaRPr/>
          </a:p>
        </p:txBody>
      </p:sp>
      <p:sp>
        <p:nvSpPr>
          <p:cNvPr id="202" name="Google Shape;202;p14"/>
          <p:cNvSpPr txBox="1">
            <a:spLocks noGrp="1"/>
          </p:cNvSpPr>
          <p:nvPr>
            <p:ph type="title"/>
          </p:nvPr>
        </p:nvSpPr>
        <p:spPr>
          <a:xfrm>
            <a:off x="640079" y="645474"/>
            <a:ext cx="7772400" cy="387798"/>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smtClean="0">
                <a:latin typeface="+mj-lt"/>
              </a:rPr>
              <a:t>Contract and Grant Statistics</a:t>
            </a:r>
            <a:endParaRPr dirty="0">
              <a:latin typeface="+mj-lt"/>
            </a:endParaRPr>
          </a:p>
        </p:txBody>
      </p:sp>
      <p:sp>
        <p:nvSpPr>
          <p:cNvPr id="203" name="Google Shape;203;p14"/>
          <p:cNvSpPr/>
          <p:nvPr/>
        </p:nvSpPr>
        <p:spPr>
          <a:xfrm>
            <a:off x="630933" y="1273140"/>
            <a:ext cx="7781546" cy="1015663"/>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3B3B3B"/>
              </a:buClr>
              <a:buSzPts val="1200"/>
              <a:buFont typeface="Source Sans Pro"/>
              <a:buNone/>
            </a:pPr>
            <a:endParaRPr sz="1800" b="0" i="0" u="none" strike="noStrike" cap="none">
              <a:solidFill>
                <a:schemeClr val="dk1"/>
              </a:solidFill>
              <a:latin typeface="Arial"/>
              <a:ea typeface="Arial"/>
              <a:cs typeface="Arial"/>
              <a:sym typeface="Arial"/>
            </a:endParaRPr>
          </a:p>
        </p:txBody>
      </p:sp>
      <p:pic>
        <p:nvPicPr>
          <p:cNvPr id="9" name="Picture 8"/>
          <p:cNvPicPr/>
          <p:nvPr/>
        </p:nvPicPr>
        <p:blipFill rotWithShape="1">
          <a:blip r:embed="rId3"/>
          <a:srcRect l="-281" t="6901" r="281" b="54952"/>
          <a:stretch/>
        </p:blipFill>
        <p:spPr>
          <a:xfrm>
            <a:off x="640079" y="1945178"/>
            <a:ext cx="7772400" cy="2277686"/>
          </a:xfrm>
          <a:prstGeom prst="rect">
            <a:avLst/>
          </a:prstGeom>
        </p:spPr>
      </p:pic>
      <p:sp>
        <p:nvSpPr>
          <p:cNvPr id="10" name="TextBox 9"/>
          <p:cNvSpPr txBox="1"/>
          <p:nvPr/>
        </p:nvSpPr>
        <p:spPr>
          <a:xfrm>
            <a:off x="923680" y="1630970"/>
            <a:ext cx="3167150" cy="369332"/>
          </a:xfrm>
          <a:prstGeom prst="rect">
            <a:avLst/>
          </a:prstGeom>
          <a:noFill/>
        </p:spPr>
        <p:txBody>
          <a:bodyPr wrap="square" rtlCol="0">
            <a:spAutoFit/>
          </a:bodyPr>
          <a:lstStyle/>
          <a:p>
            <a:pPr algn="ctr"/>
            <a:r>
              <a:rPr lang="en-US" sz="1800" dirty="0" smtClean="0"/>
              <a:t>Proposals</a:t>
            </a:r>
            <a:endParaRPr lang="en-US" sz="1800" dirty="0"/>
          </a:p>
        </p:txBody>
      </p:sp>
      <p:sp>
        <p:nvSpPr>
          <p:cNvPr id="11" name="TextBox 10"/>
          <p:cNvSpPr txBox="1"/>
          <p:nvPr/>
        </p:nvSpPr>
        <p:spPr>
          <a:xfrm>
            <a:off x="5245329" y="1575846"/>
            <a:ext cx="3167150" cy="369332"/>
          </a:xfrm>
          <a:prstGeom prst="rect">
            <a:avLst/>
          </a:prstGeom>
          <a:noFill/>
        </p:spPr>
        <p:txBody>
          <a:bodyPr wrap="square" rtlCol="0">
            <a:spAutoFit/>
          </a:bodyPr>
          <a:lstStyle/>
          <a:p>
            <a:pPr algn="ctr"/>
            <a:r>
              <a:rPr lang="en-US" sz="1800" dirty="0" smtClean="0"/>
              <a:t>Awards</a:t>
            </a:r>
            <a:endParaRPr lang="en-US" sz="1800" dirty="0"/>
          </a:p>
        </p:txBody>
      </p:sp>
    </p:spTree>
    <p:extLst>
      <p:ext uri="{BB962C8B-B14F-4D97-AF65-F5344CB8AC3E}">
        <p14:creationId xmlns:p14="http://schemas.microsoft.com/office/powerpoint/2010/main" val="15685678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1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32</a:t>
            </a:fld>
            <a:endParaRPr/>
          </a:p>
        </p:txBody>
      </p:sp>
      <p:sp>
        <p:nvSpPr>
          <p:cNvPr id="202" name="Google Shape;202;p14"/>
          <p:cNvSpPr txBox="1">
            <a:spLocks noGrp="1"/>
          </p:cNvSpPr>
          <p:nvPr>
            <p:ph type="title"/>
          </p:nvPr>
        </p:nvSpPr>
        <p:spPr>
          <a:xfrm>
            <a:off x="640079" y="645474"/>
            <a:ext cx="7772400" cy="387798"/>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smtClean="0">
                <a:latin typeface="+mj-lt"/>
              </a:rPr>
              <a:t>NIH Updates</a:t>
            </a:r>
            <a:endParaRPr dirty="0">
              <a:latin typeface="+mj-lt"/>
            </a:endParaRPr>
          </a:p>
        </p:txBody>
      </p:sp>
      <p:sp>
        <p:nvSpPr>
          <p:cNvPr id="203" name="Google Shape;203;p14"/>
          <p:cNvSpPr/>
          <p:nvPr/>
        </p:nvSpPr>
        <p:spPr>
          <a:xfrm>
            <a:off x="630933" y="1273140"/>
            <a:ext cx="7781546" cy="1015663"/>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3B3B3B"/>
              </a:buClr>
              <a:buSzPts val="1200"/>
              <a:buFont typeface="Source Sans Pro"/>
              <a:buNone/>
            </a:pPr>
            <a:endParaRPr sz="1800" b="0" i="0" u="none" strike="noStrike" cap="none">
              <a:solidFill>
                <a:schemeClr val="dk1"/>
              </a:solidFill>
              <a:latin typeface="Arial"/>
              <a:ea typeface="Arial"/>
              <a:cs typeface="Arial"/>
              <a:sym typeface="Arial"/>
            </a:endParaRPr>
          </a:p>
        </p:txBody>
      </p:sp>
      <p:sp>
        <p:nvSpPr>
          <p:cNvPr id="2" name="Rectangle 1"/>
          <p:cNvSpPr>
            <a:spLocks noChangeArrowheads="1"/>
          </p:cNvSpPr>
          <p:nvPr/>
        </p:nvSpPr>
        <p:spPr bwMode="auto">
          <a:xfrm>
            <a:off x="444731" y="1273140"/>
            <a:ext cx="8205493"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NIH to Host Virtual Listening Session on NIH Plan to Enhance Public Access to the Results of NIH-Supported Research (NIH OSP)  </a:t>
            </a:r>
            <a:r>
              <a:rPr kumimoji="0" lang="en-US" altLang="en-US" sz="1200" b="0" i="1" u="none" strike="noStrike" cap="none" normalizeH="0" baseline="0" dirty="0" smtClean="0">
                <a:ln>
                  <a:noFill/>
                </a:ln>
                <a:solidFill>
                  <a:srgbClr val="333333"/>
                </a:solidFill>
                <a:effectLst/>
                <a:latin typeface="Arial" panose="020B0604020202020204" pitchFamily="34" charset="0"/>
                <a:ea typeface="Calibri" panose="020F0502020204030204" pitchFamily="34" charset="0"/>
                <a:cs typeface="Arial" panose="020B0604020202020204" pitchFamily="34" charset="0"/>
              </a:rPr>
              <a:t>NIH will host a virtual, public listening session to hear community feedback on the NIH Plan to Enhance Public Access to the Results of NIH-Supported Research (NIH Public Access Plan). The NIH Public Access Plan is currently available for </a:t>
            </a:r>
            <a:r>
              <a:rPr kumimoji="0" lang="en-US" altLang="en-US" sz="1200" b="0" i="1" u="none" strike="noStrike" cap="none" normalizeH="0" baseline="0" dirty="0" smtClean="0">
                <a:ln>
                  <a:noFill/>
                </a:ln>
                <a:solidFill>
                  <a:srgbClr val="333333"/>
                </a:solidFill>
                <a:effectLst/>
                <a:latin typeface="Arial" panose="020B0604020202020204" pitchFamily="34" charset="0"/>
                <a:ea typeface="Calibri" panose="020F0502020204030204" pitchFamily="34" charset="0"/>
                <a:cs typeface="Arial" panose="020B0604020202020204" pitchFamily="34" charset="0"/>
                <a:hlinkClick r:id="rId3" tooltip="https://u2306505.ct.sendgrid.net/ls/click?upn=M3V7pKe308SQRDM8wYnXBdpuS2c6Hk9oJQLhlqPhMkBq3awWtoflrYmrP8v58npsAI2-2BUYzHVHmWyl7LM-2FoBrDI0NJQ6T3Q1Tunhqp-2FlLDAGbI-2FzuNDwW-2B4CUmRGGX9kifs0msJm5LClThVdYKzA7yTYZBf806C8qO6-2F6c53NSK1G-2B5iC7yJeyps74IDfELINZ4"/>
              </a:rPr>
              <a:t>public comment</a:t>
            </a:r>
            <a:r>
              <a:rPr kumimoji="0" lang="en-US" altLang="en-US" sz="1200" b="0" i="1" u="none" strike="noStrike" cap="none" normalizeH="0" baseline="0" dirty="0" smtClean="0">
                <a:ln>
                  <a:noFill/>
                </a:ln>
                <a:solidFill>
                  <a:srgbClr val="333333"/>
                </a:solidFill>
                <a:effectLst/>
                <a:latin typeface="Arial" panose="020B0604020202020204" pitchFamily="34" charset="0"/>
                <a:ea typeface="Calibri" panose="020F0502020204030204" pitchFamily="34" charset="0"/>
                <a:cs typeface="Arial" panose="020B0604020202020204" pitchFamily="34" charset="0"/>
              </a:rPr>
              <a:t> until April 24, 2023.   The virtual listening session will take place April 12, 2023, from 1:00 pm – 3:00 pm ET and will be viewable through NIH </a:t>
            </a:r>
            <a:r>
              <a:rPr kumimoji="0" lang="en-US" altLang="en-US" sz="1200" b="0" i="1" u="none" strike="noStrike" cap="none" normalizeH="0" baseline="0" dirty="0" err="1" smtClean="0">
                <a:ln>
                  <a:noFill/>
                </a:ln>
                <a:solidFill>
                  <a:srgbClr val="333333"/>
                </a:solidFill>
                <a:effectLst/>
                <a:latin typeface="Arial" panose="020B0604020202020204" pitchFamily="34" charset="0"/>
                <a:ea typeface="Calibri" panose="020F0502020204030204" pitchFamily="34" charset="0"/>
                <a:cs typeface="Arial" panose="020B0604020202020204" pitchFamily="34" charset="0"/>
              </a:rPr>
              <a:t>Videocast</a:t>
            </a:r>
            <a:r>
              <a:rPr kumimoji="0" lang="en-US" altLang="en-US" sz="1200" b="0" i="1" u="none" strike="noStrike" cap="none" normalizeH="0" baseline="0" dirty="0" smtClean="0">
                <a:ln>
                  <a:noFill/>
                </a:ln>
                <a:solidFill>
                  <a:srgbClr val="333333"/>
                </a:solidFill>
                <a:effectLst/>
                <a:latin typeface="Arial" panose="020B0604020202020204" pitchFamily="34" charset="0"/>
                <a:ea typeface="Calibri" panose="020F0502020204030204" pitchFamily="34" charset="0"/>
                <a:cs typeface="Arial" panose="020B0604020202020204" pitchFamily="34" charset="0"/>
              </a:rPr>
              <a:t>. Visit their </a:t>
            </a:r>
            <a:r>
              <a:rPr kumimoji="0" lang="en-US" altLang="en-US" sz="1200" b="0" i="1" u="none" strike="noStrike" cap="none" normalizeH="0" baseline="0" dirty="0" smtClean="0">
                <a:ln>
                  <a:noFill/>
                </a:ln>
                <a:solidFill>
                  <a:srgbClr val="333333"/>
                </a:solidFill>
                <a:effectLst/>
                <a:latin typeface="Arial" panose="020B0604020202020204" pitchFamily="34" charset="0"/>
                <a:ea typeface="Calibri" panose="020F0502020204030204" pitchFamily="34" charset="0"/>
                <a:cs typeface="Arial" panose="020B0604020202020204" pitchFamily="34" charset="0"/>
                <a:hlinkClick r:id="rId4" tooltip="https://u2306505.ct.sendgrid.net/ls/click?upn=M3V7pKe308SQRDM8wYnXBdpuS2c6Hk9oJQLhlqPhMkBq3awWtoflrYmrP8v58npshdZxUsMExygMVZyoIlfpVs96dPXlstypTjtDIp9pVm-2Fh2FDQ36lZQuaFrwJt-2FncQIVFz3a2PbeOLRQHEfVOyki5ZzQM-2FHfm-2F-2FJJEQaERt-2FVtv5hQjCAZKctonq75TzdPM0yaX"/>
              </a:rPr>
              <a:t>website for more information.</a:t>
            </a:r>
            <a:r>
              <a:rPr kumimoji="0" lang="en-US" altLang="en-US" sz="1200" b="0" i="1" u="none" strike="noStrike" cap="none" normalizeH="0" baseline="0" dirty="0" smtClean="0">
                <a:ln>
                  <a:noFill/>
                </a:ln>
                <a:solidFill>
                  <a:srgbClr val="333333"/>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200" b="0" i="0" u="none" strike="noStrike" cap="none" normalizeH="0" baseline="0" dirty="0" smtClean="0">
              <a:ln>
                <a:noFill/>
              </a:ln>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200" b="0" i="0" u="none" strike="noStrike" cap="none" normalizeH="0" baseline="0" dirty="0" smtClean="0">
              <a:ln>
                <a:noFill/>
              </a:ln>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NIH Clinical Trials Reporting Compliance: A Shared Commitment (NIH Open Mike) </a:t>
            </a:r>
            <a:r>
              <a:rPr kumimoji="0" lang="en-US" altLang="en-US" sz="1200" b="0" i="1" u="none" strike="noStrike" cap="none" normalizeH="0" baseline="0" dirty="0" smtClean="0">
                <a:ln>
                  <a:noFill/>
                </a:ln>
                <a:solidFill>
                  <a:srgbClr val="333333"/>
                </a:solidFill>
                <a:effectLst/>
                <a:latin typeface="Arial" panose="020B0604020202020204" pitchFamily="34" charset="0"/>
                <a:ea typeface="Calibri" panose="020F0502020204030204" pitchFamily="34" charset="0"/>
                <a:cs typeface="Arial" panose="020B0604020202020204" pitchFamily="34" charset="0"/>
              </a:rPr>
              <a:t>NIH issued the  </a:t>
            </a:r>
            <a:r>
              <a:rPr kumimoji="0" lang="en-US" altLang="en-US" sz="1200" b="0" i="1" u="none" strike="noStrike" cap="none" normalizeH="0" baseline="0" dirty="0" smtClean="0">
                <a:ln>
                  <a:noFill/>
                </a:ln>
                <a:solidFill>
                  <a:srgbClr val="333333"/>
                </a:solidFill>
                <a:effectLst/>
                <a:latin typeface="Arial" panose="020B0604020202020204" pitchFamily="34" charset="0"/>
                <a:ea typeface="Calibri" panose="020F0502020204030204" pitchFamily="34" charset="0"/>
                <a:cs typeface="Arial" panose="020B0604020202020204" pitchFamily="34" charset="0"/>
                <a:hlinkClick r:id="rId5" tooltip="https://u2306505.ct.sendgrid.net/ls/click?upn=M3V7pKe308SQRDM8wYnXBdpuS2c6Hk9oJQLhlqPhMkBq3awWtoflrYmrP8v58npsLw5StRmsfIYYxfRWuEKEW03VEZp-2FTc5YfmBLGqIfS0D9tZxLkH3mpFmT3JOvdBNvOi5Q7jz4zkDiFnUeerT4Bp5pyXoISGiF9mT7yar6XUB2vDOFhuk9URQ9D1RbnhDYdAQeNm9f6UOyL-2"/>
              </a:rPr>
              <a:t>NIH Policy on Dissemination of NIH-Funded Clinical Trial Information</a:t>
            </a:r>
            <a:r>
              <a:rPr kumimoji="0" lang="en-US" altLang="en-US" sz="1200" b="0" i="1" u="none" strike="noStrike" cap="none" normalizeH="0" baseline="0" dirty="0" smtClean="0">
                <a:ln>
                  <a:noFill/>
                </a:ln>
                <a:solidFill>
                  <a:srgbClr val="333333"/>
                </a:solidFill>
                <a:effectLst/>
                <a:latin typeface="Arial" panose="020B0604020202020204" pitchFamily="34" charset="0"/>
                <a:ea typeface="Calibri" panose="020F0502020204030204" pitchFamily="34" charset="0"/>
                <a:cs typeface="Arial" panose="020B0604020202020204" pitchFamily="34" charset="0"/>
              </a:rPr>
              <a:t> to establish our expectation that summary results of NIH-supported clinical trials be submitted to ClinicalTrials.gov for posting within 365 days of the actual  </a:t>
            </a:r>
            <a:r>
              <a:rPr kumimoji="0" lang="en-US" altLang="en-US" sz="1200" b="0" i="1" u="none" strike="noStrike" cap="none" normalizeH="0" baseline="0" dirty="0" smtClean="0">
                <a:ln>
                  <a:noFill/>
                </a:ln>
                <a:solidFill>
                  <a:srgbClr val="333333"/>
                </a:solidFill>
                <a:effectLst/>
                <a:latin typeface="Arial" panose="020B0604020202020204" pitchFamily="34" charset="0"/>
                <a:ea typeface="Calibri" panose="020F0502020204030204" pitchFamily="34" charset="0"/>
                <a:cs typeface="Arial" panose="020B0604020202020204" pitchFamily="34" charset="0"/>
                <a:hlinkClick r:id="rId6" tooltip="https://u2306505.ct.sendgrid.net/ls/click?upn=M3V7pKe308SQRDM8wYnXBdpuS2c6Hk9oJQLhlqPhMkBq3awWtoflrYmrP8v58npsc-2FY-2BRnPJ2tTSDdxlceNJaWEhSG-2BLuLp0bhpjhPsi5vYmbO57FRYgBuNF2Mlc2EQkVpAS8Ylc1HiYJ9lljTSXwZis5aOSUs9nGsQwKlznXfR0KAGWtbLVFsluxlNm2b-2BI-2BDcBECZ"/>
              </a:rPr>
              <a:t>primary completion date</a:t>
            </a:r>
            <a:r>
              <a:rPr kumimoji="0" lang="en-US" altLang="en-US" sz="1200" b="0" i="1" u="none" strike="noStrike" cap="none" normalizeH="0" baseline="0" dirty="0" smtClean="0">
                <a:ln>
                  <a:noFill/>
                </a:ln>
                <a:solidFill>
                  <a:srgbClr val="333333"/>
                </a:solidFill>
                <a:effectLst/>
                <a:latin typeface="Arial" panose="020B0604020202020204" pitchFamily="34" charset="0"/>
                <a:ea typeface="Calibri" panose="020F0502020204030204" pitchFamily="34" charset="0"/>
                <a:cs typeface="Arial" panose="020B0604020202020204" pitchFamily="34" charset="0"/>
              </a:rPr>
              <a:t>. This policy is complementary to a  </a:t>
            </a:r>
            <a:r>
              <a:rPr kumimoji="0" lang="en-US" altLang="en-US" sz="1200" b="0" i="1" u="none" strike="noStrike" cap="none" normalizeH="0" baseline="0" dirty="0" smtClean="0">
                <a:ln>
                  <a:noFill/>
                </a:ln>
                <a:solidFill>
                  <a:srgbClr val="333333"/>
                </a:solidFill>
                <a:effectLst/>
                <a:latin typeface="Arial" panose="020B0604020202020204" pitchFamily="34" charset="0"/>
                <a:ea typeface="Calibri" panose="020F0502020204030204" pitchFamily="34" charset="0"/>
                <a:cs typeface="Arial" panose="020B0604020202020204" pitchFamily="34" charset="0"/>
                <a:hlinkClick r:id="rId7" tooltip="https://u2306505.ct.sendgrid.net/ls/click?upn=M3V7pKe308SQRDM8wYnXBdpuS2c6Hk9oJQLhlqPhMkBq3awWtoflrYmrP8v58npsCGT8oXm8x3Iu5xprm8o0Gz4I-2FfpCvhio8nyU7-2Bcbq2rYyMQPZmSNdphMIwCWpw1SQJgnBekYfu4A-2FW5JPwY2vz5TwDQYvUieEpiyN23xhVn7mjlgV0O46zY5uHmYvGSNrPVFf92suq3"/>
              </a:rPr>
              <a:t>2016 updated HHS regulation</a:t>
            </a:r>
            <a:r>
              <a:rPr kumimoji="0" lang="en-US" altLang="en-US" sz="1200" b="0" i="1" u="none" strike="noStrike" cap="none" normalizeH="0" baseline="0" dirty="0" smtClean="0">
                <a:ln>
                  <a:noFill/>
                </a:ln>
                <a:solidFill>
                  <a:srgbClr val="333333"/>
                </a:solidFill>
                <a:effectLst/>
                <a:latin typeface="Arial" panose="020B0604020202020204" pitchFamily="34" charset="0"/>
                <a:ea typeface="Calibri" panose="020F0502020204030204" pitchFamily="34" charset="0"/>
                <a:cs typeface="Arial" panose="020B0604020202020204" pitchFamily="34" charset="0"/>
              </a:rPr>
              <a:t> aimed at further increasing the availability of information about clinical trials. </a:t>
            </a:r>
            <a:r>
              <a:rPr kumimoji="0" lang="en-US" altLang="en-US" sz="1100" b="0" i="0" u="none" strike="noStrike" cap="none" normalizeH="0" baseline="0" dirty="0" smtClean="0">
                <a:ln>
                  <a:noFill/>
                </a:ln>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1100" b="0" i="0" u="none" strike="noStrike" cap="none" normalizeH="0" baseline="0" dirty="0" smtClean="0">
                <a:ln>
                  <a:noFill/>
                </a:ln>
                <a:solidFill>
                  <a:srgbClr val="333333"/>
                </a:solidFill>
                <a:effectLst/>
                <a:latin typeface="Arial" panose="020B0604020202020204" pitchFamily="34" charset="0"/>
                <a:ea typeface="Calibri" panose="020F0502020204030204" pitchFamily="34" charset="0"/>
                <a:cs typeface="Arial" panose="020B0604020202020204" pitchFamily="34" charset="0"/>
                <a:hlinkClick r:id="rId8" tooltip="https://u2306505.ct.sendgrid.net/ls/click?upn=M3V7pKe308SQRDM8wYnXBdpuS2c6Hk9oJQLhlqPhMkBq3awWtoflrYmrP8v58nps0fNUcNLQFQANqccd-2FxeLg6YtX3lwbVMgtmuKgd3e6zHlBaJ7J2ZijQKb-2FtvhR8Uaq7rykL949IJX7Gfj8sWi0mtMkBHsi1Uukj3kwNTKMjQ8fNIyLMhJprDcbhCbhY6mRiHARekl9GZnt"/>
              </a:rPr>
              <a:t>https://nexus.od.nih.gov/all/2023/03/24/nih-clinical-trials-reporting-compliance-a-shared-commitment/</a:t>
            </a:r>
            <a:endParaRPr kumimoji="0" lang="en-US" altLang="en-US" sz="1100" b="0" i="0" u="none" strike="noStrike" cap="none" normalizeH="0" baseline="0" dirty="0" smtClean="0">
              <a:ln>
                <a:noFill/>
              </a:ln>
              <a:solidFill>
                <a:srgbClr val="333333"/>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333333"/>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444730" y="3754606"/>
            <a:ext cx="8205493" cy="100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Analyses of Demographic-Specific Funding Rates for Type 1 Research Project Grant and R01-Equivalent Applications (NIH Open Mike)</a:t>
            </a:r>
            <a:r>
              <a:rPr kumimoji="0" lang="en-US" altLang="en-US" sz="1200" b="0" i="0" u="none" strike="noStrike" cap="none" normalizeH="0" baseline="0" dirty="0" smtClean="0">
                <a:ln>
                  <a:noFill/>
                </a:ln>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200" b="0" i="1" u="none" strike="noStrike" cap="none" normalizeH="0" baseline="0" dirty="0" smtClean="0">
                <a:ln>
                  <a:noFill/>
                </a:ln>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In this post, we analyze funding rates for Fiscal Year (FY) 2010 to FY 2022 Type 1  </a:t>
            </a:r>
            <a:r>
              <a:rPr kumimoji="0" lang="en-US" altLang="en-US" sz="1200" b="1" i="1" u="none" strike="noStrike" cap="none" normalizeH="0" baseline="0" dirty="0" smtClean="0">
                <a:ln>
                  <a:noFill/>
                </a:ln>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hlinkClick r:id="rId9" tooltip="https://u2306505.ct.sendgrid.net/ls/click?upn=M3V7pKe308SQRDM8wYnXBdpuS2c6Hk9oJQLhlqPhMkBq3awWtoflrYmrP8v58npsyNfEhZ8KpKd045KIw37gLq7zEbj6dW1i1inK4Cr7-2BgOvc0w791-2FmxlAlQTdablolsIOdA3N4BFFISPI3AWrHghDtIXpzldmjx-2BQKExBnmPGbKhNL-2BVjRIZNvTDfGu1Tf5K8HO0sUT"/>
              </a:rPr>
              <a:t>Research Project Grant</a:t>
            </a:r>
            <a:r>
              <a:rPr kumimoji="0" lang="en-US" altLang="en-US" sz="1200" b="0" i="1" u="none" strike="noStrike" cap="none" normalizeH="0" baseline="0" dirty="0" smtClean="0">
                <a:ln>
                  <a:noFill/>
                </a:ln>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(RPG) and Type 1  </a:t>
            </a:r>
            <a:r>
              <a:rPr kumimoji="0" lang="en-US" altLang="en-US" sz="1200" b="1" i="1" u="none" strike="noStrike" cap="none" normalizeH="0" baseline="0" dirty="0" smtClean="0">
                <a:ln>
                  <a:noFill/>
                </a:ln>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hlinkClick r:id="rId10" tooltip="https://u2306505.ct.sendgrid.net/ls/click?upn=M3V7pKe308SQRDM8wYnXBdpuS2c6Hk9oJQLhlqPhMkBq3awWtoflrYmrP8v58npsJl4wGwktmnQC4qcfZHAhPDmWnATJq1jP7Bxzh-2BNHFQR5Zj3cf-2B1PN70x-2FtYnyO18iWlMqHYN8eU4qopcg8xRd-2FdbDxEDUwSwYazN-2FMHXftenMK5-2BniQGTItldbSlU00JlQB6n"/>
              </a:rPr>
              <a:t>R01-Equivalent</a:t>
            </a:r>
            <a:r>
              <a:rPr kumimoji="0" lang="en-US" altLang="en-US" sz="1200" b="0" i="1" u="none" strike="noStrike" cap="none" normalizeH="0" baseline="0" dirty="0" smtClean="0">
                <a:ln>
                  <a:noFill/>
                </a:ln>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applicants according to the race-ethnicity of designated Principal Investigators (PIs). We used data from frozen, official, NIH success rate files</a:t>
            </a:r>
            <a:r>
              <a:rPr kumimoji="0" lang="en-US" altLang="en-US" sz="1200" b="0" i="0" u="none" strike="noStrike" cap="none" normalizeH="0" baseline="0" dirty="0" smtClean="0">
                <a:ln>
                  <a:noFill/>
                </a:ln>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100" b="0" i="0" u="none" strike="noStrike" cap="none" normalizeH="0" baseline="0" dirty="0" smtClean="0">
                <a:ln>
                  <a:noFill/>
                </a:ln>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hlinkClick r:id="rId11" tooltip="https://u2306505.ct.sendgrid.net/ls/click?upn=M3V7pKe308SQRDM8wYnXBdpuS2c6Hk9oJQLhlqPhMkBq3awWtoflrYmrP8v58npsmfgu7nKNquVN0WsxHDllsdI4aSgrOqQeYBDkXPBjBvNu3qhc8ZrDDXaTuG4U6leU21qsz-2FmKbXlUX95yeAnlMx4C6MOUSFK-2F92EIEnGyj2wjnW-2FL-2Bx3d7RjSn6QUqPMAOu65UZPbS"/>
              </a:rPr>
              <a:t>https://nexus.od.nih.gov/all/2023/03/16/analyses-of-demographic-specific-funding-rates-for-type-1-research-project-grant-and-r01-equivalent-applications/</a:t>
            </a:r>
            <a:endParaRPr kumimoji="0" lang="en-US" altLang="en-US"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0364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1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33</a:t>
            </a:fld>
            <a:endParaRPr/>
          </a:p>
        </p:txBody>
      </p:sp>
      <p:sp>
        <p:nvSpPr>
          <p:cNvPr id="202" name="Google Shape;202;p14"/>
          <p:cNvSpPr txBox="1">
            <a:spLocks noGrp="1"/>
          </p:cNvSpPr>
          <p:nvPr>
            <p:ph type="title"/>
          </p:nvPr>
        </p:nvSpPr>
        <p:spPr>
          <a:xfrm>
            <a:off x="640079" y="645474"/>
            <a:ext cx="7772400" cy="387798"/>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smtClean="0">
                <a:latin typeface="+mj-lt"/>
              </a:rPr>
              <a:t>Building a Budget</a:t>
            </a:r>
            <a:endParaRPr dirty="0">
              <a:latin typeface="+mj-lt"/>
            </a:endParaRPr>
          </a:p>
        </p:txBody>
      </p:sp>
      <p:sp>
        <p:nvSpPr>
          <p:cNvPr id="203" name="Google Shape;203;p14"/>
          <p:cNvSpPr/>
          <p:nvPr/>
        </p:nvSpPr>
        <p:spPr>
          <a:xfrm>
            <a:off x="630933" y="1273140"/>
            <a:ext cx="7781546" cy="1015663"/>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3B3B3B"/>
              </a:buClr>
              <a:buSzPts val="1200"/>
              <a:buFont typeface="Source Sans Pro"/>
              <a:buNone/>
            </a:pPr>
            <a:endParaRPr sz="1800" b="0" i="0" u="none" strike="noStrike" cap="none">
              <a:solidFill>
                <a:schemeClr val="dk1"/>
              </a:solidFill>
              <a:latin typeface="Arial"/>
              <a:ea typeface="Arial"/>
              <a:cs typeface="Arial"/>
              <a:sym typeface="Arial"/>
            </a:endParaRPr>
          </a:p>
        </p:txBody>
      </p:sp>
      <p:sp>
        <p:nvSpPr>
          <p:cNvPr id="2" name="TextBox 1"/>
          <p:cNvSpPr txBox="1"/>
          <p:nvPr/>
        </p:nvSpPr>
        <p:spPr>
          <a:xfrm>
            <a:off x="756459" y="1866951"/>
            <a:ext cx="2618510" cy="1323439"/>
          </a:xfrm>
          <a:prstGeom prst="rect">
            <a:avLst/>
          </a:prstGeom>
          <a:noFill/>
        </p:spPr>
        <p:txBody>
          <a:bodyPr wrap="square" rtlCol="0">
            <a:spAutoFit/>
          </a:bodyPr>
          <a:lstStyle/>
          <a:p>
            <a:r>
              <a:rPr lang="en-US" sz="2000" dirty="0" smtClean="0"/>
              <a:t>Available </a:t>
            </a:r>
            <a:r>
              <a:rPr lang="en-US" sz="2000" dirty="0"/>
              <a:t>online at </a:t>
            </a:r>
            <a:r>
              <a:rPr lang="en-US" sz="2000" dirty="0">
                <a:hlinkClick r:id="rId3"/>
              </a:rPr>
              <a:t>https://</a:t>
            </a:r>
            <a:r>
              <a:rPr lang="en-US" sz="2000" dirty="0" smtClean="0">
                <a:hlinkClick r:id="rId3"/>
              </a:rPr>
              <a:t>www.youtube.com/watch?v=hVaL7sttiF8</a:t>
            </a:r>
            <a:r>
              <a:rPr lang="en-US" sz="2000" dirty="0" smtClean="0"/>
              <a:t> </a:t>
            </a:r>
            <a:endParaRPr lang="en-US" sz="2000" dirty="0"/>
          </a:p>
        </p:txBody>
      </p:sp>
      <p:pic>
        <p:nvPicPr>
          <p:cNvPr id="3" name="Picture 2"/>
          <p:cNvPicPr>
            <a:picLocks noChangeAspect="1"/>
          </p:cNvPicPr>
          <p:nvPr/>
        </p:nvPicPr>
        <p:blipFill rotWithShape="1">
          <a:blip r:embed="rId4"/>
          <a:srcRect r="245" b="44356"/>
          <a:stretch/>
        </p:blipFill>
        <p:spPr>
          <a:xfrm>
            <a:off x="3374969" y="1429789"/>
            <a:ext cx="5113438" cy="3032520"/>
          </a:xfrm>
          <a:prstGeom prst="rect">
            <a:avLst/>
          </a:prstGeom>
        </p:spPr>
      </p:pic>
    </p:spTree>
    <p:extLst>
      <p:ext uri="{BB962C8B-B14F-4D97-AF65-F5344CB8AC3E}">
        <p14:creationId xmlns:p14="http://schemas.microsoft.com/office/powerpoint/2010/main" val="32160575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1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34</a:t>
            </a:fld>
            <a:endParaRPr/>
          </a:p>
        </p:txBody>
      </p:sp>
      <p:sp>
        <p:nvSpPr>
          <p:cNvPr id="202" name="Google Shape;202;p14"/>
          <p:cNvSpPr txBox="1">
            <a:spLocks noGrp="1"/>
          </p:cNvSpPr>
          <p:nvPr>
            <p:ph type="title"/>
          </p:nvPr>
        </p:nvSpPr>
        <p:spPr>
          <a:xfrm>
            <a:off x="640079" y="645474"/>
            <a:ext cx="7772400" cy="387798"/>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smtClean="0">
                <a:latin typeface="+mj-lt"/>
              </a:rPr>
              <a:t>Funding Opportunities</a:t>
            </a:r>
            <a:endParaRPr dirty="0">
              <a:latin typeface="+mj-lt"/>
            </a:endParaRPr>
          </a:p>
        </p:txBody>
      </p:sp>
      <p:sp>
        <p:nvSpPr>
          <p:cNvPr id="203" name="Google Shape;203;p14"/>
          <p:cNvSpPr/>
          <p:nvPr/>
        </p:nvSpPr>
        <p:spPr>
          <a:xfrm>
            <a:off x="630933" y="1273140"/>
            <a:ext cx="7781546" cy="1015663"/>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3B3B3B"/>
              </a:buClr>
              <a:buSzPts val="1200"/>
              <a:buFont typeface="Source Sans Pro"/>
              <a:buNone/>
            </a:pPr>
            <a:endParaRPr sz="1800" b="0" i="0" u="none" strike="noStrike" cap="none">
              <a:solidFill>
                <a:schemeClr val="dk1"/>
              </a:solidFill>
              <a:latin typeface="Arial"/>
              <a:ea typeface="Arial"/>
              <a:cs typeface="Arial"/>
              <a:sym typeface="Arial"/>
            </a:endParaRPr>
          </a:p>
        </p:txBody>
      </p:sp>
      <p:sp>
        <p:nvSpPr>
          <p:cNvPr id="204" name="Google Shape;204;p14"/>
          <p:cNvSpPr/>
          <p:nvPr/>
        </p:nvSpPr>
        <p:spPr>
          <a:xfrm>
            <a:off x="630932" y="1289235"/>
            <a:ext cx="7781547" cy="33851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3B3B3B"/>
              </a:buClr>
              <a:buSzPts val="1200"/>
              <a:buFont typeface="Source Sans Pro"/>
              <a:buNone/>
            </a:pPr>
            <a:r>
              <a:rPr lang="en-US" sz="1600" b="0" i="0" u="none" strike="noStrike" cap="none" dirty="0" smtClean="0">
                <a:solidFill>
                  <a:schemeClr val="dk1"/>
                </a:solidFill>
                <a:latin typeface="Arial"/>
                <a:ea typeface="Arial"/>
                <a:cs typeface="Arial"/>
                <a:sym typeface="Arial"/>
                <a:hlinkClick r:id="rId3"/>
              </a:rPr>
              <a:t>Faculty Career Development Award </a:t>
            </a:r>
            <a:endParaRPr sz="1600" b="0" i="0" u="none" strike="noStrike" cap="none" dirty="0">
              <a:solidFill>
                <a:schemeClr val="dk1"/>
              </a:solidFill>
              <a:latin typeface="Arial"/>
              <a:ea typeface="Arial"/>
              <a:cs typeface="Arial"/>
              <a:sym typeface="Arial"/>
            </a:endParaRPr>
          </a:p>
        </p:txBody>
      </p:sp>
      <p:sp>
        <p:nvSpPr>
          <p:cNvPr id="8" name="TextBox 7"/>
          <p:cNvSpPr txBox="1"/>
          <p:nvPr/>
        </p:nvSpPr>
        <p:spPr>
          <a:xfrm>
            <a:off x="630931" y="1602767"/>
            <a:ext cx="6392488" cy="523220"/>
          </a:xfrm>
          <a:prstGeom prst="rect">
            <a:avLst/>
          </a:prstGeom>
          <a:noFill/>
        </p:spPr>
        <p:txBody>
          <a:bodyPr wrap="square" rtlCol="0">
            <a:spAutoFit/>
          </a:bodyPr>
          <a:lstStyle/>
          <a:p>
            <a:r>
              <a:rPr lang="en-US" dirty="0" smtClean="0"/>
              <a:t>Assistant Professors in the regular rank and In-Residence series are invited to apply. Deadline to submit to Chair: May 1, 2023.</a:t>
            </a:r>
            <a:endParaRPr lang="en-US" dirty="0"/>
          </a:p>
        </p:txBody>
      </p:sp>
      <p:sp>
        <p:nvSpPr>
          <p:cNvPr id="9" name="Rectangle 8"/>
          <p:cNvSpPr/>
          <p:nvPr/>
        </p:nvSpPr>
        <p:spPr>
          <a:xfrm>
            <a:off x="621785" y="2261821"/>
            <a:ext cx="7781546" cy="830997"/>
          </a:xfrm>
          <a:prstGeom prst="rect">
            <a:avLst/>
          </a:prstGeom>
        </p:spPr>
        <p:txBody>
          <a:bodyPr wrap="square">
            <a:spAutoFit/>
          </a:bodyPr>
          <a:lstStyle/>
          <a:p>
            <a:r>
              <a:rPr lang="en-US" sz="1600" u="sng" dirty="0">
                <a:solidFill>
                  <a:srgbClr val="0000FF"/>
                </a:solidFill>
                <a:latin typeface="+mn-lt"/>
                <a:ea typeface="Times New Roman" panose="02020603050405020304" pitchFamily="18" charset="0"/>
                <a:hlinkClick r:id="rId4"/>
              </a:rPr>
              <a:t>Request for Applications (RFA): Revision Applications to Support Research on Prevention and Cessation of Menthol Cigarette Use in Populations that Experience Health Disparities (R01, Clinical Trial Optional</a:t>
            </a:r>
            <a:r>
              <a:rPr lang="en-US" sz="1600" u="sng" dirty="0" smtClean="0">
                <a:solidFill>
                  <a:srgbClr val="0000FF"/>
                </a:solidFill>
                <a:latin typeface="+mn-lt"/>
                <a:ea typeface="Times New Roman" panose="02020603050405020304" pitchFamily="18" charset="0"/>
                <a:hlinkClick r:id="rId4"/>
              </a:rPr>
              <a:t>)</a:t>
            </a:r>
            <a:r>
              <a:rPr lang="en-US" sz="1600" u="sng" dirty="0" smtClean="0">
                <a:solidFill>
                  <a:srgbClr val="0000FF"/>
                </a:solidFill>
                <a:latin typeface="+mn-lt"/>
                <a:ea typeface="Times New Roman" panose="02020603050405020304" pitchFamily="18" charset="0"/>
              </a:rPr>
              <a:t> </a:t>
            </a:r>
            <a:endParaRPr lang="en-US" sz="1600" dirty="0">
              <a:latin typeface="+mn-lt"/>
            </a:endParaRPr>
          </a:p>
        </p:txBody>
      </p:sp>
      <p:sp>
        <p:nvSpPr>
          <p:cNvPr id="14" name="TextBox 13"/>
          <p:cNvSpPr txBox="1"/>
          <p:nvPr/>
        </p:nvSpPr>
        <p:spPr>
          <a:xfrm>
            <a:off x="630931" y="3097455"/>
            <a:ext cx="6392488" cy="307777"/>
          </a:xfrm>
          <a:prstGeom prst="rect">
            <a:avLst/>
          </a:prstGeom>
          <a:noFill/>
        </p:spPr>
        <p:txBody>
          <a:bodyPr wrap="square" rtlCol="0">
            <a:spAutoFit/>
          </a:bodyPr>
          <a:lstStyle/>
          <a:p>
            <a:r>
              <a:rPr lang="en-US" dirty="0" smtClean="0"/>
              <a:t>Due June 19, 2023</a:t>
            </a:r>
            <a:endParaRPr lang="en-US" dirty="0"/>
          </a:p>
        </p:txBody>
      </p:sp>
      <p:sp>
        <p:nvSpPr>
          <p:cNvPr id="10" name="Rectangle 9"/>
          <p:cNvSpPr/>
          <p:nvPr/>
        </p:nvSpPr>
        <p:spPr>
          <a:xfrm>
            <a:off x="640079" y="3682438"/>
            <a:ext cx="7790692" cy="584775"/>
          </a:xfrm>
          <a:prstGeom prst="rect">
            <a:avLst/>
          </a:prstGeom>
        </p:spPr>
        <p:txBody>
          <a:bodyPr wrap="square">
            <a:spAutoFit/>
          </a:bodyPr>
          <a:lstStyle/>
          <a:p>
            <a:r>
              <a:rPr lang="en-US" sz="1600" u="sng" dirty="0">
                <a:solidFill>
                  <a:srgbClr val="0000FF"/>
                </a:solidFill>
                <a:latin typeface="+mn-lt"/>
                <a:ea typeface="Times New Roman" panose="02020603050405020304" pitchFamily="18" charset="0"/>
                <a:hlinkClick r:id="rId5"/>
              </a:rPr>
              <a:t>NIDA Avant-Garde Program for HIV and Substance Use Disorder Research (DP1 Clinical Trial Optional)</a:t>
            </a:r>
            <a:endParaRPr lang="en-US" sz="1600" dirty="0">
              <a:latin typeface="+mn-lt"/>
            </a:endParaRPr>
          </a:p>
        </p:txBody>
      </p:sp>
      <p:sp>
        <p:nvSpPr>
          <p:cNvPr id="16" name="TextBox 15"/>
          <p:cNvSpPr txBox="1"/>
          <p:nvPr/>
        </p:nvSpPr>
        <p:spPr>
          <a:xfrm>
            <a:off x="640079" y="4267213"/>
            <a:ext cx="6392488" cy="307777"/>
          </a:xfrm>
          <a:prstGeom prst="rect">
            <a:avLst/>
          </a:prstGeom>
          <a:noFill/>
        </p:spPr>
        <p:txBody>
          <a:bodyPr wrap="square" rtlCol="0">
            <a:spAutoFit/>
          </a:bodyPr>
          <a:lstStyle/>
          <a:p>
            <a:r>
              <a:rPr lang="en-US" dirty="0"/>
              <a:t>(PAR-23-269)</a:t>
            </a:r>
            <a:endParaRPr lang="en-US" dirty="0"/>
          </a:p>
        </p:txBody>
      </p:sp>
    </p:spTree>
    <p:extLst>
      <p:ext uri="{BB962C8B-B14F-4D97-AF65-F5344CB8AC3E}">
        <p14:creationId xmlns:p14="http://schemas.microsoft.com/office/powerpoint/2010/main" val="28093874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1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35</a:t>
            </a:fld>
            <a:endParaRPr/>
          </a:p>
        </p:txBody>
      </p:sp>
      <p:sp>
        <p:nvSpPr>
          <p:cNvPr id="202" name="Google Shape;202;p14"/>
          <p:cNvSpPr txBox="1">
            <a:spLocks noGrp="1"/>
          </p:cNvSpPr>
          <p:nvPr>
            <p:ph type="title"/>
          </p:nvPr>
        </p:nvSpPr>
        <p:spPr>
          <a:xfrm>
            <a:off x="640079" y="645474"/>
            <a:ext cx="7772400" cy="387798"/>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smtClean="0">
                <a:latin typeface="+mj-lt"/>
              </a:rPr>
              <a:t>In the News</a:t>
            </a:r>
            <a:endParaRPr dirty="0">
              <a:latin typeface="+mj-lt"/>
            </a:endParaRPr>
          </a:p>
        </p:txBody>
      </p:sp>
      <p:sp>
        <p:nvSpPr>
          <p:cNvPr id="203" name="Google Shape;203;p14"/>
          <p:cNvSpPr/>
          <p:nvPr/>
        </p:nvSpPr>
        <p:spPr>
          <a:xfrm>
            <a:off x="630933" y="1273140"/>
            <a:ext cx="7781546" cy="1015663"/>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3B3B3B"/>
              </a:buClr>
              <a:buSzPts val="1200"/>
              <a:buFont typeface="Source Sans Pro"/>
              <a:buNone/>
            </a:pPr>
            <a:endParaRPr sz="1800" b="0" i="0" u="none" strike="noStrike" cap="none">
              <a:solidFill>
                <a:schemeClr val="dk1"/>
              </a:solidFill>
              <a:latin typeface="Arial"/>
              <a:ea typeface="Arial"/>
              <a:cs typeface="Arial"/>
              <a:sym typeface="Arial"/>
            </a:endParaRPr>
          </a:p>
        </p:txBody>
      </p:sp>
      <p:sp>
        <p:nvSpPr>
          <p:cNvPr id="2" name="Rectangle 1"/>
          <p:cNvSpPr>
            <a:spLocks noChangeArrowheads="1"/>
          </p:cNvSpPr>
          <p:nvPr/>
        </p:nvSpPr>
        <p:spPr bwMode="auto">
          <a:xfrm>
            <a:off x="448887" y="1411639"/>
            <a:ext cx="7972737"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1200"/>
              </a:spcAft>
              <a:buClrTx/>
              <a:buSzTx/>
              <a:buFontTx/>
              <a:buNone/>
              <a:tabLst/>
            </a:pPr>
            <a:r>
              <a:rPr kumimoji="0" lang="en-US" altLang="en-US" sz="1600" b="1" i="0" u="none" strike="noStrike" cap="none" normalizeH="0" baseline="0" dirty="0" smtClean="0">
                <a:ln>
                  <a:noFill/>
                </a:ln>
                <a:solidFill>
                  <a:srgbClr val="333333"/>
                </a:solidFill>
                <a:effectLst/>
                <a:latin typeface="+mn-lt"/>
                <a:ea typeface="Calibri" panose="020F0502020204030204" pitchFamily="34" charset="0"/>
                <a:cs typeface="Times New Roman" panose="02020603050405020304" pitchFamily="18" charset="0"/>
              </a:rPr>
              <a:t>White House science adviser welcomes more agile research agencies with 'big bold goals' </a:t>
            </a:r>
            <a:r>
              <a:rPr kumimoji="0" lang="en-US" altLang="en-US" sz="1600" i="0" u="none" strike="noStrike" cap="none" normalizeH="0" baseline="0" dirty="0" smtClean="0">
                <a:ln>
                  <a:noFill/>
                </a:ln>
                <a:solidFill>
                  <a:srgbClr val="333333"/>
                </a:solidFill>
                <a:effectLst/>
                <a:latin typeface="+mn-lt"/>
                <a:ea typeface="Calibri" panose="020F0502020204030204" pitchFamily="34" charset="0"/>
                <a:cs typeface="Times New Roman" panose="02020603050405020304" pitchFamily="18" charset="0"/>
              </a:rPr>
              <a:t>(Science)</a:t>
            </a:r>
            <a:r>
              <a:rPr kumimoji="0" lang="en-US" altLang="en-US" sz="1600" i="0" u="none" strike="noStrike" cap="none" normalizeH="0" baseline="0" dirty="0" smtClean="0">
                <a:ln>
                  <a:noFill/>
                </a:ln>
                <a:solidFill>
                  <a:srgbClr val="333333"/>
                </a:solidFill>
                <a:effectLst/>
                <a:latin typeface="+mn-lt"/>
                <a:ea typeface="Calibri" panose="020F0502020204030204" pitchFamily="34" charset="0"/>
                <a:cs typeface="Arial" panose="020B0604020202020204" pitchFamily="34" charset="0"/>
              </a:rPr>
              <a:t>  </a:t>
            </a:r>
            <a:r>
              <a:rPr kumimoji="0" lang="en-US" altLang="en-US" sz="1200" i="0" u="none" strike="noStrike" cap="none" normalizeH="0" baseline="0" dirty="0" smtClean="0">
                <a:ln>
                  <a:noFill/>
                </a:ln>
                <a:solidFill>
                  <a:srgbClr val="333333"/>
                </a:solidFill>
                <a:effectLst/>
                <a:latin typeface="+mn-lt"/>
                <a:ea typeface="Calibri" panose="020F0502020204030204" pitchFamily="34" charset="0"/>
                <a:cs typeface="Arial" panose="020B0604020202020204" pitchFamily="34" charset="0"/>
                <a:hlinkClick r:id="rId3" tooltip="https://u2306505.ct.sendgrid.net/ls/click?upn=M3V7pKe308SQRDM8wYnXBdpuS2c6Hk9oJQLhlqPhMkBq3awWtoflrYmrP8v58npsSSUqiHY-2BaIplAvol1qiSGcktJL3gVOap6gCZiuUY-2Bx3OjhAVif2v2dVHLgxrkI5-2F0WW5b-2F31nNYCNTO4P8nyvKwliOF0-2FBOTnqfizGJun9lfZ5jrHg4-2BdfW01gQShle0oSFoP"/>
              </a:rPr>
              <a:t>https://www.science.org/content/article/white-house-science-adviser-welcomes-more-agile-research-agencies-big-bold-goals</a:t>
            </a:r>
            <a:endParaRPr kumimoji="0" lang="en-US" altLang="en-US" sz="1200" i="0" u="none" strike="noStrike" cap="none" normalizeH="0" baseline="0" dirty="0" smtClean="0">
              <a:ln>
                <a:noFill/>
              </a:ln>
              <a:solidFill>
                <a:srgbClr val="333333"/>
              </a:solidFill>
              <a:effectLst/>
              <a:latin typeface="+mn-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1200"/>
              </a:spcAft>
              <a:buClrTx/>
              <a:buSzTx/>
              <a:buFontTx/>
              <a:buNone/>
              <a:tabLst/>
            </a:pPr>
            <a:r>
              <a:rPr kumimoji="0" lang="en-US" altLang="en-US" sz="1600" b="1" i="0" u="none" strike="noStrike" cap="none" normalizeH="0" baseline="0" dirty="0" smtClean="0">
                <a:ln>
                  <a:noFill/>
                </a:ln>
                <a:solidFill>
                  <a:srgbClr val="333333"/>
                </a:solidFill>
                <a:effectLst/>
                <a:latin typeface="+mn-lt"/>
                <a:ea typeface="Calibri" panose="020F0502020204030204" pitchFamily="34" charset="0"/>
                <a:cs typeface="Times New Roman" panose="02020603050405020304" pitchFamily="18" charset="0"/>
              </a:rPr>
              <a:t>Bipartisan legislation that unleashed wave of American innovation is now at risk </a:t>
            </a:r>
            <a:r>
              <a:rPr kumimoji="0" lang="en-US" altLang="en-US" sz="1600" i="0" u="none" strike="noStrike" cap="none" normalizeH="0" baseline="0" dirty="0" smtClean="0">
                <a:ln>
                  <a:noFill/>
                </a:ln>
                <a:solidFill>
                  <a:srgbClr val="333333"/>
                </a:solidFill>
                <a:effectLst/>
                <a:latin typeface="+mn-lt"/>
                <a:ea typeface="Calibri" panose="020F0502020204030204" pitchFamily="34" charset="0"/>
                <a:cs typeface="Times New Roman" panose="02020603050405020304" pitchFamily="18" charset="0"/>
              </a:rPr>
              <a:t>(The Hill, Opinion) </a:t>
            </a:r>
            <a:r>
              <a:rPr kumimoji="0" lang="en-US" altLang="en-US" sz="1200" i="0" u="none" strike="noStrike" cap="none" normalizeH="0" baseline="0" dirty="0" smtClean="0">
                <a:ln>
                  <a:noFill/>
                </a:ln>
                <a:solidFill>
                  <a:srgbClr val="333333"/>
                </a:solidFill>
                <a:effectLst/>
                <a:latin typeface="+mn-lt"/>
                <a:ea typeface="Calibri" panose="020F0502020204030204" pitchFamily="34" charset="0"/>
                <a:cs typeface="Arial" panose="020B0604020202020204" pitchFamily="34" charset="0"/>
                <a:hlinkClick r:id="rId4" tooltip="https://u2306505.ct.sendgrid.net/ls/click?upn=M3V7pKe308SQRDM8wYnXBdpuS2c6Hk9oJQLhlqPhMkBq3awWtoflrYmrP8v58npsHspkyzl9zQ7-2F5FpPH-2BV353wtVms68p3-2BIbdVwcCa-2Be47R7p-2Fo4qO-2BisA6uRx5BH6TtGjIu4XREix7nhvm9MI-2FpjBh5xfqGtHIq5ADYrHcnrqnFcpTMI0fhtMzKYl9lm96Es"/>
              </a:rPr>
              <a:t>https://thehill.com/opinion/congress-blog/3920657-bipartisan-legislation-that-unleashed-wave-of-american-innovation-is-now-at-risk/</a:t>
            </a:r>
            <a:endParaRPr kumimoji="0" lang="en-US" altLang="en-US" sz="1200" i="0" u="none" strike="noStrike" cap="none" normalizeH="0" baseline="0" dirty="0" smtClean="0">
              <a:ln>
                <a:noFill/>
              </a:ln>
              <a:solidFill>
                <a:srgbClr val="333333"/>
              </a:solidFill>
              <a:effectLst/>
              <a:latin typeface="+mn-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1200"/>
              </a:spcAft>
              <a:buClrTx/>
              <a:buSzTx/>
              <a:buFontTx/>
              <a:buNone/>
              <a:tabLst/>
            </a:pPr>
            <a:r>
              <a:rPr kumimoji="0" lang="en-US" altLang="en-US" sz="1600" b="1" i="0" u="none" strike="noStrike" cap="none" normalizeH="0" baseline="0" dirty="0" smtClean="0">
                <a:ln>
                  <a:noFill/>
                </a:ln>
                <a:solidFill>
                  <a:srgbClr val="333333"/>
                </a:solidFill>
                <a:effectLst/>
                <a:latin typeface="+mn-lt"/>
                <a:ea typeface="Calibri" panose="020F0502020204030204" pitchFamily="34" charset="0"/>
                <a:cs typeface="Times New Roman" panose="02020603050405020304" pitchFamily="18" charset="0"/>
              </a:rPr>
              <a:t>Congressional Panel Approves Bill To Streamline Marijuana And Psychedelics Research While Ramping Up Fentanyl Criminalization </a:t>
            </a:r>
            <a:r>
              <a:rPr kumimoji="0" lang="en-US" altLang="en-US" sz="1600" i="0" u="none" strike="noStrike" cap="none" normalizeH="0" baseline="0" dirty="0" smtClean="0">
                <a:ln>
                  <a:noFill/>
                </a:ln>
                <a:solidFill>
                  <a:srgbClr val="333333"/>
                </a:solidFill>
                <a:effectLst/>
                <a:latin typeface="+mn-lt"/>
                <a:ea typeface="Calibri" panose="020F0502020204030204" pitchFamily="34" charset="0"/>
                <a:cs typeface="Times New Roman" panose="02020603050405020304" pitchFamily="18" charset="0"/>
              </a:rPr>
              <a:t>(Marijuana Moment)</a:t>
            </a:r>
            <a:r>
              <a:rPr kumimoji="0" lang="en-US" altLang="en-US" sz="1600" i="0" u="none" strike="noStrike" cap="none" normalizeH="0" baseline="0" dirty="0" smtClean="0">
                <a:ln>
                  <a:noFill/>
                </a:ln>
                <a:solidFill>
                  <a:srgbClr val="333333"/>
                </a:solidFill>
                <a:effectLst/>
                <a:latin typeface="+mn-lt"/>
                <a:ea typeface="Calibri" panose="020F0502020204030204" pitchFamily="34" charset="0"/>
                <a:cs typeface="Arial" panose="020B0604020202020204" pitchFamily="34" charset="0"/>
              </a:rPr>
              <a:t> </a:t>
            </a:r>
            <a:r>
              <a:rPr kumimoji="0" lang="en-US" altLang="en-US" sz="1200" i="0" u="none" strike="noStrike" cap="none" normalizeH="0" baseline="0" dirty="0" smtClean="0">
                <a:ln>
                  <a:noFill/>
                </a:ln>
                <a:solidFill>
                  <a:srgbClr val="333333"/>
                </a:solidFill>
                <a:effectLst/>
                <a:latin typeface="+mn-lt"/>
                <a:ea typeface="Calibri" panose="020F0502020204030204" pitchFamily="34" charset="0"/>
                <a:cs typeface="Arial" panose="020B0604020202020204" pitchFamily="34" charset="0"/>
                <a:hlinkClick r:id="rId5" tooltip="https://u2306505.ct.sendgrid.net/ls/click?upn=M3V7pKe308SQRDM8wYnXBdpuS2c6Hk9oJQLhlqPhMkBq3awWtoflrYmrP8v58nps86for0U9F5yi-2FirY8TMsp97rO8UMmfCIvmLv5A5THPSrtlAnKp56omWIQrxdanbnlTCBMrq0hqPBDr-2BRQjLR0C4dbzGroOVBFRXuwxFKobIYR0rUfb7TiP9ftSCT-2B5tsRC8TCGTmO3-"/>
              </a:rPr>
              <a:t>https://www.marijuanamoment.net/congressional-panel-approves-bill-to-streamline-marijuana-and-psychedelics-research-while-ramping-up-fentanyl-criminalization/</a:t>
            </a:r>
            <a:endParaRPr kumimoji="0" lang="en-US" altLang="en-US" sz="1200" i="0" u="none" strike="noStrike" cap="none" normalizeH="0" baseline="0" dirty="0" smtClean="0">
              <a:ln>
                <a:noFill/>
              </a:ln>
              <a:solidFill>
                <a:schemeClr val="tx1"/>
              </a:solidFill>
              <a:effectLst/>
              <a:latin typeface="+mn-lt"/>
            </a:endParaRPr>
          </a:p>
        </p:txBody>
      </p:sp>
    </p:spTree>
    <p:extLst>
      <p:ext uri="{BB962C8B-B14F-4D97-AF65-F5344CB8AC3E}">
        <p14:creationId xmlns:p14="http://schemas.microsoft.com/office/powerpoint/2010/main" val="24718692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4"/>
          <p:cNvSpPr txBox="1">
            <a:spLocks noGrp="1"/>
          </p:cNvSpPr>
          <p:nvPr>
            <p:ph type="body" idx="1"/>
          </p:nvPr>
        </p:nvSpPr>
        <p:spPr>
          <a:xfrm>
            <a:off x="640079" y="1267178"/>
            <a:ext cx="4822673" cy="2462213"/>
          </a:xfrm>
          <a:prstGeom prst="rect">
            <a:avLst/>
          </a:prstGeom>
          <a:noFill/>
          <a:ln>
            <a:noFill/>
          </a:ln>
        </p:spPr>
        <p:txBody>
          <a:bodyPr spcFirstLastPara="1" wrap="square" lIns="0" tIns="0" rIns="0" bIns="0" anchor="t" anchorCtr="0">
            <a:spAutoFit/>
          </a:bodyPr>
          <a:lstStyle/>
          <a:p>
            <a:pPr marL="284163" lvl="1" indent="-284163">
              <a:lnSpc>
                <a:spcPct val="100000"/>
              </a:lnSpc>
              <a:spcBef>
                <a:spcPts val="600"/>
              </a:spcBef>
              <a:spcAft>
                <a:spcPts val="600"/>
              </a:spcAft>
            </a:pPr>
            <a:r>
              <a:rPr lang="en-US" sz="2000" dirty="0">
                <a:latin typeface="+mj-lt"/>
              </a:rPr>
              <a:t>Next Research Unit Meeting: </a:t>
            </a:r>
            <a:r>
              <a:rPr lang="en-US" sz="2000" dirty="0" smtClean="0">
                <a:latin typeface="+mj-lt"/>
              </a:rPr>
              <a:t>May 4</a:t>
            </a:r>
            <a:endParaRPr lang="en-US" sz="2000" dirty="0" smtClean="0">
              <a:latin typeface="+mj-lt"/>
            </a:endParaRPr>
          </a:p>
          <a:p>
            <a:pPr marL="284163" lvl="1" indent="-284163">
              <a:lnSpc>
                <a:spcPct val="100000"/>
              </a:lnSpc>
              <a:spcBef>
                <a:spcPts val="600"/>
              </a:spcBef>
              <a:spcAft>
                <a:spcPts val="600"/>
              </a:spcAft>
            </a:pPr>
            <a:r>
              <a:rPr lang="en-US" sz="2000" dirty="0" smtClean="0">
                <a:latin typeface="+mj-lt"/>
              </a:rPr>
              <a:t>Next </a:t>
            </a:r>
            <a:r>
              <a:rPr lang="en-US" sz="2000" dirty="0">
                <a:latin typeface="+mj-lt"/>
              </a:rPr>
              <a:t>Grand Rounds: Friday, </a:t>
            </a:r>
            <a:r>
              <a:rPr lang="en-US" sz="2000" dirty="0" smtClean="0">
                <a:latin typeface="+mj-lt"/>
              </a:rPr>
              <a:t>April 28</a:t>
            </a:r>
            <a:endParaRPr lang="en-US" sz="2000" dirty="0" smtClean="0">
              <a:latin typeface="+mj-lt"/>
            </a:endParaRPr>
          </a:p>
          <a:p>
            <a:pPr marL="285750" lvl="0" indent="-285750" algn="l" rtl="0">
              <a:spcBef>
                <a:spcPts val="600"/>
              </a:spcBef>
              <a:spcAft>
                <a:spcPts val="600"/>
              </a:spcAft>
              <a:buClr>
                <a:srgbClr val="58595B"/>
              </a:buClr>
              <a:buSzPts val="2000"/>
              <a:buFont typeface="Arial"/>
              <a:buChar char="•"/>
            </a:pPr>
            <a:r>
              <a:rPr lang="en-US" sz="2000" dirty="0" smtClean="0">
                <a:latin typeface="+mj-lt"/>
              </a:rPr>
              <a:t>Research </a:t>
            </a:r>
            <a:r>
              <a:rPr lang="en-US" sz="2000" dirty="0" smtClean="0">
                <a:latin typeface="+mj-lt"/>
              </a:rPr>
              <a:t>Day: May 10, 2023 at the California Endowment (downtown)</a:t>
            </a:r>
          </a:p>
          <a:p>
            <a:pPr marL="285750" lvl="0" indent="-285750" algn="l" rtl="0">
              <a:spcBef>
                <a:spcPts val="600"/>
              </a:spcBef>
              <a:spcAft>
                <a:spcPts val="600"/>
              </a:spcAft>
              <a:buClr>
                <a:srgbClr val="58595B"/>
              </a:buClr>
              <a:buSzPts val="2000"/>
              <a:buFont typeface="Arial"/>
              <a:buChar char="•"/>
            </a:pPr>
            <a:r>
              <a:rPr lang="en-US" sz="2000" dirty="0" smtClean="0">
                <a:latin typeface="+mj-lt"/>
              </a:rPr>
              <a:t>Prior </a:t>
            </a:r>
            <a:r>
              <a:rPr lang="en-US" sz="2000" dirty="0">
                <a:latin typeface="+mj-lt"/>
              </a:rPr>
              <a:t>monthly meeting agendas/slides </a:t>
            </a:r>
            <a:r>
              <a:rPr lang="en-US" sz="2000" dirty="0" smtClean="0">
                <a:latin typeface="+mj-lt"/>
              </a:rPr>
              <a:t>are available </a:t>
            </a:r>
            <a:r>
              <a:rPr lang="en-US" sz="2000" dirty="0">
                <a:latin typeface="+mj-lt"/>
              </a:rPr>
              <a:t>on the </a:t>
            </a:r>
            <a:r>
              <a:rPr lang="en-US" sz="2000" u="sng" dirty="0" smtClean="0">
                <a:solidFill>
                  <a:schemeClr val="hlink"/>
                </a:solidFill>
                <a:latin typeface="+mj-lt"/>
                <a:hlinkClick r:id="rId3"/>
              </a:rPr>
              <a:t>website</a:t>
            </a:r>
            <a:endParaRPr lang="en-US" sz="2000" u="sng" dirty="0" smtClean="0">
              <a:solidFill>
                <a:schemeClr val="hlink"/>
              </a:solidFill>
              <a:latin typeface="+mj-lt"/>
            </a:endParaRPr>
          </a:p>
        </p:txBody>
      </p:sp>
      <p:sp>
        <p:nvSpPr>
          <p:cNvPr id="262" name="Google Shape;262;p2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36</a:t>
            </a:fld>
            <a:endParaRPr/>
          </a:p>
        </p:txBody>
      </p:sp>
      <p:sp>
        <p:nvSpPr>
          <p:cNvPr id="263" name="Google Shape;263;p24"/>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smtClean="0">
                <a:latin typeface="+mj-lt"/>
              </a:rPr>
              <a:t>Upcoming Meetings/Events</a:t>
            </a:r>
            <a:endParaRPr dirty="0">
              <a:latin typeface="+mj-lt"/>
            </a:endParaRPr>
          </a:p>
        </p:txBody>
      </p:sp>
      <p:pic>
        <p:nvPicPr>
          <p:cNvPr id="264" name="Google Shape;264;p24"/>
          <p:cNvPicPr preferRelativeResize="0"/>
          <p:nvPr/>
        </p:nvPicPr>
        <p:blipFill rotWithShape="1">
          <a:blip r:embed="rId4">
            <a:alphaModFix/>
          </a:blip>
          <a:srcRect/>
          <a:stretch/>
        </p:blipFill>
        <p:spPr>
          <a:xfrm>
            <a:off x="5581514" y="1258277"/>
            <a:ext cx="2840110" cy="3414763"/>
          </a:xfrm>
          <a:prstGeom prst="rect">
            <a:avLst/>
          </a:prstGeom>
          <a:noFill/>
          <a:ln>
            <a:noFill/>
          </a:ln>
        </p:spPr>
      </p:pic>
      <p:sp>
        <p:nvSpPr>
          <p:cNvPr id="265" name="Google Shape;265;p24"/>
          <p:cNvSpPr/>
          <p:nvPr/>
        </p:nvSpPr>
        <p:spPr>
          <a:xfrm>
            <a:off x="5921327" y="4115022"/>
            <a:ext cx="1714304" cy="558018"/>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1" name="Google Shape;271;p25"/>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marR="0" lvl="0" indent="0" algn="r" rtl="0">
              <a:lnSpc>
                <a:spcPct val="100000"/>
              </a:lnSpc>
              <a:spcBef>
                <a:spcPts val="0"/>
              </a:spcBef>
              <a:spcAft>
                <a:spcPts val="0"/>
              </a:spcAft>
              <a:buClr>
                <a:srgbClr val="FFFFFF"/>
              </a:buClr>
              <a:buSzPts val="800"/>
              <a:buFont typeface="Helvetica Neue"/>
              <a:buNone/>
            </a:pPr>
            <a:fld id="{00000000-1234-1234-1234-123412341234}" type="slidenum">
              <a:rPr lang="en-US" sz="800" b="0" i="0" u="none" strike="noStrike" cap="none">
                <a:solidFill>
                  <a:srgbClr val="FFFFFF"/>
                </a:solidFill>
                <a:latin typeface="Helvetica Neue"/>
                <a:ea typeface="Helvetica Neue"/>
                <a:cs typeface="Helvetica Neue"/>
                <a:sym typeface="Helvetica Neue"/>
              </a:rPr>
              <a:t>37</a:t>
            </a:fld>
            <a:endParaRPr sz="800" b="0" i="0" u="none" strike="noStrike" cap="none">
              <a:solidFill>
                <a:srgbClr val="FFFFFF"/>
              </a:solidFill>
              <a:latin typeface="Helvetica Neue"/>
              <a:ea typeface="Helvetica Neue"/>
              <a:cs typeface="Helvetica Neue"/>
              <a:sym typeface="Helvetica Neue"/>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3"/>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4</a:t>
            </a:fld>
            <a:endParaRPr/>
          </a:p>
        </p:txBody>
      </p:sp>
      <p:sp>
        <p:nvSpPr>
          <p:cNvPr id="311" name="Google Shape;311;p13"/>
          <p:cNvSpPr txBox="1">
            <a:spLocks noGrp="1"/>
          </p:cNvSpPr>
          <p:nvPr>
            <p:ph type="title"/>
          </p:nvPr>
        </p:nvSpPr>
        <p:spPr>
          <a:xfrm>
            <a:off x="640079" y="640080"/>
            <a:ext cx="7772400" cy="387900"/>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smtClean="0">
                <a:latin typeface="Arial"/>
                <a:ea typeface="Arial"/>
                <a:cs typeface="Arial"/>
                <a:sym typeface="Arial"/>
              </a:rPr>
              <a:t>Performance Evaluations</a:t>
            </a:r>
            <a:endParaRPr dirty="0">
              <a:latin typeface="Arial"/>
              <a:ea typeface="Arial"/>
              <a:cs typeface="Arial"/>
              <a:sym typeface="Arial"/>
            </a:endParaRPr>
          </a:p>
        </p:txBody>
      </p:sp>
      <p:sp>
        <p:nvSpPr>
          <p:cNvPr id="312" name="Google Shape;312;p13"/>
          <p:cNvSpPr txBox="1"/>
          <p:nvPr/>
        </p:nvSpPr>
        <p:spPr>
          <a:xfrm>
            <a:off x="640079" y="1187710"/>
            <a:ext cx="7781545" cy="954077"/>
          </a:xfrm>
          <a:prstGeom prst="rect">
            <a:avLst/>
          </a:prstGeom>
          <a:noFill/>
          <a:ln>
            <a:noFill/>
          </a:ln>
        </p:spPr>
        <p:txBody>
          <a:bodyPr spcFirstLastPara="1" wrap="square" lIns="91425" tIns="91425" rIns="91425" bIns="91425" anchor="t" anchorCtr="0">
            <a:spAutoFit/>
          </a:bodyPr>
          <a:lstStyle/>
          <a:p>
            <a:pPr marL="285750" indent="-285750">
              <a:spcAft>
                <a:spcPts val="600"/>
              </a:spcAft>
              <a:buFont typeface="Arial" panose="020B0604020202020204" pitchFamily="34" charset="0"/>
              <a:buChar char="•"/>
            </a:pPr>
            <a:r>
              <a:rPr lang="en-US" sz="2000" dirty="0" smtClean="0"/>
              <a:t>For career </a:t>
            </a:r>
            <a:r>
              <a:rPr lang="en-US" sz="2000" dirty="0"/>
              <a:t>staff in non-represented, non-academic </a:t>
            </a:r>
            <a:r>
              <a:rPr lang="en-US" sz="2000" dirty="0" smtClean="0"/>
              <a:t>positions</a:t>
            </a:r>
          </a:p>
          <a:p>
            <a:pPr marL="285750" indent="-285750">
              <a:spcAft>
                <a:spcPts val="600"/>
              </a:spcAft>
              <a:buFont typeface="Arial" panose="020B0604020202020204" pitchFamily="34" charset="0"/>
              <a:buChar char="•"/>
            </a:pPr>
            <a:r>
              <a:rPr lang="en-US" sz="2000" dirty="0" smtClean="0"/>
              <a:t>Manager Evaluations </a:t>
            </a:r>
            <a:r>
              <a:rPr lang="en-US" sz="2000" dirty="0" smtClean="0"/>
              <a:t>now available in </a:t>
            </a:r>
            <a:r>
              <a:rPr lang="en-US" sz="2000" dirty="0" smtClean="0">
                <a:hlinkClick r:id="rId3"/>
              </a:rPr>
              <a:t>Cornerstone</a:t>
            </a:r>
            <a:endParaRPr sz="2000" dirty="0"/>
          </a:p>
        </p:txBody>
      </p:sp>
      <p:pic>
        <p:nvPicPr>
          <p:cNvPr id="3" name="Picture 2"/>
          <p:cNvPicPr>
            <a:picLocks noChangeAspect="1"/>
          </p:cNvPicPr>
          <p:nvPr/>
        </p:nvPicPr>
        <p:blipFill>
          <a:blip r:embed="rId4"/>
          <a:stretch>
            <a:fillRect/>
          </a:stretch>
        </p:blipFill>
        <p:spPr>
          <a:xfrm>
            <a:off x="882890" y="2301517"/>
            <a:ext cx="7557669" cy="1907411"/>
          </a:xfrm>
          <a:prstGeom prst="rect">
            <a:avLst/>
          </a:prstGeom>
        </p:spPr>
      </p:pic>
    </p:spTree>
    <p:extLst>
      <p:ext uri="{BB962C8B-B14F-4D97-AF65-F5344CB8AC3E}">
        <p14:creationId xmlns:p14="http://schemas.microsoft.com/office/powerpoint/2010/main" val="490102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3"/>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5</a:t>
            </a:fld>
            <a:endParaRPr/>
          </a:p>
        </p:txBody>
      </p:sp>
      <p:sp>
        <p:nvSpPr>
          <p:cNvPr id="311" name="Google Shape;311;p13"/>
          <p:cNvSpPr txBox="1">
            <a:spLocks noGrp="1"/>
          </p:cNvSpPr>
          <p:nvPr>
            <p:ph type="title"/>
          </p:nvPr>
        </p:nvSpPr>
        <p:spPr>
          <a:xfrm>
            <a:off x="640079" y="640080"/>
            <a:ext cx="7772400" cy="387900"/>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smtClean="0">
                <a:latin typeface="Arial"/>
                <a:ea typeface="Arial"/>
                <a:cs typeface="Arial"/>
                <a:sym typeface="Arial"/>
              </a:rPr>
              <a:t>Career Tracks</a:t>
            </a:r>
            <a:endParaRPr dirty="0">
              <a:latin typeface="Arial"/>
              <a:ea typeface="Arial"/>
              <a:cs typeface="Arial"/>
              <a:sym typeface="Arial"/>
            </a:endParaRPr>
          </a:p>
        </p:txBody>
      </p:sp>
      <p:sp>
        <p:nvSpPr>
          <p:cNvPr id="2" name="Rectangle 1"/>
          <p:cNvSpPr/>
          <p:nvPr/>
        </p:nvSpPr>
        <p:spPr>
          <a:xfrm>
            <a:off x="403412" y="1210235"/>
            <a:ext cx="8148917" cy="3493264"/>
          </a:xfrm>
          <a:prstGeom prst="rect">
            <a:avLst/>
          </a:prstGeom>
        </p:spPr>
        <p:txBody>
          <a:bodyPr wrap="square">
            <a:spAutoFit/>
          </a:bodyPr>
          <a:lstStyle/>
          <a:p>
            <a:r>
              <a:rPr lang="en-US" sz="1700" dirty="0" smtClean="0">
                <a:latin typeface="arial" panose="020B0604020202020204" pitchFamily="34" charset="0"/>
              </a:rPr>
              <a:t>New UC-wide </a:t>
            </a:r>
            <a:r>
              <a:rPr lang="en-US" sz="1700" dirty="0">
                <a:latin typeface="arial" panose="020B0604020202020204" pitchFamily="34" charset="0"/>
              </a:rPr>
              <a:t>job classification structure. </a:t>
            </a:r>
            <a:r>
              <a:rPr lang="en-US" sz="1700" dirty="0" smtClean="0">
                <a:latin typeface="arial" panose="020B0604020202020204" pitchFamily="34" charset="0"/>
              </a:rPr>
              <a:t>Comprised </a:t>
            </a:r>
            <a:r>
              <a:rPr lang="en-US" sz="1700" dirty="0">
                <a:latin typeface="arial" panose="020B0604020202020204" pitchFamily="34" charset="0"/>
              </a:rPr>
              <a:t>of new job classification titles organized in a structure that is more closely aligned with current practices in the labor market</a:t>
            </a:r>
            <a:r>
              <a:rPr lang="en-US" sz="1700" dirty="0" smtClean="0">
                <a:latin typeface="arial" panose="020B0604020202020204" pitchFamily="34" charset="0"/>
              </a:rPr>
              <a:t>.</a:t>
            </a:r>
          </a:p>
          <a:p>
            <a:endParaRPr lang="en-US" sz="1700" dirty="0">
              <a:latin typeface="arial" panose="020B0604020202020204" pitchFamily="34" charset="0"/>
            </a:endParaRPr>
          </a:p>
          <a:p>
            <a:r>
              <a:rPr lang="en-US" sz="1700" dirty="0" smtClean="0">
                <a:latin typeface="arial" panose="020B0604020202020204" pitchFamily="34" charset="0"/>
              </a:rPr>
              <a:t>Provides managers </a:t>
            </a:r>
            <a:r>
              <a:rPr lang="en-US" sz="1700" dirty="0">
                <a:latin typeface="arial" panose="020B0604020202020204" pitchFamily="34" charset="0"/>
              </a:rPr>
              <a:t>and employees at UCLA Health and the UC System with:</a:t>
            </a:r>
          </a:p>
          <a:p>
            <a:pPr marL="457200" indent="282575">
              <a:buFont typeface="Arial" panose="020B0604020202020204" pitchFamily="34" charset="0"/>
              <a:buChar char="•"/>
            </a:pPr>
            <a:r>
              <a:rPr lang="en-US" sz="1700" dirty="0">
                <a:latin typeface="arial" panose="020B0604020202020204" pitchFamily="34" charset="0"/>
              </a:rPr>
              <a:t>Better defined, market based job classification titles</a:t>
            </a:r>
          </a:p>
          <a:p>
            <a:pPr marL="457200" indent="282575">
              <a:buFont typeface="Arial" panose="020B0604020202020204" pitchFamily="34" charset="0"/>
              <a:buChar char="•"/>
            </a:pPr>
            <a:r>
              <a:rPr lang="en-US" sz="1700" dirty="0">
                <a:latin typeface="arial" panose="020B0604020202020204" pitchFamily="34" charset="0"/>
              </a:rPr>
              <a:t>More clearly defined career paths</a:t>
            </a:r>
          </a:p>
          <a:p>
            <a:pPr marL="457200" indent="282575">
              <a:buFont typeface="Arial" panose="020B0604020202020204" pitchFamily="34" charset="0"/>
              <a:buChar char="•"/>
            </a:pPr>
            <a:r>
              <a:rPr lang="en-US" sz="1700" dirty="0">
                <a:latin typeface="arial" panose="020B0604020202020204" pitchFamily="34" charset="0"/>
              </a:rPr>
              <a:t>Increased information for jobs across job families and functions</a:t>
            </a:r>
          </a:p>
          <a:p>
            <a:pPr marL="457200" indent="282575">
              <a:buFont typeface="Arial" panose="020B0604020202020204" pitchFamily="34" charset="0"/>
              <a:buChar char="•"/>
            </a:pPr>
            <a:r>
              <a:rPr lang="en-US" sz="1700" dirty="0">
                <a:latin typeface="arial" panose="020B0604020202020204" pitchFamily="34" charset="0"/>
              </a:rPr>
              <a:t>Salary ranges that reflect the local market for similar </a:t>
            </a:r>
            <a:r>
              <a:rPr lang="en-US" sz="1700" dirty="0" smtClean="0">
                <a:latin typeface="arial" panose="020B0604020202020204" pitchFamily="34" charset="0"/>
              </a:rPr>
              <a:t>positions</a:t>
            </a:r>
          </a:p>
          <a:p>
            <a:pPr marL="457200"/>
            <a:endParaRPr lang="en-US" sz="1700" dirty="0">
              <a:latin typeface="arial" panose="020B0604020202020204" pitchFamily="34" charset="0"/>
            </a:endParaRPr>
          </a:p>
          <a:p>
            <a:r>
              <a:rPr lang="en-US" sz="1700" dirty="0" smtClean="0">
                <a:latin typeface="arial" panose="020B0604020202020204" pitchFamily="34" charset="0"/>
              </a:rPr>
              <a:t>Will support efforts </a:t>
            </a:r>
            <a:r>
              <a:rPr lang="en-US" sz="1700" dirty="0">
                <a:latin typeface="arial" panose="020B0604020202020204" pitchFamily="34" charset="0"/>
              </a:rPr>
              <a:t>to recruit, develop, and retain qualified employees</a:t>
            </a:r>
            <a:r>
              <a:rPr lang="en-US" sz="1700" dirty="0" smtClean="0">
                <a:latin typeface="arial" panose="020B0604020202020204" pitchFamily="34" charset="0"/>
              </a:rPr>
              <a:t>. </a:t>
            </a:r>
          </a:p>
          <a:p>
            <a:endParaRPr lang="en-US" sz="1700" dirty="0" smtClean="0">
              <a:latin typeface="arial" panose="020B0604020202020204" pitchFamily="34" charset="0"/>
            </a:endParaRPr>
          </a:p>
          <a:p>
            <a:r>
              <a:rPr lang="en-US" sz="1700" dirty="0" smtClean="0">
                <a:latin typeface="arial" panose="020B0604020202020204" pitchFamily="34" charset="0"/>
              </a:rPr>
              <a:t>NOTE: Career </a:t>
            </a:r>
            <a:r>
              <a:rPr lang="en-US" sz="1700" dirty="0">
                <a:latin typeface="arial" panose="020B0604020202020204" pitchFamily="34" charset="0"/>
              </a:rPr>
              <a:t>Tracks only pertains to staff not represented by a union.</a:t>
            </a:r>
          </a:p>
        </p:txBody>
      </p:sp>
    </p:spTree>
    <p:extLst>
      <p:ext uri="{BB962C8B-B14F-4D97-AF65-F5344CB8AC3E}">
        <p14:creationId xmlns:p14="http://schemas.microsoft.com/office/powerpoint/2010/main" val="1943335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3"/>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6</a:t>
            </a:fld>
            <a:endParaRPr/>
          </a:p>
        </p:txBody>
      </p:sp>
      <p:sp>
        <p:nvSpPr>
          <p:cNvPr id="311" name="Google Shape;311;p13"/>
          <p:cNvSpPr txBox="1">
            <a:spLocks noGrp="1"/>
          </p:cNvSpPr>
          <p:nvPr>
            <p:ph type="title"/>
          </p:nvPr>
        </p:nvSpPr>
        <p:spPr>
          <a:xfrm>
            <a:off x="640079" y="640080"/>
            <a:ext cx="7772400" cy="387900"/>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smtClean="0">
                <a:latin typeface="Arial"/>
                <a:ea typeface="Arial"/>
                <a:cs typeface="Arial"/>
                <a:sym typeface="Arial"/>
              </a:rPr>
              <a:t>Career Tracks</a:t>
            </a:r>
            <a:endParaRPr dirty="0">
              <a:latin typeface="Arial"/>
              <a:ea typeface="Arial"/>
              <a:cs typeface="Arial"/>
              <a:sym typeface="Arial"/>
            </a:endParaRPr>
          </a:p>
        </p:txBody>
      </p:sp>
      <p:pic>
        <p:nvPicPr>
          <p:cNvPr id="3" name="Picture 2"/>
          <p:cNvPicPr>
            <a:picLocks noChangeAspect="1"/>
          </p:cNvPicPr>
          <p:nvPr/>
        </p:nvPicPr>
        <p:blipFill>
          <a:blip r:embed="rId3"/>
          <a:stretch>
            <a:fillRect/>
          </a:stretch>
        </p:blipFill>
        <p:spPr>
          <a:xfrm>
            <a:off x="638175" y="1195387"/>
            <a:ext cx="7867650" cy="2752725"/>
          </a:xfrm>
          <a:prstGeom prst="rect">
            <a:avLst/>
          </a:prstGeom>
        </p:spPr>
      </p:pic>
    </p:spTree>
    <p:extLst>
      <p:ext uri="{BB962C8B-B14F-4D97-AF65-F5344CB8AC3E}">
        <p14:creationId xmlns:p14="http://schemas.microsoft.com/office/powerpoint/2010/main" val="2322257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3"/>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7</a:t>
            </a:fld>
            <a:endParaRPr/>
          </a:p>
        </p:txBody>
      </p:sp>
      <p:sp>
        <p:nvSpPr>
          <p:cNvPr id="311" name="Google Shape;311;p13"/>
          <p:cNvSpPr txBox="1">
            <a:spLocks noGrp="1"/>
          </p:cNvSpPr>
          <p:nvPr>
            <p:ph type="title"/>
          </p:nvPr>
        </p:nvSpPr>
        <p:spPr>
          <a:xfrm>
            <a:off x="640079" y="640080"/>
            <a:ext cx="7772400" cy="387900"/>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smtClean="0">
                <a:latin typeface="Arial"/>
                <a:ea typeface="Arial"/>
                <a:cs typeface="Arial"/>
                <a:sym typeface="Arial"/>
              </a:rPr>
              <a:t>Career Tracks</a:t>
            </a:r>
            <a:endParaRPr dirty="0">
              <a:latin typeface="Arial"/>
              <a:ea typeface="Arial"/>
              <a:cs typeface="Arial"/>
              <a:sym typeface="Arial"/>
            </a:endParaRPr>
          </a:p>
        </p:txBody>
      </p:sp>
      <p:pic>
        <p:nvPicPr>
          <p:cNvPr id="2" name="Picture 1"/>
          <p:cNvPicPr>
            <a:picLocks noChangeAspect="1"/>
          </p:cNvPicPr>
          <p:nvPr/>
        </p:nvPicPr>
        <p:blipFill>
          <a:blip r:embed="rId3"/>
          <a:stretch>
            <a:fillRect/>
          </a:stretch>
        </p:blipFill>
        <p:spPr>
          <a:xfrm>
            <a:off x="363071" y="510988"/>
            <a:ext cx="8141451" cy="4462141"/>
          </a:xfrm>
          <a:prstGeom prst="rect">
            <a:avLst/>
          </a:prstGeom>
        </p:spPr>
      </p:pic>
    </p:spTree>
    <p:extLst>
      <p:ext uri="{BB962C8B-B14F-4D97-AF65-F5344CB8AC3E}">
        <p14:creationId xmlns:p14="http://schemas.microsoft.com/office/powerpoint/2010/main" val="35469321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3"/>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8</a:t>
            </a:fld>
            <a:endParaRPr/>
          </a:p>
        </p:txBody>
      </p:sp>
      <p:sp>
        <p:nvSpPr>
          <p:cNvPr id="311" name="Google Shape;311;p13"/>
          <p:cNvSpPr txBox="1">
            <a:spLocks noGrp="1"/>
          </p:cNvSpPr>
          <p:nvPr>
            <p:ph type="title"/>
          </p:nvPr>
        </p:nvSpPr>
        <p:spPr>
          <a:xfrm>
            <a:off x="640079" y="640080"/>
            <a:ext cx="7772400" cy="387900"/>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smtClean="0">
                <a:latin typeface="Arial"/>
                <a:ea typeface="Arial"/>
                <a:cs typeface="Arial"/>
                <a:sym typeface="Arial"/>
              </a:rPr>
              <a:t>Career Tracks</a:t>
            </a:r>
            <a:endParaRPr dirty="0">
              <a:latin typeface="Arial"/>
              <a:ea typeface="Arial"/>
              <a:cs typeface="Arial"/>
              <a:sym typeface="Arial"/>
            </a:endParaRPr>
          </a:p>
        </p:txBody>
      </p:sp>
      <p:pic>
        <p:nvPicPr>
          <p:cNvPr id="4" name="Picture 3"/>
          <p:cNvPicPr>
            <a:picLocks noChangeAspect="1"/>
          </p:cNvPicPr>
          <p:nvPr/>
        </p:nvPicPr>
        <p:blipFill>
          <a:blip r:embed="rId3"/>
          <a:stretch>
            <a:fillRect/>
          </a:stretch>
        </p:blipFill>
        <p:spPr>
          <a:xfrm>
            <a:off x="1384037" y="1195387"/>
            <a:ext cx="5810139" cy="3516223"/>
          </a:xfrm>
          <a:prstGeom prst="rect">
            <a:avLst/>
          </a:prstGeom>
        </p:spPr>
      </p:pic>
    </p:spTree>
    <p:extLst>
      <p:ext uri="{BB962C8B-B14F-4D97-AF65-F5344CB8AC3E}">
        <p14:creationId xmlns:p14="http://schemas.microsoft.com/office/powerpoint/2010/main" val="3330030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3"/>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9</a:t>
            </a:fld>
            <a:endParaRPr/>
          </a:p>
        </p:txBody>
      </p:sp>
      <p:sp>
        <p:nvSpPr>
          <p:cNvPr id="311" name="Google Shape;311;p13"/>
          <p:cNvSpPr txBox="1">
            <a:spLocks noGrp="1"/>
          </p:cNvSpPr>
          <p:nvPr>
            <p:ph type="title"/>
          </p:nvPr>
        </p:nvSpPr>
        <p:spPr>
          <a:xfrm>
            <a:off x="640079" y="640080"/>
            <a:ext cx="7772400" cy="387900"/>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smtClean="0">
                <a:latin typeface="Arial"/>
                <a:ea typeface="Arial"/>
                <a:cs typeface="Arial"/>
                <a:sym typeface="Arial"/>
              </a:rPr>
              <a:t>Career Tracks</a:t>
            </a:r>
            <a:endParaRPr dirty="0">
              <a:latin typeface="Arial"/>
              <a:ea typeface="Arial"/>
              <a:cs typeface="Arial"/>
              <a:sym typeface="Arial"/>
            </a:endParaRPr>
          </a:p>
        </p:txBody>
      </p:sp>
      <p:pic>
        <p:nvPicPr>
          <p:cNvPr id="5" name="Picture 4"/>
          <p:cNvPicPr>
            <a:picLocks noChangeAspect="1"/>
          </p:cNvPicPr>
          <p:nvPr/>
        </p:nvPicPr>
        <p:blipFill>
          <a:blip r:embed="rId3"/>
          <a:stretch>
            <a:fillRect/>
          </a:stretch>
        </p:blipFill>
        <p:spPr>
          <a:xfrm>
            <a:off x="640079" y="1436594"/>
            <a:ext cx="7845914" cy="1225924"/>
          </a:xfrm>
          <a:prstGeom prst="rect">
            <a:avLst/>
          </a:prstGeom>
        </p:spPr>
      </p:pic>
      <p:pic>
        <p:nvPicPr>
          <p:cNvPr id="6" name="Picture 5"/>
          <p:cNvPicPr>
            <a:picLocks noChangeAspect="1"/>
          </p:cNvPicPr>
          <p:nvPr/>
        </p:nvPicPr>
        <p:blipFill>
          <a:blip r:embed="rId4"/>
          <a:stretch>
            <a:fillRect/>
          </a:stretch>
        </p:blipFill>
        <p:spPr>
          <a:xfrm>
            <a:off x="640079" y="2662518"/>
            <a:ext cx="7858854" cy="1730166"/>
          </a:xfrm>
          <a:prstGeom prst="rect">
            <a:avLst/>
          </a:prstGeom>
        </p:spPr>
      </p:pic>
    </p:spTree>
    <p:extLst>
      <p:ext uri="{BB962C8B-B14F-4D97-AF65-F5344CB8AC3E}">
        <p14:creationId xmlns:p14="http://schemas.microsoft.com/office/powerpoint/2010/main" val="1804060730"/>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01-dark">
  <a:themeElements>
    <a:clrScheme name="Brand-01-Colors">
      <a:dk1>
        <a:srgbClr val="57585B"/>
      </a:dk1>
      <a:lt1>
        <a:srgbClr val="FFFFFF"/>
      </a:lt1>
      <a:dk2>
        <a:srgbClr val="2774AE"/>
      </a:dk2>
      <a:lt2>
        <a:srgbClr val="FFFFFF"/>
      </a:lt2>
      <a:accent1>
        <a:srgbClr val="2774AE"/>
      </a:accent1>
      <a:accent2>
        <a:srgbClr val="898989"/>
      </a:accent2>
      <a:accent3>
        <a:srgbClr val="DAE6F4"/>
      </a:accent3>
      <a:accent4>
        <a:srgbClr val="8AB8E8"/>
      </a:accent4>
      <a:accent5>
        <a:srgbClr val="FFC72B"/>
      </a:accent5>
      <a:accent6>
        <a:srgbClr val="00375B"/>
      </a:accent6>
      <a:hlink>
        <a:srgbClr val="00375B"/>
      </a:hlink>
      <a:folHlink>
        <a:srgbClr val="5123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02">
  <a:themeElements>
    <a:clrScheme name="brand-presentation2">
      <a:dk1>
        <a:srgbClr val="57585B"/>
      </a:dk1>
      <a:lt1>
        <a:srgbClr val="FFFFFF"/>
      </a:lt1>
      <a:dk2>
        <a:srgbClr val="2774AE"/>
      </a:dk2>
      <a:lt2>
        <a:srgbClr val="FFFFFF"/>
      </a:lt2>
      <a:accent1>
        <a:srgbClr val="2774AE"/>
      </a:accent1>
      <a:accent2>
        <a:srgbClr val="898989"/>
      </a:accent2>
      <a:accent3>
        <a:srgbClr val="DAE6F4"/>
      </a:accent3>
      <a:accent4>
        <a:srgbClr val="8AB8E8"/>
      </a:accent4>
      <a:accent5>
        <a:srgbClr val="FFC72B"/>
      </a:accent5>
      <a:accent6>
        <a:srgbClr val="00375B"/>
      </a:accent6>
      <a:hlink>
        <a:srgbClr val="00375B"/>
      </a:hlink>
      <a:folHlink>
        <a:srgbClr val="5123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resentation-02">
  <a:themeElements>
    <a:clrScheme name="brand-presentation2">
      <a:dk1>
        <a:srgbClr val="57585B"/>
      </a:dk1>
      <a:lt1>
        <a:srgbClr val="FFFFFF"/>
      </a:lt1>
      <a:dk2>
        <a:srgbClr val="2774AE"/>
      </a:dk2>
      <a:lt2>
        <a:srgbClr val="FFFFFF"/>
      </a:lt2>
      <a:accent1>
        <a:srgbClr val="2774AE"/>
      </a:accent1>
      <a:accent2>
        <a:srgbClr val="898989"/>
      </a:accent2>
      <a:accent3>
        <a:srgbClr val="DAE6F4"/>
      </a:accent3>
      <a:accent4>
        <a:srgbClr val="8AB8E8"/>
      </a:accent4>
      <a:accent5>
        <a:srgbClr val="FFC72B"/>
      </a:accent5>
      <a:accent6>
        <a:srgbClr val="00375B"/>
      </a:accent6>
      <a:hlink>
        <a:srgbClr val="00375B"/>
      </a:hlink>
      <a:folHlink>
        <a:srgbClr val="5123B0"/>
      </a:folHlink>
    </a:clrScheme>
    <a:fontScheme name="Brand-StratComm">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DAEC3A6-4E4F-0549-9C7A-CD4BCDA02B71}" vid="{97CA2B89-6648-5643-8039-802698DBA24D}"/>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15672</TotalTime>
  <Words>1806</Words>
  <Application>Microsoft Office PowerPoint</Application>
  <PresentationFormat>On-screen Show (16:9)</PresentationFormat>
  <Paragraphs>236</Paragraphs>
  <Slides>37</Slides>
  <Notes>34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37</vt:i4>
      </vt:variant>
    </vt:vector>
  </HeadingPairs>
  <TitlesOfParts>
    <vt:vector size="49" baseType="lpstr">
      <vt:lpstr>Courier New</vt:lpstr>
      <vt:lpstr>Times New Roman</vt:lpstr>
      <vt:lpstr>Source Sans Pro</vt:lpstr>
      <vt:lpstr>Arial</vt:lpstr>
      <vt:lpstr>Helvetica</vt:lpstr>
      <vt:lpstr>Calibri</vt:lpstr>
      <vt:lpstr>Helvetica Neue</vt:lpstr>
      <vt:lpstr>Helvetica Regular</vt:lpstr>
      <vt:lpstr>Arial</vt:lpstr>
      <vt:lpstr>presentation-01-dark</vt:lpstr>
      <vt:lpstr>presentation-02</vt:lpstr>
      <vt:lpstr>1_presentation-02</vt:lpstr>
      <vt:lpstr>PowerPoint Presentation</vt:lpstr>
      <vt:lpstr>Recently Processed Awards</vt:lpstr>
      <vt:lpstr>Recently Submitted Proposals</vt:lpstr>
      <vt:lpstr>Performance Evaluations</vt:lpstr>
      <vt:lpstr>Career Tracks</vt:lpstr>
      <vt:lpstr>Career Tracks</vt:lpstr>
      <vt:lpstr>Career Tracks</vt:lpstr>
      <vt:lpstr>Career Tracks</vt:lpstr>
      <vt:lpstr>Career Tracks</vt:lpstr>
      <vt:lpstr>Career Tracks</vt:lpstr>
      <vt:lpstr>Research Day</vt:lpstr>
      <vt:lpstr>Grand Rounds</vt:lpstr>
      <vt:lpstr>Upcoming Faculty Meetings</vt:lpstr>
      <vt:lpstr>Oppenheimer Building Updates</vt:lpstr>
      <vt:lpstr>Oppenheimer Building Updates</vt:lpstr>
      <vt:lpstr>Research Participant Payment Requests </vt:lpstr>
      <vt:lpstr>Research Participant Payment Requests </vt:lpstr>
      <vt:lpstr>Research Participant Payment Requests </vt:lpstr>
      <vt:lpstr>Research Participant Payment Requests </vt:lpstr>
      <vt:lpstr>Research Participant Payment Requests </vt:lpstr>
      <vt:lpstr>Research Participant Payment Requests </vt:lpstr>
      <vt:lpstr>Research Participant Payment Requests </vt:lpstr>
      <vt:lpstr>Research Participant Payment Requests </vt:lpstr>
      <vt:lpstr>Ascend 2.0</vt:lpstr>
      <vt:lpstr>Ascend 2.0</vt:lpstr>
      <vt:lpstr>BruinBuy Plus</vt:lpstr>
      <vt:lpstr>BruinBuy Plus</vt:lpstr>
      <vt:lpstr>Concur Expansion</vt:lpstr>
      <vt:lpstr>H&amp;I Initiative</vt:lpstr>
      <vt:lpstr>Contract and Grant Statistics</vt:lpstr>
      <vt:lpstr>Contract and Grant Statistics</vt:lpstr>
      <vt:lpstr>NIH Updates</vt:lpstr>
      <vt:lpstr>Building a Budget</vt:lpstr>
      <vt:lpstr>Funding Opportunities</vt:lpstr>
      <vt:lpstr>In the News</vt:lpstr>
      <vt:lpstr>Upcoming Meetings/Events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Sheehan, Laura W.</dc:creator>
  <cp:lastModifiedBy>Sheehan, Laura W.</cp:lastModifiedBy>
  <cp:revision>99</cp:revision>
  <dcterms:created xsi:type="dcterms:W3CDTF">2022-06-02T00:23:03Z</dcterms:created>
  <dcterms:modified xsi:type="dcterms:W3CDTF">2023-04-07T18:54:44Z</dcterms:modified>
</cp:coreProperties>
</file>